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82" r:id="rId6"/>
    <p:sldId id="262" r:id="rId7"/>
    <p:sldId id="264" r:id="rId8"/>
    <p:sldId id="265" r:id="rId9"/>
    <p:sldId id="266" r:id="rId10"/>
    <p:sldId id="267" r:id="rId11"/>
    <p:sldId id="269" r:id="rId12"/>
    <p:sldId id="270" r:id="rId13"/>
    <p:sldId id="271" r:id="rId14"/>
    <p:sldId id="283" r:id="rId15"/>
    <p:sldId id="274" r:id="rId16"/>
    <p:sldId id="275" r:id="rId17"/>
    <p:sldId id="277" r:id="rId18"/>
    <p:sldId id="278" r:id="rId19"/>
    <p:sldId id="279" r:id="rId20"/>
    <p:sldId id="280" r:id="rId21"/>
    <p:sldId id="281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xtan.co.uk/" TargetMode="External"/><Relationship Id="rId3" Type="http://schemas.openxmlformats.org/officeDocument/2006/relationships/hyperlink" Target="https://www.british-business-bank.co.uk/" TargetMode="External"/><Relationship Id="rId7" Type="http://schemas.openxmlformats.org/officeDocument/2006/relationships/hyperlink" Target="https://www.gov.uk/employing-staff" TargetMode="External"/><Relationship Id="rId2" Type="http://schemas.openxmlformats.org/officeDocument/2006/relationships/hyperlink" Target="https://britishbeautycouncil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set-up-sole-trader" TargetMode="External"/><Relationship Id="rId5" Type="http://schemas.openxmlformats.org/officeDocument/2006/relationships/hyperlink" Target="https://www.fsb.org.uk/" TargetMode="External"/><Relationship Id="rId4" Type="http://schemas.openxmlformats.org/officeDocument/2006/relationships/hyperlink" Target="https://health.clevelandclinic.org/" TargetMode="External"/><Relationship Id="rId9" Type="http://schemas.openxmlformats.org/officeDocument/2006/relationships/hyperlink" Target="https://www.statista.com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19334DB-EC8F-4050-9C6E-F92B6A72D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36" y="0"/>
            <a:ext cx="9141711" cy="6858000"/>
            <a:chOff x="-2848" y="0"/>
            <a:chExt cx="12188949" cy="6858000"/>
          </a:xfrm>
        </p:grpSpPr>
        <p:sp>
          <p:nvSpPr>
            <p:cNvPr id="23" name="Color Cover">
              <a:extLst>
                <a:ext uri="{FF2B5EF4-FFF2-40B4-BE49-F238E27FC236}">
                  <a16:creationId xmlns:a16="http://schemas.microsoft.com/office/drawing/2014/main" id="{EA01B1DD-00B6-4407-827C-3F408B773B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Color Cover">
              <a:extLst>
                <a:ext uri="{FF2B5EF4-FFF2-40B4-BE49-F238E27FC236}">
                  <a16:creationId xmlns:a16="http://schemas.microsoft.com/office/drawing/2014/main" id="{AF1D500A-77DB-437E-A54D-45B239D6D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F87BA2A-0B66-4DEF-A04F-2CC172257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8459" y="598259"/>
            <a:ext cx="8167081" cy="5680742"/>
            <a:chOff x="651279" y="598259"/>
            <a:chExt cx="10889442" cy="5680742"/>
          </a:xfrm>
        </p:grpSpPr>
        <p:sp>
          <p:nvSpPr>
            <p:cNvPr id="27" name="Color">
              <a:extLst>
                <a:ext uri="{FF2B5EF4-FFF2-40B4-BE49-F238E27FC236}">
                  <a16:creationId xmlns:a16="http://schemas.microsoft.com/office/drawing/2014/main" id="{522B2F8C-7861-41DA-AB7F-C621655E4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90AE996F-5C1A-4DD0-B66D-9C837744AA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25B9438C-A601-C610-836B-E6244CA6E3C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50" r="972"/>
          <a:stretch>
            <a:fillRect/>
          </a:stretch>
        </p:blipFill>
        <p:spPr>
          <a:xfrm>
            <a:off x="6020846" y="1173129"/>
            <a:ext cx="2279819" cy="2400366"/>
          </a:xfrm>
          <a:prstGeom prst="rect">
            <a:avLst/>
          </a:prstGeom>
        </p:spPr>
      </p:pic>
      <p:pic>
        <p:nvPicPr>
          <p:cNvPr id="7" name="drawing">
            <a:extLst>
              <a:ext uri="{FF2B5EF4-FFF2-40B4-BE49-F238E27FC236}">
                <a16:creationId xmlns:a16="http://schemas.microsoft.com/office/drawing/2014/main" id="{411AEB62-558B-13C8-B855-EAC4E1DE6C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31568" y="4177670"/>
            <a:ext cx="3269098" cy="1299466"/>
          </a:xfrm>
          <a:prstGeom prst="rect">
            <a:avLst/>
          </a:prstGeom>
        </p:spPr>
      </p:pic>
      <p:grpSp>
        <p:nvGrpSpPr>
          <p:cNvPr id="30" name="Group 29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36" y="0"/>
            <a:ext cx="9141717" cy="6858000"/>
            <a:chOff x="0" y="0"/>
            <a:chExt cx="12188952" cy="6858000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9483" y="1197809"/>
            <a:ext cx="3902992" cy="234962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/>
            <a:r>
              <a:rPr lang="en-US" sz="4200">
                <a:solidFill>
                  <a:schemeClr val="bg1"/>
                </a:solidFill>
                <a:latin typeface="Algerian" panose="04020705040A02060702" pitchFamily="82" charset="77"/>
              </a:rPr>
              <a:t>Velvet Glow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9482" y="3681506"/>
            <a:ext cx="3902992" cy="2346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>
                <a:solidFill>
                  <a:schemeClr val="bg1"/>
                </a:solidFill>
              </a:rPr>
              <a:t>Module Name:</a:t>
            </a:r>
            <a:r>
              <a:rPr lang="en-US" sz="1800">
                <a:solidFill>
                  <a:schemeClr val="bg1"/>
                </a:solidFill>
              </a:rPr>
              <a:t> Managing Enterprise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>
                <a:solidFill>
                  <a:schemeClr val="bg1"/>
                </a:solidFill>
              </a:rPr>
              <a:t>Module Code: </a:t>
            </a:r>
            <a:r>
              <a:rPr lang="en-US" sz="1800">
                <a:solidFill>
                  <a:schemeClr val="bg1"/>
                </a:solidFill>
              </a:rPr>
              <a:t>BMSW4011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>
                <a:solidFill>
                  <a:schemeClr val="bg1"/>
                </a:solidFill>
              </a:rPr>
              <a:t>Assignment Name: </a:t>
            </a:r>
            <a:r>
              <a:rPr lang="en-US" sz="1800">
                <a:solidFill>
                  <a:schemeClr val="bg1"/>
                </a:solidFill>
              </a:rPr>
              <a:t>Business PowerPoint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>
                <a:solidFill>
                  <a:schemeClr val="bg1"/>
                </a:solidFill>
              </a:rPr>
              <a:t>Student Name: </a:t>
            </a:r>
            <a:r>
              <a:rPr lang="en-US" sz="1800">
                <a:solidFill>
                  <a:schemeClr val="bg1"/>
                </a:solidFill>
              </a:rPr>
              <a:t>Donna Watkins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>
                <a:solidFill>
                  <a:schemeClr val="bg1"/>
                </a:solidFill>
              </a:rPr>
              <a:t>Student Number: </a:t>
            </a:r>
            <a:r>
              <a:rPr lang="en-US" sz="1800">
                <a:solidFill>
                  <a:schemeClr val="bg1"/>
                </a:solidFill>
              </a:rPr>
              <a:t>2508071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>
                <a:solidFill>
                  <a:schemeClr val="bg1"/>
                </a:solidFill>
              </a:rPr>
              <a:t>Lecturer</a:t>
            </a:r>
            <a:r>
              <a:rPr lang="en-US" sz="1800">
                <a:solidFill>
                  <a:schemeClr val="bg1"/>
                </a:solidFill>
              </a:rPr>
              <a:t>:  Melanie Squire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548176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788" y="841248"/>
            <a:ext cx="3847200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8307" y="841247"/>
            <a:ext cx="3363402" cy="5340097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600" dirty="0">
                <a:solidFill>
                  <a:schemeClr val="tx2"/>
                </a:solidFill>
              </a:rPr>
              <a:t>1. Business Overview</a:t>
            </a:r>
          </a:p>
          <a:p>
            <a:r>
              <a:rPr lang="en-GB" sz="1600" dirty="0">
                <a:solidFill>
                  <a:schemeClr val="tx2"/>
                </a:solidFill>
              </a:rPr>
              <a:t>1.1 Product &amp; Service Proposition</a:t>
            </a:r>
          </a:p>
          <a:p>
            <a:r>
              <a:rPr lang="en-GB" sz="1600" dirty="0">
                <a:solidFill>
                  <a:schemeClr val="tx2"/>
                </a:solidFill>
              </a:rPr>
              <a:t>1.2 Company Name</a:t>
            </a:r>
          </a:p>
          <a:p>
            <a:r>
              <a:rPr lang="en-GB" sz="1600" dirty="0">
                <a:solidFill>
                  <a:schemeClr val="tx2"/>
                </a:solidFill>
              </a:rPr>
              <a:t>1.3 Story Behind the Business</a:t>
            </a:r>
          </a:p>
          <a:p>
            <a:r>
              <a:rPr lang="en-GB" sz="1600" dirty="0">
                <a:solidFill>
                  <a:schemeClr val="tx2"/>
                </a:solidFill>
              </a:rPr>
              <a:t>1.4 Mission/Aims/SMART/USP</a:t>
            </a:r>
          </a:p>
          <a:p>
            <a:r>
              <a:rPr lang="en-GB" sz="1600" dirty="0">
                <a:solidFill>
                  <a:schemeClr val="tx2"/>
                </a:solidFill>
              </a:rPr>
              <a:t>1.5 Ownership</a:t>
            </a:r>
          </a:p>
          <a:p>
            <a:r>
              <a:rPr lang="en-GB" sz="1600" dirty="0">
                <a:solidFill>
                  <a:schemeClr val="tx2"/>
                </a:solidFill>
              </a:rPr>
              <a:t>1.6 Location</a:t>
            </a:r>
          </a:p>
          <a:p>
            <a:r>
              <a:rPr lang="en-GB" sz="1600" dirty="0">
                <a:solidFill>
                  <a:schemeClr val="tx2"/>
                </a:solidFill>
              </a:rPr>
              <a:t>1.7 Human Resources</a:t>
            </a:r>
          </a:p>
          <a:p>
            <a:r>
              <a:rPr lang="en-GB" sz="1600" dirty="0">
                <a:solidFill>
                  <a:schemeClr val="tx2"/>
                </a:solidFill>
              </a:rPr>
              <a:t>1.8 Financial Overview</a:t>
            </a:r>
          </a:p>
          <a:p>
            <a:r>
              <a:rPr lang="en-GB" sz="1600" dirty="0">
                <a:solidFill>
                  <a:schemeClr val="tx2"/>
                </a:solidFill>
              </a:rPr>
              <a:t>1.9 Competitor Analysis</a:t>
            </a:r>
          </a:p>
          <a:p>
            <a:r>
              <a:rPr lang="en-GB" sz="1600" dirty="0">
                <a:solidFill>
                  <a:schemeClr val="tx2"/>
                </a:solidFill>
              </a:rPr>
              <a:t>1.10 Market Research</a:t>
            </a:r>
          </a:p>
          <a:p>
            <a:endParaRPr lang="en-GB" sz="1600" dirty="0">
              <a:solidFill>
                <a:schemeClr val="tx2"/>
              </a:solidFill>
            </a:endParaRPr>
          </a:p>
          <a:p>
            <a:r>
              <a:rPr lang="en-GB" sz="1600" dirty="0">
                <a:solidFill>
                  <a:schemeClr val="tx2"/>
                </a:solidFill>
              </a:rPr>
              <a:t>2.1 Marketing Activities</a:t>
            </a:r>
          </a:p>
          <a:p>
            <a:r>
              <a:rPr lang="en-GB" sz="1600" dirty="0">
                <a:solidFill>
                  <a:schemeClr val="tx2"/>
                </a:solidFill>
              </a:rPr>
              <a:t>2.2 SWOT </a:t>
            </a:r>
          </a:p>
          <a:p>
            <a:r>
              <a:rPr lang="en-GB" sz="1600" dirty="0">
                <a:solidFill>
                  <a:schemeClr val="tx2"/>
                </a:solidFill>
              </a:rPr>
              <a:t>3.1 My Strengths and Entrepreneurial Traits</a:t>
            </a:r>
          </a:p>
          <a:p>
            <a:r>
              <a:rPr lang="en-GB" sz="1600" dirty="0">
                <a:solidFill>
                  <a:schemeClr val="tx2"/>
                </a:solidFill>
              </a:rPr>
              <a:t>3.2 Achievements and experience</a:t>
            </a:r>
          </a:p>
          <a:p>
            <a:r>
              <a:rPr lang="en-GB" sz="1600" dirty="0">
                <a:solidFill>
                  <a:schemeClr val="tx2"/>
                </a:solidFill>
              </a:rPr>
              <a:t>3.3 My Passion</a:t>
            </a:r>
          </a:p>
          <a:p>
            <a:r>
              <a:rPr lang="en-GB" sz="1600" dirty="0">
                <a:solidFill>
                  <a:schemeClr val="tx2"/>
                </a:solidFill>
              </a:rPr>
              <a:t>Conclusion</a:t>
            </a:r>
          </a:p>
          <a:p>
            <a:r>
              <a:rPr lang="en-GB" sz="1600" dirty="0">
                <a:solidFill>
                  <a:schemeClr val="tx2"/>
                </a:solidFill>
              </a:rPr>
              <a:t>References</a:t>
            </a:r>
          </a:p>
          <a:p>
            <a:r>
              <a:rPr lang="en-GB" sz="1600" dirty="0">
                <a:solidFill>
                  <a:schemeClr val="tx2"/>
                </a:solidFill>
              </a:rPr>
              <a:t>Ai Statement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/>
              <a:t>1.1 Product &amp; Service Proposition</a:t>
            </a:r>
          </a:p>
        </p:txBody>
      </p:sp>
      <p:pic>
        <p:nvPicPr>
          <p:cNvPr id="4" name="Picture 3" descr="Skin cancer cases at record high, new figures show - as UK braces for ...">
            <a:extLst>
              <a:ext uri="{FF2B5EF4-FFF2-40B4-BE49-F238E27FC236}">
                <a16:creationId xmlns:a16="http://schemas.microsoft.com/office/drawing/2014/main" id="{85A48E15-F7B6-1102-B03A-0C56AAD7AC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7858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1900"/>
              <a:t>Professional sunbed tanning services using modern tanning equipment and red-light therapy.</a:t>
            </a:r>
          </a:p>
          <a:p>
            <a:r>
              <a:rPr lang="en-GB" sz="1900"/>
              <a:t>Revenue from sessions, memberships, tanning creams and skincare products. (Cleveland Clinic, 2024)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170" y="856180"/>
            <a:ext cx="3420438" cy="112806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/>
              <a:t>1.2 Company Name &amp; Logo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2663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98813" y="2090569"/>
            <a:ext cx="32232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3039" y="2330505"/>
            <a:ext cx="3419569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Velvet Glow:</a:t>
            </a:r>
          </a:p>
          <a:p>
            <a:r>
              <a:rPr lang="en-GB" sz="1800" dirty="0"/>
              <a:t>Represents luxury, confidence, comfort, elegance and a healthy glow</a:t>
            </a:r>
            <a:r>
              <a:rPr lang="en-GB" sz="1700" dirty="0"/>
              <a:t>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64357" y="513853"/>
            <a:ext cx="4507025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D9A45B-9052-4EB5-190D-318BB2FF6CA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54" r="9777"/>
          <a:stretch>
            <a:fillRect/>
          </a:stretch>
        </p:blipFill>
        <p:spPr>
          <a:xfrm>
            <a:off x="4483341" y="799352"/>
            <a:ext cx="4069057" cy="525929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2"/>
            <a:ext cx="8249304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54708"/>
            <a:ext cx="8250174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1">
            <a:extLst>
              <a:ext uri="{FF2B5EF4-FFF2-40B4-BE49-F238E27FC236}">
                <a16:creationId xmlns:a16="http://schemas.microsoft.com/office/drawing/2014/main" id="{D9BF6AE9-BE54-BDF1-3037-3790D336C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0" y="871569"/>
            <a:ext cx="4659157" cy="4720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sz="3500"/>
              <a:t>1.3 Story Behind the Business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B438F5D3-232B-9E27-BAC7-9780E2F5C0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347" y="2120171"/>
            <a:ext cx="4000251" cy="1515861"/>
          </a:xfrm>
        </p:spPr>
        <p:txBody>
          <a:bodyPr>
            <a:normAutofit/>
          </a:bodyPr>
          <a:lstStyle/>
          <a:p>
            <a:r>
              <a:rPr sz="2000"/>
              <a:t>Inspired by personal experience using sunbeds and the confidence gained from tanning.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C2715846-2210-5A80-A9E9-B3D0A039076D}"/>
              </a:ext>
            </a:extLst>
          </p:cNvPr>
          <p:cNvSpPr>
            <a:spLocks noGrp="1"/>
          </p:cNvSpPr>
          <p:nvPr/>
        </p:nvSpPr>
        <p:spPr>
          <a:xfrm rot="10800000" flipV="1">
            <a:off x="447347" y="3211925"/>
            <a:ext cx="4000251" cy="3646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000"/>
              <a:t>Business created to offer customers a safe, professional and confidence-boosting tanning experience.</a:t>
            </a:r>
          </a:p>
        </p:txBody>
      </p:sp>
      <p:pic>
        <p:nvPicPr>
          <p:cNvPr id="16" name="Picture 15" descr="Researchers Say Indoor Tanning and Addiction Activate Same Parts of the ...">
            <a:extLst>
              <a:ext uri="{FF2B5EF4-FFF2-40B4-BE49-F238E27FC236}">
                <a16:creationId xmlns:a16="http://schemas.microsoft.com/office/drawing/2014/main" id="{95F133FF-D34A-2DF1-EC38-304585BE0D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00200"/>
            <a:ext cx="3928756" cy="2812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3338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09115B9-5BFD-478D-9C87-29ADB3AF1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D57F946-2E03-4DE1-91F8-25BEDC66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-2"/>
            <a:ext cx="260117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598881B-E007-4AAF-BA50-0AD618219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87A6DD9E-16A5-46AE-A522-D46D6BEDF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6200000">
            <a:off x="-994410" y="1947672"/>
            <a:ext cx="4471416" cy="2788920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1.4 Mission Statement, Aim, SMART Objectives &amp; USP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3301" y="841247"/>
            <a:ext cx="5158408" cy="5120640"/>
          </a:xfrm>
        </p:spPr>
        <p:txBody>
          <a:bodyPr anchor="ctr">
            <a:normAutofit/>
          </a:bodyPr>
          <a:lstStyle/>
          <a:p>
            <a:r>
              <a:rPr lang="en-GB" sz="1600" b="1" dirty="0">
                <a:solidFill>
                  <a:schemeClr val="tx2"/>
                </a:solidFill>
              </a:rPr>
              <a:t>Mission</a:t>
            </a:r>
            <a:r>
              <a:rPr lang="en-GB" sz="1600" dirty="0">
                <a:solidFill>
                  <a:schemeClr val="tx2"/>
                </a:solidFill>
              </a:rPr>
              <a:t>: Provide a clean, safe and luxurious tanning experience.</a:t>
            </a:r>
          </a:p>
          <a:p>
            <a:endParaRPr lang="en-GB" sz="1600" dirty="0">
              <a:solidFill>
                <a:schemeClr val="tx2"/>
              </a:solidFill>
            </a:endParaRPr>
          </a:p>
          <a:p>
            <a:r>
              <a:rPr lang="en-GB" sz="1600" b="1" dirty="0">
                <a:solidFill>
                  <a:schemeClr val="tx2"/>
                </a:solidFill>
              </a:rPr>
              <a:t>Aim</a:t>
            </a:r>
            <a:r>
              <a:rPr lang="en-GB" sz="1600" dirty="0">
                <a:solidFill>
                  <a:schemeClr val="tx2"/>
                </a:solidFill>
              </a:rPr>
              <a:t>: Become Cardiff's leading luxury tanning salon.</a:t>
            </a:r>
          </a:p>
          <a:p>
            <a:endParaRPr lang="en-GB" sz="1600" dirty="0">
              <a:solidFill>
                <a:schemeClr val="tx2"/>
              </a:solidFill>
            </a:endParaRPr>
          </a:p>
          <a:p>
            <a:r>
              <a:rPr lang="en-GB" sz="1600" b="1" dirty="0">
                <a:solidFill>
                  <a:schemeClr val="tx2"/>
                </a:solidFill>
              </a:rPr>
              <a:t>USP</a:t>
            </a:r>
            <a:r>
              <a:rPr lang="en-GB" sz="1600" dirty="0">
                <a:solidFill>
                  <a:schemeClr val="tx2"/>
                </a:solidFill>
              </a:rPr>
              <a:t>: </a:t>
            </a:r>
            <a:r>
              <a:rPr lang="en-GB" sz="1600" b="0" i="0" u="none" strike="noStrike" dirty="0">
                <a:solidFill>
                  <a:schemeClr val="tx2"/>
                </a:solidFill>
                <a:effectLst/>
                <a:latin typeface="-webkit-standard"/>
              </a:rPr>
              <a:t>Premium </a:t>
            </a:r>
            <a:r>
              <a:rPr lang="en-GB" sz="1600" b="0" i="0" u="none" strike="noStrike" dirty="0" err="1">
                <a:solidFill>
                  <a:schemeClr val="tx2"/>
                </a:solidFill>
                <a:effectLst/>
                <a:latin typeface="-webkit-standard"/>
              </a:rPr>
              <a:t>sunbed</a:t>
            </a:r>
            <a:r>
              <a:rPr lang="en-GB" sz="1600" b="0" i="0" u="none" strike="noStrike" dirty="0">
                <a:solidFill>
                  <a:schemeClr val="tx2"/>
                </a:solidFill>
                <a:effectLst/>
                <a:latin typeface="-webkit-standard"/>
              </a:rPr>
              <a:t> tanning combined with </a:t>
            </a:r>
            <a:r>
              <a:rPr lang="en-GB" sz="1600" b="1" i="0" dirty="0">
                <a:solidFill>
                  <a:schemeClr val="tx2"/>
                </a:solidFill>
                <a:effectLst/>
              </a:rPr>
              <a:t>red light therapy</a:t>
            </a:r>
            <a:r>
              <a:rPr lang="en-GB" sz="1600" b="0" i="0" u="none" strike="noStrike" dirty="0">
                <a:solidFill>
                  <a:schemeClr val="tx2"/>
                </a:solidFill>
                <a:effectLst/>
                <a:latin typeface="-webkit-standard"/>
              </a:rPr>
              <a:t>, helping support collagen production, improve skin texture, promote relaxation and recovery, and provide customers with a complete beauty and wellness experience </a:t>
            </a:r>
            <a:r>
              <a:rPr lang="en-GB" sz="1600" b="0" i="1" dirty="0">
                <a:solidFill>
                  <a:schemeClr val="tx2"/>
                </a:solidFill>
                <a:effectLst/>
              </a:rPr>
              <a:t>(Cleveland Clinic, 2024).</a:t>
            </a:r>
            <a:endParaRPr lang="en-GB" sz="1600" dirty="0">
              <a:solidFill>
                <a:schemeClr val="tx2"/>
              </a:solidFill>
            </a:endParaRPr>
          </a:p>
          <a:p>
            <a:endParaRPr lang="en-GB" sz="16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chemeClr val="tx2"/>
                </a:solidFill>
              </a:rPr>
              <a:t>Smart Objectives</a:t>
            </a:r>
          </a:p>
          <a:p>
            <a:r>
              <a:rPr lang="en-GB" sz="1600" dirty="0">
                <a:solidFill>
                  <a:schemeClr val="tx2"/>
                </a:solidFill>
              </a:rPr>
              <a:t>Gain 300 regular customers by the end of the year.</a:t>
            </a:r>
          </a:p>
          <a:p>
            <a:r>
              <a:rPr lang="en-GB" sz="1600" dirty="0">
                <a:solidFill>
                  <a:schemeClr val="tx2"/>
                </a:solidFill>
              </a:rPr>
              <a:t>Achieve £8,000 monthly revenue.</a:t>
            </a:r>
          </a:p>
          <a:p>
            <a:r>
              <a:rPr lang="en-GB" sz="1600" dirty="0">
                <a:solidFill>
                  <a:schemeClr val="tx2"/>
                </a:solidFill>
              </a:rPr>
              <a:t>Maintain 90%+ customer satisfaction.</a:t>
            </a:r>
          </a:p>
          <a:p>
            <a:r>
              <a:rPr lang="en-GB" sz="1600" dirty="0">
                <a:solidFill>
                  <a:schemeClr val="tx2"/>
                </a:solidFill>
              </a:rPr>
              <a:t>Add a new beauty treatment within 2 years.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1.5 Business Ownership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100" b="1"/>
              <a:t>Sole Trader</a:t>
            </a:r>
          </a:p>
          <a:p>
            <a:pPr marL="0" indent="0">
              <a:buNone/>
            </a:pPr>
            <a:r>
              <a:rPr lang="en-GB" sz="2100" b="1"/>
              <a:t>✅Pros</a:t>
            </a:r>
            <a:r>
              <a:rPr lang="en-GB" sz="2100"/>
              <a:t>: </a:t>
            </a:r>
          </a:p>
          <a:p>
            <a:r>
              <a:rPr lang="en-GB" sz="2100"/>
              <a:t>Full control </a:t>
            </a:r>
          </a:p>
          <a:p>
            <a:r>
              <a:rPr lang="en-GB" sz="2100"/>
              <a:t>keeps profits</a:t>
            </a:r>
          </a:p>
          <a:p>
            <a:r>
              <a:rPr lang="en-GB" sz="2100"/>
              <a:t>simple setup.</a:t>
            </a:r>
          </a:p>
          <a:p>
            <a:endParaRPr lang="en-GB" sz="2100"/>
          </a:p>
          <a:p>
            <a:pPr marL="0" indent="0">
              <a:buNone/>
            </a:pPr>
            <a:r>
              <a:rPr lang="en-GB" sz="2100" b="1"/>
              <a:t>❌Cons</a:t>
            </a:r>
            <a:r>
              <a:rPr lang="en-GB" sz="2100"/>
              <a:t>: </a:t>
            </a:r>
          </a:p>
          <a:p>
            <a:r>
              <a:rPr lang="en-GB" sz="2100"/>
              <a:t>Unlimited liability and personal responsibility (Gov.uk, 2025).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3AD41DB-DF9F-49BC-85AE-6AB1840A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669978"/>
            <a:ext cx="3293268" cy="1173700"/>
          </a:xfrm>
        </p:spPr>
        <p:txBody>
          <a:bodyPr anchor="t">
            <a:normAutofit/>
          </a:bodyPr>
          <a:lstStyle/>
          <a:p>
            <a:r>
              <a:rPr lang="en-GB" sz="3500">
                <a:solidFill>
                  <a:schemeClr val="bg1"/>
                </a:solidFill>
              </a:rPr>
              <a:t>1.6 Proposed Location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B98C2A-5603-FC6D-0196-6B0692974C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688" b="1"/>
          <a:stretch>
            <a:fillRect/>
          </a:stretch>
        </p:blipFill>
        <p:spPr bwMode="auto">
          <a:xfrm>
            <a:off x="20" y="-1"/>
            <a:ext cx="9143980" cy="3984912"/>
          </a:xfrm>
          <a:custGeom>
            <a:avLst/>
            <a:gdLst/>
            <a:ahLst/>
            <a:cxnLst/>
            <a:rect l="l" t="t" r="r" b="b"/>
            <a:pathLst>
              <a:path w="12192000" h="3984912">
                <a:moveTo>
                  <a:pt x="0" y="0"/>
                </a:moveTo>
                <a:lnTo>
                  <a:pt x="12192000" y="0"/>
                </a:lnTo>
                <a:lnTo>
                  <a:pt x="12192000" y="566059"/>
                </a:lnTo>
                <a:lnTo>
                  <a:pt x="12192000" y="794037"/>
                </a:lnTo>
                <a:lnTo>
                  <a:pt x="12192000" y="2336800"/>
                </a:lnTo>
                <a:lnTo>
                  <a:pt x="12192000" y="2631227"/>
                </a:lnTo>
                <a:lnTo>
                  <a:pt x="12192000" y="3908712"/>
                </a:lnTo>
                <a:lnTo>
                  <a:pt x="9439275" y="3984912"/>
                </a:lnTo>
                <a:lnTo>
                  <a:pt x="5572127" y="3737262"/>
                </a:lnTo>
                <a:lnTo>
                  <a:pt x="0" y="3908712"/>
                </a:lnTo>
                <a:lnTo>
                  <a:pt x="0" y="2631227"/>
                </a:lnTo>
                <a:lnTo>
                  <a:pt x="0" y="2336800"/>
                </a:lnTo>
                <a:lnTo>
                  <a:pt x="0" y="794037"/>
                </a:lnTo>
                <a:lnTo>
                  <a:pt x="0" y="566059"/>
                </a:lnTo>
                <a:close/>
              </a:path>
            </a:pathLst>
          </a:custGeom>
          <a:noFill/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A4AE1828-51FD-4AD7-BCF6-9AF5C696C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9144000" cy="757168"/>
            <a:chOff x="0" y="2959818"/>
            <a:chExt cx="12192000" cy="75716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542C7CD-02BE-4ADE-8D2F-DFB759D71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40A04EE-8E37-4C28-B09B-A9593A4AAB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3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48150" y="4669978"/>
            <a:ext cx="4269581" cy="11737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>
                    <a:alpha val="80000"/>
                  </a:schemeClr>
                </a:solidFill>
              </a:rPr>
              <a:t>Western Avenue Business Park, Cardiff.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solidFill>
                  <a:schemeClr val="bg1">
                    <a:alpha val="80000"/>
                  </a:schemeClr>
                </a:solidFill>
              </a:rPr>
              <a:t>Benefits: High footfall, parking, visibility and </a:t>
            </a:r>
            <a:r>
              <a:rPr lang="en-GB" sz="1600">
                <a:solidFill>
                  <a:schemeClr val="bg1">
                    <a:alpha val="80000"/>
                  </a:schemeClr>
                </a:solidFill>
              </a:rPr>
              <a:t>easy access (FSB, 2024).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24007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09600"/>
            <a:ext cx="2804505" cy="13308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1.7 Human Resources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9389" y="1940439"/>
            <a:ext cx="2993766" cy="3908586"/>
          </a:xfrm>
        </p:spPr>
        <p:txBody>
          <a:bodyPr>
            <a:normAutofit/>
          </a:bodyPr>
          <a:lstStyle/>
          <a:p>
            <a:endParaRPr lang="en-GB" sz="1700" dirty="0"/>
          </a:p>
          <a:p>
            <a:r>
              <a:rPr lang="en-GB" sz="1700" dirty="0"/>
              <a:t>Future growth through additional staff recruitment.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D18E85A-14C1-746A-575F-14C1BF7100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4092" y="1132692"/>
            <a:ext cx="4616356" cy="461635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20EE06-9BFA-86D1-FDFC-94D9DA1C29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43" r="1" b="1189"/>
          <a:stretch>
            <a:fillRect/>
          </a:stretch>
        </p:blipFill>
        <p:spPr>
          <a:xfrm>
            <a:off x="-27305" y="49519"/>
            <a:ext cx="9171076" cy="3524149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7" name="Freeform: Shape 16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4551037"/>
            <a:ext cx="3766336" cy="1509931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1.8 Financial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6214" y="3981548"/>
            <a:ext cx="4584282" cy="231864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300" b="1" dirty="0">
                <a:solidFill>
                  <a:schemeClr val="tx2"/>
                </a:solidFill>
              </a:rPr>
              <a:t>Funding Required: £75,000</a:t>
            </a:r>
          </a:p>
          <a:p>
            <a:r>
              <a:rPr lang="en-GB" sz="1300" dirty="0" err="1">
                <a:solidFill>
                  <a:schemeClr val="tx2"/>
                </a:solidFill>
              </a:rPr>
              <a:t>Sunbeds</a:t>
            </a:r>
            <a:r>
              <a:rPr lang="en-GB" sz="1300" dirty="0">
                <a:solidFill>
                  <a:schemeClr val="tx2"/>
                </a:solidFill>
              </a:rPr>
              <a:t> £50,000</a:t>
            </a:r>
          </a:p>
          <a:p>
            <a:r>
              <a:rPr lang="en-GB" sz="1300" dirty="0">
                <a:solidFill>
                  <a:schemeClr val="tx2"/>
                </a:solidFill>
              </a:rPr>
              <a:t>Refurbishment £15,000</a:t>
            </a:r>
          </a:p>
          <a:p>
            <a:r>
              <a:rPr lang="en-GB" sz="1300" dirty="0">
                <a:solidFill>
                  <a:schemeClr val="tx2"/>
                </a:solidFill>
              </a:rPr>
              <a:t>Marketing £5,000</a:t>
            </a:r>
          </a:p>
          <a:p>
            <a:r>
              <a:rPr lang="en-GB" sz="1300" dirty="0">
                <a:solidFill>
                  <a:schemeClr val="tx2"/>
                </a:solidFill>
              </a:rPr>
              <a:t>Working Capital £5,000</a:t>
            </a:r>
          </a:p>
          <a:p>
            <a:pPr marL="0" indent="0">
              <a:buNone/>
            </a:pPr>
            <a:r>
              <a:rPr lang="en-GB" sz="1300" b="0" i="0" u="none" strike="noStrike" dirty="0">
                <a:solidFill>
                  <a:schemeClr val="tx2"/>
                </a:solidFill>
                <a:effectLst/>
                <a:latin typeface="-webkit-standard"/>
              </a:rPr>
              <a:t>Starting with a £12,000 loan, the closing cash balance steadily grows from </a:t>
            </a:r>
            <a:r>
              <a:rPr lang="en-GB" sz="1300" b="1" i="0" dirty="0">
                <a:solidFill>
                  <a:schemeClr val="tx2"/>
                </a:solidFill>
                <a:effectLst/>
              </a:rPr>
              <a:t>£13,769</a:t>
            </a:r>
            <a:r>
              <a:rPr lang="en-GB" sz="1300" b="0" i="0" u="none" strike="noStrike" dirty="0">
                <a:solidFill>
                  <a:schemeClr val="tx2"/>
                </a:solidFill>
                <a:effectLst/>
                <a:latin typeface="-webkit-standard"/>
              </a:rPr>
              <a:t> in the first month to </a:t>
            </a:r>
            <a:r>
              <a:rPr lang="en-GB" sz="1300" b="1" i="0" dirty="0">
                <a:solidFill>
                  <a:schemeClr val="tx2"/>
                </a:solidFill>
                <a:effectLst/>
              </a:rPr>
              <a:t>£33,228</a:t>
            </a:r>
            <a:r>
              <a:rPr lang="en-GB" sz="1300" b="0" i="0" u="none" strike="noStrike" dirty="0">
                <a:solidFill>
                  <a:schemeClr val="tx2"/>
                </a:solidFill>
                <a:effectLst/>
                <a:latin typeface="-webkit-standard"/>
              </a:rPr>
              <a:t> by the end of the year, indicating healthy and sustainable cash flow</a:t>
            </a:r>
            <a:r>
              <a:rPr lang="en-GB" sz="1300" dirty="0">
                <a:solidFill>
                  <a:schemeClr val="tx2"/>
                </a:solidFill>
                <a:latin typeface="-webkit-standard"/>
              </a:rPr>
              <a:t> (British Business Bank, 2024).</a:t>
            </a:r>
            <a:endParaRPr lang="en-GB" sz="13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4777739"/>
            <a:ext cx="2564242" cy="14121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/>
              <a:t>1.9 Competitor Analysis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7E0FDF-19ED-B32B-00D5-3AAFF2727D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984" r="-2" b="25164"/>
          <a:stretch>
            <a:fillRect/>
          </a:stretch>
        </p:blipFill>
        <p:spPr>
          <a:xfrm>
            <a:off x="20" y="10"/>
            <a:ext cx="9143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3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74529" y="5470492"/>
            <a:ext cx="1371600" cy="13716"/>
          </a:xfrm>
          <a:custGeom>
            <a:avLst/>
            <a:gdLst>
              <a:gd name="csX0" fmla="*/ 0 w 1371600"/>
              <a:gd name="csY0" fmla="*/ 0 h 13716"/>
              <a:gd name="csX1" fmla="*/ 685800 w 1371600"/>
              <a:gd name="csY1" fmla="*/ 0 h 13716"/>
              <a:gd name="csX2" fmla="*/ 1371600 w 1371600"/>
              <a:gd name="csY2" fmla="*/ 0 h 13716"/>
              <a:gd name="csX3" fmla="*/ 1371600 w 1371600"/>
              <a:gd name="csY3" fmla="*/ 13716 h 13716"/>
              <a:gd name="csX4" fmla="*/ 713232 w 1371600"/>
              <a:gd name="csY4" fmla="*/ 13716 h 13716"/>
              <a:gd name="csX5" fmla="*/ 0 w 1371600"/>
              <a:gd name="csY5" fmla="*/ 13716 h 13716"/>
              <a:gd name="csX6" fmla="*/ 0 w 1371600"/>
              <a:gd name="csY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371600" h="13716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127" y="2892"/>
                  <a:pt x="1371229" y="8681"/>
                  <a:pt x="1371600" y="13716"/>
                </a:cubicBezTo>
                <a:cubicBezTo>
                  <a:pt x="1107995" y="21892"/>
                  <a:pt x="1033361" y="28370"/>
                  <a:pt x="713232" y="13716"/>
                </a:cubicBezTo>
                <a:cubicBezTo>
                  <a:pt x="393103" y="-938"/>
                  <a:pt x="289343" y="38649"/>
                  <a:pt x="0" y="13716"/>
                </a:cubicBezTo>
                <a:cubicBezTo>
                  <a:pt x="227" y="7219"/>
                  <a:pt x="197" y="5990"/>
                  <a:pt x="0" y="0"/>
                </a:cubicBezTo>
                <a:close/>
              </a:path>
              <a:path w="1371600" h="13716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228" y="6235"/>
                  <a:pt x="1371259" y="10206"/>
                  <a:pt x="1371600" y="13716"/>
                </a:cubicBezTo>
                <a:cubicBezTo>
                  <a:pt x="1176823" y="-5981"/>
                  <a:pt x="900830" y="5417"/>
                  <a:pt x="713232" y="13716"/>
                </a:cubicBezTo>
                <a:cubicBezTo>
                  <a:pt x="525634" y="22015"/>
                  <a:pt x="282837" y="1152"/>
                  <a:pt x="0" y="13716"/>
                </a:cubicBezTo>
                <a:cubicBezTo>
                  <a:pt x="596" y="8712"/>
                  <a:pt x="320" y="342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720" y="4777739"/>
            <a:ext cx="5173220" cy="1399223"/>
          </a:xfrm>
        </p:spPr>
        <p:txBody>
          <a:bodyPr anchor="ctr">
            <a:normAutofit/>
          </a:bodyPr>
          <a:lstStyle/>
          <a:p>
            <a:r>
              <a:rPr lang="en-GB" sz="1900" dirty="0"/>
              <a:t>Main Competitor</a:t>
            </a:r>
          </a:p>
          <a:p>
            <a:r>
              <a:rPr lang="en-GB" sz="1900" dirty="0"/>
              <a:t>Strong pricing, memberships and mobile app.</a:t>
            </a:r>
          </a:p>
          <a:p>
            <a:r>
              <a:rPr lang="en-GB" sz="1900" dirty="0"/>
              <a:t>Lessons: hygiene, loyalty schemes and social media marketing.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A11FD5-4C32-FD04-AF2B-C26944200D2E}"/>
              </a:ext>
            </a:extLst>
          </p:cNvPr>
          <p:cNvSpPr txBox="1"/>
          <p:nvPr/>
        </p:nvSpPr>
        <p:spPr>
          <a:xfrm>
            <a:off x="6786333" y="6486130"/>
            <a:ext cx="29234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1" dirty="0">
                <a:effectLst/>
              </a:rPr>
              <a:t>(</a:t>
            </a:r>
            <a:r>
              <a:rPr lang="en-GB" b="0" i="1" dirty="0" err="1">
                <a:effectLst/>
              </a:rPr>
              <a:t>Tantastic</a:t>
            </a:r>
            <a:r>
              <a:rPr lang="en-GB" b="0" i="1" dirty="0">
                <a:effectLst/>
              </a:rPr>
              <a:t> Cardiff, 2025)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016CB47-C4D4-4332-9ED0-DBB916252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011" y="3930305"/>
            <a:ext cx="2896470" cy="2437244"/>
          </a:xfrm>
        </p:spPr>
        <p:txBody>
          <a:bodyPr anchor="ctr">
            <a:normAutofit/>
          </a:bodyPr>
          <a:lstStyle/>
          <a:p>
            <a:r>
              <a:rPr lang="en-GB" sz="3100"/>
              <a:t>1.10 Market Research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8416" y="0"/>
            <a:ext cx="8423809" cy="355784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DBD49D-B13B-7593-6FEE-5FB4FB9120B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798769"/>
            <a:ext cx="2501841" cy="198270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2EF6C43-AB49-CD6A-9D98-33F080153BE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9797" y="801550"/>
            <a:ext cx="2502714" cy="19771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BC55731-87CC-D10C-47E2-F4B14044734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1817" y="807807"/>
            <a:ext cx="2502714" cy="1964629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452190" y="5131782"/>
            <a:ext cx="2194560" cy="3428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2039" y="3930305"/>
            <a:ext cx="4940186" cy="243724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/>
              <a:t>Primary Research:</a:t>
            </a:r>
          </a:p>
          <a:p>
            <a:r>
              <a:rPr lang="en-GB" sz="1700"/>
              <a:t>50 survey respondents aged 18–45.</a:t>
            </a:r>
          </a:p>
          <a:p>
            <a:endParaRPr lang="en-GB" sz="1700"/>
          </a:p>
          <a:p>
            <a:pPr marL="0" indent="0">
              <a:buNone/>
            </a:pPr>
            <a:r>
              <a:rPr lang="en-GB" sz="1700" b="1"/>
              <a:t>Secondary Research:</a:t>
            </a:r>
          </a:p>
          <a:p>
            <a:r>
              <a:rPr lang="en-GB" sz="1700"/>
              <a:t>Research showed demand for tanning and beauty services (Nguyen, 2025).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51A0227-072A-4F5F-928C-E2C3E5CCD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4440365"/>
            <a:ext cx="3184398" cy="172269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/>
              <a:t>2.1 Marketing Activities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4A559B4-75BF-B3C8-CF62-FF86E58F87E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420" y="320040"/>
            <a:ext cx="2611474" cy="39270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34071BC-0939-00AF-E4BD-96B98599578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2458" y="320040"/>
            <a:ext cx="2680198" cy="3927031"/>
          </a:xfrm>
          <a:prstGeom prst="rect">
            <a:avLst/>
          </a:prstGeom>
        </p:spPr>
      </p:pic>
      <p:sp>
        <p:nvSpPr>
          <p:cNvPr id="16" name="sketchy line">
            <a:extLst>
              <a:ext uri="{FF2B5EF4-FFF2-40B4-BE49-F238E27FC236}">
                <a16:creationId xmlns:a16="http://schemas.microsoft.com/office/drawing/2014/main" id="{35D99776-4B38-47DF-A302-11AD9AF87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058668" y="5294852"/>
            <a:ext cx="1554480" cy="13716"/>
          </a:xfrm>
          <a:custGeom>
            <a:avLst/>
            <a:gdLst>
              <a:gd name="csX0" fmla="*/ 0 w 1554480"/>
              <a:gd name="csY0" fmla="*/ 0 h 13716"/>
              <a:gd name="csX1" fmla="*/ 549250 w 1554480"/>
              <a:gd name="csY1" fmla="*/ 0 h 13716"/>
              <a:gd name="csX2" fmla="*/ 1082954 w 1554480"/>
              <a:gd name="csY2" fmla="*/ 0 h 13716"/>
              <a:gd name="csX3" fmla="*/ 1554480 w 1554480"/>
              <a:gd name="csY3" fmla="*/ 0 h 13716"/>
              <a:gd name="csX4" fmla="*/ 1554480 w 1554480"/>
              <a:gd name="csY4" fmla="*/ 13716 h 13716"/>
              <a:gd name="csX5" fmla="*/ 1067410 w 1554480"/>
              <a:gd name="csY5" fmla="*/ 13716 h 13716"/>
              <a:gd name="csX6" fmla="*/ 549250 w 1554480"/>
              <a:gd name="csY6" fmla="*/ 13716 h 13716"/>
              <a:gd name="csX7" fmla="*/ 0 w 1554480"/>
              <a:gd name="csY7" fmla="*/ 13716 h 13716"/>
              <a:gd name="csX8" fmla="*/ 0 w 1554480"/>
              <a:gd name="csY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554480" h="13716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3820" y="4959"/>
                  <a:pt x="1554594" y="10798"/>
                  <a:pt x="1554480" y="13716"/>
                </a:cubicBezTo>
                <a:cubicBezTo>
                  <a:pt x="1338847" y="1555"/>
                  <a:pt x="1215066" y="33279"/>
                  <a:pt x="1067410" y="13716"/>
                </a:cubicBezTo>
                <a:cubicBezTo>
                  <a:pt x="919754" y="-5847"/>
                  <a:pt x="800465" y="-1492"/>
                  <a:pt x="549250" y="13716"/>
                </a:cubicBezTo>
                <a:cubicBezTo>
                  <a:pt x="298035" y="28924"/>
                  <a:pt x="158868" y="18197"/>
                  <a:pt x="0" y="13716"/>
                </a:cubicBezTo>
                <a:cubicBezTo>
                  <a:pt x="488" y="8630"/>
                  <a:pt x="480" y="6612"/>
                  <a:pt x="0" y="0"/>
                </a:cubicBezTo>
                <a:close/>
              </a:path>
              <a:path w="1554480" h="13716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232" y="4157"/>
                  <a:pt x="1554673" y="7559"/>
                  <a:pt x="1554480" y="13716"/>
                </a:cubicBezTo>
                <a:cubicBezTo>
                  <a:pt x="1336087" y="7600"/>
                  <a:pt x="1310024" y="15187"/>
                  <a:pt x="1067410" y="13716"/>
                </a:cubicBezTo>
                <a:cubicBezTo>
                  <a:pt x="824796" y="12246"/>
                  <a:pt x="787902" y="30075"/>
                  <a:pt x="518160" y="13716"/>
                </a:cubicBezTo>
                <a:cubicBezTo>
                  <a:pt x="248418" y="-2643"/>
                  <a:pt x="133160" y="4633"/>
                  <a:pt x="0" y="13716"/>
                </a:cubicBezTo>
                <a:cubicBezTo>
                  <a:pt x="43" y="9160"/>
                  <a:pt x="-111" y="481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0499" y="4440365"/>
            <a:ext cx="4661153" cy="1722691"/>
          </a:xfrm>
        </p:spPr>
        <p:txBody>
          <a:bodyPr anchor="ctr">
            <a:normAutofit/>
          </a:bodyPr>
          <a:lstStyle/>
          <a:p>
            <a:r>
              <a:rPr lang="en-GB" sz="1900" dirty="0"/>
              <a:t>Facebook &amp; Instagram (</a:t>
            </a:r>
            <a:r>
              <a:rPr lang="en-GB" sz="1900" dirty="0" err="1"/>
              <a:t>Statista</a:t>
            </a:r>
            <a:r>
              <a:rPr lang="en-GB" sz="1900" dirty="0"/>
              <a:t>, 2024)</a:t>
            </a:r>
          </a:p>
          <a:p>
            <a:r>
              <a:rPr lang="en-GB" sz="1900" dirty="0"/>
              <a:t>Flyers and business cards</a:t>
            </a:r>
          </a:p>
          <a:p>
            <a:r>
              <a:rPr lang="en-GB" sz="1900" dirty="0"/>
              <a:t>Launch promotions</a:t>
            </a:r>
          </a:p>
          <a:p>
            <a:r>
              <a:rPr lang="en-GB" sz="1900" dirty="0"/>
              <a:t>Loyalty cards and referral discounts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5F29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2A245FF-5440-0E13-D40B-C8313966FE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227" y="549300"/>
            <a:ext cx="8647545" cy="575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7832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D731904-7733-45B0-902C-289497204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04E6397-35D7-4AEC-9DA9-B7F6B12B8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812" y="4218905"/>
            <a:ext cx="8375585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8670" y="4440602"/>
            <a:ext cx="2654046" cy="1645920"/>
          </a:xfrm>
        </p:spPr>
        <p:txBody>
          <a:bodyPr>
            <a:normAutofit/>
          </a:bodyPr>
          <a:lstStyle/>
          <a:p>
            <a:r>
              <a:rPr lang="en-GB" sz="2800"/>
              <a:t>2.2 Target Customers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E582CD9-5992-A7F4-5052-ACF445A246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91" r="5990" b="-3"/>
          <a:stretch>
            <a:fillRect/>
          </a:stretch>
        </p:blipFill>
        <p:spPr>
          <a:xfrm>
            <a:off x="4" y="10"/>
            <a:ext cx="3663287" cy="399591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F9011E5-7499-4B39-9943-189AAC59D0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084" r="11779" b="2"/>
          <a:stretch>
            <a:fillRect/>
          </a:stretch>
        </p:blipFill>
        <p:spPr>
          <a:xfrm>
            <a:off x="3806157" y="10"/>
            <a:ext cx="5337839" cy="3995918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62C5A04F-2AEB-4631-8314-A8B812E1E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806" y="4911519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B2B1C70-BF3F-41BD-871B-63D8F911F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99776" y="5256704"/>
            <a:ext cx="1463040" cy="13716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836C0C5-F1C5-E74E-1569-6AF4388EE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1930" y="4440602"/>
            <a:ext cx="4505706" cy="1645920"/>
          </a:xfrm>
        </p:spPr>
        <p:txBody>
          <a:bodyPr anchor="ctr">
            <a:normAutofit/>
          </a:bodyPr>
          <a:lstStyle/>
          <a:p>
            <a:r>
              <a:rPr lang="en-GB" sz="1600"/>
              <a:t>Young adults 18-35</a:t>
            </a:r>
          </a:p>
          <a:p>
            <a:r>
              <a:rPr lang="en-GB" sz="1600"/>
              <a:t>People preparing for holidays</a:t>
            </a:r>
          </a:p>
          <a:p>
            <a:r>
              <a:rPr lang="en-GB" sz="1600"/>
              <a:t>Fitness enthusiasts and bodybuilders</a:t>
            </a:r>
          </a:p>
          <a:p>
            <a:r>
              <a:rPr lang="en-GB" sz="1600"/>
              <a:t>Prom or wedding events</a:t>
            </a:r>
            <a:endParaRPr lang="en-US" sz="16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20839" cy="1070068"/>
          </a:xfrm>
        </p:spPr>
        <p:txBody>
          <a:bodyPr>
            <a:normAutofit fontScale="90000"/>
          </a:bodyPr>
          <a:lstStyle/>
          <a:p>
            <a:r>
              <a:rPr dirty="0"/>
              <a:t>3.1 </a:t>
            </a:r>
            <a:r>
              <a:rPr lang="en-GB" dirty="0"/>
              <a:t>My strengths and Entrepreneurial Traits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000" b="1" dirty="0"/>
              <a:t>Strong communication</a:t>
            </a:r>
            <a:r>
              <a:rPr lang="en-GB" sz="2000" dirty="0"/>
              <a:t> and </a:t>
            </a:r>
            <a:r>
              <a:rPr lang="en-GB" sz="2000" b="1" dirty="0"/>
              <a:t>customer service skills, </a:t>
            </a:r>
            <a:r>
              <a:rPr lang="en-GB" sz="2000" dirty="0"/>
              <a:t>important for building client relationships in the beauty industry (British Beauty Council, 2025).</a:t>
            </a:r>
          </a:p>
          <a:p>
            <a:r>
              <a:rPr lang="en-GB" sz="2000" b="1" dirty="0"/>
              <a:t>Organised</a:t>
            </a:r>
            <a:r>
              <a:rPr lang="en-GB" sz="2000" dirty="0"/>
              <a:t> and able to </a:t>
            </a:r>
            <a:r>
              <a:rPr lang="en-GB" sz="2000" b="1" dirty="0"/>
              <a:t>plan effectively</a:t>
            </a:r>
            <a:r>
              <a:rPr lang="en-GB" sz="2000" dirty="0"/>
              <a:t>, helping ensure smooth business operations.</a:t>
            </a:r>
          </a:p>
          <a:p>
            <a:r>
              <a:rPr lang="en-GB" sz="2000" b="1" dirty="0"/>
              <a:t>Confident</a:t>
            </a:r>
            <a:r>
              <a:rPr lang="en-GB" sz="2000" dirty="0"/>
              <a:t>, </a:t>
            </a:r>
            <a:r>
              <a:rPr lang="en-GB" sz="2000" b="1" dirty="0"/>
              <a:t>motivated</a:t>
            </a:r>
            <a:r>
              <a:rPr lang="en-GB" sz="2000" dirty="0"/>
              <a:t>, and </a:t>
            </a:r>
            <a:r>
              <a:rPr lang="en-GB" sz="2000" b="1" dirty="0"/>
              <a:t>goal-driven</a:t>
            </a:r>
            <a:r>
              <a:rPr lang="en-GB" sz="2000" dirty="0"/>
              <a:t>, which supports entrepreneurial success.</a:t>
            </a:r>
          </a:p>
          <a:p>
            <a:r>
              <a:rPr lang="en-GB" sz="2000" b="1" dirty="0"/>
              <a:t>Good problem-solving</a:t>
            </a:r>
            <a:r>
              <a:rPr lang="en-GB" sz="2000" dirty="0"/>
              <a:t> and </a:t>
            </a:r>
            <a:r>
              <a:rPr lang="en-GB" sz="2000" b="1" dirty="0"/>
              <a:t>decision-making</a:t>
            </a:r>
            <a:r>
              <a:rPr lang="en-GB" sz="2000" dirty="0"/>
              <a:t> skills, useful when managing customers and daily salon operations.</a:t>
            </a:r>
          </a:p>
          <a:p>
            <a:r>
              <a:rPr lang="en-GB" sz="2000" b="1" dirty="0"/>
              <a:t>Passionate</a:t>
            </a:r>
            <a:r>
              <a:rPr lang="en-GB" sz="2000" dirty="0"/>
              <a:t> about the beauty industry and providing high-quality customer experiences.</a:t>
            </a:r>
            <a:endParaRPr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Third of Indoor Tanners Are Addicted to the Sunbed">
            <a:extLst>
              <a:ext uri="{FF2B5EF4-FFF2-40B4-BE49-F238E27FC236}">
                <a16:creationId xmlns:a16="http://schemas.microsoft.com/office/drawing/2014/main" id="{333B6644-C24F-E85C-749F-49921375EE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153" r="-2" b="-2"/>
          <a:stretch>
            <a:fillRect/>
          </a:stretch>
        </p:blipFill>
        <p:spPr>
          <a:xfrm>
            <a:off x="3662268" y="10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4" name="Picture 3" descr="Foot Locker | Foot Locker, 2015, by Mike Mozart of TheToyCha… | Flickr">
            <a:extLst>
              <a:ext uri="{FF2B5EF4-FFF2-40B4-BE49-F238E27FC236}">
                <a16:creationId xmlns:a16="http://schemas.microsoft.com/office/drawing/2014/main" id="{26505CBD-1AFE-26EA-0C27-F31CB0541A6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" b="10710"/>
          <a:stretch>
            <a:fillRect/>
          </a:stretch>
        </p:blipFill>
        <p:spPr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042" y="859536"/>
            <a:ext cx="3624601" cy="1243584"/>
          </a:xfrm>
        </p:spPr>
        <p:txBody>
          <a:bodyPr>
            <a:normAutofit/>
          </a:bodyPr>
          <a:lstStyle/>
          <a:p>
            <a:r>
              <a:rPr lang="en-GB" sz="3000" dirty="0"/>
              <a:t>3.2 Achievements and Experience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042" y="2512611"/>
            <a:ext cx="3624602" cy="366435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b="0" i="0" u="none" strike="noStrike" dirty="0">
                <a:effectLst/>
                <a:latin typeface="-webkit-standard"/>
              </a:rPr>
              <a:t>I have gained valuable </a:t>
            </a:r>
            <a:r>
              <a:rPr lang="en-GB" sz="1700" b="1" i="0" dirty="0">
                <a:effectLst/>
              </a:rPr>
              <a:t>customer service experience working at Foot Locker</a:t>
            </a:r>
            <a:r>
              <a:rPr lang="en-GB" sz="1700" b="0" i="0" u="none" strike="noStrike" dirty="0">
                <a:effectLst/>
                <a:latin typeface="-webkit-standard"/>
              </a:rPr>
              <a:t>, where I developed communication, teamwork, and problem-solving skills </a:t>
            </a:r>
            <a:r>
              <a:rPr lang="en-GB" sz="1700" b="0" i="0" u="none" strike="noStrike">
                <a:effectLst/>
                <a:latin typeface="-webkit-standard"/>
              </a:rPr>
              <a:t>that are essential </a:t>
            </a:r>
            <a:r>
              <a:rPr lang="en-GB" sz="1700" b="0" i="0" u="none" strike="noStrike" dirty="0">
                <a:effectLst/>
                <a:latin typeface="-webkit-standard"/>
              </a:rPr>
              <a:t>for running a successful customer-focused business (Gov.uk, 2025).</a:t>
            </a:r>
          </a:p>
          <a:p>
            <a:pPr>
              <a:lnSpc>
                <a:spcPct val="90000"/>
              </a:lnSpc>
            </a:pPr>
            <a:r>
              <a:rPr lang="en-GB" sz="1700" b="0" i="0" u="none" strike="noStrike" dirty="0">
                <a:effectLst/>
                <a:latin typeface="-webkit-standard"/>
              </a:rPr>
              <a:t>also have </a:t>
            </a:r>
            <a:r>
              <a:rPr lang="en-GB" sz="1700" b="1" i="0" dirty="0">
                <a:effectLst/>
              </a:rPr>
              <a:t>personal experience using tanning salons</a:t>
            </a:r>
            <a:r>
              <a:rPr lang="en-GB" sz="1700" b="0" i="0" u="none" strike="noStrike" dirty="0">
                <a:effectLst/>
                <a:latin typeface="-webkit-standard"/>
              </a:rPr>
              <a:t>, which gives me an understanding of customer expectations, service quality, hygiene standards, and what makes a salon successful (</a:t>
            </a:r>
            <a:r>
              <a:rPr lang="en-GB" sz="1700" b="0" i="0" u="none" strike="noStrike" dirty="0" err="1">
                <a:effectLst/>
                <a:latin typeface="-webkit-standard"/>
              </a:rPr>
              <a:t>Lextan</a:t>
            </a:r>
            <a:r>
              <a:rPr lang="en-GB" sz="1700" b="0" i="0" u="none" strike="noStrike" dirty="0">
                <a:effectLst/>
                <a:latin typeface="-webkit-standard"/>
              </a:rPr>
              <a:t>, 2026).</a:t>
            </a:r>
            <a:endParaRPr lang="en-GB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5246" y="386930"/>
            <a:ext cx="7549592" cy="1298448"/>
          </a:xfrm>
        </p:spPr>
        <p:txBody>
          <a:bodyPr anchor="b">
            <a:normAutofit/>
          </a:bodyPr>
          <a:lstStyle/>
          <a:p>
            <a:r>
              <a:rPr lang="en-GB" sz="4200"/>
              <a:t>3.3 My Passion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1" y="1998845"/>
            <a:ext cx="859094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3398174" cy="3639450"/>
          </a:xfrm>
        </p:spPr>
        <p:txBody>
          <a:bodyPr anchor="ctr">
            <a:normAutofit/>
          </a:bodyPr>
          <a:lstStyle/>
          <a:p>
            <a:r>
              <a:rPr lang="en-GB" sz="1600"/>
              <a:t>My passion for the beauty industry comes from personal experience using tanning services and seeing the confidence it can give individuals (Lextan, 2026).</a:t>
            </a:r>
          </a:p>
          <a:p>
            <a:r>
              <a:rPr lang="en-GB" sz="1600"/>
              <a:t>I am motivated to create a safe, luxury tanning salon that focuses on customer wellbeing and satisfaction.</a:t>
            </a:r>
          </a:p>
          <a:p>
            <a:r>
              <a:rPr lang="en-GB" sz="1600"/>
              <a:t>The growing demand for beauty and wellness services strengthens my interest in this business area (British Beauty Council, 2025).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A0F7D0-71ED-84E2-227C-8367AB5A900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50" r="972"/>
          <a:stretch>
            <a:fillRect/>
          </a:stretch>
        </p:blipFill>
        <p:spPr>
          <a:xfrm>
            <a:off x="4601145" y="2484255"/>
            <a:ext cx="3527714" cy="371424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23318" y="2332075"/>
            <a:ext cx="781700" cy="114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798" y="525982"/>
            <a:ext cx="3212237" cy="1200361"/>
          </a:xfrm>
        </p:spPr>
        <p:txBody>
          <a:bodyPr anchor="b">
            <a:normAutofit/>
          </a:bodyPr>
          <a:lstStyle/>
          <a:p>
            <a:r>
              <a:rPr lang="en-GB" sz="3100"/>
              <a:t>Conclusion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399" y="1944913"/>
            <a:ext cx="301752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3799" y="2031101"/>
            <a:ext cx="3212238" cy="3511943"/>
          </a:xfrm>
        </p:spPr>
        <p:txBody>
          <a:bodyPr anchor="ctr">
            <a:normAutofit/>
          </a:bodyPr>
          <a:lstStyle/>
          <a:p>
            <a:r>
              <a:rPr lang="en-GB" sz="1600"/>
              <a:t>Velvet Glow has strong potential through its location, market demand and premium service offering.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61965" y="6072626"/>
            <a:ext cx="740664" cy="11559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36109" y="1694387"/>
            <a:ext cx="740664" cy="887511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72594" y="354959"/>
            <a:ext cx="4638730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DFA7B8-58E5-49DD-3714-1CEF9259F02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50" r="972"/>
          <a:stretch>
            <a:fillRect/>
          </a:stretch>
        </p:blipFill>
        <p:spPr>
          <a:xfrm>
            <a:off x="4490803" y="1090464"/>
            <a:ext cx="4221014" cy="4444201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27898" cy="1219480"/>
          </a:xfrm>
        </p:spPr>
        <p:txBody>
          <a:bodyPr/>
          <a:lstStyle/>
          <a:p>
            <a:r>
              <a:rPr b="1" u="sng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7BD22DB-FB86-27BF-D005-86DCD25A1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86435"/>
            <a:ext cx="8229600" cy="5571565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1600" b="0" i="0">
                <a:effectLst/>
              </a:rPr>
              <a:t>British Beauty Council. (2025) </a:t>
            </a:r>
            <a:r>
              <a:rPr lang="en-GB" sz="1600" b="0" i="1">
                <a:effectLst/>
              </a:rPr>
              <a:t>Beauty Industry Statistics.</a:t>
            </a:r>
            <a:r>
              <a:rPr lang="en-GB" sz="1600" b="0" i="0">
                <a:effectLst/>
              </a:rPr>
              <a:t> Available at: </a:t>
            </a:r>
            <a:r>
              <a:rPr lang="en-GB" sz="1600" b="0" i="0"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https://britishbeautycouncil.com</a:t>
            </a:r>
            <a:r>
              <a:rPr lang="en-GB" sz="1600" b="0" i="0">
                <a:effectLst/>
              </a:rPr>
              <a:t> (Accessed: 28 June 2026).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b="0" i="0">
                <a:effectLst/>
              </a:rPr>
              <a:t>British Business Bank. (2024) </a:t>
            </a:r>
            <a:r>
              <a:rPr lang="en-GB" sz="1600" b="0" i="1">
                <a:effectLst/>
              </a:rPr>
              <a:t>Finance Hub for Small Businesses.</a:t>
            </a:r>
            <a:r>
              <a:rPr lang="en-GB" sz="1600" b="0" i="0">
                <a:effectLst/>
              </a:rPr>
              <a:t> Available at: </a:t>
            </a:r>
            <a:r>
              <a:rPr lang="en-GB" sz="1600" b="0" i="0"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https://www.british-business-bank.co.uk</a:t>
            </a:r>
            <a:r>
              <a:rPr lang="en-GB" sz="1600" b="0" i="0">
                <a:effectLst/>
              </a:rPr>
              <a:t>(Accessed: 28 June 2026).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b="0" i="0">
                <a:effectLst/>
              </a:rPr>
              <a:t>Cleveland Clinic. (2024) </a:t>
            </a:r>
            <a:r>
              <a:rPr lang="en-GB" sz="1600" b="0" i="1">
                <a:effectLst/>
              </a:rPr>
              <a:t>Indoor Tanning: Risks and Safety.</a:t>
            </a:r>
            <a:r>
              <a:rPr lang="en-GB" sz="1600" b="0" i="0">
                <a:effectLst/>
              </a:rPr>
              <a:t> Available at: </a:t>
            </a:r>
            <a:r>
              <a:rPr lang="en-GB" sz="1600" b="0" i="0">
                <a:effectLst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https://health.clevelandclinic.org</a:t>
            </a:r>
            <a:r>
              <a:rPr lang="en-GB" sz="1600" b="0" i="0">
                <a:effectLst/>
              </a:rPr>
              <a:t> (Accessed: 28 June 2026).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b="0" i="0">
                <a:effectLst/>
              </a:rPr>
              <a:t>FSB (Federation of Small Businesses). (2024) </a:t>
            </a:r>
            <a:r>
              <a:rPr lang="en-GB" sz="1600" b="0" i="1">
                <a:effectLst/>
              </a:rPr>
              <a:t>Choosing the Right Business Location.</a:t>
            </a:r>
            <a:r>
              <a:rPr lang="en-GB" sz="1600" b="0" i="0">
                <a:effectLst/>
              </a:rPr>
              <a:t> Available at: </a:t>
            </a:r>
            <a:r>
              <a:rPr lang="en-GB" sz="1600" b="0" i="0">
                <a:effectLst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https://www.fsb.org.uk</a:t>
            </a:r>
            <a:r>
              <a:rPr lang="en-GB" sz="1600" b="0" i="0">
                <a:effectLst/>
              </a:rPr>
              <a:t>(Accessed: 28 June 2026).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b="0" i="0">
                <a:effectLst/>
              </a:rPr>
              <a:t>Gov.uk. (2025) </a:t>
            </a:r>
            <a:r>
              <a:rPr lang="en-GB" sz="1600" b="0" i="1">
                <a:effectLst/>
              </a:rPr>
              <a:t>Set Up as a Sole Trader.</a:t>
            </a:r>
            <a:r>
              <a:rPr lang="en-GB" sz="1600" b="0" i="0">
                <a:effectLst/>
              </a:rPr>
              <a:t> Available at: </a:t>
            </a:r>
            <a:r>
              <a:rPr lang="en-GB" sz="1600" b="0" i="0">
                <a:effectLst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https://www.gov.uk/set-up-sole-trader</a:t>
            </a:r>
            <a:r>
              <a:rPr lang="en-GB" sz="1600" b="0" i="0">
                <a:effectLst/>
              </a:rPr>
              <a:t> (Accessed: 28 June 2026).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b="0" i="0">
                <a:effectLst/>
              </a:rPr>
              <a:t>Gov.uk. (2025) </a:t>
            </a:r>
            <a:r>
              <a:rPr lang="en-GB" sz="1600" b="0" i="1">
                <a:effectLst/>
              </a:rPr>
              <a:t>Employing People.</a:t>
            </a:r>
            <a:r>
              <a:rPr lang="en-GB" sz="1600" b="0" i="0">
                <a:effectLst/>
              </a:rPr>
              <a:t> Available at: </a:t>
            </a:r>
            <a:r>
              <a:rPr lang="en-GB" sz="1600" b="0" i="0">
                <a:effectLst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https://www.gov.uk/employing-staff</a:t>
            </a:r>
            <a:r>
              <a:rPr lang="en-GB" sz="1600" b="0" i="0">
                <a:effectLst/>
              </a:rPr>
              <a:t> (Accessed: 28 June 2026).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b="0" i="0">
                <a:effectLst/>
              </a:rPr>
              <a:t>Lextan. (2026) </a:t>
            </a:r>
            <a:r>
              <a:rPr lang="en-GB" sz="1600" b="0" i="1">
                <a:effectLst/>
              </a:rPr>
              <a:t>Professional Tanning Advice and Products.</a:t>
            </a:r>
            <a:r>
              <a:rPr lang="en-GB" sz="1600" b="0" i="0">
                <a:effectLst/>
              </a:rPr>
              <a:t> Available at: </a:t>
            </a:r>
            <a:r>
              <a:rPr lang="en-GB" sz="1600" b="0" i="0">
                <a:effectLst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https://www.lextan.co.uk</a:t>
            </a:r>
            <a:r>
              <a:rPr lang="en-GB" sz="1600" b="0" i="0">
                <a:effectLst/>
              </a:rPr>
              <a:t> (Accessed: 28 June 2026).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b="0" i="0">
                <a:effectLst/>
              </a:rPr>
              <a:t>Nguyen, T. (2025) </a:t>
            </a:r>
            <a:r>
              <a:rPr lang="en-GB" sz="1600" b="0" i="1">
                <a:effectLst/>
              </a:rPr>
              <a:t>UK Beauty and Tanning Market Trends.</a:t>
            </a:r>
            <a:r>
              <a:rPr lang="en-GB" sz="1600" b="0" i="0">
                <a:effectLst/>
              </a:rPr>
              <a:t> Available at: </a:t>
            </a:r>
            <a:r>
              <a:rPr lang="en-GB" sz="1600" b="0" i="0">
                <a:effectLst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</a:t>
            </a:r>
            <a:r>
              <a:rPr lang="en-GB" sz="1600" b="0" i="0">
                <a:effectLst/>
              </a:rPr>
              <a:t> (Accessed: 28 June 2026).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b="0" i="0">
                <a:effectLst/>
              </a:rPr>
              <a:t>Statista. (2024) </a:t>
            </a:r>
            <a:r>
              <a:rPr lang="en-GB" sz="1600" b="0" i="1">
                <a:effectLst/>
              </a:rPr>
              <a:t>Social Media Usage for Business Marketing in the UK.</a:t>
            </a:r>
            <a:r>
              <a:rPr lang="en-GB" sz="1600" b="0" i="0">
                <a:effectLst/>
              </a:rPr>
              <a:t> Available at: </a:t>
            </a:r>
            <a:r>
              <a:rPr lang="en-GB" sz="1600" b="0" i="0">
                <a:effectLst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</a:t>
            </a:r>
            <a:r>
              <a:rPr lang="en-GB" sz="1600" b="0" i="0">
                <a:effectLst/>
              </a:rPr>
              <a:t> (Accessed: 28 June 2026).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b="0" i="0">
                <a:effectLst/>
              </a:rPr>
              <a:t>Tantastic Cardiff. (2025) </a:t>
            </a:r>
            <a:r>
              <a:rPr lang="en-GB" sz="1600" b="0" i="1">
                <a:effectLst/>
              </a:rPr>
              <a:t>Memberships and Tanning Services.</a:t>
            </a:r>
            <a:r>
              <a:rPr lang="en-GB" sz="1600" b="0" i="0">
                <a:effectLst/>
              </a:rPr>
              <a:t> Available at: https://www.tantasticcardiff.co.uk (Accessed: 28 June 2026).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726329" cy="1325562"/>
          </a:xfrm>
        </p:spPr>
        <p:txBody>
          <a:bodyPr/>
          <a:lstStyle/>
          <a:p>
            <a:r>
              <a:rPr b="1" u="sng"/>
              <a:t>AI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000" dirty="0"/>
              <a:t>I confirm that I have not </a:t>
            </a:r>
            <a:r>
              <a:rPr sz="2000" dirty="0" err="1"/>
              <a:t>presente</a:t>
            </a:r>
            <a:r>
              <a:rPr lang="en-GB" sz="2000" dirty="0"/>
              <a:t>d</a:t>
            </a:r>
            <a:r>
              <a:rPr sz="2000" dirty="0"/>
              <a:t> A</a:t>
            </a:r>
            <a:r>
              <a:rPr lang="en-GB" sz="2000" dirty="0"/>
              <a:t>I </a:t>
            </a:r>
            <a:r>
              <a:rPr sz="2000" dirty="0"/>
              <a:t>generated text as my own work.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Velvet Glow</vt:lpstr>
      <vt:lpstr>Presentation Overview</vt:lpstr>
      <vt:lpstr>1.1 Product &amp; Service Proposition</vt:lpstr>
      <vt:lpstr>1.2 Company Name &amp; Logo</vt:lpstr>
      <vt:lpstr>1.3 Story Behind the Business</vt:lpstr>
      <vt:lpstr>1.4 Mission Statement, Aim, SMART Objectives &amp; USP</vt:lpstr>
      <vt:lpstr>1.5 Business Ownership</vt:lpstr>
      <vt:lpstr>1.6 Proposed Location</vt:lpstr>
      <vt:lpstr>1.7 Human Resources</vt:lpstr>
      <vt:lpstr>1.8 Financial Overview</vt:lpstr>
      <vt:lpstr>1.9 Competitor Analysis</vt:lpstr>
      <vt:lpstr>1.10 Market Research</vt:lpstr>
      <vt:lpstr>2.1 Marketing Activities</vt:lpstr>
      <vt:lpstr>PowerPoint Presentation</vt:lpstr>
      <vt:lpstr>2.2 Target Customers</vt:lpstr>
      <vt:lpstr>3.1 My strengths and Entrepreneurial Traits</vt:lpstr>
      <vt:lpstr>3.2 Achievements and Experience </vt:lpstr>
      <vt:lpstr>3.3 My Passion</vt:lpstr>
      <vt:lpstr>Conclusion</vt:lpstr>
      <vt:lpstr>References</vt:lpstr>
      <vt:lpstr>AI Statement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Velvet Glow</dc:title>
  <dc:subject/>
  <dc:creator/>
  <cp:keywords/>
  <dc:description>generated using python-pptx</dc:description>
  <cp:lastModifiedBy>Igor Geci (2245999)</cp:lastModifiedBy>
  <cp:revision>14</cp:revision>
  <dcterms:created xsi:type="dcterms:W3CDTF">2013-01-27T09:14:16Z</dcterms:created>
  <dcterms:modified xsi:type="dcterms:W3CDTF">2026-06-29T10:52:29Z</dcterms:modified>
  <cp:category/>
</cp:coreProperties>
</file>