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37" autoAdjust="0"/>
    <p:restoredTop sz="94694" autoAdjust="0"/>
  </p:normalViewPr>
  <p:slideViewPr>
    <p:cSldViewPr snapToGrid="0" snapToObjects="1" showGuides="1">
      <p:cViewPr varScale="1">
        <p:scale>
          <a:sx n="25" d="100"/>
          <a:sy n="25" d="100"/>
        </p:scale>
        <p:origin x="2424" y="192"/>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7/29/26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7/29/26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hyperlink" Target="https://www.legislation.gov.uk/ukpga/2022/31/section/180" TargetMode="External"/><Relationship Id="rId7" Type="http://schemas.openxmlformats.org/officeDocument/2006/relationships/image" Target="../media/image12.pn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hyperlink" Target="https://icd.who.int/browse/2025-01/mms/en" TargetMode="External"/><Relationship Id="rId10" Type="http://schemas.openxmlformats.org/officeDocument/2006/relationships/image" Target="../media/image15.jpeg"/><Relationship Id="rId4" Type="http://schemas.openxmlformats.org/officeDocument/2006/relationships/hyperlink" Target="https://www.nice.org.uk/guidance/cg31" TargetMode="External"/><Relationship Id="rId9" Type="http://schemas.openxmlformats.org/officeDocument/2006/relationships/image" Target="../media/image14.gi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451810" y="20040599"/>
            <a:ext cx="40987579" cy="4957011"/>
          </a:xfrm>
        </p:spPr>
        <p:txBody>
          <a:bodyPr>
            <a:noAutofit/>
          </a:bodyPr>
          <a:lstStyle/>
          <a:p>
            <a:br>
              <a:rPr lang="en-GB" sz="8000" b="1" dirty="0">
                <a:effectLst/>
                <a:latin typeface="Arial" panose="020B0604020202020204" pitchFamily="34" charset="0"/>
                <a:ea typeface="Aptos" panose="020B0004020202020204" pitchFamily="34" charset="0"/>
                <a:cs typeface="Arial" panose="020B0604020202020204" pitchFamily="34" charset="0"/>
              </a:rPr>
            </a:br>
            <a:br>
              <a:rPr lang="en-GB" sz="8000" b="1" dirty="0">
                <a:latin typeface="Arial" panose="020B0604020202020204" pitchFamily="34" charset="0"/>
                <a:cs typeface="Arial" panose="020B0604020202020204" pitchFamily="34" charset="0"/>
              </a:rPr>
            </a:br>
            <a:r>
              <a:rPr lang="en-GB" sz="8000" b="1" dirty="0">
                <a:latin typeface="Arial" panose="020B0604020202020204" pitchFamily="34" charset="0"/>
                <a:cs typeface="Arial" panose="020B0604020202020204" pitchFamily="34" charset="0"/>
              </a:rPr>
              <a:t>Student name - </a:t>
            </a:r>
            <a:r>
              <a:rPr lang="en-GB" sz="8000" b="1" dirty="0" err="1">
                <a:latin typeface="Arial" panose="020B0604020202020204" pitchFamily="34" charset="0"/>
                <a:cs typeface="Arial" panose="020B0604020202020204" pitchFamily="34" charset="0"/>
              </a:rPr>
              <a:t>Kizzie</a:t>
            </a:r>
            <a:r>
              <a:rPr lang="en-GB" sz="8000" b="1" dirty="0">
                <a:latin typeface="Arial" panose="020B0604020202020204" pitchFamily="34" charset="0"/>
                <a:cs typeface="Arial" panose="020B0604020202020204" pitchFamily="34" charset="0"/>
              </a:rPr>
              <a:t> Joseph</a:t>
            </a:r>
            <a:br>
              <a:rPr lang="en-GB" sz="8000" b="1" dirty="0">
                <a:latin typeface="Arial" panose="020B0604020202020204" pitchFamily="34" charset="0"/>
                <a:cs typeface="Arial" panose="020B0604020202020204" pitchFamily="34" charset="0"/>
              </a:rPr>
            </a:br>
            <a:br>
              <a:rPr lang="en-GB" sz="8000" b="1" dirty="0">
                <a:latin typeface="Arial" panose="020B0604020202020204" pitchFamily="34" charset="0"/>
                <a:cs typeface="Arial" panose="020B0604020202020204" pitchFamily="34" charset="0"/>
              </a:rPr>
            </a:br>
            <a:r>
              <a:rPr lang="en-GB" sz="8000" b="1" dirty="0">
                <a:latin typeface="Arial" panose="020B0604020202020204" pitchFamily="34" charset="0"/>
                <a:cs typeface="Arial" panose="020B0604020202020204" pitchFamily="34" charset="0"/>
              </a:rPr>
              <a:t>Student number - 2328389 </a:t>
            </a:r>
            <a:br>
              <a:rPr lang="en-GB" sz="8000" b="1" dirty="0">
                <a:latin typeface="Arial" panose="020B0604020202020204" pitchFamily="34" charset="0"/>
                <a:cs typeface="Arial" panose="020B0604020202020204" pitchFamily="34" charset="0"/>
              </a:rPr>
            </a:br>
            <a:endParaRPr lang="en-GB" sz="80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652337" y="13812252"/>
            <a:ext cx="39848589" cy="5293895"/>
          </a:xfrm>
        </p:spPr>
        <p:txBody>
          <a:bodyPr>
            <a:normAutofit/>
          </a:bodyPr>
          <a:lstStyle/>
          <a:p>
            <a:r>
              <a:rPr lang="en-GB" sz="8000" b="1" u="sng" dirty="0">
                <a:latin typeface="Arial" panose="020B0604020202020204" pitchFamily="34" charset="0"/>
                <a:cs typeface="Arial" panose="020B0604020202020204" pitchFamily="34" charset="0"/>
              </a:rPr>
              <a:t>Body Dysmorphic Disorder: Historical and Contemporary Provision of Care</a:t>
            </a: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63336" y="5824775"/>
            <a:ext cx="10048874" cy="21747470"/>
          </a:xfrm>
        </p:spPr>
        <p:txBody>
          <a:bodyPr/>
          <a:lstStyle/>
          <a:p>
            <a:endParaRPr lang="en-GB" sz="2800" b="1" kern="100" dirty="0">
              <a:effectLst/>
              <a:latin typeface="Arial" panose="020B0604020202020204" pitchFamily="34" charset="0"/>
              <a:ea typeface="Aptos" panose="020B0004020202020204" pitchFamily="34" charset="0"/>
              <a:cs typeface="Arial" panose="020B0604020202020204" pitchFamily="34" charset="0"/>
            </a:endParaRPr>
          </a:p>
          <a:p>
            <a:r>
              <a:rPr lang="en-GB" sz="2800" b="1" kern="100" dirty="0">
                <a:effectLst/>
                <a:latin typeface="Arial" panose="020B0604020202020204" pitchFamily="34" charset="0"/>
                <a:ea typeface="Aptos" panose="020B0004020202020204" pitchFamily="34" charset="0"/>
                <a:cs typeface="Arial" panose="020B0604020202020204" pitchFamily="34" charset="0"/>
              </a:rPr>
              <a:t>Origins of the Concept</a:t>
            </a:r>
          </a:p>
          <a:p>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endParaRPr lang="en-GB" sz="2800" kern="100" dirty="0">
              <a:latin typeface="Arial" panose="020B0604020202020204" pitchFamily="34" charset="0"/>
              <a:ea typeface="Aptos" panose="020B0004020202020204" pitchFamily="34" charset="0"/>
              <a:cs typeface="Arial" panose="020B0604020202020204" pitchFamily="34" charset="0"/>
            </a:endParaRPr>
          </a:p>
          <a:p>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endParaRPr lang="en-GB" sz="2800" kern="100" dirty="0">
              <a:latin typeface="Arial" panose="020B0604020202020204" pitchFamily="34" charset="0"/>
              <a:ea typeface="Aptos" panose="020B0004020202020204" pitchFamily="34" charset="0"/>
              <a:cs typeface="Arial" panose="020B0604020202020204" pitchFamily="34" charset="0"/>
            </a:endParaRPr>
          </a:p>
          <a:p>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endParaRPr lang="en-GB" sz="2800" kern="100" dirty="0">
              <a:latin typeface="Arial" panose="020B0604020202020204" pitchFamily="34" charset="0"/>
              <a:ea typeface="Aptos" panose="020B0004020202020204" pitchFamily="34" charset="0"/>
              <a:cs typeface="Arial" panose="020B0604020202020204" pitchFamily="34" charset="0"/>
            </a:endParaRPr>
          </a:p>
          <a:p>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endParaRPr lang="en-GB" sz="2800" kern="100" dirty="0">
              <a:latin typeface="Arial" panose="020B0604020202020204" pitchFamily="34" charset="0"/>
              <a:ea typeface="Aptos" panose="020B0004020202020204" pitchFamily="34" charset="0"/>
              <a:cs typeface="Arial" panose="020B0604020202020204" pitchFamily="34" charset="0"/>
            </a:endParaRPr>
          </a:p>
          <a:p>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r>
              <a:rPr lang="en-GB" sz="2800" kern="100" dirty="0">
                <a:effectLst/>
                <a:latin typeface="Arial" panose="020B0604020202020204" pitchFamily="34" charset="0"/>
                <a:ea typeface="Aptos" panose="020B0004020202020204" pitchFamily="34" charset="0"/>
                <a:cs typeface="Arial" panose="020B0604020202020204" pitchFamily="34" charset="0"/>
              </a:rPr>
              <a:t>Italian psychiatrist Enrico </a:t>
            </a:r>
            <a:r>
              <a:rPr lang="en-GB" sz="2800" kern="100" dirty="0" err="1">
                <a:effectLst/>
                <a:latin typeface="Arial" panose="020B0604020202020204" pitchFamily="34" charset="0"/>
                <a:ea typeface="Aptos" panose="020B0004020202020204" pitchFamily="34" charset="0"/>
                <a:cs typeface="Arial" panose="020B0604020202020204" pitchFamily="34" charset="0"/>
              </a:rPr>
              <a:t>Morselli</a:t>
            </a:r>
            <a:r>
              <a:rPr lang="en-GB" sz="2800" kern="100" dirty="0">
                <a:effectLst/>
                <a:latin typeface="Arial" panose="020B0604020202020204" pitchFamily="34" charset="0"/>
                <a:ea typeface="Aptos" panose="020B0004020202020204" pitchFamily="34" charset="0"/>
                <a:cs typeface="Arial" panose="020B0604020202020204" pitchFamily="34" charset="0"/>
              </a:rPr>
              <a:t> was the first to document what we now call body dysmorphic disorder, coining the term dysmorphophobia to describe an obsession with imagined aesthetic flaws (</a:t>
            </a:r>
            <a:r>
              <a:rPr lang="en-GB" sz="2800" kern="100" dirty="0" err="1">
                <a:effectLst/>
                <a:latin typeface="Arial" panose="020B0604020202020204" pitchFamily="34" charset="0"/>
                <a:ea typeface="Aptos" panose="020B0004020202020204" pitchFamily="34" charset="0"/>
                <a:cs typeface="Arial" panose="020B0604020202020204" pitchFamily="34" charset="0"/>
              </a:rPr>
              <a:t>Cuzzolaro</a:t>
            </a:r>
            <a:r>
              <a:rPr lang="en-GB" sz="2800" kern="100" dirty="0">
                <a:effectLst/>
                <a:latin typeface="Arial" panose="020B0604020202020204" pitchFamily="34" charset="0"/>
                <a:ea typeface="Aptos" panose="020B0004020202020204" pitchFamily="34" charset="0"/>
                <a:cs typeface="Arial" panose="020B0604020202020204" pitchFamily="34" charset="0"/>
              </a:rPr>
              <a:t> and </a:t>
            </a:r>
            <a:r>
              <a:rPr lang="en-GB" sz="2800" kern="100" dirty="0" err="1">
                <a:effectLst/>
                <a:latin typeface="Arial" panose="020B0604020202020204" pitchFamily="34" charset="0"/>
                <a:ea typeface="Aptos" panose="020B0004020202020204" pitchFamily="34" charset="0"/>
                <a:cs typeface="Arial" panose="020B0604020202020204" pitchFamily="34" charset="0"/>
              </a:rPr>
              <a:t>Nizzoli</a:t>
            </a:r>
            <a:r>
              <a:rPr lang="en-GB" sz="2800" kern="100" dirty="0">
                <a:effectLst/>
                <a:latin typeface="Arial" panose="020B0604020202020204" pitchFamily="34" charset="0"/>
                <a:ea typeface="Aptos" panose="020B0004020202020204" pitchFamily="34" charset="0"/>
                <a:cs typeface="Arial" panose="020B0604020202020204" pitchFamily="34" charset="0"/>
              </a:rPr>
              <a:t>, 2018). </a:t>
            </a:r>
            <a:r>
              <a:rPr lang="en-GB" sz="2800" kern="100" dirty="0" err="1">
                <a:effectLst/>
                <a:latin typeface="Arial" panose="020B0604020202020204" pitchFamily="34" charset="0"/>
                <a:ea typeface="Aptos" panose="020B0004020202020204" pitchFamily="34" charset="0"/>
                <a:cs typeface="Arial" panose="020B0604020202020204" pitchFamily="34" charset="0"/>
              </a:rPr>
              <a:t>Morselli</a:t>
            </a:r>
            <a:r>
              <a:rPr lang="en-GB" sz="2800" kern="100" dirty="0">
                <a:effectLst/>
                <a:latin typeface="Arial" panose="020B0604020202020204" pitchFamily="34" charset="0"/>
                <a:ea typeface="Aptos" panose="020B0004020202020204" pitchFamily="34" charset="0"/>
                <a:cs typeface="Arial" panose="020B0604020202020204" pitchFamily="34" charset="0"/>
              </a:rPr>
              <a:t> classified it as an obsessional disorder and, unlike most of his contemporaries, did not label it a condition of inherited degeneration. He also argued that it was not a life sentence (</a:t>
            </a:r>
            <a:r>
              <a:rPr lang="en-GB" sz="2800" kern="100" dirty="0" err="1">
                <a:effectLst/>
                <a:latin typeface="Arial" panose="020B0604020202020204" pitchFamily="34" charset="0"/>
                <a:ea typeface="Aptos" panose="020B0004020202020204" pitchFamily="34" charset="0"/>
                <a:cs typeface="Arial" panose="020B0604020202020204" pitchFamily="34" charset="0"/>
              </a:rPr>
              <a:t>Cuzzolaro</a:t>
            </a:r>
            <a:r>
              <a:rPr lang="en-GB" sz="2800" kern="100" dirty="0">
                <a:effectLst/>
                <a:latin typeface="Arial" panose="020B0604020202020204" pitchFamily="34" charset="0"/>
                <a:ea typeface="Aptos" panose="020B0004020202020204" pitchFamily="34" charset="0"/>
                <a:cs typeface="Arial" panose="020B0604020202020204" pitchFamily="34" charset="0"/>
              </a:rPr>
              <a:t> and </a:t>
            </a:r>
            <a:r>
              <a:rPr lang="en-GB" sz="2800" kern="100" dirty="0" err="1">
                <a:effectLst/>
                <a:latin typeface="Arial" panose="020B0604020202020204" pitchFamily="34" charset="0"/>
                <a:ea typeface="Aptos" panose="020B0004020202020204" pitchFamily="34" charset="0"/>
                <a:cs typeface="Arial" panose="020B0604020202020204" pitchFamily="34" charset="0"/>
              </a:rPr>
              <a:t>Nizzoli</a:t>
            </a:r>
            <a:r>
              <a:rPr lang="en-GB" sz="2800" kern="100" dirty="0">
                <a:effectLst/>
                <a:latin typeface="Arial" panose="020B0604020202020204" pitchFamily="34" charset="0"/>
                <a:ea typeface="Aptos" panose="020B0004020202020204" pitchFamily="34" charset="0"/>
                <a:cs typeface="Arial" panose="020B0604020202020204" pitchFamily="34" charset="0"/>
              </a:rPr>
              <a:t>, 2018). Following </a:t>
            </a:r>
            <a:r>
              <a:rPr lang="en-GB" sz="2800" kern="100" dirty="0" err="1">
                <a:effectLst/>
                <a:latin typeface="Arial" panose="020B0604020202020204" pitchFamily="34" charset="0"/>
                <a:ea typeface="Aptos" panose="020B0004020202020204" pitchFamily="34" charset="0"/>
                <a:cs typeface="Arial" panose="020B0604020202020204" pitchFamily="34" charset="0"/>
              </a:rPr>
              <a:t>Morselli</a:t>
            </a:r>
            <a:r>
              <a:rPr lang="en-GB" sz="2800" kern="100" dirty="0">
                <a:effectLst/>
                <a:latin typeface="Arial" panose="020B0604020202020204" pitchFamily="34" charset="0"/>
                <a:ea typeface="Aptos" panose="020B0004020202020204" pitchFamily="34" charset="0"/>
                <a:cs typeface="Arial" panose="020B0604020202020204" pitchFamily="34" charset="0"/>
              </a:rPr>
              <a:t>, the concept of dysmorphophobia remained vague, and Berrios and Kan (1996) identified and examined 178 instances of dysmorphophobia documented in European psychiatry.</a:t>
            </a:r>
          </a:p>
          <a:p>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r>
              <a:rPr lang="en-GB" sz="2800" b="1" kern="100" dirty="0">
                <a:effectLst/>
                <a:latin typeface="Arial" panose="020B0604020202020204" pitchFamily="34" charset="0"/>
                <a:ea typeface="Aptos" panose="020B0004020202020204" pitchFamily="34" charset="0"/>
                <a:cs typeface="Arial" panose="020B0604020202020204" pitchFamily="34" charset="0"/>
              </a:rPr>
              <a:t>Professional Recognition</a:t>
            </a:r>
          </a:p>
          <a:p>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r>
              <a:rPr lang="en-GB" sz="2800" kern="100" dirty="0">
                <a:effectLst/>
                <a:latin typeface="Arial" panose="020B0604020202020204" pitchFamily="34" charset="0"/>
                <a:ea typeface="Aptos" panose="020B0004020202020204" pitchFamily="34" charset="0"/>
                <a:cs typeface="Arial" panose="020B0604020202020204" pitchFamily="34" charset="0"/>
              </a:rPr>
              <a:t>Dysmorphophobia was mentioned in DSM-III (1980) as an atypical somatoform disorder, and it was not until DSM-III-R (1987) that it was given a formal classification (Ross and Gowers, 2011). ICD-10 consistently classified the condition within hypochondriacal disorders, a classification that Ross and Gowers (2011) found unsatisfactory.</a:t>
            </a:r>
          </a:p>
          <a:p>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r>
              <a:rPr lang="en-GB" sz="2800" b="1" kern="100" dirty="0">
                <a:effectLst/>
                <a:latin typeface="Arial" panose="020B0604020202020204" pitchFamily="34" charset="0"/>
                <a:ea typeface="Aptos" panose="020B0004020202020204" pitchFamily="34" charset="0"/>
                <a:cs typeface="Arial" panose="020B0604020202020204" pitchFamily="34" charset="0"/>
              </a:rPr>
              <a:t>How People Were Viewed and Treated</a:t>
            </a:r>
          </a:p>
          <a:p>
            <a:endParaRPr lang="en-GB" sz="2800" kern="100" dirty="0">
              <a:effectLst/>
              <a:latin typeface="Arial" panose="020B0604020202020204" pitchFamily="34" charset="0"/>
              <a:ea typeface="Aptos" panose="020B0004020202020204" pitchFamily="34" charset="0"/>
              <a:cs typeface="Arial" panose="020B0604020202020204" pitchFamily="34" charset="0"/>
            </a:endParaRPr>
          </a:p>
          <a:p>
            <a:r>
              <a:rPr lang="en-GB" sz="2800" kern="100" dirty="0">
                <a:effectLst/>
                <a:latin typeface="Arial" panose="020B0604020202020204" pitchFamily="34" charset="0"/>
                <a:ea typeface="Aptos" panose="020B0004020202020204" pitchFamily="34" charset="0"/>
                <a:cs typeface="Arial" panose="020B0604020202020204" pitchFamily="34" charset="0"/>
              </a:rPr>
              <a:t>Concern for one's appearance was generally considered vanity, and affected individuals typically sought help from a surgeon or dermatologist, often concealing their symptoms out of shame (</a:t>
            </a:r>
            <a:r>
              <a:rPr lang="en-GB" sz="2800" kern="100" dirty="0" err="1">
                <a:effectLst/>
                <a:latin typeface="Arial" panose="020B0604020202020204" pitchFamily="34" charset="0"/>
                <a:ea typeface="Aptos" panose="020B0004020202020204" pitchFamily="34" charset="0"/>
                <a:cs typeface="Arial" panose="020B0604020202020204" pitchFamily="34" charset="0"/>
              </a:rPr>
              <a:t>Jassi</a:t>
            </a:r>
            <a:r>
              <a:rPr lang="en-GB" sz="2800" kern="100" dirty="0">
                <a:effectLst/>
                <a:latin typeface="Arial" panose="020B0604020202020204" pitchFamily="34" charset="0"/>
                <a:ea typeface="Aptos" panose="020B0004020202020204" pitchFamily="34" charset="0"/>
                <a:cs typeface="Arial" panose="020B0604020202020204" pitchFamily="34" charset="0"/>
              </a:rPr>
              <a:t> and Krebs, 2021). As a consequence, treatment was predominantly cosmetic. Preoccupation typically shifted to another body part after surgery (Ross and Gowers, 2011), and BDD severity improved in 2.3% of cosmetic surgery interventions (Crerand et al., 2010).</a:t>
            </a:r>
          </a:p>
          <a:p>
            <a:r>
              <a:rPr lang="en-GB" sz="2800" kern="100" dirty="0">
                <a:effectLst/>
                <a:latin typeface="Arial" panose="020B0604020202020204" pitchFamily="34" charset="0"/>
                <a:ea typeface="Aptos" panose="020B0004020202020204" pitchFamily="34" charset="0"/>
                <a:cs typeface="Arial" panose="020B0604020202020204" pitchFamily="34" charset="0"/>
              </a:rPr>
              <a:t> </a:t>
            </a:r>
          </a:p>
          <a:p>
            <a:endParaRPr lang="en-GB" sz="2800" dirty="0">
              <a:latin typeface="Arial" panose="020B0604020202020204" pitchFamily="34" charset="0"/>
              <a:cs typeface="Arial" panose="020B0604020202020204" pitchFamily="34" charset="0"/>
            </a:endParaRPr>
          </a:p>
        </p:txBody>
      </p:sp>
      <p:pic>
        <p:nvPicPr>
          <p:cNvPr id="1026" name="Picture 2" descr="Enrico Morselli - Wikipedia">
            <a:extLst>
              <a:ext uri="{FF2B5EF4-FFF2-40B4-BE49-F238E27FC236}">
                <a16:creationId xmlns:a16="http://schemas.microsoft.com/office/drawing/2014/main" id="{3982EBFF-E323-93B6-CFC1-17E0DFFEE8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639295" y="6860442"/>
            <a:ext cx="3175000" cy="5067300"/>
          </a:xfrm>
          <a:prstGeom prst="rect">
            <a:avLst/>
          </a:prstGeom>
          <a:noFill/>
          <a:extLst>
            <a:ext uri="{909E8E84-426E-40DD-AFC4-6F175D3DCCD1}">
              <a14:hiddenFill xmlns:a14="http://schemas.microsoft.com/office/drawing/2010/main">
                <a:solidFill>
                  <a:srgbClr val="FFFFFF"/>
                </a:solidFill>
              </a14:hiddenFill>
            </a:ext>
          </a:extLst>
        </p:spPr>
      </p:pic>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11480044"/>
          </a:xfrm>
        </p:spPr>
        <p:txBody>
          <a:bodyPr/>
          <a:lstStyle/>
          <a:p>
            <a:r>
              <a:rPr lang="en-GB" sz="2000" kern="0" dirty="0">
                <a:effectLst/>
                <a:latin typeface="Arial" panose="020B0604020202020204" pitchFamily="34" charset="0"/>
                <a:ea typeface="Aptos" panose="020B0004020202020204" pitchFamily="34" charset="0"/>
                <a:cs typeface="Arial" panose="020B0604020202020204" pitchFamily="34" charset="0"/>
              </a:rPr>
              <a:t>In the ICD 11, Body Dysmorphic Disorder (BDD) is included in Chapter 6, within the obsessive-compulsive disorder and related disorders section, and is assigned diagnostic code 6B21 (World Health Organization, 2025). This is a recent development. In the ICD 10, this disorder was included in somatoform disorders and hypochondriasis, and BDD was assigned an independent diagnostic category for the first time in the ICD 11 (</a:t>
            </a:r>
            <a:r>
              <a:rPr lang="en-GB" sz="2000" kern="0" dirty="0" err="1">
                <a:effectLst/>
                <a:latin typeface="Arial" panose="020B0604020202020204" pitchFamily="34" charset="0"/>
                <a:ea typeface="Aptos" panose="020B0004020202020204" pitchFamily="34" charset="0"/>
                <a:cs typeface="Arial" panose="020B0604020202020204" pitchFamily="34" charset="0"/>
              </a:rPr>
              <a:t>Jassi</a:t>
            </a:r>
            <a:r>
              <a:rPr lang="en-GB" sz="2000" kern="0" dirty="0">
                <a:effectLst/>
                <a:latin typeface="Arial" panose="020B0604020202020204" pitchFamily="34" charset="0"/>
                <a:ea typeface="Aptos" panose="020B0004020202020204" pitchFamily="34" charset="0"/>
                <a:cs typeface="Arial" panose="020B0604020202020204" pitchFamily="34" charset="0"/>
              </a:rPr>
              <a:t> and Krebs, 2021).</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r>
              <a:rPr lang="en-GB" sz="2000" kern="100" dirty="0">
                <a:effectLst/>
                <a:latin typeface="Arial" panose="020B0604020202020204" pitchFamily="34" charset="0"/>
                <a:ea typeface="Aptos" panose="020B0004020202020204" pitchFamily="34" charset="0"/>
                <a:cs typeface="Arial" panose="020B0604020202020204" pitchFamily="34" charset="0"/>
              </a:rPr>
              <a:t> </a:t>
            </a:r>
          </a:p>
          <a:p>
            <a:endParaRPr lang="en-GB" sz="2000" kern="100" dirty="0">
              <a:latin typeface="Arial" panose="020B0604020202020204" pitchFamily="34" charset="0"/>
              <a:ea typeface="Aptos" panose="020B0004020202020204" pitchFamily="34" charset="0"/>
              <a:cs typeface="Arial" panose="020B0604020202020204" pitchFamily="34" charset="0"/>
            </a:endParaRPr>
          </a:p>
          <a:p>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endParaRPr lang="en-GB" sz="2000" kern="100" dirty="0">
              <a:latin typeface="Arial" panose="020B0604020202020204" pitchFamily="34" charset="0"/>
              <a:ea typeface="Aptos" panose="020B0004020202020204" pitchFamily="34" charset="0"/>
              <a:cs typeface="Arial" panose="020B0604020202020204" pitchFamily="34" charset="0"/>
            </a:endParaRPr>
          </a:p>
          <a:p>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endParaRPr lang="en-GB" sz="2000" kern="100" dirty="0">
              <a:latin typeface="Arial" panose="020B0604020202020204" pitchFamily="34" charset="0"/>
              <a:ea typeface="Aptos" panose="020B0004020202020204" pitchFamily="34" charset="0"/>
              <a:cs typeface="Arial" panose="020B0604020202020204" pitchFamily="34" charset="0"/>
            </a:endParaRPr>
          </a:p>
          <a:p>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r>
              <a:rPr lang="en-GB" sz="2000" b="1" kern="100" dirty="0">
                <a:effectLst/>
                <a:latin typeface="Arial" panose="020B0604020202020204" pitchFamily="34" charset="0"/>
                <a:ea typeface="Aptos" panose="020B0004020202020204" pitchFamily="34" charset="0"/>
                <a:cs typeface="Arial" panose="020B0604020202020204" pitchFamily="34" charset="0"/>
              </a:rPr>
              <a:t>Definition</a:t>
            </a:r>
          </a:p>
          <a:p>
            <a:r>
              <a:rPr lang="en-GB" sz="2000" kern="100" dirty="0">
                <a:effectLst/>
                <a:latin typeface="Arial" panose="020B0604020202020204" pitchFamily="34" charset="0"/>
                <a:ea typeface="Aptos" panose="020B0004020202020204" pitchFamily="34" charset="0"/>
                <a:cs typeface="Arial" panose="020B0604020202020204" pitchFamily="34" charset="0"/>
              </a:rPr>
              <a:t> </a:t>
            </a:r>
          </a:p>
          <a:p>
            <a:r>
              <a:rPr lang="en-GB" sz="2000" kern="0" dirty="0">
                <a:effectLst/>
                <a:latin typeface="Arial" panose="020B0604020202020204" pitchFamily="34" charset="0"/>
                <a:ea typeface="Aptos" panose="020B0004020202020204" pitchFamily="34" charset="0"/>
                <a:cs typeface="Arial" panose="020B0604020202020204" pitchFamily="34" charset="0"/>
              </a:rPr>
              <a:t>In the ICD 11, BDD is defined as a combination of an obsessive preoccupation with one or more perceived flaws in an individual’s physical appearance (which may be unperceived or minimally perceived by the general public) and repetitive behaviours such as checking their reflection and comparing their appearance to others. Some individuals may avoid activities that may be distressing to them (World Health Organization, 2025). For the preoccupation to be considered for diagnosis, it must cause significant distress or result in notable impairment of the individual’s social, family, and occupational or educational functioning (World Health Organization, 2025). Persons with BDD may also have a fair degree of insight, or may have no insight at all (World Health Organization, 2025)</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r>
              <a:rPr lang="en-GB" sz="2000" kern="100" dirty="0">
                <a:effectLst/>
                <a:latin typeface="Arial" panose="020B0604020202020204" pitchFamily="34" charset="0"/>
                <a:ea typeface="Aptos" panose="020B0004020202020204" pitchFamily="34" charset="0"/>
                <a:cs typeface="Arial" panose="020B0604020202020204" pitchFamily="34" charset="0"/>
              </a:rPr>
              <a:t> </a:t>
            </a:r>
          </a:p>
          <a:p>
            <a:r>
              <a:rPr lang="en-GB" sz="2000" b="1" kern="100" dirty="0">
                <a:effectLst/>
                <a:latin typeface="Arial" panose="020B0604020202020204" pitchFamily="34" charset="0"/>
                <a:ea typeface="Aptos" panose="020B0004020202020204" pitchFamily="34" charset="0"/>
                <a:cs typeface="Arial" panose="020B0604020202020204" pitchFamily="34" charset="0"/>
              </a:rPr>
              <a:t>How common is it?</a:t>
            </a:r>
          </a:p>
          <a:p>
            <a:r>
              <a:rPr lang="en-GB" sz="2000" kern="100" dirty="0">
                <a:effectLst/>
                <a:latin typeface="Arial" panose="020B0604020202020204" pitchFamily="34" charset="0"/>
                <a:ea typeface="Aptos" panose="020B0004020202020204" pitchFamily="34" charset="0"/>
                <a:cs typeface="Arial" panose="020B0604020202020204" pitchFamily="34" charset="0"/>
              </a:rPr>
              <a:t> </a:t>
            </a:r>
          </a:p>
          <a:p>
            <a:r>
              <a:rPr lang="en-GB" sz="2000" kern="0" dirty="0">
                <a:effectLst/>
                <a:latin typeface="Arial" panose="020B0604020202020204" pitchFamily="34" charset="0"/>
                <a:ea typeface="Aptos" panose="020B0004020202020204" pitchFamily="34" charset="0"/>
                <a:cs typeface="Arial" panose="020B0604020202020204" pitchFamily="34" charset="0"/>
              </a:rPr>
              <a:t>BDD affects almost 2% of adults and is one of the most underdiagnosed and undertreated disorders (</a:t>
            </a:r>
            <a:r>
              <a:rPr lang="en-GB" sz="2000" kern="0" dirty="0" err="1">
                <a:effectLst/>
                <a:latin typeface="Arial" panose="020B0604020202020204" pitchFamily="34" charset="0"/>
                <a:ea typeface="Aptos" panose="020B0004020202020204" pitchFamily="34" charset="0"/>
                <a:cs typeface="Arial" panose="020B0604020202020204" pitchFamily="34" charset="0"/>
              </a:rPr>
              <a:t>Rück</a:t>
            </a:r>
            <a:r>
              <a:rPr lang="en-GB" sz="2000" kern="0" dirty="0">
                <a:effectLst/>
                <a:latin typeface="Arial" panose="020B0604020202020204" pitchFamily="34" charset="0"/>
                <a:ea typeface="Aptos" panose="020B0004020202020204" pitchFamily="34" charset="0"/>
                <a:cs typeface="Arial" panose="020B0604020202020204" pitchFamily="34" charset="0"/>
              </a:rPr>
              <a:t> et al., 2024). BDD is much more prevalent in surgical and dermatological practices than in the general population (Veale et al., 2016). </a:t>
            </a:r>
            <a:r>
              <a:rPr lang="en-GB" sz="2000" dirty="0">
                <a:latin typeface="Arial" panose="020B0604020202020204" pitchFamily="34" charset="0"/>
                <a:cs typeface="Arial" panose="020B0604020202020204" pitchFamily="34" charset="0"/>
              </a:rPr>
              <a:t>Detection is poor, however, with only around 15% of affected individuals correctly diagnosed (</a:t>
            </a:r>
            <a:r>
              <a:rPr lang="en-GB" sz="2000" dirty="0" err="1">
                <a:latin typeface="Arial" panose="020B0604020202020204" pitchFamily="34" charset="0"/>
                <a:cs typeface="Arial" panose="020B0604020202020204" pitchFamily="34" charset="0"/>
              </a:rPr>
              <a:t>Jassi</a:t>
            </a:r>
            <a:r>
              <a:rPr lang="en-GB" sz="2000" dirty="0">
                <a:latin typeface="Arial" panose="020B0604020202020204" pitchFamily="34" charset="0"/>
                <a:cs typeface="Arial" panose="020B0604020202020204" pitchFamily="34" charset="0"/>
              </a:rPr>
              <a:t> and Krebs, 2021).</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rial" panose="020B0604020202020204" pitchFamily="34" charset="0"/>
                <a:cs typeface="Arial" panose="020B06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6408572"/>
            <a:ext cx="10038660" cy="2323705"/>
          </a:xfrm>
        </p:spPr>
        <p:txBody>
          <a:bodyPr/>
          <a:lstStyle/>
          <a:p>
            <a:endParaRPr lang="en-GB"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Causes, Symptoms, Diagnosis</a:t>
            </a:r>
          </a:p>
          <a:p>
            <a:endParaRPr lang="en-GB" dirty="0">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rial" panose="020B0604020202020204" pitchFamily="34" charset="0"/>
                <a:cs typeface="Arial" panose="020B06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1"/>
            <a:ext cx="10058400" cy="27435195"/>
          </a:xfrm>
        </p:spPr>
        <p:txBody>
          <a:bodyPr/>
          <a:lstStyle/>
          <a:p>
            <a:r>
              <a:rPr lang="en-GB" sz="4800" dirty="0">
                <a:latin typeface="Arial" panose="020B0604020202020204" pitchFamily="34" charset="0"/>
                <a:cs typeface="Arial" panose="020B0604020202020204" pitchFamily="34" charset="0"/>
              </a:rPr>
              <a:t>Current services and treatments </a:t>
            </a:r>
          </a:p>
          <a:p>
            <a:endParaRPr lang="en-GB" dirty="0">
              <a:latin typeface="Arial" panose="020B0604020202020204" pitchFamily="34" charset="0"/>
              <a:cs typeface="Arial" panose="020B0604020202020204" pitchFamily="34" charset="0"/>
            </a:endParaRPr>
          </a:p>
          <a:p>
            <a:pPr algn="l"/>
            <a:r>
              <a:rPr lang="en-GB" sz="2600" u="none" kern="0" dirty="0">
                <a:effectLst/>
                <a:latin typeface="Arial" panose="020B0604020202020204" pitchFamily="34" charset="0"/>
                <a:ea typeface="Times New Roman" panose="02020603050405020304" pitchFamily="18" charset="0"/>
                <a:cs typeface="Arial" panose="020B0604020202020204" pitchFamily="34" charset="0"/>
              </a:rPr>
              <a:t>The UK Framework</a:t>
            </a:r>
            <a:endParaRPr lang="en-GB" sz="2600" u="none" kern="100" dirty="0">
              <a:effectLst/>
              <a:latin typeface="Arial" panose="020B0604020202020204" pitchFamily="34" charset="0"/>
              <a:ea typeface="Aptos" panose="020B0004020202020204" pitchFamily="34" charset="0"/>
              <a:cs typeface="Arial" panose="020B0604020202020204" pitchFamily="34" charset="0"/>
            </a:endParaRPr>
          </a:p>
          <a:p>
            <a:pPr algn="l"/>
            <a:r>
              <a:rPr lang="en-GB" sz="2600" b="0" u="none" kern="0" dirty="0">
                <a:effectLst/>
                <a:latin typeface="Arial" panose="020B0604020202020204" pitchFamily="34" charset="0"/>
                <a:ea typeface="Times New Roman" panose="02020603050405020304" pitchFamily="18" charset="0"/>
                <a:cs typeface="Arial" panose="020B0604020202020204" pitchFamily="34" charset="0"/>
              </a:rPr>
              <a:t> </a:t>
            </a:r>
            <a:endParaRPr lang="en-GB" sz="2600" b="1" u="none" kern="100" dirty="0">
              <a:effectLst/>
              <a:latin typeface="Arial" panose="020B0604020202020204" pitchFamily="34" charset="0"/>
              <a:ea typeface="Aptos" panose="020B0004020202020204" pitchFamily="34" charset="0"/>
              <a:cs typeface="Arial" panose="020B0604020202020204" pitchFamily="34" charset="0"/>
            </a:endParaRPr>
          </a:p>
          <a:p>
            <a:pPr algn="l"/>
            <a:r>
              <a:rPr lang="en-GB" sz="2600" b="0" u="none" kern="0" dirty="0">
                <a:effectLst/>
                <a:latin typeface="Arial" panose="020B0604020202020204" pitchFamily="34" charset="0"/>
                <a:ea typeface="Times New Roman" panose="02020603050405020304" pitchFamily="18" charset="0"/>
                <a:cs typeface="Arial" panose="020B0604020202020204" pitchFamily="34" charset="0"/>
              </a:rPr>
              <a:t>In the UK, treatment for BDD is provided in line with the NICE guideline CG31 on OCD and BDD, which describes a stepped-care model in which the intensity of the intervention is proportional to the level of severity. The first-line treatments are cognitive behavioural therapy incorporating exposure and response prevention, and selective serotonin reuptake inhibitors (SSRIs), with the two combined in more severe cases (National Institute for Health and Care Excellence, 2005). </a:t>
            </a:r>
          </a:p>
          <a:p>
            <a:pPr algn="l"/>
            <a:r>
              <a:rPr lang="en-GB" sz="2600" b="0" u="none" kern="0" dirty="0">
                <a:effectLst/>
                <a:latin typeface="Arial" panose="020B0604020202020204" pitchFamily="34" charset="0"/>
                <a:ea typeface="Times New Roman" panose="02020603050405020304" pitchFamily="18" charset="0"/>
                <a:cs typeface="Arial" panose="020B0604020202020204" pitchFamily="34" charset="0"/>
              </a:rPr>
              <a:t> </a:t>
            </a:r>
          </a:p>
          <a:p>
            <a:pPr algn="l"/>
            <a:endParaRPr lang="en-GB" sz="2600" b="0" u="none" kern="0" dirty="0">
              <a:latin typeface="Arial" panose="020B0604020202020204" pitchFamily="34" charset="0"/>
              <a:ea typeface="Aptos" panose="020B0004020202020204" pitchFamily="34" charset="0"/>
              <a:cs typeface="Arial" panose="020B0604020202020204" pitchFamily="34" charset="0"/>
            </a:endParaRPr>
          </a:p>
          <a:p>
            <a:pPr algn="l"/>
            <a:endParaRPr lang="en-GB" sz="2600" b="0" u="none" kern="0" dirty="0">
              <a:effectLst/>
              <a:latin typeface="Arial" panose="020B0604020202020204" pitchFamily="34" charset="0"/>
              <a:ea typeface="Aptos" panose="020B0004020202020204" pitchFamily="34" charset="0"/>
              <a:cs typeface="Arial" panose="020B0604020202020204" pitchFamily="34" charset="0"/>
            </a:endParaRPr>
          </a:p>
          <a:p>
            <a:pPr algn="l"/>
            <a:endParaRPr lang="en-GB" sz="2600" b="1" u="none" kern="100" dirty="0">
              <a:effectLst/>
              <a:latin typeface="Arial" panose="020B0604020202020204" pitchFamily="34" charset="0"/>
              <a:ea typeface="Aptos" panose="020B0004020202020204" pitchFamily="34" charset="0"/>
              <a:cs typeface="Arial" panose="020B0604020202020204" pitchFamily="34" charset="0"/>
            </a:endParaRPr>
          </a:p>
          <a:p>
            <a:pPr algn="l"/>
            <a:r>
              <a:rPr lang="en-GB" sz="2600" u="none" kern="0" dirty="0">
                <a:effectLst/>
                <a:latin typeface="Arial" panose="020B0604020202020204" pitchFamily="34" charset="0"/>
                <a:ea typeface="Times New Roman" panose="02020603050405020304" pitchFamily="18" charset="0"/>
                <a:cs typeface="Arial" panose="020B0604020202020204" pitchFamily="34" charset="0"/>
              </a:rPr>
              <a:t>Psychological Treatment</a:t>
            </a:r>
            <a:endParaRPr lang="en-GB" sz="2600" u="none" kern="100" dirty="0">
              <a:effectLst/>
              <a:latin typeface="Arial" panose="020B0604020202020204" pitchFamily="34" charset="0"/>
              <a:ea typeface="Aptos" panose="020B0004020202020204" pitchFamily="34" charset="0"/>
              <a:cs typeface="Arial" panose="020B0604020202020204" pitchFamily="34" charset="0"/>
            </a:endParaRPr>
          </a:p>
          <a:p>
            <a:pPr algn="l"/>
            <a:r>
              <a:rPr lang="en-GB" sz="2600" b="0" u="none" kern="0" dirty="0">
                <a:effectLst/>
                <a:latin typeface="Arial" panose="020B0604020202020204" pitchFamily="34" charset="0"/>
                <a:ea typeface="Times New Roman" panose="02020603050405020304" pitchFamily="18" charset="0"/>
                <a:cs typeface="Arial" panose="020B0604020202020204" pitchFamily="34" charset="0"/>
              </a:rPr>
              <a:t> </a:t>
            </a:r>
            <a:endParaRPr lang="en-GB" sz="2600" b="1" u="none" kern="100" dirty="0">
              <a:effectLst/>
              <a:latin typeface="Arial" panose="020B0604020202020204" pitchFamily="34" charset="0"/>
              <a:ea typeface="Aptos" panose="020B0004020202020204" pitchFamily="34" charset="0"/>
              <a:cs typeface="Arial" panose="020B0604020202020204" pitchFamily="34" charset="0"/>
            </a:endParaRPr>
          </a:p>
          <a:p>
            <a:pPr algn="l"/>
            <a:r>
              <a:rPr lang="en-GB" sz="2600" b="0" u="none" kern="0" dirty="0">
                <a:effectLst/>
                <a:latin typeface="Arial" panose="020B0604020202020204" pitchFamily="34" charset="0"/>
                <a:ea typeface="Times New Roman" panose="02020603050405020304" pitchFamily="18" charset="0"/>
                <a:cs typeface="Arial" panose="020B0604020202020204" pitchFamily="34" charset="0"/>
              </a:rPr>
              <a:t>CBT is the recommended treatment for BDD. The strongest evidence for treating BDD comes from a meta-analysis of seven RCTs involving 299 participants. In this analysis, CBT was superior to waitlist or psychological placebo, with a large effect on BDD symptoms (</a:t>
            </a:r>
            <a:r>
              <a:rPr lang="el-GR" sz="2600" b="0" u="none" kern="0" dirty="0">
                <a:effectLst/>
                <a:latin typeface="Arial" panose="020B0604020202020204" pitchFamily="34" charset="0"/>
                <a:ea typeface="Times New Roman" panose="02020603050405020304" pitchFamily="18" charset="0"/>
                <a:cs typeface="Arial" panose="020B0604020202020204" pitchFamily="34" charset="0"/>
              </a:rPr>
              <a:t>δ = </a:t>
            </a:r>
            <a:r>
              <a:rPr lang="en-GB" sz="2600" b="0" u="none" kern="0" dirty="0">
                <a:effectLst/>
                <a:latin typeface="Arial" panose="020B0604020202020204" pitchFamily="34" charset="0"/>
                <a:ea typeface="Times New Roman" panose="02020603050405020304" pitchFamily="18" charset="0"/>
                <a:cs typeface="Arial" panose="020B0604020202020204" pitchFamily="34" charset="0"/>
              </a:rPr>
              <a:t>-</a:t>
            </a:r>
            <a:r>
              <a:rPr lang="el-GR" sz="2600" b="0" u="none" kern="0" dirty="0">
                <a:effectLst/>
                <a:latin typeface="Arial" panose="020B0604020202020204" pitchFamily="34" charset="0"/>
                <a:ea typeface="Times New Roman" panose="02020603050405020304" pitchFamily="18" charset="0"/>
                <a:cs typeface="Arial" panose="020B0604020202020204" pitchFamily="34" charset="0"/>
              </a:rPr>
              <a:t>1.22) </a:t>
            </a:r>
            <a:r>
              <a:rPr lang="en-GB" sz="2600" b="0" u="none" kern="0" dirty="0">
                <a:effectLst/>
                <a:latin typeface="Arial" panose="020B0604020202020204" pitchFamily="34" charset="0"/>
                <a:ea typeface="Times New Roman" panose="02020603050405020304" pitchFamily="18" charset="0"/>
                <a:cs typeface="Arial" panose="020B0604020202020204" pitchFamily="34" charset="0"/>
              </a:rPr>
              <a:t>and moderate effects on depression (</a:t>
            </a:r>
            <a:r>
              <a:rPr lang="el-GR" sz="2600" b="0" u="none" kern="0" dirty="0">
                <a:effectLst/>
                <a:latin typeface="Arial" panose="020B0604020202020204" pitchFamily="34" charset="0"/>
                <a:ea typeface="Times New Roman" panose="02020603050405020304" pitchFamily="18" charset="0"/>
                <a:cs typeface="Arial" panose="020B0604020202020204" pitchFamily="34" charset="0"/>
              </a:rPr>
              <a:t>δ = </a:t>
            </a:r>
            <a:r>
              <a:rPr lang="en-GB" sz="2600" b="0" u="none" kern="0" dirty="0">
                <a:latin typeface="Arial" panose="020B0604020202020204" pitchFamily="34" charset="0"/>
                <a:ea typeface="Times New Roman" panose="02020603050405020304" pitchFamily="18" charset="0"/>
                <a:cs typeface="Arial" panose="020B0604020202020204" pitchFamily="34" charset="0"/>
              </a:rPr>
              <a:t>-</a:t>
            </a:r>
            <a:r>
              <a:rPr lang="el-GR" sz="2600" b="0" u="none" kern="0" dirty="0">
                <a:effectLst/>
                <a:latin typeface="Arial" panose="020B0604020202020204" pitchFamily="34" charset="0"/>
                <a:ea typeface="Times New Roman" panose="02020603050405020304" pitchFamily="18" charset="0"/>
                <a:cs typeface="Arial" panose="020B0604020202020204" pitchFamily="34" charset="0"/>
              </a:rPr>
              <a:t>0.49) </a:t>
            </a:r>
            <a:r>
              <a:rPr lang="en-GB" sz="2600" b="0" u="none" kern="0" dirty="0">
                <a:effectLst/>
                <a:latin typeface="Arial" panose="020B0604020202020204" pitchFamily="34" charset="0"/>
                <a:ea typeface="Times New Roman" panose="02020603050405020304" pitchFamily="18" charset="0"/>
                <a:cs typeface="Arial" panose="020B0604020202020204" pitchFamily="34" charset="0"/>
              </a:rPr>
              <a:t>and insight (</a:t>
            </a:r>
            <a:r>
              <a:rPr lang="el-GR" sz="2600" b="0" u="none" kern="0" dirty="0">
                <a:effectLst/>
                <a:latin typeface="Arial" panose="020B0604020202020204" pitchFamily="34" charset="0"/>
                <a:ea typeface="Times New Roman" panose="02020603050405020304" pitchFamily="18" charset="0"/>
                <a:cs typeface="Arial" panose="020B0604020202020204" pitchFamily="34" charset="0"/>
              </a:rPr>
              <a:t>δ = </a:t>
            </a:r>
            <a:r>
              <a:rPr lang="en-GB" sz="2600" b="0" u="none" kern="0" dirty="0">
                <a:effectLst/>
                <a:latin typeface="Arial" panose="020B0604020202020204" pitchFamily="34" charset="0"/>
                <a:ea typeface="Times New Roman" panose="02020603050405020304" pitchFamily="18" charset="0"/>
                <a:cs typeface="Arial" panose="020B0604020202020204" pitchFamily="34" charset="0"/>
              </a:rPr>
              <a:t>-</a:t>
            </a:r>
            <a:r>
              <a:rPr lang="el-GR" sz="2600" b="0" u="none" kern="0" dirty="0">
                <a:effectLst/>
                <a:latin typeface="Arial" panose="020B0604020202020204" pitchFamily="34" charset="0"/>
                <a:ea typeface="Times New Roman" panose="02020603050405020304" pitchFamily="18" charset="0"/>
                <a:cs typeface="Arial" panose="020B0604020202020204" pitchFamily="34" charset="0"/>
              </a:rPr>
              <a:t>0.56). </a:t>
            </a:r>
            <a:r>
              <a:rPr lang="en-GB" sz="2600" b="0" u="none" kern="0" dirty="0">
                <a:effectLst/>
                <a:latin typeface="Arial" panose="020B0604020202020204" pitchFamily="34" charset="0"/>
                <a:ea typeface="Times New Roman" panose="02020603050405020304" pitchFamily="18" charset="0"/>
                <a:cs typeface="Arial" panose="020B0604020202020204" pitchFamily="34" charset="0"/>
              </a:rPr>
              <a:t>These gains were maintained at two-to-four-month follow-up (Harrison et al., 2016). The authors of this analysis believed that CBT for BDD should be further improved and developed.</a:t>
            </a:r>
            <a:endParaRPr lang="en-GB" sz="2600" b="1" u="none" kern="100" dirty="0">
              <a:effectLst/>
              <a:latin typeface="Arial" panose="020B0604020202020204" pitchFamily="34" charset="0"/>
              <a:ea typeface="Aptos" panose="020B0004020202020204" pitchFamily="34" charset="0"/>
              <a:cs typeface="Arial" panose="020B0604020202020204" pitchFamily="34" charset="0"/>
            </a:endParaRPr>
          </a:p>
          <a:p>
            <a:pPr algn="l"/>
            <a:r>
              <a:rPr lang="en-GB" sz="2600" b="0" u="none" kern="0" dirty="0">
                <a:effectLst/>
                <a:latin typeface="Arial" panose="020B0604020202020204" pitchFamily="34" charset="0"/>
                <a:ea typeface="Times New Roman" panose="02020603050405020304" pitchFamily="18" charset="0"/>
                <a:cs typeface="Arial" panose="020B0604020202020204" pitchFamily="34" charset="0"/>
              </a:rPr>
              <a:t> </a:t>
            </a:r>
            <a:endParaRPr lang="en-GB" sz="2600" b="1" u="none" kern="100" dirty="0">
              <a:effectLst/>
              <a:latin typeface="Arial" panose="020B0604020202020204" pitchFamily="34" charset="0"/>
              <a:ea typeface="Aptos" panose="020B0004020202020204" pitchFamily="34" charset="0"/>
              <a:cs typeface="Arial" panose="020B0604020202020204" pitchFamily="34" charset="0"/>
            </a:endParaRPr>
          </a:p>
          <a:p>
            <a:pPr algn="l"/>
            <a:r>
              <a:rPr lang="en-GB" sz="2600" u="none" kern="0" dirty="0">
                <a:effectLst/>
                <a:latin typeface="Arial" panose="020B0604020202020204" pitchFamily="34" charset="0"/>
                <a:ea typeface="Times New Roman" panose="02020603050405020304" pitchFamily="18" charset="0"/>
                <a:cs typeface="Arial" panose="020B0604020202020204" pitchFamily="34" charset="0"/>
              </a:rPr>
              <a:t>Digital Delivery</a:t>
            </a:r>
            <a:endParaRPr lang="en-GB" sz="2600" u="none" kern="100" dirty="0">
              <a:effectLst/>
              <a:latin typeface="Arial" panose="020B0604020202020204" pitchFamily="34" charset="0"/>
              <a:ea typeface="Aptos" panose="020B0004020202020204" pitchFamily="34" charset="0"/>
              <a:cs typeface="Arial" panose="020B0604020202020204" pitchFamily="34" charset="0"/>
            </a:endParaRPr>
          </a:p>
          <a:p>
            <a:pPr algn="l"/>
            <a:r>
              <a:rPr lang="en-GB" sz="2600" b="0" u="none" kern="0" dirty="0">
                <a:effectLst/>
                <a:latin typeface="Arial" panose="020B0604020202020204" pitchFamily="34" charset="0"/>
                <a:ea typeface="Times New Roman" panose="02020603050405020304" pitchFamily="18" charset="0"/>
                <a:cs typeface="Arial" panose="020B0604020202020204" pitchFamily="34" charset="0"/>
              </a:rPr>
              <a:t> </a:t>
            </a:r>
            <a:endParaRPr lang="en-GB" sz="2600" b="1" u="none" kern="100" dirty="0">
              <a:effectLst/>
              <a:latin typeface="Arial" panose="020B0604020202020204" pitchFamily="34" charset="0"/>
              <a:ea typeface="Aptos" panose="020B0004020202020204" pitchFamily="34" charset="0"/>
              <a:cs typeface="Arial" panose="020B0604020202020204" pitchFamily="34" charset="0"/>
            </a:endParaRPr>
          </a:p>
          <a:p>
            <a:pPr algn="l"/>
            <a:r>
              <a:rPr lang="en-GB" sz="2600" b="0" u="none" kern="0" dirty="0">
                <a:effectLst/>
                <a:latin typeface="Arial" panose="020B0604020202020204" pitchFamily="34" charset="0"/>
                <a:ea typeface="Times New Roman" panose="02020603050405020304" pitchFamily="18" charset="0"/>
                <a:cs typeface="Arial" panose="020B0604020202020204" pitchFamily="34" charset="0"/>
              </a:rPr>
              <a:t>Therapist-assisted internet-based CBT has been developed to provide greater access to treatment. One of the first studies to evaluate this approach used an RCT design to compare CBT delivered via the BDD-NET with a supportive therapy control. A significantly greater percentage of participants (56%) in the BDD-NET treatment group were classified as responders compared with the supportive therapy group (13%), and 39% of the BDD-NET treatment group no longer met BDD diagnostic criteria at a six-month follow-up, compared with 9% of the control participants (</a:t>
            </a:r>
            <a:r>
              <a:rPr lang="en-GB" sz="2600" b="0" u="none" kern="0" dirty="0" err="1">
                <a:effectLst/>
                <a:latin typeface="Arial" panose="020B0604020202020204" pitchFamily="34" charset="0"/>
                <a:ea typeface="Times New Roman" panose="02020603050405020304" pitchFamily="18" charset="0"/>
                <a:cs typeface="Arial" panose="020B0604020202020204" pitchFamily="34" charset="0"/>
              </a:rPr>
              <a:t>Enander</a:t>
            </a:r>
            <a:r>
              <a:rPr lang="en-GB" sz="2600" b="0" u="none" kern="0" dirty="0">
                <a:effectLst/>
                <a:latin typeface="Arial" panose="020B0604020202020204" pitchFamily="34" charset="0"/>
                <a:ea typeface="Times New Roman" panose="02020603050405020304" pitchFamily="18" charset="0"/>
                <a:cs typeface="Arial" panose="020B0604020202020204" pitchFamily="34" charset="0"/>
              </a:rPr>
              <a:t> et al., 2016).</a:t>
            </a:r>
            <a:endParaRPr lang="en-GB" sz="2600" b="1" u="none" kern="100" dirty="0">
              <a:effectLst/>
              <a:latin typeface="Arial" panose="020B0604020202020204" pitchFamily="34" charset="0"/>
              <a:ea typeface="Aptos" panose="020B0004020202020204" pitchFamily="34" charset="0"/>
              <a:cs typeface="Arial" panose="020B0604020202020204" pitchFamily="34" charset="0"/>
            </a:endParaRPr>
          </a:p>
          <a:p>
            <a:pPr algn="l"/>
            <a:r>
              <a:rPr lang="en-GB" sz="2600" b="0" u="none" kern="0" dirty="0">
                <a:effectLst/>
                <a:latin typeface="Arial" panose="020B0604020202020204" pitchFamily="34" charset="0"/>
                <a:ea typeface="Times New Roman" panose="02020603050405020304" pitchFamily="18" charset="0"/>
                <a:cs typeface="Arial" panose="020B0604020202020204" pitchFamily="34" charset="0"/>
              </a:rPr>
              <a:t> </a:t>
            </a:r>
          </a:p>
          <a:p>
            <a:pPr algn="l"/>
            <a:endParaRPr lang="en-GB" sz="2600" b="0" u="none" kern="0" dirty="0">
              <a:latin typeface="Arial" panose="020B0604020202020204" pitchFamily="34" charset="0"/>
              <a:ea typeface="Times New Roman" panose="02020603050405020304" pitchFamily="18" charset="0"/>
              <a:cs typeface="Arial" panose="020B0604020202020204" pitchFamily="34" charset="0"/>
            </a:endParaRPr>
          </a:p>
          <a:p>
            <a:pPr algn="l"/>
            <a:endParaRPr lang="en-GB" sz="2600" b="0" u="none" kern="0" dirty="0">
              <a:effectLst/>
              <a:latin typeface="Arial" panose="020B0604020202020204" pitchFamily="34" charset="0"/>
              <a:ea typeface="Times New Roman" panose="02020603050405020304" pitchFamily="18" charset="0"/>
              <a:cs typeface="Arial" panose="020B0604020202020204" pitchFamily="34" charset="0"/>
            </a:endParaRPr>
          </a:p>
          <a:p>
            <a:pPr algn="l"/>
            <a:endParaRPr lang="en-GB" sz="2600" b="0" u="none" kern="0" dirty="0">
              <a:latin typeface="Arial" panose="020B0604020202020204" pitchFamily="34" charset="0"/>
              <a:ea typeface="Times New Roman" panose="02020603050405020304" pitchFamily="18" charset="0"/>
              <a:cs typeface="Arial" panose="020B0604020202020204" pitchFamily="34" charset="0"/>
            </a:endParaRPr>
          </a:p>
          <a:p>
            <a:pPr algn="l"/>
            <a:r>
              <a:rPr lang="en-GB" sz="2600" b="0" u="none" kern="0" dirty="0">
                <a:effectLst/>
                <a:latin typeface="Arial" panose="020B0604020202020204" pitchFamily="34" charset="0"/>
                <a:ea typeface="Times New Roman" panose="02020603050405020304" pitchFamily="18" charset="0"/>
                <a:cs typeface="Arial" panose="020B0604020202020204" pitchFamily="34" charset="0"/>
              </a:rPr>
              <a:t>\</a:t>
            </a:r>
          </a:p>
          <a:p>
            <a:pPr algn="l"/>
            <a:endParaRPr lang="en-GB" sz="2600" b="0" u="none" kern="0" dirty="0">
              <a:latin typeface="Arial" panose="020B0604020202020204" pitchFamily="34" charset="0"/>
              <a:ea typeface="Aptos" panose="020B0004020202020204" pitchFamily="34" charset="0"/>
              <a:cs typeface="Arial" panose="020B0604020202020204" pitchFamily="34" charset="0"/>
            </a:endParaRPr>
          </a:p>
          <a:p>
            <a:pPr algn="l"/>
            <a:endParaRPr lang="en-GB" sz="2600" b="0" u="none" kern="0" dirty="0">
              <a:effectLst/>
              <a:latin typeface="Arial" panose="020B0604020202020204" pitchFamily="34" charset="0"/>
              <a:ea typeface="Aptos" panose="020B0004020202020204" pitchFamily="34" charset="0"/>
              <a:cs typeface="Arial" panose="020B0604020202020204" pitchFamily="34" charset="0"/>
            </a:endParaRPr>
          </a:p>
          <a:p>
            <a:pPr algn="l"/>
            <a:endParaRPr lang="en-GB" sz="2600" b="0" u="none" kern="0" dirty="0">
              <a:latin typeface="Arial" panose="020B0604020202020204" pitchFamily="34" charset="0"/>
              <a:ea typeface="Aptos" panose="020B0004020202020204" pitchFamily="34" charset="0"/>
              <a:cs typeface="Arial" panose="020B0604020202020204" pitchFamily="34" charset="0"/>
            </a:endParaRPr>
          </a:p>
          <a:p>
            <a:pPr algn="l"/>
            <a:endParaRPr lang="en-GB" sz="2600" b="0" u="none" kern="0" dirty="0">
              <a:effectLst/>
              <a:latin typeface="Arial" panose="020B0604020202020204" pitchFamily="34" charset="0"/>
              <a:ea typeface="Times New Roman" panose="02020603050405020304" pitchFamily="18" charset="0"/>
              <a:cs typeface="Arial" panose="020B0604020202020204" pitchFamily="34" charset="0"/>
            </a:endParaRPr>
          </a:p>
          <a:p>
            <a:pPr algn="l"/>
            <a:r>
              <a:rPr lang="en-GB" sz="2600" u="none" kern="0" dirty="0">
                <a:effectLst/>
                <a:latin typeface="Arial" panose="020B0604020202020204" pitchFamily="34" charset="0"/>
                <a:ea typeface="Times New Roman" panose="02020603050405020304" pitchFamily="18" charset="0"/>
                <a:cs typeface="Arial" panose="020B0604020202020204" pitchFamily="34" charset="0"/>
              </a:rPr>
              <a:t>Specialist and Non-Specialist Provision</a:t>
            </a:r>
            <a:endParaRPr lang="en-GB" sz="2600" u="none" kern="100" dirty="0">
              <a:effectLst/>
              <a:latin typeface="Arial" panose="020B0604020202020204" pitchFamily="34" charset="0"/>
              <a:ea typeface="Aptos" panose="020B0004020202020204" pitchFamily="34" charset="0"/>
              <a:cs typeface="Arial" panose="020B0604020202020204" pitchFamily="34" charset="0"/>
            </a:endParaRPr>
          </a:p>
          <a:p>
            <a:pPr algn="l"/>
            <a:r>
              <a:rPr lang="en-GB" sz="2600" b="0" u="none" kern="0" dirty="0">
                <a:effectLst/>
                <a:latin typeface="Arial" panose="020B0604020202020204" pitchFamily="34" charset="0"/>
                <a:ea typeface="Times New Roman" panose="02020603050405020304" pitchFamily="18" charset="0"/>
                <a:cs typeface="Arial" panose="020B0604020202020204" pitchFamily="34" charset="0"/>
              </a:rPr>
              <a:t> </a:t>
            </a:r>
            <a:endParaRPr lang="en-GB" sz="2600" b="1" u="none" kern="100" dirty="0">
              <a:effectLst/>
              <a:latin typeface="Arial" panose="020B0604020202020204" pitchFamily="34" charset="0"/>
              <a:ea typeface="Aptos" panose="020B0004020202020204" pitchFamily="34" charset="0"/>
              <a:cs typeface="Arial" panose="020B0604020202020204" pitchFamily="34" charset="0"/>
            </a:endParaRPr>
          </a:p>
          <a:p>
            <a:pPr algn="l"/>
            <a:r>
              <a:rPr lang="en-GB" sz="2500" b="0" u="none" kern="0" dirty="0">
                <a:effectLst/>
                <a:latin typeface="Arial" panose="020B0604020202020204" pitchFamily="34" charset="0"/>
                <a:ea typeface="Times New Roman" panose="02020603050405020304" pitchFamily="18" charset="0"/>
                <a:cs typeface="Arial" panose="020B0604020202020204" pitchFamily="34" charset="0"/>
              </a:rPr>
              <a:t>Specialist paediatric BDD provision is both limited and concentrated nationally: the only specialist clinic is at the Maudsley (</a:t>
            </a:r>
            <a:r>
              <a:rPr lang="en-GB" sz="2500" b="0" u="none" kern="0" dirty="0" err="1">
                <a:effectLst/>
                <a:latin typeface="Arial" panose="020B0604020202020204" pitchFamily="34" charset="0"/>
                <a:ea typeface="Times New Roman" panose="02020603050405020304" pitchFamily="18" charset="0"/>
                <a:cs typeface="Arial" panose="020B0604020202020204" pitchFamily="34" charset="0"/>
              </a:rPr>
              <a:t>Jassi</a:t>
            </a:r>
            <a:r>
              <a:rPr lang="en-GB" sz="2500" b="0" u="none" kern="0" dirty="0">
                <a:effectLst/>
                <a:latin typeface="Arial" panose="020B0604020202020204" pitchFamily="34" charset="0"/>
                <a:ea typeface="Times New Roman" panose="02020603050405020304" pitchFamily="18" charset="0"/>
                <a:cs typeface="Arial" panose="020B0604020202020204" pitchFamily="34" charset="0"/>
              </a:rPr>
              <a:t> and Krebs, 2021). Given the limited options, many continue to seek cosmetic and dermatological interventions, even though evidence indicates that only 2.3% of cosmetic interventions reduce the severity of BDD (Crerand et al., 2010). For many, the principal challenge in existing provision is no longer the availability of effective treatment, but the disconnect between the treatments that are effective and those that are actually accessed.</a:t>
            </a:r>
            <a:endParaRPr lang="en-GB" sz="2500" b="1" u="none"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r>
              <a:rPr lang="en-GB" sz="4800" dirty="0">
                <a:latin typeface="Arial" panose="020B0604020202020204" pitchFamily="34" charset="0"/>
                <a:cs typeface="Arial" panose="020B0604020202020204" pitchFamily="34" charset="0"/>
              </a:rPr>
              <a:t>Recommendations</a:t>
            </a:r>
          </a:p>
          <a:p>
            <a:endParaRPr lang="en-GB" dirty="0">
              <a:latin typeface="Arial" panose="020B0604020202020204" pitchFamily="34" charset="0"/>
              <a:cs typeface="Arial" panose="020B0604020202020204" pitchFamily="34" charset="0"/>
            </a:endParaRPr>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503831"/>
            <a:ext cx="10047018" cy="9873450"/>
          </a:xfrm>
        </p:spPr>
        <p:txBody>
          <a:bodyPr/>
          <a:lstStyle/>
          <a:p>
            <a:endParaRPr lang="en-GB" sz="2200" b="0" kern="0" dirty="0">
              <a:effectLst/>
              <a:latin typeface="Arial" panose="020B0604020202020204" pitchFamily="34" charset="0"/>
              <a:ea typeface="Times New Roman" panose="02020603050405020304" pitchFamily="18" charset="0"/>
              <a:cs typeface="Arial" panose="020B0604020202020204" pitchFamily="34" charset="0"/>
            </a:endParaRPr>
          </a:p>
          <a:p>
            <a:r>
              <a:rPr lang="en-GB" sz="2200" b="0" kern="0" dirty="0">
                <a:effectLst/>
                <a:latin typeface="Arial" panose="020B0604020202020204" pitchFamily="34" charset="0"/>
                <a:ea typeface="Times New Roman" panose="02020603050405020304" pitchFamily="18" charset="0"/>
                <a:cs typeface="Arial" panose="020B0604020202020204" pitchFamily="34" charset="0"/>
              </a:rPr>
              <a:t>1. Routine screening in cosmetic and aesthetic settings. BDD prevalence is considerably higher in cosmetic surgery and dermatology settings than in the general population (Veale et al., 2016), yet overall severity improves after only 2.3% of cosmetic treatments (Crerand et al., 2010). Section 180 of the Health and Care Act 2022 creates a power to license non-surgical cosmetic procedures in England, providing a practical mechanism for attaching screening requirements to licensing conditions.</a:t>
            </a:r>
            <a:endParaRPr lang="en-GB" sz="2200" b="1" kern="100" dirty="0">
              <a:effectLst/>
              <a:latin typeface="Arial" panose="020B0604020202020204" pitchFamily="34" charset="0"/>
              <a:ea typeface="Aptos" panose="020B0004020202020204" pitchFamily="34" charset="0"/>
              <a:cs typeface="Arial" panose="020B0604020202020204" pitchFamily="34" charset="0"/>
            </a:endParaRPr>
          </a:p>
          <a:p>
            <a:r>
              <a:rPr lang="en-GB" sz="2200" b="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2200" b="1" kern="100" dirty="0">
              <a:effectLst/>
              <a:latin typeface="Arial" panose="020B0604020202020204" pitchFamily="34" charset="0"/>
              <a:ea typeface="Aptos" panose="020B0004020202020204" pitchFamily="34" charset="0"/>
              <a:cs typeface="Arial" panose="020B0604020202020204" pitchFamily="34" charset="0"/>
            </a:endParaRPr>
          </a:p>
          <a:p>
            <a:r>
              <a:rPr lang="en-GB" sz="2200" b="0" kern="0" dirty="0">
                <a:effectLst/>
                <a:latin typeface="Arial" panose="020B0604020202020204" pitchFamily="34" charset="0"/>
                <a:ea typeface="Times New Roman" panose="02020603050405020304" pitchFamily="18" charset="0"/>
                <a:cs typeface="Arial" panose="020B0604020202020204" pitchFamily="34" charset="0"/>
              </a:rPr>
              <a:t>2. Improve detection in primary care and CAMHS. With only about 15% of cases accurately diagnosed (</a:t>
            </a:r>
            <a:r>
              <a:rPr lang="en-GB" sz="2200" b="0" kern="0" dirty="0" err="1">
                <a:effectLst/>
                <a:latin typeface="Arial" panose="020B0604020202020204" pitchFamily="34" charset="0"/>
                <a:ea typeface="Times New Roman" panose="02020603050405020304" pitchFamily="18" charset="0"/>
                <a:cs typeface="Arial" panose="020B0604020202020204" pitchFamily="34" charset="0"/>
              </a:rPr>
              <a:t>Jassi</a:t>
            </a:r>
            <a:r>
              <a:rPr lang="en-GB" sz="2200" b="0" kern="0" dirty="0">
                <a:effectLst/>
                <a:latin typeface="Arial" panose="020B0604020202020204" pitchFamily="34" charset="0"/>
                <a:ea typeface="Times New Roman" panose="02020603050405020304" pitchFamily="18" charset="0"/>
                <a:cs typeface="Arial" panose="020B0604020202020204" pitchFamily="34" charset="0"/>
              </a:rPr>
              <a:t> and Krebs, 2021), practitioners should ask directly about appearance-related distress rather than relying on disclosure.</a:t>
            </a:r>
            <a:endParaRPr lang="en-GB" sz="2200" b="1" kern="100" dirty="0">
              <a:effectLst/>
              <a:latin typeface="Arial" panose="020B0604020202020204" pitchFamily="34" charset="0"/>
              <a:ea typeface="Aptos" panose="020B0004020202020204" pitchFamily="34" charset="0"/>
              <a:cs typeface="Arial" panose="020B0604020202020204" pitchFamily="34" charset="0"/>
            </a:endParaRPr>
          </a:p>
          <a:p>
            <a:r>
              <a:rPr lang="en-GB" sz="2200" b="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2200" b="1" kern="100" dirty="0">
              <a:effectLst/>
              <a:latin typeface="Arial" panose="020B0604020202020204" pitchFamily="34" charset="0"/>
              <a:ea typeface="Aptos" panose="020B0004020202020204" pitchFamily="34" charset="0"/>
              <a:cs typeface="Arial" panose="020B0604020202020204" pitchFamily="34" charset="0"/>
            </a:endParaRPr>
          </a:p>
          <a:p>
            <a:r>
              <a:rPr lang="en-GB" sz="2200" b="0" kern="0" dirty="0">
                <a:effectLst/>
                <a:latin typeface="Arial" panose="020B0604020202020204" pitchFamily="34" charset="0"/>
                <a:ea typeface="Times New Roman" panose="02020603050405020304" pitchFamily="18" charset="0"/>
                <a:cs typeface="Arial" panose="020B0604020202020204" pitchFamily="34" charset="0"/>
              </a:rPr>
              <a:t>3. Expand access to digital treatment. Therapist-guided internet-based CBT achieved a 56% response rate, compared with 13% for supportive therapy (</a:t>
            </a:r>
            <a:r>
              <a:rPr lang="en-GB" sz="2200" b="0" kern="0" dirty="0" err="1">
                <a:effectLst/>
                <a:latin typeface="Arial" panose="020B0604020202020204" pitchFamily="34" charset="0"/>
                <a:ea typeface="Times New Roman" panose="02020603050405020304" pitchFamily="18" charset="0"/>
                <a:cs typeface="Arial" panose="020B0604020202020204" pitchFamily="34" charset="0"/>
              </a:rPr>
              <a:t>Enander</a:t>
            </a:r>
            <a:r>
              <a:rPr lang="en-GB" sz="2200" b="0" kern="0" dirty="0">
                <a:effectLst/>
                <a:latin typeface="Arial" panose="020B0604020202020204" pitchFamily="34" charset="0"/>
                <a:ea typeface="Times New Roman" panose="02020603050405020304" pitchFamily="18" charset="0"/>
                <a:cs typeface="Arial" panose="020B0604020202020204" pitchFamily="34" charset="0"/>
              </a:rPr>
              <a:t> et al., 2016), providing a route to treatment where specialist services are unavailable locally.</a:t>
            </a:r>
            <a:endParaRPr lang="en-GB" sz="2200" b="1" kern="100" dirty="0">
              <a:effectLst/>
              <a:latin typeface="Arial" panose="020B0604020202020204" pitchFamily="34" charset="0"/>
              <a:ea typeface="Aptos" panose="020B0004020202020204" pitchFamily="34" charset="0"/>
              <a:cs typeface="Arial" panose="020B0604020202020204" pitchFamily="34" charset="0"/>
            </a:endParaRPr>
          </a:p>
          <a:p>
            <a:r>
              <a:rPr lang="en-GB" sz="2200" b="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2200" b="1" kern="100" dirty="0">
              <a:effectLst/>
              <a:latin typeface="Arial" panose="020B0604020202020204" pitchFamily="34" charset="0"/>
              <a:ea typeface="Aptos" panose="020B0004020202020204" pitchFamily="34" charset="0"/>
              <a:cs typeface="Arial" panose="020B0604020202020204" pitchFamily="34" charset="0"/>
            </a:endParaRPr>
          </a:p>
          <a:p>
            <a:r>
              <a:rPr lang="en-GB" sz="2200" b="0" kern="0" dirty="0">
                <a:effectLst/>
                <a:latin typeface="Arial" panose="020B0604020202020204" pitchFamily="34" charset="0"/>
                <a:ea typeface="Times New Roman" panose="02020603050405020304" pitchFamily="18" charset="0"/>
                <a:cs typeface="Arial" panose="020B0604020202020204" pitchFamily="34" charset="0"/>
              </a:rPr>
              <a:t>4. Increase specialist capacity. A single specialist paediatric BDD clinic for the UK (</a:t>
            </a:r>
            <a:r>
              <a:rPr lang="en-GB" sz="2200" b="0" kern="0" dirty="0" err="1">
                <a:effectLst/>
                <a:latin typeface="Arial" panose="020B0604020202020204" pitchFamily="34" charset="0"/>
                <a:ea typeface="Times New Roman" panose="02020603050405020304" pitchFamily="18" charset="0"/>
                <a:cs typeface="Arial" panose="020B0604020202020204" pitchFamily="34" charset="0"/>
              </a:rPr>
              <a:t>Jassi</a:t>
            </a:r>
            <a:r>
              <a:rPr lang="en-GB" sz="2200" b="0" kern="0" dirty="0">
                <a:effectLst/>
                <a:latin typeface="Arial" panose="020B0604020202020204" pitchFamily="34" charset="0"/>
                <a:ea typeface="Times New Roman" panose="02020603050405020304" pitchFamily="18" charset="0"/>
                <a:cs typeface="Arial" panose="020B0604020202020204" pitchFamily="34" charset="0"/>
              </a:rPr>
              <a:t> and Krebs, 2021) is insufficient, given that the condition affects approximately 2% of the population (</a:t>
            </a:r>
            <a:r>
              <a:rPr lang="en-GB" sz="2200" b="0" kern="0" dirty="0" err="1">
                <a:effectLst/>
                <a:latin typeface="Arial" panose="020B0604020202020204" pitchFamily="34" charset="0"/>
                <a:ea typeface="Times New Roman" panose="02020603050405020304" pitchFamily="18" charset="0"/>
                <a:cs typeface="Arial" panose="020B0604020202020204" pitchFamily="34" charset="0"/>
              </a:rPr>
              <a:t>Rück</a:t>
            </a:r>
            <a:r>
              <a:rPr lang="en-GB" sz="2200" b="0" kern="0" dirty="0">
                <a:effectLst/>
                <a:latin typeface="Arial" panose="020B0604020202020204" pitchFamily="34" charset="0"/>
                <a:ea typeface="Times New Roman" panose="02020603050405020304" pitchFamily="18" charset="0"/>
                <a:cs typeface="Arial" panose="020B0604020202020204" pitchFamily="34" charset="0"/>
              </a:rPr>
              <a:t> et al., 2024).</a:t>
            </a:r>
            <a:endParaRPr lang="en-GB" sz="2200" b="1" kern="100" dirty="0">
              <a:effectLst/>
              <a:latin typeface="Arial" panose="020B0604020202020204" pitchFamily="34" charset="0"/>
              <a:ea typeface="Aptos" panose="020B0004020202020204" pitchFamily="34" charset="0"/>
              <a:cs typeface="Arial" panose="020B0604020202020204" pitchFamily="34" charset="0"/>
            </a:endParaRPr>
          </a:p>
          <a:p>
            <a:r>
              <a:rPr lang="en-GB" sz="2200" b="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2200" b="1" kern="100" dirty="0">
              <a:effectLst/>
              <a:latin typeface="Arial" panose="020B0604020202020204" pitchFamily="34" charset="0"/>
              <a:ea typeface="Aptos" panose="020B0004020202020204" pitchFamily="34" charset="0"/>
              <a:cs typeface="Arial" panose="020B0604020202020204" pitchFamily="34" charset="0"/>
            </a:endParaRPr>
          </a:p>
          <a:p>
            <a:r>
              <a:rPr lang="en-GB" sz="2200" b="0" kern="0" dirty="0">
                <a:effectLst/>
                <a:latin typeface="Arial" panose="020B0604020202020204" pitchFamily="34" charset="0"/>
                <a:ea typeface="Times New Roman" panose="02020603050405020304" pitchFamily="18" charset="0"/>
                <a:cs typeface="Arial" panose="020B0604020202020204" pitchFamily="34" charset="0"/>
              </a:rPr>
              <a:t>5. Update and strengthen the guidance. NICE CG31 was published in 2005 (National Institute for Health and Care Excellence, 2005) and is based on a modest trial base of seven RCTs (Harrison et al., 2016). Larger trials are needed to support revised guidance.</a:t>
            </a:r>
            <a:endParaRPr lang="en-GB" sz="2200" b="1"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84508" y="15287569"/>
            <a:ext cx="10047018" cy="923322"/>
          </a:xfrm>
        </p:spPr>
        <p:txBody>
          <a:bodyPr/>
          <a:lstStyle/>
          <a:p>
            <a:r>
              <a:rPr lang="en-GB" sz="4800" dirty="0">
                <a:latin typeface="Arial" panose="020B0604020202020204" pitchFamily="34" charset="0"/>
                <a:cs typeface="Arial" panose="020B06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351107" y="16353107"/>
            <a:ext cx="10052050" cy="7786725"/>
          </a:xfrm>
        </p:spPr>
        <p:txBody>
          <a:bodyPr/>
          <a:lstStyle/>
          <a:p>
            <a:r>
              <a:rPr lang="en-GB" sz="2800" b="0" kern="0" dirty="0">
                <a:effectLst/>
                <a:latin typeface="Arial" panose="020B0604020202020204" pitchFamily="34" charset="0"/>
                <a:ea typeface="Times New Roman" panose="02020603050405020304" pitchFamily="18" charset="0"/>
                <a:cs typeface="Arial" panose="020B0604020202020204" pitchFamily="34" charset="0"/>
              </a:rPr>
              <a:t>BDD has evolved from a loosely defined nineteenth-century concept into an independent diagnostic category within the ICD-11 obsessive-compulsive grouping (World Health Organization, 2025; </a:t>
            </a:r>
            <a:r>
              <a:rPr lang="en-GB" sz="2800" b="0" kern="0" dirty="0" err="1">
                <a:effectLst/>
                <a:latin typeface="Arial" panose="020B0604020202020204" pitchFamily="34" charset="0"/>
                <a:ea typeface="Times New Roman" panose="02020603050405020304" pitchFamily="18" charset="0"/>
                <a:cs typeface="Arial" panose="020B0604020202020204" pitchFamily="34" charset="0"/>
              </a:rPr>
              <a:t>Cuzzolaro</a:t>
            </a:r>
            <a:r>
              <a:rPr lang="en-GB" sz="2800" b="0" kern="0" dirty="0">
                <a:effectLst/>
                <a:latin typeface="Arial" panose="020B0604020202020204" pitchFamily="34" charset="0"/>
                <a:ea typeface="Times New Roman" panose="02020603050405020304" pitchFamily="18" charset="0"/>
                <a:cs typeface="Arial" panose="020B0604020202020204" pitchFamily="34" charset="0"/>
              </a:rPr>
              <a:t> and </a:t>
            </a:r>
            <a:r>
              <a:rPr lang="en-GB" sz="2800" b="0" kern="0" dirty="0" err="1">
                <a:effectLst/>
                <a:latin typeface="Arial" panose="020B0604020202020204" pitchFamily="34" charset="0"/>
                <a:ea typeface="Times New Roman" panose="02020603050405020304" pitchFamily="18" charset="0"/>
                <a:cs typeface="Arial" panose="020B0604020202020204" pitchFamily="34" charset="0"/>
              </a:rPr>
              <a:t>Nizzoli</a:t>
            </a:r>
            <a:r>
              <a:rPr lang="en-GB" sz="2800" b="0" kern="0" dirty="0">
                <a:effectLst/>
                <a:latin typeface="Arial" panose="020B0604020202020204" pitchFamily="34" charset="0"/>
                <a:ea typeface="Times New Roman" panose="02020603050405020304" pitchFamily="18" charset="0"/>
                <a:cs typeface="Arial" panose="020B0604020202020204" pitchFamily="34" charset="0"/>
              </a:rPr>
              <a:t>, 2018). This reclassification has clinical significance, placing BDD alongside conditions with established treatment pathways rather than within somatoform disorders (Ross and Gowers, 2011). Effective treatments now exist, with CBT and SSRIs supported by trial evidence (Harrison et al., 2016; National Institute for Health and Care Excellence, 2005). However, historical patterns persist. People with BDD continue to present to cosmetic services rather than to mental health services (Crerand et al., 2010), detection rates remain low (</a:t>
            </a:r>
            <a:r>
              <a:rPr lang="en-GB" sz="2800" b="0" kern="0" dirty="0" err="1">
                <a:effectLst/>
                <a:latin typeface="Arial" panose="020B0604020202020204" pitchFamily="34" charset="0"/>
                <a:ea typeface="Times New Roman" panose="02020603050405020304" pitchFamily="18" charset="0"/>
                <a:cs typeface="Arial" panose="020B0604020202020204" pitchFamily="34" charset="0"/>
              </a:rPr>
              <a:t>Jassi</a:t>
            </a:r>
            <a:r>
              <a:rPr lang="en-GB" sz="2800" b="0" kern="0" dirty="0">
                <a:effectLst/>
                <a:latin typeface="Arial" panose="020B0604020202020204" pitchFamily="34" charset="0"/>
                <a:ea typeface="Times New Roman" panose="02020603050405020304" pitchFamily="18" charset="0"/>
                <a:cs typeface="Arial" panose="020B0604020202020204" pitchFamily="34" charset="0"/>
              </a:rPr>
              <a:t> and Krebs, 2021), and suicide risk is markedly elevated (Angelakis, Gooding and </a:t>
            </a:r>
            <a:r>
              <a:rPr lang="en-GB" sz="2800" b="0" kern="0" dirty="0" err="1">
                <a:effectLst/>
                <a:latin typeface="Arial" panose="020B0604020202020204" pitchFamily="34" charset="0"/>
                <a:ea typeface="Times New Roman" panose="02020603050405020304" pitchFamily="18" charset="0"/>
                <a:cs typeface="Arial" panose="020B0604020202020204" pitchFamily="34" charset="0"/>
              </a:rPr>
              <a:t>Panagioti</a:t>
            </a:r>
            <a:r>
              <a:rPr lang="en-GB" sz="2800" b="0" kern="0" dirty="0">
                <a:effectLst/>
                <a:latin typeface="Arial" panose="020B0604020202020204" pitchFamily="34" charset="0"/>
                <a:ea typeface="Times New Roman" panose="02020603050405020304" pitchFamily="18" charset="0"/>
                <a:cs typeface="Arial" panose="020B0604020202020204" pitchFamily="34" charset="0"/>
              </a:rPr>
              <a:t>, 2016). The principal contemporary challenge is therefore one of recognition and access rather than of treatment efficacy.</a:t>
            </a:r>
            <a:endParaRPr lang="en-GB" sz="2800" b="1"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351107" y="24282048"/>
            <a:ext cx="10047018" cy="923322"/>
          </a:xfrm>
        </p:spPr>
        <p:txBody>
          <a:bodyPr/>
          <a:lstStyle/>
          <a:p>
            <a:r>
              <a:rPr lang="en-GB" sz="4800" dirty="0">
                <a:latin typeface="Arial" panose="020B0604020202020204" pitchFamily="34" charset="0"/>
                <a:cs typeface="Arial" panose="020B0604020202020204" pitchFamily="34" charset="0"/>
              </a:rPr>
              <a:t>References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351107" y="25205370"/>
            <a:ext cx="10052050" cy="6075487"/>
          </a:xfrm>
        </p:spPr>
        <p:txBody>
          <a:bodyPr/>
          <a:lstStyle/>
          <a:p>
            <a:pPr rtl="0"/>
            <a:r>
              <a:rPr lang="en-GB" sz="1200" dirty="0">
                <a:latin typeface="Arial" panose="020B0604020202020204" pitchFamily="34" charset="0"/>
                <a:cs typeface="Arial" panose="020B0604020202020204" pitchFamily="34" charset="0"/>
              </a:rPr>
              <a:t>Angelakis, I., Gooding, P. and </a:t>
            </a:r>
            <a:r>
              <a:rPr lang="en-GB" sz="1200" dirty="0" err="1">
                <a:latin typeface="Arial" panose="020B0604020202020204" pitchFamily="34" charset="0"/>
                <a:cs typeface="Arial" panose="020B0604020202020204" pitchFamily="34" charset="0"/>
              </a:rPr>
              <a:t>Panagioti</a:t>
            </a:r>
            <a:r>
              <a:rPr lang="en-GB" sz="1200" dirty="0">
                <a:latin typeface="Arial" panose="020B0604020202020204" pitchFamily="34" charset="0"/>
                <a:cs typeface="Arial" panose="020B0604020202020204" pitchFamily="34" charset="0"/>
              </a:rPr>
              <a:t>, M. (2016) 'Suicidality in body dysmorphic disorder (BDD): a systematic review with meta-analysis', </a:t>
            </a:r>
            <a:r>
              <a:rPr lang="en-GB" sz="1200" i="1" dirty="0">
                <a:latin typeface="Arial" panose="020B0604020202020204" pitchFamily="34" charset="0"/>
                <a:cs typeface="Arial" panose="020B0604020202020204" pitchFamily="34" charset="0"/>
              </a:rPr>
              <a:t>Clinical Psychology Review</a:t>
            </a:r>
            <a:r>
              <a:rPr lang="en-GB" sz="1200" dirty="0">
                <a:latin typeface="Arial" panose="020B0604020202020204" pitchFamily="34" charset="0"/>
                <a:cs typeface="Arial" panose="020B0604020202020204" pitchFamily="34" charset="0"/>
              </a:rPr>
              <a:t>, 49, pp. 55–66.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10.1016/j.cpr.2016.08.002.</a:t>
            </a:r>
          </a:p>
          <a:p>
            <a:pPr rtl="0"/>
            <a:r>
              <a:rPr lang="en-GB" sz="1200" dirty="0">
                <a:latin typeface="Arial" panose="020B0604020202020204" pitchFamily="34" charset="0"/>
                <a:cs typeface="Arial" panose="020B0604020202020204" pitchFamily="34" charset="0"/>
              </a:rPr>
              <a:t>Berrios, G.E. and Kan, C.-S. (1996) 'A conceptual and quantitative analysis of 178 historical cases of dysmorphophobia', </a:t>
            </a:r>
            <a:r>
              <a:rPr lang="en-GB" sz="1200" i="1" dirty="0">
                <a:latin typeface="Arial" panose="020B0604020202020204" pitchFamily="34" charset="0"/>
                <a:cs typeface="Arial" panose="020B0604020202020204" pitchFamily="34" charset="0"/>
              </a:rPr>
              <a:t>Acta </a:t>
            </a:r>
            <a:r>
              <a:rPr lang="en-GB" sz="1200" i="1" dirty="0" err="1">
                <a:latin typeface="Arial" panose="020B0604020202020204" pitchFamily="34" charset="0"/>
                <a:cs typeface="Arial" panose="020B0604020202020204" pitchFamily="34" charset="0"/>
              </a:rPr>
              <a:t>Psychiatrica</a:t>
            </a:r>
            <a:r>
              <a:rPr lang="en-GB" sz="1200" i="1" dirty="0">
                <a:latin typeface="Arial" panose="020B0604020202020204" pitchFamily="34" charset="0"/>
                <a:cs typeface="Arial" panose="020B0604020202020204" pitchFamily="34" charset="0"/>
              </a:rPr>
              <a:t> Scandinavica</a:t>
            </a:r>
            <a:r>
              <a:rPr lang="en-GB" sz="1200" dirty="0">
                <a:latin typeface="Arial" panose="020B0604020202020204" pitchFamily="34" charset="0"/>
                <a:cs typeface="Arial" panose="020B0604020202020204" pitchFamily="34" charset="0"/>
              </a:rPr>
              <a:t>, 94(1), pp. 1–7.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10.1111/j.1600-0447.1996.tb09817.x.</a:t>
            </a:r>
          </a:p>
          <a:p>
            <a:pPr rtl="0"/>
            <a:r>
              <a:rPr lang="en-GB" sz="1200" dirty="0">
                <a:latin typeface="Arial" panose="020B0604020202020204" pitchFamily="34" charset="0"/>
                <a:cs typeface="Arial" panose="020B0604020202020204" pitchFamily="34" charset="0"/>
              </a:rPr>
              <a:t>Crerand, C.E., Menard, W. and Phillips, K.A. (2010) 'Surgical and minimally invasive cosmetic procedures among persons with body dysmorphic disorder', </a:t>
            </a:r>
            <a:r>
              <a:rPr lang="en-GB" sz="1200" i="1" dirty="0">
                <a:latin typeface="Arial" panose="020B0604020202020204" pitchFamily="34" charset="0"/>
                <a:cs typeface="Arial" panose="020B0604020202020204" pitchFamily="34" charset="0"/>
              </a:rPr>
              <a:t>Annals of Plastic Surgery</a:t>
            </a:r>
            <a:r>
              <a:rPr lang="en-GB" sz="1200" dirty="0">
                <a:latin typeface="Arial" panose="020B0604020202020204" pitchFamily="34" charset="0"/>
                <a:cs typeface="Arial" panose="020B0604020202020204" pitchFamily="34" charset="0"/>
              </a:rPr>
              <a:t>, 65(1), pp. 11–16.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10.1097/SAP.0b013e3181bba08f.</a:t>
            </a:r>
          </a:p>
          <a:p>
            <a:pPr rtl="0"/>
            <a:r>
              <a:rPr lang="en-GB" sz="1200" dirty="0" err="1">
                <a:latin typeface="Arial" panose="020B0604020202020204" pitchFamily="34" charset="0"/>
                <a:cs typeface="Arial" panose="020B0604020202020204" pitchFamily="34" charset="0"/>
              </a:rPr>
              <a:t>Cuzzolaro</a:t>
            </a:r>
            <a:r>
              <a:rPr lang="en-GB" sz="1200" dirty="0">
                <a:latin typeface="Arial" panose="020B0604020202020204" pitchFamily="34" charset="0"/>
                <a:cs typeface="Arial" panose="020B0604020202020204" pitchFamily="34" charset="0"/>
              </a:rPr>
              <a:t>, M. and </a:t>
            </a:r>
            <a:r>
              <a:rPr lang="en-GB" sz="1200" dirty="0" err="1">
                <a:latin typeface="Arial" panose="020B0604020202020204" pitchFamily="34" charset="0"/>
                <a:cs typeface="Arial" panose="020B0604020202020204" pitchFamily="34" charset="0"/>
              </a:rPr>
              <a:t>Nizzoli</a:t>
            </a:r>
            <a:r>
              <a:rPr lang="en-GB" sz="1200" dirty="0">
                <a:latin typeface="Arial" panose="020B0604020202020204" pitchFamily="34" charset="0"/>
                <a:cs typeface="Arial" panose="020B0604020202020204" pitchFamily="34" charset="0"/>
              </a:rPr>
              <a:t>, U. (2018) 'Enrico </a:t>
            </a:r>
            <a:r>
              <a:rPr lang="en-GB" sz="1200" dirty="0" err="1">
                <a:latin typeface="Arial" panose="020B0604020202020204" pitchFamily="34" charset="0"/>
                <a:cs typeface="Arial" panose="020B0604020202020204" pitchFamily="34" charset="0"/>
              </a:rPr>
              <a:t>Morselli</a:t>
            </a:r>
            <a:r>
              <a:rPr lang="en-GB" sz="1200" dirty="0">
                <a:latin typeface="Arial" panose="020B0604020202020204" pitchFamily="34" charset="0"/>
                <a:cs typeface="Arial" panose="020B0604020202020204" pitchFamily="34" charset="0"/>
              </a:rPr>
              <a:t> and the invention of dysmorphophobia', in </a:t>
            </a:r>
            <a:r>
              <a:rPr lang="en-GB" sz="1200" dirty="0" err="1">
                <a:latin typeface="Arial" panose="020B0604020202020204" pitchFamily="34" charset="0"/>
                <a:cs typeface="Arial" panose="020B0604020202020204" pitchFamily="34" charset="0"/>
              </a:rPr>
              <a:t>Cuzzolaro</a:t>
            </a:r>
            <a:r>
              <a:rPr lang="en-GB" sz="1200" dirty="0">
                <a:latin typeface="Arial" panose="020B0604020202020204" pitchFamily="34" charset="0"/>
                <a:cs typeface="Arial" panose="020B0604020202020204" pitchFamily="34" charset="0"/>
              </a:rPr>
              <a:t>, M. and </a:t>
            </a:r>
            <a:r>
              <a:rPr lang="en-GB" sz="1200" dirty="0" err="1">
                <a:latin typeface="Arial" panose="020B0604020202020204" pitchFamily="34" charset="0"/>
                <a:cs typeface="Arial" panose="020B0604020202020204" pitchFamily="34" charset="0"/>
              </a:rPr>
              <a:t>Fassino</a:t>
            </a:r>
            <a:r>
              <a:rPr lang="en-GB" sz="1200" dirty="0">
                <a:latin typeface="Arial" panose="020B0604020202020204" pitchFamily="34" charset="0"/>
                <a:cs typeface="Arial" panose="020B0604020202020204" pitchFamily="34" charset="0"/>
              </a:rPr>
              <a:t>, S. (eds.) </a:t>
            </a:r>
            <a:r>
              <a:rPr lang="en-GB" sz="1200" i="1" dirty="0">
                <a:latin typeface="Arial" panose="020B0604020202020204" pitchFamily="34" charset="0"/>
                <a:cs typeface="Arial" panose="020B0604020202020204" pitchFamily="34" charset="0"/>
              </a:rPr>
              <a:t>Body Image, Eating, and Weight: A Guide to Assessment, Treatment, and Prevention</a:t>
            </a:r>
            <a:r>
              <a:rPr lang="en-GB" sz="1200" dirty="0">
                <a:latin typeface="Arial" panose="020B0604020202020204" pitchFamily="34" charset="0"/>
                <a:cs typeface="Arial" panose="020B0604020202020204" pitchFamily="34" charset="0"/>
              </a:rPr>
              <a:t>. Cham: Springer, pp. 85–95.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10.1007/978-3-319-90817-5_6.</a:t>
            </a:r>
          </a:p>
          <a:p>
            <a:pPr rtl="0"/>
            <a:r>
              <a:rPr lang="en-GB" sz="1200" dirty="0" err="1">
                <a:latin typeface="Arial" panose="020B0604020202020204" pitchFamily="34" charset="0"/>
                <a:cs typeface="Arial" panose="020B0604020202020204" pitchFamily="34" charset="0"/>
              </a:rPr>
              <a:t>Enander</a:t>
            </a:r>
            <a:r>
              <a:rPr lang="en-GB" sz="1200" dirty="0">
                <a:latin typeface="Arial" panose="020B0604020202020204" pitchFamily="34" charset="0"/>
                <a:cs typeface="Arial" panose="020B0604020202020204" pitchFamily="34" charset="0"/>
              </a:rPr>
              <a:t>, J., Andersson, E., </a:t>
            </a:r>
            <a:r>
              <a:rPr lang="en-GB" sz="1200" dirty="0" err="1">
                <a:latin typeface="Arial" panose="020B0604020202020204" pitchFamily="34" charset="0"/>
                <a:cs typeface="Arial" panose="020B0604020202020204" pitchFamily="34" charset="0"/>
              </a:rPr>
              <a:t>Mataix</a:t>
            </a:r>
            <a:r>
              <a:rPr lang="en-GB" sz="1200" dirty="0">
                <a:latin typeface="Arial" panose="020B0604020202020204" pitchFamily="34" charset="0"/>
                <a:cs typeface="Arial" panose="020B0604020202020204" pitchFamily="34" charset="0"/>
              </a:rPr>
              <a:t>-Cols, D., Lichtenstein, L., </a:t>
            </a:r>
            <a:r>
              <a:rPr lang="en-GB" sz="1200" dirty="0" err="1">
                <a:latin typeface="Arial" panose="020B0604020202020204" pitchFamily="34" charset="0"/>
                <a:cs typeface="Arial" panose="020B0604020202020204" pitchFamily="34" charset="0"/>
              </a:rPr>
              <a:t>Alström</a:t>
            </a:r>
            <a:r>
              <a:rPr lang="en-GB" sz="1200" dirty="0">
                <a:latin typeface="Arial" panose="020B0604020202020204" pitchFamily="34" charset="0"/>
                <a:cs typeface="Arial" panose="020B0604020202020204" pitchFamily="34" charset="0"/>
              </a:rPr>
              <a:t>, K., Andersson, G., </a:t>
            </a:r>
            <a:r>
              <a:rPr lang="en-GB" sz="1200" dirty="0" err="1">
                <a:latin typeface="Arial" panose="020B0604020202020204" pitchFamily="34" charset="0"/>
                <a:cs typeface="Arial" panose="020B0604020202020204" pitchFamily="34" charset="0"/>
              </a:rPr>
              <a:t>Ljótsson</a:t>
            </a:r>
            <a:r>
              <a:rPr lang="en-GB" sz="1200" dirty="0">
                <a:latin typeface="Arial" panose="020B0604020202020204" pitchFamily="34" charset="0"/>
                <a:cs typeface="Arial" panose="020B0604020202020204" pitchFamily="34" charset="0"/>
              </a:rPr>
              <a:t>, B. and </a:t>
            </a:r>
            <a:r>
              <a:rPr lang="en-GB" sz="1200" dirty="0" err="1">
                <a:latin typeface="Arial" panose="020B0604020202020204" pitchFamily="34" charset="0"/>
                <a:cs typeface="Arial" panose="020B0604020202020204" pitchFamily="34" charset="0"/>
              </a:rPr>
              <a:t>Rück</a:t>
            </a:r>
            <a:r>
              <a:rPr lang="en-GB" sz="1200" dirty="0">
                <a:latin typeface="Arial" panose="020B0604020202020204" pitchFamily="34" charset="0"/>
                <a:cs typeface="Arial" panose="020B0604020202020204" pitchFamily="34" charset="0"/>
              </a:rPr>
              <a:t>, C. (2016) 'Therapist guided internet based cognitive behavioural therapy for body dysmorphic disorder: single blind randomised controlled trial', </a:t>
            </a:r>
            <a:r>
              <a:rPr lang="en-GB" sz="1200" i="1" dirty="0">
                <a:latin typeface="Arial" panose="020B0604020202020204" pitchFamily="34" charset="0"/>
                <a:cs typeface="Arial" panose="020B0604020202020204" pitchFamily="34" charset="0"/>
              </a:rPr>
              <a:t>BMJ</a:t>
            </a:r>
            <a:r>
              <a:rPr lang="en-GB" sz="1200" dirty="0">
                <a:latin typeface="Arial" panose="020B0604020202020204" pitchFamily="34" charset="0"/>
                <a:cs typeface="Arial" panose="020B0604020202020204" pitchFamily="34" charset="0"/>
              </a:rPr>
              <a:t>, 352, i241.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10.1136/bmj.i241.</a:t>
            </a:r>
          </a:p>
          <a:p>
            <a:pPr rtl="0"/>
            <a:r>
              <a:rPr lang="en-GB" sz="1200" dirty="0">
                <a:latin typeface="Arial" panose="020B0604020202020204" pitchFamily="34" charset="0"/>
                <a:cs typeface="Arial" panose="020B0604020202020204" pitchFamily="34" charset="0"/>
              </a:rPr>
              <a:t>Harrison, A., Fernández de la Cruz, L., </a:t>
            </a:r>
            <a:r>
              <a:rPr lang="en-GB" sz="1200" dirty="0" err="1">
                <a:latin typeface="Arial" panose="020B0604020202020204" pitchFamily="34" charset="0"/>
                <a:cs typeface="Arial" panose="020B0604020202020204" pitchFamily="34" charset="0"/>
              </a:rPr>
              <a:t>Enander</a:t>
            </a:r>
            <a:r>
              <a:rPr lang="en-GB" sz="1200" dirty="0">
                <a:latin typeface="Arial" panose="020B0604020202020204" pitchFamily="34" charset="0"/>
                <a:cs typeface="Arial" panose="020B0604020202020204" pitchFamily="34" charset="0"/>
              </a:rPr>
              <a:t>, J., </a:t>
            </a:r>
            <a:r>
              <a:rPr lang="en-GB" sz="1200" dirty="0" err="1">
                <a:latin typeface="Arial" panose="020B0604020202020204" pitchFamily="34" charset="0"/>
                <a:cs typeface="Arial" panose="020B0604020202020204" pitchFamily="34" charset="0"/>
              </a:rPr>
              <a:t>Radua</a:t>
            </a:r>
            <a:r>
              <a:rPr lang="en-GB" sz="1200" dirty="0">
                <a:latin typeface="Arial" panose="020B0604020202020204" pitchFamily="34" charset="0"/>
                <a:cs typeface="Arial" panose="020B0604020202020204" pitchFamily="34" charset="0"/>
              </a:rPr>
              <a:t>, J. and </a:t>
            </a:r>
            <a:r>
              <a:rPr lang="en-GB" sz="1200" dirty="0" err="1">
                <a:latin typeface="Arial" panose="020B0604020202020204" pitchFamily="34" charset="0"/>
                <a:cs typeface="Arial" panose="020B0604020202020204" pitchFamily="34" charset="0"/>
              </a:rPr>
              <a:t>Mataix</a:t>
            </a:r>
            <a:r>
              <a:rPr lang="en-GB" sz="1200" dirty="0">
                <a:latin typeface="Arial" panose="020B0604020202020204" pitchFamily="34" charset="0"/>
                <a:cs typeface="Arial" panose="020B0604020202020204" pitchFamily="34" charset="0"/>
              </a:rPr>
              <a:t>-Cols, D. (2016) 'Cognitive-</a:t>
            </a:r>
            <a:r>
              <a:rPr lang="en-GB" sz="1200" dirty="0" err="1">
                <a:latin typeface="Arial" panose="020B0604020202020204" pitchFamily="34" charset="0"/>
                <a:cs typeface="Arial" panose="020B0604020202020204" pitchFamily="34" charset="0"/>
              </a:rPr>
              <a:t>behavioral</a:t>
            </a:r>
            <a:r>
              <a:rPr lang="en-GB" sz="1200" dirty="0">
                <a:latin typeface="Arial" panose="020B0604020202020204" pitchFamily="34" charset="0"/>
                <a:cs typeface="Arial" panose="020B0604020202020204" pitchFamily="34" charset="0"/>
              </a:rPr>
              <a:t> therapy for body dysmorphic disorder: a systematic review and meta-analysis of randomized controlled trials', </a:t>
            </a:r>
            <a:r>
              <a:rPr lang="en-GB" sz="1200" i="1" dirty="0">
                <a:latin typeface="Arial" panose="020B0604020202020204" pitchFamily="34" charset="0"/>
                <a:cs typeface="Arial" panose="020B0604020202020204" pitchFamily="34" charset="0"/>
              </a:rPr>
              <a:t>Clinical Psychology Review</a:t>
            </a:r>
            <a:r>
              <a:rPr lang="en-GB" sz="1200" dirty="0">
                <a:latin typeface="Arial" panose="020B0604020202020204" pitchFamily="34" charset="0"/>
                <a:cs typeface="Arial" panose="020B0604020202020204" pitchFamily="34" charset="0"/>
              </a:rPr>
              <a:t>, 48, pp. 43–51.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10.1016/j.cpr.2016.05.007.</a:t>
            </a:r>
          </a:p>
          <a:p>
            <a:pPr rtl="0"/>
            <a:r>
              <a:rPr lang="en-GB" sz="1200" i="1" dirty="0">
                <a:latin typeface="Arial" panose="020B0604020202020204" pitchFamily="34" charset="0"/>
                <a:cs typeface="Arial" panose="020B0604020202020204" pitchFamily="34" charset="0"/>
              </a:rPr>
              <a:t>Health and Care Act 2022</a:t>
            </a:r>
            <a:r>
              <a:rPr lang="en-GB" sz="1200" dirty="0">
                <a:latin typeface="Arial" panose="020B0604020202020204" pitchFamily="34" charset="0"/>
                <a:cs typeface="Arial" panose="020B0604020202020204" pitchFamily="34" charset="0"/>
              </a:rPr>
              <a:t>, c. 31. Available at: </a:t>
            </a:r>
            <a:r>
              <a:rPr lang="en-GB" sz="1200" dirty="0">
                <a:latin typeface="Arial" panose="020B0604020202020204" pitchFamily="34" charset="0"/>
                <a:cs typeface="Arial" panose="020B0604020202020204" pitchFamily="34" charset="0"/>
                <a:hlinkClick r:id="rId3"/>
              </a:rPr>
              <a:t>https://www.legislation.gov.uk/ukpga/2022/31/section/180</a:t>
            </a:r>
            <a:r>
              <a:rPr lang="en-GB" sz="1200" dirty="0">
                <a:latin typeface="Arial" panose="020B0604020202020204" pitchFamily="34" charset="0"/>
                <a:cs typeface="Arial" panose="020B0604020202020204" pitchFamily="34" charset="0"/>
              </a:rPr>
              <a:t> (Accessed: 25 July 2026).</a:t>
            </a:r>
          </a:p>
          <a:p>
            <a:pPr rtl="0"/>
            <a:r>
              <a:rPr lang="en-GB" sz="1200" dirty="0" err="1">
                <a:latin typeface="Arial" panose="020B0604020202020204" pitchFamily="34" charset="0"/>
                <a:cs typeface="Arial" panose="020B0604020202020204" pitchFamily="34" charset="0"/>
              </a:rPr>
              <a:t>Jassi</a:t>
            </a:r>
            <a:r>
              <a:rPr lang="en-GB" sz="1200" dirty="0">
                <a:latin typeface="Arial" panose="020B0604020202020204" pitchFamily="34" charset="0"/>
                <a:cs typeface="Arial" panose="020B0604020202020204" pitchFamily="34" charset="0"/>
              </a:rPr>
              <a:t>, A. and Krebs, G. (2021) 'Body dysmorphic disorder: reflections on the last 25 years', </a:t>
            </a:r>
            <a:r>
              <a:rPr lang="en-GB" sz="1200" i="1" dirty="0">
                <a:latin typeface="Arial" panose="020B0604020202020204" pitchFamily="34" charset="0"/>
                <a:cs typeface="Arial" panose="020B0604020202020204" pitchFamily="34" charset="0"/>
              </a:rPr>
              <a:t>Clinical Child Psychology and Psychiatry</a:t>
            </a:r>
            <a:r>
              <a:rPr lang="en-GB" sz="1200" dirty="0">
                <a:latin typeface="Arial" panose="020B0604020202020204" pitchFamily="34" charset="0"/>
                <a:cs typeface="Arial" panose="020B0604020202020204" pitchFamily="34" charset="0"/>
              </a:rPr>
              <a:t>, 26(1), pp. 3–7.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10.1177/1359104520984818.</a:t>
            </a:r>
          </a:p>
          <a:p>
            <a:pPr rtl="0"/>
            <a:r>
              <a:rPr lang="en-GB" sz="1200" dirty="0">
                <a:latin typeface="Arial" panose="020B0604020202020204" pitchFamily="34" charset="0"/>
                <a:cs typeface="Arial" panose="020B0604020202020204" pitchFamily="34" charset="0"/>
              </a:rPr>
              <a:t>National Institute for Health and Care Excellence (2005) </a:t>
            </a:r>
            <a:r>
              <a:rPr lang="en-GB" sz="1200" i="1" dirty="0">
                <a:latin typeface="Arial" panose="020B0604020202020204" pitchFamily="34" charset="0"/>
                <a:cs typeface="Arial" panose="020B0604020202020204" pitchFamily="34" charset="0"/>
              </a:rPr>
              <a:t>Obsessive-compulsive disorder and body dysmorphic disorder: treatment</a:t>
            </a:r>
            <a:r>
              <a:rPr lang="en-GB" sz="1200" dirty="0">
                <a:latin typeface="Arial" panose="020B0604020202020204" pitchFamily="34" charset="0"/>
                <a:cs typeface="Arial" panose="020B0604020202020204" pitchFamily="34" charset="0"/>
              </a:rPr>
              <a:t>. NICE guideline CG31. Available at: </a:t>
            </a:r>
            <a:r>
              <a:rPr lang="en-GB" sz="1200" dirty="0">
                <a:latin typeface="Arial" panose="020B0604020202020204" pitchFamily="34" charset="0"/>
                <a:cs typeface="Arial" panose="020B0604020202020204" pitchFamily="34" charset="0"/>
                <a:hlinkClick r:id="rId4"/>
              </a:rPr>
              <a:t>https://www.nice.org.uk/guidance/cg31</a:t>
            </a:r>
            <a:r>
              <a:rPr lang="en-GB" sz="1200" dirty="0">
                <a:latin typeface="Arial" panose="020B0604020202020204" pitchFamily="34" charset="0"/>
                <a:cs typeface="Arial" panose="020B0604020202020204" pitchFamily="34" charset="0"/>
              </a:rPr>
              <a:t> (Accessed: 25 July 2026).</a:t>
            </a:r>
          </a:p>
          <a:p>
            <a:pPr rtl="0"/>
            <a:r>
              <a:rPr lang="en-GB" sz="1200" dirty="0">
                <a:latin typeface="Arial" panose="020B0604020202020204" pitchFamily="34" charset="0"/>
                <a:cs typeface="Arial" panose="020B0604020202020204" pitchFamily="34" charset="0"/>
              </a:rPr>
              <a:t>Ross, J. and Gowers, S. (2011) 'Body dysmorphic disorder', </a:t>
            </a:r>
            <a:r>
              <a:rPr lang="en-GB" sz="1200" i="1" dirty="0">
                <a:latin typeface="Arial" panose="020B0604020202020204" pitchFamily="34" charset="0"/>
                <a:cs typeface="Arial" panose="020B0604020202020204" pitchFamily="34" charset="0"/>
              </a:rPr>
              <a:t>Advances in Psychiatric Treatment</a:t>
            </a:r>
            <a:r>
              <a:rPr lang="en-GB" sz="1200" dirty="0">
                <a:latin typeface="Arial" panose="020B0604020202020204" pitchFamily="34" charset="0"/>
                <a:cs typeface="Arial" panose="020B0604020202020204" pitchFamily="34" charset="0"/>
              </a:rPr>
              <a:t>, 17(2), pp. 142–149.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10.1192/apt.bp.109.007716.</a:t>
            </a:r>
          </a:p>
          <a:p>
            <a:pPr rtl="0"/>
            <a:r>
              <a:rPr lang="en-GB" sz="1200" dirty="0" err="1">
                <a:latin typeface="Arial" panose="020B0604020202020204" pitchFamily="34" charset="0"/>
                <a:cs typeface="Arial" panose="020B0604020202020204" pitchFamily="34" charset="0"/>
              </a:rPr>
              <a:t>Rück</a:t>
            </a:r>
            <a:r>
              <a:rPr lang="en-GB" sz="1200" dirty="0">
                <a:latin typeface="Arial" panose="020B0604020202020204" pitchFamily="34" charset="0"/>
                <a:cs typeface="Arial" panose="020B0604020202020204" pitchFamily="34" charset="0"/>
              </a:rPr>
              <a:t>, C., </a:t>
            </a:r>
            <a:r>
              <a:rPr lang="en-GB" sz="1200" dirty="0" err="1">
                <a:latin typeface="Arial" panose="020B0604020202020204" pitchFamily="34" charset="0"/>
                <a:cs typeface="Arial" panose="020B0604020202020204" pitchFamily="34" charset="0"/>
              </a:rPr>
              <a:t>Mataix</a:t>
            </a:r>
            <a:r>
              <a:rPr lang="en-GB" sz="1200" dirty="0">
                <a:latin typeface="Arial" panose="020B0604020202020204" pitchFamily="34" charset="0"/>
                <a:cs typeface="Arial" panose="020B0604020202020204" pitchFamily="34" charset="0"/>
              </a:rPr>
              <a:t>-Cols, D., </a:t>
            </a:r>
            <a:r>
              <a:rPr lang="en-GB" sz="1200" dirty="0" err="1">
                <a:latin typeface="Arial" panose="020B0604020202020204" pitchFamily="34" charset="0"/>
                <a:cs typeface="Arial" panose="020B0604020202020204" pitchFamily="34" charset="0"/>
              </a:rPr>
              <a:t>Feusner</a:t>
            </a:r>
            <a:r>
              <a:rPr lang="en-GB" sz="1200" dirty="0">
                <a:latin typeface="Arial" panose="020B0604020202020204" pitchFamily="34" charset="0"/>
                <a:cs typeface="Arial" panose="020B0604020202020204" pitchFamily="34" charset="0"/>
              </a:rPr>
              <a:t>, J.D., </a:t>
            </a:r>
            <a:r>
              <a:rPr lang="en-GB" sz="1200" dirty="0" err="1">
                <a:latin typeface="Arial" panose="020B0604020202020204" pitchFamily="34" charset="0"/>
                <a:cs typeface="Arial" panose="020B0604020202020204" pitchFamily="34" charset="0"/>
              </a:rPr>
              <a:t>Shavitt</a:t>
            </a:r>
            <a:r>
              <a:rPr lang="en-GB" sz="1200" dirty="0">
                <a:latin typeface="Arial" panose="020B0604020202020204" pitchFamily="34" charset="0"/>
                <a:cs typeface="Arial" panose="020B0604020202020204" pitchFamily="34" charset="0"/>
              </a:rPr>
              <a:t>, R.G., Veale, D., Krebs, G. and Fernández de la Cruz, L. (2024) 'Body dysmorphic disorder', </a:t>
            </a:r>
            <a:r>
              <a:rPr lang="en-GB" sz="1200" i="1" dirty="0">
                <a:latin typeface="Arial" panose="020B0604020202020204" pitchFamily="34" charset="0"/>
                <a:cs typeface="Arial" panose="020B0604020202020204" pitchFamily="34" charset="0"/>
              </a:rPr>
              <a:t>Nature Reviews Disease Primers</a:t>
            </a:r>
            <a:r>
              <a:rPr lang="en-GB" sz="1200" dirty="0">
                <a:latin typeface="Arial" panose="020B0604020202020204" pitchFamily="34" charset="0"/>
                <a:cs typeface="Arial" panose="020B0604020202020204" pitchFamily="34" charset="0"/>
              </a:rPr>
              <a:t>, 10, 92.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10.1038/s41572-024-00577-z.</a:t>
            </a:r>
          </a:p>
          <a:p>
            <a:pPr rtl="0"/>
            <a:r>
              <a:rPr lang="en-GB" sz="1200" dirty="0">
                <a:latin typeface="Arial" panose="020B0604020202020204" pitchFamily="34" charset="0"/>
                <a:cs typeface="Arial" panose="020B0604020202020204" pitchFamily="34" charset="0"/>
              </a:rPr>
              <a:t>Veale, D., Gledhill, L.J., Christodoulou, P. and </a:t>
            </a:r>
            <a:r>
              <a:rPr lang="en-GB" sz="1200" dirty="0" err="1">
                <a:latin typeface="Arial" panose="020B0604020202020204" pitchFamily="34" charset="0"/>
                <a:cs typeface="Arial" panose="020B0604020202020204" pitchFamily="34" charset="0"/>
              </a:rPr>
              <a:t>Hodsoll</a:t>
            </a:r>
            <a:r>
              <a:rPr lang="en-GB" sz="1200" dirty="0">
                <a:latin typeface="Arial" panose="020B0604020202020204" pitchFamily="34" charset="0"/>
                <a:cs typeface="Arial" panose="020B0604020202020204" pitchFamily="34" charset="0"/>
              </a:rPr>
              <a:t>, J. (2016) 'Body dysmorphic disorder in different settings: a systematic review and estimated weighted prevalence', </a:t>
            </a:r>
            <a:r>
              <a:rPr lang="en-GB" sz="1200" i="1" dirty="0">
                <a:latin typeface="Arial" panose="020B0604020202020204" pitchFamily="34" charset="0"/>
                <a:cs typeface="Arial" panose="020B0604020202020204" pitchFamily="34" charset="0"/>
              </a:rPr>
              <a:t>Body Image</a:t>
            </a:r>
            <a:r>
              <a:rPr lang="en-GB" sz="1200" dirty="0">
                <a:latin typeface="Arial" panose="020B0604020202020204" pitchFamily="34" charset="0"/>
                <a:cs typeface="Arial" panose="020B0604020202020204" pitchFamily="34" charset="0"/>
              </a:rPr>
              <a:t>, 18, pp. 168–186.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10.1016/j.bodyim.2016.07.003.</a:t>
            </a:r>
          </a:p>
          <a:p>
            <a:pPr rtl="0"/>
            <a:r>
              <a:rPr lang="en-GB" sz="1200" dirty="0">
                <a:latin typeface="Arial" panose="020B0604020202020204" pitchFamily="34" charset="0"/>
                <a:cs typeface="Arial" panose="020B0604020202020204" pitchFamily="34" charset="0"/>
              </a:rPr>
              <a:t>World Health Organization (2025) </a:t>
            </a:r>
            <a:r>
              <a:rPr lang="en-GB" sz="1200" i="1" dirty="0">
                <a:latin typeface="Arial" panose="020B0604020202020204" pitchFamily="34" charset="0"/>
                <a:cs typeface="Arial" panose="020B0604020202020204" pitchFamily="34" charset="0"/>
              </a:rPr>
              <a:t>ICD-11 for Mortality and Morbidity Statistics: 6B21 Body dysmorphic disorder</a:t>
            </a:r>
            <a:r>
              <a:rPr lang="en-GB" sz="1200" dirty="0">
                <a:latin typeface="Arial" panose="020B0604020202020204" pitchFamily="34" charset="0"/>
                <a:cs typeface="Arial" panose="020B0604020202020204" pitchFamily="34" charset="0"/>
              </a:rPr>
              <a:t>. Geneva: World Health Organization. Available at: </a:t>
            </a:r>
            <a:r>
              <a:rPr lang="en-GB" sz="1200" dirty="0">
                <a:latin typeface="Arial" panose="020B0604020202020204" pitchFamily="34" charset="0"/>
                <a:cs typeface="Arial" panose="020B0604020202020204" pitchFamily="34" charset="0"/>
                <a:hlinkClick r:id="rId5"/>
              </a:rPr>
              <a:t>https://icd.who.int/browse/2025-01/mms/en</a:t>
            </a:r>
            <a:r>
              <a:rPr lang="en-GB" sz="1200" dirty="0">
                <a:latin typeface="Arial" panose="020B0604020202020204" pitchFamily="34" charset="0"/>
                <a:cs typeface="Arial" panose="020B0604020202020204" pitchFamily="34" charset="0"/>
              </a:rPr>
              <a:t> (Accessed: 25 July 2026).</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88043" y="18110622"/>
            <a:ext cx="10038659" cy="9079386"/>
          </a:xfrm>
        </p:spPr>
        <p:txBody>
          <a:bodyPr/>
          <a:lstStyle/>
          <a:p>
            <a:r>
              <a:rPr lang="en-GB" sz="1600" b="1" kern="0" dirty="0">
                <a:effectLst/>
                <a:latin typeface="Arial" panose="020B0604020202020204" pitchFamily="34" charset="0"/>
                <a:ea typeface="Times New Roman" panose="02020603050405020304" pitchFamily="18" charset="0"/>
                <a:cs typeface="Arial" panose="020B0604020202020204" pitchFamily="34" charset="0"/>
              </a:rPr>
              <a:t>Causes</a:t>
            </a:r>
            <a:endParaRPr lang="en-GB" sz="1600" b="1" kern="100" dirty="0">
              <a:effectLst/>
              <a:latin typeface="Arial" panose="020B0604020202020204" pitchFamily="34" charset="0"/>
              <a:ea typeface="Aptos" panose="020B0004020202020204" pitchFamily="34" charset="0"/>
              <a:cs typeface="Arial" panose="020B0604020202020204" pitchFamily="34" charset="0"/>
            </a:endParaRPr>
          </a:p>
          <a:p>
            <a:r>
              <a:rPr lang="en-GB" sz="1600" b="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1600" b="1" kern="100" dirty="0">
              <a:effectLst/>
              <a:latin typeface="Arial" panose="020B0604020202020204" pitchFamily="34" charset="0"/>
              <a:ea typeface="Aptos" panose="020B0004020202020204" pitchFamily="34" charset="0"/>
              <a:cs typeface="Arial" panose="020B0604020202020204" pitchFamily="34" charset="0"/>
            </a:endParaRPr>
          </a:p>
          <a:p>
            <a:r>
              <a:rPr lang="en-GB" sz="1600" b="0" kern="0" dirty="0">
                <a:effectLst/>
                <a:latin typeface="Arial" panose="020B0604020202020204" pitchFamily="34" charset="0"/>
                <a:ea typeface="Times New Roman" panose="02020603050405020304" pitchFamily="18" charset="0"/>
                <a:cs typeface="Arial" panose="020B0604020202020204" pitchFamily="34" charset="0"/>
              </a:rPr>
              <a:t>BDD has no known isolated cause. Current evidence suggests that multiple factors may operate in combination (</a:t>
            </a:r>
            <a:r>
              <a:rPr lang="en-GB" sz="1600" b="0" kern="0" dirty="0" err="1">
                <a:effectLst/>
                <a:latin typeface="Arial" panose="020B0604020202020204" pitchFamily="34" charset="0"/>
                <a:ea typeface="Times New Roman" panose="02020603050405020304" pitchFamily="18" charset="0"/>
                <a:cs typeface="Arial" panose="020B0604020202020204" pitchFamily="34" charset="0"/>
              </a:rPr>
              <a:t>Rück</a:t>
            </a:r>
            <a:r>
              <a:rPr lang="en-GB" sz="1600" b="0" kern="0" dirty="0">
                <a:effectLst/>
                <a:latin typeface="Arial" panose="020B0604020202020204" pitchFamily="34" charset="0"/>
                <a:ea typeface="Times New Roman" panose="02020603050405020304" pitchFamily="18" charset="0"/>
                <a:cs typeface="Arial" panose="020B0604020202020204" pitchFamily="34" charset="0"/>
              </a:rPr>
              <a:t> et al., 2024). Twin studies suggest a potential heritable component, but this remains an under-researched area. Symptom development may relate to adverse environmental factors. Some neuroimaging studies report differences in brain region processing that may be involved in visual and emotional processing. However, </a:t>
            </a:r>
            <a:r>
              <a:rPr lang="en-GB" sz="1600" b="0" kern="0" dirty="0" err="1">
                <a:effectLst/>
                <a:latin typeface="Arial" panose="020B0604020202020204" pitchFamily="34" charset="0"/>
                <a:ea typeface="Times New Roman" panose="02020603050405020304" pitchFamily="18" charset="0"/>
                <a:cs typeface="Arial" panose="020B0604020202020204" pitchFamily="34" charset="0"/>
              </a:rPr>
              <a:t>Rück</a:t>
            </a:r>
            <a:r>
              <a:rPr lang="en-GB" sz="1600" b="0" kern="0" dirty="0">
                <a:effectLst/>
                <a:latin typeface="Arial" panose="020B0604020202020204" pitchFamily="34" charset="0"/>
                <a:ea typeface="Times New Roman" panose="02020603050405020304" pitchFamily="18" charset="0"/>
                <a:cs typeface="Arial" panose="020B0604020202020204" pitchFamily="34" charset="0"/>
              </a:rPr>
              <a:t> et al. (2024) maintain that no pathophysiological conclusions may be drawn. From a cognitive-behavioural perspective, the main elements of the models may include enhanced attentional focus on one’s bodily appearance, distorted visual processing, and the enactment of safety behaviours (</a:t>
            </a:r>
            <a:r>
              <a:rPr lang="en-GB" sz="1600" b="0" kern="0" dirty="0" err="1">
                <a:effectLst/>
                <a:latin typeface="Arial" panose="020B0604020202020204" pitchFamily="34" charset="0"/>
                <a:ea typeface="Times New Roman" panose="02020603050405020304" pitchFamily="18" charset="0"/>
                <a:cs typeface="Arial" panose="020B0604020202020204" pitchFamily="34" charset="0"/>
              </a:rPr>
              <a:t>Rück</a:t>
            </a:r>
            <a:r>
              <a:rPr lang="en-GB" sz="1600" b="0" kern="0" dirty="0">
                <a:effectLst/>
                <a:latin typeface="Arial" panose="020B0604020202020204" pitchFamily="34" charset="0"/>
                <a:ea typeface="Times New Roman" panose="02020603050405020304" pitchFamily="18" charset="0"/>
                <a:cs typeface="Arial" panose="020B0604020202020204" pitchFamily="34" charset="0"/>
              </a:rPr>
              <a:t> et al., 2024).</a:t>
            </a:r>
            <a:endParaRPr lang="en-GB" sz="1600" b="1" kern="100" dirty="0">
              <a:effectLst/>
              <a:latin typeface="Arial" panose="020B0604020202020204" pitchFamily="34" charset="0"/>
              <a:ea typeface="Aptos" panose="020B0004020202020204" pitchFamily="34" charset="0"/>
              <a:cs typeface="Arial" panose="020B0604020202020204" pitchFamily="34" charset="0"/>
            </a:endParaRPr>
          </a:p>
          <a:p>
            <a:r>
              <a:rPr lang="en-GB" sz="1600" b="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1600" b="1" kern="100" dirty="0">
              <a:effectLst/>
              <a:latin typeface="Arial" panose="020B0604020202020204" pitchFamily="34" charset="0"/>
              <a:ea typeface="Aptos" panose="020B0004020202020204" pitchFamily="34" charset="0"/>
              <a:cs typeface="Arial" panose="020B0604020202020204" pitchFamily="34" charset="0"/>
            </a:endParaRPr>
          </a:p>
          <a:p>
            <a:r>
              <a:rPr lang="en-GB" sz="1600" b="1" kern="0" dirty="0">
                <a:effectLst/>
                <a:latin typeface="Arial" panose="020B0604020202020204" pitchFamily="34" charset="0"/>
                <a:ea typeface="Times New Roman" panose="02020603050405020304" pitchFamily="18" charset="0"/>
                <a:cs typeface="Arial" panose="020B0604020202020204" pitchFamily="34" charset="0"/>
              </a:rPr>
              <a:t>Symptoms</a:t>
            </a:r>
            <a:endParaRPr lang="en-GB" sz="1600" b="1" kern="100" dirty="0">
              <a:effectLst/>
              <a:latin typeface="Arial" panose="020B0604020202020204" pitchFamily="34" charset="0"/>
              <a:ea typeface="Aptos" panose="020B0004020202020204" pitchFamily="34" charset="0"/>
              <a:cs typeface="Arial" panose="020B0604020202020204" pitchFamily="34" charset="0"/>
            </a:endParaRPr>
          </a:p>
          <a:p>
            <a:r>
              <a:rPr lang="en-GB" sz="1600" b="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1600" b="1" kern="100" dirty="0">
              <a:effectLst/>
              <a:latin typeface="Arial" panose="020B0604020202020204" pitchFamily="34" charset="0"/>
              <a:ea typeface="Aptos" panose="020B0004020202020204" pitchFamily="34" charset="0"/>
              <a:cs typeface="Arial" panose="020B0604020202020204" pitchFamily="34" charset="0"/>
            </a:endParaRPr>
          </a:p>
          <a:p>
            <a:r>
              <a:rPr lang="en-GB" sz="1600" b="0" kern="0" dirty="0">
                <a:effectLst/>
                <a:latin typeface="Arial" panose="020B0604020202020204" pitchFamily="34" charset="0"/>
                <a:ea typeface="Times New Roman" panose="02020603050405020304" pitchFamily="18" charset="0"/>
                <a:cs typeface="Arial" panose="020B0604020202020204" pitchFamily="34" charset="0"/>
              </a:rPr>
              <a:t>The primary symptom is a chronic obsession with imagined physical defects, either entirely imagined or minimally perceived by the general population (World Health Organization, 2025). This also includes an obsession with bodily appearance, coupled with self-referential thinking and the enactment of various safety behaviours (e.g. mirror checking, camouflaging and comparing) or the avoidance of situations that may elicit bodily dysphoria (World Health Organization, 2025). There is a grave concern about suicidal behaviour in this condition, as it carries a considerable risk of suicidal thoughts and behaviour. The condition has an odds ratio of 2.57 and 3.30 for suicidal thoughts and behaviour, respectively (Angelakis, Gooding and </a:t>
            </a:r>
            <a:r>
              <a:rPr lang="en-GB" sz="1600" b="0" kern="0" dirty="0" err="1">
                <a:effectLst/>
                <a:latin typeface="Arial" panose="020B0604020202020204" pitchFamily="34" charset="0"/>
                <a:ea typeface="Times New Roman" panose="02020603050405020304" pitchFamily="18" charset="0"/>
                <a:cs typeface="Arial" panose="020B0604020202020204" pitchFamily="34" charset="0"/>
              </a:rPr>
              <a:t>Panagioti</a:t>
            </a:r>
            <a:r>
              <a:rPr lang="en-GB" sz="1600" b="0" kern="0" dirty="0">
                <a:effectLst/>
                <a:latin typeface="Arial" panose="020B0604020202020204" pitchFamily="34" charset="0"/>
                <a:ea typeface="Times New Roman" panose="02020603050405020304" pitchFamily="18" charset="0"/>
                <a:cs typeface="Arial" panose="020B0604020202020204" pitchFamily="34" charset="0"/>
              </a:rPr>
              <a:t>, 2016). Among adolescents, the prevalence of suicidal thoughts is nearly 80%, and the prevalence of suicidal behaviour is 40% (</a:t>
            </a:r>
            <a:r>
              <a:rPr lang="en-GB" sz="1600" b="0" kern="0" dirty="0" err="1">
                <a:effectLst/>
                <a:latin typeface="Arial" panose="020B0604020202020204" pitchFamily="34" charset="0"/>
                <a:ea typeface="Times New Roman" panose="02020603050405020304" pitchFamily="18" charset="0"/>
                <a:cs typeface="Arial" panose="020B0604020202020204" pitchFamily="34" charset="0"/>
              </a:rPr>
              <a:t>Jassi</a:t>
            </a:r>
            <a:r>
              <a:rPr lang="en-GB" sz="1600" b="0" kern="0" dirty="0">
                <a:effectLst/>
                <a:latin typeface="Arial" panose="020B0604020202020204" pitchFamily="34" charset="0"/>
                <a:ea typeface="Times New Roman" panose="02020603050405020304" pitchFamily="18" charset="0"/>
                <a:cs typeface="Arial" panose="020B0604020202020204" pitchFamily="34" charset="0"/>
              </a:rPr>
              <a:t> and Krebs, 2021).</a:t>
            </a:r>
            <a:endParaRPr lang="en-GB" sz="1600" b="1" kern="100" dirty="0">
              <a:effectLst/>
              <a:latin typeface="Arial" panose="020B0604020202020204" pitchFamily="34" charset="0"/>
              <a:ea typeface="Aptos" panose="020B0004020202020204" pitchFamily="34" charset="0"/>
              <a:cs typeface="Arial" panose="020B0604020202020204" pitchFamily="34" charset="0"/>
            </a:endParaRPr>
          </a:p>
          <a:p>
            <a:r>
              <a:rPr lang="en-GB" sz="1600" b="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1600" b="1" kern="100" dirty="0">
              <a:effectLst/>
              <a:latin typeface="Arial" panose="020B0604020202020204" pitchFamily="34" charset="0"/>
              <a:ea typeface="Aptos" panose="020B0004020202020204" pitchFamily="34" charset="0"/>
              <a:cs typeface="Arial" panose="020B0604020202020204" pitchFamily="34" charset="0"/>
            </a:endParaRPr>
          </a:p>
          <a:p>
            <a:r>
              <a:rPr lang="en-GB" sz="1600" b="1" kern="0" dirty="0">
                <a:effectLst/>
                <a:latin typeface="Arial" panose="020B0604020202020204" pitchFamily="34" charset="0"/>
                <a:ea typeface="Times New Roman" panose="02020603050405020304" pitchFamily="18" charset="0"/>
                <a:cs typeface="Arial" panose="020B0604020202020204" pitchFamily="34" charset="0"/>
              </a:rPr>
              <a:t>Diagnosis</a:t>
            </a:r>
            <a:endParaRPr lang="en-GB" sz="1600" b="1" kern="100" dirty="0">
              <a:effectLst/>
              <a:latin typeface="Arial" panose="020B0604020202020204" pitchFamily="34" charset="0"/>
              <a:ea typeface="Aptos" panose="020B0004020202020204" pitchFamily="34" charset="0"/>
              <a:cs typeface="Arial" panose="020B0604020202020204" pitchFamily="34" charset="0"/>
            </a:endParaRPr>
          </a:p>
          <a:p>
            <a:r>
              <a:rPr lang="en-GB" sz="1600" b="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1600" b="1" kern="100" dirty="0">
              <a:effectLst/>
              <a:latin typeface="Arial" panose="020B0604020202020204" pitchFamily="34" charset="0"/>
              <a:ea typeface="Aptos" panose="020B0004020202020204" pitchFamily="34" charset="0"/>
              <a:cs typeface="Arial" panose="020B0604020202020204" pitchFamily="34" charset="0"/>
            </a:endParaRPr>
          </a:p>
          <a:p>
            <a:r>
              <a:rPr lang="en-GB" sz="1600" b="0" kern="0" dirty="0">
                <a:effectLst/>
                <a:latin typeface="Arial" panose="020B0604020202020204" pitchFamily="34" charset="0"/>
                <a:ea typeface="Times New Roman" panose="02020603050405020304" pitchFamily="18" charset="0"/>
                <a:cs typeface="Arial" panose="020B0604020202020204" pitchFamily="34" charset="0"/>
              </a:rPr>
              <a:t>Diagnosis follows the ICD-11 criteria for the described clinical picture, including preoccupation, associated repetitive behaviours or avoidance, and significant distress or impairment. ICD-11 requires the clinician to specify insight, which can be fair/good (6B21.0) or poor/absent (6B21.1) (World Health Organization, 2025). The condition is diagnosed before the age of 18, with a predominance of females in the younger age group and a more even distribution in adulthood (</a:t>
            </a:r>
            <a:r>
              <a:rPr lang="en-GB" sz="1600" b="0" kern="0" dirty="0" err="1">
                <a:effectLst/>
                <a:latin typeface="Arial" panose="020B0604020202020204" pitchFamily="34" charset="0"/>
                <a:ea typeface="Times New Roman" panose="02020603050405020304" pitchFamily="18" charset="0"/>
                <a:cs typeface="Arial" panose="020B0604020202020204" pitchFamily="34" charset="0"/>
              </a:rPr>
              <a:t>Rück</a:t>
            </a:r>
            <a:r>
              <a:rPr lang="en-GB" sz="1600" b="0" kern="0" dirty="0">
                <a:effectLst/>
                <a:latin typeface="Arial" panose="020B0604020202020204" pitchFamily="34" charset="0"/>
                <a:ea typeface="Times New Roman" panose="02020603050405020304" pitchFamily="18" charset="0"/>
                <a:cs typeface="Arial" panose="020B0604020202020204" pitchFamily="34" charset="0"/>
              </a:rPr>
              <a:t> et al., 2024). Overall, underdiagnosis is evident, with only about 15% of cases diagnosed accurately (</a:t>
            </a:r>
            <a:r>
              <a:rPr lang="en-GB" sz="1600" b="0" kern="0" dirty="0" err="1">
                <a:effectLst/>
                <a:latin typeface="Arial" panose="020B0604020202020204" pitchFamily="34" charset="0"/>
                <a:ea typeface="Times New Roman" panose="02020603050405020304" pitchFamily="18" charset="0"/>
                <a:cs typeface="Arial" panose="020B0604020202020204" pitchFamily="34" charset="0"/>
              </a:rPr>
              <a:t>Jassi</a:t>
            </a:r>
            <a:r>
              <a:rPr lang="en-GB" sz="1600" b="0" kern="0" dirty="0">
                <a:effectLst/>
                <a:latin typeface="Arial" panose="020B0604020202020204" pitchFamily="34" charset="0"/>
                <a:ea typeface="Times New Roman" panose="02020603050405020304" pitchFamily="18" charset="0"/>
                <a:cs typeface="Arial" panose="020B0604020202020204" pitchFamily="34" charset="0"/>
              </a:rPr>
              <a:t> and Krebs, 2021). The main barrier to reporting this condition is shame, which prevents disclosure. It is therefore imperative that clinicians enquire about appearance concerns, rather than waiting for the information to be volunteered.</a:t>
            </a:r>
            <a:endParaRPr lang="en-GB" sz="1600" b="1"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r>
              <a:rPr lang="en-GB" dirty="0" err="1">
                <a:latin typeface="Arial" panose="020B0604020202020204" pitchFamily="34" charset="0"/>
                <a:cs typeface="Arial" panose="020B0604020202020204" pitchFamily="34" charset="0"/>
              </a:rPr>
              <a:t>Kizzie</a:t>
            </a:r>
            <a:r>
              <a:rPr lang="en-GB" dirty="0">
                <a:latin typeface="Arial" panose="020B0604020202020204" pitchFamily="34" charset="0"/>
                <a:cs typeface="Arial" panose="020B0604020202020204" pitchFamily="34" charset="0"/>
              </a:rPr>
              <a:t> Joseph - 2328389</a:t>
            </a: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t>BODY DYSMORPHIC DISORDER (ICD-11: 6B21)</a:t>
            </a:r>
            <a:endParaRPr lang="en-GB" dirty="0">
              <a:latin typeface="Arial" panose="020B0604020202020204" pitchFamily="34" charset="0"/>
              <a:cs typeface="Arial" panose="020B0604020202020204" pitchFamily="34" charset="0"/>
            </a:endParaRP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1016000" y="389601"/>
            <a:ext cx="41859200" cy="2554545"/>
          </a:xfrm>
        </p:spPr>
        <p:txBody>
          <a:bodyPr/>
          <a:lstStyle/>
          <a:p>
            <a:r>
              <a:rPr lang="en-GB" sz="8000" dirty="0">
                <a:latin typeface="Arial" panose="020B0604020202020204" pitchFamily="34" charset="0"/>
                <a:cs typeface="Arial" panose="020B0604020202020204" pitchFamily="34" charset="0"/>
              </a:rPr>
              <a:t>Body Dysmorphic Disorder: Historical and Contemporary Provision of Care</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84B6215C-E886-50C3-A9F7-B39CE133E4D3}"/>
              </a:ext>
            </a:extLst>
          </p:cNvPr>
          <p:cNvSpPr txBox="1"/>
          <p:nvPr/>
        </p:nvSpPr>
        <p:spPr>
          <a:xfrm>
            <a:off x="22483769" y="26329494"/>
            <a:ext cx="9785453" cy="261610"/>
          </a:xfrm>
          <a:prstGeom prst="rect">
            <a:avLst/>
          </a:prstGeom>
          <a:noFill/>
        </p:spPr>
        <p:txBody>
          <a:bodyPr wrap="square" rtlCol="0">
            <a:spAutoFit/>
          </a:bodyPr>
          <a:lstStyle/>
          <a:p>
            <a:pPr algn="ctr"/>
            <a:r>
              <a:rPr lang="en-GB" sz="1100" b="1" dirty="0">
                <a:latin typeface="Arial" panose="020B0604020202020204" pitchFamily="34" charset="0"/>
                <a:cs typeface="Arial" panose="020B0604020202020204" pitchFamily="34" charset="0"/>
              </a:rPr>
              <a:t>Figure 1.</a:t>
            </a:r>
            <a:r>
              <a:rPr lang="en-GB" sz="1100" dirty="0">
                <a:latin typeface="Arial" panose="020B0604020202020204" pitchFamily="34" charset="0"/>
                <a:cs typeface="Arial" panose="020B0604020202020204" pitchFamily="34" charset="0"/>
              </a:rPr>
              <a:t> Outcomes of therapist-guided internet-based CBT (BDD-NET) versus supportive therapy at 6-month follow-up. Data from </a:t>
            </a:r>
            <a:r>
              <a:rPr lang="en-GB" sz="1100" dirty="0" err="1">
                <a:latin typeface="Arial" panose="020B0604020202020204" pitchFamily="34" charset="0"/>
                <a:cs typeface="Arial" panose="020B0604020202020204" pitchFamily="34" charset="0"/>
              </a:rPr>
              <a:t>Enander</a:t>
            </a:r>
            <a:r>
              <a:rPr lang="en-GB" sz="1100" dirty="0">
                <a:latin typeface="Arial" panose="020B0604020202020204" pitchFamily="34" charset="0"/>
                <a:cs typeface="Arial" panose="020B0604020202020204" pitchFamily="34" charset="0"/>
              </a:rPr>
              <a:t> et al. (2016).</a:t>
            </a:r>
          </a:p>
        </p:txBody>
      </p:sp>
      <p:pic>
        <p:nvPicPr>
          <p:cNvPr id="21" name="Picture 20">
            <a:extLst>
              <a:ext uri="{FF2B5EF4-FFF2-40B4-BE49-F238E27FC236}">
                <a16:creationId xmlns:a16="http://schemas.microsoft.com/office/drawing/2014/main" id="{49B06DFE-E0C2-142E-3357-03339B1363FB}"/>
              </a:ext>
            </a:extLst>
          </p:cNvPr>
          <p:cNvPicPr>
            <a:picLocks noChangeAspect="1"/>
          </p:cNvPicPr>
          <p:nvPr/>
        </p:nvPicPr>
        <p:blipFill>
          <a:blip r:embed="rId6"/>
          <a:stretch>
            <a:fillRect/>
          </a:stretch>
        </p:blipFill>
        <p:spPr>
          <a:xfrm>
            <a:off x="24390402" y="22634416"/>
            <a:ext cx="5972186" cy="3583312"/>
          </a:xfrm>
          <a:prstGeom prst="rect">
            <a:avLst/>
          </a:prstGeom>
        </p:spPr>
      </p:pic>
      <p:pic>
        <p:nvPicPr>
          <p:cNvPr id="1028" name="Picture 4" descr="Do I Have Body Dysmorphia? Understanding the Signs and When to Seek Help">
            <a:extLst>
              <a:ext uri="{FF2B5EF4-FFF2-40B4-BE49-F238E27FC236}">
                <a16:creationId xmlns:a16="http://schemas.microsoft.com/office/drawing/2014/main" id="{0BC90030-AF40-56EA-E712-7DB27E49E67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201214" y="7715383"/>
            <a:ext cx="4128233" cy="309617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osmetic surgery | The Guardian">
            <a:extLst>
              <a:ext uri="{FF2B5EF4-FFF2-40B4-BE49-F238E27FC236}">
                <a16:creationId xmlns:a16="http://schemas.microsoft.com/office/drawing/2014/main" id="{FEE4CC28-D9BE-023F-79DC-7E3D0155793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500098" y="26329494"/>
            <a:ext cx="5905500" cy="47244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plementing the NICE OCD/BDD guidelines - Lovell - 2008 - Psychology and  Psychotherapy: Theory, Research and Practice - Wiley Online Library">
            <a:extLst>
              <a:ext uri="{FF2B5EF4-FFF2-40B4-BE49-F238E27FC236}">
                <a16:creationId xmlns:a16="http://schemas.microsoft.com/office/drawing/2014/main" id="{0614A333-FD64-1073-0835-BBF7B6C5835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7478045" y="10327138"/>
            <a:ext cx="4057604" cy="281535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Body Dysmorphic Disorder (BDD): Symptoms, Causes, &amp; Treatment">
            <a:extLst>
              <a:ext uri="{FF2B5EF4-FFF2-40B4-BE49-F238E27FC236}">
                <a16:creationId xmlns:a16="http://schemas.microsoft.com/office/drawing/2014/main" id="{72F26D4F-9695-AF8F-64D1-29CA7F195BB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354733" y="27187626"/>
            <a:ext cx="3821194" cy="3821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Metadata/LabelInfo.xml><?xml version="1.0" encoding="utf-8"?>
<clbl:labelList xmlns:clbl="http://schemas.microsoft.com/office/2020/mipLabelMetadata">
  <clbl:label id="{8412d91d-9e36-4b7b-9f0e-6cb709942add}" enabled="1" method="Standard" siteId="{e8549c2e-0d2e-4560-9591-3186755fc587}" contentBits="0" removed="0"/>
</clbl:labelList>
</file>

<file path=docProps/app.xml><?xml version="1.0" encoding="utf-8"?>
<Properties xmlns="http://schemas.openxmlformats.org/officeDocument/2006/extended-properties" xmlns:vt="http://schemas.openxmlformats.org/officeDocument/2006/docPropsVTypes">
  <Template>36x48-Template-V2b</Template>
  <TotalTime>3048</TotalTime>
  <Words>2576</Words>
  <Application>Microsoft Macintosh PowerPoint</Application>
  <PresentationFormat>Custom</PresentationFormat>
  <Paragraphs>115</Paragraphs>
  <Slides>2</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 Kizzie Joseph  Student number - 2328389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Terrence Anthony Isaac Millington</cp:lastModifiedBy>
  <cp:revision>109</cp:revision>
  <cp:lastPrinted>2015-06-29T17:31:11Z</cp:lastPrinted>
  <dcterms:created xsi:type="dcterms:W3CDTF">2012-02-03T19:11:35Z</dcterms:created>
  <dcterms:modified xsi:type="dcterms:W3CDTF">2026-07-29T12:11:36Z</dcterms:modified>
</cp:coreProperties>
</file>