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86" r:id="rId6"/>
    <p:sldId id="261" r:id="rId7"/>
    <p:sldId id="262" r:id="rId8"/>
    <p:sldId id="263" r:id="rId9"/>
    <p:sldId id="265" r:id="rId10"/>
    <p:sldId id="269" r:id="rId11"/>
    <p:sldId id="270" r:id="rId12"/>
    <p:sldId id="264" r:id="rId13"/>
    <p:sldId id="266" r:id="rId14"/>
    <p:sldId id="274" r:id="rId15"/>
    <p:sldId id="273" r:id="rId16"/>
    <p:sldId id="275" r:id="rId17"/>
    <p:sldId id="276" r:id="rId18"/>
    <p:sldId id="277" r:id="rId19"/>
    <p:sldId id="278" r:id="rId20"/>
    <p:sldId id="279" r:id="rId21"/>
    <p:sldId id="28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5" autoAdjust="0"/>
    <p:restoredTop sz="96357" autoAdjust="0"/>
  </p:normalViewPr>
  <p:slideViewPr>
    <p:cSldViewPr snapToGrid="0">
      <p:cViewPr varScale="1">
        <p:scale>
          <a:sx n="78" d="100"/>
          <a:sy n="78" d="100"/>
        </p:scale>
        <p:origin x="63" y="2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i2.wp.com/listverse.com/wp-content/uploads/2008/09/ln52a-b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i2.wp.com/listverse.com/wp-content/uploads/2008/09/1283987699-1561fec602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F1F3722F-F18A-458A-84A7-C96905E49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">
            <a:extLst>
              <a:ext uri="{FF2B5EF4-FFF2-40B4-BE49-F238E27FC236}">
                <a16:creationId xmlns:a16="http://schemas.microsoft.com/office/drawing/2014/main" id="{F21F2C29-113F-45BE-AE61-3A923404B2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ounded Rectangle 5">
            <a:extLst>
              <a:ext uri="{FF2B5EF4-FFF2-40B4-BE49-F238E27FC236}">
                <a16:creationId xmlns:a16="http://schemas.microsoft.com/office/drawing/2014/main" id="{323BCD79-7A8A-4ED6-BCE6-96877ECE09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7439" y="1215213"/>
            <a:ext cx="6005039" cy="4940394"/>
          </a:xfrm>
          <a:prstGeom prst="roundRect">
            <a:avLst>
              <a:gd name="adj" fmla="val 444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94DCED4F-61D5-48C2-8756-DDEA26A23F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82603" y="1678055"/>
            <a:ext cx="4014710" cy="4014710"/>
          </a:xfrm>
          <a:prstGeom prst="rect">
            <a:avLst/>
          </a:prstGeom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763D3CD-07B8-4C0F-A75E-9E7C44A7C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7" y="1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70383" y="4165600"/>
            <a:ext cx="3707844" cy="1717675"/>
          </a:xfrm>
        </p:spPr>
        <p:txBody>
          <a:bodyPr>
            <a:normAutofit/>
          </a:bodyPr>
          <a:lstStyle/>
          <a:p>
            <a:r>
              <a:rPr lang="cy-GB" noProof="0" dirty="0"/>
              <a:t>Alison </a:t>
            </a:r>
            <a:r>
              <a:rPr lang="cy-GB" noProof="0" dirty="0" err="1"/>
              <a:t>murphy</a:t>
            </a:r>
            <a:r>
              <a:rPr lang="cy-GB" noProof="0" dirty="0"/>
              <a:t>/</a:t>
            </a:r>
            <a:r>
              <a:rPr lang="cy-GB" noProof="0" dirty="0" err="1"/>
              <a:t>ross</a:t>
            </a:r>
            <a:r>
              <a:rPr lang="cy-GB" noProof="0" dirty="0"/>
              <a:t> Philips</a:t>
            </a:r>
          </a:p>
          <a:p>
            <a:r>
              <a:rPr lang="cy-GB" noProof="0" dirty="0"/>
              <a:t>MOESEG (2)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70382" y="957486"/>
            <a:ext cx="3707844" cy="3131913"/>
          </a:xfrm>
        </p:spPr>
        <p:txBody>
          <a:bodyPr>
            <a:normAutofit/>
          </a:bodyPr>
          <a:lstStyle/>
          <a:p>
            <a:r>
              <a:rPr lang="cy-GB" sz="4400" noProof="0" dirty="0"/>
              <a:t>YMCHWIL ADDYSGOL</a:t>
            </a:r>
          </a:p>
        </p:txBody>
      </p:sp>
    </p:spTree>
    <p:extLst>
      <p:ext uri="{BB962C8B-B14F-4D97-AF65-F5344CB8AC3E}">
        <p14:creationId xmlns:p14="http://schemas.microsoft.com/office/powerpoint/2010/main" val="2878163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937868" cy="3680244"/>
          </a:xfrm>
        </p:spPr>
        <p:txBody>
          <a:bodyPr>
            <a:normAutofit/>
          </a:bodyPr>
          <a:lstStyle/>
          <a:p>
            <a:pPr algn="l"/>
            <a:r>
              <a:rPr lang="cy-GB" sz="4400" noProof="0" dirty="0">
                <a:solidFill>
                  <a:srgbClr val="FFFFFF"/>
                </a:solidFill>
              </a:rPr>
              <a:t>AILADRODD – BETH YW MOESEG?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cy-GB" noProof="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y-GB" noProof="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y-GB" noProof="0" dirty="0">
                <a:latin typeface="Arial" pitchFamily="34" charset="0"/>
                <a:cs typeface="Arial" pitchFamily="34" charset="0"/>
              </a:rPr>
              <a:t>YR EGWYDDORION MOESOL YR YDYM YN YMDDWYN YN UNOL Â NHW FEL YMCHWILWYR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85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noProof="0" dirty="0">
                <a:solidFill>
                  <a:srgbClr val="FFFFFF"/>
                </a:solidFill>
              </a:rPr>
              <a:t>Pam mae angen moeseg arnom?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14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Fel ymchwilwyr mae gennym rwymedigaeth foesol</a:t>
            </a:r>
          </a:p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14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I'n cyfranogwyr</a:t>
            </a: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14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I'r maes academaidd/proffesiynol</a:t>
            </a: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14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I'n cyflogwyr/corff ariannu</a:t>
            </a: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14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 ni ein hunain</a:t>
            </a: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5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13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Mae gan fyfyrwyr a gweithwyr proffesiynol fel ei gilydd y rhwymedigaeth hon</a:t>
            </a:r>
            <a:endParaRPr kumimoji="0" lang="cy-GB" sz="13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  <a:p>
            <a:pPr lvl="1">
              <a:lnSpc>
                <a:spcPct val="110000"/>
              </a:lnSpc>
              <a:defRPr/>
            </a:pPr>
            <a:endParaRPr lang="cy-GB" sz="1500" noProof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91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3" y="1588878"/>
            <a:ext cx="3213171" cy="3680244"/>
          </a:xfrm>
        </p:spPr>
        <p:txBody>
          <a:bodyPr>
            <a:normAutofit/>
          </a:bodyPr>
          <a:lstStyle/>
          <a:p>
            <a:pPr algn="l"/>
            <a:r>
              <a:rPr lang="cy-GB" sz="4100" noProof="0" dirty="0">
                <a:solidFill>
                  <a:srgbClr val="FFFFFF"/>
                </a:solidFill>
              </a:rPr>
              <a:t>Cwestiynau i'w hystyried?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  <a:defRPr/>
            </a:pPr>
            <a:r>
              <a:rPr lang="cy-GB" sz="1300" noProof="0" dirty="0">
                <a:latin typeface="Arial" pitchFamily="34" charset="0"/>
                <a:cs typeface="Arial" pitchFamily="34" charset="0"/>
              </a:rPr>
              <a:t>A yw manteision ymchwil yn fwy na'r niwed y gall yr ymchwil ei achosi?</a:t>
            </a:r>
          </a:p>
          <a:p>
            <a:pPr>
              <a:lnSpc>
                <a:spcPct val="110000"/>
              </a:lnSpc>
              <a:defRPr/>
            </a:pP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r>
              <a:rPr lang="cy-GB" sz="1300" dirty="0">
                <a:latin typeface="Arial" pitchFamily="34" charset="0"/>
                <a:cs typeface="Arial" pitchFamily="34" charset="0"/>
              </a:rPr>
              <a:t>Mewn profion dynol, rydym yn anelu at ddim niwed... Pam?</a:t>
            </a: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r>
              <a:rPr lang="cy-GB" sz="1300" dirty="0">
                <a:latin typeface="Arial" pitchFamily="34" charset="0"/>
                <a:cs typeface="Arial" pitchFamily="34" charset="0"/>
              </a:rPr>
              <a:t>A yw gofid dros dro yn niweidiol? Beth os yw'r ymchwil yn arwyddocaol iawn?</a:t>
            </a: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0000"/>
              </a:lnSpc>
              <a:defRPr/>
            </a:pP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r>
              <a:rPr lang="cy-GB" sz="1300" dirty="0">
                <a:latin typeface="Arial" pitchFamily="34" charset="0"/>
                <a:cs typeface="Arial" pitchFamily="34" charset="0"/>
              </a:rPr>
              <a:t>A oes gan ymchwilwyr Gyfrifoldeb i'r cyfranogwyr?</a:t>
            </a: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r>
              <a:rPr lang="cy-GB" sz="1300" dirty="0">
                <a:latin typeface="Arial" pitchFamily="34" charset="0"/>
                <a:cs typeface="Arial" pitchFamily="34" charset="0"/>
              </a:rPr>
              <a:t>A yw ymchwilwyr mewn swyddi o ymddiriedaeth?</a:t>
            </a: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r>
              <a:rPr lang="cy-GB" sz="1300" dirty="0">
                <a:latin typeface="Arial" pitchFamily="34" charset="0"/>
                <a:cs typeface="Arial" pitchFamily="34" charset="0"/>
              </a:rPr>
              <a:t>A all ymchwilwyr gam-ddefnyddio eu sefyllfa'n ddiarwybod iddynt?</a:t>
            </a:r>
            <a:endParaRPr lang="cy-GB" sz="13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endParaRPr lang="cy-GB" sz="1300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4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3700" dirty="0">
                <a:solidFill>
                  <a:srgbClr val="FFFFFF"/>
                </a:solidFill>
              </a:rPr>
              <a:t>Trafodaeth
</a:t>
            </a:r>
            <a:endParaRPr lang="cy-GB" sz="37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cy-GB" sz="1500" dirty="0"/>
              <a:t>Cynnig ymchwil damcaniaethol – beth yw’r DILEMÂU moesegol yma?</a:t>
            </a:r>
            <a:endParaRPr lang="cy-GB" sz="1500" noProof="0" dirty="0"/>
          </a:p>
          <a:p>
            <a:pPr>
              <a:lnSpc>
                <a:spcPct val="110000"/>
              </a:lnSpc>
            </a:pPr>
            <a:endParaRPr lang="cy-GB" sz="1500" noProof="0" dirty="0"/>
          </a:p>
          <a:p>
            <a:pPr>
              <a:lnSpc>
                <a:spcPct val="110000"/>
              </a:lnSpc>
            </a:pPr>
            <a:r>
              <a:rPr lang="cy-GB" sz="1500" dirty="0"/>
              <a:t>Nod yr astudiaeth hon yw pennu effeithiau atgyfnerthu cadarnhaol ar lefelau cyrhaeddiad plant ag ADY. Bydd yr astudiaeth yn arsylwi ar effeithiau adborth cadarnhaol, niwtral a negyddol ar dri grŵp o hanner cant o blant yr un mewn lleoliadau cyfnod sylfaen. </a:t>
            </a:r>
            <a:endParaRPr lang="cy-GB" sz="1500" noProof="0" dirty="0"/>
          </a:p>
          <a:p>
            <a:pPr lvl="1">
              <a:lnSpc>
                <a:spcPct val="110000"/>
              </a:lnSpc>
            </a:pPr>
            <a:r>
              <a:rPr lang="cy-GB" sz="1500" dirty="0"/>
              <a:t>Bydd YR adborth cadarnhaol yn canolbwyntio'n llwyr ar y pethau y mae'r plant wedi'u cyflawni
Bydd YR adborth negyddol yn canolbwyntio'n llwyr ar y pethau y mae'r plant wedi methu EU GWNEUD</a:t>
            </a:r>
            <a:endParaRPr lang="cy-GB" sz="1500" noProof="0" dirty="0"/>
          </a:p>
          <a:p>
            <a:pPr lvl="1">
              <a:lnSpc>
                <a:spcPct val="110000"/>
              </a:lnSpc>
            </a:pPr>
            <a:r>
              <a:rPr lang="cy-GB" sz="1500" dirty="0"/>
              <a:t>Y grŵp niwtral fydd y grŵp rheoli a bydd yn derbyn adborth ar bob agwedd ar waith ac ymddygiad</a:t>
            </a:r>
            <a:endParaRPr lang="cy-GB" sz="1500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97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noProof="0" dirty="0">
                <a:solidFill>
                  <a:srgbClr val="FFFFFF"/>
                </a:solidFill>
              </a:rPr>
              <a:t>Termau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dirty="0">
                <a:solidFill>
                  <a:srgbClr val="008000"/>
                </a:solidFill>
                <a:latin typeface="Segoe UI" panose="020B0502040204020203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endParaRPr lang="cy-GB" sz="3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cy-GB" noProof="0" dirty="0" err="1">
                <a:latin typeface="Arial" panose="020B0604020202020204" pitchFamily="34" charset="0"/>
                <a:cs typeface="Arial" pitchFamily="34" charset="0"/>
              </a:rPr>
              <a:t>buddioldra</a:t>
            </a:r>
            <a:r>
              <a:rPr lang="cy-GB" noProof="0" dirty="0">
                <a:latin typeface="Arial" panose="020B0604020202020204" pitchFamily="34" charset="0"/>
                <a:cs typeface="Arial" pitchFamily="34" charset="0"/>
              </a:rPr>
              <a:t> –wrth gynnal unrhyw dreial clinigol neu astudiaeth </a:t>
            </a:r>
            <a:r>
              <a:rPr lang="cy-GB" b="1" noProof="0" dirty="0">
                <a:latin typeface="Arial" panose="020B0604020202020204" pitchFamily="34" charset="0"/>
                <a:cs typeface="Arial" pitchFamily="34" charset="0"/>
              </a:rPr>
              <a:t>ymchwil, </a:t>
            </a:r>
            <a:r>
              <a:rPr kumimoji="0" lang="cy-GB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itchFamily="34" charset="0"/>
              </a:rPr>
              <a:t>dylai fod yn Nod gan </a:t>
            </a:r>
            <a:r>
              <a:rPr kumimoji="0" lang="cy-GB" sz="2000" b="1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itchFamily="34" charset="0"/>
              </a:rPr>
              <a:t>ymchwilwyr</a:t>
            </a:r>
            <a:r>
              <a:rPr lang="cy-GB" noProof="0" dirty="0">
                <a:latin typeface="Arial" panose="020B0604020202020204" pitchFamily="34" charset="0"/>
                <a:cs typeface="Arial" pitchFamily="34" charset="0"/>
              </a:rPr>
              <a:t> i sicrhau llesiant y cyfranogwr </a:t>
            </a:r>
            <a:r>
              <a:rPr lang="cy-GB" b="1" noProof="0" dirty="0">
                <a:latin typeface="Arial" panose="020B0604020202020204" pitchFamily="34" charset="0"/>
                <a:cs typeface="Arial" pitchFamily="34" charset="0"/>
              </a:rPr>
              <a:t>ymchwil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noProof="0" dirty="0" err="1">
                <a:latin typeface="Arial" panose="020B0604020202020204" pitchFamily="34" charset="0"/>
                <a:cs typeface="Arial" panose="020B0604020202020204" pitchFamily="34" charset="0"/>
              </a:rPr>
              <a:t>Anfaleistra</a:t>
            </a: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 – dylai </a:t>
            </a:r>
            <a:r>
              <a:rPr lang="cy-GB" b="1" noProof="0" dirty="0">
                <a:latin typeface="Arial" pitchFamily="34" charset="0"/>
                <a:cs typeface="Arial" pitchFamily="34" charset="0"/>
              </a:rPr>
              <a:t>ymchwilwyr </a:t>
            </a:r>
            <a:r>
              <a:rPr lang="cy-GB" noProof="0" dirty="0">
                <a:latin typeface="Arial" pitchFamily="34" charset="0"/>
                <a:cs typeface="Arial" pitchFamily="34" charset="0"/>
              </a:rPr>
              <a:t>ddylunio </a:t>
            </a:r>
            <a:r>
              <a:rPr lang="cy-GB" b="1" noProof="0" dirty="0">
                <a:latin typeface="Arial" pitchFamily="34" charset="0"/>
                <a:cs typeface="Arial" pitchFamily="34" charset="0"/>
              </a:rPr>
              <a:t>ymchwil </a:t>
            </a:r>
            <a:r>
              <a:rPr lang="cy-GB" noProof="0" dirty="0">
                <a:latin typeface="Arial" pitchFamily="34" charset="0"/>
                <a:cs typeface="Arial" pitchFamily="34" charset="0"/>
              </a:rPr>
              <a:t>i beidio Â niweidio, neu achosi’r niwed lleiaf posibl, er mwyn Cyrraedd canlyniad buddiol</a:t>
            </a:r>
          </a:p>
          <a:p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64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noProof="0" dirty="0">
                <a:solidFill>
                  <a:srgbClr val="FFFFFF"/>
                </a:solidFill>
              </a:rPr>
              <a:t>Beth i’w wneud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  <a:defRPr/>
            </a:pPr>
            <a:r>
              <a:rPr lang="cy-GB" sz="1500" b="1" dirty="0">
                <a:latin typeface="Arial" pitchFamily="34" charset="0"/>
                <a:cs typeface="Arial" pitchFamily="34" charset="0"/>
              </a:rPr>
              <a:t>Gweithredu gydag Uniondeb
</a:t>
            </a:r>
            <a:r>
              <a:rPr lang="cy-GB" sz="1500" dirty="0">
                <a:latin typeface="Arial" pitchFamily="34" charset="0"/>
                <a:cs typeface="Arial" pitchFamily="34" charset="0"/>
              </a:rPr>
              <a:t>rydym yn mynegi ein canfyddiadau’n onest a chywir – hyd yn oed os nad ydynt yr hyn yr oeddem am ei weld</a:t>
            </a:r>
            <a:r>
              <a:rPr lang="cy-GB" sz="1500" noProof="0" dirty="0">
                <a:latin typeface="Arial" pitchFamily="34" charset="0"/>
                <a:cs typeface="Arial" pitchFamily="34" charset="0"/>
              </a:rPr>
              <a:t>!</a:t>
            </a:r>
          </a:p>
          <a:p>
            <a:pPr lvl="1">
              <a:lnSpc>
                <a:spcPct val="110000"/>
              </a:lnSpc>
              <a:defRPr/>
            </a:pPr>
            <a:r>
              <a:rPr lang="cy-GB" sz="1500" noProof="0" dirty="0">
                <a:latin typeface="Arial" pitchFamily="34" charset="0"/>
                <a:cs typeface="Arial" pitchFamily="34" charset="0"/>
              </a:rPr>
              <a:t>Rydym yn parchu gwaith pobl eraill, hyd yn oed os ydym yn Anghytuno ag ef</a:t>
            </a:r>
          </a:p>
          <a:p>
            <a:pPr lvl="2">
              <a:lnSpc>
                <a:spcPct val="110000"/>
              </a:lnSpc>
              <a:defRPr/>
            </a:pPr>
            <a:r>
              <a:rPr lang="cy-GB" sz="1500" dirty="0">
                <a:latin typeface="Arial" pitchFamily="34" charset="0"/>
                <a:cs typeface="Arial" pitchFamily="34" charset="0"/>
              </a:rPr>
              <a:t>Profwch ei fod yn anghywir yn wyddonol!</a:t>
            </a:r>
            <a:endParaRPr lang="cy-GB" sz="1500" noProof="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110000"/>
              </a:lnSpc>
              <a:defRPr/>
            </a:pPr>
            <a:endParaRPr lang="cy-GB" sz="1500" noProof="0" dirty="0">
              <a:latin typeface="Arial" pitchFamily="34" charset="0"/>
              <a:cs typeface="Arial" pitchFamily="34" charset="0"/>
            </a:endParaRPr>
          </a:p>
          <a:p>
            <a:pPr lvl="2">
              <a:lnSpc>
                <a:spcPct val="110000"/>
              </a:lnSpc>
              <a:defRPr/>
            </a:pPr>
            <a:endParaRPr lang="cy-GB" sz="1500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  <a:defRPr/>
            </a:pPr>
            <a:r>
              <a:rPr lang="cy-GB" sz="1500" b="1" dirty="0">
                <a:latin typeface="Arial" pitchFamily="34" charset="0"/>
                <a:cs typeface="Arial" pitchFamily="34" charset="0"/>
              </a:rPr>
              <a:t>Parch at ein cleientiaid/cyfranogwyr</a:t>
            </a:r>
            <a:endParaRPr lang="cy-GB" sz="1500" b="1" noProof="0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0000"/>
              </a:lnSpc>
              <a:defRPr/>
            </a:pPr>
            <a:r>
              <a:rPr lang="cy-GB" sz="1500" dirty="0">
                <a:latin typeface="Arial" pitchFamily="34" charset="0"/>
                <a:cs typeface="Arial" pitchFamily="34" charset="0"/>
              </a:rPr>
              <a:t>Yr hawl i ROI CYDSYNIAD yn seiliedig ar wybodaeth</a:t>
            </a:r>
            <a:endParaRPr lang="cy-GB" sz="1500" noProof="0" dirty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0000"/>
              </a:lnSpc>
              <a:defRPr/>
            </a:pPr>
            <a:r>
              <a:rPr lang="cy-GB" sz="1500" dirty="0">
                <a:latin typeface="Arial" pitchFamily="34" charset="0"/>
                <a:cs typeface="Arial" pitchFamily="34" charset="0"/>
              </a:rPr>
              <a:t>Yr hawl i dynnu'n ôl o astudiaethau/triniaeth
Yr hawl i gael gwybodaeth lawn am yr astudiaeth y maent yn cymryd rhan ynddi</a:t>
            </a:r>
            <a:endParaRPr lang="cy-GB" sz="1500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49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nn-NO" sz="4400" dirty="0">
                <a:solidFill>
                  <a:srgbClr val="FFFFFF"/>
                </a:solidFill>
              </a:rPr>
              <a:t>Sut mae moeseg yn ein helpu ni?</a:t>
            </a:r>
            <a:endParaRPr lang="cy-GB" sz="44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cy-GB" dirty="0">
                <a:latin typeface="Arial" pitchFamily="34" charset="0"/>
                <a:cs typeface="Arial" pitchFamily="34" charset="0"/>
              </a:rPr>
              <a:t>Sicrhau na achosir unrhyw niwed gormodol i gyfranogwyr</a:t>
            </a:r>
          </a:p>
          <a:p>
            <a:pPr>
              <a:defRPr/>
            </a:pPr>
            <a:endParaRPr lang="cy-GB" noProof="0" dirty="0"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dirty="0">
                <a:latin typeface="Arial" pitchFamily="34" charset="0"/>
                <a:cs typeface="Arial" pitchFamily="34" charset="0"/>
              </a:rPr>
              <a:t>Gwrthweithio Materion pŵer </a:t>
            </a:r>
            <a:endParaRPr kumimoji="0" lang="en-GB" sz="20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800100"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y-GB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amddiffyn rhag syniadau drwg YR ymchwilydd!</a:t>
            </a:r>
          </a:p>
          <a:p>
            <a:pPr marL="457200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prstClr val="black"/>
              </a:buClr>
              <a:buSzTx/>
              <a:buNone/>
              <a:tabLst/>
              <a:defRPr/>
            </a:pPr>
            <a:endParaRPr kumimoji="0" lang="en-GB" sz="18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lvl="1">
              <a:defRPr/>
            </a:pPr>
            <a:endParaRPr lang="cy-GB" noProof="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y-GB" dirty="0">
                <a:latin typeface="Arial" pitchFamily="34" charset="0"/>
                <a:cs typeface="Arial" pitchFamily="34" charset="0"/>
              </a:rPr>
              <a:t>Amddiffyn ein hunain fel ymchwilwyr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54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noProof="0" dirty="0">
                <a:solidFill>
                  <a:srgbClr val="FFFFFF"/>
                </a:solidFill>
              </a:rPr>
              <a:t>PETHAU I’W SICRHAU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cy-GB" noProof="0" dirty="0">
                <a:latin typeface="Arial" pitchFamily="34" charset="0"/>
                <a:cs typeface="Arial" pitchFamily="34" charset="0"/>
              </a:rPr>
              <a:t>MAE GENNYCH GYDSYNIAD YSGRIFENEDIG </a:t>
            </a:r>
            <a:r>
              <a:rPr lang="cy-GB" b="1" u="sng" noProof="0" dirty="0">
                <a:latin typeface="Arial" pitchFamily="34" charset="0"/>
                <a:cs typeface="Arial" pitchFamily="34" charset="0"/>
              </a:rPr>
              <a:t>AR SAIL GWYBODAETH</a:t>
            </a:r>
            <a:r>
              <a:rPr lang="cy-GB" noProof="0" dirty="0">
                <a:latin typeface="Arial" pitchFamily="34" charset="0"/>
                <a:cs typeface="Arial" pitchFamily="34" charset="0"/>
              </a:rPr>
              <a:t> GAN Y CYFRANOGWYR</a:t>
            </a:r>
          </a:p>
          <a:p>
            <a:pPr>
              <a:lnSpc>
                <a:spcPct val="110000"/>
              </a:lnSpc>
            </a:pPr>
            <a:endParaRPr lang="cy-GB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cy-GB" dirty="0">
                <a:latin typeface="Arial" pitchFamily="34" charset="0"/>
                <a:cs typeface="Arial" pitchFamily="34" charset="0"/>
              </a:rPr>
              <a:t>rydych wedi rhoi gwybod i'r cyfranogwyr bod ganddynt yr Hawl i dynnu'n ôl</a:t>
            </a:r>
          </a:p>
          <a:p>
            <a:pPr>
              <a:lnSpc>
                <a:spcPct val="110000"/>
              </a:lnSpc>
            </a:pPr>
            <a:endParaRPr lang="cy-GB" noProof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cy-GB" dirty="0">
                <a:latin typeface="Arial" pitchFamily="34" charset="0"/>
                <a:cs typeface="Arial" pitchFamily="34" charset="0"/>
              </a:rPr>
              <a:t>Rydych yn datgelu'r Potensial O niwed/ anghysur/GOFID</a:t>
            </a:r>
          </a:p>
          <a:p>
            <a:pPr>
              <a:lnSpc>
                <a:spcPct val="110000"/>
              </a:lnSpc>
            </a:pPr>
            <a:endParaRPr lang="cy-GB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cy-GB" dirty="0">
                <a:latin typeface="Arial" pitchFamily="34" charset="0"/>
                <a:cs typeface="Arial" pitchFamily="34" charset="0"/>
              </a:rPr>
              <a:t>Rydych yn cymryd camau i sicrhau Cyfrinachedd/Diogelu Data 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18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dirty="0">
                <a:solidFill>
                  <a:srgbClr val="FFFFFF"/>
                </a:solidFill>
              </a:rPr>
              <a:t>Felly beth mae hynny'n ei olygu?</a:t>
            </a:r>
            <a:endParaRPr lang="cy-GB" sz="44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 fontScale="92500" lnSpcReduction="20000"/>
          </a:bodyPr>
          <a:lstStyle/>
          <a:p>
            <a:r>
              <a:rPr lang="cy-GB" b="1" dirty="0"/>
              <a:t>Rhoi gwybod i bobl </a:t>
            </a:r>
            <a:r>
              <a:rPr lang="cy-GB" dirty="0"/>
              <a:t>– mae gan bobl yr hawl i wybod beth rydych chi'n ei wneud a pham rydych chi'n ei wneud.</a:t>
            </a:r>
            <a:r>
              <a:rPr lang="cy-GB" b="1" dirty="0"/>
              <a:t>
Gofyn am ganiatâd a </a:t>
            </a:r>
            <a:r>
              <a:rPr lang="cy-GB" b="1" dirty="0" err="1"/>
              <a:t>cHaniatÁU</a:t>
            </a:r>
            <a:r>
              <a:rPr lang="cy-GB" b="1" dirty="0"/>
              <a:t> I BOBL wrthod cymryd rhan </a:t>
            </a:r>
            <a:r>
              <a:rPr lang="cy-GB" dirty="0"/>
              <a:t>– peidiwch â chymryd yn ganiataol y bydd pawb yn fodlon cymryd rhan. Ar ôl gweld y daflen wybodaeth, mae gan bobl yr hawl i newid eu meddyliau</a:t>
            </a:r>
            <a:r>
              <a:rPr lang="cy-GB" noProof="0" dirty="0"/>
              <a:t>. </a:t>
            </a:r>
          </a:p>
          <a:p>
            <a:r>
              <a:rPr lang="cy-GB" b="1" dirty="0"/>
              <a:t>Cael Cydsyniad wedi'i lofnodi </a:t>
            </a:r>
            <a:r>
              <a:rPr lang="cy-GB" dirty="0"/>
              <a:t>– mae ffurflenni cydsyniad ynghlwm wrth y ffurflen foeseg</a:t>
            </a:r>
            <a:r>
              <a:rPr lang="cy-GB" noProof="0" dirty="0"/>
              <a:t>.</a:t>
            </a:r>
          </a:p>
          <a:p>
            <a:r>
              <a:rPr lang="cy-GB" b="1" dirty="0"/>
              <a:t>Parchu preifatrwydd trwy anhysbysrwydd </a:t>
            </a:r>
            <a:r>
              <a:rPr lang="cy-GB" dirty="0"/>
              <a:t>– hepgor enwau, cyfeiriadau ac ati. Mae pobl yn fwy tebygol o fod yn onest os ydynt yn gwybod y </a:t>
            </a:r>
            <a:r>
              <a:rPr lang="cy-GB" dirty="0" err="1"/>
              <a:t>byddANT</a:t>
            </a:r>
            <a:r>
              <a:rPr lang="cy-GB" dirty="0"/>
              <a:t> yn ddienw.</a:t>
            </a:r>
            <a:endParaRPr lang="cy-GB" noProof="0" dirty="0"/>
          </a:p>
          <a:p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74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kumimoji="0" lang="cy-GB" sz="4400" b="0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 Cen MT" panose="020B0602020104020603"/>
                <a:ea typeface="+mj-ea"/>
                <a:cs typeface="+mj-cs"/>
              </a:rPr>
              <a:t>Felly beth mae hynny'n ei olygu?</a:t>
            </a:r>
            <a:endParaRPr lang="cy-GB" sz="44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r>
              <a:rPr lang="cy-GB" b="1" dirty="0"/>
              <a:t>Priodoli</a:t>
            </a:r>
            <a:r>
              <a:rPr lang="cy-GB" noProof="0" dirty="0"/>
              <a:t> – </a:t>
            </a:r>
            <a:r>
              <a:rPr lang="cy-GB" dirty="0"/>
              <a:t>os nad yw anhysbysrwydd yn bosibl e.e. os ydych yn defnyddio gwybodaeth gan berson dylanwadol yr ydych am ei enwi, rhaid ceisio caniatâd i gofnodi ei farn.  </a:t>
            </a:r>
            <a:endParaRPr lang="cy-GB" noProof="0" dirty="0"/>
          </a:p>
          <a:p>
            <a:r>
              <a:rPr lang="cy-GB" b="1" noProof="0" dirty="0"/>
              <a:t>tegwch</a:t>
            </a:r>
            <a:r>
              <a:rPr lang="cy-GB" noProof="0" dirty="0"/>
              <a:t> – </a:t>
            </a:r>
            <a:r>
              <a:rPr lang="cy-GB" dirty="0"/>
              <a:t>mewn unrhyw brawf mae angen i chi ystyried a yw’n deg ac a ellir gweld ei fod yn deg</a:t>
            </a:r>
            <a:endParaRPr lang="cy-GB" noProof="0" dirty="0"/>
          </a:p>
          <a:p>
            <a:r>
              <a:rPr lang="cy-GB" b="1" noProof="0" dirty="0"/>
              <a:t>Rhoi diolch </a:t>
            </a:r>
            <a:r>
              <a:rPr lang="cy-GB" dirty="0"/>
              <a:t>– dylid cydnabod unrhyw gymorth gyda diolch e.e. paragraff ar ddiwedd yr holiadur, ar lafar mewn cyfweliad.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387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dirty="0">
                <a:solidFill>
                  <a:srgbClr val="FFFFFF"/>
                </a:solidFill>
              </a:rPr>
              <a:t>Moeseg yn Y Drindod Dewi Sant
</a:t>
            </a:r>
            <a:endParaRPr lang="cy-GB" sz="44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r>
              <a:rPr lang="cy-GB" b="1" noProof="0" dirty="0">
                <a:latin typeface="Arial" pitchFamily="34" charset="0"/>
                <a:cs typeface="Arial" pitchFamily="34" charset="0"/>
              </a:rPr>
              <a:t>Lefel prifysgol</a:t>
            </a:r>
          </a:p>
          <a:p>
            <a:pPr marL="0" indent="0">
              <a:buNone/>
            </a:pPr>
            <a:endParaRPr lang="cy-GB" b="1" noProof="0" dirty="0">
              <a:latin typeface="Arial" pitchFamily="34" charset="0"/>
              <a:cs typeface="Arial" pitchFamily="34" charset="0"/>
            </a:endParaRPr>
          </a:p>
          <a:p>
            <a:r>
              <a:rPr lang="cy-GB" b="1" dirty="0">
                <a:latin typeface="Arial" pitchFamily="34" charset="0"/>
                <a:cs typeface="Arial" pitchFamily="34" charset="0"/>
              </a:rPr>
              <a:t>Lefel cyfadran</a:t>
            </a:r>
            <a:endParaRPr lang="cy-GB" b="1" noProof="0" dirty="0">
              <a:latin typeface="Arial" pitchFamily="34" charset="0"/>
              <a:cs typeface="Arial" pitchFamily="34" charset="0"/>
            </a:endParaRPr>
          </a:p>
          <a:p>
            <a:endParaRPr lang="cy-GB" b="1" noProof="0" dirty="0">
              <a:latin typeface="Arial" pitchFamily="34" charset="0"/>
              <a:cs typeface="Arial" pitchFamily="34" charset="0"/>
            </a:endParaRPr>
          </a:p>
          <a:p>
            <a:r>
              <a:rPr lang="cy-GB" b="1" dirty="0">
                <a:latin typeface="Arial" pitchFamily="34" charset="0"/>
                <a:cs typeface="Arial" pitchFamily="34" charset="0"/>
              </a:rPr>
              <a:t>Lefel ysgol</a:t>
            </a:r>
          </a:p>
          <a:p>
            <a:endParaRPr lang="cy-GB" b="1" dirty="0">
              <a:latin typeface="Arial" pitchFamily="34" charset="0"/>
              <a:cs typeface="Arial" pitchFamily="34" charset="0"/>
            </a:endParaRPr>
          </a:p>
          <a:p>
            <a:r>
              <a:rPr lang="cy-GB" b="1" dirty="0">
                <a:latin typeface="Arial" pitchFamily="34" charset="0"/>
                <a:cs typeface="Arial" pitchFamily="34" charset="0"/>
              </a:rPr>
              <a:t>Lefel unigol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579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2800" dirty="0">
                <a:solidFill>
                  <a:srgbClr val="FFFFFF"/>
                </a:solidFill>
              </a:rPr>
              <a:t>Ymchwil israddedig
</a:t>
            </a:r>
            <a:endParaRPr lang="cy-GB" sz="28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endParaRPr lang="cy-GB" b="1" noProof="0" dirty="0"/>
          </a:p>
          <a:p>
            <a:r>
              <a:rPr lang="cy-GB" b="1" dirty="0"/>
              <a:t>Rhaid llenwi ffurflen PG2 ar gyfer pob ymchwil Israddedig
</a:t>
            </a:r>
            <a:r>
              <a:rPr lang="cy-GB" dirty="0"/>
              <a:t>dylai gael ei chymeradwyo gan y goruchwyliwr  (ar gyfer prosiectau annibynnol) neu’r arweinydd  modwl (ar gyfer mathau eraill o gasglu data o fewn modylau). Dylai’r cydlynydd modiwl oruchwylio'r broses hon.  Mewn unrhyw achosion lle'r oedd y myfyriwr yn dymuno cynnwys ymatebwyr agored i niwed neu weithio mewn amgylcheddau risg uchel yna dylid cyfeirio'r ffurflen at y Gyfadran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372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bg1">
                <a:shade val="92000"/>
                <a:satMod val="14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5" y="0"/>
            <a:ext cx="813206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93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074" y="1588878"/>
            <a:ext cx="2844002" cy="3680244"/>
          </a:xfrm>
        </p:spPr>
        <p:txBody>
          <a:bodyPr>
            <a:normAutofit/>
          </a:bodyPr>
          <a:lstStyle/>
          <a:p>
            <a:pPr algn="l"/>
            <a:r>
              <a:rPr lang="cy-GB" sz="4400" noProof="0" dirty="0" err="1">
                <a:solidFill>
                  <a:srgbClr val="FFFFFF"/>
                </a:solidFill>
              </a:rPr>
              <a:t>TasG</a:t>
            </a:r>
            <a:endParaRPr lang="cy-GB" sz="4400" noProof="0" dirty="0">
              <a:solidFill>
                <a:srgbClr val="FFFFFF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4059935" cy="151447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34794" y="1049695"/>
            <a:ext cx="6642806" cy="4758611"/>
          </a:xfrm>
        </p:spPr>
        <p:txBody>
          <a:bodyPr anchor="ctr">
            <a:normAutofit/>
          </a:bodyPr>
          <a:lstStyle/>
          <a:p>
            <a:r>
              <a:rPr lang="cy-GB" dirty="0"/>
              <a:t>Mewn grwpiau, Ymchwiliwch i’r prosiectau ymchwil a neilltuwyd i chi; </a:t>
            </a:r>
            <a:endParaRPr lang="cy-GB" noProof="0" dirty="0"/>
          </a:p>
          <a:p>
            <a:pPr lvl="1"/>
            <a:r>
              <a:rPr lang="cy-GB" dirty="0"/>
              <a:t>Nodwch y math o ymchwil sy'n cael ei wneud
</a:t>
            </a:r>
            <a:r>
              <a:rPr lang="nl-NL" dirty="0"/>
              <a:t>Nodwch y materion moesegol dan sylw</a:t>
            </a:r>
            <a:endParaRPr lang="cy-GB" noProof="0" dirty="0"/>
          </a:p>
          <a:p>
            <a:pPr lvl="1"/>
            <a:r>
              <a:rPr lang="cy-GB" dirty="0"/>
              <a:t>Penderfynwch sut y gellid bod wedi gwneud yr ymchwil yn foesegol</a:t>
            </a:r>
          </a:p>
          <a:p>
            <a:pPr lvl="1"/>
            <a:endParaRPr lang="cy-GB" noProof="0" dirty="0"/>
          </a:p>
          <a:p>
            <a:r>
              <a:rPr lang="cy-GB" dirty="0"/>
              <a:t>Byddwn yn cyflwyno'r prosiectau yn ôl i weddill y grŵp felly dylech gynnwys crynodeb byr o'r ymchwil yn y cyflwyniad</a:t>
            </a:r>
            <a:endParaRPr lang="cy-GB" noProof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377059" y="5962903"/>
            <a:ext cx="2590800" cy="89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002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06403CAC-6103-44C9-B687-A2C18173F2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669E88-AA72-437F-AA99-859F9E99E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3DBC1DC-8B23-45B2-99A1-9800FF7C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4443BA04-6E62-4916-96E0-DD7AE1BB1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16D3CCF-90AA-4761-A389-F302E4C53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59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8FC6125-7266-4FC0-AE04-3E1EB27B9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Content Placeholder 3" descr="Ln52A B">
            <a:hlinkClick r:id="rId4"/>
          </p:cNvPr>
          <p:cNvPicPr>
            <a:picLocks noGrp="1"/>
          </p:cNvPicPr>
          <p:nvPr>
            <p:ph sz="quarter" idx="13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600"/>
          <a:stretch/>
        </p:blipFill>
        <p:spPr bwMode="auto">
          <a:xfrm>
            <a:off x="7315200" y="10"/>
            <a:ext cx="4876800" cy="685799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1358901"/>
            <a:ext cx="5280026" cy="27304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4800" noProof="0" dirty="0"/>
              <a:t>David </a:t>
            </a:r>
            <a:r>
              <a:rPr lang="cy-GB" sz="4800" noProof="0" dirty="0" err="1"/>
              <a:t>Reimer</a:t>
            </a:r>
            <a:r>
              <a:rPr lang="cy-GB" sz="4800" noProof="0" dirty="0"/>
              <a:t> 1965 - 2004</a:t>
            </a:r>
          </a:p>
        </p:txBody>
      </p:sp>
    </p:spTree>
    <p:extLst>
      <p:ext uri="{BB962C8B-B14F-4D97-AF65-F5344CB8AC3E}">
        <p14:creationId xmlns:p14="http://schemas.microsoft.com/office/powerpoint/2010/main" val="365369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06403CAC-6103-44C9-B687-A2C18173F2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669E88-AA72-437F-AA99-859F9E99E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3DBC1DC-8B23-45B2-99A1-9800FF7C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4443BA04-6E62-4916-96E0-DD7AE1BB1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16D3CCF-90AA-4761-A389-F302E4C53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59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8FC6125-7266-4FC0-AE04-3E1EB27B9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Content Placeholder 3" descr="Maternaldeprivation"/>
          <p:cNvPicPr>
            <a:picLocks noGrp="1"/>
          </p:cNvPicPr>
          <p:nvPr>
            <p:ph sz="quarter" idx="13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8" r="14229" b="-1"/>
          <a:stretch/>
        </p:blipFill>
        <p:spPr bwMode="auto">
          <a:xfrm>
            <a:off x="7315200" y="10"/>
            <a:ext cx="4876800" cy="685799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1358901"/>
            <a:ext cx="5280026" cy="27304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4800" noProof="0" dirty="0"/>
              <a:t>Harry </a:t>
            </a:r>
            <a:r>
              <a:rPr lang="cy-GB" sz="4800" noProof="0" dirty="0" err="1"/>
              <a:t>Harlow</a:t>
            </a:r>
            <a:r>
              <a:rPr lang="cy-GB" sz="4800" noProof="0" dirty="0"/>
              <a:t> 1960</a:t>
            </a:r>
          </a:p>
        </p:txBody>
      </p:sp>
    </p:spTree>
    <p:extLst>
      <p:ext uri="{BB962C8B-B14F-4D97-AF65-F5344CB8AC3E}">
        <p14:creationId xmlns:p14="http://schemas.microsoft.com/office/powerpoint/2010/main" val="1445065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06403CAC-6103-44C9-B687-A2C18173F2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669E88-AA72-437F-AA99-859F9E99E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3DBC1DC-8B23-45B2-99A1-9800FF7C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4443BA04-6E62-4916-96E0-DD7AE1BB1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16D3CCF-90AA-4761-A389-F302E4C53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59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8FC6125-7266-4FC0-AE04-3E1EB27B9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Content Placeholder 3" descr="Milgram"/>
          <p:cNvPicPr>
            <a:picLocks noGrp="1"/>
          </p:cNvPicPr>
          <p:nvPr>
            <p:ph sz="quarter" idx="13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5" r="29139"/>
          <a:stretch/>
        </p:blipFill>
        <p:spPr bwMode="auto">
          <a:xfrm>
            <a:off x="7315200" y="10"/>
            <a:ext cx="4876800" cy="685799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1358901"/>
            <a:ext cx="5280026" cy="27304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4800" noProof="0" dirty="0"/>
              <a:t>Astudiaeth </a:t>
            </a:r>
            <a:r>
              <a:rPr lang="cy-GB" sz="4800" noProof="0" dirty="0" err="1"/>
              <a:t>Milgram</a:t>
            </a:r>
            <a:r>
              <a:rPr lang="cy-GB" sz="4800" noProof="0" dirty="0"/>
              <a:t> 1974</a:t>
            </a:r>
            <a:br>
              <a:rPr lang="cy-GB" sz="4800" noProof="0" dirty="0"/>
            </a:br>
            <a:endParaRPr lang="cy-GB" sz="4800" noProof="0" dirty="0"/>
          </a:p>
        </p:txBody>
      </p:sp>
    </p:spTree>
    <p:extLst>
      <p:ext uri="{BB962C8B-B14F-4D97-AF65-F5344CB8AC3E}">
        <p14:creationId xmlns:p14="http://schemas.microsoft.com/office/powerpoint/2010/main" val="641911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E77D5960-B3B3-4AE1-8BBD-3C55D906A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B45896-DF82-4158-8135-BB4EF22198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A29CAD9-00D9-4D79-B982-85CD7FBD3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3F01E04B-E3A4-4B2D-92DF-752C4E7EF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65896F8-7BC7-4574-8E2B-4A1A60367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Content Placeholder 3" descr="1283987699 1561Fec602">
            <a:hlinkClick r:id="rId4"/>
          </p:cNvPr>
          <p:cNvPicPr>
            <a:picLocks noGrp="1"/>
          </p:cNvPicPr>
          <p:nvPr>
            <p:ph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12217" y="957486"/>
            <a:ext cx="3698237" cy="4940394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6374" y="957486"/>
            <a:ext cx="4404852" cy="313191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4400" noProof="0" dirty="0"/>
              <a:t>Diymadferthedd wedi’i ddysgu 1965</a:t>
            </a:r>
            <a:br>
              <a:rPr lang="cy-GB" sz="4400" noProof="0" dirty="0"/>
            </a:br>
            <a:endParaRPr lang="cy-GB" sz="4400" noProof="0" dirty="0"/>
          </a:p>
        </p:txBody>
      </p:sp>
    </p:spTree>
    <p:extLst>
      <p:ext uri="{BB962C8B-B14F-4D97-AF65-F5344CB8AC3E}">
        <p14:creationId xmlns:p14="http://schemas.microsoft.com/office/powerpoint/2010/main" val="3277877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5899190-C59C-4542-97F6-ED2AD912A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D34FBAFC-8701-4341-A159-0A5A57F37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ontent Placeholder 3" descr="Albert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20" b="-4"/>
          <a:stretch/>
        </p:blipFill>
        <p:spPr bwMode="auto">
          <a:xfrm>
            <a:off x="8157374" y="10"/>
            <a:ext cx="4034626" cy="3428989"/>
          </a:xfrm>
          <a:prstGeom prst="rect">
            <a:avLst/>
          </a:prstGeom>
          <a:noFill/>
        </p:spPr>
      </p:pic>
      <p:pic>
        <p:nvPicPr>
          <p:cNvPr id="5" name="Picture 4" descr="http://blog.lib.umn.edu/nich0185/myblog2/url.jpg"/>
          <p:cNvPicPr>
            <a:picLocks noChangeAspect="1" noChangeArrowheads="1"/>
          </p:cNvPicPr>
          <p:nvPr/>
        </p:nvPicPr>
        <p:blipFill rotWithShape="1">
          <a:blip r:embed="rId4"/>
          <a:srcRect t="20062" r="-3" b="17154"/>
          <a:stretch/>
        </p:blipFill>
        <p:spPr bwMode="auto">
          <a:xfrm>
            <a:off x="8157371" y="3429000"/>
            <a:ext cx="4034629" cy="3429000"/>
          </a:xfrm>
          <a:prstGeom prst="rect">
            <a:avLst/>
          </a:prstGeom>
          <a:noFill/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A282E5B-9D8C-4CA0-AA12-F3716B75E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7371" y="3433232"/>
            <a:ext cx="3995298" cy="0"/>
          </a:xfrm>
          <a:prstGeom prst="line">
            <a:avLst/>
          </a:prstGeom>
          <a:ln w="82550" cap="sq">
            <a:solidFill>
              <a:srgbClr val="D9D9D9"/>
            </a:solidFill>
            <a:miter lim="800000"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BFBFBF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1BF781F1-074A-4EEB-875B-1DA0BFAA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6061" y="-2"/>
            <a:ext cx="81313" cy="6858002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45490D-86FC-4086-AE69-F3B21579A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6" y="618517"/>
            <a:ext cx="6672886" cy="1596177"/>
          </a:xfrm>
        </p:spPr>
        <p:txBody>
          <a:bodyPr>
            <a:normAutofit/>
          </a:bodyPr>
          <a:lstStyle/>
          <a:p>
            <a:r>
              <a:rPr lang="cy-GB" noProof="0" dirty="0"/>
              <a:t>‘</a:t>
            </a:r>
            <a:r>
              <a:rPr lang="cy-GB" noProof="0" dirty="0" err="1"/>
              <a:t>Little</a:t>
            </a:r>
            <a:r>
              <a:rPr lang="cy-GB" noProof="0" dirty="0"/>
              <a:t> </a:t>
            </a:r>
            <a:r>
              <a:rPr lang="cy-GB" noProof="0" dirty="0" err="1"/>
              <a:t>Albert</a:t>
            </a:r>
            <a:r>
              <a:rPr lang="cy-GB" noProof="0" dirty="0"/>
              <a:t>’ 1920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6672887" cy="3424107"/>
          </a:xfrm>
        </p:spPr>
        <p:txBody>
          <a:bodyPr>
            <a:norm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139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>
            <a:extLst>
              <a:ext uri="{FF2B5EF4-FFF2-40B4-BE49-F238E27FC236}">
                <a16:creationId xmlns:a16="http://schemas.microsoft.com/office/drawing/2014/main" id="{E77D5960-B3B3-4AE1-8BBD-3C55D906A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CB45896-DF82-4158-8135-BB4EF22198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A29CAD9-00D9-4D79-B982-85CD7FBD3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id="{3F01E04B-E3A4-4B2D-92DF-752C4E7EF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65896F8-7BC7-4574-8E2B-4A1A60367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Content Placeholder 3" descr="Stuttering"/>
          <p:cNvPicPr>
            <a:picLocks noGrp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0120" y="2189681"/>
            <a:ext cx="6002432" cy="2476003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70382" y="957486"/>
            <a:ext cx="3707844" cy="313191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4800" noProof="0" dirty="0"/>
              <a:t>Y ‘</a:t>
            </a:r>
            <a:r>
              <a:rPr lang="cy-GB" sz="4800" noProof="0" dirty="0" err="1"/>
              <a:t>Monster</a:t>
            </a:r>
            <a:r>
              <a:rPr lang="cy-GB" sz="4800" noProof="0" dirty="0"/>
              <a:t> </a:t>
            </a:r>
            <a:r>
              <a:rPr lang="cy-GB" sz="4800" noProof="0" dirty="0" err="1"/>
              <a:t>Study</a:t>
            </a:r>
            <a:r>
              <a:rPr lang="cy-GB" sz="4800" noProof="0" dirty="0"/>
              <a:t>’ 1939</a:t>
            </a:r>
            <a:br>
              <a:rPr lang="cy-GB" sz="4800" noProof="0" dirty="0"/>
            </a:br>
            <a:endParaRPr lang="cy-GB" sz="4800" noProof="0" dirty="0"/>
          </a:p>
        </p:txBody>
      </p:sp>
    </p:spTree>
    <p:extLst>
      <p:ext uri="{BB962C8B-B14F-4D97-AF65-F5344CB8AC3E}">
        <p14:creationId xmlns:p14="http://schemas.microsoft.com/office/powerpoint/2010/main" val="2226327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Cwestiynau
</a:t>
            </a:r>
            <a:endParaRPr lang="cy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58890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635</TotalTime>
  <Words>853</Words>
  <Application>Microsoft Office PowerPoint</Application>
  <PresentationFormat>Widescreen</PresentationFormat>
  <Paragraphs>99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Segoe UI</vt:lpstr>
      <vt:lpstr>Tw Cen MT</vt:lpstr>
      <vt:lpstr>Droplet</vt:lpstr>
      <vt:lpstr>YMCHWIL ADDYSGOL</vt:lpstr>
      <vt:lpstr>AILADRODD – BETH YW MOESEG?</vt:lpstr>
      <vt:lpstr>Pam mae angen moeseg arnom?</vt:lpstr>
      <vt:lpstr>Cwestiynau i'w hystyried?</vt:lpstr>
      <vt:lpstr>Trafodaeth
</vt:lpstr>
      <vt:lpstr>Termau</vt:lpstr>
      <vt:lpstr>Beth i’w wneud</vt:lpstr>
      <vt:lpstr>Sut mae moeseg yn ein helpu ni?</vt:lpstr>
      <vt:lpstr>PETHAU I’W SICRHAU</vt:lpstr>
      <vt:lpstr>Felly beth mae hynny'n ei olygu?</vt:lpstr>
      <vt:lpstr>Felly beth mae hynny'n ei olygu?</vt:lpstr>
      <vt:lpstr>Moeseg yn Y Drindod Dewi Sant
</vt:lpstr>
      <vt:lpstr>Ymchwil israddedig
</vt:lpstr>
      <vt:lpstr>TasG</vt:lpstr>
      <vt:lpstr>David Reimer 1965 - 2004</vt:lpstr>
      <vt:lpstr>Harry Harlow 1960</vt:lpstr>
      <vt:lpstr>Astudiaeth Milgram 1974 </vt:lpstr>
      <vt:lpstr>Diymadferthedd wedi’i ddysgu 1965 </vt:lpstr>
      <vt:lpstr>‘Little Albert’ 1920</vt:lpstr>
      <vt:lpstr>Y ‘Monster Study’ 1939 </vt:lpstr>
      <vt:lpstr>Cwestiynau
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Researching and Working in Educational Contexts</dc:title>
  <dc:creator>Ross Phillips (P143604)</dc:creator>
  <cp:lastModifiedBy>Alison Murphy</cp:lastModifiedBy>
  <cp:revision>47</cp:revision>
  <dcterms:created xsi:type="dcterms:W3CDTF">2017-11-22T09:43:35Z</dcterms:created>
  <dcterms:modified xsi:type="dcterms:W3CDTF">2021-10-26T10:57:46Z</dcterms:modified>
</cp:coreProperties>
</file>