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2" r:id="rId3"/>
    <p:sldId id="263" r:id="rId4"/>
    <p:sldId id="264" r:id="rId5"/>
    <p:sldId id="265" r:id="rId6"/>
    <p:sldId id="266" r:id="rId7"/>
    <p:sldId id="268" r:id="rId8"/>
    <p:sldId id="269" r:id="rId9"/>
    <p:sldId id="260" r:id="rId10"/>
    <p:sldId id="267" r:id="rId11"/>
    <p:sldId id="270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48" autoAdjust="0"/>
  </p:normalViewPr>
  <p:slideViewPr>
    <p:cSldViewPr snapToGrid="0">
      <p:cViewPr varScale="1"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is smith" userId="6ffcac1013033ae7" providerId="LiveId" clId="{5F9FAD5B-BA4D-4E22-AAB5-97600710764C}"/>
    <pc:docChg chg="undo custSel modSld">
      <pc:chgData name="kerris smith" userId="6ffcac1013033ae7" providerId="LiveId" clId="{5F9FAD5B-BA4D-4E22-AAB5-97600710764C}" dt="2023-07-11T17:25:40.676" v="6" actId="27636"/>
      <pc:docMkLst>
        <pc:docMk/>
      </pc:docMkLst>
      <pc:sldChg chg="modSp mod">
        <pc:chgData name="kerris smith" userId="6ffcac1013033ae7" providerId="LiveId" clId="{5F9FAD5B-BA4D-4E22-AAB5-97600710764C}" dt="2023-07-11T17:25:40.676" v="6" actId="27636"/>
        <pc:sldMkLst>
          <pc:docMk/>
          <pc:sldMk cId="1607899527" sldId="262"/>
        </pc:sldMkLst>
        <pc:spChg chg="mod">
          <ac:chgData name="kerris smith" userId="6ffcac1013033ae7" providerId="LiveId" clId="{5F9FAD5B-BA4D-4E22-AAB5-97600710764C}" dt="2023-07-11T17:25:40.676" v="6" actId="27636"/>
          <ac:spMkLst>
            <pc:docMk/>
            <pc:sldMk cId="1607899527" sldId="262"/>
            <ac:spMk id="3" creationId="{EFD4EE7E-CDE4-E3E9-6472-CF97AE42309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F81CEA5-62FD-4C83-BDE3-91DFB9827D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A1CBFD-6AD0-48C4-B91B-58830F6F4C3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DBC529-8773-4D02-8CFA-ADB515C5CBA3}" type="datetime1">
              <a:rPr lang="en-GB" smtClean="0"/>
              <a:t>11/07/2023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55D22-46A3-4B8C-AD40-252FE7896C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70DCEF-9071-4B17-801B-37B4465C8E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0168E-626C-4E60-93C0-A00D25609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4770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77525A-FAFB-4452-AC36-0F7189B7A6A9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B3AB32-59DF-41F1-9618-EDFBF504962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180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47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14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rtlCol="0"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03A4E85-D1CF-4174-8E96-0E716FE67106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81192" y="2180496"/>
            <a:ext cx="11029615" cy="367830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DCA11A-9768-448A-88A0-EBE3646E26CE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FEDAE78-A3F9-426C-8A41-9692E3443471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81193" y="2228003"/>
            <a:ext cx="5422390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188417" y="2228003"/>
            <a:ext cx="5422392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7F9CBD-9AAB-4D08-A1FC-12CB5054CF84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887219" y="2250892"/>
            <a:ext cx="5087075" cy="536005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81194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523735" y="2250892"/>
            <a:ext cx="5087073" cy="553373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17709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9E97160-1FA1-4003-9894-A2FDBE217EB3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F76C7B-B428-4E1D-8DC1-C83A59B39C9C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9227842-69A9-4D57-8696-571A640FF47C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rtlCol="0"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47816" y="601200"/>
            <a:ext cx="11292840" cy="4204800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740823" y="5262296"/>
            <a:ext cx="5869987" cy="689515"/>
          </a:xfrm>
        </p:spPr>
        <p:txBody>
          <a:bodyPr rtlCol="0"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6D4024D-709A-489C-A1E0-404FC4EC40E9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81192" y="5260127"/>
            <a:ext cx="11029617" cy="598671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FEA7D9-67F6-4FDA-9663-2C4F43E353A1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BFDA4C-4741-4614-8CF1-6BBCA681C2EE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774923" y="675726"/>
            <a:ext cx="7896279" cy="5183073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663A167-FB84-446A-9868-9338781AA304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4B4B326D-8F15-4B53-B18E-44A3026066F3}" type="datetime1">
              <a:rPr lang="en-GB" noProof="0" smtClean="0"/>
              <a:t>11/07/2023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5295132"/>
            <a:ext cx="10993549" cy="886100"/>
          </a:xfrm>
        </p:spPr>
        <p:txBody>
          <a:bodyPr rtlCol="0">
            <a:noAutofit/>
          </a:bodyPr>
          <a:lstStyle/>
          <a:p>
            <a:r>
              <a:rPr lang="en-GB" sz="18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Critical Analysis of the Global Business Environment - Post Pandemic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67246"/>
            <a:ext cx="10993546" cy="484822"/>
          </a:xfrm>
        </p:spPr>
        <p:txBody>
          <a:bodyPr rtlCol="0">
            <a:noAutofit/>
          </a:bodyPr>
          <a:lstStyle/>
          <a:p>
            <a:pPr rtl="0"/>
            <a:r>
              <a:rPr lang="en-GB" sz="3200" dirty="0">
                <a:solidFill>
                  <a:srgbClr val="7CEBFF"/>
                </a:solidFill>
              </a:rPr>
              <a:t>KERRIS Adina smith 1915100 </a:t>
            </a:r>
          </a:p>
        </p:txBody>
      </p:sp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62B18-6747-C7D1-4D51-B14216978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b">
            <a:normAutofit/>
          </a:bodyPr>
          <a:lstStyle/>
          <a:p>
            <a:r>
              <a:rPr lang="en-GB" dirty="0"/>
              <a:t>Introduction </a:t>
            </a:r>
          </a:p>
        </p:txBody>
      </p:sp>
      <p:pic>
        <p:nvPicPr>
          <p:cNvPr id="1026" name="Picture 2" descr="Apple Logo - Logos Pictures">
            <a:extLst>
              <a:ext uri="{FF2B5EF4-FFF2-40B4-BE49-F238E27FC236}">
                <a16:creationId xmlns:a16="http://schemas.microsoft.com/office/drawing/2014/main" id="{9CBAE2FA-B89B-6EB0-88AD-34B57A5045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7517" y="2228003"/>
            <a:ext cx="3269742" cy="36330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4EE7E-CDE4-E3E9-6472-CF97AE4230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97296" y="2487168"/>
            <a:ext cx="5813513" cy="4370832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800" b="1" dirty="0"/>
              <a:t>Apple Inc. was first centred on producing and marketing personal computers when it was founded in 1976 by Steve Jobs, Steve Wozniak, and Ronald Wayne (Gao, 2021).</a:t>
            </a:r>
          </a:p>
          <a:p>
            <a:r>
              <a:rPr lang="en-US" sz="2800" b="1" dirty="0"/>
              <a:t>Over the years, Apple Inc has evolved into a global leader in consumer electronics, software, and online services.</a:t>
            </a:r>
          </a:p>
          <a:p>
            <a:r>
              <a:rPr lang="en-GB" sz="2800" b="1" dirty="0"/>
              <a:t>When Steve Jobs, Steve Wozniak, and Ronald Wayne created Apple Inc. </a:t>
            </a:r>
            <a:r>
              <a:rPr lang="en-GB" sz="2800" b="1"/>
              <a:t>in 1976, the company's first focus was on creating and selling personal computers (Gao,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899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378D7-C18F-A424-FA69-1C077B0C1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effectLst/>
                <a:ea typeface="Calibri" panose="020F0502020204030204" pitchFamily="34" charset="0"/>
              </a:rPr>
              <a:t>Competition strategy for global advantages POST PADEMIC ERA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5B4C32-6ED8-3946-7B00-5532156813CA}"/>
              </a:ext>
            </a:extLst>
          </p:cNvPr>
          <p:cNvSpPr txBox="1"/>
          <p:nvPr/>
        </p:nvSpPr>
        <p:spPr>
          <a:xfrm>
            <a:off x="1178560" y="2647696"/>
            <a:ext cx="79745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Changes and Adaptations since COVID-19:</a:t>
            </a:r>
            <a:endParaRPr lang="en-GB" sz="2400" b="1" u="sng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effectLst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effectLst/>
                <a:ea typeface="Calibri" panose="020F0502020204030204" pitchFamily="34" charset="0"/>
              </a:rPr>
              <a:t>Shifting Consumer Behavior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effectLst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effectLst/>
                <a:ea typeface="Calibri" panose="020F0502020204030204" pitchFamily="34" charset="0"/>
              </a:rPr>
              <a:t>Digital Transformation</a:t>
            </a:r>
          </a:p>
          <a:p>
            <a:r>
              <a:rPr lang="en-US" sz="2400" b="1" dirty="0">
                <a:effectLst/>
                <a:ea typeface="Calibri" panose="020F0502020204030204" pitchFamily="34" charset="0"/>
              </a:rPr>
              <a:t> </a:t>
            </a:r>
            <a:endParaRPr lang="en-US" sz="2400" b="1" dirty="0"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effectLst/>
                <a:ea typeface="Calibri" panose="020F0502020204030204" pitchFamily="34" charset="0"/>
              </a:rPr>
              <a:t>Supply Chain Resilience</a:t>
            </a:r>
            <a:endParaRPr lang="en-US" sz="2400" dirty="0">
              <a:effectLst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0" name="Picture 2" descr="A Company's Competitive Strategy Should - physicalbydesign">
            <a:extLst>
              <a:ext uri="{FF2B5EF4-FFF2-40B4-BE49-F238E27FC236}">
                <a16:creationId xmlns:a16="http://schemas.microsoft.com/office/drawing/2014/main" id="{8D7E926C-A8A6-F188-CFD8-CAF761EDFD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7855" y="2153920"/>
            <a:ext cx="3429840" cy="2836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post pandemic era">
            <a:extLst>
              <a:ext uri="{FF2B5EF4-FFF2-40B4-BE49-F238E27FC236}">
                <a16:creationId xmlns:a16="http://schemas.microsoft.com/office/drawing/2014/main" id="{61C7107F-51B9-6C34-083E-D1B8D2D7FD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1" t="-466" r="3673" b="34897"/>
          <a:stretch/>
        </p:blipFill>
        <p:spPr bwMode="auto">
          <a:xfrm>
            <a:off x="8307853" y="5401364"/>
            <a:ext cx="3429841" cy="145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67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5006-B98B-F3CB-7DBC-417C7347B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effectLst/>
              </a:rPr>
              <a:t>market failure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01212A-C8DB-8A34-75AB-150019032154}"/>
              </a:ext>
            </a:extLst>
          </p:cNvPr>
          <p:cNvSpPr txBox="1"/>
          <p:nvPr/>
        </p:nvSpPr>
        <p:spPr>
          <a:xfrm>
            <a:off x="581193" y="1902760"/>
            <a:ext cx="5422390" cy="51577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</a:rPr>
              <a:t>T</a:t>
            </a:r>
            <a:r>
              <a:rPr lang="en-GB" sz="2400" b="1" dirty="0">
                <a:solidFill>
                  <a:schemeClr val="tx2"/>
                </a:solidFill>
                <a:effectLst/>
              </a:rPr>
              <a:t>he inability to adapt to customer preferences.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effectLst/>
              </a:rPr>
              <a:t>Ineffective responses to changing technologies and competition.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effectLst/>
              </a:rPr>
              <a:t>Research &amp; Development funding is inadequate. 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effectLst/>
              </a:rPr>
              <a:t>Inefficient supply chain management and unsustainable methods.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GB" sz="1700" dirty="0">
              <a:solidFill>
                <a:schemeClr val="tx2"/>
              </a:solidFill>
            </a:endParaRPr>
          </a:p>
        </p:txBody>
      </p:sp>
      <p:pic>
        <p:nvPicPr>
          <p:cNvPr id="3076" name="Picture 4" descr="Image result for market failure">
            <a:extLst>
              <a:ext uri="{FF2B5EF4-FFF2-40B4-BE49-F238E27FC236}">
                <a16:creationId xmlns:a16="http://schemas.microsoft.com/office/drawing/2014/main" id="{65454460-39D7-8B1C-F002-E50B2D458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360" y="2649280"/>
            <a:ext cx="4983312" cy="347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940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ADAA7-F25F-36A6-3EDC-6D8C05A62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Resource Allocation to Address Current Challenges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172F09-D9DC-1604-AC29-37504EA842E5}"/>
              </a:ext>
            </a:extLst>
          </p:cNvPr>
          <p:cNvSpPr txBox="1"/>
          <p:nvPr/>
        </p:nvSpPr>
        <p:spPr>
          <a:xfrm>
            <a:off x="575894" y="2383004"/>
            <a:ext cx="6094476" cy="3536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Increased investment in research and development.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Expansion of manufacturing capabilities and supply chain resilience.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Strategic partnerships and acquisitions(Hosseini et al., 2019).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Emphasis on talent acquisition and development</a:t>
            </a:r>
            <a:r>
              <a:rPr lang="en-US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Image result for Resource Allocation ">
            <a:extLst>
              <a:ext uri="{FF2B5EF4-FFF2-40B4-BE49-F238E27FC236}">
                <a16:creationId xmlns:a16="http://schemas.microsoft.com/office/drawing/2014/main" id="{82395CDB-4593-52EE-A6E6-92FA90C27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001" y="2093976"/>
            <a:ext cx="4347324" cy="395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940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6DD5B-7667-CBDB-2861-D84D004CB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Green Marketing and Corporate Social Responsibility.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CAB65-B00E-A43B-A0BD-8EBAE7D4D936}"/>
              </a:ext>
            </a:extLst>
          </p:cNvPr>
          <p:cNvSpPr txBox="1"/>
          <p:nvPr/>
        </p:nvSpPr>
        <p:spPr>
          <a:xfrm>
            <a:off x="448056" y="1483137"/>
            <a:ext cx="5849874" cy="4712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400" b="1" kern="1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Use of renewable energy sources and carbon-neutral operations.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Recycling and responsible disposal programs for electronic devices.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Product sustainability initiatives, including the use of recycled materials.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Transparency in supply chain practices and responsible sourcing.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Image result for green marketing">
            <a:extLst>
              <a:ext uri="{FF2B5EF4-FFF2-40B4-BE49-F238E27FC236}">
                <a16:creationId xmlns:a16="http://schemas.microsoft.com/office/drawing/2014/main" id="{FE4B1ED6-551D-70B0-86B8-213D36ED8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265" y="2367788"/>
            <a:ext cx="5428679" cy="3658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352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7F574-D892-1D1F-72C9-961ACCCFE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Strategy for Global Advantage</a:t>
            </a:r>
            <a:endParaRPr lang="en-GB" dirty="0"/>
          </a:p>
        </p:txBody>
      </p:sp>
      <p:pic>
        <p:nvPicPr>
          <p:cNvPr id="7170" name="Picture 2" descr="Porter’s Generic Strategies 波特的一般竞争战略四大要素结构图ppt素材免费下载_红动网">
            <a:extLst>
              <a:ext uri="{FF2B5EF4-FFF2-40B4-BE49-F238E27FC236}">
                <a16:creationId xmlns:a16="http://schemas.microsoft.com/office/drawing/2014/main" id="{BE60BB93-B0BB-F44C-9230-D2B352344E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4" t="14814" r="12671" b="5276"/>
          <a:stretch/>
        </p:blipFill>
        <p:spPr bwMode="auto">
          <a:xfrm>
            <a:off x="2596896" y="2029968"/>
            <a:ext cx="5833872" cy="459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393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16D55-D8C3-BEF5-84E9-7DF60127D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Recommendations for Competitive Advantage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02CA3C-4D34-1BFC-7754-681051473B24}"/>
              </a:ext>
            </a:extLst>
          </p:cNvPr>
          <p:cNvSpPr txBox="1"/>
          <p:nvPr/>
        </p:nvSpPr>
        <p:spPr>
          <a:xfrm>
            <a:off x="468630" y="2006035"/>
            <a:ext cx="6599682" cy="48242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Continuous innovation and investment in research and development.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Strengthening partnerships with suppliers and manufacturers</a:t>
            </a:r>
            <a:r>
              <a:rPr lang="en-US" sz="2400" b="1" kern="100" dirty="0"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Enhancing customer experience through personalized services and seamless integration.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Emphasizing sustainability and corporate social responsibility practices.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Expanding market presence in emerging economies</a:t>
            </a:r>
            <a:endParaRPr lang="en-GB" sz="24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Image result for recommendation">
            <a:extLst>
              <a:ext uri="{FF2B5EF4-FFF2-40B4-BE49-F238E27FC236}">
                <a16:creationId xmlns:a16="http://schemas.microsoft.com/office/drawing/2014/main" id="{A51D6C87-F84A-3620-AE01-BB4632A620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206" y="1898553"/>
            <a:ext cx="280987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Competitive Advantage">
            <a:extLst>
              <a:ext uri="{FF2B5EF4-FFF2-40B4-BE49-F238E27FC236}">
                <a16:creationId xmlns:a16="http://schemas.microsoft.com/office/drawing/2014/main" id="{70B88D17-2CD7-DDE6-9A2C-16C69467ED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161" y="4470303"/>
            <a:ext cx="3181920" cy="2261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99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chemeClr val="bg2"/>
                </a:solidFill>
              </a:rPr>
              <a:t>Any Questions?</a:t>
            </a:r>
          </a:p>
          <a:p>
            <a:pPr rtl="0"/>
            <a:endParaRPr lang="en-GB" dirty="0">
              <a:solidFill>
                <a:schemeClr val="bg2"/>
              </a:solidFill>
            </a:endParaRPr>
          </a:p>
          <a:p>
            <a:pPr rtl="0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5DB26-466E-68EF-1E97-44F8B12F7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2A135E-C56F-960D-E06F-9669AEE50A0D}"/>
              </a:ext>
            </a:extLst>
          </p:cNvPr>
          <p:cNvSpPr txBox="1"/>
          <p:nvPr/>
        </p:nvSpPr>
        <p:spPr>
          <a:xfrm>
            <a:off x="548640" y="2194560"/>
            <a:ext cx="11045952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Bambang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Baroto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Bin Abdullah, M.M. and Wan, H.L. (2012). ‘Hybrid Strategy: A New Strategy for Competitive Advantage’.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 7(20).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://doi.org/10.5539/ijbm.v7n20p120.</a:t>
            </a: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Canon, G. and Jolly, J. (2021).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Apple sales rise to $90bn amid Covid buying surge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The Guardian. Available at: https://www.theguardian.com/technology/2021/apr/28/apple-quarterly-earnings-covid-sales (Accessed 11 Jul. 2023).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Dua, G. M., Gupta, V., &amp; Tuli, N. (2023). Resistance mechanism of the Indian business environment during COVID-19 using the PEST framework. Managing and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Strategising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Global Business in Crisis: Resolution, Resilience and Reformation.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Gao, J. (2021). Analysis of Diversification strategy of Apple Inc. Academic Journal of Business &amp; Management, 3(9), 34-39.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Hosseini, S., Ivanov, D., &amp;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Dolgui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(2019). Review of quantitative methods for supply chain resilience analysis. Transportation research part E: logistics and transportation review, 125, 285-307.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Li, Z., Pan, Y., Yang, W., Ma, J., &amp; Zhou, M. (2021). Effects of government subsidies on green technology investment and green marketing coordination of supply chain under the cap-and-trade mechanism. Energy Economics, 101, 105426.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428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FD62-BB98-CA5B-11A6-33E94D8D2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E5C6E9-CAE7-E2E1-602C-24BD89AFC5E6}"/>
              </a:ext>
            </a:extLst>
          </p:cNvPr>
          <p:cNvSpPr txBox="1"/>
          <p:nvPr/>
        </p:nvSpPr>
        <p:spPr>
          <a:xfrm>
            <a:off x="448056" y="2377440"/>
            <a:ext cx="1157630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News Room. (2022).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Apple unveils new features in iWork suite of productivity apps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Apple Newsroom. Available at: https://www.apple.com/newsroom/2021/09/apple-unveils-new-features-in-iwork-suite-of-productivity-apps/ (Accessed 11 Jul. 2023).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Rohn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Bican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M., </a:t>
            </a:r>
            <a:r>
              <a:rPr lang="en-US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Brem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Kraus, S., &amp; </a:t>
            </a:r>
            <a:r>
              <a:rPr lang="en-US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Clauss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 (2021). Digital platform-based business models–An exploration of critical success factors. Journal of Engineering and Technology Management, 60, 101625.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Vahdat, S. (2022). The role of IT-based technologies on the management of human resources in the COVID-19 era. </a:t>
            </a:r>
            <a:r>
              <a:rPr lang="en-US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Kybernetes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51(6), 2065-2088.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Wang, J., &amp; Wang, Z. (2020). Strengths, weaknesses, opportunities and threats (SWOT) analysis of China’s prevention and control strategy for the COVID-19 epidemic. International journal of environmental research and public health, 17(7), 2235.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38232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209668_TF56390039_Win32" id="{9B435FBB-37EF-4CC2-A2AA-2D5176A76904}" vid="{B037E65D-0BE2-4226-856A-90D3BD06C5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 design</Template>
  <TotalTime>237</TotalTime>
  <Words>749</Words>
  <Application>Microsoft Office PowerPoint</Application>
  <PresentationFormat>Widescreen</PresentationFormat>
  <Paragraphs>54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Gill Sans MT</vt:lpstr>
      <vt:lpstr>Times New Roman</vt:lpstr>
      <vt:lpstr>Wingdings 2</vt:lpstr>
      <vt:lpstr>Dividend</vt:lpstr>
      <vt:lpstr>A Critical Analysis of the Global Business Environment - Post Pandemic  </vt:lpstr>
      <vt:lpstr>Introduction </vt:lpstr>
      <vt:lpstr>Competition strategy for global advantages POST PADEMIC ERA </vt:lpstr>
      <vt:lpstr>market failure </vt:lpstr>
      <vt:lpstr>Resource Allocation to Address Current Challenges </vt:lpstr>
      <vt:lpstr>Green Marketing and Corporate Social Responsibility. </vt:lpstr>
      <vt:lpstr>Competitive Strategy for Global Advantage</vt:lpstr>
      <vt:lpstr>Recommendations for Competitive Advantage </vt:lpstr>
      <vt:lpstr>Thank You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Analysis of the Global Business Environment - Post Pandemic</dc:title>
  <dc:creator>kerris smith</dc:creator>
  <cp:lastModifiedBy>kerris smith</cp:lastModifiedBy>
  <cp:revision>1</cp:revision>
  <dcterms:created xsi:type="dcterms:W3CDTF">2023-07-11T13:13:24Z</dcterms:created>
  <dcterms:modified xsi:type="dcterms:W3CDTF">2023-07-11T17:25:51Z</dcterms:modified>
</cp:coreProperties>
</file>