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40"/>
  </p:notesMasterIdLst>
  <p:sldIdLst>
    <p:sldId id="259" r:id="rId10"/>
    <p:sldId id="335" r:id="rId11"/>
    <p:sldId id="356" r:id="rId12"/>
    <p:sldId id="357" r:id="rId13"/>
    <p:sldId id="368" r:id="rId14"/>
    <p:sldId id="369" r:id="rId15"/>
    <p:sldId id="365" r:id="rId16"/>
    <p:sldId id="366" r:id="rId17"/>
    <p:sldId id="367" r:id="rId18"/>
    <p:sldId id="261" r:id="rId19"/>
    <p:sldId id="273" r:id="rId20"/>
    <p:sldId id="346" r:id="rId21"/>
    <p:sldId id="265" r:id="rId22"/>
    <p:sldId id="266" r:id="rId23"/>
    <p:sldId id="269" r:id="rId24"/>
    <p:sldId id="267" r:id="rId25"/>
    <p:sldId id="316" r:id="rId26"/>
    <p:sldId id="347" r:id="rId27"/>
    <p:sldId id="349" r:id="rId28"/>
    <p:sldId id="350" r:id="rId29"/>
    <p:sldId id="351" r:id="rId30"/>
    <p:sldId id="282" r:id="rId31"/>
    <p:sldId id="284" r:id="rId32"/>
    <p:sldId id="285" r:id="rId33"/>
    <p:sldId id="364" r:id="rId34"/>
    <p:sldId id="278" r:id="rId35"/>
    <p:sldId id="363" r:id="rId36"/>
    <p:sldId id="260" r:id="rId37"/>
    <p:sldId id="256" r:id="rId38"/>
    <p:sldId id="25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2"/>
    <p:restoredTop sz="77739" autoAdjust="0"/>
  </p:normalViewPr>
  <p:slideViewPr>
    <p:cSldViewPr snapToGrid="0" snapToObjects="1">
      <p:cViewPr>
        <p:scale>
          <a:sx n="77" d="100"/>
          <a:sy n="77" d="100"/>
        </p:scale>
        <p:origin x="744"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viewProps" Target="view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notesMaster" Target="notesMasters/notesMaster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tableStyles" Target="tableStyle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theme" Target="theme/theme1.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C53AB5-B049-4D66-8B21-1C11BB7CBFD0}" type="datetimeFigureOut">
              <a:rPr lang="en-GB" smtClean="0"/>
              <a:t>09/03/2025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A20C9B-0AAD-4F06-8ABF-51A6DA0D3E18}" type="slidenum">
              <a:rPr lang="en-GB" smtClean="0"/>
              <a:t>‹#›</a:t>
            </a:fld>
            <a:endParaRPr lang="en-GB"/>
          </a:p>
        </p:txBody>
      </p:sp>
    </p:spTree>
    <p:extLst>
      <p:ext uri="{BB962C8B-B14F-4D97-AF65-F5344CB8AC3E}">
        <p14:creationId xmlns:p14="http://schemas.microsoft.com/office/powerpoint/2010/main" val="1918446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D2125"/>
                </a:solidFill>
                <a:effectLst/>
                <a:latin typeface="-apple-system"/>
              </a:rPr>
              <a:t>During this session, we will be revising the concepts and skills covered in weeks 5,6,7 and 8 </a:t>
            </a:r>
            <a:endParaRPr lang="en-GB" dirty="0"/>
          </a:p>
        </p:txBody>
      </p:sp>
      <p:sp>
        <p:nvSpPr>
          <p:cNvPr id="4" name="Slide Number Placeholder 3"/>
          <p:cNvSpPr>
            <a:spLocks noGrp="1"/>
          </p:cNvSpPr>
          <p:nvPr>
            <p:ph type="sldNum" sz="quarter" idx="5"/>
          </p:nvPr>
        </p:nvSpPr>
        <p:spPr/>
        <p:txBody>
          <a:bodyPr/>
          <a:lstStyle/>
          <a:p>
            <a:fld id="{7EA20C9B-0AAD-4F06-8ABF-51A6DA0D3E18}" type="slidenum">
              <a:rPr lang="en-GB" smtClean="0"/>
              <a:t>1</a:t>
            </a:fld>
            <a:endParaRPr lang="en-GB"/>
          </a:p>
        </p:txBody>
      </p:sp>
    </p:spTree>
    <p:extLst>
      <p:ext uri="{BB962C8B-B14F-4D97-AF65-F5344CB8AC3E}">
        <p14:creationId xmlns:p14="http://schemas.microsoft.com/office/powerpoint/2010/main" val="596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D2125"/>
                </a:solidFill>
                <a:effectLst/>
                <a:latin typeface="-apple-system"/>
              </a:rPr>
              <a:t>During this session, we will be developing your understanding of the purpose and process for a literature review, looking at poor and good examples. We will working in small groups to evaluate a small set of research articles in order to develop your skills. This session is vital for your preparation and planning for your component 2 assignment </a:t>
            </a:r>
            <a:endParaRPr lang="en-GB" dirty="0"/>
          </a:p>
        </p:txBody>
      </p:sp>
      <p:sp>
        <p:nvSpPr>
          <p:cNvPr id="4" name="Slide Number Placeholder 3"/>
          <p:cNvSpPr>
            <a:spLocks noGrp="1"/>
          </p:cNvSpPr>
          <p:nvPr>
            <p:ph type="sldNum" sz="quarter" idx="5"/>
          </p:nvPr>
        </p:nvSpPr>
        <p:spPr/>
        <p:txBody>
          <a:bodyPr/>
          <a:lstStyle/>
          <a:p>
            <a:fld id="{7EA20C9B-0AAD-4F06-8ABF-51A6DA0D3E18}" type="slidenum">
              <a:rPr lang="en-GB" smtClean="0"/>
              <a:t>2</a:t>
            </a:fld>
            <a:endParaRPr lang="en-GB"/>
          </a:p>
        </p:txBody>
      </p:sp>
    </p:spTree>
    <p:extLst>
      <p:ext uri="{BB962C8B-B14F-4D97-AF65-F5344CB8AC3E}">
        <p14:creationId xmlns:p14="http://schemas.microsoft.com/office/powerpoint/2010/main" val="1175671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will probably use 9 main peer reviewed studies / articles to analyse with 11+ sources that provide broad background info.   </a:t>
            </a:r>
          </a:p>
        </p:txBody>
      </p:sp>
      <p:sp>
        <p:nvSpPr>
          <p:cNvPr id="4" name="Slide Number Placeholder 3"/>
          <p:cNvSpPr>
            <a:spLocks noGrp="1"/>
          </p:cNvSpPr>
          <p:nvPr>
            <p:ph type="sldNum" sz="quarter" idx="5"/>
          </p:nvPr>
        </p:nvSpPr>
        <p:spPr/>
        <p:txBody>
          <a:bodyPr/>
          <a:lstStyle/>
          <a:p>
            <a:fld id="{7EA20C9B-0AAD-4F06-8ABF-51A6DA0D3E18}" type="slidenum">
              <a:rPr lang="en-GB" smtClean="0"/>
              <a:t>4</a:t>
            </a:fld>
            <a:endParaRPr lang="en-GB"/>
          </a:p>
        </p:txBody>
      </p:sp>
    </p:spTree>
    <p:extLst>
      <p:ext uri="{BB962C8B-B14F-4D97-AF65-F5344CB8AC3E}">
        <p14:creationId xmlns:p14="http://schemas.microsoft.com/office/powerpoint/2010/main" val="3957318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A20C9B-0AAD-4F06-8ABF-51A6DA0D3E18}" type="slidenum">
              <a:rPr lang="en-GB" smtClean="0"/>
              <a:t>9</a:t>
            </a:fld>
            <a:endParaRPr lang="en-GB"/>
          </a:p>
        </p:txBody>
      </p:sp>
    </p:spTree>
    <p:extLst>
      <p:ext uri="{BB962C8B-B14F-4D97-AF65-F5344CB8AC3E}">
        <p14:creationId xmlns:p14="http://schemas.microsoft.com/office/powerpoint/2010/main" val="2641840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Support the students to think of single word search terms that can be added to a list of search term – some of given as examples but students may think of more. Students can also think of exact phrase to use, for example “parenting classes” these need to be short and always surrounded by “” quotation marks when searching. – More notes of Boolean operators under next slide. </a:t>
            </a:r>
          </a:p>
        </p:txBody>
      </p:sp>
      <p:sp>
        <p:nvSpPr>
          <p:cNvPr id="4" name="Slide Number Placeholder 3"/>
          <p:cNvSpPr>
            <a:spLocks noGrp="1"/>
          </p:cNvSpPr>
          <p:nvPr>
            <p:ph type="sldNum" sz="quarter" idx="5"/>
          </p:nvPr>
        </p:nvSpPr>
        <p:spPr/>
        <p:txBody>
          <a:bodyPr/>
          <a:lstStyle/>
          <a:p>
            <a:fld id="{6E2C01FD-54B2-4271-96CC-33ADBA21B4C5}" type="slidenum">
              <a:rPr lang="en-GB" smtClean="0"/>
              <a:t>11</a:t>
            </a:fld>
            <a:endParaRPr lang="en-GB"/>
          </a:p>
        </p:txBody>
      </p:sp>
    </p:spTree>
    <p:extLst>
      <p:ext uri="{BB962C8B-B14F-4D97-AF65-F5344CB8AC3E}">
        <p14:creationId xmlns:p14="http://schemas.microsoft.com/office/powerpoint/2010/main" val="1378786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importance of filtering results and for choosing a current date range if researching technology. </a:t>
            </a:r>
          </a:p>
          <a:p>
            <a:r>
              <a:rPr lang="en-GB" dirty="0"/>
              <a:t>Model this process to students on both sites. </a:t>
            </a:r>
          </a:p>
        </p:txBody>
      </p:sp>
      <p:sp>
        <p:nvSpPr>
          <p:cNvPr id="4" name="Slide Number Placeholder 3"/>
          <p:cNvSpPr>
            <a:spLocks noGrp="1"/>
          </p:cNvSpPr>
          <p:nvPr>
            <p:ph type="sldNum" sz="quarter" idx="5"/>
          </p:nvPr>
        </p:nvSpPr>
        <p:spPr/>
        <p:txBody>
          <a:bodyPr/>
          <a:lstStyle/>
          <a:p>
            <a:fld id="{6E2C01FD-54B2-4271-96CC-33ADBA21B4C5}" type="slidenum">
              <a:rPr lang="en-GB" smtClean="0"/>
              <a:t>12</a:t>
            </a:fld>
            <a:endParaRPr lang="en-GB"/>
          </a:p>
        </p:txBody>
      </p:sp>
    </p:spTree>
    <p:extLst>
      <p:ext uri="{BB962C8B-B14F-4D97-AF65-F5344CB8AC3E}">
        <p14:creationId xmlns:p14="http://schemas.microsoft.com/office/powerpoint/2010/main" val="2456430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A20C9B-0AAD-4F06-8ABF-51A6DA0D3E18}" type="slidenum">
              <a:rPr lang="en-GB" smtClean="0"/>
              <a:t>13</a:t>
            </a:fld>
            <a:endParaRPr lang="en-GB"/>
          </a:p>
        </p:txBody>
      </p:sp>
    </p:spTree>
    <p:extLst>
      <p:ext uri="{BB962C8B-B14F-4D97-AF65-F5344CB8AC3E}">
        <p14:creationId xmlns:p14="http://schemas.microsoft.com/office/powerpoint/2010/main" val="2137617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outline the purpose of an Abstract and that these are present in nearly all journal articles and research studies. </a:t>
            </a:r>
          </a:p>
          <a:p>
            <a:endParaRPr lang="en-GB" dirty="0"/>
          </a:p>
          <a:p>
            <a:r>
              <a:rPr lang="en-GB" dirty="0"/>
              <a:t>Explain that this is a traditional way of setting out an abstract but that some publications now include subheadings to aid the reader – see the Reeves et al (2017) example. </a:t>
            </a:r>
          </a:p>
        </p:txBody>
      </p:sp>
      <p:sp>
        <p:nvSpPr>
          <p:cNvPr id="4" name="Slide Number Placeholder 3"/>
          <p:cNvSpPr>
            <a:spLocks noGrp="1"/>
          </p:cNvSpPr>
          <p:nvPr>
            <p:ph type="sldNum" sz="quarter" idx="5"/>
          </p:nvPr>
        </p:nvSpPr>
        <p:spPr/>
        <p:txBody>
          <a:bodyPr/>
          <a:lstStyle/>
          <a:p>
            <a:fld id="{6E2C01FD-54B2-4271-96CC-33ADBA21B4C5}" type="slidenum">
              <a:rPr lang="en-GB" smtClean="0"/>
              <a:t>15</a:t>
            </a:fld>
            <a:endParaRPr lang="en-GB"/>
          </a:p>
        </p:txBody>
      </p:sp>
    </p:spTree>
    <p:extLst>
      <p:ext uri="{BB962C8B-B14F-4D97-AF65-F5344CB8AC3E}">
        <p14:creationId xmlns:p14="http://schemas.microsoft.com/office/powerpoint/2010/main" val="36236355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outline the purpose of an Abstract and that these are present in nearly all journal articles and research studies. </a:t>
            </a:r>
          </a:p>
          <a:p>
            <a:endParaRPr lang="en-GB" dirty="0"/>
          </a:p>
          <a:p>
            <a:r>
              <a:rPr lang="en-GB" dirty="0"/>
              <a:t>Explain that this is a traditional way of setting out an abstract but that some publications now include subheadings to aid the reader – </a:t>
            </a:r>
          </a:p>
        </p:txBody>
      </p:sp>
      <p:sp>
        <p:nvSpPr>
          <p:cNvPr id="4" name="Slide Number Placeholder 3"/>
          <p:cNvSpPr>
            <a:spLocks noGrp="1"/>
          </p:cNvSpPr>
          <p:nvPr>
            <p:ph type="sldNum" sz="quarter" idx="5"/>
          </p:nvPr>
        </p:nvSpPr>
        <p:spPr/>
        <p:txBody>
          <a:bodyPr/>
          <a:lstStyle/>
          <a:p>
            <a:fld id="{6E2C01FD-54B2-4271-96CC-33ADBA21B4C5}" type="slidenum">
              <a:rPr lang="en-GB" smtClean="0"/>
              <a:t>17</a:t>
            </a:fld>
            <a:endParaRPr lang="en-GB"/>
          </a:p>
        </p:txBody>
      </p:sp>
    </p:spTree>
    <p:extLst>
      <p:ext uri="{BB962C8B-B14F-4D97-AF65-F5344CB8AC3E}">
        <p14:creationId xmlns:p14="http://schemas.microsoft.com/office/powerpoint/2010/main" val="36236355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simplified approach is outlined on p143 – 156 in the core text – available on the </a:t>
            </a:r>
            <a:r>
              <a:rPr lang="en-GB" dirty="0" err="1"/>
              <a:t>moodle</a:t>
            </a:r>
            <a:r>
              <a:rPr lang="en-GB" dirty="0"/>
              <a:t> front page. </a:t>
            </a:r>
          </a:p>
        </p:txBody>
      </p:sp>
      <p:sp>
        <p:nvSpPr>
          <p:cNvPr id="4" name="Slide Number Placeholder 3"/>
          <p:cNvSpPr>
            <a:spLocks noGrp="1"/>
          </p:cNvSpPr>
          <p:nvPr>
            <p:ph type="sldNum" sz="quarter" idx="5"/>
          </p:nvPr>
        </p:nvSpPr>
        <p:spPr/>
        <p:txBody>
          <a:bodyPr/>
          <a:lstStyle/>
          <a:p>
            <a:fld id="{381563B5-C1A0-43B5-9D6B-FE44CBA16603}" type="slidenum">
              <a:rPr lang="en-GB" smtClean="0"/>
              <a:t>22</a:t>
            </a:fld>
            <a:endParaRPr lang="en-GB"/>
          </a:p>
        </p:txBody>
      </p:sp>
    </p:spTree>
    <p:extLst>
      <p:ext uri="{BB962C8B-B14F-4D97-AF65-F5344CB8AC3E}">
        <p14:creationId xmlns:p14="http://schemas.microsoft.com/office/powerpoint/2010/main" val="36118218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Step 1 - Summarize the content of all the papers and studies that you have read. – This should be generated by looking at the notes that have been made during a critical analysis of each paper. The summary can take the form of a table as shown on the next slide and on future slides.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Step 2 – Identify themes – Students should look at the findings and discussion sections of the articles they have identified and read. Whilst articles may have several themes that can be picked out, students should remember to focus on what is relevant to their own research/review question.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Step 3 – Writing up your themes – It is important to remember that the ‘themes’ are your findings and will be the basis for the discussion section (1500words) so as a guide – three themes = 500 words each or five themes = 300 words each. </a:t>
            </a:r>
          </a:p>
          <a:p>
            <a:endParaRPr lang="en-GB" dirty="0"/>
          </a:p>
        </p:txBody>
      </p:sp>
      <p:sp>
        <p:nvSpPr>
          <p:cNvPr id="4" name="Slide Number Placeholder 3"/>
          <p:cNvSpPr>
            <a:spLocks noGrp="1"/>
          </p:cNvSpPr>
          <p:nvPr>
            <p:ph type="sldNum" sz="quarter" idx="5"/>
          </p:nvPr>
        </p:nvSpPr>
        <p:spPr/>
        <p:txBody>
          <a:bodyPr/>
          <a:lstStyle/>
          <a:p>
            <a:fld id="{381563B5-C1A0-43B5-9D6B-FE44CBA16603}" type="slidenum">
              <a:rPr lang="en-GB" smtClean="0"/>
              <a:t>23</a:t>
            </a:fld>
            <a:endParaRPr lang="en-GB"/>
          </a:p>
        </p:txBody>
      </p:sp>
    </p:spTree>
    <p:extLst>
      <p:ext uri="{BB962C8B-B14F-4D97-AF65-F5344CB8AC3E}">
        <p14:creationId xmlns:p14="http://schemas.microsoft.com/office/powerpoint/2010/main" val="880362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962408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0208512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5842322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286696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3/9/2025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2464569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7.png"/><Relationship Id="rId4" Type="http://schemas.openxmlformats.org/officeDocument/2006/relationships/slideLayout" Target="../slideLayouts/slideLayout11.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7" Type="http://schemas.openxmlformats.org/officeDocument/2006/relationships/image" Target="../media/image19.png"/><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theme" Target="../theme/theme6.xml"/><Relationship Id="rId5" Type="http://schemas.openxmlformats.org/officeDocument/2006/relationships/slideLayout" Target="../slideLayouts/slideLayout26.xml"/><Relationship Id="rId4"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3/9/2025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 id="214748374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 id="214748374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2" r:id="rId4"/>
    <p:sldLayoutId id="214748374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2.xml"/><Relationship Id="rId1" Type="http://schemas.openxmlformats.org/officeDocument/2006/relationships/slideLayout" Target="../slideLayouts/slideLayout25.xml"/><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slides/_rels/slide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xml"/><Relationship Id="rId1" Type="http://schemas.openxmlformats.org/officeDocument/2006/relationships/slideLayout" Target="../slideLayouts/slideLayout25.xml"/><Relationship Id="rId5" Type="http://schemas.openxmlformats.org/officeDocument/2006/relationships/image" Target="../media/image45.png"/><Relationship Id="rId4" Type="http://schemas.openxmlformats.org/officeDocument/2006/relationships/image" Target="../media/image4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8.xml"/><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0.xml"/><Relationship Id="rId1" Type="http://schemas.openxmlformats.org/officeDocument/2006/relationships/slideLayout" Target="../slideLayouts/slideLayout16.xml"/><Relationship Id="rId5" Type="http://schemas.openxmlformats.org/officeDocument/2006/relationships/image" Target="../media/image50.png"/><Relationship Id="rId4" Type="http://schemas.openxmlformats.org/officeDocument/2006/relationships/image" Target="../media/image49.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p:txBody>
          <a:bodyPr/>
          <a:lstStyle/>
          <a:p>
            <a:pPr marL="0" indent="0" algn="ctr">
              <a:buNone/>
            </a:pPr>
            <a:r>
              <a:rPr lang="en-GB" dirty="0">
                <a:solidFill>
                  <a:schemeClr val="bg1"/>
                </a:solidFill>
              </a:rPr>
              <a:t>BMHP5019_BIRM </a:t>
            </a:r>
          </a:p>
          <a:p>
            <a:pPr marL="0" indent="0" algn="ctr">
              <a:buNone/>
            </a:pPr>
            <a:r>
              <a:rPr lang="en-GB" dirty="0">
                <a:solidFill>
                  <a:schemeClr val="bg1"/>
                </a:solidFill>
              </a:rPr>
              <a:t>Introduction to Independent Research </a:t>
            </a:r>
          </a:p>
          <a:p>
            <a:pPr marL="0" indent="0" algn="ctr">
              <a:buNone/>
            </a:pPr>
            <a:endParaRPr lang="en-GB" dirty="0">
              <a:solidFill>
                <a:schemeClr val="bg1"/>
              </a:solidFill>
            </a:endParaRPr>
          </a:p>
          <a:p>
            <a:pPr marL="0" indent="0" algn="ctr">
              <a:buNone/>
            </a:pPr>
            <a:r>
              <a:rPr lang="en-GB" sz="4400" dirty="0">
                <a:solidFill>
                  <a:schemeClr val="bg1"/>
                </a:solidFill>
              </a:rPr>
              <a:t>Week 9 </a:t>
            </a:r>
          </a:p>
          <a:p>
            <a:pPr marL="0" indent="0" algn="ctr">
              <a:buNone/>
            </a:pPr>
            <a:r>
              <a:rPr lang="en-GB" dirty="0">
                <a:solidFill>
                  <a:schemeClr val="bg1"/>
                </a:solidFill>
              </a:rPr>
              <a:t>Revision of key concepts and skills</a:t>
            </a: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a:t>
            </a:r>
          </a:p>
        </p:txBody>
      </p:sp>
      <p:sp>
        <p:nvSpPr>
          <p:cNvPr id="4" name="Oval 3">
            <a:extLst>
              <a:ext uri="{FF2B5EF4-FFF2-40B4-BE49-F238E27FC236}">
                <a16:creationId xmlns:a16="http://schemas.microsoft.com/office/drawing/2014/main" id="{EAD0FAC2-EDF8-4711-8592-9768E8482C6D}"/>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6" name="Rectangle 5" descr="Scales of Justice">
            <a:extLst>
              <a:ext uri="{FF2B5EF4-FFF2-40B4-BE49-F238E27FC236}">
                <a16:creationId xmlns:a16="http://schemas.microsoft.com/office/drawing/2014/main" id="{B89297D0-74F9-4740-B18C-94CCF0358BF5}"/>
              </a:ext>
            </a:extLst>
          </p:cNvPr>
          <p:cNvSpPr/>
          <p:nvPr/>
        </p:nvSpPr>
        <p:spPr>
          <a:xfrm>
            <a:off x="2071312" y="3007931"/>
            <a:ext cx="1043437" cy="104343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952EAD2E-E775-47D1-ACAB-39564120E18F}"/>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Revise</a:t>
            </a:r>
            <a:r>
              <a:rPr lang="en-US" sz="1700" kern="1200" baseline="0" dirty="0"/>
              <a:t> the literature review process</a:t>
            </a:r>
            <a:endParaRPr lang="en-US" sz="1700" kern="1200" dirty="0"/>
          </a:p>
        </p:txBody>
      </p:sp>
      <p:sp>
        <p:nvSpPr>
          <p:cNvPr id="8" name="Oval 7">
            <a:extLst>
              <a:ext uri="{FF2B5EF4-FFF2-40B4-BE49-F238E27FC236}">
                <a16:creationId xmlns:a16="http://schemas.microsoft.com/office/drawing/2014/main" id="{46E2B1A0-7551-41A4-B651-569779A7E5A9}"/>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9" name="Rectangle 8" descr="Questions">
            <a:extLst>
              <a:ext uri="{FF2B5EF4-FFF2-40B4-BE49-F238E27FC236}">
                <a16:creationId xmlns:a16="http://schemas.microsoft.com/office/drawing/2014/main" id="{2A05F083-0D33-42DA-96A7-3E88C064F7B4}"/>
              </a:ext>
            </a:extLst>
          </p:cNvPr>
          <p:cNvSpPr/>
          <p:nvPr/>
        </p:nvSpPr>
        <p:spPr>
          <a:xfrm>
            <a:off x="5574281" y="3007931"/>
            <a:ext cx="1043437" cy="104343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C617B2DD-B717-4F6C-A576-ECDAF0012D7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dirty="0"/>
              <a:t>Revise thematic analysis: the simplified approach</a:t>
            </a:r>
            <a:endParaRPr lang="en-US" sz="1700" kern="1200" dirty="0"/>
          </a:p>
        </p:txBody>
      </p:sp>
      <p:sp>
        <p:nvSpPr>
          <p:cNvPr id="11" name="Oval 10">
            <a:extLst>
              <a:ext uri="{FF2B5EF4-FFF2-40B4-BE49-F238E27FC236}">
                <a16:creationId xmlns:a16="http://schemas.microsoft.com/office/drawing/2014/main" id="{7EE430FF-EAA0-49AA-BCFB-B84E71B76724}"/>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2" name="Rectangle 11" descr="Question mark">
            <a:extLst>
              <a:ext uri="{FF2B5EF4-FFF2-40B4-BE49-F238E27FC236}">
                <a16:creationId xmlns:a16="http://schemas.microsoft.com/office/drawing/2014/main" id="{DDA88BC3-0ED0-46FE-AFCC-E87E4627B805}"/>
              </a:ext>
            </a:extLst>
          </p:cNvPr>
          <p:cNvSpPr/>
          <p:nvPr/>
        </p:nvSpPr>
        <p:spPr>
          <a:xfrm>
            <a:off x="9077250" y="3007931"/>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F9CA6AB1-EF6F-488B-B80D-649FD29452D0}"/>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Answer any question you have about your write up </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ED267-B631-4765-B810-6D2792DC73C6}"/>
              </a:ext>
            </a:extLst>
          </p:cNvPr>
          <p:cNvSpPr>
            <a:spLocks noGrp="1"/>
          </p:cNvSpPr>
          <p:nvPr>
            <p:ph type="title"/>
          </p:nvPr>
        </p:nvSpPr>
        <p:spPr/>
        <p:txBody>
          <a:bodyPr/>
          <a:lstStyle/>
          <a:p>
            <a:r>
              <a:rPr lang="en-GB" dirty="0"/>
              <a:t>Component 2 – Research Report</a:t>
            </a:r>
          </a:p>
        </p:txBody>
      </p:sp>
      <p:pic>
        <p:nvPicPr>
          <p:cNvPr id="9" name="Picture 8">
            <a:extLst>
              <a:ext uri="{FF2B5EF4-FFF2-40B4-BE49-F238E27FC236}">
                <a16:creationId xmlns:a16="http://schemas.microsoft.com/office/drawing/2014/main" id="{C93C4E99-20DD-4911-B63E-AFA52A14C6AA}"/>
              </a:ext>
            </a:extLst>
          </p:cNvPr>
          <p:cNvPicPr>
            <a:picLocks noChangeAspect="1"/>
          </p:cNvPicPr>
          <p:nvPr/>
        </p:nvPicPr>
        <p:blipFill>
          <a:blip r:embed="rId2"/>
          <a:stretch>
            <a:fillRect/>
          </a:stretch>
        </p:blipFill>
        <p:spPr>
          <a:xfrm>
            <a:off x="3780147" y="1709851"/>
            <a:ext cx="8019573" cy="4783024"/>
          </a:xfrm>
          <a:prstGeom prst="rect">
            <a:avLst/>
          </a:prstGeom>
        </p:spPr>
      </p:pic>
      <p:pic>
        <p:nvPicPr>
          <p:cNvPr id="5" name="Picture 4">
            <a:extLst>
              <a:ext uri="{FF2B5EF4-FFF2-40B4-BE49-F238E27FC236}">
                <a16:creationId xmlns:a16="http://schemas.microsoft.com/office/drawing/2014/main" id="{137CD874-FC08-0FF4-8AF8-033C76CB3447}"/>
              </a:ext>
            </a:extLst>
          </p:cNvPr>
          <p:cNvPicPr>
            <a:picLocks noChangeAspect="1"/>
          </p:cNvPicPr>
          <p:nvPr/>
        </p:nvPicPr>
        <p:blipFill>
          <a:blip r:embed="rId3"/>
          <a:srcRect l="9135" r="13770"/>
          <a:stretch/>
        </p:blipFill>
        <p:spPr>
          <a:xfrm>
            <a:off x="52647" y="2262554"/>
            <a:ext cx="3851138" cy="3987850"/>
          </a:xfrm>
          <a:prstGeom prst="rect">
            <a:avLst/>
          </a:prstGeom>
        </p:spPr>
      </p:pic>
    </p:spTree>
    <p:extLst>
      <p:ext uri="{BB962C8B-B14F-4D97-AF65-F5344CB8AC3E}">
        <p14:creationId xmlns:p14="http://schemas.microsoft.com/office/powerpoint/2010/main" val="3371985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57B0D-7F48-4464-8CE3-BFFA1919942D}"/>
              </a:ext>
            </a:extLst>
          </p:cNvPr>
          <p:cNvSpPr>
            <a:spLocks noGrp="1"/>
          </p:cNvSpPr>
          <p:nvPr>
            <p:ph type="title"/>
          </p:nvPr>
        </p:nvSpPr>
        <p:spPr>
          <a:xfrm>
            <a:off x="8500533" y="166688"/>
            <a:ext cx="3369734" cy="1325563"/>
          </a:xfrm>
        </p:spPr>
        <p:txBody>
          <a:bodyPr/>
          <a:lstStyle/>
          <a:p>
            <a:r>
              <a:rPr lang="en-GB" dirty="0"/>
              <a:t>Component 2  </a:t>
            </a:r>
          </a:p>
        </p:txBody>
      </p:sp>
      <p:sp>
        <p:nvSpPr>
          <p:cNvPr id="3" name="Content Placeholder 2">
            <a:extLst>
              <a:ext uri="{FF2B5EF4-FFF2-40B4-BE49-F238E27FC236}">
                <a16:creationId xmlns:a16="http://schemas.microsoft.com/office/drawing/2014/main" id="{D804BC6C-B9BD-4EDD-A55D-F1F5F3EB0EC8}"/>
              </a:ext>
            </a:extLst>
          </p:cNvPr>
          <p:cNvSpPr>
            <a:spLocks noGrp="1"/>
          </p:cNvSpPr>
          <p:nvPr>
            <p:ph idx="1"/>
          </p:nvPr>
        </p:nvSpPr>
        <p:spPr>
          <a:xfrm>
            <a:off x="778933" y="1320800"/>
            <a:ext cx="11091334" cy="5537200"/>
          </a:xfrm>
        </p:spPr>
        <p:txBody>
          <a:bodyPr>
            <a:normAutofit fontScale="55000" lnSpcReduction="20000"/>
          </a:bodyPr>
          <a:lstStyle/>
          <a:p>
            <a:pPr marL="264160" marR="60960" indent="0" algn="just">
              <a:lnSpc>
                <a:spcPct val="150000"/>
              </a:lnSpc>
              <a:spcAft>
                <a:spcPts val="665"/>
              </a:spcAft>
              <a:buNone/>
            </a:pPr>
            <a:r>
              <a:rPr lang="en-GB" sz="2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Research report should include the following elements:  </a:t>
            </a:r>
            <a:endPar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60960" lvl="0" indent="-342900" algn="just">
              <a:lnSpc>
                <a:spcPct val="150000"/>
              </a:lnSpc>
              <a:spcAft>
                <a:spcPts val="665"/>
              </a:spcAft>
              <a:buFont typeface="+mj-lt"/>
              <a:buAutoNum type="arabicParenR"/>
            </a:pPr>
            <a:r>
              <a:rPr lang="en-GB" sz="2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Introduction</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including definitions of the main concepts, rationale, the review question, and objectives of the student’s scoping literature review (</a:t>
            </a:r>
            <a:r>
              <a:rPr lang="en-GB" sz="29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Approx</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350words) </a:t>
            </a:r>
          </a:p>
          <a:p>
            <a:pPr marL="342900" marR="60960" lvl="0" indent="-342900" algn="just">
              <a:lnSpc>
                <a:spcPct val="150000"/>
              </a:lnSpc>
              <a:spcAft>
                <a:spcPts val="665"/>
              </a:spcAft>
              <a:buFont typeface="+mj-lt"/>
              <a:buAutoNum type="arabicParenR"/>
            </a:pPr>
            <a:r>
              <a:rPr lang="en-GB" sz="2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Background</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including information about the context, policies, legislation, guidance, services, practice, etc. in relation to the chosen topic  (</a:t>
            </a:r>
            <a:r>
              <a:rPr lang="en-GB" sz="29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Approx</a:t>
            </a:r>
            <a:r>
              <a:rPr lang="en-GB" sz="2900" dirty="0">
                <a:solidFill>
                  <a:srgbClr val="000000"/>
                </a:solidFill>
                <a:latin typeface="Arial" panose="020B0604020202020204" pitchFamily="34" charset="0"/>
                <a:ea typeface="Times New Roman" panose="02020603050405020304" pitchFamily="18" charset="0"/>
                <a:cs typeface="Arial" panose="020B0604020202020204" pitchFamily="34" charset="0"/>
              </a:rPr>
              <a:t>. 750words) </a:t>
            </a:r>
            <a:endPar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60960" lvl="0" indent="-342900" algn="just">
              <a:lnSpc>
                <a:spcPct val="150000"/>
              </a:lnSpc>
              <a:spcAft>
                <a:spcPts val="665"/>
              </a:spcAft>
              <a:buFont typeface="+mj-lt"/>
              <a:buAutoNum type="arabicParenR"/>
            </a:pPr>
            <a:r>
              <a:rPr lang="en-GB" sz="2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Methods</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of data collection and data analysis of the student’s research, and ethical research considerations (</a:t>
            </a:r>
            <a:r>
              <a:rPr lang="en-GB" sz="29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Approx</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350 words) </a:t>
            </a:r>
          </a:p>
          <a:p>
            <a:pPr marL="342900" marR="60960" lvl="0" indent="-342900" algn="just">
              <a:lnSpc>
                <a:spcPct val="150000"/>
              </a:lnSpc>
              <a:spcAft>
                <a:spcPts val="665"/>
              </a:spcAft>
              <a:buFont typeface="+mj-lt"/>
              <a:buAutoNum type="arabicParenR"/>
            </a:pPr>
            <a:r>
              <a:rPr lang="en-GB" sz="2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Results</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the student’s scoping review, using thematic analysis, of published primary and/or secondary research studies related to the student’s review question (</a:t>
            </a:r>
            <a:r>
              <a:rPr lang="en-GB" sz="29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Approx</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2900" dirty="0">
                <a:solidFill>
                  <a:srgbClr val="000000"/>
                </a:solidFill>
                <a:latin typeface="Arial" panose="020B0604020202020204" pitchFamily="34" charset="0"/>
                <a:ea typeface="Times New Roman" panose="02020603050405020304" pitchFamily="18" charset="0"/>
                <a:cs typeface="Arial" panose="020B0604020202020204" pitchFamily="34" charset="0"/>
              </a:rPr>
              <a:t>300</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words)</a:t>
            </a:r>
          </a:p>
          <a:p>
            <a:pPr marL="342900" marR="60960" lvl="0" indent="-342900" algn="just">
              <a:lnSpc>
                <a:spcPct val="150000"/>
              </a:lnSpc>
              <a:spcAft>
                <a:spcPts val="665"/>
              </a:spcAft>
              <a:buFont typeface="+mj-lt"/>
              <a:buAutoNum type="arabicParenR"/>
            </a:pPr>
            <a:r>
              <a:rPr lang="en-GB" sz="2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Discussion</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of the findings (themes) of the scoping literature review of the student (</a:t>
            </a:r>
            <a:r>
              <a:rPr lang="en-GB" sz="29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Approx</a:t>
            </a:r>
            <a:r>
              <a:rPr lang="en-GB" sz="2900" dirty="0">
                <a:solidFill>
                  <a:srgbClr val="000000"/>
                </a:solidFill>
                <a:latin typeface="Arial" panose="020B0604020202020204" pitchFamily="34" charset="0"/>
                <a:ea typeface="Times New Roman" panose="02020603050405020304" pitchFamily="18" charset="0"/>
                <a:cs typeface="Arial" panose="020B0604020202020204" pitchFamily="34" charset="0"/>
              </a:rPr>
              <a:t>. 1500 words) </a:t>
            </a:r>
            <a:endPar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60960" lvl="0" indent="-342900" algn="just">
              <a:lnSpc>
                <a:spcPct val="150000"/>
              </a:lnSpc>
              <a:spcAft>
                <a:spcPts val="665"/>
              </a:spcAft>
              <a:buFont typeface="+mj-lt"/>
              <a:buAutoNum type="arabicParenR"/>
            </a:pPr>
            <a:r>
              <a:rPr lang="en-GB" sz="2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Conclusion and Recommendations</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for future research, policy, and/or practice. (</a:t>
            </a:r>
            <a:r>
              <a:rPr lang="en-GB" sz="29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Approx</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350) </a:t>
            </a:r>
          </a:p>
          <a:p>
            <a:pPr marL="342900" marR="60960" lvl="0" indent="-342900" algn="just">
              <a:lnSpc>
                <a:spcPct val="150000"/>
              </a:lnSpc>
              <a:spcAft>
                <a:spcPts val="665"/>
              </a:spcAft>
              <a:buFont typeface="+mj-lt"/>
              <a:buAutoNum type="arabicParenR"/>
            </a:pPr>
            <a:r>
              <a:rPr lang="en-GB" sz="2900" b="1" dirty="0">
                <a:solidFill>
                  <a:srgbClr val="000000"/>
                </a:solidFill>
                <a:latin typeface="Arial" panose="020B0604020202020204" pitchFamily="34" charset="0"/>
                <a:ea typeface="Times New Roman" panose="02020603050405020304" pitchFamily="18" charset="0"/>
                <a:cs typeface="Arial" panose="020B0604020202020204" pitchFamily="34" charset="0"/>
              </a:rPr>
              <a:t>Reference List</a:t>
            </a:r>
            <a:r>
              <a:rPr lang="en-GB" sz="2900" dirty="0">
                <a:solidFill>
                  <a:srgbClr val="000000"/>
                </a:solidFill>
                <a:latin typeface="Arial" panose="020B0604020202020204" pitchFamily="34" charset="0"/>
                <a:ea typeface="Times New Roman" panose="02020603050405020304" pitchFamily="18" charset="0"/>
                <a:cs typeface="Arial" panose="020B0604020202020204" pitchFamily="34" charset="0"/>
              </a:rPr>
              <a:t> in UWTSD Harvard Style – a </a:t>
            </a:r>
            <a:r>
              <a:rPr lang="en-GB" sz="2900" i="1" dirty="0">
                <a:solidFill>
                  <a:srgbClr val="000000"/>
                </a:solidFill>
                <a:latin typeface="Arial" panose="020B0604020202020204" pitchFamily="34" charset="0"/>
                <a:ea typeface="Times New Roman" panose="02020603050405020304" pitchFamily="18" charset="0"/>
                <a:cs typeface="Arial" panose="020B0604020202020204" pitchFamily="34" charset="0"/>
              </a:rPr>
              <a:t>minimum</a:t>
            </a:r>
            <a:r>
              <a:rPr lang="en-GB" sz="2900" dirty="0">
                <a:solidFill>
                  <a:srgbClr val="000000"/>
                </a:solidFill>
                <a:latin typeface="Arial" panose="020B0604020202020204" pitchFamily="34" charset="0"/>
                <a:ea typeface="Times New Roman" panose="02020603050405020304" pitchFamily="18" charset="0"/>
                <a:cs typeface="Arial" panose="020B0604020202020204" pitchFamily="34" charset="0"/>
              </a:rPr>
              <a:t> of 20 sources should be used within the report. </a:t>
            </a:r>
            <a:endPar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2834339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1C58283-0E58-1E06-6F4E-054642252904}"/>
              </a:ext>
            </a:extLst>
          </p:cNvPr>
          <p:cNvPicPr>
            <a:picLocks noChangeAspect="1"/>
          </p:cNvPicPr>
          <p:nvPr/>
        </p:nvPicPr>
        <p:blipFill>
          <a:blip r:embed="rId2"/>
          <a:stretch>
            <a:fillRect/>
          </a:stretch>
        </p:blipFill>
        <p:spPr>
          <a:xfrm>
            <a:off x="1184395" y="1402916"/>
            <a:ext cx="10855728" cy="4762322"/>
          </a:xfrm>
          <a:prstGeom prst="rect">
            <a:avLst/>
          </a:prstGeom>
        </p:spPr>
      </p:pic>
    </p:spTree>
    <p:extLst>
      <p:ext uri="{BB962C8B-B14F-4D97-AF65-F5344CB8AC3E}">
        <p14:creationId xmlns:p14="http://schemas.microsoft.com/office/powerpoint/2010/main" val="4120306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0E20F-E5A5-B114-C2AB-49D2895C5B37}"/>
              </a:ext>
            </a:extLst>
          </p:cNvPr>
          <p:cNvSpPr>
            <a:spLocks noGrp="1"/>
          </p:cNvSpPr>
          <p:nvPr>
            <p:ph type="title"/>
          </p:nvPr>
        </p:nvSpPr>
        <p:spPr/>
        <p:txBody>
          <a:bodyPr/>
          <a:lstStyle/>
          <a:p>
            <a:r>
              <a:rPr lang="en-GB" dirty="0"/>
              <a:t>Success Criteria – </a:t>
            </a:r>
            <a:br>
              <a:rPr lang="en-GB" dirty="0"/>
            </a:br>
            <a:r>
              <a:rPr lang="en-GB" dirty="0"/>
              <a:t>How we decide your marks. </a:t>
            </a:r>
          </a:p>
        </p:txBody>
      </p:sp>
      <p:pic>
        <p:nvPicPr>
          <p:cNvPr id="5" name="Picture 4">
            <a:extLst>
              <a:ext uri="{FF2B5EF4-FFF2-40B4-BE49-F238E27FC236}">
                <a16:creationId xmlns:a16="http://schemas.microsoft.com/office/drawing/2014/main" id="{579C2E95-EB47-928F-E027-D94D0C0DEA62}"/>
              </a:ext>
            </a:extLst>
          </p:cNvPr>
          <p:cNvPicPr>
            <a:picLocks noChangeAspect="1"/>
          </p:cNvPicPr>
          <p:nvPr/>
        </p:nvPicPr>
        <p:blipFill>
          <a:blip r:embed="rId2"/>
          <a:stretch>
            <a:fillRect/>
          </a:stretch>
        </p:blipFill>
        <p:spPr>
          <a:xfrm>
            <a:off x="692754" y="1895242"/>
            <a:ext cx="8802328" cy="2391109"/>
          </a:xfrm>
          <a:prstGeom prst="rect">
            <a:avLst/>
          </a:prstGeom>
        </p:spPr>
      </p:pic>
      <p:sp>
        <p:nvSpPr>
          <p:cNvPr id="6" name="TextBox 5">
            <a:extLst>
              <a:ext uri="{FF2B5EF4-FFF2-40B4-BE49-F238E27FC236}">
                <a16:creationId xmlns:a16="http://schemas.microsoft.com/office/drawing/2014/main" id="{20E89BE1-052D-E7B2-8C6F-2A421FAFCCE5}"/>
              </a:ext>
            </a:extLst>
          </p:cNvPr>
          <p:cNvSpPr txBox="1"/>
          <p:nvPr/>
        </p:nvSpPr>
        <p:spPr>
          <a:xfrm>
            <a:off x="4008329" y="5033265"/>
            <a:ext cx="7866345"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Your work is assessed across five criterion, each is worth 20 marks. Look at the Component 2 – Success Criteria to help you understand how marks are awarded.  </a:t>
            </a:r>
          </a:p>
        </p:txBody>
      </p:sp>
    </p:spTree>
    <p:extLst>
      <p:ext uri="{BB962C8B-B14F-4D97-AF65-F5344CB8AC3E}">
        <p14:creationId xmlns:p14="http://schemas.microsoft.com/office/powerpoint/2010/main" val="1843415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BF3BDC1-A788-DFEB-F80D-C5B06068C6A4}"/>
              </a:ext>
            </a:extLst>
          </p:cNvPr>
          <p:cNvPicPr>
            <a:picLocks noChangeAspect="1"/>
          </p:cNvPicPr>
          <p:nvPr/>
        </p:nvPicPr>
        <p:blipFill>
          <a:blip r:embed="rId2"/>
          <a:stretch>
            <a:fillRect/>
          </a:stretch>
        </p:blipFill>
        <p:spPr>
          <a:xfrm>
            <a:off x="1023229" y="251969"/>
            <a:ext cx="10145541" cy="6354062"/>
          </a:xfrm>
          <a:prstGeom prst="rect">
            <a:avLst/>
          </a:prstGeom>
        </p:spPr>
      </p:pic>
    </p:spTree>
    <p:extLst>
      <p:ext uri="{BB962C8B-B14F-4D97-AF65-F5344CB8AC3E}">
        <p14:creationId xmlns:p14="http://schemas.microsoft.com/office/powerpoint/2010/main" val="1624733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80A1521-9DC6-CEA5-591A-D886F8AA4BE9}"/>
              </a:ext>
            </a:extLst>
          </p:cNvPr>
          <p:cNvPicPr>
            <a:picLocks noChangeAspect="1"/>
          </p:cNvPicPr>
          <p:nvPr/>
        </p:nvPicPr>
        <p:blipFill>
          <a:blip r:embed="rId2"/>
          <a:stretch>
            <a:fillRect/>
          </a:stretch>
        </p:blipFill>
        <p:spPr>
          <a:xfrm>
            <a:off x="928205" y="275785"/>
            <a:ext cx="10335590" cy="6510144"/>
          </a:xfrm>
          <a:prstGeom prst="rect">
            <a:avLst/>
          </a:prstGeom>
        </p:spPr>
      </p:pic>
    </p:spTree>
    <p:extLst>
      <p:ext uri="{BB962C8B-B14F-4D97-AF65-F5344CB8AC3E}">
        <p14:creationId xmlns:p14="http://schemas.microsoft.com/office/powerpoint/2010/main" val="339144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5EB6D6-D302-6070-3E6A-27BBCA70090A}"/>
              </a:ext>
            </a:extLst>
          </p:cNvPr>
          <p:cNvPicPr>
            <a:picLocks noChangeAspect="1"/>
          </p:cNvPicPr>
          <p:nvPr/>
        </p:nvPicPr>
        <p:blipFill>
          <a:blip r:embed="rId3"/>
          <a:stretch>
            <a:fillRect/>
          </a:stretch>
        </p:blipFill>
        <p:spPr>
          <a:xfrm>
            <a:off x="1065934" y="1208673"/>
            <a:ext cx="10536120" cy="4991797"/>
          </a:xfrm>
          <a:prstGeom prst="rect">
            <a:avLst/>
          </a:prstGeom>
        </p:spPr>
      </p:pic>
    </p:spTree>
    <p:extLst>
      <p:ext uri="{BB962C8B-B14F-4D97-AF65-F5344CB8AC3E}">
        <p14:creationId xmlns:p14="http://schemas.microsoft.com/office/powerpoint/2010/main" val="869880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212B1-03DA-4823-B9F3-4A4B7D75270D}"/>
              </a:ext>
            </a:extLst>
          </p:cNvPr>
          <p:cNvSpPr>
            <a:spLocks noGrp="1"/>
          </p:cNvSpPr>
          <p:nvPr>
            <p:ph type="title"/>
          </p:nvPr>
        </p:nvSpPr>
        <p:spPr/>
        <p:txBody>
          <a:bodyPr/>
          <a:lstStyle/>
          <a:p>
            <a:r>
              <a:rPr lang="en-GB" dirty="0"/>
              <a:t>Search for relevant literature</a:t>
            </a:r>
          </a:p>
        </p:txBody>
      </p:sp>
      <p:sp>
        <p:nvSpPr>
          <p:cNvPr id="3" name="Content Placeholder 2">
            <a:extLst>
              <a:ext uri="{FF2B5EF4-FFF2-40B4-BE49-F238E27FC236}">
                <a16:creationId xmlns:a16="http://schemas.microsoft.com/office/drawing/2014/main" id="{7CD7A9DF-A6BD-4869-A9A1-7F5DFEF979FB}"/>
              </a:ext>
            </a:extLst>
          </p:cNvPr>
          <p:cNvSpPr>
            <a:spLocks noGrp="1"/>
          </p:cNvSpPr>
          <p:nvPr>
            <p:ph idx="1"/>
          </p:nvPr>
        </p:nvSpPr>
        <p:spPr>
          <a:xfrm>
            <a:off x="436418" y="1845733"/>
            <a:ext cx="10719262" cy="1210269"/>
          </a:xfrm>
        </p:spPr>
        <p:txBody>
          <a:bodyPr>
            <a:normAutofit fontScale="85000" lnSpcReduction="10000"/>
          </a:bodyPr>
          <a:lstStyle/>
          <a:p>
            <a:pPr>
              <a:lnSpc>
                <a:spcPct val="170000"/>
              </a:lnSpc>
            </a:pPr>
            <a:r>
              <a:rPr lang="en-GB" b="1" dirty="0">
                <a:latin typeface="Arial" panose="020B0604020202020204" pitchFamily="34" charset="0"/>
                <a:cs typeface="Arial" panose="020B0604020202020204" pitchFamily="34" charset="0"/>
              </a:rPr>
              <a:t>Before</a:t>
            </a:r>
            <a:r>
              <a:rPr lang="en-GB" dirty="0">
                <a:latin typeface="Arial" panose="020B0604020202020204" pitchFamily="34" charset="0"/>
                <a:cs typeface="Arial" panose="020B0604020202020204" pitchFamily="34" charset="0"/>
              </a:rPr>
              <a:t> you begin your literature search, it is important that you identify your key </a:t>
            </a:r>
            <a:r>
              <a:rPr lang="en-GB" b="1" dirty="0">
                <a:latin typeface="Arial" panose="020B0604020202020204" pitchFamily="34" charset="0"/>
                <a:cs typeface="Arial" panose="020B0604020202020204" pitchFamily="34" charset="0"/>
              </a:rPr>
              <a:t>search terms </a:t>
            </a:r>
            <a:r>
              <a:rPr lang="en-GB" dirty="0">
                <a:latin typeface="Arial" panose="020B0604020202020204" pitchFamily="34" charset="0"/>
                <a:cs typeface="Arial" panose="020B0604020202020204" pitchFamily="34" charset="0"/>
              </a:rPr>
              <a:t>by reading you review or research question.  </a:t>
            </a:r>
          </a:p>
        </p:txBody>
      </p:sp>
      <p:sp>
        <p:nvSpPr>
          <p:cNvPr id="5" name="TextBox 4">
            <a:extLst>
              <a:ext uri="{FF2B5EF4-FFF2-40B4-BE49-F238E27FC236}">
                <a16:creationId xmlns:a16="http://schemas.microsoft.com/office/drawing/2014/main" id="{778258FE-076F-491B-860A-7C1286747203}"/>
              </a:ext>
            </a:extLst>
          </p:cNvPr>
          <p:cNvSpPr txBox="1"/>
          <p:nvPr/>
        </p:nvSpPr>
        <p:spPr>
          <a:xfrm>
            <a:off x="917480" y="3990140"/>
            <a:ext cx="10027228" cy="707886"/>
          </a:xfrm>
          <a:prstGeom prst="rect">
            <a:avLst/>
          </a:prstGeom>
          <a:noFill/>
          <a:ln w="57150">
            <a:solidFill>
              <a:schemeClr val="tx1"/>
            </a:solidFill>
          </a:ln>
        </p:spPr>
        <p:txBody>
          <a:bodyPr wrap="square" rtlCol="0">
            <a:spAutoFit/>
          </a:bodyPr>
          <a:lstStyle/>
          <a:p>
            <a:r>
              <a:rPr lang="en-GB" sz="2000" i="1" dirty="0">
                <a:latin typeface="Arial" panose="020B0604020202020204" pitchFamily="34" charset="0"/>
                <a:cs typeface="Arial" panose="020B0604020202020204" pitchFamily="34" charset="0"/>
              </a:rPr>
              <a:t>For example</a:t>
            </a:r>
            <a:r>
              <a:rPr lang="en-GB" sz="2000" dirty="0">
                <a:latin typeface="Arial" panose="020B0604020202020204" pitchFamily="34" charset="0"/>
                <a:cs typeface="Arial" panose="020B0604020202020204" pitchFamily="34" charset="0"/>
              </a:rPr>
              <a:t>: Do fathers in the UK have less access to education on parenting than expectant mothers? </a:t>
            </a:r>
          </a:p>
        </p:txBody>
      </p:sp>
      <p:sp>
        <p:nvSpPr>
          <p:cNvPr id="6" name="TextBox 5">
            <a:extLst>
              <a:ext uri="{FF2B5EF4-FFF2-40B4-BE49-F238E27FC236}">
                <a16:creationId xmlns:a16="http://schemas.microsoft.com/office/drawing/2014/main" id="{226F2EC1-2DF7-4040-938F-3130C1D729B0}"/>
              </a:ext>
            </a:extLst>
          </p:cNvPr>
          <p:cNvSpPr txBox="1"/>
          <p:nvPr/>
        </p:nvSpPr>
        <p:spPr>
          <a:xfrm>
            <a:off x="547253" y="5572582"/>
            <a:ext cx="554874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We can identify some key</a:t>
            </a:r>
            <a:r>
              <a:rPr lang="en-GB" sz="2000" b="1" dirty="0">
                <a:latin typeface="Arial" panose="020B0604020202020204" pitchFamily="34" charset="0"/>
                <a:cs typeface="Arial" panose="020B0604020202020204" pitchFamily="34" charset="0"/>
              </a:rPr>
              <a:t> search terms</a:t>
            </a:r>
            <a:r>
              <a:rPr lang="en-GB" sz="2000" dirty="0">
                <a:latin typeface="Arial" panose="020B0604020202020204" pitchFamily="34" charset="0"/>
                <a:cs typeface="Arial" panose="020B0604020202020204" pitchFamily="34" charset="0"/>
              </a:rPr>
              <a:t> here. </a:t>
            </a:r>
          </a:p>
        </p:txBody>
      </p:sp>
      <p:grpSp>
        <p:nvGrpSpPr>
          <p:cNvPr id="22" name="Group 21">
            <a:extLst>
              <a:ext uri="{FF2B5EF4-FFF2-40B4-BE49-F238E27FC236}">
                <a16:creationId xmlns:a16="http://schemas.microsoft.com/office/drawing/2014/main" id="{9DB8F7EF-1B82-4B45-85C9-85D8C8B1DA8F}"/>
              </a:ext>
            </a:extLst>
          </p:cNvPr>
          <p:cNvGrpSpPr/>
          <p:nvPr/>
        </p:nvGrpSpPr>
        <p:grpSpPr>
          <a:xfrm>
            <a:off x="6942667" y="3115734"/>
            <a:ext cx="3217328" cy="1340234"/>
            <a:chOff x="7917872" y="3200400"/>
            <a:chExt cx="2265217" cy="1112601"/>
          </a:xfrm>
        </p:grpSpPr>
        <p:sp>
          <p:nvSpPr>
            <p:cNvPr id="7" name="Oval 6">
              <a:extLst>
                <a:ext uri="{FF2B5EF4-FFF2-40B4-BE49-F238E27FC236}">
                  <a16:creationId xmlns:a16="http://schemas.microsoft.com/office/drawing/2014/main" id="{039B4708-19AE-4996-9439-6615BC52AF2E}"/>
                </a:ext>
              </a:extLst>
            </p:cNvPr>
            <p:cNvSpPr/>
            <p:nvPr/>
          </p:nvSpPr>
          <p:spPr>
            <a:xfrm>
              <a:off x="8042565" y="3906488"/>
              <a:ext cx="1911926" cy="406513"/>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a:extLst>
                <a:ext uri="{FF2B5EF4-FFF2-40B4-BE49-F238E27FC236}">
                  <a16:creationId xmlns:a16="http://schemas.microsoft.com/office/drawing/2014/main" id="{8F51DEFB-4A5C-4AE8-B305-6F77C108092E}"/>
                </a:ext>
              </a:extLst>
            </p:cNvPr>
            <p:cNvCxnSpPr/>
            <p:nvPr/>
          </p:nvCxnSpPr>
          <p:spPr>
            <a:xfrm>
              <a:off x="8956964" y="3569732"/>
              <a:ext cx="0" cy="44680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458EC80F-54D9-46E4-A3CA-7DA2A3D17E22}"/>
                </a:ext>
              </a:extLst>
            </p:cNvPr>
            <p:cNvSpPr txBox="1"/>
            <p:nvPr/>
          </p:nvSpPr>
          <p:spPr>
            <a:xfrm>
              <a:off x="7917872" y="3200400"/>
              <a:ext cx="2265217" cy="369332"/>
            </a:xfrm>
            <a:prstGeom prst="rect">
              <a:avLst/>
            </a:prstGeom>
            <a:noFill/>
          </p:spPr>
          <p:txBody>
            <a:bodyPr wrap="square" rtlCol="0">
              <a:spAutoFit/>
            </a:bodyPr>
            <a:lstStyle/>
            <a:p>
              <a:r>
                <a:rPr lang="en-GB" dirty="0"/>
                <a:t>“parenting education”</a:t>
              </a:r>
            </a:p>
          </p:txBody>
        </p:sp>
      </p:grpSp>
      <p:grpSp>
        <p:nvGrpSpPr>
          <p:cNvPr id="21" name="Group 20">
            <a:extLst>
              <a:ext uri="{FF2B5EF4-FFF2-40B4-BE49-F238E27FC236}">
                <a16:creationId xmlns:a16="http://schemas.microsoft.com/office/drawing/2014/main" id="{40A10C6E-9B1A-4BCC-815E-A2E4B5A93892}"/>
              </a:ext>
            </a:extLst>
          </p:cNvPr>
          <p:cNvGrpSpPr/>
          <p:nvPr/>
        </p:nvGrpSpPr>
        <p:grpSpPr>
          <a:xfrm>
            <a:off x="2814456" y="3993544"/>
            <a:ext cx="1432444" cy="1038354"/>
            <a:chOff x="8489371" y="4231844"/>
            <a:chExt cx="1795897" cy="1141575"/>
          </a:xfrm>
        </p:grpSpPr>
        <p:sp>
          <p:nvSpPr>
            <p:cNvPr id="11" name="Oval 10">
              <a:extLst>
                <a:ext uri="{FF2B5EF4-FFF2-40B4-BE49-F238E27FC236}">
                  <a16:creationId xmlns:a16="http://schemas.microsoft.com/office/drawing/2014/main" id="{8F977B2B-0C6B-4F40-B0A1-5C7D29A713C7}"/>
                </a:ext>
              </a:extLst>
            </p:cNvPr>
            <p:cNvSpPr/>
            <p:nvPr/>
          </p:nvSpPr>
          <p:spPr>
            <a:xfrm>
              <a:off x="8489371" y="4231844"/>
              <a:ext cx="1309254" cy="38573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Arrow Connector 17">
              <a:extLst>
                <a:ext uri="{FF2B5EF4-FFF2-40B4-BE49-F238E27FC236}">
                  <a16:creationId xmlns:a16="http://schemas.microsoft.com/office/drawing/2014/main" id="{5E610DFD-5ECB-4188-A2AD-1EC647EA0D8E}"/>
                </a:ext>
              </a:extLst>
            </p:cNvPr>
            <p:cNvCxnSpPr>
              <a:cxnSpLocks/>
            </p:cNvCxnSpPr>
            <p:nvPr/>
          </p:nvCxnSpPr>
          <p:spPr>
            <a:xfrm flipV="1">
              <a:off x="9187296" y="4630081"/>
              <a:ext cx="0" cy="43596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6CD7CD88-8802-4DD3-970A-1F22B28A52C0}"/>
                </a:ext>
              </a:extLst>
            </p:cNvPr>
            <p:cNvSpPr txBox="1"/>
            <p:nvPr/>
          </p:nvSpPr>
          <p:spPr>
            <a:xfrm>
              <a:off x="8515349" y="5004087"/>
              <a:ext cx="1769919" cy="369332"/>
            </a:xfrm>
            <a:prstGeom prst="rect">
              <a:avLst/>
            </a:prstGeom>
            <a:noFill/>
          </p:spPr>
          <p:txBody>
            <a:bodyPr wrap="square" rtlCol="0">
              <a:spAutoFit/>
            </a:bodyPr>
            <a:lstStyle/>
            <a:p>
              <a:r>
                <a:rPr lang="en-GB" dirty="0"/>
                <a:t>“fathers”</a:t>
              </a:r>
            </a:p>
          </p:txBody>
        </p:sp>
      </p:grpSp>
    </p:spTree>
    <p:extLst>
      <p:ext uri="{BB962C8B-B14F-4D97-AF65-F5344CB8AC3E}">
        <p14:creationId xmlns:p14="http://schemas.microsoft.com/office/powerpoint/2010/main" val="390077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4A098-1D25-4BE3-8663-A039629E82A6}"/>
              </a:ext>
            </a:extLst>
          </p:cNvPr>
          <p:cNvSpPr>
            <a:spLocks noGrp="1"/>
          </p:cNvSpPr>
          <p:nvPr>
            <p:ph type="title"/>
          </p:nvPr>
        </p:nvSpPr>
        <p:spPr/>
        <p:txBody>
          <a:bodyPr/>
          <a:lstStyle/>
          <a:p>
            <a:r>
              <a:rPr lang="en-GB" dirty="0"/>
              <a:t>Finding information – Search Terms </a:t>
            </a:r>
          </a:p>
        </p:txBody>
      </p:sp>
      <p:sp>
        <p:nvSpPr>
          <p:cNvPr id="5" name="Rectangle 4">
            <a:extLst>
              <a:ext uri="{FF2B5EF4-FFF2-40B4-BE49-F238E27FC236}">
                <a16:creationId xmlns:a16="http://schemas.microsoft.com/office/drawing/2014/main" id="{AD3B291B-249B-46A8-98D4-892B74FB9591}"/>
              </a:ext>
            </a:extLst>
          </p:cNvPr>
          <p:cNvSpPr/>
          <p:nvPr/>
        </p:nvSpPr>
        <p:spPr>
          <a:xfrm>
            <a:off x="1066800" y="1967825"/>
            <a:ext cx="10290628" cy="437354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30B30E6-0C01-435E-A3DD-CE67AD9F464D}"/>
              </a:ext>
            </a:extLst>
          </p:cNvPr>
          <p:cNvSpPr txBox="1"/>
          <p:nvPr/>
        </p:nvSpPr>
        <p:spPr>
          <a:xfrm>
            <a:off x="4484914" y="3429000"/>
            <a:ext cx="2902857"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First, identify key words that could relate to our research for this module. </a:t>
            </a:r>
          </a:p>
        </p:txBody>
      </p:sp>
      <p:sp>
        <p:nvSpPr>
          <p:cNvPr id="7" name="TextBox 6">
            <a:extLst>
              <a:ext uri="{FF2B5EF4-FFF2-40B4-BE49-F238E27FC236}">
                <a16:creationId xmlns:a16="http://schemas.microsoft.com/office/drawing/2014/main" id="{DFBD05B1-B676-45F2-8E35-F4C2B953E6CC}"/>
              </a:ext>
            </a:extLst>
          </p:cNvPr>
          <p:cNvSpPr txBox="1"/>
          <p:nvPr/>
        </p:nvSpPr>
        <p:spPr>
          <a:xfrm>
            <a:off x="4484914" y="3429000"/>
            <a:ext cx="2902857"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Do fathers in the UK have less access to education on parenting than expectant mothers</a:t>
            </a:r>
            <a:endParaRPr lang="en-GB" dirty="0"/>
          </a:p>
        </p:txBody>
      </p:sp>
      <p:cxnSp>
        <p:nvCxnSpPr>
          <p:cNvPr id="9" name="Straight Connector 8">
            <a:extLst>
              <a:ext uri="{FF2B5EF4-FFF2-40B4-BE49-F238E27FC236}">
                <a16:creationId xmlns:a16="http://schemas.microsoft.com/office/drawing/2014/main" id="{9E764F5B-9F17-4F40-A04F-8C9EA47BBA7A}"/>
              </a:ext>
            </a:extLst>
          </p:cNvPr>
          <p:cNvCxnSpPr>
            <a:cxnSpLocks/>
          </p:cNvCxnSpPr>
          <p:nvPr/>
        </p:nvCxnSpPr>
        <p:spPr>
          <a:xfrm flipV="1">
            <a:off x="7387771" y="2676706"/>
            <a:ext cx="885372" cy="752294"/>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4C9C917-1A3A-4330-B608-0E374AB3EB34}"/>
              </a:ext>
            </a:extLst>
          </p:cNvPr>
          <p:cNvSpPr txBox="1"/>
          <p:nvPr/>
        </p:nvSpPr>
        <p:spPr>
          <a:xfrm>
            <a:off x="8273143" y="2365829"/>
            <a:ext cx="2481943" cy="369332"/>
          </a:xfrm>
          <a:prstGeom prst="rect">
            <a:avLst/>
          </a:prstGeom>
          <a:noFill/>
        </p:spPr>
        <p:txBody>
          <a:bodyPr wrap="square" rtlCol="0">
            <a:spAutoFit/>
          </a:bodyPr>
          <a:lstStyle/>
          <a:p>
            <a:r>
              <a:rPr lang="en-GB" dirty="0"/>
              <a:t>UK fathers</a:t>
            </a:r>
          </a:p>
        </p:txBody>
      </p:sp>
      <p:sp>
        <p:nvSpPr>
          <p:cNvPr id="11" name="TextBox 10">
            <a:extLst>
              <a:ext uri="{FF2B5EF4-FFF2-40B4-BE49-F238E27FC236}">
                <a16:creationId xmlns:a16="http://schemas.microsoft.com/office/drawing/2014/main" id="{33535877-5821-427B-A376-56E93EB2FF45}"/>
              </a:ext>
            </a:extLst>
          </p:cNvPr>
          <p:cNvSpPr txBox="1"/>
          <p:nvPr/>
        </p:nvSpPr>
        <p:spPr>
          <a:xfrm>
            <a:off x="8309429" y="2790368"/>
            <a:ext cx="2481943" cy="369332"/>
          </a:xfrm>
          <a:prstGeom prst="rect">
            <a:avLst/>
          </a:prstGeom>
          <a:noFill/>
        </p:spPr>
        <p:txBody>
          <a:bodyPr wrap="square" rtlCol="0">
            <a:spAutoFit/>
          </a:bodyPr>
          <a:lstStyle/>
          <a:p>
            <a:r>
              <a:rPr lang="en-GB" dirty="0"/>
              <a:t>Parenting classes</a:t>
            </a:r>
          </a:p>
        </p:txBody>
      </p:sp>
      <p:sp>
        <p:nvSpPr>
          <p:cNvPr id="12" name="TextBox 11">
            <a:extLst>
              <a:ext uri="{FF2B5EF4-FFF2-40B4-BE49-F238E27FC236}">
                <a16:creationId xmlns:a16="http://schemas.microsoft.com/office/drawing/2014/main" id="{46AC3567-D23D-418D-B321-CB650F046BFF}"/>
              </a:ext>
            </a:extLst>
          </p:cNvPr>
          <p:cNvSpPr txBox="1"/>
          <p:nvPr/>
        </p:nvSpPr>
        <p:spPr>
          <a:xfrm>
            <a:off x="8839197" y="3785265"/>
            <a:ext cx="943432" cy="646331"/>
          </a:xfrm>
          <a:prstGeom prst="rect">
            <a:avLst/>
          </a:prstGeom>
          <a:noFill/>
        </p:spPr>
        <p:txBody>
          <a:bodyPr wrap="square" rtlCol="0">
            <a:spAutoFit/>
          </a:bodyPr>
          <a:lstStyle/>
          <a:p>
            <a:r>
              <a:rPr lang="en-GB" dirty="0"/>
              <a:t>Health visitors</a:t>
            </a:r>
          </a:p>
        </p:txBody>
      </p:sp>
      <p:cxnSp>
        <p:nvCxnSpPr>
          <p:cNvPr id="14" name="Straight Connector 13">
            <a:extLst>
              <a:ext uri="{FF2B5EF4-FFF2-40B4-BE49-F238E27FC236}">
                <a16:creationId xmlns:a16="http://schemas.microsoft.com/office/drawing/2014/main" id="{430DE229-CCAB-4B81-9BAD-76A19A12AF68}"/>
              </a:ext>
            </a:extLst>
          </p:cNvPr>
          <p:cNvCxnSpPr>
            <a:cxnSpLocks/>
          </p:cNvCxnSpPr>
          <p:nvPr/>
        </p:nvCxnSpPr>
        <p:spPr>
          <a:xfrm flipV="1">
            <a:off x="7387770" y="3075298"/>
            <a:ext cx="1059541" cy="43922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342C7D8-BE92-4E97-9B32-A731F3A081DC}"/>
              </a:ext>
            </a:extLst>
          </p:cNvPr>
          <p:cNvCxnSpPr>
            <a:cxnSpLocks/>
            <a:endCxn id="12" idx="1"/>
          </p:cNvCxnSpPr>
          <p:nvPr/>
        </p:nvCxnSpPr>
        <p:spPr>
          <a:xfrm flipV="1">
            <a:off x="7402284" y="4108431"/>
            <a:ext cx="1436913" cy="136832"/>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14D2F36-08AE-4072-B677-E2F9A819E37E}"/>
              </a:ext>
            </a:extLst>
          </p:cNvPr>
          <p:cNvCxnSpPr>
            <a:cxnSpLocks/>
          </p:cNvCxnSpPr>
          <p:nvPr/>
        </p:nvCxnSpPr>
        <p:spPr>
          <a:xfrm>
            <a:off x="6495141" y="4341334"/>
            <a:ext cx="907142" cy="678658"/>
          </a:xfrm>
          <a:prstGeom prst="line">
            <a:avLst/>
          </a:prstGeom>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D6990011-8C36-4939-B8B6-A070696F6EA6}"/>
              </a:ext>
            </a:extLst>
          </p:cNvPr>
          <p:cNvSpPr txBox="1"/>
          <p:nvPr/>
        </p:nvSpPr>
        <p:spPr>
          <a:xfrm>
            <a:off x="7445823" y="5019992"/>
            <a:ext cx="1393373" cy="369332"/>
          </a:xfrm>
          <a:prstGeom prst="rect">
            <a:avLst/>
          </a:prstGeom>
          <a:noFill/>
        </p:spPr>
        <p:txBody>
          <a:bodyPr wrap="square" rtlCol="0">
            <a:spAutoFit/>
          </a:bodyPr>
          <a:lstStyle/>
          <a:p>
            <a:r>
              <a:rPr lang="en-GB" dirty="0"/>
              <a:t>midwife</a:t>
            </a:r>
          </a:p>
        </p:txBody>
      </p:sp>
      <p:cxnSp>
        <p:nvCxnSpPr>
          <p:cNvPr id="22" name="Straight Connector 21">
            <a:extLst>
              <a:ext uri="{FF2B5EF4-FFF2-40B4-BE49-F238E27FC236}">
                <a16:creationId xmlns:a16="http://schemas.microsoft.com/office/drawing/2014/main" id="{EA7A0017-BA30-4729-81A4-0DB79B60D64A}"/>
              </a:ext>
            </a:extLst>
          </p:cNvPr>
          <p:cNvCxnSpPr>
            <a:cxnSpLocks/>
          </p:cNvCxnSpPr>
          <p:nvPr/>
        </p:nvCxnSpPr>
        <p:spPr>
          <a:xfrm flipV="1">
            <a:off x="5551716" y="2676706"/>
            <a:ext cx="0" cy="746875"/>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8BB612AF-33FA-4EFA-92EA-14B24C39532F}"/>
              </a:ext>
            </a:extLst>
          </p:cNvPr>
          <p:cNvSpPr txBox="1"/>
          <p:nvPr/>
        </p:nvSpPr>
        <p:spPr>
          <a:xfrm>
            <a:off x="5036456" y="2318851"/>
            <a:ext cx="812802" cy="369332"/>
          </a:xfrm>
          <a:prstGeom prst="rect">
            <a:avLst/>
          </a:prstGeom>
          <a:noFill/>
        </p:spPr>
        <p:txBody>
          <a:bodyPr wrap="square" rtlCol="0">
            <a:spAutoFit/>
          </a:bodyPr>
          <a:lstStyle/>
          <a:p>
            <a:r>
              <a:rPr lang="en-GB" dirty="0"/>
              <a:t>NHS</a:t>
            </a:r>
          </a:p>
        </p:txBody>
      </p:sp>
      <p:sp>
        <p:nvSpPr>
          <p:cNvPr id="25" name="TextBox 24">
            <a:extLst>
              <a:ext uri="{FF2B5EF4-FFF2-40B4-BE49-F238E27FC236}">
                <a16:creationId xmlns:a16="http://schemas.microsoft.com/office/drawing/2014/main" id="{E90A8238-E643-465F-8828-2D059394BF7C}"/>
              </a:ext>
            </a:extLst>
          </p:cNvPr>
          <p:cNvSpPr txBox="1"/>
          <p:nvPr/>
        </p:nvSpPr>
        <p:spPr>
          <a:xfrm>
            <a:off x="2010226" y="2969317"/>
            <a:ext cx="1908632" cy="369332"/>
          </a:xfrm>
          <a:prstGeom prst="rect">
            <a:avLst/>
          </a:prstGeom>
          <a:noFill/>
        </p:spPr>
        <p:txBody>
          <a:bodyPr wrap="square" rtlCol="0">
            <a:spAutoFit/>
          </a:bodyPr>
          <a:lstStyle/>
          <a:p>
            <a:r>
              <a:rPr lang="en-GB" dirty="0"/>
              <a:t>fathers</a:t>
            </a:r>
          </a:p>
        </p:txBody>
      </p:sp>
      <p:cxnSp>
        <p:nvCxnSpPr>
          <p:cNvPr id="26" name="Straight Connector 25">
            <a:extLst>
              <a:ext uri="{FF2B5EF4-FFF2-40B4-BE49-F238E27FC236}">
                <a16:creationId xmlns:a16="http://schemas.microsoft.com/office/drawing/2014/main" id="{C2B3304C-7B64-4341-A75A-3CCCE00ABADD}"/>
              </a:ext>
            </a:extLst>
          </p:cNvPr>
          <p:cNvCxnSpPr>
            <a:cxnSpLocks/>
          </p:cNvCxnSpPr>
          <p:nvPr/>
        </p:nvCxnSpPr>
        <p:spPr>
          <a:xfrm flipH="1" flipV="1">
            <a:off x="3381829" y="3338649"/>
            <a:ext cx="1103084" cy="235601"/>
          </a:xfrm>
          <a:prstGeom prst="line">
            <a:avLst/>
          </a:prstGeom>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726BC613-6B5C-4654-925D-6EA595A860E9}"/>
              </a:ext>
            </a:extLst>
          </p:cNvPr>
          <p:cNvSpPr txBox="1"/>
          <p:nvPr/>
        </p:nvSpPr>
        <p:spPr>
          <a:xfrm>
            <a:off x="1810654" y="3785265"/>
            <a:ext cx="1908632" cy="369332"/>
          </a:xfrm>
          <a:prstGeom prst="rect">
            <a:avLst/>
          </a:prstGeom>
          <a:noFill/>
        </p:spPr>
        <p:txBody>
          <a:bodyPr wrap="square" rtlCol="0">
            <a:spAutoFit/>
          </a:bodyPr>
          <a:lstStyle/>
          <a:p>
            <a:r>
              <a:rPr lang="en-GB" dirty="0"/>
              <a:t>UK men </a:t>
            </a:r>
          </a:p>
        </p:txBody>
      </p:sp>
      <p:cxnSp>
        <p:nvCxnSpPr>
          <p:cNvPr id="29" name="Straight Connector 28">
            <a:extLst>
              <a:ext uri="{FF2B5EF4-FFF2-40B4-BE49-F238E27FC236}">
                <a16:creationId xmlns:a16="http://schemas.microsoft.com/office/drawing/2014/main" id="{8CE59A5F-4720-490B-90D0-B40199142135}"/>
              </a:ext>
            </a:extLst>
          </p:cNvPr>
          <p:cNvCxnSpPr>
            <a:cxnSpLocks/>
          </p:cNvCxnSpPr>
          <p:nvPr/>
        </p:nvCxnSpPr>
        <p:spPr>
          <a:xfrm flipH="1" flipV="1">
            <a:off x="3145972" y="4049233"/>
            <a:ext cx="1219202" cy="105364"/>
          </a:xfrm>
          <a:prstGeom prst="line">
            <a:avLst/>
          </a:prstGeom>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E96AB37A-5ECB-405F-89E3-402CC3B352F8}"/>
              </a:ext>
            </a:extLst>
          </p:cNvPr>
          <p:cNvSpPr txBox="1"/>
          <p:nvPr/>
        </p:nvSpPr>
        <p:spPr>
          <a:xfrm>
            <a:off x="5885543" y="2327030"/>
            <a:ext cx="1516740" cy="369332"/>
          </a:xfrm>
          <a:prstGeom prst="rect">
            <a:avLst/>
          </a:prstGeom>
          <a:noFill/>
        </p:spPr>
        <p:txBody>
          <a:bodyPr wrap="square" rtlCol="0">
            <a:spAutoFit/>
          </a:bodyPr>
          <a:lstStyle/>
          <a:p>
            <a:r>
              <a:rPr lang="en-GB" dirty="0"/>
              <a:t>Neglect </a:t>
            </a:r>
          </a:p>
        </p:txBody>
      </p:sp>
      <p:cxnSp>
        <p:nvCxnSpPr>
          <p:cNvPr id="32" name="Straight Connector 31">
            <a:extLst>
              <a:ext uri="{FF2B5EF4-FFF2-40B4-BE49-F238E27FC236}">
                <a16:creationId xmlns:a16="http://schemas.microsoft.com/office/drawing/2014/main" id="{2E27F0AC-FEC9-4179-805E-A1A6750E0332}"/>
              </a:ext>
            </a:extLst>
          </p:cNvPr>
          <p:cNvCxnSpPr>
            <a:cxnSpLocks/>
          </p:cNvCxnSpPr>
          <p:nvPr/>
        </p:nvCxnSpPr>
        <p:spPr>
          <a:xfrm flipV="1">
            <a:off x="5551716" y="2550039"/>
            <a:ext cx="718457" cy="856969"/>
          </a:xfrm>
          <a:prstGeom prst="line">
            <a:avLst/>
          </a:prstGeom>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F3404801-BB41-4C08-A10F-6E94C8191BF8}"/>
              </a:ext>
            </a:extLst>
          </p:cNvPr>
          <p:cNvSpPr txBox="1"/>
          <p:nvPr/>
        </p:nvSpPr>
        <p:spPr>
          <a:xfrm>
            <a:off x="2010226" y="4680663"/>
            <a:ext cx="1908632" cy="369332"/>
          </a:xfrm>
          <a:prstGeom prst="rect">
            <a:avLst/>
          </a:prstGeom>
          <a:noFill/>
        </p:spPr>
        <p:txBody>
          <a:bodyPr wrap="square" rtlCol="0">
            <a:spAutoFit/>
          </a:bodyPr>
          <a:lstStyle/>
          <a:p>
            <a:r>
              <a:rPr lang="en-GB" dirty="0"/>
              <a:t>Parenting </a:t>
            </a:r>
          </a:p>
        </p:txBody>
      </p:sp>
      <p:cxnSp>
        <p:nvCxnSpPr>
          <p:cNvPr id="35" name="Straight Connector 34">
            <a:extLst>
              <a:ext uri="{FF2B5EF4-FFF2-40B4-BE49-F238E27FC236}">
                <a16:creationId xmlns:a16="http://schemas.microsoft.com/office/drawing/2014/main" id="{33F31786-6D03-438C-9178-CC06C8712FE0}"/>
              </a:ext>
            </a:extLst>
          </p:cNvPr>
          <p:cNvCxnSpPr>
            <a:cxnSpLocks/>
          </p:cNvCxnSpPr>
          <p:nvPr/>
        </p:nvCxnSpPr>
        <p:spPr>
          <a:xfrm flipH="1">
            <a:off x="3425373" y="4306997"/>
            <a:ext cx="1092201" cy="520316"/>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6538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5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500"/>
                                        <p:tgtEl>
                                          <p:spTgt spid="12"/>
                                        </p:tgtEl>
                                      </p:cBhvr>
                                    </p:animEffect>
                                  </p:childTnLst>
                                </p:cTn>
                              </p:par>
                              <p:par>
                                <p:cTn id="39" presetID="10" presetClass="entr" presetSubtype="0" fill="hold" nodeType="with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500"/>
                                        <p:tgtEl>
                                          <p:spTgt spid="17"/>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500"/>
                                        <p:tgtEl>
                                          <p:spTgt spid="19"/>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fade">
                                      <p:cBhvr>
                                        <p:cTn id="49" dur="500"/>
                                        <p:tgtEl>
                                          <p:spTgt spid="21"/>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22"/>
                                        </p:tgtEl>
                                        <p:attrNameLst>
                                          <p:attrName>style.visibility</p:attrName>
                                        </p:attrNameLst>
                                      </p:cBhvr>
                                      <p:to>
                                        <p:strVal val="visible"/>
                                      </p:to>
                                    </p:set>
                                    <p:animEffect transition="in" filter="fade">
                                      <p:cBhvr>
                                        <p:cTn id="54" dur="500"/>
                                        <p:tgtEl>
                                          <p:spTgt spid="22"/>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fade">
                                      <p:cBhvr>
                                        <p:cTn id="57" dur="500"/>
                                        <p:tgtEl>
                                          <p:spTgt spid="24"/>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1"/>
                                        </p:tgtEl>
                                        <p:attrNameLst>
                                          <p:attrName>style.visibility</p:attrName>
                                        </p:attrNameLst>
                                      </p:cBhvr>
                                      <p:to>
                                        <p:strVal val="visible"/>
                                      </p:to>
                                    </p:set>
                                    <p:animEffect transition="in" filter="fade">
                                      <p:cBhvr>
                                        <p:cTn id="65" dur="500"/>
                                        <p:tgtEl>
                                          <p:spTgt spid="31"/>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26"/>
                                        </p:tgtEl>
                                        <p:attrNameLst>
                                          <p:attrName>style.visibility</p:attrName>
                                        </p:attrNameLst>
                                      </p:cBhvr>
                                      <p:to>
                                        <p:strVal val="visible"/>
                                      </p:to>
                                    </p:set>
                                    <p:animEffect transition="in" filter="fade">
                                      <p:cBhvr>
                                        <p:cTn id="70" dur="500"/>
                                        <p:tgtEl>
                                          <p:spTgt spid="26"/>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25"/>
                                        </p:tgtEl>
                                        <p:attrNameLst>
                                          <p:attrName>style.visibility</p:attrName>
                                        </p:attrNameLst>
                                      </p:cBhvr>
                                      <p:to>
                                        <p:strVal val="visible"/>
                                      </p:to>
                                    </p:set>
                                    <p:animEffect transition="in" filter="fade">
                                      <p:cBhvr>
                                        <p:cTn id="73" dur="500"/>
                                        <p:tgtEl>
                                          <p:spTgt spid="25"/>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nodeType="clickEffect">
                                  <p:stCondLst>
                                    <p:cond delay="0"/>
                                  </p:stCondLst>
                                  <p:childTnLst>
                                    <p:set>
                                      <p:cBhvr>
                                        <p:cTn id="77" dur="1" fill="hold">
                                          <p:stCondLst>
                                            <p:cond delay="0"/>
                                          </p:stCondLst>
                                        </p:cTn>
                                        <p:tgtEl>
                                          <p:spTgt spid="29"/>
                                        </p:tgtEl>
                                        <p:attrNameLst>
                                          <p:attrName>style.visibility</p:attrName>
                                        </p:attrNameLst>
                                      </p:cBhvr>
                                      <p:to>
                                        <p:strVal val="visible"/>
                                      </p:to>
                                    </p:set>
                                    <p:animEffect transition="in" filter="fade">
                                      <p:cBhvr>
                                        <p:cTn id="78" dur="500"/>
                                        <p:tgtEl>
                                          <p:spTgt spid="29"/>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28"/>
                                        </p:tgtEl>
                                        <p:attrNameLst>
                                          <p:attrName>style.visibility</p:attrName>
                                        </p:attrNameLst>
                                      </p:cBhvr>
                                      <p:to>
                                        <p:strVal val="visible"/>
                                      </p:to>
                                    </p:set>
                                    <p:animEffect transition="in" filter="fade">
                                      <p:cBhvr>
                                        <p:cTn id="81" dur="500"/>
                                        <p:tgtEl>
                                          <p:spTgt spid="28"/>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35"/>
                                        </p:tgtEl>
                                        <p:attrNameLst>
                                          <p:attrName>style.visibility</p:attrName>
                                        </p:attrNameLst>
                                      </p:cBhvr>
                                      <p:to>
                                        <p:strVal val="visible"/>
                                      </p:to>
                                    </p:set>
                                    <p:animEffect transition="in" filter="fade">
                                      <p:cBhvr>
                                        <p:cTn id="86" dur="500"/>
                                        <p:tgtEl>
                                          <p:spTgt spid="35"/>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34"/>
                                        </p:tgtEl>
                                        <p:attrNameLst>
                                          <p:attrName>style.visibility</p:attrName>
                                        </p:attrNameLst>
                                      </p:cBhvr>
                                      <p:to>
                                        <p:strVal val="visible"/>
                                      </p:to>
                                    </p:set>
                                    <p:animEffect transition="in" filter="fade">
                                      <p:cBhvr>
                                        <p:cTn id="89"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10" grpId="0"/>
      <p:bldP spid="11" grpId="0"/>
      <p:bldP spid="12" grpId="0"/>
      <p:bldP spid="21" grpId="0"/>
      <p:bldP spid="24" grpId="0"/>
      <p:bldP spid="25" grpId="0"/>
      <p:bldP spid="28" grpId="0"/>
      <p:bldP spid="31" grpId="0"/>
      <p:bldP spid="3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A581A-05D7-426D-8EAE-70CE52C5FD62}"/>
              </a:ext>
            </a:extLst>
          </p:cNvPr>
          <p:cNvSpPr>
            <a:spLocks noGrp="1"/>
          </p:cNvSpPr>
          <p:nvPr>
            <p:ph type="title"/>
          </p:nvPr>
        </p:nvSpPr>
        <p:spPr/>
        <p:txBody>
          <a:bodyPr/>
          <a:lstStyle/>
          <a:p>
            <a:r>
              <a:rPr lang="en-GB" dirty="0"/>
              <a:t>Filtering</a:t>
            </a:r>
          </a:p>
        </p:txBody>
      </p:sp>
      <p:sp>
        <p:nvSpPr>
          <p:cNvPr id="3" name="Content Placeholder 2">
            <a:extLst>
              <a:ext uri="{FF2B5EF4-FFF2-40B4-BE49-F238E27FC236}">
                <a16:creationId xmlns:a16="http://schemas.microsoft.com/office/drawing/2014/main" id="{DEB88297-CDF3-431A-A67B-FE24209298EC}"/>
              </a:ext>
            </a:extLst>
          </p:cNvPr>
          <p:cNvSpPr>
            <a:spLocks noGrp="1"/>
          </p:cNvSpPr>
          <p:nvPr>
            <p:ph idx="1"/>
          </p:nvPr>
        </p:nvSpPr>
        <p:spPr>
          <a:xfrm>
            <a:off x="3744006" y="2016708"/>
            <a:ext cx="6460698" cy="1768908"/>
          </a:xfrm>
        </p:spPr>
        <p:txBody>
          <a:bodyPr/>
          <a:lstStyle/>
          <a:p>
            <a:pPr marL="0" indent="0">
              <a:buNone/>
            </a:pPr>
            <a:r>
              <a:rPr lang="en-GB" sz="1800" dirty="0">
                <a:latin typeface="Arial" panose="020B0604020202020204" pitchFamily="34" charset="0"/>
                <a:cs typeface="Arial" panose="020B0604020202020204" pitchFamily="34" charset="0"/>
              </a:rPr>
              <a:t>When you have a list of results, it can be useful to filter by :</a:t>
            </a:r>
          </a:p>
          <a:p>
            <a:pPr marL="0" indent="0">
              <a:buNone/>
            </a:pPr>
            <a:r>
              <a:rPr lang="en-GB" sz="1800" dirty="0">
                <a:latin typeface="Arial" panose="020B0604020202020204" pitchFamily="34" charset="0"/>
                <a:cs typeface="Arial" panose="020B0604020202020204" pitchFamily="34" charset="0"/>
              </a:rPr>
              <a:t>- Year</a:t>
            </a:r>
          </a:p>
          <a:p>
            <a:pPr>
              <a:buFontTx/>
              <a:buChar char="-"/>
            </a:pPr>
            <a:r>
              <a:rPr lang="en-GB" sz="1800" dirty="0">
                <a:latin typeface="Arial" panose="020B0604020202020204" pitchFamily="34" charset="0"/>
                <a:cs typeface="Arial" panose="020B0604020202020204" pitchFamily="34" charset="0"/>
              </a:rPr>
              <a:t>Online only</a:t>
            </a:r>
          </a:p>
          <a:p>
            <a:pPr>
              <a:buFontTx/>
              <a:buChar char="-"/>
            </a:pPr>
            <a:r>
              <a:rPr lang="en-GB" sz="1800" dirty="0">
                <a:latin typeface="Arial" panose="020B0604020202020204" pitchFamily="34" charset="0"/>
                <a:cs typeface="Arial" panose="020B0604020202020204" pitchFamily="34" charset="0"/>
              </a:rPr>
              <a:t>Text Type</a:t>
            </a:r>
          </a:p>
          <a:p>
            <a:endParaRPr lang="en-GB" dirty="0"/>
          </a:p>
        </p:txBody>
      </p:sp>
      <p:grpSp>
        <p:nvGrpSpPr>
          <p:cNvPr id="15" name="Group 14">
            <a:extLst>
              <a:ext uri="{FF2B5EF4-FFF2-40B4-BE49-F238E27FC236}">
                <a16:creationId xmlns:a16="http://schemas.microsoft.com/office/drawing/2014/main" id="{65C1218A-A2FF-4BDB-8327-974053B691E1}"/>
              </a:ext>
            </a:extLst>
          </p:cNvPr>
          <p:cNvGrpSpPr/>
          <p:nvPr/>
        </p:nvGrpSpPr>
        <p:grpSpPr>
          <a:xfrm>
            <a:off x="1080406" y="1999727"/>
            <a:ext cx="5631290" cy="3781425"/>
            <a:chOff x="1080406" y="1999727"/>
            <a:chExt cx="5631290" cy="3781425"/>
          </a:xfrm>
        </p:grpSpPr>
        <p:pic>
          <p:nvPicPr>
            <p:cNvPr id="5" name="Picture 4">
              <a:extLst>
                <a:ext uri="{FF2B5EF4-FFF2-40B4-BE49-F238E27FC236}">
                  <a16:creationId xmlns:a16="http://schemas.microsoft.com/office/drawing/2014/main" id="{4FE24275-83DA-4335-A587-23EB12C83ACC}"/>
                </a:ext>
              </a:extLst>
            </p:cNvPr>
            <p:cNvPicPr>
              <a:picLocks noChangeAspect="1"/>
            </p:cNvPicPr>
            <p:nvPr/>
          </p:nvPicPr>
          <p:blipFill>
            <a:blip r:embed="rId3"/>
            <a:stretch>
              <a:fillRect/>
            </a:stretch>
          </p:blipFill>
          <p:spPr>
            <a:xfrm>
              <a:off x="1080406" y="1999727"/>
              <a:ext cx="2219325" cy="3781425"/>
            </a:xfrm>
            <a:prstGeom prst="rect">
              <a:avLst/>
            </a:prstGeom>
          </p:spPr>
        </p:pic>
        <p:sp>
          <p:nvSpPr>
            <p:cNvPr id="12" name="TextBox 11">
              <a:extLst>
                <a:ext uri="{FF2B5EF4-FFF2-40B4-BE49-F238E27FC236}">
                  <a16:creationId xmlns:a16="http://schemas.microsoft.com/office/drawing/2014/main" id="{F140BE16-9CF0-47FB-BDCE-3CC8240A260E}"/>
                </a:ext>
              </a:extLst>
            </p:cNvPr>
            <p:cNvSpPr txBox="1"/>
            <p:nvPr/>
          </p:nvSpPr>
          <p:spPr>
            <a:xfrm>
              <a:off x="3744006" y="4354195"/>
              <a:ext cx="2967690"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On the UWTSD Library search results, you will see a ‘Tweak my results’ tool bar on the left-hand side.  </a:t>
              </a:r>
            </a:p>
          </p:txBody>
        </p:sp>
        <p:cxnSp>
          <p:nvCxnSpPr>
            <p:cNvPr id="14" name="Straight Arrow Connector 13">
              <a:extLst>
                <a:ext uri="{FF2B5EF4-FFF2-40B4-BE49-F238E27FC236}">
                  <a16:creationId xmlns:a16="http://schemas.microsoft.com/office/drawing/2014/main" id="{2247E697-4F80-4344-8DC1-03E3FC674680}"/>
                </a:ext>
              </a:extLst>
            </p:cNvPr>
            <p:cNvCxnSpPr/>
            <p:nvPr/>
          </p:nvCxnSpPr>
          <p:spPr>
            <a:xfrm flipH="1" flipV="1">
              <a:off x="3017520" y="2414016"/>
              <a:ext cx="1152144" cy="1956816"/>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grpSp>
      <p:grpSp>
        <p:nvGrpSpPr>
          <p:cNvPr id="17" name="Group 16">
            <a:extLst>
              <a:ext uri="{FF2B5EF4-FFF2-40B4-BE49-F238E27FC236}">
                <a16:creationId xmlns:a16="http://schemas.microsoft.com/office/drawing/2014/main" id="{0DBEFF8A-D1F8-4FF0-94DC-70D8E01F15E1}"/>
              </a:ext>
            </a:extLst>
          </p:cNvPr>
          <p:cNvGrpSpPr/>
          <p:nvPr/>
        </p:nvGrpSpPr>
        <p:grpSpPr>
          <a:xfrm>
            <a:off x="748801" y="1942315"/>
            <a:ext cx="6145775" cy="3994935"/>
            <a:chOff x="748801" y="1942315"/>
            <a:chExt cx="6145775" cy="3994935"/>
          </a:xfrm>
        </p:grpSpPr>
        <p:pic>
          <p:nvPicPr>
            <p:cNvPr id="11" name="Picture 10">
              <a:extLst>
                <a:ext uri="{FF2B5EF4-FFF2-40B4-BE49-F238E27FC236}">
                  <a16:creationId xmlns:a16="http://schemas.microsoft.com/office/drawing/2014/main" id="{E25736C8-5DF9-4DC8-86B3-1C6E59AF71EF}"/>
                </a:ext>
              </a:extLst>
            </p:cNvPr>
            <p:cNvPicPr>
              <a:picLocks noChangeAspect="1"/>
            </p:cNvPicPr>
            <p:nvPr/>
          </p:nvPicPr>
          <p:blipFill>
            <a:blip r:embed="rId4"/>
            <a:stretch>
              <a:fillRect/>
            </a:stretch>
          </p:blipFill>
          <p:spPr>
            <a:xfrm>
              <a:off x="748801" y="1942315"/>
              <a:ext cx="2600325" cy="3981450"/>
            </a:xfrm>
            <a:prstGeom prst="rect">
              <a:avLst/>
            </a:prstGeom>
          </p:spPr>
        </p:pic>
        <p:sp>
          <p:nvSpPr>
            <p:cNvPr id="16" name="TextBox 15">
              <a:extLst>
                <a:ext uri="{FF2B5EF4-FFF2-40B4-BE49-F238E27FC236}">
                  <a16:creationId xmlns:a16="http://schemas.microsoft.com/office/drawing/2014/main" id="{E45B188F-5582-420F-8E5A-F3BCA9AD4ECD}"/>
                </a:ext>
              </a:extLst>
            </p:cNvPr>
            <p:cNvSpPr txBox="1"/>
            <p:nvPr/>
          </p:nvSpPr>
          <p:spPr>
            <a:xfrm>
              <a:off x="3744006" y="4182924"/>
              <a:ext cx="3150570" cy="175432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On here, select ‘Full Text Online’ if looking for all types of texts. Or select ‘Peer reviewed journals’ if you are only looking for articles. </a:t>
              </a:r>
            </a:p>
          </p:txBody>
        </p:sp>
      </p:grpSp>
      <p:grpSp>
        <p:nvGrpSpPr>
          <p:cNvPr id="19" name="Group 18">
            <a:extLst>
              <a:ext uri="{FF2B5EF4-FFF2-40B4-BE49-F238E27FC236}">
                <a16:creationId xmlns:a16="http://schemas.microsoft.com/office/drawing/2014/main" id="{BF4693F3-2E5E-453F-A50F-788EC67EDC51}"/>
              </a:ext>
            </a:extLst>
          </p:cNvPr>
          <p:cNvGrpSpPr/>
          <p:nvPr/>
        </p:nvGrpSpPr>
        <p:grpSpPr>
          <a:xfrm>
            <a:off x="7387986" y="2840267"/>
            <a:ext cx="4346746" cy="3264050"/>
            <a:chOff x="7387986" y="2840267"/>
            <a:chExt cx="4346746" cy="3264050"/>
          </a:xfrm>
        </p:grpSpPr>
        <p:pic>
          <p:nvPicPr>
            <p:cNvPr id="9" name="Picture 8">
              <a:extLst>
                <a:ext uri="{FF2B5EF4-FFF2-40B4-BE49-F238E27FC236}">
                  <a16:creationId xmlns:a16="http://schemas.microsoft.com/office/drawing/2014/main" id="{C7203797-6EE2-459B-AC26-D390653F8B26}"/>
                </a:ext>
              </a:extLst>
            </p:cNvPr>
            <p:cNvPicPr>
              <a:picLocks noChangeAspect="1"/>
            </p:cNvPicPr>
            <p:nvPr/>
          </p:nvPicPr>
          <p:blipFill>
            <a:blip r:embed="rId5"/>
            <a:stretch>
              <a:fillRect/>
            </a:stretch>
          </p:blipFill>
          <p:spPr>
            <a:xfrm>
              <a:off x="8523134" y="2840267"/>
              <a:ext cx="2076450" cy="2257425"/>
            </a:xfrm>
            <a:prstGeom prst="rect">
              <a:avLst/>
            </a:prstGeom>
          </p:spPr>
        </p:pic>
        <p:sp>
          <p:nvSpPr>
            <p:cNvPr id="18" name="TextBox 17">
              <a:extLst>
                <a:ext uri="{FF2B5EF4-FFF2-40B4-BE49-F238E27FC236}">
                  <a16:creationId xmlns:a16="http://schemas.microsoft.com/office/drawing/2014/main" id="{528856EF-4E99-4836-A2B0-D81A1FA45DE7}"/>
                </a:ext>
              </a:extLst>
            </p:cNvPr>
            <p:cNvSpPr txBox="1"/>
            <p:nvPr/>
          </p:nvSpPr>
          <p:spPr>
            <a:xfrm>
              <a:off x="7387986" y="5180987"/>
              <a:ext cx="4346746"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On Google Scholar, you can select a relevant date range to ensure up-to-date information 2018 – 2024 is often a useful range.  </a:t>
              </a:r>
            </a:p>
          </p:txBody>
        </p:sp>
      </p:grpSp>
    </p:spTree>
    <p:extLst>
      <p:ext uri="{BB962C8B-B14F-4D97-AF65-F5344CB8AC3E}">
        <p14:creationId xmlns:p14="http://schemas.microsoft.com/office/powerpoint/2010/main" val="213842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E1842-3A3E-4A86-9988-3EE07B566B1F}"/>
              </a:ext>
            </a:extLst>
          </p:cNvPr>
          <p:cNvSpPr>
            <a:spLocks noGrp="1"/>
          </p:cNvSpPr>
          <p:nvPr>
            <p:ph type="title"/>
          </p:nvPr>
        </p:nvSpPr>
        <p:spPr/>
        <p:txBody>
          <a:bodyPr/>
          <a:lstStyle/>
          <a:p>
            <a:r>
              <a:rPr lang="en-GB" dirty="0"/>
              <a:t>Filtering your literature</a:t>
            </a:r>
          </a:p>
        </p:txBody>
      </p:sp>
      <p:sp>
        <p:nvSpPr>
          <p:cNvPr id="3" name="Content Placeholder 2">
            <a:extLst>
              <a:ext uri="{FF2B5EF4-FFF2-40B4-BE49-F238E27FC236}">
                <a16:creationId xmlns:a16="http://schemas.microsoft.com/office/drawing/2014/main" id="{9564B54F-0D1E-44F7-B06D-ABF374573EEF}"/>
              </a:ext>
            </a:extLst>
          </p:cNvPr>
          <p:cNvSpPr>
            <a:spLocks noGrp="1"/>
          </p:cNvSpPr>
          <p:nvPr>
            <p:ph idx="1"/>
          </p:nvPr>
        </p:nvSpPr>
        <p:spPr>
          <a:xfrm>
            <a:off x="624493" y="1409053"/>
            <a:ext cx="11520258" cy="1133542"/>
          </a:xfrm>
        </p:spPr>
        <p:txBody>
          <a:bodyPr>
            <a:noAutofit/>
          </a:bodyPr>
          <a:lstStyle/>
          <a:p>
            <a:pPr marL="0" indent="0">
              <a:lnSpc>
                <a:spcPct val="150000"/>
              </a:lnSpc>
              <a:buNone/>
            </a:pPr>
            <a:r>
              <a:rPr lang="en-GB" sz="1800" dirty="0">
                <a:latin typeface="Arial" panose="020B0604020202020204" pitchFamily="34" charset="0"/>
                <a:cs typeface="Arial" panose="020B0604020202020204" pitchFamily="34" charset="0"/>
              </a:rPr>
              <a:t>You will need to set yourself </a:t>
            </a:r>
            <a:r>
              <a:rPr lang="en-GB" sz="1800" b="1" dirty="0">
                <a:latin typeface="Arial" panose="020B0604020202020204" pitchFamily="34" charset="0"/>
                <a:cs typeface="Arial" panose="020B0604020202020204" pitchFamily="34" charset="0"/>
              </a:rPr>
              <a:t>inclusion </a:t>
            </a:r>
            <a:r>
              <a:rPr lang="en-GB" sz="1800" dirty="0">
                <a:latin typeface="Arial" panose="020B0604020202020204" pitchFamily="34" charset="0"/>
                <a:cs typeface="Arial" panose="020B0604020202020204" pitchFamily="34" charset="0"/>
              </a:rPr>
              <a:t>and </a:t>
            </a:r>
            <a:r>
              <a:rPr lang="en-GB" sz="1800" b="1" dirty="0">
                <a:latin typeface="Arial" panose="020B0604020202020204" pitchFamily="34" charset="0"/>
                <a:cs typeface="Arial" panose="020B0604020202020204" pitchFamily="34" charset="0"/>
              </a:rPr>
              <a:t>exclusion criteria, this will be detailed in your methods section. </a:t>
            </a:r>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05B7A01-0836-47D3-A492-080B7119AE1D}"/>
              </a:ext>
            </a:extLst>
          </p:cNvPr>
          <p:cNvSpPr txBox="1"/>
          <p:nvPr/>
        </p:nvSpPr>
        <p:spPr>
          <a:xfrm>
            <a:off x="1059622" y="2136457"/>
            <a:ext cx="10072755" cy="958660"/>
          </a:xfrm>
          <a:prstGeom prst="rect">
            <a:avLst/>
          </a:prstGeom>
          <a:noFill/>
          <a:ln w="38100">
            <a:solidFill>
              <a:schemeClr val="tx1"/>
            </a:solidFill>
          </a:ln>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Example – Research question :</a:t>
            </a:r>
          </a:p>
          <a:p>
            <a:pPr>
              <a:lnSpc>
                <a:spcPct val="150000"/>
              </a:lnSpc>
            </a:pPr>
            <a:r>
              <a:rPr lang="en-GB" sz="2000" dirty="0">
                <a:latin typeface="Arial" panose="020B0604020202020204" pitchFamily="34" charset="0"/>
                <a:cs typeface="Arial" panose="020B0604020202020204" pitchFamily="34" charset="0"/>
              </a:rPr>
              <a:t> Has the UK government provided adequate funding for social care in the last decade? </a:t>
            </a:r>
          </a:p>
        </p:txBody>
      </p:sp>
      <p:sp>
        <p:nvSpPr>
          <p:cNvPr id="6" name="TextBox 5">
            <a:extLst>
              <a:ext uri="{FF2B5EF4-FFF2-40B4-BE49-F238E27FC236}">
                <a16:creationId xmlns:a16="http://schemas.microsoft.com/office/drawing/2014/main" id="{DF6B6E5A-EC72-422A-A618-EE79B2708268}"/>
              </a:ext>
            </a:extLst>
          </p:cNvPr>
          <p:cNvSpPr txBox="1"/>
          <p:nvPr/>
        </p:nvSpPr>
        <p:spPr>
          <a:xfrm>
            <a:off x="563534" y="3586523"/>
            <a:ext cx="3782291" cy="2462213"/>
          </a:xfrm>
          <a:prstGeom prst="rect">
            <a:avLst/>
          </a:prstGeom>
          <a:solidFill>
            <a:schemeClr val="accent1"/>
          </a:solidFill>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200" b="1" dirty="0">
                <a:solidFill>
                  <a:schemeClr val="bg1"/>
                </a:solidFill>
              </a:rPr>
              <a:t>Example - Inclusion Criteria </a:t>
            </a:r>
          </a:p>
          <a:p>
            <a:pPr marL="285750" indent="-285750">
              <a:buFontTx/>
              <a:buChar char="-"/>
            </a:pPr>
            <a:r>
              <a:rPr lang="en-GB" sz="2200" dirty="0">
                <a:solidFill>
                  <a:schemeClr val="bg1"/>
                </a:solidFill>
              </a:rPr>
              <a:t>UK based research</a:t>
            </a:r>
          </a:p>
          <a:p>
            <a:pPr marL="285750" indent="-285750">
              <a:buFontTx/>
              <a:buChar char="-"/>
            </a:pPr>
            <a:r>
              <a:rPr lang="en-GB" sz="2200" dirty="0">
                <a:solidFill>
                  <a:schemeClr val="bg1"/>
                </a:solidFill>
              </a:rPr>
              <a:t>Social care focused research</a:t>
            </a:r>
          </a:p>
          <a:p>
            <a:pPr marL="285750" indent="-285750">
              <a:buFontTx/>
              <a:buChar char="-"/>
            </a:pPr>
            <a:r>
              <a:rPr lang="en-GB" sz="2200" dirty="0">
                <a:solidFill>
                  <a:schemeClr val="bg1"/>
                </a:solidFill>
              </a:rPr>
              <a:t>Restrict to last 10 years (2014 – 2024) </a:t>
            </a:r>
          </a:p>
          <a:p>
            <a:pPr marL="285750" indent="-285750">
              <a:buFontTx/>
              <a:buChar char="-"/>
            </a:pPr>
            <a:r>
              <a:rPr lang="en-GB" sz="2200" dirty="0">
                <a:solidFill>
                  <a:schemeClr val="bg1"/>
                </a:solidFill>
              </a:rPr>
              <a:t>Articles which focus on funding</a:t>
            </a:r>
          </a:p>
        </p:txBody>
      </p:sp>
      <p:sp>
        <p:nvSpPr>
          <p:cNvPr id="7" name="TextBox 6">
            <a:extLst>
              <a:ext uri="{FF2B5EF4-FFF2-40B4-BE49-F238E27FC236}">
                <a16:creationId xmlns:a16="http://schemas.microsoft.com/office/drawing/2014/main" id="{5AF3469F-8522-4136-B1AB-EF5345F38BA6}"/>
              </a:ext>
            </a:extLst>
          </p:cNvPr>
          <p:cNvSpPr txBox="1"/>
          <p:nvPr/>
        </p:nvSpPr>
        <p:spPr>
          <a:xfrm>
            <a:off x="7846177" y="3586523"/>
            <a:ext cx="3782291" cy="2462213"/>
          </a:xfrm>
          <a:prstGeom prst="rect">
            <a:avLst/>
          </a:prstGeom>
          <a:solidFill>
            <a:schemeClr val="accent1"/>
          </a:solidFill>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200" b="1" dirty="0">
                <a:solidFill>
                  <a:schemeClr val="bg1"/>
                </a:solidFill>
              </a:rPr>
              <a:t>Example - Exclusion Criteria </a:t>
            </a:r>
          </a:p>
          <a:p>
            <a:pPr marL="285750" indent="-285750">
              <a:buFontTx/>
              <a:buChar char="-"/>
            </a:pPr>
            <a:r>
              <a:rPr lang="en-GB" sz="2200" dirty="0">
                <a:solidFill>
                  <a:schemeClr val="bg1"/>
                </a:solidFill>
              </a:rPr>
              <a:t>Non -UK based research</a:t>
            </a:r>
          </a:p>
          <a:p>
            <a:pPr marL="285750" indent="-285750">
              <a:buFontTx/>
              <a:buChar char="-"/>
            </a:pPr>
            <a:r>
              <a:rPr lang="en-GB" sz="2200" dirty="0">
                <a:solidFill>
                  <a:schemeClr val="bg1"/>
                </a:solidFill>
              </a:rPr>
              <a:t>Non- SME focused research</a:t>
            </a:r>
          </a:p>
          <a:p>
            <a:pPr marL="285750" indent="-285750">
              <a:buFontTx/>
              <a:buChar char="-"/>
            </a:pPr>
            <a:r>
              <a:rPr lang="en-GB" sz="2200" dirty="0">
                <a:solidFill>
                  <a:schemeClr val="bg1"/>
                </a:solidFill>
              </a:rPr>
              <a:t>Articles published before 2014</a:t>
            </a:r>
          </a:p>
          <a:p>
            <a:pPr marL="285750" indent="-285750">
              <a:buFontTx/>
              <a:buChar char="-"/>
            </a:pPr>
            <a:r>
              <a:rPr lang="en-GB" sz="2200" dirty="0">
                <a:solidFill>
                  <a:schemeClr val="bg1"/>
                </a:solidFill>
              </a:rPr>
              <a:t>Articles not focused on funding</a:t>
            </a:r>
          </a:p>
        </p:txBody>
      </p:sp>
      <p:sp>
        <p:nvSpPr>
          <p:cNvPr id="8" name="TextBox 7">
            <a:extLst>
              <a:ext uri="{FF2B5EF4-FFF2-40B4-BE49-F238E27FC236}">
                <a16:creationId xmlns:a16="http://schemas.microsoft.com/office/drawing/2014/main" id="{B33EF143-0EE7-4A52-A336-6F5A5D8344EA}"/>
              </a:ext>
            </a:extLst>
          </p:cNvPr>
          <p:cNvSpPr txBox="1"/>
          <p:nvPr/>
        </p:nvSpPr>
        <p:spPr>
          <a:xfrm>
            <a:off x="4540827" y="3729405"/>
            <a:ext cx="2732809" cy="1292662"/>
          </a:xfrm>
          <a:prstGeom prst="rect">
            <a:avLst/>
          </a:prstGeom>
          <a:noFill/>
        </p:spPr>
        <p:txBody>
          <a:bodyPr wrap="square" rtlCol="0">
            <a:spAutoFit/>
          </a:bodyPr>
          <a:lstStyle/>
          <a:p>
            <a:r>
              <a:rPr lang="en-GB" sz="2000" b="1" dirty="0"/>
              <a:t>Inclusion Criteria </a:t>
            </a:r>
            <a:r>
              <a:rPr lang="en-GB" sz="2000" dirty="0"/>
              <a:t>helps to find articles that are most relevant. </a:t>
            </a:r>
            <a:r>
              <a:rPr lang="en-GB" sz="2000" b="1" dirty="0"/>
              <a:t> </a:t>
            </a:r>
          </a:p>
          <a:p>
            <a:endParaRPr lang="en-GB" dirty="0"/>
          </a:p>
        </p:txBody>
      </p:sp>
      <p:cxnSp>
        <p:nvCxnSpPr>
          <p:cNvPr id="9" name="Straight Arrow Connector 8">
            <a:extLst>
              <a:ext uri="{FF2B5EF4-FFF2-40B4-BE49-F238E27FC236}">
                <a16:creationId xmlns:a16="http://schemas.microsoft.com/office/drawing/2014/main" id="{E0C31678-85AB-41E6-BFC6-1CDE87095891}"/>
              </a:ext>
            </a:extLst>
          </p:cNvPr>
          <p:cNvCxnSpPr>
            <a:cxnSpLocks/>
          </p:cNvCxnSpPr>
          <p:nvPr/>
        </p:nvCxnSpPr>
        <p:spPr>
          <a:xfrm flipH="1">
            <a:off x="4054879" y="4402019"/>
            <a:ext cx="581891" cy="0"/>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D3A925E5-6CCA-47E2-B808-1AD7DB3FC86B}"/>
              </a:ext>
            </a:extLst>
          </p:cNvPr>
          <p:cNvSpPr txBox="1"/>
          <p:nvPr/>
        </p:nvSpPr>
        <p:spPr>
          <a:xfrm>
            <a:off x="4540827" y="5343860"/>
            <a:ext cx="2732809" cy="1600438"/>
          </a:xfrm>
          <a:prstGeom prst="rect">
            <a:avLst/>
          </a:prstGeom>
          <a:noFill/>
        </p:spPr>
        <p:txBody>
          <a:bodyPr wrap="square" rtlCol="0">
            <a:spAutoFit/>
          </a:bodyPr>
          <a:lstStyle/>
          <a:p>
            <a:r>
              <a:rPr lang="en-GB" sz="2000" b="1" dirty="0"/>
              <a:t>Exclusion Criteria </a:t>
            </a:r>
            <a:r>
              <a:rPr lang="en-GB" sz="2000" dirty="0"/>
              <a:t>helps to ignore articles that are not likely to be relevant. </a:t>
            </a:r>
            <a:r>
              <a:rPr lang="en-GB" sz="2000" b="1" dirty="0"/>
              <a:t> </a:t>
            </a:r>
          </a:p>
          <a:p>
            <a:endParaRPr lang="en-GB" dirty="0"/>
          </a:p>
        </p:txBody>
      </p:sp>
      <p:cxnSp>
        <p:nvCxnSpPr>
          <p:cNvPr id="12" name="Straight Arrow Connector 11">
            <a:extLst>
              <a:ext uri="{FF2B5EF4-FFF2-40B4-BE49-F238E27FC236}">
                <a16:creationId xmlns:a16="http://schemas.microsoft.com/office/drawing/2014/main" id="{93492528-2664-4EAC-AD46-06907B9FCDC9}"/>
              </a:ext>
            </a:extLst>
          </p:cNvPr>
          <p:cNvCxnSpPr>
            <a:cxnSpLocks/>
          </p:cNvCxnSpPr>
          <p:nvPr/>
        </p:nvCxnSpPr>
        <p:spPr>
          <a:xfrm>
            <a:off x="7114310" y="5678811"/>
            <a:ext cx="574963" cy="0"/>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5990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6" grpId="0" animBg="1"/>
      <p:bldP spid="7" grpId="0" animBg="1"/>
      <p:bldP spid="8"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EDE03-7A26-43D5-B272-D83857EC1BE3}"/>
              </a:ext>
            </a:extLst>
          </p:cNvPr>
          <p:cNvSpPr>
            <a:spLocks noGrp="1"/>
          </p:cNvSpPr>
          <p:nvPr>
            <p:ph type="title"/>
          </p:nvPr>
        </p:nvSpPr>
        <p:spPr/>
        <p:txBody>
          <a:bodyPr/>
          <a:lstStyle/>
          <a:p>
            <a:r>
              <a:rPr lang="en-GB" dirty="0"/>
              <a:t>Review the literature critically </a:t>
            </a:r>
          </a:p>
        </p:txBody>
      </p:sp>
      <p:sp>
        <p:nvSpPr>
          <p:cNvPr id="3" name="Content Placeholder 2">
            <a:extLst>
              <a:ext uri="{FF2B5EF4-FFF2-40B4-BE49-F238E27FC236}">
                <a16:creationId xmlns:a16="http://schemas.microsoft.com/office/drawing/2014/main" id="{30584A65-F26D-47FA-B297-65FF7ED82D72}"/>
              </a:ext>
            </a:extLst>
          </p:cNvPr>
          <p:cNvSpPr>
            <a:spLocks noGrp="1"/>
          </p:cNvSpPr>
          <p:nvPr>
            <p:ph idx="1"/>
          </p:nvPr>
        </p:nvSpPr>
        <p:spPr>
          <a:xfrm>
            <a:off x="913447" y="1845734"/>
            <a:ext cx="10058400" cy="648084"/>
          </a:xfrm>
        </p:spPr>
        <p:txBody>
          <a:bodyPr/>
          <a:lstStyle/>
          <a:p>
            <a:r>
              <a:rPr lang="en-GB" sz="2400" dirty="0">
                <a:latin typeface="Arial" panose="020B0604020202020204" pitchFamily="34" charset="0"/>
                <a:cs typeface="Arial" panose="020B0604020202020204" pitchFamily="34" charset="0"/>
              </a:rPr>
              <a:t>When applying your </a:t>
            </a:r>
            <a:r>
              <a:rPr lang="en-GB" sz="2400" b="1" dirty="0">
                <a:latin typeface="Arial" panose="020B0604020202020204" pitchFamily="34" charset="0"/>
                <a:cs typeface="Arial" panose="020B0604020202020204" pitchFamily="34" charset="0"/>
              </a:rPr>
              <a:t>inclusion</a:t>
            </a:r>
            <a:r>
              <a:rPr lang="en-GB" sz="2400" dirty="0">
                <a:latin typeface="Arial" panose="020B0604020202020204" pitchFamily="34" charset="0"/>
                <a:cs typeface="Arial" panose="020B0604020202020204" pitchFamily="34" charset="0"/>
              </a:rPr>
              <a:t> and </a:t>
            </a:r>
            <a:r>
              <a:rPr lang="en-GB" sz="2400" b="1" dirty="0">
                <a:latin typeface="Arial" panose="020B0604020202020204" pitchFamily="34" charset="0"/>
                <a:cs typeface="Arial" panose="020B0604020202020204" pitchFamily="34" charset="0"/>
              </a:rPr>
              <a:t>exclusion</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criteria</a:t>
            </a:r>
            <a:r>
              <a:rPr lang="en-GB" sz="2400" dirty="0">
                <a:latin typeface="Arial" panose="020B0604020202020204" pitchFamily="34" charset="0"/>
                <a:cs typeface="Arial" panose="020B0604020202020204" pitchFamily="34" charset="0"/>
              </a:rPr>
              <a:t>, look at: </a:t>
            </a:r>
          </a:p>
          <a:p>
            <a:endParaRPr lang="en-GB" dirty="0"/>
          </a:p>
        </p:txBody>
      </p:sp>
      <p:sp>
        <p:nvSpPr>
          <p:cNvPr id="6" name="Freeform: Shape 5">
            <a:extLst>
              <a:ext uri="{FF2B5EF4-FFF2-40B4-BE49-F238E27FC236}">
                <a16:creationId xmlns:a16="http://schemas.microsoft.com/office/drawing/2014/main" id="{AFFEA74F-0BA4-4205-8131-5CA543ADBD08}"/>
              </a:ext>
            </a:extLst>
          </p:cNvPr>
          <p:cNvSpPr/>
          <p:nvPr/>
        </p:nvSpPr>
        <p:spPr>
          <a:xfrm>
            <a:off x="1346825" y="2595599"/>
            <a:ext cx="1838328" cy="1102997"/>
          </a:xfrm>
          <a:custGeom>
            <a:avLst/>
            <a:gdLst>
              <a:gd name="connsiteX0" fmla="*/ 0 w 1838328"/>
              <a:gd name="connsiteY0" fmla="*/ 110300 h 1102997"/>
              <a:gd name="connsiteX1" fmla="*/ 110300 w 1838328"/>
              <a:gd name="connsiteY1" fmla="*/ 0 h 1102997"/>
              <a:gd name="connsiteX2" fmla="*/ 1728028 w 1838328"/>
              <a:gd name="connsiteY2" fmla="*/ 0 h 1102997"/>
              <a:gd name="connsiteX3" fmla="*/ 1838328 w 1838328"/>
              <a:gd name="connsiteY3" fmla="*/ 110300 h 1102997"/>
              <a:gd name="connsiteX4" fmla="*/ 1838328 w 1838328"/>
              <a:gd name="connsiteY4" fmla="*/ 992697 h 1102997"/>
              <a:gd name="connsiteX5" fmla="*/ 1728028 w 1838328"/>
              <a:gd name="connsiteY5" fmla="*/ 1102997 h 1102997"/>
              <a:gd name="connsiteX6" fmla="*/ 110300 w 1838328"/>
              <a:gd name="connsiteY6" fmla="*/ 1102997 h 1102997"/>
              <a:gd name="connsiteX7" fmla="*/ 0 w 1838328"/>
              <a:gd name="connsiteY7" fmla="*/ 992697 h 1102997"/>
              <a:gd name="connsiteX8" fmla="*/ 0 w 1838328"/>
              <a:gd name="connsiteY8" fmla="*/ 110300 h 1102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38328" h="1102997">
                <a:moveTo>
                  <a:pt x="0" y="110300"/>
                </a:moveTo>
                <a:cubicBezTo>
                  <a:pt x="0" y="49383"/>
                  <a:pt x="49383" y="0"/>
                  <a:pt x="110300" y="0"/>
                </a:cubicBezTo>
                <a:lnTo>
                  <a:pt x="1728028" y="0"/>
                </a:lnTo>
                <a:cubicBezTo>
                  <a:pt x="1788945" y="0"/>
                  <a:pt x="1838328" y="49383"/>
                  <a:pt x="1838328" y="110300"/>
                </a:cubicBezTo>
                <a:lnTo>
                  <a:pt x="1838328" y="992697"/>
                </a:lnTo>
                <a:cubicBezTo>
                  <a:pt x="1838328" y="1053614"/>
                  <a:pt x="1788945" y="1102997"/>
                  <a:pt x="1728028" y="1102997"/>
                </a:cubicBezTo>
                <a:lnTo>
                  <a:pt x="110300" y="1102997"/>
                </a:lnTo>
                <a:cubicBezTo>
                  <a:pt x="49383" y="1102997"/>
                  <a:pt x="0" y="1053614"/>
                  <a:pt x="0" y="992697"/>
                </a:cubicBezTo>
                <a:lnTo>
                  <a:pt x="0" y="11030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8506" tIns="108506" rIns="108506" bIns="108506" numCol="1" spcCol="1270" anchor="ctr" anchorCtr="0">
            <a:noAutofit/>
          </a:bodyPr>
          <a:lstStyle/>
          <a:p>
            <a:pPr marL="0" lvl="0" indent="0" algn="ctr" defTabSz="889000">
              <a:lnSpc>
                <a:spcPct val="90000"/>
              </a:lnSpc>
              <a:spcBef>
                <a:spcPct val="0"/>
              </a:spcBef>
              <a:spcAft>
                <a:spcPct val="35000"/>
              </a:spcAft>
              <a:buNone/>
            </a:pPr>
            <a:r>
              <a:rPr lang="en-GB" sz="2800" kern="1200" dirty="0"/>
              <a:t>Title</a:t>
            </a:r>
            <a:r>
              <a:rPr lang="en-GB" sz="2000" kern="1200" dirty="0"/>
              <a:t> </a:t>
            </a:r>
          </a:p>
        </p:txBody>
      </p:sp>
      <p:sp>
        <p:nvSpPr>
          <p:cNvPr id="7" name="Freeform: Shape 6">
            <a:extLst>
              <a:ext uri="{FF2B5EF4-FFF2-40B4-BE49-F238E27FC236}">
                <a16:creationId xmlns:a16="http://schemas.microsoft.com/office/drawing/2014/main" id="{A295B8A6-1172-4450-8DC0-C73031C86583}"/>
              </a:ext>
            </a:extLst>
          </p:cNvPr>
          <p:cNvSpPr/>
          <p:nvPr/>
        </p:nvSpPr>
        <p:spPr>
          <a:xfrm>
            <a:off x="3368987" y="2919145"/>
            <a:ext cx="389725" cy="455905"/>
          </a:xfrm>
          <a:custGeom>
            <a:avLst/>
            <a:gdLst>
              <a:gd name="connsiteX0" fmla="*/ 0 w 389725"/>
              <a:gd name="connsiteY0" fmla="*/ 91181 h 455905"/>
              <a:gd name="connsiteX1" fmla="*/ 194863 w 389725"/>
              <a:gd name="connsiteY1" fmla="*/ 91181 h 455905"/>
              <a:gd name="connsiteX2" fmla="*/ 194863 w 389725"/>
              <a:gd name="connsiteY2" fmla="*/ 0 h 455905"/>
              <a:gd name="connsiteX3" fmla="*/ 389725 w 389725"/>
              <a:gd name="connsiteY3" fmla="*/ 227953 h 455905"/>
              <a:gd name="connsiteX4" fmla="*/ 194863 w 389725"/>
              <a:gd name="connsiteY4" fmla="*/ 455905 h 455905"/>
              <a:gd name="connsiteX5" fmla="*/ 194863 w 389725"/>
              <a:gd name="connsiteY5" fmla="*/ 364724 h 455905"/>
              <a:gd name="connsiteX6" fmla="*/ 0 w 389725"/>
              <a:gd name="connsiteY6" fmla="*/ 364724 h 455905"/>
              <a:gd name="connsiteX7" fmla="*/ 0 w 389725"/>
              <a:gd name="connsiteY7" fmla="*/ 91181 h 455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9725" h="455905">
                <a:moveTo>
                  <a:pt x="0" y="91181"/>
                </a:moveTo>
                <a:lnTo>
                  <a:pt x="194863" y="91181"/>
                </a:lnTo>
                <a:lnTo>
                  <a:pt x="194863" y="0"/>
                </a:lnTo>
                <a:lnTo>
                  <a:pt x="389725" y="227953"/>
                </a:lnTo>
                <a:lnTo>
                  <a:pt x="194863" y="455905"/>
                </a:lnTo>
                <a:lnTo>
                  <a:pt x="194863" y="364724"/>
                </a:lnTo>
                <a:lnTo>
                  <a:pt x="0" y="364724"/>
                </a:lnTo>
                <a:lnTo>
                  <a:pt x="0" y="91181"/>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91181" rIns="116917" bIns="91181"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8" name="Freeform: Shape 7">
            <a:extLst>
              <a:ext uri="{FF2B5EF4-FFF2-40B4-BE49-F238E27FC236}">
                <a16:creationId xmlns:a16="http://schemas.microsoft.com/office/drawing/2014/main" id="{ED058317-7E4C-41B5-ADEE-98AAA84336AB}"/>
              </a:ext>
            </a:extLst>
          </p:cNvPr>
          <p:cNvSpPr/>
          <p:nvPr/>
        </p:nvSpPr>
        <p:spPr>
          <a:xfrm>
            <a:off x="3920485" y="2595599"/>
            <a:ext cx="1838328" cy="1102997"/>
          </a:xfrm>
          <a:custGeom>
            <a:avLst/>
            <a:gdLst>
              <a:gd name="connsiteX0" fmla="*/ 0 w 1838328"/>
              <a:gd name="connsiteY0" fmla="*/ 110300 h 1102997"/>
              <a:gd name="connsiteX1" fmla="*/ 110300 w 1838328"/>
              <a:gd name="connsiteY1" fmla="*/ 0 h 1102997"/>
              <a:gd name="connsiteX2" fmla="*/ 1728028 w 1838328"/>
              <a:gd name="connsiteY2" fmla="*/ 0 h 1102997"/>
              <a:gd name="connsiteX3" fmla="*/ 1838328 w 1838328"/>
              <a:gd name="connsiteY3" fmla="*/ 110300 h 1102997"/>
              <a:gd name="connsiteX4" fmla="*/ 1838328 w 1838328"/>
              <a:gd name="connsiteY4" fmla="*/ 992697 h 1102997"/>
              <a:gd name="connsiteX5" fmla="*/ 1728028 w 1838328"/>
              <a:gd name="connsiteY5" fmla="*/ 1102997 h 1102997"/>
              <a:gd name="connsiteX6" fmla="*/ 110300 w 1838328"/>
              <a:gd name="connsiteY6" fmla="*/ 1102997 h 1102997"/>
              <a:gd name="connsiteX7" fmla="*/ 0 w 1838328"/>
              <a:gd name="connsiteY7" fmla="*/ 992697 h 1102997"/>
              <a:gd name="connsiteX8" fmla="*/ 0 w 1838328"/>
              <a:gd name="connsiteY8" fmla="*/ 110300 h 1102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38328" h="1102997">
                <a:moveTo>
                  <a:pt x="0" y="110300"/>
                </a:moveTo>
                <a:cubicBezTo>
                  <a:pt x="0" y="49383"/>
                  <a:pt x="49383" y="0"/>
                  <a:pt x="110300" y="0"/>
                </a:cubicBezTo>
                <a:lnTo>
                  <a:pt x="1728028" y="0"/>
                </a:lnTo>
                <a:cubicBezTo>
                  <a:pt x="1788945" y="0"/>
                  <a:pt x="1838328" y="49383"/>
                  <a:pt x="1838328" y="110300"/>
                </a:cubicBezTo>
                <a:lnTo>
                  <a:pt x="1838328" y="992697"/>
                </a:lnTo>
                <a:cubicBezTo>
                  <a:pt x="1838328" y="1053614"/>
                  <a:pt x="1788945" y="1102997"/>
                  <a:pt x="1728028" y="1102997"/>
                </a:cubicBezTo>
                <a:lnTo>
                  <a:pt x="110300" y="1102997"/>
                </a:lnTo>
                <a:cubicBezTo>
                  <a:pt x="49383" y="1102997"/>
                  <a:pt x="0" y="1053614"/>
                  <a:pt x="0" y="992697"/>
                </a:cubicBezTo>
                <a:lnTo>
                  <a:pt x="0" y="11030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8506" tIns="108506" rIns="108506" bIns="108506" numCol="1" spcCol="1270" anchor="ctr" anchorCtr="0">
            <a:noAutofit/>
          </a:bodyPr>
          <a:lstStyle/>
          <a:p>
            <a:pPr marL="0" lvl="0" indent="0" algn="ctr" defTabSz="889000">
              <a:lnSpc>
                <a:spcPct val="90000"/>
              </a:lnSpc>
              <a:spcBef>
                <a:spcPct val="0"/>
              </a:spcBef>
              <a:spcAft>
                <a:spcPct val="35000"/>
              </a:spcAft>
              <a:buNone/>
            </a:pPr>
            <a:r>
              <a:rPr lang="en-GB" sz="2800" kern="1200" dirty="0"/>
              <a:t>Abstract or blurb</a:t>
            </a:r>
          </a:p>
        </p:txBody>
      </p:sp>
      <p:sp>
        <p:nvSpPr>
          <p:cNvPr id="9" name="Freeform: Shape 8">
            <a:extLst>
              <a:ext uri="{FF2B5EF4-FFF2-40B4-BE49-F238E27FC236}">
                <a16:creationId xmlns:a16="http://schemas.microsoft.com/office/drawing/2014/main" id="{AD35C822-F222-4B81-AD21-16A49082AD3D}"/>
              </a:ext>
            </a:extLst>
          </p:cNvPr>
          <p:cNvSpPr/>
          <p:nvPr/>
        </p:nvSpPr>
        <p:spPr>
          <a:xfrm>
            <a:off x="5942647" y="2919145"/>
            <a:ext cx="389725" cy="455905"/>
          </a:xfrm>
          <a:custGeom>
            <a:avLst/>
            <a:gdLst>
              <a:gd name="connsiteX0" fmla="*/ 0 w 389725"/>
              <a:gd name="connsiteY0" fmla="*/ 91181 h 455905"/>
              <a:gd name="connsiteX1" fmla="*/ 194863 w 389725"/>
              <a:gd name="connsiteY1" fmla="*/ 91181 h 455905"/>
              <a:gd name="connsiteX2" fmla="*/ 194863 w 389725"/>
              <a:gd name="connsiteY2" fmla="*/ 0 h 455905"/>
              <a:gd name="connsiteX3" fmla="*/ 389725 w 389725"/>
              <a:gd name="connsiteY3" fmla="*/ 227953 h 455905"/>
              <a:gd name="connsiteX4" fmla="*/ 194863 w 389725"/>
              <a:gd name="connsiteY4" fmla="*/ 455905 h 455905"/>
              <a:gd name="connsiteX5" fmla="*/ 194863 w 389725"/>
              <a:gd name="connsiteY5" fmla="*/ 364724 h 455905"/>
              <a:gd name="connsiteX6" fmla="*/ 0 w 389725"/>
              <a:gd name="connsiteY6" fmla="*/ 364724 h 455905"/>
              <a:gd name="connsiteX7" fmla="*/ 0 w 389725"/>
              <a:gd name="connsiteY7" fmla="*/ 91181 h 455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9725" h="455905">
                <a:moveTo>
                  <a:pt x="0" y="91181"/>
                </a:moveTo>
                <a:lnTo>
                  <a:pt x="194863" y="91181"/>
                </a:lnTo>
                <a:lnTo>
                  <a:pt x="194863" y="0"/>
                </a:lnTo>
                <a:lnTo>
                  <a:pt x="389725" y="227953"/>
                </a:lnTo>
                <a:lnTo>
                  <a:pt x="194863" y="455905"/>
                </a:lnTo>
                <a:lnTo>
                  <a:pt x="194863" y="364724"/>
                </a:lnTo>
                <a:lnTo>
                  <a:pt x="0" y="364724"/>
                </a:lnTo>
                <a:lnTo>
                  <a:pt x="0" y="91181"/>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91181" rIns="116917" bIns="91181"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0" name="Freeform: Shape 9">
            <a:extLst>
              <a:ext uri="{FF2B5EF4-FFF2-40B4-BE49-F238E27FC236}">
                <a16:creationId xmlns:a16="http://schemas.microsoft.com/office/drawing/2014/main" id="{9E0FF29A-5C98-4325-9F58-D01DBF00EBB4}"/>
              </a:ext>
            </a:extLst>
          </p:cNvPr>
          <p:cNvSpPr/>
          <p:nvPr/>
        </p:nvSpPr>
        <p:spPr>
          <a:xfrm>
            <a:off x="6494145" y="2595599"/>
            <a:ext cx="1838328" cy="1102997"/>
          </a:xfrm>
          <a:custGeom>
            <a:avLst/>
            <a:gdLst>
              <a:gd name="connsiteX0" fmla="*/ 0 w 1838328"/>
              <a:gd name="connsiteY0" fmla="*/ 110300 h 1102997"/>
              <a:gd name="connsiteX1" fmla="*/ 110300 w 1838328"/>
              <a:gd name="connsiteY1" fmla="*/ 0 h 1102997"/>
              <a:gd name="connsiteX2" fmla="*/ 1728028 w 1838328"/>
              <a:gd name="connsiteY2" fmla="*/ 0 h 1102997"/>
              <a:gd name="connsiteX3" fmla="*/ 1838328 w 1838328"/>
              <a:gd name="connsiteY3" fmla="*/ 110300 h 1102997"/>
              <a:gd name="connsiteX4" fmla="*/ 1838328 w 1838328"/>
              <a:gd name="connsiteY4" fmla="*/ 992697 h 1102997"/>
              <a:gd name="connsiteX5" fmla="*/ 1728028 w 1838328"/>
              <a:gd name="connsiteY5" fmla="*/ 1102997 h 1102997"/>
              <a:gd name="connsiteX6" fmla="*/ 110300 w 1838328"/>
              <a:gd name="connsiteY6" fmla="*/ 1102997 h 1102997"/>
              <a:gd name="connsiteX7" fmla="*/ 0 w 1838328"/>
              <a:gd name="connsiteY7" fmla="*/ 992697 h 1102997"/>
              <a:gd name="connsiteX8" fmla="*/ 0 w 1838328"/>
              <a:gd name="connsiteY8" fmla="*/ 110300 h 1102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38328" h="1102997">
                <a:moveTo>
                  <a:pt x="0" y="110300"/>
                </a:moveTo>
                <a:cubicBezTo>
                  <a:pt x="0" y="49383"/>
                  <a:pt x="49383" y="0"/>
                  <a:pt x="110300" y="0"/>
                </a:cubicBezTo>
                <a:lnTo>
                  <a:pt x="1728028" y="0"/>
                </a:lnTo>
                <a:cubicBezTo>
                  <a:pt x="1788945" y="0"/>
                  <a:pt x="1838328" y="49383"/>
                  <a:pt x="1838328" y="110300"/>
                </a:cubicBezTo>
                <a:lnTo>
                  <a:pt x="1838328" y="992697"/>
                </a:lnTo>
                <a:cubicBezTo>
                  <a:pt x="1838328" y="1053614"/>
                  <a:pt x="1788945" y="1102997"/>
                  <a:pt x="1728028" y="1102997"/>
                </a:cubicBezTo>
                <a:lnTo>
                  <a:pt x="110300" y="1102997"/>
                </a:lnTo>
                <a:cubicBezTo>
                  <a:pt x="49383" y="1102997"/>
                  <a:pt x="0" y="1053614"/>
                  <a:pt x="0" y="992697"/>
                </a:cubicBezTo>
                <a:lnTo>
                  <a:pt x="0" y="11030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8506" tIns="108506" rIns="108506" bIns="108506" numCol="1" spcCol="1270" anchor="ctr" anchorCtr="0">
            <a:noAutofit/>
          </a:bodyPr>
          <a:lstStyle/>
          <a:p>
            <a:pPr marL="0" lvl="0" indent="0" algn="ctr" defTabSz="889000">
              <a:lnSpc>
                <a:spcPct val="90000"/>
              </a:lnSpc>
              <a:spcBef>
                <a:spcPct val="0"/>
              </a:spcBef>
              <a:spcAft>
                <a:spcPct val="35000"/>
              </a:spcAft>
              <a:buNone/>
            </a:pPr>
            <a:r>
              <a:rPr lang="en-GB" sz="2800" kern="1200" dirty="0"/>
              <a:t>Date of publication </a:t>
            </a:r>
          </a:p>
        </p:txBody>
      </p:sp>
      <p:sp>
        <p:nvSpPr>
          <p:cNvPr id="11" name="Freeform: Shape 10">
            <a:extLst>
              <a:ext uri="{FF2B5EF4-FFF2-40B4-BE49-F238E27FC236}">
                <a16:creationId xmlns:a16="http://schemas.microsoft.com/office/drawing/2014/main" id="{A646C6ED-96FD-4A66-960B-1BB5274598CF}"/>
              </a:ext>
            </a:extLst>
          </p:cNvPr>
          <p:cNvSpPr/>
          <p:nvPr/>
        </p:nvSpPr>
        <p:spPr>
          <a:xfrm>
            <a:off x="8516307" y="2919145"/>
            <a:ext cx="389725" cy="455905"/>
          </a:xfrm>
          <a:custGeom>
            <a:avLst/>
            <a:gdLst>
              <a:gd name="connsiteX0" fmla="*/ 0 w 389725"/>
              <a:gd name="connsiteY0" fmla="*/ 91181 h 455905"/>
              <a:gd name="connsiteX1" fmla="*/ 194863 w 389725"/>
              <a:gd name="connsiteY1" fmla="*/ 91181 h 455905"/>
              <a:gd name="connsiteX2" fmla="*/ 194863 w 389725"/>
              <a:gd name="connsiteY2" fmla="*/ 0 h 455905"/>
              <a:gd name="connsiteX3" fmla="*/ 389725 w 389725"/>
              <a:gd name="connsiteY3" fmla="*/ 227953 h 455905"/>
              <a:gd name="connsiteX4" fmla="*/ 194863 w 389725"/>
              <a:gd name="connsiteY4" fmla="*/ 455905 h 455905"/>
              <a:gd name="connsiteX5" fmla="*/ 194863 w 389725"/>
              <a:gd name="connsiteY5" fmla="*/ 364724 h 455905"/>
              <a:gd name="connsiteX6" fmla="*/ 0 w 389725"/>
              <a:gd name="connsiteY6" fmla="*/ 364724 h 455905"/>
              <a:gd name="connsiteX7" fmla="*/ 0 w 389725"/>
              <a:gd name="connsiteY7" fmla="*/ 91181 h 455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9725" h="455905">
                <a:moveTo>
                  <a:pt x="0" y="91181"/>
                </a:moveTo>
                <a:lnTo>
                  <a:pt x="194863" y="91181"/>
                </a:lnTo>
                <a:lnTo>
                  <a:pt x="194863" y="0"/>
                </a:lnTo>
                <a:lnTo>
                  <a:pt x="389725" y="227953"/>
                </a:lnTo>
                <a:lnTo>
                  <a:pt x="194863" y="455905"/>
                </a:lnTo>
                <a:lnTo>
                  <a:pt x="194863" y="364724"/>
                </a:lnTo>
                <a:lnTo>
                  <a:pt x="0" y="364724"/>
                </a:lnTo>
                <a:lnTo>
                  <a:pt x="0" y="91181"/>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91181" rIns="116917" bIns="91181"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2" name="Freeform: Shape 11">
            <a:extLst>
              <a:ext uri="{FF2B5EF4-FFF2-40B4-BE49-F238E27FC236}">
                <a16:creationId xmlns:a16="http://schemas.microsoft.com/office/drawing/2014/main" id="{3C1594DC-8542-4CBE-8F71-1371E9809308}"/>
              </a:ext>
            </a:extLst>
          </p:cNvPr>
          <p:cNvSpPr/>
          <p:nvPr/>
        </p:nvSpPr>
        <p:spPr>
          <a:xfrm>
            <a:off x="9067805" y="2595599"/>
            <a:ext cx="1838328" cy="1102997"/>
          </a:xfrm>
          <a:custGeom>
            <a:avLst/>
            <a:gdLst>
              <a:gd name="connsiteX0" fmla="*/ 0 w 1838328"/>
              <a:gd name="connsiteY0" fmla="*/ 110300 h 1102997"/>
              <a:gd name="connsiteX1" fmla="*/ 110300 w 1838328"/>
              <a:gd name="connsiteY1" fmla="*/ 0 h 1102997"/>
              <a:gd name="connsiteX2" fmla="*/ 1728028 w 1838328"/>
              <a:gd name="connsiteY2" fmla="*/ 0 h 1102997"/>
              <a:gd name="connsiteX3" fmla="*/ 1838328 w 1838328"/>
              <a:gd name="connsiteY3" fmla="*/ 110300 h 1102997"/>
              <a:gd name="connsiteX4" fmla="*/ 1838328 w 1838328"/>
              <a:gd name="connsiteY4" fmla="*/ 992697 h 1102997"/>
              <a:gd name="connsiteX5" fmla="*/ 1728028 w 1838328"/>
              <a:gd name="connsiteY5" fmla="*/ 1102997 h 1102997"/>
              <a:gd name="connsiteX6" fmla="*/ 110300 w 1838328"/>
              <a:gd name="connsiteY6" fmla="*/ 1102997 h 1102997"/>
              <a:gd name="connsiteX7" fmla="*/ 0 w 1838328"/>
              <a:gd name="connsiteY7" fmla="*/ 992697 h 1102997"/>
              <a:gd name="connsiteX8" fmla="*/ 0 w 1838328"/>
              <a:gd name="connsiteY8" fmla="*/ 110300 h 1102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38328" h="1102997">
                <a:moveTo>
                  <a:pt x="0" y="110300"/>
                </a:moveTo>
                <a:cubicBezTo>
                  <a:pt x="0" y="49383"/>
                  <a:pt x="49383" y="0"/>
                  <a:pt x="110300" y="0"/>
                </a:cubicBezTo>
                <a:lnTo>
                  <a:pt x="1728028" y="0"/>
                </a:lnTo>
                <a:cubicBezTo>
                  <a:pt x="1788945" y="0"/>
                  <a:pt x="1838328" y="49383"/>
                  <a:pt x="1838328" y="110300"/>
                </a:cubicBezTo>
                <a:lnTo>
                  <a:pt x="1838328" y="992697"/>
                </a:lnTo>
                <a:cubicBezTo>
                  <a:pt x="1838328" y="1053614"/>
                  <a:pt x="1788945" y="1102997"/>
                  <a:pt x="1728028" y="1102997"/>
                </a:cubicBezTo>
                <a:lnTo>
                  <a:pt x="110300" y="1102997"/>
                </a:lnTo>
                <a:cubicBezTo>
                  <a:pt x="49383" y="1102997"/>
                  <a:pt x="0" y="1053614"/>
                  <a:pt x="0" y="992697"/>
                </a:cubicBezTo>
                <a:lnTo>
                  <a:pt x="0" y="11030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8506" tIns="108506" rIns="108506" bIns="108506" numCol="1" spcCol="1270" anchor="ctr" anchorCtr="0">
            <a:noAutofit/>
          </a:bodyPr>
          <a:lstStyle/>
          <a:p>
            <a:pPr marL="0" lvl="0" indent="0" algn="ctr" defTabSz="889000">
              <a:lnSpc>
                <a:spcPct val="90000"/>
              </a:lnSpc>
              <a:spcBef>
                <a:spcPct val="0"/>
              </a:spcBef>
              <a:spcAft>
                <a:spcPct val="35000"/>
              </a:spcAft>
              <a:buNone/>
            </a:pPr>
            <a:r>
              <a:rPr lang="en-GB" sz="2800" kern="1200" dirty="0"/>
              <a:t>Contents or section headings</a:t>
            </a:r>
          </a:p>
        </p:txBody>
      </p:sp>
      <p:sp>
        <p:nvSpPr>
          <p:cNvPr id="13" name="TextBox 12">
            <a:extLst>
              <a:ext uri="{FF2B5EF4-FFF2-40B4-BE49-F238E27FC236}">
                <a16:creationId xmlns:a16="http://schemas.microsoft.com/office/drawing/2014/main" id="{A3B0F2E1-982A-4454-9A11-89E7038CC4DB}"/>
              </a:ext>
            </a:extLst>
          </p:cNvPr>
          <p:cNvSpPr txBox="1"/>
          <p:nvPr/>
        </p:nvSpPr>
        <p:spPr>
          <a:xfrm>
            <a:off x="874568" y="3990109"/>
            <a:ext cx="10442863" cy="1420325"/>
          </a:xfrm>
          <a:prstGeom prst="rect">
            <a:avLst/>
          </a:prstGeom>
          <a:noFill/>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Once you have reduced the literature down to a manageable number, begin to read the introduction and conclusion to help you further filter your sources, applying your </a:t>
            </a:r>
            <a:r>
              <a:rPr lang="en-GB" sz="2000" b="1" dirty="0">
                <a:latin typeface="Arial" panose="020B0604020202020204" pitchFamily="34" charset="0"/>
                <a:cs typeface="Arial" panose="020B0604020202020204" pitchFamily="34" charset="0"/>
              </a:rPr>
              <a:t>inclusion</a:t>
            </a:r>
            <a:r>
              <a:rPr lang="en-GB" sz="2000" dirty="0">
                <a:latin typeface="Arial" panose="020B0604020202020204" pitchFamily="34" charset="0"/>
                <a:cs typeface="Arial" panose="020B0604020202020204" pitchFamily="34" charset="0"/>
              </a:rPr>
              <a:t> and </a:t>
            </a:r>
            <a:r>
              <a:rPr lang="en-GB" sz="2000" b="1" dirty="0">
                <a:latin typeface="Arial" panose="020B0604020202020204" pitchFamily="34" charset="0"/>
                <a:cs typeface="Arial" panose="020B0604020202020204" pitchFamily="34" charset="0"/>
              </a:rPr>
              <a:t>exclusion criteria. </a:t>
            </a:r>
          </a:p>
        </p:txBody>
      </p:sp>
    </p:spTree>
    <p:extLst>
      <p:ext uri="{BB962C8B-B14F-4D97-AF65-F5344CB8AC3E}">
        <p14:creationId xmlns:p14="http://schemas.microsoft.com/office/powerpoint/2010/main" val="3408083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2ED79A45-8156-4C9B-91F0-4512082BC18D}"/>
              </a:ext>
            </a:extLst>
          </p:cNvPr>
          <p:cNvPicPr>
            <a:picLocks noChangeAspect="1"/>
          </p:cNvPicPr>
          <p:nvPr/>
        </p:nvPicPr>
        <p:blipFill>
          <a:blip r:embed="rId3"/>
          <a:stretch>
            <a:fillRect/>
          </a:stretch>
        </p:blipFill>
        <p:spPr>
          <a:xfrm>
            <a:off x="244474" y="728579"/>
            <a:ext cx="7696201" cy="5400842"/>
          </a:xfrm>
          <a:prstGeom prst="rect">
            <a:avLst/>
          </a:prstGeom>
          <a:noFill/>
          <a:ln>
            <a:noFill/>
          </a:ln>
        </p:spPr>
      </p:pic>
      <p:sp>
        <p:nvSpPr>
          <p:cNvPr id="2" name="Title 1">
            <a:extLst>
              <a:ext uri="{FF2B5EF4-FFF2-40B4-BE49-F238E27FC236}">
                <a16:creationId xmlns:a16="http://schemas.microsoft.com/office/drawing/2014/main" id="{2DB8A6AD-5AA9-4919-BE89-CD8FA23CA616}"/>
              </a:ext>
            </a:extLst>
          </p:cNvPr>
          <p:cNvSpPr>
            <a:spLocks noGrp="1"/>
          </p:cNvSpPr>
          <p:nvPr>
            <p:ph type="title"/>
          </p:nvPr>
        </p:nvSpPr>
        <p:spPr>
          <a:xfrm>
            <a:off x="8204200" y="263906"/>
            <a:ext cx="3144774" cy="1645920"/>
          </a:xfrm>
        </p:spPr>
        <p:txBody>
          <a:bodyPr anchor="b">
            <a:normAutofit/>
          </a:bodyPr>
          <a:lstStyle/>
          <a:p>
            <a:r>
              <a:rPr lang="en-GB" dirty="0">
                <a:solidFill>
                  <a:schemeClr val="tx1"/>
                </a:solidFill>
              </a:rPr>
              <a:t>Using articles – Abstracts and scan reading. </a:t>
            </a:r>
          </a:p>
        </p:txBody>
      </p:sp>
      <p:sp>
        <p:nvSpPr>
          <p:cNvPr id="3" name="Content Placeholder 2">
            <a:extLst>
              <a:ext uri="{FF2B5EF4-FFF2-40B4-BE49-F238E27FC236}">
                <a16:creationId xmlns:a16="http://schemas.microsoft.com/office/drawing/2014/main" id="{06EE3591-B946-4D34-B79F-5B100027A30D}"/>
              </a:ext>
            </a:extLst>
          </p:cNvPr>
          <p:cNvSpPr>
            <a:spLocks noGrp="1"/>
          </p:cNvSpPr>
          <p:nvPr>
            <p:ph type="body" sz="half" idx="2"/>
          </p:nvPr>
        </p:nvSpPr>
        <p:spPr>
          <a:xfrm>
            <a:off x="8569326" y="1927352"/>
            <a:ext cx="3184522" cy="4333748"/>
          </a:xfrm>
        </p:spPr>
        <p:txBody>
          <a:bodyPr>
            <a:noAutofit/>
          </a:bodyPr>
          <a:lstStyle/>
          <a:p>
            <a:r>
              <a:rPr lang="en-GB" sz="2200" dirty="0">
                <a:solidFill>
                  <a:schemeClr val="tx1"/>
                </a:solidFill>
              </a:rPr>
              <a:t>What are they? How to read them </a:t>
            </a:r>
          </a:p>
          <a:p>
            <a:r>
              <a:rPr lang="en-GB" sz="2200" dirty="0">
                <a:solidFill>
                  <a:schemeClr val="tx1"/>
                </a:solidFill>
              </a:rPr>
              <a:t>    The research aims are made clear. </a:t>
            </a:r>
          </a:p>
          <a:p>
            <a:r>
              <a:rPr lang="en-GB" sz="2200" dirty="0">
                <a:solidFill>
                  <a:schemeClr val="tx1"/>
                </a:solidFill>
              </a:rPr>
              <a:t>    Specific research focused shared. </a:t>
            </a:r>
          </a:p>
          <a:p>
            <a:r>
              <a:rPr lang="en-GB" sz="2200" dirty="0">
                <a:solidFill>
                  <a:schemeClr val="tx1"/>
                </a:solidFill>
              </a:rPr>
              <a:t>     Any measurement method share, e.g. Questionnaires </a:t>
            </a:r>
          </a:p>
          <a:p>
            <a:r>
              <a:rPr lang="en-GB" sz="2200" dirty="0">
                <a:solidFill>
                  <a:schemeClr val="tx1"/>
                </a:solidFill>
              </a:rPr>
              <a:t>    Analysis method described.</a:t>
            </a:r>
          </a:p>
          <a:p>
            <a:r>
              <a:rPr lang="en-GB" sz="2200" dirty="0">
                <a:solidFill>
                  <a:schemeClr val="tx1"/>
                </a:solidFill>
              </a:rPr>
              <a:t>Results and conclusion briefly stated. </a:t>
            </a:r>
          </a:p>
        </p:txBody>
      </p:sp>
      <p:grpSp>
        <p:nvGrpSpPr>
          <p:cNvPr id="21" name="Group 20">
            <a:extLst>
              <a:ext uri="{FF2B5EF4-FFF2-40B4-BE49-F238E27FC236}">
                <a16:creationId xmlns:a16="http://schemas.microsoft.com/office/drawing/2014/main" id="{ACCB6C1A-0B8D-49EE-93EE-361009658008}"/>
              </a:ext>
            </a:extLst>
          </p:cNvPr>
          <p:cNvGrpSpPr/>
          <p:nvPr/>
        </p:nvGrpSpPr>
        <p:grpSpPr>
          <a:xfrm>
            <a:off x="419100" y="2971800"/>
            <a:ext cx="6985000" cy="711200"/>
            <a:chOff x="419100" y="2971800"/>
            <a:chExt cx="6985000" cy="711200"/>
          </a:xfrm>
        </p:grpSpPr>
        <p:sp>
          <p:nvSpPr>
            <p:cNvPr id="6" name="Rectangle 5">
              <a:extLst>
                <a:ext uri="{FF2B5EF4-FFF2-40B4-BE49-F238E27FC236}">
                  <a16:creationId xmlns:a16="http://schemas.microsoft.com/office/drawing/2014/main" id="{78D128DB-DE89-460B-BA10-88F6F7007645}"/>
                </a:ext>
              </a:extLst>
            </p:cNvPr>
            <p:cNvSpPr/>
            <p:nvPr/>
          </p:nvSpPr>
          <p:spPr>
            <a:xfrm>
              <a:off x="3187700" y="2971800"/>
              <a:ext cx="40259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 name="Rectangle 6">
              <a:extLst>
                <a:ext uri="{FF2B5EF4-FFF2-40B4-BE49-F238E27FC236}">
                  <a16:creationId xmlns:a16="http://schemas.microsoft.com/office/drawing/2014/main" id="{49CF3A43-6A00-4BE1-AB9F-F8F3A3EB0D99}"/>
                </a:ext>
              </a:extLst>
            </p:cNvPr>
            <p:cNvSpPr/>
            <p:nvPr/>
          </p:nvSpPr>
          <p:spPr>
            <a:xfrm>
              <a:off x="419100" y="3225800"/>
              <a:ext cx="69850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 name="Rectangle 7">
              <a:extLst>
                <a:ext uri="{FF2B5EF4-FFF2-40B4-BE49-F238E27FC236}">
                  <a16:creationId xmlns:a16="http://schemas.microsoft.com/office/drawing/2014/main" id="{6FAFCCEE-DB76-4AFC-A2B7-F01E43CB7CF7}"/>
                </a:ext>
              </a:extLst>
            </p:cNvPr>
            <p:cNvSpPr/>
            <p:nvPr/>
          </p:nvSpPr>
          <p:spPr>
            <a:xfrm>
              <a:off x="419100" y="3479800"/>
              <a:ext cx="17018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sp>
        <p:nvSpPr>
          <p:cNvPr id="9" name="Rectangle 8">
            <a:extLst>
              <a:ext uri="{FF2B5EF4-FFF2-40B4-BE49-F238E27FC236}">
                <a16:creationId xmlns:a16="http://schemas.microsoft.com/office/drawing/2014/main" id="{19C12486-1DC3-4FC3-903E-2A4982838D09}"/>
              </a:ext>
            </a:extLst>
          </p:cNvPr>
          <p:cNvSpPr/>
          <p:nvPr/>
        </p:nvSpPr>
        <p:spPr>
          <a:xfrm>
            <a:off x="2844800" y="3479800"/>
            <a:ext cx="2781300" cy="203200"/>
          </a:xfrm>
          <a:prstGeom prst="rect">
            <a:avLst/>
          </a:prstGeom>
          <a:noFill/>
          <a:ln w="28575">
            <a:solidFill>
              <a:schemeClr val="accent2"/>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nvGrpSpPr>
          <p:cNvPr id="31" name="Group 30">
            <a:extLst>
              <a:ext uri="{FF2B5EF4-FFF2-40B4-BE49-F238E27FC236}">
                <a16:creationId xmlns:a16="http://schemas.microsoft.com/office/drawing/2014/main" id="{3BD5C1B7-E01C-4955-82C1-3C15205CE8D2}"/>
              </a:ext>
            </a:extLst>
          </p:cNvPr>
          <p:cNvGrpSpPr/>
          <p:nvPr/>
        </p:nvGrpSpPr>
        <p:grpSpPr>
          <a:xfrm>
            <a:off x="512762" y="4125161"/>
            <a:ext cx="6523037" cy="444499"/>
            <a:chOff x="512762" y="4125161"/>
            <a:chExt cx="6523037" cy="444499"/>
          </a:xfrm>
        </p:grpSpPr>
        <p:sp>
          <p:nvSpPr>
            <p:cNvPr id="12" name="Rectangle 11">
              <a:extLst>
                <a:ext uri="{FF2B5EF4-FFF2-40B4-BE49-F238E27FC236}">
                  <a16:creationId xmlns:a16="http://schemas.microsoft.com/office/drawing/2014/main" id="{366853D0-30DD-499D-9D96-8EA6D8BA3B32}"/>
                </a:ext>
              </a:extLst>
            </p:cNvPr>
            <p:cNvSpPr/>
            <p:nvPr/>
          </p:nvSpPr>
          <p:spPr>
            <a:xfrm>
              <a:off x="4117974" y="4125161"/>
              <a:ext cx="2917825" cy="230939"/>
            </a:xfrm>
            <a:prstGeom prst="rect">
              <a:avLst/>
            </a:prstGeom>
            <a:no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62C2CC4-B78D-460B-ADDD-B7C5BB8C01B7}"/>
                </a:ext>
              </a:extLst>
            </p:cNvPr>
            <p:cNvSpPr/>
            <p:nvPr/>
          </p:nvSpPr>
          <p:spPr>
            <a:xfrm>
              <a:off x="512762" y="4353761"/>
              <a:ext cx="1701801" cy="215899"/>
            </a:xfrm>
            <a:prstGeom prst="rect">
              <a:avLst/>
            </a:prstGeom>
            <a:no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Rectangle 13">
            <a:extLst>
              <a:ext uri="{FF2B5EF4-FFF2-40B4-BE49-F238E27FC236}">
                <a16:creationId xmlns:a16="http://schemas.microsoft.com/office/drawing/2014/main" id="{0A14F372-752F-4564-B8EC-010DF9769B48}"/>
              </a:ext>
            </a:extLst>
          </p:cNvPr>
          <p:cNvSpPr/>
          <p:nvPr/>
        </p:nvSpPr>
        <p:spPr>
          <a:xfrm>
            <a:off x="2476500" y="4406901"/>
            <a:ext cx="3619500" cy="152400"/>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pSp>
        <p:nvGrpSpPr>
          <p:cNvPr id="18" name="Group 17">
            <a:extLst>
              <a:ext uri="{FF2B5EF4-FFF2-40B4-BE49-F238E27FC236}">
                <a16:creationId xmlns:a16="http://schemas.microsoft.com/office/drawing/2014/main" id="{1CB9D34A-333D-4B35-B250-6D002D9C4CFD}"/>
              </a:ext>
            </a:extLst>
          </p:cNvPr>
          <p:cNvGrpSpPr/>
          <p:nvPr/>
        </p:nvGrpSpPr>
        <p:grpSpPr>
          <a:xfrm>
            <a:off x="512762" y="4406901"/>
            <a:ext cx="6984999" cy="632659"/>
            <a:chOff x="512762" y="4406901"/>
            <a:chExt cx="6984999" cy="632659"/>
          </a:xfrm>
        </p:grpSpPr>
        <p:sp>
          <p:nvSpPr>
            <p:cNvPr id="15" name="Rectangle 14">
              <a:extLst>
                <a:ext uri="{FF2B5EF4-FFF2-40B4-BE49-F238E27FC236}">
                  <a16:creationId xmlns:a16="http://schemas.microsoft.com/office/drawing/2014/main" id="{DDF1DF74-7026-4C26-B807-5DBAE5085073}"/>
                </a:ext>
              </a:extLst>
            </p:cNvPr>
            <p:cNvSpPr/>
            <p:nvPr/>
          </p:nvSpPr>
          <p:spPr>
            <a:xfrm>
              <a:off x="6261100" y="4406901"/>
              <a:ext cx="1098550" cy="215899"/>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A089138A-C1CC-42C8-A558-70E8DAFE15E6}"/>
                </a:ext>
              </a:extLst>
            </p:cNvPr>
            <p:cNvSpPr/>
            <p:nvPr/>
          </p:nvSpPr>
          <p:spPr>
            <a:xfrm>
              <a:off x="512762" y="4620461"/>
              <a:ext cx="6984999" cy="19284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6648CA9C-67FB-4F9D-8510-19E0B397A7E5}"/>
                </a:ext>
              </a:extLst>
            </p:cNvPr>
            <p:cNvSpPr/>
            <p:nvPr/>
          </p:nvSpPr>
          <p:spPr>
            <a:xfrm>
              <a:off x="512763" y="4846719"/>
              <a:ext cx="5583238" cy="19284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pSp>
      <p:cxnSp>
        <p:nvCxnSpPr>
          <p:cNvPr id="23" name="Straight Arrow Connector 22">
            <a:extLst>
              <a:ext uri="{FF2B5EF4-FFF2-40B4-BE49-F238E27FC236}">
                <a16:creationId xmlns:a16="http://schemas.microsoft.com/office/drawing/2014/main" id="{E666FFF6-0FCA-4CA3-92CF-271F32FF3C55}"/>
              </a:ext>
            </a:extLst>
          </p:cNvPr>
          <p:cNvCxnSpPr>
            <a:cxnSpLocks/>
          </p:cNvCxnSpPr>
          <p:nvPr/>
        </p:nvCxnSpPr>
        <p:spPr>
          <a:xfrm flipH="1">
            <a:off x="7404100" y="2971800"/>
            <a:ext cx="1231900" cy="1016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10F2757-C75E-4CF6-9427-4C319AC2ED03}"/>
              </a:ext>
            </a:extLst>
          </p:cNvPr>
          <p:cNvCxnSpPr>
            <a:cxnSpLocks/>
          </p:cNvCxnSpPr>
          <p:nvPr/>
        </p:nvCxnSpPr>
        <p:spPr>
          <a:xfrm flipH="1">
            <a:off x="5718175" y="3540959"/>
            <a:ext cx="2917825" cy="12934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446AA409-D005-4457-8FD4-B4C241499025}"/>
              </a:ext>
            </a:extLst>
          </p:cNvPr>
          <p:cNvCxnSpPr>
            <a:cxnSpLocks/>
          </p:cNvCxnSpPr>
          <p:nvPr/>
        </p:nvCxnSpPr>
        <p:spPr>
          <a:xfrm flipH="1">
            <a:off x="7046118" y="4125161"/>
            <a:ext cx="1869282" cy="16758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27AA0C9-614E-4BE5-AB45-FA32ADCED91B}"/>
              </a:ext>
            </a:extLst>
          </p:cNvPr>
          <p:cNvCxnSpPr>
            <a:cxnSpLocks/>
          </p:cNvCxnSpPr>
          <p:nvPr/>
        </p:nvCxnSpPr>
        <p:spPr>
          <a:xfrm flipH="1" flipV="1">
            <a:off x="6027736" y="4559301"/>
            <a:ext cx="2709864" cy="48025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2115525C-FAB9-464F-8798-87BF314126AD}"/>
              </a:ext>
            </a:extLst>
          </p:cNvPr>
          <p:cNvCxnSpPr>
            <a:cxnSpLocks/>
          </p:cNvCxnSpPr>
          <p:nvPr/>
        </p:nvCxnSpPr>
        <p:spPr>
          <a:xfrm flipH="1" flipV="1">
            <a:off x="6049168" y="4991102"/>
            <a:ext cx="2586832" cy="68111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5044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5"/>
                                        </p:tgtEl>
                                        <p:attrNameLst>
                                          <p:attrName>style.visibility</p:attrName>
                                        </p:attrNameLst>
                                      </p:cBhvr>
                                      <p:to>
                                        <p:strVal val="visible"/>
                                      </p:to>
                                    </p:set>
                                    <p:animEffect transition="in" filter="fade">
                                      <p:cBhvr>
                                        <p:cTn id="32" dur="500"/>
                                        <p:tgtEl>
                                          <p:spTgt spid="2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1"/>
                                        </p:tgtEl>
                                        <p:attrNameLst>
                                          <p:attrName>style.visibility</p:attrName>
                                        </p:attrNameLst>
                                      </p:cBhvr>
                                      <p:to>
                                        <p:strVal val="visible"/>
                                      </p:to>
                                    </p:set>
                                    <p:animEffect transition="in" filter="fade">
                                      <p:cBhvr>
                                        <p:cTn id="37" dur="500"/>
                                        <p:tgtEl>
                                          <p:spTgt spid="3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9"/>
                                        </p:tgtEl>
                                        <p:attrNameLst>
                                          <p:attrName>style.visibility</p:attrName>
                                        </p:attrNameLst>
                                      </p:cBhvr>
                                      <p:to>
                                        <p:strVal val="visible"/>
                                      </p:to>
                                    </p:set>
                                    <p:animEffect transition="in" filter="fade">
                                      <p:cBhvr>
                                        <p:cTn id="42" dur="500"/>
                                        <p:tgtEl>
                                          <p:spTgt spid="2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3" end="3"/>
                                            </p:txEl>
                                          </p:spTgt>
                                        </p:tgtEl>
                                        <p:attrNameLst>
                                          <p:attrName>style.visibility</p:attrName>
                                        </p:attrNameLst>
                                      </p:cBhvr>
                                      <p:to>
                                        <p:strVal val="visible"/>
                                      </p:to>
                                    </p:set>
                                    <p:animEffect transition="in" filter="fade">
                                      <p:cBhvr>
                                        <p:cTn id="47" dur="500"/>
                                        <p:tgtEl>
                                          <p:spTgt spid="3">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4" end="4"/>
                                            </p:txEl>
                                          </p:spTgt>
                                        </p:tgtEl>
                                        <p:attrNameLst>
                                          <p:attrName>style.visibility</p:attrName>
                                        </p:attrNameLst>
                                      </p:cBhvr>
                                      <p:to>
                                        <p:strVal val="visible"/>
                                      </p:to>
                                    </p:set>
                                    <p:animEffect transition="in" filter="fade">
                                      <p:cBhvr>
                                        <p:cTn id="57" dur="500"/>
                                        <p:tgtEl>
                                          <p:spTgt spid="3">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8"/>
                                        </p:tgtEl>
                                        <p:attrNameLst>
                                          <p:attrName>style.visibility</p:attrName>
                                        </p:attrNameLst>
                                      </p:cBhvr>
                                      <p:to>
                                        <p:strVal val="visible"/>
                                      </p:to>
                                    </p:set>
                                    <p:animEffect transition="in" filter="fade">
                                      <p:cBhvr>
                                        <p:cTn id="67" dur="500"/>
                                        <p:tgtEl>
                                          <p:spTgt spid="18"/>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3">
                                            <p:txEl>
                                              <p:pRg st="5" end="5"/>
                                            </p:txEl>
                                          </p:spTgt>
                                        </p:tgtEl>
                                        <p:attrNameLst>
                                          <p:attrName>style.visibility</p:attrName>
                                        </p:attrNameLst>
                                      </p:cBhvr>
                                      <p:to>
                                        <p:strVal val="visible"/>
                                      </p:to>
                                    </p:set>
                                    <p:animEffect transition="in" filter="fade">
                                      <p:cBhvr>
                                        <p:cTn id="72" dur="500"/>
                                        <p:tgtEl>
                                          <p:spTgt spid="3">
                                            <p:txEl>
                                              <p:pRg st="5" end="5"/>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36"/>
                                        </p:tgtEl>
                                        <p:attrNameLst>
                                          <p:attrName>style.visibility</p:attrName>
                                        </p:attrNameLst>
                                      </p:cBhvr>
                                      <p:to>
                                        <p:strVal val="visible"/>
                                      </p:to>
                                    </p:set>
                                    <p:animEffect transition="in" filter="fade">
                                      <p:cBhvr>
                                        <p:cTn id="77"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65B77-CBF9-49D5-8C5A-4058E193C600}"/>
              </a:ext>
            </a:extLst>
          </p:cNvPr>
          <p:cNvSpPr>
            <a:spLocks noGrp="1"/>
          </p:cNvSpPr>
          <p:nvPr>
            <p:ph type="title"/>
          </p:nvPr>
        </p:nvSpPr>
        <p:spPr/>
        <p:txBody>
          <a:bodyPr/>
          <a:lstStyle/>
          <a:p>
            <a:r>
              <a:rPr lang="en-GB" dirty="0"/>
              <a:t>Ready to review</a:t>
            </a:r>
          </a:p>
        </p:txBody>
      </p:sp>
      <p:sp>
        <p:nvSpPr>
          <p:cNvPr id="3" name="Content Placeholder 2">
            <a:extLst>
              <a:ext uri="{FF2B5EF4-FFF2-40B4-BE49-F238E27FC236}">
                <a16:creationId xmlns:a16="http://schemas.microsoft.com/office/drawing/2014/main" id="{9D9E8303-CA84-4172-ADCA-F838BF60A7EE}"/>
              </a:ext>
            </a:extLst>
          </p:cNvPr>
          <p:cNvSpPr>
            <a:spLocks noGrp="1"/>
          </p:cNvSpPr>
          <p:nvPr>
            <p:ph idx="1"/>
          </p:nvPr>
        </p:nvSpPr>
        <p:spPr>
          <a:xfrm>
            <a:off x="1097280" y="1845734"/>
            <a:ext cx="10058400" cy="835121"/>
          </a:xfrm>
        </p:spPr>
        <p:txBody>
          <a:bodyPr>
            <a:normAutofit/>
          </a:bodyPr>
          <a:lstStyle/>
          <a:p>
            <a:r>
              <a:rPr lang="en-GB" sz="2400" dirty="0">
                <a:latin typeface="Arial" panose="020B0604020202020204" pitchFamily="34" charset="0"/>
                <a:cs typeface="Arial" panose="020B0604020202020204" pitchFamily="34" charset="0"/>
              </a:rPr>
              <a:t>When you have your literature sourced, filtered and selected, you will be ready to take notes and develop your writing. </a:t>
            </a:r>
          </a:p>
        </p:txBody>
      </p:sp>
      <p:sp>
        <p:nvSpPr>
          <p:cNvPr id="4" name="TextBox 3">
            <a:extLst>
              <a:ext uri="{FF2B5EF4-FFF2-40B4-BE49-F238E27FC236}">
                <a16:creationId xmlns:a16="http://schemas.microsoft.com/office/drawing/2014/main" id="{A2171074-6DF7-4FC8-8FC0-778C29215F67}"/>
              </a:ext>
            </a:extLst>
          </p:cNvPr>
          <p:cNvSpPr txBox="1"/>
          <p:nvPr/>
        </p:nvSpPr>
        <p:spPr>
          <a:xfrm>
            <a:off x="1097280" y="2712028"/>
            <a:ext cx="10058399" cy="1200329"/>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Critical Analysis </a:t>
            </a:r>
            <a:r>
              <a:rPr lang="en-GB" sz="2400" dirty="0">
                <a:latin typeface="Arial" panose="020B0604020202020204" pitchFamily="34" charset="0"/>
                <a:cs typeface="Arial" panose="020B0604020202020204" pitchFamily="34" charset="0"/>
              </a:rPr>
              <a:t>refers to identifying and discussing what is good and bad about a piece of literature, what are its strengths? What are its weaknesses? </a:t>
            </a:r>
          </a:p>
        </p:txBody>
      </p:sp>
      <p:sp>
        <p:nvSpPr>
          <p:cNvPr id="5" name="TextBox 4">
            <a:extLst>
              <a:ext uri="{FF2B5EF4-FFF2-40B4-BE49-F238E27FC236}">
                <a16:creationId xmlns:a16="http://schemas.microsoft.com/office/drawing/2014/main" id="{094ECEF8-C543-4425-95F9-EF8C68C95021}"/>
              </a:ext>
            </a:extLst>
          </p:cNvPr>
          <p:cNvSpPr txBox="1"/>
          <p:nvPr/>
        </p:nvSpPr>
        <p:spPr>
          <a:xfrm>
            <a:off x="4384964" y="4686300"/>
            <a:ext cx="2857500" cy="830997"/>
          </a:xfrm>
          <a:prstGeom prst="rect">
            <a:avLst/>
          </a:prstGeom>
          <a:solidFill>
            <a:srgbClr val="92D050"/>
          </a:solidFill>
        </p:spPr>
        <p:txBody>
          <a:bodyPr wrap="square" rtlCol="0">
            <a:spAutoFit/>
          </a:bodyPr>
          <a:lstStyle/>
          <a:p>
            <a:pPr algn="ctr"/>
            <a:r>
              <a:rPr lang="en-GB" sz="2400" dirty="0">
                <a:latin typeface="Arial" panose="020B0604020202020204" pitchFamily="34" charset="0"/>
                <a:cs typeface="Arial" panose="020B0604020202020204" pitchFamily="34" charset="0"/>
              </a:rPr>
              <a:t>Critical Analysis questions to ask. </a:t>
            </a:r>
          </a:p>
        </p:txBody>
      </p:sp>
      <p:cxnSp>
        <p:nvCxnSpPr>
          <p:cNvPr id="6" name="Straight Arrow Connector 5">
            <a:extLst>
              <a:ext uri="{FF2B5EF4-FFF2-40B4-BE49-F238E27FC236}">
                <a16:creationId xmlns:a16="http://schemas.microsoft.com/office/drawing/2014/main" id="{8CE703FA-C941-470E-89C9-2F8FD5431938}"/>
              </a:ext>
            </a:extLst>
          </p:cNvPr>
          <p:cNvCxnSpPr>
            <a:cxnSpLocks/>
          </p:cNvCxnSpPr>
          <p:nvPr/>
        </p:nvCxnSpPr>
        <p:spPr>
          <a:xfrm flipH="1" flipV="1">
            <a:off x="3626427" y="5010429"/>
            <a:ext cx="581892" cy="122794"/>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92A0CE4-E8BA-4E65-A8D8-B4CDF0A1380B}"/>
              </a:ext>
            </a:extLst>
          </p:cNvPr>
          <p:cNvCxnSpPr>
            <a:cxnSpLocks/>
          </p:cNvCxnSpPr>
          <p:nvPr/>
        </p:nvCxnSpPr>
        <p:spPr>
          <a:xfrm flipH="1">
            <a:off x="3823855" y="5555511"/>
            <a:ext cx="561110" cy="315353"/>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1859BA35-E32D-496C-A21F-3B1751CE14CE}"/>
              </a:ext>
            </a:extLst>
          </p:cNvPr>
          <p:cNvCxnSpPr>
            <a:cxnSpLocks/>
          </p:cNvCxnSpPr>
          <p:nvPr/>
        </p:nvCxnSpPr>
        <p:spPr>
          <a:xfrm flipH="1" flipV="1">
            <a:off x="5813713" y="4294795"/>
            <a:ext cx="1" cy="391505"/>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2589A3F-A09F-4CE9-81DC-2DACBBD84A90}"/>
              </a:ext>
            </a:extLst>
          </p:cNvPr>
          <p:cNvCxnSpPr>
            <a:cxnSpLocks/>
          </p:cNvCxnSpPr>
          <p:nvPr/>
        </p:nvCxnSpPr>
        <p:spPr>
          <a:xfrm flipV="1">
            <a:off x="7278835" y="4887634"/>
            <a:ext cx="452001" cy="245591"/>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89E07EB-6CE6-4BDA-B0E6-DBC9F8D119B9}"/>
              </a:ext>
            </a:extLst>
          </p:cNvPr>
          <p:cNvCxnSpPr>
            <a:cxnSpLocks/>
            <a:endCxn id="19" idx="1"/>
          </p:cNvCxnSpPr>
          <p:nvPr/>
        </p:nvCxnSpPr>
        <p:spPr>
          <a:xfrm>
            <a:off x="7273638" y="5503281"/>
            <a:ext cx="710046" cy="206137"/>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470B15B1-A6AE-498E-A077-0DB97924323A}"/>
              </a:ext>
            </a:extLst>
          </p:cNvPr>
          <p:cNvSpPr txBox="1"/>
          <p:nvPr/>
        </p:nvSpPr>
        <p:spPr>
          <a:xfrm>
            <a:off x="4094018" y="3699164"/>
            <a:ext cx="3377046" cy="646331"/>
          </a:xfrm>
          <a:prstGeom prst="rect">
            <a:avLst/>
          </a:prstGeom>
          <a:noFill/>
          <a:ln w="28575">
            <a:solidFill>
              <a:schemeClr val="tx1"/>
            </a:solidFill>
          </a:ln>
        </p:spPr>
        <p:txBody>
          <a:bodyPr wrap="square" rtlCol="0">
            <a:spAutoFit/>
          </a:bodyPr>
          <a:lstStyle/>
          <a:p>
            <a:r>
              <a:rPr lang="en-GB" dirty="0"/>
              <a:t>Are the statements made in the literature supported by evidence? </a:t>
            </a:r>
          </a:p>
        </p:txBody>
      </p:sp>
      <p:sp>
        <p:nvSpPr>
          <p:cNvPr id="16" name="TextBox 15">
            <a:extLst>
              <a:ext uri="{FF2B5EF4-FFF2-40B4-BE49-F238E27FC236}">
                <a16:creationId xmlns:a16="http://schemas.microsoft.com/office/drawing/2014/main" id="{250D91FA-C052-4E00-8EF9-3733912E1AE5}"/>
              </a:ext>
            </a:extLst>
          </p:cNvPr>
          <p:cNvSpPr txBox="1"/>
          <p:nvPr/>
        </p:nvSpPr>
        <p:spPr>
          <a:xfrm>
            <a:off x="685799" y="4648632"/>
            <a:ext cx="2940628" cy="369332"/>
          </a:xfrm>
          <a:prstGeom prst="rect">
            <a:avLst/>
          </a:prstGeom>
          <a:noFill/>
          <a:ln w="28575">
            <a:solidFill>
              <a:schemeClr val="tx1"/>
            </a:solidFill>
          </a:ln>
        </p:spPr>
        <p:txBody>
          <a:bodyPr wrap="square" rtlCol="0">
            <a:spAutoFit/>
          </a:bodyPr>
          <a:lstStyle/>
          <a:p>
            <a:r>
              <a:rPr lang="en-GB" dirty="0"/>
              <a:t>Is the evidence used reliable? </a:t>
            </a:r>
          </a:p>
        </p:txBody>
      </p:sp>
      <p:sp>
        <p:nvSpPr>
          <p:cNvPr id="17" name="TextBox 16">
            <a:extLst>
              <a:ext uri="{FF2B5EF4-FFF2-40B4-BE49-F238E27FC236}">
                <a16:creationId xmlns:a16="http://schemas.microsoft.com/office/drawing/2014/main" id="{EA0B3939-2379-4C8D-8E8F-7D2FA193D28D}"/>
              </a:ext>
            </a:extLst>
          </p:cNvPr>
          <p:cNvSpPr txBox="1"/>
          <p:nvPr/>
        </p:nvSpPr>
        <p:spPr>
          <a:xfrm>
            <a:off x="689264" y="5495020"/>
            <a:ext cx="3325090" cy="923330"/>
          </a:xfrm>
          <a:prstGeom prst="rect">
            <a:avLst/>
          </a:prstGeom>
          <a:noFill/>
          <a:ln w="28575">
            <a:solidFill>
              <a:schemeClr val="tx1"/>
            </a:solidFill>
          </a:ln>
        </p:spPr>
        <p:txBody>
          <a:bodyPr wrap="square" rtlCol="0">
            <a:spAutoFit/>
          </a:bodyPr>
          <a:lstStyle/>
          <a:p>
            <a:r>
              <a:rPr lang="en-GB" dirty="0"/>
              <a:t>Are the points relevant? Can you apply the literature to your own writing or research? </a:t>
            </a:r>
          </a:p>
        </p:txBody>
      </p:sp>
      <p:sp>
        <p:nvSpPr>
          <p:cNvPr id="18" name="TextBox 17">
            <a:extLst>
              <a:ext uri="{FF2B5EF4-FFF2-40B4-BE49-F238E27FC236}">
                <a16:creationId xmlns:a16="http://schemas.microsoft.com/office/drawing/2014/main" id="{480311B6-1977-433E-B3B4-707BF33CD400}"/>
              </a:ext>
            </a:extLst>
          </p:cNvPr>
          <p:cNvSpPr txBox="1"/>
          <p:nvPr/>
        </p:nvSpPr>
        <p:spPr>
          <a:xfrm>
            <a:off x="7890166" y="4565991"/>
            <a:ext cx="3886200" cy="369332"/>
          </a:xfrm>
          <a:prstGeom prst="rect">
            <a:avLst/>
          </a:prstGeom>
          <a:noFill/>
          <a:ln w="28575">
            <a:solidFill>
              <a:schemeClr val="tx1"/>
            </a:solidFill>
          </a:ln>
        </p:spPr>
        <p:txBody>
          <a:bodyPr wrap="square" rtlCol="0">
            <a:spAutoFit/>
          </a:bodyPr>
          <a:lstStyle/>
          <a:p>
            <a:r>
              <a:rPr lang="en-GB" dirty="0"/>
              <a:t>Do other authors reference the source?  </a:t>
            </a:r>
          </a:p>
        </p:txBody>
      </p:sp>
      <p:sp>
        <p:nvSpPr>
          <p:cNvPr id="19" name="TextBox 18">
            <a:extLst>
              <a:ext uri="{FF2B5EF4-FFF2-40B4-BE49-F238E27FC236}">
                <a16:creationId xmlns:a16="http://schemas.microsoft.com/office/drawing/2014/main" id="{39415D13-021D-41A4-B3DC-C8CDF539A27B}"/>
              </a:ext>
            </a:extLst>
          </p:cNvPr>
          <p:cNvSpPr txBox="1"/>
          <p:nvPr/>
        </p:nvSpPr>
        <p:spPr>
          <a:xfrm>
            <a:off x="7983684" y="5247753"/>
            <a:ext cx="3699164" cy="923330"/>
          </a:xfrm>
          <a:prstGeom prst="rect">
            <a:avLst/>
          </a:prstGeom>
          <a:noFill/>
          <a:ln w="28575">
            <a:solidFill>
              <a:schemeClr val="tx1"/>
            </a:solidFill>
          </a:ln>
        </p:spPr>
        <p:txBody>
          <a:bodyPr wrap="square" rtlCol="0">
            <a:spAutoFit/>
          </a:bodyPr>
          <a:lstStyle/>
          <a:p>
            <a:r>
              <a:rPr lang="en-GB" dirty="0"/>
              <a:t>Can the statements within the literature be generalised? Or do they only apply to a particular context? </a:t>
            </a:r>
          </a:p>
        </p:txBody>
      </p:sp>
    </p:spTree>
    <p:extLst>
      <p:ext uri="{BB962C8B-B14F-4D97-AF65-F5344CB8AC3E}">
        <p14:creationId xmlns:p14="http://schemas.microsoft.com/office/powerpoint/2010/main" val="2169629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fade">
                                      <p:cBhvr>
                                        <p:cTn id="33" dur="500"/>
                                        <p:tgtEl>
                                          <p:spTgt spid="18"/>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par>
                                <p:cTn id="39" presetID="10" presetClass="entr" presetSubtype="0" fill="hold" nodeType="with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fade">
                                      <p:cBhvr>
                                        <p:cTn id="46" dur="500"/>
                                        <p:tgtEl>
                                          <p:spTgt spid="13"/>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19"/>
                                        </p:tgtEl>
                                        <p:attrNameLst>
                                          <p:attrName>style.visibility</p:attrName>
                                        </p:attrNameLst>
                                      </p:cBhvr>
                                      <p:to>
                                        <p:strVal val="visible"/>
                                      </p:to>
                                    </p:set>
                                    <p:animEffect transition="in" filter="fade">
                                      <p:cBhvr>
                                        <p:cTn id="49" dur="500"/>
                                        <p:tgtEl>
                                          <p:spTgt spid="19"/>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fade">
                                      <p:cBhvr>
                                        <p:cTn id="54" dur="500"/>
                                        <p:tgtEl>
                                          <p:spTgt spid="7"/>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fade">
                                      <p:cBhvr>
                                        <p:cTn id="5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animBg="1"/>
      <p:bldP spid="15" grpId="0" animBg="1"/>
      <p:bldP spid="16" grpId="0" animBg="1"/>
      <p:bldP spid="17" grpId="0" animBg="1"/>
      <p:bldP spid="18" grpId="0" animBg="1"/>
      <p:bldP spid="1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2ED79A45-8156-4C9B-91F0-4512082BC18D}"/>
              </a:ext>
            </a:extLst>
          </p:cNvPr>
          <p:cNvPicPr>
            <a:picLocks noChangeAspect="1"/>
          </p:cNvPicPr>
          <p:nvPr/>
        </p:nvPicPr>
        <p:blipFill>
          <a:blip r:embed="rId3"/>
          <a:stretch>
            <a:fillRect/>
          </a:stretch>
        </p:blipFill>
        <p:spPr>
          <a:xfrm>
            <a:off x="244473" y="728579"/>
            <a:ext cx="7696201" cy="5400842"/>
          </a:xfrm>
          <a:prstGeom prst="rect">
            <a:avLst/>
          </a:prstGeom>
          <a:noFill/>
          <a:ln>
            <a:noFill/>
          </a:ln>
        </p:spPr>
      </p:pic>
      <p:sp>
        <p:nvSpPr>
          <p:cNvPr id="2" name="Title 1">
            <a:extLst>
              <a:ext uri="{FF2B5EF4-FFF2-40B4-BE49-F238E27FC236}">
                <a16:creationId xmlns:a16="http://schemas.microsoft.com/office/drawing/2014/main" id="{2DB8A6AD-5AA9-4919-BE89-CD8FA23CA616}"/>
              </a:ext>
            </a:extLst>
          </p:cNvPr>
          <p:cNvSpPr>
            <a:spLocks noGrp="1"/>
          </p:cNvSpPr>
          <p:nvPr>
            <p:ph type="title"/>
          </p:nvPr>
        </p:nvSpPr>
        <p:spPr>
          <a:xfrm>
            <a:off x="8204200" y="263906"/>
            <a:ext cx="3649038" cy="1141656"/>
          </a:xfrm>
          <a:ln w="28575">
            <a:solidFill>
              <a:schemeClr val="bg2">
                <a:lumMod val="75000"/>
              </a:schemeClr>
            </a:solidFill>
          </a:ln>
        </p:spPr>
        <p:txBody>
          <a:bodyPr anchor="b">
            <a:normAutofit/>
          </a:bodyPr>
          <a:lstStyle/>
          <a:p>
            <a:r>
              <a:rPr lang="en-GB" b="1" dirty="0">
                <a:solidFill>
                  <a:schemeClr val="tx1"/>
                </a:solidFill>
              </a:rPr>
              <a:t>Abstracts </a:t>
            </a:r>
            <a:r>
              <a:rPr lang="en-GB" dirty="0">
                <a:solidFill>
                  <a:schemeClr val="tx1"/>
                </a:solidFill>
              </a:rPr>
              <a:t>-  scan reading critically. </a:t>
            </a:r>
            <a:endParaRPr lang="en-GB" dirty="0">
              <a:solidFill>
                <a:schemeClr val="tx1"/>
              </a:solidFill>
              <a:cs typeface="Calibri Light"/>
            </a:endParaRPr>
          </a:p>
        </p:txBody>
      </p:sp>
      <p:grpSp>
        <p:nvGrpSpPr>
          <p:cNvPr id="21" name="Group 20">
            <a:extLst>
              <a:ext uri="{FF2B5EF4-FFF2-40B4-BE49-F238E27FC236}">
                <a16:creationId xmlns:a16="http://schemas.microsoft.com/office/drawing/2014/main" id="{ACCB6C1A-0B8D-49EE-93EE-361009658008}"/>
              </a:ext>
            </a:extLst>
          </p:cNvPr>
          <p:cNvGrpSpPr/>
          <p:nvPr/>
        </p:nvGrpSpPr>
        <p:grpSpPr>
          <a:xfrm>
            <a:off x="419100" y="2971800"/>
            <a:ext cx="6985000" cy="711200"/>
            <a:chOff x="419100" y="2971800"/>
            <a:chExt cx="6985000" cy="711200"/>
          </a:xfrm>
        </p:grpSpPr>
        <p:sp>
          <p:nvSpPr>
            <p:cNvPr id="6" name="Rectangle 5">
              <a:extLst>
                <a:ext uri="{FF2B5EF4-FFF2-40B4-BE49-F238E27FC236}">
                  <a16:creationId xmlns:a16="http://schemas.microsoft.com/office/drawing/2014/main" id="{78D128DB-DE89-460B-BA10-88F6F7007645}"/>
                </a:ext>
              </a:extLst>
            </p:cNvPr>
            <p:cNvSpPr/>
            <p:nvPr/>
          </p:nvSpPr>
          <p:spPr>
            <a:xfrm>
              <a:off x="3187700" y="2971800"/>
              <a:ext cx="40259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 name="Rectangle 6">
              <a:extLst>
                <a:ext uri="{FF2B5EF4-FFF2-40B4-BE49-F238E27FC236}">
                  <a16:creationId xmlns:a16="http://schemas.microsoft.com/office/drawing/2014/main" id="{49CF3A43-6A00-4BE1-AB9F-F8F3A3EB0D99}"/>
                </a:ext>
              </a:extLst>
            </p:cNvPr>
            <p:cNvSpPr/>
            <p:nvPr/>
          </p:nvSpPr>
          <p:spPr>
            <a:xfrm>
              <a:off x="419100" y="3225800"/>
              <a:ext cx="69850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 name="Rectangle 7">
              <a:extLst>
                <a:ext uri="{FF2B5EF4-FFF2-40B4-BE49-F238E27FC236}">
                  <a16:creationId xmlns:a16="http://schemas.microsoft.com/office/drawing/2014/main" id="{6FAFCCEE-DB76-4AFC-A2B7-F01E43CB7CF7}"/>
                </a:ext>
              </a:extLst>
            </p:cNvPr>
            <p:cNvSpPr/>
            <p:nvPr/>
          </p:nvSpPr>
          <p:spPr>
            <a:xfrm>
              <a:off x="419100" y="3479800"/>
              <a:ext cx="17018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sp>
        <p:nvSpPr>
          <p:cNvPr id="9" name="Rectangle 8">
            <a:extLst>
              <a:ext uri="{FF2B5EF4-FFF2-40B4-BE49-F238E27FC236}">
                <a16:creationId xmlns:a16="http://schemas.microsoft.com/office/drawing/2014/main" id="{19C12486-1DC3-4FC3-903E-2A4982838D09}"/>
              </a:ext>
            </a:extLst>
          </p:cNvPr>
          <p:cNvSpPr/>
          <p:nvPr/>
        </p:nvSpPr>
        <p:spPr>
          <a:xfrm>
            <a:off x="2844800" y="3479800"/>
            <a:ext cx="2781300" cy="203200"/>
          </a:xfrm>
          <a:prstGeom prst="rect">
            <a:avLst/>
          </a:prstGeom>
          <a:noFill/>
          <a:ln w="28575">
            <a:solidFill>
              <a:schemeClr val="accent2"/>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nvGrpSpPr>
          <p:cNvPr id="31" name="Group 30">
            <a:extLst>
              <a:ext uri="{FF2B5EF4-FFF2-40B4-BE49-F238E27FC236}">
                <a16:creationId xmlns:a16="http://schemas.microsoft.com/office/drawing/2014/main" id="{3BD5C1B7-E01C-4955-82C1-3C15205CE8D2}"/>
              </a:ext>
            </a:extLst>
          </p:cNvPr>
          <p:cNvGrpSpPr/>
          <p:nvPr/>
        </p:nvGrpSpPr>
        <p:grpSpPr>
          <a:xfrm>
            <a:off x="512762" y="4125161"/>
            <a:ext cx="6523037" cy="444499"/>
            <a:chOff x="512762" y="4125161"/>
            <a:chExt cx="6523037" cy="444499"/>
          </a:xfrm>
        </p:grpSpPr>
        <p:sp>
          <p:nvSpPr>
            <p:cNvPr id="12" name="Rectangle 11">
              <a:extLst>
                <a:ext uri="{FF2B5EF4-FFF2-40B4-BE49-F238E27FC236}">
                  <a16:creationId xmlns:a16="http://schemas.microsoft.com/office/drawing/2014/main" id="{366853D0-30DD-499D-9D96-8EA6D8BA3B32}"/>
                </a:ext>
              </a:extLst>
            </p:cNvPr>
            <p:cNvSpPr/>
            <p:nvPr/>
          </p:nvSpPr>
          <p:spPr>
            <a:xfrm>
              <a:off x="4117974" y="4125161"/>
              <a:ext cx="2917825" cy="230939"/>
            </a:xfrm>
            <a:prstGeom prst="rect">
              <a:avLst/>
            </a:prstGeom>
            <a:no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62C2CC4-B78D-460B-ADDD-B7C5BB8C01B7}"/>
                </a:ext>
              </a:extLst>
            </p:cNvPr>
            <p:cNvSpPr/>
            <p:nvPr/>
          </p:nvSpPr>
          <p:spPr>
            <a:xfrm>
              <a:off x="512762" y="4353761"/>
              <a:ext cx="1701801" cy="215899"/>
            </a:xfrm>
            <a:prstGeom prst="rect">
              <a:avLst/>
            </a:prstGeom>
            <a:no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Rectangle 13">
            <a:extLst>
              <a:ext uri="{FF2B5EF4-FFF2-40B4-BE49-F238E27FC236}">
                <a16:creationId xmlns:a16="http://schemas.microsoft.com/office/drawing/2014/main" id="{0A14F372-752F-4564-B8EC-010DF9769B48}"/>
              </a:ext>
            </a:extLst>
          </p:cNvPr>
          <p:cNvSpPr/>
          <p:nvPr/>
        </p:nvSpPr>
        <p:spPr>
          <a:xfrm>
            <a:off x="2476500" y="4406901"/>
            <a:ext cx="3619500" cy="152400"/>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pSp>
        <p:nvGrpSpPr>
          <p:cNvPr id="18" name="Group 17">
            <a:extLst>
              <a:ext uri="{FF2B5EF4-FFF2-40B4-BE49-F238E27FC236}">
                <a16:creationId xmlns:a16="http://schemas.microsoft.com/office/drawing/2014/main" id="{1CB9D34A-333D-4B35-B250-6D002D9C4CFD}"/>
              </a:ext>
            </a:extLst>
          </p:cNvPr>
          <p:cNvGrpSpPr/>
          <p:nvPr/>
        </p:nvGrpSpPr>
        <p:grpSpPr>
          <a:xfrm>
            <a:off x="512762" y="4406901"/>
            <a:ext cx="6984999" cy="632659"/>
            <a:chOff x="512762" y="4406901"/>
            <a:chExt cx="6984999" cy="632659"/>
          </a:xfrm>
        </p:grpSpPr>
        <p:sp>
          <p:nvSpPr>
            <p:cNvPr id="15" name="Rectangle 14">
              <a:extLst>
                <a:ext uri="{FF2B5EF4-FFF2-40B4-BE49-F238E27FC236}">
                  <a16:creationId xmlns:a16="http://schemas.microsoft.com/office/drawing/2014/main" id="{DDF1DF74-7026-4C26-B807-5DBAE5085073}"/>
                </a:ext>
              </a:extLst>
            </p:cNvPr>
            <p:cNvSpPr/>
            <p:nvPr/>
          </p:nvSpPr>
          <p:spPr>
            <a:xfrm>
              <a:off x="6261100" y="4406901"/>
              <a:ext cx="1098550" cy="215899"/>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A089138A-C1CC-42C8-A558-70E8DAFE15E6}"/>
                </a:ext>
              </a:extLst>
            </p:cNvPr>
            <p:cNvSpPr/>
            <p:nvPr/>
          </p:nvSpPr>
          <p:spPr>
            <a:xfrm>
              <a:off x="512762" y="4620461"/>
              <a:ext cx="6984999" cy="19284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6648CA9C-67FB-4F9D-8510-19E0B397A7E5}"/>
                </a:ext>
              </a:extLst>
            </p:cNvPr>
            <p:cNvSpPr/>
            <p:nvPr/>
          </p:nvSpPr>
          <p:spPr>
            <a:xfrm>
              <a:off x="512763" y="4846719"/>
              <a:ext cx="5583238" cy="19284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pSp>
      <p:cxnSp>
        <p:nvCxnSpPr>
          <p:cNvPr id="23" name="Straight Arrow Connector 22">
            <a:extLst>
              <a:ext uri="{FF2B5EF4-FFF2-40B4-BE49-F238E27FC236}">
                <a16:creationId xmlns:a16="http://schemas.microsoft.com/office/drawing/2014/main" id="{E666FFF6-0FCA-4CA3-92CF-271F32FF3C55}"/>
              </a:ext>
            </a:extLst>
          </p:cNvPr>
          <p:cNvCxnSpPr>
            <a:cxnSpLocks/>
          </p:cNvCxnSpPr>
          <p:nvPr/>
        </p:nvCxnSpPr>
        <p:spPr>
          <a:xfrm flipH="1">
            <a:off x="7404100" y="2299448"/>
            <a:ext cx="1332752" cy="77395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10F2757-C75E-4CF6-9427-4C319AC2ED03}"/>
              </a:ext>
            </a:extLst>
          </p:cNvPr>
          <p:cNvCxnSpPr>
            <a:cxnSpLocks/>
          </p:cNvCxnSpPr>
          <p:nvPr/>
        </p:nvCxnSpPr>
        <p:spPr>
          <a:xfrm flipH="1">
            <a:off x="5706970" y="3417695"/>
            <a:ext cx="2929030" cy="25260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446AA409-D005-4457-8FD4-B4C241499025}"/>
              </a:ext>
            </a:extLst>
          </p:cNvPr>
          <p:cNvCxnSpPr>
            <a:cxnSpLocks/>
          </p:cNvCxnSpPr>
          <p:nvPr/>
        </p:nvCxnSpPr>
        <p:spPr>
          <a:xfrm flipH="1">
            <a:off x="7034913" y="4270836"/>
            <a:ext cx="1712399" cy="2191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27AA0C9-614E-4BE5-AB45-FA32ADCED91B}"/>
              </a:ext>
            </a:extLst>
          </p:cNvPr>
          <p:cNvCxnSpPr>
            <a:cxnSpLocks/>
          </p:cNvCxnSpPr>
          <p:nvPr/>
        </p:nvCxnSpPr>
        <p:spPr>
          <a:xfrm flipH="1" flipV="1">
            <a:off x="6027736" y="4559301"/>
            <a:ext cx="1701335" cy="50267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2115525C-FAB9-464F-8798-87BF314126AD}"/>
              </a:ext>
            </a:extLst>
          </p:cNvPr>
          <p:cNvCxnSpPr>
            <a:cxnSpLocks/>
          </p:cNvCxnSpPr>
          <p:nvPr/>
        </p:nvCxnSpPr>
        <p:spPr>
          <a:xfrm flipH="1" flipV="1">
            <a:off x="5136773" y="5031208"/>
            <a:ext cx="748478" cy="139711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87B7C83-8361-7D57-1B03-DA5BE0B643C1}"/>
              </a:ext>
            </a:extLst>
          </p:cNvPr>
          <p:cNvSpPr txBox="1"/>
          <p:nvPr/>
        </p:nvSpPr>
        <p:spPr>
          <a:xfrm>
            <a:off x="8706971" y="1792940"/>
            <a:ext cx="3361763" cy="923330"/>
          </a:xfrm>
          <a:prstGeom prst="rect">
            <a:avLst/>
          </a:prstGeom>
          <a:solidFill>
            <a:schemeClr val="bg1"/>
          </a:solid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The research aims are made clear.</a:t>
            </a:r>
            <a:r>
              <a:rPr lang="en-GB" i="1" dirty="0">
                <a:latin typeface="Arial"/>
                <a:cs typeface="Arial"/>
              </a:rPr>
              <a:t> Are these relevant to what you are researching? </a:t>
            </a:r>
            <a:endParaRPr lang="en-US" i="1" dirty="0"/>
          </a:p>
        </p:txBody>
      </p:sp>
      <p:sp>
        <p:nvSpPr>
          <p:cNvPr id="10" name="TextBox 9">
            <a:extLst>
              <a:ext uri="{FF2B5EF4-FFF2-40B4-BE49-F238E27FC236}">
                <a16:creationId xmlns:a16="http://schemas.microsoft.com/office/drawing/2014/main" id="{AB20E270-9A62-A6B2-0354-C1213F84FB67}"/>
              </a:ext>
            </a:extLst>
          </p:cNvPr>
          <p:cNvSpPr txBox="1"/>
          <p:nvPr/>
        </p:nvSpPr>
        <p:spPr>
          <a:xfrm>
            <a:off x="8639736" y="2935940"/>
            <a:ext cx="3428999" cy="646331"/>
          </a:xfrm>
          <a:prstGeom prst="rect">
            <a:avLst/>
          </a:prstGeom>
          <a:solidFill>
            <a:schemeClr val="bg1"/>
          </a:solidFill>
          <a:ln w="28575">
            <a:solidFill>
              <a:schemeClr val="bg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 Specific research focus stated –</a:t>
            </a:r>
            <a:r>
              <a:rPr lang="en-GB" i="1" dirty="0">
                <a:latin typeface="Arial"/>
                <a:cs typeface="Arial"/>
              </a:rPr>
              <a:t> is this clear and relevant? </a:t>
            </a:r>
            <a:endParaRPr lang="en-US" i="1" dirty="0"/>
          </a:p>
        </p:txBody>
      </p:sp>
      <p:sp>
        <p:nvSpPr>
          <p:cNvPr id="11" name="TextBox 10">
            <a:extLst>
              <a:ext uri="{FF2B5EF4-FFF2-40B4-BE49-F238E27FC236}">
                <a16:creationId xmlns:a16="http://schemas.microsoft.com/office/drawing/2014/main" id="{285F671D-4529-9F99-C5F5-680D0787D3C6}"/>
              </a:ext>
            </a:extLst>
          </p:cNvPr>
          <p:cNvSpPr txBox="1"/>
          <p:nvPr/>
        </p:nvSpPr>
        <p:spPr>
          <a:xfrm>
            <a:off x="8807824" y="3686736"/>
            <a:ext cx="3003175" cy="1200329"/>
          </a:xfrm>
          <a:prstGeom prst="rect">
            <a:avLst/>
          </a:prstGeom>
          <a:solidFill>
            <a:schemeClr val="bg1"/>
          </a:solid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rPr>
              <a:t>Any measurement method share, e.g. Questionnaires - </a:t>
            </a:r>
            <a:r>
              <a:rPr lang="en-GB" i="1" dirty="0">
                <a:latin typeface="Arial"/>
              </a:rPr>
              <a:t>do these capture the data effectively?  </a:t>
            </a:r>
            <a:endParaRPr lang="en-GB" i="1">
              <a:cs typeface="Calibri"/>
            </a:endParaRPr>
          </a:p>
        </p:txBody>
      </p:sp>
      <p:sp>
        <p:nvSpPr>
          <p:cNvPr id="19" name="TextBox 18">
            <a:extLst>
              <a:ext uri="{FF2B5EF4-FFF2-40B4-BE49-F238E27FC236}">
                <a16:creationId xmlns:a16="http://schemas.microsoft.com/office/drawing/2014/main" id="{C44F4BCE-8449-84AB-2F38-824838B474F5}"/>
              </a:ext>
            </a:extLst>
          </p:cNvPr>
          <p:cNvSpPr txBox="1"/>
          <p:nvPr/>
        </p:nvSpPr>
        <p:spPr>
          <a:xfrm>
            <a:off x="7888941" y="5042646"/>
            <a:ext cx="4247028" cy="1200329"/>
          </a:xfrm>
          <a:prstGeom prst="rect">
            <a:avLst/>
          </a:prstGeom>
          <a:solidFill>
            <a:schemeClr val="bg1"/>
          </a:solidFill>
          <a:ln w="28575">
            <a:solidFill>
              <a:schemeClr val="bg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 Analysis method described. - Does this reflect common practice? </a:t>
            </a:r>
            <a:r>
              <a:rPr lang="en-GB" i="1" dirty="0">
                <a:latin typeface="Arial"/>
                <a:cs typeface="Arial"/>
              </a:rPr>
              <a:t>Can you compare the results with those of other studies using the same analysis tools?</a:t>
            </a:r>
            <a:endParaRPr lang="en-US" i="1">
              <a:cs typeface="Calibri"/>
            </a:endParaRPr>
          </a:p>
        </p:txBody>
      </p:sp>
      <p:sp>
        <p:nvSpPr>
          <p:cNvPr id="20" name="TextBox 19">
            <a:extLst>
              <a:ext uri="{FF2B5EF4-FFF2-40B4-BE49-F238E27FC236}">
                <a16:creationId xmlns:a16="http://schemas.microsoft.com/office/drawing/2014/main" id="{444799AE-E6A1-1CF5-992D-0F55068CD1A2}"/>
              </a:ext>
            </a:extLst>
          </p:cNvPr>
          <p:cNvSpPr txBox="1"/>
          <p:nvPr/>
        </p:nvSpPr>
        <p:spPr>
          <a:xfrm>
            <a:off x="3398920" y="5728564"/>
            <a:ext cx="4034117" cy="923330"/>
          </a:xfrm>
          <a:prstGeom prst="rect">
            <a:avLst/>
          </a:prstGeom>
          <a:solidFill>
            <a:schemeClr val="bg1"/>
          </a:solidFill>
          <a:ln w="28575">
            <a:solidFill>
              <a:schemeClr val="bg2">
                <a:lumMod val="9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Results and conclusion briefly stated</a:t>
            </a:r>
            <a:r>
              <a:rPr lang="en-GB" dirty="0">
                <a:latin typeface="Arial"/>
                <a:ea typeface="+mn-lt"/>
                <a:cs typeface="+mn-lt"/>
              </a:rPr>
              <a:t>. - </a:t>
            </a:r>
            <a:r>
              <a:rPr lang="en-GB" i="1" dirty="0">
                <a:latin typeface="Arial"/>
                <a:ea typeface="+mn-lt"/>
                <a:cs typeface="+mn-lt"/>
              </a:rPr>
              <a:t>Are these finding robust? Are these generalisable?</a:t>
            </a:r>
            <a:endParaRPr lang="en-US" i="1">
              <a:latin typeface="Arial"/>
              <a:cs typeface="Arial"/>
            </a:endParaRPr>
          </a:p>
        </p:txBody>
      </p:sp>
      <p:cxnSp>
        <p:nvCxnSpPr>
          <p:cNvPr id="27" name="Straight Arrow Connector 26">
            <a:extLst>
              <a:ext uri="{FF2B5EF4-FFF2-40B4-BE49-F238E27FC236}">
                <a16:creationId xmlns:a16="http://schemas.microsoft.com/office/drawing/2014/main" id="{70FA8B0B-80CB-CAA5-4660-CB5F9D8D00D6}"/>
              </a:ext>
            </a:extLst>
          </p:cNvPr>
          <p:cNvCxnSpPr>
            <a:cxnSpLocks/>
          </p:cNvCxnSpPr>
          <p:nvPr/>
        </p:nvCxnSpPr>
        <p:spPr>
          <a:xfrm flipH="1">
            <a:off x="2177676" y="726142"/>
            <a:ext cx="1332752" cy="77395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1EFE3607-56F6-8B12-2B83-7EF10AFF3881}"/>
              </a:ext>
            </a:extLst>
          </p:cNvPr>
          <p:cNvSpPr txBox="1"/>
          <p:nvPr/>
        </p:nvSpPr>
        <p:spPr>
          <a:xfrm>
            <a:off x="3541057" y="268940"/>
            <a:ext cx="4134971" cy="369332"/>
          </a:xfrm>
          <a:prstGeom prst="rect">
            <a:avLst/>
          </a:prstGeom>
          <a:solidFill>
            <a:schemeClr val="bg1"/>
          </a:solid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Calibri"/>
              </a:rPr>
              <a:t>Year of Publication – is this current?</a:t>
            </a:r>
            <a:endParaRPr lang="en-GB" dirty="0">
              <a:latin typeface="Arial"/>
            </a:endParaRPr>
          </a:p>
        </p:txBody>
      </p:sp>
    </p:spTree>
    <p:extLst>
      <p:ext uri="{BB962C8B-B14F-4D97-AF65-F5344CB8AC3E}">
        <p14:creationId xmlns:p14="http://schemas.microsoft.com/office/powerpoint/2010/main" val="2731184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8"/>
                                        </p:tgtEl>
                                        <p:attrNameLst>
                                          <p:attrName>style.visibility</p:attrName>
                                        </p:attrNameLst>
                                      </p:cBhvr>
                                      <p:to>
                                        <p:strVal val="visible"/>
                                      </p:to>
                                    </p:set>
                                    <p:animEffect transition="in" filter="fade">
                                      <p:cBhvr>
                                        <p:cTn id="12" dur="500"/>
                                        <p:tgtEl>
                                          <p:spTgt spid="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500"/>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fade">
                                      <p:cBhvr>
                                        <p:cTn id="42" dur="500"/>
                                        <p:tgtEl>
                                          <p:spTgt spid="2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500"/>
                                        <p:tgtEl>
                                          <p:spTgt spid="11"/>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1"/>
                                        </p:tgtEl>
                                        <p:attrNameLst>
                                          <p:attrName>style.visibility</p:attrName>
                                        </p:attrNameLst>
                                      </p:cBhvr>
                                      <p:to>
                                        <p:strVal val="visible"/>
                                      </p:to>
                                    </p:set>
                                    <p:animEffect transition="in" filter="fade">
                                      <p:cBhvr>
                                        <p:cTn id="52" dur="500"/>
                                        <p:tgtEl>
                                          <p:spTgt spid="31"/>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29"/>
                                        </p:tgtEl>
                                        <p:attrNameLst>
                                          <p:attrName>style.visibility</p:attrName>
                                        </p:attrNameLst>
                                      </p:cBhvr>
                                      <p:to>
                                        <p:strVal val="visible"/>
                                      </p:to>
                                    </p:set>
                                    <p:animEffect transition="in" filter="fade">
                                      <p:cBhvr>
                                        <p:cTn id="57" dur="500"/>
                                        <p:tgtEl>
                                          <p:spTgt spid="29"/>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4"/>
                                        </p:tgtEl>
                                        <p:attrNameLst>
                                          <p:attrName>style.visibility</p:attrName>
                                        </p:attrNameLst>
                                      </p:cBhvr>
                                      <p:to>
                                        <p:strVal val="visible"/>
                                      </p:to>
                                    </p:set>
                                    <p:animEffect transition="in" filter="fade">
                                      <p:cBhvr>
                                        <p:cTn id="62" dur="500"/>
                                        <p:tgtEl>
                                          <p:spTgt spid="14"/>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9"/>
                                        </p:tgtEl>
                                        <p:attrNameLst>
                                          <p:attrName>style.visibility</p:attrName>
                                        </p:attrNameLst>
                                      </p:cBhvr>
                                      <p:to>
                                        <p:strVal val="visible"/>
                                      </p:to>
                                    </p:set>
                                    <p:animEffect transition="in" filter="fade">
                                      <p:cBhvr>
                                        <p:cTn id="67" dur="500"/>
                                        <p:tgtEl>
                                          <p:spTgt spid="19"/>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32"/>
                                        </p:tgtEl>
                                        <p:attrNameLst>
                                          <p:attrName>style.visibility</p:attrName>
                                        </p:attrNameLst>
                                      </p:cBhvr>
                                      <p:to>
                                        <p:strVal val="visible"/>
                                      </p:to>
                                    </p:set>
                                    <p:animEffect transition="in" filter="fade">
                                      <p:cBhvr>
                                        <p:cTn id="72" dur="500"/>
                                        <p:tgtEl>
                                          <p:spTgt spid="32"/>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18"/>
                                        </p:tgtEl>
                                        <p:attrNameLst>
                                          <p:attrName>style.visibility</p:attrName>
                                        </p:attrNameLst>
                                      </p:cBhvr>
                                      <p:to>
                                        <p:strVal val="visible"/>
                                      </p:to>
                                    </p:set>
                                    <p:animEffect transition="in" filter="fade">
                                      <p:cBhvr>
                                        <p:cTn id="77" dur="500"/>
                                        <p:tgtEl>
                                          <p:spTgt spid="18"/>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36"/>
                                        </p:tgtEl>
                                        <p:attrNameLst>
                                          <p:attrName>style.visibility</p:attrName>
                                        </p:attrNameLst>
                                      </p:cBhvr>
                                      <p:to>
                                        <p:strVal val="visible"/>
                                      </p:to>
                                    </p:set>
                                    <p:animEffect transition="in" filter="fade">
                                      <p:cBhvr>
                                        <p:cTn id="82" dur="500"/>
                                        <p:tgtEl>
                                          <p:spTgt spid="36"/>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0"/>
                                        </p:tgtEl>
                                        <p:attrNameLst>
                                          <p:attrName>style.visibility</p:attrName>
                                        </p:attrNameLst>
                                      </p:cBhvr>
                                      <p:to>
                                        <p:strVal val="visible"/>
                                      </p:to>
                                    </p:set>
                                    <p:animEffect transition="in" filter="fade">
                                      <p:cBhvr>
                                        <p:cTn id="8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animBg="1"/>
      <p:bldP spid="4" grpId="0" animBg="1"/>
      <p:bldP spid="10" grpId="0" animBg="1"/>
      <p:bldP spid="11" grpId="0" animBg="1"/>
      <p:bldP spid="19" grpId="0" animBg="1"/>
      <p:bldP spid="20" grpId="0" animBg="1"/>
      <p:bldP spid="2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E8E77-A54F-4D51-BDAF-D15E21A74303}"/>
              </a:ext>
            </a:extLst>
          </p:cNvPr>
          <p:cNvSpPr>
            <a:spLocks noGrp="1"/>
          </p:cNvSpPr>
          <p:nvPr>
            <p:ph type="title"/>
          </p:nvPr>
        </p:nvSpPr>
        <p:spPr>
          <a:xfrm>
            <a:off x="8097078" y="286603"/>
            <a:ext cx="3574774" cy="1450757"/>
          </a:xfrm>
        </p:spPr>
        <p:txBody>
          <a:bodyPr>
            <a:normAutofit/>
          </a:bodyPr>
          <a:lstStyle/>
          <a:p>
            <a:r>
              <a:rPr lang="en-GB" dirty="0"/>
              <a:t>Making effective notes</a:t>
            </a:r>
          </a:p>
        </p:txBody>
      </p:sp>
      <p:pic>
        <p:nvPicPr>
          <p:cNvPr id="5" name="Picture 4">
            <a:extLst>
              <a:ext uri="{FF2B5EF4-FFF2-40B4-BE49-F238E27FC236}">
                <a16:creationId xmlns:a16="http://schemas.microsoft.com/office/drawing/2014/main" id="{092107A5-8B95-4D87-B08A-73372960632D}"/>
              </a:ext>
            </a:extLst>
          </p:cNvPr>
          <p:cNvPicPr>
            <a:picLocks noChangeAspect="1"/>
          </p:cNvPicPr>
          <p:nvPr/>
        </p:nvPicPr>
        <p:blipFill>
          <a:blip r:embed="rId2"/>
          <a:stretch>
            <a:fillRect/>
          </a:stretch>
        </p:blipFill>
        <p:spPr>
          <a:xfrm>
            <a:off x="520148" y="620819"/>
            <a:ext cx="7467600" cy="5248275"/>
          </a:xfrm>
          <a:prstGeom prst="rect">
            <a:avLst/>
          </a:prstGeom>
        </p:spPr>
      </p:pic>
      <p:sp>
        <p:nvSpPr>
          <p:cNvPr id="6" name="TextBox 5">
            <a:extLst>
              <a:ext uri="{FF2B5EF4-FFF2-40B4-BE49-F238E27FC236}">
                <a16:creationId xmlns:a16="http://schemas.microsoft.com/office/drawing/2014/main" id="{6399801B-2915-4E17-A13F-1E747CD11301}"/>
              </a:ext>
            </a:extLst>
          </p:cNvPr>
          <p:cNvSpPr txBox="1"/>
          <p:nvPr/>
        </p:nvSpPr>
        <p:spPr>
          <a:xfrm>
            <a:off x="8246378" y="2046914"/>
            <a:ext cx="2692866" cy="2862322"/>
          </a:xfrm>
          <a:prstGeom prst="rect">
            <a:avLst/>
          </a:prstGeom>
          <a:noFill/>
        </p:spPr>
        <p:txBody>
          <a:bodyPr wrap="square" rtlCol="0">
            <a:spAutoFit/>
          </a:bodyPr>
          <a:lstStyle/>
          <a:p>
            <a:r>
              <a:rPr lang="en-GB" dirty="0"/>
              <a:t>When making notes, remember to include: </a:t>
            </a:r>
          </a:p>
          <a:p>
            <a:pPr marL="285750" indent="-285750">
              <a:buFontTx/>
              <a:buChar char="-"/>
            </a:pPr>
            <a:r>
              <a:rPr lang="en-GB" dirty="0"/>
              <a:t>The reference information </a:t>
            </a:r>
          </a:p>
          <a:p>
            <a:pPr marL="285750" indent="-285750">
              <a:buFontTx/>
              <a:buChar char="-"/>
            </a:pPr>
            <a:r>
              <a:rPr lang="en-GB" dirty="0"/>
              <a:t>Main topic </a:t>
            </a:r>
          </a:p>
          <a:p>
            <a:pPr marL="285750" indent="-285750">
              <a:buFontTx/>
              <a:buChar char="-"/>
            </a:pPr>
            <a:r>
              <a:rPr lang="en-GB" dirty="0"/>
              <a:t>Key points of focus/context</a:t>
            </a:r>
          </a:p>
          <a:p>
            <a:pPr marL="285750" indent="-285750">
              <a:buFontTx/>
              <a:buChar char="-"/>
            </a:pPr>
            <a:r>
              <a:rPr lang="en-GB" dirty="0"/>
              <a:t>Main conclusions or recommendations</a:t>
            </a:r>
          </a:p>
          <a:p>
            <a:endParaRPr lang="en-GB" dirty="0"/>
          </a:p>
        </p:txBody>
      </p:sp>
    </p:spTree>
    <p:extLst>
      <p:ext uri="{BB962C8B-B14F-4D97-AF65-F5344CB8AC3E}">
        <p14:creationId xmlns:p14="http://schemas.microsoft.com/office/powerpoint/2010/main" val="955935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fade">
                                      <p:cBhvr>
                                        <p:cTn id="2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C369C-6490-45C3-A79A-99A084310B40}"/>
              </a:ext>
            </a:extLst>
          </p:cNvPr>
          <p:cNvSpPr>
            <a:spLocks noGrp="1"/>
          </p:cNvSpPr>
          <p:nvPr>
            <p:ph type="title"/>
          </p:nvPr>
        </p:nvSpPr>
        <p:spPr/>
        <p:txBody>
          <a:bodyPr/>
          <a:lstStyle/>
          <a:p>
            <a:r>
              <a:rPr lang="en-GB" dirty="0"/>
              <a:t>Turning notes into paragraphs</a:t>
            </a:r>
          </a:p>
        </p:txBody>
      </p:sp>
      <p:sp>
        <p:nvSpPr>
          <p:cNvPr id="3" name="Content Placeholder 2">
            <a:extLst>
              <a:ext uri="{FF2B5EF4-FFF2-40B4-BE49-F238E27FC236}">
                <a16:creationId xmlns:a16="http://schemas.microsoft.com/office/drawing/2014/main" id="{4ED809B4-E600-421D-A58C-166D1B0C4424}"/>
              </a:ext>
            </a:extLst>
          </p:cNvPr>
          <p:cNvSpPr>
            <a:spLocks noGrp="1"/>
          </p:cNvSpPr>
          <p:nvPr>
            <p:ph idx="1"/>
          </p:nvPr>
        </p:nvSpPr>
        <p:spPr>
          <a:xfrm>
            <a:off x="921112" y="1845734"/>
            <a:ext cx="10058400" cy="4023360"/>
          </a:xfrm>
        </p:spPr>
        <p:txBody>
          <a:bodyPr>
            <a:normAutofit fontScale="85000" lnSpcReduction="20000"/>
          </a:bodyPr>
          <a:lstStyle/>
          <a:p>
            <a:pPr>
              <a:lnSpc>
                <a:spcPct val="150000"/>
              </a:lnSpc>
            </a:pPr>
            <a:r>
              <a:rPr lang="en-GB" dirty="0">
                <a:latin typeface="Arial" panose="020B0604020202020204" pitchFamily="34" charset="0"/>
                <a:cs typeface="Arial" panose="020B0604020202020204" pitchFamily="34" charset="0"/>
              </a:rPr>
              <a:t>A paragraph should develop </a:t>
            </a:r>
            <a:r>
              <a:rPr lang="en-GB" b="1" dirty="0">
                <a:latin typeface="Arial" panose="020B0604020202020204" pitchFamily="34" charset="0"/>
                <a:cs typeface="Arial" panose="020B0604020202020204" pitchFamily="34" charset="0"/>
              </a:rPr>
              <a:t>one</a:t>
            </a:r>
            <a:r>
              <a:rPr lang="en-GB" dirty="0">
                <a:latin typeface="Arial" panose="020B0604020202020204" pitchFamily="34" charset="0"/>
                <a:cs typeface="Arial" panose="020B0604020202020204" pitchFamily="34" charset="0"/>
              </a:rPr>
              <a:t> main idea, this first sentence is the </a:t>
            </a:r>
            <a:r>
              <a:rPr lang="en-GB" b="1" dirty="0">
                <a:latin typeface="Arial" panose="020B0604020202020204" pitchFamily="34" charset="0"/>
                <a:cs typeface="Arial" panose="020B0604020202020204" pitchFamily="34" charset="0"/>
              </a:rPr>
              <a:t>topic sentence.</a:t>
            </a:r>
          </a:p>
          <a:p>
            <a:pPr>
              <a:lnSpc>
                <a:spcPct val="150000"/>
              </a:lnSpc>
            </a:pPr>
            <a:r>
              <a:rPr lang="en-GB" dirty="0">
                <a:latin typeface="Arial" panose="020B0604020202020204" pitchFamily="34" charset="0"/>
                <a:cs typeface="Arial" panose="020B0604020202020204" pitchFamily="34" charset="0"/>
              </a:rPr>
              <a:t>For example, </a:t>
            </a:r>
          </a:p>
          <a:p>
            <a:pPr>
              <a:lnSpc>
                <a:spcPct val="150000"/>
              </a:lnSpc>
            </a:pPr>
            <a:r>
              <a:rPr lang="en-US" b="1" dirty="0">
                <a:latin typeface="Arial" panose="020B0604020202020204" pitchFamily="34" charset="0"/>
                <a:cs typeface="Arial" panose="020B0604020202020204" pitchFamily="34" charset="0"/>
              </a:rPr>
              <a:t>The NHS and UK economy continues to feel the lasting effects of the Covid-19 pandemic.</a:t>
            </a: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Think about your own topic areas, can you imagine a topic sentences you could use to build a paragraph? </a:t>
            </a:r>
          </a:p>
          <a:p>
            <a:endParaRPr lang="en-GB" dirty="0"/>
          </a:p>
        </p:txBody>
      </p:sp>
      <p:sp>
        <p:nvSpPr>
          <p:cNvPr id="4" name="Rectangle: Rounded Corners 3">
            <a:extLst>
              <a:ext uri="{FF2B5EF4-FFF2-40B4-BE49-F238E27FC236}">
                <a16:creationId xmlns:a16="http://schemas.microsoft.com/office/drawing/2014/main" id="{0B3AB1E8-759E-4176-A6FE-49C78B55D0A1}"/>
              </a:ext>
            </a:extLst>
          </p:cNvPr>
          <p:cNvSpPr/>
          <p:nvPr/>
        </p:nvSpPr>
        <p:spPr>
          <a:xfrm>
            <a:off x="860152" y="3429000"/>
            <a:ext cx="10410736" cy="1176866"/>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05046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9D0600-C300-4BE0-B12E-393A9F9E6073}"/>
              </a:ext>
            </a:extLst>
          </p:cNvPr>
          <p:cNvSpPr>
            <a:spLocks noGrp="1"/>
          </p:cNvSpPr>
          <p:nvPr>
            <p:ph idx="1"/>
          </p:nvPr>
        </p:nvSpPr>
        <p:spPr>
          <a:xfrm>
            <a:off x="1097280" y="1845734"/>
            <a:ext cx="10058400" cy="4244673"/>
          </a:xfrm>
        </p:spPr>
        <p:txBody>
          <a:bodyPr>
            <a:normAutofit fontScale="77500" lnSpcReduction="20000"/>
          </a:bodyPr>
          <a:lstStyle/>
          <a:p>
            <a:r>
              <a:rPr lang="en-GB" dirty="0">
                <a:latin typeface="Arial" panose="020B0604020202020204" pitchFamily="34" charset="0"/>
                <a:cs typeface="Arial" panose="020B0604020202020204" pitchFamily="34" charset="0"/>
              </a:rPr>
              <a:t>Next, we provide an example or </a:t>
            </a:r>
            <a:r>
              <a:rPr lang="en-GB" b="1" dirty="0">
                <a:latin typeface="Arial" panose="020B0604020202020204" pitchFamily="34" charset="0"/>
                <a:cs typeface="Arial" panose="020B0604020202020204" pitchFamily="34" charset="0"/>
              </a:rPr>
              <a:t>point of evidence</a:t>
            </a:r>
            <a:r>
              <a:rPr lang="en-GB" dirty="0">
                <a:latin typeface="Arial" panose="020B0604020202020204" pitchFamily="34" charset="0"/>
                <a:cs typeface="Arial" panose="020B0604020202020204" pitchFamily="34" charset="0"/>
              </a:rPr>
              <a:t> to develop from our topic sentence. </a:t>
            </a:r>
          </a:p>
          <a:p>
            <a:pPr>
              <a:lnSpc>
                <a:spcPct val="150000"/>
              </a:lnSpc>
            </a:pPr>
            <a:r>
              <a:rPr lang="en-GB" dirty="0">
                <a:latin typeface="Arial" panose="020B0604020202020204" pitchFamily="34" charset="0"/>
                <a:cs typeface="Arial" panose="020B0604020202020204" pitchFamily="34" charset="0"/>
              </a:rPr>
              <a:t>For example, </a:t>
            </a:r>
          </a:p>
          <a:p>
            <a:pPr>
              <a:lnSpc>
                <a:spcPct val="160000"/>
              </a:lnSpc>
            </a:pPr>
            <a:r>
              <a:rPr lang="en-US" b="1" dirty="0">
                <a:latin typeface="Arial" panose="020B0604020202020204" pitchFamily="34" charset="0"/>
                <a:cs typeface="Arial" panose="020B0604020202020204" pitchFamily="34" charset="0"/>
              </a:rPr>
              <a:t>The NHS and UK economy continues to feel the lasting effects of the Covid-19 pandemic. </a:t>
            </a:r>
            <a:r>
              <a:rPr lang="en-US" b="1" dirty="0" err="1">
                <a:solidFill>
                  <a:schemeClr val="tx1"/>
                </a:solidFill>
                <a:latin typeface="Arial" panose="020B0604020202020204" pitchFamily="34" charset="0"/>
                <a:cs typeface="Arial" panose="020B0604020202020204" pitchFamily="34" charset="0"/>
              </a:rPr>
              <a:t>Spyridonis</a:t>
            </a:r>
            <a:r>
              <a:rPr lang="en-US" b="1" dirty="0">
                <a:solidFill>
                  <a:schemeClr val="tx1"/>
                </a:solidFill>
                <a:latin typeface="Arial" panose="020B0604020202020204" pitchFamily="34" charset="0"/>
                <a:cs typeface="Arial" panose="020B0604020202020204" pitchFamily="34" charset="0"/>
              </a:rPr>
              <a:t> et al (2022) describes the government response to Covid-19 in England as being poor. </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Do you have any </a:t>
            </a:r>
            <a:r>
              <a:rPr lang="en-GB" b="1" dirty="0">
                <a:latin typeface="Arial" panose="020B0604020202020204" pitchFamily="34" charset="0"/>
                <a:cs typeface="Arial" panose="020B0604020202020204" pitchFamily="34" charset="0"/>
              </a:rPr>
              <a:t>points of evidence </a:t>
            </a:r>
            <a:r>
              <a:rPr lang="en-GB" dirty="0">
                <a:latin typeface="Arial" panose="020B0604020202020204" pitchFamily="34" charset="0"/>
                <a:cs typeface="Arial" panose="020B0604020202020204" pitchFamily="34" charset="0"/>
              </a:rPr>
              <a:t>from your reading that you will include in your paragraph? </a:t>
            </a:r>
          </a:p>
          <a:p>
            <a:endParaRPr lang="en-GB" dirty="0"/>
          </a:p>
        </p:txBody>
      </p:sp>
      <p:sp>
        <p:nvSpPr>
          <p:cNvPr id="4" name="Title 1">
            <a:extLst>
              <a:ext uri="{FF2B5EF4-FFF2-40B4-BE49-F238E27FC236}">
                <a16:creationId xmlns:a16="http://schemas.microsoft.com/office/drawing/2014/main" id="{001E3B9C-CD18-477B-A723-C662D2BA1D0E}"/>
              </a:ext>
            </a:extLst>
          </p:cNvPr>
          <p:cNvSpPr>
            <a:spLocks noGrp="1"/>
          </p:cNvSpPr>
          <p:nvPr>
            <p:ph type="title"/>
          </p:nvPr>
        </p:nvSpPr>
        <p:spPr>
          <a:xfrm>
            <a:off x="2573867" y="287338"/>
            <a:ext cx="8581496" cy="1558396"/>
          </a:xfrm>
        </p:spPr>
        <p:txBody>
          <a:bodyPr/>
          <a:lstStyle/>
          <a:p>
            <a:r>
              <a:rPr lang="en-GB" dirty="0"/>
              <a:t>Turning notes into paragraphs</a:t>
            </a:r>
          </a:p>
        </p:txBody>
      </p:sp>
      <p:sp>
        <p:nvSpPr>
          <p:cNvPr id="5" name="Rectangle: Rounded Corners 4">
            <a:extLst>
              <a:ext uri="{FF2B5EF4-FFF2-40B4-BE49-F238E27FC236}">
                <a16:creationId xmlns:a16="http://schemas.microsoft.com/office/drawing/2014/main" id="{AE4EC89B-089F-4811-BF57-8932B98E3E6D}"/>
              </a:ext>
            </a:extLst>
          </p:cNvPr>
          <p:cNvSpPr/>
          <p:nvPr/>
        </p:nvSpPr>
        <p:spPr>
          <a:xfrm>
            <a:off x="1036320" y="2961314"/>
            <a:ext cx="10347541" cy="1551964"/>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15977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9C77BF-C817-4455-BC7F-8E2D79C96A42}"/>
              </a:ext>
            </a:extLst>
          </p:cNvPr>
          <p:cNvSpPr>
            <a:spLocks noGrp="1"/>
          </p:cNvSpPr>
          <p:nvPr>
            <p:ph idx="1"/>
          </p:nvPr>
        </p:nvSpPr>
        <p:spPr>
          <a:xfrm>
            <a:off x="762000" y="1855893"/>
            <a:ext cx="10756690" cy="4511039"/>
          </a:xfrm>
        </p:spPr>
        <p:txBody>
          <a:bodyPr>
            <a:normAutofit/>
          </a:bodyPr>
          <a:lstStyle/>
          <a:p>
            <a:pPr>
              <a:lnSpc>
                <a:spcPct val="150000"/>
              </a:lnSpc>
            </a:pPr>
            <a:r>
              <a:rPr lang="en-GB" sz="1800" dirty="0">
                <a:latin typeface="Arial" panose="020B0604020202020204" pitchFamily="34" charset="0"/>
                <a:cs typeface="Arial" panose="020B0604020202020204" pitchFamily="34" charset="0"/>
              </a:rPr>
              <a:t>When you are working at </a:t>
            </a:r>
            <a:r>
              <a:rPr lang="en-GB" sz="1800" b="1" dirty="0">
                <a:latin typeface="Arial" panose="020B0604020202020204" pitchFamily="34" charset="0"/>
                <a:cs typeface="Arial" panose="020B0604020202020204" pitchFamily="34" charset="0"/>
              </a:rPr>
              <a:t>Level 4, describing</a:t>
            </a:r>
            <a:r>
              <a:rPr lang="en-GB" sz="1800" dirty="0">
                <a:latin typeface="Arial" panose="020B0604020202020204" pitchFamily="34" charset="0"/>
                <a:cs typeface="Arial" panose="020B0604020202020204" pitchFamily="34" charset="0"/>
              </a:rPr>
              <a:t> one point of evidence per paragraph will allow you to develop a solid piece of writing. </a:t>
            </a:r>
          </a:p>
          <a:p>
            <a:pPr>
              <a:lnSpc>
                <a:spcPct val="150000"/>
              </a:lnSpc>
            </a:pPr>
            <a:r>
              <a:rPr lang="en-GB" sz="1800" dirty="0">
                <a:latin typeface="Arial" panose="020B0604020202020204" pitchFamily="34" charset="0"/>
                <a:cs typeface="Arial" panose="020B0604020202020204" pitchFamily="34" charset="0"/>
              </a:rPr>
              <a:t>However, at </a:t>
            </a:r>
            <a:r>
              <a:rPr lang="en-GB" sz="1800" b="1" dirty="0">
                <a:latin typeface="Arial" panose="020B0604020202020204" pitchFamily="34" charset="0"/>
                <a:cs typeface="Arial" panose="020B0604020202020204" pitchFamily="34" charset="0"/>
              </a:rPr>
              <a:t>Level 5,</a:t>
            </a:r>
            <a:r>
              <a:rPr lang="en-GB" sz="1800" dirty="0">
                <a:latin typeface="Arial" panose="020B0604020202020204" pitchFamily="34" charset="0"/>
                <a:cs typeface="Arial" panose="020B0604020202020204" pitchFamily="34" charset="0"/>
              </a:rPr>
              <a:t> you will need to develop a </a:t>
            </a:r>
            <a:r>
              <a:rPr lang="en-GB" sz="1800" b="1" dirty="0">
                <a:latin typeface="Arial" panose="020B0604020202020204" pitchFamily="34" charset="0"/>
                <a:cs typeface="Arial" panose="020B0604020202020204" pitchFamily="34" charset="0"/>
              </a:rPr>
              <a:t>critical point </a:t>
            </a:r>
            <a:r>
              <a:rPr lang="en-GB" sz="1800" dirty="0">
                <a:latin typeface="Arial" panose="020B0604020202020204" pitchFamily="34" charset="0"/>
                <a:cs typeface="Arial" panose="020B0604020202020204" pitchFamily="34" charset="0"/>
              </a:rPr>
              <a:t>which demonstrates greater understanding. </a:t>
            </a:r>
          </a:p>
          <a:p>
            <a:pPr>
              <a:lnSpc>
                <a:spcPct val="150000"/>
              </a:lnSpc>
            </a:pPr>
            <a:r>
              <a:rPr lang="en-GB" sz="1800" dirty="0">
                <a:latin typeface="Arial" panose="020B0604020202020204" pitchFamily="34" charset="0"/>
                <a:cs typeface="Arial" panose="020B0604020202020204" pitchFamily="34" charset="0"/>
              </a:rPr>
              <a:t>For Example, </a:t>
            </a:r>
          </a:p>
          <a:p>
            <a:pPr>
              <a:lnSpc>
                <a:spcPct val="150000"/>
              </a:lnSpc>
            </a:pPr>
            <a:r>
              <a:rPr lang="en-US" sz="1800" b="1" dirty="0">
                <a:solidFill>
                  <a:schemeClr val="tx1"/>
                </a:solidFill>
                <a:latin typeface="Arial" panose="020B0604020202020204" pitchFamily="34" charset="0"/>
                <a:cs typeface="Arial" panose="020B0604020202020204" pitchFamily="34" charset="0"/>
              </a:rPr>
              <a:t>The NHS and UK economy continues to feel the lasting effects of the Covid-19 pandemic. </a:t>
            </a:r>
            <a:r>
              <a:rPr lang="en-US" sz="1800" b="1" dirty="0" err="1">
                <a:solidFill>
                  <a:schemeClr val="tx1"/>
                </a:solidFill>
                <a:latin typeface="Arial" panose="020B0604020202020204" pitchFamily="34" charset="0"/>
                <a:cs typeface="Arial" panose="020B0604020202020204" pitchFamily="34" charset="0"/>
              </a:rPr>
              <a:t>Spyridonis</a:t>
            </a:r>
            <a:r>
              <a:rPr lang="en-US" sz="1800" b="1" dirty="0">
                <a:solidFill>
                  <a:schemeClr val="tx1"/>
                </a:solidFill>
                <a:latin typeface="Arial" panose="020B0604020202020204" pitchFamily="34" charset="0"/>
                <a:cs typeface="Arial" panose="020B0604020202020204" pitchFamily="34" charset="0"/>
              </a:rPr>
              <a:t> et al (2022) concludes that  the government response to Covid-19 in England was poor but the study appeared to ignore the success of the vaccine roll-out in comparison to other countries. </a:t>
            </a:r>
          </a:p>
        </p:txBody>
      </p:sp>
      <p:sp>
        <p:nvSpPr>
          <p:cNvPr id="4" name="Title 1">
            <a:extLst>
              <a:ext uri="{FF2B5EF4-FFF2-40B4-BE49-F238E27FC236}">
                <a16:creationId xmlns:a16="http://schemas.microsoft.com/office/drawing/2014/main" id="{03E2E23A-76BF-4C42-9641-87330F838558}"/>
              </a:ext>
            </a:extLst>
          </p:cNvPr>
          <p:cNvSpPr>
            <a:spLocks noGrp="1"/>
          </p:cNvSpPr>
          <p:nvPr>
            <p:ph type="title"/>
          </p:nvPr>
        </p:nvSpPr>
        <p:spPr>
          <a:xfrm>
            <a:off x="1066800" y="534460"/>
            <a:ext cx="10058400" cy="1449387"/>
          </a:xfrm>
        </p:spPr>
        <p:txBody>
          <a:bodyPr/>
          <a:lstStyle/>
          <a:p>
            <a:r>
              <a:rPr lang="en-GB" dirty="0"/>
              <a:t>Turning notes into paragraphs</a:t>
            </a:r>
          </a:p>
        </p:txBody>
      </p:sp>
      <p:sp>
        <p:nvSpPr>
          <p:cNvPr id="5" name="Rectangle: Rounded Corners 4">
            <a:extLst>
              <a:ext uri="{FF2B5EF4-FFF2-40B4-BE49-F238E27FC236}">
                <a16:creationId xmlns:a16="http://schemas.microsoft.com/office/drawing/2014/main" id="{37A34039-21C4-44C9-AD1C-455D96E76573}"/>
              </a:ext>
            </a:extLst>
          </p:cNvPr>
          <p:cNvSpPr/>
          <p:nvPr/>
        </p:nvSpPr>
        <p:spPr>
          <a:xfrm>
            <a:off x="762000" y="4233333"/>
            <a:ext cx="10756690" cy="1765089"/>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11716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0B546-CF72-4A6E-88BD-D1D40AAD0B0E}"/>
              </a:ext>
            </a:extLst>
          </p:cNvPr>
          <p:cNvSpPr>
            <a:spLocks noGrp="1"/>
          </p:cNvSpPr>
          <p:nvPr>
            <p:ph type="title"/>
          </p:nvPr>
        </p:nvSpPr>
        <p:spPr/>
        <p:txBody>
          <a:bodyPr/>
          <a:lstStyle/>
          <a:p>
            <a:r>
              <a:rPr lang="en-GB" dirty="0"/>
              <a:t>Thematic Analysis</a:t>
            </a:r>
          </a:p>
        </p:txBody>
      </p:sp>
      <p:sp>
        <p:nvSpPr>
          <p:cNvPr id="3" name="Content Placeholder 2">
            <a:extLst>
              <a:ext uri="{FF2B5EF4-FFF2-40B4-BE49-F238E27FC236}">
                <a16:creationId xmlns:a16="http://schemas.microsoft.com/office/drawing/2014/main" id="{93DFD901-11BB-4AAF-9AF4-8882B3E06DDC}"/>
              </a:ext>
            </a:extLst>
          </p:cNvPr>
          <p:cNvSpPr>
            <a:spLocks noGrp="1"/>
          </p:cNvSpPr>
          <p:nvPr>
            <p:ph idx="1"/>
          </p:nvPr>
        </p:nvSpPr>
        <p:spPr/>
        <p:txBody>
          <a:bodyPr>
            <a:normAutofit/>
          </a:bodyPr>
          <a:lstStyle/>
          <a:p>
            <a:pPr marL="0" indent="0">
              <a:lnSpc>
                <a:spcPct val="150000"/>
              </a:lnSpc>
              <a:buNone/>
            </a:pPr>
            <a:r>
              <a:rPr lang="en-GB" sz="2000" dirty="0">
                <a:latin typeface="Arial" panose="020B0604020202020204" pitchFamily="34" charset="0"/>
                <a:cs typeface="Arial" panose="020B0604020202020204" pitchFamily="34" charset="0"/>
              </a:rPr>
              <a:t>A popular form of Thematic Analysis was developed by Braun and Clarke (2006) this approach was for primary researchers working with qualitative data. Braun and Clarke have since developed and refined this approach as outlined in their 2022 book. </a:t>
            </a:r>
          </a:p>
        </p:txBody>
      </p:sp>
      <p:sp>
        <p:nvSpPr>
          <p:cNvPr id="4" name="Rectangle: Rounded Corners 3">
            <a:extLst>
              <a:ext uri="{FF2B5EF4-FFF2-40B4-BE49-F238E27FC236}">
                <a16:creationId xmlns:a16="http://schemas.microsoft.com/office/drawing/2014/main" id="{50F28C87-E3A2-479B-80A7-E52C29B70E5E}"/>
              </a:ext>
            </a:extLst>
          </p:cNvPr>
          <p:cNvSpPr/>
          <p:nvPr/>
        </p:nvSpPr>
        <p:spPr>
          <a:xfrm>
            <a:off x="358219" y="3595238"/>
            <a:ext cx="10727871" cy="125594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i="0" dirty="0">
                <a:solidFill>
                  <a:schemeClr val="bg1"/>
                </a:solidFill>
                <a:effectLst/>
                <a:latin typeface="Arial" panose="020B0604020202020204" pitchFamily="34" charset="0"/>
                <a:cs typeface="Arial" panose="020B0604020202020204" pitchFamily="34" charset="0"/>
              </a:rPr>
              <a:t>Aveyard (2014) developed a </a:t>
            </a:r>
            <a:r>
              <a:rPr lang="en-GB" sz="2000" b="1" i="0" dirty="0">
                <a:solidFill>
                  <a:schemeClr val="bg1"/>
                </a:solidFill>
                <a:effectLst/>
                <a:latin typeface="Arial" panose="020B0604020202020204" pitchFamily="34" charset="0"/>
                <a:cs typeface="Arial" panose="020B0604020202020204" pitchFamily="34" charset="0"/>
              </a:rPr>
              <a:t>simplified approach </a:t>
            </a:r>
            <a:r>
              <a:rPr lang="en-GB" sz="2000" b="0" i="0" dirty="0">
                <a:solidFill>
                  <a:schemeClr val="bg1"/>
                </a:solidFill>
                <a:effectLst/>
                <a:latin typeface="Arial" panose="020B0604020202020204" pitchFamily="34" charset="0"/>
                <a:cs typeface="Arial" panose="020B0604020202020204" pitchFamily="34" charset="0"/>
              </a:rPr>
              <a:t>for use in literature reviews and </a:t>
            </a:r>
            <a:r>
              <a:rPr lang="en-GB" sz="2000" dirty="0">
                <a:solidFill>
                  <a:schemeClr val="bg1"/>
                </a:solidFill>
                <a:latin typeface="Arial" panose="020B0604020202020204" pitchFamily="34" charset="0"/>
                <a:cs typeface="Arial" panose="020B0604020202020204" pitchFamily="34" charset="0"/>
              </a:rPr>
              <a:t>scoping reviews - we will be using this simplified approach. </a:t>
            </a:r>
          </a:p>
        </p:txBody>
      </p:sp>
      <p:pic>
        <p:nvPicPr>
          <p:cNvPr id="6" name="Picture 5" descr="Businessman writing on notepad">
            <a:extLst>
              <a:ext uri="{FF2B5EF4-FFF2-40B4-BE49-F238E27FC236}">
                <a16:creationId xmlns:a16="http://schemas.microsoft.com/office/drawing/2014/main" id="{B1B2E7FB-0AF4-4284-B87A-FD34C9D3A7B3}"/>
              </a:ext>
            </a:extLst>
          </p:cNvPr>
          <p:cNvPicPr>
            <a:picLocks noChangeAspect="1"/>
          </p:cNvPicPr>
          <p:nvPr/>
        </p:nvPicPr>
        <p:blipFill>
          <a:blip r:embed="rId3"/>
          <a:stretch>
            <a:fillRect/>
          </a:stretch>
        </p:blipFill>
        <p:spPr>
          <a:xfrm flipH="1">
            <a:off x="11044383" y="532758"/>
            <a:ext cx="440746" cy="1426672"/>
          </a:xfrm>
          <a:prstGeom prst="rect">
            <a:avLst/>
          </a:prstGeom>
        </p:spPr>
      </p:pic>
      <p:pic>
        <p:nvPicPr>
          <p:cNvPr id="8" name="Picture 7" descr="Young girl writing notepad">
            <a:extLst>
              <a:ext uri="{FF2B5EF4-FFF2-40B4-BE49-F238E27FC236}">
                <a16:creationId xmlns:a16="http://schemas.microsoft.com/office/drawing/2014/main" id="{3F5BD767-15A4-4DEA-A870-E34C7A21ABE2}"/>
              </a:ext>
            </a:extLst>
          </p:cNvPr>
          <p:cNvPicPr>
            <a:picLocks noChangeAspect="1"/>
          </p:cNvPicPr>
          <p:nvPr/>
        </p:nvPicPr>
        <p:blipFill>
          <a:blip r:embed="rId4"/>
          <a:stretch>
            <a:fillRect/>
          </a:stretch>
        </p:blipFill>
        <p:spPr>
          <a:xfrm flipH="1">
            <a:off x="2031901" y="4265336"/>
            <a:ext cx="957028" cy="2569671"/>
          </a:xfrm>
          <a:prstGeom prst="rect">
            <a:avLst/>
          </a:prstGeom>
        </p:spPr>
      </p:pic>
      <p:pic>
        <p:nvPicPr>
          <p:cNvPr id="10" name="Picture 9" descr="Businesswoman writing notepad">
            <a:extLst>
              <a:ext uri="{FF2B5EF4-FFF2-40B4-BE49-F238E27FC236}">
                <a16:creationId xmlns:a16="http://schemas.microsoft.com/office/drawing/2014/main" id="{644DFCAF-910E-49BB-A1DE-1658D573C542}"/>
              </a:ext>
            </a:extLst>
          </p:cNvPr>
          <p:cNvPicPr>
            <a:picLocks noChangeAspect="1"/>
          </p:cNvPicPr>
          <p:nvPr/>
        </p:nvPicPr>
        <p:blipFill>
          <a:blip r:embed="rId5"/>
          <a:stretch>
            <a:fillRect/>
          </a:stretch>
        </p:blipFill>
        <p:spPr>
          <a:xfrm>
            <a:off x="10883037" y="3566344"/>
            <a:ext cx="957029" cy="2569671"/>
          </a:xfrm>
          <a:prstGeom prst="rect">
            <a:avLst/>
          </a:prstGeom>
        </p:spPr>
      </p:pic>
    </p:spTree>
    <p:extLst>
      <p:ext uri="{BB962C8B-B14F-4D97-AF65-F5344CB8AC3E}">
        <p14:creationId xmlns:p14="http://schemas.microsoft.com/office/powerpoint/2010/main" val="2878385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13ECAD6C-20B4-436D-AFC1-48F79222078B}"/>
              </a:ext>
            </a:extLst>
          </p:cNvPr>
          <p:cNvSpPr/>
          <p:nvPr/>
        </p:nvSpPr>
        <p:spPr>
          <a:xfrm>
            <a:off x="1238279" y="3697981"/>
            <a:ext cx="2651346" cy="2317610"/>
          </a:xfrm>
          <a:custGeom>
            <a:avLst/>
            <a:gdLst>
              <a:gd name="connsiteX0" fmla="*/ 0 w 2651346"/>
              <a:gd name="connsiteY0" fmla="*/ 347642 h 2317610"/>
              <a:gd name="connsiteX1" fmla="*/ 1492541 w 2651346"/>
              <a:gd name="connsiteY1" fmla="*/ 347642 h 2317610"/>
              <a:gd name="connsiteX2" fmla="*/ 1492541 w 2651346"/>
              <a:gd name="connsiteY2" fmla="*/ 0 h 2317610"/>
              <a:gd name="connsiteX3" fmla="*/ 2651346 w 2651346"/>
              <a:gd name="connsiteY3" fmla="*/ 1158805 h 2317610"/>
              <a:gd name="connsiteX4" fmla="*/ 1492541 w 2651346"/>
              <a:gd name="connsiteY4" fmla="*/ 2317610 h 2317610"/>
              <a:gd name="connsiteX5" fmla="*/ 1492541 w 2651346"/>
              <a:gd name="connsiteY5" fmla="*/ 1969969 h 2317610"/>
              <a:gd name="connsiteX6" fmla="*/ 0 w 2651346"/>
              <a:gd name="connsiteY6" fmla="*/ 1969969 h 2317610"/>
              <a:gd name="connsiteX7" fmla="*/ 0 w 2651346"/>
              <a:gd name="connsiteY7" fmla="*/ 347642 h 231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51346" h="2317610">
                <a:moveTo>
                  <a:pt x="0" y="347642"/>
                </a:moveTo>
                <a:lnTo>
                  <a:pt x="1492541" y="347642"/>
                </a:lnTo>
                <a:lnTo>
                  <a:pt x="1492541" y="0"/>
                </a:lnTo>
                <a:lnTo>
                  <a:pt x="2651346" y="1158805"/>
                </a:lnTo>
                <a:lnTo>
                  <a:pt x="1492541" y="2317610"/>
                </a:lnTo>
                <a:lnTo>
                  <a:pt x="1492541" y="1969969"/>
                </a:lnTo>
                <a:lnTo>
                  <a:pt x="0" y="1969969"/>
                </a:lnTo>
                <a:lnTo>
                  <a:pt x="0" y="347642"/>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06016" tIns="358437" rIns="717569" bIns="358436"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Summarize the content of all the papers and studies that you have read. </a:t>
            </a:r>
          </a:p>
        </p:txBody>
      </p:sp>
      <p:sp>
        <p:nvSpPr>
          <p:cNvPr id="15" name="Freeform: Shape 14">
            <a:extLst>
              <a:ext uri="{FF2B5EF4-FFF2-40B4-BE49-F238E27FC236}">
                <a16:creationId xmlns:a16="http://schemas.microsoft.com/office/drawing/2014/main" id="{DD431EC4-7714-4581-85B5-85F11ABB7D27}"/>
              </a:ext>
            </a:extLst>
          </p:cNvPr>
          <p:cNvSpPr/>
          <p:nvPr/>
        </p:nvSpPr>
        <p:spPr>
          <a:xfrm>
            <a:off x="575442" y="4193950"/>
            <a:ext cx="1325673" cy="1325673"/>
          </a:xfrm>
          <a:custGeom>
            <a:avLst/>
            <a:gdLst>
              <a:gd name="connsiteX0" fmla="*/ 0 w 1325673"/>
              <a:gd name="connsiteY0" fmla="*/ 662837 h 1325673"/>
              <a:gd name="connsiteX1" fmla="*/ 662837 w 1325673"/>
              <a:gd name="connsiteY1" fmla="*/ 0 h 1325673"/>
              <a:gd name="connsiteX2" fmla="*/ 1325674 w 1325673"/>
              <a:gd name="connsiteY2" fmla="*/ 662837 h 1325673"/>
              <a:gd name="connsiteX3" fmla="*/ 662837 w 1325673"/>
              <a:gd name="connsiteY3" fmla="*/ 1325674 h 1325673"/>
              <a:gd name="connsiteX4" fmla="*/ 0 w 1325673"/>
              <a:gd name="connsiteY4" fmla="*/ 662837 h 1325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5673" h="1325673">
                <a:moveTo>
                  <a:pt x="0" y="662837"/>
                </a:moveTo>
                <a:cubicBezTo>
                  <a:pt x="0" y="296762"/>
                  <a:pt x="296762" y="0"/>
                  <a:pt x="662837" y="0"/>
                </a:cubicBezTo>
                <a:cubicBezTo>
                  <a:pt x="1028912" y="0"/>
                  <a:pt x="1325674" y="296762"/>
                  <a:pt x="1325674" y="662837"/>
                </a:cubicBezTo>
                <a:cubicBezTo>
                  <a:pt x="1325674" y="1028912"/>
                  <a:pt x="1028912" y="1325674"/>
                  <a:pt x="662837" y="1325674"/>
                </a:cubicBezTo>
                <a:cubicBezTo>
                  <a:pt x="296762" y="1325674"/>
                  <a:pt x="0" y="1028912"/>
                  <a:pt x="0" y="662837"/>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4460" tIns="214460" rIns="214460" bIns="214460" numCol="1" spcCol="1270" anchor="ctr" anchorCtr="0">
            <a:noAutofit/>
          </a:bodyPr>
          <a:lstStyle/>
          <a:p>
            <a:pPr marL="0" lvl="0" indent="0" algn="ctr" defTabSz="1422400">
              <a:lnSpc>
                <a:spcPct val="90000"/>
              </a:lnSpc>
              <a:spcBef>
                <a:spcPct val="0"/>
              </a:spcBef>
              <a:spcAft>
                <a:spcPct val="35000"/>
              </a:spcAft>
              <a:buNone/>
            </a:pPr>
            <a:r>
              <a:rPr lang="en-GB" sz="3200" kern="1200" dirty="0"/>
              <a:t>Step 1 </a:t>
            </a:r>
          </a:p>
        </p:txBody>
      </p:sp>
      <p:sp>
        <p:nvSpPr>
          <p:cNvPr id="16" name="Freeform: Shape 15">
            <a:extLst>
              <a:ext uri="{FF2B5EF4-FFF2-40B4-BE49-F238E27FC236}">
                <a16:creationId xmlns:a16="http://schemas.microsoft.com/office/drawing/2014/main" id="{E30AA9C5-9161-46AC-8D37-089A998E3453}"/>
              </a:ext>
            </a:extLst>
          </p:cNvPr>
          <p:cNvSpPr/>
          <p:nvPr/>
        </p:nvSpPr>
        <p:spPr>
          <a:xfrm>
            <a:off x="4361393" y="3697981"/>
            <a:ext cx="3364903" cy="2317610"/>
          </a:xfrm>
          <a:custGeom>
            <a:avLst/>
            <a:gdLst>
              <a:gd name="connsiteX0" fmla="*/ 0 w 3364903"/>
              <a:gd name="connsiteY0" fmla="*/ 347642 h 2317610"/>
              <a:gd name="connsiteX1" fmla="*/ 2206098 w 3364903"/>
              <a:gd name="connsiteY1" fmla="*/ 347642 h 2317610"/>
              <a:gd name="connsiteX2" fmla="*/ 2206098 w 3364903"/>
              <a:gd name="connsiteY2" fmla="*/ 0 h 2317610"/>
              <a:gd name="connsiteX3" fmla="*/ 3364903 w 3364903"/>
              <a:gd name="connsiteY3" fmla="*/ 1158805 h 2317610"/>
              <a:gd name="connsiteX4" fmla="*/ 2206098 w 3364903"/>
              <a:gd name="connsiteY4" fmla="*/ 2317610 h 2317610"/>
              <a:gd name="connsiteX5" fmla="*/ 2206098 w 3364903"/>
              <a:gd name="connsiteY5" fmla="*/ 1969969 h 2317610"/>
              <a:gd name="connsiteX6" fmla="*/ 0 w 3364903"/>
              <a:gd name="connsiteY6" fmla="*/ 1969969 h 2317610"/>
              <a:gd name="connsiteX7" fmla="*/ 0 w 3364903"/>
              <a:gd name="connsiteY7" fmla="*/ 347642 h 231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64903" h="2317610">
                <a:moveTo>
                  <a:pt x="0" y="347642"/>
                </a:moveTo>
                <a:lnTo>
                  <a:pt x="2206098" y="347642"/>
                </a:lnTo>
                <a:lnTo>
                  <a:pt x="2206098" y="0"/>
                </a:lnTo>
                <a:lnTo>
                  <a:pt x="3364903" y="1158805"/>
                </a:lnTo>
                <a:lnTo>
                  <a:pt x="2206098" y="2317610"/>
                </a:lnTo>
                <a:lnTo>
                  <a:pt x="2206098" y="1969969"/>
                </a:lnTo>
                <a:lnTo>
                  <a:pt x="0" y="1969969"/>
                </a:lnTo>
                <a:lnTo>
                  <a:pt x="0" y="347642"/>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1865" tIns="357802" rIns="831484" bIns="357801"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Identify themes which connect with your research/review question</a:t>
            </a:r>
          </a:p>
        </p:txBody>
      </p:sp>
      <p:sp>
        <p:nvSpPr>
          <p:cNvPr id="17" name="Freeform: Shape 16">
            <a:extLst>
              <a:ext uri="{FF2B5EF4-FFF2-40B4-BE49-F238E27FC236}">
                <a16:creationId xmlns:a16="http://schemas.microsoft.com/office/drawing/2014/main" id="{E41C982C-C940-4258-9169-E33978BD551F}"/>
              </a:ext>
            </a:extLst>
          </p:cNvPr>
          <p:cNvSpPr/>
          <p:nvPr/>
        </p:nvSpPr>
        <p:spPr>
          <a:xfrm>
            <a:off x="3941035" y="4210282"/>
            <a:ext cx="1325673" cy="1325673"/>
          </a:xfrm>
          <a:custGeom>
            <a:avLst/>
            <a:gdLst>
              <a:gd name="connsiteX0" fmla="*/ 0 w 1325673"/>
              <a:gd name="connsiteY0" fmla="*/ 662837 h 1325673"/>
              <a:gd name="connsiteX1" fmla="*/ 662837 w 1325673"/>
              <a:gd name="connsiteY1" fmla="*/ 0 h 1325673"/>
              <a:gd name="connsiteX2" fmla="*/ 1325674 w 1325673"/>
              <a:gd name="connsiteY2" fmla="*/ 662837 h 1325673"/>
              <a:gd name="connsiteX3" fmla="*/ 662837 w 1325673"/>
              <a:gd name="connsiteY3" fmla="*/ 1325674 h 1325673"/>
              <a:gd name="connsiteX4" fmla="*/ 0 w 1325673"/>
              <a:gd name="connsiteY4" fmla="*/ 662837 h 1325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5673" h="1325673">
                <a:moveTo>
                  <a:pt x="0" y="662837"/>
                </a:moveTo>
                <a:cubicBezTo>
                  <a:pt x="0" y="296762"/>
                  <a:pt x="296762" y="0"/>
                  <a:pt x="662837" y="0"/>
                </a:cubicBezTo>
                <a:cubicBezTo>
                  <a:pt x="1028912" y="0"/>
                  <a:pt x="1325674" y="296762"/>
                  <a:pt x="1325674" y="662837"/>
                </a:cubicBezTo>
                <a:cubicBezTo>
                  <a:pt x="1325674" y="1028912"/>
                  <a:pt x="1028912" y="1325674"/>
                  <a:pt x="662837" y="1325674"/>
                </a:cubicBezTo>
                <a:cubicBezTo>
                  <a:pt x="296762" y="1325674"/>
                  <a:pt x="0" y="1028912"/>
                  <a:pt x="0" y="662837"/>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4460" tIns="214460" rIns="214460" bIns="214460" numCol="1" spcCol="1270" anchor="ctr" anchorCtr="0">
            <a:noAutofit/>
          </a:bodyPr>
          <a:lstStyle/>
          <a:p>
            <a:pPr marL="0" lvl="0" indent="0" algn="ctr" defTabSz="1422400">
              <a:lnSpc>
                <a:spcPct val="90000"/>
              </a:lnSpc>
              <a:spcBef>
                <a:spcPct val="0"/>
              </a:spcBef>
              <a:spcAft>
                <a:spcPct val="35000"/>
              </a:spcAft>
              <a:buNone/>
            </a:pPr>
            <a:r>
              <a:rPr lang="en-GB" sz="3200" kern="1200" dirty="0"/>
              <a:t>Step 2</a:t>
            </a:r>
          </a:p>
        </p:txBody>
      </p:sp>
      <p:sp>
        <p:nvSpPr>
          <p:cNvPr id="18" name="Freeform: Shape 17">
            <a:extLst>
              <a:ext uri="{FF2B5EF4-FFF2-40B4-BE49-F238E27FC236}">
                <a16:creationId xmlns:a16="http://schemas.microsoft.com/office/drawing/2014/main" id="{BE529DBA-F5B9-42DF-ACA2-A03D2C108B16}"/>
              </a:ext>
            </a:extLst>
          </p:cNvPr>
          <p:cNvSpPr/>
          <p:nvPr/>
        </p:nvSpPr>
        <p:spPr>
          <a:xfrm>
            <a:off x="8554841" y="3697981"/>
            <a:ext cx="2651346" cy="2317610"/>
          </a:xfrm>
          <a:custGeom>
            <a:avLst/>
            <a:gdLst>
              <a:gd name="connsiteX0" fmla="*/ 0 w 2651346"/>
              <a:gd name="connsiteY0" fmla="*/ 347642 h 2317610"/>
              <a:gd name="connsiteX1" fmla="*/ 1492541 w 2651346"/>
              <a:gd name="connsiteY1" fmla="*/ 347642 h 2317610"/>
              <a:gd name="connsiteX2" fmla="*/ 1492541 w 2651346"/>
              <a:gd name="connsiteY2" fmla="*/ 0 h 2317610"/>
              <a:gd name="connsiteX3" fmla="*/ 2651346 w 2651346"/>
              <a:gd name="connsiteY3" fmla="*/ 1158805 h 2317610"/>
              <a:gd name="connsiteX4" fmla="*/ 1492541 w 2651346"/>
              <a:gd name="connsiteY4" fmla="*/ 2317610 h 2317610"/>
              <a:gd name="connsiteX5" fmla="*/ 1492541 w 2651346"/>
              <a:gd name="connsiteY5" fmla="*/ 1969969 h 2317610"/>
              <a:gd name="connsiteX6" fmla="*/ 0 w 2651346"/>
              <a:gd name="connsiteY6" fmla="*/ 1969969 h 2317610"/>
              <a:gd name="connsiteX7" fmla="*/ 0 w 2651346"/>
              <a:gd name="connsiteY7" fmla="*/ 347642 h 231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51346" h="2317610">
                <a:moveTo>
                  <a:pt x="0" y="347642"/>
                </a:moveTo>
                <a:lnTo>
                  <a:pt x="1492541" y="347642"/>
                </a:lnTo>
                <a:lnTo>
                  <a:pt x="1492541" y="0"/>
                </a:lnTo>
                <a:lnTo>
                  <a:pt x="2651346" y="1158805"/>
                </a:lnTo>
                <a:lnTo>
                  <a:pt x="1492541" y="2317610"/>
                </a:lnTo>
                <a:lnTo>
                  <a:pt x="1492541" y="1969969"/>
                </a:lnTo>
                <a:lnTo>
                  <a:pt x="0" y="1969969"/>
                </a:lnTo>
                <a:lnTo>
                  <a:pt x="0" y="347642"/>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13637" tIns="360342" rIns="721378" bIns="360341"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Write up your themes</a:t>
            </a:r>
          </a:p>
        </p:txBody>
      </p:sp>
      <p:sp>
        <p:nvSpPr>
          <p:cNvPr id="19" name="Freeform: Shape 18">
            <a:extLst>
              <a:ext uri="{FF2B5EF4-FFF2-40B4-BE49-F238E27FC236}">
                <a16:creationId xmlns:a16="http://schemas.microsoft.com/office/drawing/2014/main" id="{83445CE5-2F65-4026-BC0E-CCA650DD461C}"/>
              </a:ext>
            </a:extLst>
          </p:cNvPr>
          <p:cNvSpPr/>
          <p:nvPr/>
        </p:nvSpPr>
        <p:spPr>
          <a:xfrm>
            <a:off x="7892005" y="4193950"/>
            <a:ext cx="1325673" cy="1325673"/>
          </a:xfrm>
          <a:custGeom>
            <a:avLst/>
            <a:gdLst>
              <a:gd name="connsiteX0" fmla="*/ 0 w 1325673"/>
              <a:gd name="connsiteY0" fmla="*/ 662837 h 1325673"/>
              <a:gd name="connsiteX1" fmla="*/ 662837 w 1325673"/>
              <a:gd name="connsiteY1" fmla="*/ 0 h 1325673"/>
              <a:gd name="connsiteX2" fmla="*/ 1325674 w 1325673"/>
              <a:gd name="connsiteY2" fmla="*/ 662837 h 1325673"/>
              <a:gd name="connsiteX3" fmla="*/ 662837 w 1325673"/>
              <a:gd name="connsiteY3" fmla="*/ 1325674 h 1325673"/>
              <a:gd name="connsiteX4" fmla="*/ 0 w 1325673"/>
              <a:gd name="connsiteY4" fmla="*/ 662837 h 1325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5673" h="1325673">
                <a:moveTo>
                  <a:pt x="0" y="662837"/>
                </a:moveTo>
                <a:cubicBezTo>
                  <a:pt x="0" y="296762"/>
                  <a:pt x="296762" y="0"/>
                  <a:pt x="662837" y="0"/>
                </a:cubicBezTo>
                <a:cubicBezTo>
                  <a:pt x="1028912" y="0"/>
                  <a:pt x="1325674" y="296762"/>
                  <a:pt x="1325674" y="662837"/>
                </a:cubicBezTo>
                <a:cubicBezTo>
                  <a:pt x="1325674" y="1028912"/>
                  <a:pt x="1028912" y="1325674"/>
                  <a:pt x="662837" y="1325674"/>
                </a:cubicBezTo>
                <a:cubicBezTo>
                  <a:pt x="296762" y="1325674"/>
                  <a:pt x="0" y="1028912"/>
                  <a:pt x="0" y="662837"/>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4460" tIns="214460" rIns="214460" bIns="214460" numCol="1" spcCol="1270" anchor="ctr" anchorCtr="0">
            <a:noAutofit/>
          </a:bodyPr>
          <a:lstStyle/>
          <a:p>
            <a:pPr marL="0" lvl="0" indent="0" algn="ctr" defTabSz="1422400">
              <a:lnSpc>
                <a:spcPct val="90000"/>
              </a:lnSpc>
              <a:spcBef>
                <a:spcPct val="0"/>
              </a:spcBef>
              <a:spcAft>
                <a:spcPct val="35000"/>
              </a:spcAft>
              <a:buNone/>
            </a:pPr>
            <a:r>
              <a:rPr lang="en-GB" sz="3200" kern="1200" dirty="0"/>
              <a:t>Step 3 </a:t>
            </a:r>
          </a:p>
        </p:txBody>
      </p:sp>
      <p:sp>
        <p:nvSpPr>
          <p:cNvPr id="9" name="Rectangle: Rounded Corners 8">
            <a:extLst>
              <a:ext uri="{FF2B5EF4-FFF2-40B4-BE49-F238E27FC236}">
                <a16:creationId xmlns:a16="http://schemas.microsoft.com/office/drawing/2014/main" id="{9418E5C7-D31F-41B3-BAC9-351EA3BA670B}"/>
              </a:ext>
            </a:extLst>
          </p:cNvPr>
          <p:cNvSpPr/>
          <p:nvPr/>
        </p:nvSpPr>
        <p:spPr>
          <a:xfrm>
            <a:off x="3396343" y="587829"/>
            <a:ext cx="7102928" cy="1273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atin typeface="Arial" panose="020B0604020202020204" pitchFamily="34" charset="0"/>
                <a:cs typeface="Arial" panose="020B0604020202020204" pitchFamily="34" charset="0"/>
              </a:rPr>
              <a:t>Thematic Analysis: A simplified Approach </a:t>
            </a:r>
          </a:p>
        </p:txBody>
      </p:sp>
      <p:sp>
        <p:nvSpPr>
          <p:cNvPr id="10" name="Rectangle: Rounded Corners 9">
            <a:extLst>
              <a:ext uri="{FF2B5EF4-FFF2-40B4-BE49-F238E27FC236}">
                <a16:creationId xmlns:a16="http://schemas.microsoft.com/office/drawing/2014/main" id="{AE398F4B-ABCB-4D6F-A7E7-4389C5FC508F}"/>
              </a:ext>
            </a:extLst>
          </p:cNvPr>
          <p:cNvSpPr/>
          <p:nvPr/>
        </p:nvSpPr>
        <p:spPr>
          <a:xfrm>
            <a:off x="326570" y="2073730"/>
            <a:ext cx="11625943" cy="109401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b="1" u="sng" dirty="0">
                <a:latin typeface="Arial" panose="020B0604020202020204" pitchFamily="34" charset="0"/>
                <a:cs typeface="Arial" panose="020B0604020202020204" pitchFamily="34" charset="0"/>
              </a:rPr>
              <a:t>Before</a:t>
            </a:r>
            <a:r>
              <a:rPr lang="en-GB" sz="2000" dirty="0">
                <a:latin typeface="Arial" panose="020B0604020202020204" pitchFamily="34" charset="0"/>
                <a:cs typeface="Arial" panose="020B0604020202020204" pitchFamily="34" charset="0"/>
              </a:rPr>
              <a:t> you can begin your thematic analysis you </a:t>
            </a:r>
            <a:r>
              <a:rPr lang="en-GB" sz="2000" b="1" u="sng" dirty="0">
                <a:latin typeface="Arial" panose="020B0604020202020204" pitchFamily="34" charset="0"/>
                <a:cs typeface="Arial" panose="020B0604020202020204" pitchFamily="34" charset="0"/>
              </a:rPr>
              <a:t>must</a:t>
            </a:r>
            <a:r>
              <a:rPr lang="en-GB" sz="2000" dirty="0">
                <a:latin typeface="Arial" panose="020B0604020202020204" pitchFamily="34" charset="0"/>
                <a:cs typeface="Arial" panose="020B0604020202020204" pitchFamily="34" charset="0"/>
              </a:rPr>
              <a:t> have </a:t>
            </a:r>
            <a:r>
              <a:rPr lang="en-GB" sz="2000" b="1" dirty="0">
                <a:latin typeface="Arial" panose="020B0604020202020204" pitchFamily="34" charset="0"/>
                <a:cs typeface="Arial" panose="020B0604020202020204" pitchFamily="34" charset="0"/>
              </a:rPr>
              <a:t>completed</a:t>
            </a:r>
            <a:r>
              <a:rPr lang="en-GB" sz="2000" dirty="0">
                <a:latin typeface="Arial" panose="020B0604020202020204" pitchFamily="34" charset="0"/>
                <a:cs typeface="Arial" panose="020B0604020202020204" pitchFamily="34" charset="0"/>
              </a:rPr>
              <a:t> your </a:t>
            </a:r>
            <a:r>
              <a:rPr lang="en-GB" sz="2000" b="1" dirty="0">
                <a:latin typeface="Arial" panose="020B0604020202020204" pitchFamily="34" charset="0"/>
                <a:cs typeface="Arial" panose="020B0604020202020204" pitchFamily="34" charset="0"/>
              </a:rPr>
              <a:t>search</a:t>
            </a:r>
            <a:r>
              <a:rPr lang="en-GB" sz="2000" dirty="0">
                <a:latin typeface="Arial" panose="020B0604020202020204" pitchFamily="34" charset="0"/>
                <a:cs typeface="Arial" panose="020B0604020202020204" pitchFamily="34" charset="0"/>
              </a:rPr>
              <a:t> for articles, have </a:t>
            </a:r>
            <a:r>
              <a:rPr lang="en-GB" sz="2000" b="1" dirty="0">
                <a:latin typeface="Arial" panose="020B0604020202020204" pitchFamily="34" charset="0"/>
                <a:cs typeface="Arial" panose="020B0604020202020204" pitchFamily="34" charset="0"/>
              </a:rPr>
              <a:t>read</a:t>
            </a:r>
            <a:r>
              <a:rPr lang="en-GB" sz="2000" dirty="0">
                <a:latin typeface="Arial" panose="020B0604020202020204" pitchFamily="34" charset="0"/>
                <a:cs typeface="Arial" panose="020B0604020202020204" pitchFamily="34" charset="0"/>
              </a:rPr>
              <a:t> the articles in detail and </a:t>
            </a:r>
            <a:r>
              <a:rPr lang="en-GB" sz="2000" b="1" dirty="0">
                <a:latin typeface="Arial" panose="020B0604020202020204" pitchFamily="34" charset="0"/>
                <a:cs typeface="Arial" panose="020B0604020202020204" pitchFamily="34" charset="0"/>
              </a:rPr>
              <a:t>critical analysed </a:t>
            </a:r>
            <a:r>
              <a:rPr lang="en-GB" sz="2000" dirty="0">
                <a:latin typeface="Arial" panose="020B0604020202020204" pitchFamily="34" charset="0"/>
                <a:cs typeface="Arial" panose="020B0604020202020204" pitchFamily="34" charset="0"/>
              </a:rPr>
              <a:t>them and made </a:t>
            </a:r>
            <a:r>
              <a:rPr lang="en-GB" sz="2000" b="1" dirty="0">
                <a:latin typeface="Arial" panose="020B0604020202020204" pitchFamily="34" charset="0"/>
                <a:cs typeface="Arial" panose="020B0604020202020204" pitchFamily="34" charset="0"/>
              </a:rPr>
              <a:t>detailed notes. </a:t>
            </a:r>
          </a:p>
        </p:txBody>
      </p:sp>
    </p:spTree>
    <p:extLst>
      <p:ext uri="{BB962C8B-B14F-4D97-AF65-F5344CB8AC3E}">
        <p14:creationId xmlns:p14="http://schemas.microsoft.com/office/powerpoint/2010/main" val="1214139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fade">
                                      <p:cBhvr>
                                        <p:cTn id="15" dur="500"/>
                                        <p:tgtEl>
                                          <p:spTgt spid="1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500"/>
                                        <p:tgtEl>
                                          <p:spTgt spid="1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fade">
                                      <p:cBhvr>
                                        <p:cTn id="23" dur="500"/>
                                        <p:tgtEl>
                                          <p:spTgt spid="1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8"/>
                                        </p:tgtEl>
                                        <p:attrNameLst>
                                          <p:attrName>style.visibility</p:attrName>
                                        </p:attrNameLst>
                                      </p:cBhvr>
                                      <p:to>
                                        <p:strVal val="visible"/>
                                      </p:to>
                                    </p:set>
                                    <p:animEffect transition="in" filter="fade">
                                      <p:cBhvr>
                                        <p:cTn id="26"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7" grpId="0" animBg="1"/>
      <p:bldP spid="18" grpId="0" animBg="1"/>
      <p:bldP spid="1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324B2399-35DD-4ABC-82A5-DFEDC66A7C30}"/>
              </a:ext>
            </a:extLst>
          </p:cNvPr>
          <p:cNvSpPr>
            <a:spLocks noGrp="1"/>
          </p:cNvSpPr>
          <p:nvPr>
            <p:ph idx="1"/>
          </p:nvPr>
        </p:nvSpPr>
        <p:spPr>
          <a:xfrm>
            <a:off x="4331368" y="353816"/>
            <a:ext cx="7508698" cy="3520353"/>
          </a:xfrm>
        </p:spPr>
        <p:txBody>
          <a:bodyPr>
            <a:normAutofit/>
          </a:bodyPr>
          <a:lstStyle/>
          <a:p>
            <a:pPr marL="0" indent="0">
              <a:buNone/>
            </a:pPr>
            <a:r>
              <a:rPr lang="en-GB" sz="2000" dirty="0">
                <a:latin typeface="Arial" panose="020B0604020202020204" pitchFamily="34" charset="0"/>
                <a:cs typeface="Arial" panose="020B0604020202020204" pitchFamily="34" charset="0"/>
              </a:rPr>
              <a:t>The notes that you have made during your critical analysis should provide you with all the points that you need for your summary. </a:t>
            </a:r>
          </a:p>
          <a:p>
            <a:pPr>
              <a:buFontTx/>
              <a:buChar char="-"/>
            </a:pPr>
            <a:r>
              <a:rPr lang="en-GB" sz="2000" dirty="0">
                <a:latin typeface="Arial" panose="020B0604020202020204" pitchFamily="34" charset="0"/>
                <a:cs typeface="Arial" panose="020B0604020202020204" pitchFamily="34" charset="0"/>
              </a:rPr>
              <a:t>Author(s)</a:t>
            </a:r>
          </a:p>
          <a:p>
            <a:pPr>
              <a:buFontTx/>
              <a:buChar char="-"/>
            </a:pPr>
            <a:r>
              <a:rPr lang="en-GB" sz="2000" dirty="0">
                <a:latin typeface="Arial" panose="020B0604020202020204" pitchFamily="34" charset="0"/>
                <a:cs typeface="Arial" panose="020B0604020202020204" pitchFamily="34" charset="0"/>
              </a:rPr>
              <a:t>Year of publication </a:t>
            </a:r>
          </a:p>
          <a:p>
            <a:pPr>
              <a:buFontTx/>
              <a:buChar char="-"/>
            </a:pPr>
            <a:r>
              <a:rPr lang="en-GB" sz="2000" dirty="0">
                <a:latin typeface="Arial" panose="020B0604020202020204" pitchFamily="34" charset="0"/>
                <a:cs typeface="Arial" panose="020B0604020202020204" pitchFamily="34" charset="0"/>
              </a:rPr>
              <a:t>Method </a:t>
            </a:r>
          </a:p>
          <a:p>
            <a:pPr>
              <a:buFontTx/>
              <a:buChar char="-"/>
            </a:pPr>
            <a:r>
              <a:rPr lang="en-GB" sz="2000" dirty="0">
                <a:latin typeface="Arial" panose="020B0604020202020204" pitchFamily="34" charset="0"/>
                <a:cs typeface="Arial" panose="020B0604020202020204" pitchFamily="34" charset="0"/>
              </a:rPr>
              <a:t>Sample size </a:t>
            </a:r>
          </a:p>
          <a:p>
            <a:pPr>
              <a:buFontTx/>
              <a:buChar char="-"/>
            </a:pPr>
            <a:r>
              <a:rPr lang="en-GB" sz="2000" dirty="0">
                <a:latin typeface="Arial" panose="020B0604020202020204" pitchFamily="34" charset="0"/>
                <a:cs typeface="Arial" panose="020B0604020202020204" pitchFamily="34" charset="0"/>
              </a:rPr>
              <a:t>Main findings</a:t>
            </a:r>
          </a:p>
          <a:p>
            <a:pPr>
              <a:buFontTx/>
              <a:buChar char="-"/>
            </a:pPr>
            <a:r>
              <a:rPr lang="en-GB" sz="2000" dirty="0">
                <a:latin typeface="Arial" panose="020B0604020202020204" pitchFamily="34" charset="0"/>
                <a:cs typeface="Arial" panose="020B0604020202020204" pitchFamily="34" charset="0"/>
              </a:rPr>
              <a:t>Strengths and limitations </a:t>
            </a:r>
          </a:p>
        </p:txBody>
      </p:sp>
      <p:pic>
        <p:nvPicPr>
          <p:cNvPr id="5" name="Picture 4">
            <a:extLst>
              <a:ext uri="{FF2B5EF4-FFF2-40B4-BE49-F238E27FC236}">
                <a16:creationId xmlns:a16="http://schemas.microsoft.com/office/drawing/2014/main" id="{435B425A-7D20-4D1B-A21F-89BBF85C5D72}"/>
              </a:ext>
            </a:extLst>
          </p:cNvPr>
          <p:cNvPicPr>
            <a:picLocks noChangeAspect="1"/>
          </p:cNvPicPr>
          <p:nvPr/>
        </p:nvPicPr>
        <p:blipFill>
          <a:blip r:embed="rId2"/>
          <a:stretch>
            <a:fillRect/>
          </a:stretch>
        </p:blipFill>
        <p:spPr>
          <a:xfrm>
            <a:off x="358219" y="257563"/>
            <a:ext cx="3540013" cy="2606871"/>
          </a:xfrm>
          <a:prstGeom prst="rect">
            <a:avLst/>
          </a:prstGeom>
        </p:spPr>
      </p:pic>
      <p:grpSp>
        <p:nvGrpSpPr>
          <p:cNvPr id="11" name="Group 10">
            <a:extLst>
              <a:ext uri="{FF2B5EF4-FFF2-40B4-BE49-F238E27FC236}">
                <a16:creationId xmlns:a16="http://schemas.microsoft.com/office/drawing/2014/main" id="{4242AD66-E6A5-4B5A-822D-4D7ED0302716}"/>
              </a:ext>
            </a:extLst>
          </p:cNvPr>
          <p:cNvGrpSpPr/>
          <p:nvPr/>
        </p:nvGrpSpPr>
        <p:grpSpPr>
          <a:xfrm>
            <a:off x="2394284" y="3695699"/>
            <a:ext cx="9607216" cy="2904737"/>
            <a:chOff x="2394284" y="3695700"/>
            <a:chExt cx="9405677" cy="2638258"/>
          </a:xfrm>
        </p:grpSpPr>
        <p:pic>
          <p:nvPicPr>
            <p:cNvPr id="9" name="Picture 8">
              <a:extLst>
                <a:ext uri="{FF2B5EF4-FFF2-40B4-BE49-F238E27FC236}">
                  <a16:creationId xmlns:a16="http://schemas.microsoft.com/office/drawing/2014/main" id="{864D82D3-CF9D-4D0D-8FE4-A22B6BB9B94C}"/>
                </a:ext>
              </a:extLst>
            </p:cNvPr>
            <p:cNvPicPr>
              <a:picLocks noChangeAspect="1"/>
            </p:cNvPicPr>
            <p:nvPr/>
          </p:nvPicPr>
          <p:blipFill>
            <a:blip r:embed="rId3"/>
            <a:stretch>
              <a:fillRect/>
            </a:stretch>
          </p:blipFill>
          <p:spPr>
            <a:xfrm>
              <a:off x="5863881" y="3695700"/>
              <a:ext cx="5936080" cy="2638258"/>
            </a:xfrm>
            <a:prstGeom prst="rect">
              <a:avLst/>
            </a:prstGeom>
          </p:spPr>
        </p:pic>
        <p:sp>
          <p:nvSpPr>
            <p:cNvPr id="10" name="TextBox 9">
              <a:extLst>
                <a:ext uri="{FF2B5EF4-FFF2-40B4-BE49-F238E27FC236}">
                  <a16:creationId xmlns:a16="http://schemas.microsoft.com/office/drawing/2014/main" id="{97020174-495B-4F7A-88A9-11B1E1646068}"/>
                </a:ext>
              </a:extLst>
            </p:cNvPr>
            <p:cNvSpPr txBox="1"/>
            <p:nvPr/>
          </p:nvSpPr>
          <p:spPr>
            <a:xfrm>
              <a:off x="2394284" y="5076866"/>
              <a:ext cx="3874168" cy="369332"/>
            </a:xfrm>
            <a:prstGeom prst="rect">
              <a:avLst/>
            </a:prstGeom>
            <a:noFill/>
          </p:spPr>
          <p:txBody>
            <a:bodyPr wrap="square" rtlCol="0">
              <a:spAutoFit/>
            </a:bodyPr>
            <a:lstStyle/>
            <a:p>
              <a:r>
                <a:rPr lang="en-GB" dirty="0"/>
                <a:t>Example from Aveyard (2014, p144) </a:t>
              </a:r>
            </a:p>
          </p:txBody>
        </p:sp>
      </p:grpSp>
    </p:spTree>
    <p:extLst>
      <p:ext uri="{BB962C8B-B14F-4D97-AF65-F5344CB8AC3E}">
        <p14:creationId xmlns:p14="http://schemas.microsoft.com/office/powerpoint/2010/main" val="1197567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fade">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fade">
                                      <p:cBhvr>
                                        <p:cTn id="32" dur="500"/>
                                        <p:tgtEl>
                                          <p:spTgt spid="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Effect transition="in" filter="fade">
                                      <p:cBhvr>
                                        <p:cTn id="37" dur="500"/>
                                        <p:tgtEl>
                                          <p:spTgt spid="7">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FC312E-654F-4167-8975-2371BF24D8F9}"/>
              </a:ext>
            </a:extLst>
          </p:cNvPr>
          <p:cNvSpPr>
            <a:spLocks noGrp="1"/>
          </p:cNvSpPr>
          <p:nvPr>
            <p:ph idx="1"/>
          </p:nvPr>
        </p:nvSpPr>
        <p:spPr>
          <a:xfrm>
            <a:off x="4859866" y="639233"/>
            <a:ext cx="7098733" cy="2102908"/>
          </a:xfrm>
        </p:spPr>
        <p:txBody>
          <a:bodyPr/>
          <a:lstStyle/>
          <a:p>
            <a:pPr marL="0" indent="0">
              <a:buNone/>
            </a:pPr>
            <a:r>
              <a:rPr lang="en-GB" dirty="0"/>
              <a:t>Your themes are generated from spotting repeated codes from numerous articles.  </a:t>
            </a:r>
          </a:p>
        </p:txBody>
      </p:sp>
      <p:pic>
        <p:nvPicPr>
          <p:cNvPr id="4" name="Picture 3">
            <a:extLst>
              <a:ext uri="{FF2B5EF4-FFF2-40B4-BE49-F238E27FC236}">
                <a16:creationId xmlns:a16="http://schemas.microsoft.com/office/drawing/2014/main" id="{73B1C22B-0BE7-47C4-84F7-A1293E3E674F}"/>
              </a:ext>
            </a:extLst>
          </p:cNvPr>
          <p:cNvPicPr>
            <a:picLocks noChangeAspect="1"/>
          </p:cNvPicPr>
          <p:nvPr/>
        </p:nvPicPr>
        <p:blipFill rotWithShape="1">
          <a:blip r:embed="rId2"/>
          <a:srcRect l="3703"/>
          <a:stretch/>
        </p:blipFill>
        <p:spPr>
          <a:xfrm>
            <a:off x="473008" y="285750"/>
            <a:ext cx="3797333" cy="2809875"/>
          </a:xfrm>
          <a:prstGeom prst="rect">
            <a:avLst/>
          </a:prstGeom>
        </p:spPr>
      </p:pic>
      <p:sp>
        <p:nvSpPr>
          <p:cNvPr id="7" name="Rectangle: Rounded Corners 6">
            <a:extLst>
              <a:ext uri="{FF2B5EF4-FFF2-40B4-BE49-F238E27FC236}">
                <a16:creationId xmlns:a16="http://schemas.microsoft.com/office/drawing/2014/main" id="{527E4937-F391-49C3-9121-33342068FB21}"/>
              </a:ext>
            </a:extLst>
          </p:cNvPr>
          <p:cNvSpPr/>
          <p:nvPr/>
        </p:nvSpPr>
        <p:spPr>
          <a:xfrm>
            <a:off x="835293" y="3429000"/>
            <a:ext cx="3435048" cy="21029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The themes you identify should directly reflect the question you have set for your scoping review – do not be afraid to ignore </a:t>
            </a:r>
            <a:r>
              <a:rPr lang="en-GB" i="1" dirty="0">
                <a:latin typeface="Arial" panose="020B0604020202020204" pitchFamily="34" charset="0"/>
                <a:cs typeface="Arial" panose="020B0604020202020204" pitchFamily="34" charset="0"/>
              </a:rPr>
              <a:t>irrelevant</a:t>
            </a:r>
            <a:r>
              <a:rPr lang="en-GB" dirty="0">
                <a:latin typeface="Arial" panose="020B0604020202020204" pitchFamily="34" charset="0"/>
                <a:cs typeface="Arial" panose="020B0604020202020204" pitchFamily="34" charset="0"/>
              </a:rPr>
              <a:t> codes/themes. </a:t>
            </a:r>
          </a:p>
        </p:txBody>
      </p:sp>
      <p:pic>
        <p:nvPicPr>
          <p:cNvPr id="9" name="Picture 8">
            <a:extLst>
              <a:ext uri="{FF2B5EF4-FFF2-40B4-BE49-F238E27FC236}">
                <a16:creationId xmlns:a16="http://schemas.microsoft.com/office/drawing/2014/main" id="{842ABBE2-CE66-48E5-9721-3CB159AC9E2B}"/>
              </a:ext>
            </a:extLst>
          </p:cNvPr>
          <p:cNvPicPr>
            <a:picLocks noChangeAspect="1"/>
          </p:cNvPicPr>
          <p:nvPr/>
        </p:nvPicPr>
        <p:blipFill>
          <a:blip r:embed="rId3"/>
          <a:stretch>
            <a:fillRect/>
          </a:stretch>
        </p:blipFill>
        <p:spPr>
          <a:xfrm>
            <a:off x="4594292" y="3095625"/>
            <a:ext cx="7124700" cy="2419350"/>
          </a:xfrm>
          <a:prstGeom prst="rect">
            <a:avLst/>
          </a:prstGeom>
        </p:spPr>
      </p:pic>
      <p:sp>
        <p:nvSpPr>
          <p:cNvPr id="10" name="Oval 9">
            <a:extLst>
              <a:ext uri="{FF2B5EF4-FFF2-40B4-BE49-F238E27FC236}">
                <a16:creationId xmlns:a16="http://schemas.microsoft.com/office/drawing/2014/main" id="{1C8CDA3A-15DC-4457-8D30-456E7A7B4207}"/>
              </a:ext>
            </a:extLst>
          </p:cNvPr>
          <p:cNvSpPr/>
          <p:nvPr/>
        </p:nvSpPr>
        <p:spPr>
          <a:xfrm>
            <a:off x="9813882" y="3951516"/>
            <a:ext cx="1412607" cy="783771"/>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28373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P spid="1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a:extLst>
              <a:ext uri="{FF2B5EF4-FFF2-40B4-BE49-F238E27FC236}">
                <a16:creationId xmlns:a16="http://schemas.microsoft.com/office/drawing/2014/main" id="{D8F3971D-6322-4C9C-ADA2-81A504A38C52}"/>
              </a:ext>
            </a:extLst>
          </p:cNvPr>
          <p:cNvSpPr>
            <a:spLocks noGrp="1"/>
          </p:cNvSpPr>
          <p:nvPr>
            <p:ph idx="1"/>
          </p:nvPr>
        </p:nvSpPr>
        <p:spPr>
          <a:xfrm>
            <a:off x="2841171" y="816428"/>
            <a:ext cx="9062358" cy="881743"/>
          </a:xfrm>
        </p:spPr>
        <p:txBody>
          <a:bodyPr/>
          <a:lstStyle/>
          <a:p>
            <a:pPr marL="0" indent="0">
              <a:buNone/>
            </a:pPr>
            <a:r>
              <a:rPr lang="en-GB" dirty="0"/>
              <a:t>In your discussion section, you should aim to discuss </a:t>
            </a:r>
            <a:r>
              <a:rPr lang="en-GB" i="1" dirty="0"/>
              <a:t>three, four or </a:t>
            </a:r>
            <a:r>
              <a:rPr lang="en-GB" dirty="0"/>
              <a:t> </a:t>
            </a:r>
            <a:r>
              <a:rPr lang="en-GB" i="1" dirty="0"/>
              <a:t>five</a:t>
            </a:r>
            <a:r>
              <a:rPr lang="en-GB" dirty="0"/>
              <a:t> themes, (two is too low and six is too many)</a:t>
            </a:r>
          </a:p>
        </p:txBody>
      </p:sp>
      <p:pic>
        <p:nvPicPr>
          <p:cNvPr id="13" name="Picture 12">
            <a:extLst>
              <a:ext uri="{FF2B5EF4-FFF2-40B4-BE49-F238E27FC236}">
                <a16:creationId xmlns:a16="http://schemas.microsoft.com/office/drawing/2014/main" id="{3AE89018-A376-44F0-8050-B663026E01B1}"/>
              </a:ext>
            </a:extLst>
          </p:cNvPr>
          <p:cNvPicPr>
            <a:picLocks noChangeAspect="1"/>
          </p:cNvPicPr>
          <p:nvPr/>
        </p:nvPicPr>
        <p:blipFill>
          <a:blip r:embed="rId2"/>
          <a:stretch>
            <a:fillRect/>
          </a:stretch>
        </p:blipFill>
        <p:spPr>
          <a:xfrm>
            <a:off x="358219" y="457200"/>
            <a:ext cx="2286000" cy="1600200"/>
          </a:xfrm>
          <a:prstGeom prst="rect">
            <a:avLst/>
          </a:prstGeom>
        </p:spPr>
      </p:pic>
      <p:sp>
        <p:nvSpPr>
          <p:cNvPr id="16" name="Rectangle 15">
            <a:extLst>
              <a:ext uri="{FF2B5EF4-FFF2-40B4-BE49-F238E27FC236}">
                <a16:creationId xmlns:a16="http://schemas.microsoft.com/office/drawing/2014/main" id="{1F876A14-2C5C-4E67-AEE1-8E74C9373CF9}"/>
              </a:ext>
            </a:extLst>
          </p:cNvPr>
          <p:cNvSpPr/>
          <p:nvPr/>
        </p:nvSpPr>
        <p:spPr>
          <a:xfrm>
            <a:off x="358219" y="4117042"/>
            <a:ext cx="11316709" cy="64521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7" name="Freeform: Shape 16">
            <a:extLst>
              <a:ext uri="{FF2B5EF4-FFF2-40B4-BE49-F238E27FC236}">
                <a16:creationId xmlns:a16="http://schemas.microsoft.com/office/drawing/2014/main" id="{1AAD40D1-E87A-4600-B760-14407D8064BD}"/>
              </a:ext>
            </a:extLst>
          </p:cNvPr>
          <p:cNvSpPr/>
          <p:nvPr/>
        </p:nvSpPr>
        <p:spPr>
          <a:xfrm>
            <a:off x="924054" y="2336471"/>
            <a:ext cx="10750875" cy="2103175"/>
          </a:xfrm>
          <a:custGeom>
            <a:avLst/>
            <a:gdLst>
              <a:gd name="connsiteX0" fmla="*/ 0 w 5527039"/>
              <a:gd name="connsiteY0" fmla="*/ 24552 h 147311"/>
              <a:gd name="connsiteX1" fmla="*/ 24552 w 5527039"/>
              <a:gd name="connsiteY1" fmla="*/ 0 h 147311"/>
              <a:gd name="connsiteX2" fmla="*/ 5502487 w 5527039"/>
              <a:gd name="connsiteY2" fmla="*/ 0 h 147311"/>
              <a:gd name="connsiteX3" fmla="*/ 5527039 w 5527039"/>
              <a:gd name="connsiteY3" fmla="*/ 24552 h 147311"/>
              <a:gd name="connsiteX4" fmla="*/ 5527039 w 5527039"/>
              <a:gd name="connsiteY4" fmla="*/ 122759 h 147311"/>
              <a:gd name="connsiteX5" fmla="*/ 5502487 w 5527039"/>
              <a:gd name="connsiteY5" fmla="*/ 147311 h 147311"/>
              <a:gd name="connsiteX6" fmla="*/ 24552 w 5527039"/>
              <a:gd name="connsiteY6" fmla="*/ 147311 h 147311"/>
              <a:gd name="connsiteX7" fmla="*/ 0 w 5527039"/>
              <a:gd name="connsiteY7" fmla="*/ 122759 h 147311"/>
              <a:gd name="connsiteX8" fmla="*/ 0 w 5527039"/>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27039" h="147311">
                <a:moveTo>
                  <a:pt x="0" y="24552"/>
                </a:moveTo>
                <a:cubicBezTo>
                  <a:pt x="0" y="10992"/>
                  <a:pt x="10992" y="0"/>
                  <a:pt x="24552" y="0"/>
                </a:cubicBezTo>
                <a:lnTo>
                  <a:pt x="5502487" y="0"/>
                </a:lnTo>
                <a:cubicBezTo>
                  <a:pt x="5516047" y="0"/>
                  <a:pt x="5527039" y="10992"/>
                  <a:pt x="5527039" y="24552"/>
                </a:cubicBezTo>
                <a:lnTo>
                  <a:pt x="5527039" y="122759"/>
                </a:lnTo>
                <a:cubicBezTo>
                  <a:pt x="5527039" y="136319"/>
                  <a:pt x="5516047" y="147311"/>
                  <a:pt x="5502487"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100" tIns="7191" rIns="216100" bIns="7191" numCol="1" spcCol="1270" anchor="ctr" anchorCtr="0">
            <a:noAutofit/>
          </a:bodyPr>
          <a:lstStyle/>
          <a:p>
            <a:pPr marL="0" lvl="0" indent="0" algn="l" defTabSz="222250">
              <a:lnSpc>
                <a:spcPct val="150000"/>
              </a:lnSpc>
              <a:spcBef>
                <a:spcPct val="0"/>
              </a:spcBef>
              <a:spcAft>
                <a:spcPct val="35000"/>
              </a:spcAft>
              <a:buNone/>
            </a:pPr>
            <a:r>
              <a:rPr lang="en-GB" sz="2000" kern="1200" dirty="0">
                <a:latin typeface="Arial" panose="020B0604020202020204" pitchFamily="34" charset="0"/>
                <a:cs typeface="Arial" panose="020B0604020202020204" pitchFamily="34" charset="0"/>
              </a:rPr>
              <a:t>The main component of each theme discussion should be the findings/results from each of the research papers that are included within that theme. These should be described as fully and with as much detail as possible as it is these finding that will help you to answer your question and enable you to compare one paper with another. </a:t>
            </a:r>
          </a:p>
        </p:txBody>
      </p:sp>
    </p:spTree>
    <p:extLst>
      <p:ext uri="{BB962C8B-B14F-4D97-AF65-F5344CB8AC3E}">
        <p14:creationId xmlns:p14="http://schemas.microsoft.com/office/powerpoint/2010/main" val="41314021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p:txBody>
          <a:bodyPr>
            <a:normAutofit/>
          </a:bodyPr>
          <a:lstStyle/>
          <a:p>
            <a:r>
              <a:rPr lang="en-GB" sz="4000" dirty="0">
                <a:latin typeface="Aptos Black" panose="020B0004020202020204" pitchFamily="34" charset="0"/>
                <a:ea typeface="Lato" panose="020F0502020204030203" pitchFamily="34" charset="0"/>
                <a:cs typeface="Lato" panose="020F0502020204030203" pitchFamily="34" charset="0"/>
              </a:rPr>
              <a:t>Tips for writing up your themes. 				</a:t>
            </a:r>
          </a:p>
        </p:txBody>
      </p:sp>
      <p:sp>
        <p:nvSpPr>
          <p:cNvPr id="7" name="Block Arc 6">
            <a:extLst>
              <a:ext uri="{FF2B5EF4-FFF2-40B4-BE49-F238E27FC236}">
                <a16:creationId xmlns:a16="http://schemas.microsoft.com/office/drawing/2014/main" id="{590173FF-1DFC-4FC0-9778-2C173F37E362}"/>
              </a:ext>
            </a:extLst>
          </p:cNvPr>
          <p:cNvSpPr/>
          <p:nvPr/>
        </p:nvSpPr>
        <p:spPr>
          <a:xfrm>
            <a:off x="-4323202" y="1576741"/>
            <a:ext cx="5780058" cy="5780058"/>
          </a:xfrm>
          <a:prstGeom prst="blockArc">
            <a:avLst>
              <a:gd name="adj1" fmla="val 18900000"/>
              <a:gd name="adj2" fmla="val 2700000"/>
              <a:gd name="adj3" fmla="val 374"/>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29C5F818-8F46-49A3-8491-7D1F631AB61A}"/>
              </a:ext>
            </a:extLst>
          </p:cNvPr>
          <p:cNvSpPr/>
          <p:nvPr/>
        </p:nvSpPr>
        <p:spPr>
          <a:xfrm>
            <a:off x="935432" y="2588669"/>
            <a:ext cx="10778669" cy="536747"/>
          </a:xfrm>
          <a:custGeom>
            <a:avLst/>
            <a:gdLst>
              <a:gd name="connsiteX0" fmla="*/ 0 w 10778669"/>
              <a:gd name="connsiteY0" fmla="*/ 0 h 536747"/>
              <a:gd name="connsiteX1" fmla="*/ 10778669 w 10778669"/>
              <a:gd name="connsiteY1" fmla="*/ 0 h 536747"/>
              <a:gd name="connsiteX2" fmla="*/ 10778669 w 10778669"/>
              <a:gd name="connsiteY2" fmla="*/ 536747 h 536747"/>
              <a:gd name="connsiteX3" fmla="*/ 0 w 10778669"/>
              <a:gd name="connsiteY3" fmla="*/ 536747 h 536747"/>
              <a:gd name="connsiteX4" fmla="*/ 0 w 10778669"/>
              <a:gd name="connsiteY4" fmla="*/ 0 h 5367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78669" h="536747">
                <a:moveTo>
                  <a:pt x="0" y="0"/>
                </a:moveTo>
                <a:lnTo>
                  <a:pt x="10778669" y="0"/>
                </a:lnTo>
                <a:lnTo>
                  <a:pt x="10778669" y="536747"/>
                </a:lnTo>
                <a:lnTo>
                  <a:pt x="0" y="53674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26043"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You need to demonstrate how you developed the themes you describe. </a:t>
            </a:r>
          </a:p>
        </p:txBody>
      </p:sp>
      <p:sp>
        <p:nvSpPr>
          <p:cNvPr id="9" name="Oval 8">
            <a:extLst>
              <a:ext uri="{FF2B5EF4-FFF2-40B4-BE49-F238E27FC236}">
                <a16:creationId xmlns:a16="http://schemas.microsoft.com/office/drawing/2014/main" id="{E6982767-21EF-47A2-92A6-D949EC09D75B}"/>
              </a:ext>
            </a:extLst>
          </p:cNvPr>
          <p:cNvSpPr/>
          <p:nvPr/>
        </p:nvSpPr>
        <p:spPr>
          <a:xfrm>
            <a:off x="599965" y="2521576"/>
            <a:ext cx="670933" cy="670933"/>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C3A8D669-5B3F-41DE-8A2B-AAA0B25BB4C5}"/>
              </a:ext>
            </a:extLst>
          </p:cNvPr>
          <p:cNvSpPr/>
          <p:nvPr/>
        </p:nvSpPr>
        <p:spPr>
          <a:xfrm>
            <a:off x="1320049" y="3393532"/>
            <a:ext cx="10394052" cy="536747"/>
          </a:xfrm>
          <a:custGeom>
            <a:avLst/>
            <a:gdLst>
              <a:gd name="connsiteX0" fmla="*/ 0 w 10394052"/>
              <a:gd name="connsiteY0" fmla="*/ 0 h 536747"/>
              <a:gd name="connsiteX1" fmla="*/ 10394052 w 10394052"/>
              <a:gd name="connsiteY1" fmla="*/ 0 h 536747"/>
              <a:gd name="connsiteX2" fmla="*/ 10394052 w 10394052"/>
              <a:gd name="connsiteY2" fmla="*/ 536747 h 536747"/>
              <a:gd name="connsiteX3" fmla="*/ 0 w 10394052"/>
              <a:gd name="connsiteY3" fmla="*/ 536747 h 536747"/>
              <a:gd name="connsiteX4" fmla="*/ 0 w 10394052"/>
              <a:gd name="connsiteY4" fmla="*/ 0 h 5367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94052" h="536747">
                <a:moveTo>
                  <a:pt x="0" y="0"/>
                </a:moveTo>
                <a:lnTo>
                  <a:pt x="10394052" y="0"/>
                </a:lnTo>
                <a:lnTo>
                  <a:pt x="10394052" y="536747"/>
                </a:lnTo>
                <a:lnTo>
                  <a:pt x="0" y="53674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26043"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Try to link the studies together so that you compare and contrast the studies. </a:t>
            </a:r>
          </a:p>
        </p:txBody>
      </p:sp>
      <p:sp>
        <p:nvSpPr>
          <p:cNvPr id="11" name="Oval 10">
            <a:extLst>
              <a:ext uri="{FF2B5EF4-FFF2-40B4-BE49-F238E27FC236}">
                <a16:creationId xmlns:a16="http://schemas.microsoft.com/office/drawing/2014/main" id="{C47B2248-6DB6-47B6-AE83-5F1375C77E90}"/>
              </a:ext>
            </a:extLst>
          </p:cNvPr>
          <p:cNvSpPr/>
          <p:nvPr/>
        </p:nvSpPr>
        <p:spPr>
          <a:xfrm>
            <a:off x="984582" y="3326439"/>
            <a:ext cx="670933" cy="670933"/>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EB488F9B-F313-4759-A35D-0404B17B85CC}"/>
              </a:ext>
            </a:extLst>
          </p:cNvPr>
          <p:cNvSpPr/>
          <p:nvPr/>
        </p:nvSpPr>
        <p:spPr>
          <a:xfrm>
            <a:off x="1438096" y="4198395"/>
            <a:ext cx="10276005" cy="536747"/>
          </a:xfrm>
          <a:custGeom>
            <a:avLst/>
            <a:gdLst>
              <a:gd name="connsiteX0" fmla="*/ 0 w 10276005"/>
              <a:gd name="connsiteY0" fmla="*/ 0 h 536747"/>
              <a:gd name="connsiteX1" fmla="*/ 10276005 w 10276005"/>
              <a:gd name="connsiteY1" fmla="*/ 0 h 536747"/>
              <a:gd name="connsiteX2" fmla="*/ 10276005 w 10276005"/>
              <a:gd name="connsiteY2" fmla="*/ 536747 h 536747"/>
              <a:gd name="connsiteX3" fmla="*/ 0 w 10276005"/>
              <a:gd name="connsiteY3" fmla="*/ 536747 h 536747"/>
              <a:gd name="connsiteX4" fmla="*/ 0 w 10276005"/>
              <a:gd name="connsiteY4" fmla="*/ 0 h 5367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76005" h="536747">
                <a:moveTo>
                  <a:pt x="0" y="0"/>
                </a:moveTo>
                <a:lnTo>
                  <a:pt x="10276005" y="0"/>
                </a:lnTo>
                <a:lnTo>
                  <a:pt x="10276005" y="536747"/>
                </a:lnTo>
                <a:lnTo>
                  <a:pt x="0" y="53674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26043"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Identify which studies/information do not fit into the overall argument you are making. </a:t>
            </a:r>
          </a:p>
        </p:txBody>
      </p:sp>
      <p:sp>
        <p:nvSpPr>
          <p:cNvPr id="13" name="Oval 12">
            <a:extLst>
              <a:ext uri="{FF2B5EF4-FFF2-40B4-BE49-F238E27FC236}">
                <a16:creationId xmlns:a16="http://schemas.microsoft.com/office/drawing/2014/main" id="{A35B5566-2E85-49DA-A118-97003C9644B3}"/>
              </a:ext>
            </a:extLst>
          </p:cNvPr>
          <p:cNvSpPr/>
          <p:nvPr/>
        </p:nvSpPr>
        <p:spPr>
          <a:xfrm>
            <a:off x="1102629" y="4131302"/>
            <a:ext cx="670933" cy="670933"/>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58939E29-21BC-47CB-AA75-8B811AC09226}"/>
              </a:ext>
            </a:extLst>
          </p:cNvPr>
          <p:cNvSpPr/>
          <p:nvPr/>
        </p:nvSpPr>
        <p:spPr>
          <a:xfrm>
            <a:off x="1320049" y="4938409"/>
            <a:ext cx="10394052" cy="666446"/>
          </a:xfrm>
          <a:custGeom>
            <a:avLst/>
            <a:gdLst>
              <a:gd name="connsiteX0" fmla="*/ 0 w 10394052"/>
              <a:gd name="connsiteY0" fmla="*/ 0 h 666446"/>
              <a:gd name="connsiteX1" fmla="*/ 10394052 w 10394052"/>
              <a:gd name="connsiteY1" fmla="*/ 0 h 666446"/>
              <a:gd name="connsiteX2" fmla="*/ 10394052 w 10394052"/>
              <a:gd name="connsiteY2" fmla="*/ 666446 h 666446"/>
              <a:gd name="connsiteX3" fmla="*/ 0 w 10394052"/>
              <a:gd name="connsiteY3" fmla="*/ 666446 h 666446"/>
              <a:gd name="connsiteX4" fmla="*/ 0 w 10394052"/>
              <a:gd name="connsiteY4" fmla="*/ 0 h 66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94052" h="666446">
                <a:moveTo>
                  <a:pt x="0" y="0"/>
                </a:moveTo>
                <a:lnTo>
                  <a:pt x="10394052" y="0"/>
                </a:lnTo>
                <a:lnTo>
                  <a:pt x="10394052" y="666446"/>
                </a:lnTo>
                <a:lnTo>
                  <a:pt x="0" y="666446"/>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26043"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Identify any gaps in the literature that might leave aspects of your research question unanswered. </a:t>
            </a:r>
          </a:p>
        </p:txBody>
      </p:sp>
      <p:sp>
        <p:nvSpPr>
          <p:cNvPr id="15" name="Oval 14">
            <a:extLst>
              <a:ext uri="{FF2B5EF4-FFF2-40B4-BE49-F238E27FC236}">
                <a16:creationId xmlns:a16="http://schemas.microsoft.com/office/drawing/2014/main" id="{90FF2AFC-BC03-48B3-A7C1-5751B71E7D80}"/>
              </a:ext>
            </a:extLst>
          </p:cNvPr>
          <p:cNvSpPr/>
          <p:nvPr/>
        </p:nvSpPr>
        <p:spPr>
          <a:xfrm>
            <a:off x="984582" y="4936165"/>
            <a:ext cx="670933" cy="670933"/>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7702DE76-201C-4C9A-AD4F-A5F0C7FC6C61}"/>
              </a:ext>
            </a:extLst>
          </p:cNvPr>
          <p:cNvSpPr/>
          <p:nvPr/>
        </p:nvSpPr>
        <p:spPr>
          <a:xfrm>
            <a:off x="935432" y="5703204"/>
            <a:ext cx="10778669" cy="746582"/>
          </a:xfrm>
          <a:custGeom>
            <a:avLst/>
            <a:gdLst>
              <a:gd name="connsiteX0" fmla="*/ 0 w 10778669"/>
              <a:gd name="connsiteY0" fmla="*/ 0 h 746582"/>
              <a:gd name="connsiteX1" fmla="*/ 10778669 w 10778669"/>
              <a:gd name="connsiteY1" fmla="*/ 0 h 746582"/>
              <a:gd name="connsiteX2" fmla="*/ 10778669 w 10778669"/>
              <a:gd name="connsiteY2" fmla="*/ 746582 h 746582"/>
              <a:gd name="connsiteX3" fmla="*/ 0 w 10778669"/>
              <a:gd name="connsiteY3" fmla="*/ 746582 h 746582"/>
              <a:gd name="connsiteX4" fmla="*/ 0 w 10778669"/>
              <a:gd name="connsiteY4" fmla="*/ 0 h 7465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78669" h="746582">
                <a:moveTo>
                  <a:pt x="0" y="0"/>
                </a:moveTo>
                <a:lnTo>
                  <a:pt x="10778669" y="0"/>
                </a:lnTo>
                <a:lnTo>
                  <a:pt x="10778669" y="746582"/>
                </a:lnTo>
                <a:lnTo>
                  <a:pt x="0" y="7465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26043"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Remember to give a summary of your critical appraisal of each paper (when you write up your review) the </a:t>
            </a:r>
            <a:r>
              <a:rPr lang="en-GB" sz="2000" i="1" kern="1200" dirty="0">
                <a:latin typeface="Arial" panose="020B0604020202020204" pitchFamily="34" charset="0"/>
                <a:cs typeface="Arial" panose="020B0604020202020204" pitchFamily="34" charset="0"/>
              </a:rPr>
              <a:t>first time </a:t>
            </a:r>
            <a:r>
              <a:rPr lang="en-GB" sz="2000" kern="1200" dirty="0">
                <a:latin typeface="Arial" panose="020B0604020202020204" pitchFamily="34" charset="0"/>
                <a:cs typeface="Arial" panose="020B0604020202020204" pitchFamily="34" charset="0"/>
              </a:rPr>
              <a:t>you refer to it. </a:t>
            </a:r>
          </a:p>
        </p:txBody>
      </p:sp>
      <p:sp>
        <p:nvSpPr>
          <p:cNvPr id="17" name="Oval 16">
            <a:extLst>
              <a:ext uri="{FF2B5EF4-FFF2-40B4-BE49-F238E27FC236}">
                <a16:creationId xmlns:a16="http://schemas.microsoft.com/office/drawing/2014/main" id="{32C9E21B-B1D9-4C6A-BB13-1DF2EBCAC55E}"/>
              </a:ext>
            </a:extLst>
          </p:cNvPr>
          <p:cNvSpPr/>
          <p:nvPr/>
        </p:nvSpPr>
        <p:spPr>
          <a:xfrm>
            <a:off x="599965" y="5741028"/>
            <a:ext cx="670933" cy="670933"/>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Tree>
    <p:extLst>
      <p:ext uri="{BB962C8B-B14F-4D97-AF65-F5344CB8AC3E}">
        <p14:creationId xmlns:p14="http://schemas.microsoft.com/office/powerpoint/2010/main" val="1592698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500"/>
                                        <p:tgtEl>
                                          <p:spTgt spid="12"/>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fade">
                                      <p:cBhvr>
                                        <p:cTn id="34" dur="500"/>
                                        <p:tgtEl>
                                          <p:spTgt spid="15"/>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500"/>
                                        <p:tgtEl>
                                          <p:spTgt spid="1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6"/>
                                        </p:tgtEl>
                                        <p:attrNameLst>
                                          <p:attrName>style.visibility</p:attrName>
                                        </p:attrNameLst>
                                      </p:cBhvr>
                                      <p:to>
                                        <p:strVal val="visible"/>
                                      </p:to>
                                    </p:set>
                                    <p:animEffect transition="in" filter="fade">
                                      <p:cBhvr>
                                        <p:cTn id="4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P spid="14" grpId="0" animBg="1"/>
      <p:bldP spid="1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CC77E8E-45E8-4908-BC15-D6D54FCA094B}"/>
              </a:ext>
            </a:extLst>
          </p:cNvPr>
          <p:cNvSpPr>
            <a:spLocks noGrp="1"/>
          </p:cNvSpPr>
          <p:nvPr>
            <p:ph type="title"/>
          </p:nvPr>
        </p:nvSpPr>
        <p:spPr/>
        <p:txBody>
          <a:bodyPr/>
          <a:lstStyle/>
          <a:p>
            <a:r>
              <a:rPr lang="en-GB" dirty="0"/>
              <a:t>Your Conclusion </a:t>
            </a:r>
          </a:p>
        </p:txBody>
      </p:sp>
      <p:grpSp>
        <p:nvGrpSpPr>
          <p:cNvPr id="13" name="Group 12">
            <a:extLst>
              <a:ext uri="{FF2B5EF4-FFF2-40B4-BE49-F238E27FC236}">
                <a16:creationId xmlns:a16="http://schemas.microsoft.com/office/drawing/2014/main" id="{273BA33F-6B86-434C-82C5-5C4C655FEBCB}"/>
              </a:ext>
            </a:extLst>
          </p:cNvPr>
          <p:cNvGrpSpPr/>
          <p:nvPr/>
        </p:nvGrpSpPr>
        <p:grpSpPr>
          <a:xfrm>
            <a:off x="5236245" y="1327186"/>
            <a:ext cx="4669972" cy="1750980"/>
            <a:chOff x="5633357" y="1420926"/>
            <a:chExt cx="4669972" cy="1750980"/>
          </a:xfrm>
        </p:grpSpPr>
        <p:sp>
          <p:nvSpPr>
            <p:cNvPr id="11" name="Arrow: Up 10">
              <a:extLst>
                <a:ext uri="{FF2B5EF4-FFF2-40B4-BE49-F238E27FC236}">
                  <a16:creationId xmlns:a16="http://schemas.microsoft.com/office/drawing/2014/main" id="{E09C3D22-6E59-4AB4-A4EC-81E5205B8988}"/>
                </a:ext>
              </a:extLst>
            </p:cNvPr>
            <p:cNvSpPr/>
            <p:nvPr/>
          </p:nvSpPr>
          <p:spPr>
            <a:xfrm rot="10800000">
              <a:off x="7339262" y="1846343"/>
              <a:ext cx="433137" cy="132556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037FE6C6-8875-42CD-89A7-3371C410467B}"/>
                </a:ext>
              </a:extLst>
            </p:cNvPr>
            <p:cNvSpPr txBox="1"/>
            <p:nvPr/>
          </p:nvSpPr>
          <p:spPr>
            <a:xfrm>
              <a:off x="5633357" y="1420926"/>
              <a:ext cx="466997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Aim to be at this end of the spectrum. </a:t>
              </a:r>
            </a:p>
          </p:txBody>
        </p:sp>
      </p:grpSp>
      <p:sp>
        <p:nvSpPr>
          <p:cNvPr id="14" name="TextBox 13">
            <a:extLst>
              <a:ext uri="{FF2B5EF4-FFF2-40B4-BE49-F238E27FC236}">
                <a16:creationId xmlns:a16="http://schemas.microsoft.com/office/drawing/2014/main" id="{EE7E21CF-804C-4AF2-964F-84F8AB612047}"/>
              </a:ext>
            </a:extLst>
          </p:cNvPr>
          <p:cNvSpPr txBox="1"/>
          <p:nvPr/>
        </p:nvSpPr>
        <p:spPr>
          <a:xfrm>
            <a:off x="425272" y="4481984"/>
            <a:ext cx="11341455" cy="1420325"/>
          </a:xfrm>
          <a:prstGeom prst="rect">
            <a:avLst/>
          </a:prstGeom>
          <a:noFill/>
          <a:ln w="28575">
            <a:solidFill>
              <a:schemeClr val="tx1"/>
            </a:solidFill>
          </a:ln>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Your conclusion should sum up how your research has supported your ability to answer your review question. The conclusions that you make should not come as a surprise to your reader. Feel confident in identifying gaps in research that require future research. </a:t>
            </a:r>
          </a:p>
        </p:txBody>
      </p:sp>
      <p:sp>
        <p:nvSpPr>
          <p:cNvPr id="15" name="Rectangle: Rounded Corners 14">
            <a:extLst>
              <a:ext uri="{FF2B5EF4-FFF2-40B4-BE49-F238E27FC236}">
                <a16:creationId xmlns:a16="http://schemas.microsoft.com/office/drawing/2014/main" id="{EAE1FA82-A99C-4AAB-8FB5-8A3CA885A95D}"/>
              </a:ext>
            </a:extLst>
          </p:cNvPr>
          <p:cNvSpPr/>
          <p:nvPr/>
        </p:nvSpPr>
        <p:spPr>
          <a:xfrm>
            <a:off x="411664" y="6014585"/>
            <a:ext cx="11341455" cy="70773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Re-iterate key references and themes in your conclusion but remember – NO NEW literature in the conclusion and recommendations. </a:t>
            </a:r>
          </a:p>
        </p:txBody>
      </p:sp>
      <p:grpSp>
        <p:nvGrpSpPr>
          <p:cNvPr id="17" name="Group 16">
            <a:extLst>
              <a:ext uri="{FF2B5EF4-FFF2-40B4-BE49-F238E27FC236}">
                <a16:creationId xmlns:a16="http://schemas.microsoft.com/office/drawing/2014/main" id="{A050D408-BD7B-4946-8F94-877164BA642F}"/>
              </a:ext>
            </a:extLst>
          </p:cNvPr>
          <p:cNvGrpSpPr/>
          <p:nvPr/>
        </p:nvGrpSpPr>
        <p:grpSpPr>
          <a:xfrm>
            <a:off x="576104" y="2459739"/>
            <a:ext cx="11314239" cy="1990514"/>
            <a:chOff x="2762853" y="2027669"/>
            <a:chExt cx="6773335" cy="2709334"/>
          </a:xfrm>
        </p:grpSpPr>
        <p:sp>
          <p:nvSpPr>
            <p:cNvPr id="18" name="Shape 17">
              <a:extLst>
                <a:ext uri="{FF2B5EF4-FFF2-40B4-BE49-F238E27FC236}">
                  <a16:creationId xmlns:a16="http://schemas.microsoft.com/office/drawing/2014/main" id="{91C9C915-B8E9-4D04-8C85-8067C5DFD2C3}"/>
                </a:ext>
              </a:extLst>
            </p:cNvPr>
            <p:cNvSpPr/>
            <p:nvPr/>
          </p:nvSpPr>
          <p:spPr>
            <a:xfrm>
              <a:off x="2762853" y="2027669"/>
              <a:ext cx="6773335" cy="2709334"/>
            </a:xfrm>
            <a:prstGeom prst="leftRightRibbon">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9" name="Freeform: Shape 18">
              <a:extLst>
                <a:ext uri="{FF2B5EF4-FFF2-40B4-BE49-F238E27FC236}">
                  <a16:creationId xmlns:a16="http://schemas.microsoft.com/office/drawing/2014/main" id="{C53C78B5-0CB0-4F03-9399-4E4376B7DF97}"/>
                </a:ext>
              </a:extLst>
            </p:cNvPr>
            <p:cNvSpPr/>
            <p:nvPr/>
          </p:nvSpPr>
          <p:spPr>
            <a:xfrm>
              <a:off x="3181119" y="2501803"/>
              <a:ext cx="1749760" cy="1327572"/>
            </a:xfrm>
            <a:custGeom>
              <a:avLst/>
              <a:gdLst>
                <a:gd name="connsiteX0" fmla="*/ 0 w 2235200"/>
                <a:gd name="connsiteY0" fmla="*/ 0 h 1327573"/>
                <a:gd name="connsiteX1" fmla="*/ 2235200 w 2235200"/>
                <a:gd name="connsiteY1" fmla="*/ 0 h 1327573"/>
                <a:gd name="connsiteX2" fmla="*/ 2235200 w 2235200"/>
                <a:gd name="connsiteY2" fmla="*/ 1327573 h 1327573"/>
                <a:gd name="connsiteX3" fmla="*/ 0 w 2235200"/>
                <a:gd name="connsiteY3" fmla="*/ 1327573 h 1327573"/>
                <a:gd name="connsiteX4" fmla="*/ 0 w 2235200"/>
                <a:gd name="connsiteY4" fmla="*/ 0 h 1327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200" h="1327573">
                  <a:moveTo>
                    <a:pt x="0" y="0"/>
                  </a:moveTo>
                  <a:lnTo>
                    <a:pt x="2235200" y="0"/>
                  </a:lnTo>
                  <a:lnTo>
                    <a:pt x="2235200" y="1327573"/>
                  </a:lnTo>
                  <a:lnTo>
                    <a:pt x="0" y="1327573"/>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74676" rIns="0" bIns="80010" numCol="1" spcCol="1270" anchor="ctr" anchorCtr="0">
              <a:noAutofit/>
            </a:bodyPr>
            <a:lstStyle/>
            <a:p>
              <a:pPr marL="0" lvl="0" indent="0" algn="ctr" defTabSz="933450">
                <a:lnSpc>
                  <a:spcPct val="90000"/>
                </a:lnSpc>
                <a:spcBef>
                  <a:spcPct val="0"/>
                </a:spcBef>
                <a:spcAft>
                  <a:spcPct val="35000"/>
                </a:spcAft>
                <a:buNone/>
              </a:pPr>
              <a:r>
                <a:rPr lang="en-GB" sz="2100" kern="1200" dirty="0"/>
                <a:t>Literature reviewed but does not address the research question. </a:t>
              </a:r>
            </a:p>
          </p:txBody>
        </p:sp>
        <p:sp>
          <p:nvSpPr>
            <p:cNvPr id="20" name="Freeform: Shape 19">
              <a:extLst>
                <a:ext uri="{FF2B5EF4-FFF2-40B4-BE49-F238E27FC236}">
                  <a16:creationId xmlns:a16="http://schemas.microsoft.com/office/drawing/2014/main" id="{E18B0D6C-D249-4203-8469-BBF211486CE5}"/>
                </a:ext>
              </a:extLst>
            </p:cNvPr>
            <p:cNvSpPr/>
            <p:nvPr/>
          </p:nvSpPr>
          <p:spPr>
            <a:xfrm>
              <a:off x="7368162" y="2935296"/>
              <a:ext cx="1749760" cy="1327572"/>
            </a:xfrm>
            <a:custGeom>
              <a:avLst/>
              <a:gdLst>
                <a:gd name="connsiteX0" fmla="*/ 0 w 2641600"/>
                <a:gd name="connsiteY0" fmla="*/ 0 h 1327573"/>
                <a:gd name="connsiteX1" fmla="*/ 2641600 w 2641600"/>
                <a:gd name="connsiteY1" fmla="*/ 0 h 1327573"/>
                <a:gd name="connsiteX2" fmla="*/ 2641600 w 2641600"/>
                <a:gd name="connsiteY2" fmla="*/ 1327573 h 1327573"/>
                <a:gd name="connsiteX3" fmla="*/ 0 w 2641600"/>
                <a:gd name="connsiteY3" fmla="*/ 1327573 h 1327573"/>
                <a:gd name="connsiteX4" fmla="*/ 0 w 2641600"/>
                <a:gd name="connsiteY4" fmla="*/ 0 h 1327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41600" h="1327573">
                  <a:moveTo>
                    <a:pt x="0" y="0"/>
                  </a:moveTo>
                  <a:lnTo>
                    <a:pt x="2641600" y="0"/>
                  </a:lnTo>
                  <a:lnTo>
                    <a:pt x="2641600" y="1327573"/>
                  </a:lnTo>
                  <a:lnTo>
                    <a:pt x="0" y="1327573"/>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74676" rIns="0" bIns="80010" numCol="1" spcCol="1270" anchor="ctr" anchorCtr="0">
              <a:noAutofit/>
            </a:bodyPr>
            <a:lstStyle/>
            <a:p>
              <a:pPr marL="0" lvl="0" indent="0" algn="ctr" defTabSz="933450">
                <a:lnSpc>
                  <a:spcPct val="90000"/>
                </a:lnSpc>
                <a:spcBef>
                  <a:spcPct val="0"/>
                </a:spcBef>
                <a:spcAft>
                  <a:spcPct val="35000"/>
                </a:spcAft>
                <a:buNone/>
              </a:pPr>
              <a:r>
                <a:rPr lang="en-GB" sz="2100" kern="1200" dirty="0"/>
                <a:t>Literature reviewed completely answers the research question. </a:t>
              </a:r>
            </a:p>
          </p:txBody>
        </p:sp>
      </p:grpSp>
    </p:spTree>
    <p:extLst>
      <p:ext uri="{BB962C8B-B14F-4D97-AF65-F5344CB8AC3E}">
        <p14:creationId xmlns:p14="http://schemas.microsoft.com/office/powerpoint/2010/main" val="21324352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483481-869C-45E1-8782-B1DFC8E0F1B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9037546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638</TotalTime>
  <Words>2209</Words>
  <Application>Microsoft Office PowerPoint</Application>
  <PresentationFormat>Widescreen</PresentationFormat>
  <Paragraphs>177</Paragraphs>
  <Slides>30</Slides>
  <Notes>11</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30</vt:i4>
      </vt:variant>
    </vt:vector>
  </HeadingPairs>
  <TitlesOfParts>
    <vt:vector size="42" baseType="lpstr">
      <vt:lpstr>-apple-system</vt:lpstr>
      <vt:lpstr>Aptos Black</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this session</vt:lpstr>
      <vt:lpstr>Component 2 – Research Report</vt:lpstr>
      <vt:lpstr>Component 2  </vt:lpstr>
      <vt:lpstr>PowerPoint Presentation</vt:lpstr>
      <vt:lpstr>Success Criteria –  How we decide your marks. </vt:lpstr>
      <vt:lpstr>PowerPoint Presentation</vt:lpstr>
      <vt:lpstr>PowerPoint Presentation</vt:lpstr>
      <vt:lpstr>PowerPoint Presentation</vt:lpstr>
      <vt:lpstr>Search for relevant literature</vt:lpstr>
      <vt:lpstr>Finding information – Search Terms </vt:lpstr>
      <vt:lpstr>Filtering</vt:lpstr>
      <vt:lpstr>Filtering your literature</vt:lpstr>
      <vt:lpstr>Review the literature critically </vt:lpstr>
      <vt:lpstr>Using articles – Abstracts and scan reading. </vt:lpstr>
      <vt:lpstr>Ready to review</vt:lpstr>
      <vt:lpstr>Abstracts -  scan reading critically. </vt:lpstr>
      <vt:lpstr>Making effective notes</vt:lpstr>
      <vt:lpstr>Turning notes into paragraphs</vt:lpstr>
      <vt:lpstr>Turning notes into paragraphs</vt:lpstr>
      <vt:lpstr>Turning notes into paragraphs</vt:lpstr>
      <vt:lpstr>Thematic Analysis</vt:lpstr>
      <vt:lpstr>PowerPoint Presentation</vt:lpstr>
      <vt:lpstr>PowerPoint Presentation</vt:lpstr>
      <vt:lpstr>PowerPoint Presentation</vt:lpstr>
      <vt:lpstr>PowerPoint Presentation</vt:lpstr>
      <vt:lpstr>Tips for writing up your themes.     </vt:lpstr>
      <vt:lpstr>Your 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Beau Academic</cp:lastModifiedBy>
  <cp:revision>24</cp:revision>
  <dcterms:created xsi:type="dcterms:W3CDTF">2021-03-09T15:35:42Z</dcterms:created>
  <dcterms:modified xsi:type="dcterms:W3CDTF">2025-03-09T22:01:13Z</dcterms:modified>
</cp:coreProperties>
</file>