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bookmarkIdSeed="2">
  <p:sldMasterIdLst>
    <p:sldMasterId id="2147483660" r:id="rId1"/>
  </p:sldMasterIdLst>
  <p:notesMasterIdLst>
    <p:notesMasterId r:id="rId19"/>
  </p:notesMasterIdLst>
  <p:sldIdLst>
    <p:sldId id="272"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embeddedFontLst>
    <p:embeddedFont>
      <p:font typeface="Trebuchet MS" panose="020B0603020202020204" pitchFamily="34" charset="0"/>
      <p:regular r:id="rId20"/>
      <p:bold r:id="rId21"/>
      <p:italic r:id="rId22"/>
      <p:boldItalic r:id="rId23"/>
    </p:embeddedFont>
    <p:embeddedFont>
      <p:font typeface="Wingdings 3" panose="05040102010807070707" pitchFamily="18" charset="2"/>
      <p:regular r:id="rId2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iS1JaGQbPTfnxvvvyKQuY8TeSGk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374"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4" name="Google Shape;94;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Renewable energy in addition with the waste reduction were analysed as sustainability within the hospitality industry. The sector has a big environmental footprint and must embrace green practices. The paper discusses global initiatives and presents examples of hotel chains which are employing sustainable energy and waste management strategies as a way of encouraging environmental responsibility and long-term operational efficiency.</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p:txBody>
      </p:sp>
      <p:sp>
        <p:nvSpPr>
          <p:cNvPr id="95" name="Google Shape;95;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hospitality industry is a major contributor to the increase in energy and water consumption, leading to pollution, biodiversity loss and climate change. Most luxury hotels use a great deal of electricity, this electricity in turn is now derived from fossil energy, leading to carbon emissions. These also include excessive water use and unmanaged waste, which add to stress on ecosystems and environmental degradation.</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endParaRPr sz="1800">
              <a:solidFill>
                <a:srgbClr val="000000"/>
              </a:solidFill>
              <a:latin typeface="Times New Roman"/>
              <a:ea typeface="Times New Roman"/>
              <a:cs typeface="Times New Roman"/>
              <a:sym typeface="Times New Roman"/>
            </a:endParaRPr>
          </a:p>
        </p:txBody>
      </p:sp>
      <p:sp>
        <p:nvSpPr>
          <p:cNvPr id="110" name="Google Shape;11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1" name="Google Shape;12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Environmental damage is addressed and sustainability is fostered by green hospitality. Green practices have become one of the key competitive advantages which have been based on the growing consumer demand for eco-friendly hotels. Sustainable operations reduce cost, enhance marketability and increase the awareness of the industry to the world in staying responsible with environmental and social development.</a:t>
            </a:r>
            <a:endParaRPr sz="1800">
              <a:latin typeface="Times New Roman"/>
              <a:ea typeface="Times New Roman"/>
              <a:cs typeface="Times New Roman"/>
              <a:sym typeface="Times New Roman"/>
            </a:endParaRPr>
          </a:p>
        </p:txBody>
      </p:sp>
      <p:sp>
        <p:nvSpPr>
          <p:cNvPr id="122" name="Google Shape;12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6" name="Google Shape;13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integration of energy efficiency and renewables drastically lowers hotels’ carbon emissions. Reducing the damage to the environment, recycling and waste reuse lead to sustainability. Organisational sustainability focuses on the balanced profit with social and ecological duties and Circular Economy Theory aims at sustainable growth through resource reuse and waste</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800"/>
              <a:buFont typeface="Times New Roman"/>
              <a:buNone/>
            </a:pPr>
            <a:endParaRPr sz="1800">
              <a:solidFill>
                <a:srgbClr val="000000"/>
              </a:solidFill>
              <a:latin typeface="Times New Roman"/>
              <a:ea typeface="Times New Roman"/>
              <a:cs typeface="Times New Roman"/>
              <a:sym typeface="Times New Roman"/>
            </a:endParaRPr>
          </a:p>
        </p:txBody>
      </p:sp>
      <p:sp>
        <p:nvSpPr>
          <p:cNvPr id="137" name="Google Shape;13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6" name="Google Shape;14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Using secondary qualitative data, the study thoroughly analysed green hospitality practises using a broad nonbiased data pool adhering to strict inclusion criteria. Thematic and theoretical analysis enabled a more profound understanding and thus contextualisation of how energy efficiency and recycling and waste treatment affect sustainability in the hospitality sector.</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p:txBody>
      </p:sp>
      <p:sp>
        <p:nvSpPr>
          <p:cNvPr id="147" name="Google Shape;14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35e7bb54a5f_0_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9" name="Google Shape;159;g35e7bb54a5f_0_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Government initiatives promotes the eco-friendly hospitality practices. The sector is being pushed to reduce the carbon emissions due to global agreements and climate policies. Sustainable tourism certifications get political support. Stability encourages investment in green infrastructure such as renewable energy which fosters long-term environmental commitment.</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p:txBody>
      </p:sp>
      <p:sp>
        <p:nvSpPr>
          <p:cNvPr id="160" name="Google Shape;160;g35e7bb54a5f_0_1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35e7bb54a5f_0_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g35e7bb54a5f_0_2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Energy and waste-efficient practices are long-term operating savings. Initial investment of green infrastructure is expensive, however. Improved profitability results from advancing consumer preference of eco accommodations. However, economic instability can limit funding available to put hospitality establishments in an environmentally focused position.</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endParaRPr sz="1800">
              <a:solidFill>
                <a:srgbClr val="000000"/>
              </a:solidFill>
              <a:latin typeface="Times New Roman"/>
              <a:ea typeface="Times New Roman"/>
              <a:cs typeface="Times New Roman"/>
              <a:sym typeface="Times New Roman"/>
            </a:endParaRPr>
          </a:p>
        </p:txBody>
      </p:sp>
      <p:sp>
        <p:nvSpPr>
          <p:cNvPr id="175" name="Google Shape;175;g35e7bb54a5f_0_2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35e7bb54a5f_0_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6" name="Google Shape;186;g35e7bb54a5f_0_3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Green hospitality was demanded by environmentally minded guests, especially Millennials and Gen Z. Corporate social responsibility is expected to be shown by hotels. Source locally and in your community and employ locally to foster community relations and trust. Nowadays, social trends encourage hotels to include the integration of sustainability in guest experiences and in brand values.</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p:txBody>
      </p:sp>
      <p:sp>
        <p:nvSpPr>
          <p:cNvPr id="187" name="Google Shape;187;g35e7bb54a5f_0_3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35e7bb54a5f_0_5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g35e7bb54a5f_0_5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Green hospitality is supported by smart technologies which include automated lighting, smart thermostats and paperless systems. Energy and resource management is enhanced by digital solutions. Sustainability is improved with advanced waste treatment and water recycling methods. The adoption of tech allows hotels to effectively monitor and minimise their environmental impact.</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800"/>
              <a:buFont typeface="Times New Roman"/>
              <a:buNone/>
            </a:pPr>
            <a:endParaRPr sz="1800">
              <a:solidFill>
                <a:srgbClr val="000000"/>
              </a:solidFill>
              <a:latin typeface="Times New Roman"/>
              <a:ea typeface="Times New Roman"/>
              <a:cs typeface="Times New Roman"/>
              <a:sym typeface="Times New Roman"/>
            </a:endParaRPr>
          </a:p>
        </p:txBody>
      </p:sp>
      <p:sp>
        <p:nvSpPr>
          <p:cNvPr id="202" name="Google Shape;202;g35e7bb54a5f_0_53: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35e7bb54a5f_0_6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1" name="Google Shape;211;g35e7bb54a5f_0_6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Green standards are enforced by the environmental laws and a penalty is issued for noncompliance. Industry norms are influenced by eco­certifications such as Green Key and LEED. Sustainable responses to resource scarcity and climate change are needed. Hotels are under legal obligations and ecological concerns to carry greener operations to comply and be relevant.</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p:txBody>
      </p:sp>
      <p:sp>
        <p:nvSpPr>
          <p:cNvPr id="212" name="Google Shape;212;g35e7bb54a5f_0_63: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g35e7bb54a5f_0_7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g35e7bb54a5f_0_7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Sustainability strengthens brand image and pulls in eco-conscious guests as a strength. Efficient use of resources yields long-term savings. Green transformation includes limitations as it demands huge upfront investments. A difficulty in the hospitality field is balancing eco-practices with guest comfort and luxury expectations.</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p:txBody>
      </p:sp>
      <p:sp>
        <p:nvSpPr>
          <p:cNvPr id="225" name="Google Shape;225;g35e7bb54a5f_0_7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35e7bb54a5f_0_9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 name="Google Shape;239;g35e7bb54a5f_0_9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reduction of environmental harm caused from traditional hotel practises requires green hospitality. This study resides upon the confirmation about the importance of having sustainable actions in energy, waste and water. Profitability, as shown by secondary data, may be aligned with eco-responsibility. The hospitality sector’s sustainable future is secured by green operations.</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endParaRPr sz="1800">
              <a:solidFill>
                <a:srgbClr val="000000"/>
              </a:solidFill>
              <a:latin typeface="Times New Roman"/>
              <a:ea typeface="Times New Roman"/>
              <a:cs typeface="Times New Roman"/>
              <a:sym typeface="Times New Roman"/>
            </a:endParaRPr>
          </a:p>
        </p:txBody>
      </p:sp>
      <p:sp>
        <p:nvSpPr>
          <p:cNvPr id="240" name="Google Shape;240;g35e7bb54a5f_0_9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35e7bb54a5f_0_10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1" name="Google Shape;251;g35e7bb54a5f_0_10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Invest in energy systems automation and solar panel installations for increasing with its efficiency together with the reliability. Reduce the emissions by sourcing locally and using biodegradable materials. Conserving water means installing low-flow fixtures and capturing rainwater. Single-use plastic must be eliminated following with the 3R principles must be implemented for managing waste responsibly and sustainably.</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p:txBody>
      </p:sp>
      <p:sp>
        <p:nvSpPr>
          <p:cNvPr id="252" name="Google Shape;252;g35e7bb54a5f_0_103: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15</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6" name="Google Shape;26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4" name="Google Shape;27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051408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595712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025820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962504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3510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530576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662560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865699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8867170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20283801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0638261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27662139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2282730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76746271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441833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455801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3004233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3390/su10041041" TargetMode="External"/><Relationship Id="rId13" Type="http://schemas.openxmlformats.org/officeDocument/2006/relationships/hyperlink" Target="https://core.ac.uk/download/pdf/228910145.pdf" TargetMode="External"/><Relationship Id="rId3" Type="http://schemas.openxmlformats.org/officeDocument/2006/relationships/hyperlink" Target="https://research.manchester.ac.uk/files/20645950/POST-PEER-REVIEW-NON-PUBLISHERS.PDF" TargetMode="External"/><Relationship Id="rId7" Type="http://schemas.openxmlformats.org/officeDocument/2006/relationships/hyperlink" Target="https://doi.org/10.3390/su15043727" TargetMode="External"/><Relationship Id="rId12" Type="http://schemas.openxmlformats.org/officeDocument/2006/relationships/hyperlink" Target="https://doi.org/10.3390/su13063094"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doi.org/10.1108/IJCHM-02-2015-0076" TargetMode="External"/><Relationship Id="rId11" Type="http://schemas.openxmlformats.org/officeDocument/2006/relationships/hyperlink" Target="https://www.researchgate.net/profile/Balakrishnan-Rajasekar-2/publication/385986314_Implementing_Sustainable_Practices_in_Hotel_Management_to_Enhance_Guest_Experience_and_Operational_Efficiency/links/673eddb8b94c451c116e5e22/Implementing-Sustainable-Practices-in-Hotel-Management-to-Enhance-Guest-Experience-and-Operational-Efficiency.pdf" TargetMode="External"/><Relationship Id="rId5" Type="http://schemas.openxmlformats.org/officeDocument/2006/relationships/hyperlink" Target="https://doi.org/10.53759/5181/JEBI202202022" TargetMode="External"/><Relationship Id="rId10" Type="http://schemas.openxmlformats.org/officeDocument/2006/relationships/hyperlink" Target="https://doi.org/10.3390/su151511491" TargetMode="External"/><Relationship Id="rId4" Type="http://schemas.openxmlformats.org/officeDocument/2006/relationships/hyperlink" Target="https://doi.org/10.3390/en16010013" TargetMode="External"/><Relationship Id="rId9" Type="http://schemas.openxmlformats.org/officeDocument/2006/relationships/hyperlink" Target="https://doi.org/10.1002/bse.2809" TargetMode="External"/><Relationship Id="rId14" Type="http://schemas.openxmlformats.org/officeDocument/2006/relationships/hyperlink" Target="https://doi.org/10.3390/su17020650"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98B412-8875-CA6B-D3B3-9445E542C586}"/>
              </a:ext>
            </a:extLst>
          </p:cNvPr>
          <p:cNvSpPr txBox="1"/>
          <p:nvPr/>
        </p:nvSpPr>
        <p:spPr>
          <a:xfrm>
            <a:off x="1219200" y="2979420"/>
            <a:ext cx="8625840" cy="3323987"/>
          </a:xfrm>
          <a:prstGeom prst="rect">
            <a:avLst/>
          </a:prstGeom>
          <a:noFill/>
        </p:spPr>
        <p:txBody>
          <a:bodyPr wrap="square" rtlCol="0">
            <a:spAutoFit/>
          </a:bodyPr>
          <a:lstStyle/>
          <a:p>
            <a:r>
              <a:rPr lang="en-GB" sz="2400" b="1" dirty="0"/>
              <a:t>Module Name : Contemporary Theme in the Hotel and Hospitality Sector          BMIH6001</a:t>
            </a:r>
          </a:p>
          <a:p>
            <a:endParaRPr lang="en-GB" sz="2400" b="1" dirty="0"/>
          </a:p>
          <a:p>
            <a:r>
              <a:rPr lang="en-GB" sz="2400" b="1" dirty="0"/>
              <a:t>Module Tutor :Dr ERNEST BALUTIE WAVEI                                                                                                          </a:t>
            </a:r>
          </a:p>
          <a:p>
            <a:endParaRPr lang="en-GB" sz="2400" b="1" dirty="0"/>
          </a:p>
          <a:p>
            <a:r>
              <a:rPr lang="en-GB" sz="2400" b="1" dirty="0"/>
              <a:t>Student Name :TATIANA RAILEANU</a:t>
            </a:r>
          </a:p>
          <a:p>
            <a:endParaRPr lang="en-GB" sz="2400" b="1" dirty="0"/>
          </a:p>
          <a:p>
            <a:r>
              <a:rPr lang="en-GB" sz="2400" b="1" dirty="0"/>
              <a:t>Student Nr :2211942</a:t>
            </a:r>
          </a:p>
          <a:p>
            <a:endParaRPr lang="en-GB" dirty="0"/>
          </a:p>
        </p:txBody>
      </p:sp>
    </p:spTree>
    <p:extLst>
      <p:ext uri="{BB962C8B-B14F-4D97-AF65-F5344CB8AC3E}">
        <p14:creationId xmlns:p14="http://schemas.microsoft.com/office/powerpoint/2010/main" val="19931905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p:nvPr/>
        </p:nvSpPr>
        <p:spPr>
          <a:xfrm>
            <a:off x="-3322126" y="0"/>
            <a:ext cx="12189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Calibri"/>
              <a:ea typeface="Calibri"/>
              <a:cs typeface="Calibri"/>
              <a:sym typeface="Calibri"/>
            </a:endParaRPr>
          </a:p>
        </p:txBody>
      </p:sp>
      <p:pic>
        <p:nvPicPr>
          <p:cNvPr id="89" name="Google Shape;89;p1"/>
          <p:cNvPicPr preferRelativeResize="0"/>
          <p:nvPr/>
        </p:nvPicPr>
        <p:blipFill>
          <a:blip r:embed="rId3">
            <a:alphaModFix/>
          </a:blip>
          <a:stretch>
            <a:fillRect/>
          </a:stretch>
        </p:blipFill>
        <p:spPr>
          <a:xfrm>
            <a:off x="382800" y="0"/>
            <a:ext cx="12189000" cy="6858000"/>
          </a:xfrm>
          <a:prstGeom prst="rect">
            <a:avLst/>
          </a:prstGeom>
          <a:noFill/>
          <a:ln>
            <a:noFill/>
          </a:ln>
        </p:spPr>
      </p:pic>
      <p:sp>
        <p:nvSpPr>
          <p:cNvPr id="90" name="Google Shape;90;p1"/>
          <p:cNvSpPr/>
          <p:nvPr/>
        </p:nvSpPr>
        <p:spPr>
          <a:xfrm>
            <a:off x="-1033550" y="0"/>
            <a:ext cx="9702000" cy="6858000"/>
          </a:xfrm>
          <a:prstGeom prst="rect">
            <a:avLst/>
          </a:prstGeom>
          <a:gradFill>
            <a:gsLst>
              <a:gs pos="0">
                <a:srgbClr val="000000">
                  <a:alpha val="0"/>
                </a:srgbClr>
              </a:gs>
              <a:gs pos="19000">
                <a:srgbClr val="000000">
                  <a:alpha val="37647"/>
                </a:srgbClr>
              </a:gs>
              <a:gs pos="35000">
                <a:srgbClr val="000000">
                  <a:alpha val="76862"/>
                </a:srgbClr>
              </a:gs>
              <a:gs pos="48000">
                <a:schemeClr val="dk1"/>
              </a:gs>
              <a:gs pos="100000">
                <a:schemeClr val="dk1"/>
              </a:gs>
            </a:gsLst>
            <a:lin ang="108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Calibri"/>
              <a:ea typeface="Calibri"/>
              <a:cs typeface="Calibri"/>
              <a:sym typeface="Calibri"/>
            </a:endParaRPr>
          </a:p>
        </p:txBody>
      </p:sp>
      <p:sp>
        <p:nvSpPr>
          <p:cNvPr id="91" name="Google Shape;91;p1"/>
          <p:cNvSpPr txBox="1">
            <a:spLocks noGrp="1"/>
          </p:cNvSpPr>
          <p:nvPr>
            <p:ph type="ctrTitle"/>
          </p:nvPr>
        </p:nvSpPr>
        <p:spPr>
          <a:xfrm>
            <a:off x="382800" y="1538650"/>
            <a:ext cx="4808100" cy="4036800"/>
          </a:xfrm>
          <a:prstGeom prst="rect">
            <a:avLst/>
          </a:prstGeom>
          <a:noFill/>
          <a:ln>
            <a:noFill/>
          </a:ln>
        </p:spPr>
        <p:txBody>
          <a:bodyPr spcFirstLastPara="1" wrap="square" lIns="91425" tIns="45700" rIns="91425" bIns="45700" anchor="b" anchorCtr="0">
            <a:noAutofit/>
          </a:bodyPr>
          <a:lstStyle/>
          <a:p>
            <a:pPr marL="0" lvl="0" indent="0" algn="just" rtl="0">
              <a:lnSpc>
                <a:spcPct val="90000"/>
              </a:lnSpc>
              <a:spcBef>
                <a:spcPts val="0"/>
              </a:spcBef>
              <a:spcAft>
                <a:spcPts val="0"/>
              </a:spcAft>
              <a:buClr>
                <a:schemeClr val="lt1"/>
              </a:buClr>
              <a:buSzPts val="3600"/>
              <a:buFont typeface="Times New Roman"/>
              <a:buNone/>
            </a:pPr>
            <a:r>
              <a:rPr lang="en-GB" sz="3559" b="1">
                <a:solidFill>
                  <a:schemeClr val="lt1"/>
                </a:solidFill>
                <a:latin typeface="Times New Roman"/>
                <a:ea typeface="Times New Roman"/>
                <a:cs typeface="Times New Roman"/>
                <a:sym typeface="Times New Roman"/>
              </a:rPr>
              <a:t>GREEN HOSPITALITY SERVICES THROUGH ENERGY EFFICIENCY, WASTE REDUCTION AND RECYCLING</a:t>
            </a:r>
            <a:endParaRPr sz="3559">
              <a:solidFill>
                <a:schemeClr val="lt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2"/>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nvGrpSpPr>
          <p:cNvPr id="98" name="Google Shape;98;p2"/>
          <p:cNvGrpSpPr/>
          <p:nvPr/>
        </p:nvGrpSpPr>
        <p:grpSpPr>
          <a:xfrm rot="5400000">
            <a:off x="-2340441" y="2666183"/>
            <a:ext cx="5860051" cy="527712"/>
            <a:chOff x="6081624" y="1998368"/>
            <a:chExt cx="5613457" cy="782175"/>
          </a:xfrm>
        </p:grpSpPr>
        <p:sp>
          <p:nvSpPr>
            <p:cNvPr id="99" name="Google Shape;99;p2"/>
            <p:cNvSpPr/>
            <p:nvPr/>
          </p:nvSpPr>
          <p:spPr>
            <a:xfrm rot="5400000">
              <a:off x="11228040" y="2313027"/>
              <a:ext cx="781700" cy="152382"/>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00" name="Google Shape;100;p2"/>
            <p:cNvSpPr/>
            <p:nvPr/>
          </p:nvSpPr>
          <p:spPr>
            <a:xfrm rot="10800000">
              <a:off x="6081624" y="1998844"/>
              <a:ext cx="5372968" cy="781699"/>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101" name="Google Shape;101;p2"/>
          <p:cNvSpPr/>
          <p:nvPr/>
        </p:nvSpPr>
        <p:spPr>
          <a:xfrm>
            <a:off x="853365" y="752694"/>
            <a:ext cx="11111700" cy="5461200"/>
          </a:xfrm>
          <a:prstGeom prst="rect">
            <a:avLst/>
          </a:prstGeom>
          <a:solidFill>
            <a:schemeClr val="lt1"/>
          </a:solidFill>
          <a:ln>
            <a:noFill/>
          </a:ln>
          <a:effectLst>
            <a:outerShdw blurRad="139700" dist="127000" dir="5400000" algn="t" rotWithShape="0">
              <a:srgbClr val="000000">
                <a:alpha val="1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02" name="Google Shape;102;p2"/>
          <p:cNvSpPr txBox="1">
            <a:spLocks noGrp="1"/>
          </p:cNvSpPr>
          <p:nvPr>
            <p:ph type="title"/>
          </p:nvPr>
        </p:nvSpPr>
        <p:spPr>
          <a:xfrm>
            <a:off x="1454125" y="1019781"/>
            <a:ext cx="4709400" cy="9630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2700"/>
              <a:buFont typeface="Times New Roman"/>
              <a:buNone/>
            </a:pPr>
            <a:r>
              <a:rPr lang="en-GB" sz="4000" b="1">
                <a:latin typeface="Times New Roman"/>
                <a:ea typeface="Times New Roman"/>
                <a:cs typeface="Times New Roman"/>
                <a:sym typeface="Times New Roman"/>
              </a:rPr>
              <a:t>Introduction</a:t>
            </a:r>
            <a:endParaRPr sz="4000"/>
          </a:p>
        </p:txBody>
      </p:sp>
      <p:sp>
        <p:nvSpPr>
          <p:cNvPr id="104" name="Google Shape;104;p2"/>
          <p:cNvSpPr txBox="1">
            <a:spLocks noGrp="1"/>
          </p:cNvSpPr>
          <p:nvPr>
            <p:ph idx="1"/>
          </p:nvPr>
        </p:nvSpPr>
        <p:spPr>
          <a:xfrm>
            <a:off x="1100724" y="2508100"/>
            <a:ext cx="5062800" cy="3632400"/>
          </a:xfrm>
          <a:prstGeom prst="rect">
            <a:avLst/>
          </a:prstGeom>
          <a:noFill/>
          <a:ln>
            <a:noFill/>
          </a:ln>
        </p:spPr>
        <p:txBody>
          <a:bodyPr spcFirstLastPara="1" wrap="square" lIns="91425" tIns="45700" rIns="91425" bIns="45700" anchor="ctr" anchorCtr="0">
            <a:normAutofit/>
          </a:bodyPr>
          <a:lstStyle/>
          <a:p>
            <a:pPr marL="457200" lvl="0" indent="-317500" algn="just" rtl="0">
              <a:lnSpc>
                <a:spcPct val="150000"/>
              </a:lnSpc>
              <a:spcBef>
                <a:spcPts val="0"/>
              </a:spcBef>
              <a:spcAft>
                <a:spcPts val="0"/>
              </a:spcAft>
              <a:buSzPts val="1400"/>
              <a:buFont typeface="Times New Roman"/>
              <a:buChar char="●"/>
            </a:pPr>
            <a:r>
              <a:rPr lang="en-GB" sz="1400">
                <a:latin typeface="Times New Roman"/>
                <a:ea typeface="Times New Roman"/>
                <a:cs typeface="Times New Roman"/>
                <a:sym typeface="Times New Roman"/>
              </a:rPr>
              <a:t>The high impact of the natural environment in the hospitality industry is seen due to a high level of energy use and creation of waste (Khatter, 2023).</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GB" sz="1400">
                <a:latin typeface="Times New Roman"/>
                <a:ea typeface="Times New Roman"/>
                <a:cs typeface="Times New Roman"/>
                <a:sym typeface="Times New Roman"/>
              </a:rPr>
              <a:t>This sector is crucial in reducing environmental degradation together with the conserving non-renewable resources in promoting sustainable development.</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GB" sz="1400">
                <a:latin typeface="Times New Roman"/>
                <a:ea typeface="Times New Roman"/>
                <a:cs typeface="Times New Roman"/>
                <a:sym typeface="Times New Roman"/>
              </a:rPr>
              <a:t>Adopting renewable energy sources and waste reduction, and recycling programmes are key sustainable strategies.</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GB" sz="1400">
                <a:latin typeface="Times New Roman"/>
                <a:ea typeface="Times New Roman"/>
                <a:cs typeface="Times New Roman"/>
                <a:sym typeface="Times New Roman"/>
              </a:rPr>
              <a:t>This paper aims to identify how green hospitality practices which may enhance with the environmental performance of hotels and resorts.</a:t>
            </a:r>
            <a:endParaRPr sz="1400" b="1">
              <a:latin typeface="Times New Roman"/>
              <a:ea typeface="Times New Roman"/>
              <a:cs typeface="Times New Roman"/>
              <a:sym typeface="Times New Roman"/>
            </a:endParaRPr>
          </a:p>
        </p:txBody>
      </p:sp>
      <p:sp>
        <p:nvSpPr>
          <p:cNvPr id="103" name="Google Shape;103;p2"/>
          <p:cNvSpPr/>
          <p:nvPr/>
        </p:nvSpPr>
        <p:spPr>
          <a:xfrm flipH="1">
            <a:off x="1139885" y="2372170"/>
            <a:ext cx="4389120" cy="27432"/>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05" name="Google Shape;105;p2"/>
          <p:cNvPicPr preferRelativeResize="0"/>
          <p:nvPr/>
        </p:nvPicPr>
        <p:blipFill>
          <a:blip r:embed="rId3">
            <a:alphaModFix/>
          </a:blip>
          <a:stretch>
            <a:fillRect/>
          </a:stretch>
        </p:blipFill>
        <p:spPr>
          <a:xfrm>
            <a:off x="6719976" y="2670250"/>
            <a:ext cx="4810300" cy="2364174"/>
          </a:xfrm>
          <a:prstGeom prst="rect">
            <a:avLst/>
          </a:prstGeom>
          <a:noFill/>
          <a:ln>
            <a:noFill/>
          </a:ln>
        </p:spPr>
      </p:pic>
      <p:sp>
        <p:nvSpPr>
          <p:cNvPr id="106" name="Google Shape;106;p2"/>
          <p:cNvSpPr txBox="1"/>
          <p:nvPr/>
        </p:nvSpPr>
        <p:spPr>
          <a:xfrm>
            <a:off x="7365185" y="5293359"/>
            <a:ext cx="3519900" cy="646500"/>
          </a:xfrm>
          <a:prstGeom prst="rect">
            <a:avLst/>
          </a:prstGeom>
          <a:noFill/>
          <a:ln>
            <a:noFill/>
          </a:ln>
        </p:spPr>
        <p:txBody>
          <a:bodyPr spcFirstLastPara="1" wrap="square" lIns="91425" tIns="45700" rIns="91425" bIns="45700" anchor="t" anchorCtr="0">
            <a:spAutoFit/>
          </a:bodyPr>
          <a:lstStyle/>
          <a:p>
            <a:pPr marL="0" marR="0" lvl="0" indent="0" algn="ctr" rtl="0">
              <a:spcBef>
                <a:spcPts val="1000"/>
              </a:spcBef>
              <a:spcAft>
                <a:spcPts val="0"/>
              </a:spcAft>
              <a:buNone/>
            </a:pPr>
            <a:r>
              <a:rPr lang="en-GB" sz="1200">
                <a:solidFill>
                  <a:srgbClr val="4F81BD"/>
                </a:solidFill>
                <a:latin typeface="Times New Roman"/>
                <a:ea typeface="Times New Roman"/>
                <a:cs typeface="Times New Roman"/>
                <a:sym typeface="Times New Roman"/>
              </a:rPr>
              <a:t>(</a:t>
            </a:r>
            <a:r>
              <a:rPr lang="en-GB" sz="1200" i="0" u="none" strike="noStrike" cap="none">
                <a:solidFill>
                  <a:srgbClr val="000000"/>
                </a:solidFill>
                <a:latin typeface="Times New Roman"/>
                <a:ea typeface="Times New Roman"/>
                <a:cs typeface="Times New Roman"/>
                <a:sym typeface="Times New Roman"/>
              </a:rPr>
              <a:t>Source: </a:t>
            </a:r>
            <a:r>
              <a:rPr lang="en-GB" sz="1200">
                <a:latin typeface="Times New Roman"/>
                <a:ea typeface="Times New Roman"/>
                <a:cs typeface="Times New Roman"/>
                <a:sym typeface="Times New Roman"/>
              </a:rPr>
              <a:t>https://business.stayflexi.com/blog/sustainable-hospitality-on-the-rise-key-trends-in-2023)</a:t>
            </a:r>
            <a:endParaRPr sz="120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4"/>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13" name="Google Shape;113;p4"/>
          <p:cNvSpPr/>
          <p:nvPr/>
        </p:nvSpPr>
        <p:spPr>
          <a:xfrm flipH="1">
            <a:off x="8576720" y="3335867"/>
            <a:ext cx="3291840" cy="3200400"/>
          </a:xfrm>
          <a:prstGeom prst="rtTriangle">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14" name="Google Shape;114;p4"/>
          <p:cNvSpPr/>
          <p:nvPr/>
        </p:nvSpPr>
        <p:spPr>
          <a:xfrm>
            <a:off x="4976079" y="625063"/>
            <a:ext cx="6570900" cy="5607900"/>
          </a:xfrm>
          <a:prstGeom prst="rect">
            <a:avLst/>
          </a:prstGeom>
          <a:noFill/>
          <a:ln w="19050" cap="flat" cmpd="sng">
            <a:solidFill>
              <a:srgbClr val="3F3F3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15" name="Google Shape;115;p4"/>
          <p:cNvSpPr txBox="1">
            <a:spLocks noGrp="1"/>
          </p:cNvSpPr>
          <p:nvPr>
            <p:ph type="title"/>
          </p:nvPr>
        </p:nvSpPr>
        <p:spPr>
          <a:xfrm>
            <a:off x="5440272" y="798012"/>
            <a:ext cx="5642400" cy="15972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5400"/>
              <a:buFont typeface="Times New Roman"/>
              <a:buNone/>
            </a:pPr>
            <a:r>
              <a:rPr lang="en-GB" sz="4100" b="1">
                <a:latin typeface="Times New Roman"/>
                <a:ea typeface="Times New Roman"/>
                <a:cs typeface="Times New Roman"/>
                <a:sym typeface="Times New Roman"/>
              </a:rPr>
              <a:t>Literature Review</a:t>
            </a:r>
            <a:endParaRPr sz="4100"/>
          </a:p>
        </p:txBody>
      </p:sp>
      <p:sp>
        <p:nvSpPr>
          <p:cNvPr id="116" name="Google Shape;116;p4"/>
          <p:cNvSpPr txBox="1">
            <a:spLocks noGrp="1"/>
          </p:cNvSpPr>
          <p:nvPr>
            <p:ph idx="1"/>
          </p:nvPr>
        </p:nvSpPr>
        <p:spPr>
          <a:xfrm>
            <a:off x="5209525" y="2173050"/>
            <a:ext cx="6045000" cy="3731700"/>
          </a:xfrm>
          <a:prstGeom prst="rect">
            <a:avLst/>
          </a:prstGeom>
          <a:noFill/>
          <a:ln>
            <a:noFill/>
          </a:ln>
        </p:spPr>
        <p:txBody>
          <a:bodyPr spcFirstLastPara="1" wrap="square" lIns="91425" tIns="45700" rIns="91425" bIns="45700" anchor="t" anchorCtr="0">
            <a:noAutofit/>
          </a:bodyPr>
          <a:lstStyle/>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Hospitality operations also increase energy and water consumption, resulting in pollution, climate change and biodiversity loss (Ben Youssef and Zeqiri, 2022).</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High demand for electricity comes from luxury hotel amenities which are largely powered by fossil fuels, emitting a lot of carbon.</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The use of amenities such as pools, laundry and landscaping uses water too excessively, putting the local water resource in strain (Styles </a:t>
            </a:r>
            <a:r>
              <a:rPr lang="en-GB" sz="1500" i="1">
                <a:latin typeface="Times New Roman"/>
                <a:ea typeface="Times New Roman"/>
                <a:cs typeface="Times New Roman"/>
                <a:sym typeface="Times New Roman"/>
              </a:rPr>
              <a:t>et al., </a:t>
            </a:r>
            <a:r>
              <a:rPr lang="en-GB" sz="1500">
                <a:latin typeface="Times New Roman"/>
                <a:ea typeface="Times New Roman"/>
                <a:cs typeface="Times New Roman"/>
                <a:sym typeface="Times New Roman"/>
              </a:rPr>
              <a:t>2015).</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Packaging, plastics and food wastes contribute to the landfills, marine debris and environmental degradation (Ioannidis </a:t>
            </a:r>
            <a:r>
              <a:rPr lang="en-GB" sz="1500" i="1">
                <a:latin typeface="Times New Roman"/>
                <a:ea typeface="Times New Roman"/>
                <a:cs typeface="Times New Roman"/>
                <a:sym typeface="Times New Roman"/>
              </a:rPr>
              <a:t>et al.,</a:t>
            </a:r>
            <a:r>
              <a:rPr lang="en-GB" sz="1500">
                <a:latin typeface="Times New Roman"/>
                <a:ea typeface="Times New Roman"/>
                <a:cs typeface="Times New Roman"/>
                <a:sym typeface="Times New Roman"/>
              </a:rPr>
              <a:t> 2021).</a:t>
            </a:r>
            <a:endParaRPr sz="1500" b="1">
              <a:latin typeface="Times New Roman"/>
              <a:ea typeface="Times New Roman"/>
              <a:cs typeface="Times New Roman"/>
              <a:sym typeface="Times New Roman"/>
            </a:endParaRPr>
          </a:p>
        </p:txBody>
      </p:sp>
      <p:sp>
        <p:nvSpPr>
          <p:cNvPr id="117" name="Google Shape;117;p4"/>
          <p:cNvSpPr txBox="1"/>
          <p:nvPr/>
        </p:nvSpPr>
        <p:spPr>
          <a:xfrm>
            <a:off x="924213" y="5425512"/>
            <a:ext cx="3011400" cy="954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a:solidFill>
                  <a:schemeClr val="dk1"/>
                </a:solidFill>
                <a:latin typeface="Times New Roman"/>
                <a:ea typeface="Times New Roman"/>
                <a:cs typeface="Times New Roman"/>
                <a:sym typeface="Times New Roman"/>
              </a:rPr>
              <a:t>(S</a:t>
            </a:r>
            <a:r>
              <a:rPr lang="en-GB" sz="1400" b="0" i="0" u="none" strike="noStrike" cap="none">
                <a:solidFill>
                  <a:schemeClr val="dk1"/>
                </a:solidFill>
                <a:latin typeface="Times New Roman"/>
                <a:ea typeface="Times New Roman"/>
                <a:cs typeface="Times New Roman"/>
                <a:sym typeface="Times New Roman"/>
              </a:rPr>
              <a:t>ource: </a:t>
            </a:r>
            <a:r>
              <a:rPr lang="en-GB">
                <a:solidFill>
                  <a:schemeClr val="dk1"/>
                </a:solidFill>
                <a:latin typeface="Times New Roman"/>
                <a:ea typeface="Times New Roman"/>
                <a:cs typeface="Times New Roman"/>
                <a:sym typeface="Times New Roman"/>
              </a:rPr>
              <a:t>https://www.dexma.com/blog-en/the-rise-of-sustainability-in-hospitality-the-pivotal-role-of-energy-efficiency/)</a:t>
            </a:r>
            <a:endParaRPr sz="1400" b="0" i="0" u="none" strike="noStrike" cap="none">
              <a:solidFill>
                <a:schemeClr val="dk1"/>
              </a:solidFill>
              <a:latin typeface="Arial"/>
              <a:ea typeface="Arial"/>
              <a:cs typeface="Arial"/>
              <a:sym typeface="Arial"/>
            </a:endParaRPr>
          </a:p>
        </p:txBody>
      </p:sp>
      <p:pic>
        <p:nvPicPr>
          <p:cNvPr id="118" name="Google Shape;118;p4"/>
          <p:cNvPicPr preferRelativeResize="0"/>
          <p:nvPr/>
        </p:nvPicPr>
        <p:blipFill rotWithShape="1">
          <a:blip r:embed="rId3">
            <a:alphaModFix/>
          </a:blip>
          <a:srcRect b="18227"/>
          <a:stretch/>
        </p:blipFill>
        <p:spPr>
          <a:xfrm>
            <a:off x="327050" y="1794775"/>
            <a:ext cx="4440075" cy="3630726"/>
          </a:xfrm>
          <a:prstGeom prst="rect">
            <a:avLst/>
          </a:prstGeom>
          <a:solidFill>
            <a:schemeClr val="lt1"/>
          </a:solid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6"/>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lvl="0" indent="0" algn="ctr" rtl="0">
              <a:lnSpc>
                <a:spcPct val="150000"/>
              </a:lnSpc>
              <a:spcBef>
                <a:spcPts val="0"/>
              </a:spcBef>
              <a:spcAft>
                <a:spcPts val="0"/>
              </a:spcAft>
              <a:buClr>
                <a:schemeClr val="dk1"/>
              </a:buClr>
              <a:buSzPts val="1100"/>
              <a:buFont typeface="Arial"/>
              <a:buNone/>
            </a:pPr>
            <a:endParaRPr sz="1800" b="0" i="0" u="none" strike="noStrike" cap="none">
              <a:solidFill>
                <a:schemeClr val="lt1"/>
              </a:solidFill>
              <a:latin typeface="Arial"/>
              <a:ea typeface="Arial"/>
              <a:cs typeface="Arial"/>
              <a:sym typeface="Arial"/>
            </a:endParaRPr>
          </a:p>
        </p:txBody>
      </p:sp>
      <p:sp>
        <p:nvSpPr>
          <p:cNvPr id="125" name="Google Shape;125;p6"/>
          <p:cNvSpPr txBox="1">
            <a:spLocks noGrp="1"/>
          </p:cNvSpPr>
          <p:nvPr>
            <p:ph type="title"/>
          </p:nvPr>
        </p:nvSpPr>
        <p:spPr>
          <a:xfrm>
            <a:off x="589560" y="856180"/>
            <a:ext cx="5279408" cy="112806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Times New Roman"/>
              <a:buNone/>
            </a:pPr>
            <a:r>
              <a:rPr lang="en-GB" sz="4000" b="1">
                <a:latin typeface="Times New Roman"/>
                <a:ea typeface="Times New Roman"/>
                <a:cs typeface="Times New Roman"/>
                <a:sym typeface="Times New Roman"/>
              </a:rPr>
              <a:t>Literature Review</a:t>
            </a:r>
            <a:endParaRPr sz="4000" b="1"/>
          </a:p>
        </p:txBody>
      </p:sp>
      <p:sp>
        <p:nvSpPr>
          <p:cNvPr id="130" name="Google Shape;130;p6"/>
          <p:cNvSpPr txBox="1">
            <a:spLocks noGrp="1"/>
          </p:cNvSpPr>
          <p:nvPr>
            <p:ph idx="1"/>
          </p:nvPr>
        </p:nvSpPr>
        <p:spPr>
          <a:xfrm>
            <a:off x="513506" y="2290830"/>
            <a:ext cx="5278200" cy="3979500"/>
          </a:xfrm>
          <a:prstGeom prst="rect">
            <a:avLst/>
          </a:prstGeom>
          <a:noFill/>
          <a:ln>
            <a:noFill/>
          </a:ln>
        </p:spPr>
        <p:txBody>
          <a:bodyPr spcFirstLastPara="1" wrap="square" lIns="91425" tIns="45700" rIns="91425" bIns="45700" anchor="ctr" anchorCtr="0">
            <a:normAutofit fontScale="92500" lnSpcReduction="10000"/>
          </a:bodyPr>
          <a:lstStyle/>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Green hospitality practices help reduce environmental damage and contribute to long-term sustainability within the sector (Chan and Hsu 2016).</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Green practices are a market differentiator because of sustainable hotels which eco-conscious consumers prefer (Borowski and Barwicki, 2022).</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Hotel operations environmentally responsible help hotels maintain their competitive edge globally and also help reduce operational costs.</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Green hospitality also promotes customer awareness to sustainable living and global ecological matters (Salama and Abdelsalam, 2021).</a:t>
            </a:r>
            <a:endParaRPr sz="1600">
              <a:latin typeface="Times New Roman"/>
              <a:ea typeface="Times New Roman"/>
              <a:cs typeface="Times New Roman"/>
              <a:sym typeface="Times New Roman"/>
            </a:endParaRPr>
          </a:p>
        </p:txBody>
      </p:sp>
      <p:grpSp>
        <p:nvGrpSpPr>
          <p:cNvPr id="126" name="Google Shape;126;p6"/>
          <p:cNvGrpSpPr/>
          <p:nvPr/>
        </p:nvGrpSpPr>
        <p:grpSpPr>
          <a:xfrm>
            <a:off x="0" y="1083484"/>
            <a:ext cx="355196" cy="673460"/>
            <a:chOff x="0" y="823811"/>
            <a:chExt cx="355196" cy="673460"/>
          </a:xfrm>
        </p:grpSpPr>
        <p:sp>
          <p:nvSpPr>
            <p:cNvPr id="127" name="Google Shape;127;p6"/>
            <p:cNvSpPr/>
            <p:nvPr/>
          </p:nvSpPr>
          <p:spPr>
            <a:xfrm>
              <a:off x="0" y="823811"/>
              <a:ext cx="87363" cy="67346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28" name="Google Shape;128;p6"/>
            <p:cNvSpPr/>
            <p:nvPr/>
          </p:nvSpPr>
          <p:spPr>
            <a:xfrm>
              <a:off x="159341" y="823811"/>
              <a:ext cx="195855" cy="67346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129" name="Google Shape;129;p6"/>
          <p:cNvSpPr/>
          <p:nvPr/>
        </p:nvSpPr>
        <p:spPr>
          <a:xfrm flipH="1">
            <a:off x="665085" y="2123821"/>
            <a:ext cx="4975066" cy="27432"/>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31" name="Google Shape;131;p6"/>
          <p:cNvSpPr/>
          <p:nvPr/>
        </p:nvSpPr>
        <p:spPr>
          <a:xfrm flipH="1">
            <a:off x="10697670" y="0"/>
            <a:ext cx="1494330"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32" name="Google Shape;132;p6"/>
          <p:cNvSpPr txBox="1"/>
          <p:nvPr/>
        </p:nvSpPr>
        <p:spPr>
          <a:xfrm>
            <a:off x="6786850" y="5549950"/>
            <a:ext cx="4012500" cy="8619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100">
                <a:solidFill>
                  <a:schemeClr val="dk1"/>
                </a:solidFill>
                <a:latin typeface="Times New Roman"/>
                <a:ea typeface="Times New Roman"/>
                <a:cs typeface="Times New Roman"/>
                <a:sym typeface="Times New Roman"/>
              </a:rPr>
              <a:t>(Source: https://blog.geetauniversity.edu.in/the-importance-of-sustainable-practices-in-the-hospitality-industry/)</a:t>
            </a:r>
            <a:endParaRPr sz="2300">
              <a:solidFill>
                <a:schemeClr val="dk1"/>
              </a:solidFill>
            </a:endParaRPr>
          </a:p>
        </p:txBody>
      </p:sp>
      <p:pic>
        <p:nvPicPr>
          <p:cNvPr id="133" name="Google Shape;133;p6"/>
          <p:cNvPicPr preferRelativeResize="0"/>
          <p:nvPr/>
        </p:nvPicPr>
        <p:blipFill>
          <a:blip r:embed="rId3">
            <a:alphaModFix/>
          </a:blip>
          <a:stretch>
            <a:fillRect/>
          </a:stretch>
        </p:blipFill>
        <p:spPr>
          <a:xfrm>
            <a:off x="6129000" y="2151246"/>
            <a:ext cx="4975075" cy="336177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7"/>
          <p:cNvSpPr txBox="1">
            <a:spLocks noGrp="1"/>
          </p:cNvSpPr>
          <p:nvPr>
            <p:ph type="title"/>
          </p:nvPr>
        </p:nvSpPr>
        <p:spPr>
          <a:prstGeom prst="rect">
            <a:avLst/>
          </a:prstGeom>
          <a:noFill/>
          <a:ln>
            <a:noFill/>
          </a:ln>
        </p:spPr>
        <p:txBody>
          <a:bodyPr spcFirstLastPara="1" wrap="square" lIns="91425" tIns="45700" rIns="91425" bIns="45700" anchor="ctr" anchorCtr="0">
            <a:noAutofit/>
          </a:bodyPr>
          <a:lstStyle/>
          <a:p>
            <a:pPr marL="0" lvl="0" indent="0" algn="ctr" rtl="0">
              <a:lnSpc>
                <a:spcPct val="150000"/>
              </a:lnSpc>
              <a:spcBef>
                <a:spcPts val="0"/>
              </a:spcBef>
              <a:spcAft>
                <a:spcPts val="0"/>
              </a:spcAft>
              <a:buClr>
                <a:schemeClr val="dk1"/>
              </a:buClr>
              <a:buSzPts val="1100"/>
              <a:buFont typeface="Arial"/>
              <a:buNone/>
            </a:pPr>
            <a:r>
              <a:rPr lang="en-GB" sz="4000" b="1">
                <a:solidFill>
                  <a:srgbClr val="000000"/>
                </a:solidFill>
                <a:latin typeface="Times New Roman"/>
                <a:ea typeface="Times New Roman"/>
                <a:cs typeface="Times New Roman"/>
                <a:sym typeface="Times New Roman"/>
              </a:rPr>
              <a:t>Literature Review</a:t>
            </a:r>
            <a:endParaRPr sz="4500" b="1">
              <a:solidFill>
                <a:srgbClr val="000000"/>
              </a:solidFill>
              <a:latin typeface="Times New Roman"/>
              <a:ea typeface="Times New Roman"/>
              <a:cs typeface="Times New Roman"/>
              <a:sym typeface="Times New Roman"/>
            </a:endParaRPr>
          </a:p>
        </p:txBody>
      </p:sp>
      <p:sp>
        <p:nvSpPr>
          <p:cNvPr id="140" name="Google Shape;140;p7"/>
          <p:cNvSpPr txBox="1"/>
          <p:nvPr/>
        </p:nvSpPr>
        <p:spPr>
          <a:xfrm>
            <a:off x="7306057" y="5877894"/>
            <a:ext cx="4243800" cy="3078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a:solidFill>
                  <a:schemeClr val="dk1"/>
                </a:solidFill>
                <a:latin typeface="Times New Roman"/>
                <a:ea typeface="Times New Roman"/>
                <a:cs typeface="Times New Roman"/>
                <a:sym typeface="Times New Roman"/>
              </a:rPr>
              <a:t>(</a:t>
            </a:r>
            <a:r>
              <a:rPr lang="en-GB" i="0" u="none" strike="noStrike" cap="none">
                <a:solidFill>
                  <a:schemeClr val="dk1"/>
                </a:solidFill>
                <a:latin typeface="Times New Roman"/>
                <a:ea typeface="Times New Roman"/>
                <a:cs typeface="Times New Roman"/>
                <a:sym typeface="Times New Roman"/>
              </a:rPr>
              <a:t>Source: </a:t>
            </a:r>
            <a:r>
              <a:rPr lang="en-GB">
                <a:latin typeface="Times New Roman"/>
                <a:ea typeface="Times New Roman"/>
                <a:cs typeface="Times New Roman"/>
                <a:sym typeface="Times New Roman"/>
              </a:rPr>
              <a:t>https://www.unwto.org/hotel-energy-solution)</a:t>
            </a:r>
            <a:endParaRPr i="0" u="none" strike="noStrike" cap="none">
              <a:solidFill>
                <a:schemeClr val="dk1"/>
              </a:solidFill>
              <a:latin typeface="Times New Roman"/>
              <a:ea typeface="Times New Roman"/>
              <a:cs typeface="Times New Roman"/>
              <a:sym typeface="Times New Roman"/>
            </a:endParaRPr>
          </a:p>
        </p:txBody>
      </p:sp>
      <p:sp>
        <p:nvSpPr>
          <p:cNvPr id="141" name="Google Shape;141;p7"/>
          <p:cNvSpPr txBox="1"/>
          <p:nvPr/>
        </p:nvSpPr>
        <p:spPr>
          <a:xfrm>
            <a:off x="629950" y="2092050"/>
            <a:ext cx="6075600" cy="4202100"/>
          </a:xfrm>
          <a:prstGeom prst="rect">
            <a:avLst/>
          </a:prstGeom>
          <a:noFill/>
          <a:ln>
            <a:noFill/>
          </a:ln>
        </p:spPr>
        <p:txBody>
          <a:bodyPr spcFirstLastPara="1" wrap="square" lIns="91425" tIns="91425" rIns="91425" bIns="91425" anchor="t" anchorCtr="0">
            <a:spAutoFit/>
          </a:bodyPr>
          <a:lstStyle/>
          <a:p>
            <a:pPr marL="457200" lvl="0" indent="-342900" algn="just" rtl="0">
              <a:lnSpc>
                <a:spcPct val="150000"/>
              </a:lnSpc>
              <a:spcBef>
                <a:spcPts val="0"/>
              </a:spcBef>
              <a:spcAft>
                <a:spcPts val="0"/>
              </a:spcAft>
              <a:buClr>
                <a:schemeClr val="dk1"/>
              </a:buClr>
              <a:buSzPts val="1800"/>
              <a:buFont typeface="Times New Roman"/>
              <a:buChar char="●"/>
            </a:pPr>
            <a:r>
              <a:rPr lang="en-GB" sz="1800">
                <a:solidFill>
                  <a:schemeClr val="dk1"/>
                </a:solidFill>
                <a:latin typeface="Times New Roman"/>
                <a:ea typeface="Times New Roman"/>
                <a:cs typeface="Times New Roman"/>
                <a:sym typeface="Times New Roman"/>
              </a:rPr>
              <a:t>Hotels have low carbon footprint with energy efficiency and renewable sources.</a:t>
            </a:r>
            <a:endParaRPr sz="18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sz="1800">
                <a:solidFill>
                  <a:schemeClr val="dk1"/>
                </a:solidFill>
                <a:latin typeface="Times New Roman"/>
                <a:ea typeface="Times New Roman"/>
                <a:cs typeface="Times New Roman"/>
                <a:sym typeface="Times New Roman"/>
              </a:rPr>
              <a:t>The reusing and recycling of waste is then productive of a sustainable and less environmental impact (Benton Jr </a:t>
            </a:r>
            <a:r>
              <a:rPr lang="en-GB" sz="1800" i="1">
                <a:solidFill>
                  <a:schemeClr val="dk1"/>
                </a:solidFill>
                <a:latin typeface="Times New Roman"/>
                <a:ea typeface="Times New Roman"/>
                <a:cs typeface="Times New Roman"/>
                <a:sym typeface="Times New Roman"/>
              </a:rPr>
              <a:t>et al., </a:t>
            </a:r>
            <a:r>
              <a:rPr lang="en-GB" sz="1800">
                <a:solidFill>
                  <a:schemeClr val="dk1"/>
                </a:solidFill>
                <a:latin typeface="Times New Roman"/>
                <a:ea typeface="Times New Roman"/>
                <a:cs typeface="Times New Roman"/>
                <a:sym typeface="Times New Roman"/>
              </a:rPr>
              <a:t>2015).</a:t>
            </a:r>
            <a:endParaRPr sz="18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sz="1800">
                <a:solidFill>
                  <a:schemeClr val="dk1"/>
                </a:solidFill>
                <a:latin typeface="Times New Roman"/>
                <a:ea typeface="Times New Roman"/>
                <a:cs typeface="Times New Roman"/>
                <a:sym typeface="Times New Roman"/>
              </a:rPr>
              <a:t>Organisational sustainability is a calibration between profit and social and environmental responsibility (Hategan</a:t>
            </a:r>
            <a:r>
              <a:rPr lang="en-GB" sz="1800" i="1">
                <a:solidFill>
                  <a:schemeClr val="dk1"/>
                </a:solidFill>
                <a:latin typeface="Times New Roman"/>
                <a:ea typeface="Times New Roman"/>
                <a:cs typeface="Times New Roman"/>
                <a:sym typeface="Times New Roman"/>
              </a:rPr>
              <a:t> et al.,</a:t>
            </a:r>
            <a:r>
              <a:rPr lang="en-GB" sz="1800">
                <a:solidFill>
                  <a:schemeClr val="dk1"/>
                </a:solidFill>
                <a:latin typeface="Times New Roman"/>
                <a:ea typeface="Times New Roman"/>
                <a:cs typeface="Times New Roman"/>
                <a:sym typeface="Times New Roman"/>
              </a:rPr>
              <a:t> 2018).</a:t>
            </a:r>
            <a:endParaRPr sz="18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sz="1800">
                <a:solidFill>
                  <a:schemeClr val="dk1"/>
                </a:solidFill>
                <a:latin typeface="Times New Roman"/>
                <a:ea typeface="Times New Roman"/>
                <a:cs typeface="Times New Roman"/>
                <a:sym typeface="Times New Roman"/>
              </a:rPr>
              <a:t>Resource reuse, waste reduction and sustainable growth is supported by Circular Economy Theory (Budjav, 2022).</a:t>
            </a:r>
            <a:endParaRPr sz="1800">
              <a:solidFill>
                <a:schemeClr val="dk1"/>
              </a:solidFill>
              <a:latin typeface="Times New Roman"/>
              <a:ea typeface="Times New Roman"/>
              <a:cs typeface="Times New Roman"/>
              <a:sym typeface="Times New Roman"/>
            </a:endParaRPr>
          </a:p>
        </p:txBody>
      </p:sp>
      <p:pic>
        <p:nvPicPr>
          <p:cNvPr id="142" name="Google Shape;142;p7"/>
          <p:cNvPicPr preferRelativeResize="0"/>
          <p:nvPr/>
        </p:nvPicPr>
        <p:blipFill>
          <a:blip r:embed="rId3">
            <a:alphaModFix/>
          </a:blip>
          <a:stretch>
            <a:fillRect/>
          </a:stretch>
        </p:blipFill>
        <p:spPr>
          <a:xfrm>
            <a:off x="6705550" y="2645613"/>
            <a:ext cx="5181650" cy="2914678"/>
          </a:xfrm>
          <a:prstGeom prst="rect">
            <a:avLst/>
          </a:prstGeom>
          <a:noFill/>
          <a:ln>
            <a:noFill/>
          </a:ln>
        </p:spPr>
      </p:pic>
      <p:sp>
        <p:nvSpPr>
          <p:cNvPr id="143" name="Google Shape;143;p7"/>
          <p:cNvSpPr/>
          <p:nvPr/>
        </p:nvSpPr>
        <p:spPr>
          <a:xfrm rot="5400000">
            <a:off x="5878900" y="512525"/>
            <a:ext cx="441000" cy="122499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8"/>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50" name="Google Shape;150;p8"/>
          <p:cNvSpPr txBox="1">
            <a:spLocks noGrp="1"/>
          </p:cNvSpPr>
          <p:nvPr>
            <p:ph type="title"/>
          </p:nvPr>
        </p:nvSpPr>
        <p:spPr>
          <a:xfrm>
            <a:off x="6057001" y="525975"/>
            <a:ext cx="5465100" cy="12003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3600"/>
              <a:buFont typeface="Times New Roman"/>
              <a:buNone/>
            </a:pPr>
            <a:r>
              <a:rPr lang="en-GB" sz="3600" b="1">
                <a:latin typeface="Times New Roman"/>
                <a:ea typeface="Times New Roman"/>
                <a:cs typeface="Times New Roman"/>
                <a:sym typeface="Times New Roman"/>
              </a:rPr>
              <a:t>Methodology</a:t>
            </a:r>
            <a:endParaRPr sz="4488"/>
          </a:p>
        </p:txBody>
      </p:sp>
      <p:sp>
        <p:nvSpPr>
          <p:cNvPr id="153" name="Google Shape;153;p8"/>
          <p:cNvSpPr txBox="1">
            <a:spLocks noGrp="1"/>
          </p:cNvSpPr>
          <p:nvPr>
            <p:ph idx="1"/>
          </p:nvPr>
        </p:nvSpPr>
        <p:spPr>
          <a:xfrm>
            <a:off x="5838901" y="2031100"/>
            <a:ext cx="5683200" cy="3512100"/>
          </a:xfrm>
          <a:prstGeom prst="rect">
            <a:avLst/>
          </a:prstGeom>
          <a:noFill/>
          <a:ln>
            <a:noFill/>
          </a:ln>
        </p:spPr>
        <p:txBody>
          <a:bodyPr spcFirstLastPara="1" wrap="square" lIns="91425" tIns="45700" rIns="91425" bIns="45700" anchor="ctr" anchorCtr="0">
            <a:noAutofit/>
          </a:bodyPr>
          <a:lstStyle/>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Energy efficiency, recycling and waste management were secondary qualitative data explored green hospitality (Dufour and Richard, 2019).</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Diverse, cost effective, data came from academic journals, online articles and hotel website.</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The inclusion or exclusion criteria included a limitation on the publication date, relevance and author background to shape credibility.</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Data was then thematically and theoretically interpreted to understand the impact of green hospitality.</a:t>
            </a:r>
            <a:endParaRPr sz="1500" b="1">
              <a:latin typeface="Times New Roman"/>
              <a:ea typeface="Times New Roman"/>
              <a:cs typeface="Times New Roman"/>
              <a:sym typeface="Times New Roman"/>
            </a:endParaRPr>
          </a:p>
        </p:txBody>
      </p:sp>
      <p:sp>
        <p:nvSpPr>
          <p:cNvPr id="151" name="Google Shape;151;p8"/>
          <p:cNvSpPr/>
          <p:nvPr/>
        </p:nvSpPr>
        <p:spPr>
          <a:xfrm rot="5400000">
            <a:off x="5546413" y="215201"/>
            <a:ext cx="740664" cy="11833491"/>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52" name="Google Shape;152;p8"/>
          <p:cNvSpPr/>
          <p:nvPr/>
        </p:nvSpPr>
        <p:spPr>
          <a:xfrm rot="10800000">
            <a:off x="6153950" y="1897275"/>
            <a:ext cx="5331300" cy="957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54" name="Google Shape;154;p8"/>
          <p:cNvSpPr/>
          <p:nvPr/>
        </p:nvSpPr>
        <p:spPr>
          <a:xfrm rot="5400000">
            <a:off x="11677179" y="6053360"/>
            <a:ext cx="740664" cy="154124"/>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55" name="Google Shape;155;p8"/>
          <p:cNvSpPr txBox="1"/>
          <p:nvPr/>
        </p:nvSpPr>
        <p:spPr>
          <a:xfrm>
            <a:off x="1232175" y="4750125"/>
            <a:ext cx="3912900" cy="1046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a:solidFill>
                  <a:schemeClr val="dk1"/>
                </a:solidFill>
                <a:latin typeface="Times New Roman"/>
                <a:ea typeface="Times New Roman"/>
                <a:cs typeface="Times New Roman"/>
                <a:sym typeface="Times New Roman"/>
              </a:rPr>
              <a:t>(Source: https://www.researchgate.net/figure/The-research-onion-research-design-Source-Adopted-from-Saunders-et-al-2007_fig2_309990456)</a:t>
            </a:r>
            <a:endParaRPr>
              <a:solidFill>
                <a:schemeClr val="dk1"/>
              </a:solidFill>
              <a:latin typeface="Times New Roman"/>
              <a:ea typeface="Times New Roman"/>
              <a:cs typeface="Times New Roman"/>
              <a:sym typeface="Times New Roman"/>
            </a:endParaRPr>
          </a:p>
        </p:txBody>
      </p:sp>
      <p:pic>
        <p:nvPicPr>
          <p:cNvPr id="156" name="Google Shape;156;p8"/>
          <p:cNvPicPr preferRelativeResize="0"/>
          <p:nvPr/>
        </p:nvPicPr>
        <p:blipFill>
          <a:blip r:embed="rId3">
            <a:alphaModFix/>
          </a:blip>
          <a:stretch>
            <a:fillRect/>
          </a:stretch>
        </p:blipFill>
        <p:spPr>
          <a:xfrm>
            <a:off x="400025" y="1551522"/>
            <a:ext cx="5577201" cy="30455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g35e7bb54a5f_0_10"/>
          <p:cNvSpPr/>
          <p:nvPr/>
        </p:nvSpPr>
        <p:spPr>
          <a:xfrm>
            <a:off x="0" y="0"/>
            <a:ext cx="12192000" cy="6857400"/>
          </a:xfrm>
          <a:prstGeom prst="rect">
            <a:avLst/>
          </a:prstGeom>
          <a:solidFill>
            <a:schemeClr val="lt1"/>
          </a:solidFill>
          <a:ln>
            <a:noFill/>
          </a:ln>
        </p:spPr>
        <p:txBody>
          <a:bodyPr spcFirstLastPara="1" wrap="square" lIns="91425" tIns="45700" rIns="91425" bIns="45700" anchor="ctr" anchorCtr="0">
            <a:noAutofit/>
          </a:bodyPr>
          <a:lstStyle/>
          <a:p>
            <a:pPr marL="0" lvl="0" indent="0" algn="ctr" rtl="0">
              <a:lnSpc>
                <a:spcPct val="150000"/>
              </a:lnSpc>
              <a:spcBef>
                <a:spcPts val="0"/>
              </a:spcBef>
              <a:spcAft>
                <a:spcPts val="0"/>
              </a:spcAft>
              <a:buClr>
                <a:schemeClr val="dk1"/>
              </a:buClr>
              <a:buSzPts val="1100"/>
              <a:buFont typeface="Arial"/>
              <a:buNone/>
            </a:pPr>
            <a:endParaRPr sz="1800" b="0" i="0" u="none" strike="noStrike" cap="none">
              <a:solidFill>
                <a:schemeClr val="lt1"/>
              </a:solidFill>
              <a:latin typeface="Arial"/>
              <a:ea typeface="Arial"/>
              <a:cs typeface="Arial"/>
              <a:sym typeface="Arial"/>
            </a:endParaRPr>
          </a:p>
        </p:txBody>
      </p:sp>
      <p:sp>
        <p:nvSpPr>
          <p:cNvPr id="163" name="Google Shape;163;g35e7bb54a5f_0_10"/>
          <p:cNvSpPr txBox="1">
            <a:spLocks noGrp="1"/>
          </p:cNvSpPr>
          <p:nvPr>
            <p:ph type="title"/>
          </p:nvPr>
        </p:nvSpPr>
        <p:spPr>
          <a:xfrm>
            <a:off x="589560" y="856180"/>
            <a:ext cx="5279400" cy="11280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Times New Roman"/>
              <a:buNone/>
            </a:pPr>
            <a:r>
              <a:rPr lang="en-GB" sz="4000" b="1">
                <a:latin typeface="Times New Roman"/>
                <a:ea typeface="Times New Roman"/>
                <a:cs typeface="Times New Roman"/>
                <a:sym typeface="Times New Roman"/>
              </a:rPr>
              <a:t>PESTLE Analysis – Political</a:t>
            </a:r>
            <a:endParaRPr sz="4000" b="1">
              <a:latin typeface="Times New Roman"/>
              <a:ea typeface="Times New Roman"/>
              <a:cs typeface="Times New Roman"/>
              <a:sym typeface="Times New Roman"/>
            </a:endParaRPr>
          </a:p>
        </p:txBody>
      </p:sp>
      <p:sp>
        <p:nvSpPr>
          <p:cNvPr id="168" name="Google Shape;168;g35e7bb54a5f_0_10"/>
          <p:cNvSpPr txBox="1">
            <a:spLocks noGrp="1"/>
          </p:cNvSpPr>
          <p:nvPr>
            <p:ph idx="1"/>
          </p:nvPr>
        </p:nvSpPr>
        <p:spPr>
          <a:xfrm>
            <a:off x="513506" y="2290830"/>
            <a:ext cx="5278200" cy="3979500"/>
          </a:xfrm>
          <a:prstGeom prst="rect">
            <a:avLst/>
          </a:prstGeom>
          <a:noFill/>
          <a:ln>
            <a:noFill/>
          </a:ln>
        </p:spPr>
        <p:txBody>
          <a:bodyPr spcFirstLastPara="1" wrap="square" lIns="91425" tIns="45700" rIns="91425" bIns="45700" anchor="ctr" anchorCtr="0">
            <a:noAutofit/>
          </a:bodyPr>
          <a:lstStyle/>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The hospitality industry is now encouraged by government policies to take eco-friendly practices (Xess </a:t>
            </a:r>
            <a:r>
              <a:rPr lang="en-GB" sz="1800" i="1">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2021).</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Agreements over climate change force the sector to cut emissions.</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Sustainable certifications are increasingly supported by tourism boards.</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Investment in green infrastructure such as renewable energy is affected by political stability.</a:t>
            </a:r>
            <a:endParaRPr sz="1800">
              <a:latin typeface="Times New Roman"/>
              <a:ea typeface="Times New Roman"/>
              <a:cs typeface="Times New Roman"/>
              <a:sym typeface="Times New Roman"/>
            </a:endParaRPr>
          </a:p>
        </p:txBody>
      </p:sp>
      <p:grpSp>
        <p:nvGrpSpPr>
          <p:cNvPr id="164" name="Google Shape;164;g35e7bb54a5f_0_10"/>
          <p:cNvGrpSpPr/>
          <p:nvPr/>
        </p:nvGrpSpPr>
        <p:grpSpPr>
          <a:xfrm>
            <a:off x="0" y="1083484"/>
            <a:ext cx="355241" cy="673500"/>
            <a:chOff x="0" y="823811"/>
            <a:chExt cx="355241" cy="673500"/>
          </a:xfrm>
        </p:grpSpPr>
        <p:sp>
          <p:nvSpPr>
            <p:cNvPr id="165" name="Google Shape;165;g35e7bb54a5f_0_10"/>
            <p:cNvSpPr/>
            <p:nvPr/>
          </p:nvSpPr>
          <p:spPr>
            <a:xfrm>
              <a:off x="0" y="823811"/>
              <a:ext cx="87300" cy="6735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66" name="Google Shape;166;g35e7bb54a5f_0_10"/>
            <p:cNvSpPr/>
            <p:nvPr/>
          </p:nvSpPr>
          <p:spPr>
            <a:xfrm>
              <a:off x="159341" y="823811"/>
              <a:ext cx="195900" cy="6735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167" name="Google Shape;167;g35e7bb54a5f_0_10"/>
          <p:cNvSpPr/>
          <p:nvPr/>
        </p:nvSpPr>
        <p:spPr>
          <a:xfrm flipH="1">
            <a:off x="664951" y="2123821"/>
            <a:ext cx="4975200" cy="273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69" name="Google Shape;169;g35e7bb54a5f_0_10"/>
          <p:cNvSpPr/>
          <p:nvPr/>
        </p:nvSpPr>
        <p:spPr>
          <a:xfrm flipH="1">
            <a:off x="10697700" y="0"/>
            <a:ext cx="1494300"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70" name="Google Shape;170;g35e7bb54a5f_0_10"/>
          <p:cNvSpPr txBox="1"/>
          <p:nvPr/>
        </p:nvSpPr>
        <p:spPr>
          <a:xfrm>
            <a:off x="6786850" y="5549950"/>
            <a:ext cx="4012500" cy="8619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100">
                <a:solidFill>
                  <a:schemeClr val="dk1"/>
                </a:solidFill>
                <a:latin typeface="Times New Roman"/>
                <a:ea typeface="Times New Roman"/>
                <a:cs typeface="Times New Roman"/>
                <a:sym typeface="Times New Roman"/>
              </a:rPr>
              <a:t>(Source: https://education.nationalgeographic.org/resource/sustainable-development-goals/)</a:t>
            </a:r>
            <a:endParaRPr sz="2300">
              <a:solidFill>
                <a:schemeClr val="dk1"/>
              </a:solidFill>
            </a:endParaRPr>
          </a:p>
        </p:txBody>
      </p:sp>
      <p:pic>
        <p:nvPicPr>
          <p:cNvPr id="171" name="Google Shape;171;g35e7bb54a5f_0_10"/>
          <p:cNvPicPr preferRelativeResize="0"/>
          <p:nvPr/>
        </p:nvPicPr>
        <p:blipFill>
          <a:blip r:embed="rId3">
            <a:alphaModFix/>
          </a:blip>
          <a:stretch>
            <a:fillRect/>
          </a:stretch>
        </p:blipFill>
        <p:spPr>
          <a:xfrm>
            <a:off x="5868950" y="1984175"/>
            <a:ext cx="5208025" cy="35124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g35e7bb54a5f_0_2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78" name="Google Shape;178;g35e7bb54a5f_0_25"/>
          <p:cNvSpPr/>
          <p:nvPr/>
        </p:nvSpPr>
        <p:spPr>
          <a:xfrm flipH="1">
            <a:off x="8576660" y="3335867"/>
            <a:ext cx="3291900" cy="3200400"/>
          </a:xfrm>
          <a:prstGeom prst="rtTriangle">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79" name="Google Shape;179;g35e7bb54a5f_0_25"/>
          <p:cNvSpPr/>
          <p:nvPr/>
        </p:nvSpPr>
        <p:spPr>
          <a:xfrm>
            <a:off x="4976079" y="625063"/>
            <a:ext cx="6570900" cy="5607900"/>
          </a:xfrm>
          <a:prstGeom prst="rect">
            <a:avLst/>
          </a:prstGeom>
          <a:noFill/>
          <a:ln w="19050" cap="flat" cmpd="sng">
            <a:solidFill>
              <a:srgbClr val="3F3F3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80" name="Google Shape;180;g35e7bb54a5f_0_25"/>
          <p:cNvSpPr txBox="1">
            <a:spLocks noGrp="1"/>
          </p:cNvSpPr>
          <p:nvPr>
            <p:ph type="title"/>
          </p:nvPr>
        </p:nvSpPr>
        <p:spPr>
          <a:xfrm>
            <a:off x="5440272" y="798012"/>
            <a:ext cx="5642400" cy="15972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5400"/>
              <a:buFont typeface="Times New Roman"/>
              <a:buNone/>
            </a:pPr>
            <a:r>
              <a:rPr lang="en-GB" sz="4100" b="1">
                <a:latin typeface="Times New Roman"/>
                <a:ea typeface="Times New Roman"/>
                <a:cs typeface="Times New Roman"/>
                <a:sym typeface="Times New Roman"/>
              </a:rPr>
              <a:t>PESTLE Analysis – Economic</a:t>
            </a:r>
            <a:endParaRPr sz="4100"/>
          </a:p>
        </p:txBody>
      </p:sp>
      <p:sp>
        <p:nvSpPr>
          <p:cNvPr id="181" name="Google Shape;181;g35e7bb54a5f_0_25"/>
          <p:cNvSpPr txBox="1">
            <a:spLocks noGrp="1"/>
          </p:cNvSpPr>
          <p:nvPr>
            <p:ph idx="1"/>
          </p:nvPr>
        </p:nvSpPr>
        <p:spPr>
          <a:xfrm>
            <a:off x="5209525" y="2173050"/>
            <a:ext cx="6045000" cy="3731700"/>
          </a:xfrm>
          <a:prstGeom prst="rect">
            <a:avLst/>
          </a:prstGeom>
          <a:noFill/>
          <a:ln>
            <a:noFill/>
          </a:ln>
        </p:spPr>
        <p:txBody>
          <a:bodyPr spcFirstLastPara="1" wrap="square" lIns="91425" tIns="45700" rIns="91425" bIns="45700" anchor="t" anchorCtr="0">
            <a:noAutofit/>
          </a:bodyPr>
          <a:lstStyle/>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Long-term operational savings are realised through energy-efficient systems and waste reduction (Gennitsaris </a:t>
            </a:r>
            <a:r>
              <a:rPr lang="en-GB" sz="1600" i="1">
                <a:latin typeface="Times New Roman"/>
                <a:ea typeface="Times New Roman"/>
                <a:cs typeface="Times New Roman"/>
                <a:sym typeface="Times New Roman"/>
              </a:rPr>
              <a:t>et al</a:t>
            </a:r>
            <a:r>
              <a:rPr lang="en-GB" sz="1600">
                <a:latin typeface="Times New Roman"/>
                <a:ea typeface="Times New Roman"/>
                <a:cs typeface="Times New Roman"/>
                <a:sym typeface="Times New Roman"/>
              </a:rPr>
              <a:t>., 2023).</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Sustainable infrastructure requires a lot of up-front capital.</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Consumer preference for eco-friendly accommodations increases revenue potential.</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Availability of funding for green initiatives may be affected by economic downturns.</a:t>
            </a:r>
            <a:endParaRPr sz="1600">
              <a:latin typeface="Times New Roman"/>
              <a:ea typeface="Times New Roman"/>
              <a:cs typeface="Times New Roman"/>
              <a:sym typeface="Times New Roman"/>
            </a:endParaRPr>
          </a:p>
        </p:txBody>
      </p:sp>
      <p:sp>
        <p:nvSpPr>
          <p:cNvPr id="182" name="Google Shape;182;g35e7bb54a5f_0_25"/>
          <p:cNvSpPr txBox="1"/>
          <p:nvPr/>
        </p:nvSpPr>
        <p:spPr>
          <a:xfrm>
            <a:off x="924213" y="5425512"/>
            <a:ext cx="3011400" cy="954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a:solidFill>
                  <a:schemeClr val="dk1"/>
                </a:solidFill>
                <a:latin typeface="Times New Roman"/>
                <a:ea typeface="Times New Roman"/>
                <a:cs typeface="Times New Roman"/>
                <a:sym typeface="Times New Roman"/>
              </a:rPr>
              <a:t>(S</a:t>
            </a:r>
            <a:r>
              <a:rPr lang="en-GB" sz="1400" b="0" i="0" u="none" strike="noStrike" cap="none">
                <a:solidFill>
                  <a:schemeClr val="dk1"/>
                </a:solidFill>
                <a:latin typeface="Times New Roman"/>
                <a:ea typeface="Times New Roman"/>
                <a:cs typeface="Times New Roman"/>
                <a:sym typeface="Times New Roman"/>
              </a:rPr>
              <a:t>ource: </a:t>
            </a:r>
            <a:r>
              <a:rPr lang="en-GB">
                <a:solidFill>
                  <a:schemeClr val="dk1"/>
                </a:solidFill>
                <a:latin typeface="Times New Roman"/>
                <a:ea typeface="Times New Roman"/>
                <a:cs typeface="Times New Roman"/>
                <a:sym typeface="Times New Roman"/>
              </a:rPr>
              <a:t>https://archive.news.wsu.edu/press-release/2015/10/01/hotel-greenwashing-dirties-eco-friendly-reputation/)</a:t>
            </a:r>
            <a:endParaRPr sz="1400" b="0" i="0" u="none" strike="noStrike" cap="none">
              <a:solidFill>
                <a:schemeClr val="dk1"/>
              </a:solidFill>
              <a:latin typeface="Arial"/>
              <a:ea typeface="Arial"/>
              <a:cs typeface="Arial"/>
              <a:sym typeface="Arial"/>
            </a:endParaRPr>
          </a:p>
        </p:txBody>
      </p:sp>
      <p:pic>
        <p:nvPicPr>
          <p:cNvPr id="183" name="Google Shape;183;g35e7bb54a5f_0_25"/>
          <p:cNvPicPr preferRelativeResize="0"/>
          <p:nvPr/>
        </p:nvPicPr>
        <p:blipFill>
          <a:blip r:embed="rId3">
            <a:alphaModFix/>
          </a:blip>
          <a:stretch>
            <a:fillRect/>
          </a:stretch>
        </p:blipFill>
        <p:spPr>
          <a:xfrm>
            <a:off x="414075" y="2395203"/>
            <a:ext cx="4309002" cy="23964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g35e7bb54a5f_0_38"/>
          <p:cNvSpPr/>
          <p:nvPr/>
        </p:nvSpPr>
        <p:spPr>
          <a:xfrm>
            <a:off x="0" y="0"/>
            <a:ext cx="12192000" cy="6857400"/>
          </a:xfrm>
          <a:prstGeom prst="rect">
            <a:avLst/>
          </a:prstGeom>
          <a:solidFill>
            <a:schemeClr val="lt1"/>
          </a:solidFill>
          <a:ln>
            <a:noFill/>
          </a:ln>
        </p:spPr>
        <p:txBody>
          <a:bodyPr spcFirstLastPara="1" wrap="square" lIns="91425" tIns="45700" rIns="91425" bIns="45700" anchor="ctr" anchorCtr="0">
            <a:noAutofit/>
          </a:bodyPr>
          <a:lstStyle/>
          <a:p>
            <a:pPr marL="0" lvl="0" indent="0" algn="ctr" rtl="0">
              <a:lnSpc>
                <a:spcPct val="150000"/>
              </a:lnSpc>
              <a:spcBef>
                <a:spcPts val="0"/>
              </a:spcBef>
              <a:spcAft>
                <a:spcPts val="0"/>
              </a:spcAft>
              <a:buClr>
                <a:schemeClr val="dk1"/>
              </a:buClr>
              <a:buSzPts val="1100"/>
              <a:buFont typeface="Arial"/>
              <a:buNone/>
            </a:pPr>
            <a:endParaRPr sz="1800" b="0" i="0" u="none" strike="noStrike" cap="none">
              <a:solidFill>
                <a:schemeClr val="lt1"/>
              </a:solidFill>
              <a:latin typeface="Arial"/>
              <a:ea typeface="Arial"/>
              <a:cs typeface="Arial"/>
              <a:sym typeface="Arial"/>
            </a:endParaRPr>
          </a:p>
        </p:txBody>
      </p:sp>
      <p:sp>
        <p:nvSpPr>
          <p:cNvPr id="190" name="Google Shape;190;g35e7bb54a5f_0_38"/>
          <p:cNvSpPr txBox="1">
            <a:spLocks noGrp="1"/>
          </p:cNvSpPr>
          <p:nvPr>
            <p:ph type="title"/>
          </p:nvPr>
        </p:nvSpPr>
        <p:spPr>
          <a:xfrm>
            <a:off x="589560" y="856180"/>
            <a:ext cx="5279400" cy="11280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Times New Roman"/>
              <a:buNone/>
            </a:pPr>
            <a:r>
              <a:rPr lang="en-GB" sz="4000" b="1">
                <a:latin typeface="Times New Roman"/>
                <a:ea typeface="Times New Roman"/>
                <a:cs typeface="Times New Roman"/>
                <a:sym typeface="Times New Roman"/>
              </a:rPr>
              <a:t>PESTLE Analysis – Social</a:t>
            </a:r>
            <a:endParaRPr sz="4000" b="1"/>
          </a:p>
        </p:txBody>
      </p:sp>
      <p:sp>
        <p:nvSpPr>
          <p:cNvPr id="195" name="Google Shape;195;g35e7bb54a5f_0_38"/>
          <p:cNvSpPr txBox="1">
            <a:spLocks noGrp="1"/>
          </p:cNvSpPr>
          <p:nvPr>
            <p:ph idx="1"/>
          </p:nvPr>
        </p:nvSpPr>
        <p:spPr>
          <a:xfrm>
            <a:off x="513506" y="2290830"/>
            <a:ext cx="5278200" cy="3979500"/>
          </a:xfrm>
          <a:prstGeom prst="rect">
            <a:avLst/>
          </a:prstGeom>
          <a:noFill/>
          <a:ln>
            <a:noFill/>
          </a:ln>
        </p:spPr>
        <p:txBody>
          <a:bodyPr spcFirstLastPara="1" wrap="square" lIns="91425" tIns="45700" rIns="91425" bIns="45700" anchor="ctr" anchorCtr="0">
            <a:normAutofit/>
          </a:bodyPr>
          <a:lstStyle/>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Demand for green hotels rises as consumer awareness about environmental issues grows (Gelderman</a:t>
            </a:r>
            <a:r>
              <a:rPr lang="en-GB" sz="1800" i="1">
                <a:latin typeface="Times New Roman"/>
                <a:ea typeface="Times New Roman"/>
                <a:cs typeface="Times New Roman"/>
                <a:sym typeface="Times New Roman"/>
              </a:rPr>
              <a:t> et al.,</a:t>
            </a:r>
            <a:r>
              <a:rPr lang="en-GB" sz="1800">
                <a:latin typeface="Times New Roman"/>
                <a:ea typeface="Times New Roman"/>
                <a:cs typeface="Times New Roman"/>
                <a:sym typeface="Times New Roman"/>
              </a:rPr>
              <a:t> 2021).</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Eco-friendly brands and experiences are favoured by Millennials and Gen Z.</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Social responsibility is expected from hospitality businesses.</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Local sourcing and employment foster community engagement and builds brand reputation.</a:t>
            </a:r>
            <a:endParaRPr sz="1800">
              <a:latin typeface="Times New Roman"/>
              <a:ea typeface="Times New Roman"/>
              <a:cs typeface="Times New Roman"/>
              <a:sym typeface="Times New Roman"/>
            </a:endParaRPr>
          </a:p>
        </p:txBody>
      </p:sp>
      <p:grpSp>
        <p:nvGrpSpPr>
          <p:cNvPr id="191" name="Google Shape;191;g35e7bb54a5f_0_38"/>
          <p:cNvGrpSpPr/>
          <p:nvPr/>
        </p:nvGrpSpPr>
        <p:grpSpPr>
          <a:xfrm>
            <a:off x="0" y="1083484"/>
            <a:ext cx="355241" cy="673500"/>
            <a:chOff x="0" y="823811"/>
            <a:chExt cx="355241" cy="673500"/>
          </a:xfrm>
        </p:grpSpPr>
        <p:sp>
          <p:nvSpPr>
            <p:cNvPr id="192" name="Google Shape;192;g35e7bb54a5f_0_38"/>
            <p:cNvSpPr/>
            <p:nvPr/>
          </p:nvSpPr>
          <p:spPr>
            <a:xfrm>
              <a:off x="0" y="823811"/>
              <a:ext cx="87300" cy="6735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3" name="Google Shape;193;g35e7bb54a5f_0_38"/>
            <p:cNvSpPr/>
            <p:nvPr/>
          </p:nvSpPr>
          <p:spPr>
            <a:xfrm>
              <a:off x="159341" y="823811"/>
              <a:ext cx="195900" cy="6735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194" name="Google Shape;194;g35e7bb54a5f_0_38"/>
          <p:cNvSpPr/>
          <p:nvPr/>
        </p:nvSpPr>
        <p:spPr>
          <a:xfrm flipH="1">
            <a:off x="664951" y="2123821"/>
            <a:ext cx="4975200" cy="273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6" name="Google Shape;196;g35e7bb54a5f_0_38"/>
          <p:cNvSpPr/>
          <p:nvPr/>
        </p:nvSpPr>
        <p:spPr>
          <a:xfrm flipH="1">
            <a:off x="10697700" y="0"/>
            <a:ext cx="1494300"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7" name="Google Shape;197;g35e7bb54a5f_0_38"/>
          <p:cNvSpPr txBox="1"/>
          <p:nvPr/>
        </p:nvSpPr>
        <p:spPr>
          <a:xfrm>
            <a:off x="6417838" y="5646875"/>
            <a:ext cx="4012500" cy="6081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100">
                <a:solidFill>
                  <a:schemeClr val="dk1"/>
                </a:solidFill>
                <a:latin typeface="Times New Roman"/>
                <a:ea typeface="Times New Roman"/>
                <a:cs typeface="Times New Roman"/>
                <a:sym typeface="Times New Roman"/>
              </a:rPr>
              <a:t>(Source: https://hospitalityinsights.ehl.edu/csr-practices-hospitality-industry)</a:t>
            </a:r>
            <a:endParaRPr sz="2300">
              <a:solidFill>
                <a:schemeClr val="dk1"/>
              </a:solidFill>
            </a:endParaRPr>
          </a:p>
        </p:txBody>
      </p:sp>
      <p:pic>
        <p:nvPicPr>
          <p:cNvPr id="198" name="Google Shape;198;g35e7bb54a5f_0_38"/>
          <p:cNvPicPr preferRelativeResize="0"/>
          <p:nvPr/>
        </p:nvPicPr>
        <p:blipFill>
          <a:blip r:embed="rId3">
            <a:alphaModFix/>
          </a:blip>
          <a:stretch>
            <a:fillRect/>
          </a:stretch>
        </p:blipFill>
        <p:spPr>
          <a:xfrm>
            <a:off x="6299325" y="2631550"/>
            <a:ext cx="4249525" cy="2833026"/>
          </a:xfrm>
          <a:prstGeom prst="rect">
            <a:avLst/>
          </a:prstGeom>
          <a:solidFill>
            <a:schemeClr val="lt1"/>
          </a:solid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g35e7bb54a5f_0_53"/>
          <p:cNvSpPr txBox="1">
            <a:spLocks noGrp="1"/>
          </p:cNvSpPr>
          <p:nvPr>
            <p:ph type="title"/>
          </p:nvPr>
        </p:nvSpPr>
        <p:spPr>
          <a:prstGeom prst="rect">
            <a:avLst/>
          </a:prstGeom>
          <a:noFill/>
          <a:ln>
            <a:noFill/>
          </a:ln>
        </p:spPr>
        <p:txBody>
          <a:bodyPr spcFirstLastPara="1" wrap="square" lIns="91425" tIns="45700" rIns="91425" bIns="45700" anchor="ctr" anchorCtr="0">
            <a:noAutofit/>
          </a:bodyPr>
          <a:lstStyle/>
          <a:p>
            <a:pPr marL="0" lvl="0" indent="0" algn="ctr" rtl="0">
              <a:lnSpc>
                <a:spcPct val="150000"/>
              </a:lnSpc>
              <a:spcBef>
                <a:spcPts val="0"/>
              </a:spcBef>
              <a:spcAft>
                <a:spcPts val="0"/>
              </a:spcAft>
              <a:buClr>
                <a:schemeClr val="dk1"/>
              </a:buClr>
              <a:buSzPts val="1100"/>
              <a:buFont typeface="Arial"/>
              <a:buNone/>
            </a:pPr>
            <a:r>
              <a:rPr lang="en-GB" sz="4000" b="1">
                <a:solidFill>
                  <a:srgbClr val="000000"/>
                </a:solidFill>
                <a:latin typeface="Times New Roman"/>
                <a:ea typeface="Times New Roman"/>
                <a:cs typeface="Times New Roman"/>
                <a:sym typeface="Times New Roman"/>
              </a:rPr>
              <a:t>PESTLE Analysis – Technological</a:t>
            </a:r>
            <a:endParaRPr sz="4500" b="1">
              <a:solidFill>
                <a:srgbClr val="000000"/>
              </a:solidFill>
              <a:latin typeface="Times New Roman"/>
              <a:ea typeface="Times New Roman"/>
              <a:cs typeface="Times New Roman"/>
              <a:sym typeface="Times New Roman"/>
            </a:endParaRPr>
          </a:p>
        </p:txBody>
      </p:sp>
      <p:sp>
        <p:nvSpPr>
          <p:cNvPr id="205" name="Google Shape;205;g35e7bb54a5f_0_53"/>
          <p:cNvSpPr txBox="1"/>
          <p:nvPr/>
        </p:nvSpPr>
        <p:spPr>
          <a:xfrm>
            <a:off x="7039482" y="5478444"/>
            <a:ext cx="4243800" cy="7389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a:solidFill>
                  <a:schemeClr val="dk1"/>
                </a:solidFill>
                <a:latin typeface="Times New Roman"/>
                <a:ea typeface="Times New Roman"/>
                <a:cs typeface="Times New Roman"/>
                <a:sym typeface="Times New Roman"/>
              </a:rPr>
              <a:t>(</a:t>
            </a:r>
            <a:r>
              <a:rPr lang="en-GB" i="0" u="none" strike="noStrike" cap="none">
                <a:solidFill>
                  <a:schemeClr val="dk1"/>
                </a:solidFill>
                <a:latin typeface="Times New Roman"/>
                <a:ea typeface="Times New Roman"/>
                <a:cs typeface="Times New Roman"/>
                <a:sym typeface="Times New Roman"/>
              </a:rPr>
              <a:t>Source: </a:t>
            </a:r>
            <a:r>
              <a:rPr lang="en-GB">
                <a:latin typeface="Times New Roman"/>
                <a:ea typeface="Times New Roman"/>
                <a:cs typeface="Times New Roman"/>
                <a:sym typeface="Times New Roman"/>
              </a:rPr>
              <a:t>https://www.hotelmanagement.net/tech/why-smart-energy-systems-ensure-guest-satisfaction)</a:t>
            </a:r>
            <a:endParaRPr i="0" u="none" strike="noStrike" cap="none">
              <a:solidFill>
                <a:schemeClr val="dk1"/>
              </a:solidFill>
              <a:latin typeface="Times New Roman"/>
              <a:ea typeface="Times New Roman"/>
              <a:cs typeface="Times New Roman"/>
              <a:sym typeface="Times New Roman"/>
            </a:endParaRPr>
          </a:p>
        </p:txBody>
      </p:sp>
      <p:sp>
        <p:nvSpPr>
          <p:cNvPr id="206" name="Google Shape;206;g35e7bb54a5f_0_53"/>
          <p:cNvSpPr txBox="1"/>
          <p:nvPr/>
        </p:nvSpPr>
        <p:spPr>
          <a:xfrm>
            <a:off x="629950" y="2092050"/>
            <a:ext cx="6075600" cy="3386400"/>
          </a:xfrm>
          <a:prstGeom prst="rect">
            <a:avLst/>
          </a:prstGeom>
          <a:noFill/>
          <a:ln>
            <a:noFill/>
          </a:ln>
        </p:spPr>
        <p:txBody>
          <a:bodyPr spcFirstLastPara="1" wrap="square" lIns="91425" tIns="91425" rIns="91425" bIns="91425" anchor="t" anchorCtr="0">
            <a:spAutoFit/>
          </a:bodyPr>
          <a:lstStyle/>
          <a:p>
            <a:pPr marL="457200" lvl="0" indent="-330200" algn="just" rtl="0">
              <a:lnSpc>
                <a:spcPct val="15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More advanced energy-saving technologies such as smart thermostating and LED lighting are readily available like Pig at Combe, UK (Thehoteljournal.com, 2025).</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Paperless cheque-in and guest communication supported by digital platforms help reduce the waste.</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Innovation in waste treatment and water recycling is good for sustainability.</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Carbon footprints can be tracked and managed more accurately by using technology.</a:t>
            </a:r>
            <a:endParaRPr sz="1600">
              <a:solidFill>
                <a:schemeClr val="dk1"/>
              </a:solidFill>
              <a:latin typeface="Times New Roman"/>
              <a:ea typeface="Times New Roman"/>
              <a:cs typeface="Times New Roman"/>
              <a:sym typeface="Times New Roman"/>
            </a:endParaRPr>
          </a:p>
        </p:txBody>
      </p:sp>
      <p:sp>
        <p:nvSpPr>
          <p:cNvPr id="207" name="Google Shape;207;g35e7bb54a5f_0_53"/>
          <p:cNvSpPr/>
          <p:nvPr/>
        </p:nvSpPr>
        <p:spPr>
          <a:xfrm rot="5400000">
            <a:off x="5878900" y="512525"/>
            <a:ext cx="441000" cy="122499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208" name="Google Shape;208;g35e7bb54a5f_0_53"/>
          <p:cNvPicPr preferRelativeResize="0"/>
          <p:nvPr/>
        </p:nvPicPr>
        <p:blipFill>
          <a:blip r:embed="rId3">
            <a:alphaModFix/>
          </a:blip>
          <a:stretch>
            <a:fillRect/>
          </a:stretch>
        </p:blipFill>
        <p:spPr>
          <a:xfrm>
            <a:off x="6764425" y="2312863"/>
            <a:ext cx="5181650" cy="309431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g35e7bb54a5f_0_63"/>
          <p:cNvSpPr/>
          <p:nvPr/>
        </p:nvSpPr>
        <p:spPr>
          <a:xfrm>
            <a:off x="0" y="0"/>
            <a:ext cx="12192000" cy="68574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15" name="Google Shape;215;g35e7bb54a5f_0_63"/>
          <p:cNvSpPr txBox="1">
            <a:spLocks noGrp="1"/>
          </p:cNvSpPr>
          <p:nvPr>
            <p:ph type="title"/>
          </p:nvPr>
        </p:nvSpPr>
        <p:spPr>
          <a:xfrm>
            <a:off x="6057001" y="525975"/>
            <a:ext cx="5465100" cy="12003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3600"/>
              <a:buFont typeface="Times New Roman"/>
              <a:buNone/>
            </a:pPr>
            <a:r>
              <a:rPr lang="en-GB" sz="3600" b="1">
                <a:latin typeface="Times New Roman"/>
                <a:ea typeface="Times New Roman"/>
                <a:cs typeface="Times New Roman"/>
                <a:sym typeface="Times New Roman"/>
              </a:rPr>
              <a:t>PESTLE Analysis – Legal and Environmental</a:t>
            </a:r>
            <a:endParaRPr sz="4488"/>
          </a:p>
        </p:txBody>
      </p:sp>
      <p:sp>
        <p:nvSpPr>
          <p:cNvPr id="218" name="Google Shape;218;g35e7bb54a5f_0_63"/>
          <p:cNvSpPr txBox="1">
            <a:spLocks noGrp="1"/>
          </p:cNvSpPr>
          <p:nvPr>
            <p:ph idx="1"/>
          </p:nvPr>
        </p:nvSpPr>
        <p:spPr>
          <a:xfrm>
            <a:off x="5838901" y="2031100"/>
            <a:ext cx="5683200" cy="3512100"/>
          </a:xfrm>
          <a:prstGeom prst="rect">
            <a:avLst/>
          </a:prstGeom>
          <a:noFill/>
          <a:ln>
            <a:noFill/>
          </a:ln>
        </p:spPr>
        <p:txBody>
          <a:bodyPr spcFirstLastPara="1" wrap="square" lIns="91425" tIns="45700" rIns="91425" bIns="45700" anchor="ctr" anchorCtr="0">
            <a:noAutofit/>
          </a:bodyPr>
          <a:lstStyle/>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Green building standards must now be complied with legal frameworks.</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Fines and reputational damage can come of environmental regulation violations.</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These eco certifications like LEED, Green Key becoming industry benchmarks (Velaoras </a:t>
            </a:r>
            <a:r>
              <a:rPr lang="en-GB" sz="1800" i="1">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2025).</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The need for urgent environmental responsibility stems from climate change, pollution and resource scarcity.</a:t>
            </a:r>
            <a:endParaRPr sz="1800">
              <a:latin typeface="Times New Roman"/>
              <a:ea typeface="Times New Roman"/>
              <a:cs typeface="Times New Roman"/>
              <a:sym typeface="Times New Roman"/>
            </a:endParaRPr>
          </a:p>
        </p:txBody>
      </p:sp>
      <p:sp>
        <p:nvSpPr>
          <p:cNvPr id="216" name="Google Shape;216;g35e7bb54a5f_0_63"/>
          <p:cNvSpPr/>
          <p:nvPr/>
        </p:nvSpPr>
        <p:spPr>
          <a:xfrm rot="5400000">
            <a:off x="5546391" y="215214"/>
            <a:ext cx="740700" cy="118335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17" name="Google Shape;217;g35e7bb54a5f_0_63"/>
          <p:cNvSpPr/>
          <p:nvPr/>
        </p:nvSpPr>
        <p:spPr>
          <a:xfrm rot="10800000">
            <a:off x="6153950" y="1897275"/>
            <a:ext cx="5331300" cy="957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19" name="Google Shape;219;g35e7bb54a5f_0_63"/>
          <p:cNvSpPr/>
          <p:nvPr/>
        </p:nvSpPr>
        <p:spPr>
          <a:xfrm rot="5400000">
            <a:off x="11677123" y="6053340"/>
            <a:ext cx="740700" cy="1542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20" name="Google Shape;220;g35e7bb54a5f_0_63"/>
          <p:cNvSpPr txBox="1"/>
          <p:nvPr/>
        </p:nvSpPr>
        <p:spPr>
          <a:xfrm>
            <a:off x="1232175" y="4750125"/>
            <a:ext cx="3912900" cy="831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a:solidFill>
                  <a:schemeClr val="dk1"/>
                </a:solidFill>
                <a:latin typeface="Times New Roman"/>
                <a:ea typeface="Times New Roman"/>
                <a:cs typeface="Times New Roman"/>
                <a:sym typeface="Times New Roman"/>
              </a:rPr>
              <a:t>(Source: https://www.wattsense.com/blog/regulations/leed-certification-an-international-standard/)</a:t>
            </a:r>
            <a:endParaRPr>
              <a:solidFill>
                <a:schemeClr val="dk1"/>
              </a:solidFill>
              <a:latin typeface="Times New Roman"/>
              <a:ea typeface="Times New Roman"/>
              <a:cs typeface="Times New Roman"/>
              <a:sym typeface="Times New Roman"/>
            </a:endParaRPr>
          </a:p>
        </p:txBody>
      </p:sp>
      <p:pic>
        <p:nvPicPr>
          <p:cNvPr id="221" name="Google Shape;221;g35e7bb54a5f_0_63"/>
          <p:cNvPicPr preferRelativeResize="0"/>
          <p:nvPr/>
        </p:nvPicPr>
        <p:blipFill>
          <a:blip r:embed="rId3">
            <a:alphaModFix/>
          </a:blip>
          <a:stretch>
            <a:fillRect/>
          </a:stretch>
        </p:blipFill>
        <p:spPr>
          <a:xfrm>
            <a:off x="1343650" y="1058515"/>
            <a:ext cx="4001400" cy="360126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g35e7bb54a5f_0_76"/>
          <p:cNvSpPr/>
          <p:nvPr/>
        </p:nvSpPr>
        <p:spPr>
          <a:xfrm>
            <a:off x="0" y="0"/>
            <a:ext cx="12192000" cy="6857400"/>
          </a:xfrm>
          <a:prstGeom prst="rect">
            <a:avLst/>
          </a:prstGeom>
          <a:solidFill>
            <a:schemeClr val="lt1"/>
          </a:solidFill>
          <a:ln>
            <a:noFill/>
          </a:ln>
        </p:spPr>
        <p:txBody>
          <a:bodyPr spcFirstLastPara="1" wrap="square" lIns="91425" tIns="45700" rIns="91425" bIns="45700" anchor="ctr" anchorCtr="0">
            <a:noAutofit/>
          </a:bodyPr>
          <a:lstStyle/>
          <a:p>
            <a:pPr marL="0" lvl="0" indent="0" algn="ctr" rtl="0">
              <a:lnSpc>
                <a:spcPct val="150000"/>
              </a:lnSpc>
              <a:spcBef>
                <a:spcPts val="0"/>
              </a:spcBef>
              <a:spcAft>
                <a:spcPts val="0"/>
              </a:spcAft>
              <a:buClr>
                <a:schemeClr val="dk1"/>
              </a:buClr>
              <a:buSzPts val="1100"/>
              <a:buFont typeface="Arial"/>
              <a:buNone/>
            </a:pPr>
            <a:endParaRPr sz="1800" b="0" i="0" u="none" strike="noStrike" cap="none">
              <a:solidFill>
                <a:schemeClr val="lt1"/>
              </a:solidFill>
              <a:latin typeface="Arial"/>
              <a:ea typeface="Arial"/>
              <a:cs typeface="Arial"/>
              <a:sym typeface="Arial"/>
            </a:endParaRPr>
          </a:p>
        </p:txBody>
      </p:sp>
      <p:sp>
        <p:nvSpPr>
          <p:cNvPr id="228" name="Google Shape;228;g35e7bb54a5f_0_76"/>
          <p:cNvSpPr txBox="1">
            <a:spLocks noGrp="1"/>
          </p:cNvSpPr>
          <p:nvPr>
            <p:ph type="title"/>
          </p:nvPr>
        </p:nvSpPr>
        <p:spPr>
          <a:xfrm>
            <a:off x="589547" y="856175"/>
            <a:ext cx="6666900" cy="11280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Times New Roman"/>
              <a:buNone/>
            </a:pPr>
            <a:r>
              <a:rPr lang="en-GB" sz="4000" b="1">
                <a:latin typeface="Times New Roman"/>
                <a:ea typeface="Times New Roman"/>
                <a:cs typeface="Times New Roman"/>
                <a:sym typeface="Times New Roman"/>
              </a:rPr>
              <a:t>Industry Impact – Strengths and Limitations</a:t>
            </a:r>
            <a:endParaRPr sz="4000" b="1">
              <a:latin typeface="Times New Roman"/>
              <a:ea typeface="Times New Roman"/>
              <a:cs typeface="Times New Roman"/>
              <a:sym typeface="Times New Roman"/>
            </a:endParaRPr>
          </a:p>
        </p:txBody>
      </p:sp>
      <p:sp>
        <p:nvSpPr>
          <p:cNvPr id="233" name="Google Shape;233;g35e7bb54a5f_0_76"/>
          <p:cNvSpPr txBox="1">
            <a:spLocks noGrp="1"/>
          </p:cNvSpPr>
          <p:nvPr>
            <p:ph idx="1"/>
          </p:nvPr>
        </p:nvSpPr>
        <p:spPr>
          <a:xfrm>
            <a:off x="513506" y="2290830"/>
            <a:ext cx="5278200" cy="3979500"/>
          </a:xfrm>
          <a:prstGeom prst="rect">
            <a:avLst/>
          </a:prstGeom>
          <a:noFill/>
          <a:ln>
            <a:noFill/>
          </a:ln>
        </p:spPr>
        <p:txBody>
          <a:bodyPr spcFirstLastPara="1" wrap="square" lIns="91425" tIns="45700" rIns="91425" bIns="45700" anchor="ctr" anchorCtr="0">
            <a:noAutofit/>
          </a:bodyPr>
          <a:lstStyle/>
          <a:p>
            <a:pPr marL="0" lvl="0" indent="0" algn="just" rtl="0">
              <a:lnSpc>
                <a:spcPct val="150000"/>
              </a:lnSpc>
              <a:spcBef>
                <a:spcPts val="0"/>
              </a:spcBef>
              <a:spcAft>
                <a:spcPts val="0"/>
              </a:spcAft>
              <a:buNone/>
            </a:pPr>
            <a:r>
              <a:rPr lang="en-GB" sz="1600" b="1">
                <a:latin typeface="Times New Roman"/>
                <a:ea typeface="Times New Roman"/>
                <a:cs typeface="Times New Roman"/>
                <a:sym typeface="Times New Roman"/>
              </a:rPr>
              <a:t>Strength</a:t>
            </a:r>
            <a:endParaRPr sz="1600" b="1">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Sustainability enhances brand image and customer appeal.</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Energy and waste reduction means long-term cost efficiency (Mathur, 2024).</a:t>
            </a:r>
            <a:endParaRPr sz="16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600" b="1">
                <a:latin typeface="Times New Roman"/>
                <a:ea typeface="Times New Roman"/>
                <a:cs typeface="Times New Roman"/>
                <a:sym typeface="Times New Roman"/>
              </a:rPr>
              <a:t>Limitation</a:t>
            </a:r>
            <a:endParaRPr sz="1600" b="1">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High investment costs in green infrastructure and training.</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Sustainability can be tricky to balance with luxury expectations.</a:t>
            </a:r>
            <a:endParaRPr sz="1600">
              <a:latin typeface="Times New Roman"/>
              <a:ea typeface="Times New Roman"/>
              <a:cs typeface="Times New Roman"/>
              <a:sym typeface="Times New Roman"/>
            </a:endParaRPr>
          </a:p>
        </p:txBody>
      </p:sp>
      <p:grpSp>
        <p:nvGrpSpPr>
          <p:cNvPr id="229" name="Google Shape;229;g35e7bb54a5f_0_76"/>
          <p:cNvGrpSpPr/>
          <p:nvPr/>
        </p:nvGrpSpPr>
        <p:grpSpPr>
          <a:xfrm>
            <a:off x="0" y="1083484"/>
            <a:ext cx="355241" cy="673500"/>
            <a:chOff x="0" y="823811"/>
            <a:chExt cx="355241" cy="673500"/>
          </a:xfrm>
        </p:grpSpPr>
        <p:sp>
          <p:nvSpPr>
            <p:cNvPr id="230" name="Google Shape;230;g35e7bb54a5f_0_76"/>
            <p:cNvSpPr/>
            <p:nvPr/>
          </p:nvSpPr>
          <p:spPr>
            <a:xfrm>
              <a:off x="0" y="823811"/>
              <a:ext cx="87300" cy="6735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31" name="Google Shape;231;g35e7bb54a5f_0_76"/>
            <p:cNvSpPr/>
            <p:nvPr/>
          </p:nvSpPr>
          <p:spPr>
            <a:xfrm>
              <a:off x="159341" y="823811"/>
              <a:ext cx="195900" cy="6735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232" name="Google Shape;232;g35e7bb54a5f_0_76"/>
          <p:cNvSpPr/>
          <p:nvPr/>
        </p:nvSpPr>
        <p:spPr>
          <a:xfrm flipH="1">
            <a:off x="664951" y="2123821"/>
            <a:ext cx="4975200" cy="273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34" name="Google Shape;234;g35e7bb54a5f_0_76"/>
          <p:cNvSpPr/>
          <p:nvPr/>
        </p:nvSpPr>
        <p:spPr>
          <a:xfrm flipH="1">
            <a:off x="10697700" y="0"/>
            <a:ext cx="1494300"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35" name="Google Shape;235;g35e7bb54a5f_0_76"/>
          <p:cNvSpPr txBox="1"/>
          <p:nvPr/>
        </p:nvSpPr>
        <p:spPr>
          <a:xfrm>
            <a:off x="6786850" y="5549950"/>
            <a:ext cx="4012500" cy="3540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100">
                <a:solidFill>
                  <a:schemeClr val="dk1"/>
                </a:solidFill>
                <a:latin typeface="Times New Roman"/>
                <a:ea typeface="Times New Roman"/>
                <a:cs typeface="Times New Roman"/>
                <a:sym typeface="Times New Roman"/>
              </a:rPr>
              <a:t>(Source: https://www.mdpi.com/2071-1050/16/6/2476)</a:t>
            </a:r>
            <a:endParaRPr sz="2300">
              <a:solidFill>
                <a:schemeClr val="dk1"/>
              </a:solidFill>
            </a:endParaRPr>
          </a:p>
        </p:txBody>
      </p:sp>
      <p:pic>
        <p:nvPicPr>
          <p:cNvPr id="236" name="Google Shape;236;g35e7bb54a5f_0_76"/>
          <p:cNvPicPr preferRelativeResize="0"/>
          <p:nvPr/>
        </p:nvPicPr>
        <p:blipFill>
          <a:blip r:embed="rId3">
            <a:alphaModFix/>
          </a:blip>
          <a:stretch>
            <a:fillRect/>
          </a:stretch>
        </p:blipFill>
        <p:spPr>
          <a:xfrm>
            <a:off x="6603025" y="2123825"/>
            <a:ext cx="3695300" cy="34265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g35e7bb54a5f_0_9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43" name="Google Shape;243;g35e7bb54a5f_0_91"/>
          <p:cNvSpPr/>
          <p:nvPr/>
        </p:nvSpPr>
        <p:spPr>
          <a:xfrm flipH="1">
            <a:off x="8576660" y="3335867"/>
            <a:ext cx="3291900" cy="3200400"/>
          </a:xfrm>
          <a:prstGeom prst="rtTriangle">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44" name="Google Shape;244;g35e7bb54a5f_0_91"/>
          <p:cNvSpPr/>
          <p:nvPr/>
        </p:nvSpPr>
        <p:spPr>
          <a:xfrm>
            <a:off x="4976079" y="625063"/>
            <a:ext cx="6570900" cy="5607900"/>
          </a:xfrm>
          <a:prstGeom prst="rect">
            <a:avLst/>
          </a:prstGeom>
          <a:noFill/>
          <a:ln w="19050" cap="flat" cmpd="sng">
            <a:solidFill>
              <a:srgbClr val="3F3F3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45" name="Google Shape;245;g35e7bb54a5f_0_91"/>
          <p:cNvSpPr txBox="1">
            <a:spLocks noGrp="1"/>
          </p:cNvSpPr>
          <p:nvPr>
            <p:ph type="title"/>
          </p:nvPr>
        </p:nvSpPr>
        <p:spPr>
          <a:xfrm>
            <a:off x="5440272" y="798012"/>
            <a:ext cx="5642400" cy="15972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5400"/>
              <a:buFont typeface="Times New Roman"/>
              <a:buNone/>
            </a:pPr>
            <a:r>
              <a:rPr lang="en-GB" sz="4100" b="1">
                <a:latin typeface="Times New Roman"/>
                <a:ea typeface="Times New Roman"/>
                <a:cs typeface="Times New Roman"/>
                <a:sym typeface="Times New Roman"/>
              </a:rPr>
              <a:t>CONCLUSION</a:t>
            </a:r>
            <a:endParaRPr sz="4100"/>
          </a:p>
        </p:txBody>
      </p:sp>
      <p:sp>
        <p:nvSpPr>
          <p:cNvPr id="246" name="Google Shape;246;g35e7bb54a5f_0_91"/>
          <p:cNvSpPr txBox="1">
            <a:spLocks noGrp="1"/>
          </p:cNvSpPr>
          <p:nvPr>
            <p:ph idx="1"/>
          </p:nvPr>
        </p:nvSpPr>
        <p:spPr>
          <a:xfrm>
            <a:off x="5209525" y="2173050"/>
            <a:ext cx="6045000" cy="3731700"/>
          </a:xfrm>
          <a:prstGeom prst="rect">
            <a:avLst/>
          </a:prstGeom>
          <a:noFill/>
          <a:ln>
            <a:noFill/>
          </a:ln>
        </p:spPr>
        <p:txBody>
          <a:bodyPr spcFirstLastPara="1" wrap="square" lIns="91425" tIns="45700" rIns="91425" bIns="45700" anchor="t" anchorCtr="0">
            <a:noAutofit/>
          </a:bodyPr>
          <a:lstStyle/>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Green hospitality is the reduction of environmental impact of the traditional hotel practices.</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Sustainable energy, waste and resource management in urgent need.</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Profit and environmental responsibility can be aligned via green strategies.</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sz="1800">
                <a:latin typeface="Times New Roman"/>
                <a:ea typeface="Times New Roman"/>
                <a:cs typeface="Times New Roman"/>
                <a:sym typeface="Times New Roman"/>
              </a:rPr>
              <a:t>Enabling long-term industry sustainability and societal benefit.</a:t>
            </a:r>
            <a:endParaRPr sz="1800">
              <a:latin typeface="Times New Roman"/>
              <a:ea typeface="Times New Roman"/>
              <a:cs typeface="Times New Roman"/>
              <a:sym typeface="Times New Roman"/>
            </a:endParaRPr>
          </a:p>
        </p:txBody>
      </p:sp>
      <p:sp>
        <p:nvSpPr>
          <p:cNvPr id="247" name="Google Shape;247;g35e7bb54a5f_0_91"/>
          <p:cNvSpPr txBox="1"/>
          <p:nvPr/>
        </p:nvSpPr>
        <p:spPr>
          <a:xfrm>
            <a:off x="924213" y="5389162"/>
            <a:ext cx="3011400" cy="954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a:solidFill>
                  <a:schemeClr val="dk1"/>
                </a:solidFill>
                <a:latin typeface="Times New Roman"/>
                <a:ea typeface="Times New Roman"/>
                <a:cs typeface="Times New Roman"/>
                <a:sym typeface="Times New Roman"/>
              </a:rPr>
              <a:t>(S</a:t>
            </a:r>
            <a:r>
              <a:rPr lang="en-GB" sz="1400" b="0" i="0" u="none" strike="noStrike" cap="none">
                <a:solidFill>
                  <a:schemeClr val="dk1"/>
                </a:solidFill>
                <a:latin typeface="Times New Roman"/>
                <a:ea typeface="Times New Roman"/>
                <a:cs typeface="Times New Roman"/>
                <a:sym typeface="Times New Roman"/>
              </a:rPr>
              <a:t>ource: </a:t>
            </a:r>
            <a:r>
              <a:rPr lang="en-GB">
                <a:solidFill>
                  <a:schemeClr val="dk1"/>
                </a:solidFill>
                <a:latin typeface="Times New Roman"/>
                <a:ea typeface="Times New Roman"/>
                <a:cs typeface="Times New Roman"/>
                <a:sym typeface="Times New Roman"/>
              </a:rPr>
              <a:t>https://www.linkedin.com/pulse/why-sustainability-important-hospitality-industry-s%C3%A1bio-wm0ac/)</a:t>
            </a:r>
            <a:endParaRPr sz="1400" b="0" i="0" u="none" strike="noStrike" cap="none">
              <a:solidFill>
                <a:schemeClr val="dk1"/>
              </a:solidFill>
              <a:latin typeface="Arial"/>
              <a:ea typeface="Arial"/>
              <a:cs typeface="Arial"/>
              <a:sym typeface="Arial"/>
            </a:endParaRPr>
          </a:p>
        </p:txBody>
      </p:sp>
      <p:pic>
        <p:nvPicPr>
          <p:cNvPr id="248" name="Google Shape;248;g35e7bb54a5f_0_91"/>
          <p:cNvPicPr preferRelativeResize="0"/>
          <p:nvPr/>
        </p:nvPicPr>
        <p:blipFill>
          <a:blip r:embed="rId3">
            <a:alphaModFix/>
          </a:blip>
          <a:stretch>
            <a:fillRect/>
          </a:stretch>
        </p:blipFill>
        <p:spPr>
          <a:xfrm>
            <a:off x="483350" y="973147"/>
            <a:ext cx="4206000" cy="427060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g35e7bb54a5f_0_103"/>
          <p:cNvSpPr/>
          <p:nvPr/>
        </p:nvSpPr>
        <p:spPr>
          <a:xfrm>
            <a:off x="0" y="0"/>
            <a:ext cx="12192000" cy="68574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nvGrpSpPr>
          <p:cNvPr id="255" name="Google Shape;255;g35e7bb54a5f_0_103"/>
          <p:cNvGrpSpPr/>
          <p:nvPr/>
        </p:nvGrpSpPr>
        <p:grpSpPr>
          <a:xfrm rot="5400000">
            <a:off x="-2340442" y="2665897"/>
            <a:ext cx="5859921" cy="527733"/>
            <a:chOff x="6081592" y="1998368"/>
            <a:chExt cx="5613489" cy="782175"/>
          </a:xfrm>
        </p:grpSpPr>
        <p:sp>
          <p:nvSpPr>
            <p:cNvPr id="256" name="Google Shape;256;g35e7bb54a5f_0_103"/>
            <p:cNvSpPr/>
            <p:nvPr/>
          </p:nvSpPr>
          <p:spPr>
            <a:xfrm rot="5400000">
              <a:off x="11227981" y="2313068"/>
              <a:ext cx="781800" cy="1524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57" name="Google Shape;257;g35e7bb54a5f_0_103"/>
            <p:cNvSpPr/>
            <p:nvPr/>
          </p:nvSpPr>
          <p:spPr>
            <a:xfrm rot="10800000">
              <a:off x="6081592" y="1998743"/>
              <a:ext cx="5373000" cy="7818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258" name="Google Shape;258;g35e7bb54a5f_0_103"/>
          <p:cNvSpPr/>
          <p:nvPr/>
        </p:nvSpPr>
        <p:spPr>
          <a:xfrm>
            <a:off x="853365" y="752694"/>
            <a:ext cx="11111700" cy="5461200"/>
          </a:xfrm>
          <a:prstGeom prst="rect">
            <a:avLst/>
          </a:prstGeom>
          <a:solidFill>
            <a:schemeClr val="lt1"/>
          </a:solidFill>
          <a:ln>
            <a:noFill/>
          </a:ln>
          <a:effectLst>
            <a:outerShdw blurRad="139700" dist="127000" dir="5400000" algn="t" rotWithShape="0">
              <a:srgbClr val="000000">
                <a:alpha val="1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59" name="Google Shape;259;g35e7bb54a5f_0_103"/>
          <p:cNvSpPr txBox="1">
            <a:spLocks noGrp="1"/>
          </p:cNvSpPr>
          <p:nvPr>
            <p:ph type="title"/>
          </p:nvPr>
        </p:nvSpPr>
        <p:spPr>
          <a:xfrm>
            <a:off x="1342625" y="1189431"/>
            <a:ext cx="4709400" cy="9630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2700"/>
              <a:buFont typeface="Times New Roman"/>
              <a:buNone/>
            </a:pPr>
            <a:r>
              <a:rPr lang="en-GB" sz="4100" b="1">
                <a:latin typeface="Times New Roman"/>
                <a:ea typeface="Times New Roman"/>
                <a:cs typeface="Times New Roman"/>
                <a:sym typeface="Times New Roman"/>
              </a:rPr>
              <a:t>Recommendations</a:t>
            </a:r>
            <a:endParaRPr sz="4100">
              <a:latin typeface="Times New Roman"/>
              <a:ea typeface="Times New Roman"/>
              <a:cs typeface="Times New Roman"/>
              <a:sym typeface="Times New Roman"/>
            </a:endParaRPr>
          </a:p>
        </p:txBody>
      </p:sp>
      <p:sp>
        <p:nvSpPr>
          <p:cNvPr id="261" name="Google Shape;261;g35e7bb54a5f_0_103"/>
          <p:cNvSpPr txBox="1">
            <a:spLocks noGrp="1"/>
          </p:cNvSpPr>
          <p:nvPr>
            <p:ph idx="1"/>
          </p:nvPr>
        </p:nvSpPr>
        <p:spPr>
          <a:xfrm>
            <a:off x="1100724" y="2508100"/>
            <a:ext cx="5062800" cy="3632400"/>
          </a:xfrm>
          <a:prstGeom prst="rect">
            <a:avLst/>
          </a:prstGeom>
          <a:noFill/>
          <a:ln>
            <a:noFill/>
          </a:ln>
        </p:spPr>
        <p:txBody>
          <a:bodyPr spcFirstLastPara="1" wrap="square" lIns="91425" tIns="45700" rIns="91425" bIns="45700" anchor="ctr" anchorCtr="0">
            <a:normAutofit/>
          </a:bodyPr>
          <a:lstStyle/>
          <a:p>
            <a:pPr marL="457200" lvl="0" indent="-330200" algn="just" rtl="0">
              <a:lnSpc>
                <a:spcPct val="150000"/>
              </a:lnSpc>
              <a:spcBef>
                <a:spcPts val="0"/>
              </a:spcBef>
              <a:spcAft>
                <a:spcPts val="0"/>
              </a:spcAft>
              <a:buSzPts val="1600"/>
              <a:buFont typeface="Times New Roman"/>
              <a:buChar char="●"/>
            </a:pPr>
            <a:r>
              <a:rPr lang="en-GB" sz="1600" b="1">
                <a:latin typeface="Times New Roman"/>
                <a:ea typeface="Times New Roman"/>
                <a:cs typeface="Times New Roman"/>
                <a:sym typeface="Times New Roman"/>
              </a:rPr>
              <a:t>Boost Energy Efficiency: </a:t>
            </a:r>
            <a:r>
              <a:rPr lang="en-GB" sz="1600">
                <a:latin typeface="Times New Roman"/>
                <a:ea typeface="Times New Roman"/>
                <a:cs typeface="Times New Roman"/>
                <a:sym typeface="Times New Roman"/>
              </a:rPr>
              <a:t>Use smart systems with solar panels for reduction of the energy use (Althaher </a:t>
            </a:r>
            <a:r>
              <a:rPr lang="en-GB" sz="1600" i="1">
                <a:latin typeface="Times New Roman"/>
                <a:ea typeface="Times New Roman"/>
                <a:cs typeface="Times New Roman"/>
                <a:sym typeface="Times New Roman"/>
              </a:rPr>
              <a:t>et al.,</a:t>
            </a:r>
            <a:r>
              <a:rPr lang="en-GB" sz="1600">
                <a:latin typeface="Times New Roman"/>
                <a:ea typeface="Times New Roman"/>
                <a:cs typeface="Times New Roman"/>
                <a:sym typeface="Times New Roman"/>
              </a:rPr>
              <a:t> 2015).</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b="1">
                <a:latin typeface="Times New Roman"/>
                <a:ea typeface="Times New Roman"/>
                <a:cs typeface="Times New Roman"/>
                <a:sym typeface="Times New Roman"/>
              </a:rPr>
              <a:t>Sustainable sourcing</a:t>
            </a:r>
            <a:r>
              <a:rPr lang="en-GB" sz="1600">
                <a:latin typeface="Times New Roman"/>
                <a:ea typeface="Times New Roman"/>
                <a:cs typeface="Times New Roman"/>
                <a:sym typeface="Times New Roman"/>
              </a:rPr>
              <a:t>: Buy local, use biodegradable, recycled materials.</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b="1">
                <a:latin typeface="Times New Roman"/>
                <a:ea typeface="Times New Roman"/>
                <a:cs typeface="Times New Roman"/>
                <a:sym typeface="Times New Roman"/>
              </a:rPr>
              <a:t>Conserve Water:</a:t>
            </a:r>
            <a:r>
              <a:rPr lang="en-GB" sz="1600">
                <a:latin typeface="Times New Roman"/>
                <a:ea typeface="Times New Roman"/>
                <a:cs typeface="Times New Roman"/>
                <a:sym typeface="Times New Roman"/>
              </a:rPr>
              <a:t> Install low-flow fixtures in addition with the harvest rainwater (Scarfiello, 2016).</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b="1">
                <a:latin typeface="Times New Roman"/>
                <a:ea typeface="Times New Roman"/>
                <a:cs typeface="Times New Roman"/>
                <a:sym typeface="Times New Roman"/>
              </a:rPr>
              <a:t>Reduce Waste:</a:t>
            </a:r>
            <a:r>
              <a:rPr lang="en-GB" sz="1600">
                <a:latin typeface="Times New Roman"/>
                <a:ea typeface="Times New Roman"/>
                <a:cs typeface="Times New Roman"/>
                <a:sym typeface="Times New Roman"/>
              </a:rPr>
              <a:t> Avoid single-use plastics and take up the 3Rs.</a:t>
            </a:r>
            <a:endParaRPr sz="1600">
              <a:latin typeface="Times New Roman"/>
              <a:ea typeface="Times New Roman"/>
              <a:cs typeface="Times New Roman"/>
              <a:sym typeface="Times New Roman"/>
            </a:endParaRPr>
          </a:p>
        </p:txBody>
      </p:sp>
      <p:sp>
        <p:nvSpPr>
          <p:cNvPr id="260" name="Google Shape;260;g35e7bb54a5f_0_103"/>
          <p:cNvSpPr/>
          <p:nvPr/>
        </p:nvSpPr>
        <p:spPr>
          <a:xfrm flipH="1">
            <a:off x="1140005" y="2372170"/>
            <a:ext cx="4389000" cy="273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62" name="Google Shape;262;g35e7bb54a5f_0_103"/>
          <p:cNvSpPr txBox="1"/>
          <p:nvPr/>
        </p:nvSpPr>
        <p:spPr>
          <a:xfrm>
            <a:off x="7365185" y="5293359"/>
            <a:ext cx="3519900" cy="646500"/>
          </a:xfrm>
          <a:prstGeom prst="rect">
            <a:avLst/>
          </a:prstGeom>
          <a:noFill/>
          <a:ln>
            <a:noFill/>
          </a:ln>
        </p:spPr>
        <p:txBody>
          <a:bodyPr spcFirstLastPara="1" wrap="square" lIns="91425" tIns="45700" rIns="91425" bIns="45700" anchor="t" anchorCtr="0">
            <a:spAutoFit/>
          </a:bodyPr>
          <a:lstStyle/>
          <a:p>
            <a:pPr marL="0" marR="0" lvl="0" indent="0" algn="ctr" rtl="0">
              <a:spcBef>
                <a:spcPts val="1000"/>
              </a:spcBef>
              <a:spcAft>
                <a:spcPts val="0"/>
              </a:spcAft>
              <a:buNone/>
            </a:pPr>
            <a:r>
              <a:rPr lang="en-GB" sz="1200">
                <a:solidFill>
                  <a:srgbClr val="4F81BD"/>
                </a:solidFill>
                <a:latin typeface="Times New Roman"/>
                <a:ea typeface="Times New Roman"/>
                <a:cs typeface="Times New Roman"/>
                <a:sym typeface="Times New Roman"/>
              </a:rPr>
              <a:t>(</a:t>
            </a:r>
            <a:r>
              <a:rPr lang="en-GB" sz="1200" i="0" u="none" strike="noStrike" cap="none">
                <a:solidFill>
                  <a:srgbClr val="000000"/>
                </a:solidFill>
                <a:latin typeface="Times New Roman"/>
                <a:ea typeface="Times New Roman"/>
                <a:cs typeface="Times New Roman"/>
                <a:sym typeface="Times New Roman"/>
              </a:rPr>
              <a:t>Source: </a:t>
            </a:r>
            <a:r>
              <a:rPr lang="en-GB" sz="1200">
                <a:latin typeface="Times New Roman"/>
                <a:ea typeface="Times New Roman"/>
                <a:cs typeface="Times New Roman"/>
                <a:sym typeface="Times New Roman"/>
              </a:rPr>
              <a:t>https://www.limepack.eu/blog/hotel/how-to-reduce-water-consumption-in-hotels-eco-friendly-strategies-2)</a:t>
            </a:r>
            <a:endParaRPr sz="1200" i="0" u="none" strike="noStrike" cap="none">
              <a:solidFill>
                <a:schemeClr val="dk1"/>
              </a:solidFill>
              <a:latin typeface="Times New Roman"/>
              <a:ea typeface="Times New Roman"/>
              <a:cs typeface="Times New Roman"/>
              <a:sym typeface="Times New Roman"/>
            </a:endParaRPr>
          </a:p>
        </p:txBody>
      </p:sp>
      <p:pic>
        <p:nvPicPr>
          <p:cNvPr id="263" name="Google Shape;263;g35e7bb54a5f_0_103"/>
          <p:cNvPicPr preferRelativeResize="0"/>
          <p:nvPr/>
        </p:nvPicPr>
        <p:blipFill>
          <a:blip r:embed="rId3">
            <a:alphaModFix/>
          </a:blip>
          <a:stretch>
            <a:fillRect/>
          </a:stretch>
        </p:blipFill>
        <p:spPr>
          <a:xfrm>
            <a:off x="6929425" y="2399475"/>
            <a:ext cx="4251125" cy="2550675"/>
          </a:xfrm>
          <a:prstGeom prst="rect">
            <a:avLst/>
          </a:prstGeom>
          <a:solidFill>
            <a:schemeClr val="lt1"/>
          </a:solidFill>
          <a:ln>
            <a:noFill/>
          </a:ln>
          <a:effectLst>
            <a:outerShdw blurRad="139700" dist="127000" dir="5400000" algn="t" rotWithShape="0">
              <a:srgbClr val="000000">
                <a:alpha val="149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9"/>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70" name="Google Shape;270;p9"/>
          <p:cNvSpPr txBox="1">
            <a:spLocks noGrp="1"/>
          </p:cNvSpPr>
          <p:nvPr>
            <p:ph type="title"/>
          </p:nvPr>
        </p:nvSpPr>
        <p:spPr>
          <a:xfrm>
            <a:off x="499058" y="99375"/>
            <a:ext cx="11010300" cy="4134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r>
              <a:rPr lang="en-GB" sz="4000" b="1">
                <a:latin typeface="Times New Roman"/>
                <a:ea typeface="Times New Roman"/>
                <a:cs typeface="Times New Roman"/>
                <a:sym typeface="Times New Roman"/>
              </a:rPr>
              <a:t>References </a:t>
            </a:r>
            <a:endParaRPr/>
          </a:p>
        </p:txBody>
      </p:sp>
      <p:sp>
        <p:nvSpPr>
          <p:cNvPr id="269" name="Google Shape;269;p9"/>
          <p:cNvSpPr txBox="1">
            <a:spLocks noGrp="1"/>
          </p:cNvSpPr>
          <p:nvPr>
            <p:ph idx="1"/>
          </p:nvPr>
        </p:nvSpPr>
        <p:spPr>
          <a:xfrm>
            <a:off x="0" y="512775"/>
            <a:ext cx="12008400" cy="5662500"/>
          </a:xfrm>
          <a:prstGeom prst="rect">
            <a:avLst/>
          </a:prstGeom>
          <a:noFill/>
          <a:ln>
            <a:noFill/>
          </a:ln>
        </p:spPr>
        <p:txBody>
          <a:bodyPr spcFirstLastPara="1" wrap="square" lIns="91425" tIns="45700" rIns="91425" bIns="45700" anchor="t" anchorCtr="0">
            <a:noAutofit/>
          </a:bodyPr>
          <a:lstStyle/>
          <a:p>
            <a:pPr marL="228600" lvl="0" indent="-177800" algn="just" rtl="0">
              <a:lnSpc>
                <a:spcPct val="115000"/>
              </a:lnSpc>
              <a:spcBef>
                <a:spcPts val="1200"/>
              </a:spcBef>
              <a:spcAft>
                <a:spcPts val="0"/>
              </a:spcAft>
              <a:buSzPts val="1000"/>
              <a:buFont typeface="Times New Roman"/>
              <a:buChar char="•"/>
            </a:pPr>
            <a:r>
              <a:rPr lang="en-GB" sz="1000">
                <a:latin typeface="Times New Roman"/>
                <a:ea typeface="Times New Roman"/>
                <a:cs typeface="Times New Roman"/>
                <a:sym typeface="Times New Roman"/>
              </a:rPr>
              <a:t>Althaher, S., Mancarella, P. and Mutale, J., 2015. Automated demand response from home energy management system under dynamic pricing and power and comfort constraints. </a:t>
            </a:r>
            <a:r>
              <a:rPr lang="en-GB" sz="1000" i="1">
                <a:latin typeface="Times New Roman"/>
                <a:ea typeface="Times New Roman"/>
                <a:cs typeface="Times New Roman"/>
                <a:sym typeface="Times New Roman"/>
              </a:rPr>
              <a:t>IEEE Transactions on Smart Grid</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6</a:t>
            </a:r>
            <a:r>
              <a:rPr lang="en-GB" sz="1000">
                <a:latin typeface="Times New Roman"/>
                <a:ea typeface="Times New Roman"/>
                <a:cs typeface="Times New Roman"/>
                <a:sym typeface="Times New Roman"/>
              </a:rPr>
              <a:t>(4), pp.1874-1883.</a:t>
            </a:r>
            <a:r>
              <a:rPr lang="en-GB" sz="1000">
                <a:uFill>
                  <a:noFill/>
                </a:uFill>
                <a:latin typeface="Times New Roman"/>
                <a:ea typeface="Times New Roman"/>
                <a:cs typeface="Times New Roman"/>
                <a:sym typeface="Times New Roman"/>
                <a:hlinkClick r:id="rId3"/>
              </a:rPr>
              <a:t> </a:t>
            </a:r>
            <a:r>
              <a:rPr lang="en-GB" sz="1000" u="sng">
                <a:latin typeface="Times New Roman"/>
                <a:ea typeface="Times New Roman"/>
                <a:cs typeface="Times New Roman"/>
                <a:sym typeface="Times New Roman"/>
                <a:hlinkClick r:id="rId3"/>
              </a:rPr>
              <a:t>https://research.manchester.ac.uk/files/20645950/POST-PEER-REVIEW-NON-PUBLISHERS.PDF</a:t>
            </a:r>
            <a:endParaRPr sz="1000" u="sng">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Ben Youssef, A. and Zeqiri, A., 2022. Hospitality industry 4.0 and climate change.</a:t>
            </a:r>
            <a:r>
              <a:rPr lang="en-GB" sz="1000" i="1">
                <a:latin typeface="Times New Roman"/>
                <a:ea typeface="Times New Roman"/>
                <a:cs typeface="Times New Roman"/>
                <a:sym typeface="Times New Roman"/>
              </a:rPr>
              <a:t> Circular Economy and Sustainability, 2</a:t>
            </a:r>
            <a:r>
              <a:rPr lang="en-GB" sz="1000">
                <a:latin typeface="Times New Roman"/>
                <a:ea typeface="Times New Roman"/>
                <a:cs typeface="Times New Roman"/>
                <a:sym typeface="Times New Roman"/>
              </a:rPr>
              <a:t>(3), pp.1043-1063. DOI: 10.1007/s43615-021-00141-x</a:t>
            </a:r>
            <a:endParaRPr sz="1000">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Benton Jr, R., 2015. Reduce, reuse, recycle… and refuse. </a:t>
            </a:r>
            <a:r>
              <a:rPr lang="en-GB" sz="1000" i="1">
                <a:latin typeface="Times New Roman"/>
                <a:ea typeface="Times New Roman"/>
                <a:cs typeface="Times New Roman"/>
                <a:sym typeface="Times New Roman"/>
              </a:rPr>
              <a:t>Journal of Macromarketing, 35</a:t>
            </a:r>
            <a:r>
              <a:rPr lang="en-GB" sz="1000">
                <a:latin typeface="Times New Roman"/>
                <a:ea typeface="Times New Roman"/>
                <a:cs typeface="Times New Roman"/>
                <a:sym typeface="Times New Roman"/>
              </a:rPr>
              <a:t>(1), pp.111-122. DOI: 10.1177/0276146714534692</a:t>
            </a:r>
            <a:endParaRPr sz="1000">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Borowski, P.F. and Barwicki, J., 2022. Efficiency of utilization of wastes for green energy production and reduction of pollution in rural areas.</a:t>
            </a:r>
            <a:r>
              <a:rPr lang="en-GB" sz="1000" i="1">
                <a:latin typeface="Times New Roman"/>
                <a:ea typeface="Times New Roman"/>
                <a:cs typeface="Times New Roman"/>
                <a:sym typeface="Times New Roman"/>
              </a:rPr>
              <a:t> Energies, 16</a:t>
            </a:r>
            <a:r>
              <a:rPr lang="en-GB" sz="1000">
                <a:latin typeface="Times New Roman"/>
                <a:ea typeface="Times New Roman"/>
                <a:cs typeface="Times New Roman"/>
                <a:sym typeface="Times New Roman"/>
              </a:rPr>
              <a:t>(1), p.13. DOI:</a:t>
            </a:r>
            <a:r>
              <a:rPr lang="en-GB" sz="1000">
                <a:uFill>
                  <a:noFill/>
                </a:uFill>
                <a:latin typeface="Times New Roman"/>
                <a:ea typeface="Times New Roman"/>
                <a:cs typeface="Times New Roman"/>
                <a:sym typeface="Times New Roman"/>
                <a:hlinkClick r:id="rId4"/>
              </a:rPr>
              <a:t> </a:t>
            </a:r>
            <a:r>
              <a:rPr lang="en-GB" sz="1000" u="sng">
                <a:latin typeface="Times New Roman"/>
                <a:ea typeface="Times New Roman"/>
                <a:cs typeface="Times New Roman"/>
                <a:sym typeface="Times New Roman"/>
                <a:hlinkClick r:id="rId4"/>
              </a:rPr>
              <a:t>https://doi.org/10.3390/en16010013</a:t>
            </a:r>
            <a:endParaRPr sz="1000" u="sng">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Budjav, B., 2022. Evaluation of environmental pollution and waste management strategies on the ecosystem. </a:t>
            </a:r>
            <a:r>
              <a:rPr lang="en-GB" sz="1000" i="1">
                <a:latin typeface="Times New Roman"/>
                <a:ea typeface="Times New Roman"/>
                <a:cs typeface="Times New Roman"/>
                <a:sym typeface="Times New Roman"/>
              </a:rPr>
              <a:t>Journal of Enterprise and Business Intelligence, 2</a:t>
            </a:r>
            <a:r>
              <a:rPr lang="en-GB" sz="1000">
                <a:latin typeface="Times New Roman"/>
                <a:ea typeface="Times New Roman"/>
                <a:cs typeface="Times New Roman"/>
                <a:sym typeface="Times New Roman"/>
              </a:rPr>
              <a:t>(4), pp.223-234. Doi:</a:t>
            </a:r>
            <a:r>
              <a:rPr lang="en-GB" sz="1000">
                <a:uFill>
                  <a:noFill/>
                </a:uFill>
                <a:latin typeface="Times New Roman"/>
                <a:ea typeface="Times New Roman"/>
                <a:cs typeface="Times New Roman"/>
                <a:sym typeface="Times New Roman"/>
                <a:hlinkClick r:id="rId5"/>
              </a:rPr>
              <a:t> </a:t>
            </a:r>
            <a:r>
              <a:rPr lang="en-GB" sz="1000" u="sng">
                <a:latin typeface="Times New Roman"/>
                <a:ea typeface="Times New Roman"/>
                <a:cs typeface="Times New Roman"/>
                <a:sym typeface="Times New Roman"/>
                <a:hlinkClick r:id="rId5"/>
              </a:rPr>
              <a:t>https://doi.org/10.53759/5181/JEBI202202022</a:t>
            </a:r>
            <a:endParaRPr sz="1000" u="sng">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Chan, E.S. and Hsu, C.H., 2016. Environmental management research in hospitality. </a:t>
            </a:r>
            <a:r>
              <a:rPr lang="en-GB" sz="1000" i="1">
                <a:latin typeface="Times New Roman"/>
                <a:ea typeface="Times New Roman"/>
                <a:cs typeface="Times New Roman"/>
                <a:sym typeface="Times New Roman"/>
              </a:rPr>
              <a:t>International Journal of Contemporary Hospitality Management, 28</a:t>
            </a:r>
            <a:r>
              <a:rPr lang="en-GB" sz="1000">
                <a:latin typeface="Times New Roman"/>
                <a:ea typeface="Times New Roman"/>
                <a:cs typeface="Times New Roman"/>
                <a:sym typeface="Times New Roman"/>
              </a:rPr>
              <a:t>(5), pp.886-923. DOI:</a:t>
            </a:r>
            <a:r>
              <a:rPr lang="en-GB" sz="1000">
                <a:uFill>
                  <a:noFill/>
                </a:uFill>
                <a:latin typeface="Times New Roman"/>
                <a:ea typeface="Times New Roman"/>
                <a:cs typeface="Times New Roman"/>
                <a:sym typeface="Times New Roman"/>
                <a:hlinkClick r:id="rId6"/>
              </a:rPr>
              <a:t> </a:t>
            </a:r>
            <a:r>
              <a:rPr lang="en-GB" sz="1000" u="sng">
                <a:latin typeface="Times New Roman"/>
                <a:ea typeface="Times New Roman"/>
                <a:cs typeface="Times New Roman"/>
                <a:sym typeface="Times New Roman"/>
                <a:hlinkClick r:id="rId6"/>
              </a:rPr>
              <a:t>https://doi.org/10.1108/IJCHM-02-2015-0076</a:t>
            </a:r>
            <a:endParaRPr sz="1000" u="sng">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Dufour, I.F. and Richard, M.C., 2019. Theorizing from secondary qualitative data: A comparison of two data analysis methods. </a:t>
            </a:r>
            <a:r>
              <a:rPr lang="en-GB" sz="1000" i="1">
                <a:latin typeface="Times New Roman"/>
                <a:ea typeface="Times New Roman"/>
                <a:cs typeface="Times New Roman"/>
                <a:sym typeface="Times New Roman"/>
              </a:rPr>
              <a:t>Cogent Education, 6</a:t>
            </a:r>
            <a:r>
              <a:rPr lang="en-GB" sz="1000">
                <a:latin typeface="Times New Roman"/>
                <a:ea typeface="Times New Roman"/>
                <a:cs typeface="Times New Roman"/>
                <a:sym typeface="Times New Roman"/>
              </a:rPr>
              <a:t>(1), p.1690265. DOI: 10.1080/2331186X.2019.1690265</a:t>
            </a:r>
            <a:endParaRPr sz="1000">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Gelderman, C.J., Schijns, J., Lambrechts, W. and Vijgen, S., 2021. Green marketing as an environmental practice: The impact on green satisfaction and green loyalty in a business‐to‐business context. </a:t>
            </a:r>
            <a:r>
              <a:rPr lang="en-GB" sz="1000" i="1">
                <a:latin typeface="Times New Roman"/>
                <a:ea typeface="Times New Roman"/>
                <a:cs typeface="Times New Roman"/>
                <a:sym typeface="Times New Roman"/>
              </a:rPr>
              <a:t>Business strategy and the environment</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30</a:t>
            </a:r>
            <a:r>
              <a:rPr lang="en-GB" sz="1000">
                <a:latin typeface="Times New Roman"/>
                <a:ea typeface="Times New Roman"/>
                <a:cs typeface="Times New Roman"/>
                <a:sym typeface="Times New Roman"/>
              </a:rPr>
              <a:t>(4), pp.2061-2076. DOI: 10.1002/bse.2732</a:t>
            </a:r>
            <a:endParaRPr sz="1000">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Gennitsaris, S., Oliveira, M.C., Vris, G., Bofilios, A., Ntinou, T., Frutuoso, A.R., Queiroga, C., Giannatsis, J., Sofianopoulou, S. and Dedoussis, V., 2023. Energy efficiency management in small and medium-sized enterprises: current situation, case studies and best practices. </a:t>
            </a:r>
            <a:r>
              <a:rPr lang="en-GB" sz="1000" i="1">
                <a:latin typeface="Times New Roman"/>
                <a:ea typeface="Times New Roman"/>
                <a:cs typeface="Times New Roman"/>
                <a:sym typeface="Times New Roman"/>
              </a:rPr>
              <a:t>Sustainability, 15</a:t>
            </a:r>
            <a:r>
              <a:rPr lang="en-GB" sz="1000">
                <a:latin typeface="Times New Roman"/>
                <a:ea typeface="Times New Roman"/>
                <a:cs typeface="Times New Roman"/>
                <a:sym typeface="Times New Roman"/>
              </a:rPr>
              <a:t>(4), p.3727. DOI:</a:t>
            </a:r>
            <a:r>
              <a:rPr lang="en-GB" sz="1000">
                <a:uFill>
                  <a:noFill/>
                </a:uFill>
                <a:latin typeface="Times New Roman"/>
                <a:ea typeface="Times New Roman"/>
                <a:cs typeface="Times New Roman"/>
                <a:sym typeface="Times New Roman"/>
                <a:hlinkClick r:id="rId7"/>
              </a:rPr>
              <a:t> </a:t>
            </a:r>
            <a:r>
              <a:rPr lang="en-GB" sz="1000" u="sng">
                <a:latin typeface="Times New Roman"/>
                <a:ea typeface="Times New Roman"/>
                <a:cs typeface="Times New Roman"/>
                <a:sym typeface="Times New Roman"/>
                <a:hlinkClick r:id="rId7"/>
              </a:rPr>
              <a:t>https://doi.org/10.3390/su15043727</a:t>
            </a:r>
            <a:endParaRPr sz="1000" u="sng">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Hategan, C.D., Sirghi, N., Curea-Pitorac, R.I. and Hategan, V.P., 2018. Doing well or doing good: The relationship between corporate social responsibility and profit in Romanian companies. </a:t>
            </a:r>
            <a:r>
              <a:rPr lang="en-GB" sz="1000" i="1">
                <a:latin typeface="Times New Roman"/>
                <a:ea typeface="Times New Roman"/>
                <a:cs typeface="Times New Roman"/>
                <a:sym typeface="Times New Roman"/>
              </a:rPr>
              <a:t>Sustainability, 10</a:t>
            </a:r>
            <a:r>
              <a:rPr lang="en-GB" sz="1000">
                <a:latin typeface="Times New Roman"/>
                <a:ea typeface="Times New Roman"/>
                <a:cs typeface="Times New Roman"/>
                <a:sym typeface="Times New Roman"/>
              </a:rPr>
              <a:t>(4), p.1041. DOI:</a:t>
            </a:r>
            <a:r>
              <a:rPr lang="en-GB" sz="1000">
                <a:uFill>
                  <a:noFill/>
                </a:uFill>
                <a:latin typeface="Times New Roman"/>
                <a:ea typeface="Times New Roman"/>
                <a:cs typeface="Times New Roman"/>
                <a:sym typeface="Times New Roman"/>
                <a:hlinkClick r:id="rId8"/>
              </a:rPr>
              <a:t> </a:t>
            </a:r>
            <a:r>
              <a:rPr lang="en-GB" sz="1000" u="sng">
                <a:latin typeface="Times New Roman"/>
                <a:ea typeface="Times New Roman"/>
                <a:cs typeface="Times New Roman"/>
                <a:sym typeface="Times New Roman"/>
                <a:hlinkClick r:id="rId8"/>
              </a:rPr>
              <a:t>https://doi.org/10.3390/su10041041</a:t>
            </a:r>
            <a:endParaRPr sz="1000" u="sng">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Ioannidis, A., Chalvatzis, K.J., Leonidou, L.C. and Feng, Z., 2021. Applying the reduce, reuse, and recycle principle in the hospitality sector: Its antecedents and performance implications. </a:t>
            </a:r>
            <a:r>
              <a:rPr lang="en-GB" sz="1000" i="1">
                <a:latin typeface="Times New Roman"/>
                <a:ea typeface="Times New Roman"/>
                <a:cs typeface="Times New Roman"/>
                <a:sym typeface="Times New Roman"/>
              </a:rPr>
              <a:t>Business Strategy and the Environment, 30</a:t>
            </a:r>
            <a:r>
              <a:rPr lang="en-GB" sz="1000">
                <a:latin typeface="Times New Roman"/>
                <a:ea typeface="Times New Roman"/>
                <a:cs typeface="Times New Roman"/>
                <a:sym typeface="Times New Roman"/>
              </a:rPr>
              <a:t>(7), pp.3394-3410. DOI:</a:t>
            </a:r>
            <a:r>
              <a:rPr lang="en-GB" sz="1000">
                <a:uFill>
                  <a:noFill/>
                </a:uFill>
                <a:latin typeface="Times New Roman"/>
                <a:ea typeface="Times New Roman"/>
                <a:cs typeface="Times New Roman"/>
                <a:sym typeface="Times New Roman"/>
                <a:hlinkClick r:id="rId9"/>
              </a:rPr>
              <a:t> </a:t>
            </a:r>
            <a:r>
              <a:rPr lang="en-GB" sz="1000" u="sng">
                <a:latin typeface="Times New Roman"/>
                <a:ea typeface="Times New Roman"/>
                <a:cs typeface="Times New Roman"/>
                <a:sym typeface="Times New Roman"/>
                <a:hlinkClick r:id="rId9"/>
              </a:rPr>
              <a:t>https://doi.org/10.1002/bse.2809</a:t>
            </a:r>
            <a:endParaRPr sz="1000" u="sng">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Khatter, A., 2023. Challenges and solutions for environmental sustainability in the hospitality sector. </a:t>
            </a:r>
            <a:r>
              <a:rPr lang="en-GB" sz="1000" i="1">
                <a:latin typeface="Times New Roman"/>
                <a:ea typeface="Times New Roman"/>
                <a:cs typeface="Times New Roman"/>
                <a:sym typeface="Times New Roman"/>
              </a:rPr>
              <a:t>Sustainability, 15</a:t>
            </a:r>
            <a:r>
              <a:rPr lang="en-GB" sz="1000">
                <a:latin typeface="Times New Roman"/>
                <a:ea typeface="Times New Roman"/>
                <a:cs typeface="Times New Roman"/>
                <a:sym typeface="Times New Roman"/>
              </a:rPr>
              <a:t>(15), p.11491. DOI:</a:t>
            </a:r>
            <a:r>
              <a:rPr lang="en-GB" sz="1000">
                <a:uFill>
                  <a:noFill/>
                </a:uFill>
                <a:latin typeface="Times New Roman"/>
                <a:ea typeface="Times New Roman"/>
                <a:cs typeface="Times New Roman"/>
                <a:sym typeface="Times New Roman"/>
                <a:hlinkClick r:id="rId10"/>
              </a:rPr>
              <a:t> </a:t>
            </a:r>
            <a:r>
              <a:rPr lang="en-GB" sz="1000" u="sng">
                <a:latin typeface="Times New Roman"/>
                <a:ea typeface="Times New Roman"/>
                <a:cs typeface="Times New Roman"/>
                <a:sym typeface="Times New Roman"/>
                <a:hlinkClick r:id="rId10"/>
              </a:rPr>
              <a:t>https://doi.org/10.3390/su151511491</a:t>
            </a:r>
            <a:endParaRPr sz="1000" u="sng">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Mathur, S.,  2024. " Implementing Sustainable Practices in Hotel Management to Enhance Guest Experience and Operational Efficiency.</a:t>
            </a:r>
            <a:r>
              <a:rPr lang="en-GB" sz="1000">
                <a:uFill>
                  <a:noFill/>
                </a:uFill>
                <a:latin typeface="Times New Roman"/>
                <a:ea typeface="Times New Roman"/>
                <a:cs typeface="Times New Roman"/>
                <a:sym typeface="Times New Roman"/>
                <a:hlinkClick r:id="rId11"/>
              </a:rPr>
              <a:t> </a:t>
            </a:r>
            <a:r>
              <a:rPr lang="en-GB" sz="1000" u="sng">
                <a:latin typeface="Times New Roman"/>
                <a:ea typeface="Times New Roman"/>
                <a:cs typeface="Times New Roman"/>
                <a:sym typeface="Times New Roman"/>
                <a:hlinkClick r:id="rId11"/>
              </a:rPr>
              <a:t>https://www.researchgate.net/profile/Balakrishnan-Rajasekar-2/publication/385986314_Implementing_Sustainable_Practices_in_Hotel_Management_to_Enhance_Guest_Experience_and_Operational_Efficiency/links/673eddb8b94c451c116e5e22/Implementing-Sustainable-Practices-in-Hotel-Management-to-Enhance-Guest-Experience-and-Operational-Efficiency.pdf</a:t>
            </a:r>
            <a:endParaRPr sz="1000" u="sng">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Salama, W. and Abdelsalam, E., 2021. Impact of hotel guests’ trends to recycle food waste to obtain bioenergy. </a:t>
            </a:r>
            <a:r>
              <a:rPr lang="en-GB" sz="1000" i="1">
                <a:latin typeface="Times New Roman"/>
                <a:ea typeface="Times New Roman"/>
                <a:cs typeface="Times New Roman"/>
                <a:sym typeface="Times New Roman"/>
              </a:rPr>
              <a:t>Sustainability, 13</a:t>
            </a:r>
            <a:r>
              <a:rPr lang="en-GB" sz="1000">
                <a:latin typeface="Times New Roman"/>
                <a:ea typeface="Times New Roman"/>
                <a:cs typeface="Times New Roman"/>
                <a:sym typeface="Times New Roman"/>
              </a:rPr>
              <a:t>(6), p.3094. DOI:</a:t>
            </a:r>
            <a:r>
              <a:rPr lang="en-GB" sz="1000">
                <a:uFill>
                  <a:noFill/>
                </a:uFill>
                <a:latin typeface="Times New Roman"/>
                <a:ea typeface="Times New Roman"/>
                <a:cs typeface="Times New Roman"/>
                <a:sym typeface="Times New Roman"/>
                <a:hlinkClick r:id="rId12"/>
              </a:rPr>
              <a:t> </a:t>
            </a:r>
            <a:r>
              <a:rPr lang="en-GB" sz="1000" u="sng">
                <a:latin typeface="Times New Roman"/>
                <a:ea typeface="Times New Roman"/>
                <a:cs typeface="Times New Roman"/>
                <a:sym typeface="Times New Roman"/>
                <a:hlinkClick r:id="rId12"/>
              </a:rPr>
              <a:t>https://doi.org/10.3390/su13063094</a:t>
            </a:r>
            <a:endParaRPr sz="1000" u="sng">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Scarfiello, R., 2016. </a:t>
            </a:r>
            <a:r>
              <a:rPr lang="en-GB" sz="1000" i="1">
                <a:latin typeface="Times New Roman"/>
                <a:ea typeface="Times New Roman"/>
                <a:cs typeface="Times New Roman"/>
                <a:sym typeface="Times New Roman"/>
              </a:rPr>
              <a:t>Assessment of water use and re-use in hospitality businesses (Doctoral dissertation, Master’s dissertation submitted in the framework of Erasmus+ exchange semester at University of Gent, Faculty of Bioscience Engineering Home University: Faculty of Civil Engineering,(Italy). </a:t>
            </a:r>
            <a:r>
              <a:rPr lang="en-GB" sz="1000">
                <a:latin typeface="Times New Roman"/>
                <a:ea typeface="Times New Roman"/>
                <a:cs typeface="Times New Roman"/>
                <a:sym typeface="Times New Roman"/>
              </a:rPr>
              <a:t>Available: https://lib. ugent. be/fulltxt/RUG01/002/274/878/RUG01-002274878_2016_0001_AC. Pdf [Accessed on 03.06.2025]</a:t>
            </a:r>
            <a:endParaRPr sz="1000">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Styles, D., Schoenberger, H. and Galvez-Martos, J.L., 2015. Water management in the European hospitality sector: Best practice, performance benchmarks and improvement potential. </a:t>
            </a:r>
            <a:r>
              <a:rPr lang="en-GB" sz="1000" i="1">
                <a:latin typeface="Times New Roman"/>
                <a:ea typeface="Times New Roman"/>
                <a:cs typeface="Times New Roman"/>
                <a:sym typeface="Times New Roman"/>
              </a:rPr>
              <a:t>Tourism Management, 46,</a:t>
            </a:r>
            <a:r>
              <a:rPr lang="en-GB" sz="1000">
                <a:latin typeface="Times New Roman"/>
                <a:ea typeface="Times New Roman"/>
                <a:cs typeface="Times New Roman"/>
                <a:sym typeface="Times New Roman"/>
              </a:rPr>
              <a:t> pp.187-202.</a:t>
            </a:r>
            <a:r>
              <a:rPr lang="en-GB" sz="1000">
                <a:uFill>
                  <a:noFill/>
                </a:uFill>
                <a:latin typeface="Times New Roman"/>
                <a:ea typeface="Times New Roman"/>
                <a:cs typeface="Times New Roman"/>
                <a:sym typeface="Times New Roman"/>
                <a:hlinkClick r:id="rId13"/>
              </a:rPr>
              <a:t> </a:t>
            </a:r>
            <a:r>
              <a:rPr lang="en-GB" sz="1000" u="sng">
                <a:latin typeface="Times New Roman"/>
                <a:ea typeface="Times New Roman"/>
                <a:cs typeface="Times New Roman"/>
                <a:sym typeface="Times New Roman"/>
                <a:hlinkClick r:id="rId13"/>
              </a:rPr>
              <a:t>https://core.ac.uk/download/pdf/228910145.pdf</a:t>
            </a:r>
            <a:endParaRPr sz="1000" u="sng">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Thehoteljournal.com, 2025. </a:t>
            </a:r>
            <a:r>
              <a:rPr lang="en-GB" sz="1000" i="1">
                <a:latin typeface="Times New Roman"/>
                <a:ea typeface="Times New Roman"/>
                <a:cs typeface="Times New Roman"/>
                <a:sym typeface="Times New Roman"/>
              </a:rPr>
              <a:t>The world’s most sustainable hotels: stay in eco-friendly style. </a:t>
            </a:r>
            <a:r>
              <a:rPr lang="en-GB" sz="1000">
                <a:latin typeface="Times New Roman"/>
                <a:ea typeface="Times New Roman"/>
                <a:cs typeface="Times New Roman"/>
                <a:sym typeface="Times New Roman"/>
              </a:rPr>
              <a:t>Available at: https://thehoteljournal.com/worlds-most-sustainable-hotels/ [Accessed on 03.06.2025]</a:t>
            </a:r>
            <a:endParaRPr sz="1000">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Velaoras, K., Menegaki, A.N., Polyzos, S. and Gotzamani, K., 2025. The role of environmental certification in the hospitality industry: Assessing sustainability, consumer preferences, and the economic impact. </a:t>
            </a:r>
            <a:r>
              <a:rPr lang="en-GB" sz="1000" i="1">
                <a:latin typeface="Times New Roman"/>
                <a:ea typeface="Times New Roman"/>
                <a:cs typeface="Times New Roman"/>
                <a:sym typeface="Times New Roman"/>
              </a:rPr>
              <a:t>Sustainability, 17</a:t>
            </a:r>
            <a:r>
              <a:rPr lang="en-GB" sz="1000">
                <a:latin typeface="Times New Roman"/>
                <a:ea typeface="Times New Roman"/>
                <a:cs typeface="Times New Roman"/>
                <a:sym typeface="Times New Roman"/>
              </a:rPr>
              <a:t>(2), p.650. DOI:</a:t>
            </a:r>
            <a:r>
              <a:rPr lang="en-GB" sz="1000">
                <a:uFill>
                  <a:noFill/>
                </a:uFill>
                <a:latin typeface="Times New Roman"/>
                <a:ea typeface="Times New Roman"/>
                <a:cs typeface="Times New Roman"/>
                <a:sym typeface="Times New Roman"/>
                <a:hlinkClick r:id="rId14"/>
              </a:rPr>
              <a:t> </a:t>
            </a:r>
            <a:r>
              <a:rPr lang="en-GB" sz="1000" u="sng">
                <a:latin typeface="Times New Roman"/>
                <a:ea typeface="Times New Roman"/>
                <a:cs typeface="Times New Roman"/>
                <a:sym typeface="Times New Roman"/>
                <a:hlinkClick r:id="rId14"/>
              </a:rPr>
              <a:t>https://doi.org/10.3390/su17020650</a:t>
            </a:r>
            <a:endParaRPr sz="1000" u="sng">
              <a:latin typeface="Times New Roman"/>
              <a:ea typeface="Times New Roman"/>
              <a:cs typeface="Times New Roman"/>
              <a:sym typeface="Times New Roman"/>
            </a:endParaRPr>
          </a:p>
          <a:p>
            <a:pPr marL="228600" lvl="0" indent="-177800" algn="just" rtl="0">
              <a:lnSpc>
                <a:spcPct val="115000"/>
              </a:lnSpc>
              <a:spcBef>
                <a:spcPts val="0"/>
              </a:spcBef>
              <a:spcAft>
                <a:spcPts val="0"/>
              </a:spcAft>
              <a:buSzPts val="1000"/>
              <a:buFont typeface="Times New Roman"/>
              <a:buChar char="•"/>
            </a:pPr>
            <a:r>
              <a:rPr lang="en-GB" sz="1000">
                <a:latin typeface="Times New Roman"/>
                <a:ea typeface="Times New Roman"/>
                <a:cs typeface="Times New Roman"/>
                <a:sym typeface="Times New Roman"/>
              </a:rPr>
              <a:t>Xess, A., Bhargave, H. and Kumar, P., 2021, August. A study on influence of eco-friendly technologies in hospitality industry. In</a:t>
            </a:r>
            <a:r>
              <a:rPr lang="en-GB" sz="1000" i="1">
                <a:latin typeface="Times New Roman"/>
                <a:ea typeface="Times New Roman"/>
                <a:cs typeface="Times New Roman"/>
                <a:sym typeface="Times New Roman"/>
              </a:rPr>
              <a:t> Journal of Physics: Conference Series</a:t>
            </a:r>
            <a:r>
              <a:rPr lang="en-GB" sz="1000">
                <a:latin typeface="Times New Roman"/>
                <a:ea typeface="Times New Roman"/>
                <a:cs typeface="Times New Roman"/>
                <a:sym typeface="Times New Roman"/>
              </a:rPr>
              <a:t> (Vol. 1950, No. 1, p. 012024). IOP Publishing. DOI:10.1088/1742-6596/1950/1/012024</a:t>
            </a:r>
            <a:endParaRPr sz="1000">
              <a:latin typeface="Times New Roman"/>
              <a:ea typeface="Times New Roman"/>
              <a:cs typeface="Times New Roman"/>
              <a:sym typeface="Times New Roman"/>
            </a:endParaRPr>
          </a:p>
        </p:txBody>
      </p:sp>
      <p:sp>
        <p:nvSpPr>
          <p:cNvPr id="271" name="Google Shape;271;p9"/>
          <p:cNvSpPr/>
          <p:nvPr/>
        </p:nvSpPr>
        <p:spPr>
          <a:xfrm rot="5400000">
            <a:off x="5878900" y="512525"/>
            <a:ext cx="441000" cy="122499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275"/>
        <p:cNvGrpSpPr/>
        <p:nvPr/>
      </p:nvGrpSpPr>
      <p:grpSpPr>
        <a:xfrm>
          <a:off x="0" y="0"/>
          <a:ext cx="0" cy="0"/>
          <a:chOff x="0" y="0"/>
          <a:chExt cx="0" cy="0"/>
        </a:xfrm>
      </p:grpSpPr>
      <p:sp>
        <p:nvSpPr>
          <p:cNvPr id="276" name="Google Shape;276;p10"/>
          <p:cNvSpPr txBox="1">
            <a:spLocks noGrp="1"/>
          </p:cNvSpPr>
          <p:nvPr>
            <p:ph type="title"/>
          </p:nvPr>
        </p:nvSpPr>
        <p:spPr>
          <a:xfrm>
            <a:off x="2230800" y="2376150"/>
            <a:ext cx="8091300" cy="2105700"/>
          </a:xfrm>
          <a:prstGeom prst="rect">
            <a:avLst/>
          </a:prstGeom>
          <a:no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rgbClr val="262626"/>
              </a:buClr>
              <a:buSzPts val="4800"/>
              <a:buFont typeface="Times New Roman"/>
              <a:buNone/>
            </a:pPr>
            <a:r>
              <a:rPr lang="en-GB" sz="9500" b="1">
                <a:latin typeface="Times New Roman"/>
                <a:ea typeface="Times New Roman"/>
                <a:cs typeface="Times New Roman"/>
                <a:sym typeface="Times New Roman"/>
              </a:rPr>
              <a:t>THANK-YOU!</a:t>
            </a:r>
            <a:endParaRPr sz="950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2891</Words>
  <Application>Microsoft Office PowerPoint</Application>
  <PresentationFormat>Widescreen</PresentationFormat>
  <Paragraphs>139</Paragraphs>
  <Slides>17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Calibri</vt:lpstr>
      <vt:lpstr>Trebuchet MS</vt:lpstr>
      <vt:lpstr>Wingdings 3</vt:lpstr>
      <vt:lpstr>Arial</vt:lpstr>
      <vt:lpstr>Times New Roman</vt:lpstr>
      <vt:lpstr>Facet</vt:lpstr>
      <vt:lpstr>PowerPoint Presentation</vt:lpstr>
      <vt:lpstr>GREEN HOSPITALITY SERVICES THROUGH ENERGY EFFICIENCY, WASTE REDUCTION AND RECYCLING</vt:lpstr>
      <vt:lpstr>Introduction</vt:lpstr>
      <vt:lpstr>Literature Review</vt:lpstr>
      <vt:lpstr>Literature Review</vt:lpstr>
      <vt:lpstr>Literature Review</vt:lpstr>
      <vt:lpstr>Methodology</vt:lpstr>
      <vt:lpstr>PESTLE Analysis – Political</vt:lpstr>
      <vt:lpstr>PESTLE Analysis – Economic</vt:lpstr>
      <vt:lpstr>PESTLE Analysis – Social</vt:lpstr>
      <vt:lpstr>PESTLE Analysis – Technological</vt:lpstr>
      <vt:lpstr>PESTLE Analysis – Legal and Environmental</vt:lpstr>
      <vt:lpstr>Industry Impact – Strengths and Limitations</vt:lpstr>
      <vt:lpstr>CONCLUSION</vt:lpstr>
      <vt:lpstr>Recommendations</vt:lpstr>
      <vt:lpstr>References </vt:lpstr>
      <vt:lpstr>THANK-YOU!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Marin Raileanu</cp:lastModifiedBy>
  <cp:revision>1</cp:revision>
  <dcterms:created xsi:type="dcterms:W3CDTF">2025-03-15T17:25:34Z</dcterms:created>
  <dcterms:modified xsi:type="dcterms:W3CDTF">2025-06-07T21:42:49Z</dcterms:modified>
</cp:coreProperties>
</file>