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2" r:id="rId1"/>
  </p:sldMasterIdLst>
  <p:notesMasterIdLst>
    <p:notesMasterId r:id="rId11"/>
  </p:notesMasterIdLst>
  <p:sldIdLst>
    <p:sldId id="256" r:id="rId2"/>
    <p:sldId id="268" r:id="rId3"/>
    <p:sldId id="269" r:id="rId4"/>
    <p:sldId id="265" r:id="rId5"/>
    <p:sldId id="272" r:id="rId6"/>
    <p:sldId id="260" r:id="rId7"/>
    <p:sldId id="273" r:id="rId8"/>
    <p:sldId id="270" r:id="rId9"/>
    <p:sldId id="264" r:id="rId10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601" autoAdjust="0"/>
    <p:restoredTop sz="95214" autoAdjust="0"/>
  </p:normalViewPr>
  <p:slideViewPr>
    <p:cSldViewPr snapToGrid="0">
      <p:cViewPr>
        <p:scale>
          <a:sx n="70" d="100"/>
          <a:sy n="70" d="100"/>
        </p:scale>
        <p:origin x="269" y="3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2088" y="5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F19061-BD2B-4363-A65E-956C420C9648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0BF13-0A85-4651-A7FB-4A17CE21E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12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C0BF13-0A85-4651-A7FB-4A17CE21E0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903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927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527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352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584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791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498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230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314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33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252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966367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151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7524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4766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5801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582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940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28620355_The_Origin_of_the_Frog_Totem_in_Guangxi/link/5d1aef1992851cf4405ca2d6/download" TargetMode="External"/><Relationship Id="rId2" Type="http://schemas.openxmlformats.org/officeDocument/2006/relationships/hyperlink" Target="http://om.ciheam.org/article.php?IDPDF=8009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oddess hequet">
            <a:extLst>
              <a:ext uri="{FF2B5EF4-FFF2-40B4-BE49-F238E27FC236}">
                <a16:creationId xmlns:a16="http://schemas.microsoft.com/office/drawing/2014/main" id="{ACC83DCF-0745-463A-939D-EB72D6B4DB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1234" b="2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C2BE17-10EA-4C8F-9D7B-9C6D3712CD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284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800" dirty="0"/>
              <a:t>God Biography of Egyptian goddess </a:t>
            </a:r>
            <a:r>
              <a:rPr lang="en-GB" sz="4800" dirty="0" err="1"/>
              <a:t>Heket</a:t>
            </a:r>
            <a:endParaRPr lang="en-GB" sz="4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9374CF-95BA-486D-92AE-5F0C32C3BA25}"/>
              </a:ext>
            </a:extLst>
          </p:cNvPr>
          <p:cNvSpPr txBox="1"/>
          <p:nvPr/>
        </p:nvSpPr>
        <p:spPr>
          <a:xfrm>
            <a:off x="10141240" y="4543425"/>
            <a:ext cx="1183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HEKET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7C8348-CB12-4EED-AD32-70F64643CF23}"/>
              </a:ext>
            </a:extLst>
          </p:cNvPr>
          <p:cNvSpPr txBox="1"/>
          <p:nvPr/>
        </p:nvSpPr>
        <p:spPr>
          <a:xfrm>
            <a:off x="5257800" y="2539764"/>
            <a:ext cx="1183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KHNUM</a:t>
            </a:r>
          </a:p>
        </p:txBody>
      </p:sp>
    </p:spTree>
    <p:extLst>
      <p:ext uri="{BB962C8B-B14F-4D97-AF65-F5344CB8AC3E}">
        <p14:creationId xmlns:p14="http://schemas.microsoft.com/office/powerpoint/2010/main" val="120789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9" name="Isosceles Triangle 13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6E08-86BC-428D-B6FF-6CE45A47A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01" y="210170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Research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D01F5-3A39-456C-8F1B-2500C86CB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" y="1596756"/>
            <a:ext cx="4660126" cy="506205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I originally planned to research Egyptian frog-headed goddess </a:t>
            </a:r>
            <a:r>
              <a:rPr lang="en-GB" sz="1600" dirty="0" err="1">
                <a:solidFill>
                  <a:schemeClr val="bg1"/>
                </a:solidFill>
              </a:rPr>
              <a:t>Heket</a:t>
            </a:r>
            <a:r>
              <a:rPr lang="en-GB" sz="1600" dirty="0">
                <a:solidFill>
                  <a:schemeClr val="bg1"/>
                </a:solidFill>
              </a:rPr>
              <a:t> and frog symbolism to then decide which one would be of main focus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I have now chosen to focus solely on </a:t>
            </a:r>
            <a:r>
              <a:rPr lang="en-GB" sz="1600" dirty="0" err="1">
                <a:solidFill>
                  <a:schemeClr val="bg1"/>
                </a:solidFill>
              </a:rPr>
              <a:t>Heket</a:t>
            </a:r>
            <a:r>
              <a:rPr lang="en-GB" sz="1600" dirty="0">
                <a:solidFill>
                  <a:schemeClr val="bg1"/>
                </a:solidFill>
              </a:rPr>
              <a:t> which will naturally cover frog symbolism of ancient Egypt within my work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The aim is to provide an account of </a:t>
            </a:r>
            <a:r>
              <a:rPr lang="en-GB" sz="1600" dirty="0" err="1">
                <a:solidFill>
                  <a:schemeClr val="bg1"/>
                </a:solidFill>
              </a:rPr>
              <a:t>Heket’s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prescence</a:t>
            </a:r>
            <a:r>
              <a:rPr lang="en-GB" sz="1600" dirty="0">
                <a:solidFill>
                  <a:schemeClr val="bg1"/>
                </a:solidFill>
              </a:rPr>
              <a:t> in the AE religious sphere over time &amp; show how she was significant and can be best understood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Also to look out for any changes in her representation over time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Using a Materiality’s approach on primary sources featuring </a:t>
            </a:r>
            <a:r>
              <a:rPr lang="en-GB" sz="1600" dirty="0" err="1">
                <a:solidFill>
                  <a:schemeClr val="bg1"/>
                </a:solidFill>
              </a:rPr>
              <a:t>Heket</a:t>
            </a:r>
            <a:r>
              <a:rPr lang="en-GB" sz="1600" dirty="0">
                <a:solidFill>
                  <a:schemeClr val="bg1"/>
                </a:solidFill>
              </a:rPr>
              <a:t> for investigation such as magical knives, amulets, scarabs along with carved crystal frogs and reliefs.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To uncover all of the responsibilities of </a:t>
            </a:r>
            <a:r>
              <a:rPr lang="en-GB" sz="1600" dirty="0" err="1">
                <a:solidFill>
                  <a:schemeClr val="bg1"/>
                </a:solidFill>
              </a:rPr>
              <a:t>Heket</a:t>
            </a:r>
            <a:r>
              <a:rPr lang="en-GB" sz="1600" dirty="0">
                <a:solidFill>
                  <a:schemeClr val="bg1"/>
                </a:solidFill>
              </a:rPr>
              <a:t> and her importance to ancient Egyptian women</a:t>
            </a: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098" name="Picture 2" descr="Image result for heket">
            <a:extLst>
              <a:ext uri="{FF2B5EF4-FFF2-40B4-BE49-F238E27FC236}">
                <a16:creationId xmlns:a16="http://schemas.microsoft.com/office/drawing/2014/main" id="{DADF555D-0828-44D4-8B29-BAC5F93D1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585778"/>
            <a:ext cx="5143500" cy="367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1" name="Isosceles Triangle 14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852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9" name="Isosceles Triangle 7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31F95-56AC-4F27-821E-7FF68CFE9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83" y="132080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Findings on Goddess </a:t>
            </a:r>
            <a:r>
              <a:rPr lang="en-GB" dirty="0" err="1">
                <a:solidFill>
                  <a:schemeClr val="bg1"/>
                </a:solidFill>
              </a:rPr>
              <a:t>Heket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C2331-BBE6-4BCB-BC3F-85CD67E7C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572" y="1507688"/>
            <a:ext cx="4134354" cy="496824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Spellings of her name : </a:t>
            </a:r>
            <a:r>
              <a:rPr lang="en-GB" sz="2400" dirty="0" err="1">
                <a:solidFill>
                  <a:schemeClr val="bg1"/>
                </a:solidFill>
              </a:rPr>
              <a:t>Heket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Hequat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Hequet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Heqet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Egyptian Frog-Headed Goddess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Consort of Khnum and possibly Heh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Mother of Horus the Elder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First mentioned in the Pyramid Texts – helping deceased king journey to the sky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Appears to be from predynastic times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Egyptian Deity of fertility, childbirth &amp; afterlife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Goddess of water, main god of the Nile is </a:t>
            </a:r>
            <a:r>
              <a:rPr lang="en-GB" sz="2400" dirty="0" err="1">
                <a:solidFill>
                  <a:schemeClr val="bg1"/>
                </a:solidFill>
              </a:rPr>
              <a:t>Hapy</a:t>
            </a:r>
            <a:r>
              <a:rPr lang="en-GB" sz="2400" dirty="0">
                <a:solidFill>
                  <a:schemeClr val="bg1"/>
                </a:solidFill>
              </a:rPr>
              <a:t> who </a:t>
            </a:r>
            <a:r>
              <a:rPr lang="en-GB" sz="2400" dirty="0" err="1">
                <a:solidFill>
                  <a:schemeClr val="bg1"/>
                </a:solidFill>
              </a:rPr>
              <a:t>Heket</a:t>
            </a:r>
            <a:r>
              <a:rPr lang="en-GB" sz="2400" dirty="0">
                <a:solidFill>
                  <a:schemeClr val="bg1"/>
                </a:solidFill>
              </a:rPr>
              <a:t> is highly associated with in hymns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054" name="Picture 6" descr="Image result for heket">
            <a:extLst>
              <a:ext uri="{FF2B5EF4-FFF2-40B4-BE49-F238E27FC236}">
                <a16:creationId xmlns:a16="http://schemas.microsoft.com/office/drawing/2014/main" id="{8F772C04-B924-4B7F-B127-D55842A76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6382" y="972608"/>
            <a:ext cx="4542738" cy="490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AutoShape 2" descr="Image result for heket">
            <a:extLst>
              <a:ext uri="{FF2B5EF4-FFF2-40B4-BE49-F238E27FC236}">
                <a16:creationId xmlns:a16="http://schemas.microsoft.com/office/drawing/2014/main" id="{A0B12A9C-A696-45EC-8E32-2C5BB1E892D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heket">
            <a:extLst>
              <a:ext uri="{FF2B5EF4-FFF2-40B4-BE49-F238E27FC236}">
                <a16:creationId xmlns:a16="http://schemas.microsoft.com/office/drawing/2014/main" id="{C189B67D-8C4A-4CFF-9F14-9F83C89752C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1D71A9-E509-4097-A2DA-12299CBC8DFB}"/>
              </a:ext>
            </a:extLst>
          </p:cNvPr>
          <p:cNvSpPr txBox="1"/>
          <p:nvPr/>
        </p:nvSpPr>
        <p:spPr>
          <a:xfrm>
            <a:off x="7255078" y="5688211"/>
            <a:ext cx="2460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HEKET IN FROG FORM</a:t>
            </a:r>
          </a:p>
        </p:txBody>
      </p:sp>
    </p:spTree>
    <p:extLst>
      <p:ext uri="{BB962C8B-B14F-4D97-AF65-F5344CB8AC3E}">
        <p14:creationId xmlns:p14="http://schemas.microsoft.com/office/powerpoint/2010/main" val="1840146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ECDAF-AA72-4C69-981B-87D86B241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Further findings -</a:t>
            </a:r>
            <a:r>
              <a:rPr lang="en-GB" sz="2800" dirty="0" err="1"/>
              <a:t>Heket’s</a:t>
            </a:r>
            <a:r>
              <a:rPr lang="en-GB" sz="2800" dirty="0"/>
              <a:t> places of worship &amp; servants of </a:t>
            </a:r>
            <a:r>
              <a:rPr lang="en-GB" sz="2800" dirty="0" err="1"/>
              <a:t>Heket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8ADF0-3A43-469C-8213-82DC7A2FD6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 err="1"/>
              <a:t>Heket’s</a:t>
            </a:r>
            <a:r>
              <a:rPr lang="en-GB" sz="1500" dirty="0"/>
              <a:t> centre of worship was in Nome of Upper Egypt in the old town of </a:t>
            </a:r>
            <a:r>
              <a:rPr lang="en-GB" sz="1500" dirty="0" err="1"/>
              <a:t>Qus</a:t>
            </a:r>
            <a:r>
              <a:rPr lang="en-GB" sz="1500" dirty="0"/>
              <a:t> – remains of the temple have been found</a:t>
            </a:r>
            <a:r>
              <a:rPr lang="en-US" sz="15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A </a:t>
            </a:r>
            <a:r>
              <a:rPr lang="en-GB" sz="1500" dirty="0"/>
              <a:t>temple of </a:t>
            </a:r>
            <a:r>
              <a:rPr lang="en-GB" sz="1500" dirty="0" err="1"/>
              <a:t>Heket</a:t>
            </a:r>
            <a:r>
              <a:rPr lang="en-GB" sz="1500" dirty="0"/>
              <a:t> has been mentioned said to be Her-</a:t>
            </a:r>
            <a:r>
              <a:rPr lang="en-GB" sz="1500" dirty="0" err="1"/>
              <a:t>wer</a:t>
            </a:r>
            <a:r>
              <a:rPr lang="en-GB" sz="1500" dirty="0"/>
              <a:t>, however this has not been discovered but was thought to be very close to the Nile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It is thought there is no known word for midwife in AE, however water article suggests that the term ‘Servants of </a:t>
            </a:r>
            <a:r>
              <a:rPr lang="en-US" sz="1500" dirty="0" err="1"/>
              <a:t>Heket</a:t>
            </a:r>
            <a:r>
              <a:rPr lang="en-US" sz="1500" dirty="0"/>
              <a:t>’ has been suggested in association to describe midwife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It maybe that the priestesses in </a:t>
            </a:r>
            <a:r>
              <a:rPr lang="en-US" sz="1500" dirty="0" err="1"/>
              <a:t>Heket’s</a:t>
            </a:r>
            <a:r>
              <a:rPr lang="en-US" sz="1500" dirty="0"/>
              <a:t> temples were trained in midwifery but at this point it is only speculation</a:t>
            </a: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1026" name="Picture 2" descr="Image result for heket">
            <a:extLst>
              <a:ext uri="{FF2B5EF4-FFF2-40B4-BE49-F238E27FC236}">
                <a16:creationId xmlns:a16="http://schemas.microsoft.com/office/drawing/2014/main" id="{17696441-B335-4007-A35A-25CA9ABF1D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0" r="1" b="1"/>
          <a:stretch/>
        </p:blipFill>
        <p:spPr bwMode="auto"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Isosceles Triangle 7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8" descr="Image result for heket">
            <a:extLst>
              <a:ext uri="{FF2B5EF4-FFF2-40B4-BE49-F238E27FC236}">
                <a16:creationId xmlns:a16="http://schemas.microsoft.com/office/drawing/2014/main" id="{DEE79AA3-F6B6-4381-9727-0283107E4A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4639" y="0"/>
            <a:ext cx="3179289" cy="6268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ED9FD8-F9B1-4AF8-BF69-774B65153B67}"/>
              </a:ext>
            </a:extLst>
          </p:cNvPr>
          <p:cNvSpPr txBox="1"/>
          <p:nvPr/>
        </p:nvSpPr>
        <p:spPr>
          <a:xfrm>
            <a:off x="10604503" y="1791257"/>
            <a:ext cx="2029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KHNUM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818514-CCB1-4CBA-BCE2-16F3814620E8}"/>
              </a:ext>
            </a:extLst>
          </p:cNvPr>
          <p:cNvSpPr txBox="1"/>
          <p:nvPr/>
        </p:nvSpPr>
        <p:spPr>
          <a:xfrm>
            <a:off x="3720147" y="1561068"/>
            <a:ext cx="116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HEKET</a:t>
            </a:r>
          </a:p>
        </p:txBody>
      </p:sp>
    </p:spTree>
    <p:extLst>
      <p:ext uri="{BB962C8B-B14F-4D97-AF65-F5344CB8AC3E}">
        <p14:creationId xmlns:p14="http://schemas.microsoft.com/office/powerpoint/2010/main" val="38236927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DFE87-B7A0-45D5-B67E-347F1BBE2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6831" y="316337"/>
            <a:ext cx="4277881" cy="107696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Findings Continued</a:t>
            </a:r>
          </a:p>
        </p:txBody>
      </p:sp>
      <p:pic>
        <p:nvPicPr>
          <p:cNvPr id="6146" name="Picture 2" descr="Image result for heket egyptian god">
            <a:extLst>
              <a:ext uri="{FF2B5EF4-FFF2-40B4-BE49-F238E27FC236}">
                <a16:creationId xmlns:a16="http://schemas.microsoft.com/office/drawing/2014/main" id="{D58088A8-6E41-46FE-A413-CC43AAD15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0830" y="1800755"/>
            <a:ext cx="3856774" cy="275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B5AA7-EA13-4A7D-8A21-C1034B4FC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1300480"/>
            <a:ext cx="4790760" cy="5313680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Priest of </a:t>
            </a:r>
            <a:r>
              <a:rPr lang="en-GB" sz="2400" dirty="0" err="1">
                <a:solidFill>
                  <a:srgbClr val="FFFFFF"/>
                </a:solidFill>
              </a:rPr>
              <a:t>Heket</a:t>
            </a:r>
            <a:r>
              <a:rPr lang="en-GB" sz="2400" dirty="0">
                <a:solidFill>
                  <a:srgbClr val="FFFFFF"/>
                </a:solidFill>
              </a:rPr>
              <a:t> article found – request from national library</a:t>
            </a:r>
          </a:p>
          <a:p>
            <a:pPr>
              <a:lnSpc>
                <a:spcPct val="90000"/>
              </a:lnSpc>
            </a:pPr>
            <a:r>
              <a:rPr lang="en-GB" sz="2400" dirty="0" err="1">
                <a:solidFill>
                  <a:srgbClr val="FFFFFF"/>
                </a:solidFill>
              </a:rPr>
              <a:t>Heket</a:t>
            </a:r>
            <a:r>
              <a:rPr lang="en-GB" sz="2400" dirty="0">
                <a:solidFill>
                  <a:srgbClr val="FFFFFF"/>
                </a:solidFill>
              </a:rPr>
              <a:t> - Member of the </a:t>
            </a:r>
            <a:r>
              <a:rPr lang="en-GB" sz="2400" dirty="0" err="1">
                <a:solidFill>
                  <a:srgbClr val="FFFFFF"/>
                </a:solidFill>
              </a:rPr>
              <a:t>Ogdoad</a:t>
            </a:r>
            <a:endParaRPr lang="en-GB" sz="2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Appears in Abydos temple associated with Osiris &amp; a statue of </a:t>
            </a:r>
            <a:r>
              <a:rPr lang="en-GB" sz="2400" dirty="0" err="1">
                <a:solidFill>
                  <a:srgbClr val="FFFFFF"/>
                </a:solidFill>
              </a:rPr>
              <a:t>Heket</a:t>
            </a:r>
            <a:r>
              <a:rPr lang="en-GB" sz="2400" dirty="0">
                <a:solidFill>
                  <a:srgbClr val="FFFFFF"/>
                </a:solidFill>
              </a:rPr>
              <a:t> has been found there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Frog symbolism :Fertility &amp; Flooding of the Nile</a:t>
            </a:r>
          </a:p>
          <a:p>
            <a:pPr>
              <a:lnSpc>
                <a:spcPct val="90000"/>
              </a:lnSpc>
            </a:pPr>
            <a:r>
              <a:rPr lang="en-GB" sz="2400" dirty="0" err="1">
                <a:solidFill>
                  <a:srgbClr val="FFFFFF"/>
                </a:solidFill>
              </a:rPr>
              <a:t>Heket</a:t>
            </a:r>
            <a:r>
              <a:rPr lang="en-GB" sz="2400" dirty="0">
                <a:solidFill>
                  <a:srgbClr val="FFFFFF"/>
                </a:solidFill>
              </a:rPr>
              <a:t> possibly appearing in china </a:t>
            </a:r>
            <a:r>
              <a:rPr lang="en-US" sz="2400" dirty="0">
                <a:solidFill>
                  <a:srgbClr val="FFFFFF"/>
                </a:solidFill>
              </a:rPr>
              <a:t>via an article I found titled  The Origin of the Frog Totem in Guangxi Bohai, Xu that suggests that </a:t>
            </a:r>
            <a:r>
              <a:rPr lang="en-US" sz="2400" dirty="0" err="1">
                <a:solidFill>
                  <a:srgbClr val="FFFFFF"/>
                </a:solidFill>
              </a:rPr>
              <a:t>Maguai</a:t>
            </a:r>
            <a:r>
              <a:rPr lang="en-US" sz="2400" dirty="0">
                <a:solidFill>
                  <a:srgbClr val="FFFFFF"/>
                </a:solidFill>
              </a:rPr>
              <a:t> God (Frog God) is actually Egyptian goddess </a:t>
            </a:r>
            <a:r>
              <a:rPr lang="en-US" sz="2400" dirty="0" err="1">
                <a:solidFill>
                  <a:srgbClr val="FFFFFF"/>
                </a:solidFill>
              </a:rPr>
              <a:t>Heqet</a:t>
            </a:r>
            <a:r>
              <a:rPr lang="en-US" sz="2400" dirty="0">
                <a:solidFill>
                  <a:srgbClr val="FFFFFF"/>
                </a:solidFill>
              </a:rPr>
              <a:t> in China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C54177-63B1-4238-90CE-9A44CC92BEA3}"/>
              </a:ext>
            </a:extLst>
          </p:cNvPr>
          <p:cNvSpPr txBox="1"/>
          <p:nvPr/>
        </p:nvSpPr>
        <p:spPr>
          <a:xfrm>
            <a:off x="3817496" y="2807255"/>
            <a:ext cx="1528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HEKET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24B683-E3DE-4CD4-A88D-4F3DF8692E85}"/>
              </a:ext>
            </a:extLst>
          </p:cNvPr>
          <p:cNvSpPr txBox="1"/>
          <p:nvPr/>
        </p:nvSpPr>
        <p:spPr>
          <a:xfrm>
            <a:off x="1258142" y="4854601"/>
            <a:ext cx="2029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KHNUM</a:t>
            </a:r>
          </a:p>
        </p:txBody>
      </p:sp>
    </p:spTree>
    <p:extLst>
      <p:ext uri="{BB962C8B-B14F-4D97-AF65-F5344CB8AC3E}">
        <p14:creationId xmlns:p14="http://schemas.microsoft.com/office/powerpoint/2010/main" val="1205669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2" name="Rectangle 82">
            <a:extLst>
              <a:ext uri="{FF2B5EF4-FFF2-40B4-BE49-F238E27FC236}">
                <a16:creationId xmlns:a16="http://schemas.microsoft.com/office/drawing/2014/main" id="{BD11ECC6-8551-4768-8DFD-CD41AF420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7183" name="Group 84">
            <a:extLst>
              <a:ext uri="{FF2B5EF4-FFF2-40B4-BE49-F238E27FC236}">
                <a16:creationId xmlns:a16="http://schemas.microsoft.com/office/drawing/2014/main" id="{93657592-CA60-4F45-B1A0-88AA77242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F47E2B4-7DA9-4312-A1F0-C48388B23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4" name="Straight Connector 86">
              <a:extLst>
                <a:ext uri="{FF2B5EF4-FFF2-40B4-BE49-F238E27FC236}">
                  <a16:creationId xmlns:a16="http://schemas.microsoft.com/office/drawing/2014/main" id="{35B274F7-039F-4BFC-AA98-B51B1D6CB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8" name="Rectangle 23">
              <a:extLst>
                <a:ext uri="{FF2B5EF4-FFF2-40B4-BE49-F238E27FC236}">
                  <a16:creationId xmlns:a16="http://schemas.microsoft.com/office/drawing/2014/main" id="{11A31103-C703-46C9-9D26-497A1ACD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185" name="Rectangle 25">
              <a:extLst>
                <a:ext uri="{FF2B5EF4-FFF2-40B4-BE49-F238E27FC236}">
                  <a16:creationId xmlns:a16="http://schemas.microsoft.com/office/drawing/2014/main" id="{382F955F-FC22-44B8-BDCF-B7758032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0" name="Isosceles Triangle 89">
              <a:extLst>
                <a:ext uri="{FF2B5EF4-FFF2-40B4-BE49-F238E27FC236}">
                  <a16:creationId xmlns:a16="http://schemas.microsoft.com/office/drawing/2014/main" id="{1F567692-F087-479A-8931-BD2869C3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Rectangle 27">
              <a:extLst>
                <a:ext uri="{FF2B5EF4-FFF2-40B4-BE49-F238E27FC236}">
                  <a16:creationId xmlns:a16="http://schemas.microsoft.com/office/drawing/2014/main" id="{49B3E4CD-0738-4B9D-A14F-1E8694DDF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Rectangle 28">
              <a:extLst>
                <a:ext uri="{FF2B5EF4-FFF2-40B4-BE49-F238E27FC236}">
                  <a16:creationId xmlns:a16="http://schemas.microsoft.com/office/drawing/2014/main" id="{4753B851-AD90-4CCD-85D0-65AA6567D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29">
              <a:extLst>
                <a:ext uri="{FF2B5EF4-FFF2-40B4-BE49-F238E27FC236}">
                  <a16:creationId xmlns:a16="http://schemas.microsoft.com/office/drawing/2014/main" id="{EBF14868-A190-4E21-9522-8977C47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4" name="Isosceles Triangle 93">
              <a:extLst>
                <a:ext uri="{FF2B5EF4-FFF2-40B4-BE49-F238E27FC236}">
                  <a16:creationId xmlns:a16="http://schemas.microsoft.com/office/drawing/2014/main" id="{BCBB4922-76EE-442B-A649-09873DCE7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96" name="Rectangle 95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80" name="Picture 12" descr="Image result for isis egyptian goddess">
            <a:extLst>
              <a:ext uri="{FF2B5EF4-FFF2-40B4-BE49-F238E27FC236}">
                <a16:creationId xmlns:a16="http://schemas.microsoft.com/office/drawing/2014/main" id="{4F497D62-A946-4D56-9BC0-AAF4A5D291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36" r="21064" b="3"/>
          <a:stretch/>
        </p:blipFill>
        <p:spPr bwMode="auto">
          <a:xfrm>
            <a:off x="643466" y="1022686"/>
            <a:ext cx="2483779" cy="2695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Image result for meskhenet egyptian goddess">
            <a:extLst>
              <a:ext uri="{FF2B5EF4-FFF2-40B4-BE49-F238E27FC236}">
                <a16:creationId xmlns:a16="http://schemas.microsoft.com/office/drawing/2014/main" id="{F4AF4F5D-1EEB-48A1-8798-D1AD2B1A2B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1" r="2" b="3992"/>
          <a:stretch/>
        </p:blipFill>
        <p:spPr bwMode="auto">
          <a:xfrm>
            <a:off x="3448978" y="1015952"/>
            <a:ext cx="2483778" cy="270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Image result for royal birth myth heket">
            <a:extLst>
              <a:ext uri="{FF2B5EF4-FFF2-40B4-BE49-F238E27FC236}">
                <a16:creationId xmlns:a16="http://schemas.microsoft.com/office/drawing/2014/main" id="{E1ACF691-AB2A-4115-9259-5DC625E1A7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703"/>
          <a:stretch/>
        </p:blipFill>
        <p:spPr bwMode="auto">
          <a:xfrm>
            <a:off x="6254489" y="1016796"/>
            <a:ext cx="2483778" cy="270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Related image">
            <a:extLst>
              <a:ext uri="{FF2B5EF4-FFF2-40B4-BE49-F238E27FC236}">
                <a16:creationId xmlns:a16="http://schemas.microsoft.com/office/drawing/2014/main" id="{51844EFA-00D9-4B04-ACB4-F3FE6BC39B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2" r="2" b="20980"/>
          <a:stretch/>
        </p:blipFill>
        <p:spPr bwMode="auto">
          <a:xfrm>
            <a:off x="9059999" y="933772"/>
            <a:ext cx="2483777" cy="2873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6D1E7-0299-4282-820D-ED1CC8594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7965" y="4580467"/>
            <a:ext cx="5757860" cy="253131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rgbClr val="FFFFFF"/>
                </a:solidFill>
              </a:rPr>
              <a:t>Westcar</a:t>
            </a:r>
            <a:r>
              <a:rPr lang="en-GB" sz="1400" dirty="0">
                <a:solidFill>
                  <a:srgbClr val="FFFFFF"/>
                </a:solidFill>
              </a:rPr>
              <a:t> papyrus is a compilation of stories revolved around the Royal Court of the 4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 Dynasty - Middle kingdom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The Royal Birth Myth tells the story of the lady </a:t>
            </a:r>
            <a:r>
              <a:rPr lang="en-GB" sz="1400" dirty="0" err="1">
                <a:solidFill>
                  <a:srgbClr val="FFFFFF"/>
                </a:solidFill>
              </a:rPr>
              <a:t>Reddjedet</a:t>
            </a:r>
            <a:r>
              <a:rPr lang="en-GB" sz="1400" dirty="0">
                <a:solidFill>
                  <a:srgbClr val="FFFFFF"/>
                </a:solidFill>
              </a:rPr>
              <a:t> giving birth to the three royal kings in the Old Kingdom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rgbClr val="FFFFFF"/>
                </a:solidFill>
              </a:rPr>
              <a:t>Heket</a:t>
            </a:r>
            <a:r>
              <a:rPr lang="en-GB" sz="1400" dirty="0">
                <a:solidFill>
                  <a:srgbClr val="FFFFFF"/>
                </a:solidFill>
              </a:rPr>
              <a:t> holds a prominent role in the birth of the royal triplets – Divine Midwife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Isis, Nephthys, </a:t>
            </a:r>
            <a:r>
              <a:rPr lang="en-GB" sz="1400" dirty="0" err="1">
                <a:solidFill>
                  <a:srgbClr val="FFFFFF"/>
                </a:solidFill>
              </a:rPr>
              <a:t>Meskhenet</a:t>
            </a:r>
            <a:r>
              <a:rPr lang="en-GB" sz="1400" dirty="0">
                <a:solidFill>
                  <a:srgbClr val="FFFFFF"/>
                </a:solidFill>
              </a:rPr>
              <a:t> were present with </a:t>
            </a:r>
            <a:r>
              <a:rPr lang="en-GB" sz="1400" dirty="0" err="1">
                <a:solidFill>
                  <a:srgbClr val="FFFFFF"/>
                </a:solidFill>
              </a:rPr>
              <a:t>Heket</a:t>
            </a:r>
            <a:endParaRPr lang="en-GB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1E189-C8EA-47A0-8152-2D0B3E67B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811501"/>
            <a:ext cx="4441743" cy="1563899"/>
          </a:xfrm>
        </p:spPr>
        <p:txBody>
          <a:bodyPr anchor="ctr">
            <a:normAutofit/>
          </a:bodyPr>
          <a:lstStyle/>
          <a:p>
            <a:r>
              <a:rPr lang="en-GB"/>
              <a:t>The Royal Birth Myth – Westcar Paprus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B923A2-0B96-4F1D-9B9A-F6060B177092}"/>
              </a:ext>
            </a:extLst>
          </p:cNvPr>
          <p:cNvSpPr txBox="1"/>
          <p:nvPr/>
        </p:nvSpPr>
        <p:spPr>
          <a:xfrm>
            <a:off x="1736409" y="392842"/>
            <a:ext cx="172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ISIS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079F2D-BE48-4D79-8D8B-A75F3159BF1D}"/>
              </a:ext>
            </a:extLst>
          </p:cNvPr>
          <p:cNvSpPr txBox="1"/>
          <p:nvPr/>
        </p:nvSpPr>
        <p:spPr>
          <a:xfrm>
            <a:off x="6852999" y="348390"/>
            <a:ext cx="1302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HEKET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E79C50-C364-471B-BD9A-7600B79356C4}"/>
              </a:ext>
            </a:extLst>
          </p:cNvPr>
          <p:cNvSpPr txBox="1"/>
          <p:nvPr/>
        </p:nvSpPr>
        <p:spPr>
          <a:xfrm>
            <a:off x="4368037" y="361781"/>
            <a:ext cx="1446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MESKHENET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A5C38C-FA75-4245-8ED1-C40EE7DDFB55}"/>
              </a:ext>
            </a:extLst>
          </p:cNvPr>
          <p:cNvSpPr txBox="1"/>
          <p:nvPr/>
        </p:nvSpPr>
        <p:spPr>
          <a:xfrm>
            <a:off x="9280503" y="348390"/>
            <a:ext cx="1414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NEPHTHYS</a:t>
            </a:r>
          </a:p>
        </p:txBody>
      </p:sp>
    </p:spTree>
    <p:extLst>
      <p:ext uri="{BB962C8B-B14F-4D97-AF65-F5344CB8AC3E}">
        <p14:creationId xmlns:p14="http://schemas.microsoft.com/office/powerpoint/2010/main" val="377446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82465-3FAF-436D-849D-7BD2B3D87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Further research</a:t>
            </a:r>
          </a:p>
        </p:txBody>
      </p:sp>
      <p:pic>
        <p:nvPicPr>
          <p:cNvPr id="3074" name="Picture 2" descr="Image result for heket">
            <a:extLst>
              <a:ext uri="{FF2B5EF4-FFF2-40B4-BE49-F238E27FC236}">
                <a16:creationId xmlns:a16="http://schemas.microsoft.com/office/drawing/2014/main" id="{70349D50-2BAF-433B-BF4F-D8A983439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474" y="2159331"/>
            <a:ext cx="5283289" cy="220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310C2-1B54-482A-A619-16459F45D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1447800"/>
            <a:ext cx="3664132" cy="4800599"/>
          </a:xfrm>
        </p:spPr>
        <p:txBody>
          <a:bodyPr>
            <a:normAutofit/>
          </a:bodyPr>
          <a:lstStyle/>
          <a:p>
            <a:r>
              <a:rPr lang="en-GB" sz="1600" dirty="0"/>
              <a:t>Search museum catalogue for amulets and knives</a:t>
            </a:r>
          </a:p>
          <a:p>
            <a:r>
              <a:rPr lang="en-GB" sz="1600" dirty="0"/>
              <a:t>Trip to the National library</a:t>
            </a:r>
          </a:p>
          <a:p>
            <a:r>
              <a:rPr lang="en-GB" sz="1600" dirty="0"/>
              <a:t>Find the article by Simpson &amp; Cooney 1976 about the statue of </a:t>
            </a:r>
            <a:r>
              <a:rPr lang="en-GB" sz="1600" dirty="0" err="1"/>
              <a:t>Heket</a:t>
            </a:r>
            <a:endParaRPr lang="en-GB" sz="1600" dirty="0"/>
          </a:p>
          <a:p>
            <a:r>
              <a:rPr lang="en-GB" sz="1600" dirty="0"/>
              <a:t>More in depth frog symbolism analysis</a:t>
            </a:r>
          </a:p>
          <a:p>
            <a:r>
              <a:rPr lang="en-GB" sz="1600" dirty="0"/>
              <a:t>Further look into </a:t>
            </a:r>
            <a:r>
              <a:rPr lang="en-GB" sz="1600" dirty="0" err="1"/>
              <a:t>Heket</a:t>
            </a:r>
            <a:r>
              <a:rPr lang="en-GB" sz="1600" dirty="0"/>
              <a:t> roles in the Cosmology of AE</a:t>
            </a:r>
          </a:p>
          <a:p>
            <a:r>
              <a:rPr lang="en-GB" sz="1600" dirty="0"/>
              <a:t>Look further into myths and hymns</a:t>
            </a:r>
          </a:p>
          <a:p>
            <a:endParaRPr lang="en-GB" sz="15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183023-53FE-44CC-940F-D4893FF83250}"/>
              </a:ext>
            </a:extLst>
          </p:cNvPr>
          <p:cNvSpPr txBox="1"/>
          <p:nvPr/>
        </p:nvSpPr>
        <p:spPr>
          <a:xfrm>
            <a:off x="1240972" y="4589632"/>
            <a:ext cx="4855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MAGICAL CARVED KNIFE FEATURING HEKET</a:t>
            </a:r>
          </a:p>
        </p:txBody>
      </p:sp>
    </p:spTree>
    <p:extLst>
      <p:ext uri="{BB962C8B-B14F-4D97-AF65-F5344CB8AC3E}">
        <p14:creationId xmlns:p14="http://schemas.microsoft.com/office/powerpoint/2010/main" val="3625182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4AB8E-16A3-41E6-9F3B-C7F9EACC9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Expected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2CEE3-411A-4EDF-B220-F1873472C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 err="1">
                <a:solidFill>
                  <a:schemeClr val="bg1"/>
                </a:solidFill>
              </a:rPr>
              <a:t>Heket</a:t>
            </a:r>
            <a:r>
              <a:rPr lang="en-GB" sz="1500" dirty="0">
                <a:solidFill>
                  <a:schemeClr val="bg1"/>
                </a:solidFill>
              </a:rPr>
              <a:t> is Egyptian frog goddess but not all frog iconography is related </a:t>
            </a:r>
            <a:r>
              <a:rPr lang="en-GB" sz="1500" dirty="0" err="1">
                <a:solidFill>
                  <a:schemeClr val="bg1"/>
                </a:solidFill>
              </a:rPr>
              <a:t>Heket</a:t>
            </a:r>
            <a:endParaRPr lang="en-GB" sz="1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 dirty="0" err="1">
                <a:solidFill>
                  <a:schemeClr val="bg1"/>
                </a:solidFill>
              </a:rPr>
              <a:t>Heket</a:t>
            </a:r>
            <a:r>
              <a:rPr lang="en-GB" sz="1500" dirty="0">
                <a:solidFill>
                  <a:schemeClr val="bg1"/>
                </a:solidFill>
              </a:rPr>
              <a:t> first appears in myth form in magical texts and continues to appear in AE texts and iconography at least until the Middle Kingdom </a:t>
            </a:r>
          </a:p>
          <a:p>
            <a:pPr>
              <a:lnSpc>
                <a:spcPct val="90000"/>
              </a:lnSpc>
            </a:pPr>
            <a:r>
              <a:rPr lang="en-GB" sz="1500" dirty="0" err="1">
                <a:solidFill>
                  <a:schemeClr val="bg1"/>
                </a:solidFill>
              </a:rPr>
              <a:t>Heket</a:t>
            </a:r>
            <a:r>
              <a:rPr lang="en-GB" sz="1500" dirty="0">
                <a:solidFill>
                  <a:schemeClr val="bg1"/>
                </a:solidFill>
              </a:rPr>
              <a:t> appears in myths and hymns and is depicted in statuary, carvings, reliefs and papyrus iconography</a:t>
            </a:r>
          </a:p>
          <a:p>
            <a:pPr>
              <a:lnSpc>
                <a:spcPct val="90000"/>
              </a:lnSpc>
            </a:pPr>
            <a:r>
              <a:rPr lang="en-GB" sz="1500" dirty="0" err="1">
                <a:solidFill>
                  <a:schemeClr val="bg1"/>
                </a:solidFill>
              </a:rPr>
              <a:t>Heket</a:t>
            </a:r>
            <a:r>
              <a:rPr lang="en-GB" sz="1500" dirty="0">
                <a:solidFill>
                  <a:schemeClr val="bg1"/>
                </a:solidFill>
              </a:rPr>
              <a:t> was far more powerful and important than I first realised as she is out of the limelight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bg1"/>
                </a:solidFill>
              </a:rPr>
              <a:t>Frog symbolism in depictions related to </a:t>
            </a:r>
            <a:r>
              <a:rPr lang="en-GB" sz="1500" dirty="0" err="1">
                <a:solidFill>
                  <a:schemeClr val="bg1"/>
                </a:solidFill>
              </a:rPr>
              <a:t>Heket</a:t>
            </a:r>
            <a:r>
              <a:rPr lang="en-GB" sz="1500" dirty="0">
                <a:solidFill>
                  <a:schemeClr val="bg1"/>
                </a:solidFill>
              </a:rPr>
              <a:t> signify inundation of the Nile and fertility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bg1"/>
              </a:solidFill>
            </a:endParaRPr>
          </a:p>
        </p:txBody>
      </p:sp>
      <p:pic>
        <p:nvPicPr>
          <p:cNvPr id="5122" name="Picture 2" descr="Image result for heket amulet">
            <a:extLst>
              <a:ext uri="{FF2B5EF4-FFF2-40B4-BE49-F238E27FC236}">
                <a16:creationId xmlns:a16="http://schemas.microsoft.com/office/drawing/2014/main" id="{B6C78970-0D05-48FA-834B-E70593B39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279617"/>
            <a:ext cx="51435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CBF8E5-22B9-4A6C-81C4-982C1C6CE275}"/>
              </a:ext>
            </a:extLst>
          </p:cNvPr>
          <p:cNvSpPr txBox="1"/>
          <p:nvPr/>
        </p:nvSpPr>
        <p:spPr>
          <a:xfrm>
            <a:off x="7271657" y="5268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C7A840-3973-4C6A-914C-992AC4CB7342}"/>
              </a:ext>
            </a:extLst>
          </p:cNvPr>
          <p:cNvSpPr txBox="1"/>
          <p:nvPr/>
        </p:nvSpPr>
        <p:spPr>
          <a:xfrm>
            <a:off x="7364022" y="49856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A711A5-DC1F-485E-87B3-9D0C981BE88E}"/>
              </a:ext>
            </a:extLst>
          </p:cNvPr>
          <p:cNvSpPr txBox="1"/>
          <p:nvPr/>
        </p:nvSpPr>
        <p:spPr>
          <a:xfrm>
            <a:off x="7456387" y="5014265"/>
            <a:ext cx="2845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CARVED FROG AMULET</a:t>
            </a:r>
          </a:p>
        </p:txBody>
      </p:sp>
    </p:spTree>
    <p:extLst>
      <p:ext uri="{BB962C8B-B14F-4D97-AF65-F5344CB8AC3E}">
        <p14:creationId xmlns:p14="http://schemas.microsoft.com/office/powerpoint/2010/main" val="1248846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2F1EC-17CF-47F6-BE53-BE3469E2F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46424"/>
            <a:ext cx="8596668" cy="66040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824CE-29EE-4373-B9CD-FC68ED4FF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899886"/>
            <a:ext cx="10012437" cy="581169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Andrews, Carol (1990). Ancient Egyptian Jewellery. London: British Museum Company Ltd.</a:t>
            </a:r>
          </a:p>
          <a:p>
            <a:r>
              <a:rPr lang="en-GB" dirty="0"/>
              <a:t>Gad A. Water culture in Egypt. In : El </a:t>
            </a:r>
            <a:r>
              <a:rPr lang="en-GB" dirty="0" err="1"/>
              <a:t>Moujabber</a:t>
            </a:r>
            <a:r>
              <a:rPr lang="en-GB" dirty="0"/>
              <a:t> M. (ed.), </a:t>
            </a:r>
            <a:r>
              <a:rPr lang="en-GB" dirty="0" err="1"/>
              <a:t>Shatanawi</a:t>
            </a:r>
            <a:r>
              <a:rPr lang="en-GB" dirty="0"/>
              <a:t> M. (ed.), </a:t>
            </a:r>
            <a:r>
              <a:rPr lang="en-GB" dirty="0" err="1"/>
              <a:t>Trisorio-Liuzzi</a:t>
            </a:r>
            <a:r>
              <a:rPr lang="en-GB" dirty="0"/>
              <a:t> G. (ed.), </a:t>
            </a:r>
            <a:r>
              <a:rPr lang="en-GB" dirty="0" err="1"/>
              <a:t>Ouessar</a:t>
            </a:r>
            <a:r>
              <a:rPr lang="en-GB" dirty="0"/>
              <a:t> M. (ed.), Laureano P. (ed.), Rodríguez R. (ed.). Water culture and water conflict in the Mediterranean area. Bari : CIHEAM, 2008. p. 85-96 (Options </a:t>
            </a:r>
            <a:r>
              <a:rPr lang="en-GB" dirty="0" err="1"/>
              <a:t>Méditerranéennes</a:t>
            </a:r>
            <a:r>
              <a:rPr lang="en-GB" dirty="0"/>
              <a:t> : Série A. </a:t>
            </a:r>
            <a:r>
              <a:rPr lang="en-GB" dirty="0" err="1"/>
              <a:t>Séminaires</a:t>
            </a:r>
            <a:r>
              <a:rPr lang="en-GB" dirty="0"/>
              <a:t> </a:t>
            </a:r>
            <a:r>
              <a:rPr lang="en-GB" dirty="0" err="1"/>
              <a:t>Méditerranéens</a:t>
            </a:r>
            <a:r>
              <a:rPr lang="en-GB" dirty="0"/>
              <a:t>; n. 83) Available online at </a:t>
            </a:r>
            <a:r>
              <a:rPr lang="en-GB" dirty="0">
                <a:hlinkClick r:id="rId2"/>
              </a:rPr>
              <a:t> http://om.ciheam.org/article.php?IDPDF=800927</a:t>
            </a:r>
            <a:r>
              <a:rPr lang="en-GB" dirty="0"/>
              <a:t> (Accessed 15</a:t>
            </a:r>
            <a:r>
              <a:rPr lang="en-GB" baseline="30000" dirty="0"/>
              <a:t>th</a:t>
            </a:r>
            <a:r>
              <a:rPr lang="en-GB" dirty="0"/>
              <a:t> December 2019)</a:t>
            </a:r>
          </a:p>
          <a:p>
            <a:r>
              <a:rPr lang="en-GB" dirty="0"/>
              <a:t>Lichtheim, Miriam (1975). </a:t>
            </a:r>
            <a:r>
              <a:rPr lang="en-GB" i="1" dirty="0"/>
              <a:t>Ancient Egyptian Literature Volume I: The Old and Middle Kingdoms</a:t>
            </a:r>
            <a:r>
              <a:rPr lang="en-GB" dirty="0"/>
              <a:t>. Unites States of America: University of California Press, Ltd</a:t>
            </a:r>
          </a:p>
          <a:p>
            <a:r>
              <a:rPr lang="en-GB" dirty="0"/>
              <a:t>Lichtheim, Miriam (1976). </a:t>
            </a:r>
            <a:r>
              <a:rPr lang="en-GB" i="1" dirty="0"/>
              <a:t>Ancient Egyptian Literature Volume II: The New Kingdom</a:t>
            </a:r>
            <a:r>
              <a:rPr lang="en-GB" dirty="0"/>
              <a:t>. Unites States of America: University of California Press, Ltd. </a:t>
            </a:r>
          </a:p>
          <a:p>
            <a:r>
              <a:rPr lang="en-GB" dirty="0"/>
              <a:t>Lichtheim, Miriam (1980). </a:t>
            </a:r>
            <a:r>
              <a:rPr lang="en-GB" i="1" dirty="0"/>
              <a:t>Ancient Egyptian Literature Volume III: The Late Period</a:t>
            </a:r>
            <a:r>
              <a:rPr lang="en-GB" dirty="0"/>
              <a:t>. Unites States of America: University of California Press, Ltd. </a:t>
            </a:r>
          </a:p>
          <a:p>
            <a:r>
              <a:rPr lang="en-GB" dirty="0"/>
              <a:t>O’Connor, David (2011). Abydos: Egypt’s First Pharaohs and the Cult of Osiris. London: Thames &amp; Hudson, Ltd.</a:t>
            </a:r>
          </a:p>
          <a:p>
            <a:r>
              <a:rPr lang="en-GB" dirty="0"/>
              <a:t>Pinch, Geraldine (2002). </a:t>
            </a:r>
            <a:r>
              <a:rPr lang="en-GB" i="1" dirty="0"/>
              <a:t>Egyptian Mythology: A Guide to the Gods, Goddesses and Traditions of Ancient Egypt</a:t>
            </a:r>
            <a:r>
              <a:rPr lang="en-GB" dirty="0"/>
              <a:t>. United States of America: Oxford University Press.</a:t>
            </a:r>
          </a:p>
          <a:p>
            <a:r>
              <a:rPr lang="en-US" dirty="0"/>
              <a:t>The Origin of the Frog Totem in Guangxi </a:t>
            </a:r>
            <a:r>
              <a:rPr lang="en-US" dirty="0" err="1"/>
              <a:t>Bohai,Xu</a:t>
            </a:r>
            <a:r>
              <a:rPr lang="en-US" dirty="0"/>
              <a:t> (ND)</a:t>
            </a:r>
            <a:r>
              <a:rPr lang="en-GB" dirty="0"/>
              <a:t> Available online at </a:t>
            </a:r>
            <a:r>
              <a:rPr lang="en-GB" dirty="0">
                <a:hlinkClick r:id="rId3"/>
              </a:rPr>
              <a:t>https://www.researchgate.net/publication/328620355_The_Origin_of_the_Frog_Totem_in_Guangxi/link/5d1aef1992851cf4405ca2d6/download</a:t>
            </a:r>
            <a:r>
              <a:rPr lang="en-GB" dirty="0"/>
              <a:t> (Accessed 5</a:t>
            </a:r>
            <a:r>
              <a:rPr lang="en-GB" baseline="30000" dirty="0"/>
              <a:t>th</a:t>
            </a:r>
            <a:r>
              <a:rPr lang="en-GB" dirty="0"/>
              <a:t> December 2019)</a:t>
            </a:r>
          </a:p>
          <a:p>
            <a:r>
              <a:rPr lang="en-GB" dirty="0"/>
              <a:t>Tyldesley, Joyce (1996). Hatshepsut: The Female Pharaoh. Middlesex: Penguin Books Ltd.</a:t>
            </a:r>
          </a:p>
          <a:p>
            <a:r>
              <a:rPr lang="en-GB" dirty="0"/>
              <a:t>Wilkinson, Richard. H (2003). The Complete Gods and Goddesses of Ancient Egypt. London: Thames &amp; Hudson, Ltd.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6062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1004</Words>
  <Application>Microsoft Office PowerPoint</Application>
  <PresentationFormat>Widescreen</PresentationFormat>
  <Paragraphs>78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God Biography of Egyptian goddess Heket</vt:lpstr>
      <vt:lpstr>Research Aims &amp; Objectives</vt:lpstr>
      <vt:lpstr>Findings on Goddess Heket</vt:lpstr>
      <vt:lpstr>Further findings -Heket’s places of worship &amp; servants of Heket</vt:lpstr>
      <vt:lpstr>Findings Continued</vt:lpstr>
      <vt:lpstr>The Royal Birth Myth – Westcar Paprus</vt:lpstr>
      <vt:lpstr>Further research</vt:lpstr>
      <vt:lpstr>Expected 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God Biography of Egyptian goddess Heket</dc:title>
  <dc:creator>Candice Summers (1401720)</dc:creator>
  <cp:lastModifiedBy>Candice Summers (1401720)</cp:lastModifiedBy>
  <cp:revision>11</cp:revision>
  <dcterms:created xsi:type="dcterms:W3CDTF">2019-12-18T17:51:24Z</dcterms:created>
  <dcterms:modified xsi:type="dcterms:W3CDTF">2019-12-18T20:57:05Z</dcterms:modified>
</cp:coreProperties>
</file>