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5"/>
  </p:notesMasterIdLst>
  <p:sldIdLst>
    <p:sldId id="256" r:id="rId2"/>
    <p:sldId id="267" r:id="rId3"/>
    <p:sldId id="268" r:id="rId4"/>
    <p:sldId id="269" r:id="rId5"/>
    <p:sldId id="271" r:id="rId6"/>
    <p:sldId id="296" r:id="rId7"/>
    <p:sldId id="270" r:id="rId8"/>
    <p:sldId id="294" r:id="rId9"/>
    <p:sldId id="272" r:id="rId10"/>
    <p:sldId id="295" r:id="rId11"/>
    <p:sldId id="273" r:id="rId12"/>
    <p:sldId id="274" r:id="rId13"/>
    <p:sldId id="275" r:id="rId14"/>
    <p:sldId id="276" r:id="rId15"/>
    <p:sldId id="277" r:id="rId16"/>
    <p:sldId id="297" r:id="rId17"/>
    <p:sldId id="278" r:id="rId18"/>
    <p:sldId id="279" r:id="rId19"/>
    <p:sldId id="280" r:id="rId20"/>
    <p:sldId id="281" r:id="rId21"/>
    <p:sldId id="282" r:id="rId22"/>
    <p:sldId id="283" r:id="rId23"/>
    <p:sldId id="284" r:id="rId24"/>
    <p:sldId id="285" r:id="rId25"/>
    <p:sldId id="286" r:id="rId26"/>
    <p:sldId id="287" r:id="rId27"/>
    <p:sldId id="288" r:id="rId28"/>
    <p:sldId id="289" r:id="rId29"/>
    <p:sldId id="290" r:id="rId30"/>
    <p:sldId id="291" r:id="rId31"/>
    <p:sldId id="292" r:id="rId32"/>
    <p:sldId id="298" r:id="rId33"/>
    <p:sldId id="29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8484B7A-5955-44E3-B815-EC0624FA5CD0}">
          <p14:sldIdLst>
            <p14:sldId id="256"/>
          </p14:sldIdLst>
        </p14:section>
        <p14:section name="Untitled Section" id="{93C0DBD1-F137-4A60-B542-6B880A8276BC}">
          <p14:sldIdLst>
            <p14:sldId id="267"/>
            <p14:sldId id="268"/>
            <p14:sldId id="269"/>
            <p14:sldId id="271"/>
            <p14:sldId id="296"/>
            <p14:sldId id="270"/>
            <p14:sldId id="294"/>
            <p14:sldId id="272"/>
            <p14:sldId id="295"/>
            <p14:sldId id="273"/>
          </p14:sldIdLst>
        </p14:section>
        <p14:section name="Untitled Section" id="{BB84E17D-1411-4B4A-AEF3-12A6733C068B}">
          <p14:sldIdLst>
            <p14:sldId id="274"/>
            <p14:sldId id="275"/>
            <p14:sldId id="276"/>
            <p14:sldId id="277"/>
            <p14:sldId id="297"/>
            <p14:sldId id="278"/>
            <p14:sldId id="279"/>
            <p14:sldId id="280"/>
            <p14:sldId id="281"/>
          </p14:sldIdLst>
        </p14:section>
        <p14:section name="Untitled Section" id="{E8498EF9-240F-4F74-BA55-1802626FA563}">
          <p14:sldIdLst>
            <p14:sldId id="282"/>
            <p14:sldId id="283"/>
            <p14:sldId id="284"/>
            <p14:sldId id="285"/>
            <p14:sldId id="286"/>
            <p14:sldId id="287"/>
            <p14:sldId id="288"/>
            <p14:sldId id="289"/>
            <p14:sldId id="290"/>
            <p14:sldId id="291"/>
            <p14:sldId id="292"/>
            <p14:sldId id="298"/>
            <p14:sldId id="29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828" autoAdjust="0"/>
    <p:restoredTop sz="94660"/>
  </p:normalViewPr>
  <p:slideViewPr>
    <p:cSldViewPr snapToGrid="0">
      <p:cViewPr varScale="1">
        <p:scale>
          <a:sx n="87" d="100"/>
          <a:sy n="87" d="100"/>
        </p:scale>
        <p:origin x="120"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C11CEB-A675-428C-965D-A06DD6162136}" type="datetimeFigureOut">
              <a:rPr lang="en-GB" smtClean="0"/>
              <a:t>31/10/2017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78DEFB-02BA-4E85-BCC1-66A3BEC7CB06}" type="slidenum">
              <a:rPr lang="en-GB" smtClean="0"/>
              <a:t>‹#›</a:t>
            </a:fld>
            <a:endParaRPr lang="en-GB"/>
          </a:p>
        </p:txBody>
      </p:sp>
    </p:spTree>
    <p:extLst>
      <p:ext uri="{BB962C8B-B14F-4D97-AF65-F5344CB8AC3E}">
        <p14:creationId xmlns:p14="http://schemas.microsoft.com/office/powerpoint/2010/main" val="30215850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8322CDD-9D6C-4F63-9EC2-648226624108}" type="slidenum">
              <a:rPr lang="en-US" smtClean="0"/>
              <a:t>10</a:t>
            </a:fld>
            <a:endParaRPr lang="en-US"/>
          </a:p>
        </p:txBody>
      </p:sp>
    </p:spTree>
    <p:extLst>
      <p:ext uri="{BB962C8B-B14F-4D97-AF65-F5344CB8AC3E}">
        <p14:creationId xmlns:p14="http://schemas.microsoft.com/office/powerpoint/2010/main" val="872671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155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80001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5A036D-C3A1-4C44-869A-C0B2F3D6794D}" type="datetimeFigureOut">
              <a:rPr lang="en-GB" smtClean="0"/>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7525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5A036D-C3A1-4C44-869A-C0B2F3D6794D}" type="datetimeFigureOut">
              <a:rPr lang="en-GB" smtClean="0"/>
              <a:t>31/10/2017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0889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5A036D-C3A1-4C44-869A-C0B2F3D6794D}" type="datetimeFigureOut">
              <a:rPr lang="en-GB" smtClean="0"/>
              <a:t>31/10/2017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16938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85A036D-C3A1-4C44-869A-C0B2F3D6794D}" type="datetimeFigureOut">
              <a:rPr lang="en-GB" smtClean="0"/>
              <a:t>31/10/2017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614755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85A036D-C3A1-4C44-869A-C0B2F3D6794D}" type="datetimeFigureOut">
              <a:rPr lang="en-GB" smtClean="0"/>
              <a:t>31/10/2017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3488671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85A036D-C3A1-4C44-869A-C0B2F3D6794D}" type="datetimeFigureOut">
              <a:rPr lang="en-GB" smtClean="0"/>
              <a:t>31/10/2017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6E59C01-6C5C-4397-977E-6157B5745071}" type="slidenum">
              <a:rPr lang="en-GB" smtClean="0"/>
              <a:t>‹#›</a:t>
            </a:fld>
            <a:endParaRPr lang="en-GB"/>
          </a:p>
        </p:txBody>
      </p:sp>
    </p:spTree>
    <p:extLst>
      <p:ext uri="{BB962C8B-B14F-4D97-AF65-F5344CB8AC3E}">
        <p14:creationId xmlns:p14="http://schemas.microsoft.com/office/powerpoint/2010/main" val="4079452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5A036D-C3A1-4C44-869A-C0B2F3D6794D}" type="datetimeFigureOut">
              <a:rPr lang="en-GB" smtClean="0"/>
              <a:t>31/10/2017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090260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420932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520173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85A036D-C3A1-4C44-869A-C0B2F3D6794D}" type="datetimeFigureOut">
              <a:rPr lang="en-GB" smtClean="0"/>
              <a:t>31/10/2017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6E59C01-6C5C-4397-977E-6157B574507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4259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loebclassics.com.ezproxy.uwtsd.ac.uk/view/aristophanes-lysistrata/2000/pb_LCL179.357.xml?rskey=A0ULyq&amp;result=3#note_LCL179_357_62" TargetMode="External"/><Relationship Id="rId2" Type="http://schemas.openxmlformats.org/officeDocument/2006/relationships/hyperlink" Target="http://www.loebclassics.com.ezproxy.uwtsd.ac.uk/view/aristophanes-lysistrata/2000/pb_LCL179.357.xml?rskey=A0ULyq&amp;result=3#note_LCL179_357_60" TargetMode="External"/><Relationship Id="rId1" Type="http://schemas.openxmlformats.org/officeDocument/2006/relationships/slideLayout" Target="../slideLayouts/slideLayout2.xml"/><Relationship Id="rId4" Type="http://schemas.openxmlformats.org/officeDocument/2006/relationships/hyperlink" Target="http://www.loebclassics.com.ezproxy.uwtsd.ac.uk/view/aristophanes-lysistrata/2000/pb_LCL179.357.xml?rskey=A0ULyq&amp;result=3#note_LCL179_357_63"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0" b="-3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56447" y="4329953"/>
            <a:ext cx="9999233" cy="923005"/>
          </a:xfrm>
          <a:solidFill>
            <a:schemeClr val="bg2">
              <a:alpha val="75000"/>
            </a:schemeClr>
          </a:solidFill>
        </p:spPr>
        <p:txBody>
          <a:bodyPr>
            <a:normAutofit/>
          </a:bodyPr>
          <a:lstStyle/>
          <a:p>
            <a:r>
              <a:rPr lang="en-GB" sz="6000" dirty="0" smtClean="0"/>
              <a:t>Monsters, Ghosts and Revenants</a:t>
            </a:r>
            <a:endParaRPr lang="en-GB" sz="6000" dirty="0"/>
          </a:p>
        </p:txBody>
      </p:sp>
      <p:sp>
        <p:nvSpPr>
          <p:cNvPr id="3" name="Subtitle 2"/>
          <p:cNvSpPr>
            <a:spLocks noGrp="1"/>
          </p:cNvSpPr>
          <p:nvPr>
            <p:ph type="subTitle" idx="1"/>
          </p:nvPr>
        </p:nvSpPr>
        <p:spPr>
          <a:xfrm>
            <a:off x="1156447" y="5370020"/>
            <a:ext cx="9999233" cy="466003"/>
          </a:xfrm>
          <a:solidFill>
            <a:schemeClr val="bg2">
              <a:alpha val="75000"/>
            </a:schemeClr>
          </a:solidFill>
        </p:spPr>
        <p:txBody>
          <a:bodyPr/>
          <a:lstStyle/>
          <a:p>
            <a:r>
              <a:rPr lang="en-GB" b="1" dirty="0" smtClean="0"/>
              <a:t>Week 5 – Humans, animals, monsters</a:t>
            </a:r>
            <a:endParaRPr lang="en-GB" b="1" dirty="0"/>
          </a:p>
        </p:txBody>
      </p:sp>
    </p:spTree>
    <p:extLst>
      <p:ext uri="{BB962C8B-B14F-4D97-AF65-F5344CB8AC3E}">
        <p14:creationId xmlns:p14="http://schemas.microsoft.com/office/powerpoint/2010/main" val="21148593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Humans transformed</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2800" dirty="0" smtClean="0"/>
              <a:t> Myths </a:t>
            </a:r>
            <a:r>
              <a:rPr lang="en-US" sz="2800" dirty="0" smtClean="0"/>
              <a:t>about humans transformed into animals/plants are very frequent in </a:t>
            </a:r>
            <a:r>
              <a:rPr lang="en-US" sz="2800" dirty="0" smtClean="0"/>
              <a:t>antiquity</a:t>
            </a:r>
          </a:p>
          <a:p>
            <a:pPr lvl="1">
              <a:buFont typeface="Arial" panose="020B0604020202020204" pitchFamily="34" charset="0"/>
              <a:buChar char="•"/>
            </a:pPr>
            <a:r>
              <a:rPr lang="en-US" sz="2600" dirty="0" smtClean="0"/>
              <a:t>Will be discussing myth vs legend vs </a:t>
            </a:r>
            <a:r>
              <a:rPr lang="en-US" sz="2600" dirty="0" err="1" smtClean="0"/>
              <a:t>folkore</a:t>
            </a:r>
            <a:endParaRPr lang="en-US" sz="2600" dirty="0" smtClean="0"/>
          </a:p>
          <a:p>
            <a:pPr lvl="1">
              <a:buFont typeface="Arial" panose="020B0604020202020204" pitchFamily="34" charset="0"/>
              <a:buChar char="•"/>
            </a:pPr>
            <a:r>
              <a:rPr lang="en-US" sz="2600" dirty="0" smtClean="0"/>
              <a:t>And connections of myth to ritual</a:t>
            </a:r>
            <a:endParaRPr lang="en-US" sz="2600" dirty="0" smtClean="0"/>
          </a:p>
          <a:p>
            <a:pPr>
              <a:buFont typeface="Arial" panose="020B0604020202020204" pitchFamily="34" charset="0"/>
              <a:buChar char="•"/>
            </a:pPr>
            <a:r>
              <a:rPr lang="en-US" sz="2800" dirty="0" smtClean="0"/>
              <a:t> Still </a:t>
            </a:r>
            <a:r>
              <a:rPr lang="en-US" sz="2800" dirty="0" smtClean="0"/>
              <a:t>prevalent today</a:t>
            </a:r>
          </a:p>
          <a:p>
            <a:pPr lvl="1">
              <a:buFont typeface="Arial" panose="020B0604020202020204" pitchFamily="34" charset="0"/>
              <a:buChar char="•"/>
            </a:pPr>
            <a:r>
              <a:rPr lang="en-US" sz="2400" dirty="0" smtClean="0"/>
              <a:t>e.g. werewolves</a:t>
            </a:r>
          </a:p>
          <a:p>
            <a:pPr>
              <a:buFont typeface="Arial" panose="020B0604020202020204" pitchFamily="34" charset="0"/>
              <a:buChar char="•"/>
            </a:pPr>
            <a:r>
              <a:rPr lang="en-US" sz="2800" dirty="0" smtClean="0"/>
              <a:t> Other </a:t>
            </a:r>
            <a:r>
              <a:rPr lang="en-US" sz="2800" dirty="0" smtClean="0"/>
              <a:t>examples?</a:t>
            </a:r>
            <a:endParaRPr lang="en-US" sz="2800" dirty="0"/>
          </a:p>
        </p:txBody>
      </p:sp>
    </p:spTree>
    <p:extLst>
      <p:ext uri="{BB962C8B-B14F-4D97-AF65-F5344CB8AC3E}">
        <p14:creationId xmlns:p14="http://schemas.microsoft.com/office/powerpoint/2010/main" val="615659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Transformation as revelation?</a:t>
            </a:r>
            <a:endParaRPr lang="en-US" dirty="0"/>
          </a:p>
        </p:txBody>
      </p:sp>
      <p:sp>
        <p:nvSpPr>
          <p:cNvPr id="3" name="Content Placeholder 2"/>
          <p:cNvSpPr>
            <a:spLocks noGrp="1"/>
          </p:cNvSpPr>
          <p:nvPr>
            <p:ph idx="1"/>
          </p:nvPr>
        </p:nvSpPr>
        <p:spPr>
          <a:xfrm>
            <a:off x="1097281" y="2030508"/>
            <a:ext cx="5810296" cy="4414360"/>
          </a:xfrm>
        </p:spPr>
        <p:txBody>
          <a:bodyPr>
            <a:normAutofit/>
          </a:bodyPr>
          <a:lstStyle/>
          <a:p>
            <a:pPr>
              <a:buFont typeface="Arial" panose="020B0604020202020204" pitchFamily="34" charset="0"/>
              <a:buChar char="•"/>
            </a:pPr>
            <a:r>
              <a:rPr lang="en-US" sz="3200" dirty="0" smtClean="0"/>
              <a:t>Internally characteristics become physically manifested</a:t>
            </a:r>
          </a:p>
          <a:p>
            <a:pPr lvl="1">
              <a:buFont typeface="Arial" panose="020B0604020202020204" pitchFamily="34" charset="0"/>
              <a:buChar char="•"/>
            </a:pPr>
            <a:r>
              <a:rPr lang="en-US" sz="2800" dirty="0" smtClean="0"/>
              <a:t>humans revealing inner animalistic/uncivilized nature</a:t>
            </a:r>
          </a:p>
          <a:p>
            <a:pPr lvl="1">
              <a:buFont typeface="Arial" panose="020B0604020202020204" pitchFamily="34" charset="0"/>
              <a:buChar char="•"/>
            </a:pPr>
            <a:r>
              <a:rPr lang="en-US" sz="2800" dirty="0" smtClean="0"/>
              <a:t>creatures/animals revealing inner humanity</a:t>
            </a:r>
          </a:p>
        </p:txBody>
      </p:sp>
      <p:pic>
        <p:nvPicPr>
          <p:cNvPr id="2050" name="Picture 2" descr="Image result for werewolf lyca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7577" y="2288137"/>
            <a:ext cx="5284423" cy="3688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5072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Transformation as punishment? </a:t>
            </a:r>
            <a:endParaRPr lang="en-US" dirty="0"/>
          </a:p>
        </p:txBody>
      </p:sp>
      <p:sp>
        <p:nvSpPr>
          <p:cNvPr id="3" name="Content Placeholder 2"/>
          <p:cNvSpPr>
            <a:spLocks noGrp="1"/>
          </p:cNvSpPr>
          <p:nvPr>
            <p:ph idx="1"/>
          </p:nvPr>
        </p:nvSpPr>
        <p:spPr>
          <a:xfrm>
            <a:off x="1097280" y="2045716"/>
            <a:ext cx="7013986" cy="4525963"/>
          </a:xfrm>
        </p:spPr>
        <p:txBody>
          <a:bodyPr>
            <a:normAutofit/>
          </a:bodyPr>
          <a:lstStyle/>
          <a:p>
            <a:pPr>
              <a:buFont typeface="Arial" panose="020B0604020202020204" pitchFamily="34" charset="0"/>
              <a:buChar char="•"/>
            </a:pPr>
            <a:r>
              <a:rPr lang="en-US" sz="3200" dirty="0" smtClean="0"/>
              <a:t>Transformation as a punishment (by a god).</a:t>
            </a:r>
          </a:p>
          <a:p>
            <a:pPr lvl="1">
              <a:buFont typeface="Arial" panose="020B0604020202020204" pitchFamily="34" charset="0"/>
              <a:buChar char="•"/>
            </a:pPr>
            <a:r>
              <a:rPr lang="en-US" sz="2800" dirty="0" smtClean="0"/>
              <a:t>e.g. Lot’s wife</a:t>
            </a:r>
            <a:endParaRPr lang="en-US" sz="2800" dirty="0"/>
          </a:p>
        </p:txBody>
      </p:sp>
      <p:pic>
        <p:nvPicPr>
          <p:cNvPr id="4" name="Picture 3"/>
          <p:cNvPicPr>
            <a:picLocks noChangeAspect="1"/>
          </p:cNvPicPr>
          <p:nvPr/>
        </p:nvPicPr>
        <p:blipFill>
          <a:blip r:embed="rId2"/>
          <a:stretch>
            <a:fillRect/>
          </a:stretch>
        </p:blipFill>
        <p:spPr>
          <a:xfrm>
            <a:off x="8304904" y="1737359"/>
            <a:ext cx="3428451" cy="5142677"/>
          </a:xfrm>
          <a:prstGeom prst="rect">
            <a:avLst/>
          </a:prstGeom>
        </p:spPr>
      </p:pic>
    </p:spTree>
    <p:extLst>
      <p:ext uri="{BB962C8B-B14F-4D97-AF65-F5344CB8AC3E}">
        <p14:creationId xmlns:p14="http://schemas.microsoft.com/office/powerpoint/2010/main" val="3623995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Striges</a:t>
            </a:r>
            <a:endParaRPr lang="en-US" dirty="0"/>
          </a:p>
        </p:txBody>
      </p:sp>
      <p:sp>
        <p:nvSpPr>
          <p:cNvPr id="3" name="Content Placeholder 2"/>
          <p:cNvSpPr>
            <a:spLocks noGrp="1"/>
          </p:cNvSpPr>
          <p:nvPr>
            <p:ph idx="1"/>
          </p:nvPr>
        </p:nvSpPr>
        <p:spPr>
          <a:xfrm>
            <a:off x="1097280" y="1845733"/>
            <a:ext cx="6052667" cy="4444897"/>
          </a:xfrm>
        </p:spPr>
        <p:txBody>
          <a:bodyPr>
            <a:normAutofit lnSpcReduction="10000"/>
          </a:bodyPr>
          <a:lstStyle/>
          <a:p>
            <a:pPr>
              <a:buFont typeface="Arial" panose="020B0604020202020204" pitchFamily="34" charset="0"/>
              <a:buChar char="•"/>
            </a:pPr>
            <a:r>
              <a:rPr lang="en-US" sz="2200" dirty="0" smtClean="0"/>
              <a:t> Greek for ‘owl’</a:t>
            </a:r>
          </a:p>
          <a:p>
            <a:pPr>
              <a:buFont typeface="Arial" panose="020B0604020202020204" pitchFamily="34" charset="0"/>
              <a:buChar char="•"/>
            </a:pPr>
            <a:r>
              <a:rPr lang="en-US" sz="2200" dirty="0"/>
              <a:t> </a:t>
            </a:r>
            <a:r>
              <a:rPr lang="en-US" sz="2200" dirty="0" smtClean="0"/>
              <a:t>Some of them thought to be humans transformed into birds to attack humans, especially </a:t>
            </a:r>
            <a:r>
              <a:rPr lang="en-US" sz="2200" dirty="0" smtClean="0"/>
              <a:t>children</a:t>
            </a:r>
          </a:p>
          <a:p>
            <a:pPr lvl="1">
              <a:buFont typeface="Arial" panose="020B0604020202020204" pitchFamily="34" charset="0"/>
              <a:buChar char="•"/>
            </a:pPr>
            <a:r>
              <a:rPr lang="en-US" sz="2000" dirty="0" smtClean="0"/>
              <a:t>Turn themselves into animals</a:t>
            </a:r>
            <a:endParaRPr lang="en-US" sz="2000" dirty="0" smtClean="0"/>
          </a:p>
          <a:p>
            <a:pPr>
              <a:buFont typeface="Arial" panose="020B0604020202020204" pitchFamily="34" charset="0"/>
              <a:buChar char="•"/>
            </a:pPr>
            <a:r>
              <a:rPr lang="en-US" sz="2200" dirty="0"/>
              <a:t> </a:t>
            </a:r>
            <a:r>
              <a:rPr lang="en-US" sz="2200" dirty="0" err="1" smtClean="0"/>
              <a:t>Polyphonte</a:t>
            </a:r>
            <a:r>
              <a:rPr lang="en-US" sz="2200" dirty="0" smtClean="0"/>
              <a:t>, </a:t>
            </a:r>
            <a:r>
              <a:rPr lang="en-US" sz="2200" dirty="0" err="1" smtClean="0"/>
              <a:t>Agrios</a:t>
            </a:r>
            <a:r>
              <a:rPr lang="en-US" sz="2200" dirty="0" smtClean="0"/>
              <a:t> and </a:t>
            </a:r>
            <a:r>
              <a:rPr lang="en-US" sz="2200" dirty="0" err="1" smtClean="0"/>
              <a:t>Oreios</a:t>
            </a:r>
            <a:endParaRPr lang="en-US" sz="2200" dirty="0" smtClean="0"/>
          </a:p>
          <a:p>
            <a:pPr lvl="1">
              <a:buFont typeface="Arial" panose="020B0604020202020204" pitchFamily="34" charset="0"/>
              <a:buChar char="•"/>
            </a:pPr>
            <a:r>
              <a:rPr lang="en-US" sz="2000" dirty="0" err="1" smtClean="0"/>
              <a:t>Antionius</a:t>
            </a:r>
            <a:r>
              <a:rPr lang="en-US" sz="2000" dirty="0" smtClean="0"/>
              <a:t> </a:t>
            </a:r>
            <a:r>
              <a:rPr lang="en-US" sz="2000" dirty="0" err="1" smtClean="0"/>
              <a:t>Liberalis</a:t>
            </a:r>
            <a:r>
              <a:rPr lang="en-US" sz="2000" dirty="0" smtClean="0"/>
              <a:t> </a:t>
            </a:r>
            <a:r>
              <a:rPr lang="en-US" sz="2000" i="1" dirty="0" err="1" smtClean="0"/>
              <a:t>Metamorphsis</a:t>
            </a:r>
            <a:r>
              <a:rPr lang="en-US" sz="2000" i="1" dirty="0" smtClean="0"/>
              <a:t> </a:t>
            </a:r>
            <a:r>
              <a:rPr lang="en-US" sz="2000" dirty="0" smtClean="0"/>
              <a:t>21</a:t>
            </a:r>
          </a:p>
          <a:p>
            <a:pPr lvl="1">
              <a:buFont typeface="Arial" panose="020B0604020202020204" pitchFamily="34" charset="0"/>
              <a:buChar char="•"/>
            </a:pPr>
            <a:r>
              <a:rPr lang="en-US" sz="2000" dirty="0" err="1" smtClean="0"/>
              <a:t>Polyphonte</a:t>
            </a:r>
            <a:r>
              <a:rPr lang="en-US" sz="2000" dirty="0" smtClean="0"/>
              <a:t> rejected sex, so Aphrodite made her fall in love with a bear. </a:t>
            </a:r>
          </a:p>
          <a:p>
            <a:pPr lvl="1">
              <a:buFont typeface="Arial" panose="020B0604020202020204" pitchFamily="34" charset="0"/>
              <a:buChar char="•"/>
            </a:pPr>
            <a:r>
              <a:rPr lang="en-US" sz="2000" dirty="0" smtClean="0"/>
              <a:t>As a result of this and her pregnancy Artemis had animals attack her. </a:t>
            </a:r>
          </a:p>
          <a:p>
            <a:pPr lvl="1">
              <a:buFont typeface="Arial" panose="020B0604020202020204" pitchFamily="34" charset="0"/>
              <a:buChar char="•"/>
            </a:pPr>
            <a:r>
              <a:rPr lang="en-US" sz="2000" dirty="0" smtClean="0"/>
              <a:t>Her children </a:t>
            </a:r>
            <a:r>
              <a:rPr lang="en-US" sz="2000" dirty="0" err="1" smtClean="0"/>
              <a:t>Agrius</a:t>
            </a:r>
            <a:r>
              <a:rPr lang="en-US" sz="2000" dirty="0" smtClean="0"/>
              <a:t> and </a:t>
            </a:r>
            <a:r>
              <a:rPr lang="en-US" sz="2000" dirty="0" err="1" smtClean="0"/>
              <a:t>Orius</a:t>
            </a:r>
            <a:r>
              <a:rPr lang="en-US" sz="2000" dirty="0" smtClean="0"/>
              <a:t> escaped Zeus’ hatred and punishment when Ares turned them and their mother into birds.</a:t>
            </a:r>
            <a:endParaRPr lang="en-US" sz="2000" dirty="0"/>
          </a:p>
        </p:txBody>
      </p:sp>
      <p:pic>
        <p:nvPicPr>
          <p:cNvPr id="5" name="Picture 4"/>
          <p:cNvPicPr>
            <a:picLocks noChangeAspect="1"/>
          </p:cNvPicPr>
          <p:nvPr/>
        </p:nvPicPr>
        <p:blipFill>
          <a:blip r:embed="rId2"/>
          <a:stretch>
            <a:fillRect/>
          </a:stretch>
        </p:blipFill>
        <p:spPr>
          <a:xfrm>
            <a:off x="7590623" y="1845734"/>
            <a:ext cx="4137924" cy="4137924"/>
          </a:xfrm>
          <a:prstGeom prst="rect">
            <a:avLst/>
          </a:prstGeom>
        </p:spPr>
      </p:pic>
    </p:spTree>
    <p:extLst>
      <p:ext uri="{BB962C8B-B14F-4D97-AF65-F5344CB8AC3E}">
        <p14:creationId xmlns:p14="http://schemas.microsoft.com/office/powerpoint/2010/main" val="2497373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Ovid </a:t>
            </a:r>
            <a:r>
              <a:rPr lang="en-GB" i="1" dirty="0" err="1" smtClean="0"/>
              <a:t>Fasti</a:t>
            </a:r>
            <a:r>
              <a:rPr lang="en-GB" dirty="0" smtClean="0"/>
              <a:t> 131-45</a:t>
            </a:r>
            <a:endParaRPr lang="en-GB" dirty="0"/>
          </a:p>
        </p:txBody>
      </p:sp>
      <p:sp>
        <p:nvSpPr>
          <p:cNvPr id="3" name="Content Placeholder 2"/>
          <p:cNvSpPr>
            <a:spLocks noGrp="1"/>
          </p:cNvSpPr>
          <p:nvPr>
            <p:ph idx="1"/>
          </p:nvPr>
        </p:nvSpPr>
        <p:spPr/>
        <p:txBody>
          <a:bodyPr>
            <a:noAutofit/>
          </a:bodyPr>
          <a:lstStyle/>
          <a:p>
            <a:r>
              <a:rPr lang="en-GB" sz="2400" dirty="0"/>
              <a:t>‘</a:t>
            </a:r>
            <a:r>
              <a:rPr lang="en-GB" sz="2300" dirty="0"/>
              <a:t>There are some greedy birds, not those that cheated </a:t>
            </a:r>
            <a:r>
              <a:rPr lang="en-GB" sz="2300" dirty="0" err="1"/>
              <a:t>Phineus</a:t>
            </a:r>
            <a:r>
              <a:rPr lang="en-GB" sz="2300" dirty="0"/>
              <a:t> of his meal, though descended from that race: their heads are large, their eyes stick out, their beaks fit for tearing, their feathers are grey, their claws hooked. They fly by night, attacking children with absent nurses, and defiling their bodies, snatched from the cradle. They’re said to rend the flesh of infants with their beaks, and their throats are full of the blood they drink. They’re called screech-owls, and the reason for the name is the horrible screeching they usually make at night. Whether they’re born as birds, or whether they’re made so by spells, old women transformed to birds by </a:t>
            </a:r>
            <a:r>
              <a:rPr lang="en-GB" sz="2300" dirty="0" err="1"/>
              <a:t>Marsian</a:t>
            </a:r>
            <a:r>
              <a:rPr lang="en-GB" sz="2300" dirty="0"/>
              <a:t> magic, they still entered </a:t>
            </a:r>
            <a:r>
              <a:rPr lang="en-GB" sz="2300" dirty="0" err="1"/>
              <a:t>Proca’s</a:t>
            </a:r>
            <a:r>
              <a:rPr lang="en-GB" sz="2300" dirty="0"/>
              <a:t> bedroom. </a:t>
            </a:r>
            <a:r>
              <a:rPr lang="en-GB" sz="2300" dirty="0" err="1"/>
              <a:t>Proca</a:t>
            </a:r>
            <a:r>
              <a:rPr lang="en-GB" sz="2300" dirty="0"/>
              <a:t> was fresh prey for the birds, a child of five days old. They sucked at the infant’s chest, with greedy tongues: and the wretched child screamed for help. Scared at his cry, the nurse ran to her ward, and found his cheeks slashed by their sharp claws. What could she do? The colour of the child’s face was that of late leaves nipped by an early frost’.</a:t>
            </a:r>
          </a:p>
        </p:txBody>
      </p:sp>
    </p:spTree>
    <p:extLst>
      <p:ext uri="{BB962C8B-B14F-4D97-AF65-F5344CB8AC3E}">
        <p14:creationId xmlns:p14="http://schemas.microsoft.com/office/powerpoint/2010/main" val="2187910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Fears?</a:t>
            </a:r>
            <a:endParaRPr lang="en-US" dirty="0"/>
          </a:p>
        </p:txBody>
      </p:sp>
      <p:sp>
        <p:nvSpPr>
          <p:cNvPr id="3" name="Content Placeholder 2"/>
          <p:cNvSpPr>
            <a:spLocks noGrp="1"/>
          </p:cNvSpPr>
          <p:nvPr>
            <p:ph idx="1"/>
          </p:nvPr>
        </p:nvSpPr>
        <p:spPr/>
        <p:txBody>
          <a:bodyPr>
            <a:normAutofit/>
          </a:bodyPr>
          <a:lstStyle/>
          <a:p>
            <a:pPr marL="0" indent="0" algn="ctr">
              <a:buNone/>
            </a:pPr>
            <a:r>
              <a:rPr lang="en-US" sz="2400" dirty="0" smtClean="0"/>
              <a:t> </a:t>
            </a:r>
            <a:endParaRPr lang="en-US" sz="2400" dirty="0"/>
          </a:p>
          <a:p>
            <a:pPr marL="0" indent="0" algn="ctr">
              <a:buNone/>
            </a:pPr>
            <a:endParaRPr lang="en-US" sz="2400" dirty="0" smtClean="0"/>
          </a:p>
          <a:p>
            <a:pPr marL="0" indent="0" algn="ctr">
              <a:buNone/>
            </a:pPr>
            <a:endParaRPr lang="en-US" sz="2400" dirty="0"/>
          </a:p>
          <a:p>
            <a:pPr marL="0" indent="0" algn="ctr">
              <a:buNone/>
            </a:pPr>
            <a:r>
              <a:rPr lang="en-US" sz="3200" dirty="0" smtClean="0"/>
              <a:t>What </a:t>
            </a:r>
            <a:r>
              <a:rPr lang="en-US" sz="3200" dirty="0" smtClean="0"/>
              <a:t>fears to narrative of human transformation play on?</a:t>
            </a:r>
          </a:p>
          <a:p>
            <a:pPr>
              <a:buFont typeface="Arial" panose="020B0604020202020204" pitchFamily="34" charset="0"/>
              <a:buChar char="•"/>
            </a:pPr>
            <a:endParaRPr lang="en-US" sz="2400" dirty="0"/>
          </a:p>
        </p:txBody>
      </p:sp>
    </p:spTree>
    <p:extLst>
      <p:ext uri="{BB962C8B-B14F-4D97-AF65-F5344CB8AC3E}">
        <p14:creationId xmlns:p14="http://schemas.microsoft.com/office/powerpoint/2010/main" val="2268131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Monsters?</a:t>
            </a:r>
            <a:endParaRPr lang="en-GB" dirty="0"/>
          </a:p>
        </p:txBody>
      </p:sp>
      <p:sp>
        <p:nvSpPr>
          <p:cNvPr id="3" name="Content Placeholder 2"/>
          <p:cNvSpPr>
            <a:spLocks noGrp="1"/>
          </p:cNvSpPr>
          <p:nvPr>
            <p:ph idx="1"/>
          </p:nvPr>
        </p:nvSpPr>
        <p:spPr/>
        <p:txBody>
          <a:bodyPr>
            <a:normAutofit/>
          </a:bodyPr>
          <a:lstStyle/>
          <a:p>
            <a:pPr marL="0" indent="0" algn="ctr">
              <a:buNone/>
            </a:pPr>
            <a:r>
              <a:rPr lang="en-GB" sz="2800" dirty="0" smtClean="0"/>
              <a:t> </a:t>
            </a:r>
            <a:endParaRPr lang="en-GB" sz="2800" dirty="0" smtClean="0"/>
          </a:p>
          <a:p>
            <a:pPr marL="0" indent="0" algn="ctr">
              <a:buNone/>
            </a:pPr>
            <a:endParaRPr lang="en-GB" sz="2800" dirty="0"/>
          </a:p>
          <a:p>
            <a:pPr marL="0" indent="0" algn="ctr">
              <a:buNone/>
            </a:pPr>
            <a:r>
              <a:rPr lang="en-GB" sz="3200" dirty="0" smtClean="0"/>
              <a:t>Do </a:t>
            </a:r>
            <a:r>
              <a:rPr lang="en-GB" sz="3200" dirty="0" smtClean="0"/>
              <a:t>people who transform count as monsters?</a:t>
            </a:r>
          </a:p>
          <a:p>
            <a:pPr marL="0" indent="0" algn="ctr">
              <a:buNone/>
            </a:pPr>
            <a:r>
              <a:rPr lang="en-GB" sz="3200" dirty="0"/>
              <a:t> </a:t>
            </a:r>
            <a:r>
              <a:rPr lang="en-GB" sz="3200" dirty="0" smtClean="0"/>
              <a:t>Does it depend on their agency?</a:t>
            </a:r>
            <a:endParaRPr lang="en-GB" sz="3200" dirty="0"/>
          </a:p>
        </p:txBody>
      </p:sp>
    </p:spTree>
    <p:extLst>
      <p:ext uri="{BB962C8B-B14F-4D97-AF65-F5344CB8AC3E}">
        <p14:creationId xmlns:p14="http://schemas.microsoft.com/office/powerpoint/2010/main" val="4798835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Myths, Legends and Folktales</a:t>
            </a:r>
            <a:endParaRPr lang="en-US"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sz="2800" dirty="0" smtClean="0"/>
              <a:t> Some </a:t>
            </a:r>
            <a:r>
              <a:rPr lang="en-GB" sz="2800" dirty="0"/>
              <a:t>scholars differentiate different types of narratives into these three categories.</a:t>
            </a:r>
          </a:p>
          <a:p>
            <a:pPr>
              <a:buFont typeface="Arial" panose="020B0604020202020204" pitchFamily="34" charset="0"/>
              <a:buChar char="•"/>
            </a:pPr>
            <a:r>
              <a:rPr lang="en-GB" sz="2800" dirty="0" smtClean="0"/>
              <a:t> Divisions</a:t>
            </a:r>
            <a:r>
              <a:rPr lang="en-GB" sz="2800" dirty="0"/>
              <a:t>:</a:t>
            </a:r>
          </a:p>
          <a:p>
            <a:pPr lvl="1">
              <a:buFont typeface="Arial" panose="020B0604020202020204" pitchFamily="34" charset="0"/>
              <a:buChar char="•"/>
            </a:pPr>
            <a:r>
              <a:rPr lang="en-GB" sz="2400" dirty="0"/>
              <a:t>Whether the story is thought true or not by the people telling/hearing it.</a:t>
            </a:r>
          </a:p>
          <a:p>
            <a:pPr lvl="1">
              <a:buFont typeface="Arial" panose="020B0604020202020204" pitchFamily="34" charset="0"/>
              <a:buChar char="•"/>
            </a:pPr>
            <a:r>
              <a:rPr lang="en-GB" sz="2400" dirty="0"/>
              <a:t>What type of world the story is set in (fantastical or like the world of the audience)</a:t>
            </a:r>
          </a:p>
          <a:p>
            <a:endParaRPr lang="en-US" dirty="0"/>
          </a:p>
        </p:txBody>
      </p:sp>
    </p:spTree>
    <p:extLst>
      <p:ext uri="{BB962C8B-B14F-4D97-AF65-F5344CB8AC3E}">
        <p14:creationId xmlns:p14="http://schemas.microsoft.com/office/powerpoint/2010/main" val="830462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3200" dirty="0" err="1"/>
              <a:t>Csapo</a:t>
            </a:r>
            <a:r>
              <a:rPr lang="en-GB" sz="3200" dirty="0"/>
              <a:t> </a:t>
            </a:r>
            <a:r>
              <a:rPr lang="en-GB" sz="3200" i="1" dirty="0"/>
              <a:t>Theories of Mythology </a:t>
            </a:r>
            <a:r>
              <a:rPr lang="en-GB" sz="3200" dirty="0"/>
              <a:t>(p. 9):</a:t>
            </a:r>
          </a:p>
          <a:p>
            <a:pPr lvl="1"/>
            <a:endParaRPr lang="en-GB" sz="2800" dirty="0"/>
          </a:p>
          <a:p>
            <a:pPr lvl="1"/>
            <a:r>
              <a:rPr lang="en-GB" sz="2800" dirty="0" smtClean="0"/>
              <a:t>‘Myth might more usefully be defined as a </a:t>
            </a:r>
            <a:r>
              <a:rPr lang="en-GB" sz="2800" dirty="0"/>
              <a:t>narrative which is considered socially important, and is told in such a way as to allow the entire social collective to share a sense of this </a:t>
            </a:r>
            <a:r>
              <a:rPr lang="en-GB" sz="2800" dirty="0" smtClean="0"/>
              <a:t>importance; legend is less important or important for only part of that society; folktale is even less important.’</a:t>
            </a:r>
            <a:endParaRPr lang="en-GB" sz="2800" dirty="0"/>
          </a:p>
          <a:p>
            <a:endParaRPr lang="en-GB" dirty="0"/>
          </a:p>
        </p:txBody>
      </p:sp>
    </p:spTree>
    <p:extLst>
      <p:ext uri="{BB962C8B-B14F-4D97-AF65-F5344CB8AC3E}">
        <p14:creationId xmlns:p14="http://schemas.microsoft.com/office/powerpoint/2010/main" val="9725661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Discussion</a:t>
            </a:r>
            <a:endParaRPr lang="en-US" dirty="0"/>
          </a:p>
        </p:txBody>
      </p:sp>
      <p:sp>
        <p:nvSpPr>
          <p:cNvPr id="3" name="Content Placeholder 2"/>
          <p:cNvSpPr>
            <a:spLocks noGrp="1"/>
          </p:cNvSpPr>
          <p:nvPr>
            <p:ph idx="1"/>
          </p:nvPr>
        </p:nvSpPr>
        <p:spPr/>
        <p:txBody>
          <a:bodyPr>
            <a:normAutofit/>
          </a:bodyPr>
          <a:lstStyle/>
          <a:p>
            <a:endParaRPr lang="en-US" sz="3200" dirty="0" smtClean="0"/>
          </a:p>
          <a:p>
            <a:r>
              <a:rPr lang="en-US" sz="3200" dirty="0" smtClean="0"/>
              <a:t>To </a:t>
            </a:r>
            <a:r>
              <a:rPr lang="en-US" sz="3200" dirty="0" smtClean="0"/>
              <a:t>what extent do these narratives about transformations in antiquity belong in the category of ‘myth’, ‘legend’ or ‘folktale’?</a:t>
            </a:r>
            <a:endParaRPr lang="en-US" sz="3200" dirty="0"/>
          </a:p>
        </p:txBody>
      </p:sp>
    </p:spTree>
    <p:extLst>
      <p:ext uri="{BB962C8B-B14F-4D97-AF65-F5344CB8AC3E}">
        <p14:creationId xmlns:p14="http://schemas.microsoft.com/office/powerpoint/2010/main" val="3374092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Werewolves</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2800" dirty="0" smtClean="0"/>
              <a:t> One </a:t>
            </a:r>
            <a:r>
              <a:rPr lang="en-US" sz="2800" dirty="0" smtClean="0"/>
              <a:t>of the most prevalent myths about human transformation</a:t>
            </a:r>
          </a:p>
          <a:p>
            <a:pPr>
              <a:buFont typeface="Arial" panose="020B0604020202020204" pitchFamily="34" charset="0"/>
              <a:buChar char="•"/>
            </a:pPr>
            <a:r>
              <a:rPr lang="en-US" sz="2800" dirty="0" smtClean="0"/>
              <a:t> What </a:t>
            </a:r>
            <a:r>
              <a:rPr lang="en-US" sz="2800" dirty="0" smtClean="0"/>
              <a:t>traits or associations do you expect in modern representations?</a:t>
            </a:r>
            <a:endParaRPr lang="en-US" sz="2800" dirty="0"/>
          </a:p>
        </p:txBody>
      </p:sp>
      <p:pic>
        <p:nvPicPr>
          <p:cNvPr id="4" name="Picture 3"/>
          <p:cNvPicPr>
            <a:picLocks noChangeAspect="1"/>
          </p:cNvPicPr>
          <p:nvPr/>
        </p:nvPicPr>
        <p:blipFill>
          <a:blip r:embed="rId2"/>
          <a:stretch>
            <a:fillRect/>
          </a:stretch>
        </p:blipFill>
        <p:spPr>
          <a:xfrm>
            <a:off x="6887670" y="3530837"/>
            <a:ext cx="2720174" cy="2567091"/>
          </a:xfrm>
          <a:prstGeom prst="rect">
            <a:avLst/>
          </a:prstGeom>
        </p:spPr>
      </p:pic>
      <p:pic>
        <p:nvPicPr>
          <p:cNvPr id="5" name="Picture 4"/>
          <p:cNvPicPr>
            <a:picLocks noChangeAspect="1"/>
          </p:cNvPicPr>
          <p:nvPr/>
        </p:nvPicPr>
        <p:blipFill>
          <a:blip r:embed="rId3"/>
          <a:stretch>
            <a:fillRect/>
          </a:stretch>
        </p:blipFill>
        <p:spPr>
          <a:xfrm>
            <a:off x="2063138" y="3530838"/>
            <a:ext cx="3858674" cy="2567091"/>
          </a:xfrm>
          <a:prstGeom prst="rect">
            <a:avLst/>
          </a:prstGeom>
        </p:spPr>
      </p:pic>
    </p:spTree>
    <p:extLst>
      <p:ext uri="{BB962C8B-B14F-4D97-AF65-F5344CB8AC3E}">
        <p14:creationId xmlns:p14="http://schemas.microsoft.com/office/powerpoint/2010/main" val="24512967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Werewolf/lycanthrope</a:t>
            </a:r>
            <a:endParaRPr lang="en-US" dirty="0"/>
          </a:p>
        </p:txBody>
      </p:sp>
      <p:sp>
        <p:nvSpPr>
          <p:cNvPr id="3" name="Content Placeholder 2"/>
          <p:cNvSpPr>
            <a:spLocks noGrp="1"/>
          </p:cNvSpPr>
          <p:nvPr>
            <p:ph idx="1"/>
          </p:nvPr>
        </p:nvSpPr>
        <p:spPr/>
        <p:txBody>
          <a:bodyPr>
            <a:normAutofit/>
          </a:bodyPr>
          <a:lstStyle/>
          <a:p>
            <a:r>
              <a:rPr lang="en-US" sz="2800" dirty="0" smtClean="0"/>
              <a:t>Werewolf 		‘man-wolf’</a:t>
            </a:r>
          </a:p>
          <a:p>
            <a:r>
              <a:rPr lang="en-US" sz="2800" dirty="0" smtClean="0"/>
              <a:t>Lycanthrope	</a:t>
            </a:r>
            <a:r>
              <a:rPr lang="en-US" sz="2800" dirty="0" smtClean="0"/>
              <a:t>‘wolf-person’</a:t>
            </a:r>
            <a:endParaRPr lang="en-US" sz="2800" dirty="0" smtClean="0"/>
          </a:p>
          <a:p>
            <a:endParaRPr lang="en-US" sz="2800" dirty="0"/>
          </a:p>
          <a:p>
            <a:r>
              <a:rPr lang="en-US" sz="2800" dirty="0" smtClean="0"/>
              <a:t>Buxton:</a:t>
            </a:r>
          </a:p>
          <a:p>
            <a:pPr lvl="1"/>
            <a:r>
              <a:rPr lang="en-US" sz="2800" dirty="0" err="1" smtClean="0"/>
              <a:t>Werewolfism</a:t>
            </a:r>
            <a:r>
              <a:rPr lang="en-US" sz="2800" dirty="0" smtClean="0"/>
              <a:t> </a:t>
            </a:r>
            <a:r>
              <a:rPr lang="en-US" sz="2800" dirty="0" err="1" smtClean="0"/>
              <a:t>vs</a:t>
            </a:r>
            <a:r>
              <a:rPr lang="en-US" sz="2800" dirty="0" smtClean="0"/>
              <a:t> lycanthropy </a:t>
            </a:r>
            <a:endParaRPr lang="en-US" sz="2800" dirty="0"/>
          </a:p>
        </p:txBody>
      </p:sp>
    </p:spTree>
    <p:extLst>
      <p:ext uri="{BB962C8B-B14F-4D97-AF65-F5344CB8AC3E}">
        <p14:creationId xmlns:p14="http://schemas.microsoft.com/office/powerpoint/2010/main" val="455916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Qualities of Wolves?</a:t>
            </a:r>
            <a:endParaRPr lang="en-US" dirty="0"/>
          </a:p>
        </p:txBody>
      </p:sp>
      <p:sp>
        <p:nvSpPr>
          <p:cNvPr id="3" name="Content Placeholder 2"/>
          <p:cNvSpPr>
            <a:spLocks noGrp="1"/>
          </p:cNvSpPr>
          <p:nvPr>
            <p:ph idx="1"/>
          </p:nvPr>
        </p:nvSpPr>
        <p:spPr/>
        <p:txBody>
          <a:bodyPr/>
          <a:lstStyle/>
          <a:p>
            <a:pPr marL="0" indent="0">
              <a:buNone/>
            </a:pPr>
            <a:endParaRPr lang="en-US" sz="2800" dirty="0" smtClean="0"/>
          </a:p>
          <a:p>
            <a:pPr>
              <a:buFont typeface="Arial" panose="020B0604020202020204" pitchFamily="34" charset="0"/>
              <a:buChar char="•"/>
            </a:pPr>
            <a:r>
              <a:rPr lang="en-US" sz="2800" dirty="0" smtClean="0"/>
              <a:t>What behaviors do we associate with them?</a:t>
            </a:r>
          </a:p>
          <a:p>
            <a:endParaRPr lang="en-US" dirty="0"/>
          </a:p>
          <a:p>
            <a:endParaRPr lang="en-US" dirty="0"/>
          </a:p>
        </p:txBody>
      </p:sp>
    </p:spTree>
    <p:extLst>
      <p:ext uri="{BB962C8B-B14F-4D97-AF65-F5344CB8AC3E}">
        <p14:creationId xmlns:p14="http://schemas.microsoft.com/office/powerpoint/2010/main" val="22900848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Arcadia</a:t>
            </a:r>
            <a:endParaRPr lang="en-US" dirty="0"/>
          </a:p>
        </p:txBody>
      </p:sp>
      <p:sp>
        <p:nvSpPr>
          <p:cNvPr id="3" name="Content Placeholder 2"/>
          <p:cNvSpPr>
            <a:spLocks noGrp="1"/>
          </p:cNvSpPr>
          <p:nvPr>
            <p:ph idx="1"/>
          </p:nvPr>
        </p:nvSpPr>
        <p:spPr>
          <a:xfrm>
            <a:off x="1097280" y="2034698"/>
            <a:ext cx="5368066" cy="4525963"/>
          </a:xfrm>
        </p:spPr>
        <p:txBody>
          <a:bodyPr>
            <a:normAutofit/>
          </a:bodyPr>
          <a:lstStyle/>
          <a:p>
            <a:pPr>
              <a:buFont typeface="Arial" panose="020B0604020202020204" pitchFamily="34" charset="0"/>
              <a:buChar char="•"/>
            </a:pPr>
            <a:r>
              <a:rPr lang="en-US" sz="2800" dirty="0" smtClean="0"/>
              <a:t>Perceived to be a very ancient area</a:t>
            </a:r>
          </a:p>
          <a:p>
            <a:pPr>
              <a:buFont typeface="Arial" panose="020B0604020202020204" pitchFamily="34" charset="0"/>
              <a:buChar char="•"/>
            </a:pPr>
            <a:r>
              <a:rPr lang="en-US" sz="2800" dirty="0" smtClean="0"/>
              <a:t>Associated with establishment of some social institutions</a:t>
            </a:r>
          </a:p>
          <a:p>
            <a:pPr>
              <a:buFont typeface="Arial" panose="020B0604020202020204" pitchFamily="34" charset="0"/>
              <a:buChar char="•"/>
            </a:pPr>
            <a:r>
              <a:rPr lang="en-US" sz="2800" dirty="0" smtClean="0"/>
              <a:t>Thought of as pre-civilized</a:t>
            </a:r>
          </a:p>
          <a:p>
            <a:pPr lvl="1">
              <a:buFont typeface="Arial" panose="020B0604020202020204" pitchFamily="34" charset="0"/>
              <a:buChar char="•"/>
            </a:pPr>
            <a:r>
              <a:rPr lang="en-US" sz="2400" dirty="0" smtClean="0"/>
              <a:t>‘acorn-eaters’ </a:t>
            </a:r>
            <a:r>
              <a:rPr lang="en-US" sz="2400" dirty="0" err="1" smtClean="0"/>
              <a:t>Hdt</a:t>
            </a:r>
            <a:r>
              <a:rPr lang="en-US" sz="2400" dirty="0" smtClean="0"/>
              <a:t>. 1.66.2</a:t>
            </a:r>
          </a:p>
        </p:txBody>
      </p:sp>
      <p:pic>
        <p:nvPicPr>
          <p:cNvPr id="6" name="Picture 5"/>
          <p:cNvPicPr>
            <a:picLocks noChangeAspect="1"/>
          </p:cNvPicPr>
          <p:nvPr/>
        </p:nvPicPr>
        <p:blipFill rotWithShape="1">
          <a:blip r:embed="rId2"/>
          <a:srcRect l="16533"/>
          <a:stretch/>
        </p:blipFill>
        <p:spPr>
          <a:xfrm>
            <a:off x="6625238" y="0"/>
            <a:ext cx="5566762" cy="6858000"/>
          </a:xfrm>
          <a:prstGeom prst="rect">
            <a:avLst/>
          </a:prstGeom>
        </p:spPr>
      </p:pic>
    </p:spTree>
    <p:extLst>
      <p:ext uri="{BB962C8B-B14F-4D97-AF65-F5344CB8AC3E}">
        <p14:creationId xmlns:p14="http://schemas.microsoft.com/office/powerpoint/2010/main" val="38762202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Apollodorus</a:t>
            </a:r>
            <a:r>
              <a:rPr lang="en-GB" dirty="0" smtClean="0"/>
              <a:t> </a:t>
            </a:r>
            <a:r>
              <a:rPr lang="en-GB" i="1" dirty="0" smtClean="0"/>
              <a:t>Bibl. </a:t>
            </a:r>
            <a:r>
              <a:rPr lang="en-GB" dirty="0" smtClean="0"/>
              <a:t>3.8</a:t>
            </a:r>
            <a:endParaRPr lang="en-GB" dirty="0"/>
          </a:p>
        </p:txBody>
      </p:sp>
      <p:sp>
        <p:nvSpPr>
          <p:cNvPr id="3" name="Content Placeholder 2"/>
          <p:cNvSpPr>
            <a:spLocks noGrp="1"/>
          </p:cNvSpPr>
          <p:nvPr>
            <p:ph idx="1"/>
          </p:nvPr>
        </p:nvSpPr>
        <p:spPr/>
        <p:txBody>
          <a:bodyPr>
            <a:normAutofit/>
          </a:bodyPr>
          <a:lstStyle/>
          <a:p>
            <a:r>
              <a:rPr lang="en-GB" sz="2400" dirty="0"/>
              <a:t>Let us now return to </a:t>
            </a:r>
            <a:r>
              <a:rPr lang="en-GB" sz="2400" dirty="0" err="1"/>
              <a:t>Pelasgus</a:t>
            </a:r>
            <a:r>
              <a:rPr lang="en-GB" sz="2400" dirty="0"/>
              <a:t>, who, </a:t>
            </a:r>
            <a:r>
              <a:rPr lang="en-GB" sz="2400" dirty="0" err="1"/>
              <a:t>Acusilaus</a:t>
            </a:r>
            <a:r>
              <a:rPr lang="en-GB" sz="2400" dirty="0"/>
              <a:t> says, was a son of Zeus and Niobe, as we have </a:t>
            </a:r>
            <a:r>
              <a:rPr lang="en-GB" sz="2400" dirty="0" smtClean="0"/>
              <a:t>supposed,</a:t>
            </a:r>
            <a:r>
              <a:rPr lang="en-GB" sz="2400" dirty="0"/>
              <a:t> but Hesiod declares him to have been a son of the soil. He had a son </a:t>
            </a:r>
            <a:r>
              <a:rPr lang="en-GB" sz="2400" dirty="0" err="1" smtClean="0"/>
              <a:t>Lycaon</a:t>
            </a:r>
            <a:r>
              <a:rPr lang="en-GB" sz="2400" dirty="0"/>
              <a:t> by </a:t>
            </a:r>
            <a:r>
              <a:rPr lang="en-GB" sz="2400" dirty="0" err="1"/>
              <a:t>Meliboea</a:t>
            </a:r>
            <a:r>
              <a:rPr lang="en-GB" sz="2400" dirty="0"/>
              <a:t>, daughter of Ocean or, as others say, by a nymph </a:t>
            </a:r>
            <a:r>
              <a:rPr lang="en-GB" sz="2400" dirty="0" err="1"/>
              <a:t>Cyllene</a:t>
            </a:r>
            <a:r>
              <a:rPr lang="en-GB" sz="2400" dirty="0"/>
              <a:t>; and </a:t>
            </a:r>
            <a:r>
              <a:rPr lang="en-GB" sz="2400" dirty="0" err="1"/>
              <a:t>Lycaon</a:t>
            </a:r>
            <a:r>
              <a:rPr lang="en-GB" sz="2400" dirty="0"/>
              <a:t>, reigning over the Arcadians, begat by many wives fifty sons, </a:t>
            </a:r>
            <a:r>
              <a:rPr lang="en-GB" sz="2400" dirty="0" smtClean="0"/>
              <a:t>… </a:t>
            </a:r>
            <a:r>
              <a:rPr lang="en-GB" sz="2400" dirty="0"/>
              <a:t>These exceeded all men in </a:t>
            </a:r>
            <a:r>
              <a:rPr lang="en-GB" sz="2400" dirty="0" smtClean="0"/>
              <a:t>pride </a:t>
            </a:r>
            <a:r>
              <a:rPr lang="en-GB" sz="2400" dirty="0"/>
              <a:t>and impiety; and Zeus, desirous of putting their impiety to the proof, came to them in the likeness of a day-labourer. They offered him hospitality and having slaughtered a male child of the natives, they mixed his bowels with the sacrifices, and set them before him, at the instigation of the elder brother </a:t>
            </a:r>
            <a:r>
              <a:rPr lang="en-GB" sz="2400" dirty="0" err="1"/>
              <a:t>Maenalus</a:t>
            </a:r>
            <a:r>
              <a:rPr lang="en-GB" sz="2400" dirty="0" smtClean="0"/>
              <a:t>.</a:t>
            </a:r>
            <a:r>
              <a:rPr lang="en-GB" sz="2400" dirty="0"/>
              <a:t> But Zeus in disgust upset </a:t>
            </a:r>
            <a:r>
              <a:rPr lang="en-GB" sz="2400" dirty="0" smtClean="0"/>
              <a:t>the </a:t>
            </a:r>
            <a:r>
              <a:rPr lang="en-GB" sz="2400" dirty="0"/>
              <a:t>table at the place which is still called </a:t>
            </a:r>
            <a:r>
              <a:rPr lang="en-GB" sz="2400" dirty="0" err="1"/>
              <a:t>Trapezus</a:t>
            </a:r>
            <a:r>
              <a:rPr lang="en-GB" sz="2400" dirty="0" smtClean="0"/>
              <a:t>,</a:t>
            </a:r>
            <a:r>
              <a:rPr lang="en-GB" sz="2400" baseline="30000" dirty="0" smtClean="0"/>
              <a:t> </a:t>
            </a:r>
            <a:r>
              <a:rPr lang="en-GB" sz="2400" dirty="0"/>
              <a:t> and blasted </a:t>
            </a:r>
            <a:r>
              <a:rPr lang="en-GB" sz="2400" dirty="0" err="1"/>
              <a:t>Lycaon</a:t>
            </a:r>
            <a:r>
              <a:rPr lang="en-GB" sz="2400" dirty="0"/>
              <a:t> and his sons by </a:t>
            </a:r>
            <a:r>
              <a:rPr lang="en-GB" sz="2400" dirty="0" smtClean="0"/>
              <a:t>thunderbolts</a:t>
            </a:r>
            <a:endParaRPr lang="en-GB" sz="2400" dirty="0"/>
          </a:p>
        </p:txBody>
      </p:sp>
    </p:spTree>
    <p:extLst>
      <p:ext uri="{BB962C8B-B14F-4D97-AF65-F5344CB8AC3E}">
        <p14:creationId xmlns:p14="http://schemas.microsoft.com/office/powerpoint/2010/main" val="7047402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5133" y="590232"/>
            <a:ext cx="8229600" cy="1143000"/>
          </a:xfrm>
        </p:spPr>
        <p:txBody>
          <a:bodyPr/>
          <a:lstStyle/>
          <a:p>
            <a:r>
              <a:rPr lang="en-US" dirty="0" smtClean="0"/>
              <a:t>Ovid </a:t>
            </a:r>
            <a:r>
              <a:rPr lang="en-US" i="1" dirty="0" smtClean="0"/>
              <a:t>Met.</a:t>
            </a:r>
            <a:r>
              <a:rPr lang="en-US" dirty="0" smtClean="0"/>
              <a:t> 217-39</a:t>
            </a:r>
            <a:endParaRPr lang="en-US" dirty="0"/>
          </a:p>
        </p:txBody>
      </p:sp>
      <p:sp>
        <p:nvSpPr>
          <p:cNvPr id="3" name="Content Placeholder 2"/>
          <p:cNvSpPr>
            <a:spLocks noGrp="1"/>
          </p:cNvSpPr>
          <p:nvPr>
            <p:ph idx="1"/>
          </p:nvPr>
        </p:nvSpPr>
        <p:spPr>
          <a:xfrm>
            <a:off x="1185133" y="2002175"/>
            <a:ext cx="10809643" cy="4742870"/>
          </a:xfrm>
        </p:spPr>
        <p:txBody>
          <a:bodyPr>
            <a:normAutofit/>
          </a:bodyPr>
          <a:lstStyle/>
          <a:p>
            <a:pPr marL="0" indent="0">
              <a:buNone/>
            </a:pPr>
            <a:r>
              <a:rPr lang="en-US" sz="2100" dirty="0"/>
              <a:t>Thence I approached the seat and inhospitable abode of the Arcadian king, just as the late evening shades were ushering in the night. I gave a sign that a god had come, and the common folk began to worship me. </a:t>
            </a:r>
            <a:r>
              <a:rPr lang="en-US" sz="2100" dirty="0" err="1"/>
              <a:t>Lycaon</a:t>
            </a:r>
            <a:r>
              <a:rPr lang="en-US" sz="2100" dirty="0"/>
              <a:t> at first mocked at their pious prayers; and then he said: ‘I will soon find out, and that by a plain test, whether this fellow be god or mortal. Nor shall the truth be at all in doubt.’ He planned that night while I was heavy with sleep to kill me by an unexpected murderous attack. Such was the experiment he adopted to test the truth. And not content with that, he took a hostage who had been sent by the </a:t>
            </a:r>
            <a:r>
              <a:rPr lang="en-US" sz="2100" dirty="0" err="1"/>
              <a:t>Molossian</a:t>
            </a:r>
            <a:r>
              <a:rPr lang="en-US" sz="2100" dirty="0"/>
              <a:t> race, cut his throat, and some parts of him still warm with life, he boiled, and others he roasted over the fire. But no sooner had he placed these before me on the table than I, with my avenging bolt, brought the house down upon its household gods, gods worthy of such a master. The king himself flies in terror and, gaining the silent fields, howls aloud, attempting in vain to speak. His mouth of itself gathers foam, and with his accustomed greed for blood he turns against the sheep, delighting still in slaughter. His garments change to shaggy hair, his arms to legs. He turns into a wolf, and yet retains some traces of his former shape. There is the same grey hair, the same fierce face, the same gleaming eyes, the same picture of beastly savagery. </a:t>
            </a:r>
          </a:p>
        </p:txBody>
      </p:sp>
    </p:spTree>
    <p:extLst>
      <p:ext uri="{BB962C8B-B14F-4D97-AF65-F5344CB8AC3E}">
        <p14:creationId xmlns:p14="http://schemas.microsoft.com/office/powerpoint/2010/main" val="36995960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Herodotus 4.105</a:t>
            </a:r>
            <a:endParaRPr lang="en-US" dirty="0"/>
          </a:p>
        </p:txBody>
      </p:sp>
      <p:sp>
        <p:nvSpPr>
          <p:cNvPr id="3" name="Content Placeholder 2"/>
          <p:cNvSpPr>
            <a:spLocks noGrp="1"/>
          </p:cNvSpPr>
          <p:nvPr>
            <p:ph idx="1"/>
          </p:nvPr>
        </p:nvSpPr>
        <p:spPr>
          <a:xfrm>
            <a:off x="1097280" y="2319459"/>
            <a:ext cx="10058400" cy="4023360"/>
          </a:xfrm>
        </p:spPr>
        <p:txBody>
          <a:bodyPr>
            <a:normAutofit/>
          </a:bodyPr>
          <a:lstStyle/>
          <a:p>
            <a:pPr marL="0" indent="0">
              <a:buNone/>
            </a:pPr>
            <a:r>
              <a:rPr lang="en-US" sz="2400" dirty="0"/>
              <a:t>It may be that they are wizards; for the Scythians, and the Greeks settled in Scythia, say that once a year every one of the </a:t>
            </a:r>
            <a:r>
              <a:rPr lang="en-US" sz="2400" dirty="0" err="1"/>
              <a:t>Neuri</a:t>
            </a:r>
            <a:r>
              <a:rPr lang="en-US" sz="2400" dirty="0"/>
              <a:t> is turned into a wolf, and after remaining so for a few days returns again to his former shape. For myself, I cannot believe this tale; but they tell it </a:t>
            </a:r>
            <a:r>
              <a:rPr lang="en-US" sz="2400" dirty="0" smtClean="0"/>
              <a:t>nevertheless, </a:t>
            </a:r>
            <a:r>
              <a:rPr lang="en-US" sz="2400" dirty="0"/>
              <a:t>and swear to its truth.</a:t>
            </a:r>
          </a:p>
        </p:txBody>
      </p:sp>
    </p:spTree>
    <p:extLst>
      <p:ext uri="{BB962C8B-B14F-4D97-AF65-F5344CB8AC3E}">
        <p14:creationId xmlns:p14="http://schemas.microsoft.com/office/powerpoint/2010/main" val="15930393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Callisto</a:t>
            </a:r>
            <a:r>
              <a:rPr lang="en-US" dirty="0"/>
              <a:t> </a:t>
            </a:r>
            <a:r>
              <a:rPr lang="en-US" dirty="0" smtClean="0"/>
              <a:t>and </a:t>
            </a:r>
            <a:r>
              <a:rPr lang="en-US" dirty="0" err="1" smtClean="0"/>
              <a:t>Arcas</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a:t>
            </a:r>
            <a:r>
              <a:rPr lang="en-GB" sz="2800" dirty="0" err="1" smtClean="0"/>
              <a:t>Callisto</a:t>
            </a:r>
            <a:r>
              <a:rPr lang="en-GB" sz="2800" dirty="0" smtClean="0"/>
              <a:t>: </a:t>
            </a:r>
          </a:p>
          <a:p>
            <a:pPr lvl="1">
              <a:buFont typeface="Arial" panose="020B0604020202020204" pitchFamily="34" charset="0"/>
              <a:buChar char="•"/>
            </a:pPr>
            <a:r>
              <a:rPr lang="en-GB" sz="2400" dirty="0" smtClean="0"/>
              <a:t>In some cases a daughter of </a:t>
            </a:r>
            <a:r>
              <a:rPr lang="en-GB" sz="2400" dirty="0" err="1" smtClean="0"/>
              <a:t>Lycaon</a:t>
            </a:r>
            <a:endParaRPr lang="en-GB" sz="2400" dirty="0" smtClean="0"/>
          </a:p>
          <a:p>
            <a:pPr lvl="1">
              <a:buFont typeface="Arial" panose="020B0604020202020204" pitchFamily="34" charset="0"/>
              <a:buChar char="•"/>
            </a:pPr>
            <a:r>
              <a:rPr lang="en-GB" sz="2400" dirty="0" smtClean="0"/>
              <a:t>Follower of Artemis</a:t>
            </a:r>
          </a:p>
          <a:p>
            <a:pPr lvl="1">
              <a:buFont typeface="Arial" panose="020B0604020202020204" pitchFamily="34" charset="0"/>
              <a:buChar char="•"/>
            </a:pPr>
            <a:r>
              <a:rPr lang="en-GB" sz="2400" dirty="0" smtClean="0"/>
              <a:t>Seduced by Zeus</a:t>
            </a:r>
          </a:p>
          <a:p>
            <a:pPr lvl="1">
              <a:buFont typeface="Arial" panose="020B0604020202020204" pitchFamily="34" charset="0"/>
              <a:buChar char="•"/>
            </a:pPr>
            <a:r>
              <a:rPr lang="en-GB" sz="2400" dirty="0" smtClean="0"/>
              <a:t>Zeus/Artemis turns her into a bear</a:t>
            </a:r>
          </a:p>
          <a:p>
            <a:pPr lvl="1">
              <a:buFont typeface="Arial" panose="020B0604020202020204" pitchFamily="34" charset="0"/>
              <a:buChar char="•"/>
            </a:pPr>
            <a:r>
              <a:rPr lang="en-GB" sz="2400" dirty="0" smtClean="0"/>
              <a:t>Has a son called </a:t>
            </a:r>
            <a:r>
              <a:rPr lang="en-GB" sz="2400" dirty="0" err="1" smtClean="0"/>
              <a:t>Arcas</a:t>
            </a:r>
            <a:endParaRPr lang="en-GB" sz="2400" dirty="0" smtClean="0"/>
          </a:p>
          <a:p>
            <a:pPr lvl="1">
              <a:buFont typeface="Arial" panose="020B0604020202020204" pitchFamily="34" charset="0"/>
              <a:buChar char="•"/>
            </a:pPr>
            <a:r>
              <a:rPr lang="en-GB" sz="2400" dirty="0" smtClean="0"/>
              <a:t>Shot by Artemis, or by her son </a:t>
            </a:r>
            <a:r>
              <a:rPr lang="en-GB" sz="2400" dirty="0" err="1" smtClean="0"/>
              <a:t>Arcas</a:t>
            </a:r>
            <a:r>
              <a:rPr lang="en-GB" sz="2400" dirty="0" smtClean="0"/>
              <a:t> when he his older</a:t>
            </a:r>
            <a:endParaRPr lang="en-US" sz="2400" dirty="0"/>
          </a:p>
        </p:txBody>
      </p:sp>
    </p:spTree>
    <p:extLst>
      <p:ext uri="{BB962C8B-B14F-4D97-AF65-F5344CB8AC3E}">
        <p14:creationId xmlns:p14="http://schemas.microsoft.com/office/powerpoint/2010/main" val="15355740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Discussion</a:t>
            </a:r>
            <a:endParaRPr lang="en-US" dirty="0"/>
          </a:p>
        </p:txBody>
      </p:sp>
      <p:sp>
        <p:nvSpPr>
          <p:cNvPr id="3" name="Content Placeholder 2"/>
          <p:cNvSpPr>
            <a:spLocks noGrp="1"/>
          </p:cNvSpPr>
          <p:nvPr>
            <p:ph idx="1"/>
          </p:nvPr>
        </p:nvSpPr>
        <p:spPr/>
        <p:txBody>
          <a:bodyPr>
            <a:normAutofit/>
          </a:bodyPr>
          <a:lstStyle/>
          <a:p>
            <a:endParaRPr lang="en-US" sz="2800" dirty="0" smtClean="0"/>
          </a:p>
          <a:p>
            <a:endParaRPr lang="en-US" sz="2800" dirty="0"/>
          </a:p>
          <a:p>
            <a:r>
              <a:rPr lang="en-US" sz="2800" dirty="0" smtClean="0"/>
              <a:t>How </a:t>
            </a:r>
            <a:r>
              <a:rPr lang="en-US" sz="2800" dirty="0" smtClean="0"/>
              <a:t>much do the narratives of </a:t>
            </a:r>
            <a:r>
              <a:rPr lang="en-US" sz="2800" dirty="0" err="1" smtClean="0"/>
              <a:t>Actaeon</a:t>
            </a:r>
            <a:r>
              <a:rPr lang="en-US" sz="2800" dirty="0" smtClean="0"/>
              <a:t> and Arachne fit in with what we’ve been discussing about werewolves (especially </a:t>
            </a:r>
            <a:r>
              <a:rPr lang="en-US" sz="2800" dirty="0" err="1" smtClean="0"/>
              <a:t>Lycaon</a:t>
            </a:r>
            <a:r>
              <a:rPr lang="en-US" sz="2800" dirty="0" smtClean="0"/>
              <a:t>) and </a:t>
            </a:r>
            <a:r>
              <a:rPr lang="en-US" sz="2800" dirty="0" err="1" smtClean="0"/>
              <a:t>Callsisto</a:t>
            </a:r>
            <a:r>
              <a:rPr lang="en-US" sz="2800" dirty="0" smtClean="0"/>
              <a:t> and </a:t>
            </a:r>
            <a:r>
              <a:rPr lang="en-US" sz="2800" dirty="0" err="1" smtClean="0"/>
              <a:t>Arcas</a:t>
            </a:r>
            <a:r>
              <a:rPr lang="en-US" sz="2800" dirty="0" smtClean="0"/>
              <a:t>?</a:t>
            </a:r>
            <a:endParaRPr lang="en-US" sz="2800" dirty="0"/>
          </a:p>
        </p:txBody>
      </p:sp>
    </p:spTree>
    <p:extLst>
      <p:ext uri="{BB962C8B-B14F-4D97-AF65-F5344CB8AC3E}">
        <p14:creationId xmlns:p14="http://schemas.microsoft.com/office/powerpoint/2010/main" val="35163617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Myth and Ritual</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2800" dirty="0" smtClean="0"/>
              <a:t>Scholars have often tried to explain the origin of myth from ritual, or vice versa</a:t>
            </a:r>
          </a:p>
          <a:p>
            <a:pPr>
              <a:buFont typeface="Arial" panose="020B0604020202020204" pitchFamily="34" charset="0"/>
              <a:buChar char="•"/>
            </a:pPr>
            <a:r>
              <a:rPr lang="en-US" sz="2800" dirty="0" smtClean="0"/>
              <a:t>Can be seen to be expressions of some of the same ideas</a:t>
            </a:r>
          </a:p>
          <a:p>
            <a:pPr>
              <a:buFont typeface="Arial" panose="020B0604020202020204" pitchFamily="34" charset="0"/>
              <a:buChar char="•"/>
            </a:pPr>
            <a:endParaRPr lang="en-US" sz="2800" dirty="0"/>
          </a:p>
          <a:p>
            <a:pPr>
              <a:buFont typeface="Arial" panose="020B0604020202020204" pitchFamily="34" charset="0"/>
              <a:buChar char="•"/>
            </a:pPr>
            <a:r>
              <a:rPr lang="en-US" sz="2800" dirty="0" smtClean="0"/>
              <a:t>The connection between myth and ritual has been particularly prevalent with transformation narratives</a:t>
            </a:r>
            <a:endParaRPr lang="en-US" sz="2800" dirty="0"/>
          </a:p>
        </p:txBody>
      </p:sp>
    </p:spTree>
    <p:extLst>
      <p:ext uri="{BB962C8B-B14F-4D97-AF65-F5344CB8AC3E}">
        <p14:creationId xmlns:p14="http://schemas.microsoft.com/office/powerpoint/2010/main" val="38738671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Ritualists</a:t>
            </a:r>
            <a:endParaRPr lang="en-US" dirty="0"/>
          </a:p>
        </p:txBody>
      </p:sp>
      <p:sp>
        <p:nvSpPr>
          <p:cNvPr id="3" name="Content Placeholder 2"/>
          <p:cNvSpPr>
            <a:spLocks noGrp="1"/>
          </p:cNvSpPr>
          <p:nvPr>
            <p:ph idx="1"/>
          </p:nvPr>
        </p:nvSpPr>
        <p:spPr>
          <a:xfrm>
            <a:off x="1145717" y="2073537"/>
            <a:ext cx="4980763" cy="4525963"/>
          </a:xfrm>
        </p:spPr>
        <p:txBody>
          <a:bodyPr>
            <a:normAutofit/>
          </a:bodyPr>
          <a:lstStyle/>
          <a:p>
            <a:pPr>
              <a:buFont typeface="Arial" panose="020B0604020202020204" pitchFamily="34" charset="0"/>
              <a:buChar char="•"/>
            </a:pPr>
            <a:r>
              <a:rPr lang="en-US" sz="2400" dirty="0" smtClean="0"/>
              <a:t>Ritual as the source of myth was a particularly popular topic in the early 20</a:t>
            </a:r>
            <a:r>
              <a:rPr lang="en-US" sz="2400" baseline="30000" dirty="0" smtClean="0"/>
              <a:t>th</a:t>
            </a:r>
            <a:r>
              <a:rPr lang="en-US" sz="2400" dirty="0" smtClean="0"/>
              <a:t> century</a:t>
            </a:r>
          </a:p>
          <a:p>
            <a:pPr>
              <a:buFont typeface="Arial" panose="020B0604020202020204" pitchFamily="34" charset="0"/>
              <a:buChar char="•"/>
            </a:pPr>
            <a:r>
              <a:rPr lang="en-US" sz="2400" dirty="0" smtClean="0"/>
              <a:t>Focus on the development of cultures along a single progression</a:t>
            </a:r>
          </a:p>
          <a:p>
            <a:pPr>
              <a:buFont typeface="Arial" panose="020B0604020202020204" pitchFamily="34" charset="0"/>
              <a:buChar char="•"/>
            </a:pPr>
            <a:r>
              <a:rPr lang="en-US" sz="2400" dirty="0" smtClean="0"/>
              <a:t>Cambridge </a:t>
            </a:r>
            <a:r>
              <a:rPr lang="en-US" sz="2400" dirty="0" smtClean="0"/>
              <a:t>Ritualists</a:t>
            </a:r>
          </a:p>
          <a:p>
            <a:pPr lvl="1">
              <a:buFont typeface="Arial" panose="020B0604020202020204" pitchFamily="34" charset="0"/>
              <a:buChar char="•"/>
            </a:pPr>
            <a:r>
              <a:rPr lang="en-US" sz="2200" dirty="0" smtClean="0"/>
              <a:t>e.g. Jane Harrison</a:t>
            </a:r>
            <a:endParaRPr lang="en-US" sz="2200" dirty="0"/>
          </a:p>
        </p:txBody>
      </p:sp>
      <p:pic>
        <p:nvPicPr>
          <p:cNvPr id="4" name="Picture 3"/>
          <p:cNvPicPr>
            <a:picLocks noChangeAspect="1"/>
          </p:cNvPicPr>
          <p:nvPr/>
        </p:nvPicPr>
        <p:blipFill>
          <a:blip r:embed="rId2"/>
          <a:stretch>
            <a:fillRect/>
          </a:stretch>
        </p:blipFill>
        <p:spPr>
          <a:xfrm>
            <a:off x="7333555" y="1864549"/>
            <a:ext cx="3822125" cy="4395444"/>
          </a:xfrm>
          <a:prstGeom prst="rect">
            <a:avLst/>
          </a:prstGeom>
        </p:spPr>
      </p:pic>
    </p:spTree>
    <p:extLst>
      <p:ext uri="{BB962C8B-B14F-4D97-AF65-F5344CB8AC3E}">
        <p14:creationId xmlns:p14="http://schemas.microsoft.com/office/powerpoint/2010/main" val="4823066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Initiations</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2800" dirty="0" smtClean="0"/>
              <a:t>Particular focus for those trying to explain myth through ritual has been the transformation narratives</a:t>
            </a:r>
          </a:p>
          <a:p>
            <a:pPr>
              <a:buFont typeface="Arial" panose="020B0604020202020204" pitchFamily="34" charset="0"/>
              <a:buChar char="•"/>
            </a:pPr>
            <a:r>
              <a:rPr lang="en-US" sz="2800" dirty="0" smtClean="0"/>
              <a:t>Explained through rituals where people adopted the guise of the animals in some manner</a:t>
            </a:r>
          </a:p>
          <a:p>
            <a:pPr lvl="1">
              <a:buFont typeface="Arial" panose="020B0604020202020204" pitchFamily="34" charset="0"/>
              <a:buChar char="•"/>
            </a:pPr>
            <a:r>
              <a:rPr lang="en-US" sz="2400" dirty="0" smtClean="0"/>
              <a:t>Particularly as some sort of rite-of-passage/initiation</a:t>
            </a:r>
          </a:p>
        </p:txBody>
      </p:sp>
    </p:spTree>
    <p:extLst>
      <p:ext uri="{BB962C8B-B14F-4D97-AF65-F5344CB8AC3E}">
        <p14:creationId xmlns:p14="http://schemas.microsoft.com/office/powerpoint/2010/main" val="674090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Epheboi</a:t>
            </a:r>
            <a:endParaRPr lang="en-US" dirty="0"/>
          </a:p>
        </p:txBody>
      </p:sp>
      <p:sp>
        <p:nvSpPr>
          <p:cNvPr id="3" name="Content Placeholder 2"/>
          <p:cNvSpPr>
            <a:spLocks noGrp="1"/>
          </p:cNvSpPr>
          <p:nvPr>
            <p:ph idx="1"/>
          </p:nvPr>
        </p:nvSpPr>
        <p:spPr/>
        <p:txBody>
          <a:bodyPr/>
          <a:lstStyle/>
          <a:p>
            <a:pPr>
              <a:buFont typeface="Arial" panose="020B0604020202020204" pitchFamily="34" charset="0"/>
              <a:buChar char="•"/>
            </a:pPr>
            <a:r>
              <a:rPr lang="en-US" dirty="0" smtClean="0"/>
              <a:t> </a:t>
            </a:r>
            <a:r>
              <a:rPr lang="en-US" sz="2400" dirty="0" smtClean="0"/>
              <a:t>Young men in some Greek </a:t>
            </a:r>
            <a:r>
              <a:rPr lang="en-US" sz="2400" i="1" dirty="0" smtClean="0"/>
              <a:t>poleis</a:t>
            </a:r>
            <a:r>
              <a:rPr lang="en-US" sz="2400" dirty="0" smtClean="0"/>
              <a:t> had periods of living outside their community before being considered adults</a:t>
            </a:r>
          </a:p>
          <a:p>
            <a:pPr>
              <a:buFont typeface="Arial" panose="020B0604020202020204" pitchFamily="34" charset="0"/>
              <a:buChar char="•"/>
            </a:pPr>
            <a:r>
              <a:rPr lang="en-US" sz="2400" dirty="0"/>
              <a:t> </a:t>
            </a:r>
            <a:r>
              <a:rPr lang="en-US" sz="2400" dirty="0" smtClean="0"/>
              <a:t>Most evidence from Athens</a:t>
            </a:r>
          </a:p>
          <a:p>
            <a:pPr lvl="1">
              <a:buFont typeface="Arial" panose="020B0604020202020204" pitchFamily="34" charset="0"/>
              <a:buChar char="•"/>
            </a:pPr>
            <a:r>
              <a:rPr lang="en-US" sz="2200" dirty="0" smtClean="0"/>
              <a:t>2 year period of exclusion from society, and training for society</a:t>
            </a:r>
          </a:p>
          <a:p>
            <a:pPr marL="201168" lvl="1" indent="0">
              <a:buNone/>
            </a:pPr>
            <a:endParaRPr lang="en-US" sz="2200" dirty="0" smtClean="0"/>
          </a:p>
          <a:p>
            <a:pPr>
              <a:buFont typeface="Arial" panose="020B0604020202020204" pitchFamily="34" charset="0"/>
              <a:buChar char="•"/>
            </a:pPr>
            <a:r>
              <a:rPr lang="en-US" sz="2400" dirty="0" smtClean="0"/>
              <a:t> Generational interaction/differences</a:t>
            </a:r>
            <a:endParaRPr lang="en-US" sz="2400" dirty="0"/>
          </a:p>
        </p:txBody>
      </p:sp>
    </p:spTree>
    <p:extLst>
      <p:ext uri="{BB962C8B-B14F-4D97-AF65-F5344CB8AC3E}">
        <p14:creationId xmlns:p14="http://schemas.microsoft.com/office/powerpoint/2010/main" val="37514522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5892" y="887824"/>
            <a:ext cx="8229600" cy="783570"/>
          </a:xfrm>
        </p:spPr>
        <p:txBody>
          <a:bodyPr/>
          <a:lstStyle/>
          <a:p>
            <a:r>
              <a:rPr lang="en-US" dirty="0" smtClean="0"/>
              <a:t>Aristotle </a:t>
            </a:r>
            <a:r>
              <a:rPr lang="en-US" i="1" dirty="0" err="1" smtClean="0"/>
              <a:t>Ath</a:t>
            </a:r>
            <a:r>
              <a:rPr lang="en-US" i="1" dirty="0" smtClean="0"/>
              <a:t>. Pol</a:t>
            </a:r>
            <a:r>
              <a:rPr lang="en-US" dirty="0" smtClean="0"/>
              <a:t>. 42.3-5</a:t>
            </a:r>
            <a:endParaRPr lang="en-US" dirty="0"/>
          </a:p>
        </p:txBody>
      </p:sp>
      <p:sp>
        <p:nvSpPr>
          <p:cNvPr id="3" name="Content Placeholder 2"/>
          <p:cNvSpPr>
            <a:spLocks noGrp="1"/>
          </p:cNvSpPr>
          <p:nvPr>
            <p:ph idx="1"/>
          </p:nvPr>
        </p:nvSpPr>
        <p:spPr>
          <a:xfrm>
            <a:off x="1195892" y="2047912"/>
            <a:ext cx="10056607" cy="4234554"/>
          </a:xfrm>
        </p:spPr>
        <p:txBody>
          <a:bodyPr>
            <a:noAutofit/>
          </a:bodyPr>
          <a:lstStyle/>
          <a:p>
            <a:pPr marL="0" indent="0">
              <a:buNone/>
            </a:pPr>
            <a:r>
              <a:rPr lang="en-US" sz="2200" dirty="0"/>
              <a:t>These take the cadets in a body, and after first making a circuit of the temples then go to </a:t>
            </a:r>
            <a:r>
              <a:rPr lang="en-US" sz="2200" dirty="0" err="1"/>
              <a:t>Peiraeus</a:t>
            </a:r>
            <a:r>
              <a:rPr lang="en-US" sz="2200" dirty="0"/>
              <a:t>, and some of them garrison </a:t>
            </a:r>
            <a:r>
              <a:rPr lang="en-US" sz="2200" dirty="0" err="1"/>
              <a:t>Munichia</a:t>
            </a:r>
            <a:r>
              <a:rPr lang="en-US" sz="2200" dirty="0"/>
              <a:t>, others the Point. And the people also elects two athletic trainers and instructors for them, to teach them their drill as heavy-armed soldiers, and the use of the bow, the javelin and the sling. </a:t>
            </a:r>
            <a:r>
              <a:rPr lang="en-US" sz="2200" dirty="0" smtClean="0"/>
              <a:t>… They </a:t>
            </a:r>
            <a:r>
              <a:rPr lang="en-US" sz="2200" dirty="0"/>
              <a:t>go on with this mode of life for the first year; in the following year an assembly is held in the theatre, and the cadets give a display of drill before the people, and receive a shield and spear from the state; and they then serve on patrols in the country and are quartered at the guard-posts. Their service on patrol goes on for two years; the uniform is a mantle; they are exempt from all taxes; and they are not allowed to be sued nor to sue at law, in order that they may have no pretext for absenting themselves, except in cases concerning estate, marriage of an heiress, and any priesthood that one of them may have inherited. When the two years are up, they now are members of the general body of citizens.</a:t>
            </a:r>
          </a:p>
        </p:txBody>
      </p:sp>
    </p:spTree>
    <p:extLst>
      <p:ext uri="{BB962C8B-B14F-4D97-AF65-F5344CB8AC3E}">
        <p14:creationId xmlns:p14="http://schemas.microsoft.com/office/powerpoint/2010/main" val="454308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Werewolves as ritual?</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endParaRPr lang="en-US" sz="2800" dirty="0" smtClean="0"/>
          </a:p>
          <a:p>
            <a:pPr>
              <a:buFont typeface="Arial" panose="020B0604020202020204" pitchFamily="34" charset="0"/>
              <a:buChar char="•"/>
            </a:pPr>
            <a:r>
              <a:rPr lang="en-US" sz="2800" dirty="0" smtClean="0"/>
              <a:t> </a:t>
            </a:r>
            <a:r>
              <a:rPr lang="en-US" sz="2800" dirty="0" smtClean="0"/>
              <a:t>Evidence of rite of passage rituals have led to myths around werewolves being associated with this sort of rituals</a:t>
            </a:r>
          </a:p>
          <a:p>
            <a:pPr>
              <a:buFont typeface="Arial" panose="020B0604020202020204" pitchFamily="34" charset="0"/>
              <a:buChar char="•"/>
            </a:pPr>
            <a:r>
              <a:rPr lang="en-US" sz="2800" dirty="0"/>
              <a:t> </a:t>
            </a:r>
            <a:r>
              <a:rPr lang="en-US" sz="2800" dirty="0" smtClean="0"/>
              <a:t>Why do you think this might be?</a:t>
            </a:r>
            <a:endParaRPr lang="en-US" sz="2800" dirty="0"/>
          </a:p>
        </p:txBody>
      </p:sp>
    </p:spTree>
    <p:extLst>
      <p:ext uri="{BB962C8B-B14F-4D97-AF65-F5344CB8AC3E}">
        <p14:creationId xmlns:p14="http://schemas.microsoft.com/office/powerpoint/2010/main" val="1274084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Pausanias 8.2.6</a:t>
            </a:r>
            <a:endParaRPr lang="en-US" dirty="0"/>
          </a:p>
        </p:txBody>
      </p:sp>
      <p:sp>
        <p:nvSpPr>
          <p:cNvPr id="3" name="Content Placeholder 2"/>
          <p:cNvSpPr>
            <a:spLocks noGrp="1"/>
          </p:cNvSpPr>
          <p:nvPr>
            <p:ph idx="1"/>
          </p:nvPr>
        </p:nvSpPr>
        <p:spPr/>
        <p:txBody>
          <a:bodyPr>
            <a:normAutofit/>
          </a:bodyPr>
          <a:lstStyle/>
          <a:p>
            <a:pPr marL="0" indent="0">
              <a:buNone/>
            </a:pPr>
            <a:endParaRPr lang="en-US" sz="2800" dirty="0" smtClean="0"/>
          </a:p>
          <a:p>
            <a:pPr marL="0" indent="0">
              <a:buNone/>
            </a:pPr>
            <a:r>
              <a:rPr lang="en-US" sz="2800" dirty="0" smtClean="0"/>
              <a:t>It </a:t>
            </a:r>
            <a:r>
              <a:rPr lang="en-US" sz="2800" dirty="0"/>
              <a:t>is said, for instance, that ever since the time of </a:t>
            </a:r>
            <a:r>
              <a:rPr lang="en-US" sz="2800" dirty="0" err="1"/>
              <a:t>Lycaon</a:t>
            </a:r>
            <a:r>
              <a:rPr lang="en-US" sz="2800" dirty="0"/>
              <a:t> a man has changed into a wolf at the sacrifice to </a:t>
            </a:r>
            <a:r>
              <a:rPr lang="en-US" sz="2800" dirty="0" err="1"/>
              <a:t>Lycaean</a:t>
            </a:r>
            <a:r>
              <a:rPr lang="en-US" sz="2800" dirty="0"/>
              <a:t> Zeus, but that the change is not for life; if, when he is a wolf, he abstains from human flesh, after nine years he becomes a man again, but if he tastes human flesh he remains a beast for ever. </a:t>
            </a:r>
          </a:p>
        </p:txBody>
      </p:sp>
    </p:spTree>
    <p:extLst>
      <p:ext uri="{BB962C8B-B14F-4D97-AF65-F5344CB8AC3E}">
        <p14:creationId xmlns:p14="http://schemas.microsoft.com/office/powerpoint/2010/main" val="42771600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Pliny </a:t>
            </a:r>
            <a:r>
              <a:rPr lang="en-US" i="1" dirty="0" smtClean="0"/>
              <a:t>NH</a:t>
            </a:r>
            <a:r>
              <a:rPr lang="en-US" dirty="0" smtClean="0"/>
              <a:t> 8.81</a:t>
            </a:r>
            <a:endParaRPr lang="en-US" dirty="0"/>
          </a:p>
        </p:txBody>
      </p:sp>
      <p:sp>
        <p:nvSpPr>
          <p:cNvPr id="3" name="Content Placeholder 2"/>
          <p:cNvSpPr>
            <a:spLocks noGrp="1"/>
          </p:cNvSpPr>
          <p:nvPr>
            <p:ph idx="1"/>
          </p:nvPr>
        </p:nvSpPr>
        <p:spPr/>
        <p:txBody>
          <a:bodyPr>
            <a:noAutofit/>
          </a:bodyPr>
          <a:lstStyle/>
          <a:p>
            <a:pPr marL="0" indent="0">
              <a:buNone/>
            </a:pPr>
            <a:r>
              <a:rPr lang="en-US" sz="2400" dirty="0" err="1"/>
              <a:t>Evanthes</a:t>
            </a:r>
            <a:r>
              <a:rPr lang="en-US" sz="2400" dirty="0"/>
              <a:t>, who holds no contemptible position among the authors of Greece, writes that the Arcadians have a tradition that someone chosen out of the clan of a certain </a:t>
            </a:r>
            <a:r>
              <a:rPr lang="en-US" sz="2400" dirty="0" err="1"/>
              <a:t>Anthus</a:t>
            </a:r>
            <a:r>
              <a:rPr lang="en-US" sz="2400" dirty="0"/>
              <a:t> by casting lots among the family is taken to a certain marsh in that region, and hanging his clothes on an oak-tree swims across the water and goes away into a desolate place and is transformed into a wolf and herds with the others of the same kind for nine years; and that if in that period he has refrained from touching a human being, he returns to the same marsh, swims across it and recovers his shape, with nine years’ age added to his former appearance; </a:t>
            </a:r>
            <a:r>
              <a:rPr lang="en-US" sz="2400" dirty="0" err="1"/>
              <a:t>Evanthes</a:t>
            </a:r>
            <a:r>
              <a:rPr lang="en-US" sz="2400" dirty="0"/>
              <a:t> also adds the more fabulous detail that he gets back the same clothes! </a:t>
            </a:r>
          </a:p>
        </p:txBody>
      </p:sp>
    </p:spTree>
    <p:extLst>
      <p:ext uri="{BB962C8B-B14F-4D97-AF65-F5344CB8AC3E}">
        <p14:creationId xmlns:p14="http://schemas.microsoft.com/office/powerpoint/2010/main" val="7813381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Plato </a:t>
            </a:r>
            <a:r>
              <a:rPr lang="en-US" i="1" dirty="0" smtClean="0"/>
              <a:t>Republic </a:t>
            </a:r>
            <a:r>
              <a:rPr lang="en-US" dirty="0" smtClean="0"/>
              <a:t>565d</a:t>
            </a:r>
            <a:endParaRPr lang="en-US" dirty="0"/>
          </a:p>
        </p:txBody>
      </p:sp>
      <p:sp>
        <p:nvSpPr>
          <p:cNvPr id="3" name="Content Placeholder 2"/>
          <p:cNvSpPr>
            <a:spLocks noGrp="1"/>
          </p:cNvSpPr>
          <p:nvPr>
            <p:ph idx="1"/>
          </p:nvPr>
        </p:nvSpPr>
        <p:spPr/>
        <p:txBody>
          <a:bodyPr>
            <a:normAutofit/>
          </a:bodyPr>
          <a:lstStyle/>
          <a:p>
            <a:pPr marL="0" indent="0">
              <a:buNone/>
            </a:pPr>
            <a:r>
              <a:rPr lang="en-US" sz="2400" dirty="0"/>
              <a:t>“What begins the change, then, from leader to tyrant? Or is it clear that it happens whenever the tyrant begins to behave like the man in the story which tells of the sanctuary of </a:t>
            </a:r>
            <a:r>
              <a:rPr lang="en-US" sz="2400" dirty="0" err="1"/>
              <a:t>Lycian</a:t>
            </a:r>
            <a:r>
              <a:rPr lang="en-US" sz="2400" dirty="0"/>
              <a:t> Zeus in Arcadia?”</a:t>
            </a:r>
          </a:p>
          <a:p>
            <a:pPr marL="0" indent="0">
              <a:buNone/>
            </a:pPr>
            <a:r>
              <a:rPr lang="en-US" sz="2400" dirty="0"/>
              <a:t>“Which one’s that?” he asked.</a:t>
            </a:r>
          </a:p>
          <a:p>
            <a:pPr marL="0" indent="0">
              <a:buNone/>
            </a:pPr>
            <a:r>
              <a:rPr lang="en-US" sz="2400" dirty="0"/>
              <a:t>“How whoever tastes human entrails when a man had been cut up among the innards of various other victims would inevitably turn into a wolf. Or haven’t you heard the story?”</a:t>
            </a:r>
          </a:p>
          <a:p>
            <a:pPr marL="0" indent="0">
              <a:buNone/>
            </a:pPr>
            <a:endParaRPr lang="en-US" dirty="0"/>
          </a:p>
        </p:txBody>
      </p:sp>
    </p:spTree>
    <p:extLst>
      <p:ext uri="{BB962C8B-B14F-4D97-AF65-F5344CB8AC3E}">
        <p14:creationId xmlns:p14="http://schemas.microsoft.com/office/powerpoint/2010/main" val="2661370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Bears at </a:t>
            </a:r>
            <a:r>
              <a:rPr lang="en-US" dirty="0" err="1" smtClean="0"/>
              <a:t>Brauron</a:t>
            </a:r>
            <a:endParaRPr lang="en-US" dirty="0"/>
          </a:p>
        </p:txBody>
      </p:sp>
      <p:sp>
        <p:nvSpPr>
          <p:cNvPr id="3" name="Content Placeholder 2"/>
          <p:cNvSpPr>
            <a:spLocks noGrp="1"/>
          </p:cNvSpPr>
          <p:nvPr>
            <p:ph idx="1"/>
          </p:nvPr>
        </p:nvSpPr>
        <p:spPr>
          <a:xfrm>
            <a:off x="1206650" y="1917768"/>
            <a:ext cx="5833128" cy="4525963"/>
          </a:xfrm>
        </p:spPr>
        <p:txBody>
          <a:bodyPr>
            <a:normAutofit/>
          </a:bodyPr>
          <a:lstStyle/>
          <a:p>
            <a:pPr>
              <a:buFont typeface="Arial" panose="020B0604020202020204" pitchFamily="34" charset="0"/>
              <a:buChar char="•"/>
            </a:pPr>
            <a:r>
              <a:rPr lang="en-US" sz="2400" dirty="0" err="1" smtClean="0"/>
              <a:t>Brauron</a:t>
            </a:r>
            <a:r>
              <a:rPr lang="en-US" sz="2400" dirty="0" smtClean="0"/>
              <a:t>:</a:t>
            </a:r>
          </a:p>
          <a:p>
            <a:pPr lvl="1">
              <a:buFont typeface="Arial" panose="020B0604020202020204" pitchFamily="34" charset="0"/>
              <a:buChar char="•"/>
            </a:pPr>
            <a:r>
              <a:rPr lang="en-US" sz="2200" dirty="0" smtClean="0"/>
              <a:t>Sanctuary of Artemis on coast of Attica</a:t>
            </a:r>
            <a:endParaRPr lang="en-US" sz="2400" dirty="0" smtClean="0"/>
          </a:p>
          <a:p>
            <a:pPr>
              <a:buFont typeface="Arial" panose="020B0604020202020204" pitchFamily="34" charset="0"/>
              <a:buChar char="•"/>
            </a:pPr>
            <a:r>
              <a:rPr lang="en-US" sz="2400" dirty="0" smtClean="0"/>
              <a:t>Iphigenia</a:t>
            </a:r>
          </a:p>
          <a:p>
            <a:pPr lvl="1">
              <a:buFont typeface="Arial" panose="020B0604020202020204" pitchFamily="34" charset="0"/>
              <a:buChar char="•"/>
            </a:pPr>
            <a:r>
              <a:rPr lang="en-US" sz="2200" dirty="0" smtClean="0"/>
              <a:t>Some narratives she lands at </a:t>
            </a:r>
            <a:r>
              <a:rPr lang="en-US" sz="2200" dirty="0" err="1" smtClean="0"/>
              <a:t>Brauron</a:t>
            </a:r>
            <a:endParaRPr lang="en-US" sz="2200" dirty="0" smtClean="0"/>
          </a:p>
          <a:p>
            <a:pPr lvl="1">
              <a:buFont typeface="Arial" panose="020B0604020202020204" pitchFamily="34" charset="0"/>
              <a:buChar char="•"/>
            </a:pPr>
            <a:r>
              <a:rPr lang="en-US" sz="2200" dirty="0" smtClean="0"/>
              <a:t>Shedding of robes</a:t>
            </a:r>
            <a:endParaRPr lang="en-US" sz="2200" dirty="0"/>
          </a:p>
          <a:p>
            <a:pPr>
              <a:buFont typeface="Arial" panose="020B0604020202020204" pitchFamily="34" charset="0"/>
              <a:buChar char="•"/>
            </a:pPr>
            <a:r>
              <a:rPr lang="en-US" sz="2400" dirty="0" smtClean="0"/>
              <a:t>Alternative narrative</a:t>
            </a:r>
          </a:p>
          <a:p>
            <a:pPr lvl="1">
              <a:buFont typeface="Arial" panose="020B0604020202020204" pitchFamily="34" charset="0"/>
              <a:buChar char="•"/>
            </a:pPr>
            <a:r>
              <a:rPr lang="en-US" sz="2200" dirty="0" smtClean="0"/>
              <a:t>A girl provoked a bear at a sanctuary of Artemis</a:t>
            </a:r>
          </a:p>
          <a:p>
            <a:pPr lvl="1">
              <a:buFont typeface="Arial" panose="020B0604020202020204" pitchFamily="34" charset="0"/>
              <a:buChar char="•"/>
            </a:pPr>
            <a:r>
              <a:rPr lang="en-US" sz="2200" dirty="0" smtClean="0"/>
              <a:t>Her brothers then shot it</a:t>
            </a:r>
          </a:p>
          <a:p>
            <a:pPr lvl="1">
              <a:buFont typeface="Arial" panose="020B0604020202020204" pitchFamily="34" charset="0"/>
              <a:buChar char="•"/>
            </a:pPr>
            <a:r>
              <a:rPr lang="en-US" sz="2200" dirty="0" smtClean="0"/>
              <a:t>Girls acting as ‘bears’ as recompense</a:t>
            </a:r>
          </a:p>
          <a:p>
            <a:pPr lvl="1">
              <a:buFont typeface="Arial" panose="020B0604020202020204" pitchFamily="34" charset="0"/>
              <a:buChar char="•"/>
            </a:pPr>
            <a:endParaRPr lang="en-US" sz="2200" dirty="0"/>
          </a:p>
        </p:txBody>
      </p:sp>
      <p:pic>
        <p:nvPicPr>
          <p:cNvPr id="5" name="Picture 4"/>
          <p:cNvPicPr>
            <a:picLocks noChangeAspect="1"/>
          </p:cNvPicPr>
          <p:nvPr/>
        </p:nvPicPr>
        <p:blipFill>
          <a:blip r:embed="rId2"/>
          <a:stretch>
            <a:fillRect/>
          </a:stretch>
        </p:blipFill>
        <p:spPr>
          <a:xfrm>
            <a:off x="7178352" y="158677"/>
            <a:ext cx="4861250" cy="6465463"/>
          </a:xfrm>
          <a:prstGeom prst="rect">
            <a:avLst/>
          </a:prstGeom>
        </p:spPr>
      </p:pic>
    </p:spTree>
    <p:extLst>
      <p:ext uri="{BB962C8B-B14F-4D97-AF65-F5344CB8AC3E}">
        <p14:creationId xmlns:p14="http://schemas.microsoft.com/office/powerpoint/2010/main" val="38856440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Aristophanes </a:t>
            </a:r>
            <a:r>
              <a:rPr lang="en-US" i="1" dirty="0" err="1" smtClean="0"/>
              <a:t>Lysistrata</a:t>
            </a:r>
            <a:r>
              <a:rPr lang="en-US" i="1" dirty="0" smtClean="0"/>
              <a:t> </a:t>
            </a:r>
            <a:r>
              <a:rPr lang="en-US" dirty="0" smtClean="0"/>
              <a:t>639-46</a:t>
            </a:r>
            <a:endParaRPr lang="en-US" dirty="0"/>
          </a:p>
        </p:txBody>
      </p:sp>
      <p:sp>
        <p:nvSpPr>
          <p:cNvPr id="3" name="Content Placeholder 2"/>
          <p:cNvSpPr>
            <a:spLocks noGrp="1"/>
          </p:cNvSpPr>
          <p:nvPr>
            <p:ph idx="1"/>
          </p:nvPr>
        </p:nvSpPr>
        <p:spPr/>
        <p:txBody>
          <a:bodyPr>
            <a:normAutofit fontScale="70000" lnSpcReduction="20000"/>
          </a:bodyPr>
          <a:lstStyle/>
          <a:p>
            <a:pPr marL="0" indent="0">
              <a:buNone/>
            </a:pPr>
            <a:r>
              <a:rPr lang="en-US" sz="2800" dirty="0"/>
              <a:t>WOMEN’S CHORUS</a:t>
            </a:r>
          </a:p>
          <a:p>
            <a:pPr marL="0" indent="0">
              <a:buNone/>
            </a:pPr>
            <a:endParaRPr lang="en-US" sz="2800" dirty="0"/>
          </a:p>
          <a:p>
            <a:pPr marL="0" indent="0">
              <a:buNone/>
            </a:pPr>
            <a:r>
              <a:rPr lang="en-US" sz="2800" dirty="0"/>
              <a:t>Citizens of Athens, we begin</a:t>
            </a:r>
          </a:p>
          <a:p>
            <a:pPr marL="0" indent="0">
              <a:buNone/>
            </a:pPr>
            <a:r>
              <a:rPr lang="en-US" sz="2800" dirty="0"/>
              <a:t>by offering the city valuable advice,</a:t>
            </a:r>
          </a:p>
          <a:p>
            <a:pPr marL="0" indent="0">
              <a:buNone/>
            </a:pPr>
            <a:r>
              <a:rPr lang="en-US" sz="2800" dirty="0"/>
              <a:t>and fittingly, for she raised me in splendid luxury.</a:t>
            </a:r>
          </a:p>
          <a:p>
            <a:pPr marL="0" indent="0">
              <a:buNone/>
            </a:pPr>
            <a:r>
              <a:rPr lang="en-US" sz="2800" dirty="0"/>
              <a:t>As soon as I turned seven I was an </a:t>
            </a:r>
            <a:r>
              <a:rPr lang="en-US" sz="2800" dirty="0" err="1"/>
              <a:t>Arrephoros</a:t>
            </a:r>
            <a:r>
              <a:rPr lang="en-US" sz="2800" dirty="0"/>
              <a:t>;</a:t>
            </a:r>
            <a:endParaRPr lang="en-US" sz="2800" dirty="0">
              <a:hlinkClick r:id="rId2"/>
            </a:endParaRPr>
          </a:p>
          <a:p>
            <a:pPr marL="0" indent="0">
              <a:buNone/>
            </a:pPr>
            <a:r>
              <a:rPr lang="en-US" sz="2800" dirty="0"/>
              <a:t>then when I was ten I was a Grinder for the </a:t>
            </a:r>
            <a:r>
              <a:rPr lang="en-US" sz="2800" dirty="0" err="1"/>
              <a:t>Foundress</a:t>
            </a:r>
            <a:r>
              <a:rPr lang="en-US" sz="2800" dirty="0"/>
              <a:t>;</a:t>
            </a:r>
            <a:endParaRPr lang="en-US" sz="2800" dirty="0">
              <a:hlinkClick r:id="rId3"/>
            </a:endParaRPr>
          </a:p>
          <a:p>
            <a:pPr marL="0" indent="0">
              <a:buNone/>
            </a:pPr>
            <a:r>
              <a:rPr lang="en-US" sz="2800" dirty="0"/>
              <a:t>and shedding my saffron robe I was a Bear at the </a:t>
            </a:r>
            <a:r>
              <a:rPr lang="en-US" sz="2800" dirty="0" err="1"/>
              <a:t>Brauronia</a:t>
            </a:r>
            <a:r>
              <a:rPr lang="en-US" sz="2800" dirty="0"/>
              <a:t>;</a:t>
            </a:r>
            <a:endParaRPr lang="en-US" sz="2800" dirty="0">
              <a:hlinkClick r:id="rId4"/>
            </a:endParaRPr>
          </a:p>
          <a:p>
            <a:pPr marL="0" indent="0">
              <a:buNone/>
            </a:pPr>
            <a:r>
              <a:rPr lang="en-US" sz="2800" dirty="0"/>
              <a:t>and once, when I was a fair girl, I carried the Basket,</a:t>
            </a:r>
          </a:p>
          <a:p>
            <a:pPr marL="0" indent="0">
              <a:buNone/>
            </a:pPr>
            <a:r>
              <a:rPr lang="en-US" sz="2800" dirty="0"/>
              <a:t>wearing a necklace of dried figs.</a:t>
            </a:r>
          </a:p>
          <a:p>
            <a:pPr marL="0" indent="0">
              <a:buNone/>
            </a:pPr>
            <a:endParaRPr lang="en-US" dirty="0"/>
          </a:p>
        </p:txBody>
      </p:sp>
    </p:spTree>
    <p:extLst>
      <p:ext uri="{BB962C8B-B14F-4D97-AF65-F5344CB8AC3E}">
        <p14:creationId xmlns:p14="http://schemas.microsoft.com/office/powerpoint/2010/main" val="11229385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Bears at </a:t>
            </a:r>
            <a:r>
              <a:rPr lang="en-GB" dirty="0" err="1" smtClean="0"/>
              <a:t>Brauron</a:t>
            </a:r>
            <a:endParaRPr lang="en-GB" dirty="0"/>
          </a:p>
        </p:txBody>
      </p:sp>
      <p:sp>
        <p:nvSpPr>
          <p:cNvPr id="3" name="Content Placeholder 2"/>
          <p:cNvSpPr>
            <a:spLocks noGrp="1"/>
          </p:cNvSpPr>
          <p:nvPr>
            <p:ph idx="1"/>
          </p:nvPr>
        </p:nvSpPr>
        <p:spPr>
          <a:xfrm>
            <a:off x="1097280" y="1845734"/>
            <a:ext cx="5744195" cy="4023360"/>
          </a:xfrm>
        </p:spPr>
        <p:txBody>
          <a:bodyPr/>
          <a:lstStyle/>
          <a:p>
            <a:pPr>
              <a:buFont typeface="Arial" panose="020B0604020202020204" pitchFamily="34" charset="0"/>
              <a:buChar char="•"/>
            </a:pPr>
            <a:r>
              <a:rPr lang="en-GB" sz="2400" dirty="0" smtClean="0"/>
              <a:t> Girls between 5-10 </a:t>
            </a:r>
            <a:r>
              <a:rPr lang="en-GB" sz="2400" dirty="0" err="1" smtClean="0"/>
              <a:t>yrs</a:t>
            </a:r>
            <a:r>
              <a:rPr lang="en-GB" sz="2400" dirty="0" smtClean="0"/>
              <a:t> old?</a:t>
            </a:r>
          </a:p>
          <a:p>
            <a:pPr>
              <a:buFont typeface="Arial" panose="020B0604020202020204" pitchFamily="34" charset="0"/>
              <a:buChar char="•"/>
            </a:pPr>
            <a:r>
              <a:rPr lang="en-GB" sz="2400" dirty="0"/>
              <a:t> </a:t>
            </a:r>
            <a:r>
              <a:rPr lang="en-GB" sz="2400" dirty="0" smtClean="0"/>
              <a:t>All Attic girls?</a:t>
            </a:r>
          </a:p>
          <a:p>
            <a:pPr>
              <a:buFont typeface="Arial" panose="020B0604020202020204" pitchFamily="34" charset="0"/>
              <a:buChar char="•"/>
            </a:pPr>
            <a:r>
              <a:rPr lang="en-GB" dirty="0" smtClean="0"/>
              <a:t> </a:t>
            </a:r>
            <a:r>
              <a:rPr lang="en-GB" sz="2400" dirty="0" smtClean="0"/>
              <a:t>Rite of passage?</a:t>
            </a:r>
            <a:endParaRPr lang="en-GB" sz="2400" dirty="0"/>
          </a:p>
        </p:txBody>
      </p:sp>
      <p:pic>
        <p:nvPicPr>
          <p:cNvPr id="1028" name="Picture 4" descr="Image result for brauron vas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38573" y="286603"/>
            <a:ext cx="4400550" cy="5657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64004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Discussion</a:t>
            </a:r>
            <a:endParaRPr lang="en-US" dirty="0"/>
          </a:p>
        </p:txBody>
      </p:sp>
      <p:sp>
        <p:nvSpPr>
          <p:cNvPr id="3" name="Content Placeholder 2"/>
          <p:cNvSpPr>
            <a:spLocks noGrp="1"/>
          </p:cNvSpPr>
          <p:nvPr>
            <p:ph idx="1"/>
          </p:nvPr>
        </p:nvSpPr>
        <p:spPr>
          <a:xfrm>
            <a:off x="1097280" y="2372859"/>
            <a:ext cx="10058400" cy="4023360"/>
          </a:xfrm>
        </p:spPr>
        <p:txBody>
          <a:bodyPr>
            <a:normAutofit/>
          </a:bodyPr>
          <a:lstStyle/>
          <a:p>
            <a:r>
              <a:rPr lang="en-US" sz="2800" dirty="0" smtClean="0"/>
              <a:t>Do you side with Buxton or Irving in the effectiveness of the idea of ritual connections with the werewolf myth/narrative</a:t>
            </a:r>
            <a:r>
              <a:rPr lang="en-US" sz="2800" dirty="0" smtClean="0"/>
              <a:t>?</a:t>
            </a:r>
          </a:p>
          <a:p>
            <a:endParaRPr lang="en-US" sz="2800" dirty="0"/>
          </a:p>
          <a:p>
            <a:pPr>
              <a:buFont typeface="Arial" panose="020B0604020202020204" pitchFamily="34" charset="0"/>
              <a:buChar char="•"/>
            </a:pPr>
            <a:r>
              <a:rPr lang="en-US" sz="2800" dirty="0" smtClean="0"/>
              <a:t> Buxton – possible connection to ritual</a:t>
            </a:r>
          </a:p>
          <a:p>
            <a:pPr>
              <a:buFont typeface="Arial" panose="020B0604020202020204" pitchFamily="34" charset="0"/>
              <a:buChar char="•"/>
            </a:pPr>
            <a:r>
              <a:rPr lang="en-US" sz="2800" dirty="0"/>
              <a:t> </a:t>
            </a:r>
            <a:r>
              <a:rPr lang="en-US" sz="2800" dirty="0" smtClean="0"/>
              <a:t>Irving – no connection to ritual</a:t>
            </a:r>
            <a:endParaRPr lang="en-US" sz="2800" dirty="0"/>
          </a:p>
        </p:txBody>
      </p:sp>
    </p:spTree>
    <p:extLst>
      <p:ext uri="{BB962C8B-B14F-4D97-AF65-F5344CB8AC3E}">
        <p14:creationId xmlns:p14="http://schemas.microsoft.com/office/powerpoint/2010/main" val="2511928995"/>
      </p:ext>
    </p:extLst>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233</TotalTime>
  <Words>2022</Words>
  <Application>Microsoft Office PowerPoint</Application>
  <PresentationFormat>Widescreen</PresentationFormat>
  <Paragraphs>149</Paragraphs>
  <Slides>33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Calibri Light</vt:lpstr>
      <vt:lpstr>Retrospect</vt:lpstr>
      <vt:lpstr>Monsters, Ghosts and Revenants</vt:lpstr>
      <vt:lpstr>Humans transformed</vt:lpstr>
      <vt:lpstr>Transformation as revelation?</vt:lpstr>
      <vt:lpstr>Transformation as punishment? </vt:lpstr>
      <vt:lpstr>Striges</vt:lpstr>
      <vt:lpstr>Ovid Fasti 131-45</vt:lpstr>
      <vt:lpstr>Fears?</vt:lpstr>
      <vt:lpstr>Monsters?</vt:lpstr>
      <vt:lpstr>Myths, Legends and Folktales</vt:lpstr>
      <vt:lpstr>PowerPoint Presentation</vt:lpstr>
      <vt:lpstr>Discussion</vt:lpstr>
      <vt:lpstr>Werewolves</vt:lpstr>
      <vt:lpstr>Werewolf/lycanthrope</vt:lpstr>
      <vt:lpstr>Qualities of Wolves?</vt:lpstr>
      <vt:lpstr>Arcadia</vt:lpstr>
      <vt:lpstr>Apollodorus Bibl. 3.8</vt:lpstr>
      <vt:lpstr>Ovid Met. 217-39</vt:lpstr>
      <vt:lpstr>Herodotus 4.105</vt:lpstr>
      <vt:lpstr>Callisto and Arcas</vt:lpstr>
      <vt:lpstr>Discussion</vt:lpstr>
      <vt:lpstr>Myth and Ritual</vt:lpstr>
      <vt:lpstr>Ritualists</vt:lpstr>
      <vt:lpstr>Initiations</vt:lpstr>
      <vt:lpstr>Epheboi</vt:lpstr>
      <vt:lpstr>Aristotle Ath. Pol. 42.3-5</vt:lpstr>
      <vt:lpstr>Werewolves as ritual?</vt:lpstr>
      <vt:lpstr>Pausanias 8.2.6</vt:lpstr>
      <vt:lpstr>Pliny NH 8.81</vt:lpstr>
      <vt:lpstr>Plato Republic 565d</vt:lpstr>
      <vt:lpstr>Bears at Brauron</vt:lpstr>
      <vt:lpstr>Aristophanes Lysistrata 639-46</vt:lpstr>
      <vt:lpstr>Bears at Brauron</vt:lpstr>
      <vt:lpstr>Discussion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Monsters, Ghosts and Revenants</dc:title>
  <dc:creator>Fiona Mitchell</dc:creator>
  <cp:lastModifiedBy>Fiona Mitchell</cp:lastModifiedBy>
  <cp:revision>19</cp:revision>
  <dcterms:created xsi:type="dcterms:W3CDTF">2016-07-06T10:16:44Z</dcterms:created>
  <dcterms:modified xsi:type="dcterms:W3CDTF">2017-10-31T14:57:20Z</dcterms:modified>
</cp:coreProperties>
</file>