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320"/>
    <a:srgbClr val="0421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74213" autoAdjust="0"/>
  </p:normalViewPr>
  <p:slideViewPr>
    <p:cSldViewPr snapToGrid="0">
      <p:cViewPr varScale="1">
        <p:scale>
          <a:sx n="82" d="100"/>
          <a:sy n="82" d="100"/>
        </p:scale>
        <p:origin x="170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2998F2-37A2-4E34-87A1-7938037A421F}" type="doc">
      <dgm:prSet loTypeId="urn:microsoft.com/office/officeart/2005/8/layout/vList2" loCatId="list" qsTypeId="urn:microsoft.com/office/officeart/2005/8/quickstyle/simple1" qsCatId="simple" csTypeId="urn:microsoft.com/office/officeart/2005/8/colors/accent4_1" csCatId="accent4" phldr="1"/>
      <dgm:spPr/>
      <dgm:t>
        <a:bodyPr/>
        <a:lstStyle/>
        <a:p>
          <a:endParaRPr lang="en-US"/>
        </a:p>
      </dgm:t>
    </dgm:pt>
    <dgm:pt modelId="{217D0B85-3858-4CFC-B41E-FF8FDF56D186}">
      <dgm:prSet/>
      <dgm:spPr/>
      <dgm:t>
        <a:bodyPr/>
        <a:lstStyle/>
        <a:p>
          <a:r>
            <a:rPr lang="en-US" dirty="0"/>
            <a:t>A diagram showing reporting lines and departmental boundaries</a:t>
          </a:r>
        </a:p>
      </dgm:t>
    </dgm:pt>
    <dgm:pt modelId="{1BB6D2E0-9613-4460-B76A-67B29BD9C9B2}" type="parTrans" cxnId="{CBCCA3C6-39D2-4FD5-A3F0-7B121F891E6E}">
      <dgm:prSet/>
      <dgm:spPr/>
      <dgm:t>
        <a:bodyPr/>
        <a:lstStyle/>
        <a:p>
          <a:endParaRPr lang="en-US"/>
        </a:p>
      </dgm:t>
    </dgm:pt>
    <dgm:pt modelId="{5CC8C974-6CD2-4827-8906-5280D22700C5}" type="sibTrans" cxnId="{CBCCA3C6-39D2-4FD5-A3F0-7B121F891E6E}">
      <dgm:prSet/>
      <dgm:spPr/>
      <dgm:t>
        <a:bodyPr/>
        <a:lstStyle/>
        <a:p>
          <a:endParaRPr lang="en-US"/>
        </a:p>
      </dgm:t>
    </dgm:pt>
    <dgm:pt modelId="{1B9D544B-8B41-4ABA-9196-306F13F9CC34}">
      <dgm:prSet/>
      <dgm:spPr/>
      <dgm:t>
        <a:bodyPr/>
        <a:lstStyle/>
        <a:p>
          <a:r>
            <a:rPr lang="en-US" dirty="0"/>
            <a:t>Structure shapes strategy execution and handling of complexity (Savage, Brannock and Arnold, 2024)</a:t>
          </a:r>
        </a:p>
      </dgm:t>
    </dgm:pt>
    <dgm:pt modelId="{7B37E69E-8CB0-4BF7-B5E4-5906E0F4241D}" type="parTrans" cxnId="{44429117-9745-49DC-8BE0-E36A42AF6E95}">
      <dgm:prSet/>
      <dgm:spPr/>
      <dgm:t>
        <a:bodyPr/>
        <a:lstStyle/>
        <a:p>
          <a:endParaRPr lang="en-US"/>
        </a:p>
      </dgm:t>
    </dgm:pt>
    <dgm:pt modelId="{19B06DAD-D388-4280-B90E-A6BE60A7ED35}" type="sibTrans" cxnId="{44429117-9745-49DC-8BE0-E36A42AF6E95}">
      <dgm:prSet/>
      <dgm:spPr/>
      <dgm:t>
        <a:bodyPr/>
        <a:lstStyle/>
        <a:p>
          <a:endParaRPr lang="en-US"/>
        </a:p>
      </dgm:t>
    </dgm:pt>
    <dgm:pt modelId="{6A9E5978-B830-4022-A335-CE6B6C0488E3}">
      <dgm:prSet/>
      <dgm:spPr/>
      <dgm:t>
        <a:bodyPr/>
        <a:lstStyle/>
        <a:p>
          <a:r>
            <a:rPr lang="en-US" dirty="0"/>
            <a:t>Critical for large firms like Sainsbury's with 148,000+ employees </a:t>
          </a:r>
          <a:r>
            <a:rPr lang="en-GB" b="0" i="0" dirty="0"/>
            <a:t>(Sainsbury’s, 2025)</a:t>
          </a:r>
          <a:endParaRPr lang="en-US" dirty="0"/>
        </a:p>
      </dgm:t>
    </dgm:pt>
    <dgm:pt modelId="{CD942FD4-8B0E-4189-9C65-0AA2D7AA58FB}" type="parTrans" cxnId="{0C3282CF-7C78-46AA-8E44-2418FDED0574}">
      <dgm:prSet/>
      <dgm:spPr/>
      <dgm:t>
        <a:bodyPr/>
        <a:lstStyle/>
        <a:p>
          <a:endParaRPr lang="en-US"/>
        </a:p>
      </dgm:t>
    </dgm:pt>
    <dgm:pt modelId="{93EE1BBA-90FC-41F8-B328-84EC54C146A7}" type="sibTrans" cxnId="{0C3282CF-7C78-46AA-8E44-2418FDED0574}">
      <dgm:prSet/>
      <dgm:spPr/>
      <dgm:t>
        <a:bodyPr/>
        <a:lstStyle/>
        <a:p>
          <a:endParaRPr lang="en-US"/>
        </a:p>
      </dgm:t>
    </dgm:pt>
    <dgm:pt modelId="{E13546E9-4BB4-45E2-B529-4480750C483A}" type="pres">
      <dgm:prSet presAssocID="{242998F2-37A2-4E34-87A1-7938037A421F}" presName="linear" presStyleCnt="0">
        <dgm:presLayoutVars>
          <dgm:animLvl val="lvl"/>
          <dgm:resizeHandles val="exact"/>
        </dgm:presLayoutVars>
      </dgm:prSet>
      <dgm:spPr/>
    </dgm:pt>
    <dgm:pt modelId="{3451339D-31E0-4693-88BC-818D24DA4E8D}" type="pres">
      <dgm:prSet presAssocID="{217D0B85-3858-4CFC-B41E-FF8FDF56D186}" presName="parentText" presStyleLbl="node1" presStyleIdx="0" presStyleCnt="3">
        <dgm:presLayoutVars>
          <dgm:chMax val="0"/>
          <dgm:bulletEnabled val="1"/>
        </dgm:presLayoutVars>
      </dgm:prSet>
      <dgm:spPr/>
    </dgm:pt>
    <dgm:pt modelId="{57939044-83B0-4F40-A716-847B0E9C470C}" type="pres">
      <dgm:prSet presAssocID="{5CC8C974-6CD2-4827-8906-5280D22700C5}" presName="spacer" presStyleCnt="0"/>
      <dgm:spPr/>
    </dgm:pt>
    <dgm:pt modelId="{12E3F8BF-206D-4A67-8691-C8DEB111A0DC}" type="pres">
      <dgm:prSet presAssocID="{1B9D544B-8B41-4ABA-9196-306F13F9CC34}" presName="parentText" presStyleLbl="node1" presStyleIdx="1" presStyleCnt="3">
        <dgm:presLayoutVars>
          <dgm:chMax val="0"/>
          <dgm:bulletEnabled val="1"/>
        </dgm:presLayoutVars>
      </dgm:prSet>
      <dgm:spPr/>
    </dgm:pt>
    <dgm:pt modelId="{02D24DE2-83D3-440B-B90C-A58CD6CE1AC6}" type="pres">
      <dgm:prSet presAssocID="{19B06DAD-D388-4280-B90E-A6BE60A7ED35}" presName="spacer" presStyleCnt="0"/>
      <dgm:spPr/>
    </dgm:pt>
    <dgm:pt modelId="{294AB29F-FAAD-4579-9D72-42A666BEB7C3}" type="pres">
      <dgm:prSet presAssocID="{6A9E5978-B830-4022-A335-CE6B6C0488E3}" presName="parentText" presStyleLbl="node1" presStyleIdx="2" presStyleCnt="3">
        <dgm:presLayoutVars>
          <dgm:chMax val="0"/>
          <dgm:bulletEnabled val="1"/>
        </dgm:presLayoutVars>
      </dgm:prSet>
      <dgm:spPr/>
    </dgm:pt>
  </dgm:ptLst>
  <dgm:cxnLst>
    <dgm:cxn modelId="{129CE00F-258D-468F-868A-F89059939C97}" type="presOf" srcId="{217D0B85-3858-4CFC-B41E-FF8FDF56D186}" destId="{3451339D-31E0-4693-88BC-818D24DA4E8D}" srcOrd="0" destOrd="0" presId="urn:microsoft.com/office/officeart/2005/8/layout/vList2"/>
    <dgm:cxn modelId="{44429117-9745-49DC-8BE0-E36A42AF6E95}" srcId="{242998F2-37A2-4E34-87A1-7938037A421F}" destId="{1B9D544B-8B41-4ABA-9196-306F13F9CC34}" srcOrd="1" destOrd="0" parTransId="{7B37E69E-8CB0-4BF7-B5E4-5906E0F4241D}" sibTransId="{19B06DAD-D388-4280-B90E-A6BE60A7ED35}"/>
    <dgm:cxn modelId="{6CA3B069-BB66-447D-9706-6FCE5CFF94CC}" type="presOf" srcId="{6A9E5978-B830-4022-A335-CE6B6C0488E3}" destId="{294AB29F-FAAD-4579-9D72-42A666BEB7C3}" srcOrd="0" destOrd="0" presId="urn:microsoft.com/office/officeart/2005/8/layout/vList2"/>
    <dgm:cxn modelId="{CBCCA3C6-39D2-4FD5-A3F0-7B121F891E6E}" srcId="{242998F2-37A2-4E34-87A1-7938037A421F}" destId="{217D0B85-3858-4CFC-B41E-FF8FDF56D186}" srcOrd="0" destOrd="0" parTransId="{1BB6D2E0-9613-4460-B76A-67B29BD9C9B2}" sibTransId="{5CC8C974-6CD2-4827-8906-5280D22700C5}"/>
    <dgm:cxn modelId="{0C3282CF-7C78-46AA-8E44-2418FDED0574}" srcId="{242998F2-37A2-4E34-87A1-7938037A421F}" destId="{6A9E5978-B830-4022-A335-CE6B6C0488E3}" srcOrd="2" destOrd="0" parTransId="{CD942FD4-8B0E-4189-9C65-0AA2D7AA58FB}" sibTransId="{93EE1BBA-90FC-41F8-B328-84EC54C146A7}"/>
    <dgm:cxn modelId="{576538D7-D409-44BF-AF92-0E12FD3B3D95}" type="presOf" srcId="{1B9D544B-8B41-4ABA-9196-306F13F9CC34}" destId="{12E3F8BF-206D-4A67-8691-C8DEB111A0DC}" srcOrd="0" destOrd="0" presId="urn:microsoft.com/office/officeart/2005/8/layout/vList2"/>
    <dgm:cxn modelId="{6A9F19F7-47D4-466A-B3DF-730928A06747}" type="presOf" srcId="{242998F2-37A2-4E34-87A1-7938037A421F}" destId="{E13546E9-4BB4-45E2-B529-4480750C483A}" srcOrd="0" destOrd="0" presId="urn:microsoft.com/office/officeart/2005/8/layout/vList2"/>
    <dgm:cxn modelId="{D7D532E9-08E4-411F-9265-75D0ADAC3FBF}" type="presParOf" srcId="{E13546E9-4BB4-45E2-B529-4480750C483A}" destId="{3451339D-31E0-4693-88BC-818D24DA4E8D}" srcOrd="0" destOrd="0" presId="urn:microsoft.com/office/officeart/2005/8/layout/vList2"/>
    <dgm:cxn modelId="{F3186FCE-792F-4724-8F57-61EB0F1E8995}" type="presParOf" srcId="{E13546E9-4BB4-45E2-B529-4480750C483A}" destId="{57939044-83B0-4F40-A716-847B0E9C470C}" srcOrd="1" destOrd="0" presId="urn:microsoft.com/office/officeart/2005/8/layout/vList2"/>
    <dgm:cxn modelId="{405A242D-4287-4507-95B5-BD0B1D905C24}" type="presParOf" srcId="{E13546E9-4BB4-45E2-B529-4480750C483A}" destId="{12E3F8BF-206D-4A67-8691-C8DEB111A0DC}" srcOrd="2" destOrd="0" presId="urn:microsoft.com/office/officeart/2005/8/layout/vList2"/>
    <dgm:cxn modelId="{548D297B-EB61-413F-8525-3437C817851C}" type="presParOf" srcId="{E13546E9-4BB4-45E2-B529-4480750C483A}" destId="{02D24DE2-83D3-440B-B90C-A58CD6CE1AC6}" srcOrd="3" destOrd="0" presId="urn:microsoft.com/office/officeart/2005/8/layout/vList2"/>
    <dgm:cxn modelId="{40967345-BD89-48EB-B694-0E51D9007222}" type="presParOf" srcId="{E13546E9-4BB4-45E2-B529-4480750C483A}" destId="{294AB29F-FAAD-4579-9D72-42A666BEB7C3}"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177CC9-A211-4142-A2D5-B0D24511B8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E6DE6CE-E4C8-47C8-B1BE-E8D81496C2CC}">
      <dgm:prSet/>
      <dgm:spPr/>
      <dgm:t>
        <a:bodyPr/>
        <a:lstStyle/>
        <a:p>
          <a:r>
            <a:rPr lang="en-US" dirty="0"/>
            <a:t>Traditional tall structure with clear chain of command (</a:t>
          </a:r>
          <a:r>
            <a:rPr lang="en-US" dirty="0" err="1"/>
            <a:t>Danilishyn</a:t>
          </a:r>
          <a:r>
            <a:rPr lang="en-US" dirty="0"/>
            <a:t> and </a:t>
          </a:r>
          <a:r>
            <a:rPr lang="en-US" dirty="0" err="1"/>
            <a:t>Danilishyn</a:t>
          </a:r>
          <a:r>
            <a:rPr lang="en-US" dirty="0"/>
            <a:t>, 2024) </a:t>
          </a:r>
        </a:p>
      </dgm:t>
    </dgm:pt>
    <dgm:pt modelId="{79671B91-ECB1-48F3-ADDD-043C607CE30D}" type="parTrans" cxnId="{ED8CE464-C047-4ECD-B25B-E88076D191BA}">
      <dgm:prSet/>
      <dgm:spPr/>
      <dgm:t>
        <a:bodyPr/>
        <a:lstStyle/>
        <a:p>
          <a:endParaRPr lang="en-US"/>
        </a:p>
      </dgm:t>
    </dgm:pt>
    <dgm:pt modelId="{725C6B5A-081C-4A5B-9FF4-05A98DFFFC8A}" type="sibTrans" cxnId="{ED8CE464-C047-4ECD-B25B-E88076D191BA}">
      <dgm:prSet/>
      <dgm:spPr/>
      <dgm:t>
        <a:bodyPr/>
        <a:lstStyle/>
        <a:p>
          <a:endParaRPr lang="en-US"/>
        </a:p>
      </dgm:t>
    </dgm:pt>
    <dgm:pt modelId="{53037EF5-48EE-48A8-988E-A14BE2A2473C}">
      <dgm:prSet/>
      <dgm:spPr/>
      <dgm:t>
        <a:bodyPr/>
        <a:lstStyle/>
        <a:p>
          <a:r>
            <a:rPr lang="en-US" dirty="0"/>
            <a:t>Multiple management layers with decisions made at the top </a:t>
          </a:r>
        </a:p>
      </dgm:t>
    </dgm:pt>
    <dgm:pt modelId="{F363BC90-EA0C-449B-8858-A27496FAC8FF}" type="parTrans" cxnId="{49949FD7-31AB-44F9-B949-D60AE75B7193}">
      <dgm:prSet/>
      <dgm:spPr/>
      <dgm:t>
        <a:bodyPr/>
        <a:lstStyle/>
        <a:p>
          <a:endParaRPr lang="en-US"/>
        </a:p>
      </dgm:t>
    </dgm:pt>
    <dgm:pt modelId="{61556F90-AAED-4ACC-9E85-718DB0039FB1}" type="sibTrans" cxnId="{49949FD7-31AB-44F9-B949-D60AE75B7193}">
      <dgm:prSet/>
      <dgm:spPr/>
      <dgm:t>
        <a:bodyPr/>
        <a:lstStyle/>
        <a:p>
          <a:endParaRPr lang="en-US"/>
        </a:p>
      </dgm:t>
    </dgm:pt>
    <dgm:pt modelId="{451F2718-8038-4DDB-974E-2DC78FAB3B1A}">
      <dgm:prSet/>
      <dgm:spPr/>
      <dgm:t>
        <a:bodyPr/>
        <a:lstStyle/>
        <a:p>
          <a:r>
            <a:rPr lang="en-US" dirty="0"/>
            <a:t>Enables transparency and managerial responsiveness</a:t>
          </a:r>
        </a:p>
      </dgm:t>
    </dgm:pt>
    <dgm:pt modelId="{E909DC96-98D7-4E54-9F57-9D9D7812D263}" type="parTrans" cxnId="{C1650E97-5278-49E8-BDEF-528AC7829E05}">
      <dgm:prSet/>
      <dgm:spPr/>
      <dgm:t>
        <a:bodyPr/>
        <a:lstStyle/>
        <a:p>
          <a:endParaRPr lang="en-US"/>
        </a:p>
      </dgm:t>
    </dgm:pt>
    <dgm:pt modelId="{16A24BE0-CD40-44D7-870B-34384ECEAE57}" type="sibTrans" cxnId="{C1650E97-5278-49E8-BDEF-528AC7829E05}">
      <dgm:prSet/>
      <dgm:spPr/>
      <dgm:t>
        <a:bodyPr/>
        <a:lstStyle/>
        <a:p>
          <a:endParaRPr lang="en-US"/>
        </a:p>
      </dgm:t>
    </dgm:pt>
    <dgm:pt modelId="{970420D9-1B96-48CC-B89E-AD6215335D85}" type="pres">
      <dgm:prSet presAssocID="{D5177CC9-A211-4142-A2D5-B0D24511B8AE}" presName="linear" presStyleCnt="0">
        <dgm:presLayoutVars>
          <dgm:animLvl val="lvl"/>
          <dgm:resizeHandles val="exact"/>
        </dgm:presLayoutVars>
      </dgm:prSet>
      <dgm:spPr/>
    </dgm:pt>
    <dgm:pt modelId="{16405186-4509-420B-9A5D-A5953D01BF5D}" type="pres">
      <dgm:prSet presAssocID="{4E6DE6CE-E4C8-47C8-B1BE-E8D81496C2CC}" presName="parentText" presStyleLbl="node1" presStyleIdx="0" presStyleCnt="3">
        <dgm:presLayoutVars>
          <dgm:chMax val="0"/>
          <dgm:bulletEnabled val="1"/>
        </dgm:presLayoutVars>
      </dgm:prSet>
      <dgm:spPr/>
    </dgm:pt>
    <dgm:pt modelId="{61B1B846-739D-4287-9E73-121D10B0B79B}" type="pres">
      <dgm:prSet presAssocID="{725C6B5A-081C-4A5B-9FF4-05A98DFFFC8A}" presName="spacer" presStyleCnt="0"/>
      <dgm:spPr/>
    </dgm:pt>
    <dgm:pt modelId="{7B78440C-CA08-49F4-B92A-43F711CCB0F0}" type="pres">
      <dgm:prSet presAssocID="{53037EF5-48EE-48A8-988E-A14BE2A2473C}" presName="parentText" presStyleLbl="node1" presStyleIdx="1" presStyleCnt="3">
        <dgm:presLayoutVars>
          <dgm:chMax val="0"/>
          <dgm:bulletEnabled val="1"/>
        </dgm:presLayoutVars>
      </dgm:prSet>
      <dgm:spPr/>
    </dgm:pt>
    <dgm:pt modelId="{FFAF6D5B-8CB8-4E49-A254-85C18EC0EADC}" type="pres">
      <dgm:prSet presAssocID="{61556F90-AAED-4ACC-9E85-718DB0039FB1}" presName="spacer" presStyleCnt="0"/>
      <dgm:spPr/>
    </dgm:pt>
    <dgm:pt modelId="{8A77266C-269B-46D6-99C3-B62D0842FB38}" type="pres">
      <dgm:prSet presAssocID="{451F2718-8038-4DDB-974E-2DC78FAB3B1A}" presName="parentText" presStyleLbl="node1" presStyleIdx="2" presStyleCnt="3">
        <dgm:presLayoutVars>
          <dgm:chMax val="0"/>
          <dgm:bulletEnabled val="1"/>
        </dgm:presLayoutVars>
      </dgm:prSet>
      <dgm:spPr/>
    </dgm:pt>
  </dgm:ptLst>
  <dgm:cxnLst>
    <dgm:cxn modelId="{1C699C32-CF27-40F6-AB98-3A004BC47A9E}" type="presOf" srcId="{53037EF5-48EE-48A8-988E-A14BE2A2473C}" destId="{7B78440C-CA08-49F4-B92A-43F711CCB0F0}" srcOrd="0" destOrd="0" presId="urn:microsoft.com/office/officeart/2005/8/layout/vList2"/>
    <dgm:cxn modelId="{4A6D8C5D-9EFB-4192-B5F0-1D1877243531}" type="presOf" srcId="{D5177CC9-A211-4142-A2D5-B0D24511B8AE}" destId="{970420D9-1B96-48CC-B89E-AD6215335D85}" srcOrd="0" destOrd="0" presId="urn:microsoft.com/office/officeart/2005/8/layout/vList2"/>
    <dgm:cxn modelId="{ED8CE464-C047-4ECD-B25B-E88076D191BA}" srcId="{D5177CC9-A211-4142-A2D5-B0D24511B8AE}" destId="{4E6DE6CE-E4C8-47C8-B1BE-E8D81496C2CC}" srcOrd="0" destOrd="0" parTransId="{79671B91-ECB1-48F3-ADDD-043C607CE30D}" sibTransId="{725C6B5A-081C-4A5B-9FF4-05A98DFFFC8A}"/>
    <dgm:cxn modelId="{C1650E97-5278-49E8-BDEF-528AC7829E05}" srcId="{D5177CC9-A211-4142-A2D5-B0D24511B8AE}" destId="{451F2718-8038-4DDB-974E-2DC78FAB3B1A}" srcOrd="2" destOrd="0" parTransId="{E909DC96-98D7-4E54-9F57-9D9D7812D263}" sibTransId="{16A24BE0-CD40-44D7-870B-34384ECEAE57}"/>
    <dgm:cxn modelId="{AD1E3EAB-2DB5-4835-AC33-4E5138664601}" type="presOf" srcId="{4E6DE6CE-E4C8-47C8-B1BE-E8D81496C2CC}" destId="{16405186-4509-420B-9A5D-A5953D01BF5D}" srcOrd="0" destOrd="0" presId="urn:microsoft.com/office/officeart/2005/8/layout/vList2"/>
    <dgm:cxn modelId="{49949FD7-31AB-44F9-B949-D60AE75B7193}" srcId="{D5177CC9-A211-4142-A2D5-B0D24511B8AE}" destId="{53037EF5-48EE-48A8-988E-A14BE2A2473C}" srcOrd="1" destOrd="0" parTransId="{F363BC90-EA0C-449B-8858-A27496FAC8FF}" sibTransId="{61556F90-AAED-4ACC-9E85-718DB0039FB1}"/>
    <dgm:cxn modelId="{ABFBBBD8-FE93-479E-9A5D-255BD15AF6E2}" type="presOf" srcId="{451F2718-8038-4DDB-974E-2DC78FAB3B1A}" destId="{8A77266C-269B-46D6-99C3-B62D0842FB38}" srcOrd="0" destOrd="0" presId="urn:microsoft.com/office/officeart/2005/8/layout/vList2"/>
    <dgm:cxn modelId="{2D5656ED-0F61-4BA6-9F38-569D63805960}" type="presParOf" srcId="{970420D9-1B96-48CC-B89E-AD6215335D85}" destId="{16405186-4509-420B-9A5D-A5953D01BF5D}" srcOrd="0" destOrd="0" presId="urn:microsoft.com/office/officeart/2005/8/layout/vList2"/>
    <dgm:cxn modelId="{F8AE7C0F-420E-428A-9C11-1EFDA795559F}" type="presParOf" srcId="{970420D9-1B96-48CC-B89E-AD6215335D85}" destId="{61B1B846-739D-4287-9E73-121D10B0B79B}" srcOrd="1" destOrd="0" presId="urn:microsoft.com/office/officeart/2005/8/layout/vList2"/>
    <dgm:cxn modelId="{1B088F4D-D079-407E-9D6B-C50207420832}" type="presParOf" srcId="{970420D9-1B96-48CC-B89E-AD6215335D85}" destId="{7B78440C-CA08-49F4-B92A-43F711CCB0F0}" srcOrd="2" destOrd="0" presId="urn:microsoft.com/office/officeart/2005/8/layout/vList2"/>
    <dgm:cxn modelId="{EAB163E3-521E-49D9-B4E6-251D6D421B60}" type="presParOf" srcId="{970420D9-1B96-48CC-B89E-AD6215335D85}" destId="{FFAF6D5B-8CB8-4E49-A254-85C18EC0EADC}" srcOrd="3" destOrd="0" presId="urn:microsoft.com/office/officeart/2005/8/layout/vList2"/>
    <dgm:cxn modelId="{FD7BCB12-D58A-4C36-A1F0-325F47347AA3}" type="presParOf" srcId="{970420D9-1B96-48CC-B89E-AD6215335D85}" destId="{8A77266C-269B-46D6-99C3-B62D0842FB38}"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90416A-5C0B-4698-877F-6E87B922583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ED522A-B3C6-4126-B493-F517D560097D}">
      <dgm:prSet/>
      <dgm:spPr/>
      <dgm:t>
        <a:bodyPr/>
        <a:lstStyle/>
        <a:p>
          <a:r>
            <a:rPr lang="en-US" dirty="0"/>
            <a:t>Sainsbury's runs CEO to directors to regional managers to store teams to colleagues </a:t>
          </a:r>
        </a:p>
      </dgm:t>
    </dgm:pt>
    <dgm:pt modelId="{B2FDC7C1-872C-4934-A8D0-17121D10A5F2}" type="parTrans" cxnId="{2CD8DE8D-917C-4D6B-B974-6FA81BCD002C}">
      <dgm:prSet/>
      <dgm:spPr/>
      <dgm:t>
        <a:bodyPr/>
        <a:lstStyle/>
        <a:p>
          <a:endParaRPr lang="en-US"/>
        </a:p>
      </dgm:t>
    </dgm:pt>
    <dgm:pt modelId="{D8E73742-B93E-4AF2-92B1-94FC8E601A3E}" type="sibTrans" cxnId="{2CD8DE8D-917C-4D6B-B974-6FA81BCD002C}">
      <dgm:prSet/>
      <dgm:spPr/>
      <dgm:t>
        <a:bodyPr/>
        <a:lstStyle/>
        <a:p>
          <a:endParaRPr lang="en-US"/>
        </a:p>
      </dgm:t>
    </dgm:pt>
    <dgm:pt modelId="{F00547AC-D3E6-4B66-8C83-1321B098978A}">
      <dgm:prSet/>
      <dgm:spPr/>
      <dgm:t>
        <a:bodyPr/>
        <a:lstStyle/>
        <a:p>
          <a:r>
            <a:rPr lang="en-GB" dirty="0"/>
            <a:t>Pyramid design maintains strategic control across dispersed locations (Adom et al., 2023) </a:t>
          </a:r>
          <a:endParaRPr lang="en-US" dirty="0"/>
        </a:p>
      </dgm:t>
    </dgm:pt>
    <dgm:pt modelId="{91D4F504-320F-48CA-A6ED-F94EEC9274F5}" type="parTrans" cxnId="{411C8D61-1E53-46B4-B8ED-CE1723DC540B}">
      <dgm:prSet/>
      <dgm:spPr/>
      <dgm:t>
        <a:bodyPr/>
        <a:lstStyle/>
        <a:p>
          <a:endParaRPr lang="en-US"/>
        </a:p>
      </dgm:t>
    </dgm:pt>
    <dgm:pt modelId="{095AF62F-511C-4959-A85D-477B342885AB}" type="sibTrans" cxnId="{411C8D61-1E53-46B4-B8ED-CE1723DC540B}">
      <dgm:prSet/>
      <dgm:spPr/>
      <dgm:t>
        <a:bodyPr/>
        <a:lstStyle/>
        <a:p>
          <a:endParaRPr lang="en-US"/>
        </a:p>
      </dgm:t>
    </dgm:pt>
    <dgm:pt modelId="{F9E51751-95FD-4634-A663-E1F2AD218DD7}">
      <dgm:prSet/>
      <dgm:spPr/>
      <dgm:t>
        <a:bodyPr/>
        <a:lstStyle/>
        <a:p>
          <a:r>
            <a:rPr lang="en-US" dirty="0"/>
            <a:t>Top management retains authority over a geographically spread retail chain</a:t>
          </a:r>
        </a:p>
      </dgm:t>
    </dgm:pt>
    <dgm:pt modelId="{3EFB0298-7406-4D17-A294-83BC11DE7111}" type="parTrans" cxnId="{DB2E2ECD-5A4A-4801-9DDD-D8EBEF2262AF}">
      <dgm:prSet/>
      <dgm:spPr/>
      <dgm:t>
        <a:bodyPr/>
        <a:lstStyle/>
        <a:p>
          <a:endParaRPr lang="en-US"/>
        </a:p>
      </dgm:t>
    </dgm:pt>
    <dgm:pt modelId="{F1416987-45DA-4761-B7E3-905AE3E74EC5}" type="sibTrans" cxnId="{DB2E2ECD-5A4A-4801-9DDD-D8EBEF2262AF}">
      <dgm:prSet/>
      <dgm:spPr/>
      <dgm:t>
        <a:bodyPr/>
        <a:lstStyle/>
        <a:p>
          <a:endParaRPr lang="en-US"/>
        </a:p>
      </dgm:t>
    </dgm:pt>
    <dgm:pt modelId="{84FC9D18-72E0-425C-9123-E0D4534DDEE8}" type="pres">
      <dgm:prSet presAssocID="{2490416A-5C0B-4698-877F-6E87B9225837}" presName="linear" presStyleCnt="0">
        <dgm:presLayoutVars>
          <dgm:animLvl val="lvl"/>
          <dgm:resizeHandles val="exact"/>
        </dgm:presLayoutVars>
      </dgm:prSet>
      <dgm:spPr/>
    </dgm:pt>
    <dgm:pt modelId="{497DEADB-C58B-486C-BACF-231168DA75B9}" type="pres">
      <dgm:prSet presAssocID="{22ED522A-B3C6-4126-B493-F517D560097D}" presName="parentText" presStyleLbl="node1" presStyleIdx="0" presStyleCnt="3">
        <dgm:presLayoutVars>
          <dgm:chMax val="0"/>
          <dgm:bulletEnabled val="1"/>
        </dgm:presLayoutVars>
      </dgm:prSet>
      <dgm:spPr/>
    </dgm:pt>
    <dgm:pt modelId="{2548D898-DBF2-435A-B13B-A9AD5FA3F8CA}" type="pres">
      <dgm:prSet presAssocID="{D8E73742-B93E-4AF2-92B1-94FC8E601A3E}" presName="spacer" presStyleCnt="0"/>
      <dgm:spPr/>
    </dgm:pt>
    <dgm:pt modelId="{BE06C77D-3FBF-42F7-A238-C7428E697835}" type="pres">
      <dgm:prSet presAssocID="{F00547AC-D3E6-4B66-8C83-1321B098978A}" presName="parentText" presStyleLbl="node1" presStyleIdx="1" presStyleCnt="3">
        <dgm:presLayoutVars>
          <dgm:chMax val="0"/>
          <dgm:bulletEnabled val="1"/>
        </dgm:presLayoutVars>
      </dgm:prSet>
      <dgm:spPr/>
    </dgm:pt>
    <dgm:pt modelId="{BA1A037A-4BD1-42D6-BA3D-8231A83B5783}" type="pres">
      <dgm:prSet presAssocID="{095AF62F-511C-4959-A85D-477B342885AB}" presName="spacer" presStyleCnt="0"/>
      <dgm:spPr/>
    </dgm:pt>
    <dgm:pt modelId="{E55C52D1-9131-4F35-B467-ABA8FB033BB6}" type="pres">
      <dgm:prSet presAssocID="{F9E51751-95FD-4634-A663-E1F2AD218DD7}" presName="parentText" presStyleLbl="node1" presStyleIdx="2" presStyleCnt="3">
        <dgm:presLayoutVars>
          <dgm:chMax val="0"/>
          <dgm:bulletEnabled val="1"/>
        </dgm:presLayoutVars>
      </dgm:prSet>
      <dgm:spPr/>
    </dgm:pt>
  </dgm:ptLst>
  <dgm:cxnLst>
    <dgm:cxn modelId="{C75EBD5C-6F19-450A-8AB1-45283BC9A2AB}" type="presOf" srcId="{F9E51751-95FD-4634-A663-E1F2AD218DD7}" destId="{E55C52D1-9131-4F35-B467-ABA8FB033BB6}" srcOrd="0" destOrd="0" presId="urn:microsoft.com/office/officeart/2005/8/layout/vList2"/>
    <dgm:cxn modelId="{411C8D61-1E53-46B4-B8ED-CE1723DC540B}" srcId="{2490416A-5C0B-4698-877F-6E87B9225837}" destId="{F00547AC-D3E6-4B66-8C83-1321B098978A}" srcOrd="1" destOrd="0" parTransId="{91D4F504-320F-48CA-A6ED-F94EEC9274F5}" sibTransId="{095AF62F-511C-4959-A85D-477B342885AB}"/>
    <dgm:cxn modelId="{938CE071-C986-43B6-B339-0A26D2FB6E11}" type="presOf" srcId="{F00547AC-D3E6-4B66-8C83-1321B098978A}" destId="{BE06C77D-3FBF-42F7-A238-C7428E697835}" srcOrd="0" destOrd="0" presId="urn:microsoft.com/office/officeart/2005/8/layout/vList2"/>
    <dgm:cxn modelId="{B35D858A-9577-41D4-9706-2D828DFAD2CE}" type="presOf" srcId="{22ED522A-B3C6-4126-B493-F517D560097D}" destId="{497DEADB-C58B-486C-BACF-231168DA75B9}" srcOrd="0" destOrd="0" presId="urn:microsoft.com/office/officeart/2005/8/layout/vList2"/>
    <dgm:cxn modelId="{2CD8DE8D-917C-4D6B-B974-6FA81BCD002C}" srcId="{2490416A-5C0B-4698-877F-6E87B9225837}" destId="{22ED522A-B3C6-4126-B493-F517D560097D}" srcOrd="0" destOrd="0" parTransId="{B2FDC7C1-872C-4934-A8D0-17121D10A5F2}" sibTransId="{D8E73742-B93E-4AF2-92B1-94FC8E601A3E}"/>
    <dgm:cxn modelId="{DB2E2ECD-5A4A-4801-9DDD-D8EBEF2262AF}" srcId="{2490416A-5C0B-4698-877F-6E87B9225837}" destId="{F9E51751-95FD-4634-A663-E1F2AD218DD7}" srcOrd="2" destOrd="0" parTransId="{3EFB0298-7406-4D17-A294-83BC11DE7111}" sibTransId="{F1416987-45DA-4761-B7E3-905AE3E74EC5}"/>
    <dgm:cxn modelId="{4C89D7E5-B7FF-4383-A5C6-A3C5C377BC49}" type="presOf" srcId="{2490416A-5C0B-4698-877F-6E87B9225837}" destId="{84FC9D18-72E0-425C-9123-E0D4534DDEE8}" srcOrd="0" destOrd="0" presId="urn:microsoft.com/office/officeart/2005/8/layout/vList2"/>
    <dgm:cxn modelId="{C47A58C1-FB18-4FC5-8A57-9D1EB906FA20}" type="presParOf" srcId="{84FC9D18-72E0-425C-9123-E0D4534DDEE8}" destId="{497DEADB-C58B-486C-BACF-231168DA75B9}" srcOrd="0" destOrd="0" presId="urn:microsoft.com/office/officeart/2005/8/layout/vList2"/>
    <dgm:cxn modelId="{7AD634A5-8FD1-49D8-A690-0C1178242E82}" type="presParOf" srcId="{84FC9D18-72E0-425C-9123-E0D4534DDEE8}" destId="{2548D898-DBF2-435A-B13B-A9AD5FA3F8CA}" srcOrd="1" destOrd="0" presId="urn:microsoft.com/office/officeart/2005/8/layout/vList2"/>
    <dgm:cxn modelId="{71FAF4B0-8F93-4C6D-BFE3-B61CD86E427F}" type="presParOf" srcId="{84FC9D18-72E0-425C-9123-E0D4534DDEE8}" destId="{BE06C77D-3FBF-42F7-A238-C7428E697835}" srcOrd="2" destOrd="0" presId="urn:microsoft.com/office/officeart/2005/8/layout/vList2"/>
    <dgm:cxn modelId="{2DB5563C-EE47-4722-BE9D-03BF54F6A135}" type="presParOf" srcId="{84FC9D18-72E0-425C-9123-E0D4534DDEE8}" destId="{BA1A037A-4BD1-42D6-BA3D-8231A83B5783}" srcOrd="3" destOrd="0" presId="urn:microsoft.com/office/officeart/2005/8/layout/vList2"/>
    <dgm:cxn modelId="{8B814987-F7C8-4A84-9ABF-F867ABBE2A7B}" type="presParOf" srcId="{84FC9D18-72E0-425C-9123-E0D4534DDEE8}" destId="{E55C52D1-9131-4F35-B467-ABA8FB033BB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47602E-36B0-42B7-A09A-3534A0FBBD5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E8CFCE4-D509-4228-A034-A42A06B060BA}">
      <dgm:prSet/>
      <dgm:spPr/>
      <dgm:t>
        <a:bodyPr/>
        <a:lstStyle/>
        <a:p>
          <a:pPr>
            <a:lnSpc>
              <a:spcPct val="100000"/>
            </a:lnSpc>
          </a:pPr>
          <a:r>
            <a:rPr lang="en-US" cap="none">
              <a:latin typeface="Arial" panose="020B0604020202020204" pitchFamily="34" charset="0"/>
              <a:cs typeface="Arial" panose="020B0604020202020204" pitchFamily="34" charset="0"/>
            </a:rPr>
            <a:t>Fewer Management Layers; Broader Spans Of Control (Bhattacharyya, 2024) </a:t>
          </a:r>
        </a:p>
      </dgm:t>
    </dgm:pt>
    <dgm:pt modelId="{9566A362-B4C4-4C67-9496-D9403018FC2A}" type="parTrans" cxnId="{776A2C9C-A63B-472F-9E2E-2A523CAE135A}">
      <dgm:prSet/>
      <dgm:spPr/>
      <dgm:t>
        <a:bodyPr/>
        <a:lstStyle/>
        <a:p>
          <a:endParaRPr lang="en-US"/>
        </a:p>
      </dgm:t>
    </dgm:pt>
    <dgm:pt modelId="{50E5083F-B16C-4546-917E-E144C6595A88}" type="sibTrans" cxnId="{776A2C9C-A63B-472F-9E2E-2A523CAE135A}">
      <dgm:prSet/>
      <dgm:spPr/>
      <dgm:t>
        <a:bodyPr/>
        <a:lstStyle/>
        <a:p>
          <a:pPr>
            <a:lnSpc>
              <a:spcPct val="100000"/>
            </a:lnSpc>
          </a:pPr>
          <a:endParaRPr lang="en-US"/>
        </a:p>
      </dgm:t>
    </dgm:pt>
    <dgm:pt modelId="{3D5E3BF9-BD2D-47A6-A444-ADB649423B7D}">
      <dgm:prSet/>
      <dgm:spPr/>
      <dgm:t>
        <a:bodyPr/>
        <a:lstStyle/>
        <a:p>
          <a:pPr>
            <a:lnSpc>
              <a:spcPct val="100000"/>
            </a:lnSpc>
          </a:pPr>
          <a:r>
            <a:rPr lang="en-US" cap="none">
              <a:latin typeface="Arial" panose="020B0604020202020204" pitchFamily="34" charset="0"/>
              <a:cs typeface="Arial" panose="020B0604020202020204" pitchFamily="34" charset="0"/>
            </a:rPr>
            <a:t>Boosts Employee Autonomy And Speeds Up Decision-making </a:t>
          </a:r>
        </a:p>
      </dgm:t>
    </dgm:pt>
    <dgm:pt modelId="{A2A44B79-F0FF-4F94-87C0-1BE85C5A54B0}" type="parTrans" cxnId="{1B5395DF-4E84-4E01-A94C-C33DE34C06FA}">
      <dgm:prSet/>
      <dgm:spPr/>
      <dgm:t>
        <a:bodyPr/>
        <a:lstStyle/>
        <a:p>
          <a:endParaRPr lang="en-US"/>
        </a:p>
      </dgm:t>
    </dgm:pt>
    <dgm:pt modelId="{A2D2AA1B-F959-482D-AF9E-59F182D5CCF7}" type="sibTrans" cxnId="{1B5395DF-4E84-4E01-A94C-C33DE34C06FA}">
      <dgm:prSet/>
      <dgm:spPr/>
      <dgm:t>
        <a:bodyPr/>
        <a:lstStyle/>
        <a:p>
          <a:pPr>
            <a:lnSpc>
              <a:spcPct val="100000"/>
            </a:lnSpc>
          </a:pPr>
          <a:endParaRPr lang="en-US"/>
        </a:p>
      </dgm:t>
    </dgm:pt>
    <dgm:pt modelId="{E1342ED4-0BB1-413B-8E65-B340072DAD3A}">
      <dgm:prSet/>
      <dgm:spPr/>
      <dgm:t>
        <a:bodyPr/>
        <a:lstStyle/>
        <a:p>
          <a:pPr>
            <a:lnSpc>
              <a:spcPct val="100000"/>
            </a:lnSpc>
          </a:pPr>
          <a:r>
            <a:rPr lang="en-US" cap="none">
              <a:latin typeface="Arial" panose="020B0604020202020204" pitchFamily="34" charset="0"/>
              <a:cs typeface="Arial" panose="020B0604020202020204" pitchFamily="34" charset="0"/>
            </a:rPr>
            <a:t>Visible In Sainsbury's Stores: Supervisors Report Directly To Store Manager</a:t>
          </a:r>
        </a:p>
      </dgm:t>
    </dgm:pt>
    <dgm:pt modelId="{59E64C62-9707-47EC-A933-234F1D645295}" type="parTrans" cxnId="{2B7D9A1A-151A-4734-9A30-25AC828211BA}">
      <dgm:prSet/>
      <dgm:spPr/>
      <dgm:t>
        <a:bodyPr/>
        <a:lstStyle/>
        <a:p>
          <a:endParaRPr lang="en-US"/>
        </a:p>
      </dgm:t>
    </dgm:pt>
    <dgm:pt modelId="{CFE58E10-8A5B-41D8-AC8D-A087D473685E}" type="sibTrans" cxnId="{2B7D9A1A-151A-4734-9A30-25AC828211BA}">
      <dgm:prSet/>
      <dgm:spPr/>
      <dgm:t>
        <a:bodyPr/>
        <a:lstStyle/>
        <a:p>
          <a:endParaRPr lang="en-US"/>
        </a:p>
      </dgm:t>
    </dgm:pt>
    <dgm:pt modelId="{591D0CCC-92BD-475E-A3CA-9EE209F41DC2}" type="pres">
      <dgm:prSet presAssocID="{2247602E-36B0-42B7-A09A-3534A0FBBD5B}" presName="root" presStyleCnt="0">
        <dgm:presLayoutVars>
          <dgm:dir/>
          <dgm:resizeHandles val="exact"/>
        </dgm:presLayoutVars>
      </dgm:prSet>
      <dgm:spPr/>
    </dgm:pt>
    <dgm:pt modelId="{7EA6BECC-D10F-488C-87B0-A7E4406077D1}" type="pres">
      <dgm:prSet presAssocID="{9E8CFCE4-D509-4228-A034-A42A06B060BA}" presName="compNode" presStyleCnt="0"/>
      <dgm:spPr/>
    </dgm:pt>
    <dgm:pt modelId="{36BFF744-2E52-48BE-8EC0-5C75C5002409}" type="pres">
      <dgm:prSet presAssocID="{9E8CFCE4-D509-4228-A034-A42A06B060BA}" presName="bgRect" presStyleLbl="bgShp" presStyleIdx="0" presStyleCnt="3"/>
      <dgm:spPr/>
    </dgm:pt>
    <dgm:pt modelId="{12B4D8D0-A47A-4F1B-B0AA-50DB01E27F65}" type="pres">
      <dgm:prSet presAssocID="{9E8CFCE4-D509-4228-A034-A42A06B060B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A4A272EC-4CF4-43F7-9A9E-92DDBDDF9D3E}" type="pres">
      <dgm:prSet presAssocID="{9E8CFCE4-D509-4228-A034-A42A06B060BA}" presName="spaceRect" presStyleCnt="0"/>
      <dgm:spPr/>
    </dgm:pt>
    <dgm:pt modelId="{877A30F2-8B86-4C6B-892F-38B9CA20B414}" type="pres">
      <dgm:prSet presAssocID="{9E8CFCE4-D509-4228-A034-A42A06B060BA}" presName="parTx" presStyleLbl="revTx" presStyleIdx="0" presStyleCnt="3">
        <dgm:presLayoutVars>
          <dgm:chMax val="0"/>
          <dgm:chPref val="0"/>
        </dgm:presLayoutVars>
      </dgm:prSet>
      <dgm:spPr/>
    </dgm:pt>
    <dgm:pt modelId="{3FE44857-3142-498F-AB49-C18E8EA677B8}" type="pres">
      <dgm:prSet presAssocID="{50E5083F-B16C-4546-917E-E144C6595A88}" presName="sibTrans" presStyleCnt="0"/>
      <dgm:spPr/>
    </dgm:pt>
    <dgm:pt modelId="{32194EDE-C485-4B78-8DF5-ED9887EC8976}" type="pres">
      <dgm:prSet presAssocID="{3D5E3BF9-BD2D-47A6-A444-ADB649423B7D}" presName="compNode" presStyleCnt="0"/>
      <dgm:spPr/>
    </dgm:pt>
    <dgm:pt modelId="{F15B5F55-55A7-4EF9-8A97-CA5D5513762A}" type="pres">
      <dgm:prSet presAssocID="{3D5E3BF9-BD2D-47A6-A444-ADB649423B7D}" presName="bgRect" presStyleLbl="bgShp" presStyleIdx="1" presStyleCnt="3"/>
      <dgm:spPr/>
    </dgm:pt>
    <dgm:pt modelId="{D708CC34-D993-4F2D-AB6B-DDEACE4F5475}" type="pres">
      <dgm:prSet presAssocID="{3D5E3BF9-BD2D-47A6-A444-ADB649423B7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uge"/>
        </a:ext>
      </dgm:extLst>
    </dgm:pt>
    <dgm:pt modelId="{43CFFA1C-995D-4058-9166-DB604B261A68}" type="pres">
      <dgm:prSet presAssocID="{3D5E3BF9-BD2D-47A6-A444-ADB649423B7D}" presName="spaceRect" presStyleCnt="0"/>
      <dgm:spPr/>
    </dgm:pt>
    <dgm:pt modelId="{E2C12494-29D4-47DC-8379-A396AB633A71}" type="pres">
      <dgm:prSet presAssocID="{3D5E3BF9-BD2D-47A6-A444-ADB649423B7D}" presName="parTx" presStyleLbl="revTx" presStyleIdx="1" presStyleCnt="3">
        <dgm:presLayoutVars>
          <dgm:chMax val="0"/>
          <dgm:chPref val="0"/>
        </dgm:presLayoutVars>
      </dgm:prSet>
      <dgm:spPr/>
    </dgm:pt>
    <dgm:pt modelId="{993369D8-36A3-4AD8-93A9-91525BF3A0D7}" type="pres">
      <dgm:prSet presAssocID="{A2D2AA1B-F959-482D-AF9E-59F182D5CCF7}" presName="sibTrans" presStyleCnt="0"/>
      <dgm:spPr/>
    </dgm:pt>
    <dgm:pt modelId="{AC9288F3-0D6F-423C-AF7D-C25ECADB5F3A}" type="pres">
      <dgm:prSet presAssocID="{E1342ED4-0BB1-413B-8E65-B340072DAD3A}" presName="compNode" presStyleCnt="0"/>
      <dgm:spPr/>
    </dgm:pt>
    <dgm:pt modelId="{83EA39BE-9120-40DF-B544-AA82599C935E}" type="pres">
      <dgm:prSet presAssocID="{E1342ED4-0BB1-413B-8E65-B340072DAD3A}" presName="bgRect" presStyleLbl="bgShp" presStyleIdx="2" presStyleCnt="3"/>
      <dgm:spPr/>
    </dgm:pt>
    <dgm:pt modelId="{7C04E6C6-5140-4F95-B26B-F877094D0FDF}" type="pres">
      <dgm:prSet presAssocID="{E1342ED4-0BB1-413B-8E65-B340072DAD3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Kiosk"/>
        </a:ext>
      </dgm:extLst>
    </dgm:pt>
    <dgm:pt modelId="{B54BD0B5-C3B4-4579-B856-7DA9E34642F9}" type="pres">
      <dgm:prSet presAssocID="{E1342ED4-0BB1-413B-8E65-B340072DAD3A}" presName="spaceRect" presStyleCnt="0"/>
      <dgm:spPr/>
    </dgm:pt>
    <dgm:pt modelId="{92F69596-741D-4D1C-935B-DD7B2799BC4C}" type="pres">
      <dgm:prSet presAssocID="{E1342ED4-0BB1-413B-8E65-B340072DAD3A}" presName="parTx" presStyleLbl="revTx" presStyleIdx="2" presStyleCnt="3">
        <dgm:presLayoutVars>
          <dgm:chMax val="0"/>
          <dgm:chPref val="0"/>
        </dgm:presLayoutVars>
      </dgm:prSet>
      <dgm:spPr/>
    </dgm:pt>
  </dgm:ptLst>
  <dgm:cxnLst>
    <dgm:cxn modelId="{86A57A13-F389-47D7-AAAE-3700C39D9831}" type="presOf" srcId="{3D5E3BF9-BD2D-47A6-A444-ADB649423B7D}" destId="{E2C12494-29D4-47DC-8379-A396AB633A71}" srcOrd="0" destOrd="0" presId="urn:microsoft.com/office/officeart/2018/2/layout/IconVerticalSolidList"/>
    <dgm:cxn modelId="{2B7D9A1A-151A-4734-9A30-25AC828211BA}" srcId="{2247602E-36B0-42B7-A09A-3534A0FBBD5B}" destId="{E1342ED4-0BB1-413B-8E65-B340072DAD3A}" srcOrd="2" destOrd="0" parTransId="{59E64C62-9707-47EC-A933-234F1D645295}" sibTransId="{CFE58E10-8A5B-41D8-AC8D-A087D473685E}"/>
    <dgm:cxn modelId="{776A2C9C-A63B-472F-9E2E-2A523CAE135A}" srcId="{2247602E-36B0-42B7-A09A-3534A0FBBD5B}" destId="{9E8CFCE4-D509-4228-A034-A42A06B060BA}" srcOrd="0" destOrd="0" parTransId="{9566A362-B4C4-4C67-9496-D9403018FC2A}" sibTransId="{50E5083F-B16C-4546-917E-E144C6595A88}"/>
    <dgm:cxn modelId="{E960E59E-701E-4D63-A7C9-C5D9FAE3D843}" type="presOf" srcId="{9E8CFCE4-D509-4228-A034-A42A06B060BA}" destId="{877A30F2-8B86-4C6B-892F-38B9CA20B414}" srcOrd="0" destOrd="0" presId="urn:microsoft.com/office/officeart/2018/2/layout/IconVerticalSolidList"/>
    <dgm:cxn modelId="{F25D89A2-E40D-487F-94F0-2B78CBECE560}" type="presOf" srcId="{E1342ED4-0BB1-413B-8E65-B340072DAD3A}" destId="{92F69596-741D-4D1C-935B-DD7B2799BC4C}" srcOrd="0" destOrd="0" presId="urn:microsoft.com/office/officeart/2018/2/layout/IconVerticalSolidList"/>
    <dgm:cxn modelId="{1B5395DF-4E84-4E01-A94C-C33DE34C06FA}" srcId="{2247602E-36B0-42B7-A09A-3534A0FBBD5B}" destId="{3D5E3BF9-BD2D-47A6-A444-ADB649423B7D}" srcOrd="1" destOrd="0" parTransId="{A2A44B79-F0FF-4F94-87C0-1BE85C5A54B0}" sibTransId="{A2D2AA1B-F959-482D-AF9E-59F182D5CCF7}"/>
    <dgm:cxn modelId="{517003E3-476A-437A-AEE6-EC03037D37E4}" type="presOf" srcId="{2247602E-36B0-42B7-A09A-3534A0FBBD5B}" destId="{591D0CCC-92BD-475E-A3CA-9EE209F41DC2}" srcOrd="0" destOrd="0" presId="urn:microsoft.com/office/officeart/2018/2/layout/IconVerticalSolidList"/>
    <dgm:cxn modelId="{B64B557C-4447-4E4F-B32E-7D26528BA2C8}" type="presParOf" srcId="{591D0CCC-92BD-475E-A3CA-9EE209F41DC2}" destId="{7EA6BECC-D10F-488C-87B0-A7E4406077D1}" srcOrd="0" destOrd="0" presId="urn:microsoft.com/office/officeart/2018/2/layout/IconVerticalSolidList"/>
    <dgm:cxn modelId="{74506A32-8B14-4B0C-BE7D-1B4D145B662E}" type="presParOf" srcId="{7EA6BECC-D10F-488C-87B0-A7E4406077D1}" destId="{36BFF744-2E52-48BE-8EC0-5C75C5002409}" srcOrd="0" destOrd="0" presId="urn:microsoft.com/office/officeart/2018/2/layout/IconVerticalSolidList"/>
    <dgm:cxn modelId="{7C4E31BB-4AB3-4301-BEB8-B1374E80B6CB}" type="presParOf" srcId="{7EA6BECC-D10F-488C-87B0-A7E4406077D1}" destId="{12B4D8D0-A47A-4F1B-B0AA-50DB01E27F65}" srcOrd="1" destOrd="0" presId="urn:microsoft.com/office/officeart/2018/2/layout/IconVerticalSolidList"/>
    <dgm:cxn modelId="{00DA11DD-4687-41D0-9403-AAE32F299F2E}" type="presParOf" srcId="{7EA6BECC-D10F-488C-87B0-A7E4406077D1}" destId="{A4A272EC-4CF4-43F7-9A9E-92DDBDDF9D3E}" srcOrd="2" destOrd="0" presId="urn:microsoft.com/office/officeart/2018/2/layout/IconVerticalSolidList"/>
    <dgm:cxn modelId="{031E3A92-4C6B-44BC-BB94-68BAAD30F34C}" type="presParOf" srcId="{7EA6BECC-D10F-488C-87B0-A7E4406077D1}" destId="{877A30F2-8B86-4C6B-892F-38B9CA20B414}" srcOrd="3" destOrd="0" presId="urn:microsoft.com/office/officeart/2018/2/layout/IconVerticalSolidList"/>
    <dgm:cxn modelId="{E4DD612E-CD95-4478-ACF7-055FB69AC899}" type="presParOf" srcId="{591D0CCC-92BD-475E-A3CA-9EE209F41DC2}" destId="{3FE44857-3142-498F-AB49-C18E8EA677B8}" srcOrd="1" destOrd="0" presId="urn:microsoft.com/office/officeart/2018/2/layout/IconVerticalSolidList"/>
    <dgm:cxn modelId="{2E726D1B-5042-4DEC-AF52-8361FEB86038}" type="presParOf" srcId="{591D0CCC-92BD-475E-A3CA-9EE209F41DC2}" destId="{32194EDE-C485-4B78-8DF5-ED9887EC8976}" srcOrd="2" destOrd="0" presId="urn:microsoft.com/office/officeart/2018/2/layout/IconVerticalSolidList"/>
    <dgm:cxn modelId="{6FA79E0F-9670-4826-8A27-0233464B2128}" type="presParOf" srcId="{32194EDE-C485-4B78-8DF5-ED9887EC8976}" destId="{F15B5F55-55A7-4EF9-8A97-CA5D5513762A}" srcOrd="0" destOrd="0" presId="urn:microsoft.com/office/officeart/2018/2/layout/IconVerticalSolidList"/>
    <dgm:cxn modelId="{AAB28D5B-427B-440A-BB13-208F171CF194}" type="presParOf" srcId="{32194EDE-C485-4B78-8DF5-ED9887EC8976}" destId="{D708CC34-D993-4F2D-AB6B-DDEACE4F5475}" srcOrd="1" destOrd="0" presId="urn:microsoft.com/office/officeart/2018/2/layout/IconVerticalSolidList"/>
    <dgm:cxn modelId="{8FCDF789-BE78-44A9-93E3-270B21A7F26C}" type="presParOf" srcId="{32194EDE-C485-4B78-8DF5-ED9887EC8976}" destId="{43CFFA1C-995D-4058-9166-DB604B261A68}" srcOrd="2" destOrd="0" presId="urn:microsoft.com/office/officeart/2018/2/layout/IconVerticalSolidList"/>
    <dgm:cxn modelId="{6C1B5CBE-40F4-4DE5-BCC4-433F9E0942BE}" type="presParOf" srcId="{32194EDE-C485-4B78-8DF5-ED9887EC8976}" destId="{E2C12494-29D4-47DC-8379-A396AB633A71}" srcOrd="3" destOrd="0" presId="urn:microsoft.com/office/officeart/2018/2/layout/IconVerticalSolidList"/>
    <dgm:cxn modelId="{3AC0F726-E57E-4C7B-80DE-B63FBE8AD770}" type="presParOf" srcId="{591D0CCC-92BD-475E-A3CA-9EE209F41DC2}" destId="{993369D8-36A3-4AD8-93A9-91525BF3A0D7}" srcOrd="3" destOrd="0" presId="urn:microsoft.com/office/officeart/2018/2/layout/IconVerticalSolidList"/>
    <dgm:cxn modelId="{198B7052-3012-4E59-9F7C-D5BDE243DD60}" type="presParOf" srcId="{591D0CCC-92BD-475E-A3CA-9EE209F41DC2}" destId="{AC9288F3-0D6F-423C-AF7D-C25ECADB5F3A}" srcOrd="4" destOrd="0" presId="urn:microsoft.com/office/officeart/2018/2/layout/IconVerticalSolidList"/>
    <dgm:cxn modelId="{3BE40ACA-83AB-4779-A5C1-7622E34143E1}" type="presParOf" srcId="{AC9288F3-0D6F-423C-AF7D-C25ECADB5F3A}" destId="{83EA39BE-9120-40DF-B544-AA82599C935E}" srcOrd="0" destOrd="0" presId="urn:microsoft.com/office/officeart/2018/2/layout/IconVerticalSolidList"/>
    <dgm:cxn modelId="{C53B065A-9491-4045-BDE0-4B4B70882B1D}" type="presParOf" srcId="{AC9288F3-0D6F-423C-AF7D-C25ECADB5F3A}" destId="{7C04E6C6-5140-4F95-B26B-F877094D0FDF}" srcOrd="1" destOrd="0" presId="urn:microsoft.com/office/officeart/2018/2/layout/IconVerticalSolidList"/>
    <dgm:cxn modelId="{F49995F1-7746-4629-8EB0-4585572A106F}" type="presParOf" srcId="{AC9288F3-0D6F-423C-AF7D-C25ECADB5F3A}" destId="{B54BD0B5-C3B4-4579-B856-7DA9E34642F9}" srcOrd="2" destOrd="0" presId="urn:microsoft.com/office/officeart/2018/2/layout/IconVerticalSolidList"/>
    <dgm:cxn modelId="{65173094-ECB6-417D-87F8-397E00108454}" type="presParOf" srcId="{AC9288F3-0D6F-423C-AF7D-C25ECADB5F3A}" destId="{92F69596-741D-4D1C-935B-DD7B2799BC4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CCEF95E-1835-4D18-A7CA-555AF6F1831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650EB4F-5619-4C3E-9DF2-D58D8172CB1E}">
      <dgm:prSet/>
      <dgm:spPr/>
      <dgm:t>
        <a:bodyPr/>
        <a:lstStyle/>
        <a:p>
          <a:r>
            <a:rPr lang="en-US" dirty="0"/>
            <a:t>Hierarchical structure ensures clear authority and accountability </a:t>
          </a:r>
        </a:p>
      </dgm:t>
    </dgm:pt>
    <dgm:pt modelId="{DCFC26EE-E817-4EE3-9232-7E2484C0F608}" type="parTrans" cxnId="{A6AA7021-0E57-4D6B-946B-42CA0A6050C6}">
      <dgm:prSet/>
      <dgm:spPr/>
      <dgm:t>
        <a:bodyPr/>
        <a:lstStyle/>
        <a:p>
          <a:endParaRPr lang="en-US"/>
        </a:p>
      </dgm:t>
    </dgm:pt>
    <dgm:pt modelId="{C48AAA1A-1CB9-4054-99EB-84A3039AAFE2}" type="sibTrans" cxnId="{A6AA7021-0E57-4D6B-946B-42CA0A6050C6}">
      <dgm:prSet/>
      <dgm:spPr/>
      <dgm:t>
        <a:bodyPr/>
        <a:lstStyle/>
        <a:p>
          <a:endParaRPr lang="en-US"/>
        </a:p>
      </dgm:t>
    </dgm:pt>
    <dgm:pt modelId="{AA52B597-B347-495C-8B57-B886C9EC9340}">
      <dgm:prSet/>
      <dgm:spPr/>
      <dgm:t>
        <a:bodyPr/>
        <a:lstStyle/>
        <a:p>
          <a:r>
            <a:rPr lang="en-US" dirty="0"/>
            <a:t>Flat structure supports operational agility and empowerment </a:t>
          </a:r>
        </a:p>
      </dgm:t>
    </dgm:pt>
    <dgm:pt modelId="{7CDFC44F-ADDB-4805-94D4-E27762AD801F}" type="parTrans" cxnId="{31EBC3B2-B729-4CE2-9F1B-4781C3D18AA6}">
      <dgm:prSet/>
      <dgm:spPr/>
      <dgm:t>
        <a:bodyPr/>
        <a:lstStyle/>
        <a:p>
          <a:endParaRPr lang="en-US"/>
        </a:p>
      </dgm:t>
    </dgm:pt>
    <dgm:pt modelId="{41694C5B-7991-4BF2-B8F2-B26A917EDCA9}" type="sibTrans" cxnId="{31EBC3B2-B729-4CE2-9F1B-4781C3D18AA6}">
      <dgm:prSet/>
      <dgm:spPr/>
      <dgm:t>
        <a:bodyPr/>
        <a:lstStyle/>
        <a:p>
          <a:endParaRPr lang="en-US"/>
        </a:p>
      </dgm:t>
    </dgm:pt>
    <dgm:pt modelId="{500448C6-9793-41A5-AE8E-20D2C303AF90}">
      <dgm:prSet/>
      <dgm:spPr/>
      <dgm:t>
        <a:bodyPr/>
        <a:lstStyle/>
        <a:p>
          <a:r>
            <a:rPr lang="en-GB" dirty="0"/>
            <a:t>Matrix enables specialist collaboration on complex, time-bound initiatives</a:t>
          </a:r>
          <a:endParaRPr lang="en-US" dirty="0"/>
        </a:p>
      </dgm:t>
    </dgm:pt>
    <dgm:pt modelId="{C72FAA1A-4FA1-49E0-B024-F2CE5CC59E35}" type="parTrans" cxnId="{ABB4F0F5-9F6F-42B8-93BA-459F156E4E7E}">
      <dgm:prSet/>
      <dgm:spPr/>
      <dgm:t>
        <a:bodyPr/>
        <a:lstStyle/>
        <a:p>
          <a:endParaRPr lang="en-US"/>
        </a:p>
      </dgm:t>
    </dgm:pt>
    <dgm:pt modelId="{C612030C-75AD-47C8-B9FD-995EAFFF4334}" type="sibTrans" cxnId="{ABB4F0F5-9F6F-42B8-93BA-459F156E4E7E}">
      <dgm:prSet/>
      <dgm:spPr/>
      <dgm:t>
        <a:bodyPr/>
        <a:lstStyle/>
        <a:p>
          <a:endParaRPr lang="en-US"/>
        </a:p>
      </dgm:t>
    </dgm:pt>
    <dgm:pt modelId="{DD48B6A9-62CA-466B-9104-AE5252AAE16A}" type="pres">
      <dgm:prSet presAssocID="{DCCEF95E-1835-4D18-A7CA-555AF6F18311}" presName="root" presStyleCnt="0">
        <dgm:presLayoutVars>
          <dgm:dir/>
          <dgm:resizeHandles val="exact"/>
        </dgm:presLayoutVars>
      </dgm:prSet>
      <dgm:spPr/>
    </dgm:pt>
    <dgm:pt modelId="{884231B1-0FC7-41E0-989D-2A41B79ED7BD}" type="pres">
      <dgm:prSet presAssocID="{7650EB4F-5619-4C3E-9DF2-D58D8172CB1E}" presName="compNode" presStyleCnt="0"/>
      <dgm:spPr/>
    </dgm:pt>
    <dgm:pt modelId="{F207D70A-002C-402D-87B3-F69FE5783F22}" type="pres">
      <dgm:prSet presAssocID="{7650EB4F-5619-4C3E-9DF2-D58D8172CB1E}" presName="bgRect" presStyleLbl="bgShp" presStyleIdx="0" presStyleCnt="3"/>
      <dgm:spPr/>
    </dgm:pt>
    <dgm:pt modelId="{94CEFC81-9DC6-44BD-BC0F-BAD8704BF23E}" type="pres">
      <dgm:prSet presAssocID="{7650EB4F-5619-4C3E-9DF2-D58D8172CB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8D8A8038-5CA1-431D-A2F1-0D4E1A42579B}" type="pres">
      <dgm:prSet presAssocID="{7650EB4F-5619-4C3E-9DF2-D58D8172CB1E}" presName="spaceRect" presStyleCnt="0"/>
      <dgm:spPr/>
    </dgm:pt>
    <dgm:pt modelId="{F5952AE8-C211-4E25-A6A3-3A405DACB167}" type="pres">
      <dgm:prSet presAssocID="{7650EB4F-5619-4C3E-9DF2-D58D8172CB1E}" presName="parTx" presStyleLbl="revTx" presStyleIdx="0" presStyleCnt="3">
        <dgm:presLayoutVars>
          <dgm:chMax val="0"/>
          <dgm:chPref val="0"/>
        </dgm:presLayoutVars>
      </dgm:prSet>
      <dgm:spPr/>
    </dgm:pt>
    <dgm:pt modelId="{B1A75D0F-928E-47B4-95A4-A46C7A65D0D2}" type="pres">
      <dgm:prSet presAssocID="{C48AAA1A-1CB9-4054-99EB-84A3039AAFE2}" presName="sibTrans" presStyleCnt="0"/>
      <dgm:spPr/>
    </dgm:pt>
    <dgm:pt modelId="{3A4A1E3C-FBE1-4B25-8485-E85CBC4A9B46}" type="pres">
      <dgm:prSet presAssocID="{AA52B597-B347-495C-8B57-B886C9EC9340}" presName="compNode" presStyleCnt="0"/>
      <dgm:spPr/>
    </dgm:pt>
    <dgm:pt modelId="{38A57E12-78C8-43EA-8863-6562F40F40DF}" type="pres">
      <dgm:prSet presAssocID="{AA52B597-B347-495C-8B57-B886C9EC9340}" presName="bgRect" presStyleLbl="bgShp" presStyleIdx="1" presStyleCnt="3"/>
      <dgm:spPr/>
    </dgm:pt>
    <dgm:pt modelId="{DF76BE37-5EF1-4B59-A43D-31CD447A95E7}" type="pres">
      <dgm:prSet presAssocID="{AA52B597-B347-495C-8B57-B886C9EC93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6A78E9A5-A2FE-431E-95B1-D385A1B692EB}" type="pres">
      <dgm:prSet presAssocID="{AA52B597-B347-495C-8B57-B886C9EC9340}" presName="spaceRect" presStyleCnt="0"/>
      <dgm:spPr/>
    </dgm:pt>
    <dgm:pt modelId="{B6DAAF32-C6D1-4C78-ADE2-1C67B5DAC84D}" type="pres">
      <dgm:prSet presAssocID="{AA52B597-B347-495C-8B57-B886C9EC9340}" presName="parTx" presStyleLbl="revTx" presStyleIdx="1" presStyleCnt="3">
        <dgm:presLayoutVars>
          <dgm:chMax val="0"/>
          <dgm:chPref val="0"/>
        </dgm:presLayoutVars>
      </dgm:prSet>
      <dgm:spPr/>
    </dgm:pt>
    <dgm:pt modelId="{09E1E331-05D8-4D38-BBFD-E88E1A4DE1EA}" type="pres">
      <dgm:prSet presAssocID="{41694C5B-7991-4BF2-B8F2-B26A917EDCA9}" presName="sibTrans" presStyleCnt="0"/>
      <dgm:spPr/>
    </dgm:pt>
    <dgm:pt modelId="{D880FC21-E415-4EE0-857C-D3ACEDF42191}" type="pres">
      <dgm:prSet presAssocID="{500448C6-9793-41A5-AE8E-20D2C303AF90}" presName="compNode" presStyleCnt="0"/>
      <dgm:spPr/>
    </dgm:pt>
    <dgm:pt modelId="{DFBDFEA7-DC98-491E-8BD7-77C0C71A9A04}" type="pres">
      <dgm:prSet presAssocID="{500448C6-9793-41A5-AE8E-20D2C303AF90}" presName="bgRect" presStyleLbl="bgShp" presStyleIdx="2" presStyleCnt="3"/>
      <dgm:spPr/>
    </dgm:pt>
    <dgm:pt modelId="{CFD9D158-16CB-409A-8DC0-EA5273C7A6EC}" type="pres">
      <dgm:prSet presAssocID="{500448C6-9793-41A5-AE8E-20D2C303AF9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Network Diagram"/>
        </a:ext>
      </dgm:extLst>
    </dgm:pt>
    <dgm:pt modelId="{A409D1B0-6BDB-4D89-81B8-42676E7E5CA1}" type="pres">
      <dgm:prSet presAssocID="{500448C6-9793-41A5-AE8E-20D2C303AF90}" presName="spaceRect" presStyleCnt="0"/>
      <dgm:spPr/>
    </dgm:pt>
    <dgm:pt modelId="{C8724E0F-50BF-4B6F-9E41-EC93D71CF8FC}" type="pres">
      <dgm:prSet presAssocID="{500448C6-9793-41A5-AE8E-20D2C303AF90}" presName="parTx" presStyleLbl="revTx" presStyleIdx="2" presStyleCnt="3">
        <dgm:presLayoutVars>
          <dgm:chMax val="0"/>
          <dgm:chPref val="0"/>
        </dgm:presLayoutVars>
      </dgm:prSet>
      <dgm:spPr/>
    </dgm:pt>
  </dgm:ptLst>
  <dgm:cxnLst>
    <dgm:cxn modelId="{D93D5A10-44C6-411D-ABFF-144B05293438}" type="presOf" srcId="{DCCEF95E-1835-4D18-A7CA-555AF6F18311}" destId="{DD48B6A9-62CA-466B-9104-AE5252AAE16A}" srcOrd="0" destOrd="0" presId="urn:microsoft.com/office/officeart/2018/2/layout/IconVerticalSolidList"/>
    <dgm:cxn modelId="{A6AA7021-0E57-4D6B-946B-42CA0A6050C6}" srcId="{DCCEF95E-1835-4D18-A7CA-555AF6F18311}" destId="{7650EB4F-5619-4C3E-9DF2-D58D8172CB1E}" srcOrd="0" destOrd="0" parTransId="{DCFC26EE-E817-4EE3-9232-7E2484C0F608}" sibTransId="{C48AAA1A-1CB9-4054-99EB-84A3039AAFE2}"/>
    <dgm:cxn modelId="{3A1D6B99-3625-4F66-A67A-C0DEE0BB5821}" type="presOf" srcId="{AA52B597-B347-495C-8B57-B886C9EC9340}" destId="{B6DAAF32-C6D1-4C78-ADE2-1C67B5DAC84D}" srcOrd="0" destOrd="0" presId="urn:microsoft.com/office/officeart/2018/2/layout/IconVerticalSolidList"/>
    <dgm:cxn modelId="{31EBC3B2-B729-4CE2-9F1B-4781C3D18AA6}" srcId="{DCCEF95E-1835-4D18-A7CA-555AF6F18311}" destId="{AA52B597-B347-495C-8B57-B886C9EC9340}" srcOrd="1" destOrd="0" parTransId="{7CDFC44F-ADDB-4805-94D4-E27762AD801F}" sibTransId="{41694C5B-7991-4BF2-B8F2-B26A917EDCA9}"/>
    <dgm:cxn modelId="{4DE51BE9-59D7-4AE0-BC2D-E899FCC1D073}" type="presOf" srcId="{500448C6-9793-41A5-AE8E-20D2C303AF90}" destId="{C8724E0F-50BF-4B6F-9E41-EC93D71CF8FC}" srcOrd="0" destOrd="0" presId="urn:microsoft.com/office/officeart/2018/2/layout/IconVerticalSolidList"/>
    <dgm:cxn modelId="{294645F2-F9C6-452B-9AF6-3C24024B5832}" type="presOf" srcId="{7650EB4F-5619-4C3E-9DF2-D58D8172CB1E}" destId="{F5952AE8-C211-4E25-A6A3-3A405DACB167}" srcOrd="0" destOrd="0" presId="urn:microsoft.com/office/officeart/2018/2/layout/IconVerticalSolidList"/>
    <dgm:cxn modelId="{ABB4F0F5-9F6F-42B8-93BA-459F156E4E7E}" srcId="{DCCEF95E-1835-4D18-A7CA-555AF6F18311}" destId="{500448C6-9793-41A5-AE8E-20D2C303AF90}" srcOrd="2" destOrd="0" parTransId="{C72FAA1A-4FA1-49E0-B024-F2CE5CC59E35}" sibTransId="{C612030C-75AD-47C8-B9FD-995EAFFF4334}"/>
    <dgm:cxn modelId="{2401A999-66C3-4A54-967B-92F2886A3EDD}" type="presParOf" srcId="{DD48B6A9-62CA-466B-9104-AE5252AAE16A}" destId="{884231B1-0FC7-41E0-989D-2A41B79ED7BD}" srcOrd="0" destOrd="0" presId="urn:microsoft.com/office/officeart/2018/2/layout/IconVerticalSolidList"/>
    <dgm:cxn modelId="{0FEECE2A-B24C-4DD6-AEE0-9A34FD455DF1}" type="presParOf" srcId="{884231B1-0FC7-41E0-989D-2A41B79ED7BD}" destId="{F207D70A-002C-402D-87B3-F69FE5783F22}" srcOrd="0" destOrd="0" presId="urn:microsoft.com/office/officeart/2018/2/layout/IconVerticalSolidList"/>
    <dgm:cxn modelId="{9FE37FED-00D0-4376-BF87-3585C40E47E4}" type="presParOf" srcId="{884231B1-0FC7-41E0-989D-2A41B79ED7BD}" destId="{94CEFC81-9DC6-44BD-BC0F-BAD8704BF23E}" srcOrd="1" destOrd="0" presId="urn:microsoft.com/office/officeart/2018/2/layout/IconVerticalSolidList"/>
    <dgm:cxn modelId="{6DA5BB02-71B4-4AD6-82B1-52392912421E}" type="presParOf" srcId="{884231B1-0FC7-41E0-989D-2A41B79ED7BD}" destId="{8D8A8038-5CA1-431D-A2F1-0D4E1A42579B}" srcOrd="2" destOrd="0" presId="urn:microsoft.com/office/officeart/2018/2/layout/IconVerticalSolidList"/>
    <dgm:cxn modelId="{EF048332-41AD-4EFF-B660-178496A543F2}" type="presParOf" srcId="{884231B1-0FC7-41E0-989D-2A41B79ED7BD}" destId="{F5952AE8-C211-4E25-A6A3-3A405DACB167}" srcOrd="3" destOrd="0" presId="urn:microsoft.com/office/officeart/2018/2/layout/IconVerticalSolidList"/>
    <dgm:cxn modelId="{9D154726-94CC-4943-9730-143704711E60}" type="presParOf" srcId="{DD48B6A9-62CA-466B-9104-AE5252AAE16A}" destId="{B1A75D0F-928E-47B4-95A4-A46C7A65D0D2}" srcOrd="1" destOrd="0" presId="urn:microsoft.com/office/officeart/2018/2/layout/IconVerticalSolidList"/>
    <dgm:cxn modelId="{0C21D895-7CF6-401D-A918-C9F5AF3123F8}" type="presParOf" srcId="{DD48B6A9-62CA-466B-9104-AE5252AAE16A}" destId="{3A4A1E3C-FBE1-4B25-8485-E85CBC4A9B46}" srcOrd="2" destOrd="0" presId="urn:microsoft.com/office/officeart/2018/2/layout/IconVerticalSolidList"/>
    <dgm:cxn modelId="{193FD5E9-878B-4190-8845-0B0AB947190F}" type="presParOf" srcId="{3A4A1E3C-FBE1-4B25-8485-E85CBC4A9B46}" destId="{38A57E12-78C8-43EA-8863-6562F40F40DF}" srcOrd="0" destOrd="0" presId="urn:microsoft.com/office/officeart/2018/2/layout/IconVerticalSolidList"/>
    <dgm:cxn modelId="{B0BD3191-4ED0-4465-92A6-FF182E964E4E}" type="presParOf" srcId="{3A4A1E3C-FBE1-4B25-8485-E85CBC4A9B46}" destId="{DF76BE37-5EF1-4B59-A43D-31CD447A95E7}" srcOrd="1" destOrd="0" presId="urn:microsoft.com/office/officeart/2018/2/layout/IconVerticalSolidList"/>
    <dgm:cxn modelId="{09DF12C4-E1AC-43C6-871F-67C36CF65FE4}" type="presParOf" srcId="{3A4A1E3C-FBE1-4B25-8485-E85CBC4A9B46}" destId="{6A78E9A5-A2FE-431E-95B1-D385A1B692EB}" srcOrd="2" destOrd="0" presId="urn:microsoft.com/office/officeart/2018/2/layout/IconVerticalSolidList"/>
    <dgm:cxn modelId="{6C90F362-5AA2-4418-9B21-9DF4F8ACAE47}" type="presParOf" srcId="{3A4A1E3C-FBE1-4B25-8485-E85CBC4A9B46}" destId="{B6DAAF32-C6D1-4C78-ADE2-1C67B5DAC84D}" srcOrd="3" destOrd="0" presId="urn:microsoft.com/office/officeart/2018/2/layout/IconVerticalSolidList"/>
    <dgm:cxn modelId="{7CF11459-F5D2-468B-9EEA-645543A97474}" type="presParOf" srcId="{DD48B6A9-62CA-466B-9104-AE5252AAE16A}" destId="{09E1E331-05D8-4D38-BBFD-E88E1A4DE1EA}" srcOrd="3" destOrd="0" presId="urn:microsoft.com/office/officeart/2018/2/layout/IconVerticalSolidList"/>
    <dgm:cxn modelId="{4895BAA2-CA57-4BDD-9B69-7E3C34812E06}" type="presParOf" srcId="{DD48B6A9-62CA-466B-9104-AE5252AAE16A}" destId="{D880FC21-E415-4EE0-857C-D3ACEDF42191}" srcOrd="4" destOrd="0" presId="urn:microsoft.com/office/officeart/2018/2/layout/IconVerticalSolidList"/>
    <dgm:cxn modelId="{30575DEA-0757-4D2F-80BE-FC9B1785EADA}" type="presParOf" srcId="{D880FC21-E415-4EE0-857C-D3ACEDF42191}" destId="{DFBDFEA7-DC98-491E-8BD7-77C0C71A9A04}" srcOrd="0" destOrd="0" presId="urn:microsoft.com/office/officeart/2018/2/layout/IconVerticalSolidList"/>
    <dgm:cxn modelId="{AC447C73-9E07-4CFC-BA31-27A1CD3486F7}" type="presParOf" srcId="{D880FC21-E415-4EE0-857C-D3ACEDF42191}" destId="{CFD9D158-16CB-409A-8DC0-EA5273C7A6EC}" srcOrd="1" destOrd="0" presId="urn:microsoft.com/office/officeart/2018/2/layout/IconVerticalSolidList"/>
    <dgm:cxn modelId="{7CD4C96E-42DB-4BBA-A525-A4349D182BF0}" type="presParOf" srcId="{D880FC21-E415-4EE0-857C-D3ACEDF42191}" destId="{A409D1B0-6BDB-4D89-81B8-42676E7E5CA1}" srcOrd="2" destOrd="0" presId="urn:microsoft.com/office/officeart/2018/2/layout/IconVerticalSolidList"/>
    <dgm:cxn modelId="{954AA472-609D-4040-9001-1A6ECA4D26ED}" type="presParOf" srcId="{D880FC21-E415-4EE0-857C-D3ACEDF42191}" destId="{C8724E0F-50BF-4B6F-9E41-EC93D71CF8F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51339D-31E0-4693-88BC-818D24DA4E8D}">
      <dsp:nvSpPr>
        <dsp:cNvPr id="0" name=""/>
        <dsp:cNvSpPr/>
      </dsp:nvSpPr>
      <dsp:spPr>
        <a:xfrm>
          <a:off x="0" y="83906"/>
          <a:ext cx="4530898" cy="1118812"/>
        </a:xfrm>
        <a:prstGeom prst="roundRect">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 diagram showing reporting lines and departmental boundaries</a:t>
          </a:r>
        </a:p>
      </dsp:txBody>
      <dsp:txXfrm>
        <a:off x="54616" y="138522"/>
        <a:ext cx="4421666" cy="1009580"/>
      </dsp:txXfrm>
    </dsp:sp>
    <dsp:sp modelId="{12E3F8BF-206D-4A67-8691-C8DEB111A0DC}">
      <dsp:nvSpPr>
        <dsp:cNvPr id="0" name=""/>
        <dsp:cNvSpPr/>
      </dsp:nvSpPr>
      <dsp:spPr>
        <a:xfrm>
          <a:off x="0" y="1260318"/>
          <a:ext cx="4530898" cy="1118812"/>
        </a:xfrm>
        <a:prstGeom prst="roundRect">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Structure shapes strategy execution and handling of complexity (Savage, Brannock and Arnold, 2024)</a:t>
          </a:r>
        </a:p>
      </dsp:txBody>
      <dsp:txXfrm>
        <a:off x="54616" y="1314934"/>
        <a:ext cx="4421666" cy="1009580"/>
      </dsp:txXfrm>
    </dsp:sp>
    <dsp:sp modelId="{294AB29F-FAAD-4579-9D72-42A666BEB7C3}">
      <dsp:nvSpPr>
        <dsp:cNvPr id="0" name=""/>
        <dsp:cNvSpPr/>
      </dsp:nvSpPr>
      <dsp:spPr>
        <a:xfrm>
          <a:off x="0" y="2436731"/>
          <a:ext cx="4530898" cy="1118812"/>
        </a:xfrm>
        <a:prstGeom prst="roundRect">
          <a:avLst/>
        </a:prstGeom>
        <a:solidFill>
          <a:schemeClr val="lt1">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Critical for large firms like Sainsbury's with 148,000+ employees </a:t>
          </a:r>
          <a:r>
            <a:rPr lang="en-GB" sz="2000" b="0" i="0" kern="1200" dirty="0"/>
            <a:t>(Sainsbury’s, 2025)</a:t>
          </a:r>
          <a:endParaRPr lang="en-US" sz="2000" kern="1200" dirty="0"/>
        </a:p>
      </dsp:txBody>
      <dsp:txXfrm>
        <a:off x="54616" y="2491347"/>
        <a:ext cx="4421666" cy="10095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05186-4509-420B-9A5D-A5953D01BF5D}">
      <dsp:nvSpPr>
        <dsp:cNvPr id="0" name=""/>
        <dsp:cNvSpPr/>
      </dsp:nvSpPr>
      <dsp:spPr>
        <a:xfrm>
          <a:off x="0" y="139725"/>
          <a:ext cx="4555782" cy="12647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Traditional tall structure with clear chain of command (</a:t>
          </a:r>
          <a:r>
            <a:rPr lang="en-US" sz="2300" kern="1200" dirty="0" err="1"/>
            <a:t>Danilishyn</a:t>
          </a:r>
          <a:r>
            <a:rPr lang="en-US" sz="2300" kern="1200" dirty="0"/>
            <a:t> and </a:t>
          </a:r>
          <a:r>
            <a:rPr lang="en-US" sz="2300" kern="1200" dirty="0" err="1"/>
            <a:t>Danilishyn</a:t>
          </a:r>
          <a:r>
            <a:rPr lang="en-US" sz="2300" kern="1200" dirty="0"/>
            <a:t>, 2024) </a:t>
          </a:r>
        </a:p>
      </dsp:txBody>
      <dsp:txXfrm>
        <a:off x="61741" y="201466"/>
        <a:ext cx="4432300" cy="1141288"/>
      </dsp:txXfrm>
    </dsp:sp>
    <dsp:sp modelId="{7B78440C-CA08-49F4-B92A-43F711CCB0F0}">
      <dsp:nvSpPr>
        <dsp:cNvPr id="0" name=""/>
        <dsp:cNvSpPr/>
      </dsp:nvSpPr>
      <dsp:spPr>
        <a:xfrm>
          <a:off x="0" y="1470735"/>
          <a:ext cx="4555782" cy="12647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Multiple management layers with decisions made at the top </a:t>
          </a:r>
        </a:p>
      </dsp:txBody>
      <dsp:txXfrm>
        <a:off x="61741" y="1532476"/>
        <a:ext cx="4432300" cy="1141288"/>
      </dsp:txXfrm>
    </dsp:sp>
    <dsp:sp modelId="{8A77266C-269B-46D6-99C3-B62D0842FB38}">
      <dsp:nvSpPr>
        <dsp:cNvPr id="0" name=""/>
        <dsp:cNvSpPr/>
      </dsp:nvSpPr>
      <dsp:spPr>
        <a:xfrm>
          <a:off x="0" y="2801745"/>
          <a:ext cx="4555782" cy="12647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Enables transparency and managerial responsiveness</a:t>
          </a:r>
        </a:p>
      </dsp:txBody>
      <dsp:txXfrm>
        <a:off x="61741" y="2863486"/>
        <a:ext cx="4432300" cy="11412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DEADB-C58B-486C-BACF-231168DA75B9}">
      <dsp:nvSpPr>
        <dsp:cNvPr id="0" name=""/>
        <dsp:cNvSpPr/>
      </dsp:nvSpPr>
      <dsp:spPr>
        <a:xfrm>
          <a:off x="0" y="41544"/>
          <a:ext cx="5393361" cy="13747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Sainsbury's runs CEO to directors to regional managers to store teams to colleagues </a:t>
          </a:r>
        </a:p>
      </dsp:txBody>
      <dsp:txXfrm>
        <a:off x="67110" y="108654"/>
        <a:ext cx="5259141" cy="1240530"/>
      </dsp:txXfrm>
    </dsp:sp>
    <dsp:sp modelId="{BE06C77D-3FBF-42F7-A238-C7428E697835}">
      <dsp:nvSpPr>
        <dsp:cNvPr id="0" name=""/>
        <dsp:cNvSpPr/>
      </dsp:nvSpPr>
      <dsp:spPr>
        <a:xfrm>
          <a:off x="0" y="1488294"/>
          <a:ext cx="5393361" cy="13747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Pyramid design maintains strategic control across dispersed locations (Adom et al., 2023) </a:t>
          </a:r>
          <a:endParaRPr lang="en-US" sz="2500" kern="1200" dirty="0"/>
        </a:p>
      </dsp:txBody>
      <dsp:txXfrm>
        <a:off x="67110" y="1555404"/>
        <a:ext cx="5259141" cy="1240530"/>
      </dsp:txXfrm>
    </dsp:sp>
    <dsp:sp modelId="{E55C52D1-9131-4F35-B467-ABA8FB033BB6}">
      <dsp:nvSpPr>
        <dsp:cNvPr id="0" name=""/>
        <dsp:cNvSpPr/>
      </dsp:nvSpPr>
      <dsp:spPr>
        <a:xfrm>
          <a:off x="0" y="2935044"/>
          <a:ext cx="5393361" cy="13747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Top management retains authority over a geographically spread retail chain</a:t>
          </a:r>
        </a:p>
      </dsp:txBody>
      <dsp:txXfrm>
        <a:off x="67110" y="3002154"/>
        <a:ext cx="5259141" cy="12405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FF744-2E52-48BE-8EC0-5C75C5002409}">
      <dsp:nvSpPr>
        <dsp:cNvPr id="0" name=""/>
        <dsp:cNvSpPr/>
      </dsp:nvSpPr>
      <dsp:spPr>
        <a:xfrm>
          <a:off x="0" y="531"/>
          <a:ext cx="10515600" cy="12429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B4D8D0-A47A-4F1B-B0AA-50DB01E27F65}">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7A30F2-8B86-4C6B-892F-38B9CA20B414}">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cap="none">
              <a:latin typeface="Arial" panose="020B0604020202020204" pitchFamily="34" charset="0"/>
              <a:cs typeface="Arial" panose="020B0604020202020204" pitchFamily="34" charset="0"/>
            </a:rPr>
            <a:t>Fewer Management Layers; Broader Spans Of Control (Bhattacharyya, 2024) </a:t>
          </a:r>
        </a:p>
      </dsp:txBody>
      <dsp:txXfrm>
        <a:off x="1435590" y="531"/>
        <a:ext cx="9080009" cy="1242935"/>
      </dsp:txXfrm>
    </dsp:sp>
    <dsp:sp modelId="{F15B5F55-55A7-4EF9-8A97-CA5D5513762A}">
      <dsp:nvSpPr>
        <dsp:cNvPr id="0" name=""/>
        <dsp:cNvSpPr/>
      </dsp:nvSpPr>
      <dsp:spPr>
        <a:xfrm>
          <a:off x="0" y="1554201"/>
          <a:ext cx="10515600" cy="12429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08CC34-D993-4F2D-AB6B-DDEACE4F5475}">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C12494-29D4-47DC-8379-A396AB633A71}">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cap="none">
              <a:latin typeface="Arial" panose="020B0604020202020204" pitchFamily="34" charset="0"/>
              <a:cs typeface="Arial" panose="020B0604020202020204" pitchFamily="34" charset="0"/>
            </a:rPr>
            <a:t>Boosts Employee Autonomy And Speeds Up Decision-making </a:t>
          </a:r>
        </a:p>
      </dsp:txBody>
      <dsp:txXfrm>
        <a:off x="1435590" y="1554201"/>
        <a:ext cx="9080009" cy="1242935"/>
      </dsp:txXfrm>
    </dsp:sp>
    <dsp:sp modelId="{83EA39BE-9120-40DF-B544-AA82599C935E}">
      <dsp:nvSpPr>
        <dsp:cNvPr id="0" name=""/>
        <dsp:cNvSpPr/>
      </dsp:nvSpPr>
      <dsp:spPr>
        <a:xfrm>
          <a:off x="0" y="3107870"/>
          <a:ext cx="10515600" cy="12429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04E6C6-5140-4F95-B26B-F877094D0FDF}">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F69596-741D-4D1C-935B-DD7B2799BC4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cap="none">
              <a:latin typeface="Arial" panose="020B0604020202020204" pitchFamily="34" charset="0"/>
              <a:cs typeface="Arial" panose="020B0604020202020204" pitchFamily="34" charset="0"/>
            </a:rPr>
            <a:t>Visible In Sainsbury's Stores: Supervisors Report Directly To Store Manager</a:t>
          </a:r>
        </a:p>
      </dsp:txBody>
      <dsp:txXfrm>
        <a:off x="1435590" y="3107870"/>
        <a:ext cx="9080009" cy="12429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07D70A-002C-402D-87B3-F69FE5783F22}">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CEFC81-9DC6-44BD-BC0F-BAD8704BF23E}">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952AE8-C211-4E25-A6A3-3A405DACB167}">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dirty="0"/>
            <a:t>Hierarchical structure ensures clear authority and accountability </a:t>
          </a:r>
        </a:p>
      </dsp:txBody>
      <dsp:txXfrm>
        <a:off x="1844034" y="682"/>
        <a:ext cx="4401230" cy="1596566"/>
      </dsp:txXfrm>
    </dsp:sp>
    <dsp:sp modelId="{38A57E12-78C8-43EA-8863-6562F40F40DF}">
      <dsp:nvSpPr>
        <dsp:cNvPr id="0" name=""/>
        <dsp:cNvSpPr/>
      </dsp:nvSpPr>
      <dsp:spPr>
        <a:xfrm>
          <a:off x="0" y="1996390"/>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76BE37-5EF1-4B59-A43D-31CD447A95E7}">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DAAF32-C6D1-4C78-ADE2-1C67B5DAC84D}">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dirty="0"/>
            <a:t>Flat structure supports operational agility and empowerment </a:t>
          </a:r>
        </a:p>
      </dsp:txBody>
      <dsp:txXfrm>
        <a:off x="1844034" y="1996390"/>
        <a:ext cx="4401230" cy="1596566"/>
      </dsp:txXfrm>
    </dsp:sp>
    <dsp:sp modelId="{DFBDFEA7-DC98-491E-8BD7-77C0C71A9A04}">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D9D158-16CB-409A-8DC0-EA5273C7A6EC}">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724E0F-50BF-4B6F-9E41-EC93D71CF8FC}">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dirty="0"/>
            <a:t>Matrix enables specialist collaboration on complex, time-bound initiatives</a:t>
          </a:r>
          <a:endParaRPr lang="en-US" sz="2500" kern="1200" dirty="0"/>
        </a:p>
      </dsp:txBody>
      <dsp:txXfrm>
        <a:off x="1844034" y="3992098"/>
        <a:ext cx="4401230" cy="159656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CD221-9A28-4BDB-8EBD-FA2B5E78EB73}" type="datetimeFigureOut">
              <a:rPr lang="en-GB" smtClean="0"/>
              <a:t>25/03/2026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442FE1-CBCB-44DE-8619-531F193DFB1E}" type="slidenum">
              <a:rPr lang="en-GB" smtClean="0"/>
              <a:t>‹#›</a:t>
            </a:fld>
            <a:endParaRPr lang="en-GB"/>
          </a:p>
        </p:txBody>
      </p:sp>
    </p:spTree>
    <p:extLst>
      <p:ext uri="{BB962C8B-B14F-4D97-AF65-F5344CB8AC3E}">
        <p14:creationId xmlns:p14="http://schemas.microsoft.com/office/powerpoint/2010/main" val="1638171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4442FE1-CBCB-44DE-8619-531F193DFB1E}" type="slidenum">
              <a:rPr lang="en-GB" smtClean="0"/>
              <a:t>1</a:t>
            </a:fld>
            <a:endParaRPr lang="en-GB"/>
          </a:p>
        </p:txBody>
      </p:sp>
    </p:spTree>
    <p:extLst>
      <p:ext uri="{BB962C8B-B14F-4D97-AF65-F5344CB8AC3E}">
        <p14:creationId xmlns:p14="http://schemas.microsoft.com/office/powerpoint/2010/main" val="90552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presentation will begin with the explanation of the understanding of what we are talking about by the organisational structure and organisational charts, and the strategic significance of the two. It therefore runs through three structural models, which are hierarchical, flat and matrix, by using Sainsbury PLC as a living case study. It concludes by discussing a summary of how large organisations have a tendency to confuse their structural forms with adherence.</a:t>
            </a:r>
          </a:p>
        </p:txBody>
      </p:sp>
      <p:sp>
        <p:nvSpPr>
          <p:cNvPr id="4" name="Slide Number Placeholder 3"/>
          <p:cNvSpPr>
            <a:spLocks noGrp="1"/>
          </p:cNvSpPr>
          <p:nvPr>
            <p:ph type="sldNum" sz="quarter" idx="5"/>
          </p:nvPr>
        </p:nvSpPr>
        <p:spPr/>
        <p:txBody>
          <a:bodyPr/>
          <a:lstStyle/>
          <a:p>
            <a:fld id="{04442FE1-CBCB-44DE-8619-531F193DFB1E}" type="slidenum">
              <a:rPr lang="en-GB" smtClean="0"/>
              <a:t>2</a:t>
            </a:fld>
            <a:endParaRPr lang="en-GB"/>
          </a:p>
        </p:txBody>
      </p:sp>
    </p:spTree>
    <p:extLst>
      <p:ext uri="{BB962C8B-B14F-4D97-AF65-F5344CB8AC3E}">
        <p14:creationId xmlns:p14="http://schemas.microsoft.com/office/powerpoint/2010/main" val="2806526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3ECCC-5029-80D7-ABF4-BC5933302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CA116-59D3-8C1E-B5E3-B2D947F23E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6D4493-F71A-004B-8C6D-B8FEA9407957}"/>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Organisational structure is the formal way in which work is divided, combined, and coordinated. It is placed in the framework of the mechanism that determines the allocation of responsibilities, power, and communication patterns (</a:t>
            </a:r>
            <a:r>
              <a:rPr lang="en-GB" sz="1200" kern="1200" dirty="0" err="1">
                <a:solidFill>
                  <a:schemeClr val="tx1"/>
                </a:solidFill>
                <a:effectLst/>
                <a:latin typeface="+mn-lt"/>
                <a:ea typeface="+mn-ea"/>
                <a:cs typeface="+mn-cs"/>
              </a:rPr>
              <a:t>Weth</a:t>
            </a:r>
            <a:r>
              <a:rPr lang="en-GB" sz="1200" kern="1200" dirty="0">
                <a:solidFill>
                  <a:schemeClr val="tx1"/>
                </a:solidFill>
                <a:effectLst/>
                <a:latin typeface="+mn-lt"/>
                <a:ea typeface="+mn-ea"/>
                <a:cs typeface="+mn-cs"/>
              </a:rPr>
              <a:t>, 2025). The structure also encompasses the recurring policies and procedures that are employed to inform the everyday behaviour, such as a chain of command, and it is a series of informal practices.</a:t>
            </a:r>
          </a:p>
        </p:txBody>
      </p:sp>
      <p:sp>
        <p:nvSpPr>
          <p:cNvPr id="4" name="Slide Number Placeholder 3">
            <a:extLst>
              <a:ext uri="{FF2B5EF4-FFF2-40B4-BE49-F238E27FC236}">
                <a16:creationId xmlns:a16="http://schemas.microsoft.com/office/drawing/2014/main" id="{6B12A1F4-CF4B-7BC0-AF6A-736F818C6FEE}"/>
              </a:ext>
            </a:extLst>
          </p:cNvPr>
          <p:cNvSpPr>
            <a:spLocks noGrp="1"/>
          </p:cNvSpPr>
          <p:nvPr>
            <p:ph type="sldNum" sz="quarter" idx="5"/>
          </p:nvPr>
        </p:nvSpPr>
        <p:spPr/>
        <p:txBody>
          <a:bodyPr/>
          <a:lstStyle/>
          <a:p>
            <a:fld id="{04442FE1-CBCB-44DE-8619-531F193DFB1E}" type="slidenum">
              <a:rPr lang="en-GB" smtClean="0"/>
              <a:t>3</a:t>
            </a:fld>
            <a:endParaRPr lang="en-GB"/>
          </a:p>
        </p:txBody>
      </p:sp>
    </p:spTree>
    <p:extLst>
      <p:ext uri="{BB962C8B-B14F-4D97-AF65-F5344CB8AC3E}">
        <p14:creationId xmlns:p14="http://schemas.microsoft.com/office/powerpoint/2010/main" val="563201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18248-8D4B-A7B2-D271-5D9F8155C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790845-2B95-06EE-A53F-DFC6A0B3E0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450AD9-3E26-6CEB-ABD5-64D6D41BF132}"/>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A photographic view of this arrangement in the form of a diagram is an organisational chart and shows the reporting relations and departmental responsibilities limits. However, what it brings is a more significant interpretation of structure. The structure is one of the factors in terms of the capability to adopt a strategy and respond to complexity in an organisation (Savage, Brannock and Arnold, 2024). The concept of coherent structure is not an administrative matter in the context of a company with at least 148,000 employees, including at least one operating in hundreds of retail stores and based in London, like Sainsbury </a:t>
            </a:r>
            <a:r>
              <a:rPr lang="en-GB" sz="1200" b="0" i="0" kern="1200" dirty="0">
                <a:solidFill>
                  <a:schemeClr val="tx1"/>
                </a:solidFill>
                <a:effectLst/>
                <a:latin typeface="+mn-lt"/>
                <a:ea typeface="+mn-ea"/>
                <a:cs typeface="+mn-cs"/>
              </a:rPr>
              <a:t>(Sainsbury’s, 2025)</a:t>
            </a:r>
            <a:r>
              <a:rPr lang="en-GB" sz="1200" kern="1200" dirty="0">
                <a:solidFill>
                  <a:schemeClr val="tx1"/>
                </a:solidFill>
                <a:effectLst/>
                <a:latin typeface="+mn-lt"/>
                <a:ea typeface="+mn-ea"/>
                <a:cs typeface="+mn-cs"/>
              </a:rPr>
              <a:t>.</a:t>
            </a:r>
          </a:p>
        </p:txBody>
      </p:sp>
      <p:sp>
        <p:nvSpPr>
          <p:cNvPr id="4" name="Slide Number Placeholder 3">
            <a:extLst>
              <a:ext uri="{FF2B5EF4-FFF2-40B4-BE49-F238E27FC236}">
                <a16:creationId xmlns:a16="http://schemas.microsoft.com/office/drawing/2014/main" id="{388D4566-AFC1-3F22-527A-6B2211780D22}"/>
              </a:ext>
            </a:extLst>
          </p:cNvPr>
          <p:cNvSpPr>
            <a:spLocks noGrp="1"/>
          </p:cNvSpPr>
          <p:nvPr>
            <p:ph type="sldNum" sz="quarter" idx="5"/>
          </p:nvPr>
        </p:nvSpPr>
        <p:spPr/>
        <p:txBody>
          <a:bodyPr/>
          <a:lstStyle/>
          <a:p>
            <a:fld id="{04442FE1-CBCB-44DE-8619-531F193DFB1E}" type="slidenum">
              <a:rPr lang="en-GB" smtClean="0"/>
              <a:t>4</a:t>
            </a:fld>
            <a:endParaRPr lang="en-GB"/>
          </a:p>
        </p:txBody>
      </p:sp>
    </p:spTree>
    <p:extLst>
      <p:ext uri="{BB962C8B-B14F-4D97-AF65-F5344CB8AC3E}">
        <p14:creationId xmlns:p14="http://schemas.microsoft.com/office/powerpoint/2010/main" val="1686572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898C1-2C11-7FDA-5CA6-C3147E46E0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ED6B-62AA-26C1-EE67-179B6847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013FA9-DFCD-CB89-9586-1CACB1E2DCCC}"/>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Founded in 1869, Sainsbury's has grown to be one of the most prosperous retail businesses in the UK with over 1400 outlets, including supermarkets, convenience formats, and a thriving online business (Statista Research Department, 2025). Its other portfolio includes Argos and Tu Clothing, which have their own collection of operational pressure. Of such magnitude and diversification, the case of Sainsbury is an excellent prism through which to see how the structural principles were developed up to the complexity of the real-world organisation.</a:t>
            </a:r>
          </a:p>
        </p:txBody>
      </p:sp>
      <p:sp>
        <p:nvSpPr>
          <p:cNvPr id="4" name="Slide Number Placeholder 3">
            <a:extLst>
              <a:ext uri="{FF2B5EF4-FFF2-40B4-BE49-F238E27FC236}">
                <a16:creationId xmlns:a16="http://schemas.microsoft.com/office/drawing/2014/main" id="{2CAC4F7E-504C-A94D-6896-2243B556E1C9}"/>
              </a:ext>
            </a:extLst>
          </p:cNvPr>
          <p:cNvSpPr>
            <a:spLocks noGrp="1"/>
          </p:cNvSpPr>
          <p:nvPr>
            <p:ph type="sldNum" sz="quarter" idx="5"/>
          </p:nvPr>
        </p:nvSpPr>
        <p:spPr/>
        <p:txBody>
          <a:bodyPr/>
          <a:lstStyle/>
          <a:p>
            <a:fld id="{04442FE1-CBCB-44DE-8619-531F193DFB1E}" type="slidenum">
              <a:rPr lang="en-GB" smtClean="0"/>
              <a:t>5</a:t>
            </a:fld>
            <a:endParaRPr lang="en-GB"/>
          </a:p>
        </p:txBody>
      </p:sp>
    </p:spTree>
    <p:extLst>
      <p:ext uri="{BB962C8B-B14F-4D97-AF65-F5344CB8AC3E}">
        <p14:creationId xmlns:p14="http://schemas.microsoft.com/office/powerpoint/2010/main" val="742448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hierarchical structure, also referred to as the tall structure, is the most traditional structure of organisation. It is a management system with many management layers, a clearly established chain of control, and decisions that are made at the top (</a:t>
            </a:r>
            <a:r>
              <a:rPr lang="en-GB" sz="1200" kern="1200" dirty="0" err="1">
                <a:solidFill>
                  <a:schemeClr val="tx1"/>
                </a:solidFill>
                <a:effectLst/>
                <a:latin typeface="+mn-lt"/>
                <a:ea typeface="+mn-ea"/>
                <a:cs typeface="+mn-cs"/>
              </a:rPr>
              <a:t>Danilishyn</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Danilishyn</a:t>
            </a:r>
            <a:r>
              <a:rPr lang="en-GB" sz="1200" kern="1200" dirty="0">
                <a:solidFill>
                  <a:schemeClr val="tx1"/>
                </a:solidFill>
                <a:effectLst/>
                <a:latin typeface="+mn-lt"/>
                <a:ea typeface="+mn-ea"/>
                <a:cs typeface="+mn-cs"/>
              </a:rPr>
              <a:t>, 2024). These arrangements make transparency over progress and the responsiveness of the manager possible. </a:t>
            </a:r>
          </a:p>
          <a:p>
            <a:endParaRPr lang="en-GB" dirty="0"/>
          </a:p>
        </p:txBody>
      </p:sp>
      <p:sp>
        <p:nvSpPr>
          <p:cNvPr id="4" name="Slide Number Placeholder 3"/>
          <p:cNvSpPr>
            <a:spLocks noGrp="1"/>
          </p:cNvSpPr>
          <p:nvPr>
            <p:ph type="sldNum" sz="quarter" idx="5"/>
          </p:nvPr>
        </p:nvSpPr>
        <p:spPr/>
        <p:txBody>
          <a:bodyPr/>
          <a:lstStyle/>
          <a:p>
            <a:fld id="{04442FE1-CBCB-44DE-8619-531F193DFB1E}" type="slidenum">
              <a:rPr lang="en-GB" smtClean="0"/>
              <a:t>6</a:t>
            </a:fld>
            <a:endParaRPr lang="en-GB"/>
          </a:p>
        </p:txBody>
      </p:sp>
    </p:spTree>
    <p:extLst>
      <p:ext uri="{BB962C8B-B14F-4D97-AF65-F5344CB8AC3E}">
        <p14:creationId xmlns:p14="http://schemas.microsoft.com/office/powerpoint/2010/main" val="2827879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Sainsbury is highly hierarchical in its organisational structure on a corporate level. The most junior is the Group Chief Executive Officer, who is supported by functional directors, regional levels of management, store management, the departmental supervisors, and finally, the customer-facing colleagues. Its structure, which is a pyramidal form up to the bottom, allows the top management to have strategic control of a geographically dispersed retail chain (Adom et al., 2023).</a:t>
            </a:r>
          </a:p>
          <a:p>
            <a:endParaRPr lang="en-GB" dirty="0"/>
          </a:p>
        </p:txBody>
      </p:sp>
      <p:sp>
        <p:nvSpPr>
          <p:cNvPr id="4" name="Slide Number Placeholder 3"/>
          <p:cNvSpPr>
            <a:spLocks noGrp="1"/>
          </p:cNvSpPr>
          <p:nvPr>
            <p:ph type="sldNum" sz="quarter" idx="5"/>
          </p:nvPr>
        </p:nvSpPr>
        <p:spPr/>
        <p:txBody>
          <a:bodyPr/>
          <a:lstStyle/>
          <a:p>
            <a:fld id="{04442FE1-CBCB-44DE-8619-531F193DFB1E}" type="slidenum">
              <a:rPr lang="en-GB" smtClean="0"/>
              <a:t>7</a:t>
            </a:fld>
            <a:endParaRPr lang="en-GB"/>
          </a:p>
        </p:txBody>
      </p:sp>
    </p:spTree>
    <p:extLst>
      <p:ext uri="{BB962C8B-B14F-4D97-AF65-F5344CB8AC3E}">
        <p14:creationId xmlns:p14="http://schemas.microsoft.com/office/powerpoint/2010/main" val="411585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8FC16-8E54-C14E-DF80-61E840D381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BDA4C7-AB38-8A84-56E4-88179C29F4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31425-0555-6700-B37F-9D72E04947A8}"/>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On the other hand, a flat organisation minimises the levels of management and expands the spans of control all the way to the lowest level of the organisation, resulting in the decision-making process being deeper in the organisation (Bhattacharyya, 2024). The plan will probably result in increased independence of the employees and help the process of decision-making be faster. This is explicable through applying this argument to Sainsbury's individual department stores, where departmental supervisors report to a store manager.</a:t>
            </a:r>
          </a:p>
        </p:txBody>
      </p:sp>
      <p:sp>
        <p:nvSpPr>
          <p:cNvPr id="4" name="Slide Number Placeholder 3">
            <a:extLst>
              <a:ext uri="{FF2B5EF4-FFF2-40B4-BE49-F238E27FC236}">
                <a16:creationId xmlns:a16="http://schemas.microsoft.com/office/drawing/2014/main" id="{1B7BC302-9A82-0F7A-7711-873442EC8561}"/>
              </a:ext>
            </a:extLst>
          </p:cNvPr>
          <p:cNvSpPr>
            <a:spLocks noGrp="1"/>
          </p:cNvSpPr>
          <p:nvPr>
            <p:ph type="sldNum" sz="quarter" idx="5"/>
          </p:nvPr>
        </p:nvSpPr>
        <p:spPr/>
        <p:txBody>
          <a:bodyPr/>
          <a:lstStyle/>
          <a:p>
            <a:fld id="{04442FE1-CBCB-44DE-8619-531F193DFB1E}" type="slidenum">
              <a:rPr lang="en-GB" smtClean="0"/>
              <a:t>8</a:t>
            </a:fld>
            <a:endParaRPr lang="en-GB"/>
          </a:p>
        </p:txBody>
      </p:sp>
    </p:spTree>
    <p:extLst>
      <p:ext uri="{BB962C8B-B14F-4D97-AF65-F5344CB8AC3E}">
        <p14:creationId xmlns:p14="http://schemas.microsoft.com/office/powerpoint/2010/main" val="1199618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0D8B8-8637-63EF-45D8-855F0EABAD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5F84C1-3460-11E9-A688-AF74F01720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342635-DC77-3E24-8382-AA884BBD07F7}"/>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 unified line authority is subdivided into the matrix organisation. It is an integration of a functional dimension and a project-based dimension to create a dual reporting environment where employees report to a functional manager and a project or product manager (Janes and Sutton, 2017). The key advantages of flexibility and effective use of specialist knowledge are identified.</a:t>
            </a:r>
          </a:p>
        </p:txBody>
      </p:sp>
      <p:sp>
        <p:nvSpPr>
          <p:cNvPr id="4" name="Slide Number Placeholder 3">
            <a:extLst>
              <a:ext uri="{FF2B5EF4-FFF2-40B4-BE49-F238E27FC236}">
                <a16:creationId xmlns:a16="http://schemas.microsoft.com/office/drawing/2014/main" id="{A8873073-3BE0-9601-1CE0-9DE13A6CB35D}"/>
              </a:ext>
            </a:extLst>
          </p:cNvPr>
          <p:cNvSpPr>
            <a:spLocks noGrp="1"/>
          </p:cNvSpPr>
          <p:nvPr>
            <p:ph type="sldNum" sz="quarter" idx="5"/>
          </p:nvPr>
        </p:nvSpPr>
        <p:spPr/>
        <p:txBody>
          <a:bodyPr/>
          <a:lstStyle/>
          <a:p>
            <a:fld id="{04442FE1-CBCB-44DE-8619-531F193DFB1E}" type="slidenum">
              <a:rPr lang="en-GB" smtClean="0"/>
              <a:t>9</a:t>
            </a:fld>
            <a:endParaRPr lang="en-GB"/>
          </a:p>
        </p:txBody>
      </p:sp>
    </p:spTree>
    <p:extLst>
      <p:ext uri="{BB962C8B-B14F-4D97-AF65-F5344CB8AC3E}">
        <p14:creationId xmlns:p14="http://schemas.microsoft.com/office/powerpoint/2010/main" val="213161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B68D6-32F0-734A-B1F4-93B9C78A98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03FE5-1E3E-AE65-A1E2-53514349D9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54D7AB-0092-B961-CF71-DF28BA0F7B08}"/>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 matrix style is visible in the working of the corporate sections of Sainsbury, particularly in the cross-functional projects such as the Nectar loyalty scheme and the sustainability plan of this company (Prior, Buttle and </a:t>
            </a:r>
            <a:r>
              <a:rPr lang="en-GB" sz="1200" kern="1200" dirty="0" err="1">
                <a:solidFill>
                  <a:schemeClr val="tx1"/>
                </a:solidFill>
                <a:effectLst/>
                <a:latin typeface="+mn-lt"/>
                <a:ea typeface="+mn-ea"/>
                <a:cs typeface="+mn-cs"/>
              </a:rPr>
              <a:t>Maklan</a:t>
            </a:r>
            <a:r>
              <a:rPr lang="en-GB" sz="1200" kern="1200" dirty="0">
                <a:solidFill>
                  <a:schemeClr val="tx1"/>
                </a:solidFill>
                <a:effectLst/>
                <a:latin typeface="+mn-lt"/>
                <a:ea typeface="+mn-ea"/>
                <a:cs typeface="+mn-cs"/>
              </a:rPr>
              <a:t>, 2024). The teams of projects consist of IT, finance, marketing and operations recruited employees, but remain functional line reporting. The structure chart of this structure is an indicator of the dual reporting relationship since individuals are located in a cross of a functional column and a project row-design.</a:t>
            </a:r>
          </a:p>
        </p:txBody>
      </p:sp>
      <p:sp>
        <p:nvSpPr>
          <p:cNvPr id="4" name="Slide Number Placeholder 3">
            <a:extLst>
              <a:ext uri="{FF2B5EF4-FFF2-40B4-BE49-F238E27FC236}">
                <a16:creationId xmlns:a16="http://schemas.microsoft.com/office/drawing/2014/main" id="{E80A42B2-30A7-D1A6-8427-FB9919763B0A}"/>
              </a:ext>
            </a:extLst>
          </p:cNvPr>
          <p:cNvSpPr>
            <a:spLocks noGrp="1"/>
          </p:cNvSpPr>
          <p:nvPr>
            <p:ph type="sldNum" sz="quarter" idx="5"/>
          </p:nvPr>
        </p:nvSpPr>
        <p:spPr/>
        <p:txBody>
          <a:bodyPr/>
          <a:lstStyle/>
          <a:p>
            <a:fld id="{04442FE1-CBCB-44DE-8619-531F193DFB1E}" type="slidenum">
              <a:rPr lang="en-GB" smtClean="0"/>
              <a:t>10</a:t>
            </a:fld>
            <a:endParaRPr lang="en-GB"/>
          </a:p>
        </p:txBody>
      </p:sp>
    </p:spTree>
    <p:extLst>
      <p:ext uri="{BB962C8B-B14F-4D97-AF65-F5344CB8AC3E}">
        <p14:creationId xmlns:p14="http://schemas.microsoft.com/office/powerpoint/2010/main" val="2721972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380C-38A8-A57D-8B03-D015E31C77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240CA6-923D-8B7C-7882-68D08D1A0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5E182-D86B-8B90-E7B0-F1F39E9B741E}"/>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In conclusion, this presentation has addressed three approaches to organisational design as applied to Sainsbury PLC as the framework of practice. The hierarchical structure defines the authority and accountability clearly and clearly. It has a flat hierarchy that enables operations to be agile and empowered. The matrix organisation gives an opportunity to mobilise the specialisation in complex initiatives that are time-bound. </a:t>
            </a:r>
          </a:p>
        </p:txBody>
      </p:sp>
      <p:sp>
        <p:nvSpPr>
          <p:cNvPr id="4" name="Slide Number Placeholder 3">
            <a:extLst>
              <a:ext uri="{FF2B5EF4-FFF2-40B4-BE49-F238E27FC236}">
                <a16:creationId xmlns:a16="http://schemas.microsoft.com/office/drawing/2014/main" id="{6AC3F23C-3512-5C79-3D1F-01853C24C21E}"/>
              </a:ext>
            </a:extLst>
          </p:cNvPr>
          <p:cNvSpPr>
            <a:spLocks noGrp="1"/>
          </p:cNvSpPr>
          <p:nvPr>
            <p:ph type="sldNum" sz="quarter" idx="5"/>
          </p:nvPr>
        </p:nvSpPr>
        <p:spPr/>
        <p:txBody>
          <a:bodyPr/>
          <a:lstStyle/>
          <a:p>
            <a:fld id="{04442FE1-CBCB-44DE-8619-531F193DFB1E}" type="slidenum">
              <a:rPr lang="en-GB" smtClean="0"/>
              <a:t>11</a:t>
            </a:fld>
            <a:endParaRPr lang="en-GB"/>
          </a:p>
        </p:txBody>
      </p:sp>
    </p:spTree>
    <p:extLst>
      <p:ext uri="{BB962C8B-B14F-4D97-AF65-F5344CB8AC3E}">
        <p14:creationId xmlns:p14="http://schemas.microsoft.com/office/powerpoint/2010/main" val="4275706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A2F7AC-4F10-409E-B6AD-3B1468C991B4}"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1557237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2F7AC-4F10-409E-B6AD-3B1468C991B4}"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2331732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hade val="82000"/>
                  </a:schemeClr>
                </a:solidFill>
              </a:defRPr>
            </a:lvl1pPr>
            <a:lvl2pPr marL="457200" indent="0">
              <a:buNone/>
              <a:defRPr sz="2000">
                <a:solidFill>
                  <a:schemeClr val="tx1">
                    <a:shade val="82000"/>
                  </a:schemeClr>
                </a:solidFill>
              </a:defRPr>
            </a:lvl2pPr>
            <a:lvl3pPr marL="914400" indent="0">
              <a:buNone/>
              <a:defRPr sz="1800">
                <a:solidFill>
                  <a:schemeClr val="tx1">
                    <a:shade val="82000"/>
                  </a:schemeClr>
                </a:solidFill>
              </a:defRPr>
            </a:lvl3pPr>
            <a:lvl4pPr marL="1371600" indent="0">
              <a:buNone/>
              <a:defRPr sz="1600">
                <a:solidFill>
                  <a:schemeClr val="tx1">
                    <a:shade val="82000"/>
                  </a:schemeClr>
                </a:solidFill>
              </a:defRPr>
            </a:lvl4pPr>
            <a:lvl5pPr marL="1828800" indent="0">
              <a:buNone/>
              <a:defRPr sz="1600">
                <a:solidFill>
                  <a:schemeClr val="tx1">
                    <a:shade val="82000"/>
                  </a:schemeClr>
                </a:solidFill>
              </a:defRPr>
            </a:lvl5pPr>
            <a:lvl6pPr marL="2286000" indent="0">
              <a:buNone/>
              <a:defRPr sz="1600">
                <a:solidFill>
                  <a:schemeClr val="tx1">
                    <a:shade val="82000"/>
                  </a:schemeClr>
                </a:solidFill>
              </a:defRPr>
            </a:lvl6pPr>
            <a:lvl7pPr marL="2743200" indent="0">
              <a:buNone/>
              <a:defRPr sz="1600">
                <a:solidFill>
                  <a:schemeClr val="tx1">
                    <a:shade val="82000"/>
                  </a:schemeClr>
                </a:solidFill>
              </a:defRPr>
            </a:lvl7pPr>
            <a:lvl8pPr marL="3200400" indent="0">
              <a:buNone/>
              <a:defRPr sz="1600">
                <a:solidFill>
                  <a:schemeClr val="tx1">
                    <a:shade val="82000"/>
                  </a:schemeClr>
                </a:solidFill>
              </a:defRPr>
            </a:lvl8pPr>
            <a:lvl9pPr marL="3657600" indent="0">
              <a:buNone/>
              <a:defRPr sz="1600">
                <a:solidFill>
                  <a:schemeClr val="tx1">
                    <a:shade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A2F7AC-4F10-409E-B6AD-3B1468C991B4}"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3364810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A2F7AC-4F10-409E-B6AD-3B1468C991B4}"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340989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A2F7AC-4F10-409E-B6AD-3B1468C991B4}" type="datetimeFigureOut">
              <a:rPr lang="en-GB" smtClean="0"/>
              <a:t>25/03/2026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1968729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1A2F7AC-4F10-409E-B6AD-3B1468C991B4}" type="datetimeFigureOut">
              <a:rPr lang="en-GB" smtClean="0"/>
              <a:t>25/03/2026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1478681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A2F7AC-4F10-409E-B6AD-3B1468C991B4}"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1241093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2F7AC-4F10-409E-B6AD-3B1468C991B4}"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52330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A2F7AC-4F10-409E-B6AD-3B1468C991B4}"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1901284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2F7AC-4F10-409E-B6AD-3B1468C991B4}"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2927045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2F7AC-4F10-409E-B6AD-3B1468C991B4}"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655734-38F0-4CBD-ACE3-01FC442FE998}" type="slidenum">
              <a:rPr lang="en-GB" smtClean="0"/>
              <a:t>‹#›</a:t>
            </a:fld>
            <a:endParaRPr lang="en-GB"/>
          </a:p>
        </p:txBody>
      </p:sp>
    </p:spTree>
    <p:extLst>
      <p:ext uri="{BB962C8B-B14F-4D97-AF65-F5344CB8AC3E}">
        <p14:creationId xmlns:p14="http://schemas.microsoft.com/office/powerpoint/2010/main" val="3261127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hade val="82000"/>
                  </a:schemeClr>
                </a:solidFill>
              </a:defRPr>
            </a:lvl1pPr>
          </a:lstStyle>
          <a:p>
            <a:fld id="{91A2F7AC-4F10-409E-B6AD-3B1468C991B4}" type="datetimeFigureOut">
              <a:rPr lang="en-GB" smtClean="0"/>
              <a:t>25/03/2026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hade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hade val="82000"/>
                  </a:schemeClr>
                </a:solidFill>
              </a:defRPr>
            </a:lvl1pPr>
          </a:lstStyle>
          <a:p>
            <a:fld id="{C2655734-38F0-4CBD-ACE3-01FC442FE998}" type="slidenum">
              <a:rPr lang="en-GB" smtClean="0"/>
              <a:t>‹#›</a:t>
            </a:fld>
            <a:endParaRPr lang="en-GB"/>
          </a:p>
        </p:txBody>
      </p:sp>
    </p:spTree>
    <p:extLst>
      <p:ext uri="{BB962C8B-B14F-4D97-AF65-F5344CB8AC3E}">
        <p14:creationId xmlns:p14="http://schemas.microsoft.com/office/powerpoint/2010/main" val="22961732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diagramColors" Target="../diagrams/colors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Freeform: Shape 1032">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Right Triangle 1034">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7" name="Rectangle 1036">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685F2B-6F4E-BF24-904A-375DE394F991}"/>
              </a:ext>
            </a:extLst>
          </p:cNvPr>
          <p:cNvSpPr>
            <a:spLocks noGrp="1"/>
          </p:cNvSpPr>
          <p:nvPr>
            <p:ph type="ctrTitle"/>
          </p:nvPr>
        </p:nvSpPr>
        <p:spPr>
          <a:xfrm>
            <a:off x="5775960" y="962526"/>
            <a:ext cx="5547499" cy="3210689"/>
          </a:xfrm>
        </p:spPr>
        <p:txBody>
          <a:bodyPr anchor="b">
            <a:normAutofit/>
          </a:bodyPr>
          <a:lstStyle/>
          <a:p>
            <a:pPr algn="l">
              <a:lnSpc>
                <a:spcPct val="150000"/>
              </a:lnSpc>
            </a:pPr>
            <a:r>
              <a:rPr lang="en-US" sz="3200" b="1" dirty="0">
                <a:latin typeface="Arial" panose="020B0604020202020204" pitchFamily="34" charset="0"/>
                <a:cs typeface="Arial" panose="020B0604020202020204" pitchFamily="34" charset="0"/>
              </a:rPr>
              <a:t>LCBB4009 Understanding Organisational Structure and Culture</a:t>
            </a:r>
            <a:br>
              <a:rPr lang="en-US" sz="3200" b="1"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Component 1: Practical: Individual presentation</a:t>
            </a:r>
            <a:endParaRPr lang="en-GB" sz="32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0E02F264-F113-6673-2E4E-D2D4EBEC88FB}"/>
              </a:ext>
            </a:extLst>
          </p:cNvPr>
          <p:cNvSpPr>
            <a:spLocks noGrp="1"/>
          </p:cNvSpPr>
          <p:nvPr>
            <p:ph type="subTitle" idx="1"/>
          </p:nvPr>
        </p:nvSpPr>
        <p:spPr>
          <a:xfrm>
            <a:off x="5775961" y="4269462"/>
            <a:ext cx="4048760" cy="1095017"/>
          </a:xfrm>
        </p:spPr>
        <p:txBody>
          <a:bodyPr anchor="t">
            <a:normAutofit/>
          </a:bodyPr>
          <a:lstStyle/>
          <a:p>
            <a:pPr algn="l"/>
            <a:r>
              <a:rPr lang="en-US" sz="1800" b="1" i="1" dirty="0">
                <a:latin typeface="Arial" panose="020B0604020202020204" pitchFamily="34" charset="0"/>
                <a:cs typeface="Arial" panose="020B0604020202020204" pitchFamily="34" charset="0"/>
              </a:rPr>
              <a:t>Chosen Company: Sainsbury's</a:t>
            </a:r>
            <a:endParaRPr lang="en-GB" sz="1800" b="1" i="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AD87A32-0F81-79E4-587E-16E3BA8ABFE6}"/>
              </a:ext>
            </a:extLst>
          </p:cNvPr>
          <p:cNvPicPr>
            <a:picLocks noChangeAspect="1"/>
          </p:cNvPicPr>
          <p:nvPr/>
        </p:nvPicPr>
        <p:blipFill>
          <a:blip r:embed="rId3"/>
          <a:stretch>
            <a:fillRect/>
          </a:stretch>
        </p:blipFill>
        <p:spPr>
          <a:xfrm>
            <a:off x="868541" y="875646"/>
            <a:ext cx="1524463" cy="638996"/>
          </a:xfrm>
          <a:prstGeom prst="rect">
            <a:avLst/>
          </a:prstGeom>
        </p:spPr>
      </p:pic>
      <p:pic>
        <p:nvPicPr>
          <p:cNvPr id="1026" name="Picture 2" descr="Sainsbury's | Forestside">
            <a:extLst>
              <a:ext uri="{FF2B5EF4-FFF2-40B4-BE49-F238E27FC236}">
                <a16:creationId xmlns:a16="http://schemas.microsoft.com/office/drawing/2014/main" id="{5733844E-E8D3-D7E4-0442-A7E37FC1801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67533" y="1880266"/>
            <a:ext cx="4220204" cy="41020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626B76-9EC0-1783-6DC0-0477B449B39A}"/>
              </a:ext>
            </a:extLst>
          </p:cNvPr>
          <p:cNvSpPr txBox="1"/>
          <p:nvPr/>
        </p:nvSpPr>
        <p:spPr>
          <a:xfrm>
            <a:off x="5934280" y="4936067"/>
            <a:ext cx="6096000" cy="646331"/>
          </a:xfrm>
          <a:prstGeom prst="rect">
            <a:avLst/>
          </a:prstGeom>
          <a:noFill/>
        </p:spPr>
        <p:txBody>
          <a:bodyPr wrap="square">
            <a:spAutoFit/>
          </a:bodyPr>
          <a:lstStyle/>
          <a:p>
            <a:r>
              <a:rPr lang="en-GB" dirty="0"/>
              <a:t>Name: Andreea  Sibel Ismail </a:t>
            </a:r>
          </a:p>
          <a:p>
            <a:r>
              <a:rPr lang="en-GB" dirty="0"/>
              <a:t>Student Number: 2516748</a:t>
            </a:r>
          </a:p>
        </p:txBody>
      </p:sp>
    </p:spTree>
    <p:extLst>
      <p:ext uri="{BB962C8B-B14F-4D97-AF65-F5344CB8AC3E}">
        <p14:creationId xmlns:p14="http://schemas.microsoft.com/office/powerpoint/2010/main" val="3545121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7320"/>
        </a:solidFill>
        <a:effectLst/>
      </p:bgPr>
    </p:bg>
    <p:spTree>
      <p:nvGrpSpPr>
        <p:cNvPr id="1" name=""/>
        <p:cNvGrpSpPr/>
        <p:nvPr/>
      </p:nvGrpSpPr>
      <p:grpSpPr>
        <a:xfrm>
          <a:off x="0" y="0"/>
          <a:ext cx="0" cy="0"/>
          <a:chOff x="0" y="0"/>
          <a:chExt cx="0" cy="0"/>
        </a:xfrm>
      </p:grpSpPr>
      <p:sp useBgFill="1">
        <p:nvSpPr>
          <p:cNvPr id="2067" name="Rectangle 206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69" name="Arc 206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AF1E6ED-0E18-0F39-C406-502A2CE87DA8}"/>
              </a:ext>
            </a:extLst>
          </p:cNvPr>
          <p:cNvSpPr>
            <a:spLocks noGrp="1"/>
          </p:cNvSpPr>
          <p:nvPr>
            <p:ph type="title"/>
          </p:nvPr>
        </p:nvSpPr>
        <p:spPr>
          <a:xfrm>
            <a:off x="3366581" y="712848"/>
            <a:ext cx="5458838" cy="1325563"/>
          </a:xfrm>
        </p:spPr>
        <p:txBody>
          <a:bodyPr>
            <a:normAutofit/>
          </a:bodyPr>
          <a:lstStyle/>
          <a:p>
            <a:pPr algn="ctr"/>
            <a:r>
              <a:rPr lang="en-GB" sz="6000" b="1" dirty="0">
                <a:solidFill>
                  <a:schemeClr val="bg1"/>
                </a:solidFill>
                <a:latin typeface="Arial" panose="020B0604020202020204" pitchFamily="34" charset="0"/>
                <a:cs typeface="Arial" panose="020B0604020202020204" pitchFamily="34" charset="0"/>
              </a:rPr>
              <a:t>Outline</a:t>
            </a:r>
          </a:p>
        </p:txBody>
      </p:sp>
      <p:sp>
        <p:nvSpPr>
          <p:cNvPr id="2071" name="Freeform: Shape 207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1" name="Picture 3" descr="Thistles Stirling | Sainsbury's Local">
            <a:extLst>
              <a:ext uri="{FF2B5EF4-FFF2-40B4-BE49-F238E27FC236}">
                <a16:creationId xmlns:a16="http://schemas.microsoft.com/office/drawing/2014/main" id="{B5BFFBF6-5738-FC44-665F-89A21B25630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4269" y="2262805"/>
            <a:ext cx="3394306" cy="233238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536A9A3-283A-7EFC-9C35-DC21F0BE51E7}"/>
              </a:ext>
            </a:extLst>
          </p:cNvPr>
          <p:cNvSpPr>
            <a:spLocks noGrp="1"/>
          </p:cNvSpPr>
          <p:nvPr>
            <p:ph idx="1"/>
          </p:nvPr>
        </p:nvSpPr>
        <p:spPr>
          <a:xfrm>
            <a:off x="4282844" y="2207382"/>
            <a:ext cx="7464887" cy="2612208"/>
          </a:xfrm>
        </p:spPr>
        <p:txBody>
          <a:bodyPr>
            <a:normAutofit/>
          </a:bodyPr>
          <a:lstStyle/>
          <a:p>
            <a:pPr algn="just">
              <a:lnSpc>
                <a:spcPct val="150000"/>
              </a:lnSpc>
            </a:pPr>
            <a:endParaRPr lang="en-US" sz="1800" dirty="0">
              <a:solidFill>
                <a:schemeClr val="bg1"/>
              </a:solidFill>
              <a:latin typeface="Arial" panose="020B0604020202020204" pitchFamily="34" charset="0"/>
              <a:cs typeface="Arial" panose="020B0604020202020204" pitchFamily="34" charset="0"/>
            </a:endParaRPr>
          </a:p>
          <a:p>
            <a:pPr algn="just">
              <a:lnSpc>
                <a:spcPct val="150000"/>
              </a:lnSpc>
            </a:pPr>
            <a:r>
              <a:rPr lang="en-US" sz="1800" dirty="0">
                <a:solidFill>
                  <a:schemeClr val="bg1"/>
                </a:solidFill>
                <a:latin typeface="Arial" panose="020B0604020202020204" pitchFamily="34" charset="0"/>
                <a:cs typeface="Arial" panose="020B0604020202020204" pitchFamily="34" charset="0"/>
              </a:rPr>
              <a:t>Defines organisational structure and charts, plus their strategic value </a:t>
            </a:r>
          </a:p>
          <a:p>
            <a:pPr algn="just">
              <a:lnSpc>
                <a:spcPct val="150000"/>
              </a:lnSpc>
            </a:pPr>
            <a:r>
              <a:rPr lang="en-US" sz="1800" dirty="0">
                <a:solidFill>
                  <a:schemeClr val="bg1"/>
                </a:solidFill>
                <a:latin typeface="Arial" panose="020B0604020202020204" pitchFamily="34" charset="0"/>
                <a:cs typeface="Arial" panose="020B0604020202020204" pitchFamily="34" charset="0"/>
              </a:rPr>
              <a:t>Explores hierarchical, flat, and matrix models via Sainsbury's PLC </a:t>
            </a:r>
          </a:p>
          <a:p>
            <a:pPr algn="just">
              <a:lnSpc>
                <a:spcPct val="150000"/>
              </a:lnSpc>
            </a:pPr>
            <a:r>
              <a:rPr lang="en-US" sz="1800" dirty="0">
                <a:solidFill>
                  <a:schemeClr val="bg1"/>
                </a:solidFill>
                <a:latin typeface="Arial" panose="020B0604020202020204" pitchFamily="34" charset="0"/>
                <a:cs typeface="Arial" panose="020B0604020202020204" pitchFamily="34" charset="0"/>
              </a:rPr>
              <a:t>Concludes on how large organisations blend structural forms </a:t>
            </a:r>
          </a:p>
        </p:txBody>
      </p:sp>
    </p:spTree>
    <p:extLst>
      <p:ext uri="{BB962C8B-B14F-4D97-AF65-F5344CB8AC3E}">
        <p14:creationId xmlns:p14="http://schemas.microsoft.com/office/powerpoint/2010/main" val="4282759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a:extLst>
            <a:ext uri="{FF2B5EF4-FFF2-40B4-BE49-F238E27FC236}">
              <a16:creationId xmlns:a16="http://schemas.microsoft.com/office/drawing/2014/main" id="{77639235-A839-5221-38A3-813031A4E31A}"/>
            </a:ext>
          </a:extLst>
        </p:cNvPr>
        <p:cNvGrpSpPr/>
        <p:nvPr/>
      </p:nvGrpSpPr>
      <p:grpSpPr>
        <a:xfrm>
          <a:off x="0" y="0"/>
          <a:ext cx="0" cy="0"/>
          <a:chOff x="0" y="0"/>
          <a:chExt cx="0" cy="0"/>
        </a:xfrm>
      </p:grpSpPr>
      <p:sp useBgFill="1">
        <p:nvSpPr>
          <p:cNvPr id="2119" name="Rectangle 211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120" name="Arc 211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6EAD884-7C24-2037-C5E5-27BCC5DEF7A2}"/>
              </a:ext>
            </a:extLst>
          </p:cNvPr>
          <p:cNvSpPr>
            <a:spLocks noGrp="1"/>
          </p:cNvSpPr>
          <p:nvPr>
            <p:ph type="title"/>
          </p:nvPr>
        </p:nvSpPr>
        <p:spPr>
          <a:xfrm>
            <a:off x="1047750" y="647318"/>
            <a:ext cx="10096500" cy="1325563"/>
          </a:xfrm>
        </p:spPr>
        <p:txBody>
          <a:bodyPr>
            <a:normAutofit/>
          </a:bodyPr>
          <a:lstStyle/>
          <a:p>
            <a:pPr algn="ctr"/>
            <a:r>
              <a:rPr lang="en-US" sz="4000" b="1" dirty="0">
                <a:latin typeface="Arial" panose="020B0604020202020204" pitchFamily="34" charset="0"/>
                <a:cs typeface="Arial" panose="020B0604020202020204" pitchFamily="34" charset="0"/>
              </a:rPr>
              <a:t>What is Organisational Structure?</a:t>
            </a:r>
            <a:endParaRPr lang="en-GB" sz="4000" b="1" dirty="0">
              <a:latin typeface="Arial" panose="020B0604020202020204" pitchFamily="34" charset="0"/>
              <a:cs typeface="Arial" panose="020B0604020202020204" pitchFamily="34" charset="0"/>
            </a:endParaRPr>
          </a:p>
        </p:txBody>
      </p:sp>
      <p:sp>
        <p:nvSpPr>
          <p:cNvPr id="2121" name="Freeform: Shape 212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31CDE325-3C1D-1CE4-F403-5FD00CF38AC2}"/>
              </a:ext>
            </a:extLst>
          </p:cNvPr>
          <p:cNvPicPr>
            <a:picLocks noChangeAspect="1"/>
          </p:cNvPicPr>
          <p:nvPr/>
        </p:nvPicPr>
        <p:blipFill>
          <a:blip r:embed="rId3"/>
          <a:srcRect b="7669"/>
          <a:stretch>
            <a:fillRect/>
          </a:stretch>
        </p:blipFill>
        <p:spPr>
          <a:xfrm>
            <a:off x="6366869" y="1972881"/>
            <a:ext cx="4777381" cy="294434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4A67C65-C800-7239-956B-69BE88A722C9}"/>
              </a:ext>
            </a:extLst>
          </p:cNvPr>
          <p:cNvSpPr>
            <a:spLocks noGrp="1"/>
          </p:cNvSpPr>
          <p:nvPr>
            <p:ph idx="1"/>
          </p:nvPr>
        </p:nvSpPr>
        <p:spPr>
          <a:xfrm>
            <a:off x="1983820" y="2112448"/>
            <a:ext cx="3976310" cy="2782308"/>
          </a:xfrm>
        </p:spPr>
        <p:txBody>
          <a:bodyPr>
            <a:normAutofit/>
          </a:bodyPr>
          <a:lstStyle/>
          <a:p>
            <a:pPr algn="just">
              <a:lnSpc>
                <a:spcPct val="150000"/>
              </a:lnSpc>
            </a:pPr>
            <a:r>
              <a:rPr lang="en-US" sz="1600" dirty="0">
                <a:latin typeface="Arial" panose="020B0604020202020204" pitchFamily="34" charset="0"/>
                <a:cs typeface="Arial" panose="020B0604020202020204" pitchFamily="34" charset="0"/>
              </a:rPr>
              <a:t>Formal system dividing, combining, and coordinating work (</a:t>
            </a:r>
            <a:r>
              <a:rPr lang="en-US" sz="1600" dirty="0" err="1">
                <a:latin typeface="Arial" panose="020B0604020202020204" pitchFamily="34" charset="0"/>
                <a:cs typeface="Arial" panose="020B0604020202020204" pitchFamily="34" charset="0"/>
              </a:rPr>
              <a:t>Weth</a:t>
            </a:r>
            <a:r>
              <a:rPr lang="en-US" sz="1600" dirty="0">
                <a:latin typeface="Arial" panose="020B0604020202020204" pitchFamily="34" charset="0"/>
                <a:cs typeface="Arial" panose="020B0604020202020204" pitchFamily="34" charset="0"/>
              </a:rPr>
              <a:t>, 2025) </a:t>
            </a:r>
          </a:p>
          <a:p>
            <a:pPr algn="just">
              <a:lnSpc>
                <a:spcPct val="150000"/>
              </a:lnSpc>
            </a:pPr>
            <a:r>
              <a:rPr lang="en-US" sz="1600" dirty="0">
                <a:latin typeface="Arial" panose="020B0604020202020204" pitchFamily="34" charset="0"/>
                <a:cs typeface="Arial" panose="020B0604020202020204" pitchFamily="34" charset="0"/>
              </a:rPr>
              <a:t>Defines responsibility allocation, authority, and communication patterns </a:t>
            </a:r>
          </a:p>
          <a:p>
            <a:pPr algn="just">
              <a:lnSpc>
                <a:spcPct val="150000"/>
              </a:lnSpc>
            </a:pPr>
            <a:r>
              <a:rPr lang="en-US" sz="1600" dirty="0">
                <a:latin typeface="Arial" panose="020B0604020202020204" pitchFamily="34" charset="0"/>
                <a:cs typeface="Arial" panose="020B0604020202020204" pitchFamily="34" charset="0"/>
              </a:rPr>
              <a:t>Includes chain of command and informal day-to-day practices </a:t>
            </a:r>
          </a:p>
        </p:txBody>
      </p:sp>
    </p:spTree>
    <p:extLst>
      <p:ext uri="{BB962C8B-B14F-4D97-AF65-F5344CB8AC3E}">
        <p14:creationId xmlns:p14="http://schemas.microsoft.com/office/powerpoint/2010/main" val="1268608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06D42-9027-8FBE-06DF-A261A413082C}"/>
            </a:ext>
          </a:extLst>
        </p:cNvPr>
        <p:cNvGrpSpPr/>
        <p:nvPr/>
      </p:nvGrpSpPr>
      <p:grpSpPr>
        <a:xfrm>
          <a:off x="0" y="0"/>
          <a:ext cx="0" cy="0"/>
          <a:chOff x="0" y="0"/>
          <a:chExt cx="0" cy="0"/>
        </a:xfrm>
      </p:grpSpPr>
      <p:sp useBgFill="1">
        <p:nvSpPr>
          <p:cNvPr id="5148" name="Rectangle 5147">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66B9B0-8FC1-04F8-26A3-AF22B7FCC1E7}"/>
              </a:ext>
            </a:extLst>
          </p:cNvPr>
          <p:cNvSpPr>
            <a:spLocks noGrp="1"/>
          </p:cNvSpPr>
          <p:nvPr>
            <p:ph type="title"/>
          </p:nvPr>
        </p:nvSpPr>
        <p:spPr>
          <a:xfrm>
            <a:off x="795528" y="386930"/>
            <a:ext cx="10141799" cy="1300554"/>
          </a:xfrm>
        </p:spPr>
        <p:txBody>
          <a:bodyPr anchor="b">
            <a:normAutofit/>
          </a:bodyPr>
          <a:lstStyle/>
          <a:p>
            <a:r>
              <a:rPr lang="en-US" b="1">
                <a:latin typeface="Arial" panose="020B0604020202020204" pitchFamily="34" charset="0"/>
                <a:cs typeface="Arial" panose="020B0604020202020204" pitchFamily="34" charset="0"/>
              </a:rPr>
              <a:t>What is an Organisational Chart and Why Does Structure Matter?</a:t>
            </a:r>
            <a:endParaRPr lang="en-GB" b="1">
              <a:latin typeface="Arial" panose="020B0604020202020204" pitchFamily="34" charset="0"/>
              <a:cs typeface="Arial" panose="020B0604020202020204" pitchFamily="34" charset="0"/>
            </a:endParaRPr>
          </a:p>
        </p:txBody>
      </p:sp>
      <p:sp>
        <p:nvSpPr>
          <p:cNvPr id="5150" name="Rectangle 5149">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52" name="Rectangle 5151">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20 Organizational Chart Examples (2026) - Venngage">
            <a:extLst>
              <a:ext uri="{FF2B5EF4-FFF2-40B4-BE49-F238E27FC236}">
                <a16:creationId xmlns:a16="http://schemas.microsoft.com/office/drawing/2014/main" id="{60AB2657-8E6E-7FC9-9B68-FCD6192481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7645" y="2799935"/>
            <a:ext cx="5137927" cy="3074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154" name="Rectangle 5153">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63" name="Content Placeholder 2">
            <a:extLst>
              <a:ext uri="{FF2B5EF4-FFF2-40B4-BE49-F238E27FC236}">
                <a16:creationId xmlns:a16="http://schemas.microsoft.com/office/drawing/2014/main" id="{76C01DC0-6779-5DD3-5423-913AED9477AA}"/>
              </a:ext>
            </a:extLst>
          </p:cNvPr>
          <p:cNvGraphicFramePr>
            <a:graphicFrameLocks noGrp="1"/>
          </p:cNvGraphicFramePr>
          <p:nvPr>
            <p:ph idx="1"/>
            <p:extLst>
              <p:ext uri="{D42A27DB-BD31-4B8C-83A1-F6EECF244321}">
                <p14:modId xmlns:p14="http://schemas.microsoft.com/office/powerpoint/2010/main" val="2197772154"/>
              </p:ext>
            </p:extLst>
          </p:nvPr>
        </p:nvGraphicFramePr>
        <p:xfrm>
          <a:off x="6406429" y="2517348"/>
          <a:ext cx="4530898" cy="36394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70964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3B2F4-9331-C3FA-1D9C-94BFD83718A8}"/>
            </a:ext>
          </a:extLst>
        </p:cNvPr>
        <p:cNvGrpSpPr/>
        <p:nvPr/>
      </p:nvGrpSpPr>
      <p:grpSpPr>
        <a:xfrm>
          <a:off x="0" y="0"/>
          <a:ext cx="0" cy="0"/>
          <a:chOff x="0" y="0"/>
          <a:chExt cx="0" cy="0"/>
        </a:xfrm>
      </p:grpSpPr>
      <p:sp useBgFill="1">
        <p:nvSpPr>
          <p:cNvPr id="4119" name="Rectangle 41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9" name="Picture 3" descr="Sainsbury's is replacing Oracle with SAP Retail - Retail Optimiser">
            <a:extLst>
              <a:ext uri="{FF2B5EF4-FFF2-40B4-BE49-F238E27FC236}">
                <a16:creationId xmlns:a16="http://schemas.microsoft.com/office/drawing/2014/main" id="{B577BEC0-E155-C73C-6405-1CB2E66F4A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807"/>
          <a:stretch>
            <a:fillRect/>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21" name="Rectangle 41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B13A866-6697-BDC0-8001-2367AD75C2E6}"/>
              </a:ext>
            </a:extLst>
          </p:cNvPr>
          <p:cNvSpPr>
            <a:spLocks noGrp="1"/>
          </p:cNvSpPr>
          <p:nvPr>
            <p:ph type="title"/>
          </p:nvPr>
        </p:nvSpPr>
        <p:spPr>
          <a:xfrm>
            <a:off x="838200" y="365125"/>
            <a:ext cx="3822189" cy="1899912"/>
          </a:xfrm>
        </p:spPr>
        <p:txBody>
          <a:bodyPr>
            <a:normAutofit/>
          </a:bodyPr>
          <a:lstStyle/>
          <a:p>
            <a:r>
              <a:rPr lang="en-US" sz="4000" b="1" dirty="0">
                <a:latin typeface="Arial" panose="020B0604020202020204" pitchFamily="34" charset="0"/>
                <a:cs typeface="Arial" panose="020B0604020202020204" pitchFamily="34" charset="0"/>
              </a:rPr>
              <a:t>Overview of Sainsbury's PLC</a:t>
            </a:r>
            <a:endParaRPr lang="en-GB" sz="40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AE463A0-45C7-4A24-5EFA-07DCEA9107A1}"/>
              </a:ext>
            </a:extLst>
          </p:cNvPr>
          <p:cNvSpPr>
            <a:spLocks noGrp="1"/>
          </p:cNvSpPr>
          <p:nvPr>
            <p:ph idx="1"/>
          </p:nvPr>
        </p:nvSpPr>
        <p:spPr>
          <a:xfrm>
            <a:off x="838200" y="2522855"/>
            <a:ext cx="3471668" cy="2652649"/>
          </a:xfrm>
        </p:spPr>
        <p:txBody>
          <a:bodyPr>
            <a:normAutofit/>
          </a:bodyPr>
          <a:lstStyle/>
          <a:p>
            <a:pPr algn="just"/>
            <a:r>
              <a:rPr lang="en-US" sz="1700" dirty="0">
                <a:latin typeface="Arial" panose="020B0604020202020204" pitchFamily="34" charset="0"/>
                <a:cs typeface="Arial" panose="020B0604020202020204" pitchFamily="34" charset="0"/>
              </a:rPr>
              <a:t>Founded 1869; now operates 1,400+ outlets across multiple formats (Statista Research Department, 2025) </a:t>
            </a:r>
          </a:p>
          <a:p>
            <a:pPr algn="just"/>
            <a:r>
              <a:rPr lang="en-US" sz="1700" dirty="0">
                <a:latin typeface="Arial" panose="020B0604020202020204" pitchFamily="34" charset="0"/>
                <a:cs typeface="Arial" panose="020B0604020202020204" pitchFamily="34" charset="0"/>
              </a:rPr>
              <a:t>Portfolio includes Argos and Tu Clothing alongside core grocery </a:t>
            </a:r>
          </a:p>
          <a:p>
            <a:pPr algn="just"/>
            <a:r>
              <a:rPr lang="en-US" sz="1700" dirty="0">
                <a:latin typeface="Arial" panose="020B0604020202020204" pitchFamily="34" charset="0"/>
                <a:cs typeface="Arial" panose="020B0604020202020204" pitchFamily="34" charset="0"/>
              </a:rPr>
              <a:t>Scale and diversity make it ideal for studying real-world structure </a:t>
            </a:r>
          </a:p>
        </p:txBody>
      </p:sp>
    </p:spTree>
    <p:extLst>
      <p:ext uri="{BB962C8B-B14F-4D97-AF65-F5344CB8AC3E}">
        <p14:creationId xmlns:p14="http://schemas.microsoft.com/office/powerpoint/2010/main" val="601656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A1BBFF-615B-6C3A-FB23-ECA0A1A6EA91}"/>
              </a:ext>
            </a:extLst>
          </p:cNvPr>
          <p:cNvSpPr>
            <a:spLocks noGrp="1"/>
          </p:cNvSpPr>
          <p:nvPr>
            <p:ph type="title"/>
          </p:nvPr>
        </p:nvSpPr>
        <p:spPr>
          <a:xfrm>
            <a:off x="1137033" y="670559"/>
            <a:ext cx="5513149" cy="2148841"/>
          </a:xfrm>
        </p:spPr>
        <p:txBody>
          <a:bodyPr anchor="t">
            <a:normAutofit/>
          </a:bodyPr>
          <a:lstStyle/>
          <a:p>
            <a:r>
              <a:rPr lang="en-GB" b="1" dirty="0">
                <a:latin typeface="Arial" panose="020B0604020202020204" pitchFamily="34" charset="0"/>
                <a:cs typeface="Arial" panose="020B0604020202020204" pitchFamily="34" charset="0"/>
              </a:rPr>
              <a:t>Way 1: Hierarchical Structure </a:t>
            </a:r>
          </a:p>
        </p:txBody>
      </p:sp>
      <p:pic>
        <p:nvPicPr>
          <p:cNvPr id="5" name="Picture 4">
            <a:extLst>
              <a:ext uri="{FF2B5EF4-FFF2-40B4-BE49-F238E27FC236}">
                <a16:creationId xmlns:a16="http://schemas.microsoft.com/office/drawing/2014/main" id="{D19C2DB4-81D4-66F7-AA03-96721AE764FB}"/>
              </a:ext>
            </a:extLst>
          </p:cNvPr>
          <p:cNvPicPr>
            <a:picLocks noChangeAspect="1"/>
          </p:cNvPicPr>
          <p:nvPr/>
        </p:nvPicPr>
        <p:blipFill>
          <a:blip r:embed="rId3"/>
          <a:srcRect l="4573" r="491" b="-1"/>
          <a:stretch>
            <a:fillRect/>
          </a:stretch>
        </p:blipFill>
        <p:spPr>
          <a:xfrm>
            <a:off x="-494644" y="2651760"/>
            <a:ext cx="7227474" cy="4206240"/>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graphicFrame>
        <p:nvGraphicFramePr>
          <p:cNvPr id="14" name="Content Placeholder 2">
            <a:extLst>
              <a:ext uri="{FF2B5EF4-FFF2-40B4-BE49-F238E27FC236}">
                <a16:creationId xmlns:a16="http://schemas.microsoft.com/office/drawing/2014/main" id="{BDA6CACC-2D08-F311-FDFC-9C0C65042116}"/>
              </a:ext>
            </a:extLst>
          </p:cNvPr>
          <p:cNvGraphicFramePr>
            <a:graphicFrameLocks noGrp="1"/>
          </p:cNvGraphicFramePr>
          <p:nvPr>
            <p:ph idx="1"/>
            <p:extLst>
              <p:ext uri="{D42A27DB-BD31-4B8C-83A1-F6EECF244321}">
                <p14:modId xmlns:p14="http://schemas.microsoft.com/office/powerpoint/2010/main" val="1779585529"/>
              </p:ext>
            </p:extLst>
          </p:nvPr>
        </p:nvGraphicFramePr>
        <p:xfrm>
          <a:off x="6815477" y="1325877"/>
          <a:ext cx="4555782" cy="42062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4191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77" name="Rectangle 7176">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DC98ECC-0544-BECF-D816-5222743512DB}"/>
              </a:ext>
            </a:extLst>
          </p:cNvPr>
          <p:cNvSpPr>
            <a:spLocks noGrp="1"/>
          </p:cNvSpPr>
          <p:nvPr>
            <p:ph type="title"/>
          </p:nvPr>
        </p:nvSpPr>
        <p:spPr>
          <a:xfrm>
            <a:off x="838200" y="365125"/>
            <a:ext cx="5393361" cy="1325563"/>
          </a:xfrm>
        </p:spPr>
        <p:txBody>
          <a:bodyPr>
            <a:normAutofit/>
          </a:bodyPr>
          <a:lstStyle/>
          <a:p>
            <a:r>
              <a:rPr lang="en-GB" b="1" dirty="0">
                <a:latin typeface="Arial" panose="020B0604020202020204" pitchFamily="34" charset="0"/>
                <a:cs typeface="Arial" panose="020B0604020202020204" pitchFamily="34" charset="0"/>
              </a:rPr>
              <a:t>Way 1: Hierarchical Structure </a:t>
            </a:r>
          </a:p>
        </p:txBody>
      </p:sp>
      <p:graphicFrame>
        <p:nvGraphicFramePr>
          <p:cNvPr id="7183" name="Content Placeholder 2">
            <a:extLst>
              <a:ext uri="{FF2B5EF4-FFF2-40B4-BE49-F238E27FC236}">
                <a16:creationId xmlns:a16="http://schemas.microsoft.com/office/drawing/2014/main" id="{B14B6D17-BD7B-285F-C9F8-8C0B485912A5}"/>
              </a:ext>
            </a:extLst>
          </p:cNvPr>
          <p:cNvGraphicFramePr>
            <a:graphicFrameLocks noGrp="1"/>
          </p:cNvGraphicFramePr>
          <p:nvPr>
            <p:ph idx="1"/>
            <p:extLst>
              <p:ext uri="{D42A27DB-BD31-4B8C-83A1-F6EECF244321}">
                <p14:modId xmlns:p14="http://schemas.microsoft.com/office/powerpoint/2010/main" val="2205323637"/>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2" name="Picture 4" descr="What Is A Hierarchy Chart? - How To Create A Hierarchy Diagram">
            <a:extLst>
              <a:ext uri="{FF2B5EF4-FFF2-40B4-BE49-F238E27FC236}">
                <a16:creationId xmlns:a16="http://schemas.microsoft.com/office/drawing/2014/main" id="{6064EF04-0996-F0FD-4203-6DB60B4F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8931" r="18569"/>
          <a:stretch>
            <a:fillRect/>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7179"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181"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0883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BB30249C-A2E4-6094-8F06-4D2D13FE49AE}"/>
            </a:ext>
          </a:extLst>
        </p:cNvPr>
        <p:cNvGrpSpPr/>
        <p:nvPr/>
      </p:nvGrpSpPr>
      <p:grpSpPr>
        <a:xfrm>
          <a:off x="0" y="0"/>
          <a:ext cx="0" cy="0"/>
          <a:chOff x="0" y="0"/>
          <a:chExt cx="0" cy="0"/>
        </a:xfrm>
      </p:grpSpPr>
      <p:pic>
        <p:nvPicPr>
          <p:cNvPr id="8195" name="Picture 3" descr="What Is a Flat Organizational Structure? AIHR - HR Glossary">
            <a:extLst>
              <a:ext uri="{FF2B5EF4-FFF2-40B4-BE49-F238E27FC236}">
                <a16:creationId xmlns:a16="http://schemas.microsoft.com/office/drawing/2014/main" id="{DE2BE306-C101-2716-7D07-44D47BEF21F0}"/>
              </a:ext>
            </a:extLst>
          </p:cNvPr>
          <p:cNvPicPr>
            <a:picLocks noChangeAspect="1" noChangeArrowheads="1"/>
          </p:cNvPicPr>
          <p:nvPr/>
        </p:nvPicPr>
        <p:blipFill rotWithShape="1">
          <a:blip r:embed="rId3">
            <a:duotone>
              <a:prstClr val="black"/>
              <a:schemeClr val="tx2">
                <a:tint val="45000"/>
                <a:satMod val="400000"/>
              </a:schemeClr>
            </a:duotone>
            <a:alphaModFix amt="25000"/>
            <a:extLst>
              <a:ext uri="{28A0092B-C50C-407E-A947-70E740481C1C}">
                <a14:useLocalDpi xmlns:a14="http://schemas.microsoft.com/office/drawing/2010/main" val="0"/>
              </a:ext>
            </a:extLst>
          </a:blip>
          <a:srcRect t="3215" b="12199"/>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7D0BEA1-F300-A555-FC46-D51D9CF3372E}"/>
              </a:ext>
            </a:extLst>
          </p:cNvPr>
          <p:cNvSpPr>
            <a:spLocks noGrp="1"/>
          </p:cNvSpPr>
          <p:nvPr>
            <p:ph type="title"/>
          </p:nvPr>
        </p:nvSpPr>
        <p:spPr>
          <a:xfrm>
            <a:off x="838200" y="857250"/>
            <a:ext cx="10515600" cy="890588"/>
          </a:xfrm>
        </p:spPr>
        <p:txBody>
          <a:bodyPr>
            <a:normAutofit/>
          </a:bodyPr>
          <a:lstStyle/>
          <a:p>
            <a:r>
              <a:rPr lang="en-GB" b="1" dirty="0">
                <a:latin typeface="Arial" panose="020B0604020202020204" pitchFamily="34" charset="0"/>
                <a:cs typeface="Arial" panose="020B0604020202020204" pitchFamily="34" charset="0"/>
              </a:rPr>
              <a:t>Way 2: Flat Structure</a:t>
            </a:r>
          </a:p>
        </p:txBody>
      </p:sp>
      <p:graphicFrame>
        <p:nvGraphicFramePr>
          <p:cNvPr id="8199" name="Content Placeholder 2">
            <a:extLst>
              <a:ext uri="{FF2B5EF4-FFF2-40B4-BE49-F238E27FC236}">
                <a16:creationId xmlns:a16="http://schemas.microsoft.com/office/drawing/2014/main" id="{9A08D98B-64A5-7F57-6BC2-EE7257E45D40}"/>
              </a:ext>
            </a:extLst>
          </p:cNvPr>
          <p:cNvGraphicFramePr>
            <a:graphicFrameLocks noGrp="1"/>
          </p:cNvGraphicFramePr>
          <p:nvPr>
            <p:ph idx="1"/>
            <p:extLst>
              <p:ext uri="{D42A27DB-BD31-4B8C-83A1-F6EECF244321}">
                <p14:modId xmlns:p14="http://schemas.microsoft.com/office/powerpoint/2010/main" val="4079939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11955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4215B"/>
        </a:solidFill>
        <a:effectLst/>
      </p:bgPr>
    </p:bg>
    <p:spTree>
      <p:nvGrpSpPr>
        <p:cNvPr id="1" name="">
          <a:extLst>
            <a:ext uri="{FF2B5EF4-FFF2-40B4-BE49-F238E27FC236}">
              <a16:creationId xmlns:a16="http://schemas.microsoft.com/office/drawing/2014/main" id="{A1733B66-539C-E276-EA19-09E591887D60}"/>
            </a:ext>
          </a:extLst>
        </p:cNvPr>
        <p:cNvGrpSpPr/>
        <p:nvPr/>
      </p:nvGrpSpPr>
      <p:grpSpPr>
        <a:xfrm>
          <a:off x="0" y="0"/>
          <a:ext cx="0" cy="0"/>
          <a:chOff x="0" y="0"/>
          <a:chExt cx="0" cy="0"/>
        </a:xfrm>
      </p:grpSpPr>
      <p:sp useBgFill="1">
        <p:nvSpPr>
          <p:cNvPr id="9224" name="Rectangle 9223">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6" name="Freeform: Shape 9225">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92295A-BC5A-0709-DE6F-23BE7E22B299}"/>
              </a:ext>
            </a:extLst>
          </p:cNvPr>
          <p:cNvSpPr>
            <a:spLocks noGrp="1"/>
          </p:cNvSpPr>
          <p:nvPr>
            <p:ph type="title"/>
          </p:nvPr>
        </p:nvSpPr>
        <p:spPr>
          <a:xfrm>
            <a:off x="838200" y="600456"/>
            <a:ext cx="3739341" cy="1330839"/>
          </a:xfrm>
        </p:spPr>
        <p:txBody>
          <a:bodyPr vert="horz" lIns="91440" tIns="45720" rIns="91440" bIns="45720" rtlCol="0" anchor="ctr">
            <a:normAutofit fontScale="90000"/>
          </a:bodyPr>
          <a:lstStyle/>
          <a:p>
            <a:r>
              <a:rPr lang="en-US" b="1" kern="1200" dirty="0">
                <a:solidFill>
                  <a:schemeClr val="tx1"/>
                </a:solidFill>
                <a:latin typeface="Arial" panose="020B0604020202020204" pitchFamily="34" charset="0"/>
                <a:cs typeface="Arial" panose="020B0604020202020204" pitchFamily="34" charset="0"/>
              </a:rPr>
              <a:t>Way 3: Matrix Structure </a:t>
            </a:r>
          </a:p>
        </p:txBody>
      </p:sp>
      <p:sp>
        <p:nvSpPr>
          <p:cNvPr id="7" name="TextBox 6">
            <a:extLst>
              <a:ext uri="{FF2B5EF4-FFF2-40B4-BE49-F238E27FC236}">
                <a16:creationId xmlns:a16="http://schemas.microsoft.com/office/drawing/2014/main" id="{9A1BFC88-2D4A-D490-4232-84D48E5A96D8}"/>
              </a:ext>
            </a:extLst>
          </p:cNvPr>
          <p:cNvSpPr txBox="1"/>
          <p:nvPr/>
        </p:nvSpPr>
        <p:spPr>
          <a:xfrm>
            <a:off x="209550" y="2194102"/>
            <a:ext cx="4367991" cy="4968698"/>
          </a:xfrm>
          <a:prstGeom prst="rect">
            <a:avLst/>
          </a:prstGeom>
        </p:spPr>
        <p:txBody>
          <a:bodyPr vert="horz" lIns="91440" tIns="45720" rIns="91440" bIns="45720" rtlCol="0">
            <a:normAutofit/>
          </a:bodyPr>
          <a:lstStyle/>
          <a:p>
            <a:pPr marL="28575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Breaks single-line authority with dual reporting structure (Janes and Sutton, 2017)</a:t>
            </a:r>
          </a:p>
          <a:p>
            <a:pPr marL="28575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Employees report to both a functional and a project manager</a:t>
            </a:r>
          </a:p>
          <a:p>
            <a:pPr marL="28575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Key advantages are flexibility and effective use of specialist knowledge</a:t>
            </a:r>
          </a:p>
        </p:txBody>
      </p:sp>
      <p:pic>
        <p:nvPicPr>
          <p:cNvPr id="9219" name="Picture 3" descr="What is a Matrix Organization?">
            <a:extLst>
              <a:ext uri="{FF2B5EF4-FFF2-40B4-BE49-F238E27FC236}">
                <a16:creationId xmlns:a16="http://schemas.microsoft.com/office/drawing/2014/main" id="{CC5C079F-B81B-5F54-9D85-A3F3EBFB52C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15741" y="1550193"/>
            <a:ext cx="6680202" cy="3757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744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C63EFB-F60F-9E19-CAEF-5B8F1123CE4B}"/>
            </a:ext>
          </a:extLst>
        </p:cNvPr>
        <p:cNvGrpSpPr/>
        <p:nvPr/>
      </p:nvGrpSpPr>
      <p:grpSpPr>
        <a:xfrm>
          <a:off x="0" y="0"/>
          <a:ext cx="0" cy="0"/>
          <a:chOff x="0" y="0"/>
          <a:chExt cx="0" cy="0"/>
        </a:xfrm>
      </p:grpSpPr>
      <p:sp useBgFill="1">
        <p:nvSpPr>
          <p:cNvPr id="10258" name="Rectangle 10257">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EECF7B-56B2-CCDF-3835-F17B92E2F6F1}"/>
              </a:ext>
            </a:extLst>
          </p:cNvPr>
          <p:cNvSpPr>
            <a:spLocks noGrp="1"/>
          </p:cNvSpPr>
          <p:nvPr>
            <p:ph type="title"/>
          </p:nvPr>
        </p:nvSpPr>
        <p:spPr>
          <a:xfrm>
            <a:off x="795528" y="386930"/>
            <a:ext cx="10141799" cy="1300554"/>
          </a:xfrm>
        </p:spPr>
        <p:txBody>
          <a:bodyPr vert="horz" lIns="91440" tIns="45720" rIns="91440" bIns="45720" rtlCol="0" anchor="b">
            <a:normAutofit/>
          </a:bodyPr>
          <a:lstStyle/>
          <a:p>
            <a:r>
              <a:rPr lang="en-US" sz="4800" b="1" kern="1200">
                <a:solidFill>
                  <a:schemeClr val="tx1"/>
                </a:solidFill>
                <a:latin typeface="Arial" panose="020B0604020202020204" pitchFamily="34" charset="0"/>
                <a:cs typeface="Arial" panose="020B0604020202020204" pitchFamily="34" charset="0"/>
              </a:rPr>
              <a:t>Way 3: Matrix Structure </a:t>
            </a:r>
          </a:p>
        </p:txBody>
      </p:sp>
      <p:sp>
        <p:nvSpPr>
          <p:cNvPr id="10259" name="Rectangle 10258">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60" name="Rectangle 10259">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6 Advantages and Disadvantages of a Matrix Organizational Structure |  ChartHop">
            <a:extLst>
              <a:ext uri="{FF2B5EF4-FFF2-40B4-BE49-F238E27FC236}">
                <a16:creationId xmlns:a16="http://schemas.microsoft.com/office/drawing/2014/main" id="{41AD0F89-5CDC-2C52-9DEE-4DA1B53022B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5295" y="2675808"/>
            <a:ext cx="5150277" cy="341205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D84078C-5FA9-928A-E02D-20ABBDEEA2E8}"/>
              </a:ext>
            </a:extLst>
          </p:cNvPr>
          <p:cNvSpPr txBox="1"/>
          <p:nvPr/>
        </p:nvSpPr>
        <p:spPr>
          <a:xfrm>
            <a:off x="6278412" y="2389218"/>
            <a:ext cx="4840691" cy="3639450"/>
          </a:xfrm>
          <a:prstGeom prst="rect">
            <a:avLst/>
          </a:prstGeom>
        </p:spPr>
        <p:txBody>
          <a:bodyPr vert="horz" lIns="91440" tIns="45720" rIns="91440" bIns="45720" rtlCol="0" anchor="ctr">
            <a:normAutofit/>
          </a:bodyPr>
          <a:lstStyle/>
          <a:p>
            <a:pPr marL="34290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1700" b="0" i="0" u="none" strike="noStrike" cap="none" normalizeH="0" baseline="0" dirty="0">
                <a:ln>
                  <a:noFill/>
                </a:ln>
                <a:effectLst/>
                <a:latin typeface="Arial" panose="020B0604020202020204" pitchFamily="34" charset="0"/>
                <a:cs typeface="Arial" panose="020B0604020202020204" pitchFamily="34" charset="0"/>
              </a:rPr>
              <a:t>Used in Sainsbury's cross-functional projects like Nectar and sustainability (Prior, Buttle and </a:t>
            </a:r>
            <a:r>
              <a:rPr kumimoji="0" lang="en-US" altLang="en-US" sz="1700" b="0" i="0" u="none" strike="noStrike" cap="none" normalizeH="0" baseline="0" dirty="0" err="1">
                <a:ln>
                  <a:noFill/>
                </a:ln>
                <a:effectLst/>
                <a:latin typeface="Arial" panose="020B0604020202020204" pitchFamily="34" charset="0"/>
                <a:cs typeface="Arial" panose="020B0604020202020204" pitchFamily="34" charset="0"/>
              </a:rPr>
              <a:t>Maklan</a:t>
            </a:r>
            <a:r>
              <a:rPr kumimoji="0" lang="en-US" altLang="en-US" sz="1700" b="0" i="0" u="none" strike="noStrike" cap="none" normalizeH="0" baseline="0" dirty="0">
                <a:ln>
                  <a:noFill/>
                </a:ln>
                <a:effectLst/>
                <a:latin typeface="Arial" panose="020B0604020202020204" pitchFamily="34" charset="0"/>
                <a:cs typeface="Arial" panose="020B0604020202020204" pitchFamily="34" charset="0"/>
              </a:rPr>
              <a:t>, 2024) </a:t>
            </a:r>
          </a:p>
          <a:p>
            <a:pPr marL="34290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1700" b="0" i="0" u="none" strike="noStrike" cap="none" normalizeH="0" baseline="0" dirty="0">
                <a:ln>
                  <a:noFill/>
                </a:ln>
                <a:effectLst/>
                <a:latin typeface="Arial" panose="020B0604020202020204" pitchFamily="34" charset="0"/>
                <a:cs typeface="Arial" panose="020B0604020202020204" pitchFamily="34" charset="0"/>
              </a:rPr>
              <a:t>Teams draw staff from IT, finance, marketing, and operations </a:t>
            </a:r>
          </a:p>
          <a:p>
            <a:pPr marL="342900" marR="0" lvl="0" indent="-285750" algn="just" defTabSz="914400" fontAlgn="base">
              <a:lnSpc>
                <a:spcPct val="150000"/>
              </a:lnSpc>
              <a:spcBef>
                <a:spcPct val="0"/>
              </a:spcBef>
              <a:spcAft>
                <a:spcPts val="600"/>
              </a:spcAft>
              <a:buClrTx/>
              <a:buSzTx/>
              <a:buFont typeface="Arial" panose="020B0604020202020204" pitchFamily="34" charset="0"/>
              <a:buChar char="•"/>
              <a:tabLst/>
            </a:pPr>
            <a:r>
              <a:rPr kumimoji="0" lang="en-US" altLang="en-US" sz="1700" b="0" i="0" u="none" strike="noStrike" cap="none" normalizeH="0" baseline="0" dirty="0">
                <a:ln>
                  <a:noFill/>
                </a:ln>
                <a:effectLst/>
                <a:latin typeface="Arial" panose="020B0604020202020204" pitchFamily="34" charset="0"/>
                <a:cs typeface="Arial" panose="020B0604020202020204" pitchFamily="34" charset="0"/>
              </a:rPr>
              <a:t>Charts show individuals at the intersection of functional columns and project rows </a:t>
            </a:r>
          </a:p>
        </p:txBody>
      </p:sp>
      <p:sp>
        <p:nvSpPr>
          <p:cNvPr id="10261" name="Rectangle 10260">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473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effectLst/>
      </p:bgPr>
    </p:bg>
    <p:spTree>
      <p:nvGrpSpPr>
        <p:cNvPr id="1" name="">
          <a:extLst>
            <a:ext uri="{FF2B5EF4-FFF2-40B4-BE49-F238E27FC236}">
              <a16:creationId xmlns:a16="http://schemas.microsoft.com/office/drawing/2014/main" id="{BFE3B759-1489-C315-201E-8FAFBA2E3922}"/>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93C94B69-B11C-10BC-A69D-92999B3FBBC3}"/>
              </a:ext>
            </a:extLst>
          </p:cNvPr>
          <p:cNvSpPr>
            <a:spLocks noGrp="1"/>
          </p:cNvSpPr>
          <p:nvPr>
            <p:ph type="title"/>
          </p:nvPr>
        </p:nvSpPr>
        <p:spPr>
          <a:xfrm>
            <a:off x="479394" y="1070800"/>
            <a:ext cx="3939688" cy="5583126"/>
          </a:xfrm>
        </p:spPr>
        <p:txBody>
          <a:bodyPr vert="horz" lIns="91440" tIns="45720" rIns="91440" bIns="45720" rtlCol="0" anchor="ctr">
            <a:normAutofit/>
          </a:bodyPr>
          <a:lstStyle/>
          <a:p>
            <a:pPr algn="r"/>
            <a:r>
              <a:rPr lang="en-US" sz="5600" b="1" kern="1200">
                <a:solidFill>
                  <a:schemeClr val="tx1"/>
                </a:solidFill>
                <a:latin typeface="+mj-lt"/>
                <a:ea typeface="+mj-ea"/>
                <a:cs typeface="+mj-cs"/>
              </a:rPr>
              <a:t>Conclusion</a:t>
            </a:r>
          </a:p>
        </p:txBody>
      </p:sp>
      <p:cxnSp>
        <p:nvCxnSpPr>
          <p:cNvPr id="26" name="Straight Connector 25">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20" name="TextBox 4">
            <a:extLst>
              <a:ext uri="{FF2B5EF4-FFF2-40B4-BE49-F238E27FC236}">
                <a16:creationId xmlns:a16="http://schemas.microsoft.com/office/drawing/2014/main" id="{9DF7F42A-6F99-FD01-2BD3-8404EF37BC8D}"/>
              </a:ext>
            </a:extLst>
          </p:cNvPr>
          <p:cNvGraphicFramePr/>
          <p:nvPr>
            <p:extLst>
              <p:ext uri="{D42A27DB-BD31-4B8C-83A1-F6EECF244321}">
                <p14:modId xmlns:p14="http://schemas.microsoft.com/office/powerpoint/2010/main" val="3806143978"/>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3323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A3D3F-2A28-C9E7-6BD5-55C0E13DE0FE}"/>
              </a:ext>
            </a:extLst>
          </p:cNvPr>
          <p:cNvSpPr txBox="1">
            <a:spLocks/>
          </p:cNvSpPr>
          <p:nvPr/>
        </p:nvSpPr>
        <p:spPr>
          <a:xfrm>
            <a:off x="325150" y="85726"/>
            <a:ext cx="9942716" cy="64742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t>References</a:t>
            </a:r>
          </a:p>
        </p:txBody>
      </p:sp>
      <p:sp>
        <p:nvSpPr>
          <p:cNvPr id="3" name="TextBox 2">
            <a:extLst>
              <a:ext uri="{FF2B5EF4-FFF2-40B4-BE49-F238E27FC236}">
                <a16:creationId xmlns:a16="http://schemas.microsoft.com/office/drawing/2014/main" id="{78C2DA2E-93BC-39AB-75AD-F186DB5EDE7D}"/>
              </a:ext>
            </a:extLst>
          </p:cNvPr>
          <p:cNvSpPr txBox="1"/>
          <p:nvPr/>
        </p:nvSpPr>
        <p:spPr>
          <a:xfrm>
            <a:off x="325150" y="578848"/>
            <a:ext cx="11782802" cy="6088651"/>
          </a:xfrm>
          <a:prstGeom prst="rect">
            <a:avLst/>
          </a:prstGeom>
        </p:spPr>
        <p:txBody>
          <a:bodyPr vert="horz" lIns="91440" tIns="45720" rIns="91440" bIns="45720" rtlCol="0" anchor="ctr">
            <a:normAutofit/>
          </a:bodyPr>
          <a:lstStyle/>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Adom, K., Hinson, R.E., Mintah, E.O. and </a:t>
            </a:r>
            <a:r>
              <a:rPr lang="en-US" sz="1000" dirty="0" err="1">
                <a:effectLst/>
                <a:latin typeface="Arial" panose="020B0604020202020204" pitchFamily="34" charset="0"/>
                <a:cs typeface="Arial" panose="020B0604020202020204" pitchFamily="34" charset="0"/>
              </a:rPr>
              <a:t>Obuobisa</a:t>
            </a:r>
            <a:r>
              <a:rPr lang="en-US" sz="1000" dirty="0">
                <a:effectLst/>
                <a:latin typeface="Arial" panose="020B0604020202020204" pitchFamily="34" charset="0"/>
                <a:cs typeface="Arial" panose="020B0604020202020204" pitchFamily="34" charset="0"/>
              </a:rPr>
              <a:t>-Darko, T. (2023) </a:t>
            </a:r>
            <a:r>
              <a:rPr lang="en-US" sz="1000" i="1" dirty="0">
                <a:effectLst/>
                <a:latin typeface="Arial" panose="020B0604020202020204" pitchFamily="34" charset="0"/>
                <a:cs typeface="Arial" panose="020B0604020202020204" pitchFamily="34" charset="0"/>
              </a:rPr>
              <a:t>Business administration: an introduction for managers and business professionals</a:t>
            </a:r>
            <a:r>
              <a:rPr lang="en-US" sz="1000" dirty="0">
                <a:effectLst/>
                <a:latin typeface="Arial" panose="020B0604020202020204" pitchFamily="34" charset="0"/>
                <a:cs typeface="Arial" panose="020B0604020202020204" pitchFamily="34" charset="0"/>
              </a:rPr>
              <a:t>. CRC Press. Available at: https://books.google.com/books?id=zSTcEAAAQBAJ&amp;pg=PA71&amp;dq=pyramid+structure+business&amp;hl=en&amp;newbks=1&amp;newbks_redir=1&amp;sa=X&amp;ved=2ahUKEwj_0ZvA5biTAxUiWHADHUMeIDYQ6AF6BAgMEAM.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Bhattacharyya, D.K. (2024) </a:t>
            </a:r>
            <a:r>
              <a:rPr lang="en-US" sz="1000" i="1" dirty="0">
                <a:effectLst/>
                <a:latin typeface="Arial" panose="020B0604020202020204" pitchFamily="34" charset="0"/>
                <a:cs typeface="Arial" panose="020B0604020202020204" pitchFamily="34" charset="0"/>
              </a:rPr>
              <a:t>Organizational structure and design: text and cases</a:t>
            </a:r>
            <a:r>
              <a:rPr lang="en-US" sz="1000" dirty="0">
                <a:effectLst/>
                <a:latin typeface="Arial" panose="020B0604020202020204" pitchFamily="34" charset="0"/>
                <a:cs typeface="Arial" panose="020B0604020202020204" pitchFamily="34" charset="0"/>
              </a:rPr>
              <a:t>. Taylor &amp; Francis. Available at: https://books.google.com/books?id=UsIuEQAAQBAJ&amp;pg=PT20&amp;dq=Flat+Structure++business&amp;hl=en&amp;newbks=1&amp;newbks_redir=1&amp;sa=X&amp;ved=2ahUKEwj0kaLP5biTAxWVaHADHW-BMnIQ6AF6BAgHEAM.</a:t>
            </a:r>
          </a:p>
          <a:p>
            <a:pPr marL="171450" indent="-171450" defTabSz="914400">
              <a:lnSpc>
                <a:spcPct val="160000"/>
              </a:lnSpc>
              <a:buFont typeface="Arial" panose="020B0604020202020204" pitchFamily="34" charset="0"/>
              <a:buChar char="•"/>
            </a:pPr>
            <a:r>
              <a:rPr lang="en-US" sz="1000" dirty="0" err="1">
                <a:effectLst/>
                <a:latin typeface="Arial" panose="020B0604020202020204" pitchFamily="34" charset="0"/>
                <a:cs typeface="Arial" panose="020B0604020202020204" pitchFamily="34" charset="0"/>
              </a:rPr>
              <a:t>Danilishyn</a:t>
            </a:r>
            <a:r>
              <a:rPr lang="en-US" sz="1000" dirty="0">
                <a:effectLst/>
                <a:latin typeface="Arial" panose="020B0604020202020204" pitchFamily="34" charset="0"/>
                <a:cs typeface="Arial" panose="020B0604020202020204" pitchFamily="34" charset="0"/>
              </a:rPr>
              <a:t>, I. and </a:t>
            </a:r>
            <a:r>
              <a:rPr lang="en-US" sz="1000" dirty="0" err="1">
                <a:effectLst/>
                <a:latin typeface="Arial" panose="020B0604020202020204" pitchFamily="34" charset="0"/>
                <a:cs typeface="Arial" panose="020B0604020202020204" pitchFamily="34" charset="0"/>
              </a:rPr>
              <a:t>Danilishyn</a:t>
            </a:r>
            <a:r>
              <a:rPr lang="en-US" sz="1000" dirty="0">
                <a:effectLst/>
                <a:latin typeface="Arial" panose="020B0604020202020204" pitchFamily="34" charset="0"/>
                <a:cs typeface="Arial" panose="020B0604020202020204" pitchFamily="34" charset="0"/>
              </a:rPr>
              <a:t>, O. (2024) </a:t>
            </a:r>
            <a:r>
              <a:rPr lang="en-US" sz="1000" i="1" dirty="0">
                <a:effectLst/>
                <a:latin typeface="Arial" panose="020B0604020202020204" pitchFamily="34" charset="0"/>
                <a:cs typeface="Arial" panose="020B0604020202020204" pitchFamily="34" charset="0"/>
              </a:rPr>
              <a:t>Hierarchical dynamic mathematical structures (Models) theory</a:t>
            </a:r>
            <a:r>
              <a:rPr lang="en-US" sz="1000" dirty="0">
                <a:effectLst/>
                <a:latin typeface="Arial" panose="020B0604020202020204" pitchFamily="34" charset="0"/>
                <a:cs typeface="Arial" panose="020B0604020202020204" pitchFamily="34" charset="0"/>
              </a:rPr>
              <a:t>. Primedia </a:t>
            </a:r>
            <a:r>
              <a:rPr lang="en-US" sz="1000" dirty="0" err="1">
                <a:effectLst/>
                <a:latin typeface="Arial" panose="020B0604020202020204" pitchFamily="34" charset="0"/>
                <a:cs typeface="Arial" panose="020B0604020202020204" pitchFamily="34" charset="0"/>
              </a:rPr>
              <a:t>eLaunch</a:t>
            </a:r>
            <a:r>
              <a:rPr lang="en-US" sz="1000" dirty="0">
                <a:effectLst/>
                <a:latin typeface="Arial" panose="020B0604020202020204" pitchFamily="34" charset="0"/>
                <a:cs typeface="Arial" panose="020B0604020202020204" pitchFamily="34" charset="0"/>
              </a:rPr>
              <a:t> LLC. Available at: https://books.google.com/books?id=KmUdEQAAQBAJ&amp;pg=PA202&amp;dq=hierarchical+structure&amp;hl=en&amp;newbks=1&amp;newbks_redir=1&amp;sa=X&amp;ved=2ahUKEwi05Lik5biTAxUpTmwGHfn_BC4Q6AF6BAgLEAM.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Janes, A. and Sutton, C. (2017) </a:t>
            </a:r>
            <a:r>
              <a:rPr lang="en-US" sz="1000" i="1" dirty="0">
                <a:effectLst/>
                <a:latin typeface="Arial" panose="020B0604020202020204" pitchFamily="34" charset="0"/>
                <a:cs typeface="Arial" panose="020B0604020202020204" pitchFamily="34" charset="0"/>
              </a:rPr>
              <a:t>Crafting and executing strategy: the quest for competitive advantage</a:t>
            </a:r>
            <a:r>
              <a:rPr lang="en-US" sz="1000" dirty="0">
                <a:effectLst/>
                <a:latin typeface="Arial" panose="020B0604020202020204" pitchFamily="34" charset="0"/>
                <a:cs typeface="Arial" panose="020B0604020202020204" pitchFamily="34" charset="0"/>
              </a:rPr>
              <a:t>. McGraw Hill. Available at: https://books.google.com/books?id=PssvEAAAQBAJ&amp;pg=PA387&amp;dq=Matrix+Structure+business&amp;hl=en&amp;newbks=1&amp;newbks_redir=1&amp;sa=X&amp;ved=2ahUKEwjR5PKm5riTAxU-yDgGHSVbFMcQ6AF6BAgIEAM.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Prior, D.D., Buttle, F. and </a:t>
            </a:r>
            <a:r>
              <a:rPr lang="en-US" sz="1000" dirty="0" err="1">
                <a:effectLst/>
                <a:latin typeface="Arial" panose="020B0604020202020204" pitchFamily="34" charset="0"/>
                <a:cs typeface="Arial" panose="020B0604020202020204" pitchFamily="34" charset="0"/>
              </a:rPr>
              <a:t>Maklan</a:t>
            </a:r>
            <a:r>
              <a:rPr lang="en-US" sz="1000" dirty="0">
                <a:effectLst/>
                <a:latin typeface="Arial" panose="020B0604020202020204" pitchFamily="34" charset="0"/>
                <a:cs typeface="Arial" panose="020B0604020202020204" pitchFamily="34" charset="0"/>
              </a:rPr>
              <a:t>, S. (2024) </a:t>
            </a:r>
            <a:r>
              <a:rPr lang="en-US" sz="1000" i="1" dirty="0">
                <a:effectLst/>
                <a:latin typeface="Arial" panose="020B0604020202020204" pitchFamily="34" charset="0"/>
                <a:cs typeface="Arial" panose="020B0604020202020204" pitchFamily="34" charset="0"/>
              </a:rPr>
              <a:t>Customer relationship management: concepts, applications and technologies</a:t>
            </a:r>
            <a:r>
              <a:rPr lang="en-US" sz="1000" dirty="0">
                <a:effectLst/>
                <a:latin typeface="Arial" panose="020B0604020202020204" pitchFamily="34" charset="0"/>
                <a:cs typeface="Arial" panose="020B0604020202020204" pitchFamily="34" charset="0"/>
              </a:rPr>
              <a:t>. Taylor &amp; Francis. Available at: https://books.google.com/books?id=sATmEAAAQBAJ&amp;pg=PT145&amp;dq=Nectar+loyalty+scheme&amp;hl=en&amp;newbks=1&amp;newbks_redir=1&amp;sa=X&amp;ved=2ahUKEwi68qXA5riTAxXPaHADHWF5B5UQ6AF6BAgIEAM.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Sainsbury’s (2025) Sainsbury’s PLC, Sainsburys.co.uk. Available at: https://corporate.sainsburys.co.uk/media/tyxkubai/j-sainsbury-plc-preliminary-results-2324-factsheet.pdf (Accessed: March 20, 2026).</a:t>
            </a:r>
          </a:p>
          <a:p>
            <a:pPr marL="171450" indent="-171450" defTabSz="914400">
              <a:lnSpc>
                <a:spcPct val="160000"/>
              </a:lnSpc>
              <a:buFont typeface="Arial" panose="020B0604020202020204" pitchFamily="34" charset="0"/>
              <a:buChar char="•"/>
            </a:pPr>
            <a:r>
              <a:rPr lang="en-US" sz="1000" dirty="0" err="1">
                <a:effectLst/>
                <a:latin typeface="Arial" panose="020B0604020202020204" pitchFamily="34" charset="0"/>
                <a:cs typeface="Arial" panose="020B0604020202020204" pitchFamily="34" charset="0"/>
              </a:rPr>
              <a:t>Sandermoen</a:t>
            </a:r>
            <a:r>
              <a:rPr lang="en-US" sz="1000" dirty="0">
                <a:effectLst/>
                <a:latin typeface="Arial" panose="020B0604020202020204" pitchFamily="34" charset="0"/>
                <a:cs typeface="Arial" panose="020B0604020202020204" pitchFamily="34" charset="0"/>
              </a:rPr>
              <a:t>, K. (2017) </a:t>
            </a:r>
            <a:r>
              <a:rPr lang="en-US" sz="1000" i="1" dirty="0">
                <a:effectLst/>
                <a:latin typeface="Arial" panose="020B0604020202020204" pitchFamily="34" charset="0"/>
                <a:cs typeface="Arial" panose="020B0604020202020204" pitchFamily="34" charset="0"/>
              </a:rPr>
              <a:t>Organisational structure: Making strategy happen. </a:t>
            </a:r>
            <a:r>
              <a:rPr lang="en-US" sz="1000" i="1" dirty="0" err="1">
                <a:effectLst/>
                <a:latin typeface="Arial" panose="020B0604020202020204" pitchFamily="34" charset="0"/>
                <a:cs typeface="Arial" panose="020B0604020202020204" pitchFamily="34" charset="0"/>
              </a:rPr>
              <a:t>Adizes</a:t>
            </a:r>
            <a:r>
              <a:rPr lang="en-US" sz="1000" i="1" dirty="0">
                <a:effectLst/>
                <a:latin typeface="Arial" panose="020B0604020202020204" pitchFamily="34" charset="0"/>
                <a:cs typeface="Arial" panose="020B0604020202020204" pitchFamily="34" charset="0"/>
              </a:rPr>
              <a:t> methodology in action.</a:t>
            </a:r>
            <a:r>
              <a:rPr lang="en-US" sz="1000" dirty="0">
                <a:effectLst/>
                <a:latin typeface="Arial" panose="020B0604020202020204" pitchFamily="34" charset="0"/>
                <a:cs typeface="Arial" panose="020B0604020202020204" pitchFamily="34" charset="0"/>
              </a:rPr>
              <a:t> </a:t>
            </a:r>
            <a:r>
              <a:rPr lang="en-US" sz="1000" dirty="0" err="1">
                <a:effectLst/>
                <a:latin typeface="Arial" panose="020B0604020202020204" pitchFamily="34" charset="0"/>
                <a:cs typeface="Arial" panose="020B0604020202020204" pitchFamily="34" charset="0"/>
              </a:rPr>
              <a:t>Sandermoen</a:t>
            </a:r>
            <a:r>
              <a:rPr lang="en-US" sz="1000" dirty="0">
                <a:effectLst/>
                <a:latin typeface="Arial" panose="020B0604020202020204" pitchFamily="34" charset="0"/>
                <a:cs typeface="Arial" panose="020B0604020202020204" pitchFamily="34" charset="0"/>
              </a:rPr>
              <a:t> Publishing. Available at: https://books.google.com/books?id=SgW1DwAAQBAJ&amp;pg=PT29&amp;dq=organisational+chart&amp;hl=en&amp;newbks=1&amp;newbks_redir=1&amp;sa=X&amp;ved=2ahUKEwjhm5bw5LiTAxUcSmwGHWKxJhMQ6AF6BAgHEAM.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Savage, A.A., Brannock, D. and Arnold, A. (2024) </a:t>
            </a:r>
            <a:r>
              <a:rPr lang="en-US" sz="1000" i="1" dirty="0">
                <a:effectLst/>
                <a:latin typeface="Arial" panose="020B0604020202020204" pitchFamily="34" charset="0"/>
                <a:cs typeface="Arial" panose="020B0604020202020204" pitchFamily="34" charset="0"/>
              </a:rPr>
              <a:t>Accounting information systems: connecting careers, systems, and analytics, international adaptation</a:t>
            </a:r>
            <a:r>
              <a:rPr lang="en-US" sz="1000" dirty="0">
                <a:effectLst/>
                <a:latin typeface="Arial" panose="020B0604020202020204" pitchFamily="34" charset="0"/>
                <a:cs typeface="Arial" panose="020B0604020202020204" pitchFamily="34" charset="0"/>
              </a:rPr>
              <a:t>. John Wiley &amp; Sons. Available at: https://books.google.com/books?id=FXr3EAAAQBAJ&amp;pg=SA8-PA7&amp;dq=organizational+chart+business&amp;hl=en&amp;newbks=1&amp;newbks_redir=1&amp;sa=X&amp;ved=2ahUKEwiWs5r65riTAxVxTWwGHYECF-QQ6AF6BAgKEAM.</a:t>
            </a:r>
          </a:p>
          <a:p>
            <a:pPr marL="171450" indent="-171450" defTabSz="914400">
              <a:lnSpc>
                <a:spcPct val="160000"/>
              </a:lnSpc>
              <a:buFont typeface="Arial" panose="020B0604020202020204" pitchFamily="34" charset="0"/>
              <a:buChar char="•"/>
            </a:pPr>
            <a:r>
              <a:rPr lang="en-US" sz="1000" dirty="0">
                <a:effectLst/>
                <a:latin typeface="Arial" panose="020B0604020202020204" pitchFamily="34" charset="0"/>
                <a:cs typeface="Arial" panose="020B0604020202020204" pitchFamily="34" charset="0"/>
              </a:rPr>
              <a:t>Statista Research Department (2025) </a:t>
            </a:r>
            <a:r>
              <a:rPr lang="en-US" sz="1000" i="1" dirty="0">
                <a:effectLst/>
                <a:latin typeface="Arial" panose="020B0604020202020204" pitchFamily="34" charset="0"/>
                <a:cs typeface="Arial" panose="020B0604020202020204" pitchFamily="34" charset="0"/>
              </a:rPr>
              <a:t>Sainsbury group in the united kingdom(Uk)</a:t>
            </a:r>
            <a:r>
              <a:rPr lang="en-US" sz="1000" dirty="0">
                <a:effectLst/>
                <a:latin typeface="Arial" panose="020B0604020202020204" pitchFamily="34" charset="0"/>
                <a:cs typeface="Arial" panose="020B0604020202020204" pitchFamily="34" charset="0"/>
              </a:rPr>
              <a:t>, </a:t>
            </a:r>
            <a:r>
              <a:rPr lang="en-US" sz="1000" i="1" dirty="0">
                <a:effectLst/>
                <a:latin typeface="Arial" panose="020B0604020202020204" pitchFamily="34" charset="0"/>
                <a:cs typeface="Arial" panose="020B0604020202020204" pitchFamily="34" charset="0"/>
              </a:rPr>
              <a:t>Statista</a:t>
            </a:r>
            <a:r>
              <a:rPr lang="en-US" sz="1000" dirty="0">
                <a:effectLst/>
                <a:latin typeface="Arial" panose="020B0604020202020204" pitchFamily="34" charset="0"/>
                <a:cs typeface="Arial" panose="020B0604020202020204" pitchFamily="34" charset="0"/>
              </a:rPr>
              <a:t>. Available at: https://www.statista.com/topics/8773/sainsbury-group-in-the-united-kingdom-uk/?srsltid=AfmBOoqj5mYGzziJ5cq4uPAs7bIdjcKJ_FwrkNDfTzQ0_owUyySdO0OA (Accessed: March 24, 2026).</a:t>
            </a:r>
          </a:p>
          <a:p>
            <a:pPr marL="171450" indent="-171450" defTabSz="914400">
              <a:lnSpc>
                <a:spcPct val="160000"/>
              </a:lnSpc>
              <a:buFont typeface="Arial" panose="020B0604020202020204" pitchFamily="34" charset="0"/>
              <a:buChar char="•"/>
            </a:pPr>
            <a:r>
              <a:rPr lang="en-US" sz="1000" dirty="0" err="1">
                <a:effectLst/>
                <a:latin typeface="Arial" panose="020B0604020202020204" pitchFamily="34" charset="0"/>
                <a:cs typeface="Arial" panose="020B0604020202020204" pitchFamily="34" charset="0"/>
              </a:rPr>
              <a:t>Weth</a:t>
            </a:r>
            <a:r>
              <a:rPr lang="en-US" sz="1000" dirty="0">
                <a:effectLst/>
                <a:latin typeface="Arial" panose="020B0604020202020204" pitchFamily="34" charset="0"/>
                <a:cs typeface="Arial" panose="020B0604020202020204" pitchFamily="34" charset="0"/>
              </a:rPr>
              <a:t>, M. (2025) </a:t>
            </a:r>
            <a:r>
              <a:rPr lang="en-US" sz="1000" i="1" dirty="0">
                <a:effectLst/>
                <a:latin typeface="Arial" panose="020B0604020202020204" pitchFamily="34" charset="0"/>
                <a:cs typeface="Arial" panose="020B0604020202020204" pitchFamily="34" charset="0"/>
              </a:rPr>
              <a:t>Why is the multidivisional organisational form (M-form) preferable to the functional organisational form (U-form) ?</a:t>
            </a:r>
            <a:r>
              <a:rPr lang="en-US" sz="1000" dirty="0">
                <a:effectLst/>
                <a:latin typeface="Arial" panose="020B0604020202020204" pitchFamily="34" charset="0"/>
                <a:cs typeface="Arial" panose="020B0604020202020204" pitchFamily="34" charset="0"/>
              </a:rPr>
              <a:t> GRIN Verlag. Available at: https://books.google.com/books?id=oZZlEQAAQBAJ&amp;pg=PA4&amp;dq=Organisational+structure&amp;hl=en&amp;newbks=1&amp;newbks_redir=1&amp;sa=X&amp;ved=2ahUKEwiruerD5LiTAxWubmwGHczdGWIQ6AF6BAgHEAM.</a:t>
            </a:r>
          </a:p>
        </p:txBody>
      </p:sp>
    </p:spTree>
    <p:extLst>
      <p:ext uri="{BB962C8B-B14F-4D97-AF65-F5344CB8AC3E}">
        <p14:creationId xmlns:p14="http://schemas.microsoft.com/office/powerpoint/2010/main" val="26364758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538D9D"/>
      </a:hlink>
      <a:folHlink>
        <a:srgbClr val="A5738E"/>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3A418E6B-C5F0-4B95-8D77-61E3EF3B5D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Tech Startup by Slidesgo</Template>
  <TotalTime>186</TotalTime>
  <Words>1970</Words>
  <Application>Microsoft Office PowerPoint</Application>
  <PresentationFormat>Widescreen</PresentationFormat>
  <Paragraphs>77</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LCBB4009 Understanding Organisational Structure and Culture Component 1: Practical: Individual presentation</vt:lpstr>
      <vt:lpstr>Outline</vt:lpstr>
      <vt:lpstr>What is Organisational Structure?</vt:lpstr>
      <vt:lpstr>What is an Organisational Chart and Why Does Structure Matter?</vt:lpstr>
      <vt:lpstr>Overview of Sainsbury's PLC</vt:lpstr>
      <vt:lpstr>Way 1: Hierarchical Structure </vt:lpstr>
      <vt:lpstr>Way 1: Hierarchical Structure </vt:lpstr>
      <vt:lpstr>Way 2: Flat Structure</vt:lpstr>
      <vt:lpstr>Way 3: Matrix Structure </vt:lpstr>
      <vt:lpstr>Way 3: Matrix Structure </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lastModifiedBy>
  <cp:revision>15</cp:revision>
  <dcterms:created xsi:type="dcterms:W3CDTF">2026-03-24T15:06:02Z</dcterms:created>
  <dcterms:modified xsi:type="dcterms:W3CDTF">2026-03-25T03:17:27Z</dcterms:modified>
</cp:coreProperties>
</file>