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64" autoAdjust="0"/>
  </p:normalViewPr>
  <p:slideViewPr>
    <p:cSldViewPr>
      <p:cViewPr>
        <p:scale>
          <a:sx n="65" d="100"/>
          <a:sy n="65" d="100"/>
        </p:scale>
        <p:origin x="-13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51F528-D478-4123-921D-DD87492D9D92}" type="datetimeFigureOut">
              <a:rPr lang="en-IN" smtClean="0"/>
              <a:t>16-07-2022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36E184-C904-43B3-B2F6-148AB5E0D05C}" type="slidenum">
              <a:rPr lang="en-IN" smtClean="0"/>
              <a:t>‹#›</a:t>
            </a:fld>
            <a:endParaRPr lang="en-IN"/>
          </a:p>
        </p:txBody>
      </p:sp>
    </p:spTree>
    <p:extLst>
      <p:ext uri="{BB962C8B-B14F-4D97-AF65-F5344CB8AC3E}">
        <p14:creationId xmlns:p14="http://schemas.microsoft.com/office/powerpoint/2010/main" val="416290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Problem solving and decision making is a very important trait that is applied for the purpose of finding out solutions for a relative case scenario. It is utilized in order to address the challenges and mitigate the problems.</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2</a:t>
            </a:fld>
            <a:endParaRPr lang="en-IN"/>
          </a:p>
        </p:txBody>
      </p:sp>
    </p:spTree>
    <p:extLst>
      <p:ext uri="{BB962C8B-B14F-4D97-AF65-F5344CB8AC3E}">
        <p14:creationId xmlns:p14="http://schemas.microsoft.com/office/powerpoint/2010/main" val="3646902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In the scenario, the problem of staff shortages in healthcare institutions is stated with special concern to a particular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company namely Proper care. Relative shortages of different healthcare personnel in various departments such as the FTE and nursing have been stated.</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3</a:t>
            </a:fld>
            <a:endParaRPr lang="en-IN"/>
          </a:p>
        </p:txBody>
      </p:sp>
    </p:spTree>
    <p:extLst>
      <p:ext uri="{BB962C8B-B14F-4D97-AF65-F5344CB8AC3E}">
        <p14:creationId xmlns:p14="http://schemas.microsoft.com/office/powerpoint/2010/main" val="2492876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Impact of staff shortages in staff is dire in the form of increased workload for every remaining personnel to match the demand. This change can create emotional distress and unhappiness among the staff members resulting in even more absenteeism (</a:t>
            </a:r>
            <a:r>
              <a:rPr lang="en-IN" sz="1200" b="0" i="0" u="none" strike="noStrike" kern="1200" dirty="0" err="1">
                <a:solidFill>
                  <a:schemeClr val="tx1"/>
                </a:solidFill>
                <a:effectLst/>
                <a:latin typeface="+mn-lt"/>
                <a:ea typeface="+mn-ea"/>
                <a:cs typeface="+mn-cs"/>
              </a:rPr>
              <a:t>Gohar</a:t>
            </a:r>
            <a:r>
              <a:rPr lang="en-IN" sz="1200" b="0" i="0" u="none" strike="noStrike" kern="1200" dirty="0">
                <a:solidFill>
                  <a:schemeClr val="tx1"/>
                </a:solidFill>
                <a:effectLst/>
                <a:latin typeface="+mn-lt"/>
                <a:ea typeface="+mn-ea"/>
                <a:cs typeface="+mn-cs"/>
              </a:rPr>
              <a:t> et al., 2020). Onset of conflict is increased as they have to fill the roles of absentees.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4</a:t>
            </a:fld>
            <a:endParaRPr lang="en-IN"/>
          </a:p>
        </p:txBody>
      </p:sp>
    </p:spTree>
    <p:extLst>
      <p:ext uri="{BB962C8B-B14F-4D97-AF65-F5344CB8AC3E}">
        <p14:creationId xmlns:p14="http://schemas.microsoft.com/office/powerpoint/2010/main" val="2526778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Impact of staff shortage on organizations such as Proper care is also very critical relating to overall deterioration in the quality of service provided as they have to meet excess demands. There is less amount of staff available for tasks resulting in overshooting of patient demands (</a:t>
            </a:r>
            <a:r>
              <a:rPr lang="en-IN" sz="1200" b="0" i="0" u="none" strike="noStrike" kern="1200" dirty="0" err="1">
                <a:solidFill>
                  <a:schemeClr val="tx1"/>
                </a:solidFill>
                <a:effectLst/>
                <a:latin typeface="+mn-lt"/>
                <a:ea typeface="+mn-ea"/>
                <a:cs typeface="+mn-cs"/>
              </a:rPr>
              <a:t>Lisboa</a:t>
            </a:r>
            <a:r>
              <a:rPr lang="en-IN" sz="1200" b="0" i="0" u="none" strike="noStrike" kern="1200" dirty="0">
                <a:solidFill>
                  <a:schemeClr val="tx1"/>
                </a:solidFill>
                <a:effectLst/>
                <a:latin typeface="+mn-lt"/>
                <a:ea typeface="+mn-ea"/>
                <a:cs typeface="+mn-cs"/>
              </a:rPr>
              <a:t> et al., 2020). Employees resort to quitting their jobs and there is an overall low turnover due to demotivation.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5</a:t>
            </a:fld>
            <a:endParaRPr lang="en-IN"/>
          </a:p>
        </p:txBody>
      </p:sp>
    </p:spTree>
    <p:extLst>
      <p:ext uri="{BB962C8B-B14F-4D97-AF65-F5344CB8AC3E}">
        <p14:creationId xmlns:p14="http://schemas.microsoft.com/office/powerpoint/2010/main" val="254224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Pestle analysis for </a:t>
            </a:r>
            <a:r>
              <a:rPr lang="en-IN" sz="1200" b="0" i="0" u="none" strike="noStrike" kern="1200" dirty="0" err="1">
                <a:solidFill>
                  <a:schemeClr val="tx1"/>
                </a:solidFill>
                <a:effectLst/>
                <a:latin typeface="+mn-lt"/>
                <a:ea typeface="+mn-ea"/>
                <a:cs typeface="+mn-cs"/>
              </a:rPr>
              <a:t>analyzing</a:t>
            </a:r>
            <a:r>
              <a:rPr lang="en-IN" sz="1200" b="0" i="0" u="none" strike="noStrike" kern="1200" dirty="0">
                <a:solidFill>
                  <a:schemeClr val="tx1"/>
                </a:solidFill>
                <a:effectLst/>
                <a:latin typeface="+mn-lt"/>
                <a:ea typeface="+mn-ea"/>
                <a:cs typeface="+mn-cs"/>
              </a:rPr>
              <a:t> the macro environmental factors for the problem shows how </a:t>
            </a:r>
            <a:r>
              <a:rPr lang="en-IN" sz="1200" b="0" i="0" u="none" strike="noStrike" kern="1200" dirty="0" err="1">
                <a:solidFill>
                  <a:schemeClr val="tx1"/>
                </a:solidFill>
                <a:effectLst/>
                <a:latin typeface="+mn-lt"/>
                <a:ea typeface="+mn-ea"/>
                <a:cs typeface="+mn-cs"/>
              </a:rPr>
              <a:t>Brexit</a:t>
            </a:r>
            <a:r>
              <a:rPr lang="en-IN" sz="1200" b="0" i="0" u="none" strike="noStrike" kern="1200" dirty="0">
                <a:solidFill>
                  <a:schemeClr val="tx1"/>
                </a:solidFill>
                <a:effectLst/>
                <a:latin typeface="+mn-lt"/>
                <a:ea typeface="+mn-ea"/>
                <a:cs typeface="+mn-cs"/>
              </a:rPr>
              <a:t> has aided the situation to worsen. Financial crisis and austerity measures which were taken up by the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government aid to the problem with the aging population of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making it worse by increasing the demands. Although a good education system and technology is present, they are not directly used in the healthcare system extensively (</a:t>
            </a:r>
            <a:r>
              <a:rPr lang="en-IN" sz="1200" b="0" i="0" u="none" strike="noStrike" kern="1200" dirty="0" err="1">
                <a:solidFill>
                  <a:schemeClr val="tx1"/>
                </a:solidFill>
                <a:effectLst/>
                <a:latin typeface="+mn-lt"/>
                <a:ea typeface="+mn-ea"/>
                <a:cs typeface="+mn-cs"/>
              </a:rPr>
              <a:t>Toppr</a:t>
            </a:r>
            <a:r>
              <a:rPr lang="en-IN" sz="1200" b="0" i="0" u="none" strike="noStrike" kern="1200" dirty="0">
                <a:solidFill>
                  <a:schemeClr val="tx1"/>
                </a:solidFill>
                <a:effectLst/>
                <a:latin typeface="+mn-lt"/>
                <a:ea typeface="+mn-ea"/>
                <a:cs typeface="+mn-cs"/>
              </a:rPr>
              <a:t>, 2019). Furthermore there is always the risk of patients taking the organization to court in case of any problem. As per environmental aspect, sustainability goals make it hard for the institution to maintain skilled workforce and make them adhere to the policies.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6</a:t>
            </a:fld>
            <a:endParaRPr lang="en-IN"/>
          </a:p>
        </p:txBody>
      </p:sp>
    </p:spTree>
    <p:extLst>
      <p:ext uri="{BB962C8B-B14F-4D97-AF65-F5344CB8AC3E}">
        <p14:creationId xmlns:p14="http://schemas.microsoft.com/office/powerpoint/2010/main" val="3716258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Cause and effect analysis of the complex problem of Proper care shows multiple perspectives so as to the origin of the problem. Country and societies being the primary aspect of this change that make it difficult for sectors to provide good wages. Proper management can often lead to workforce parting ways with the institution with skills playing an important part in the employee retention as well (Waters, 2022). Risks associated with the job including infection of any form of communicable diseases being contracted while working is also a driving factor of the problem.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7</a:t>
            </a:fld>
            <a:endParaRPr lang="en-IN"/>
          </a:p>
        </p:txBody>
      </p:sp>
    </p:spTree>
    <p:extLst>
      <p:ext uri="{BB962C8B-B14F-4D97-AF65-F5344CB8AC3E}">
        <p14:creationId xmlns:p14="http://schemas.microsoft.com/office/powerpoint/2010/main" val="1388213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PMI analysis of the problem shows a varied landscape with a very few positive and more negative aspects of the staff shortage problem with low </a:t>
            </a:r>
            <a:r>
              <a:rPr lang="en-IN" sz="1200" b="0" i="0" u="none" strike="noStrike" kern="1200" dirty="0" err="1">
                <a:solidFill>
                  <a:schemeClr val="tx1"/>
                </a:solidFill>
                <a:effectLst/>
                <a:latin typeface="+mn-lt"/>
                <a:ea typeface="+mn-ea"/>
                <a:cs typeface="+mn-cs"/>
              </a:rPr>
              <a:t>labor</a:t>
            </a:r>
            <a:r>
              <a:rPr lang="en-IN" sz="1200" b="0" i="0" u="none" strike="noStrike" kern="1200" dirty="0">
                <a:solidFill>
                  <a:schemeClr val="tx1"/>
                </a:solidFill>
                <a:effectLst/>
                <a:latin typeface="+mn-lt"/>
                <a:ea typeface="+mn-ea"/>
                <a:cs typeface="+mn-cs"/>
              </a:rPr>
              <a:t> cost being the only positive. Negative impacts include poor quality of service being provided, less interested employees and lower profits (</a:t>
            </a:r>
            <a:r>
              <a:rPr lang="en-IN" sz="1200" b="0" i="0" u="none" strike="noStrike" kern="1200" dirty="0" err="1">
                <a:solidFill>
                  <a:schemeClr val="tx1"/>
                </a:solidFill>
                <a:effectLst/>
                <a:latin typeface="+mn-lt"/>
                <a:ea typeface="+mn-ea"/>
                <a:cs typeface="+mn-cs"/>
              </a:rPr>
              <a:t>Unisa</a:t>
            </a:r>
            <a:r>
              <a:rPr lang="en-IN" sz="1200" b="0" i="0" u="none" strike="noStrike" kern="1200" dirty="0">
                <a:solidFill>
                  <a:schemeClr val="tx1"/>
                </a:solidFill>
                <a:effectLst/>
                <a:latin typeface="+mn-lt"/>
                <a:ea typeface="+mn-ea"/>
                <a:cs typeface="+mn-cs"/>
              </a:rPr>
              <a:t>, 2021). Interesting points are the use of skill training and technology dependency for the company which are pretty much unexplored by Proper care.</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8</a:t>
            </a:fld>
            <a:endParaRPr lang="en-IN"/>
          </a:p>
        </p:txBody>
      </p:sp>
    </p:spTree>
    <p:extLst>
      <p:ext uri="{BB962C8B-B14F-4D97-AF65-F5344CB8AC3E}">
        <p14:creationId xmlns:p14="http://schemas.microsoft.com/office/powerpoint/2010/main" val="2067697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Multiple alternate solutions are present in order to deal with staff shortages within Proper care with the first one being an increase of the salary in order to retain the staff. Hiring of foreign nurses from other countries or increasing the skill level of existing employees to address multiple roles are also good alternatives (</a:t>
            </a:r>
            <a:r>
              <a:rPr lang="en-IN" sz="1200" b="0" i="0" u="none" strike="noStrike" kern="1200" dirty="0" err="1">
                <a:solidFill>
                  <a:schemeClr val="tx1"/>
                </a:solidFill>
                <a:effectLst/>
                <a:latin typeface="+mn-lt"/>
                <a:ea typeface="+mn-ea"/>
                <a:cs typeface="+mn-cs"/>
              </a:rPr>
              <a:t>Richterich</a:t>
            </a:r>
            <a:r>
              <a:rPr lang="en-IN" sz="1200" b="0" i="0" u="none" strike="noStrike" kern="1200" dirty="0">
                <a:solidFill>
                  <a:schemeClr val="tx1"/>
                </a:solidFill>
                <a:effectLst/>
                <a:latin typeface="+mn-lt"/>
                <a:ea typeface="+mn-ea"/>
                <a:cs typeface="+mn-cs"/>
              </a:rPr>
              <a:t>, 2020). Hiring contractual nurses for handling peak periods is a good solution for handling the pressure but the use of technology is a good alternative for the institution to cope with the staff shortages. Best alternative for the institution is to hire foreign nurses.</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9</a:t>
            </a:fld>
            <a:endParaRPr lang="en-IN"/>
          </a:p>
        </p:txBody>
      </p:sp>
    </p:spTree>
    <p:extLst>
      <p:ext uri="{BB962C8B-B14F-4D97-AF65-F5344CB8AC3E}">
        <p14:creationId xmlns:p14="http://schemas.microsoft.com/office/powerpoint/2010/main" val="4101133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Required analysis for the scenario context was done with the help of different framework analysis such as the Pestle analysis which showed the macro environmental factors, fishbone which showed the cause effect problems and PMI analysis which showed different aspects of the problem. Out of all the solutions which were identified for the complex problem, hiring of foreign nurse was found the most adequate</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10</a:t>
            </a:fld>
            <a:endParaRPr lang="en-IN"/>
          </a:p>
        </p:txBody>
      </p:sp>
    </p:spTree>
    <p:extLst>
      <p:ext uri="{BB962C8B-B14F-4D97-AF65-F5344CB8AC3E}">
        <p14:creationId xmlns:p14="http://schemas.microsoft.com/office/powerpoint/2010/main" val="180576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IN"/>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81984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2069942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IN"/>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058779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47918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E0F74977-FA1C-450D-87FC-F934600153F2}" type="datetimeFigureOut">
              <a:rPr lang="en-IN" smtClean="0"/>
              <a:t>16-07-2022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269763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E0F74977-FA1C-450D-87FC-F934600153F2}" type="datetimeFigureOut">
              <a:rPr lang="en-IN" smtClean="0"/>
              <a:t>16-07-2022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728199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F74977-FA1C-450D-87FC-F934600153F2}" type="datetimeFigureOut">
              <a:rPr lang="en-IN" smtClean="0"/>
              <a:t>16-07-2022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4229797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IN"/>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1298852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IN"/>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838202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159094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998480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0F74977-FA1C-450D-87FC-F934600153F2}" type="datetimeFigureOut">
              <a:rPr lang="en-IN" smtClean="0"/>
              <a:t>16-07-2022</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B9E678-1ECF-4888-A1CE-8515DD5B2820}" type="slidenum">
              <a:rPr lang="en-IN" smtClean="0"/>
              <a:t>‹#›</a:t>
            </a:fld>
            <a:endParaRPr lang="en-IN"/>
          </a:p>
        </p:txBody>
      </p:sp>
    </p:spTree>
    <p:extLst>
      <p:ext uri="{BB962C8B-B14F-4D97-AF65-F5344CB8AC3E}">
        <p14:creationId xmlns:p14="http://schemas.microsoft.com/office/powerpoint/2010/main" val="389931377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sacredstructures.org/measurement/a-four-step-problem-solving-and-decision-making-structure/" TargetMode="External"/><Relationship Id="rId3" Type="http://schemas.openxmlformats.org/officeDocument/2006/relationships/hyperlink" Target="https://enterslice.com/learning/pestle-analysis-a-mechanism-for-analysis-of-businesses/" TargetMode="External"/><Relationship Id="rId7" Type="http://schemas.openxmlformats.org/officeDocument/2006/relationships/hyperlink" Target="https://lms.smu.edu.ph/course/info.php?id=7186" TargetMode="External"/><Relationship Id="rId2" Type="http://schemas.openxmlformats.org/officeDocument/2006/relationships/hyperlink" Target="https://blog.readytomanage.com/what-is-a-good-problem-solving-assessment/" TargetMode="External"/><Relationship Id="rId1" Type="http://schemas.openxmlformats.org/officeDocument/2006/relationships/slideLayout" Target="../slideLayouts/slideLayout2.xml"/><Relationship Id="rId6" Type="http://schemas.openxmlformats.org/officeDocument/2006/relationships/hyperlink" Target="https://www.indiamart.com/proddetail/problem-solving-and-decision-making-programme-20026637255.html" TargetMode="External"/><Relationship Id="rId5" Type="http://schemas.openxmlformats.org/officeDocument/2006/relationships/hyperlink" Target="https://www.freelancehouse.co.uk/blog/how-to-write-a-problem-solution-essay/" TargetMode="External"/><Relationship Id="rId4" Type="http://schemas.openxmlformats.org/officeDocument/2006/relationships/hyperlink" Target="https://www.firdalemedicalcentre.nhs.uk/services/alternative-sol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800" b="1" dirty="0" smtClean="0"/>
              <a:t>Student </a:t>
            </a:r>
            <a:r>
              <a:rPr lang="en-GB" sz="2800" b="1" dirty="0" err="1" smtClean="0"/>
              <a:t>Name:Roxana</a:t>
            </a:r>
            <a:r>
              <a:rPr lang="en-GB" sz="2800" b="1" dirty="0" smtClean="0"/>
              <a:t> Daniela </a:t>
            </a:r>
            <a:r>
              <a:rPr lang="en-GB" sz="2800" b="1" dirty="0" err="1" smtClean="0"/>
              <a:t>Lemnariu</a:t>
            </a:r>
            <a:r>
              <a:rPr lang="en-GB" sz="2800" b="1" dirty="0" smtClean="0"/>
              <a:t/>
            </a:r>
            <a:br>
              <a:rPr lang="en-GB" sz="2800" b="1" dirty="0" smtClean="0"/>
            </a:br>
            <a:r>
              <a:rPr lang="en-GB" sz="2800" b="1" dirty="0" smtClean="0"/>
              <a:t>Student ID:2118526</a:t>
            </a:r>
            <a:br>
              <a:rPr lang="en-GB" sz="2800" b="1" dirty="0" smtClean="0"/>
            </a:br>
            <a:r>
              <a:rPr lang="en-GB" sz="2800" b="1" dirty="0" err="1" smtClean="0"/>
              <a:t>Modul</a:t>
            </a:r>
            <a:r>
              <a:rPr lang="en-GB" sz="2800" b="1" dirty="0" smtClean="0"/>
              <a:t> title: Problem Solving and Decision Making</a:t>
            </a:r>
            <a:br>
              <a:rPr lang="en-GB" sz="2800" b="1" dirty="0" smtClean="0"/>
            </a:br>
            <a:r>
              <a:rPr lang="en-GB" sz="2800" b="1" dirty="0" err="1" smtClean="0"/>
              <a:t>Modul</a:t>
            </a:r>
            <a:r>
              <a:rPr lang="en-GB" sz="2800" b="1" dirty="0" smtClean="0"/>
              <a:t> code:BMSW4004_BIRM</a:t>
            </a:r>
            <a:br>
              <a:rPr lang="en-GB" sz="2800" b="1" dirty="0" smtClean="0"/>
            </a:br>
            <a:r>
              <a:rPr lang="en-GB" sz="2800" b="1" dirty="0" smtClean="0"/>
              <a:t>Lecturer </a:t>
            </a:r>
            <a:r>
              <a:rPr lang="en-GB" sz="2800" b="1" dirty="0" err="1" smtClean="0"/>
              <a:t>Name:Julius</a:t>
            </a:r>
            <a:r>
              <a:rPr lang="en-GB" sz="2800" b="1" dirty="0" smtClean="0"/>
              <a:t> </a:t>
            </a:r>
            <a:r>
              <a:rPr lang="en-GB" sz="2800" b="1" dirty="0" err="1" smtClean="0"/>
              <a:t>Azasoo</a:t>
            </a:r>
            <a:r>
              <a:rPr lang="en-GB" sz="2800" b="1" dirty="0" smtClean="0"/>
              <a:t/>
            </a:r>
            <a:br>
              <a:rPr lang="en-GB" sz="2800" b="1" dirty="0" smtClean="0"/>
            </a:br>
            <a:r>
              <a:rPr lang="en-GB" sz="1600" b="1" dirty="0" smtClean="0"/>
              <a:t/>
            </a:r>
            <a:br>
              <a:rPr lang="en-GB" sz="1600" b="1" dirty="0" smtClean="0"/>
            </a:br>
            <a:endParaRPr lang="en-GB" sz="1600" b="1" dirty="0"/>
          </a:p>
        </p:txBody>
      </p:sp>
      <p:sp>
        <p:nvSpPr>
          <p:cNvPr id="4" name="TextBox 3"/>
          <p:cNvSpPr txBox="1"/>
          <p:nvPr/>
        </p:nvSpPr>
        <p:spPr>
          <a:xfrm>
            <a:off x="323528" y="3645024"/>
            <a:ext cx="8820472" cy="830997"/>
          </a:xfrm>
          <a:prstGeom prst="rect">
            <a:avLst/>
          </a:prstGeom>
          <a:noFill/>
        </p:spPr>
        <p:txBody>
          <a:bodyPr wrap="square" rtlCol="0">
            <a:spAutoFit/>
          </a:bodyPr>
          <a:lstStyle/>
          <a:p>
            <a:r>
              <a:rPr lang="en-GB" sz="2400" b="1" dirty="0" smtClean="0"/>
              <a:t>                                                      Task 1</a:t>
            </a:r>
          </a:p>
          <a:p>
            <a:r>
              <a:rPr lang="en-GB" sz="2400" b="1" dirty="0" smtClean="0"/>
              <a:t>       Addressing the problem of staff shortage in Proper </a:t>
            </a:r>
            <a:r>
              <a:rPr lang="en-GB" sz="2400" b="1" dirty="0" err="1" smtClean="0"/>
              <a:t>Care,Uk</a:t>
            </a:r>
            <a:endParaRPr lang="en-GB" sz="2400" b="1" dirty="0"/>
          </a:p>
        </p:txBody>
      </p:sp>
    </p:spTree>
    <p:extLst>
      <p:ext uri="{BB962C8B-B14F-4D97-AF65-F5344CB8AC3E}">
        <p14:creationId xmlns:p14="http://schemas.microsoft.com/office/powerpoint/2010/main" val="3055061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lstStyle/>
          <a:p>
            <a:pPr algn="ctr"/>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7544" y="1899274"/>
            <a:ext cx="4777680" cy="3905990"/>
          </a:xfrm>
        </p:spPr>
        <p:txBody>
          <a:bodyPr>
            <a:noAutofit/>
          </a:bodyPr>
          <a:lstStyle/>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is required to identify solutions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Decision is taken after identifying solution</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is needed in every industries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Decision making is the final process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and decision making is often combined </a:t>
            </a:r>
          </a:p>
        </p:txBody>
      </p:sp>
      <p:sp>
        <p:nvSpPr>
          <p:cNvPr id="6" name="TextBox 5">
            <a:extLst>
              <a:ext uri="{FF2B5EF4-FFF2-40B4-BE49-F238E27FC236}">
                <a16:creationId xmlns="" xmlns:a16="http://schemas.microsoft.com/office/drawing/2014/main" id="{C0E4B4A4-55BE-42FC-A388-24270F642F33}"/>
              </a:ext>
            </a:extLst>
          </p:cNvPr>
          <p:cNvSpPr txBox="1"/>
          <p:nvPr/>
        </p:nvSpPr>
        <p:spPr>
          <a:xfrm>
            <a:off x="6283354" y="5147631"/>
            <a:ext cx="2431182" cy="369332"/>
          </a:xfrm>
          <a:prstGeom prst="rect">
            <a:avLst/>
          </a:prstGeom>
          <a:noFill/>
        </p:spPr>
        <p:txBody>
          <a:bodyPr wrap="squar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(phoenixpros.in,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2022)</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051024" y="2348880"/>
            <a:ext cx="2769448" cy="2736304"/>
          </a:xfrm>
          <a:prstGeom prst="rect">
            <a:avLst/>
          </a:prstGeom>
        </p:spPr>
      </p:pic>
    </p:spTree>
    <p:extLst>
      <p:ext uri="{BB962C8B-B14F-4D97-AF65-F5344CB8AC3E}">
        <p14:creationId xmlns:p14="http://schemas.microsoft.com/office/powerpoint/2010/main" val="2249065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Key </a:t>
            </a:r>
            <a:r>
              <a:rPr lang="en-IN" b="1" dirty="0" smtClean="0">
                <a:latin typeface="Times New Roman" panose="02020603050405020304" pitchFamily="18" charset="0"/>
                <a:cs typeface="Times New Roman" panose="02020603050405020304" pitchFamily="18" charset="0"/>
              </a:rPr>
              <a:t>problems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1520" y="1412776"/>
            <a:ext cx="8712968" cy="2808312"/>
          </a:xfrm>
        </p:spPr>
        <p:txBody>
          <a:bodyPr>
            <a:noAutofit/>
          </a:bodyPr>
          <a:lstStyle/>
          <a:p>
            <a:pPr algn="just" fontAlgn="base">
              <a:lnSpc>
                <a:spcPct val="200000"/>
              </a:lnSpc>
            </a:pPr>
            <a:r>
              <a:rPr lang="en-IN" sz="2000" dirty="0">
                <a:latin typeface="Times New Roman" panose="02020603050405020304" pitchFamily="18" charset="0"/>
                <a:cs typeface="Times New Roman" panose="02020603050405020304" pitchFamily="18" charset="0"/>
              </a:rPr>
              <a:t>Problem context involving shortage of staffs in healthcare </a:t>
            </a:r>
          </a:p>
          <a:p>
            <a:pPr algn="just" fontAlgn="base">
              <a:lnSpc>
                <a:spcPct val="200000"/>
              </a:lnSpc>
            </a:pPr>
            <a:r>
              <a:rPr lang="en-IN" sz="2000" dirty="0">
                <a:latin typeface="Times New Roman" panose="02020603050405020304" pitchFamily="18" charset="0"/>
                <a:cs typeface="Times New Roman" panose="02020603050405020304" pitchFamily="18" charset="0"/>
              </a:rPr>
              <a:t>More than 100000 shortage in FTE department</a:t>
            </a:r>
          </a:p>
          <a:p>
            <a:pPr algn="just" fontAlgn="base">
              <a:lnSpc>
                <a:spcPct val="200000"/>
              </a:lnSpc>
            </a:pPr>
            <a:r>
              <a:rPr lang="en-IN" sz="2000" dirty="0">
                <a:latin typeface="Times New Roman" panose="02020603050405020304" pitchFamily="18" charset="0"/>
                <a:cs typeface="Times New Roman" panose="02020603050405020304" pitchFamily="18" charset="0"/>
              </a:rPr>
              <a:t>More than 41000 shortage in nursing </a:t>
            </a:r>
          </a:p>
          <a:p>
            <a:pPr algn="just" fontAlgn="base">
              <a:lnSpc>
                <a:spcPct val="200000"/>
              </a:lnSpc>
            </a:pPr>
            <a:r>
              <a:rPr lang="en-IN" sz="2000" dirty="0">
                <a:latin typeface="Times New Roman" panose="02020603050405020304" pitchFamily="18" charset="0"/>
                <a:cs typeface="Times New Roman" panose="02020603050405020304" pitchFamily="18" charset="0"/>
              </a:rPr>
              <a:t>Care providers such as Proper care are highly affected by this trend</a:t>
            </a:r>
          </a:p>
        </p:txBody>
      </p:sp>
      <p:pic>
        <p:nvPicPr>
          <p:cNvPr id="4" name="Picture 3"/>
          <p:cNvPicPr>
            <a:picLocks noChangeAspect="1"/>
          </p:cNvPicPr>
          <p:nvPr/>
        </p:nvPicPr>
        <p:blipFill>
          <a:blip r:embed="rId3"/>
          <a:stretch>
            <a:fillRect/>
          </a:stretch>
        </p:blipFill>
        <p:spPr>
          <a:xfrm>
            <a:off x="251520" y="4584662"/>
            <a:ext cx="3960440" cy="1800200"/>
          </a:xfrm>
          <a:prstGeom prst="rect">
            <a:avLst/>
          </a:prstGeom>
        </p:spPr>
      </p:pic>
      <p:pic>
        <p:nvPicPr>
          <p:cNvPr id="6" name="Picture 5"/>
          <p:cNvPicPr>
            <a:picLocks noChangeAspect="1"/>
          </p:cNvPicPr>
          <p:nvPr/>
        </p:nvPicPr>
        <p:blipFill>
          <a:blip r:embed="rId4"/>
          <a:stretch>
            <a:fillRect/>
          </a:stretch>
        </p:blipFill>
        <p:spPr>
          <a:xfrm>
            <a:off x="5004048" y="4510887"/>
            <a:ext cx="3697610" cy="1873975"/>
          </a:xfrm>
          <a:prstGeom prst="rect">
            <a:avLst/>
          </a:prstGeom>
        </p:spPr>
      </p:pic>
      <p:sp>
        <p:nvSpPr>
          <p:cNvPr id="7" name="Rectangle 6"/>
          <p:cNvSpPr/>
          <p:nvPr/>
        </p:nvSpPr>
        <p:spPr>
          <a:xfrm>
            <a:off x="467544" y="6458637"/>
            <a:ext cx="3024336" cy="2827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Source: bbc.com</a:t>
            </a:r>
            <a:endParaRPr lang="en-IN" dirty="0"/>
          </a:p>
        </p:txBody>
      </p:sp>
      <p:sp>
        <p:nvSpPr>
          <p:cNvPr id="10" name="Rectangle 9"/>
          <p:cNvSpPr/>
          <p:nvPr/>
        </p:nvSpPr>
        <p:spPr>
          <a:xfrm>
            <a:off x="5148064" y="6458637"/>
            <a:ext cx="3024336" cy="2827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Source: health.org.uk</a:t>
            </a:r>
            <a:endParaRPr lang="en-IN" dirty="0"/>
          </a:p>
        </p:txBody>
      </p:sp>
    </p:spTree>
    <p:extLst>
      <p:ext uri="{BB962C8B-B14F-4D97-AF65-F5344CB8AC3E}">
        <p14:creationId xmlns:p14="http://schemas.microsoft.com/office/powerpoint/2010/main" val="4198833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063675"/>
          </a:xfrm>
        </p:spPr>
        <p:txBody>
          <a:bodyPr/>
          <a:lstStyle/>
          <a:p>
            <a:pPr algn="ctr"/>
            <a:r>
              <a:rPr lang="en-IN" b="1" dirty="0">
                <a:latin typeface="Times New Roman" panose="02020603050405020304" pitchFamily="18" charset="0"/>
                <a:cs typeface="Times New Roman" panose="02020603050405020304" pitchFamily="18" charset="0"/>
              </a:rPr>
              <a:t>Problem impact on staff</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3128" y="1881146"/>
            <a:ext cx="8047806" cy="1656184"/>
          </a:xfrm>
        </p:spPr>
        <p:txBody>
          <a:bodyPr>
            <a:normAutofit fontScale="77500" lnSpcReduction="20000"/>
          </a:bodyPr>
          <a:lstStyle/>
          <a:p>
            <a:pPr algn="just" fontAlgn="base">
              <a:lnSpc>
                <a:spcPct val="200000"/>
              </a:lnSpc>
            </a:pPr>
            <a:r>
              <a:rPr lang="en-IN" dirty="0">
                <a:latin typeface="Times New Roman" panose="02020603050405020304" pitchFamily="18" charset="0"/>
                <a:cs typeface="Times New Roman" panose="02020603050405020304" pitchFamily="18" charset="0"/>
              </a:rPr>
              <a:t>Increase in the workload</a:t>
            </a:r>
          </a:p>
          <a:p>
            <a:pPr algn="just" fontAlgn="base">
              <a:lnSpc>
                <a:spcPct val="200000"/>
              </a:lnSpc>
            </a:pPr>
            <a:r>
              <a:rPr lang="en-IN" dirty="0">
                <a:latin typeface="Times New Roman" panose="02020603050405020304" pitchFamily="18" charset="0"/>
                <a:cs typeface="Times New Roman" panose="02020603050405020304" pitchFamily="18" charset="0"/>
              </a:rPr>
              <a:t>Demotivation and disinterest in job roles</a:t>
            </a:r>
          </a:p>
          <a:p>
            <a:pPr algn="just" fontAlgn="base">
              <a:lnSpc>
                <a:spcPct val="200000"/>
              </a:lnSpc>
            </a:pPr>
            <a:r>
              <a:rPr lang="en-IN" dirty="0">
                <a:latin typeface="Times New Roman" panose="02020603050405020304" pitchFamily="18" charset="0"/>
                <a:cs typeface="Times New Roman" panose="02020603050405020304" pitchFamily="18" charset="0"/>
              </a:rPr>
              <a:t>Increase in </a:t>
            </a:r>
            <a:r>
              <a:rPr lang="en-IN" dirty="0" smtClean="0">
                <a:latin typeface="Times New Roman" panose="02020603050405020304" pitchFamily="18" charset="0"/>
                <a:cs typeface="Times New Roman" panose="02020603050405020304" pitchFamily="18" charset="0"/>
              </a:rPr>
              <a:t>conflicts</a:t>
            </a:r>
            <a:endParaRPr lang="en-IN"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 xmlns:a16="http://schemas.microsoft.com/office/drawing/2014/main" id="{D5986E1C-6C9A-4364-9B82-58B58D9E0DF6}"/>
              </a:ext>
            </a:extLst>
          </p:cNvPr>
          <p:cNvSpPr txBox="1"/>
          <p:nvPr/>
        </p:nvSpPr>
        <p:spPr>
          <a:xfrm>
            <a:off x="1979712" y="6309320"/>
            <a:ext cx="3168352" cy="369332"/>
          </a:xfrm>
          <a:prstGeom prst="rect">
            <a:avLst/>
          </a:prstGeom>
          <a:noFill/>
        </p:spPr>
        <p:txBody>
          <a:bodyPr wrap="square">
            <a:spAutoFit/>
          </a:bodyPr>
          <a:lstStyle/>
          <a:p>
            <a:r>
              <a:rPr lang="en-GB" sz="1800" dirty="0" smtClean="0">
                <a:effectLst/>
                <a:latin typeface="Calibri" panose="020F0502020204030204" pitchFamily="34" charset="0"/>
                <a:ea typeface="Calibri" panose="020F0502020204030204" pitchFamily="34" charset="0"/>
                <a:cs typeface="Times New Roman" panose="02020603050405020304" pitchFamily="18" charset="0"/>
              </a:rPr>
              <a:t>Source</a:t>
            </a:r>
            <a:r>
              <a:rPr lang="en-GB" dirty="0">
                <a:latin typeface="Calibri" panose="020F0502020204030204" pitchFamily="34" charset="0"/>
                <a:ea typeface="Calibri" panose="020F0502020204030204" pitchFamily="34" charset="0"/>
                <a:cs typeface="Times New Roman" panose="02020603050405020304" pitchFamily="18" charset="0"/>
              </a:rPr>
              <a:t>: cgdev.org</a:t>
            </a:r>
            <a:endParaRPr lang="en-IN" dirty="0"/>
          </a:p>
        </p:txBody>
      </p:sp>
      <p:pic>
        <p:nvPicPr>
          <p:cNvPr id="4" name="Picture 3"/>
          <p:cNvPicPr>
            <a:picLocks noChangeAspect="1"/>
          </p:cNvPicPr>
          <p:nvPr/>
        </p:nvPicPr>
        <p:blipFill>
          <a:blip r:embed="rId3"/>
          <a:stretch>
            <a:fillRect/>
          </a:stretch>
        </p:blipFill>
        <p:spPr>
          <a:xfrm>
            <a:off x="499119" y="3537330"/>
            <a:ext cx="6238875" cy="2627974"/>
          </a:xfrm>
          <a:prstGeom prst="rect">
            <a:avLst/>
          </a:prstGeom>
        </p:spPr>
      </p:pic>
    </p:spTree>
    <p:extLst>
      <p:ext uri="{BB962C8B-B14F-4D97-AF65-F5344CB8AC3E}">
        <p14:creationId xmlns:p14="http://schemas.microsoft.com/office/powerpoint/2010/main" val="1348194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Problem impact on organization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9552" y="1774923"/>
            <a:ext cx="4392488" cy="4308831"/>
          </a:xfrm>
        </p:spPr>
        <p:txBody>
          <a:bodyPr>
            <a:noAutofit/>
          </a:bodyPr>
          <a:lstStyle/>
          <a:p>
            <a:pPr algn="just" fontAlgn="base">
              <a:lnSpc>
                <a:spcPct val="220000"/>
              </a:lnSpc>
            </a:pPr>
            <a:r>
              <a:rPr lang="en-IN" sz="1800" dirty="0">
                <a:latin typeface="Times New Roman" panose="02020603050405020304" pitchFamily="18" charset="0"/>
                <a:cs typeface="Times New Roman" panose="02020603050405020304" pitchFamily="18" charset="0"/>
              </a:rPr>
              <a:t>Deterioration in service quality</a:t>
            </a:r>
          </a:p>
          <a:p>
            <a:pPr algn="just" fontAlgn="base">
              <a:lnSpc>
                <a:spcPct val="220000"/>
              </a:lnSpc>
            </a:pPr>
            <a:r>
              <a:rPr lang="en-IN" sz="1800" dirty="0">
                <a:latin typeface="Times New Roman" panose="02020603050405020304" pitchFamily="18" charset="0"/>
                <a:cs typeface="Times New Roman" panose="02020603050405020304" pitchFamily="18" charset="0"/>
              </a:rPr>
              <a:t>Growing number of patients awaiting healthcare</a:t>
            </a:r>
          </a:p>
          <a:p>
            <a:pPr algn="just" fontAlgn="base">
              <a:lnSpc>
                <a:spcPct val="220000"/>
              </a:lnSpc>
            </a:pPr>
            <a:r>
              <a:rPr lang="en-IN" sz="1800" dirty="0">
                <a:latin typeface="Times New Roman" panose="02020603050405020304" pitchFamily="18" charset="0"/>
                <a:cs typeface="Times New Roman" panose="02020603050405020304" pitchFamily="18" charset="0"/>
              </a:rPr>
              <a:t>Unavailability of workforce for tasks</a:t>
            </a:r>
          </a:p>
          <a:p>
            <a:pPr algn="just" fontAlgn="base">
              <a:lnSpc>
                <a:spcPct val="220000"/>
              </a:lnSpc>
            </a:pPr>
            <a:r>
              <a:rPr lang="en-IN" sz="1800" dirty="0">
                <a:latin typeface="Times New Roman" panose="02020603050405020304" pitchFamily="18" charset="0"/>
                <a:cs typeface="Times New Roman" panose="02020603050405020304" pitchFamily="18" charset="0"/>
              </a:rPr>
              <a:t>Decrease in staff turnover</a:t>
            </a:r>
          </a:p>
          <a:p>
            <a:pPr algn="just" fontAlgn="base">
              <a:lnSpc>
                <a:spcPct val="220000"/>
              </a:lnSpc>
            </a:pPr>
            <a:r>
              <a:rPr lang="en-IN" sz="1800" dirty="0">
                <a:latin typeface="Times New Roman" panose="02020603050405020304" pitchFamily="18" charset="0"/>
                <a:cs typeface="Times New Roman" panose="02020603050405020304" pitchFamily="18" charset="0"/>
              </a:rPr>
              <a:t>Employee attrition</a:t>
            </a:r>
          </a:p>
        </p:txBody>
      </p:sp>
      <p:sp>
        <p:nvSpPr>
          <p:cNvPr id="7" name="TextBox 6">
            <a:extLst>
              <a:ext uri="{FF2B5EF4-FFF2-40B4-BE49-F238E27FC236}">
                <a16:creationId xmlns="" xmlns:a16="http://schemas.microsoft.com/office/drawing/2014/main" id="{938074CA-D5F8-4CAA-9FE9-E53F2AF02347}"/>
              </a:ext>
            </a:extLst>
          </p:cNvPr>
          <p:cNvSpPr txBox="1"/>
          <p:nvPr/>
        </p:nvSpPr>
        <p:spPr>
          <a:xfrm>
            <a:off x="5868144" y="5714422"/>
            <a:ext cx="2880320"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a:t>
            </a:r>
            <a:r>
              <a:rPr lang="en-GB" dirty="0">
                <a:latin typeface="Times New Roman" panose="02020603050405020304" pitchFamily="18" charset="0"/>
                <a:ea typeface="Calibri" panose="020F0502020204030204" pitchFamily="34" charset="0"/>
                <a:cs typeface="Times New Roman" panose="02020603050405020304" pitchFamily="18" charset="0"/>
              </a:rPr>
              <a:t>: statista.com</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652120" y="1475245"/>
            <a:ext cx="3312368" cy="4125639"/>
          </a:xfrm>
          <a:prstGeom prst="rect">
            <a:avLst/>
          </a:prstGeom>
        </p:spPr>
      </p:pic>
    </p:spTree>
    <p:extLst>
      <p:ext uri="{BB962C8B-B14F-4D97-AF65-F5344CB8AC3E}">
        <p14:creationId xmlns:p14="http://schemas.microsoft.com/office/powerpoint/2010/main" val="11185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PESTLE Analysis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5536" y="1657937"/>
            <a:ext cx="5977170" cy="4205063"/>
          </a:xfrm>
        </p:spPr>
        <p:txBody>
          <a:bodyPr>
            <a:normAutofit fontScale="77500" lnSpcReduction="20000"/>
          </a:bodyPr>
          <a:lstStyle/>
          <a:p>
            <a:pPr algn="just" fontAlgn="base">
              <a:lnSpc>
                <a:spcPct val="220000"/>
              </a:lnSpc>
            </a:pPr>
            <a:r>
              <a:rPr lang="en-IN" dirty="0">
                <a:latin typeface="Times New Roman" panose="02020603050405020304" pitchFamily="18" charset="0"/>
                <a:cs typeface="Times New Roman" panose="02020603050405020304" pitchFamily="18" charset="0"/>
              </a:rPr>
              <a:t>Political factor include Brexit</a:t>
            </a:r>
          </a:p>
          <a:p>
            <a:pPr algn="just" fontAlgn="base">
              <a:lnSpc>
                <a:spcPct val="220000"/>
              </a:lnSpc>
            </a:pPr>
            <a:r>
              <a:rPr lang="en-IN" dirty="0">
                <a:latin typeface="Times New Roman" panose="02020603050405020304" pitchFamily="18" charset="0"/>
                <a:cs typeface="Times New Roman" panose="02020603050405020304" pitchFamily="18" charset="0"/>
              </a:rPr>
              <a:t>Financial crisis and Austerity measure are economical factors</a:t>
            </a:r>
          </a:p>
          <a:p>
            <a:pPr algn="just" fontAlgn="base">
              <a:lnSpc>
                <a:spcPct val="220000"/>
              </a:lnSpc>
            </a:pPr>
            <a:r>
              <a:rPr lang="en-IN" dirty="0">
                <a:latin typeface="Times New Roman" panose="02020603050405020304" pitchFamily="18" charset="0"/>
                <a:cs typeface="Times New Roman" panose="02020603050405020304" pitchFamily="18" charset="0"/>
              </a:rPr>
              <a:t>Aging population and high expectation are social factors</a:t>
            </a:r>
          </a:p>
          <a:p>
            <a:pPr algn="just" fontAlgn="base">
              <a:lnSpc>
                <a:spcPct val="220000"/>
              </a:lnSpc>
            </a:pPr>
            <a:r>
              <a:rPr lang="en-IN" dirty="0">
                <a:latin typeface="Times New Roman" panose="02020603050405020304" pitchFamily="18" charset="0"/>
                <a:cs typeface="Times New Roman" panose="02020603050405020304" pitchFamily="18" charset="0"/>
              </a:rPr>
              <a:t>Technological factors include modern equipment and good education</a:t>
            </a:r>
          </a:p>
          <a:p>
            <a:pPr algn="just" fontAlgn="base">
              <a:lnSpc>
                <a:spcPct val="220000"/>
              </a:lnSpc>
            </a:pPr>
            <a:r>
              <a:rPr lang="en-IN" dirty="0">
                <a:latin typeface="Times New Roman" panose="02020603050405020304" pitchFamily="18" charset="0"/>
                <a:cs typeface="Times New Roman" panose="02020603050405020304" pitchFamily="18" charset="0"/>
              </a:rPr>
              <a:t>Legal factors involve litigation</a:t>
            </a:r>
          </a:p>
          <a:p>
            <a:pPr algn="just" fontAlgn="base">
              <a:lnSpc>
                <a:spcPct val="220000"/>
              </a:lnSpc>
            </a:pPr>
            <a:r>
              <a:rPr lang="en-IN" dirty="0">
                <a:latin typeface="Times New Roman" panose="02020603050405020304" pitchFamily="18" charset="0"/>
                <a:cs typeface="Times New Roman" panose="02020603050405020304" pitchFamily="18" charset="0"/>
              </a:rPr>
              <a:t>Environmental factor is sustainable policies</a:t>
            </a:r>
          </a:p>
        </p:txBody>
      </p:sp>
      <p:pic>
        <p:nvPicPr>
          <p:cNvPr id="3074" name="Picture 2" descr="Pestle Analysis: A Mechanism for Analysis of Businesses - Enterslice">
            <a:extLst>
              <a:ext uri="{FF2B5EF4-FFF2-40B4-BE49-F238E27FC236}">
                <a16:creationId xmlns="" xmlns:a16="http://schemas.microsoft.com/office/drawing/2014/main" id="{45102900-C392-4624-A8F6-08F1CACF739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6084168" y="1988840"/>
            <a:ext cx="3515883" cy="26369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 xmlns:a16="http://schemas.microsoft.com/office/drawing/2014/main" id="{DC51D8E9-3E9E-4D1C-AA15-82AE8D1B97AA}"/>
              </a:ext>
            </a:extLst>
          </p:cNvPr>
          <p:cNvSpPr txBox="1"/>
          <p:nvPr/>
        </p:nvSpPr>
        <p:spPr>
          <a:xfrm>
            <a:off x="6875362" y="4896329"/>
            <a:ext cx="1801094" cy="646331"/>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1800" dirty="0" err="1" smtClean="0">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888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Fishbone diagram</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46" y="1668985"/>
            <a:ext cx="8136904" cy="2229252"/>
          </a:xfrm>
        </p:spPr>
        <p:txBody>
          <a:bodyPr>
            <a:normAutofit fontScale="92500"/>
          </a:bodyPr>
          <a:lstStyle/>
          <a:p>
            <a:pPr fontAlgn="base">
              <a:lnSpc>
                <a:spcPct val="150000"/>
              </a:lnSpc>
            </a:pPr>
            <a:r>
              <a:rPr lang="en-IN" dirty="0">
                <a:latin typeface="Times New Roman" panose="02020603050405020304" pitchFamily="18" charset="0"/>
                <a:cs typeface="Times New Roman" panose="02020603050405020304" pitchFamily="18" charset="0"/>
              </a:rPr>
              <a:t>Surrounding factor such as conditions of the country will affect shortages</a:t>
            </a:r>
          </a:p>
          <a:p>
            <a:pPr fontAlgn="base">
              <a:lnSpc>
                <a:spcPct val="150000"/>
              </a:lnSpc>
            </a:pPr>
            <a:r>
              <a:rPr lang="en-IN" dirty="0">
                <a:latin typeface="Times New Roman" panose="02020603050405020304" pitchFamily="18" charset="0"/>
                <a:cs typeface="Times New Roman" panose="02020603050405020304" pitchFamily="18" charset="0"/>
              </a:rPr>
              <a:t>System administration characteristic would result in burnouts</a:t>
            </a:r>
          </a:p>
          <a:p>
            <a:pPr fontAlgn="base">
              <a:lnSpc>
                <a:spcPct val="150000"/>
              </a:lnSpc>
            </a:pPr>
            <a:r>
              <a:rPr lang="en-IN" dirty="0">
                <a:latin typeface="Times New Roman" panose="02020603050405020304" pitchFamily="18" charset="0"/>
                <a:cs typeface="Times New Roman" panose="02020603050405020304" pitchFamily="18" charset="0"/>
              </a:rPr>
              <a:t>Associated medical risk would also result in low staffs</a:t>
            </a:r>
          </a:p>
          <a:p>
            <a:pPr fontAlgn="base">
              <a:lnSpc>
                <a:spcPct val="150000"/>
              </a:lnSpc>
            </a:pPr>
            <a:r>
              <a:rPr lang="en-IN" dirty="0">
                <a:latin typeface="Times New Roman" panose="02020603050405020304" pitchFamily="18" charset="0"/>
                <a:cs typeface="Times New Roman" panose="02020603050405020304" pitchFamily="18" charset="0"/>
              </a:rPr>
              <a:t>Lack of skill also leads to decreased staff</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4097853"/>
            <a:ext cx="6205839" cy="2208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 xmlns:a16="http://schemas.microsoft.com/office/drawing/2014/main" id="{2B9C2A4D-AAEB-4F06-98C5-C5AEE568EFFD}"/>
              </a:ext>
            </a:extLst>
          </p:cNvPr>
          <p:cNvSpPr txBox="1"/>
          <p:nvPr/>
        </p:nvSpPr>
        <p:spPr>
          <a:xfrm>
            <a:off x="2987824" y="6456620"/>
            <a:ext cx="2173391" cy="369332"/>
          </a:xfrm>
          <a:prstGeom prst="rect">
            <a:avLst/>
          </a:prstGeom>
          <a:noFill/>
        </p:spPr>
        <p:txBody>
          <a:bodyPr wrap="square" rtlCol="0">
            <a:spAutoFit/>
          </a:bodyPr>
          <a:lstStyle/>
          <a:p>
            <a:r>
              <a:rPr lang="en-IN" dirty="0" smtClean="0">
                <a:latin typeface="Times New Roman" panose="02020603050405020304" pitchFamily="18" charset="0"/>
                <a:cs typeface="Times New Roman" panose="02020603050405020304" pitchFamily="18" charset="0"/>
              </a:rPr>
              <a:t>Source: Self-Created</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447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lstStyle/>
          <a:p>
            <a:pPr algn="ctr"/>
            <a:r>
              <a:rPr lang="en-IN" b="1" dirty="0">
                <a:latin typeface="Times New Roman" panose="02020603050405020304" pitchFamily="18" charset="0"/>
                <a:cs typeface="Times New Roman" panose="02020603050405020304" pitchFamily="18" charset="0"/>
              </a:rPr>
              <a:t>PMI analysis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6805" y="1556792"/>
            <a:ext cx="8395673" cy="2952311"/>
          </a:xfrm>
        </p:spPr>
        <p:txBody>
          <a:bodyPr>
            <a:normAutofit/>
          </a:bodyPr>
          <a:lstStyle/>
          <a:p>
            <a:pPr algn="just" fontAlgn="base">
              <a:lnSpc>
                <a:spcPct val="200000"/>
              </a:lnSpc>
            </a:pPr>
            <a:r>
              <a:rPr lang="en-IN" dirty="0">
                <a:latin typeface="Times New Roman" panose="02020603050405020304" pitchFamily="18" charset="0"/>
                <a:cs typeface="Times New Roman" panose="02020603050405020304" pitchFamily="18" charset="0"/>
              </a:rPr>
              <a:t>Positives would reduced workforce charges and management</a:t>
            </a:r>
          </a:p>
          <a:p>
            <a:pPr algn="just" fontAlgn="base">
              <a:lnSpc>
                <a:spcPct val="200000"/>
              </a:lnSpc>
            </a:pPr>
            <a:r>
              <a:rPr lang="en-IN" dirty="0">
                <a:latin typeface="Times New Roman" panose="02020603050405020304" pitchFamily="18" charset="0"/>
                <a:cs typeface="Times New Roman" panose="02020603050405020304" pitchFamily="18" charset="0"/>
              </a:rPr>
              <a:t>Negatives would be poor quality, low turnover and less profit</a:t>
            </a:r>
          </a:p>
          <a:p>
            <a:pPr algn="just" fontAlgn="base">
              <a:lnSpc>
                <a:spcPct val="200000"/>
              </a:lnSpc>
            </a:pPr>
            <a:r>
              <a:rPr lang="en-IN" dirty="0">
                <a:latin typeface="Times New Roman" panose="02020603050405020304" pitchFamily="18" charset="0"/>
                <a:cs typeface="Times New Roman" panose="02020603050405020304" pitchFamily="18" charset="0"/>
              </a:rPr>
              <a:t>Interesting point would be impact of technology and advanced skill training</a:t>
            </a:r>
          </a:p>
        </p:txBody>
      </p:sp>
      <p:pic>
        <p:nvPicPr>
          <p:cNvPr id="5" name="Picture 4">
            <a:extLst>
              <a:ext uri="{FF2B5EF4-FFF2-40B4-BE49-F238E27FC236}">
                <a16:creationId xmlns="" xmlns:a16="http://schemas.microsoft.com/office/drawing/2014/main" id="{3FC901E6-8E68-44FA-AEA0-B86B504C99F0}"/>
              </a:ext>
            </a:extLst>
          </p:cNvPr>
          <p:cNvPicPr>
            <a:picLocks noChangeAspect="1"/>
          </p:cNvPicPr>
          <p:nvPr/>
        </p:nvPicPr>
        <p:blipFill>
          <a:blip r:embed="rId3"/>
          <a:stretch>
            <a:fillRect/>
          </a:stretch>
        </p:blipFill>
        <p:spPr>
          <a:xfrm>
            <a:off x="1403648" y="4509103"/>
            <a:ext cx="4529576" cy="1719447"/>
          </a:xfrm>
          <a:prstGeom prst="rect">
            <a:avLst/>
          </a:prstGeom>
        </p:spPr>
      </p:pic>
      <p:sp>
        <p:nvSpPr>
          <p:cNvPr id="8" name="TextBox 7">
            <a:extLst>
              <a:ext uri="{FF2B5EF4-FFF2-40B4-BE49-F238E27FC236}">
                <a16:creationId xmlns="" xmlns:a16="http://schemas.microsoft.com/office/drawing/2014/main" id="{CCBBC311-BAFB-4618-8EA5-2777B657A0B4}"/>
              </a:ext>
            </a:extLst>
          </p:cNvPr>
          <p:cNvSpPr txBox="1"/>
          <p:nvPr/>
        </p:nvSpPr>
        <p:spPr>
          <a:xfrm>
            <a:off x="2699792" y="6250606"/>
            <a:ext cx="3333742"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1800" dirty="0" err="1" smtClean="0">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579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97088"/>
          </a:xfrm>
        </p:spPr>
        <p:txBody>
          <a:bodyPr/>
          <a:lstStyle/>
          <a:p>
            <a:pPr algn="ctr"/>
            <a:r>
              <a:rPr lang="en-IN" b="1" dirty="0">
                <a:latin typeface="Times New Roman" panose="02020603050405020304" pitchFamily="18" charset="0"/>
                <a:cs typeface="Times New Roman" panose="02020603050405020304" pitchFamily="18" charset="0"/>
              </a:rPr>
              <a:t>Alternative solutions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5536" y="1496795"/>
            <a:ext cx="4320480" cy="5004083"/>
          </a:xfrm>
        </p:spPr>
        <p:txBody>
          <a:bodyPr>
            <a:noAutofit/>
          </a:bodyPr>
          <a:lstStyle/>
          <a:p>
            <a:pPr algn="just" fontAlgn="base">
              <a:lnSpc>
                <a:spcPct val="200000"/>
              </a:lnSpc>
            </a:pPr>
            <a:r>
              <a:rPr lang="en-IN" sz="2400" dirty="0">
                <a:latin typeface="Times New Roman" panose="02020603050405020304" pitchFamily="18" charset="0"/>
                <a:cs typeface="Times New Roman" panose="02020603050405020304" pitchFamily="18" charset="0"/>
              </a:rPr>
              <a:t>Increase salaries</a:t>
            </a:r>
          </a:p>
          <a:p>
            <a:pPr algn="just" fontAlgn="base">
              <a:lnSpc>
                <a:spcPct val="200000"/>
              </a:lnSpc>
            </a:pPr>
            <a:r>
              <a:rPr lang="en-IN" sz="2400" dirty="0">
                <a:latin typeface="Times New Roman" panose="02020603050405020304" pitchFamily="18" charset="0"/>
                <a:cs typeface="Times New Roman" panose="02020603050405020304" pitchFamily="18" charset="0"/>
              </a:rPr>
              <a:t>Hiring foreign nurses</a:t>
            </a:r>
          </a:p>
          <a:p>
            <a:pPr algn="just" fontAlgn="base">
              <a:lnSpc>
                <a:spcPct val="200000"/>
              </a:lnSpc>
            </a:pPr>
            <a:r>
              <a:rPr lang="en-IN" sz="2400" dirty="0">
                <a:latin typeface="Times New Roman" panose="02020603050405020304" pitchFamily="18" charset="0"/>
                <a:cs typeface="Times New Roman" panose="02020603050405020304" pitchFamily="18" charset="0"/>
              </a:rPr>
              <a:t>Focussing on skill increment and education</a:t>
            </a:r>
          </a:p>
          <a:p>
            <a:pPr algn="just" fontAlgn="base">
              <a:lnSpc>
                <a:spcPct val="200000"/>
              </a:lnSpc>
            </a:pPr>
            <a:r>
              <a:rPr lang="en-IN" sz="2400" dirty="0">
                <a:latin typeface="Times New Roman" panose="02020603050405020304" pitchFamily="18" charset="0"/>
                <a:cs typeface="Times New Roman" panose="02020603050405020304" pitchFamily="18" charset="0"/>
              </a:rPr>
              <a:t>Contractual nurses</a:t>
            </a:r>
          </a:p>
          <a:p>
            <a:pPr algn="just" fontAlgn="base">
              <a:lnSpc>
                <a:spcPct val="200000"/>
              </a:lnSpc>
            </a:pPr>
            <a:r>
              <a:rPr lang="en-IN" sz="2400" dirty="0">
                <a:latin typeface="Times New Roman" panose="02020603050405020304" pitchFamily="18" charset="0"/>
                <a:cs typeface="Times New Roman" panose="02020603050405020304" pitchFamily="18" charset="0"/>
              </a:rPr>
              <a:t>Utilize technology</a:t>
            </a:r>
          </a:p>
        </p:txBody>
      </p:sp>
      <p:pic>
        <p:nvPicPr>
          <p:cNvPr id="5122" name="Picture 2" descr="Alternative Solutions - Firdale Medical Centre">
            <a:extLst>
              <a:ext uri="{FF2B5EF4-FFF2-40B4-BE49-F238E27FC236}">
                <a16:creationId xmlns="" xmlns:a16="http://schemas.microsoft.com/office/drawing/2014/main" id="{6DB79C90-DF69-43FA-B4C7-0DD72C7B7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516" y="1472779"/>
            <a:ext cx="2848758" cy="18230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 xmlns:a16="http://schemas.microsoft.com/office/drawing/2014/main" id="{82C58492-7C10-433C-9898-7C8DF1D6A98D}"/>
              </a:ext>
            </a:extLst>
          </p:cNvPr>
          <p:cNvSpPr txBox="1"/>
          <p:nvPr/>
        </p:nvSpPr>
        <p:spPr>
          <a:xfrm>
            <a:off x="5767633" y="3406399"/>
            <a:ext cx="3456384"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rPr>
              <a:t>Source: </a:t>
            </a:r>
            <a:r>
              <a:rPr lang="en-GB" sz="1800" dirty="0" err="1" smtClean="0">
                <a:effectLst/>
                <a:latin typeface="Times New Roman" panose="02020603050405020304" pitchFamily="18" charset="0"/>
                <a:ea typeface="Calibri" panose="020F0502020204030204" pitchFamily="34" charset="0"/>
              </a:rPr>
              <a:t>firdalemedicalcentre</a:t>
            </a:r>
            <a:r>
              <a:rPr lang="en-GB" sz="1800" dirty="0">
                <a:effectLst/>
                <a:latin typeface="Times New Roman" panose="02020603050405020304" pitchFamily="18" charset="0"/>
                <a:ea typeface="Calibri" panose="020F0502020204030204" pitchFamily="34" charset="0"/>
              </a:rPr>
              <a:t>, 2019</a:t>
            </a:r>
            <a:endParaRPr lang="en-IN" dirty="0"/>
          </a:p>
        </p:txBody>
      </p:sp>
      <p:sp>
        <p:nvSpPr>
          <p:cNvPr id="9" name="TextBox 8">
            <a:extLst>
              <a:ext uri="{FF2B5EF4-FFF2-40B4-BE49-F238E27FC236}">
                <a16:creationId xmlns="" xmlns:a16="http://schemas.microsoft.com/office/drawing/2014/main" id="{DE14DDA3-9D91-4CB1-9E51-0D6D591A9053}"/>
              </a:ext>
            </a:extLst>
          </p:cNvPr>
          <p:cNvSpPr txBox="1"/>
          <p:nvPr/>
        </p:nvSpPr>
        <p:spPr>
          <a:xfrm>
            <a:off x="6231243" y="5854547"/>
            <a:ext cx="2992774" cy="646331"/>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rPr>
              <a:t>Source: </a:t>
            </a:r>
            <a:r>
              <a:rPr lang="en-GB" sz="1800" dirty="0" err="1" smtClean="0">
                <a:effectLst/>
                <a:latin typeface="Times New Roman" panose="02020603050405020304" pitchFamily="18" charset="0"/>
                <a:ea typeface="Calibri" panose="020F0502020204030204" pitchFamily="34" charset="0"/>
              </a:rPr>
              <a:t>firdalemedicalcentre</a:t>
            </a:r>
            <a:r>
              <a:rPr lang="en-GB" sz="1800" dirty="0">
                <a:effectLst/>
                <a:latin typeface="Times New Roman" panose="02020603050405020304" pitchFamily="18" charset="0"/>
                <a:ea typeface="Calibri" panose="020F0502020204030204" pitchFamily="34" charset="0"/>
              </a:rPr>
              <a:t>, 2019</a:t>
            </a:r>
            <a:endParaRPr lang="en-IN" dirty="0"/>
          </a:p>
        </p:txBody>
      </p:sp>
      <p:pic>
        <p:nvPicPr>
          <p:cNvPr id="4" name="Picture 3"/>
          <p:cNvPicPr>
            <a:picLocks noChangeAspect="1"/>
          </p:cNvPicPr>
          <p:nvPr/>
        </p:nvPicPr>
        <p:blipFill>
          <a:blip r:embed="rId4"/>
          <a:stretch>
            <a:fillRect/>
          </a:stretch>
        </p:blipFill>
        <p:spPr>
          <a:xfrm>
            <a:off x="6212403" y="3886296"/>
            <a:ext cx="2800350" cy="1790700"/>
          </a:xfrm>
          <a:prstGeom prst="rect">
            <a:avLst/>
          </a:prstGeom>
        </p:spPr>
      </p:pic>
    </p:spTree>
    <p:extLst>
      <p:ext uri="{BB962C8B-B14F-4D97-AF65-F5344CB8AC3E}">
        <p14:creationId xmlns:p14="http://schemas.microsoft.com/office/powerpoint/2010/main" val="407827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lstStyle/>
          <a:p>
            <a:pPr algn="ct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7544" y="1690688"/>
            <a:ext cx="5112568" cy="4258592"/>
          </a:xfrm>
        </p:spPr>
        <p:txBody>
          <a:bodyPr>
            <a:normAutofit lnSpcReduction="10000"/>
          </a:bodyPr>
          <a:lstStyle/>
          <a:p>
            <a:pPr algn="just" fontAlgn="base">
              <a:lnSpc>
                <a:spcPct val="150000"/>
              </a:lnSpc>
            </a:pPr>
            <a:r>
              <a:rPr lang="en-IN" dirty="0">
                <a:latin typeface="Times New Roman" panose="02020603050405020304" pitchFamily="18" charset="0"/>
                <a:cs typeface="Times New Roman" panose="02020603050405020304" pitchFamily="18" charset="0"/>
              </a:rPr>
              <a:t>Scenario context properly </a:t>
            </a:r>
            <a:r>
              <a:rPr lang="en-IN" dirty="0" err="1">
                <a:latin typeface="Times New Roman" panose="02020603050405020304" pitchFamily="18" charset="0"/>
                <a:cs typeface="Times New Roman" panose="02020603050405020304" pitchFamily="18" charset="0"/>
              </a:rPr>
              <a:t>analyzed</a:t>
            </a:r>
            <a:endParaRPr lang="en-IN" dirty="0">
              <a:latin typeface="Times New Roman" panose="02020603050405020304" pitchFamily="18" charset="0"/>
              <a:cs typeface="Times New Roman" panose="02020603050405020304" pitchFamily="18" charset="0"/>
            </a:endParaRPr>
          </a:p>
          <a:p>
            <a:pPr algn="just" fontAlgn="base">
              <a:lnSpc>
                <a:spcPct val="150000"/>
              </a:lnSpc>
            </a:pPr>
            <a:r>
              <a:rPr lang="en-IN" dirty="0">
                <a:latin typeface="Times New Roman" panose="02020603050405020304" pitchFamily="18" charset="0"/>
                <a:cs typeface="Times New Roman" panose="02020603050405020304" pitchFamily="18" charset="0"/>
              </a:rPr>
              <a:t>PESTEL analysis showed the macro environmental effects</a:t>
            </a:r>
          </a:p>
          <a:p>
            <a:pPr algn="just" fontAlgn="base">
              <a:lnSpc>
                <a:spcPct val="150000"/>
              </a:lnSpc>
            </a:pPr>
            <a:r>
              <a:rPr lang="en-IN" dirty="0">
                <a:latin typeface="Times New Roman" panose="02020603050405020304" pitchFamily="18" charset="0"/>
                <a:cs typeface="Times New Roman" panose="02020603050405020304" pitchFamily="18" charset="0"/>
              </a:rPr>
              <a:t>Fishbone diagram showed main causes </a:t>
            </a:r>
          </a:p>
          <a:p>
            <a:pPr algn="just" fontAlgn="base">
              <a:lnSpc>
                <a:spcPct val="150000"/>
              </a:lnSpc>
            </a:pPr>
            <a:r>
              <a:rPr lang="en-IN" dirty="0">
                <a:latin typeface="Times New Roman" panose="02020603050405020304" pitchFamily="18" charset="0"/>
                <a:cs typeface="Times New Roman" panose="02020603050405020304" pitchFamily="18" charset="0"/>
              </a:rPr>
              <a:t>PMI analysis provided insight</a:t>
            </a:r>
          </a:p>
          <a:p>
            <a:pPr algn="just" fontAlgn="base">
              <a:lnSpc>
                <a:spcPct val="150000"/>
              </a:lnSpc>
            </a:pPr>
            <a:r>
              <a:rPr lang="en-IN" dirty="0">
                <a:latin typeface="Times New Roman" panose="02020603050405020304" pitchFamily="18" charset="0"/>
                <a:cs typeface="Times New Roman" panose="02020603050405020304" pitchFamily="18" charset="0"/>
              </a:rPr>
              <a:t>Several solutions were proposed</a:t>
            </a:r>
          </a:p>
          <a:p>
            <a:pPr algn="just" fontAlgn="base">
              <a:lnSpc>
                <a:spcPct val="150000"/>
              </a:lnSpc>
            </a:pPr>
            <a:r>
              <a:rPr lang="en-IN" dirty="0">
                <a:latin typeface="Times New Roman" panose="02020603050405020304" pitchFamily="18" charset="0"/>
                <a:cs typeface="Times New Roman" panose="02020603050405020304" pitchFamily="18" charset="0"/>
              </a:rPr>
              <a:t>Proper solution would be used by Proper care based on its feasibility</a:t>
            </a:r>
          </a:p>
        </p:txBody>
      </p:sp>
      <p:sp>
        <p:nvSpPr>
          <p:cNvPr id="7" name="TextBox 6">
            <a:extLst>
              <a:ext uri="{FF2B5EF4-FFF2-40B4-BE49-F238E27FC236}">
                <a16:creationId xmlns="" xmlns:a16="http://schemas.microsoft.com/office/drawing/2014/main" id="{E9940655-F791-4D30-A2E8-88C53343F9ED}"/>
              </a:ext>
            </a:extLst>
          </p:cNvPr>
          <p:cNvSpPr txBox="1"/>
          <p:nvPr/>
        </p:nvSpPr>
        <p:spPr>
          <a:xfrm>
            <a:off x="6420526" y="4884543"/>
            <a:ext cx="2653952" cy="369332"/>
          </a:xfrm>
          <a:prstGeom prst="rect">
            <a:avLst/>
          </a:prstGeom>
          <a:noFill/>
        </p:spPr>
        <p:txBody>
          <a:bodyPr wrap="square">
            <a:spAutoFit/>
          </a:bodyPr>
          <a:lstStyle/>
          <a:p>
            <a:r>
              <a:rPr lang="en-GB" dirty="0" smtClean="0">
                <a:latin typeface="Times New Roman" panose="02020603050405020304" pitchFamily="18" charset="0"/>
                <a:ea typeface="Calibri" panose="020F0502020204030204" pitchFamily="34" charset="0"/>
              </a:rPr>
              <a:t>So</a:t>
            </a:r>
            <a:r>
              <a:rPr lang="en-GB" sz="1800" dirty="0" smtClean="0">
                <a:effectLst/>
                <a:latin typeface="Times New Roman" panose="02020603050405020304" pitchFamily="18" charset="0"/>
                <a:ea typeface="Calibri" panose="020F0502020204030204" pitchFamily="34" charset="0"/>
              </a:rPr>
              <a:t>urce</a:t>
            </a:r>
            <a:r>
              <a:rPr lang="en-GB" dirty="0">
                <a:latin typeface="Times New Roman" panose="02020603050405020304" pitchFamily="18" charset="0"/>
                <a:ea typeface="Calibri" panose="020F0502020204030204" pitchFamily="34" charset="0"/>
              </a:rPr>
              <a:t>: sciencedirect.com</a:t>
            </a:r>
            <a:endParaRPr lang="en-IN" dirty="0"/>
          </a:p>
        </p:txBody>
      </p:sp>
      <p:pic>
        <p:nvPicPr>
          <p:cNvPr id="4" name="Picture 3"/>
          <p:cNvPicPr>
            <a:picLocks noChangeAspect="1"/>
          </p:cNvPicPr>
          <p:nvPr/>
        </p:nvPicPr>
        <p:blipFill>
          <a:blip r:embed="rId3"/>
          <a:stretch>
            <a:fillRect/>
          </a:stretch>
        </p:blipFill>
        <p:spPr>
          <a:xfrm>
            <a:off x="5720737" y="1916832"/>
            <a:ext cx="3380813" cy="2504306"/>
          </a:xfrm>
          <a:prstGeom prst="rect">
            <a:avLst/>
          </a:prstGeom>
        </p:spPr>
      </p:pic>
    </p:spTree>
    <p:extLst>
      <p:ext uri="{BB962C8B-B14F-4D97-AF65-F5344CB8AC3E}">
        <p14:creationId xmlns:p14="http://schemas.microsoft.com/office/powerpoint/2010/main" val="3518741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19658"/>
          </a:xfrm>
        </p:spPr>
        <p:txBody>
          <a:bodyPr/>
          <a:lstStyle/>
          <a:p>
            <a:pPr algn="ctr"/>
            <a:r>
              <a:rPr lang="en-IN" b="1" dirty="0">
                <a:latin typeface="Times New Roman" panose="02020603050405020304" pitchFamily="18" charset="0"/>
                <a:cs typeface="Times New Roman" panose="02020603050405020304" pitchFamily="18" charset="0"/>
              </a:rPr>
              <a:t>Reference List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28685" y="1484784"/>
            <a:ext cx="8286630" cy="4752527"/>
          </a:xfrm>
        </p:spPr>
        <p:txBody>
          <a:bodyPr>
            <a:noAutofit/>
          </a:bodyPr>
          <a:lstStyle/>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blog.readytomanage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2013. What is a Good Problem Solving Assessment?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 xmlns:ahyp="http://schemas.microsoft.com/office/drawing/2018/hyperlinkcolor" val="tx"/>
                    </a:ext>
                  </a:extLst>
                </a:hlinkClick>
              </a:rPr>
              <a:t>https://blog.readytomanage.com/what-is-a-good-problem-solving-assessment/</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 Pestle Analysis: A Mechanism for Analysis of Businesses.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 xmlns:ahyp="http://schemas.microsoft.com/office/drawing/2018/hyperlinkcolor" val="tx"/>
                    </a:ext>
                  </a:extLst>
                </a:hlinkClick>
              </a:rPr>
              <a:t>https://enterslice.com/learning/pestle-analysis-a-mechanism-for-analysis-of-businesses/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firdalemedicalcentre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Alternative Solution.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 xmlns:ahyp="http://schemas.microsoft.com/office/drawing/2018/hyperlinkcolor" val="tx"/>
                    </a:ext>
                  </a:extLst>
                </a:hlinkClick>
              </a:rPr>
              <a:t>https://www.firdalemedicalcentre.nhs.uk/services/alternative-solutions/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freelancehouse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 How to write a problem solution essay.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 xmlns:ahyp="http://schemas.microsoft.com/office/drawing/2018/hyperlinkcolor" val="tx"/>
                    </a:ext>
                  </a:extLst>
                </a:hlinkClick>
              </a:rPr>
              <a:t>https://www.freelancehouse.co.uk/blog/how-to-write-a-problem-solution-essay/</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Gohar, B.,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Larivière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Nowrouzi</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-Kia, B., 2020. Sickness absence in healthcare workers during the COVID-19 pandemic.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Occupational Medicine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70</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pp.338-342.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Indiamart</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Problem solving and Decision Making programmes.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 xmlns:ahyp="http://schemas.microsoft.com/office/drawing/2018/hyperlinkcolor" val="tx"/>
                    </a:ext>
                  </a:extLst>
                </a:hlinkClick>
              </a:rPr>
              <a:t>https://www.indiamart.com/proddetail/problem-solving-and-decision-making-programme-20026637255.html</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Lisboa</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Fronteira</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 Mason, P.H. and Martins, M.D.R.O., 2020. National TB program shortages as potential factor for poor-quality TB care cascade: Healthcare workers’ perspective from Beira, Mozambique. </a:t>
            </a:r>
            <a:r>
              <a:rPr lang="en-IN" sz="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p.e0228927.</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lms.smu.edu, 2022. Problem solving and Decision making.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 xmlns:ahyp="http://schemas.microsoft.com/office/drawing/2018/hyperlinkcolor" val="tx"/>
                    </a:ext>
                  </a:extLst>
                </a:hlinkClick>
              </a:rPr>
              <a:t>https://lms.smu.edu.ph/course/info.php?id=7186</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Richterich</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2020. When open source design is vital: critical making of DIY healthcare equipment during the COVID-19 pandemic.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 Sociology Review</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pp.158-167.</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sacredstructures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Problem solving and decision making.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 xmlns:ahyp="http://schemas.microsoft.com/office/drawing/2018/hyperlinkcolor" val="tx"/>
                    </a:ext>
                  </a:extLst>
                </a:hlinkClick>
              </a:rPr>
              <a:t>https://sacredstructures.org/measurement/a-four-step-problem-solving-and-decision-making-structure/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Toppr, 2019, PESTEL, Available at: https://www.toppr.com/guides/commercial-knowledge/business-environment/pestle-analysis/ [Accessed on: 27.06.2022]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Unisa, 2021, PMI, Available at: https://lo.unisa.edu.au/mod/book/view.php?id=611321&amp;chapterid=100451 [Accessed on: 27.06.2022]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Waters, A., 2022. NHS staff survey underlines need for national workforce strategy.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BMJ: British Medical Journal (Online)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377</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sz="500" b="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7604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150</TotalTime>
  <Words>1095</Words>
  <Application>Microsoft Office PowerPoint</Application>
  <PresentationFormat>On-screen Show (4:3)</PresentationFormat>
  <Paragraphs>96</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Name:Roxana Daniela Lemnariu Student ID:2118526 Modul title: Problem Solving and Decision Making Modul code:BMSW4004_BIRM Lecturer Name:Julius Azasoo  </vt:lpstr>
      <vt:lpstr>Introduction</vt:lpstr>
      <vt:lpstr>Key problems</vt:lpstr>
      <vt:lpstr>Problem impact on staff</vt:lpstr>
      <vt:lpstr>Problem impact on organization</vt:lpstr>
      <vt:lpstr>PESTLE Analysis</vt:lpstr>
      <vt:lpstr>Fishbone diagram</vt:lpstr>
      <vt:lpstr>PMI analysis</vt:lpstr>
      <vt:lpstr>Alternative solutions</vt:lpstr>
      <vt:lpstr>Conclusion</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chris</cp:lastModifiedBy>
  <cp:revision>52</cp:revision>
  <dcterms:created xsi:type="dcterms:W3CDTF">2022-06-27T11:10:23Z</dcterms:created>
  <dcterms:modified xsi:type="dcterms:W3CDTF">2022-07-16T20:24:34Z</dcterms:modified>
</cp:coreProperties>
</file>