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1"/>
  </p:handout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3" r:id="rId18"/>
    <p:sldId id="272" r:id="rId19"/>
    <p:sldId id="274" r:id="rId20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F7729-CD01-4A2C-942B-C5A422CF2F1E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08D64E-14F2-45B6-9E8A-9F5298B43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8085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TitleSli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492375"/>
            <a:ext cx="6762749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1" y="3966882"/>
            <a:ext cx="6762749" cy="1752600"/>
          </a:xfrm>
        </p:spPr>
        <p:txBody>
          <a:bodyPr>
            <a:normAutofit/>
          </a:bodyPr>
          <a:lstStyle>
            <a:lvl1pPr marL="0" indent="0" algn="r"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SectionHead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591360"/>
            <a:ext cx="7583487" cy="1362075"/>
          </a:xfrm>
        </p:spPr>
        <p:txBody>
          <a:bodyPr anchor="b" anchorCtr="0">
            <a:noAutofit/>
          </a:bodyPr>
          <a:lstStyle>
            <a:lvl1pPr algn="l">
              <a:defRPr sz="4400" b="1" cap="none" baseline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3950354"/>
            <a:ext cx="7583487" cy="1500187"/>
          </a:xfrm>
        </p:spPr>
        <p:txBody>
          <a:bodyPr anchor="t" anchorCtr="0"/>
          <a:lstStyle>
            <a:lvl1pPr marL="0" indent="0" algn="l">
              <a:spcBef>
                <a:spcPts val="60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8541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5350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5350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1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779462" y="3991816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/>
          </p:nvPr>
        </p:nvSpPr>
        <p:spPr>
          <a:xfrm>
            <a:off x="77946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5"/>
          </p:nvPr>
        </p:nvSpPr>
        <p:spPr>
          <a:xfrm>
            <a:off x="77946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4" y="590550"/>
            <a:ext cx="365760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3023" y="739588"/>
            <a:ext cx="3657600" cy="53087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464" y="1816100"/>
            <a:ext cx="3657600" cy="38227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Picture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977" y="187452"/>
            <a:ext cx="853665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533400"/>
            <a:ext cx="447675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124" y="1828800"/>
            <a:ext cx="4474539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124" y="6288741"/>
            <a:ext cx="1887537" cy="365125"/>
          </a:xfrm>
        </p:spPr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399" y="6288741"/>
            <a:ext cx="267596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188253" y="179292"/>
            <a:ext cx="3281087" cy="6483096"/>
          </a:xfrm>
          <a:prstGeom prst="round1Rect">
            <a:avLst>
              <a:gd name="adj" fmla="val 17325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0953" y="533400"/>
            <a:ext cx="365760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596153" y="1600199"/>
            <a:ext cx="3657600" cy="3657601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0412" y="1828800"/>
            <a:ext cx="3657600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038" y="3778624"/>
            <a:ext cx="7560515" cy="110265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871584" y="762000"/>
            <a:ext cx="7427726" cy="2989730"/>
          </a:xfrm>
          <a:prstGeom prst="roundRect">
            <a:avLst>
              <a:gd name="adj" fmla="val 7476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8034" y="4827493"/>
            <a:ext cx="7559977" cy="1220881"/>
          </a:xfrm>
        </p:spPr>
        <p:txBody>
          <a:bodyPr>
            <a:normAutofit/>
          </a:bodyPr>
          <a:lstStyle>
            <a:lvl1pPr marL="0" indent="0">
              <a:spcBef>
                <a:spcPts val="3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28646" y="779463"/>
            <a:ext cx="1358153" cy="526891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779464"/>
            <a:ext cx="6170613" cy="5268911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189707" y="189707"/>
            <a:ext cx="8764587" cy="6478587"/>
          </a:xfrm>
          <a:prstGeom prst="round2DiagRect">
            <a:avLst>
              <a:gd name="adj1" fmla="val 9416"/>
              <a:gd name="adj2" fmla="val 0"/>
            </a:avLst>
          </a:prstGeom>
          <a:gradFill>
            <a:gsLst>
              <a:gs pos="1700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7" cy="4208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1000" y="6288741"/>
            <a:ext cx="18875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D140825E-4A15-4D39-8176-1F07E904CB30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4615" y="6288741"/>
            <a:ext cx="5238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4411" y="219635"/>
            <a:ext cx="493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spcBef>
          <a:spcPct val="0"/>
        </a:spcBef>
        <a:buNone/>
        <a:defRPr sz="38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Wingdings 2" pitchFamily="18" charset="2"/>
        <a:buChar char=""/>
        <a:defRPr sz="2200" kern="1200">
          <a:solidFill>
            <a:schemeClr val="bg1"/>
          </a:solidFill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1711325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6pPr>
      <a:lvl7pPr marL="20002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7pPr>
      <a:lvl8pPr marL="2290763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8pPr>
      <a:lvl9pPr marL="25717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Written Essay </a:t>
            </a:r>
            <a:r>
              <a:rPr lang="en-US" dirty="0" smtClean="0"/>
              <a:t>–</a:t>
            </a:r>
            <a:r>
              <a:rPr lang="en-GB" dirty="0" smtClean="0"/>
              <a:t> Assignment 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/>
              <a:t>PERSPECTIVES ON HEALTH AND PHYSICAL </a:t>
            </a:r>
            <a:r>
              <a:rPr lang="en-GB" b="1" dirty="0" smtClean="0"/>
              <a:t>ACTIVITY</a:t>
            </a:r>
          </a:p>
          <a:p>
            <a:r>
              <a:rPr lang="en-GB" b="1" dirty="0" smtClean="0"/>
              <a:t>Week 5 </a:t>
            </a:r>
            <a:r>
              <a:rPr lang="en-US" b="1" dirty="0" smtClean="0"/>
              <a:t>–</a:t>
            </a:r>
            <a:r>
              <a:rPr lang="en-GB" b="1" dirty="0" smtClean="0"/>
              <a:t> 31</a:t>
            </a:r>
            <a:r>
              <a:rPr lang="en-GB" b="1" baseline="30000" dirty="0" smtClean="0"/>
              <a:t>st</a:t>
            </a:r>
            <a:r>
              <a:rPr lang="en-GB" b="1" dirty="0" smtClean="0"/>
              <a:t> October, 2017</a:t>
            </a:r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820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560491"/>
            <a:ext cx="7583487" cy="179081"/>
          </a:xfrm>
        </p:spPr>
        <p:txBody>
          <a:bodyPr/>
          <a:lstStyle/>
          <a:p>
            <a:r>
              <a:rPr lang="en-GB" sz="2800" b="1" dirty="0"/>
              <a:t>TASK:  </a:t>
            </a:r>
            <a:r>
              <a:rPr lang="en-GB" sz="2800" dirty="0"/>
              <a:t>Identify a current issue or topic within the areas of sport, health, nutrition and physical education for investigation and critical review.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2884714"/>
            <a:ext cx="7583487" cy="3153016"/>
          </a:xfrm>
        </p:spPr>
        <p:txBody>
          <a:bodyPr/>
          <a:lstStyle/>
          <a:p>
            <a:r>
              <a:rPr lang="en-GB" b="1" dirty="0" smtClean="0"/>
              <a:t>Reference </a:t>
            </a:r>
            <a:r>
              <a:rPr lang="en-GB" b="1" dirty="0"/>
              <a:t>to research: </a:t>
            </a:r>
            <a:endParaRPr lang="en-GB" dirty="0"/>
          </a:p>
          <a:p>
            <a:r>
              <a:rPr lang="en-GB" dirty="0"/>
              <a:t>As a guide, you will be expected to refer to </a:t>
            </a:r>
            <a:r>
              <a:rPr lang="en-GB" b="1" dirty="0"/>
              <a:t>at least</a:t>
            </a:r>
            <a:r>
              <a:rPr lang="en-GB" dirty="0"/>
              <a:t> </a:t>
            </a:r>
            <a:r>
              <a:rPr lang="en-GB" b="1" dirty="0"/>
              <a:t>15</a:t>
            </a:r>
            <a:r>
              <a:rPr lang="en-GB" dirty="0"/>
              <a:t> peer reviewed research articles in your assignment. You may use topical resources (e.g., newspaper reports) for discussion; however, these need to be evaluated by relating them to good quality resources.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6210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231572"/>
            <a:ext cx="7583487" cy="1044388"/>
          </a:xfrm>
        </p:spPr>
        <p:txBody>
          <a:bodyPr/>
          <a:lstStyle/>
          <a:p>
            <a:r>
              <a:rPr lang="en-GB" dirty="0" smtClean="0"/>
              <a:t>As a small group</a:t>
            </a:r>
            <a:r>
              <a:rPr lang="en-US" dirty="0" smtClean="0"/>
              <a:t>…choose one </a:t>
            </a:r>
            <a:r>
              <a:rPr lang="en-US" dirty="0" smtClean="0"/>
              <a:t>current / interesting topic </a:t>
            </a:r>
            <a:r>
              <a:rPr lang="en-US" dirty="0" smtClean="0"/>
              <a:t>to use and work through as an example today.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4209142"/>
            <a:ext cx="7583487" cy="1828587"/>
          </a:xfrm>
        </p:spPr>
        <p:txBody>
          <a:bodyPr/>
          <a:lstStyle/>
          <a:p>
            <a:r>
              <a:rPr lang="en-GB" dirty="0" smtClean="0"/>
              <a:t>E.g. Should the NHS be privatised?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6634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Marking Criteria: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1665514"/>
            <a:ext cx="7583487" cy="4208930"/>
          </a:xfrm>
        </p:spPr>
        <p:txBody>
          <a:bodyPr>
            <a:normAutofit/>
          </a:bodyPr>
          <a:lstStyle/>
          <a:p>
            <a:r>
              <a:rPr lang="en-GB" dirty="0"/>
              <a:t>Introduction to the chosen </a:t>
            </a:r>
            <a:r>
              <a:rPr lang="en-GB" dirty="0" smtClean="0"/>
              <a:t>topic </a:t>
            </a:r>
            <a:r>
              <a:rPr lang="en-US" dirty="0" smtClean="0"/>
              <a:t>–</a:t>
            </a:r>
            <a:r>
              <a:rPr lang="en-GB" dirty="0" smtClean="0"/>
              <a:t> 5%</a:t>
            </a:r>
            <a:endParaRPr lang="en-GB" u="sng" dirty="0"/>
          </a:p>
          <a:p>
            <a:r>
              <a:rPr lang="en-GB" dirty="0"/>
              <a:t>Development of ideas and quality of </a:t>
            </a:r>
            <a:r>
              <a:rPr lang="en-GB" dirty="0" smtClean="0"/>
              <a:t>argument </a:t>
            </a:r>
            <a:r>
              <a:rPr lang="en-US" dirty="0" smtClean="0"/>
              <a:t>–</a:t>
            </a:r>
            <a:r>
              <a:rPr lang="en-GB" dirty="0" smtClean="0"/>
              <a:t> 50%</a:t>
            </a:r>
            <a:endParaRPr lang="en-GB" u="sng" dirty="0"/>
          </a:p>
          <a:p>
            <a:r>
              <a:rPr lang="en-GB" dirty="0"/>
              <a:t>Practical implications and suggestions based upon your critical </a:t>
            </a:r>
            <a:r>
              <a:rPr lang="en-GB" dirty="0" smtClean="0"/>
              <a:t>review </a:t>
            </a:r>
            <a:r>
              <a:rPr lang="en-US" dirty="0" smtClean="0"/>
              <a:t>–</a:t>
            </a:r>
            <a:r>
              <a:rPr lang="en-GB" dirty="0" smtClean="0"/>
              <a:t> 20%</a:t>
            </a:r>
            <a:endParaRPr lang="en-GB" u="sng" dirty="0"/>
          </a:p>
          <a:p>
            <a:r>
              <a:rPr lang="en-GB" dirty="0"/>
              <a:t>Summary / </a:t>
            </a:r>
            <a:r>
              <a:rPr lang="en-GB" dirty="0" smtClean="0"/>
              <a:t>conclusion </a:t>
            </a:r>
            <a:r>
              <a:rPr lang="en-US" dirty="0" smtClean="0"/>
              <a:t>–</a:t>
            </a:r>
            <a:r>
              <a:rPr lang="en-GB" dirty="0" smtClean="0"/>
              <a:t> 5%</a:t>
            </a:r>
            <a:endParaRPr lang="en-GB" u="sng" dirty="0"/>
          </a:p>
          <a:p>
            <a:r>
              <a:rPr lang="en-GB" dirty="0"/>
              <a:t>Quality of resources used within the </a:t>
            </a:r>
            <a:r>
              <a:rPr lang="en-GB" dirty="0" smtClean="0"/>
              <a:t>assignment </a:t>
            </a:r>
            <a:r>
              <a:rPr lang="en-US" dirty="0" smtClean="0"/>
              <a:t>–</a:t>
            </a:r>
            <a:r>
              <a:rPr lang="en-GB" dirty="0" smtClean="0"/>
              <a:t> 20%</a:t>
            </a:r>
            <a:endParaRPr lang="en-GB" u="sng" dirty="0"/>
          </a:p>
          <a:p>
            <a:pPr marL="0" indent="0">
              <a:buNone/>
            </a:pPr>
            <a:endParaRPr lang="en-GB" u="sng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2783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598714"/>
            <a:ext cx="7583487" cy="1044388"/>
          </a:xfrm>
        </p:spPr>
        <p:txBody>
          <a:bodyPr/>
          <a:lstStyle/>
          <a:p>
            <a:r>
              <a:rPr lang="en-GB" dirty="0"/>
              <a:t>Introduction to the chosen topic </a:t>
            </a:r>
            <a:r>
              <a:rPr lang="en-US" dirty="0"/>
              <a:t>–</a:t>
            </a:r>
            <a:r>
              <a:rPr lang="en-GB" dirty="0"/>
              <a:t> 5</a:t>
            </a:r>
            <a:r>
              <a:rPr lang="en-GB" dirty="0" smtClean="0"/>
              <a:t>%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the topic? </a:t>
            </a:r>
          </a:p>
          <a:p>
            <a:r>
              <a:rPr lang="en-GB" dirty="0" smtClean="0"/>
              <a:t>Why is this important?</a:t>
            </a:r>
          </a:p>
          <a:p>
            <a:r>
              <a:rPr lang="en-GB" dirty="0" smtClean="0"/>
              <a:t>What elements will you need to discuss over the course of the essay?</a:t>
            </a:r>
          </a:p>
          <a:p>
            <a:r>
              <a:rPr lang="en-GB" dirty="0" smtClean="0"/>
              <a:t>Link into the first section</a:t>
            </a:r>
            <a:r>
              <a:rPr lang="en-US" dirty="0" smtClean="0"/>
              <a:t>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6719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Development of ideas and quality of argument </a:t>
            </a:r>
            <a:r>
              <a:rPr lang="en-US" dirty="0"/>
              <a:t>–</a:t>
            </a:r>
            <a:r>
              <a:rPr lang="en-GB" dirty="0"/>
              <a:t> 50</a:t>
            </a:r>
            <a:r>
              <a:rPr lang="en-GB" dirty="0" smtClean="0"/>
              <a:t>%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Appropriate issues chosen for discussion </a:t>
            </a:r>
            <a:r>
              <a:rPr lang="en-US" dirty="0" smtClean="0"/>
              <a:t>–</a:t>
            </a:r>
            <a:r>
              <a:rPr lang="en-GB" dirty="0" smtClean="0"/>
              <a:t> key paragraphs.</a:t>
            </a:r>
          </a:p>
          <a:p>
            <a:r>
              <a:rPr lang="en-GB" dirty="0" smtClean="0"/>
              <a:t>Progression of the topic in a logical and coherent manner</a:t>
            </a:r>
          </a:p>
          <a:p>
            <a:pPr lvl="1"/>
            <a:r>
              <a:rPr lang="en-GB" dirty="0" smtClean="0"/>
              <a:t>Essay structure </a:t>
            </a:r>
            <a:r>
              <a:rPr lang="en-US" dirty="0" smtClean="0"/>
              <a:t>–</a:t>
            </a:r>
            <a:r>
              <a:rPr lang="en-GB" dirty="0" smtClean="0"/>
              <a:t> no repetition or irrelevant information (issues)</a:t>
            </a:r>
          </a:p>
          <a:p>
            <a:r>
              <a:rPr lang="en-GB" dirty="0" smtClean="0"/>
              <a:t>Support for each of the points raised </a:t>
            </a:r>
            <a:r>
              <a:rPr lang="en-US" dirty="0" smtClean="0"/>
              <a:t>–</a:t>
            </a:r>
            <a:r>
              <a:rPr lang="en-GB" dirty="0" smtClean="0"/>
              <a:t> good quality research. </a:t>
            </a:r>
          </a:p>
          <a:p>
            <a:pPr lvl="1"/>
            <a:r>
              <a:rPr lang="en-GB" dirty="0" smtClean="0"/>
              <a:t>2 or 3 pieces of evidence per paragraph</a:t>
            </a:r>
          </a:p>
          <a:p>
            <a:pPr lvl="1"/>
            <a:r>
              <a:rPr lang="en-GB" dirty="0" smtClean="0"/>
              <a:t>Critique of the quality of evidence </a:t>
            </a:r>
            <a:r>
              <a:rPr lang="en-US" dirty="0" smtClean="0"/>
              <a:t>–</a:t>
            </a:r>
            <a:r>
              <a:rPr lang="en-GB" dirty="0" smtClean="0"/>
              <a:t> which side of the argument is best?</a:t>
            </a:r>
          </a:p>
          <a:p>
            <a:pPr lvl="1"/>
            <a:r>
              <a:rPr lang="en-GB" dirty="0" smtClean="0"/>
              <a:t>Quality of their research / methods </a:t>
            </a:r>
            <a:r>
              <a:rPr lang="en-US" dirty="0" smtClean="0"/>
              <a:t>–</a:t>
            </a:r>
            <a:r>
              <a:rPr lang="en-GB" dirty="0" smtClean="0"/>
              <a:t> identified in the discussion section of articles. </a:t>
            </a:r>
          </a:p>
          <a:p>
            <a:r>
              <a:rPr lang="en-GB" dirty="0" smtClean="0"/>
              <a:t>Link to practical implications and summary sections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386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Practical implications and suggestions based upon your critical review </a:t>
            </a:r>
            <a:r>
              <a:rPr lang="en-US" sz="2800" dirty="0"/>
              <a:t>–</a:t>
            </a:r>
            <a:r>
              <a:rPr lang="en-GB" sz="2800" dirty="0"/>
              <a:t> 20</a:t>
            </a:r>
            <a:r>
              <a:rPr lang="en-GB" sz="2800" dirty="0" smtClean="0"/>
              <a:t>%</a:t>
            </a:r>
            <a:endParaRPr lang="en-GB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can be done about your chosen issue to improve the situation?</a:t>
            </a:r>
          </a:p>
          <a:p>
            <a:r>
              <a:rPr lang="en-GB" dirty="0" smtClean="0"/>
              <a:t>Who should implement any changes?</a:t>
            </a:r>
          </a:p>
          <a:p>
            <a:pPr lvl="1"/>
            <a:r>
              <a:rPr lang="en-US" dirty="0" smtClean="0"/>
              <a:t>A</a:t>
            </a:r>
            <a:r>
              <a:rPr lang="en-GB" dirty="0" err="1" smtClean="0"/>
              <a:t>nd</a:t>
            </a:r>
            <a:r>
              <a:rPr lang="en-GB" dirty="0" smtClean="0"/>
              <a:t> for whom? </a:t>
            </a:r>
          </a:p>
          <a:p>
            <a:r>
              <a:rPr lang="en-GB" dirty="0" smtClean="0"/>
              <a:t>How should any initiatives / strategies be implemented?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6498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 / conclusion </a:t>
            </a:r>
            <a:r>
              <a:rPr lang="en-US" dirty="0"/>
              <a:t>–</a:t>
            </a:r>
            <a:r>
              <a:rPr lang="en-GB" dirty="0"/>
              <a:t> 5</a:t>
            </a:r>
            <a:r>
              <a:rPr lang="en-GB" dirty="0" smtClean="0"/>
              <a:t>%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Summarise</a:t>
            </a:r>
            <a:r>
              <a:rPr lang="en-US" dirty="0" smtClean="0"/>
              <a:t> the key issues identified in each of the sections of the essay.</a:t>
            </a:r>
          </a:p>
          <a:p>
            <a:r>
              <a:rPr lang="en-US" dirty="0" smtClean="0"/>
              <a:t>If the weight of evidence falls to one side of an argument, briefly discuss this. </a:t>
            </a:r>
            <a:endParaRPr lang="en-GB" dirty="0" smtClean="0"/>
          </a:p>
          <a:p>
            <a:r>
              <a:rPr lang="en-GB" dirty="0" smtClean="0"/>
              <a:t>Does this discussion raise further issues that need considering?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95801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Quality of resources used within the assignment </a:t>
            </a:r>
            <a:r>
              <a:rPr lang="en-US" dirty="0"/>
              <a:t>–</a:t>
            </a:r>
            <a:r>
              <a:rPr lang="en-GB" dirty="0"/>
              <a:t> 20</a:t>
            </a:r>
            <a:r>
              <a:rPr lang="en-GB" dirty="0" smtClean="0"/>
              <a:t>%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See critiquing resources lecture notes</a:t>
            </a:r>
          </a:p>
          <a:p>
            <a:r>
              <a:rPr lang="en-GB" dirty="0" smtClean="0"/>
              <a:t>Primary and secondary sources</a:t>
            </a:r>
          </a:p>
          <a:p>
            <a:r>
              <a:rPr lang="en-US" dirty="0" smtClean="0"/>
              <a:t>C</a:t>
            </a:r>
            <a:r>
              <a:rPr lang="en-GB" dirty="0" err="1" smtClean="0"/>
              <a:t>redibility</a:t>
            </a:r>
            <a:r>
              <a:rPr lang="en-GB" dirty="0" smtClean="0"/>
              <a:t> </a:t>
            </a:r>
            <a:r>
              <a:rPr lang="en-GB" dirty="0" smtClean="0"/>
              <a:t>of author / affiliations / publication </a:t>
            </a:r>
          </a:p>
          <a:p>
            <a:r>
              <a:rPr lang="en-GB" dirty="0" smtClean="0"/>
              <a:t>Date of resources</a:t>
            </a:r>
          </a:p>
          <a:p>
            <a:r>
              <a:rPr lang="en-GB" dirty="0" smtClean="0"/>
              <a:t>Number of resources </a:t>
            </a:r>
            <a:r>
              <a:rPr lang="en-US" dirty="0" smtClean="0"/>
              <a:t>–</a:t>
            </a:r>
            <a:r>
              <a:rPr lang="en-GB" dirty="0" smtClean="0"/>
              <a:t> minimum 15</a:t>
            </a:r>
          </a:p>
          <a:p>
            <a:r>
              <a:rPr lang="en-GB" dirty="0" smtClean="0"/>
              <a:t>The way the resources have been used!!!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3720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Assignment seminar</a:t>
            </a:r>
            <a:r>
              <a:rPr lang="en-US" dirty="0" smtClean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your </a:t>
            </a:r>
            <a:r>
              <a:rPr lang="en-GB" dirty="0"/>
              <a:t>current issue or topic </a:t>
            </a:r>
            <a:r>
              <a:rPr lang="en-GB" dirty="0" smtClean="0"/>
              <a:t>for investigation?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Justify to those around you, </a:t>
            </a:r>
            <a:r>
              <a:rPr lang="en-GB" dirty="0" smtClean="0"/>
              <a:t>why </a:t>
            </a:r>
            <a:r>
              <a:rPr lang="en-GB" dirty="0" smtClean="0"/>
              <a:t>this is important</a:t>
            </a:r>
            <a:r>
              <a:rPr lang="en-US" dirty="0" smtClean="0"/>
              <a:t>…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What else can you add as a result of your discussions with others?</a:t>
            </a:r>
          </a:p>
        </p:txBody>
      </p:sp>
    </p:spTree>
    <p:extLst>
      <p:ext uri="{BB962C8B-B14F-4D97-AF65-F5344CB8AC3E}">
        <p14:creationId xmlns:p14="http://schemas.microsoft.com/office/powerpoint/2010/main" val="3682989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Topics to include</a:t>
            </a:r>
            <a:r>
              <a:rPr lang="en-US" dirty="0" smtClean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needs to be included? Topics?</a:t>
            </a:r>
          </a:p>
          <a:p>
            <a:pPr lvl="1"/>
            <a:r>
              <a:rPr lang="en-GB" dirty="0"/>
              <a:t>Mind map.</a:t>
            </a:r>
          </a:p>
          <a:p>
            <a:pPr marL="282575" lvl="1" indent="0">
              <a:buNone/>
            </a:pPr>
            <a:endParaRPr lang="en-GB" dirty="0" smtClean="0"/>
          </a:p>
          <a:p>
            <a:pPr marL="282575" lvl="1" indent="0">
              <a:buNone/>
            </a:pPr>
            <a:r>
              <a:rPr lang="en-GB" dirty="0" smtClean="0"/>
              <a:t>Discuss this with others </a:t>
            </a:r>
            <a:r>
              <a:rPr lang="en-US" dirty="0" smtClean="0"/>
              <a:t>–</a:t>
            </a:r>
            <a:r>
              <a:rPr lang="en-GB" dirty="0" smtClean="0"/>
              <a:t> have you missed anything important?</a:t>
            </a:r>
            <a:endParaRPr lang="en-GB" dirty="0"/>
          </a:p>
          <a:p>
            <a:pPr marL="282575" lvl="1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366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Order of Topics</a:t>
            </a:r>
            <a:r>
              <a:rPr lang="en-US" dirty="0" smtClean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1"/>
            <a:r>
              <a:rPr lang="en-GB" dirty="0" smtClean="0"/>
              <a:t>Development </a:t>
            </a:r>
            <a:r>
              <a:rPr lang="en-GB" dirty="0"/>
              <a:t>of </a:t>
            </a:r>
            <a:r>
              <a:rPr lang="en-GB" dirty="0" smtClean="0"/>
              <a:t>an argument </a:t>
            </a:r>
            <a:r>
              <a:rPr lang="en-US" dirty="0"/>
              <a:t>–</a:t>
            </a:r>
            <a:r>
              <a:rPr lang="en-GB" dirty="0"/>
              <a:t> logical </a:t>
            </a:r>
            <a:r>
              <a:rPr lang="en-GB" dirty="0" smtClean="0"/>
              <a:t>progression</a:t>
            </a:r>
          </a:p>
          <a:p>
            <a:pPr lvl="1"/>
            <a:r>
              <a:rPr lang="en-GB" dirty="0" smtClean="0"/>
              <a:t>What order should your sections be in?</a:t>
            </a:r>
          </a:p>
          <a:p>
            <a:pPr lvl="1"/>
            <a:r>
              <a:rPr lang="en-GB" dirty="0" smtClean="0"/>
              <a:t>Does this make sense to someone else?</a:t>
            </a:r>
          </a:p>
          <a:p>
            <a:pPr marL="282575" lvl="1" indent="0">
              <a:buNone/>
            </a:pPr>
            <a:r>
              <a:rPr lang="en-GB" dirty="0"/>
              <a:t>	</a:t>
            </a:r>
            <a:r>
              <a:rPr lang="en-GB" dirty="0" smtClean="0"/>
              <a:t>Share your ideas</a:t>
            </a:r>
            <a:r>
              <a:rPr lang="en-US" dirty="0" smtClean="0"/>
              <a:t>…</a:t>
            </a:r>
            <a:endParaRPr lang="en-GB" dirty="0" smtClean="0"/>
          </a:p>
          <a:p>
            <a:pPr marL="282575" lvl="1" indent="0">
              <a:buNone/>
            </a:pPr>
            <a:endParaRPr lang="en-GB" dirty="0"/>
          </a:p>
          <a:p>
            <a:pPr marL="282575" lvl="1" indent="0">
              <a:buNone/>
            </a:pPr>
            <a:endParaRPr lang="en-GB" dirty="0" smtClean="0"/>
          </a:p>
          <a:p>
            <a:pPr lvl="1"/>
            <a:r>
              <a:rPr lang="en-GB" dirty="0" smtClean="0"/>
              <a:t>Evidence for each key topic</a:t>
            </a:r>
            <a:r>
              <a:rPr lang="en-US" dirty="0" smtClean="0"/>
              <a:t>…</a:t>
            </a:r>
          </a:p>
          <a:p>
            <a:pPr lvl="1"/>
            <a:r>
              <a:rPr lang="en-US" dirty="0" smtClean="0"/>
              <a:t>Locate a starting point.</a:t>
            </a:r>
          </a:p>
          <a:p>
            <a:pPr marL="282575" lvl="1" indent="0">
              <a:buNone/>
            </a:pPr>
            <a:endParaRPr lang="en-US" dirty="0"/>
          </a:p>
          <a:p>
            <a:pPr marL="282575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Practical implications…What should be done? </a:t>
            </a:r>
            <a:endParaRPr lang="en-US" dirty="0"/>
          </a:p>
          <a:p>
            <a:pPr lvl="1"/>
            <a:r>
              <a:rPr lang="en-US" dirty="0" smtClean="0"/>
              <a:t>By whom? </a:t>
            </a:r>
          </a:p>
          <a:p>
            <a:pPr lvl="1"/>
            <a:r>
              <a:rPr lang="en-US" dirty="0" smtClean="0"/>
              <a:t>For whom?</a:t>
            </a:r>
          </a:p>
          <a:p>
            <a:pPr marL="282575" lvl="1" indent="0">
              <a:buNone/>
            </a:pPr>
            <a:endParaRPr lang="en-GB" dirty="0" smtClean="0"/>
          </a:p>
          <a:p>
            <a:pPr marL="282575" lvl="1" indent="0">
              <a:buNone/>
            </a:pPr>
            <a:endParaRPr lang="en-GB" dirty="0"/>
          </a:p>
          <a:p>
            <a:pPr marL="282575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188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Assessment 2: Presentation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9845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 your groups: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1. Finalise the title of the presentation</a:t>
            </a:r>
          </a:p>
          <a:p>
            <a:r>
              <a:rPr lang="en-GB" dirty="0" smtClean="0"/>
              <a:t>Will you be able to answer (or form clear opinions on) the question it raises, at the end of your presentation?</a:t>
            </a:r>
          </a:p>
          <a:p>
            <a:r>
              <a:rPr lang="en-GB" dirty="0" smtClean="0"/>
              <a:t>If not – rethink the question / issue you are discussing…</a:t>
            </a:r>
          </a:p>
          <a:p>
            <a:r>
              <a:rPr lang="en-GB" dirty="0" smtClean="0"/>
              <a:t>Do all sections of your presentation actually contribute to the title / question / specific issue for discussing?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9902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Topics / sections within the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each person in the group going to investigate?</a:t>
            </a:r>
          </a:p>
          <a:p>
            <a:r>
              <a:rPr lang="en-GB" dirty="0" smtClean="0"/>
              <a:t>Identify clear sections of responsibility…</a:t>
            </a:r>
          </a:p>
          <a:p>
            <a:r>
              <a:rPr lang="en-GB" dirty="0" smtClean="0"/>
              <a:t>How do they link together?</a:t>
            </a:r>
          </a:p>
          <a:p>
            <a:r>
              <a:rPr lang="en-GB" dirty="0" smtClean="0"/>
              <a:t>How are they distinct – avoid overlap.</a:t>
            </a:r>
          </a:p>
          <a:p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5688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308" y="704273"/>
            <a:ext cx="7583487" cy="1044388"/>
          </a:xfrm>
        </p:spPr>
        <p:txBody>
          <a:bodyPr/>
          <a:lstStyle/>
          <a:p>
            <a:r>
              <a:rPr lang="en-GB" sz="3200" dirty="0" smtClean="0"/>
              <a:t>What resources have you found for each of the sections? Work together as a group for this one!!!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For each of your group’s ‘sections’</a:t>
            </a:r>
          </a:p>
          <a:p>
            <a:pPr lvl="1"/>
            <a:r>
              <a:rPr lang="en-GB" dirty="0" smtClean="0"/>
              <a:t>Identify what resources are available for each of the topics?</a:t>
            </a:r>
          </a:p>
          <a:p>
            <a:r>
              <a:rPr lang="en-GB" dirty="0" smtClean="0"/>
              <a:t>Is this equitable?</a:t>
            </a:r>
          </a:p>
          <a:p>
            <a:pPr lvl="1"/>
            <a:r>
              <a:rPr lang="en-GB" dirty="0" smtClean="0"/>
              <a:t>If not, how can you re-adjust this?</a:t>
            </a:r>
          </a:p>
          <a:p>
            <a:r>
              <a:rPr lang="en-GB" dirty="0" smtClean="0"/>
              <a:t>Quality of resources?</a:t>
            </a:r>
          </a:p>
          <a:p>
            <a:pPr lvl="1"/>
            <a:r>
              <a:rPr lang="en-GB" dirty="0" smtClean="0"/>
              <a:t>Primary / secondary etc. </a:t>
            </a:r>
          </a:p>
          <a:p>
            <a:r>
              <a:rPr lang="en-GB" dirty="0" smtClean="0"/>
              <a:t>Range of resources – avoid reliance on one or two key papers?</a:t>
            </a:r>
          </a:p>
          <a:p>
            <a:r>
              <a:rPr lang="en-GB" dirty="0" smtClean="0"/>
              <a:t>Date / how current are the resources?</a:t>
            </a:r>
          </a:p>
        </p:txBody>
      </p:sp>
    </p:spTree>
    <p:extLst>
      <p:ext uri="{BB962C8B-B14F-4D97-AF65-F5344CB8AC3E}">
        <p14:creationId xmlns:p14="http://schemas.microsoft.com/office/powerpoint/2010/main" val="14498098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Presentation: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What activities / presentation methods lend themselves to each of the sections?</a:t>
            </a:r>
          </a:p>
          <a:p>
            <a:pPr lvl="1"/>
            <a:r>
              <a:rPr lang="en-GB" dirty="0" smtClean="0"/>
              <a:t>Identify what might potentially go in each of the sections (e.g. activity / vote / quiz / demonstration / video / debate)</a:t>
            </a:r>
          </a:p>
          <a:p>
            <a:r>
              <a:rPr lang="en-GB" dirty="0" smtClean="0"/>
              <a:t>Individual strengths and weaknesses – consider these.</a:t>
            </a:r>
          </a:p>
          <a:p>
            <a:r>
              <a:rPr lang="en-GB" dirty="0" smtClean="0"/>
              <a:t>What would you like to do in your section?</a:t>
            </a:r>
          </a:p>
          <a:p>
            <a:pPr lvl="1"/>
            <a:r>
              <a:rPr lang="en-GB" dirty="0" smtClean="0"/>
              <a:t>Decide on an activity / potential structure</a:t>
            </a:r>
          </a:p>
          <a:p>
            <a:r>
              <a:rPr lang="en-GB" dirty="0" smtClean="0"/>
              <a:t>Look at the big picture – will this work overall (e.g. 4 demonstrations – repetitive).</a:t>
            </a:r>
          </a:p>
          <a:p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3835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482600"/>
            <a:ext cx="7583487" cy="1044388"/>
          </a:xfrm>
        </p:spPr>
        <p:txBody>
          <a:bodyPr/>
          <a:lstStyle/>
          <a:p>
            <a:r>
              <a:rPr lang="en-GB" dirty="0" smtClean="0"/>
              <a:t>Timetable of planned work until the Christmas break?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Roles and responsibilities?</a:t>
            </a:r>
          </a:p>
          <a:p>
            <a:r>
              <a:rPr lang="en-GB" dirty="0" smtClean="0"/>
              <a:t>What do you need to do, and by when?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Interim progress report – submitted week 8.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8938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574964"/>
            <a:ext cx="7583487" cy="1044388"/>
          </a:xfrm>
        </p:spPr>
        <p:txBody>
          <a:bodyPr/>
          <a:lstStyle/>
          <a:p>
            <a:r>
              <a:rPr lang="en-GB" dirty="0" smtClean="0"/>
              <a:t>Tutorials available for any group that has not attended yet…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207101"/>
      </p:ext>
    </p:extLst>
  </p:cSld>
  <p:clrMapOvr>
    <a:masterClrMapping/>
  </p:clrMapOvr>
</p:sld>
</file>

<file path=ppt/theme/theme1.xml><?xml version="1.0" encoding="utf-8"?>
<a:theme xmlns:a="http://schemas.openxmlformats.org/drawingml/2006/main" name="Revolution">
  <a:themeElements>
    <a:clrScheme name="Revolution">
      <a:dk1>
        <a:sysClr val="windowText" lastClr="000000"/>
      </a:dk1>
      <a:lt1>
        <a:sysClr val="window" lastClr="FFFFFF"/>
      </a:lt1>
      <a:dk2>
        <a:srgbClr val="1B3861"/>
      </a:dk2>
      <a:lt2>
        <a:srgbClr val="38ABED"/>
      </a:lt2>
      <a:accent1>
        <a:srgbClr val="0C5986"/>
      </a:accent1>
      <a:accent2>
        <a:srgbClr val="DDF53D"/>
      </a:accent2>
      <a:accent3>
        <a:srgbClr val="508709"/>
      </a:accent3>
      <a:accent4>
        <a:srgbClr val="BF5E00"/>
      </a:accent4>
      <a:accent5>
        <a:srgbClr val="9C0001"/>
      </a:accent5>
      <a:accent6>
        <a:srgbClr val="660075"/>
      </a:accent6>
      <a:hlink>
        <a:srgbClr val="ABF24D"/>
      </a:hlink>
      <a:folHlink>
        <a:srgbClr val="A0E7FB"/>
      </a:folHlink>
    </a:clrScheme>
    <a:fontScheme name="Revolution">
      <a:majorFont>
        <a:latin typeface="Trebuchet MS"/>
        <a:ea typeface=""/>
        <a:cs typeface=""/>
        <a:font script="Jpan" typeface="ＭＳ ゴシック"/>
      </a:majorFont>
      <a:minorFont>
        <a:latin typeface="Trebuchet MS"/>
        <a:ea typeface=""/>
        <a:cs typeface=""/>
        <a:font script="Jpan" typeface="ＭＳ ゴシック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Revolution.thmx</Template>
  <TotalTime>444</TotalTime>
  <Words>855</Words>
  <Application>Microsoft Office PowerPoint</Application>
  <PresentationFormat>On-screen Show (4:3)</PresentationFormat>
  <Paragraphs>105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Revolution</vt:lpstr>
      <vt:lpstr>Written Essay – Assignment 1</vt:lpstr>
      <vt:lpstr>TASK:  Identify a current issue or topic within the areas of sport, health, nutrition and physical education for investigation and critical review. </vt:lpstr>
      <vt:lpstr>As a small group…choose one current / interesting topic to use and work through as an example today.</vt:lpstr>
      <vt:lpstr>Marking Criteria:</vt:lpstr>
      <vt:lpstr>Introduction to the chosen topic – 5%</vt:lpstr>
      <vt:lpstr>Development of ideas and quality of argument – 50%</vt:lpstr>
      <vt:lpstr>Practical implications and suggestions based upon your critical review – 20%</vt:lpstr>
      <vt:lpstr>Summary / conclusion – 5%</vt:lpstr>
      <vt:lpstr>Quality of resources used within the assignment – 20%</vt:lpstr>
      <vt:lpstr>Assignment seminar…</vt:lpstr>
      <vt:lpstr>Topics to include…</vt:lpstr>
      <vt:lpstr>Order of Topics…</vt:lpstr>
      <vt:lpstr>Assessment 2: Presentation</vt:lpstr>
      <vt:lpstr>In your groups:</vt:lpstr>
      <vt:lpstr>Topics / sections within the presentation</vt:lpstr>
      <vt:lpstr>What resources have you found for each of the sections? Work together as a group for this one!!!</vt:lpstr>
      <vt:lpstr>Presentation:</vt:lpstr>
      <vt:lpstr>Timetable of planned work until the Christmas break?</vt:lpstr>
      <vt:lpstr>Tutorials available for any group that has not attended yet…</vt:lpstr>
    </vt:vector>
  </TitlesOfParts>
  <Company>Trinity Saint David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Written Essay – Assignment 1</dc:title>
  <dc:creator>SHOE4</dc:creator>
  <cp:lastModifiedBy>Administrator</cp:lastModifiedBy>
  <cp:revision>19</cp:revision>
  <cp:lastPrinted>2017-10-31T13:12:51Z</cp:lastPrinted>
  <dcterms:created xsi:type="dcterms:W3CDTF">2017-10-30T18:12:18Z</dcterms:created>
  <dcterms:modified xsi:type="dcterms:W3CDTF">2017-10-31T16:30:41Z</dcterms:modified>
</cp:coreProperties>
</file>