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258" r:id="rId6"/>
    <p:sldId id="259" r:id="rId7"/>
    <p:sldId id="260" r:id="rId8"/>
    <p:sldId id="261" r:id="rId9"/>
    <p:sldId id="267" r:id="rId10"/>
    <p:sldId id="291" r:id="rId11"/>
    <p:sldId id="273" r:id="rId12"/>
    <p:sldId id="263" r:id="rId13"/>
    <p:sldId id="265" r:id="rId14"/>
    <p:sldId id="274" r:id="rId15"/>
    <p:sldId id="289" r:id="rId16"/>
    <p:sldId id="286" r:id="rId17"/>
    <p:sldId id="287" r:id="rId18"/>
    <p:sldId id="275" r:id="rId19"/>
    <p:sldId id="262" r:id="rId20"/>
    <p:sldId id="270" r:id="rId21"/>
    <p:sldId id="271" r:id="rId22"/>
    <p:sldId id="268" r:id="rId23"/>
    <p:sldId id="276" r:id="rId24"/>
    <p:sldId id="283" r:id="rId25"/>
    <p:sldId id="28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929" autoAdjust="0"/>
    <p:restoredTop sz="86467" autoAdjust="0"/>
  </p:normalViewPr>
  <p:slideViewPr>
    <p:cSldViewPr snapToGrid="0">
      <p:cViewPr varScale="1">
        <p:scale>
          <a:sx n="63" d="100"/>
          <a:sy n="63" d="100"/>
        </p:scale>
        <p:origin x="72" y="726"/>
      </p:cViewPr>
      <p:guideLst/>
    </p:cSldViewPr>
  </p:slideViewPr>
  <p:outlineViewPr>
    <p:cViewPr>
      <p:scale>
        <a:sx n="33" d="100"/>
        <a:sy n="33" d="100"/>
      </p:scale>
      <p:origin x="0" y="-877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B4C22E-F4AD-4C50-B8FB-C82DC62DDD57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D3A08-E534-406E-9968-1D2185F13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96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this to the marking criteria – coherence; written accuracy; developing an argument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89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note that the use of the first person pronoun ‘I’ is appropriate in reflective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18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980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48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45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Why it is vague and how it could be more precise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22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88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F7A6D-D2E8-48CF-BA0B-47126595D1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6D617-6838-4883-8881-F0F746099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D9664-06A2-4BA1-801E-D92329AD9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F39970-5D8C-4A9C-89B0-B49243F69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C3E8-243E-4DCB-B332-C3674F125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49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1EB7E-742E-40BB-A3EF-E6E516353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5F04F-8F0D-4B5A-B185-E917FDBEB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039DE-B07C-48F3-AADD-C14A20681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DE07F-BD59-42BF-A704-03A766A7C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19EAB-BD19-4093-A8F4-53C1BE29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01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F538E-D832-458F-9E09-9516EE8C9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27E46-AC03-4075-AAAD-CB6CDE6D40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393D3-9484-43F5-A0E3-5F10E9B40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80FD1-15C2-4819-8E49-433718866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9ABED-5F50-4045-B869-B2B8EEF3C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97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62949-0B6F-4B66-B268-7858972A9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C8B38-94D1-4263-8B0A-1AF89E56E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09F662-175D-4067-9CE2-D231D1E06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56D56-80BB-4E18-93F9-277BED7BA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D7B16-DF81-4AEF-B451-09DF1D83B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6463C-0798-4B7E-A420-B2BAB54A4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25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C672-32FB-4166-B627-2314D7C02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5204F0-F6F0-42BF-83BD-0E3426DCB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09587-E7DE-4BD8-8A56-D41D52F111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2C7036-BCD4-449D-8EF4-AA85DDCA00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9B9ED-9C6D-43B7-B5B3-2119446DB5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618070-6011-4F25-8D0E-CAE8D81B8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75D235-A108-46A2-8C29-B7694ECC5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AD87EE-410D-4BA2-ADA5-9802AEDE7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0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F270B-42E5-460C-89FF-FE166E39A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A48F99-BC1A-4036-BEEE-FDBA04116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A24E3-0DC3-4185-9AED-06E3B2FCB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E681A-F9C3-4B2A-80D7-7A0274DDB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74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8DC4D9-2415-4056-9B6D-9EA8D5734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7088E6-1E5D-47D7-A034-84775F53E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2BD00-3123-4BCD-98EE-F5F41876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700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B6249-B5BD-4656-B7B4-FEB375AB5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2CDC0-746E-45ED-8F15-FB539B585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2B578B-0AA7-4BFE-9C73-AC959DD317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C1D8E-5EAE-4391-AA41-45DB40370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EF693-F7B2-411D-9913-5C214AA6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C71ECF-A78F-4C45-9F67-6ADC95DC6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13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D8314-53FE-4408-8833-59190D1A1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1AF3D0-3BCA-4078-86B7-03AC22A72C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099AEE-E465-4A0B-BAC6-56512571F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4663A-D459-45F4-9D4E-2E3C314D1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E86E03-447B-469C-BD72-C198401E1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FDC0D9-FFD7-46A5-8D6A-260FAB06A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8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4BD1-F206-450A-82A6-E57A718C5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4A8E9C-CC15-48C1-AF9E-6C26066AA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D3EE1-DC77-4ACC-96F2-2E8037C9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610EE-6DC5-4723-B2B3-1076DBE99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09608-8960-4BBD-A6EB-3D38E232A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48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CD7ACA-D245-41C8-BA76-32974D0EC0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C2CFF-A75E-46C1-9FB5-C5E108A61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14B26-8D5D-42FE-8DE8-534E77548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340A1-B364-4B8A-B56C-DE6AF561C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B2DF7-C386-4DF5-9DEF-DD875BFD6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5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5A67D-48D3-4C1C-946B-F297B41CC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4E8E2-9BDF-4A35-B675-E26F835BE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FA408-67A7-4304-8FF0-8995205A49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3E9F3-0E55-4E9E-B1FC-1206E1AAD191}" type="datetimeFigureOut">
              <a:rPr lang="en-GB" smtClean="0"/>
              <a:t>05/02/2025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562E3-0618-4C83-B2AD-BD29E2BA73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FB06E-CA55-4837-BC2E-F4AF580F42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37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holloway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s://www.phrasebank.manchester.ac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60CBA8-1364-4585-8CCB-5E4CC50FA84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cy-GB" sz="4800" b="1" kern="1200" noProof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Ysgrifennu Academaidd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E4F59A-2426-4A08-B37B-7230BB6A1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472" y="492573"/>
            <a:ext cx="5700245" cy="58807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594067-E68D-4C1D-8531-700EAD50DAF4}"/>
              </a:ext>
            </a:extLst>
          </p:cNvPr>
          <p:cNvSpPr txBox="1"/>
          <p:nvPr/>
        </p:nvSpPr>
        <p:spPr>
          <a:xfrm>
            <a:off x="9531077" y="3478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14BE6D-55A1-EA4D-698D-1757C8CD0D78}"/>
              </a:ext>
            </a:extLst>
          </p:cNvPr>
          <p:cNvSpPr txBox="1"/>
          <p:nvPr/>
        </p:nvSpPr>
        <p:spPr>
          <a:xfrm>
            <a:off x="4881943" y="6167835"/>
            <a:ext cx="6095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1800" b="1" noProof="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Yn seiliedig ar adnoddau </a:t>
            </a:r>
            <a:r>
              <a:rPr lang="en-GB" sz="18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Dr Julia Holloway  </a:t>
            </a:r>
            <a:r>
              <a:rPr lang="en-GB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3"/>
              </a:rPr>
              <a:t>j.holloway@uwtsd.ac.uk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9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cy-GB" noProof="0" dirty="0"/>
              <a:t>Defnyddiwch Gymraeg ffurfiol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cy-GB" sz="2000" noProof="0" dirty="0"/>
              <a:t>Mae iaith academaidd yn fwy ffurfiol na’r iaith a ddefnyddir mewn sgyrsiau pob dydd, negeseuon e-bost, cyfryngau cymdeithasol neu gylchgronau. </a:t>
            </a:r>
          </a:p>
          <a:p>
            <a:r>
              <a:rPr lang="cy-GB" sz="2000" noProof="0" dirty="0"/>
              <a:t>Ni ddylai swnio’n ‘</a:t>
            </a:r>
            <a:r>
              <a:rPr lang="cy-GB" sz="2000" noProof="0" dirty="0" err="1"/>
              <a:t>sgyrsiol</a:t>
            </a:r>
            <a:r>
              <a:rPr lang="cy-GB" sz="2000" noProof="0" dirty="0"/>
              <a:t>’</a:t>
            </a:r>
          </a:p>
          <a:p>
            <a:r>
              <a:rPr lang="cy-GB" sz="2000" noProof="0" dirty="0"/>
              <a:t>Mae hefyd yn osgoi bratiaith ac ymadroddion llafar e.e. ‘roedd y ddadl dros ben llestri braidd.’</a:t>
            </a:r>
          </a:p>
          <a:p>
            <a:r>
              <a:rPr lang="cy-GB" sz="2000" noProof="0" dirty="0"/>
              <a:t>Copïwch arddull papurau academaidd i addasu i’r iaith hon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2AAC6E-AF9C-436D-B9A8-6219A5075B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942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7" y="365125"/>
            <a:ext cx="5237229" cy="1807305"/>
          </a:xfrm>
        </p:spPr>
        <p:txBody>
          <a:bodyPr>
            <a:normAutofit/>
          </a:bodyPr>
          <a:lstStyle/>
          <a:p>
            <a:r>
              <a:rPr lang="cy-GB" noProof="0" dirty="0"/>
              <a:t>Anelwch am eglurder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C5EEBB-23F0-40A4-A0F7-686E8D1E13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32" r="21816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1587191"/>
            <a:ext cx="4840010" cy="5138978"/>
          </a:xfrm>
        </p:spPr>
        <p:txBody>
          <a:bodyPr>
            <a:normAutofit/>
          </a:bodyPr>
          <a:lstStyle/>
          <a:p>
            <a:r>
              <a:rPr lang="cy-GB" sz="2000" noProof="0" dirty="0"/>
              <a:t>Ysgrifennwch fel bod eich darllenydd yn gallu dilyn yn hawdd yr hyn rydych chi’n ceisio ei ddweud; arweiniwch eich darllenydd gerfydd eich llaw</a:t>
            </a:r>
          </a:p>
          <a:p>
            <a:r>
              <a:rPr lang="cy-GB" sz="2000" noProof="0" dirty="0"/>
              <a:t>Peidiwch â defnyddio geiriau hir a jargon technegol dim ond er mwyn creu argraff</a:t>
            </a:r>
          </a:p>
          <a:p>
            <a:r>
              <a:rPr lang="cy-GB" sz="2000" noProof="0" dirty="0"/>
              <a:t>Gwiriwch a yw eich brawddegau’n anodd eu dilyn am eu bod mor hir a chymhleth</a:t>
            </a:r>
          </a:p>
          <a:p>
            <a:r>
              <a:rPr lang="cy-GB" sz="2000" noProof="0" dirty="0"/>
              <a:t>Dylech osgoi iaith hynafol, brawddegau neu briod-ddulliau astrus – maen nhw’n gallu mynd â llawer o’ch cyfrif geiriau a gwneud eich dadl yn aneglur</a:t>
            </a:r>
          </a:p>
          <a:p>
            <a:pPr lvl="0"/>
            <a:r>
              <a:rPr lang="cy-GB" sz="2000" dirty="0">
                <a:solidFill>
                  <a:srgbClr val="FF0000"/>
                </a:solidFill>
              </a:rPr>
              <a:t>Dylech osgoi iaith hen ffasiwn, brawddegau cymhleth / anodd i’w dilyn – maen nhw’n gallu mynd â llawer o’ch cyfrif geiriau a gwneud eich dadl yn aneglur</a:t>
            </a:r>
          </a:p>
          <a:p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190268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Dysgwch sut i ddefnyddio terminoleg arbenigol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cy-GB" sz="2000" dirty="0"/>
              <a:t>Os nad ydych chi’n gyfarwydd â therminoleg arbenigol, chwiliwch am esboniadau o’r rhain mewn gwerslyfrau neu restrau termau cyflwyniadol</a:t>
            </a:r>
          </a:p>
          <a:p>
            <a:r>
              <a:rPr lang="cy-GB" sz="2000" dirty="0"/>
              <a:t>Peidiwch â defnyddio termau yn eich gwaith ysgrifennu nad ydych chi’n eu deall eich hun – mae’n well eu hysgrifennu yn eich geiriau eich hun na swnio fel pe na baech yn deall yr hyn rydych chi’n ei ddweud</a:t>
            </a:r>
            <a:endParaRPr lang="cy-GB" sz="2000" noProof="0" dirty="0"/>
          </a:p>
        </p:txBody>
      </p:sp>
      <p:pic>
        <p:nvPicPr>
          <p:cNvPr id="5" name="Picture 4" descr="Pile of books with an apple on top">
            <a:extLst>
              <a:ext uri="{FF2B5EF4-FFF2-40B4-BE49-F238E27FC236}">
                <a16:creationId xmlns:a16="http://schemas.microsoft.com/office/drawing/2014/main" id="{E08417CC-47F3-2B0D-2000-80D10DA062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593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074820" cy="3900512"/>
          </a:xfrm>
        </p:spPr>
        <p:txBody>
          <a:bodyPr anchor="t">
            <a:normAutofit/>
          </a:bodyPr>
          <a:lstStyle/>
          <a:p>
            <a:r>
              <a:rPr lang="cy-GB" sz="4800" noProof="0" dirty="0">
                <a:solidFill>
                  <a:schemeClr val="accent1">
                    <a:lumMod val="75000"/>
                  </a:schemeClr>
                </a:solidFill>
              </a:rPr>
              <a:t>Dylech osgoi byrfoddau a thalfyriadau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25" y="1161362"/>
            <a:ext cx="6119814" cy="3367332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cy-GB" dirty="0"/>
              <a:t>Mewn aseiniadau, defnyddiwch y ffurf lawn:</a:t>
            </a:r>
          </a:p>
          <a:p>
            <a:pPr marL="0" indent="0">
              <a:buNone/>
            </a:pPr>
            <a:r>
              <a:rPr lang="cy-GB" dirty="0"/>
              <a:t>‘er enghraifft’ yn hytrach nag ‘e.e.’</a:t>
            </a:r>
          </a:p>
          <a:p>
            <a:pPr marL="0" indent="0">
              <a:buNone/>
            </a:pPr>
            <a:r>
              <a:rPr lang="cy-GB" dirty="0"/>
              <a:t>‘hynny yw’ yn hytrach na ‘h.y.’</a:t>
            </a:r>
          </a:p>
          <a:p>
            <a:pPr marL="0" indent="0">
              <a:buNone/>
            </a:pPr>
            <a:r>
              <a:rPr lang="cy-GB" dirty="0"/>
              <a:t>‘ac yn y blaen’ yn hytrach nag ‘ayb’</a:t>
            </a:r>
            <a:endParaRPr lang="cy-GB" sz="2000" noProof="0" dirty="0"/>
          </a:p>
        </p:txBody>
      </p:sp>
    </p:spTree>
    <p:extLst>
      <p:ext uri="{BB962C8B-B14F-4D97-AF65-F5344CB8AC3E}">
        <p14:creationId xmlns:p14="http://schemas.microsoft.com/office/powerpoint/2010/main" val="251462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noProof="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cy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kern="1200" noProof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Defnyddiwch iaith amhersonol a goddefol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/>
            <a:r>
              <a:rPr lang="cy-GB" sz="3600" noProof="0" dirty="0"/>
              <a:t>Mae’n well gan y rhan fwyaf o gyrsiau eich bod yn osgoi rhagenwau personol megis ‘fi’/’ni’ a ‘chi’. Yn hytrach, dechreuir brawddegau gan ddefnyddio’r amhersonol, er enghraifft: </a:t>
            </a:r>
          </a:p>
          <a:p>
            <a:pPr marL="0"/>
            <a:r>
              <a:rPr lang="cy-GB" sz="3600" i="1" noProof="0" dirty="0"/>
              <a:t>Gellir gweld bod…</a:t>
            </a:r>
          </a:p>
          <a:p>
            <a:pPr marL="0"/>
            <a:r>
              <a:rPr lang="cy-GB" sz="3600" i="1" noProof="0" dirty="0"/>
              <a:t>Mae nifer o …</a:t>
            </a:r>
          </a:p>
          <a:p>
            <a:pPr marL="0"/>
            <a:r>
              <a:rPr lang="cy-GB" sz="3600" i="1" noProof="0" dirty="0"/>
              <a:t>Canfuwyd bod…</a:t>
            </a:r>
          </a:p>
          <a:p>
            <a:pPr marL="0"/>
            <a:r>
              <a:rPr lang="cy-GB" sz="3600" i="1" noProof="0" dirty="0"/>
              <a:t>Gellir dadlau bod</a:t>
            </a:r>
            <a:r>
              <a:rPr lang="cy-GB" sz="3600" noProof="0" dirty="0"/>
              <a:t>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B6549F-826B-784C-AB75-CC06B660D696}"/>
              </a:ext>
            </a:extLst>
          </p:cNvPr>
          <p:cNvSpPr txBox="1"/>
          <p:nvPr/>
        </p:nvSpPr>
        <p:spPr>
          <a:xfrm>
            <a:off x="989996" y="5136356"/>
            <a:ext cx="4479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noProof="0" dirty="0"/>
              <a:t>Oni bai……..</a:t>
            </a:r>
          </a:p>
        </p:txBody>
      </p:sp>
    </p:spTree>
    <p:extLst>
      <p:ext uri="{BB962C8B-B14F-4D97-AF65-F5344CB8AC3E}">
        <p14:creationId xmlns:p14="http://schemas.microsoft.com/office/powerpoint/2010/main" val="61365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BE360E-C885-7ED1-2E05-4A6720172F75}"/>
              </a:ext>
            </a:extLst>
          </p:cNvPr>
          <p:cNvSpPr txBox="1"/>
          <p:nvPr/>
        </p:nvSpPr>
        <p:spPr>
          <a:xfrm>
            <a:off x="589560" y="883889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4800" b="1" noProof="0" dirty="0">
                <a:latin typeface="+mj-lt"/>
                <a:ea typeface="+mj-ea"/>
                <a:cs typeface="+mj-cs"/>
              </a:rPr>
              <a:t>Iaith ac arddull</a:t>
            </a:r>
            <a:endParaRPr lang="en-US" sz="4800" b="1" dirty="0">
              <a:latin typeface="+mj-lt"/>
              <a:ea typeface="+mj-ea"/>
              <a:cs typeface="+mj-cs"/>
            </a:endParaRP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922EA5-D902-3BA8-1A05-BE83D98101A6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3200" noProof="0" dirty="0"/>
              <a:t>Ysgrifennu yn y trydydd person neu'r person cyntaf?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3200" noProof="0" dirty="0"/>
              <a:t>Yr amser gorffennol ar gyfer y dull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3200" noProof="0" dirty="0"/>
              <a:t>Yr amser presennol i gloi neu i drafod gwybodaeth sefydledig</a:t>
            </a:r>
            <a:endParaRPr lang="cy-GB" sz="2000" noProof="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D8E4376-AB9F-D54A-DA58-006508005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75" b="2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874B5C-3C1B-6EA7-96E0-8754FE0231AD}"/>
              </a:ext>
            </a:extLst>
          </p:cNvPr>
          <p:cNvSpPr txBox="1"/>
          <p:nvPr/>
        </p:nvSpPr>
        <p:spPr>
          <a:xfrm>
            <a:off x="441161" y="1468730"/>
            <a:ext cx="11093985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sz="3200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endParaRPr lang="en-GB" sz="3200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634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832"/>
    </mc:Choice>
    <mc:Fallback xmlns="">
      <p:transition spd="slow" advTm="7483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47023-E162-4E3A-A68F-1E9FE3ECB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cy-GB" noProof="0" dirty="0"/>
              <a:t>Byddwch yn amhersonol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91E0A31-20AE-4FDD-BBC2-5EF1DA66F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92500"/>
          </a:bodyPr>
          <a:lstStyle/>
          <a:p>
            <a:r>
              <a:rPr lang="cy-GB" sz="3200" noProof="0" dirty="0"/>
              <a:t>Mae’n bwysig nad yw eich ymwneud personol chi â’r pwnc yn cuddio’r hyn rydych chi’n ei ddweud</a:t>
            </a:r>
          </a:p>
          <a:p>
            <a:r>
              <a:rPr lang="cy-GB" sz="3200" noProof="0" dirty="0"/>
              <a:t>Mae’r defnydd o’r modd goddefol yn helpu cynnal elfen o wrthrychedd </a:t>
            </a:r>
          </a:p>
          <a:p>
            <a:r>
              <a:rPr lang="cy-GB" sz="3200" dirty="0">
                <a:solidFill>
                  <a:srgbClr val="FF0000"/>
                </a:solidFill>
              </a:rPr>
              <a:t>‘Gwnaethom ni ddosbarthu taflenni gwaith i’r disgyblion’ (gweithredol)</a:t>
            </a:r>
          </a:p>
          <a:p>
            <a:r>
              <a:rPr lang="cy-GB" sz="3200" dirty="0">
                <a:solidFill>
                  <a:schemeClr val="accent1"/>
                </a:solidFill>
              </a:rPr>
              <a:t>‘Dosbarthwyd taflenni gwaith i’r disgyblion’ (goddefol)</a:t>
            </a:r>
            <a:endParaRPr lang="cy-GB" sz="3200" noProof="0" dirty="0"/>
          </a:p>
          <a:p>
            <a:endParaRPr lang="cy-GB" sz="3200" noProof="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646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y-GB" sz="5400" noProof="0" dirty="0"/>
              <a:t>Byddwch yn betrus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cy-GB" sz="2200" dirty="0"/>
              <a:t>Yn gyffredinol mae ysgrifennu academaidd yn swnio’n bwyllog</a:t>
            </a:r>
            <a:r>
              <a:rPr lang="cy-GB" sz="2200" noProof="0" dirty="0"/>
              <a:t>. </a:t>
            </a:r>
          </a:p>
          <a:p>
            <a:pPr marL="0" indent="0">
              <a:buNone/>
            </a:pPr>
            <a:r>
              <a:rPr lang="cy-GB" sz="2200" dirty="0"/>
              <a:t>Mae ysgrifenwyr yn nodi eu bod yn ymwybodol nad oes unrhyw beth yn gwbl sicr oherwydd gallai ymchwil pellach herio’r hyn a ddeellir ar hyn o bryd</a:t>
            </a:r>
            <a:r>
              <a:rPr lang="cy-GB" sz="2200" noProof="0" dirty="0"/>
              <a:t>. </a:t>
            </a:r>
          </a:p>
          <a:p>
            <a:pPr marL="0" indent="0">
              <a:buNone/>
            </a:pPr>
            <a:r>
              <a:rPr lang="cy-GB" sz="2200" dirty="0"/>
              <a:t>Maen nhw’n defnyddio geiriau sy’n ymddangos fel petaent yn mynegi’r diffyg sicrwydd hwn, megis:</a:t>
            </a:r>
            <a:endParaRPr lang="cy-GB" sz="2200" noProof="0" dirty="0"/>
          </a:p>
          <a:p>
            <a:pPr marL="0" indent="0">
              <a:buNone/>
            </a:pPr>
            <a:r>
              <a:rPr lang="cy-GB" sz="2200" dirty="0">
                <a:solidFill>
                  <a:schemeClr val="accent1"/>
                </a:solidFill>
              </a:rPr>
              <a:t>mae’n ymddangos; ymddengys; tuedda; awgryma; gall; gallai; yn ôl pob golwg</a:t>
            </a:r>
            <a:r>
              <a:rPr lang="cy-GB" sz="2200" noProof="0" dirty="0">
                <a:solidFill>
                  <a:schemeClr val="accent1"/>
                </a:solidFill>
              </a:rPr>
              <a:t>.</a:t>
            </a:r>
          </a:p>
          <a:p>
            <a:pPr marL="0" indent="0">
              <a:buNone/>
            </a:pPr>
            <a:r>
              <a:rPr lang="cy-GB" sz="2200" dirty="0"/>
              <a:t>Maen nhw’n defnyddio ymadroddion megis:</a:t>
            </a:r>
          </a:p>
          <a:p>
            <a:r>
              <a:rPr lang="cy-GB" sz="2200" dirty="0"/>
              <a:t>Mewn rhai achosion, mae…</a:t>
            </a:r>
          </a:p>
          <a:p>
            <a:r>
              <a:rPr lang="cy-GB" sz="2200" dirty="0"/>
              <a:t>Awgryma’r dystiolaeth fod…</a:t>
            </a:r>
          </a:p>
          <a:p>
            <a:pPr marL="0"/>
            <a:endParaRPr lang="cy-GB" sz="2200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EF3A61-7DA1-44D4-9293-87322312CE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4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5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Byddwch yn wrthrychol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cy-GB" sz="2200" noProof="0" dirty="0"/>
              <a:t>Mae ysgrifennu academaidd yn osgoi barnau goddrychol ac felly  mae hefyd yn osgoi geiriau megis ‘dymunol’, ‘ardderchog’, ‘buddiol’, ‘arferol’, ‘normal’ neu ‘naturiol’, os y’u defnyddir mewn ffordd a allai fod yn oddrychol neu’n ddiwylliannol benodol – gall dealltwriaeth y darllenydd o’r geiriau hyn fod yn wahanol i’ch dealltwriaeth chi</a:t>
            </a:r>
          </a:p>
          <a:p>
            <a:r>
              <a:rPr lang="cy-GB" sz="2200" noProof="0" dirty="0"/>
              <a:t>Derbyniwch nad oes gwirionedd</a:t>
            </a:r>
          </a:p>
          <a:p>
            <a:r>
              <a:rPr lang="cy-GB" sz="2200" noProof="0" dirty="0"/>
              <a:t>Osgowch gyffredinoli ysgubol</a:t>
            </a:r>
          </a:p>
          <a:p>
            <a:r>
              <a:rPr lang="cy-GB" sz="2200" noProof="0" dirty="0"/>
              <a:t>Cwestiynwch eich hun yn barhaus o ran a allai eich gwaith gael ei ddehongli fel gwaith rhagfarnllyd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B68C6-19EE-4490-92B0-9B6138D74A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0" r="1356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26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C89BF-6D3D-4ED7-BFB4-86A4E8D5E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 fontScale="90000"/>
          </a:bodyPr>
          <a:lstStyle/>
          <a:p>
            <a:r>
              <a:rPr lang="cy-GB" sz="5400" noProof="0" dirty="0"/>
              <a:t>Byddwch yn gryno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E367-561B-4BD2-91D9-D16380A8B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cy-GB" sz="2400" noProof="0" dirty="0"/>
              <a:t>Golygwch unrhyw eiriau ac ymadroddion diangen</a:t>
            </a:r>
          </a:p>
          <a:p>
            <a:r>
              <a:rPr lang="cy-GB" sz="2400" dirty="0"/>
              <a:t>Ewch yn syth at y pwynt h</a:t>
            </a:r>
            <a:r>
              <a:rPr lang="cy-GB" sz="2400" noProof="0" dirty="0"/>
              <a:t>.y. beth ydych chi eisiau ei ddweud?</a:t>
            </a:r>
          </a:p>
          <a:p>
            <a:r>
              <a:rPr lang="cy-GB" sz="2400" noProof="0" dirty="0"/>
              <a:t>Gwnewch eich pwynt yn glir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88033-AB24-44AE-B1E4-64DBC4903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16249"/>
            <a:ext cx="5458968" cy="342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953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7ADE9-9110-19C1-530A-6B6166CB24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57" t="10120" r="21566" b="18072"/>
          <a:stretch/>
        </p:blipFill>
        <p:spPr>
          <a:xfrm>
            <a:off x="220337" y="154236"/>
            <a:ext cx="9364337" cy="6380882"/>
          </a:xfrm>
          <a:prstGeom prst="rect">
            <a:avLst/>
          </a:prstGeom>
        </p:spPr>
      </p:pic>
      <p:sp>
        <p:nvSpPr>
          <p:cNvPr id="4" name="AutoShape 2" descr="Click here button Stock Photos, Royalty Free Click here button Images ...">
            <a:extLst>
              <a:ext uri="{FF2B5EF4-FFF2-40B4-BE49-F238E27FC236}">
                <a16:creationId xmlns:a16="http://schemas.microsoft.com/office/drawing/2014/main" id="{4FA3E2BB-D764-293F-DD72-0B4A787090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Online Sign Click On Registration Button Stock Vector (Royalty Free ...">
            <a:hlinkClick r:id="rId4"/>
            <a:extLst>
              <a:ext uri="{FF2B5EF4-FFF2-40B4-BE49-F238E27FC236}">
                <a16:creationId xmlns:a16="http://schemas.microsoft.com/office/drawing/2014/main" id="{4673CCD7-A5B0-F054-AC8E-044EF7A88C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3" t="22221" r="9528" b="15817"/>
          <a:stretch/>
        </p:blipFill>
        <p:spPr bwMode="auto">
          <a:xfrm>
            <a:off x="9459816" y="1604691"/>
            <a:ext cx="2511847" cy="143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58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97"/>
    </mc:Choice>
    <mc:Fallback xmlns="">
      <p:transition spd="slow" advTm="5139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E0D0-1EFD-45BE-9646-5380CE756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>
                <a:solidFill>
                  <a:srgbClr val="FF0000"/>
                </a:solidFill>
              </a:rPr>
              <a:t>Byddwch yn fanwl gywir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B3EE0-14F0-469C-AD8B-F45CB89CC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40001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dirty="0"/>
              <a:t>Enghraifft o frawddeg amwys</a:t>
            </a:r>
          </a:p>
          <a:p>
            <a:pPr marL="0" indent="0">
              <a:buNone/>
            </a:pPr>
            <a:r>
              <a:rPr lang="cy-GB" sz="2900" b="1" dirty="0">
                <a:latin typeface="Bradley Hand ITC" panose="03070402050302030203" pitchFamily="66" charset="0"/>
              </a:rPr>
              <a:t>Nid oedd rhai pobl yn hoffi'r syniad ar y pryd ac aethant ati i wneud i'r gwleidyddion ei atal, ond yna ymosododd arno ef yn gyhoeddus.</a:t>
            </a:r>
            <a:endParaRPr lang="cy-GB" b="1" noProof="0" dirty="0">
              <a:latin typeface="Bradley Hand ITC" panose="03070402050302030203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B38DF1-F01B-4697-AEC8-F99A4F6518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0529" y="4616878"/>
            <a:ext cx="1689976" cy="16950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FF8D63-A523-3034-6EED-3BC24E35F2C4}"/>
              </a:ext>
            </a:extLst>
          </p:cNvPr>
          <p:cNvSpPr txBox="1"/>
          <p:nvPr/>
        </p:nvSpPr>
        <p:spPr>
          <a:xfrm>
            <a:off x="921413" y="3686475"/>
            <a:ext cx="10432387" cy="12988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Nid oedd </a:t>
            </a:r>
            <a:r>
              <a:rPr lang="cy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rhai pobl </a:t>
            </a: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yn hoffi'r </a:t>
            </a:r>
            <a:r>
              <a:rPr lang="cy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syniad</a:t>
            </a: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 </a:t>
            </a:r>
            <a:r>
              <a:rPr lang="cy-GB" sz="28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ar y pryd </a:t>
            </a: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ac aethant ati i wneud i'r </a:t>
            </a:r>
            <a:r>
              <a:rPr lang="cy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gwleidyddion ei </a:t>
            </a: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atal, ond yna ymosododd arno </a:t>
            </a:r>
            <a:r>
              <a:rPr lang="cy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ef </a:t>
            </a:r>
            <a:r>
              <a:rPr kumimoji="0" lang="cy-GB" sz="27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Bradley Hand ITC" panose="03070402050302030203" pitchFamily="66" charset="0"/>
                <a:ea typeface="+mn-ea"/>
                <a:cs typeface="+mn-cs"/>
              </a:rPr>
              <a:t>yn gyhoeddus.</a:t>
            </a:r>
            <a:endParaRPr kumimoji="0" lang="cy-GB" sz="2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Bradley Hand ITC" panose="03070402050302030203" pitchFamily="66" charset="0"/>
              <a:ea typeface="+mn-ea"/>
              <a:cs typeface="+mn-cs"/>
            </a:endParaRPr>
          </a:p>
          <a:p>
            <a:pPr marL="0" indent="0">
              <a:buNone/>
            </a:pPr>
            <a:endParaRPr lang="en-GB" sz="2800" b="1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663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26B03-84F6-47B6-91EF-1DACD0ED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n-NO" noProof="0" dirty="0"/>
              <a:t>Pam ei bod yn amwys?</a:t>
            </a:r>
            <a:endParaRPr lang="cy-GB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B2E36-FD81-46F0-B48A-9710EB454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‘rhai pobl’ – pwy yn union?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‘y syniad’ – pa syniad?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‘ar y pryd’ – pryd? dyddiad?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‘y gwleidyddion’ – yr holl wleidyddion? neu grŵp penodol? neu blaid wleidyddol?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‘wneud i’r gwleidyddion’ – sut gwnaethon nhw ‘wneud’ iddynt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‘ei atal’ – atal beth? sut cafodd ei atal?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‘nid oedd rhai pobl yn hoffi’r syniad’ – pam hynny?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‘ef’ – pwy yn union?</a:t>
            </a:r>
          </a:p>
        </p:txBody>
      </p:sp>
    </p:spTree>
    <p:extLst>
      <p:ext uri="{BB962C8B-B14F-4D97-AF65-F5344CB8AC3E}">
        <p14:creationId xmlns:p14="http://schemas.microsoft.com/office/powerpoint/2010/main" val="414855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BDB2B-206D-4EC1-B0AA-AFD4B2A20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Byddwch yn hyderus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5926-9EA9-470A-8F4C-87636C001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-GB" sz="2200" i="1" noProof="0" dirty="0">
                <a:solidFill>
                  <a:srgbClr val="FF0000"/>
                </a:solidFill>
              </a:rPr>
              <a:t>Mae'r aseiniad hwn yn ceisio dadansoddi/ gobeithio dangos/ ceisio dadlau…</a:t>
            </a:r>
          </a:p>
          <a:p>
            <a:pPr marL="0" indent="0">
              <a:buNone/>
            </a:pPr>
            <a:r>
              <a:rPr lang="cy-GB" sz="2200" noProof="0" dirty="0"/>
              <a:t>Pan fyddwch yn gwneud hyn, rydych yn awgrymu efallai na fyddwch yn gallu gwneud yr hyn yr ydych wedi bwriadu ei wneud</a:t>
            </a:r>
          </a:p>
          <a:p>
            <a:pPr marL="0" indent="0">
              <a:buNone/>
            </a:pPr>
            <a:r>
              <a:rPr lang="cy-GB" sz="2200" noProof="0" dirty="0"/>
              <a:t>Rydych yn gwahodd y darllenydd i farnu ar lwyddiant neu fethiant eich ymgais</a:t>
            </a:r>
          </a:p>
          <a:p>
            <a:pPr marL="0" indent="0">
              <a:buNone/>
            </a:pPr>
            <a:r>
              <a:rPr lang="cy-GB" sz="2200" noProof="0" dirty="0"/>
              <a:t>Mae’n well datgan yn hyderus ‘</a:t>
            </a:r>
            <a:r>
              <a:rPr lang="cy-GB" sz="2200" i="1" dirty="0">
                <a:solidFill>
                  <a:srgbClr val="FF0000"/>
                </a:solidFill>
              </a:rPr>
              <a:t>Bydd yr aseiniad hwn yn dadansoddi’n feirniadol safbwynt cystadleuol ar …’</a:t>
            </a:r>
          </a:p>
          <a:p>
            <a:pPr marL="0" indent="0">
              <a:buNone/>
            </a:pPr>
            <a:endParaRPr lang="cy-GB" sz="2200" noProof="0" dirty="0"/>
          </a:p>
          <a:p>
            <a:pPr marL="0" indent="0">
              <a:buNone/>
            </a:pPr>
            <a:endParaRPr lang="cy-GB" sz="2200" i="1" noProof="0" dirty="0">
              <a:solidFill>
                <a:srgbClr val="FF000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B88DEC-7127-45EC-96CB-863B2ADB93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068" r="10198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085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Cyfarch y darllenydd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11414720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-GB" sz="3600" noProof="0" dirty="0"/>
              <a:t>Peidiwch â gofyn cwestiynau i ddarllenwyr a dweud wrthynt beth i'w feddwl neu ei wneud. </a:t>
            </a:r>
          </a:p>
          <a:p>
            <a:pPr marL="0" indent="0">
              <a:buNone/>
            </a:pPr>
            <a:r>
              <a:rPr lang="cy-GB" sz="3600" noProof="0" dirty="0"/>
              <a:t>Peidiwch â defnyddio cwestiynau rhethregol.</a:t>
            </a:r>
          </a:p>
        </p:txBody>
      </p:sp>
    </p:spTree>
    <p:extLst>
      <p:ext uri="{BB962C8B-B14F-4D97-AF65-F5344CB8AC3E}">
        <p14:creationId xmlns:p14="http://schemas.microsoft.com/office/powerpoint/2010/main" val="2318787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noProof="0" dirty="0"/>
              <a:t>Dyfyniadau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200" dirty="0"/>
              <a:t>Dylech osgoi dibynnu’n ormodol ar ddyfyniadau</a:t>
            </a:r>
          </a:p>
          <a:p>
            <a:r>
              <a:rPr lang="cy-GB" sz="2200" dirty="0"/>
              <a:t>Peidiwch â chopïo darnau mawr o destun; naill ai defnyddiwch nhw ar ffurf dyfyniad, fel y bo’n briodol, neu eu </a:t>
            </a:r>
            <a:r>
              <a:rPr lang="cy-GB" sz="2200" dirty="0">
                <a:solidFill>
                  <a:srgbClr val="FF0000"/>
                </a:solidFill>
              </a:rPr>
              <a:t>haralleirio</a:t>
            </a:r>
          </a:p>
          <a:p>
            <a:r>
              <a:rPr lang="cy-GB" sz="2200" dirty="0"/>
              <a:t>Peidiwch â gorddefnyddio dyfyniadau – dylid eu defnyddio i gefnogi eich dadl ac nid yn lle eich ysgrifennu chi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978213-9833-4586-BE34-539BAACF12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44" r="3155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88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sz="5400" noProof="0" dirty="0"/>
              <a:t>Strwythuredig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Dylai ysgrifennu academaidd fod mewn trefn resymegol
Dylai'r cyflwyniad roi rhagolwg o’r gwaith, a dylai’r casgliad ei grynhoi
Dylid defnyddio paragraffau i drefnu syniadau/paragraffau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angen amser i gynllunio'r ysgrifennu fel y gallwch weithio allan y strwythur cyn ysgrifennu</a:t>
            </a:r>
          </a:p>
        </p:txBody>
      </p:sp>
    </p:spTree>
    <p:extLst>
      <p:ext uri="{BB962C8B-B14F-4D97-AF65-F5344CB8AC3E}">
        <p14:creationId xmlns:p14="http://schemas.microsoft.com/office/powerpoint/2010/main" val="4082930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cy-GB" sz="5400" noProof="0" dirty="0"/>
              <a:t>Paragraffau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200" noProof="0" dirty="0"/>
              <a:t>Mae paragraffau'n rhoi strwythur i’ch ysgrifennu:</a:t>
            </a:r>
          </a:p>
          <a:p>
            <a:r>
              <a:rPr lang="cy-GB" sz="2200" noProof="0" dirty="0"/>
              <a:t>Maent yn ymdrin ag un prif syniad</a:t>
            </a:r>
          </a:p>
          <a:p>
            <a:r>
              <a:rPr lang="cy-GB" sz="2200" noProof="0" dirty="0"/>
              <a:t>Maent yn cynnwys nifer o frawddegau</a:t>
            </a:r>
          </a:p>
          <a:p>
            <a:r>
              <a:rPr lang="cy-GB" sz="2200" noProof="0" dirty="0"/>
              <a:t>Maent wedi’u fformatio’n gyson</a:t>
            </a:r>
          </a:p>
          <a:p>
            <a:r>
              <a:rPr lang="cy-GB" sz="2200" noProof="0" dirty="0"/>
              <a:t>Mae ganddynt strwythur mewnol</a:t>
            </a:r>
          </a:p>
        </p:txBody>
      </p:sp>
    </p:spTree>
    <p:extLst>
      <p:ext uri="{BB962C8B-B14F-4D97-AF65-F5344CB8AC3E}">
        <p14:creationId xmlns:p14="http://schemas.microsoft.com/office/powerpoint/2010/main" val="15635630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E833FD-EC3B-47EA-A447-F954D5791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041" y="382413"/>
            <a:ext cx="6430790" cy="609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0982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638D-67B7-4BE0-9E07-647C3C7C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048" y="0"/>
            <a:ext cx="10515600" cy="1325563"/>
          </a:xfrm>
        </p:spPr>
        <p:txBody>
          <a:bodyPr/>
          <a:lstStyle/>
          <a:p>
            <a:r>
              <a:rPr lang="cy-GB" noProof="0" dirty="0">
                <a:solidFill>
                  <a:srgbClr val="FF0000"/>
                </a:solidFill>
              </a:rPr>
              <a:t>Golygu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F6FA5-EB9B-430A-8A73-690973F14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121" y="1118788"/>
            <a:ext cx="6639685" cy="4351338"/>
          </a:xfrm>
        </p:spPr>
        <p:txBody>
          <a:bodyPr>
            <a:normAutofit lnSpcReduction="10000"/>
          </a:bodyPr>
          <a:lstStyle/>
          <a:p>
            <a:r>
              <a:rPr lang="cy-GB" noProof="0" dirty="0"/>
              <a:t>Gadewch beth amser rhwng ysgrifennu a golygu</a:t>
            </a:r>
          </a:p>
          <a:p>
            <a:r>
              <a:rPr lang="cy-GB" noProof="0" dirty="0"/>
              <a:t>Rhowch eich hun yn sefyllfa'r darllenydd: </a:t>
            </a:r>
          </a:p>
          <a:p>
            <a:pPr marL="0" indent="0">
              <a:buNone/>
            </a:pPr>
            <a:r>
              <a:rPr lang="cy-GB" noProof="0" dirty="0"/>
              <a:t>- A yw popeth wedi'i ddiffinio? </a:t>
            </a:r>
          </a:p>
          <a:p>
            <a:pPr marL="0" indent="0">
              <a:buNone/>
            </a:pPr>
            <a:r>
              <a:rPr lang="cy-GB" noProof="0" dirty="0"/>
              <a:t>- A all y darllenydd ddilyn eich meddwl? </a:t>
            </a:r>
          </a:p>
          <a:p>
            <a:pPr marL="0" indent="0">
              <a:buNone/>
            </a:pPr>
            <a:r>
              <a:rPr lang="cy-GB" noProof="0" dirty="0"/>
              <a:t>- Allwch chi grynhoi pwynt allweddol pob paragraff a pham ei fod yn berthnasol i deitl eich traethawd?</a:t>
            </a:r>
          </a:p>
          <a:p>
            <a:r>
              <a:rPr lang="cy-GB" noProof="0" dirty="0"/>
              <a:t>Darllenwch eich traethawd yn uchel a gadewch i’ch cymheiriaid ei ddarllen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D33793-7A4E-4125-8136-D51E7D5F0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8494" y="460005"/>
            <a:ext cx="4419600" cy="482444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50212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8229FA-E640-4BFA-85C3-DC2CB3C67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cy-GB" sz="5400" noProof="0" dirty="0" err="1"/>
              <a:t>Prawfddarllen</a:t>
            </a:r>
            <a:endParaRPr lang="cy-GB" sz="5400" noProof="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F753F-DDE4-4315-BB33-D3A03E717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cy-GB" sz="2000" b="1" dirty="0"/>
              <a:t>Am beth ydych chi’n chwilio?</a:t>
            </a:r>
          </a:p>
          <a:p>
            <a:r>
              <a:rPr lang="cy-GB" sz="2000" dirty="0"/>
              <a:t>Sillafu</a:t>
            </a:r>
          </a:p>
          <a:p>
            <a:r>
              <a:rPr lang="cy-GB" sz="2000" dirty="0"/>
              <a:t>Gramadeg</a:t>
            </a:r>
          </a:p>
          <a:p>
            <a:r>
              <a:rPr lang="cy-GB" sz="2000" dirty="0"/>
              <a:t>Geiriau coll</a:t>
            </a:r>
          </a:p>
          <a:p>
            <a:r>
              <a:rPr lang="cy-GB" sz="2000" dirty="0"/>
              <a:t>Bylchu</a:t>
            </a:r>
          </a:p>
          <a:p>
            <a:r>
              <a:rPr lang="cy-GB" sz="2000" dirty="0"/>
              <a:t>Atalnodi</a:t>
            </a:r>
          </a:p>
          <a:p>
            <a:r>
              <a:rPr lang="cy-GB" sz="2000" dirty="0"/>
              <a:t>Geiriau a ddefnyddir yn amhriodol neu y tu allan i'r cyd-destun</a:t>
            </a:r>
          </a:p>
          <a:p>
            <a:pPr marL="0" indent="0">
              <a:buNone/>
            </a:pPr>
            <a:endParaRPr lang="cy-GB" sz="2000" dirty="0"/>
          </a:p>
          <a:p>
            <a:pPr marL="0" indent="0">
              <a:buNone/>
            </a:pPr>
            <a:r>
              <a:rPr lang="cy-GB" sz="2000" dirty="0"/>
              <a:t>Printiwch eich aseiniad i’w </a:t>
            </a:r>
            <a:r>
              <a:rPr lang="cy-GB" sz="2000" dirty="0" err="1"/>
              <a:t>brawfddarllen</a:t>
            </a:r>
            <a:r>
              <a:rPr lang="cy-GB" sz="2000" dirty="0"/>
              <a:t>.</a:t>
            </a:r>
          </a:p>
          <a:p>
            <a:pPr marL="0" indent="0">
              <a:buNone/>
            </a:pPr>
            <a:r>
              <a:rPr lang="cy-GB" sz="2000" dirty="0"/>
              <a:t>Gadewch i eraill ddarllen drosto.</a:t>
            </a:r>
          </a:p>
        </p:txBody>
      </p:sp>
    </p:spTree>
    <p:extLst>
      <p:ext uri="{BB962C8B-B14F-4D97-AF65-F5344CB8AC3E}">
        <p14:creationId xmlns:p14="http://schemas.microsoft.com/office/powerpoint/2010/main" val="166728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84fe36-8241-4751-a893-1fa9f44ff207" xsi:nil="true"/>
    <lcf76f155ced4ddcb4097134ff3c332f xmlns="58fca413-3b36-4298-af2b-d24aa1f4750f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2" ma:contentTypeDescription="Create a new document." ma:contentTypeScope="" ma:versionID="d3cf304dd157617079ce54c7657d045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aa25f83be0134908bea4e945f7f247b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ebcaf332-54d7-473f-847d-64d08df2ea5a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54C263B-4380-4638-AE5C-23138B3B50E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E559492-74F8-4614-81B1-14B8FBAF2956}">
  <ds:schemaRefs>
    <ds:schemaRef ds:uri="8ee9550b-f5f4-4dde-bce5-39f4ba45c2f1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  <ds:schemaRef ds:uri="92c24619-d6d5-42cf-b618-23d930ad9f20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1084fe36-8241-4751-a893-1fa9f44ff207"/>
    <ds:schemaRef ds:uri="58fca413-3b36-4298-af2b-d24aa1f4750f"/>
  </ds:schemaRefs>
</ds:datastoreItem>
</file>

<file path=customXml/itemProps3.xml><?xml version="1.0" encoding="utf-8"?>
<ds:datastoreItem xmlns:ds="http://schemas.openxmlformats.org/officeDocument/2006/customXml" ds:itemID="{ECEE51E7-F0F9-47B1-934B-CC1A4274B7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1184</Words>
  <Application>Microsoft Office PowerPoint</Application>
  <PresentationFormat>Widescreen</PresentationFormat>
  <Paragraphs>117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Bradley Hand ITC</vt:lpstr>
      <vt:lpstr>Calibri</vt:lpstr>
      <vt:lpstr>Calibri Light</vt:lpstr>
      <vt:lpstr>Wingdings</vt:lpstr>
      <vt:lpstr>Office Theme</vt:lpstr>
      <vt:lpstr>Ysgrifennu Academaidd</vt:lpstr>
      <vt:lpstr>Defnyddiwch Gymraeg ffurfiol</vt:lpstr>
      <vt:lpstr>Anelwch am eglurder</vt:lpstr>
      <vt:lpstr>Dysgwch sut i ddefnyddio terminoleg arbenigol</vt:lpstr>
      <vt:lpstr>Dylech osgoi byrfoddau a thalfyriadau</vt:lpstr>
      <vt:lpstr>Defnyddiwch iaith amhersonol a goddefol</vt:lpstr>
      <vt:lpstr>PowerPoint Presentation</vt:lpstr>
      <vt:lpstr>Byddwch yn amhersonol</vt:lpstr>
      <vt:lpstr>Byddwch yn betrus</vt:lpstr>
      <vt:lpstr>Byddwch yn wrthrychol</vt:lpstr>
      <vt:lpstr>Byddwch yn gryno</vt:lpstr>
      <vt:lpstr>PowerPoint Presentation</vt:lpstr>
      <vt:lpstr>Byddwch yn fanwl gywir</vt:lpstr>
      <vt:lpstr>Pam ei bod yn amwys?</vt:lpstr>
      <vt:lpstr>Byddwch yn hyderus</vt:lpstr>
      <vt:lpstr>Cyfarch y darllenydd</vt:lpstr>
      <vt:lpstr>Dyfyniadau</vt:lpstr>
      <vt:lpstr>Strwythuredig</vt:lpstr>
      <vt:lpstr>Paragraffau</vt:lpstr>
      <vt:lpstr>PowerPoint Presentation</vt:lpstr>
      <vt:lpstr>Golygu</vt:lpstr>
      <vt:lpstr>Prawfddarllen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academic writing</dc:title>
  <dc:creator>Julia Holloway</dc:creator>
  <cp:lastModifiedBy>Meinir Jones</cp:lastModifiedBy>
  <cp:revision>63</cp:revision>
  <dcterms:created xsi:type="dcterms:W3CDTF">2020-10-03T10:05:41Z</dcterms:created>
  <dcterms:modified xsi:type="dcterms:W3CDTF">2025-02-05T11:58:43Z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