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8"/>
  </p:notesMasterIdLst>
  <p:sldIdLst>
    <p:sldId id="256" r:id="rId2"/>
    <p:sldId id="258" r:id="rId3"/>
    <p:sldId id="261" r:id="rId4"/>
    <p:sldId id="293" r:id="rId5"/>
    <p:sldId id="301" r:id="rId6"/>
    <p:sldId id="298" r:id="rId7"/>
    <p:sldId id="303" r:id="rId8"/>
    <p:sldId id="304" r:id="rId9"/>
    <p:sldId id="299" r:id="rId10"/>
    <p:sldId id="305" r:id="rId11"/>
    <p:sldId id="308" r:id="rId12"/>
    <p:sldId id="300" r:id="rId13"/>
    <p:sldId id="306" r:id="rId14"/>
    <p:sldId id="302" r:id="rId15"/>
    <p:sldId id="307" r:id="rId16"/>
    <p:sldId id="28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434" autoAdjust="0"/>
  </p:normalViewPr>
  <p:slideViewPr>
    <p:cSldViewPr snapToGrid="0" snapToObjects="1">
      <p:cViewPr varScale="1">
        <p:scale>
          <a:sx n="100" d="100"/>
          <a:sy n="100" d="100"/>
        </p:scale>
        <p:origin x="795" y="5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13/02/2020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2000" b="1" dirty="0" smtClean="0"/>
              <a:t>1. Problem formulation</a:t>
            </a:r>
          </a:p>
          <a:p>
            <a:pPr algn="just"/>
            <a:r>
              <a:rPr lang="en-GB" sz="2000" dirty="0" smtClean="0"/>
              <a:t>Every study begins with a statement of the problem, provided by policy makers. Analyst ensures its clearly understood. If it is developed by analyst policy makers should understand and agree with it.</a:t>
            </a:r>
          </a:p>
          <a:p>
            <a:pPr algn="just"/>
            <a:r>
              <a:rPr lang="en-GB" sz="2000" b="1" dirty="0" smtClean="0"/>
              <a:t>2. Setting of objectives and overall project plan</a:t>
            </a:r>
          </a:p>
          <a:p>
            <a:pPr algn="just"/>
            <a:r>
              <a:rPr lang="en-GB" sz="2000" dirty="0" smtClean="0"/>
              <a:t>The objectives indicate the questions to be answered by simulation. At this point a determination should be made concerning whether simulation is the appropriate methodology. Assuming it is appropriate, the overall project plan should include: </a:t>
            </a:r>
          </a:p>
          <a:p>
            <a:pPr algn="just"/>
            <a:r>
              <a:rPr lang="en-GB" sz="2000" dirty="0" smtClean="0"/>
              <a:t>· A statement of the alternative systems  </a:t>
            </a:r>
          </a:p>
          <a:p>
            <a:pPr algn="just"/>
            <a:r>
              <a:rPr lang="en-GB" sz="2000" dirty="0" smtClean="0"/>
              <a:t>· A method for evaluating the effectiveness of these alternatives</a:t>
            </a:r>
          </a:p>
          <a:p>
            <a:pPr algn="just"/>
            <a:r>
              <a:rPr lang="en-GB" sz="2000" dirty="0" smtClean="0"/>
              <a:t>· Plans for the study in terms of the number of people involved</a:t>
            </a:r>
          </a:p>
          <a:p>
            <a:pPr algn="just"/>
            <a:r>
              <a:rPr lang="en-GB" sz="1200" b="0" i="0" u="none" strike="noStrike" kern="1200" baseline="0" dirty="0" smtClean="0">
                <a:solidFill>
                  <a:schemeClr val="tx1"/>
                </a:solidFill>
                <a:latin typeface="+mn-lt"/>
                <a:ea typeface="+mn-ea"/>
                <a:cs typeface="+mn-cs"/>
              </a:rPr>
              <a:t>· Cost of the study</a:t>
            </a:r>
          </a:p>
          <a:p>
            <a:pPr algn="just"/>
            <a:r>
              <a:rPr lang="en-GB" sz="1200" b="0" i="0" u="none" strike="noStrike" kern="1200" baseline="0" dirty="0" smtClean="0">
                <a:solidFill>
                  <a:schemeClr val="tx1"/>
                </a:solidFill>
                <a:latin typeface="+mn-lt"/>
                <a:ea typeface="+mn-ea"/>
                <a:cs typeface="+mn-cs"/>
              </a:rPr>
              <a:t>· The number of days required to accomplish each phase of the work with the anticipated results.</a:t>
            </a:r>
          </a:p>
          <a:p>
            <a:pPr algn="just"/>
            <a:r>
              <a:rPr lang="en-GB" sz="2000" b="1" dirty="0" smtClean="0"/>
              <a:t>3. Model conceptualization</a:t>
            </a:r>
          </a:p>
          <a:p>
            <a:pPr algn="just"/>
            <a:r>
              <a:rPr lang="en-GB" sz="2000" dirty="0" smtClean="0"/>
              <a:t>The construction of a model of a system is probably as much art as science. The art of </a:t>
            </a:r>
            <a:r>
              <a:rPr lang="en-GB" sz="2000" dirty="0" err="1" smtClean="0"/>
              <a:t>modeling</a:t>
            </a:r>
            <a:r>
              <a:rPr lang="en-GB" sz="2000" dirty="0" smtClean="0"/>
              <a:t> is enhanced by an ability </a:t>
            </a:r>
          </a:p>
          <a:p>
            <a:pPr algn="just"/>
            <a:r>
              <a:rPr lang="en-GB" sz="2000" dirty="0" smtClean="0"/>
              <a:t>· To abstract the essential features of a problem</a:t>
            </a:r>
          </a:p>
          <a:p>
            <a:pPr algn="just"/>
            <a:r>
              <a:rPr lang="en-GB" sz="2000" dirty="0" smtClean="0"/>
              <a:t>· To select and modify basic assumptions that characterize the system</a:t>
            </a:r>
          </a:p>
          <a:p>
            <a:pPr algn="just"/>
            <a:r>
              <a:rPr lang="en-GB" sz="2000" dirty="0" smtClean="0"/>
              <a:t>· To enrich and elaborate the model until a useful approximation results</a:t>
            </a:r>
          </a:p>
          <a:p>
            <a:pPr algn="just"/>
            <a:r>
              <a:rPr lang="en-GB" sz="2000" dirty="0" smtClean="0"/>
              <a:t>Thus, it is best to start with a simple model and build toward greater complexity. Model conceptualization enhance the quality of the resulting model and increase the confidence of the model user in the application of the model.</a:t>
            </a:r>
          </a:p>
          <a:p>
            <a:pPr algn="just"/>
            <a:r>
              <a:rPr lang="en-GB" sz="2000" b="1" dirty="0" smtClean="0"/>
              <a:t>4. Data collection</a:t>
            </a:r>
          </a:p>
          <a:p>
            <a:pPr algn="just"/>
            <a:r>
              <a:rPr lang="en-GB" sz="2000" dirty="0" smtClean="0"/>
              <a:t>There is a constant interplay between the construction of model and the collection of needed input data. Done in the early stages. </a:t>
            </a:r>
          </a:p>
          <a:p>
            <a:pPr algn="just"/>
            <a:r>
              <a:rPr lang="en-GB" sz="2000" dirty="0" smtClean="0"/>
              <a:t>Objective kind of data are to be collected.</a:t>
            </a:r>
          </a:p>
          <a:p>
            <a:pPr algn="just"/>
            <a:r>
              <a:rPr lang="en-GB" sz="2000" b="1" dirty="0" smtClean="0"/>
              <a:t>5. Model translation</a:t>
            </a:r>
          </a:p>
          <a:p>
            <a:pPr algn="just"/>
            <a:r>
              <a:rPr lang="en-GB" sz="2000" dirty="0" smtClean="0"/>
              <a:t>Real-world systems result in models that require a great deal of information storage and computation. It can be programmed by using simulation languages or special purpose simulation software.</a:t>
            </a:r>
          </a:p>
          <a:p>
            <a:pPr algn="just"/>
            <a:r>
              <a:rPr lang="en-GB" sz="2000" dirty="0" smtClean="0"/>
              <a:t>Simulation languages are powerful and flexible. Simulation software models development time can be reduced.</a:t>
            </a:r>
          </a:p>
          <a:p>
            <a:pPr algn="just"/>
            <a:r>
              <a:rPr lang="en-GB" sz="2000" b="1" dirty="0" smtClean="0"/>
              <a:t>6. Verified</a:t>
            </a:r>
          </a:p>
          <a:p>
            <a:pPr algn="just"/>
            <a:r>
              <a:rPr lang="en-GB" sz="2000" dirty="0" smtClean="0"/>
              <a:t>It pertains to he computer program and checking the performance. If the input parameters and logical structure and correctly represented, verification is completed.</a:t>
            </a:r>
          </a:p>
          <a:p>
            <a:pPr algn="just"/>
            <a:r>
              <a:rPr lang="en-GB" sz="2000" b="1" dirty="0" smtClean="0"/>
              <a:t>7. Validated</a:t>
            </a:r>
          </a:p>
          <a:p>
            <a:pPr algn="just"/>
            <a:r>
              <a:rPr lang="en-GB" sz="2000" dirty="0" smtClean="0"/>
              <a:t>It is the determination that a model is an accurate representation of the real system. Achieved through calibration of the model, an iterative process of comparing the model to actual system behaviour and the discrepancies between the two.</a:t>
            </a:r>
          </a:p>
          <a:p>
            <a:pPr algn="just"/>
            <a:r>
              <a:rPr lang="en-GB" sz="2000" b="1" dirty="0" smtClean="0"/>
              <a:t>8. Experimental Design</a:t>
            </a:r>
          </a:p>
          <a:p>
            <a:pPr algn="just"/>
            <a:r>
              <a:rPr lang="en-GB" sz="2000" dirty="0" smtClean="0"/>
              <a:t>The alternatives that are to be simulated must be determined.  Which alternatives to simulate may be a function of runs. For each system design, decisions need to be made concerning</a:t>
            </a:r>
          </a:p>
          <a:p>
            <a:pPr algn="just"/>
            <a:r>
              <a:rPr lang="en-GB" sz="2000" dirty="0" smtClean="0"/>
              <a:t>· Length of the initialization period</a:t>
            </a:r>
          </a:p>
          <a:p>
            <a:pPr algn="just"/>
            <a:r>
              <a:rPr lang="en-GB" sz="2000" dirty="0" smtClean="0"/>
              <a:t>· Length of simulation runs</a:t>
            </a:r>
          </a:p>
          <a:p>
            <a:pPr algn="just"/>
            <a:r>
              <a:rPr lang="en-GB" sz="2000" dirty="0" smtClean="0"/>
              <a:t>· Number of replication to be made of each run</a:t>
            </a:r>
          </a:p>
          <a:p>
            <a:pPr algn="just"/>
            <a:r>
              <a:rPr lang="en-GB" sz="2000" b="1" dirty="0" smtClean="0"/>
              <a:t>9. Production runs and analysis</a:t>
            </a:r>
          </a:p>
          <a:p>
            <a:pPr algn="just"/>
            <a:r>
              <a:rPr lang="en-GB" sz="2000" dirty="0" smtClean="0"/>
              <a:t>They are used to estimate measures of performance for the system designs that are being simulated.</a:t>
            </a:r>
          </a:p>
          <a:p>
            <a:pPr algn="just"/>
            <a:r>
              <a:rPr lang="en-GB" sz="2000" b="1" dirty="0" smtClean="0"/>
              <a:t>10.More runs</a:t>
            </a:r>
          </a:p>
          <a:p>
            <a:pPr algn="just"/>
            <a:r>
              <a:rPr lang="en-GB" sz="2000" dirty="0" smtClean="0"/>
              <a:t>Based on the analysis of runs that have been completed. The analyst determines if additional runs are needed and what design those additional experiments should follow.</a:t>
            </a:r>
          </a:p>
          <a:p>
            <a:pPr algn="just"/>
            <a:r>
              <a:rPr lang="en-GB" sz="2000" b="1" dirty="0" smtClean="0"/>
              <a:t>11.Documentation and reporting</a:t>
            </a:r>
          </a:p>
          <a:p>
            <a:pPr algn="just"/>
            <a:r>
              <a:rPr lang="en-GB" sz="2000" dirty="0" smtClean="0"/>
              <a:t>Two types of documentation.</a:t>
            </a:r>
          </a:p>
          <a:p>
            <a:pPr algn="just"/>
            <a:r>
              <a:rPr lang="en-GB" sz="2000" dirty="0" smtClean="0"/>
              <a:t>· Program documentation</a:t>
            </a:r>
          </a:p>
          <a:p>
            <a:pPr algn="just"/>
            <a:r>
              <a:rPr lang="en-GB" sz="2000" dirty="0" smtClean="0"/>
              <a:t>· Process documentation</a:t>
            </a:r>
          </a:p>
          <a:p>
            <a:pPr algn="just"/>
            <a:r>
              <a:rPr lang="en-GB" sz="2000" b="1" dirty="0" smtClean="0"/>
              <a:t>Program documentation </a:t>
            </a:r>
          </a:p>
          <a:p>
            <a:pPr algn="just"/>
            <a:r>
              <a:rPr lang="en-GB" sz="2000" dirty="0" smtClean="0"/>
              <a:t>Can be used again by the same or different analysts to understand how the program operates. Further modification will be easier. Model users can change the input parameters for better</a:t>
            </a:r>
          </a:p>
          <a:p>
            <a:pPr algn="just"/>
            <a:r>
              <a:rPr lang="en-GB" sz="2000" dirty="0" smtClean="0"/>
              <a:t>performance.</a:t>
            </a:r>
          </a:p>
          <a:p>
            <a:pPr algn="just"/>
            <a:r>
              <a:rPr lang="en-GB" sz="2000" b="1" dirty="0" smtClean="0"/>
              <a:t>Process documentation</a:t>
            </a:r>
          </a:p>
          <a:p>
            <a:pPr algn="just"/>
            <a:r>
              <a:rPr lang="en-GB" sz="2000" dirty="0" smtClean="0"/>
              <a:t>Gives the history of a simulation project. The result of all analysis should be reported clearly and concisely in a final report. This enable to review the final formulation and alternatives, results of the experiments and the recommended</a:t>
            </a:r>
          </a:p>
          <a:p>
            <a:pPr algn="just"/>
            <a:r>
              <a:rPr lang="en-GB" sz="2000" dirty="0" smtClean="0"/>
              <a:t>solution to the problem. The final report provides a vehicle of certification.</a:t>
            </a:r>
          </a:p>
          <a:p>
            <a:pPr algn="just"/>
            <a:r>
              <a:rPr lang="en-GB" sz="2000" b="1" dirty="0" smtClean="0"/>
              <a:t>12.Implementation</a:t>
            </a:r>
          </a:p>
          <a:p>
            <a:r>
              <a:rPr lang="en-GB" sz="1200" b="0" i="0" u="none" strike="noStrike" kern="1200" baseline="0" dirty="0" smtClean="0">
                <a:solidFill>
                  <a:schemeClr val="tx1"/>
                </a:solidFill>
                <a:latin typeface="+mn-lt"/>
                <a:ea typeface="+mn-ea"/>
                <a:cs typeface="+mn-cs"/>
              </a:rPr>
              <a:t>Success depends on the previous steps. If the model user has been thoroughly involved and understands the nature of the model and its outputs, likelihood of a vigorous implementation is enhanced.</a:t>
            </a:r>
          </a:p>
          <a:p>
            <a:r>
              <a:rPr lang="en-GB" sz="1200" b="0" i="0" u="none" strike="noStrike" kern="1200" baseline="0" dirty="0" smtClean="0">
                <a:solidFill>
                  <a:schemeClr val="tx1"/>
                </a:solidFill>
                <a:latin typeface="+mn-lt"/>
                <a:ea typeface="+mn-ea"/>
                <a:cs typeface="+mn-cs"/>
              </a:rPr>
              <a:t>The simulation model building can be broken into 4 phases.</a:t>
            </a:r>
          </a:p>
          <a:p>
            <a:r>
              <a:rPr lang="en-GB" sz="1200" b="1" i="0" u="none" strike="noStrike" kern="1200" baseline="0" dirty="0" smtClean="0">
                <a:solidFill>
                  <a:schemeClr val="tx1"/>
                </a:solidFill>
                <a:latin typeface="+mn-lt"/>
                <a:ea typeface="+mn-ea"/>
                <a:cs typeface="+mn-cs"/>
              </a:rPr>
              <a:t>I Phase</a:t>
            </a:r>
          </a:p>
          <a:p>
            <a:r>
              <a:rPr lang="en-GB" sz="1200" b="0" i="0" u="none" strike="noStrike" kern="1200" baseline="0" dirty="0" smtClean="0">
                <a:solidFill>
                  <a:schemeClr val="tx1"/>
                </a:solidFill>
                <a:latin typeface="+mn-lt"/>
                <a:ea typeface="+mn-ea"/>
                <a:cs typeface="+mn-cs"/>
              </a:rPr>
              <a:t>· Consists of steps 1 and 2</a:t>
            </a:r>
          </a:p>
          <a:p>
            <a:r>
              <a:rPr lang="en-GB" sz="1200" b="0" i="0" u="none" strike="noStrike" kern="1200" baseline="0" dirty="0" smtClean="0">
                <a:solidFill>
                  <a:schemeClr val="tx1"/>
                </a:solidFill>
                <a:latin typeface="+mn-lt"/>
                <a:ea typeface="+mn-ea"/>
                <a:cs typeface="+mn-cs"/>
              </a:rPr>
              <a:t>· It is period of discovery/orientation</a:t>
            </a:r>
          </a:p>
          <a:p>
            <a:r>
              <a:rPr lang="en-GB" sz="1200" b="0" i="0" u="none" strike="noStrike" kern="1200" baseline="0" dirty="0" smtClean="0">
                <a:solidFill>
                  <a:schemeClr val="tx1"/>
                </a:solidFill>
                <a:latin typeface="+mn-lt"/>
                <a:ea typeface="+mn-ea"/>
                <a:cs typeface="+mn-cs"/>
              </a:rPr>
              <a:t>· The analyst may have to restart the process if it is not fine-tuned</a:t>
            </a:r>
          </a:p>
          <a:p>
            <a:r>
              <a:rPr lang="en-GB" sz="1200" b="0" i="0" u="none" strike="noStrike" kern="1200" baseline="0" dirty="0" smtClean="0">
                <a:solidFill>
                  <a:schemeClr val="tx1"/>
                </a:solidFill>
                <a:latin typeface="+mn-lt"/>
                <a:ea typeface="+mn-ea"/>
                <a:cs typeface="+mn-cs"/>
              </a:rPr>
              <a:t>· Recalibrations and clarifications may occur in this phase or another phase.</a:t>
            </a:r>
          </a:p>
          <a:p>
            <a:r>
              <a:rPr lang="en-GB" sz="1200" b="1" i="0" u="none" strike="noStrike" kern="1200" baseline="0" dirty="0" smtClean="0">
                <a:solidFill>
                  <a:schemeClr val="tx1"/>
                </a:solidFill>
                <a:latin typeface="+mn-lt"/>
                <a:ea typeface="+mn-ea"/>
                <a:cs typeface="+mn-cs"/>
              </a:rPr>
              <a:t>II Phase</a:t>
            </a:r>
          </a:p>
          <a:p>
            <a:r>
              <a:rPr lang="en-GB" sz="1200" b="0" i="0" u="none" strike="noStrike" kern="1200" baseline="0" dirty="0" smtClean="0">
                <a:solidFill>
                  <a:schemeClr val="tx1"/>
                </a:solidFill>
                <a:latin typeface="+mn-lt"/>
                <a:ea typeface="+mn-ea"/>
                <a:cs typeface="+mn-cs"/>
              </a:rPr>
              <a:t>· Consists of steps 3,4,5,6 and 7</a:t>
            </a:r>
          </a:p>
          <a:p>
            <a:r>
              <a:rPr lang="en-GB" sz="1200" b="0" i="0" u="none" strike="noStrike" kern="1200" baseline="0" dirty="0" smtClean="0">
                <a:solidFill>
                  <a:schemeClr val="tx1"/>
                </a:solidFill>
                <a:latin typeface="+mn-lt"/>
                <a:ea typeface="+mn-ea"/>
                <a:cs typeface="+mn-cs"/>
              </a:rPr>
              <a:t>· A continuing interplay is required among the steps</a:t>
            </a:r>
          </a:p>
          <a:p>
            <a:r>
              <a:rPr lang="en-GB" sz="1200" b="0" i="0" u="none" strike="noStrike" kern="1200" baseline="0" dirty="0" smtClean="0">
                <a:solidFill>
                  <a:schemeClr val="tx1"/>
                </a:solidFill>
                <a:latin typeface="+mn-lt"/>
                <a:ea typeface="+mn-ea"/>
                <a:cs typeface="+mn-cs"/>
              </a:rPr>
              <a:t>· Exclusion of model user results in implications during implementation</a:t>
            </a:r>
          </a:p>
          <a:p>
            <a:r>
              <a:rPr lang="en-GB" sz="1200" b="1" i="0" u="none" strike="noStrike" kern="1200" baseline="0" dirty="0" smtClean="0">
                <a:solidFill>
                  <a:schemeClr val="tx1"/>
                </a:solidFill>
                <a:latin typeface="+mn-lt"/>
                <a:ea typeface="+mn-ea"/>
                <a:cs typeface="+mn-cs"/>
              </a:rPr>
              <a:t>III Phase</a:t>
            </a:r>
          </a:p>
          <a:p>
            <a:r>
              <a:rPr lang="en-GB" sz="1200" b="0" i="0" u="none" strike="noStrike" kern="1200" baseline="0" dirty="0" smtClean="0">
                <a:solidFill>
                  <a:schemeClr val="tx1"/>
                </a:solidFill>
                <a:latin typeface="+mn-lt"/>
                <a:ea typeface="+mn-ea"/>
                <a:cs typeface="+mn-cs"/>
              </a:rPr>
              <a:t>· Consists of steps 8,9 and 10</a:t>
            </a:r>
          </a:p>
          <a:p>
            <a:r>
              <a:rPr lang="en-GB" sz="1200" b="0" i="0" u="none" strike="noStrike" kern="1200" baseline="0" dirty="0" smtClean="0">
                <a:solidFill>
                  <a:schemeClr val="tx1"/>
                </a:solidFill>
                <a:latin typeface="+mn-lt"/>
                <a:ea typeface="+mn-ea"/>
                <a:cs typeface="+mn-cs"/>
              </a:rPr>
              <a:t>· Conceives a thorough plan for experimenting</a:t>
            </a:r>
          </a:p>
          <a:p>
            <a:r>
              <a:rPr lang="en-GB" sz="1200" b="0" i="0" u="none" strike="noStrike" kern="1200" baseline="0" dirty="0" smtClean="0">
                <a:solidFill>
                  <a:schemeClr val="tx1"/>
                </a:solidFill>
                <a:latin typeface="+mn-lt"/>
                <a:ea typeface="+mn-ea"/>
                <a:cs typeface="+mn-cs"/>
              </a:rPr>
              <a:t>· Discrete-event stochastic is a statistical experiment</a:t>
            </a:r>
          </a:p>
          <a:p>
            <a:r>
              <a:rPr lang="en-GB" sz="1200" b="0" i="0" u="none" strike="noStrike" kern="1200" baseline="0" dirty="0" smtClean="0">
                <a:solidFill>
                  <a:schemeClr val="tx1"/>
                </a:solidFill>
                <a:latin typeface="+mn-lt"/>
                <a:ea typeface="+mn-ea"/>
                <a:cs typeface="+mn-cs"/>
              </a:rPr>
              <a:t>· The output variables are estimates that contain random error and therefore proper statistical analysis is required.</a:t>
            </a:r>
          </a:p>
          <a:p>
            <a:r>
              <a:rPr lang="en-GB" sz="1200" b="1" i="0" u="none" strike="noStrike" kern="1200" baseline="0" dirty="0" smtClean="0">
                <a:solidFill>
                  <a:schemeClr val="tx1"/>
                </a:solidFill>
                <a:latin typeface="+mn-lt"/>
                <a:ea typeface="+mn-ea"/>
                <a:cs typeface="+mn-cs"/>
              </a:rPr>
              <a:t>IV Phase</a:t>
            </a:r>
          </a:p>
          <a:p>
            <a:r>
              <a:rPr lang="en-GB" sz="1200" b="0" i="0" u="none" strike="noStrike" kern="1200" baseline="0" dirty="0" smtClean="0">
                <a:solidFill>
                  <a:schemeClr val="tx1"/>
                </a:solidFill>
                <a:latin typeface="+mn-lt"/>
                <a:ea typeface="+mn-ea"/>
                <a:cs typeface="+mn-cs"/>
              </a:rPr>
              <a:t>· Consists of steps 11 and 12</a:t>
            </a:r>
          </a:p>
          <a:p>
            <a:r>
              <a:rPr lang="en-GB" sz="1200" b="0" i="0" u="none" strike="noStrike" kern="1200" baseline="0" dirty="0" smtClean="0">
                <a:solidFill>
                  <a:schemeClr val="tx1"/>
                </a:solidFill>
                <a:latin typeface="+mn-lt"/>
                <a:ea typeface="+mn-ea"/>
                <a:cs typeface="+mn-cs"/>
              </a:rPr>
              <a:t>· Successful implementation depends on the</a:t>
            </a:r>
          </a:p>
          <a:p>
            <a:r>
              <a:rPr lang="en-GB" sz="1200" b="0" i="0" u="none" strike="noStrike" kern="1200" baseline="0" dirty="0" smtClean="0">
                <a:solidFill>
                  <a:schemeClr val="tx1"/>
                </a:solidFill>
                <a:latin typeface="+mn-lt"/>
                <a:ea typeface="+mn-ea"/>
                <a:cs typeface="+mn-cs"/>
              </a:rPr>
              <a:t>involvement of user and every steps successful completion.</a:t>
            </a:r>
            <a:endParaRPr lang="en-GB" sz="2000"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2185656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3</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4</a:t>
            </a:fld>
            <a:endParaRPr lang="en-GB"/>
          </a:p>
        </p:txBody>
      </p:sp>
    </p:spTree>
    <p:extLst>
      <p:ext uri="{BB962C8B-B14F-4D97-AF65-F5344CB8AC3E}">
        <p14:creationId xmlns:p14="http://schemas.microsoft.com/office/powerpoint/2010/main" val="35239370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9</a:t>
            </a:fld>
            <a:endParaRPr lang="en-GB"/>
          </a:p>
        </p:txBody>
      </p:sp>
    </p:spTree>
    <p:extLst>
      <p:ext uri="{BB962C8B-B14F-4D97-AF65-F5344CB8AC3E}">
        <p14:creationId xmlns:p14="http://schemas.microsoft.com/office/powerpoint/2010/main" val="31454971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10</a:t>
            </a:fld>
            <a:endParaRPr lang="en-GB"/>
          </a:p>
        </p:txBody>
      </p:sp>
    </p:spTree>
    <p:extLst>
      <p:ext uri="{BB962C8B-B14F-4D97-AF65-F5344CB8AC3E}">
        <p14:creationId xmlns:p14="http://schemas.microsoft.com/office/powerpoint/2010/main" val="2528797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tx1"/>
                </a:solidFill>
              </a:rPr>
              <a:t>The high delay experience by 802.15.4 at low data rate result from streaming data rate which have created buffer overflow and constant backing off as all nodes are contending for the medium and the succession of the data is not periodic. These prevent a better performance for 802.15.4.  </a:t>
            </a:r>
            <a:endParaRPr lang="en-GB" sz="1200"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11</a:t>
            </a:fld>
            <a:endParaRPr lang="en-GB"/>
          </a:p>
        </p:txBody>
      </p:sp>
    </p:spTree>
    <p:extLst>
      <p:ext uri="{BB962C8B-B14F-4D97-AF65-F5344CB8AC3E}">
        <p14:creationId xmlns:p14="http://schemas.microsoft.com/office/powerpoint/2010/main" val="3219633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12</a:t>
            </a:fld>
            <a:endParaRPr lang="en-GB"/>
          </a:p>
        </p:txBody>
      </p:sp>
    </p:spTree>
    <p:extLst>
      <p:ext uri="{BB962C8B-B14F-4D97-AF65-F5344CB8AC3E}">
        <p14:creationId xmlns:p14="http://schemas.microsoft.com/office/powerpoint/2010/main" val="352899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13</a:t>
            </a:fld>
            <a:endParaRPr lang="en-GB"/>
          </a:p>
        </p:txBody>
      </p:sp>
    </p:spTree>
    <p:extLst>
      <p:ext uri="{BB962C8B-B14F-4D97-AF65-F5344CB8AC3E}">
        <p14:creationId xmlns:p14="http://schemas.microsoft.com/office/powerpoint/2010/main" val="519406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packet delivery ratio and aggregate throughput in the figures</a:t>
            </a:r>
            <a:r>
              <a:rPr lang="en-GB" sz="1200" kern="1200" baseline="0" dirty="0" smtClean="0">
                <a:solidFill>
                  <a:schemeClr val="tx1"/>
                </a:solidFill>
                <a:effectLst/>
                <a:latin typeface="+mn-lt"/>
                <a:ea typeface="+mn-ea"/>
                <a:cs typeface="+mn-cs"/>
              </a:rPr>
              <a:t> 1 and 2 </a:t>
            </a:r>
            <a:r>
              <a:rPr lang="en-GB" sz="1200" kern="1200" dirty="0" smtClean="0">
                <a:solidFill>
                  <a:schemeClr val="tx1"/>
                </a:solidFill>
                <a:effectLst/>
                <a:latin typeface="+mn-lt"/>
                <a:ea typeface="+mn-ea"/>
                <a:cs typeface="+mn-cs"/>
              </a:rPr>
              <a:t>respectively experience a similar behavioural pattern where there is little variation between both protocols. 802.11 perform slightly better after </a:t>
            </a:r>
            <a:r>
              <a:rPr lang="en-GB" sz="1200" b="1" kern="1200" dirty="0" smtClean="0">
                <a:solidFill>
                  <a:schemeClr val="tx1"/>
                </a:solidFill>
                <a:effectLst/>
                <a:latin typeface="+mn-lt"/>
                <a:ea typeface="+mn-ea"/>
                <a:cs typeface="+mn-cs"/>
              </a:rPr>
              <a:t>30 nodes </a:t>
            </a:r>
            <a:r>
              <a:rPr lang="en-GB" sz="1200" kern="1200" dirty="0" smtClean="0">
                <a:solidFill>
                  <a:schemeClr val="tx1"/>
                </a:solidFill>
                <a:effectLst/>
                <a:latin typeface="+mn-lt"/>
                <a:ea typeface="+mn-ea"/>
                <a:cs typeface="+mn-cs"/>
              </a:rPr>
              <a:t>than 802.15.4; again this shows that 802.15.4 cannot perform well with streaming data even if operating at low data rate and would not be feasible for sensor network with multimedia or surveillance system that rely on image and data over the wireless medium. </a:t>
            </a:r>
            <a:endParaRPr lang="en-GB" dirty="0" smtClean="0"/>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Figures</a:t>
            </a:r>
            <a:r>
              <a:rPr lang="en-GB" sz="1200" kern="1200" baseline="0" dirty="0" smtClean="0">
                <a:solidFill>
                  <a:schemeClr val="tx1"/>
                </a:solidFill>
                <a:effectLst/>
                <a:latin typeface="+mn-lt"/>
                <a:ea typeface="+mn-ea"/>
                <a:cs typeface="+mn-cs"/>
              </a:rPr>
              <a:t> 1 and 2</a:t>
            </a:r>
            <a:r>
              <a:rPr lang="en-GB" sz="1200" kern="1200" dirty="0" smtClean="0">
                <a:solidFill>
                  <a:schemeClr val="tx1"/>
                </a:solidFill>
                <a:effectLst/>
                <a:latin typeface="+mn-lt"/>
                <a:ea typeface="+mn-ea"/>
                <a:cs typeface="+mn-cs"/>
              </a:rPr>
              <a:t>, show streaming data within 50m range of each node and data rate of 2Mbps for both 802.11 and 802.15.4.  It was observed in fig. 3-12 that 802.11 experience low delay in packet transmission but gradually start to increase access delay after 30 nodes. This is normal as all nodes are contending for the same medium. The result shows that 802.11 out perform 802.15.4 by over 65%. The poor performance of 802.15.4 occurred because of the high data rate, streaming data and the distance to transmit data; these effect have caused buffer overflow, data loss, constant backing off of the medium which does not allow the capability to cope under such severe constraint. 802.15.4 performs well at short range and with small packet size; therefore it is not likely for 802.15.4 to operate under such pressure more so with streaming data.  The packet delivery ratio and aggregate throughput in figs. 3-13 and 3-14 respectively experience a similar behavioural pattern where 802.11 perform better over 802.15.4. 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14</a:t>
            </a:fld>
            <a:endParaRPr lang="en-GB"/>
          </a:p>
        </p:txBody>
      </p:sp>
    </p:spTree>
    <p:extLst>
      <p:ext uri="{BB962C8B-B14F-4D97-AF65-F5344CB8AC3E}">
        <p14:creationId xmlns:p14="http://schemas.microsoft.com/office/powerpoint/2010/main" val="608715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15</a:t>
            </a:fld>
            <a:endParaRPr lang="en-GB"/>
          </a:p>
        </p:txBody>
      </p:sp>
    </p:spTree>
    <p:extLst>
      <p:ext uri="{BB962C8B-B14F-4D97-AF65-F5344CB8AC3E}">
        <p14:creationId xmlns:p14="http://schemas.microsoft.com/office/powerpoint/2010/main" val="2371108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2/13/2020</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2/13/2020</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148703"/>
            <a:ext cx="9144000" cy="1385524"/>
          </a:xfrm>
        </p:spPr>
        <p:txBody>
          <a:bodyPr/>
          <a:lstStyle/>
          <a:p>
            <a:r>
              <a:rPr lang="en-GB" dirty="0" err="1"/>
              <a:t>Modeling</a:t>
            </a:r>
            <a:r>
              <a:rPr lang="en-GB" dirty="0"/>
              <a:t> Network Traffic</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Emerging </a:t>
            </a:r>
            <a:r>
              <a:rPr lang="en-US" kern="0" dirty="0" smtClean="0">
                <a:solidFill>
                  <a:srgbClr val="0F3661"/>
                </a:solidFill>
                <a:latin typeface="Times New Roman"/>
                <a:cs typeface="Times New Roman"/>
              </a:rPr>
              <a:t>and Future Trends</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52095"/>
            <a:ext cx="8192436" cy="534542"/>
          </a:xfrm>
        </p:spPr>
        <p:txBody>
          <a:bodyPr/>
          <a:lstStyle/>
          <a:p>
            <a:r>
              <a:rPr lang="en-US" altLang="en-US" sz="3200" dirty="0" smtClean="0"/>
              <a:t>Steps in a Simulation</a:t>
            </a:r>
            <a:endParaRPr lang="en-US" sz="3200" dirty="0">
              <a:latin typeface="Times New Roman"/>
              <a:cs typeface="Times New Roman"/>
            </a:endParaRPr>
          </a:p>
        </p:txBody>
      </p:sp>
      <p:pic>
        <p:nvPicPr>
          <p:cNvPr id="7" name="Content Placeholder 6"/>
          <p:cNvPicPr>
            <a:picLocks noGrp="1" noChangeAspect="1"/>
          </p:cNvPicPr>
          <p:nvPr>
            <p:ph idx="1"/>
          </p:nvPr>
        </p:nvPicPr>
        <p:blipFill>
          <a:blip r:embed="rId3" cstate="email">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264596" y="373695"/>
            <a:ext cx="5972783" cy="6152365"/>
          </a:xfrm>
        </p:spPr>
      </p:pic>
    </p:spTree>
    <p:extLst>
      <p:ext uri="{BB962C8B-B14F-4D97-AF65-F5344CB8AC3E}">
        <p14:creationId xmlns:p14="http://schemas.microsoft.com/office/powerpoint/2010/main" val="25421332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1"/>
            <a:ext cx="7058240" cy="590550"/>
          </a:xfrm>
        </p:spPr>
        <p:txBody>
          <a:bodyPr/>
          <a:lstStyle/>
          <a:p>
            <a:r>
              <a:rPr lang="en-US" altLang="en-US" sz="3200" dirty="0"/>
              <a:t>Constant Bit Rate (CBR) Traffic</a:t>
            </a:r>
            <a:endParaRPr lang="en-US" sz="3200" dirty="0">
              <a:latin typeface="Times New Roman"/>
              <a:cs typeface="Times New Roman"/>
            </a:endParaRPr>
          </a:p>
        </p:txBody>
      </p:sp>
      <p:sp>
        <p:nvSpPr>
          <p:cNvPr id="5" name="Content Placeholder 2"/>
          <p:cNvSpPr>
            <a:spLocks noGrp="1"/>
          </p:cNvSpPr>
          <p:nvPr>
            <p:ph idx="1"/>
          </p:nvPr>
        </p:nvSpPr>
        <p:spPr>
          <a:xfrm>
            <a:off x="811061" y="839244"/>
            <a:ext cx="8153400" cy="4805906"/>
          </a:xfrm>
        </p:spPr>
        <p:txBody>
          <a:bodyPr>
            <a:normAutofit/>
          </a:bodyPr>
          <a:lstStyle/>
          <a:p>
            <a:pPr algn="just"/>
            <a:r>
              <a:rPr lang="en-GB" dirty="0"/>
              <a:t>CBR services generate traffic at a constant rate that can be described simply by </a:t>
            </a:r>
            <a:r>
              <a:rPr lang="en-GB" dirty="0" smtClean="0"/>
              <a:t>their constant </a:t>
            </a:r>
            <a:r>
              <a:rPr lang="en-GB" dirty="0"/>
              <a:t>bit rate. </a:t>
            </a:r>
            <a:endParaRPr lang="en-GB" dirty="0" smtClean="0"/>
          </a:p>
          <a:p>
            <a:pPr algn="just"/>
            <a:r>
              <a:rPr lang="en-GB" dirty="0" smtClean="0"/>
              <a:t>The </a:t>
            </a:r>
            <a:r>
              <a:rPr lang="en-GB" dirty="0"/>
              <a:t>CBR source is not </a:t>
            </a:r>
            <a:r>
              <a:rPr lang="en-GB" dirty="0" err="1"/>
              <a:t>bursty</a:t>
            </a:r>
            <a:r>
              <a:rPr lang="en-GB" dirty="0"/>
              <a:t>, and the source is active during </a:t>
            </a:r>
            <a:r>
              <a:rPr lang="en-GB" dirty="0" smtClean="0"/>
              <a:t>the connection </a:t>
            </a:r>
            <a:r>
              <a:rPr lang="en-GB" dirty="0"/>
              <a:t>(no silent periods). </a:t>
            </a:r>
            <a:endParaRPr lang="en-GB" dirty="0" smtClean="0"/>
          </a:p>
          <a:p>
            <a:pPr algn="just"/>
            <a:r>
              <a:rPr lang="en-GB" dirty="0" smtClean="0"/>
              <a:t>Typical </a:t>
            </a:r>
            <a:r>
              <a:rPr lang="en-GB" dirty="0"/>
              <a:t>examples of CBR sources include voice, video</a:t>
            </a:r>
            <a:r>
              <a:rPr lang="en-GB" dirty="0" smtClean="0"/>
              <a:t>, and </a:t>
            </a:r>
            <a:r>
              <a:rPr lang="en-GB" dirty="0"/>
              <a:t>audio (which requires more bandwidth than voice</a:t>
            </a:r>
            <a:r>
              <a:rPr lang="en-GB" dirty="0" smtClean="0"/>
              <a:t>).</a:t>
            </a:r>
            <a:endParaRPr lang="en-GB" dirty="0"/>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29999"/>
            <a:ext cx="7064975" cy="558724"/>
          </a:xfrm>
        </p:spPr>
        <p:txBody>
          <a:bodyPr/>
          <a:lstStyle/>
          <a:p>
            <a:r>
              <a:rPr lang="en-GB" altLang="en-US" sz="3200" dirty="0"/>
              <a:t>Variable Bit Rate (VBR) Traffic</a:t>
            </a:r>
            <a:endParaRPr lang="en-US" sz="3200" dirty="0">
              <a:latin typeface="Times New Roman"/>
              <a:cs typeface="Times New Roman"/>
            </a:endParaRPr>
          </a:p>
        </p:txBody>
      </p:sp>
      <p:sp>
        <p:nvSpPr>
          <p:cNvPr id="3" name="Content Placeholder 2"/>
          <p:cNvSpPr>
            <a:spLocks noGrp="1"/>
          </p:cNvSpPr>
          <p:nvPr>
            <p:ph idx="1"/>
          </p:nvPr>
        </p:nvSpPr>
        <p:spPr>
          <a:xfrm>
            <a:off x="897925" y="588723"/>
            <a:ext cx="8042276" cy="5085567"/>
          </a:xfrm>
        </p:spPr>
        <p:txBody>
          <a:bodyPr>
            <a:normAutofit fontScale="62500" lnSpcReduction="20000"/>
          </a:bodyPr>
          <a:lstStyle/>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Traffic </a:t>
            </a:r>
            <a:r>
              <a:rPr lang="en-GB" sz="2800" dirty="0">
                <a:latin typeface="Times New Roman" panose="02020603050405020304" pitchFamily="18" charset="0"/>
                <a:cs typeface="Times New Roman" panose="02020603050405020304" pitchFamily="18" charset="0"/>
              </a:rPr>
              <a:t>is alternating between two states: </a:t>
            </a:r>
            <a:r>
              <a:rPr lang="en-GB" sz="2800" b="1" dirty="0">
                <a:latin typeface="Times New Roman" panose="02020603050405020304" pitchFamily="18" charset="0"/>
                <a:cs typeface="Times New Roman" panose="02020603050405020304" pitchFamily="18" charset="0"/>
              </a:rPr>
              <a:t>on and off. </a:t>
            </a:r>
            <a:endParaRPr lang="en-GB" sz="2800" b="1"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Traffic </a:t>
            </a:r>
            <a:r>
              <a:rPr lang="en-GB" sz="2800" dirty="0">
                <a:latin typeface="Times New Roman" panose="02020603050405020304" pitchFamily="18" charset="0"/>
                <a:cs typeface="Times New Roman" panose="02020603050405020304" pitchFamily="18" charset="0"/>
              </a:rPr>
              <a:t>is </a:t>
            </a:r>
            <a:r>
              <a:rPr lang="en-GB" sz="2800" dirty="0" smtClean="0">
                <a:latin typeface="Times New Roman" panose="02020603050405020304" pitchFamily="18" charset="0"/>
                <a:cs typeface="Times New Roman" panose="02020603050405020304" pitchFamily="18" charset="0"/>
              </a:rPr>
              <a:t>generated during </a:t>
            </a:r>
            <a:r>
              <a:rPr lang="en-GB" sz="2800" dirty="0">
                <a:latin typeface="Times New Roman" panose="02020603050405020304" pitchFamily="18" charset="0"/>
                <a:cs typeface="Times New Roman" panose="02020603050405020304" pitchFamily="18" charset="0"/>
              </a:rPr>
              <a:t>the on period at a constant rate, whereas no traffic is generated during the </a:t>
            </a:r>
            <a:r>
              <a:rPr lang="en-GB" sz="2800" dirty="0" smtClean="0">
                <a:latin typeface="Times New Roman" panose="02020603050405020304" pitchFamily="18" charset="0"/>
                <a:cs typeface="Times New Roman" panose="02020603050405020304" pitchFamily="18" charset="0"/>
              </a:rPr>
              <a:t>off period</a:t>
            </a:r>
            <a:r>
              <a:rPr lang="en-GB" sz="2800" dirty="0">
                <a:latin typeface="Times New Roman" panose="02020603050405020304" pitchFamily="18" charset="0"/>
                <a:cs typeface="Times New Roman" panose="02020603050405020304" pitchFamily="18" charset="0"/>
              </a:rPr>
              <a:t>. The length of both periods is exponentially distributed and independent.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By knowing </a:t>
            </a:r>
            <a:r>
              <a:rPr lang="en-GB" sz="2800" dirty="0">
                <a:latin typeface="Times New Roman" panose="02020603050405020304" pitchFamily="18" charset="0"/>
                <a:cs typeface="Times New Roman" panose="02020603050405020304" pitchFamily="18" charset="0"/>
              </a:rPr>
              <a:t>the mean of both on and off periods, different calculations can be </a:t>
            </a:r>
            <a:r>
              <a:rPr lang="en-GB" sz="2800" dirty="0" smtClean="0">
                <a:latin typeface="Times New Roman" panose="02020603050405020304" pitchFamily="18" charset="0"/>
                <a:cs typeface="Times New Roman" panose="02020603050405020304" pitchFamily="18" charset="0"/>
              </a:rPr>
              <a:t>obtained which </a:t>
            </a:r>
            <a:r>
              <a:rPr lang="en-GB" sz="2800" dirty="0">
                <a:latin typeface="Times New Roman" panose="02020603050405020304" pitchFamily="18" charset="0"/>
                <a:cs typeface="Times New Roman" panose="02020603050405020304" pitchFamily="18" charset="0"/>
              </a:rPr>
              <a:t>are useful in traffic </a:t>
            </a:r>
            <a:r>
              <a:rPr lang="en-GB" sz="2800" dirty="0" err="1">
                <a:latin typeface="Times New Roman" panose="02020603050405020304" pitchFamily="18" charset="0"/>
                <a:cs typeface="Times New Roman" panose="02020603050405020304" pitchFamily="18" charset="0"/>
              </a:rPr>
              <a:t>modeling</a:t>
            </a:r>
            <a:r>
              <a:rPr lang="en-GB" sz="2800" dirty="0">
                <a:latin typeface="Times New Roman" panose="02020603050405020304" pitchFamily="18" charset="0"/>
                <a:cs typeface="Times New Roman" panose="02020603050405020304" pitchFamily="18" charset="0"/>
              </a:rPr>
              <a: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Typical </a:t>
            </a:r>
            <a:r>
              <a:rPr lang="en-GB" sz="2800" b="1" dirty="0">
                <a:latin typeface="Times New Roman" panose="02020603050405020304" pitchFamily="18" charset="0"/>
                <a:cs typeface="Times New Roman" panose="02020603050405020304" pitchFamily="18" charset="0"/>
              </a:rPr>
              <a:t>VBR sources </a:t>
            </a:r>
            <a:r>
              <a:rPr lang="en-GB" sz="2800" dirty="0">
                <a:latin typeface="Times New Roman" panose="02020603050405020304" pitchFamily="18" charset="0"/>
                <a:cs typeface="Times New Roman" panose="02020603050405020304" pitchFamily="18" charset="0"/>
              </a:rPr>
              <a:t>include </a:t>
            </a:r>
            <a:r>
              <a:rPr lang="en-GB" sz="2800" dirty="0" smtClean="0">
                <a:latin typeface="Times New Roman" panose="02020603050405020304" pitchFamily="18" charset="0"/>
                <a:cs typeface="Times New Roman" panose="02020603050405020304" pitchFamily="18" charset="0"/>
              </a:rPr>
              <a:t>video-conferencing and </a:t>
            </a:r>
            <a:r>
              <a:rPr lang="en-GB" sz="2800" b="1" dirty="0">
                <a:latin typeface="Times New Roman" panose="02020603050405020304" pitchFamily="18" charset="0"/>
                <a:cs typeface="Times New Roman" panose="02020603050405020304" pitchFamily="18" charset="0"/>
              </a:rPr>
              <a:t>computer network </a:t>
            </a:r>
            <a:r>
              <a:rPr lang="en-GB" sz="2800" dirty="0">
                <a:latin typeface="Times New Roman" panose="02020603050405020304" pitchFamily="18" charset="0"/>
                <a:cs typeface="Times New Roman" panose="02020603050405020304" pitchFamily="18" charset="0"/>
              </a:rPr>
              <a:t>applications.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The </a:t>
            </a:r>
            <a:r>
              <a:rPr lang="en-GB" sz="2800" b="1" dirty="0" err="1">
                <a:latin typeface="Times New Roman" panose="02020603050405020304" pitchFamily="18" charset="0"/>
                <a:cs typeface="Times New Roman" panose="02020603050405020304" pitchFamily="18" charset="0"/>
              </a:rPr>
              <a:t>burstiness</a:t>
            </a:r>
            <a:r>
              <a:rPr lang="en-GB" sz="2800" dirty="0">
                <a:latin typeface="Times New Roman" panose="02020603050405020304" pitchFamily="18" charset="0"/>
                <a:cs typeface="Times New Roman" panose="02020603050405020304" pitchFamily="18" charset="0"/>
              </a:rPr>
              <a:t> of a VBR traffic source is </a:t>
            </a: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measure of how infrequently a source sends traffic.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source that infrequently </a:t>
            </a:r>
            <a:r>
              <a:rPr lang="en-GB" sz="2800" dirty="0" smtClean="0">
                <a:latin typeface="Times New Roman" panose="02020603050405020304" pitchFamily="18" charset="0"/>
                <a:cs typeface="Times New Roman" panose="02020603050405020304" pitchFamily="18" charset="0"/>
              </a:rPr>
              <a:t>sends traffic </a:t>
            </a:r>
            <a:r>
              <a:rPr lang="en-GB" sz="2800" dirty="0">
                <a:latin typeface="Times New Roman" panose="02020603050405020304" pitchFamily="18" charset="0"/>
                <a:cs typeface="Times New Roman" panose="02020603050405020304" pitchFamily="18" charset="0"/>
              </a:rPr>
              <a:t>is said to be </a:t>
            </a:r>
            <a:r>
              <a:rPr lang="en-GB" sz="2800" dirty="0" err="1">
                <a:latin typeface="Times New Roman" panose="02020603050405020304" pitchFamily="18" charset="0"/>
                <a:cs typeface="Times New Roman" panose="02020603050405020304" pitchFamily="18" charset="0"/>
              </a:rPr>
              <a:t>bursty</a:t>
            </a:r>
            <a:r>
              <a:rPr lang="en-GB" sz="2800" dirty="0">
                <a:latin typeface="Times New Roman" panose="02020603050405020304" pitchFamily="18" charset="0"/>
                <a:cs typeface="Times New Roman" panose="02020603050405020304" pitchFamily="18" charset="0"/>
              </a:rPr>
              <a:t>,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A </a:t>
            </a:r>
            <a:r>
              <a:rPr lang="en-GB" sz="2800" dirty="0">
                <a:latin typeface="Times New Roman" panose="02020603050405020304" pitchFamily="18" charset="0"/>
                <a:cs typeface="Times New Roman" panose="02020603050405020304" pitchFamily="18" charset="0"/>
              </a:rPr>
              <a:t>source that always sends traffic at the same rate is </a:t>
            </a:r>
            <a:r>
              <a:rPr lang="en-GB" sz="2800" dirty="0" smtClean="0">
                <a:latin typeface="Times New Roman" panose="02020603050405020304" pitchFamily="18" charset="0"/>
                <a:cs typeface="Times New Roman" panose="02020603050405020304" pitchFamily="18" charset="0"/>
              </a:rPr>
              <a:t>said to </a:t>
            </a:r>
            <a:r>
              <a:rPr lang="en-GB" sz="2800" dirty="0">
                <a:latin typeface="Times New Roman" panose="02020603050405020304" pitchFamily="18" charset="0"/>
                <a:cs typeface="Times New Roman" panose="02020603050405020304" pitchFamily="18" charset="0"/>
              </a:rPr>
              <a:t>be sending at a constant bit rate. </a:t>
            </a:r>
            <a:endParaRPr lang="en-GB" sz="2800" dirty="0" smtClean="0">
              <a:latin typeface="Times New Roman" panose="02020603050405020304" pitchFamily="18" charset="0"/>
              <a:cs typeface="Times New Roman" panose="02020603050405020304" pitchFamily="18" charset="0"/>
            </a:endParaRPr>
          </a:p>
          <a:p>
            <a:pPr algn="just">
              <a:lnSpc>
                <a:spcPct val="120000"/>
              </a:lnSpc>
              <a:spcBef>
                <a:spcPts val="600"/>
              </a:spcBef>
            </a:pPr>
            <a:r>
              <a:rPr lang="en-GB" sz="2800" dirty="0" smtClean="0">
                <a:latin typeface="Times New Roman" panose="02020603050405020304" pitchFamily="18" charset="0"/>
                <a:cs typeface="Times New Roman" panose="02020603050405020304" pitchFamily="18" charset="0"/>
              </a:rPr>
              <a:t>The </a:t>
            </a:r>
            <a:r>
              <a:rPr lang="en-GB" sz="2800" dirty="0" err="1">
                <a:latin typeface="Times New Roman" panose="02020603050405020304" pitchFamily="18" charset="0"/>
                <a:cs typeface="Times New Roman" panose="02020603050405020304" pitchFamily="18" charset="0"/>
              </a:rPr>
              <a:t>burstiness</a:t>
            </a:r>
            <a:r>
              <a:rPr lang="en-GB" sz="2800" dirty="0">
                <a:latin typeface="Times New Roman" panose="02020603050405020304" pitchFamily="18" charset="0"/>
                <a:cs typeface="Times New Roman" panose="02020603050405020304" pitchFamily="18" charset="0"/>
              </a:rPr>
              <a:t> is defined in terms of the peak </a:t>
            </a:r>
            <a:r>
              <a:rPr lang="en-GB" sz="2800" dirty="0" smtClean="0">
                <a:latin typeface="Times New Roman" panose="02020603050405020304" pitchFamily="18" charset="0"/>
                <a:cs typeface="Times New Roman" panose="02020603050405020304" pitchFamily="18" charset="0"/>
              </a:rPr>
              <a:t>rate and </a:t>
            </a:r>
            <a:r>
              <a:rPr lang="en-GB" sz="2800" dirty="0">
                <a:latin typeface="Times New Roman" panose="02020603050405020304" pitchFamily="18" charset="0"/>
                <a:cs typeface="Times New Roman" panose="02020603050405020304" pitchFamily="18" charset="0"/>
              </a:rPr>
              <a:t>the average rate as</a:t>
            </a:r>
            <a:r>
              <a:rPr lang="en-GB" sz="2800" dirty="0" smtClean="0">
                <a:latin typeface="Times New Roman" panose="02020603050405020304" pitchFamily="18" charset="0"/>
                <a:cs typeface="Times New Roman" panose="02020603050405020304" pitchFamily="18" charset="0"/>
              </a:rPr>
              <a:t>:</a:t>
            </a:r>
          </a:p>
          <a:p>
            <a:pPr lvl="8">
              <a:lnSpc>
                <a:spcPct val="120000"/>
              </a:lnSpc>
              <a:spcBef>
                <a:spcPts val="600"/>
              </a:spcBef>
              <a:buFont typeface="Courier New" panose="02070309020205020404" pitchFamily="49" charset="0"/>
              <a:buChar char="o"/>
            </a:pPr>
            <a:r>
              <a:rPr lang="en-GB" sz="2600" dirty="0" err="1" smtClean="0"/>
              <a:t>Burstiness</a:t>
            </a:r>
            <a:r>
              <a:rPr lang="en-GB" sz="2600" dirty="0" smtClean="0"/>
              <a:t> = </a:t>
            </a:r>
            <a:r>
              <a:rPr lang="en-GB" sz="2600" dirty="0"/>
              <a:t>peak </a:t>
            </a:r>
            <a:r>
              <a:rPr lang="en-GB" sz="2600" dirty="0" smtClean="0"/>
              <a:t>rate/average </a:t>
            </a:r>
            <a:r>
              <a:rPr lang="en-GB" sz="2600" dirty="0"/>
              <a:t>rate:</a:t>
            </a:r>
            <a:endParaRPr lang="en-US" altLang="en-US" sz="2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19073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0624"/>
          </a:xfrm>
        </p:spPr>
        <p:txBody>
          <a:bodyPr/>
          <a:lstStyle/>
          <a:p>
            <a:r>
              <a:rPr lang="en-GB" sz="3200" dirty="0"/>
              <a:t>Pareto Traffic (Self-similar)</a:t>
            </a:r>
          </a:p>
        </p:txBody>
      </p:sp>
      <p:sp>
        <p:nvSpPr>
          <p:cNvPr id="3" name="Content Placeholder 2"/>
          <p:cNvSpPr>
            <a:spLocks noGrp="1"/>
          </p:cNvSpPr>
          <p:nvPr>
            <p:ph idx="1"/>
          </p:nvPr>
        </p:nvSpPr>
        <p:spPr>
          <a:xfrm>
            <a:off x="549275" y="1202499"/>
            <a:ext cx="8042276" cy="4741102"/>
          </a:xfrm>
        </p:spPr>
        <p:txBody>
          <a:bodyPr/>
          <a:lstStyle/>
          <a:p>
            <a:pPr algn="just"/>
            <a:r>
              <a:rPr lang="en-GB" dirty="0"/>
              <a:t>It was demonstrated that Ethernet and World Wide Web (WWW) traffic </a:t>
            </a:r>
            <a:r>
              <a:rPr lang="en-GB" dirty="0" smtClean="0"/>
              <a:t>patterns are </a:t>
            </a:r>
            <a:r>
              <a:rPr lang="en-GB" dirty="0"/>
              <a:t>statistically self-similar. </a:t>
            </a:r>
            <a:endParaRPr lang="en-GB" dirty="0" smtClean="0"/>
          </a:p>
          <a:p>
            <a:pPr algn="just"/>
            <a:r>
              <a:rPr lang="en-GB" dirty="0" smtClean="0"/>
              <a:t>An </a:t>
            </a:r>
            <a:r>
              <a:rPr lang="en-GB" dirty="0"/>
              <a:t>on/off traffic source (VBR traffic source) with </a:t>
            </a:r>
            <a:r>
              <a:rPr lang="en-GB" dirty="0" smtClean="0"/>
              <a:t>a heavy-tailed </a:t>
            </a:r>
            <a:r>
              <a:rPr lang="en-GB" dirty="0"/>
              <a:t>distribution, such as the </a:t>
            </a:r>
            <a:r>
              <a:rPr lang="en-GB" b="1" dirty="0"/>
              <a:t>Pareto distribution </a:t>
            </a:r>
            <a:r>
              <a:rPr lang="en-GB" dirty="0" smtClean="0"/>
              <a:t>is self-similar</a:t>
            </a:r>
            <a:r>
              <a:rPr lang="en-GB" dirty="0"/>
              <a:t>.</a:t>
            </a:r>
          </a:p>
        </p:txBody>
      </p:sp>
    </p:spTree>
    <p:extLst>
      <p:ext uri="{BB962C8B-B14F-4D97-AF65-F5344CB8AC3E}">
        <p14:creationId xmlns:p14="http://schemas.microsoft.com/office/powerpoint/2010/main" val="32833604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3474"/>
          </a:xfrm>
        </p:spPr>
        <p:txBody>
          <a:bodyPr/>
          <a:lstStyle/>
          <a:p>
            <a:r>
              <a:rPr lang="en-GB" sz="3200" dirty="0" smtClean="0"/>
              <a:t>Methodology Example</a:t>
            </a:r>
            <a:endParaRPr lang="en-GB" sz="3200" dirty="0"/>
          </a:p>
        </p:txBody>
      </p:sp>
      <p:sp>
        <p:nvSpPr>
          <p:cNvPr id="5" name="Content Placeholder 2"/>
          <p:cNvSpPr>
            <a:spLocks noGrp="1"/>
          </p:cNvSpPr>
          <p:nvPr>
            <p:ph idx="1"/>
          </p:nvPr>
        </p:nvSpPr>
        <p:spPr>
          <a:xfrm>
            <a:off x="1128408" y="936321"/>
            <a:ext cx="7889131" cy="4394435"/>
          </a:xfrm>
        </p:spPr>
        <p:txBody>
          <a:bodyPr>
            <a:normAutofit fontScale="92500" lnSpcReduction="20000"/>
          </a:bodyPr>
          <a:lstStyle/>
          <a:p>
            <a:pPr algn="just"/>
            <a:r>
              <a:rPr lang="en-GB" dirty="0" smtClean="0"/>
              <a:t>This </a:t>
            </a:r>
            <a:r>
              <a:rPr lang="en-GB" i="1" dirty="0" smtClean="0"/>
              <a:t>project/assignment</a:t>
            </a:r>
            <a:r>
              <a:rPr lang="en-GB" dirty="0" smtClean="0"/>
              <a:t> etc. presents simulation experiments to study the performance of modulation techniques</a:t>
            </a:r>
            <a:r>
              <a:rPr lang="en-GB" altLang="en-US" dirty="0" smtClean="0"/>
              <a:t> against various levels of channel noise in </a:t>
            </a:r>
            <a:r>
              <a:rPr lang="en-GB" altLang="en-US" dirty="0"/>
              <a:t>WSNs using the </a:t>
            </a:r>
            <a:r>
              <a:rPr lang="en-GB" altLang="en-US" i="1" dirty="0" smtClean="0"/>
              <a:t>Simulink/</a:t>
            </a:r>
            <a:r>
              <a:rPr lang="en-GB" altLang="en-US" i="1" dirty="0" err="1" smtClean="0"/>
              <a:t>QualNet</a:t>
            </a:r>
            <a:r>
              <a:rPr lang="en-GB" altLang="en-US" i="1" dirty="0" smtClean="0"/>
              <a:t>/Riverbed </a:t>
            </a:r>
            <a:r>
              <a:rPr lang="en-GB" altLang="en-US" i="1" dirty="0" err="1" smtClean="0"/>
              <a:t>Modele</a:t>
            </a:r>
            <a:r>
              <a:rPr lang="en-GB" altLang="en-US" dirty="0" err="1" smtClean="0"/>
              <a:t>r</a:t>
            </a:r>
            <a:r>
              <a:rPr lang="en-GB" altLang="en-US" dirty="0" smtClean="0"/>
              <a:t> </a:t>
            </a:r>
            <a:r>
              <a:rPr lang="en-GB" altLang="en-US" dirty="0"/>
              <a:t>platform.</a:t>
            </a:r>
          </a:p>
          <a:p>
            <a:pPr algn="just"/>
            <a:r>
              <a:rPr lang="en-GB" altLang="en-US" dirty="0"/>
              <a:t>Simulation area: 1000x1000m2</a:t>
            </a:r>
          </a:p>
          <a:p>
            <a:pPr algn="just"/>
            <a:r>
              <a:rPr lang="en-GB" altLang="en-US" dirty="0"/>
              <a:t>Results documented using graphs</a:t>
            </a:r>
            <a:endParaRPr lang="en-GB" altLang="en-US" dirty="0">
              <a:solidFill>
                <a:srgbClr val="FF0000"/>
              </a:solidFill>
            </a:endParaRPr>
          </a:p>
          <a:p>
            <a:pPr algn="just"/>
            <a:r>
              <a:rPr lang="en-GB" altLang="en-US" u="sng" dirty="0"/>
              <a:t>Dependent Variables</a:t>
            </a:r>
            <a:r>
              <a:rPr lang="en-GB" altLang="en-US" dirty="0"/>
              <a:t>: Access Delay, Delivery Ratio, </a:t>
            </a:r>
            <a:r>
              <a:rPr lang="en-GB" altLang="en-US" dirty="0" smtClean="0"/>
              <a:t>Throughput, etc. </a:t>
            </a:r>
            <a:endParaRPr lang="en-GB" altLang="en-US" dirty="0"/>
          </a:p>
          <a:p>
            <a:pPr algn="just"/>
            <a:r>
              <a:rPr lang="en-GB" altLang="en-US" u="sng" dirty="0"/>
              <a:t>Independent Variables</a:t>
            </a:r>
            <a:r>
              <a:rPr lang="en-GB" altLang="en-US" dirty="0"/>
              <a:t>: Nodes, Channels, Data Rate, </a:t>
            </a:r>
            <a:r>
              <a:rPr lang="en-GB" altLang="en-US" dirty="0" smtClean="0"/>
              <a:t>Distance, etc.  </a:t>
            </a:r>
            <a:endParaRPr lang="en-GB" altLang="en-US" dirty="0"/>
          </a:p>
          <a:p>
            <a:pPr algn="just"/>
            <a:endParaRPr lang="en-GB" dirty="0"/>
          </a:p>
        </p:txBody>
      </p:sp>
    </p:spTree>
    <p:extLst>
      <p:ext uri="{BB962C8B-B14F-4D97-AF65-F5344CB8AC3E}">
        <p14:creationId xmlns:p14="http://schemas.microsoft.com/office/powerpoint/2010/main" val="99440890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37173"/>
          </a:xfrm>
        </p:spPr>
        <p:txBody>
          <a:bodyPr/>
          <a:lstStyle/>
          <a:p>
            <a:r>
              <a:rPr lang="en-GB" sz="3200" dirty="0" smtClean="0"/>
              <a:t>Defining the metrics</a:t>
            </a:r>
            <a:endParaRPr lang="en-GB" sz="3200"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782743" y="544750"/>
                <a:ext cx="8042276" cy="5233482"/>
              </a:xfrm>
            </p:spPr>
            <p:txBody>
              <a:bodyPr>
                <a:normAutofit/>
              </a:bodyPr>
              <a:lstStyle/>
              <a:p>
                <a:pPr algn="just"/>
                <a:r>
                  <a:rPr lang="en-US" sz="1600" dirty="0"/>
                  <a:t>The aggregate throughput is calculated as the total amount of data delivered to the sink per unit time by the MAC protocol and is computed as:</a:t>
                </a:r>
                <a:endParaRPr lang="en-GB" sz="1600" dirty="0"/>
              </a:p>
              <a:p>
                <a:pPr lvl="1" algn="just">
                  <a:buFont typeface="Courier New" panose="02070309020205020404" pitchFamily="49" charset="0"/>
                  <a:buChar char="o"/>
                </a:pPr>
                <a:r>
                  <a:rPr lang="en-US" sz="1400" dirty="0"/>
                  <a:t>	Aggregate throughput =</a:t>
                </a:r>
                <a14:m>
                  <m:oMath xmlns:m="http://schemas.openxmlformats.org/officeDocument/2006/math">
                    <m:nary>
                      <m:naryPr>
                        <m:chr m:val="∑"/>
                        <m:grow m:val="on"/>
                        <m:ctrlPr>
                          <a:rPr lang="en-GB" sz="1400" b="1" i="1">
                            <a:latin typeface="Cambria Math" panose="02040503050406030204" pitchFamily="18" charset="0"/>
                          </a:rPr>
                        </m:ctrlPr>
                      </m:naryPr>
                      <m:sub>
                        <m:r>
                          <a:rPr lang="en-US" sz="1400" b="1" i="1">
                            <a:latin typeface="Cambria Math" panose="02040503050406030204" pitchFamily="18" charset="0"/>
                          </a:rPr>
                          <m:t>𝒊</m:t>
                        </m:r>
                        <m:r>
                          <a:rPr lang="en-US" sz="1400" b="1" i="1">
                            <a:latin typeface="Cambria Math" panose="02040503050406030204" pitchFamily="18" charset="0"/>
                          </a:rPr>
                          <m:t>=</m:t>
                        </m:r>
                        <m:r>
                          <a:rPr lang="en-US" sz="1400" b="1" i="1">
                            <a:latin typeface="Cambria Math" panose="02040503050406030204" pitchFamily="18" charset="0"/>
                          </a:rPr>
                          <m:t>𝟏</m:t>
                        </m:r>
                      </m:sub>
                      <m:sup>
                        <m:r>
                          <a:rPr lang="en-US" sz="1400" b="1" i="1">
                            <a:latin typeface="Cambria Math" panose="02040503050406030204" pitchFamily="18" charset="0"/>
                          </a:rPr>
                          <m:t>𝒏</m:t>
                        </m:r>
                      </m:sup>
                      <m:e>
                        <m:d>
                          <m:dPr>
                            <m:ctrlPr>
                              <a:rPr lang="en-GB" sz="1400" b="1" i="1">
                                <a:latin typeface="Cambria Math" panose="02040503050406030204" pitchFamily="18" charset="0"/>
                              </a:rPr>
                            </m:ctrlPr>
                          </m:dPr>
                          <m:e>
                            <m:sSub>
                              <m:sSubPr>
                                <m:ctrlPr>
                                  <a:rPr lang="en-GB" sz="1400" b="1" i="1">
                                    <a:latin typeface="Cambria Math" panose="02040503050406030204" pitchFamily="18" charset="0"/>
                                  </a:rPr>
                                </m:ctrlPr>
                              </m:sSubPr>
                              <m:e>
                                <m:r>
                                  <a:rPr lang="en-US" sz="1400" b="1" i="1">
                                    <a:latin typeface="Cambria Math" panose="02040503050406030204" pitchFamily="18" charset="0"/>
                                  </a:rPr>
                                  <m:t>𝑹</m:t>
                                </m:r>
                              </m:e>
                              <m:sub>
                                <m:r>
                                  <a:rPr lang="en-US" sz="1400" b="1" i="1">
                                    <a:latin typeface="Cambria Math" panose="02040503050406030204" pitchFamily="18" charset="0"/>
                                  </a:rPr>
                                  <m:t>𝒊</m:t>
                                </m:r>
                              </m:sub>
                            </m:sSub>
                            <m:r>
                              <a:rPr lang="en-US" sz="1400" b="1">
                                <a:latin typeface="Cambria Math" panose="02040503050406030204" pitchFamily="18" charset="0"/>
                              </a:rPr>
                              <m:t>×</m:t>
                            </m:r>
                            <m:f>
                              <m:fPr>
                                <m:ctrlPr>
                                  <a:rPr lang="en-GB" sz="1400" b="1" i="1">
                                    <a:latin typeface="Cambria Math" panose="02040503050406030204" pitchFamily="18" charset="0"/>
                                  </a:rPr>
                                </m:ctrlPr>
                              </m:fPr>
                              <m:num>
                                <m:r>
                                  <a:rPr lang="en-US" sz="1400" b="1" i="1">
                                    <a:latin typeface="Cambria Math" panose="02040503050406030204" pitchFamily="18" charset="0"/>
                                  </a:rPr>
                                  <m:t>𝑩</m:t>
                                </m:r>
                              </m:num>
                              <m:den>
                                <m:r>
                                  <a:rPr lang="en-US" sz="1400" b="1" i="1">
                                    <a:latin typeface="Cambria Math" panose="02040503050406030204" pitchFamily="18" charset="0"/>
                                  </a:rPr>
                                  <m:t>𝒕</m:t>
                                </m:r>
                              </m:den>
                            </m:f>
                          </m:e>
                        </m:d>
                      </m:e>
                    </m:nary>
                  </m:oMath>
                </a14:m>
                <a:r>
                  <a:rPr lang="en-US" sz="1400" dirty="0"/>
                  <a:t> ,	</a:t>
                </a:r>
                <a:r>
                  <a:rPr lang="en-GB" sz="1400" dirty="0" smtClean="0"/>
                  <a:t>where </a:t>
                </a:r>
                <a:r>
                  <a:rPr lang="en-GB" sz="1400" dirty="0"/>
                  <a:t>n is the number of receiver R, throughput is B/t, B is the bytes received by a receiver </a:t>
                </a:r>
                <a:r>
                  <a:rPr lang="en-GB" sz="1400" dirty="0" err="1"/>
                  <a:t>i</a:t>
                </a:r>
                <a:r>
                  <a:rPr lang="en-GB" sz="1400" dirty="0"/>
                  <a:t> in some duration of time and </a:t>
                </a:r>
                <a:r>
                  <a:rPr lang="en-GB" sz="1400" dirty="0" err="1"/>
                  <a:t>i</a:t>
                </a:r>
                <a:r>
                  <a:rPr lang="en-GB" sz="1400" dirty="0"/>
                  <a:t> = {1, 2, 3,...,n</a:t>
                </a:r>
                <a:r>
                  <a:rPr lang="en-GB" sz="1400" dirty="0" smtClean="0"/>
                  <a:t>}.</a:t>
                </a:r>
              </a:p>
              <a:p>
                <a:pPr algn="just"/>
                <a:r>
                  <a:rPr lang="en-US" sz="1600" dirty="0"/>
                  <a:t>The delivery ratio is the ratio of total number of packets received by the nodes to the total number of packets transmitted times the number of receivers and is computed as:</a:t>
                </a:r>
                <a:endParaRPr lang="en-GB" sz="1600" dirty="0"/>
              </a:p>
              <a:p>
                <a:pPr lvl="1" algn="just">
                  <a:spcBef>
                    <a:spcPts val="0"/>
                  </a:spcBef>
                  <a:buFont typeface="Courier New" panose="02070309020205020404" pitchFamily="49" charset="0"/>
                  <a:buChar char="o"/>
                </a:pPr>
                <a:r>
                  <a:rPr lang="en-US" sz="1400" b="1" dirty="0" smtClean="0"/>
                  <a:t>Delivery ratio = </a:t>
                </a:r>
                <a:r>
                  <a:rPr lang="en-US" sz="1800" b="1" dirty="0" smtClean="0"/>
                  <a:t> </a:t>
                </a:r>
                <a14:m>
                  <m:oMath xmlns:m="http://schemas.openxmlformats.org/officeDocument/2006/math">
                    <m:f>
                      <m:fPr>
                        <m:ctrlPr>
                          <a:rPr lang="en-GB" sz="1800" b="1" i="1">
                            <a:latin typeface="Cambria Math" panose="02040503050406030204" pitchFamily="18" charset="0"/>
                          </a:rPr>
                        </m:ctrlPr>
                      </m:fPr>
                      <m:num>
                        <m:nary>
                          <m:naryPr>
                            <m:chr m:val="∑"/>
                            <m:grow m:val="on"/>
                            <m:ctrlPr>
                              <a:rPr lang="en-GB" sz="1800" b="1" i="1">
                                <a:latin typeface="Cambria Math" panose="02040503050406030204" pitchFamily="18" charset="0"/>
                              </a:rPr>
                            </m:ctrlPr>
                          </m:naryPr>
                          <m:sub>
                            <m:r>
                              <a:rPr lang="en-US" sz="1800" b="1" i="1">
                                <a:latin typeface="Cambria Math" panose="02040503050406030204" pitchFamily="18" charset="0"/>
                              </a:rPr>
                              <m:t>𝒊</m:t>
                            </m:r>
                            <m:r>
                              <a:rPr lang="en-US" sz="1800" b="1">
                                <a:latin typeface="Cambria Math" panose="02040503050406030204" pitchFamily="18" charset="0"/>
                              </a:rPr>
                              <m:t>=</m:t>
                            </m:r>
                            <m:r>
                              <a:rPr lang="en-US" sz="1800" b="1" i="1">
                                <a:latin typeface="Cambria Math" panose="02040503050406030204" pitchFamily="18" charset="0"/>
                              </a:rPr>
                              <m:t>𝟏</m:t>
                            </m:r>
                          </m:sub>
                          <m:sup>
                            <m:r>
                              <a:rPr lang="en-US" sz="1800" b="1" i="1">
                                <a:latin typeface="Cambria Math" panose="02040503050406030204" pitchFamily="18" charset="0"/>
                              </a:rPr>
                              <m:t>𝒏</m:t>
                            </m:r>
                          </m:sup>
                          <m:e>
                            <m:sSub>
                              <m:sSubPr>
                                <m:ctrlPr>
                                  <a:rPr lang="en-GB" sz="1800" b="1" i="1">
                                    <a:latin typeface="Cambria Math" panose="02040503050406030204" pitchFamily="18" charset="0"/>
                                  </a:rPr>
                                </m:ctrlPr>
                              </m:sSubPr>
                              <m:e>
                                <m:r>
                                  <a:rPr lang="en-US" sz="1800" b="1" i="1">
                                    <a:latin typeface="Cambria Math" panose="02040503050406030204" pitchFamily="18" charset="0"/>
                                  </a:rPr>
                                  <m:t>𝑹</m:t>
                                </m:r>
                              </m:e>
                              <m:sub>
                                <m:r>
                                  <a:rPr lang="en-US" sz="1800" b="1" i="1">
                                    <a:latin typeface="Cambria Math" panose="02040503050406030204" pitchFamily="18" charset="0"/>
                                  </a:rPr>
                                  <m:t>𝒊</m:t>
                                </m:r>
                              </m:sub>
                            </m:sSub>
                          </m:e>
                        </m:nary>
                      </m:num>
                      <m:den>
                        <m:nary>
                          <m:naryPr>
                            <m:chr m:val="∑"/>
                            <m:grow m:val="on"/>
                            <m:ctrlPr>
                              <a:rPr lang="en-GB" sz="1800" b="1" i="1">
                                <a:latin typeface="Cambria Math" panose="02040503050406030204" pitchFamily="18" charset="0"/>
                              </a:rPr>
                            </m:ctrlPr>
                          </m:naryPr>
                          <m:sub>
                            <m:r>
                              <a:rPr lang="en-US" sz="1800" b="1" i="1">
                                <a:latin typeface="Cambria Math" panose="02040503050406030204" pitchFamily="18" charset="0"/>
                              </a:rPr>
                              <m:t>𝒊</m:t>
                            </m:r>
                            <m:r>
                              <a:rPr lang="en-US" sz="1800" b="1">
                                <a:latin typeface="Cambria Math" panose="02040503050406030204" pitchFamily="18" charset="0"/>
                              </a:rPr>
                              <m:t>=</m:t>
                            </m:r>
                            <m:r>
                              <a:rPr lang="en-US" sz="1800" b="1" i="1">
                                <a:latin typeface="Cambria Math" panose="02040503050406030204" pitchFamily="18" charset="0"/>
                              </a:rPr>
                              <m:t>𝟏</m:t>
                            </m:r>
                          </m:sub>
                          <m:sup>
                            <m:r>
                              <a:rPr lang="en-US" sz="1800" b="1" i="1">
                                <a:latin typeface="Cambria Math" panose="02040503050406030204" pitchFamily="18" charset="0"/>
                              </a:rPr>
                              <m:t>𝒏</m:t>
                            </m:r>
                          </m:sup>
                          <m:e>
                            <m:sSub>
                              <m:sSubPr>
                                <m:ctrlPr>
                                  <a:rPr lang="en-GB" sz="1800" b="1" i="1">
                                    <a:latin typeface="Cambria Math" panose="02040503050406030204" pitchFamily="18" charset="0"/>
                                  </a:rPr>
                                </m:ctrlPr>
                              </m:sSubPr>
                              <m:e>
                                <m:r>
                                  <a:rPr lang="en-US" sz="1800" b="1" i="1">
                                    <a:latin typeface="Cambria Math" panose="02040503050406030204" pitchFamily="18" charset="0"/>
                                  </a:rPr>
                                  <m:t>𝑺</m:t>
                                </m:r>
                              </m:e>
                              <m:sub>
                                <m:r>
                                  <a:rPr lang="en-US" sz="1800" b="1" i="1">
                                    <a:latin typeface="Cambria Math" panose="02040503050406030204" pitchFamily="18" charset="0"/>
                                  </a:rPr>
                                  <m:t>𝒊</m:t>
                                </m:r>
                              </m:sub>
                            </m:sSub>
                          </m:e>
                        </m:nary>
                      </m:den>
                    </m:f>
                    <m:r>
                      <a:rPr lang="en-US" sz="1800" b="1">
                        <a:latin typeface="Cambria Math" panose="02040503050406030204" pitchFamily="18" charset="0"/>
                      </a:rPr>
                      <m:t> </m:t>
                    </m:r>
                  </m:oMath>
                </a14:m>
                <a:r>
                  <a:rPr lang="en-US" sz="1400" b="1" dirty="0"/>
                  <a:t> ,  </a:t>
                </a:r>
                <a:r>
                  <a:rPr lang="en-US" sz="1400" b="1" dirty="0" smtClean="0"/>
                  <a:t> </a:t>
                </a:r>
                <a:r>
                  <a:rPr lang="en-US" sz="1600" b="1" dirty="0" smtClean="0"/>
                  <a:t>where </a:t>
                </a:r>
                <a14:m>
                  <m:oMath xmlns:m="http://schemas.openxmlformats.org/officeDocument/2006/math">
                    <m:sSub>
                      <m:sSubPr>
                        <m:ctrlPr>
                          <a:rPr lang="en-GB" sz="1600" b="1" i="1">
                            <a:latin typeface="Cambria Math" panose="02040503050406030204" pitchFamily="18" charset="0"/>
                          </a:rPr>
                        </m:ctrlPr>
                      </m:sSubPr>
                      <m:e>
                        <m:r>
                          <a:rPr lang="en-US" sz="1600" b="1" i="1">
                            <a:latin typeface="Cambria Math" panose="02040503050406030204" pitchFamily="18" charset="0"/>
                          </a:rPr>
                          <m:t>𝑺</m:t>
                        </m:r>
                      </m:e>
                      <m:sub>
                        <m:r>
                          <a:rPr lang="en-US" sz="1600" b="1" i="1">
                            <a:latin typeface="Cambria Math" panose="02040503050406030204" pitchFamily="18" charset="0"/>
                          </a:rPr>
                          <m:t>𝒊</m:t>
                        </m:r>
                      </m:sub>
                    </m:sSub>
                  </m:oMath>
                </a14:m>
                <a:r>
                  <a:rPr lang="en-US" sz="1600" b="1" dirty="0"/>
                  <a:t> means total data size of CBR packet node </a:t>
                </a:r>
                <a:r>
                  <a:rPr lang="en-US" sz="1600" b="1" dirty="0" err="1"/>
                  <a:t>i</a:t>
                </a:r>
                <a:r>
                  <a:rPr lang="en-US" sz="1600" b="1" dirty="0"/>
                  <a:t> </a:t>
                </a:r>
                <a:r>
                  <a:rPr lang="en-US" sz="1600" b="1" dirty="0" smtClean="0"/>
                  <a:t>	sent</a:t>
                </a:r>
                <a:r>
                  <a:rPr lang="en-US" sz="1600" b="1" dirty="0"/>
                  <a:t>, </a:t>
                </a:r>
                <a14:m>
                  <m:oMath xmlns:m="http://schemas.openxmlformats.org/officeDocument/2006/math">
                    <m:sSub>
                      <m:sSubPr>
                        <m:ctrlPr>
                          <a:rPr lang="en-GB" sz="1600" b="1" i="1">
                            <a:latin typeface="Cambria Math" panose="02040503050406030204" pitchFamily="18" charset="0"/>
                          </a:rPr>
                        </m:ctrlPr>
                      </m:sSubPr>
                      <m:e>
                        <m:r>
                          <a:rPr lang="en-US" sz="1600" b="1" i="1">
                            <a:latin typeface="Cambria Math" panose="02040503050406030204" pitchFamily="18" charset="0"/>
                          </a:rPr>
                          <m:t>𝑹</m:t>
                        </m:r>
                      </m:e>
                      <m:sub>
                        <m:r>
                          <a:rPr lang="en-US" sz="1600" b="1" i="1">
                            <a:latin typeface="Cambria Math" panose="02040503050406030204" pitchFamily="18" charset="0"/>
                          </a:rPr>
                          <m:t>𝒊</m:t>
                        </m:r>
                      </m:sub>
                    </m:sSub>
                  </m:oMath>
                </a14:m>
                <a:r>
                  <a:rPr lang="en-US" sz="1600" b="1" dirty="0"/>
                  <a:t> </a:t>
                </a:r>
                <a:r>
                  <a:rPr lang="en-US" sz="1600" b="1" dirty="0" smtClean="0"/>
                  <a:t>means </a:t>
                </a:r>
                <a:r>
                  <a:rPr lang="en-US" sz="1600" b="1" dirty="0"/>
                  <a:t>total data size of CBR packet node </a:t>
                </a:r>
                <a:r>
                  <a:rPr lang="en-US" sz="1600" b="1" dirty="0" err="1"/>
                  <a:t>i</a:t>
                </a:r>
                <a:r>
                  <a:rPr lang="en-US" sz="1600" b="1" dirty="0"/>
                  <a:t> received</a:t>
                </a:r>
                <a:r>
                  <a:rPr lang="en-US" sz="1600" b="1" dirty="0" smtClean="0"/>
                  <a:t>.</a:t>
                </a:r>
              </a:p>
              <a:p>
                <a:pPr algn="just"/>
                <a:r>
                  <a:rPr lang="en-US" sz="1600" dirty="0"/>
                  <a:t>The access delay is the </a:t>
                </a:r>
                <a:r>
                  <a:rPr lang="en-US" sz="1600" dirty="0" err="1"/>
                  <a:t>backoff</a:t>
                </a:r>
                <a:r>
                  <a:rPr lang="en-US" sz="1600" dirty="0"/>
                  <a:t> time used in DCF [15], the access delay can also be calculated as the packet size x 8 (1 byte) divided by the link size plus the propagation delay that is</a:t>
                </a:r>
                <a:endParaRPr lang="en-GB" sz="1600" dirty="0"/>
              </a:p>
              <a:p>
                <a:pPr lvl="1" algn="just">
                  <a:buFont typeface="Courier New" panose="02070309020205020404" pitchFamily="49" charset="0"/>
                  <a:buChar char="o"/>
                </a:pPr>
                <a:r>
                  <a:rPr lang="en-GB" sz="1600" b="1" dirty="0" smtClean="0"/>
                  <a:t>Access delay =  </a:t>
                </a:r>
                <a14:m>
                  <m:oMath xmlns:m="http://schemas.openxmlformats.org/officeDocument/2006/math">
                    <m:f>
                      <m:fPr>
                        <m:ctrlPr>
                          <a:rPr lang="en-GB" sz="1600" b="1" i="1">
                            <a:latin typeface="Cambria Math" panose="02040503050406030204" pitchFamily="18" charset="0"/>
                          </a:rPr>
                        </m:ctrlPr>
                      </m:fPr>
                      <m:num>
                        <m:r>
                          <a:rPr lang="en-GB" sz="1600" b="1" i="1">
                            <a:latin typeface="Cambria Math" panose="02040503050406030204" pitchFamily="18" charset="0"/>
                          </a:rPr>
                          <m:t>𝐩𝐚𝐜𝐤𝐞𝐭</m:t>
                        </m:r>
                        <m:r>
                          <a:rPr lang="en-GB" sz="1600" b="1">
                            <a:latin typeface="Cambria Math" panose="02040503050406030204" pitchFamily="18" charset="0"/>
                          </a:rPr>
                          <m:t> </m:t>
                        </m:r>
                        <m:r>
                          <a:rPr lang="en-GB" sz="1600" b="1" i="1">
                            <a:latin typeface="Cambria Math" panose="02040503050406030204" pitchFamily="18" charset="0"/>
                          </a:rPr>
                          <m:t>𝐬𝐢𝐳𝐞</m:t>
                        </m:r>
                        <m:r>
                          <a:rPr lang="en-GB" sz="1600" b="1">
                            <a:latin typeface="Cambria Math" panose="02040503050406030204" pitchFamily="18" charset="0"/>
                          </a:rPr>
                          <m:t> ×</m:t>
                        </m:r>
                        <m:r>
                          <a:rPr lang="en-GB" sz="1600" b="1" i="1">
                            <a:latin typeface="Cambria Math" panose="02040503050406030204" pitchFamily="18" charset="0"/>
                          </a:rPr>
                          <m:t>𝟖</m:t>
                        </m:r>
                        <m:r>
                          <a:rPr lang="en-GB" sz="1600" b="1">
                            <a:latin typeface="Cambria Math" panose="02040503050406030204" pitchFamily="18" charset="0"/>
                          </a:rPr>
                          <m:t> </m:t>
                        </m:r>
                      </m:num>
                      <m:den>
                        <m:r>
                          <a:rPr lang="en-GB" sz="1600" b="1" i="1">
                            <a:latin typeface="Cambria Math" panose="02040503050406030204" pitchFamily="18" charset="0"/>
                          </a:rPr>
                          <m:t>𝐥𝐢𝐧𝐤</m:t>
                        </m:r>
                        <m:r>
                          <a:rPr lang="en-GB" sz="1600" b="1">
                            <a:latin typeface="Cambria Math" panose="02040503050406030204" pitchFamily="18" charset="0"/>
                          </a:rPr>
                          <m:t> </m:t>
                        </m:r>
                        <m:r>
                          <a:rPr lang="en-GB" sz="1600" b="1" i="1">
                            <a:latin typeface="Cambria Math" panose="02040503050406030204" pitchFamily="18" charset="0"/>
                          </a:rPr>
                          <m:t>𝐬𝐢𝐳𝐞</m:t>
                        </m:r>
                        <m:r>
                          <a:rPr lang="en-GB" sz="1600" b="1">
                            <a:latin typeface="Cambria Math" panose="02040503050406030204" pitchFamily="18" charset="0"/>
                          </a:rPr>
                          <m:t> </m:t>
                        </m:r>
                      </m:den>
                    </m:f>
                  </m:oMath>
                </a14:m>
                <a:r>
                  <a:rPr lang="en-GB" sz="1600" b="1" dirty="0"/>
                  <a:t> + Propagation delay</a:t>
                </a:r>
                <a:r>
                  <a:rPr lang="en-GB" sz="1600" dirty="0"/>
                  <a:t>.</a:t>
                </a:r>
              </a:p>
              <a:p>
                <a:pPr algn="just"/>
                <a:endParaRPr lang="en-GB" sz="16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782743" y="544750"/>
                <a:ext cx="8042276" cy="5233482"/>
              </a:xfrm>
              <a:blipFill rotWithShape="0">
                <a:blip r:embed="rId2"/>
                <a:stretch>
                  <a:fillRect l="-379" t="-3260" r="-379"/>
                </a:stretch>
              </a:blipFill>
            </p:spPr>
            <p:txBody>
              <a:bodyPr/>
              <a:lstStyle/>
              <a:p>
                <a:r>
                  <a:rPr lang="en-GB">
                    <a:noFill/>
                  </a:rPr>
                  <a:t> </a:t>
                </a:r>
              </a:p>
            </p:txBody>
          </p:sp>
        </mc:Fallback>
      </mc:AlternateContent>
    </p:spTree>
    <p:extLst>
      <p:ext uri="{BB962C8B-B14F-4D97-AF65-F5344CB8AC3E}">
        <p14:creationId xmlns:p14="http://schemas.microsoft.com/office/powerpoint/2010/main" val="3257567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487721" cy="563633"/>
          </a:xfrm>
        </p:spPr>
        <p:txBody>
          <a:bodyPr/>
          <a:lstStyle/>
          <a:p>
            <a:r>
              <a:rPr lang="en-GB" sz="3200" dirty="0" smtClean="0"/>
              <a:t>Simulation Results and discussions examples</a:t>
            </a:r>
            <a:endParaRPr lang="en-GB" sz="3200" dirty="0"/>
          </a:p>
        </p:txBody>
      </p:sp>
      <p:sp>
        <p:nvSpPr>
          <p:cNvPr id="3" name="Content Placeholder 2"/>
          <p:cNvSpPr>
            <a:spLocks noGrp="1"/>
          </p:cNvSpPr>
          <p:nvPr>
            <p:ph idx="1"/>
          </p:nvPr>
        </p:nvSpPr>
        <p:spPr>
          <a:xfrm>
            <a:off x="549275" y="958175"/>
            <a:ext cx="8042276" cy="4343400"/>
          </a:xfrm>
        </p:spPr>
        <p:txBody>
          <a:bodyPr>
            <a:normAutofit lnSpcReduction="10000"/>
          </a:bodyPr>
          <a:lstStyle/>
          <a:p>
            <a:pPr algn="just"/>
            <a:r>
              <a:rPr lang="en-GB" dirty="0"/>
              <a:t>The researcher does not assume large networks that are densely deployed; but consider a sensor network with continuous streaming data that could be deployed for organization, parks and vehicular traffic not for remote monitoring.  In this instance nodes will always be static and powered and as such the depletion of battery life is not considered.  </a:t>
            </a:r>
            <a:endParaRPr lang="en-GB" dirty="0" smtClean="0"/>
          </a:p>
          <a:p>
            <a:pPr algn="just"/>
            <a:r>
              <a:rPr lang="en-GB" dirty="0" smtClean="0"/>
              <a:t>The </a:t>
            </a:r>
            <a:r>
              <a:rPr lang="en-GB" dirty="0"/>
              <a:t>simulation of CBR traffic to be sent every 2 seconds to prevent buffer overflow and to replicate streaming data and investigated the effect of both 802.11 and 802.15.4 to analyse the effect with different data rates at different ranges.</a:t>
            </a:r>
          </a:p>
        </p:txBody>
      </p:sp>
    </p:spTree>
    <p:extLst>
      <p:ext uri="{BB962C8B-B14F-4D97-AF65-F5344CB8AC3E}">
        <p14:creationId xmlns:p14="http://schemas.microsoft.com/office/powerpoint/2010/main" val="2559667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546089" cy="673474"/>
          </a:xfrm>
        </p:spPr>
        <p:txBody>
          <a:bodyPr/>
          <a:lstStyle/>
          <a:p>
            <a:r>
              <a:rPr lang="en-GB" sz="3200" dirty="0" smtClean="0"/>
              <a:t>Simulation Results examples based on Delay</a:t>
            </a:r>
            <a:endParaRPr lang="en-GB" sz="3200" dirty="0"/>
          </a:p>
        </p:txBody>
      </p:sp>
      <p:sp>
        <p:nvSpPr>
          <p:cNvPr id="3" name="Content Placeholder 2"/>
          <p:cNvSpPr>
            <a:spLocks noGrp="1"/>
          </p:cNvSpPr>
          <p:nvPr>
            <p:ph idx="1"/>
          </p:nvPr>
        </p:nvSpPr>
        <p:spPr>
          <a:xfrm>
            <a:off x="701675" y="781051"/>
            <a:ext cx="8042276" cy="1281213"/>
          </a:xfrm>
        </p:spPr>
        <p:txBody>
          <a:bodyPr/>
          <a:lstStyle/>
          <a:p>
            <a:pPr algn="just"/>
            <a:r>
              <a:rPr lang="en-US" altLang="en-US" b="1" u="sng" dirty="0"/>
              <a:t>Delay</a:t>
            </a:r>
            <a:r>
              <a:rPr lang="en-US" altLang="en-US" dirty="0"/>
              <a:t> based on distances and data </a:t>
            </a:r>
            <a:r>
              <a:rPr lang="en-US" altLang="en-US" dirty="0" smtClean="0"/>
              <a:t>rates </a:t>
            </a:r>
            <a:r>
              <a:rPr lang="en-US" altLang="en-US" dirty="0"/>
              <a:t>for 802.11 and 802.14.4.</a:t>
            </a:r>
            <a:r>
              <a:rPr lang="en-US" altLang="en-US" dirty="0" smtClean="0"/>
              <a:t>.</a:t>
            </a:r>
            <a:endParaRPr lang="en-US" altLang="en-US" dirty="0"/>
          </a:p>
          <a:p>
            <a:pPr algn="just"/>
            <a:endParaRPr lang="en-GB" dirty="0"/>
          </a:p>
        </p:txBody>
      </p:sp>
      <p:pic>
        <p:nvPicPr>
          <p:cNvPr id="9"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0178" y="2212277"/>
            <a:ext cx="4541162" cy="3000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7"/>
          <p:cNvSpPr>
            <a:spLocks noChangeArrowheads="1"/>
          </p:cNvSpPr>
          <p:nvPr/>
        </p:nvSpPr>
        <p:spPr bwMode="auto">
          <a:xfrm>
            <a:off x="272374" y="5109415"/>
            <a:ext cx="433566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a:t>Delay comparison for 802.11 and 802.15.4 at 10m range and data of 100kbps. </a:t>
            </a:r>
          </a:p>
        </p:txBody>
      </p:sp>
      <p:pic>
        <p:nvPicPr>
          <p:cNvPr id="1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091322" y="2256163"/>
            <a:ext cx="4052677" cy="2956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6"/>
          <p:cNvSpPr>
            <a:spLocks noChangeArrowheads="1"/>
          </p:cNvSpPr>
          <p:nvPr/>
        </p:nvSpPr>
        <p:spPr bwMode="auto">
          <a:xfrm>
            <a:off x="5041647" y="5128871"/>
            <a:ext cx="405371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smtClean="0"/>
              <a:t>Delay </a:t>
            </a:r>
            <a:r>
              <a:rPr lang="en-GB" altLang="en-US" sz="1200" b="1" dirty="0"/>
              <a:t>comparison for 802.11 and 802.15.4 at 50m range and data of 2Mbps. </a:t>
            </a:r>
          </a:p>
        </p:txBody>
      </p:sp>
      <p:sp>
        <p:nvSpPr>
          <p:cNvPr id="8" name="TextBox 7"/>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13" name="TextBox 12"/>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4849135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77640"/>
          </a:xfrm>
        </p:spPr>
        <p:txBody>
          <a:bodyPr/>
          <a:lstStyle/>
          <a:p>
            <a:r>
              <a:rPr lang="en-GB" sz="3600" dirty="0" smtClean="0"/>
              <a:t>Analysing the results</a:t>
            </a:r>
            <a:endParaRPr lang="en-GB" sz="3600" dirty="0"/>
          </a:p>
        </p:txBody>
      </p:sp>
      <p:sp>
        <p:nvSpPr>
          <p:cNvPr id="3" name="Content Placeholder 2"/>
          <p:cNvSpPr>
            <a:spLocks noGrp="1"/>
          </p:cNvSpPr>
          <p:nvPr>
            <p:ph idx="1"/>
          </p:nvPr>
        </p:nvSpPr>
        <p:spPr>
          <a:xfrm>
            <a:off x="549274" y="566928"/>
            <a:ext cx="8594725" cy="4937760"/>
          </a:xfrm>
        </p:spPr>
        <p:txBody>
          <a:bodyPr>
            <a:noAutofit/>
          </a:bodyPr>
          <a:lstStyle/>
          <a:p>
            <a:pPr algn="just"/>
            <a:r>
              <a:rPr lang="en-GB" sz="2000" dirty="0">
                <a:solidFill>
                  <a:schemeClr val="tx1"/>
                </a:solidFill>
              </a:rPr>
              <a:t>Figures 1 and 2 above show streaming data within a 10m and 50m range of each node at data rate of 100kbps and 2Mbps for both 802.11 and 802.15.4.  </a:t>
            </a:r>
            <a:endParaRPr lang="en-GB" sz="2000" dirty="0" smtClean="0">
              <a:solidFill>
                <a:schemeClr val="tx1"/>
              </a:solidFill>
            </a:endParaRPr>
          </a:p>
          <a:p>
            <a:pPr algn="just"/>
            <a:r>
              <a:rPr lang="en-GB" sz="2000" dirty="0" smtClean="0">
                <a:solidFill>
                  <a:schemeClr val="tx1"/>
                </a:solidFill>
              </a:rPr>
              <a:t>In </a:t>
            </a:r>
            <a:r>
              <a:rPr lang="en-GB" sz="2000" dirty="0">
                <a:solidFill>
                  <a:schemeClr val="tx1"/>
                </a:solidFill>
              </a:rPr>
              <a:t>figure 1 It shows that </a:t>
            </a:r>
            <a:r>
              <a:rPr lang="en-GB" sz="2000" b="1" dirty="0">
                <a:solidFill>
                  <a:schemeClr val="tx1"/>
                </a:solidFill>
              </a:rPr>
              <a:t>after 20 nodes </a:t>
            </a:r>
            <a:r>
              <a:rPr lang="en-GB" sz="2000" dirty="0">
                <a:solidFill>
                  <a:schemeClr val="tx1"/>
                </a:solidFill>
              </a:rPr>
              <a:t>both protocols start experiencing high delay in transmitting data packet. </a:t>
            </a:r>
            <a:endParaRPr lang="en-GB" sz="2000" dirty="0" smtClean="0">
              <a:solidFill>
                <a:schemeClr val="tx1"/>
              </a:solidFill>
            </a:endParaRPr>
          </a:p>
          <a:p>
            <a:pPr algn="just"/>
            <a:r>
              <a:rPr lang="en-GB" sz="2000" dirty="0" smtClean="0">
                <a:solidFill>
                  <a:schemeClr val="tx1"/>
                </a:solidFill>
              </a:rPr>
              <a:t>There </a:t>
            </a:r>
            <a:r>
              <a:rPr lang="en-GB" sz="2000" dirty="0">
                <a:solidFill>
                  <a:schemeClr val="tx1"/>
                </a:solidFill>
              </a:rPr>
              <a:t>were not much difference in behavioural pattern among each protocol; </a:t>
            </a:r>
            <a:endParaRPr lang="en-GB" sz="2000" dirty="0" smtClean="0">
              <a:solidFill>
                <a:schemeClr val="tx1"/>
              </a:solidFill>
            </a:endParaRPr>
          </a:p>
          <a:p>
            <a:pPr lvl="1" algn="just"/>
            <a:r>
              <a:rPr lang="en-GB" sz="1800" dirty="0" smtClean="0">
                <a:solidFill>
                  <a:schemeClr val="tx1"/>
                </a:solidFill>
              </a:rPr>
              <a:t>even </a:t>
            </a:r>
            <a:r>
              <a:rPr lang="en-GB" sz="1800" dirty="0">
                <a:solidFill>
                  <a:schemeClr val="tx1"/>
                </a:solidFill>
              </a:rPr>
              <a:t>though 802.11 was design for high data rate</a:t>
            </a:r>
            <a:r>
              <a:rPr lang="en-GB" sz="1800" dirty="0" smtClean="0">
                <a:solidFill>
                  <a:schemeClr val="tx1"/>
                </a:solidFill>
              </a:rPr>
              <a:t>,</a:t>
            </a:r>
          </a:p>
          <a:p>
            <a:pPr lvl="1" algn="just"/>
            <a:r>
              <a:rPr lang="en-GB" sz="1800" dirty="0" smtClean="0">
                <a:solidFill>
                  <a:schemeClr val="tx1"/>
                </a:solidFill>
              </a:rPr>
              <a:t> </a:t>
            </a:r>
            <a:r>
              <a:rPr lang="en-GB" sz="1800" dirty="0">
                <a:solidFill>
                  <a:schemeClr val="tx1"/>
                </a:solidFill>
              </a:rPr>
              <a:t>the simulation indicates that it can be performed at lower data rate and short range; </a:t>
            </a:r>
            <a:endParaRPr lang="en-GB" sz="1800" dirty="0" smtClean="0">
              <a:solidFill>
                <a:schemeClr val="tx1"/>
              </a:solidFill>
            </a:endParaRPr>
          </a:p>
          <a:p>
            <a:pPr lvl="1" algn="just"/>
            <a:r>
              <a:rPr lang="en-GB" sz="1800" dirty="0" smtClean="0">
                <a:solidFill>
                  <a:schemeClr val="tx1"/>
                </a:solidFill>
              </a:rPr>
              <a:t>however</a:t>
            </a:r>
            <a:r>
              <a:rPr lang="en-GB" sz="1800" dirty="0">
                <a:solidFill>
                  <a:schemeClr val="tx1"/>
                </a:solidFill>
              </a:rPr>
              <a:t>, CSMA/CA protocol overhead such as the contention process, </a:t>
            </a:r>
            <a:r>
              <a:rPr lang="en-GB" sz="1800" dirty="0" err="1">
                <a:solidFill>
                  <a:schemeClr val="tx1"/>
                </a:solidFill>
              </a:rPr>
              <a:t>interframe</a:t>
            </a:r>
            <a:r>
              <a:rPr lang="en-GB" sz="1800" dirty="0">
                <a:solidFill>
                  <a:schemeClr val="tx1"/>
                </a:solidFill>
              </a:rPr>
              <a:t> spacing, physical layer level headers (Preamble + PLCP) and acknowledgment frames impact heavily on small data size making </a:t>
            </a:r>
            <a:r>
              <a:rPr lang="en-GB" sz="1800" dirty="0" smtClean="0">
                <a:solidFill>
                  <a:schemeClr val="tx1"/>
                </a:solidFill>
              </a:rPr>
              <a:t>802.11 not </a:t>
            </a:r>
            <a:r>
              <a:rPr lang="en-GB" sz="1800" dirty="0">
                <a:solidFill>
                  <a:schemeClr val="tx1"/>
                </a:solidFill>
              </a:rPr>
              <a:t>feasible to operate at low data rate. </a:t>
            </a:r>
            <a:endParaRPr lang="en-GB" sz="1800" dirty="0" smtClean="0">
              <a:solidFill>
                <a:schemeClr val="tx1"/>
              </a:solidFill>
            </a:endParaRPr>
          </a:p>
        </p:txBody>
      </p:sp>
    </p:spTree>
    <p:extLst>
      <p:ext uri="{BB962C8B-B14F-4D97-AF65-F5344CB8AC3E}">
        <p14:creationId xmlns:p14="http://schemas.microsoft.com/office/powerpoint/2010/main" val="1576082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514994"/>
          </a:xfrm>
        </p:spPr>
        <p:txBody>
          <a:bodyPr/>
          <a:lstStyle/>
          <a:p>
            <a:r>
              <a:rPr lang="en-GB" sz="3600" dirty="0"/>
              <a:t>Analysing the results</a:t>
            </a:r>
          </a:p>
        </p:txBody>
      </p:sp>
      <p:sp>
        <p:nvSpPr>
          <p:cNvPr id="3" name="Content Placeholder 2"/>
          <p:cNvSpPr>
            <a:spLocks noGrp="1"/>
          </p:cNvSpPr>
          <p:nvPr>
            <p:ph idx="1"/>
          </p:nvPr>
        </p:nvSpPr>
        <p:spPr>
          <a:xfrm>
            <a:off x="549274" y="894944"/>
            <a:ext cx="8594726" cy="4688733"/>
          </a:xfrm>
        </p:spPr>
        <p:txBody>
          <a:bodyPr>
            <a:normAutofit fontScale="70000" lnSpcReduction="20000"/>
          </a:bodyPr>
          <a:lstStyle/>
          <a:p>
            <a:pPr algn="just"/>
            <a:r>
              <a:rPr lang="en-GB" sz="2800" dirty="0">
                <a:solidFill>
                  <a:schemeClr val="tx1"/>
                </a:solidFill>
              </a:rPr>
              <a:t>Figure 2, show streaming data within 50m range of each node and data rate of 2Mbps for both 802.11 and 802.15.4. </a:t>
            </a:r>
          </a:p>
          <a:p>
            <a:pPr lvl="1" algn="just">
              <a:buFont typeface="Wingdings" panose="05000000000000000000" pitchFamily="2" charset="2"/>
              <a:buChar char="§"/>
            </a:pPr>
            <a:r>
              <a:rPr lang="en-GB" sz="2800" dirty="0">
                <a:solidFill>
                  <a:schemeClr val="tx1"/>
                </a:solidFill>
              </a:rPr>
              <a:t>It was observed </a:t>
            </a:r>
            <a:r>
              <a:rPr lang="en-GB" sz="2800" dirty="0" smtClean="0">
                <a:solidFill>
                  <a:schemeClr val="tx1"/>
                </a:solidFill>
              </a:rPr>
              <a:t>that </a:t>
            </a:r>
            <a:r>
              <a:rPr lang="en-GB" sz="2800" dirty="0">
                <a:solidFill>
                  <a:schemeClr val="tx1"/>
                </a:solidFill>
              </a:rPr>
              <a:t>802.11 experience low delay in packet transmission but gradually start to increase access delay after 30 nodes. </a:t>
            </a:r>
          </a:p>
          <a:p>
            <a:pPr lvl="1" algn="just">
              <a:buFont typeface="Wingdings" panose="05000000000000000000" pitchFamily="2" charset="2"/>
              <a:buChar char="§"/>
            </a:pPr>
            <a:r>
              <a:rPr lang="en-GB" sz="2800" dirty="0">
                <a:solidFill>
                  <a:schemeClr val="tx1"/>
                </a:solidFill>
              </a:rPr>
              <a:t>This is normal as all nodes are contending for the same medium. </a:t>
            </a:r>
          </a:p>
          <a:p>
            <a:pPr lvl="1" algn="just">
              <a:buFont typeface="Wingdings" panose="05000000000000000000" pitchFamily="2" charset="2"/>
              <a:buChar char="§"/>
            </a:pPr>
            <a:r>
              <a:rPr lang="en-GB" sz="2800" dirty="0">
                <a:solidFill>
                  <a:schemeClr val="tx1"/>
                </a:solidFill>
              </a:rPr>
              <a:t>The result shows that 802.11 out perform 802.15.4 by over 65%. </a:t>
            </a:r>
          </a:p>
          <a:p>
            <a:pPr lvl="1" algn="just">
              <a:buFont typeface="Wingdings" panose="05000000000000000000" pitchFamily="2" charset="2"/>
              <a:buChar char="§"/>
            </a:pPr>
            <a:r>
              <a:rPr lang="en-GB" sz="2800" dirty="0">
                <a:solidFill>
                  <a:schemeClr val="tx1"/>
                </a:solidFill>
              </a:rPr>
              <a:t>The poor performance of 802.15.4 occurred because of the high data rate, streaming data and the distance to transmit data; </a:t>
            </a:r>
          </a:p>
          <a:p>
            <a:pPr lvl="1" algn="just">
              <a:buFont typeface="Wingdings" panose="05000000000000000000" pitchFamily="2" charset="2"/>
              <a:buChar char="§"/>
            </a:pPr>
            <a:r>
              <a:rPr lang="en-GB" sz="2800" dirty="0">
                <a:solidFill>
                  <a:schemeClr val="tx1"/>
                </a:solidFill>
              </a:rPr>
              <a:t>these effect have caused buffer overflow, data loss, constant backing off of the medium which does not allow the capability to cope under such severe constraint. </a:t>
            </a:r>
          </a:p>
          <a:p>
            <a:pPr lvl="1" algn="just">
              <a:buFont typeface="Wingdings" panose="05000000000000000000" pitchFamily="2" charset="2"/>
              <a:buChar char="§"/>
            </a:pPr>
            <a:r>
              <a:rPr lang="en-GB" sz="2800" dirty="0">
                <a:solidFill>
                  <a:schemeClr val="tx1"/>
                </a:solidFill>
              </a:rPr>
              <a:t>802.15.4 performs well at short range and with small packet size; </a:t>
            </a:r>
          </a:p>
          <a:p>
            <a:pPr lvl="2" algn="just">
              <a:buFont typeface="Courier New" panose="02070309020205020404" pitchFamily="49" charset="0"/>
              <a:buChar char="o"/>
            </a:pPr>
            <a:r>
              <a:rPr lang="en-GB" sz="2800" dirty="0">
                <a:solidFill>
                  <a:schemeClr val="tx1"/>
                </a:solidFill>
              </a:rPr>
              <a:t>therefore it is not likely for 802.15.4 to operate under such pressure more so with streaming data.</a:t>
            </a:r>
            <a:endParaRPr lang="en-GB" sz="2800" dirty="0"/>
          </a:p>
          <a:p>
            <a:endParaRPr lang="en-GB" dirty="0"/>
          </a:p>
        </p:txBody>
      </p:sp>
    </p:spTree>
    <p:extLst>
      <p:ext uri="{BB962C8B-B14F-4D97-AF65-F5344CB8AC3E}">
        <p14:creationId xmlns:p14="http://schemas.microsoft.com/office/powerpoint/2010/main" val="3121531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3999" cy="704850"/>
          </a:xfrm>
        </p:spPr>
        <p:txBody>
          <a:bodyPr/>
          <a:lstStyle/>
          <a:p>
            <a:r>
              <a:rPr lang="en-GB" sz="2800" dirty="0"/>
              <a:t>Simulation Results examples based on </a:t>
            </a:r>
            <a:r>
              <a:rPr lang="en-GB" sz="2800" dirty="0" smtClean="0"/>
              <a:t>Delivery Ratio</a:t>
            </a:r>
            <a:endParaRPr lang="en-GB" sz="2800" dirty="0"/>
          </a:p>
        </p:txBody>
      </p:sp>
      <p:sp>
        <p:nvSpPr>
          <p:cNvPr id="3" name="Content Placeholder 2"/>
          <p:cNvSpPr>
            <a:spLocks noGrp="1"/>
          </p:cNvSpPr>
          <p:nvPr>
            <p:ph idx="1"/>
          </p:nvPr>
        </p:nvSpPr>
        <p:spPr>
          <a:xfrm>
            <a:off x="980388" y="791852"/>
            <a:ext cx="8095518" cy="1084082"/>
          </a:xfrm>
        </p:spPr>
        <p:txBody>
          <a:bodyPr>
            <a:normAutofit/>
          </a:bodyPr>
          <a:lstStyle/>
          <a:p>
            <a:pPr>
              <a:lnSpc>
                <a:spcPct val="110000"/>
              </a:lnSpc>
              <a:spcBef>
                <a:spcPts val="600"/>
              </a:spcBef>
              <a:buFont typeface="Wingdings" panose="05000000000000000000" pitchFamily="2" charset="2"/>
              <a:buNone/>
            </a:pPr>
            <a:r>
              <a:rPr lang="en-US" altLang="en-US" sz="1800" b="1" u="sng" dirty="0"/>
              <a:t>Delivery ratio </a:t>
            </a:r>
            <a:r>
              <a:rPr lang="en-US" altLang="en-US" sz="1800" dirty="0"/>
              <a:t>based on distances and data </a:t>
            </a:r>
            <a:r>
              <a:rPr lang="en-US" altLang="en-US" sz="1800" dirty="0" smtClean="0"/>
              <a:t>rates </a:t>
            </a:r>
            <a:r>
              <a:rPr lang="en-US" altLang="en-US" sz="1800" dirty="0"/>
              <a:t>for 802.11 and </a:t>
            </a:r>
            <a:r>
              <a:rPr lang="en-US" altLang="en-US" sz="1800" dirty="0" smtClean="0"/>
              <a:t>802.14.4.</a:t>
            </a:r>
            <a:endParaRPr lang="en-US" altLang="en-US" sz="1800" dirty="0"/>
          </a:p>
          <a:p>
            <a:pPr>
              <a:lnSpc>
                <a:spcPct val="110000"/>
              </a:lnSpc>
              <a:spcBef>
                <a:spcPts val="600"/>
              </a:spcBef>
              <a:buNone/>
            </a:pPr>
            <a:r>
              <a:rPr lang="en-US" sz="1800" b="1" u="sng" dirty="0"/>
              <a:t>Delivery ratio impact: </a:t>
            </a:r>
            <a:r>
              <a:rPr lang="en-US" sz="1800" dirty="0"/>
              <a:t>from Protocols, CBR streams and Node density</a:t>
            </a:r>
            <a:endParaRPr lang="en-GB" sz="1800" dirty="0"/>
          </a:p>
          <a:p>
            <a:pPr>
              <a:buFont typeface="Wingdings" panose="05000000000000000000" pitchFamily="2" charset="2"/>
              <a:buNone/>
            </a:pPr>
            <a:endParaRPr lang="en-US" altLang="en-US" dirty="0"/>
          </a:p>
        </p:txBody>
      </p:sp>
      <p:pic>
        <p:nvPicPr>
          <p:cNvPr id="1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00560" y="2147216"/>
            <a:ext cx="3937976" cy="2943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969932" y="2178996"/>
            <a:ext cx="4170894" cy="3036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Rectangle 5"/>
          <p:cNvSpPr>
            <a:spLocks noChangeArrowheads="1"/>
          </p:cNvSpPr>
          <p:nvPr/>
        </p:nvSpPr>
        <p:spPr bwMode="auto">
          <a:xfrm>
            <a:off x="4992562" y="5129912"/>
            <a:ext cx="408334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algn="just"/>
            <a:r>
              <a:rPr lang="en-GB" altLang="en-US" sz="1200" b="1" dirty="0"/>
              <a:t>Delivery ratio comparison for 802.11 and 802.15.4 at 50m range and data of 2Mbps. </a:t>
            </a:r>
          </a:p>
        </p:txBody>
      </p:sp>
      <p:sp>
        <p:nvSpPr>
          <p:cNvPr id="17" name="Rectangle 6"/>
          <p:cNvSpPr>
            <a:spLocks noChangeArrowheads="1"/>
          </p:cNvSpPr>
          <p:nvPr/>
        </p:nvSpPr>
        <p:spPr bwMode="auto">
          <a:xfrm>
            <a:off x="544887" y="5013729"/>
            <a:ext cx="402552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r>
              <a:rPr lang="en-GB" altLang="en-US" sz="1200" b="1" dirty="0"/>
              <a:t>Delivery ratio comparison for 802.11 and 802.15.4 at 10m range and data of 100kbps. </a:t>
            </a:r>
          </a:p>
        </p:txBody>
      </p:sp>
      <p:sp>
        <p:nvSpPr>
          <p:cNvPr id="4" name="TextBox 3"/>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9" name="TextBox 8"/>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37201761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0792"/>
          </a:xfrm>
        </p:spPr>
        <p:txBody>
          <a:bodyPr/>
          <a:lstStyle/>
          <a:p>
            <a:r>
              <a:rPr lang="en-GB" sz="3600" dirty="0"/>
              <a:t>Analysing the results</a:t>
            </a:r>
          </a:p>
        </p:txBody>
      </p:sp>
      <p:sp>
        <p:nvSpPr>
          <p:cNvPr id="3" name="Content Placeholder 2"/>
          <p:cNvSpPr>
            <a:spLocks noGrp="1"/>
          </p:cNvSpPr>
          <p:nvPr>
            <p:ph idx="1"/>
          </p:nvPr>
        </p:nvSpPr>
        <p:spPr>
          <a:xfrm>
            <a:off x="549274" y="658369"/>
            <a:ext cx="8265541" cy="4846320"/>
          </a:xfrm>
        </p:spPr>
        <p:txBody>
          <a:bodyPr>
            <a:normAutofit fontScale="85000" lnSpcReduction="10000"/>
          </a:bodyPr>
          <a:lstStyle/>
          <a:p>
            <a:pPr algn="just"/>
            <a:r>
              <a:rPr lang="en-GB" sz="2500" dirty="0" smtClean="0">
                <a:solidFill>
                  <a:schemeClr val="tx1"/>
                </a:solidFill>
              </a:rPr>
              <a:t>The packet </a:t>
            </a:r>
            <a:r>
              <a:rPr lang="en-GB" sz="2500" dirty="0">
                <a:solidFill>
                  <a:schemeClr val="tx1"/>
                </a:solidFill>
              </a:rPr>
              <a:t>delivery </a:t>
            </a:r>
            <a:r>
              <a:rPr lang="en-GB" sz="2500" dirty="0" smtClean="0">
                <a:solidFill>
                  <a:schemeClr val="tx1"/>
                </a:solidFill>
              </a:rPr>
              <a:t>ratio in </a:t>
            </a:r>
            <a:r>
              <a:rPr lang="en-GB" sz="2500" dirty="0">
                <a:solidFill>
                  <a:schemeClr val="tx1"/>
                </a:solidFill>
              </a:rPr>
              <a:t>the figures 1 shows that there is little variation between both protocols. </a:t>
            </a:r>
          </a:p>
          <a:p>
            <a:pPr lvl="1" algn="just">
              <a:buFont typeface="Wingdings" panose="05000000000000000000" pitchFamily="2" charset="2"/>
              <a:buChar char="§"/>
            </a:pPr>
            <a:r>
              <a:rPr lang="en-GB" sz="2500" dirty="0">
                <a:solidFill>
                  <a:schemeClr val="tx1"/>
                </a:solidFill>
              </a:rPr>
              <a:t>802.11 perform slightly better after </a:t>
            </a:r>
            <a:r>
              <a:rPr lang="en-GB" sz="2500" b="1" dirty="0">
                <a:solidFill>
                  <a:schemeClr val="tx1"/>
                </a:solidFill>
              </a:rPr>
              <a:t>30 nodes </a:t>
            </a:r>
            <a:r>
              <a:rPr lang="en-GB" sz="2500" dirty="0">
                <a:solidFill>
                  <a:schemeClr val="tx1"/>
                </a:solidFill>
              </a:rPr>
              <a:t>than 802.15.4; </a:t>
            </a:r>
          </a:p>
          <a:p>
            <a:pPr lvl="1" algn="just">
              <a:buFont typeface="Wingdings" panose="05000000000000000000" pitchFamily="2" charset="2"/>
              <a:buChar char="§"/>
            </a:pPr>
            <a:r>
              <a:rPr lang="en-GB" sz="2500" dirty="0">
                <a:solidFill>
                  <a:schemeClr val="tx1"/>
                </a:solidFill>
              </a:rPr>
              <a:t>again this shows that 802.15.4 cannot perform well with streaming data even if operating at low data rate and would not be feasible for sensor network with multimedia or surveillance system that rely on image and data over the wireless medium.</a:t>
            </a:r>
          </a:p>
          <a:p>
            <a:pPr algn="just"/>
            <a:r>
              <a:rPr lang="en-GB" sz="2200" dirty="0">
                <a:solidFill>
                  <a:schemeClr val="tx1"/>
                </a:solidFill>
              </a:rPr>
              <a:t>The </a:t>
            </a:r>
            <a:r>
              <a:rPr lang="en-GB" sz="2200" dirty="0" smtClean="0">
                <a:solidFill>
                  <a:schemeClr val="tx1"/>
                </a:solidFill>
              </a:rPr>
              <a:t>packet delivery ratio in </a:t>
            </a:r>
            <a:r>
              <a:rPr lang="en-GB" sz="2200" dirty="0">
                <a:solidFill>
                  <a:schemeClr val="tx1"/>
                </a:solidFill>
              </a:rPr>
              <a:t>figure. 2 above experience a similar behavioural pattern where 802.11 perform better over 802.15.4. </a:t>
            </a:r>
          </a:p>
          <a:p>
            <a:pPr lvl="1" algn="just">
              <a:buFont typeface="Wingdings" panose="05000000000000000000" pitchFamily="2" charset="2"/>
              <a:buChar char="§"/>
            </a:pPr>
            <a:r>
              <a:rPr lang="en-GB" sz="2400" dirty="0">
                <a:solidFill>
                  <a:schemeClr val="tx1"/>
                </a:solidFill>
              </a:rPr>
              <a:t>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sz="2400" dirty="0"/>
          </a:p>
          <a:p>
            <a:endParaRPr lang="en-GB" dirty="0"/>
          </a:p>
        </p:txBody>
      </p:sp>
    </p:spTree>
    <p:extLst>
      <p:ext uri="{BB962C8B-B14F-4D97-AF65-F5344CB8AC3E}">
        <p14:creationId xmlns:p14="http://schemas.microsoft.com/office/powerpoint/2010/main" val="12851298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370" y="107576"/>
            <a:ext cx="8910535" cy="544177"/>
          </a:xfrm>
        </p:spPr>
        <p:txBody>
          <a:bodyPr/>
          <a:lstStyle/>
          <a:p>
            <a:r>
              <a:rPr lang="en-GB" sz="2800" dirty="0"/>
              <a:t>Simulation Results examples based on </a:t>
            </a:r>
            <a:r>
              <a:rPr lang="en-GB" sz="2800" dirty="0" smtClean="0"/>
              <a:t>Throughput</a:t>
            </a:r>
            <a:endParaRPr lang="en-GB" sz="2800" dirty="0"/>
          </a:p>
        </p:txBody>
      </p:sp>
      <p:sp>
        <p:nvSpPr>
          <p:cNvPr id="3" name="Content Placeholder 2"/>
          <p:cNvSpPr>
            <a:spLocks noGrp="1"/>
          </p:cNvSpPr>
          <p:nvPr>
            <p:ph idx="1"/>
          </p:nvPr>
        </p:nvSpPr>
        <p:spPr>
          <a:xfrm>
            <a:off x="933254" y="785624"/>
            <a:ext cx="8142651" cy="948908"/>
          </a:xfrm>
        </p:spPr>
        <p:txBody>
          <a:bodyPr>
            <a:normAutofit/>
          </a:bodyPr>
          <a:lstStyle/>
          <a:p>
            <a:pPr>
              <a:lnSpc>
                <a:spcPct val="110000"/>
              </a:lnSpc>
              <a:spcBef>
                <a:spcPts val="600"/>
              </a:spcBef>
              <a:buFont typeface="Wingdings" panose="05000000000000000000" pitchFamily="2" charset="2"/>
              <a:buNone/>
            </a:pPr>
            <a:r>
              <a:rPr lang="en-US" altLang="en-US" sz="1800" b="1" u="sng" dirty="0"/>
              <a:t>Throughput</a:t>
            </a:r>
            <a:r>
              <a:rPr lang="en-US" altLang="en-US" sz="1800" dirty="0"/>
              <a:t> based on distances and data </a:t>
            </a:r>
            <a:r>
              <a:rPr lang="en-US" altLang="en-US" sz="1800" dirty="0" smtClean="0"/>
              <a:t>rates for 802.11 and 802.14.4.</a:t>
            </a:r>
          </a:p>
          <a:p>
            <a:pPr>
              <a:lnSpc>
                <a:spcPct val="110000"/>
              </a:lnSpc>
              <a:spcBef>
                <a:spcPts val="600"/>
              </a:spcBef>
              <a:buNone/>
            </a:pPr>
            <a:r>
              <a:rPr lang="en-US" sz="1800" b="1" u="sng" dirty="0"/>
              <a:t>Throughput impact: </a:t>
            </a:r>
            <a:r>
              <a:rPr lang="en-US" sz="1800" dirty="0"/>
              <a:t>from Protocols, CBR streams and Node density</a:t>
            </a:r>
            <a:endParaRPr lang="en-GB" sz="1800" dirty="0"/>
          </a:p>
          <a:p>
            <a:pPr>
              <a:buFont typeface="Wingdings" panose="05000000000000000000" pitchFamily="2" charset="2"/>
              <a:buNone/>
            </a:pPr>
            <a:endParaRPr lang="en-US" altLang="en-US" dirty="0"/>
          </a:p>
        </p:txBody>
      </p:sp>
      <p:pic>
        <p:nvPicPr>
          <p:cNvPr id="4"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2292936"/>
            <a:ext cx="4182894" cy="2696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84569" y="2292936"/>
            <a:ext cx="4294726" cy="27406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6"/>
          <p:cNvSpPr>
            <a:spLocks noChangeArrowheads="1"/>
          </p:cNvSpPr>
          <p:nvPr/>
        </p:nvSpPr>
        <p:spPr bwMode="auto">
          <a:xfrm>
            <a:off x="4884569" y="5023077"/>
            <a:ext cx="419133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marL="0" marR="0" lvl="0" indent="0" algn="just" defTabSz="914400" eaLnBrk="0" fontAlgn="base" latinLnBrk="0" hangingPunct="0">
              <a:lnSpc>
                <a:spcPct val="100000"/>
              </a:lnSpc>
              <a:spcBef>
                <a:spcPct val="0"/>
              </a:spcBef>
              <a:spcAft>
                <a:spcPct val="0"/>
              </a:spcAft>
              <a:buClrTx/>
              <a:buSzTx/>
              <a:buFontTx/>
              <a:buNone/>
              <a:tabLst/>
              <a:defRPr/>
            </a:pPr>
            <a:r>
              <a:rPr kumimoji="0" lang="en-GB" altLang="en-US" sz="1200" b="1" i="0" u="none" strike="noStrike" kern="0" cap="none" spc="0" normalizeH="0" baseline="0" noProof="0" dirty="0" smtClean="0">
                <a:ln>
                  <a:noFill/>
                </a:ln>
                <a:solidFill>
                  <a:prstClr val="black"/>
                </a:solidFill>
                <a:effectLst/>
                <a:uLnTx/>
                <a:uFillTx/>
                <a:latin typeface="Times" panose="02020603050405020304" pitchFamily="18" charset="0"/>
              </a:rPr>
              <a:t>Throughput comparison for 802.11 and 802.15.4 at 50m range and data of 2Mbps. </a:t>
            </a:r>
          </a:p>
        </p:txBody>
      </p:sp>
      <p:sp>
        <p:nvSpPr>
          <p:cNvPr id="7" name="Rectangle 7"/>
          <p:cNvSpPr>
            <a:spLocks noChangeArrowheads="1"/>
          </p:cNvSpPr>
          <p:nvPr/>
        </p:nvSpPr>
        <p:spPr bwMode="auto">
          <a:xfrm>
            <a:off x="0" y="4939578"/>
            <a:ext cx="418289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500">
                <a:solidFill>
                  <a:schemeClr val="tx1"/>
                </a:solidFill>
                <a:latin typeface="Times" panose="02020603050405020304" pitchFamily="18" charset="0"/>
              </a:defRPr>
            </a:lvl1pPr>
            <a:lvl2pPr marL="742950" indent="-285750">
              <a:defRPr sz="2500">
                <a:solidFill>
                  <a:schemeClr val="tx1"/>
                </a:solidFill>
                <a:latin typeface="Times" panose="02020603050405020304" pitchFamily="18" charset="0"/>
              </a:defRPr>
            </a:lvl2pPr>
            <a:lvl3pPr marL="1143000" indent="-228600">
              <a:defRPr sz="2500">
                <a:solidFill>
                  <a:schemeClr val="tx1"/>
                </a:solidFill>
                <a:latin typeface="Times" panose="02020603050405020304" pitchFamily="18" charset="0"/>
              </a:defRPr>
            </a:lvl3pPr>
            <a:lvl4pPr marL="1600200" indent="-228600">
              <a:defRPr sz="2500">
                <a:solidFill>
                  <a:schemeClr val="tx1"/>
                </a:solidFill>
                <a:latin typeface="Times" panose="02020603050405020304" pitchFamily="18" charset="0"/>
              </a:defRPr>
            </a:lvl4pPr>
            <a:lvl5pPr marL="2057400" indent="-228600">
              <a:defRPr sz="2500">
                <a:solidFill>
                  <a:schemeClr val="tx1"/>
                </a:solidFill>
                <a:latin typeface="Times" panose="02020603050405020304" pitchFamily="18" charset="0"/>
              </a:defRPr>
            </a:lvl5pPr>
            <a:lvl6pPr marL="2514600" indent="-228600" eaLnBrk="0" fontAlgn="base" hangingPunct="0">
              <a:spcBef>
                <a:spcPct val="0"/>
              </a:spcBef>
              <a:spcAft>
                <a:spcPct val="0"/>
              </a:spcAft>
              <a:defRPr sz="2500">
                <a:solidFill>
                  <a:schemeClr val="tx1"/>
                </a:solidFill>
                <a:latin typeface="Times" panose="02020603050405020304" pitchFamily="18" charset="0"/>
              </a:defRPr>
            </a:lvl6pPr>
            <a:lvl7pPr marL="2971800" indent="-228600" eaLnBrk="0" fontAlgn="base" hangingPunct="0">
              <a:spcBef>
                <a:spcPct val="0"/>
              </a:spcBef>
              <a:spcAft>
                <a:spcPct val="0"/>
              </a:spcAft>
              <a:defRPr sz="2500">
                <a:solidFill>
                  <a:schemeClr val="tx1"/>
                </a:solidFill>
                <a:latin typeface="Times" panose="02020603050405020304" pitchFamily="18" charset="0"/>
              </a:defRPr>
            </a:lvl7pPr>
            <a:lvl8pPr marL="3429000" indent="-228600" eaLnBrk="0" fontAlgn="base" hangingPunct="0">
              <a:spcBef>
                <a:spcPct val="0"/>
              </a:spcBef>
              <a:spcAft>
                <a:spcPct val="0"/>
              </a:spcAft>
              <a:defRPr sz="2500">
                <a:solidFill>
                  <a:schemeClr val="tx1"/>
                </a:solidFill>
                <a:latin typeface="Times" panose="02020603050405020304" pitchFamily="18" charset="0"/>
              </a:defRPr>
            </a:lvl8pPr>
            <a:lvl9pPr marL="3886200" indent="-228600" eaLnBrk="0" fontAlgn="base" hangingPunct="0">
              <a:spcBef>
                <a:spcPct val="0"/>
              </a:spcBef>
              <a:spcAft>
                <a:spcPct val="0"/>
              </a:spcAft>
              <a:defRPr sz="2500">
                <a:solidFill>
                  <a:schemeClr val="tx1"/>
                </a:solidFill>
                <a:latin typeface="Times" panose="02020603050405020304" pitchFamily="18" charset="0"/>
              </a:defRPr>
            </a:lvl9pPr>
          </a:lstStyle>
          <a:p>
            <a:pPr marL="0" marR="0" lvl="0" indent="0" algn="just" defTabSz="914400" eaLnBrk="0" fontAlgn="base" latinLnBrk="0" hangingPunct="0">
              <a:lnSpc>
                <a:spcPct val="100000"/>
              </a:lnSpc>
              <a:spcBef>
                <a:spcPct val="0"/>
              </a:spcBef>
              <a:spcAft>
                <a:spcPct val="0"/>
              </a:spcAft>
              <a:buClrTx/>
              <a:buSzTx/>
              <a:buFontTx/>
              <a:buNone/>
              <a:tabLst/>
              <a:defRPr/>
            </a:pPr>
            <a:r>
              <a:rPr kumimoji="0" lang="en-GB" altLang="en-US" sz="1200" b="1" i="0" u="none" strike="noStrike" kern="0" cap="none" spc="0" normalizeH="0" baseline="0" noProof="0" dirty="0" smtClean="0">
                <a:ln>
                  <a:noFill/>
                </a:ln>
                <a:solidFill>
                  <a:prstClr val="black"/>
                </a:solidFill>
                <a:effectLst/>
                <a:uLnTx/>
                <a:uFillTx/>
                <a:latin typeface="Times" panose="02020603050405020304" pitchFamily="18" charset="0"/>
              </a:rPr>
              <a:t>Throughput comparison for 802.11 and 802.15.4 at 10m range and data of 100kbps</a:t>
            </a:r>
            <a:r>
              <a:rPr kumimoji="0" lang="en-GB" altLang="en-US" sz="1200" b="0" i="0" u="none" strike="noStrike" kern="0" cap="none" spc="0" normalizeH="0" baseline="0" noProof="0" dirty="0" smtClean="0">
                <a:ln>
                  <a:noFill/>
                </a:ln>
                <a:solidFill>
                  <a:prstClr val="black"/>
                </a:solidFill>
                <a:effectLst/>
                <a:uLnTx/>
                <a:uFillTx/>
                <a:latin typeface="Times" panose="02020603050405020304" pitchFamily="18" charset="0"/>
              </a:rPr>
              <a:t>. </a:t>
            </a:r>
          </a:p>
        </p:txBody>
      </p:sp>
      <p:sp>
        <p:nvSpPr>
          <p:cNvPr id="8" name="TextBox 7"/>
          <p:cNvSpPr txBox="1"/>
          <p:nvPr/>
        </p:nvSpPr>
        <p:spPr>
          <a:xfrm>
            <a:off x="1355733" y="1875934"/>
            <a:ext cx="1312054" cy="307777"/>
          </a:xfrm>
          <a:prstGeom prst="rect">
            <a:avLst/>
          </a:prstGeom>
          <a:noFill/>
        </p:spPr>
        <p:txBody>
          <a:bodyPr wrap="square" rtlCol="0">
            <a:spAutoFit/>
          </a:bodyPr>
          <a:lstStyle/>
          <a:p>
            <a:r>
              <a:rPr lang="en-GB" sz="1400" dirty="0" smtClean="0"/>
              <a:t>Figure 1</a:t>
            </a:r>
            <a:endParaRPr lang="en-GB" sz="1400" dirty="0"/>
          </a:p>
        </p:txBody>
      </p:sp>
      <p:sp>
        <p:nvSpPr>
          <p:cNvPr id="9" name="TextBox 8"/>
          <p:cNvSpPr txBox="1"/>
          <p:nvPr/>
        </p:nvSpPr>
        <p:spPr>
          <a:xfrm>
            <a:off x="6399352" y="1910145"/>
            <a:ext cx="1312054" cy="307777"/>
          </a:xfrm>
          <a:prstGeom prst="rect">
            <a:avLst/>
          </a:prstGeom>
          <a:noFill/>
        </p:spPr>
        <p:txBody>
          <a:bodyPr wrap="square" rtlCol="0">
            <a:spAutoFit/>
          </a:bodyPr>
          <a:lstStyle/>
          <a:p>
            <a:r>
              <a:rPr lang="en-GB" sz="1400" dirty="0" smtClean="0"/>
              <a:t>Figure 2</a:t>
            </a:r>
            <a:endParaRPr lang="en-GB" sz="1400" dirty="0"/>
          </a:p>
        </p:txBody>
      </p:sp>
    </p:spTree>
    <p:extLst>
      <p:ext uri="{BB962C8B-B14F-4D97-AF65-F5344CB8AC3E}">
        <p14:creationId xmlns:p14="http://schemas.microsoft.com/office/powerpoint/2010/main" val="9194045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424"/>
            <a:ext cx="8042276" cy="569080"/>
          </a:xfrm>
        </p:spPr>
        <p:txBody>
          <a:bodyPr/>
          <a:lstStyle/>
          <a:p>
            <a:r>
              <a:rPr lang="en-GB" sz="3600" dirty="0"/>
              <a:t>Analysing the results</a:t>
            </a:r>
          </a:p>
        </p:txBody>
      </p:sp>
      <p:sp>
        <p:nvSpPr>
          <p:cNvPr id="3" name="Content Placeholder 2"/>
          <p:cNvSpPr>
            <a:spLocks noGrp="1"/>
          </p:cNvSpPr>
          <p:nvPr>
            <p:ph idx="1"/>
          </p:nvPr>
        </p:nvSpPr>
        <p:spPr>
          <a:xfrm>
            <a:off x="549274" y="676656"/>
            <a:ext cx="8430133" cy="5266945"/>
          </a:xfrm>
        </p:spPr>
        <p:txBody>
          <a:bodyPr>
            <a:normAutofit fontScale="92500" lnSpcReduction="20000"/>
          </a:bodyPr>
          <a:lstStyle/>
          <a:p>
            <a:pPr algn="just"/>
            <a:r>
              <a:rPr lang="en-GB" sz="2500" dirty="0" smtClean="0">
                <a:solidFill>
                  <a:schemeClr val="tx1"/>
                </a:solidFill>
              </a:rPr>
              <a:t>Aggregate throughput </a:t>
            </a:r>
            <a:r>
              <a:rPr lang="en-GB" sz="2500" dirty="0">
                <a:solidFill>
                  <a:schemeClr val="tx1"/>
                </a:solidFill>
              </a:rPr>
              <a:t>in the figures 1 shows that there is little variation between both protocols. </a:t>
            </a:r>
          </a:p>
          <a:p>
            <a:pPr lvl="1" algn="just">
              <a:buFont typeface="Wingdings" panose="05000000000000000000" pitchFamily="2" charset="2"/>
              <a:buChar char="§"/>
            </a:pPr>
            <a:r>
              <a:rPr lang="en-GB" sz="2500" dirty="0">
                <a:solidFill>
                  <a:schemeClr val="tx1"/>
                </a:solidFill>
              </a:rPr>
              <a:t>802.11 perform slightly better after </a:t>
            </a:r>
            <a:r>
              <a:rPr lang="en-GB" sz="2500" b="1" dirty="0">
                <a:solidFill>
                  <a:schemeClr val="tx1"/>
                </a:solidFill>
              </a:rPr>
              <a:t>30 nodes </a:t>
            </a:r>
            <a:r>
              <a:rPr lang="en-GB" sz="2500" dirty="0">
                <a:solidFill>
                  <a:schemeClr val="tx1"/>
                </a:solidFill>
              </a:rPr>
              <a:t>than 802.15.4; </a:t>
            </a:r>
          </a:p>
          <a:p>
            <a:pPr lvl="1" algn="just">
              <a:buFont typeface="Wingdings" panose="05000000000000000000" pitchFamily="2" charset="2"/>
              <a:buChar char="§"/>
            </a:pPr>
            <a:r>
              <a:rPr lang="en-GB" sz="2500" dirty="0">
                <a:solidFill>
                  <a:schemeClr val="tx1"/>
                </a:solidFill>
              </a:rPr>
              <a:t>again this shows that 802.15.4 cannot perform well with streaming data even if operating at low data rate and would not be feasible for sensor network with multimedia or surveillance system that rely on image and data over the wireless medium.</a:t>
            </a:r>
          </a:p>
          <a:p>
            <a:pPr algn="just"/>
            <a:r>
              <a:rPr lang="en-GB" sz="2200" dirty="0" smtClean="0">
                <a:solidFill>
                  <a:schemeClr val="tx1"/>
                </a:solidFill>
              </a:rPr>
              <a:t>The aggregate throughput in figure. 2 above </a:t>
            </a:r>
            <a:r>
              <a:rPr lang="en-GB" sz="2200" dirty="0">
                <a:solidFill>
                  <a:schemeClr val="tx1"/>
                </a:solidFill>
              </a:rPr>
              <a:t>experience a similar behavioural pattern where 802.11 perform better over 802.15.4. </a:t>
            </a:r>
          </a:p>
          <a:p>
            <a:pPr lvl="1" algn="just">
              <a:buFont typeface="Wingdings" panose="05000000000000000000" pitchFamily="2" charset="2"/>
              <a:buChar char="§"/>
            </a:pPr>
            <a:r>
              <a:rPr lang="en-GB" sz="2400" dirty="0">
                <a:solidFill>
                  <a:schemeClr val="tx1"/>
                </a:solidFill>
              </a:rPr>
              <a:t>Severe degradation resulted when operating at 50m with streaming data rate at 2Mbps; again this shows that 802.15.4 cannot perform well at long range with high data rate streaming and therefore not feasible for sensor multimedia or surveillance system with streaming data.</a:t>
            </a:r>
            <a:endParaRPr lang="en-GB" sz="2400" dirty="0"/>
          </a:p>
        </p:txBody>
      </p:sp>
    </p:spTree>
    <p:extLst>
      <p:ext uri="{BB962C8B-B14F-4D97-AF65-F5344CB8AC3E}">
        <p14:creationId xmlns:p14="http://schemas.microsoft.com/office/powerpoint/2010/main" val="1193807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3150</TotalTime>
  <Words>2622</Words>
  <Application>Microsoft Office PowerPoint</Application>
  <PresentationFormat>On-screen Show (4:3)</PresentationFormat>
  <Paragraphs>166</Paragraphs>
  <Slides>16</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Arial</vt:lpstr>
      <vt:lpstr>Calibri</vt:lpstr>
      <vt:lpstr>Cambria Math</vt:lpstr>
      <vt:lpstr>Courier New</vt:lpstr>
      <vt:lpstr>News Gothic MT</vt:lpstr>
      <vt:lpstr>Times</vt:lpstr>
      <vt:lpstr>Times New Roman</vt:lpstr>
      <vt:lpstr>Wingdings</vt:lpstr>
      <vt:lpstr>Wingdings 2</vt:lpstr>
      <vt:lpstr>Breeze</vt:lpstr>
      <vt:lpstr>Modeling Network Traffic</vt:lpstr>
      <vt:lpstr>Steps in a Simulation</vt:lpstr>
      <vt:lpstr>Constant Bit Rate (CBR) Traffic</vt:lpstr>
      <vt:lpstr>Variable Bit Rate (VBR) Traffic</vt:lpstr>
      <vt:lpstr>Pareto Traffic (Self-similar)</vt:lpstr>
      <vt:lpstr>Methodology Example</vt:lpstr>
      <vt:lpstr>Defining the metrics</vt:lpstr>
      <vt:lpstr>Simulation Results and discussions examples</vt:lpstr>
      <vt:lpstr>Simulation Results examples based on Delay</vt:lpstr>
      <vt:lpstr>Analysing the results</vt:lpstr>
      <vt:lpstr>Analysing the results</vt:lpstr>
      <vt:lpstr>Simulation Results examples based on Delivery Ratio</vt:lpstr>
      <vt:lpstr>Analysing the results</vt:lpstr>
      <vt:lpstr>Simulation Results examples based on Throughput</vt:lpstr>
      <vt:lpstr>Analysing the results</vt:lpstr>
      <vt:lpstr>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138</cp:revision>
  <dcterms:created xsi:type="dcterms:W3CDTF">2011-10-03T10:20:59Z</dcterms:created>
  <dcterms:modified xsi:type="dcterms:W3CDTF">2020-02-13T12:04:46Z</dcterms:modified>
</cp:coreProperties>
</file>