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8"/>
  </p:notesMasterIdLst>
  <p:sldIdLst>
    <p:sldId id="256" r:id="rId2"/>
    <p:sldId id="309" r:id="rId3"/>
    <p:sldId id="310" r:id="rId4"/>
    <p:sldId id="311" r:id="rId5"/>
    <p:sldId id="312" r:id="rId6"/>
    <p:sldId id="313" r:id="rId7"/>
    <p:sldId id="314" r:id="rId8"/>
    <p:sldId id="315" r:id="rId9"/>
    <p:sldId id="317" r:id="rId10"/>
    <p:sldId id="318" r:id="rId11"/>
    <p:sldId id="323" r:id="rId12"/>
    <p:sldId id="319" r:id="rId13"/>
    <p:sldId id="320" r:id="rId14"/>
    <p:sldId id="321" r:id="rId15"/>
    <p:sldId id="322" r:id="rId16"/>
    <p:sldId id="32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32"/>
    <a:srgbClr val="26D94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61" autoAdjust="0"/>
    <p:restoredTop sz="94660"/>
  </p:normalViewPr>
  <p:slideViewPr>
    <p:cSldViewPr snapToGrid="0" snapToObjects="1">
      <p:cViewPr>
        <p:scale>
          <a:sx n="75" d="100"/>
          <a:sy n="75" d="100"/>
        </p:scale>
        <p:origin x="-78" y="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4BA1EE-1FD6-FC46-8AFF-02CF75AB4DA5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EEC3DE-CBD3-1B47-8E4C-69FC8F8ABB6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13773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9FD45F-4A82-4CC2-9EC1-317EBA2DDDEC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Access Layer – PC, router, hub, bridges, IP phones, wireless AP – connecting devices to network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Distribution Layer – Controls flow of network traffic using policies and delineates broadcast using routing – High performance switches with high availability &amp; high performance#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Core Layer – backbone – capable of forwarding large amount of traffic.</a:t>
            </a:r>
          </a:p>
          <a:p>
            <a:pPr>
              <a:buFontTx/>
              <a:buNone/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5CE4E9-9AF2-421D-98B0-A9F6B72CD5F7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Principles of hierarchical network </a:t>
            </a:r>
          </a:p>
          <a:p>
            <a:pPr lvl="1"/>
            <a:r>
              <a:rPr lang="en-US" smtClean="0"/>
              <a:t>Network Diameter</a:t>
            </a:r>
          </a:p>
          <a:p>
            <a:pPr lvl="1"/>
            <a:r>
              <a:rPr lang="en-US" smtClean="0"/>
              <a:t>Bandwidth aggregation  - add multiple links to increase bandwidth – Etherchannel (Cisco prop)</a:t>
            </a:r>
          </a:p>
          <a:p>
            <a:pPr lvl="1"/>
            <a:r>
              <a:rPr lang="en-US" smtClean="0"/>
              <a:t>Redundant links</a:t>
            </a:r>
          </a:p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BD1D61-36EA-4C21-AA80-423E879FA826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r>
              <a:rPr lang="en-GB" smtClean="0"/>
              <a:t>Convergence is the process of combining voice and video communications on a data network.</a:t>
            </a:r>
          </a:p>
          <a:p>
            <a:r>
              <a:rPr lang="en-GB" smtClean="0"/>
              <a:t>Converged networks also required extensive management in relation to Quality of Service (QoS), because voice and video data traffic needed to be classified and prioritized on the network.</a:t>
            </a:r>
          </a:p>
          <a:p>
            <a:r>
              <a:rPr lang="en-GB" smtClean="0"/>
              <a:t>Converged networks give you options that had not existed previously. You can now tie voice and video communications directly into an employee's personal computer system</a:t>
            </a: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3A48A3E-1FFF-4EBC-9C54-B8421348A372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After design consider proper switches.</a:t>
            </a:r>
          </a:p>
          <a:p>
            <a:pPr>
              <a:buFontTx/>
              <a:buNone/>
            </a:pPr>
            <a:endParaRPr lang="en-US" smtClean="0"/>
          </a:p>
          <a:p>
            <a:pPr lvl="2"/>
            <a:r>
              <a:rPr lang="en-US" smtClean="0"/>
              <a:t>Traffic flow analysis </a:t>
            </a:r>
          </a:p>
          <a:p>
            <a:pPr lvl="2"/>
            <a:endParaRPr lang="en-US" smtClean="0"/>
          </a:p>
          <a:p>
            <a:pPr lvl="2"/>
            <a:r>
              <a:rPr lang="en-US" smtClean="0"/>
              <a:t>User communities </a:t>
            </a:r>
          </a:p>
          <a:p>
            <a:pPr lvl="2"/>
            <a:endParaRPr lang="en-US" smtClean="0"/>
          </a:p>
          <a:p>
            <a:pPr lvl="2"/>
            <a:r>
              <a:rPr lang="en-US" smtClean="0"/>
              <a:t>Future growth</a:t>
            </a:r>
          </a:p>
          <a:p>
            <a:pPr lvl="2"/>
            <a:endParaRPr lang="en-US" smtClean="0"/>
          </a:p>
          <a:p>
            <a:pPr lvl="2"/>
            <a:r>
              <a:rPr lang="en-US" smtClean="0"/>
              <a:t>Data store &amp; Data server analysis – </a:t>
            </a:r>
            <a:r>
              <a:rPr lang="en-GB" smtClean="0"/>
              <a:t>When analyzing traffic on a network, consider where the data stores and servers are located so that you can determine the impact of traffic on the network. -- Storage area networks (SANs), network-attached storage (NAS), tape backup units, or any other device </a:t>
            </a:r>
            <a:endParaRPr lang="en-US" smtClean="0"/>
          </a:p>
          <a:p>
            <a:pPr lvl="2"/>
            <a:endParaRPr lang="en-US" smtClean="0"/>
          </a:p>
          <a:p>
            <a:pPr lvl="2"/>
            <a:r>
              <a:rPr lang="en-US" smtClean="0"/>
              <a:t>Topology diagram</a:t>
            </a:r>
          </a:p>
          <a:p>
            <a:pPr lvl="2"/>
            <a:endParaRPr lang="en-US" smtClean="0"/>
          </a:p>
          <a:p>
            <a:pPr lvl="2"/>
            <a:endParaRPr lang="en-US" smtClean="0"/>
          </a:p>
          <a:p>
            <a:r>
              <a:rPr lang="en-US" smtClean="0"/>
              <a:t>3. switches interconnected using spl black plane cable. Cisco introduces stackwise tech -- Uses spl ports for interconnection so line speed is faster</a:t>
            </a:r>
          </a:p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EFB3D4-0C37-48E2-A711-DD8A110C9746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Performance – support port density, forwarding rate, link aggregation for the network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Port density - </a:t>
            </a:r>
            <a:r>
              <a:rPr lang="en-GB" smtClean="0"/>
              <a:t>number of ports available on a single switch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Link Aggregation - </a:t>
            </a:r>
            <a:r>
              <a:rPr lang="en-GB" smtClean="0"/>
              <a:t>you should determine if there are enough ports on a switch to aggregate to support the required bandwidth – between dist &amp; core – reduce bottleneck of traffic 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Forwarding Rates - </a:t>
            </a:r>
            <a:r>
              <a:rPr lang="en-GB" smtClean="0"/>
              <a:t>processing capabilities of a switch by rating how much data the switch can process per second (24 ports – 24Gbps)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GB" smtClean="0"/>
              <a:t>PoE -  deliver power to a device over the existing Ethernet cabling.</a:t>
            </a:r>
          </a:p>
          <a:p>
            <a:endParaRPr lang="en-GB" smtClean="0"/>
          </a:p>
          <a:p>
            <a:r>
              <a:rPr lang="en-GB" smtClean="0"/>
              <a:t>Layer 3 Functionality </a:t>
            </a: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A22EB0-E649-4311-86D8-1387BC62BF8E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B705B4-6454-44C6-A7A5-CA02005058E4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r>
              <a:rPr lang="en-GB" smtClean="0"/>
              <a:t>Cisco has seven switch product lines </a:t>
            </a:r>
          </a:p>
          <a:p>
            <a:pPr lvl="2"/>
            <a:r>
              <a:rPr lang="fr-FR" smtClean="0"/>
              <a:t>Catalyst Express 500</a:t>
            </a:r>
          </a:p>
          <a:p>
            <a:pPr lvl="2"/>
            <a:r>
              <a:rPr lang="fr-FR" smtClean="0"/>
              <a:t>Catalyst 2960</a:t>
            </a:r>
          </a:p>
          <a:p>
            <a:pPr lvl="2"/>
            <a:r>
              <a:rPr lang="fr-FR" smtClean="0"/>
              <a:t>Catalyst 3560</a:t>
            </a:r>
          </a:p>
          <a:p>
            <a:pPr lvl="2"/>
            <a:r>
              <a:rPr lang="fr-FR" smtClean="0"/>
              <a:t>Catalyst 3750</a:t>
            </a:r>
          </a:p>
          <a:p>
            <a:pPr lvl="2"/>
            <a:r>
              <a:rPr lang="fr-FR" smtClean="0"/>
              <a:t>Catalyst 4500</a:t>
            </a:r>
          </a:p>
          <a:p>
            <a:pPr lvl="2"/>
            <a:r>
              <a:rPr lang="fr-FR" smtClean="0"/>
              <a:t>Catalyst 4900</a:t>
            </a:r>
          </a:p>
          <a:p>
            <a:pPr lvl="2"/>
            <a:r>
              <a:rPr lang="fr-FR" smtClean="0"/>
              <a:t>Catalyst 6500</a:t>
            </a:r>
          </a:p>
          <a:p>
            <a:pPr lvl="2"/>
            <a:endParaRPr lang="fr-FR" smtClean="0"/>
          </a:p>
          <a:p>
            <a:pPr lvl="2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85E33FD-115E-4EAC-8FA4-27BCAED54F1B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2.1.2.2, 2.1.2.3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E286C2-55D0-4FB6-A693-F95C862C4D2F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2.1.3.1, 2.1.3.2 (pick some of these maybe one or 2 – whatever will fit in)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E286C2-55D0-4FB6-A693-F95C862C4D2F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2.1.3.1, 2.1.3.2 (pick some of these maybe one or 2 – whatever will fit in)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9D107E-A2C0-4545-AA9B-DC10DF4A4E49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2.2.1.1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CCA765-A8A6-49AD-B47C-E450DDE6D5E8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2.2.2.1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D6B91B-3118-40FD-960D-3689A9515764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2.2.3..1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964486-8E3F-402F-8297-531F51C6D0D4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2.2.4.2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64306" y="5397500"/>
            <a:ext cx="2133600" cy="365125"/>
          </a:xfr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9617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2/13/2013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264458" y="5994462"/>
            <a:ext cx="5028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School of Applied Computing</a:t>
            </a:r>
          </a:p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Faculty of Design and Applied Engineering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pic>
        <p:nvPicPr>
          <p:cNvPr id="9" name="Picture 17" descr="smu80"/>
          <p:cNvPicPr>
            <a:picLocks noChangeAspect="1"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02" y="107576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 userDrawn="1"/>
        </p:nvSpPr>
        <p:spPr>
          <a:xfrm>
            <a:off x="5292757" y="5994462"/>
            <a:ext cx="3730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1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Hierarchical Network &amp; LAN Switching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204228"/>
            <a:ext cx="6498158" cy="2341612"/>
          </a:xfrm>
        </p:spPr>
        <p:txBody>
          <a:bodyPr/>
          <a:lstStyle/>
          <a:p>
            <a: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Hierarchical Network</a:t>
            </a:r>
            <a:b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</a:br>
            <a: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&amp;</a:t>
            </a:r>
            <a:b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</a:br>
            <a: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LAN Switching</a:t>
            </a:r>
            <a:endParaRPr lang="en-US" dirty="0">
              <a:solidFill>
                <a:schemeClr val="accent1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48296" y="3921760"/>
            <a:ext cx="1467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800000"/>
                </a:solidFill>
                <a:latin typeface="Arial"/>
                <a:cs typeface="Arial"/>
              </a:rPr>
              <a:t>Lecture 4</a:t>
            </a:r>
            <a:endParaRPr lang="en-US" sz="2400" dirty="0">
              <a:solidFill>
                <a:srgbClr val="8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04492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7495"/>
            <a:ext cx="5602288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ea typeface="ＭＳ Ｐゴシック" charset="-128"/>
              </a:rPr>
              <a:t>Hierarchical Network</a:t>
            </a:r>
            <a:endParaRPr lang="en-US" sz="3600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6149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675" y="1309688"/>
            <a:ext cx="7847965" cy="420993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4712335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ea typeface="ＭＳ Ｐゴシック" charset="-128"/>
              </a:rPr>
              <a:t>Hierarchical Network</a:t>
            </a:r>
            <a:endParaRPr lang="en-US" sz="3600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4881" y="1589723"/>
            <a:ext cx="7498080" cy="40592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3022600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ea typeface="ＭＳ Ｐゴシック" charset="-128"/>
              </a:rPr>
              <a:t>Convergence</a:t>
            </a:r>
            <a:endParaRPr lang="en-US" sz="3600" dirty="0" smtClean="0"/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6431" y="1502728"/>
            <a:ext cx="5284787" cy="3795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3584575" cy="838200"/>
          </a:xfrm>
        </p:spPr>
        <p:txBody>
          <a:bodyPr/>
          <a:lstStyle/>
          <a:p>
            <a:pPr eaLnBrk="1" hangingPunct="1"/>
            <a:r>
              <a:rPr lang="en-US" altLang="ja-JP" sz="3600" dirty="0" smtClean="0">
                <a:ea typeface="ＭＳ Ｐゴシック" charset="-128"/>
              </a:rPr>
              <a:t>Switch Features</a:t>
            </a:r>
            <a:endParaRPr lang="en-US" sz="36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851025"/>
            <a:ext cx="7940675" cy="4618038"/>
          </a:xfrm>
        </p:spPr>
        <p:txBody>
          <a:bodyPr/>
          <a:lstStyle/>
          <a:p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4080" y="1258888"/>
            <a:ext cx="7528560" cy="456279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smtClean="0">
                <a:ea typeface="ＭＳ Ｐゴシック" charset="-128"/>
              </a:rPr>
              <a:t>Switch Features</a:t>
            </a:r>
            <a:endParaRPr lang="en-US" sz="2800" smtClean="0"/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19580"/>
            <a:ext cx="4513262" cy="35131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7263" y="2227580"/>
            <a:ext cx="4376737" cy="26431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5770" y="3413125"/>
            <a:ext cx="3290888" cy="2489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dirty="0" smtClean="0">
                <a:ea typeface="ＭＳ Ｐゴシック" charset="-128"/>
              </a:rPr>
              <a:t>Switch Features in Hierarchical Network</a:t>
            </a:r>
            <a:endParaRPr lang="en-US" sz="2800" dirty="0" smtClean="0"/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41488"/>
            <a:ext cx="7940675" cy="47275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375" y="1384300"/>
            <a:ext cx="3579813" cy="2587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35650" y="1384300"/>
            <a:ext cx="3106738" cy="21955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sz="2800" dirty="0" smtClean="0"/>
              <a:t>Switches for Small and Medium Size </a:t>
            </a:r>
            <a:br>
              <a:rPr lang="en-US" sz="2800" dirty="0" smtClean="0"/>
            </a:br>
            <a:r>
              <a:rPr lang="en-US" sz="2800" dirty="0" smtClean="0"/>
              <a:t>Business (SMB)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2252663"/>
            <a:ext cx="7940675" cy="4216400"/>
          </a:xfrm>
        </p:spPr>
        <p:txBody>
          <a:bodyPr/>
          <a:lstStyle/>
          <a:p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6160" y="1565593"/>
            <a:ext cx="6918960" cy="41354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9100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 dirty="0" smtClean="0">
                <a:ea typeface="ＭＳ Ｐゴシック" charset="-128"/>
              </a:rPr>
              <a:t>Design Consideration of Ethernet/802.3</a:t>
            </a:r>
            <a:endParaRPr lang="en-US" sz="2800" dirty="0" smtClean="0">
              <a:ea typeface="ＭＳ Ｐゴシック" charset="-128"/>
            </a:endParaRPr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8150" y="1916113"/>
            <a:ext cx="4122738" cy="26336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60888" y="1473200"/>
            <a:ext cx="4225925" cy="26320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8197" name="TextBox 4"/>
          <p:cNvSpPr txBox="1">
            <a:spLocks noChangeArrowheads="1"/>
          </p:cNvSpPr>
          <p:nvPr/>
        </p:nvSpPr>
        <p:spPr bwMode="auto">
          <a:xfrm>
            <a:off x="5574665" y="4419600"/>
            <a:ext cx="2732088" cy="25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b="1"/>
              <a:t>Collision and Broadcast Domains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LAN design Consideration</a:t>
            </a:r>
            <a:br>
              <a:rPr lang="en-CA" altLang="ja-JP" sz="2800" smtClean="0">
                <a:ea typeface="ＭＳ Ｐゴシック" charset="-128"/>
              </a:rPr>
            </a:br>
            <a:endParaRPr lang="en-US" sz="2800" smtClean="0">
              <a:ea typeface="ＭＳ Ｐゴシック" charset="-128"/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9595" y="1153160"/>
            <a:ext cx="8165330" cy="458724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3897313" y="1143000"/>
            <a:ext cx="14478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100" b="1"/>
              <a:t>LAN Segmentation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LAN design Consideration</a:t>
            </a:r>
            <a:br>
              <a:rPr lang="en-CA" altLang="ja-JP" sz="2800" smtClean="0">
                <a:ea typeface="ＭＳ Ｐゴシック" charset="-128"/>
              </a:rPr>
            </a:br>
            <a:endParaRPr lang="en-US" sz="2800" smtClean="0">
              <a:ea typeface="ＭＳ Ｐゴシック" charset="-128"/>
            </a:endParaRPr>
          </a:p>
        </p:txBody>
      </p:sp>
      <p:pic>
        <p:nvPicPr>
          <p:cNvPr id="92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976" y="1915160"/>
            <a:ext cx="4125912" cy="2489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79608" y="2044700"/>
            <a:ext cx="4452937" cy="20955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Switch forwarding methods</a:t>
            </a:r>
            <a:endParaRPr lang="en-US" sz="280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8788" y="1947863"/>
            <a:ext cx="5686425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27025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Symmetric and Asymmetric Switching</a:t>
            </a:r>
            <a:r>
              <a:rPr lang="en-US" altLang="ja-JP" sz="2800" smtClean="0">
                <a:ea typeface="ＭＳ Ｐゴシック" charset="-128"/>
              </a:rPr>
              <a:t> </a:t>
            </a:r>
            <a:endParaRPr lang="en-US" sz="2800" smtClean="0">
              <a:ea typeface="ＭＳ Ｐゴシック" charset="-128"/>
            </a:endParaRP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138" y="1360488"/>
            <a:ext cx="7793037" cy="51704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Memory Buffering</a:t>
            </a:r>
            <a:endParaRPr lang="en-US" sz="2800" smtClean="0">
              <a:ea typeface="ＭＳ Ｐゴシック" charset="-128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0" y="2085975"/>
            <a:ext cx="457200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Layer 2 with Layer 3 switching</a:t>
            </a:r>
            <a:endParaRPr lang="en-US" sz="2800" smtClean="0">
              <a:ea typeface="ＭＳ Ｐゴシック" charset="-12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6413" y="2157413"/>
            <a:ext cx="5591175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600" smtClean="0"/>
              <a:t>Questions!</a:t>
            </a:r>
            <a:endParaRPr lang="en-GB" sz="66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4022</TotalTime>
  <Words>492</Words>
  <Application>Microsoft Office PowerPoint</Application>
  <PresentationFormat>On-screen Show (4:3)</PresentationFormat>
  <Paragraphs>87</Paragraphs>
  <Slides>16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Breeze</vt:lpstr>
      <vt:lpstr>Hierarchical Network &amp; LAN Switching</vt:lpstr>
      <vt:lpstr>Hierarchical Network</vt:lpstr>
      <vt:lpstr>Hierarchical Network</vt:lpstr>
      <vt:lpstr>Convergence</vt:lpstr>
      <vt:lpstr>Switch Features</vt:lpstr>
      <vt:lpstr>Switch Features</vt:lpstr>
      <vt:lpstr>Switch Features in Hierarchical Network</vt:lpstr>
      <vt:lpstr>Switches for Small and Medium Size  Business (SMB)</vt:lpstr>
      <vt:lpstr>Design Consideration of Ethernet/802.3</vt:lpstr>
      <vt:lpstr>LAN design Consideration </vt:lpstr>
      <vt:lpstr>LAN design Consideration </vt:lpstr>
      <vt:lpstr>Switch forwarding methods</vt:lpstr>
      <vt:lpstr>Symmetric and Asymmetric Switching </vt:lpstr>
      <vt:lpstr>Memory Buffering</vt:lpstr>
      <vt:lpstr>Layer 2 with Layer 3 switching</vt:lpstr>
      <vt:lpstr>Slide 16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Carlene</cp:lastModifiedBy>
  <cp:revision>192</cp:revision>
  <dcterms:created xsi:type="dcterms:W3CDTF">2011-10-03T10:20:59Z</dcterms:created>
  <dcterms:modified xsi:type="dcterms:W3CDTF">2013-02-13T00:36:17Z</dcterms:modified>
</cp:coreProperties>
</file>