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2"/>
  </p:notesMasterIdLst>
  <p:sldIdLst>
    <p:sldId id="315" r:id="rId2"/>
    <p:sldId id="322" r:id="rId3"/>
    <p:sldId id="324" r:id="rId4"/>
    <p:sldId id="325" r:id="rId5"/>
    <p:sldId id="326" r:id="rId6"/>
    <p:sldId id="357" r:id="rId7"/>
    <p:sldId id="359" r:id="rId8"/>
    <p:sldId id="358" r:id="rId9"/>
    <p:sldId id="327" r:id="rId10"/>
    <p:sldId id="328" r:id="rId11"/>
    <p:sldId id="329" r:id="rId12"/>
    <p:sldId id="330" r:id="rId13"/>
    <p:sldId id="331" r:id="rId14"/>
    <p:sldId id="356" r:id="rId15"/>
    <p:sldId id="332" r:id="rId16"/>
    <p:sldId id="333" r:id="rId17"/>
    <p:sldId id="334" r:id="rId18"/>
    <p:sldId id="335" r:id="rId19"/>
    <p:sldId id="336" r:id="rId20"/>
    <p:sldId id="337" r:id="rId21"/>
    <p:sldId id="338" r:id="rId22"/>
    <p:sldId id="360" r:id="rId23"/>
    <p:sldId id="339" r:id="rId24"/>
    <p:sldId id="340" r:id="rId25"/>
    <p:sldId id="341" r:id="rId26"/>
    <p:sldId id="342" r:id="rId27"/>
    <p:sldId id="343" r:id="rId28"/>
    <p:sldId id="348" r:id="rId29"/>
    <p:sldId id="316" r:id="rId30"/>
    <p:sldId id="319" r:id="rId3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4007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502"/>
    <p:restoredTop sz="94747"/>
  </p:normalViewPr>
  <p:slideViewPr>
    <p:cSldViewPr snapToGrid="0" snapToObjects="1">
      <p:cViewPr varScale="1">
        <p:scale>
          <a:sx n="83" d="100"/>
          <a:sy n="83" d="100"/>
        </p:scale>
        <p:origin x="1736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notesMaster" Target="notesMasters/notesMaster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presProps" Target="presProps.xml"/><Relationship Id="rId34" Type="http://schemas.openxmlformats.org/officeDocument/2006/relationships/viewProps" Target="viewProps.xml"/><Relationship Id="rId35" Type="http://schemas.openxmlformats.org/officeDocument/2006/relationships/theme" Target="theme/theme1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3FC127-787C-BE45-A40F-EDB2E16DA646}" type="datetimeFigureOut">
              <a:rPr lang="en-US" smtClean="0"/>
              <a:pPr/>
              <a:t>3/13/19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533029-7B37-EA45-89D4-C61C8C09C98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>
              <a:tabLst>
                <a:tab pos="0" algn="l"/>
                <a:tab pos="447631" algn="l"/>
                <a:tab pos="896850" algn="l"/>
                <a:tab pos="1346068" algn="l"/>
                <a:tab pos="1795287" algn="l"/>
                <a:tab pos="2244505" algn="l"/>
                <a:tab pos="2693724" algn="l"/>
                <a:tab pos="3142941" algn="l"/>
                <a:tab pos="3592161" algn="l"/>
                <a:tab pos="4041379" algn="l"/>
                <a:tab pos="4490597" algn="l"/>
                <a:tab pos="4939815" algn="l"/>
                <a:tab pos="5389035" algn="l"/>
                <a:tab pos="5838252" algn="l"/>
                <a:tab pos="6287471" algn="l"/>
                <a:tab pos="6736690" algn="l"/>
                <a:tab pos="7185908" algn="l"/>
                <a:tab pos="7635126" algn="l"/>
                <a:tab pos="8084345" algn="l"/>
                <a:tab pos="8533563" algn="l"/>
                <a:tab pos="8982782" algn="l"/>
              </a:tabLst>
              <a:defRPr sz="3200">
                <a:solidFill>
                  <a:schemeClr val="bg1"/>
                </a:solidFill>
                <a:latin typeface="Arial" charset="0"/>
              </a:defRPr>
            </a:lvl1pPr>
            <a:lvl2pPr>
              <a:tabLst>
                <a:tab pos="0" algn="l"/>
                <a:tab pos="447631" algn="l"/>
                <a:tab pos="896850" algn="l"/>
                <a:tab pos="1346068" algn="l"/>
                <a:tab pos="1795287" algn="l"/>
                <a:tab pos="2244505" algn="l"/>
                <a:tab pos="2693724" algn="l"/>
                <a:tab pos="3142941" algn="l"/>
                <a:tab pos="3592161" algn="l"/>
                <a:tab pos="4041379" algn="l"/>
                <a:tab pos="4490597" algn="l"/>
                <a:tab pos="4939815" algn="l"/>
                <a:tab pos="5389035" algn="l"/>
                <a:tab pos="5838252" algn="l"/>
                <a:tab pos="6287471" algn="l"/>
                <a:tab pos="6736690" algn="l"/>
                <a:tab pos="7185908" algn="l"/>
                <a:tab pos="7635126" algn="l"/>
                <a:tab pos="8084345" algn="l"/>
                <a:tab pos="8533563" algn="l"/>
                <a:tab pos="8982782" algn="l"/>
              </a:tabLst>
              <a:defRPr sz="3200">
                <a:solidFill>
                  <a:schemeClr val="bg1"/>
                </a:solidFill>
                <a:latin typeface="Arial" charset="0"/>
              </a:defRPr>
            </a:lvl2pPr>
            <a:lvl3pPr>
              <a:tabLst>
                <a:tab pos="0" algn="l"/>
                <a:tab pos="447631" algn="l"/>
                <a:tab pos="896850" algn="l"/>
                <a:tab pos="1346068" algn="l"/>
                <a:tab pos="1795287" algn="l"/>
                <a:tab pos="2244505" algn="l"/>
                <a:tab pos="2693724" algn="l"/>
                <a:tab pos="3142941" algn="l"/>
                <a:tab pos="3592161" algn="l"/>
                <a:tab pos="4041379" algn="l"/>
                <a:tab pos="4490597" algn="l"/>
                <a:tab pos="4939815" algn="l"/>
                <a:tab pos="5389035" algn="l"/>
                <a:tab pos="5838252" algn="l"/>
                <a:tab pos="6287471" algn="l"/>
                <a:tab pos="6736690" algn="l"/>
                <a:tab pos="7185908" algn="l"/>
                <a:tab pos="7635126" algn="l"/>
                <a:tab pos="8084345" algn="l"/>
                <a:tab pos="8533563" algn="l"/>
                <a:tab pos="8982782" algn="l"/>
              </a:tabLst>
              <a:defRPr sz="3200">
                <a:solidFill>
                  <a:schemeClr val="bg1"/>
                </a:solidFill>
                <a:latin typeface="Arial" charset="0"/>
              </a:defRPr>
            </a:lvl3pPr>
            <a:lvl4pPr>
              <a:tabLst>
                <a:tab pos="0" algn="l"/>
                <a:tab pos="447631" algn="l"/>
                <a:tab pos="896850" algn="l"/>
                <a:tab pos="1346068" algn="l"/>
                <a:tab pos="1795287" algn="l"/>
                <a:tab pos="2244505" algn="l"/>
                <a:tab pos="2693724" algn="l"/>
                <a:tab pos="3142941" algn="l"/>
                <a:tab pos="3592161" algn="l"/>
                <a:tab pos="4041379" algn="l"/>
                <a:tab pos="4490597" algn="l"/>
                <a:tab pos="4939815" algn="l"/>
                <a:tab pos="5389035" algn="l"/>
                <a:tab pos="5838252" algn="l"/>
                <a:tab pos="6287471" algn="l"/>
                <a:tab pos="6736690" algn="l"/>
                <a:tab pos="7185908" algn="l"/>
                <a:tab pos="7635126" algn="l"/>
                <a:tab pos="8084345" algn="l"/>
                <a:tab pos="8533563" algn="l"/>
                <a:tab pos="8982782" algn="l"/>
              </a:tabLst>
              <a:defRPr sz="3200">
                <a:solidFill>
                  <a:schemeClr val="bg1"/>
                </a:solidFill>
                <a:latin typeface="Arial" charset="0"/>
              </a:defRPr>
            </a:lvl4pPr>
            <a:lvl5pPr>
              <a:tabLst>
                <a:tab pos="0" algn="l"/>
                <a:tab pos="447631" algn="l"/>
                <a:tab pos="896850" algn="l"/>
                <a:tab pos="1346068" algn="l"/>
                <a:tab pos="1795287" algn="l"/>
                <a:tab pos="2244505" algn="l"/>
                <a:tab pos="2693724" algn="l"/>
                <a:tab pos="3142941" algn="l"/>
                <a:tab pos="3592161" algn="l"/>
                <a:tab pos="4041379" algn="l"/>
                <a:tab pos="4490597" algn="l"/>
                <a:tab pos="4939815" algn="l"/>
                <a:tab pos="5389035" algn="l"/>
                <a:tab pos="5838252" algn="l"/>
                <a:tab pos="6287471" algn="l"/>
                <a:tab pos="6736690" algn="l"/>
                <a:tab pos="7185908" algn="l"/>
                <a:tab pos="7635126" algn="l"/>
                <a:tab pos="8084345" algn="l"/>
                <a:tab pos="8533563" algn="l"/>
                <a:tab pos="8982782" algn="l"/>
              </a:tabLst>
              <a:defRPr sz="3200">
                <a:solidFill>
                  <a:schemeClr val="bg1"/>
                </a:solidFill>
                <a:latin typeface="Arial" charset="0"/>
              </a:defRPr>
            </a:lvl5pPr>
            <a:lvl6pPr marL="2514354" indent="-228578" algn="ctr" defTabSz="449219" eaLnBrk="0" fontAlgn="base" hangingPunct="0"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31" algn="l"/>
                <a:tab pos="896850" algn="l"/>
                <a:tab pos="1346068" algn="l"/>
                <a:tab pos="1795287" algn="l"/>
                <a:tab pos="2244505" algn="l"/>
                <a:tab pos="2693724" algn="l"/>
                <a:tab pos="3142941" algn="l"/>
                <a:tab pos="3592161" algn="l"/>
                <a:tab pos="4041379" algn="l"/>
                <a:tab pos="4490597" algn="l"/>
                <a:tab pos="4939815" algn="l"/>
                <a:tab pos="5389035" algn="l"/>
                <a:tab pos="5838252" algn="l"/>
                <a:tab pos="6287471" algn="l"/>
                <a:tab pos="6736690" algn="l"/>
                <a:tab pos="7185908" algn="l"/>
                <a:tab pos="7635126" algn="l"/>
                <a:tab pos="8084345" algn="l"/>
                <a:tab pos="8533563" algn="l"/>
                <a:tab pos="8982782" algn="l"/>
              </a:tabLst>
              <a:defRPr sz="3200">
                <a:solidFill>
                  <a:schemeClr val="bg1"/>
                </a:solidFill>
                <a:latin typeface="Arial" charset="0"/>
              </a:defRPr>
            </a:lvl6pPr>
            <a:lvl7pPr marL="2971509" indent="-228578" algn="ctr" defTabSz="449219" eaLnBrk="0" fontAlgn="base" hangingPunct="0"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31" algn="l"/>
                <a:tab pos="896850" algn="l"/>
                <a:tab pos="1346068" algn="l"/>
                <a:tab pos="1795287" algn="l"/>
                <a:tab pos="2244505" algn="l"/>
                <a:tab pos="2693724" algn="l"/>
                <a:tab pos="3142941" algn="l"/>
                <a:tab pos="3592161" algn="l"/>
                <a:tab pos="4041379" algn="l"/>
                <a:tab pos="4490597" algn="l"/>
                <a:tab pos="4939815" algn="l"/>
                <a:tab pos="5389035" algn="l"/>
                <a:tab pos="5838252" algn="l"/>
                <a:tab pos="6287471" algn="l"/>
                <a:tab pos="6736690" algn="l"/>
                <a:tab pos="7185908" algn="l"/>
                <a:tab pos="7635126" algn="l"/>
                <a:tab pos="8084345" algn="l"/>
                <a:tab pos="8533563" algn="l"/>
                <a:tab pos="8982782" algn="l"/>
              </a:tabLst>
              <a:defRPr sz="3200">
                <a:solidFill>
                  <a:schemeClr val="bg1"/>
                </a:solidFill>
                <a:latin typeface="Arial" charset="0"/>
              </a:defRPr>
            </a:lvl7pPr>
            <a:lvl8pPr marL="3428664" indent="-228578" algn="ctr" defTabSz="449219" eaLnBrk="0" fontAlgn="base" hangingPunct="0"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31" algn="l"/>
                <a:tab pos="896850" algn="l"/>
                <a:tab pos="1346068" algn="l"/>
                <a:tab pos="1795287" algn="l"/>
                <a:tab pos="2244505" algn="l"/>
                <a:tab pos="2693724" algn="l"/>
                <a:tab pos="3142941" algn="l"/>
                <a:tab pos="3592161" algn="l"/>
                <a:tab pos="4041379" algn="l"/>
                <a:tab pos="4490597" algn="l"/>
                <a:tab pos="4939815" algn="l"/>
                <a:tab pos="5389035" algn="l"/>
                <a:tab pos="5838252" algn="l"/>
                <a:tab pos="6287471" algn="l"/>
                <a:tab pos="6736690" algn="l"/>
                <a:tab pos="7185908" algn="l"/>
                <a:tab pos="7635126" algn="l"/>
                <a:tab pos="8084345" algn="l"/>
                <a:tab pos="8533563" algn="l"/>
                <a:tab pos="8982782" algn="l"/>
              </a:tabLst>
              <a:defRPr sz="3200">
                <a:solidFill>
                  <a:schemeClr val="bg1"/>
                </a:solidFill>
                <a:latin typeface="Arial" charset="0"/>
              </a:defRPr>
            </a:lvl8pPr>
            <a:lvl9pPr marL="3885819" indent="-228578" algn="ctr" defTabSz="449219" eaLnBrk="0" fontAlgn="base" hangingPunct="0"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31" algn="l"/>
                <a:tab pos="896850" algn="l"/>
                <a:tab pos="1346068" algn="l"/>
                <a:tab pos="1795287" algn="l"/>
                <a:tab pos="2244505" algn="l"/>
                <a:tab pos="2693724" algn="l"/>
                <a:tab pos="3142941" algn="l"/>
                <a:tab pos="3592161" algn="l"/>
                <a:tab pos="4041379" algn="l"/>
                <a:tab pos="4490597" algn="l"/>
                <a:tab pos="4939815" algn="l"/>
                <a:tab pos="5389035" algn="l"/>
                <a:tab pos="5838252" algn="l"/>
                <a:tab pos="6287471" algn="l"/>
                <a:tab pos="6736690" algn="l"/>
                <a:tab pos="7185908" algn="l"/>
                <a:tab pos="7635126" algn="l"/>
                <a:tab pos="8084345" algn="l"/>
                <a:tab pos="8533563" algn="l"/>
                <a:tab pos="8982782" algn="l"/>
              </a:tabLst>
              <a:defRPr sz="3200">
                <a:solidFill>
                  <a:schemeClr val="bg1"/>
                </a:solidFill>
                <a:latin typeface="Arial" charset="0"/>
              </a:defRPr>
            </a:lvl9pPr>
          </a:lstStyle>
          <a:p>
            <a:fld id="{ECB4AF5F-58B9-4EAF-865E-906B2A146845}" type="slidenum">
              <a:rPr lang="en-US" sz="1200" smtClean="0">
                <a:solidFill>
                  <a:srgbClr val="000000"/>
                </a:solidFill>
              </a:rPr>
              <a:pPr/>
              <a:t>28</a:t>
            </a:fld>
            <a:endParaRPr lang="en-US" sz="1200" dirty="0" smtClean="0">
              <a:solidFill>
                <a:srgbClr val="000000"/>
              </a:solidFill>
            </a:endParaRPr>
          </a:p>
        </p:txBody>
      </p:sp>
      <p:sp>
        <p:nvSpPr>
          <p:cNvPr id="24579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4580" name="Text Box 2"/>
          <p:cNvSpPr txBox="1">
            <a:spLocks noChangeArrowheads="1"/>
          </p:cNvSpPr>
          <p:nvPr/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1" tIns="45716" rIns="91431" bIns="45716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0654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880C-B3FC-1845-A48D-E30FB9139E1D}" type="datetimeFigureOut">
              <a:rPr lang="en-US" smtClean="0"/>
              <a:pPr/>
              <a:t>3/13/19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355F-8F73-3D4F-8D25-60A1E5D4EFA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880C-B3FC-1845-A48D-E30FB9139E1D}" type="datetimeFigureOut">
              <a:rPr lang="en-US" smtClean="0"/>
              <a:pPr/>
              <a:t>3/13/19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355F-8F73-3D4F-8D25-60A1E5D4EFA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880C-B3FC-1845-A48D-E30FB9139E1D}" type="datetimeFigureOut">
              <a:rPr lang="en-US" smtClean="0"/>
              <a:pPr/>
              <a:t>3/13/19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355F-8F73-3D4F-8D25-60A1E5D4EFA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880C-B3FC-1845-A48D-E30FB9139E1D}" type="datetimeFigureOut">
              <a:rPr lang="en-US" smtClean="0"/>
              <a:pPr/>
              <a:t>3/13/19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355F-8F73-3D4F-8D25-60A1E5D4EFA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880C-B3FC-1845-A48D-E30FB9139E1D}" type="datetimeFigureOut">
              <a:rPr lang="en-US" smtClean="0"/>
              <a:pPr/>
              <a:t>3/13/19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355F-8F73-3D4F-8D25-60A1E5D4EFA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880C-B3FC-1845-A48D-E30FB9139E1D}" type="datetimeFigureOut">
              <a:rPr lang="en-US" smtClean="0"/>
              <a:pPr/>
              <a:t>3/13/19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355F-8F73-3D4F-8D25-60A1E5D4EFA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880C-B3FC-1845-A48D-E30FB9139E1D}" type="datetimeFigureOut">
              <a:rPr lang="en-US" smtClean="0"/>
              <a:pPr/>
              <a:t>3/13/19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355F-8F73-3D4F-8D25-60A1E5D4EFA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880C-B3FC-1845-A48D-E30FB9139E1D}" type="datetimeFigureOut">
              <a:rPr lang="en-US" smtClean="0"/>
              <a:pPr/>
              <a:t>3/13/19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355F-8F73-3D4F-8D25-60A1E5D4EFA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880C-B3FC-1845-A48D-E30FB9139E1D}" type="datetimeFigureOut">
              <a:rPr lang="en-US" smtClean="0"/>
              <a:pPr/>
              <a:t>3/13/19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355F-8F73-3D4F-8D25-60A1E5D4EFA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880C-B3FC-1845-A48D-E30FB9139E1D}" type="datetimeFigureOut">
              <a:rPr lang="en-US" smtClean="0"/>
              <a:pPr/>
              <a:t>3/13/19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355F-8F73-3D4F-8D25-60A1E5D4EFA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880C-B3FC-1845-A48D-E30FB9139E1D}" type="datetimeFigureOut">
              <a:rPr lang="en-US" smtClean="0"/>
              <a:pPr/>
              <a:t>3/13/19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355F-8F73-3D4F-8D25-60A1E5D4EFA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BE880C-B3FC-1845-A48D-E30FB9139E1D}" type="datetimeFigureOut">
              <a:rPr lang="en-US" smtClean="0"/>
              <a:pPr/>
              <a:t>3/13/19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85355F-8F73-3D4F-8D25-60A1E5D4EFAA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image" Target="../media/image4.png"/><Relationship Id="rId5" Type="http://schemas.openxmlformats.org/officeDocument/2006/relationships/image" Target="../media/image5.png"/><Relationship Id="rId6" Type="http://schemas.openxmlformats.org/officeDocument/2006/relationships/hyperlink" Target="https://padlet.com/mathewreesjones/Assessment" TargetMode="External"/><Relationship Id="rId7" Type="http://schemas.openxmlformats.org/officeDocument/2006/relationships/image" Target="../media/image6.jpeg"/><Relationship Id="rId8" Type="http://schemas.openxmlformats.org/officeDocument/2006/relationships/image" Target="../media/image7.png"/><Relationship Id="rId9" Type="http://schemas.openxmlformats.org/officeDocument/2006/relationships/hyperlink" Target="http://athrofa.cymru/" TargetMode="External"/><Relationship Id="rId10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4" Type="http://schemas.openxmlformats.org/officeDocument/2006/relationships/image" Target="../media/image11.png"/><Relationship Id="rId5" Type="http://schemas.openxmlformats.org/officeDocument/2006/relationships/image" Target="../media/image12.png"/><Relationship Id="rId6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4.tif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4" Type="http://schemas.openxmlformats.org/officeDocument/2006/relationships/image" Target="../media/image17.tiff"/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8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hyperlink" Target="http://gov.wales/docs/dcells/publications/150121-guidance-en.pdf" TargetMode="External"/><Relationship Id="rId3" Type="http://schemas.openxmlformats.org/officeDocument/2006/relationships/image" Target="../media/image14.tif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hyperlink" Target="http://gov.wales/docs/dcells/publications/150121-guidance-en.pdf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hyperlink" Target="http://gov.wales/docs/dcells/publications/150121-guidance-en.pdf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hyperlink" Target="http://gov.wales/docs/dcells/publications/150121-guidance-en.pdf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8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9.tiff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4" Type="http://schemas.openxmlformats.org/officeDocument/2006/relationships/hyperlink" Target="http://mylocalschool.wales.gov.uk/" TargetMode="External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4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1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4" Type="http://schemas.openxmlformats.org/officeDocument/2006/relationships/image" Target="../media/image24.png"/><Relationship Id="rId5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suttontrust.com/wp-content/uploads/2017/09/Closing-Gaps-Early_FINAL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3810132"/>
            <a:ext cx="8973519" cy="745332"/>
          </a:xfrm>
        </p:spPr>
        <p:txBody>
          <a:bodyPr>
            <a:noAutofit/>
          </a:bodyPr>
          <a:lstStyle/>
          <a:p>
            <a:pPr algn="ctr">
              <a:defRPr/>
            </a:pPr>
            <a:r>
              <a:rPr lang="en-US" sz="3000" dirty="0" err="1" smtClean="0"/>
              <a:t>Sut</a:t>
            </a:r>
            <a:r>
              <a:rPr lang="en-US" sz="3000" dirty="0" smtClean="0"/>
              <a:t> </a:t>
            </a:r>
            <a:r>
              <a:rPr lang="en-US" sz="3000" dirty="0" err="1" smtClean="0"/>
              <a:t>mae</a:t>
            </a:r>
            <a:r>
              <a:rPr lang="en-US" sz="3000" dirty="0" smtClean="0"/>
              <a:t> </a:t>
            </a:r>
            <a:r>
              <a:rPr lang="en-US" sz="3000" dirty="0" err="1" smtClean="0"/>
              <a:t>ysgolion</a:t>
            </a:r>
            <a:r>
              <a:rPr lang="en-US" sz="3000" dirty="0" smtClean="0"/>
              <a:t> </a:t>
            </a:r>
            <a:r>
              <a:rPr lang="en-US" sz="3000" dirty="0" err="1" smtClean="0"/>
              <a:t>yn</a:t>
            </a:r>
            <a:r>
              <a:rPr lang="en-US" sz="3000" dirty="0" smtClean="0"/>
              <a:t> </a:t>
            </a:r>
            <a:r>
              <a:rPr lang="en-US" sz="3000" dirty="0" err="1" smtClean="0"/>
              <a:t>defnyddio</a:t>
            </a:r>
            <a:r>
              <a:rPr lang="en-US" sz="3000" dirty="0" smtClean="0"/>
              <a:t> data?</a:t>
            </a:r>
            <a:br>
              <a:rPr lang="en-US" sz="3000" dirty="0" smtClean="0"/>
            </a:br>
            <a:r>
              <a:rPr lang="en-US" sz="3000" dirty="0" smtClean="0"/>
              <a:t>How </a:t>
            </a:r>
            <a:r>
              <a:rPr lang="en-US" sz="3000" dirty="0"/>
              <a:t>schools use data? </a:t>
            </a:r>
          </a:p>
        </p:txBody>
      </p:sp>
      <p:pic>
        <p:nvPicPr>
          <p:cNvPr id="15362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7133" y="1002163"/>
            <a:ext cx="3216803" cy="21390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3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3936" y="1002163"/>
            <a:ext cx="2571750" cy="12787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4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3936" y="2183947"/>
            <a:ext cx="2686050" cy="957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5" name="TextBox 2"/>
          <p:cNvSpPr txBox="1">
            <a:spLocks noChangeArrowheads="1"/>
          </p:cNvSpPr>
          <p:nvPr/>
        </p:nvSpPr>
        <p:spPr bwMode="auto">
          <a:xfrm>
            <a:off x="3843365" y="2970269"/>
            <a:ext cx="2447145" cy="11079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Garamond" charset="0"/>
                <a:ea typeface="ＭＳ Ｐゴシック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charset="0"/>
                <a:ea typeface="ＭＳ Ｐゴシック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charset="0"/>
                <a:ea typeface="ＭＳ Ｐゴシック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charset="0"/>
                <a:ea typeface="ＭＳ Ｐゴシック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ＭＳ Ｐゴシック" charset="-128"/>
              </a:defRPr>
            </a:lvl9pPr>
          </a:lstStyle>
          <a:p>
            <a:r>
              <a:rPr lang="en-US" altLang="en-US" sz="6600" b="1" dirty="0"/>
              <a:t>DATA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5">
            <a:alphaModFix amt="50000"/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4848" b="5306"/>
          <a:stretch/>
        </p:blipFill>
        <p:spPr>
          <a:xfrm>
            <a:off x="7184383" y="1002163"/>
            <a:ext cx="1932547" cy="2139047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766441" y="332279"/>
            <a:ext cx="888111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hlinkClick r:id="rId6"/>
              </a:rPr>
              <a:t>https://</a:t>
            </a:r>
            <a:r>
              <a:rPr lang="en-US" sz="3200" dirty="0" smtClean="0">
                <a:hlinkClick r:id="rId6"/>
              </a:rPr>
              <a:t>padlet.com/mathewreesjones/Assessment</a:t>
            </a:r>
            <a:endParaRPr lang="en-US" sz="3200" dirty="0" smtClean="0"/>
          </a:p>
          <a:p>
            <a:endParaRPr lang="en-US" sz="3200" dirty="0"/>
          </a:p>
        </p:txBody>
      </p:sp>
      <p:sp>
        <p:nvSpPr>
          <p:cNvPr id="10" name="Rectangle 9"/>
          <p:cNvSpPr/>
          <p:nvPr/>
        </p:nvSpPr>
        <p:spPr>
          <a:xfrm>
            <a:off x="2928010" y="4741122"/>
            <a:ext cx="5345459" cy="8463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900" dirty="0" smtClean="0">
                <a:solidFill>
                  <a:schemeClr val="accent1">
                    <a:lumMod val="75000"/>
                  </a:schemeClr>
                </a:solidFill>
              </a:rPr>
              <a:t>    </a:t>
            </a:r>
            <a:r>
              <a:rPr lang="en-US" sz="4900" dirty="0" err="1" smtClean="0">
                <a:solidFill>
                  <a:schemeClr val="accent1">
                    <a:lumMod val="75000"/>
                  </a:schemeClr>
                </a:solidFill>
              </a:rPr>
              <a:t>Mr</a:t>
            </a:r>
            <a:r>
              <a:rPr lang="en-US" sz="4900" dirty="0" smtClean="0">
                <a:solidFill>
                  <a:schemeClr val="accent1">
                    <a:lumMod val="75000"/>
                  </a:schemeClr>
                </a:solidFill>
              </a:rPr>
              <a:t> Mathew Jones</a:t>
            </a:r>
            <a:endParaRPr lang="en-US" sz="49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7418925" y="6067126"/>
            <a:ext cx="2985215" cy="11387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b="1" dirty="0" smtClean="0"/>
              <a:t>@</a:t>
            </a:r>
            <a:r>
              <a:rPr lang="en-US" sz="3200" b="1" dirty="0" err="1" smtClean="0"/>
              <a:t>dilynwr</a:t>
            </a:r>
            <a:endParaRPr lang="en-US" sz="3200" b="1" dirty="0" smtClean="0"/>
          </a:p>
          <a:p>
            <a:endParaRPr lang="en-US" b="1" dirty="0" smtClean="0"/>
          </a:p>
          <a:p>
            <a:endParaRPr lang="en-US" b="1" dirty="0" smtClean="0"/>
          </a:p>
        </p:txBody>
      </p:sp>
      <p:pic>
        <p:nvPicPr>
          <p:cNvPr id="13" name="Picture 12" descr="DILYNWR_400x400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8315" y="6067126"/>
            <a:ext cx="700369" cy="700369"/>
          </a:xfrm>
          <a:prstGeom prst="rect">
            <a:avLst/>
          </a:prstGeom>
        </p:spPr>
      </p:pic>
      <p:pic>
        <p:nvPicPr>
          <p:cNvPr id="15" name="Picture 14" descr="uwtsd-logo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35534" y="6091520"/>
            <a:ext cx="1658740" cy="663496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>
          <a:xfrm>
            <a:off x="4244894" y="5412301"/>
            <a:ext cx="3369833" cy="80021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>
                <a:hlinkClick r:id="rId9"/>
              </a:rPr>
              <a:t>http://athrofa.cymru</a:t>
            </a:r>
            <a:r>
              <a:rPr lang="en-US" sz="2800" dirty="0" smtClean="0">
                <a:hlinkClick r:id="rId9"/>
              </a:rPr>
              <a:t>/</a:t>
            </a:r>
            <a:endParaRPr lang="en-US" sz="2800" dirty="0" smtClean="0"/>
          </a:p>
          <a:p>
            <a:endParaRPr lang="en-US" dirty="0"/>
          </a:p>
        </p:txBody>
      </p:sp>
      <p:pic>
        <p:nvPicPr>
          <p:cNvPr id="18" name="Picture 17" descr="Athrofa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39899" y="6065700"/>
            <a:ext cx="1793063" cy="7731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0211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3366FF"/>
                </a:solidFill>
              </a:rPr>
              <a:t>Some Quotes…</a:t>
            </a:r>
            <a:r>
              <a:rPr lang="en-US" dirty="0" smtClean="0"/>
              <a:t>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72563"/>
            <a:ext cx="8229600" cy="4525963"/>
          </a:xfrm>
        </p:spPr>
        <p:txBody>
          <a:bodyPr/>
          <a:lstStyle/>
          <a:p>
            <a:r>
              <a:rPr lang="en-US" dirty="0" smtClean="0"/>
              <a:t>“ “People can come up with statistics to prove anything, 14% of people know that” Homer Simpson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911" y="3180857"/>
            <a:ext cx="4553838" cy="156131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rcRect t="23468" b="18697"/>
          <a:stretch>
            <a:fillRect/>
          </a:stretch>
        </p:blipFill>
        <p:spPr>
          <a:xfrm>
            <a:off x="4673190" y="3760564"/>
            <a:ext cx="4224733" cy="298634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rcRect t="32012" b="42816"/>
          <a:stretch>
            <a:fillRect/>
          </a:stretch>
        </p:blipFill>
        <p:spPr>
          <a:xfrm>
            <a:off x="14266" y="4977918"/>
            <a:ext cx="5515176" cy="10412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0745" y="2025077"/>
            <a:ext cx="1392445" cy="104299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67808" y="2025077"/>
            <a:ext cx="3658499" cy="1721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5166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4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rgbClr val="3366FF"/>
                </a:solidFill>
              </a:rPr>
              <a:t>General </a:t>
            </a:r>
            <a:r>
              <a:rPr lang="en-GB" dirty="0" smtClean="0">
                <a:solidFill>
                  <a:srgbClr val="3366FF"/>
                </a:solidFill>
              </a:rPr>
              <a:t>principles – </a:t>
            </a:r>
            <a:br>
              <a:rPr lang="en-GB" dirty="0" smtClean="0">
                <a:solidFill>
                  <a:srgbClr val="3366FF"/>
                </a:solidFill>
              </a:rPr>
            </a:br>
            <a:r>
              <a:rPr lang="en-GB" dirty="0" err="1" smtClean="0">
                <a:solidFill>
                  <a:srgbClr val="3366FF"/>
                </a:solidFill>
              </a:rPr>
              <a:t>Egwyddorion</a:t>
            </a:r>
            <a:r>
              <a:rPr lang="en-GB" dirty="0" smtClean="0">
                <a:solidFill>
                  <a:srgbClr val="3366FF"/>
                </a:solidFill>
              </a:rPr>
              <a:t> </a:t>
            </a:r>
            <a:r>
              <a:rPr lang="en-GB" dirty="0" err="1" smtClean="0">
                <a:solidFill>
                  <a:srgbClr val="3366FF"/>
                </a:solidFill>
              </a:rPr>
              <a:t>Cyffredinol</a:t>
            </a:r>
            <a:endParaRPr lang="en-GB" dirty="0">
              <a:solidFill>
                <a:srgbClr val="3366FF"/>
              </a:solidFill>
            </a:endParaRPr>
          </a:p>
        </p:txBody>
      </p:sp>
      <p:sp>
        <p:nvSpPr>
          <p:cNvPr id="148483" name="Rectangle 3"/>
          <p:cNvSpPr>
            <a:spLocks noGrp="1" noChangeArrowheads="1"/>
          </p:cNvSpPr>
          <p:nvPr>
            <p:ph idx="1"/>
          </p:nvPr>
        </p:nvSpPr>
        <p:spPr>
          <a:xfrm>
            <a:off x="2336800" y="1624013"/>
            <a:ext cx="6807200" cy="3935412"/>
          </a:xfrm>
        </p:spPr>
        <p:txBody>
          <a:bodyPr/>
          <a:lstStyle/>
          <a:p>
            <a:r>
              <a:rPr lang="en-GB" sz="3600" dirty="0"/>
              <a:t>Trends in performance over </a:t>
            </a:r>
            <a:r>
              <a:rPr lang="en-GB" sz="3600" dirty="0" smtClean="0"/>
              <a:t>time</a:t>
            </a:r>
          </a:p>
          <a:p>
            <a:r>
              <a:rPr lang="en-GB" sz="3600" dirty="0" err="1" smtClean="0"/>
              <a:t>Tueddiadau</a:t>
            </a:r>
            <a:r>
              <a:rPr lang="en-GB" sz="3600" dirty="0" smtClean="0"/>
              <a:t> </a:t>
            </a:r>
            <a:r>
              <a:rPr lang="en-GB" sz="3600" dirty="0" err="1" smtClean="0"/>
              <a:t>mewn</a:t>
            </a:r>
            <a:r>
              <a:rPr lang="en-GB" sz="3600" dirty="0" smtClean="0"/>
              <a:t> </a:t>
            </a:r>
            <a:r>
              <a:rPr lang="en-GB" sz="3600" dirty="0" err="1" smtClean="0"/>
              <a:t>perfformiad</a:t>
            </a:r>
            <a:r>
              <a:rPr lang="en-GB" sz="3600" dirty="0" smtClean="0"/>
              <a:t> </a:t>
            </a:r>
            <a:r>
              <a:rPr lang="en-GB" sz="3600" dirty="0" err="1" smtClean="0"/>
              <a:t>dros</a:t>
            </a:r>
            <a:r>
              <a:rPr lang="en-GB" sz="3600" dirty="0" smtClean="0"/>
              <a:t> </a:t>
            </a:r>
            <a:r>
              <a:rPr lang="en-GB" sz="3600" dirty="0" err="1" smtClean="0"/>
              <a:t>amser</a:t>
            </a:r>
            <a:endParaRPr lang="en-GB" sz="3600" dirty="0" smtClean="0"/>
          </a:p>
          <a:p>
            <a:pPr>
              <a:buFont typeface="Wingdings" pitchFamily="-65" charset="2"/>
              <a:buNone/>
            </a:pPr>
            <a:endParaRPr lang="en-GB" sz="3600" dirty="0"/>
          </a:p>
          <a:p>
            <a:r>
              <a:rPr lang="en-GB" sz="3600" dirty="0"/>
              <a:t>Consider a range of </a:t>
            </a:r>
            <a:r>
              <a:rPr lang="en-GB" sz="3600" dirty="0" smtClean="0"/>
              <a:t>analyses</a:t>
            </a:r>
          </a:p>
          <a:p>
            <a:r>
              <a:rPr lang="en-GB" sz="3600" dirty="0" err="1" smtClean="0"/>
              <a:t>Ystyried</a:t>
            </a:r>
            <a:r>
              <a:rPr lang="en-GB" sz="3600" dirty="0" smtClean="0"/>
              <a:t> </a:t>
            </a:r>
            <a:r>
              <a:rPr lang="en-GB" sz="3600" dirty="0" err="1" smtClean="0"/>
              <a:t>ystod</a:t>
            </a:r>
            <a:r>
              <a:rPr lang="en-GB" sz="3600" dirty="0" smtClean="0"/>
              <a:t> </a:t>
            </a:r>
            <a:r>
              <a:rPr lang="en-GB" sz="3600" dirty="0" err="1" smtClean="0"/>
              <a:t>o</a:t>
            </a:r>
            <a:r>
              <a:rPr lang="en-GB" sz="3600" dirty="0" smtClean="0"/>
              <a:t> </a:t>
            </a:r>
            <a:r>
              <a:rPr lang="en-GB" sz="3600" dirty="0" err="1" smtClean="0"/>
              <a:t>ddadansoddi</a:t>
            </a:r>
            <a:endParaRPr lang="en-GB" sz="3600" dirty="0" smtClean="0"/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004690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506" name="Rectangle 2"/>
          <p:cNvSpPr>
            <a:spLocks noGrp="1" noChangeArrowheads="1"/>
          </p:cNvSpPr>
          <p:nvPr>
            <p:ph type="title"/>
          </p:nvPr>
        </p:nvSpPr>
        <p:spPr>
          <a:xfrm>
            <a:off x="250825" y="-224880"/>
            <a:ext cx="8893175" cy="1143000"/>
          </a:xfrm>
        </p:spPr>
        <p:txBody>
          <a:bodyPr>
            <a:normAutofit fontScale="90000"/>
          </a:bodyPr>
          <a:lstStyle/>
          <a:p>
            <a:r>
              <a:rPr lang="en-GB" sz="3400" dirty="0"/>
              <a:t/>
            </a:r>
            <a:br>
              <a:rPr lang="en-GB" sz="3400" dirty="0"/>
            </a:br>
            <a:r>
              <a:rPr lang="en-GB" sz="3400" dirty="0"/>
              <a:t/>
            </a:r>
            <a:br>
              <a:rPr lang="en-GB" sz="3400" dirty="0"/>
            </a:br>
            <a:r>
              <a:rPr lang="en-GB" sz="3000" dirty="0"/>
              <a:t/>
            </a:r>
            <a:br>
              <a:rPr lang="en-GB" sz="3000" dirty="0"/>
            </a:br>
            <a:r>
              <a:rPr lang="en-GB" sz="3600" dirty="0">
                <a:solidFill>
                  <a:srgbClr val="3366FF"/>
                </a:solidFill>
              </a:rPr>
              <a:t>Trends in performance over </a:t>
            </a:r>
            <a:r>
              <a:rPr lang="en-GB" sz="3600" dirty="0" smtClean="0">
                <a:solidFill>
                  <a:srgbClr val="3366FF"/>
                </a:solidFill>
              </a:rPr>
              <a:t>time-</a:t>
            </a:r>
            <a:br>
              <a:rPr lang="en-GB" sz="3600" dirty="0" smtClean="0">
                <a:solidFill>
                  <a:srgbClr val="3366FF"/>
                </a:solidFill>
              </a:rPr>
            </a:br>
            <a:r>
              <a:rPr lang="en-GB" sz="3600" dirty="0" err="1" smtClean="0">
                <a:solidFill>
                  <a:srgbClr val="3366FF"/>
                </a:solidFill>
              </a:rPr>
              <a:t>Tueddiadau</a:t>
            </a:r>
            <a:r>
              <a:rPr lang="en-GB" sz="3600" dirty="0" smtClean="0">
                <a:solidFill>
                  <a:srgbClr val="3366FF"/>
                </a:solidFill>
              </a:rPr>
              <a:t> </a:t>
            </a:r>
            <a:r>
              <a:rPr lang="en-GB" sz="3600" dirty="0" err="1" smtClean="0">
                <a:solidFill>
                  <a:srgbClr val="3366FF"/>
                </a:solidFill>
              </a:rPr>
              <a:t>mewn</a:t>
            </a:r>
            <a:r>
              <a:rPr lang="en-GB" sz="3600" dirty="0" smtClean="0">
                <a:solidFill>
                  <a:srgbClr val="3366FF"/>
                </a:solidFill>
              </a:rPr>
              <a:t> </a:t>
            </a:r>
            <a:r>
              <a:rPr lang="en-GB" sz="3600" dirty="0" err="1" smtClean="0">
                <a:solidFill>
                  <a:srgbClr val="3366FF"/>
                </a:solidFill>
              </a:rPr>
              <a:t>perfformiad</a:t>
            </a:r>
            <a:r>
              <a:rPr lang="en-GB" sz="3600" dirty="0" smtClean="0">
                <a:solidFill>
                  <a:srgbClr val="3366FF"/>
                </a:solidFill>
              </a:rPr>
              <a:t> </a:t>
            </a:r>
            <a:r>
              <a:rPr lang="en-GB" sz="3600" dirty="0" err="1" smtClean="0">
                <a:solidFill>
                  <a:srgbClr val="3366FF"/>
                </a:solidFill>
              </a:rPr>
              <a:t>dros</a:t>
            </a:r>
            <a:r>
              <a:rPr lang="en-GB" sz="3600" dirty="0" smtClean="0">
                <a:solidFill>
                  <a:srgbClr val="3366FF"/>
                </a:solidFill>
              </a:rPr>
              <a:t> </a:t>
            </a:r>
            <a:r>
              <a:rPr lang="en-GB" sz="3600" dirty="0" err="1" smtClean="0">
                <a:solidFill>
                  <a:srgbClr val="3366FF"/>
                </a:solidFill>
              </a:rPr>
              <a:t>amser</a:t>
            </a:r>
            <a:r>
              <a:rPr lang="en-GB" sz="3600" dirty="0" smtClean="0">
                <a:solidFill>
                  <a:srgbClr val="3366FF"/>
                </a:solidFill>
              </a:rPr>
              <a:t> </a:t>
            </a:r>
            <a:r>
              <a:rPr lang="en-GB" sz="3400" dirty="0">
                <a:solidFill>
                  <a:schemeClr val="accent2"/>
                </a:solidFill>
              </a:rPr>
              <a:t/>
            </a:r>
            <a:br>
              <a:rPr lang="en-GB" sz="3400" dirty="0">
                <a:solidFill>
                  <a:schemeClr val="accent2"/>
                </a:solidFill>
              </a:rPr>
            </a:br>
            <a:r>
              <a:rPr lang="en-GB" sz="3400" dirty="0">
                <a:solidFill>
                  <a:schemeClr val="accent2"/>
                </a:solidFill>
              </a:rPr>
              <a:t/>
            </a:r>
            <a:br>
              <a:rPr lang="en-GB" sz="3400" dirty="0">
                <a:solidFill>
                  <a:schemeClr val="accent2"/>
                </a:solidFill>
              </a:rPr>
            </a:br>
            <a:endParaRPr lang="en-GB" sz="3400" dirty="0">
              <a:solidFill>
                <a:schemeClr val="accent2"/>
              </a:solidFill>
            </a:endParaRPr>
          </a:p>
        </p:txBody>
      </p:sp>
      <p:sp>
        <p:nvSpPr>
          <p:cNvPr id="14950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40000" y="1302841"/>
            <a:ext cx="6353175" cy="3743325"/>
          </a:xfrm>
        </p:spPr>
        <p:txBody>
          <a:bodyPr>
            <a:normAutofit/>
          </a:bodyPr>
          <a:lstStyle/>
          <a:p>
            <a:r>
              <a:rPr lang="en-GB" sz="3600" dirty="0" smtClean="0"/>
              <a:t>Foundation Phase Indicator FPI</a:t>
            </a:r>
          </a:p>
          <a:p>
            <a:r>
              <a:rPr lang="en-GB" sz="3600" dirty="0" err="1" smtClean="0"/>
              <a:t>Dangosydd</a:t>
            </a:r>
            <a:r>
              <a:rPr lang="en-GB" sz="3600" dirty="0" smtClean="0"/>
              <a:t> </a:t>
            </a:r>
            <a:r>
              <a:rPr lang="en-GB" sz="3600" dirty="0" err="1" smtClean="0"/>
              <a:t>Cyfnod</a:t>
            </a:r>
            <a:r>
              <a:rPr lang="en-GB" sz="3600" dirty="0" smtClean="0"/>
              <a:t> </a:t>
            </a:r>
            <a:r>
              <a:rPr lang="en-GB" sz="3600" dirty="0" err="1" smtClean="0"/>
              <a:t>Sylfaen</a:t>
            </a:r>
            <a:r>
              <a:rPr lang="en-GB" sz="3600" dirty="0" smtClean="0"/>
              <a:t> DCS</a:t>
            </a:r>
          </a:p>
          <a:p>
            <a:pPr>
              <a:buNone/>
            </a:pPr>
            <a:r>
              <a:rPr lang="en-GB" sz="1300" dirty="0" smtClean="0">
                <a:solidFill>
                  <a:srgbClr val="FF0000"/>
                </a:solidFill>
              </a:rPr>
              <a:t>(Dat. </a:t>
            </a:r>
            <a:r>
              <a:rPr lang="en-GB" sz="1300" dirty="0" err="1" smtClean="0">
                <a:solidFill>
                  <a:srgbClr val="FF0000"/>
                </a:solidFill>
              </a:rPr>
              <a:t>Mathemateg</a:t>
            </a:r>
            <a:r>
              <a:rPr lang="en-GB" sz="1300" dirty="0" smtClean="0">
                <a:solidFill>
                  <a:srgbClr val="FF0000"/>
                </a:solidFill>
              </a:rPr>
              <a:t>/Mathematical Dev, Lang Dev, Dat. </a:t>
            </a:r>
            <a:r>
              <a:rPr lang="en-GB" sz="1300" dirty="0" err="1" smtClean="0">
                <a:solidFill>
                  <a:srgbClr val="FF0000"/>
                </a:solidFill>
              </a:rPr>
              <a:t>Iaith</a:t>
            </a:r>
            <a:r>
              <a:rPr lang="en-GB" sz="1300" dirty="0" smtClean="0">
                <a:solidFill>
                  <a:srgbClr val="FF0000"/>
                </a:solidFill>
              </a:rPr>
              <a:t>, Personal and Social Development/ Dat. Personal a </a:t>
            </a:r>
            <a:r>
              <a:rPr lang="en-GB" sz="1300" dirty="0" err="1" smtClean="0">
                <a:solidFill>
                  <a:srgbClr val="FF0000"/>
                </a:solidFill>
              </a:rPr>
              <a:t>Chymdeithasol</a:t>
            </a:r>
            <a:r>
              <a:rPr lang="en-GB" sz="1300" dirty="0" smtClean="0"/>
              <a:t>)</a:t>
            </a:r>
          </a:p>
          <a:p>
            <a:r>
              <a:rPr lang="en-GB" sz="3600" dirty="0" smtClean="0"/>
              <a:t>Core </a:t>
            </a:r>
            <a:r>
              <a:rPr lang="en-GB" sz="3600" dirty="0"/>
              <a:t>subjects and </a:t>
            </a:r>
            <a:r>
              <a:rPr lang="en-GB" sz="3600" dirty="0" smtClean="0"/>
              <a:t>CSI</a:t>
            </a:r>
          </a:p>
          <a:p>
            <a:r>
              <a:rPr lang="en-GB" sz="3600" dirty="0" err="1" smtClean="0"/>
              <a:t>Pynciau</a:t>
            </a:r>
            <a:r>
              <a:rPr lang="en-GB" sz="3600" dirty="0" smtClean="0"/>
              <a:t> </a:t>
            </a:r>
            <a:r>
              <a:rPr lang="en-GB" sz="3600" dirty="0" err="1" smtClean="0"/>
              <a:t>Craidd</a:t>
            </a:r>
            <a:r>
              <a:rPr lang="en-GB" sz="3600" dirty="0" smtClean="0"/>
              <a:t> a DPC</a:t>
            </a:r>
          </a:p>
          <a:p>
            <a:pPr>
              <a:buNone/>
            </a:pPr>
            <a:r>
              <a:rPr lang="en-GB" sz="1600" dirty="0" smtClean="0">
                <a:solidFill>
                  <a:srgbClr val="FF0000"/>
                </a:solidFill>
              </a:rPr>
              <a:t>(Mathematics/</a:t>
            </a:r>
            <a:r>
              <a:rPr lang="en-GB" sz="1600" dirty="0" err="1" smtClean="0">
                <a:solidFill>
                  <a:srgbClr val="FF0000"/>
                </a:solidFill>
              </a:rPr>
              <a:t>Mathemateg</a:t>
            </a:r>
            <a:r>
              <a:rPr lang="en-GB" sz="1600" dirty="0" smtClean="0">
                <a:solidFill>
                  <a:srgbClr val="FF0000"/>
                </a:solidFill>
              </a:rPr>
              <a:t>, Science/</a:t>
            </a:r>
            <a:r>
              <a:rPr lang="en-GB" sz="1600" dirty="0" err="1" smtClean="0">
                <a:solidFill>
                  <a:srgbClr val="FF0000"/>
                </a:solidFill>
              </a:rPr>
              <a:t>Gwyddoniaeth</a:t>
            </a:r>
            <a:r>
              <a:rPr lang="en-GB" sz="1600" dirty="0" smtClean="0">
                <a:solidFill>
                  <a:srgbClr val="FF0000"/>
                </a:solidFill>
              </a:rPr>
              <a:t>, English/</a:t>
            </a:r>
            <a:r>
              <a:rPr lang="en-GB" sz="1600" dirty="0" err="1" smtClean="0">
                <a:solidFill>
                  <a:srgbClr val="FF0000"/>
                </a:solidFill>
              </a:rPr>
              <a:t>Saesneg</a:t>
            </a:r>
            <a:r>
              <a:rPr lang="en-GB" sz="1600" dirty="0" smtClean="0">
                <a:solidFill>
                  <a:srgbClr val="FF0000"/>
                </a:solidFill>
              </a:rPr>
              <a:t>, (WM) Welsh/</a:t>
            </a:r>
            <a:r>
              <a:rPr lang="en-GB" sz="1600" dirty="0" err="1" smtClean="0">
                <a:solidFill>
                  <a:srgbClr val="FF0000"/>
                </a:solidFill>
              </a:rPr>
              <a:t>Cymraeg</a:t>
            </a:r>
            <a:r>
              <a:rPr lang="en-GB" sz="1600" dirty="0" smtClean="0">
                <a:solidFill>
                  <a:srgbClr val="FF0000"/>
                </a:solidFill>
              </a:rPr>
              <a:t>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137400" y="533400"/>
            <a:ext cx="18466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67529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50930" y="162449"/>
            <a:ext cx="4038600" cy="4525963"/>
          </a:xfrm>
        </p:spPr>
        <p:txBody>
          <a:bodyPr/>
          <a:lstStyle/>
          <a:p>
            <a:r>
              <a:rPr lang="en-US" dirty="0" smtClean="0"/>
              <a:t>Outcomes / </a:t>
            </a:r>
            <a:r>
              <a:rPr lang="en-US" dirty="0" err="1" smtClean="0"/>
              <a:t>Deilliannau</a:t>
            </a:r>
            <a:endParaRPr lang="en-US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3043105"/>
              </p:ext>
            </p:extLst>
          </p:nvPr>
        </p:nvGraphicFramePr>
        <p:xfrm>
          <a:off x="4724400" y="131453"/>
          <a:ext cx="4125132" cy="67333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22686"/>
                <a:gridCol w="1902446"/>
              </a:tblGrid>
              <a:tr h="618915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 dirty="0" err="1" smtClean="0"/>
                        <a:t>Cyfnod</a:t>
                      </a:r>
                      <a:r>
                        <a:rPr lang="en-US" sz="1200" b="1" dirty="0" smtClean="0"/>
                        <a:t> </a:t>
                      </a:r>
                      <a:r>
                        <a:rPr lang="en-US" sz="1200" b="1" dirty="0" err="1" smtClean="0"/>
                        <a:t>Sylfaen</a:t>
                      </a:r>
                      <a:r>
                        <a:rPr lang="en-US" sz="1200" b="1" dirty="0" smtClean="0"/>
                        <a:t> </a:t>
                      </a:r>
                      <a:endParaRPr lang="en-US" sz="1200" dirty="0" smtClean="0"/>
                    </a:p>
                    <a:p>
                      <a:r>
                        <a:rPr lang="en-US" sz="1200" dirty="0" smtClean="0"/>
                        <a:t>Foundation</a:t>
                      </a:r>
                    </a:p>
                    <a:p>
                      <a:r>
                        <a:rPr lang="en-US" sz="1200" dirty="0" smtClean="0"/>
                        <a:t>Phase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 err="1" smtClean="0"/>
                        <a:t>Cwricwlwm</a:t>
                      </a:r>
                      <a:endParaRPr lang="en-US" sz="1200" dirty="0" smtClean="0"/>
                    </a:p>
                    <a:p>
                      <a:r>
                        <a:rPr lang="en-US" sz="1200" dirty="0" err="1" smtClean="0"/>
                        <a:t>Cenedlaethol</a:t>
                      </a:r>
                      <a:endParaRPr lang="en-US" sz="1200" dirty="0" smtClean="0"/>
                    </a:p>
                    <a:p>
                      <a:r>
                        <a:rPr lang="en-US" sz="1200" dirty="0" smtClean="0"/>
                        <a:t>National</a:t>
                      </a:r>
                      <a:r>
                        <a:rPr lang="en-US" sz="1200" baseline="0" dirty="0" smtClean="0"/>
                        <a:t> </a:t>
                      </a:r>
                      <a:r>
                        <a:rPr lang="en-US" sz="1200" baseline="0" dirty="0" err="1" smtClean="0"/>
                        <a:t>Curriiculum</a:t>
                      </a:r>
                      <a:endParaRPr lang="en-US" sz="1200" dirty="0"/>
                    </a:p>
                  </a:txBody>
                  <a:tcPr/>
                </a:tc>
              </a:tr>
              <a:tr h="383138">
                <a:tc>
                  <a:txBody>
                    <a:bodyPr/>
                    <a:lstStyle/>
                    <a:p>
                      <a:r>
                        <a:rPr lang="en-US" sz="1000" b="1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Deilliant</a:t>
                      </a:r>
                      <a:r>
                        <a:rPr lang="en-US" sz="10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000" b="1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Efydd</a:t>
                      </a:r>
                      <a:r>
                        <a:rPr lang="en-US" sz="10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000" b="1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Cyfnod</a:t>
                      </a:r>
                      <a:r>
                        <a:rPr lang="en-US" sz="10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Sylfaen </a:t>
                      </a:r>
                      <a:endParaRPr lang="en-US" sz="1000" dirty="0" smtClean="0"/>
                    </a:p>
                    <a:p>
                      <a:r>
                        <a:rPr lang="en-GB" sz="10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Foundation Phase Outcome Bronze </a:t>
                      </a:r>
                      <a:endParaRPr lang="en-GB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000" dirty="0"/>
                    </a:p>
                  </a:txBody>
                  <a:tcPr/>
                </a:tc>
              </a:tr>
              <a:tr h="383138">
                <a:tc>
                  <a:txBody>
                    <a:bodyPr/>
                    <a:lstStyle/>
                    <a:p>
                      <a:r>
                        <a:rPr lang="en-US" sz="1000" b="1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Deilliant</a:t>
                      </a:r>
                      <a:r>
                        <a:rPr lang="en-US" sz="10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Arian </a:t>
                      </a:r>
                      <a:r>
                        <a:rPr lang="en-US" sz="1000" b="1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Cyfnod</a:t>
                      </a:r>
                      <a:r>
                        <a:rPr lang="en-US" sz="10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Sylfaen </a:t>
                      </a:r>
                      <a:endParaRPr lang="en-US" sz="1000" dirty="0" smtClean="0"/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Foundation Phase Outcome Silver </a:t>
                      </a:r>
                      <a:endParaRPr lang="en-GB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000" dirty="0"/>
                    </a:p>
                  </a:txBody>
                  <a:tcPr/>
                </a:tc>
              </a:tr>
              <a:tr h="383138">
                <a:tc>
                  <a:txBody>
                    <a:bodyPr/>
                    <a:lstStyle/>
                    <a:p>
                      <a:r>
                        <a:rPr lang="en-US" sz="1000" b="1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Deilliant</a:t>
                      </a:r>
                      <a:r>
                        <a:rPr lang="en-US" sz="10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000" b="1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Aur</a:t>
                      </a:r>
                      <a:r>
                        <a:rPr lang="en-US" sz="10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000" b="1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Cyfnod</a:t>
                      </a:r>
                      <a:r>
                        <a:rPr lang="en-US" sz="10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Sylfaen </a:t>
                      </a:r>
                      <a:endParaRPr lang="en-US" sz="1000" dirty="0" smtClean="0"/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Foundation Phase Outcome Gold</a:t>
                      </a:r>
                      <a:endParaRPr lang="en-GB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000" dirty="0"/>
                    </a:p>
                  </a:txBody>
                  <a:tcPr/>
                </a:tc>
              </a:tr>
              <a:tr h="383138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00" dirty="0" err="1" smtClean="0"/>
                        <a:t>Deilliant</a:t>
                      </a:r>
                      <a:r>
                        <a:rPr lang="en-US" sz="1000" dirty="0" smtClean="0"/>
                        <a:t> 1 </a:t>
                      </a:r>
                      <a:r>
                        <a:rPr lang="en-US" sz="1000" dirty="0" err="1" smtClean="0"/>
                        <a:t>Cyfnod</a:t>
                      </a:r>
                      <a:r>
                        <a:rPr lang="en-US" sz="1000" dirty="0" smtClean="0"/>
                        <a:t> </a:t>
                      </a:r>
                      <a:r>
                        <a:rPr lang="en-US" sz="1000" dirty="0" err="1" smtClean="0"/>
                        <a:t>Sylfaen</a:t>
                      </a:r>
                      <a:r>
                        <a:rPr lang="en-US" sz="100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00" dirty="0" smtClean="0"/>
                        <a:t>Outcome</a:t>
                      </a:r>
                      <a:r>
                        <a:rPr lang="en-US" sz="1000" baseline="0" dirty="0" smtClean="0"/>
                        <a:t> 1 Foundation Phase</a:t>
                      </a:r>
                      <a:endParaRPr lang="en-US" sz="10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000" dirty="0"/>
                    </a:p>
                  </a:txBody>
                  <a:tcPr/>
                </a:tc>
              </a:tr>
              <a:tr h="530499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00" dirty="0" err="1" smtClean="0"/>
                        <a:t>Deilliant</a:t>
                      </a:r>
                      <a:r>
                        <a:rPr lang="en-US" sz="1000" dirty="0" smtClean="0"/>
                        <a:t> 2 </a:t>
                      </a:r>
                      <a:r>
                        <a:rPr lang="en-US" sz="1000" dirty="0" err="1" smtClean="0"/>
                        <a:t>Cyfnod</a:t>
                      </a:r>
                      <a:r>
                        <a:rPr lang="en-US" sz="1000" dirty="0" smtClean="0"/>
                        <a:t> </a:t>
                      </a:r>
                      <a:r>
                        <a:rPr lang="en-US" sz="1000" dirty="0" err="1" smtClean="0"/>
                        <a:t>Sylfaen</a:t>
                      </a:r>
                      <a:r>
                        <a:rPr lang="en-US" sz="100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00" dirty="0" smtClean="0"/>
                        <a:t>Outcome</a:t>
                      </a:r>
                      <a:r>
                        <a:rPr lang="en-US" sz="1000" baseline="0" dirty="0" smtClean="0"/>
                        <a:t> 2 Foundation Phase</a:t>
                      </a:r>
                      <a:endParaRPr lang="en-US" sz="1000" dirty="0" smtClean="0"/>
                    </a:p>
                    <a:p>
                      <a:endParaRPr lang="en-US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000" dirty="0"/>
                    </a:p>
                  </a:txBody>
                  <a:tcPr/>
                </a:tc>
              </a:tr>
              <a:tr h="530499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00" dirty="0" err="1" smtClean="0"/>
                        <a:t>Deilliant</a:t>
                      </a:r>
                      <a:r>
                        <a:rPr lang="en-US" sz="1000" dirty="0" smtClean="0"/>
                        <a:t> 3 </a:t>
                      </a:r>
                      <a:r>
                        <a:rPr lang="en-US" sz="1000" dirty="0" err="1" smtClean="0"/>
                        <a:t>Cyfnod</a:t>
                      </a:r>
                      <a:r>
                        <a:rPr lang="en-US" sz="1000" dirty="0" smtClean="0"/>
                        <a:t> </a:t>
                      </a:r>
                      <a:r>
                        <a:rPr lang="en-US" sz="1000" dirty="0" err="1" smtClean="0"/>
                        <a:t>Sylfaen</a:t>
                      </a:r>
                      <a:r>
                        <a:rPr lang="en-US" sz="100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00" dirty="0" smtClean="0"/>
                        <a:t>Outcome</a:t>
                      </a:r>
                      <a:r>
                        <a:rPr lang="en-US" sz="1000" baseline="0" dirty="0" smtClean="0"/>
                        <a:t> 3 Foundation Phase</a:t>
                      </a:r>
                      <a:endParaRPr lang="en-US" sz="1000" dirty="0" smtClean="0"/>
                    </a:p>
                    <a:p>
                      <a:endParaRPr lang="en-US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000" dirty="0"/>
                    </a:p>
                  </a:txBody>
                  <a:tcPr/>
                </a:tc>
              </a:tr>
              <a:tr h="530499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00" dirty="0" err="1" smtClean="0"/>
                        <a:t>Deilliant</a:t>
                      </a:r>
                      <a:r>
                        <a:rPr lang="en-US" sz="1000" dirty="0" smtClean="0"/>
                        <a:t> 4 </a:t>
                      </a:r>
                      <a:r>
                        <a:rPr lang="en-US" sz="1000" dirty="0" err="1" smtClean="0"/>
                        <a:t>Cyfnod</a:t>
                      </a:r>
                      <a:r>
                        <a:rPr lang="en-US" sz="1000" dirty="0" smtClean="0"/>
                        <a:t> </a:t>
                      </a:r>
                      <a:r>
                        <a:rPr lang="en-US" sz="1000" dirty="0" err="1" smtClean="0"/>
                        <a:t>Sylfaen</a:t>
                      </a:r>
                      <a:r>
                        <a:rPr lang="en-US" sz="100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00" dirty="0" smtClean="0"/>
                        <a:t>Outcome</a:t>
                      </a:r>
                      <a:r>
                        <a:rPr lang="en-US" sz="1000" baseline="0" dirty="0" smtClean="0"/>
                        <a:t> 4 Foundation Phase</a:t>
                      </a:r>
                      <a:endParaRPr lang="en-US" sz="1000" dirty="0" smtClean="0"/>
                    </a:p>
                    <a:p>
                      <a:endParaRPr lang="en-US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 err="1" smtClean="0"/>
                        <a:t>Lefel</a:t>
                      </a:r>
                      <a:r>
                        <a:rPr lang="en-US" sz="1000" dirty="0" smtClean="0"/>
                        <a:t> 1 </a:t>
                      </a:r>
                      <a:r>
                        <a:rPr lang="en-US" sz="1000" dirty="0" err="1" smtClean="0"/>
                        <a:t>Cyfnod</a:t>
                      </a:r>
                      <a:r>
                        <a:rPr lang="en-US" sz="1000" baseline="0" dirty="0" smtClean="0"/>
                        <a:t> </a:t>
                      </a:r>
                      <a:r>
                        <a:rPr lang="en-US" sz="1000" baseline="0" dirty="0" err="1" smtClean="0"/>
                        <a:t>Allweddol</a:t>
                      </a:r>
                      <a:r>
                        <a:rPr lang="en-US" sz="1000" baseline="0" dirty="0" smtClean="0"/>
                        <a:t> 2</a:t>
                      </a:r>
                    </a:p>
                    <a:p>
                      <a:r>
                        <a:rPr lang="en-US" sz="1000" baseline="0" dirty="0" smtClean="0"/>
                        <a:t>Level 1 Key stage 2</a:t>
                      </a:r>
                      <a:endParaRPr lang="en-US" sz="1000" dirty="0"/>
                    </a:p>
                  </a:txBody>
                  <a:tcPr/>
                </a:tc>
              </a:tr>
              <a:tr h="530499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00" dirty="0" err="1" smtClean="0"/>
                        <a:t>Deilliant</a:t>
                      </a:r>
                      <a:r>
                        <a:rPr lang="en-US" sz="1000" dirty="0" smtClean="0"/>
                        <a:t> 5 </a:t>
                      </a:r>
                      <a:r>
                        <a:rPr lang="en-US" sz="1000" dirty="0" err="1" smtClean="0"/>
                        <a:t>Cyfnod</a:t>
                      </a:r>
                      <a:r>
                        <a:rPr lang="en-US" sz="1000" dirty="0" smtClean="0"/>
                        <a:t> </a:t>
                      </a:r>
                      <a:r>
                        <a:rPr lang="en-US" sz="1000" dirty="0" err="1" smtClean="0"/>
                        <a:t>Sylfaen</a:t>
                      </a:r>
                      <a:r>
                        <a:rPr lang="en-US" sz="100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00" dirty="0" smtClean="0"/>
                        <a:t>Outcome</a:t>
                      </a:r>
                      <a:r>
                        <a:rPr lang="en-US" sz="1000" baseline="0" dirty="0" smtClean="0"/>
                        <a:t> 5 Foundation Phase</a:t>
                      </a:r>
                      <a:endParaRPr lang="en-US" sz="1000" dirty="0" smtClean="0"/>
                    </a:p>
                    <a:p>
                      <a:endParaRPr lang="en-US" sz="1000" dirty="0"/>
                    </a:p>
                  </a:txBody>
                  <a:tcPr>
                    <a:solidFill>
                      <a:srgbClr val="C0504D">
                        <a:alpha val="27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 err="1" smtClean="0"/>
                        <a:t>Lefel</a:t>
                      </a:r>
                      <a:r>
                        <a:rPr lang="en-US" sz="1000" dirty="0" smtClean="0"/>
                        <a:t> 2 </a:t>
                      </a:r>
                      <a:r>
                        <a:rPr lang="en-US" sz="1000" dirty="0" err="1" smtClean="0"/>
                        <a:t>Cyfnod</a:t>
                      </a:r>
                      <a:r>
                        <a:rPr lang="en-US" sz="1000" baseline="0" dirty="0" smtClean="0"/>
                        <a:t> </a:t>
                      </a:r>
                      <a:r>
                        <a:rPr lang="en-US" sz="1000" baseline="0" dirty="0" err="1" smtClean="0"/>
                        <a:t>Allweddol</a:t>
                      </a:r>
                      <a:r>
                        <a:rPr lang="en-US" sz="1000" baseline="0" dirty="0" smtClean="0"/>
                        <a:t> 2</a:t>
                      </a:r>
                    </a:p>
                    <a:p>
                      <a:r>
                        <a:rPr lang="en-US" sz="1000" baseline="0" dirty="0" smtClean="0"/>
                        <a:t>Level 2 Key stage 2</a:t>
                      </a:r>
                      <a:endParaRPr lang="en-US" sz="1000" dirty="0" smtClean="0"/>
                    </a:p>
                    <a:p>
                      <a:endParaRPr lang="en-US" sz="1000" dirty="0"/>
                    </a:p>
                  </a:txBody>
                  <a:tcPr/>
                </a:tc>
              </a:tr>
              <a:tr h="530499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00" dirty="0" err="1" smtClean="0"/>
                        <a:t>Deilliant</a:t>
                      </a:r>
                      <a:r>
                        <a:rPr lang="en-US" sz="1000" dirty="0" smtClean="0"/>
                        <a:t> 6 </a:t>
                      </a:r>
                      <a:r>
                        <a:rPr lang="en-US" sz="1000" dirty="0" err="1" smtClean="0"/>
                        <a:t>Cyfnod</a:t>
                      </a:r>
                      <a:r>
                        <a:rPr lang="en-US" sz="1000" dirty="0" smtClean="0"/>
                        <a:t> </a:t>
                      </a:r>
                      <a:r>
                        <a:rPr lang="en-US" sz="1000" dirty="0" err="1" smtClean="0"/>
                        <a:t>Sylfaen</a:t>
                      </a:r>
                      <a:r>
                        <a:rPr lang="en-US" sz="100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00" dirty="0" smtClean="0"/>
                        <a:t>Outcome</a:t>
                      </a:r>
                      <a:r>
                        <a:rPr lang="en-US" sz="1000" baseline="0" dirty="0" smtClean="0"/>
                        <a:t> 6 Foundation Phase</a:t>
                      </a:r>
                      <a:endParaRPr lang="en-US" sz="1000" dirty="0" smtClean="0"/>
                    </a:p>
                    <a:p>
                      <a:endParaRPr lang="en-US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 err="1" smtClean="0"/>
                        <a:t>Lefel</a:t>
                      </a:r>
                      <a:r>
                        <a:rPr lang="en-US" sz="1000" dirty="0" smtClean="0"/>
                        <a:t> 3 </a:t>
                      </a:r>
                      <a:r>
                        <a:rPr lang="en-US" sz="1000" dirty="0" err="1" smtClean="0"/>
                        <a:t>Cyfnod</a:t>
                      </a:r>
                      <a:r>
                        <a:rPr lang="en-US" sz="1000" baseline="0" dirty="0" smtClean="0"/>
                        <a:t> </a:t>
                      </a:r>
                      <a:r>
                        <a:rPr lang="en-US" sz="1000" baseline="0" dirty="0" err="1" smtClean="0"/>
                        <a:t>Allweddol</a:t>
                      </a:r>
                      <a:r>
                        <a:rPr lang="en-US" sz="1000" baseline="0" dirty="0" smtClean="0"/>
                        <a:t> 2</a:t>
                      </a:r>
                    </a:p>
                    <a:p>
                      <a:r>
                        <a:rPr lang="en-US" sz="1000" baseline="0" dirty="0" smtClean="0"/>
                        <a:t>Level 3 Key stage 2</a:t>
                      </a:r>
                      <a:endParaRPr lang="en-US" sz="1000" dirty="0" smtClean="0"/>
                    </a:p>
                    <a:p>
                      <a:endParaRPr lang="en-US" sz="1000" dirty="0"/>
                    </a:p>
                  </a:txBody>
                  <a:tcPr/>
                </a:tc>
              </a:tr>
              <a:tr h="530499">
                <a:tc>
                  <a:txBody>
                    <a:bodyPr/>
                    <a:lstStyle/>
                    <a:p>
                      <a:endParaRPr lang="en-US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 err="1" smtClean="0"/>
                        <a:t>Lefel</a:t>
                      </a:r>
                      <a:r>
                        <a:rPr lang="en-US" sz="1000" dirty="0" smtClean="0"/>
                        <a:t> 4 </a:t>
                      </a:r>
                      <a:r>
                        <a:rPr lang="en-US" sz="1000" dirty="0" err="1" smtClean="0"/>
                        <a:t>Cyfnod</a:t>
                      </a:r>
                      <a:r>
                        <a:rPr lang="en-US" sz="1000" baseline="0" dirty="0" smtClean="0"/>
                        <a:t> </a:t>
                      </a:r>
                      <a:r>
                        <a:rPr lang="en-US" sz="1000" baseline="0" dirty="0" err="1" smtClean="0"/>
                        <a:t>Allweddol</a:t>
                      </a:r>
                      <a:r>
                        <a:rPr lang="en-US" sz="1000" baseline="0" dirty="0" smtClean="0"/>
                        <a:t> 2</a:t>
                      </a:r>
                    </a:p>
                    <a:p>
                      <a:r>
                        <a:rPr lang="en-US" sz="1000" baseline="0" dirty="0" smtClean="0"/>
                        <a:t>Level 4 Key stage 2</a:t>
                      </a:r>
                      <a:endParaRPr lang="en-US" sz="1000" dirty="0" smtClean="0"/>
                    </a:p>
                    <a:p>
                      <a:endParaRPr lang="en-US" sz="1000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530499">
                <a:tc>
                  <a:txBody>
                    <a:bodyPr/>
                    <a:lstStyle/>
                    <a:p>
                      <a:endParaRPr lang="en-US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 err="1" smtClean="0"/>
                        <a:t>Lefel</a:t>
                      </a:r>
                      <a:r>
                        <a:rPr lang="en-US" sz="1000" baseline="0" dirty="0" smtClean="0"/>
                        <a:t> </a:t>
                      </a:r>
                      <a:r>
                        <a:rPr lang="en-US" sz="1000" dirty="0" smtClean="0"/>
                        <a:t> 5 </a:t>
                      </a:r>
                      <a:r>
                        <a:rPr lang="en-US" sz="1000" dirty="0" err="1" smtClean="0"/>
                        <a:t>Cyfnod</a:t>
                      </a:r>
                      <a:r>
                        <a:rPr lang="en-US" sz="1000" baseline="0" dirty="0" smtClean="0"/>
                        <a:t> </a:t>
                      </a:r>
                      <a:r>
                        <a:rPr lang="en-US" sz="1000" baseline="0" dirty="0" err="1" smtClean="0"/>
                        <a:t>Allweddol</a:t>
                      </a:r>
                      <a:r>
                        <a:rPr lang="en-US" sz="1000" baseline="0" dirty="0" smtClean="0"/>
                        <a:t> 2</a:t>
                      </a:r>
                    </a:p>
                    <a:p>
                      <a:r>
                        <a:rPr lang="en-US" sz="1000" baseline="0" dirty="0" smtClean="0"/>
                        <a:t>Level 5  Key stage 2</a:t>
                      </a:r>
                      <a:endParaRPr lang="en-US" sz="1000" dirty="0" smtClean="0"/>
                    </a:p>
                    <a:p>
                      <a:endParaRPr lang="en-US" sz="1000" dirty="0"/>
                    </a:p>
                  </a:txBody>
                  <a:tcPr/>
                </a:tc>
              </a:tr>
              <a:tr h="667858">
                <a:tc>
                  <a:txBody>
                    <a:bodyPr/>
                    <a:lstStyle/>
                    <a:p>
                      <a:endParaRPr lang="en-US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 err="1" smtClean="0"/>
                        <a:t>Lefel</a:t>
                      </a:r>
                      <a:r>
                        <a:rPr lang="en-US" sz="1000" baseline="0" dirty="0" smtClean="0"/>
                        <a:t> </a:t>
                      </a:r>
                      <a:r>
                        <a:rPr lang="en-US" sz="1000" dirty="0" smtClean="0"/>
                        <a:t> 6 </a:t>
                      </a:r>
                      <a:r>
                        <a:rPr lang="en-US" sz="1000" dirty="0" err="1" smtClean="0"/>
                        <a:t>Cyfnod</a:t>
                      </a:r>
                      <a:r>
                        <a:rPr lang="en-US" sz="1000" baseline="0" dirty="0" smtClean="0"/>
                        <a:t> </a:t>
                      </a:r>
                      <a:r>
                        <a:rPr lang="en-US" sz="1000" baseline="0" dirty="0" err="1" smtClean="0"/>
                        <a:t>Allweddol</a:t>
                      </a:r>
                      <a:r>
                        <a:rPr lang="en-US" sz="1000" baseline="0" dirty="0" smtClean="0"/>
                        <a:t> 2/3</a:t>
                      </a:r>
                    </a:p>
                    <a:p>
                      <a:r>
                        <a:rPr lang="en-US" sz="1000" baseline="0" dirty="0" smtClean="0"/>
                        <a:t>Level 6  Key stage 2/3</a:t>
                      </a:r>
                      <a:endParaRPr lang="en-US" sz="1000" dirty="0" smtClean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930035" y="777291"/>
            <a:ext cx="3508991" cy="369331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dirty="0" smtClean="0"/>
              <a:t>The target for year 2 is that most pupils will have achieved outcome 5 key areas.</a:t>
            </a:r>
          </a:p>
          <a:p>
            <a:r>
              <a:rPr lang="en-US" dirty="0" smtClean="0"/>
              <a:t>Y </a:t>
            </a:r>
            <a:r>
              <a:rPr lang="en-US" dirty="0" err="1" smtClean="0"/>
              <a:t>targed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bl</a:t>
            </a:r>
            <a:r>
              <a:rPr lang="en-US" dirty="0" smtClean="0"/>
              <a:t> 2 </a:t>
            </a:r>
            <a:r>
              <a:rPr lang="en-US" dirty="0" err="1" smtClean="0"/>
              <a:t>yw</a:t>
            </a:r>
            <a:r>
              <a:rPr lang="en-US" dirty="0" smtClean="0"/>
              <a:t> </a:t>
            </a:r>
            <a:r>
              <a:rPr lang="en-US" dirty="0" err="1" smtClean="0"/>
              <a:t>bod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r>
              <a:rPr lang="en-US" dirty="0" smtClean="0"/>
              <a:t>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cyrraedd</a:t>
            </a:r>
            <a:r>
              <a:rPr lang="en-US" dirty="0" smtClean="0"/>
              <a:t> </a:t>
            </a:r>
            <a:r>
              <a:rPr lang="en-US" dirty="0" err="1" smtClean="0"/>
              <a:t>deilliant</a:t>
            </a:r>
            <a:r>
              <a:rPr lang="en-US" dirty="0" smtClean="0"/>
              <a:t> 5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meysydd</a:t>
            </a:r>
            <a:r>
              <a:rPr lang="en-US" dirty="0" smtClean="0"/>
              <a:t> </a:t>
            </a:r>
            <a:r>
              <a:rPr lang="en-US" dirty="0" err="1" smtClean="0"/>
              <a:t>allweddol</a:t>
            </a:r>
            <a:r>
              <a:rPr lang="en-US" dirty="0" smtClean="0"/>
              <a:t>.</a:t>
            </a:r>
          </a:p>
          <a:p>
            <a:endParaRPr lang="en-US" dirty="0" smtClean="0"/>
          </a:p>
          <a:p>
            <a:r>
              <a:rPr lang="en-US" dirty="0" smtClean="0"/>
              <a:t>The target for year 6 is that most pupils will have achieved level 4 in the core subjects.</a:t>
            </a:r>
          </a:p>
          <a:p>
            <a:r>
              <a:rPr lang="en-US" dirty="0" smtClean="0"/>
              <a:t>Y </a:t>
            </a:r>
            <a:r>
              <a:rPr lang="en-US" dirty="0" err="1" smtClean="0"/>
              <a:t>targed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bl</a:t>
            </a:r>
            <a:r>
              <a:rPr lang="en-US" dirty="0" smtClean="0"/>
              <a:t> 6 </a:t>
            </a:r>
            <a:r>
              <a:rPr lang="en-US" dirty="0" err="1" smtClean="0"/>
              <a:t>yw</a:t>
            </a:r>
            <a:r>
              <a:rPr lang="en-US" dirty="0" smtClean="0"/>
              <a:t> </a:t>
            </a:r>
            <a:r>
              <a:rPr lang="en-US" dirty="0" err="1" smtClean="0"/>
              <a:t>bod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r>
              <a:rPr lang="en-US" dirty="0" smtClean="0"/>
              <a:t>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cyrraedd</a:t>
            </a:r>
            <a:r>
              <a:rPr lang="en-US" dirty="0" smtClean="0"/>
              <a:t> level 4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pynciau</a:t>
            </a:r>
            <a:r>
              <a:rPr lang="en-US" dirty="0" smtClean="0"/>
              <a:t> </a:t>
            </a:r>
            <a:r>
              <a:rPr lang="en-US" dirty="0" err="1" smtClean="0"/>
              <a:t>craidd</a:t>
            </a:r>
            <a:endParaRPr lang="en-US" dirty="0" smtClean="0"/>
          </a:p>
        </p:txBody>
      </p:sp>
      <p:sp>
        <p:nvSpPr>
          <p:cNvPr id="7" name="TextBox 6"/>
          <p:cNvSpPr txBox="1"/>
          <p:nvPr/>
        </p:nvSpPr>
        <p:spPr>
          <a:xfrm>
            <a:off x="930035" y="4531924"/>
            <a:ext cx="3508991" cy="203132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dirty="0" smtClean="0"/>
              <a:t>It is expected that a child moves two level from one key stage to the next.</a:t>
            </a:r>
          </a:p>
          <a:p>
            <a:endParaRPr lang="en-US" dirty="0" smtClean="0"/>
          </a:p>
          <a:p>
            <a:r>
              <a:rPr lang="en-US" dirty="0" err="1" smtClean="0"/>
              <a:t>Disgwylir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bob </a:t>
            </a:r>
            <a:r>
              <a:rPr lang="en-US" dirty="0" err="1" smtClean="0"/>
              <a:t>plentyn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symud</a:t>
            </a:r>
            <a:r>
              <a:rPr lang="en-US" dirty="0" smtClean="0"/>
              <a:t> 2 </a:t>
            </a:r>
            <a:r>
              <a:rPr lang="en-US" dirty="0" err="1" smtClean="0"/>
              <a:t>lefel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un </a:t>
            </a:r>
            <a:r>
              <a:rPr lang="en-US" dirty="0" err="1" smtClean="0"/>
              <a:t>cyfnod</a:t>
            </a:r>
            <a:r>
              <a:rPr lang="en-US" dirty="0" smtClean="0"/>
              <a:t> </a:t>
            </a:r>
            <a:r>
              <a:rPr lang="en-US" dirty="0" err="1" smtClean="0"/>
              <a:t>allweddol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nesaf</a:t>
            </a:r>
            <a:r>
              <a:rPr lang="en-US" dirty="0" smtClean="0"/>
              <a:t>. 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1065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698500" y="-131762"/>
            <a:ext cx="8229600" cy="1143000"/>
          </a:xfrm>
        </p:spPr>
        <p:txBody>
          <a:bodyPr/>
          <a:lstStyle/>
          <a:p>
            <a:r>
              <a:rPr lang="en-US" dirty="0" smtClean="0"/>
              <a:t>CA3 - Key stage 3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844800" y="800100"/>
            <a:ext cx="4038600" cy="5473700"/>
          </a:xfrm>
        </p:spPr>
        <p:txBody>
          <a:bodyPr>
            <a:normAutofit fontScale="77500" lnSpcReduction="20000"/>
          </a:bodyPr>
          <a:lstStyle/>
          <a:p>
            <a:r>
              <a:rPr lang="en-US" dirty="0" smtClean="0"/>
              <a:t>English  </a:t>
            </a:r>
          </a:p>
          <a:p>
            <a:r>
              <a:rPr lang="en-US" dirty="0" smtClean="0"/>
              <a:t>Welsh </a:t>
            </a:r>
            <a:r>
              <a:rPr lang="en-US" dirty="0"/>
              <a:t>(if the learner has followed the Welsh </a:t>
            </a:r>
            <a:r>
              <a:rPr lang="en-US" dirty="0" err="1"/>
              <a:t>programme</a:t>
            </a:r>
            <a:r>
              <a:rPr lang="en-US" dirty="0"/>
              <a:t> of study) </a:t>
            </a:r>
            <a:r>
              <a:rPr lang="en-US" dirty="0" smtClean="0"/>
              <a:t>or</a:t>
            </a:r>
          </a:p>
          <a:p>
            <a:r>
              <a:rPr lang="en-US" dirty="0" smtClean="0"/>
              <a:t>Welsh </a:t>
            </a:r>
            <a:r>
              <a:rPr lang="en-US" dirty="0"/>
              <a:t>second language </a:t>
            </a:r>
            <a:endParaRPr lang="en-US" dirty="0" smtClean="0"/>
          </a:p>
          <a:p>
            <a:r>
              <a:rPr lang="en-US" dirty="0"/>
              <a:t>M</a:t>
            </a:r>
            <a:r>
              <a:rPr lang="en-US" dirty="0" smtClean="0"/>
              <a:t>athematics  </a:t>
            </a:r>
          </a:p>
          <a:p>
            <a:r>
              <a:rPr lang="en-US" dirty="0" smtClean="0"/>
              <a:t>Science </a:t>
            </a:r>
          </a:p>
          <a:p>
            <a:r>
              <a:rPr lang="en-US" dirty="0"/>
              <a:t>M</a:t>
            </a:r>
            <a:r>
              <a:rPr lang="en-US" dirty="0" smtClean="0"/>
              <a:t>odern Foreign </a:t>
            </a:r>
            <a:r>
              <a:rPr lang="en-US" dirty="0"/>
              <a:t>L</a:t>
            </a:r>
            <a:r>
              <a:rPr lang="en-US" dirty="0" smtClean="0"/>
              <a:t>anguages7*  </a:t>
            </a:r>
          </a:p>
          <a:p>
            <a:r>
              <a:rPr lang="en-US" dirty="0"/>
              <a:t>D</a:t>
            </a:r>
            <a:r>
              <a:rPr lang="en-US" dirty="0" smtClean="0"/>
              <a:t>esign </a:t>
            </a:r>
            <a:r>
              <a:rPr lang="en-US" dirty="0"/>
              <a:t>and T</a:t>
            </a:r>
            <a:r>
              <a:rPr lang="en-US" dirty="0" smtClean="0"/>
              <a:t>echnology </a:t>
            </a:r>
          </a:p>
          <a:p>
            <a:r>
              <a:rPr lang="en-US" dirty="0"/>
              <a:t>I</a:t>
            </a:r>
            <a:r>
              <a:rPr lang="en-US" dirty="0" smtClean="0"/>
              <a:t>nformation </a:t>
            </a:r>
            <a:r>
              <a:rPr lang="en-US" dirty="0"/>
              <a:t>and communication technology </a:t>
            </a:r>
            <a:endParaRPr lang="en-US" dirty="0" smtClean="0"/>
          </a:p>
          <a:p>
            <a:r>
              <a:rPr lang="en-US" dirty="0"/>
              <a:t>H</a:t>
            </a:r>
            <a:r>
              <a:rPr lang="en-US" dirty="0" smtClean="0"/>
              <a:t>istory  </a:t>
            </a:r>
          </a:p>
          <a:p>
            <a:r>
              <a:rPr lang="en-US" dirty="0"/>
              <a:t>G</a:t>
            </a:r>
            <a:r>
              <a:rPr lang="en-US" dirty="0" smtClean="0"/>
              <a:t>eography  </a:t>
            </a:r>
          </a:p>
          <a:p>
            <a:r>
              <a:rPr lang="en-US" dirty="0"/>
              <a:t>A</a:t>
            </a:r>
            <a:r>
              <a:rPr lang="en-US" dirty="0" smtClean="0"/>
              <a:t>rt </a:t>
            </a:r>
            <a:r>
              <a:rPr lang="en-US" dirty="0"/>
              <a:t>and </a:t>
            </a:r>
            <a:r>
              <a:rPr lang="en-US" dirty="0" smtClean="0"/>
              <a:t>Design  </a:t>
            </a:r>
          </a:p>
          <a:p>
            <a:r>
              <a:rPr lang="en-US" dirty="0" smtClean="0"/>
              <a:t>Music  </a:t>
            </a:r>
          </a:p>
          <a:p>
            <a:r>
              <a:rPr lang="en-US" dirty="0"/>
              <a:t>P</a:t>
            </a:r>
            <a:r>
              <a:rPr lang="en-US" dirty="0" smtClean="0"/>
              <a:t>hysical Education</a:t>
            </a:r>
            <a:r>
              <a:rPr lang="en-US" dirty="0"/>
              <a:t>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452755" y="4627860"/>
            <a:ext cx="3508991" cy="203132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dirty="0" smtClean="0"/>
              <a:t>It is expected that a child moves two level from one key stage to the next.</a:t>
            </a:r>
          </a:p>
          <a:p>
            <a:endParaRPr lang="en-US" dirty="0" smtClean="0"/>
          </a:p>
          <a:p>
            <a:r>
              <a:rPr lang="en-US" dirty="0" err="1" smtClean="0"/>
              <a:t>Disgwylir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bob </a:t>
            </a:r>
            <a:r>
              <a:rPr lang="en-US" dirty="0" err="1" smtClean="0"/>
              <a:t>plentyn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symud</a:t>
            </a:r>
            <a:r>
              <a:rPr lang="en-US" dirty="0" smtClean="0"/>
              <a:t> 2 </a:t>
            </a:r>
            <a:r>
              <a:rPr lang="en-US" dirty="0" err="1" smtClean="0"/>
              <a:t>lefel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un </a:t>
            </a:r>
            <a:r>
              <a:rPr lang="en-US" dirty="0" err="1" smtClean="0"/>
              <a:t>cyfnod</a:t>
            </a:r>
            <a:r>
              <a:rPr lang="en-US" dirty="0" smtClean="0"/>
              <a:t> </a:t>
            </a:r>
            <a:r>
              <a:rPr lang="en-US" dirty="0" err="1" smtClean="0"/>
              <a:t>allweddol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nesaf</a:t>
            </a:r>
            <a:r>
              <a:rPr lang="en-US" dirty="0" smtClean="0"/>
              <a:t>.  </a:t>
            </a:r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6299200" y="327351"/>
            <a:ext cx="2381626" cy="2585323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dirty="0" smtClean="0"/>
              <a:t>Year 9 </a:t>
            </a:r>
          </a:p>
          <a:p>
            <a:r>
              <a:rPr lang="en-US" dirty="0" smtClean="0"/>
              <a:t>The target for year 9 is that most pupils will have achieved level 5/6 in all the subjects.</a:t>
            </a:r>
          </a:p>
          <a:p>
            <a:r>
              <a:rPr lang="en-US" dirty="0" smtClean="0"/>
              <a:t>Y </a:t>
            </a:r>
            <a:r>
              <a:rPr lang="en-US" dirty="0" err="1" smtClean="0"/>
              <a:t>targed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bl</a:t>
            </a:r>
            <a:r>
              <a:rPr lang="en-US" dirty="0" smtClean="0"/>
              <a:t> 9 </a:t>
            </a:r>
            <a:r>
              <a:rPr lang="en-US" dirty="0" err="1" smtClean="0"/>
              <a:t>yw</a:t>
            </a:r>
            <a:r>
              <a:rPr lang="en-US" dirty="0" smtClean="0"/>
              <a:t> bod y </a:t>
            </a:r>
            <a:r>
              <a:rPr lang="en-US" dirty="0" err="1" smtClean="0"/>
              <a:t>disgyblion</a:t>
            </a:r>
            <a:r>
              <a:rPr lang="en-US" dirty="0" smtClean="0"/>
              <a:t>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cyrraedd</a:t>
            </a:r>
            <a:r>
              <a:rPr lang="en-US" dirty="0" smtClean="0"/>
              <a:t> level 5/6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pynciau</a:t>
            </a:r>
            <a:r>
              <a:rPr lang="en-US" dirty="0"/>
              <a:t>.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497397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8334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How do we get these levels?</a:t>
            </a:r>
            <a:br>
              <a:rPr lang="en-US" dirty="0" smtClean="0"/>
            </a:br>
            <a:r>
              <a:rPr lang="en-US" dirty="0" err="1" smtClean="0"/>
              <a:t>Sut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ni’n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y </a:t>
            </a:r>
            <a:r>
              <a:rPr lang="en-US" dirty="0" err="1" smtClean="0"/>
              <a:t>lefelau</a:t>
            </a:r>
            <a:r>
              <a:rPr lang="en-US" dirty="0" smtClean="0"/>
              <a:t> </a:t>
            </a:r>
            <a:r>
              <a:rPr lang="en-US" dirty="0" err="1" smtClean="0"/>
              <a:t>yma</a:t>
            </a:r>
            <a:r>
              <a:rPr lang="en-US" dirty="0" smtClean="0"/>
              <a:t>?</a:t>
            </a:r>
            <a:endParaRPr lang="en-US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4600" y="2298700"/>
            <a:ext cx="5080000" cy="439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3088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-131762"/>
            <a:ext cx="8229600" cy="1143000"/>
          </a:xfrm>
        </p:spPr>
        <p:txBody>
          <a:bodyPr/>
          <a:lstStyle/>
          <a:p>
            <a:r>
              <a:rPr lang="en-US" dirty="0" smtClean="0"/>
              <a:t>Levelling Work </a:t>
            </a:r>
            <a:r>
              <a:rPr lang="mr-IN" dirty="0" smtClean="0"/>
              <a:t>–</a:t>
            </a:r>
            <a:r>
              <a:rPr lang="en-US" dirty="0" smtClean="0"/>
              <a:t> </a:t>
            </a:r>
            <a:r>
              <a:rPr lang="en-US" dirty="0" err="1" smtClean="0"/>
              <a:t>Lefelu</a:t>
            </a:r>
            <a:r>
              <a:rPr lang="en-US" dirty="0" smtClean="0"/>
              <a:t> </a:t>
            </a:r>
            <a:r>
              <a:rPr lang="en-US" dirty="0" err="1" smtClean="0"/>
              <a:t>Gwaith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14270" y="1011238"/>
            <a:ext cx="3072530" cy="448589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8459" y="1011238"/>
            <a:ext cx="3279341" cy="228752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5735" y="3432646"/>
            <a:ext cx="3670300" cy="243475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457700" y="6001287"/>
            <a:ext cx="29982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Book Scrutiny </a:t>
            </a:r>
            <a:r>
              <a:rPr lang="mr-IN" dirty="0" smtClean="0"/>
              <a:t>–</a:t>
            </a:r>
            <a:r>
              <a:rPr lang="en-US" dirty="0" smtClean="0"/>
              <a:t> </a:t>
            </a:r>
            <a:r>
              <a:rPr lang="en-US" dirty="0" err="1" smtClean="0"/>
              <a:t>Craffu</a:t>
            </a:r>
            <a:r>
              <a:rPr lang="en-US" dirty="0" smtClean="0"/>
              <a:t> </a:t>
            </a:r>
            <a:r>
              <a:rPr lang="en-US" dirty="0" err="1" smtClean="0"/>
              <a:t>Llyfrau</a:t>
            </a:r>
            <a:r>
              <a:rPr lang="en-US" dirty="0" smtClean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6877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44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Which school is the best performing school?</a:t>
            </a:r>
            <a:br>
              <a:rPr lang="en-US" dirty="0" smtClean="0"/>
            </a:br>
            <a:r>
              <a:rPr lang="en-US" dirty="0" smtClean="0"/>
              <a:t>Pa </a:t>
            </a:r>
            <a:r>
              <a:rPr lang="en-US" dirty="0" err="1" smtClean="0"/>
              <a:t>ysgol</a:t>
            </a:r>
            <a:r>
              <a:rPr lang="en-US" dirty="0" smtClean="0"/>
              <a:t>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perfformio</a:t>
            </a:r>
            <a:r>
              <a:rPr lang="en-US" dirty="0" smtClean="0"/>
              <a:t> </a:t>
            </a:r>
            <a:r>
              <a:rPr lang="en-US" dirty="0" err="1" smtClean="0"/>
              <a:t>orau</a:t>
            </a:r>
            <a:r>
              <a:rPr lang="en-US" dirty="0" smtClean="0"/>
              <a:t>?</a:t>
            </a:r>
            <a:endParaRPr lang="en-US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1"/>
          </p:nvPr>
        </p:nvGraphicFramePr>
        <p:xfrm>
          <a:off x="457200" y="2225986"/>
          <a:ext cx="8229600" cy="20963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816208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School 1</a:t>
                      </a:r>
                    </a:p>
                    <a:p>
                      <a:pPr algn="ctr"/>
                      <a:r>
                        <a:rPr lang="en-US" dirty="0" smtClean="0"/>
                        <a:t> </a:t>
                      </a:r>
                      <a:r>
                        <a:rPr lang="en-US" dirty="0" err="1" smtClean="0"/>
                        <a:t>Ysgol</a:t>
                      </a:r>
                      <a:r>
                        <a:rPr lang="en-US" dirty="0" smtClean="0"/>
                        <a:t> 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School 2</a:t>
                      </a:r>
                    </a:p>
                    <a:p>
                      <a:pPr algn="ctr"/>
                      <a:r>
                        <a:rPr lang="en-US" dirty="0" err="1" smtClean="0"/>
                        <a:t>Ysgol</a:t>
                      </a:r>
                      <a:r>
                        <a:rPr lang="en-US" dirty="0" smtClean="0"/>
                        <a:t> 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School 3</a:t>
                      </a:r>
                    </a:p>
                    <a:p>
                      <a:pPr algn="ctr"/>
                      <a:r>
                        <a:rPr lang="en-US" dirty="0" err="1" smtClean="0"/>
                        <a:t>Ysgol</a:t>
                      </a:r>
                      <a:r>
                        <a:rPr lang="en-US" dirty="0" smtClean="0"/>
                        <a:t> 3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School</a:t>
                      </a:r>
                      <a:r>
                        <a:rPr lang="en-US" baseline="0" dirty="0" smtClean="0"/>
                        <a:t> 4</a:t>
                      </a:r>
                    </a:p>
                    <a:p>
                      <a:pPr algn="ctr"/>
                      <a:r>
                        <a:rPr lang="en-US" baseline="0" dirty="0" err="1" smtClean="0"/>
                        <a:t>Ysgol</a:t>
                      </a:r>
                      <a:r>
                        <a:rPr lang="en-US" baseline="0" dirty="0" smtClean="0"/>
                        <a:t> 4</a:t>
                      </a:r>
                      <a:endParaRPr lang="en-US" dirty="0"/>
                    </a:p>
                  </a:txBody>
                  <a:tcPr/>
                </a:tc>
              </a:tr>
              <a:tr h="472882">
                <a:tc>
                  <a:txBody>
                    <a:bodyPr/>
                    <a:lstStyle/>
                    <a:p>
                      <a:r>
                        <a:rPr lang="en-US" dirty="0" smtClean="0"/>
                        <a:t>CSI = Level</a:t>
                      </a:r>
                      <a:r>
                        <a:rPr lang="en-US" baseline="0" dirty="0" smtClean="0"/>
                        <a:t> 4 +</a:t>
                      </a:r>
                    </a:p>
                    <a:p>
                      <a:r>
                        <a:rPr lang="en-US" baseline="0" dirty="0" smtClean="0"/>
                        <a:t>DPC = </a:t>
                      </a:r>
                      <a:r>
                        <a:rPr lang="en-US" baseline="0" dirty="0" err="1" smtClean="0"/>
                        <a:t>Lefel</a:t>
                      </a:r>
                      <a:r>
                        <a:rPr lang="en-US" baseline="0" dirty="0" smtClean="0"/>
                        <a:t> 4 +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   97%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95%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 90%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100%</a:t>
                      </a:r>
                      <a:endParaRPr lang="en-US" dirty="0"/>
                    </a:p>
                  </a:txBody>
                  <a:tcPr/>
                </a:tc>
              </a:tr>
              <a:tr h="472882">
                <a:tc>
                  <a:txBody>
                    <a:bodyPr/>
                    <a:lstStyle/>
                    <a:p>
                      <a:r>
                        <a:rPr lang="en-US" dirty="0" smtClean="0"/>
                        <a:t>School Size</a:t>
                      </a:r>
                    </a:p>
                    <a:p>
                      <a:r>
                        <a:rPr lang="en-US" dirty="0" err="1" smtClean="0"/>
                        <a:t>Maint</a:t>
                      </a:r>
                      <a:r>
                        <a:rPr lang="en-US" dirty="0" smtClean="0"/>
                        <a:t> </a:t>
                      </a:r>
                      <a:r>
                        <a:rPr lang="en-US" dirty="0" err="1" smtClean="0"/>
                        <a:t>Ysgol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200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400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320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 30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16161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44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Which school is the best performing school?</a:t>
            </a:r>
            <a:br>
              <a:rPr lang="en-US" dirty="0" smtClean="0"/>
            </a:br>
            <a:r>
              <a:rPr lang="en-US" dirty="0" smtClean="0"/>
              <a:t>Pa </a:t>
            </a:r>
            <a:r>
              <a:rPr lang="en-US" dirty="0" err="1" smtClean="0"/>
              <a:t>ysgol</a:t>
            </a:r>
            <a:r>
              <a:rPr lang="en-US" dirty="0" smtClean="0"/>
              <a:t>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perfformio</a:t>
            </a:r>
            <a:r>
              <a:rPr lang="en-US" dirty="0" smtClean="0"/>
              <a:t> </a:t>
            </a:r>
            <a:r>
              <a:rPr lang="en-US" dirty="0" err="1" smtClean="0"/>
              <a:t>orau</a:t>
            </a:r>
            <a:r>
              <a:rPr lang="en-US" dirty="0" smtClean="0"/>
              <a:t>?</a:t>
            </a:r>
            <a:endParaRPr lang="en-US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1"/>
          </p:nvPr>
        </p:nvGraphicFramePr>
        <p:xfrm>
          <a:off x="457200" y="2225986"/>
          <a:ext cx="8229600" cy="27364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816208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School 1</a:t>
                      </a:r>
                    </a:p>
                    <a:p>
                      <a:pPr algn="ctr"/>
                      <a:r>
                        <a:rPr lang="en-US" dirty="0" smtClean="0"/>
                        <a:t> </a:t>
                      </a:r>
                      <a:r>
                        <a:rPr lang="en-US" dirty="0" err="1" smtClean="0"/>
                        <a:t>Ysgol</a:t>
                      </a:r>
                      <a:r>
                        <a:rPr lang="en-US" dirty="0" smtClean="0"/>
                        <a:t> 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School 2</a:t>
                      </a:r>
                    </a:p>
                    <a:p>
                      <a:pPr algn="ctr"/>
                      <a:r>
                        <a:rPr lang="en-US" dirty="0" err="1" smtClean="0"/>
                        <a:t>Ysgol</a:t>
                      </a:r>
                      <a:r>
                        <a:rPr lang="en-US" dirty="0" smtClean="0"/>
                        <a:t> 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School 3</a:t>
                      </a:r>
                    </a:p>
                    <a:p>
                      <a:pPr algn="ctr"/>
                      <a:r>
                        <a:rPr lang="en-US" dirty="0" err="1" smtClean="0"/>
                        <a:t>Ysgol</a:t>
                      </a:r>
                      <a:r>
                        <a:rPr lang="en-US" dirty="0" smtClean="0"/>
                        <a:t> 3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School</a:t>
                      </a:r>
                      <a:r>
                        <a:rPr lang="en-US" baseline="0" dirty="0" smtClean="0"/>
                        <a:t> 4</a:t>
                      </a:r>
                    </a:p>
                    <a:p>
                      <a:pPr algn="ctr"/>
                      <a:r>
                        <a:rPr lang="en-US" baseline="0" dirty="0" err="1" smtClean="0"/>
                        <a:t>Ysgol</a:t>
                      </a:r>
                      <a:r>
                        <a:rPr lang="en-US" baseline="0" dirty="0" smtClean="0"/>
                        <a:t> 4</a:t>
                      </a:r>
                      <a:endParaRPr lang="en-US" dirty="0"/>
                    </a:p>
                  </a:txBody>
                  <a:tcPr/>
                </a:tc>
              </a:tr>
              <a:tr h="472882">
                <a:tc>
                  <a:txBody>
                    <a:bodyPr/>
                    <a:lstStyle/>
                    <a:p>
                      <a:r>
                        <a:rPr lang="en-US" dirty="0" smtClean="0"/>
                        <a:t>CSI = Level</a:t>
                      </a:r>
                      <a:r>
                        <a:rPr lang="en-US" baseline="0" dirty="0" smtClean="0"/>
                        <a:t> 4 +</a:t>
                      </a:r>
                    </a:p>
                    <a:p>
                      <a:r>
                        <a:rPr lang="en-US" baseline="0" dirty="0" smtClean="0"/>
                        <a:t>DPC = </a:t>
                      </a:r>
                      <a:r>
                        <a:rPr lang="en-US" baseline="0" dirty="0" err="1" smtClean="0"/>
                        <a:t>Lefel</a:t>
                      </a:r>
                      <a:r>
                        <a:rPr lang="en-US" baseline="0" dirty="0" smtClean="0"/>
                        <a:t> 4 +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   97%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95%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 90%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100%</a:t>
                      </a:r>
                      <a:endParaRPr lang="en-US" dirty="0"/>
                    </a:p>
                  </a:txBody>
                  <a:tcPr/>
                </a:tc>
              </a:tr>
              <a:tr h="472882">
                <a:tc>
                  <a:txBody>
                    <a:bodyPr/>
                    <a:lstStyle/>
                    <a:p>
                      <a:r>
                        <a:rPr lang="en-US" dirty="0" smtClean="0"/>
                        <a:t>School Size</a:t>
                      </a:r>
                    </a:p>
                    <a:p>
                      <a:r>
                        <a:rPr lang="en-US" dirty="0" err="1" smtClean="0"/>
                        <a:t>Maint</a:t>
                      </a:r>
                      <a:r>
                        <a:rPr lang="en-US" dirty="0" smtClean="0"/>
                        <a:t> </a:t>
                      </a:r>
                      <a:r>
                        <a:rPr lang="en-US" dirty="0" err="1" smtClean="0"/>
                        <a:t>Ysgol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200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400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320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 30</a:t>
                      </a:r>
                      <a:endParaRPr lang="en-US" dirty="0"/>
                    </a:p>
                  </a:txBody>
                  <a:tcPr/>
                </a:tc>
              </a:tr>
              <a:tr h="472882">
                <a:tc>
                  <a:txBody>
                    <a:bodyPr/>
                    <a:lstStyle/>
                    <a:p>
                      <a:r>
                        <a:rPr lang="en-US" dirty="0" smtClean="0"/>
                        <a:t>Cohort size</a:t>
                      </a:r>
                    </a:p>
                    <a:p>
                      <a:r>
                        <a:rPr lang="en-US" dirty="0" err="1" smtClean="0"/>
                        <a:t>Maint</a:t>
                      </a:r>
                      <a:r>
                        <a:rPr lang="en-US" baseline="0" dirty="0" smtClean="0"/>
                        <a:t> </a:t>
                      </a:r>
                      <a:r>
                        <a:rPr lang="en-US" baseline="0" dirty="0" err="1" smtClean="0"/>
                        <a:t>grŵp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24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48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32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5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23233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44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Which school is the best performing school?</a:t>
            </a:r>
            <a:br>
              <a:rPr lang="en-US" dirty="0" smtClean="0"/>
            </a:br>
            <a:r>
              <a:rPr lang="en-US" dirty="0" smtClean="0"/>
              <a:t>Pa </a:t>
            </a:r>
            <a:r>
              <a:rPr lang="en-US" dirty="0" err="1" smtClean="0"/>
              <a:t>ysgol</a:t>
            </a:r>
            <a:r>
              <a:rPr lang="en-US" dirty="0" smtClean="0"/>
              <a:t>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perfformio</a:t>
            </a:r>
            <a:r>
              <a:rPr lang="en-US" dirty="0" smtClean="0"/>
              <a:t> </a:t>
            </a:r>
            <a:r>
              <a:rPr lang="en-US" dirty="0" err="1" smtClean="0"/>
              <a:t>orau</a:t>
            </a:r>
            <a:r>
              <a:rPr lang="en-US" dirty="0" smtClean="0"/>
              <a:t>?</a:t>
            </a:r>
            <a:endParaRPr lang="en-US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1"/>
          </p:nvPr>
        </p:nvGraphicFramePr>
        <p:xfrm>
          <a:off x="457200" y="2225986"/>
          <a:ext cx="8229600" cy="32093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816208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School 1</a:t>
                      </a:r>
                    </a:p>
                    <a:p>
                      <a:pPr algn="ctr"/>
                      <a:r>
                        <a:rPr lang="en-US" dirty="0" smtClean="0"/>
                        <a:t> </a:t>
                      </a:r>
                      <a:r>
                        <a:rPr lang="en-US" dirty="0" err="1" smtClean="0"/>
                        <a:t>Ysgol</a:t>
                      </a:r>
                      <a:r>
                        <a:rPr lang="en-US" dirty="0" smtClean="0"/>
                        <a:t> 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School 2</a:t>
                      </a:r>
                    </a:p>
                    <a:p>
                      <a:pPr algn="ctr"/>
                      <a:r>
                        <a:rPr lang="en-US" dirty="0" err="1" smtClean="0"/>
                        <a:t>Ysgol</a:t>
                      </a:r>
                      <a:r>
                        <a:rPr lang="en-US" dirty="0" smtClean="0"/>
                        <a:t> 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School 3</a:t>
                      </a:r>
                    </a:p>
                    <a:p>
                      <a:pPr algn="ctr"/>
                      <a:r>
                        <a:rPr lang="en-US" dirty="0" err="1" smtClean="0"/>
                        <a:t>Ysgol</a:t>
                      </a:r>
                      <a:r>
                        <a:rPr lang="en-US" dirty="0" smtClean="0"/>
                        <a:t> 3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School</a:t>
                      </a:r>
                      <a:r>
                        <a:rPr lang="en-US" baseline="0" dirty="0" smtClean="0"/>
                        <a:t> 4</a:t>
                      </a:r>
                    </a:p>
                    <a:p>
                      <a:pPr algn="ctr"/>
                      <a:r>
                        <a:rPr lang="en-US" baseline="0" dirty="0" err="1" smtClean="0"/>
                        <a:t>Ysgol</a:t>
                      </a:r>
                      <a:r>
                        <a:rPr lang="en-US" baseline="0" dirty="0" smtClean="0"/>
                        <a:t> 4</a:t>
                      </a:r>
                      <a:endParaRPr lang="en-US" dirty="0"/>
                    </a:p>
                  </a:txBody>
                  <a:tcPr/>
                </a:tc>
              </a:tr>
              <a:tr h="472882">
                <a:tc>
                  <a:txBody>
                    <a:bodyPr/>
                    <a:lstStyle/>
                    <a:p>
                      <a:r>
                        <a:rPr lang="en-US" dirty="0" smtClean="0"/>
                        <a:t>CSI = Level</a:t>
                      </a:r>
                      <a:r>
                        <a:rPr lang="en-US" baseline="0" dirty="0" smtClean="0"/>
                        <a:t> 4 +</a:t>
                      </a:r>
                    </a:p>
                    <a:p>
                      <a:r>
                        <a:rPr lang="en-US" baseline="0" dirty="0" smtClean="0"/>
                        <a:t>DPC = </a:t>
                      </a:r>
                      <a:r>
                        <a:rPr lang="en-US" baseline="0" dirty="0" err="1" smtClean="0"/>
                        <a:t>Lefel</a:t>
                      </a:r>
                      <a:r>
                        <a:rPr lang="en-US" baseline="0" dirty="0" smtClean="0"/>
                        <a:t> 4 +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   97%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95%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 90%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100%</a:t>
                      </a:r>
                      <a:endParaRPr lang="en-US" dirty="0"/>
                    </a:p>
                  </a:txBody>
                  <a:tcPr/>
                </a:tc>
              </a:tr>
              <a:tr h="472882">
                <a:tc>
                  <a:txBody>
                    <a:bodyPr/>
                    <a:lstStyle/>
                    <a:p>
                      <a:r>
                        <a:rPr lang="en-US" dirty="0" smtClean="0"/>
                        <a:t>School Size</a:t>
                      </a:r>
                    </a:p>
                    <a:p>
                      <a:r>
                        <a:rPr lang="en-US" dirty="0" err="1" smtClean="0"/>
                        <a:t>Maint</a:t>
                      </a:r>
                      <a:r>
                        <a:rPr lang="en-US" dirty="0" smtClean="0"/>
                        <a:t> </a:t>
                      </a:r>
                      <a:r>
                        <a:rPr lang="en-US" dirty="0" err="1" smtClean="0"/>
                        <a:t>Ysgol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200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400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320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 30</a:t>
                      </a:r>
                      <a:endParaRPr lang="en-US" dirty="0"/>
                    </a:p>
                  </a:txBody>
                  <a:tcPr/>
                </a:tc>
              </a:tr>
              <a:tr h="472882">
                <a:tc>
                  <a:txBody>
                    <a:bodyPr/>
                    <a:lstStyle/>
                    <a:p>
                      <a:r>
                        <a:rPr lang="en-US" dirty="0" smtClean="0"/>
                        <a:t>Cohort size</a:t>
                      </a:r>
                    </a:p>
                    <a:p>
                      <a:r>
                        <a:rPr lang="en-US" dirty="0" err="1" smtClean="0"/>
                        <a:t>Maint</a:t>
                      </a:r>
                      <a:r>
                        <a:rPr lang="en-US" baseline="0" dirty="0" smtClean="0"/>
                        <a:t> </a:t>
                      </a:r>
                      <a:r>
                        <a:rPr lang="en-US" baseline="0" dirty="0" err="1" smtClean="0"/>
                        <a:t>grŵp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24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48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32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5</a:t>
                      </a:r>
                      <a:endParaRPr lang="en-US" dirty="0"/>
                    </a:p>
                  </a:txBody>
                  <a:tcPr/>
                </a:tc>
              </a:tr>
              <a:tr h="472882">
                <a:tc>
                  <a:txBody>
                    <a:bodyPr/>
                    <a:lstStyle/>
                    <a:p>
                      <a:r>
                        <a:rPr lang="en-US" dirty="0" smtClean="0"/>
                        <a:t>ALN - AAY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3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14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0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23283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44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Which school is the best performing school?</a:t>
            </a:r>
            <a:br>
              <a:rPr lang="en-US" dirty="0" smtClean="0"/>
            </a:br>
            <a:r>
              <a:rPr lang="en-US" dirty="0" smtClean="0"/>
              <a:t>Pa </a:t>
            </a:r>
            <a:r>
              <a:rPr lang="en-US" dirty="0" err="1" smtClean="0"/>
              <a:t>ysgol</a:t>
            </a:r>
            <a:r>
              <a:rPr lang="en-US" dirty="0" smtClean="0"/>
              <a:t>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perfformio</a:t>
            </a:r>
            <a:r>
              <a:rPr lang="en-US" dirty="0" smtClean="0"/>
              <a:t> </a:t>
            </a:r>
            <a:r>
              <a:rPr lang="en-US" dirty="0" err="1" smtClean="0"/>
              <a:t>orau</a:t>
            </a:r>
            <a:r>
              <a:rPr lang="en-US" dirty="0" smtClean="0"/>
              <a:t>?</a:t>
            </a:r>
            <a:endParaRPr lang="en-US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1"/>
          </p:nvPr>
        </p:nvGraphicFramePr>
        <p:xfrm>
          <a:off x="457200" y="2225986"/>
          <a:ext cx="8229600" cy="36822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816208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School 1</a:t>
                      </a:r>
                    </a:p>
                    <a:p>
                      <a:pPr algn="ctr"/>
                      <a:r>
                        <a:rPr lang="en-US" dirty="0" smtClean="0"/>
                        <a:t> </a:t>
                      </a:r>
                      <a:r>
                        <a:rPr lang="en-US" dirty="0" err="1" smtClean="0"/>
                        <a:t>Ysgol</a:t>
                      </a:r>
                      <a:r>
                        <a:rPr lang="en-US" dirty="0" smtClean="0"/>
                        <a:t> 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School 2</a:t>
                      </a:r>
                    </a:p>
                    <a:p>
                      <a:pPr algn="ctr"/>
                      <a:r>
                        <a:rPr lang="en-US" dirty="0" err="1" smtClean="0"/>
                        <a:t>Ysgol</a:t>
                      </a:r>
                      <a:r>
                        <a:rPr lang="en-US" dirty="0" smtClean="0"/>
                        <a:t> 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School 3</a:t>
                      </a:r>
                    </a:p>
                    <a:p>
                      <a:pPr algn="ctr"/>
                      <a:r>
                        <a:rPr lang="en-US" dirty="0" err="1" smtClean="0"/>
                        <a:t>Ysgol</a:t>
                      </a:r>
                      <a:r>
                        <a:rPr lang="en-US" dirty="0" smtClean="0"/>
                        <a:t> 3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School</a:t>
                      </a:r>
                      <a:r>
                        <a:rPr lang="en-US" baseline="0" dirty="0" smtClean="0"/>
                        <a:t> 4</a:t>
                      </a:r>
                    </a:p>
                    <a:p>
                      <a:pPr algn="ctr"/>
                      <a:r>
                        <a:rPr lang="en-US" baseline="0" dirty="0" err="1" smtClean="0"/>
                        <a:t>Ysgol</a:t>
                      </a:r>
                      <a:r>
                        <a:rPr lang="en-US" baseline="0" dirty="0" smtClean="0"/>
                        <a:t> 4</a:t>
                      </a:r>
                      <a:endParaRPr lang="en-US" dirty="0"/>
                    </a:p>
                  </a:txBody>
                  <a:tcPr/>
                </a:tc>
              </a:tr>
              <a:tr h="472882">
                <a:tc>
                  <a:txBody>
                    <a:bodyPr/>
                    <a:lstStyle/>
                    <a:p>
                      <a:r>
                        <a:rPr lang="en-US" dirty="0" smtClean="0"/>
                        <a:t>CSI = Level</a:t>
                      </a:r>
                      <a:r>
                        <a:rPr lang="en-US" baseline="0" dirty="0" smtClean="0"/>
                        <a:t> 4 +</a:t>
                      </a:r>
                    </a:p>
                    <a:p>
                      <a:r>
                        <a:rPr lang="en-US" baseline="0" dirty="0" smtClean="0"/>
                        <a:t>DPC = </a:t>
                      </a:r>
                      <a:r>
                        <a:rPr lang="en-US" baseline="0" dirty="0" err="1" smtClean="0"/>
                        <a:t>Lefel</a:t>
                      </a:r>
                      <a:r>
                        <a:rPr lang="en-US" baseline="0" dirty="0" smtClean="0"/>
                        <a:t> 4 +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   97%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95%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 90%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100%</a:t>
                      </a:r>
                      <a:endParaRPr lang="en-US" dirty="0"/>
                    </a:p>
                  </a:txBody>
                  <a:tcPr/>
                </a:tc>
              </a:tr>
              <a:tr h="472882">
                <a:tc>
                  <a:txBody>
                    <a:bodyPr/>
                    <a:lstStyle/>
                    <a:p>
                      <a:r>
                        <a:rPr lang="en-US" dirty="0" smtClean="0"/>
                        <a:t>School Size</a:t>
                      </a:r>
                    </a:p>
                    <a:p>
                      <a:r>
                        <a:rPr lang="en-US" dirty="0" err="1" smtClean="0"/>
                        <a:t>Maint</a:t>
                      </a:r>
                      <a:r>
                        <a:rPr lang="en-US" dirty="0" smtClean="0"/>
                        <a:t> </a:t>
                      </a:r>
                      <a:r>
                        <a:rPr lang="en-US" dirty="0" err="1" smtClean="0"/>
                        <a:t>Ysgol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200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400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320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 30</a:t>
                      </a:r>
                      <a:endParaRPr lang="en-US" dirty="0"/>
                    </a:p>
                  </a:txBody>
                  <a:tcPr/>
                </a:tc>
              </a:tr>
              <a:tr h="472882">
                <a:tc>
                  <a:txBody>
                    <a:bodyPr/>
                    <a:lstStyle/>
                    <a:p>
                      <a:r>
                        <a:rPr lang="en-US" dirty="0" smtClean="0"/>
                        <a:t>Cohort size</a:t>
                      </a:r>
                    </a:p>
                    <a:p>
                      <a:r>
                        <a:rPr lang="en-US" dirty="0" err="1" smtClean="0"/>
                        <a:t>Maint</a:t>
                      </a:r>
                      <a:r>
                        <a:rPr lang="en-US" baseline="0" dirty="0" smtClean="0"/>
                        <a:t> </a:t>
                      </a:r>
                      <a:r>
                        <a:rPr lang="en-US" baseline="0" dirty="0" err="1" smtClean="0"/>
                        <a:t>grŵp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24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48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32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5</a:t>
                      </a:r>
                      <a:endParaRPr lang="en-US" dirty="0"/>
                    </a:p>
                  </a:txBody>
                  <a:tcPr/>
                </a:tc>
              </a:tr>
              <a:tr h="472882">
                <a:tc>
                  <a:txBody>
                    <a:bodyPr/>
                    <a:lstStyle/>
                    <a:p>
                      <a:r>
                        <a:rPr lang="en-US" dirty="0" smtClean="0"/>
                        <a:t>ALN - AAY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3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14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0</a:t>
                      </a:r>
                      <a:endParaRPr lang="en-US" dirty="0"/>
                    </a:p>
                  </a:txBody>
                  <a:tcPr/>
                </a:tc>
              </a:tr>
              <a:tr h="472882">
                <a:tc>
                  <a:txBody>
                    <a:bodyPr/>
                    <a:lstStyle/>
                    <a:p>
                      <a:r>
                        <a:rPr lang="en-US" dirty="0" smtClean="0"/>
                        <a:t>EAL - SIY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14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0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69336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44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Which school is the best performing school?</a:t>
            </a:r>
            <a:br>
              <a:rPr lang="en-US" dirty="0" smtClean="0"/>
            </a:br>
            <a:r>
              <a:rPr lang="en-US" dirty="0" smtClean="0"/>
              <a:t>Pa </a:t>
            </a:r>
            <a:r>
              <a:rPr lang="en-US" dirty="0" err="1" smtClean="0"/>
              <a:t>ysgol</a:t>
            </a:r>
            <a:r>
              <a:rPr lang="en-US" dirty="0" smtClean="0"/>
              <a:t>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perfformio</a:t>
            </a:r>
            <a:r>
              <a:rPr lang="en-US" dirty="0" smtClean="0"/>
              <a:t> </a:t>
            </a:r>
            <a:r>
              <a:rPr lang="en-US" dirty="0" err="1" smtClean="0"/>
              <a:t>orau</a:t>
            </a:r>
            <a:r>
              <a:rPr lang="en-US" dirty="0" smtClean="0"/>
              <a:t>?</a:t>
            </a:r>
            <a:endParaRPr lang="en-US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1"/>
          </p:nvPr>
        </p:nvGraphicFramePr>
        <p:xfrm>
          <a:off x="457200" y="2225986"/>
          <a:ext cx="8229600" cy="41550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816208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School 1</a:t>
                      </a:r>
                    </a:p>
                    <a:p>
                      <a:pPr algn="ctr"/>
                      <a:r>
                        <a:rPr lang="en-US" dirty="0" smtClean="0"/>
                        <a:t> </a:t>
                      </a:r>
                      <a:r>
                        <a:rPr lang="en-US" dirty="0" err="1" smtClean="0"/>
                        <a:t>Ysgol</a:t>
                      </a:r>
                      <a:r>
                        <a:rPr lang="en-US" dirty="0" smtClean="0"/>
                        <a:t> 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School 2</a:t>
                      </a:r>
                    </a:p>
                    <a:p>
                      <a:pPr algn="ctr"/>
                      <a:r>
                        <a:rPr lang="en-US" dirty="0" err="1" smtClean="0"/>
                        <a:t>Ysgol</a:t>
                      </a:r>
                      <a:r>
                        <a:rPr lang="en-US" dirty="0" smtClean="0"/>
                        <a:t> 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School 3</a:t>
                      </a:r>
                    </a:p>
                    <a:p>
                      <a:pPr algn="ctr"/>
                      <a:r>
                        <a:rPr lang="en-US" dirty="0" err="1" smtClean="0"/>
                        <a:t>Ysgol</a:t>
                      </a:r>
                      <a:r>
                        <a:rPr lang="en-US" dirty="0" smtClean="0"/>
                        <a:t> 3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School</a:t>
                      </a:r>
                      <a:r>
                        <a:rPr lang="en-US" baseline="0" dirty="0" smtClean="0"/>
                        <a:t> 4</a:t>
                      </a:r>
                    </a:p>
                    <a:p>
                      <a:pPr algn="ctr"/>
                      <a:r>
                        <a:rPr lang="en-US" baseline="0" dirty="0" err="1" smtClean="0"/>
                        <a:t>Ysgol</a:t>
                      </a:r>
                      <a:r>
                        <a:rPr lang="en-US" baseline="0" dirty="0" smtClean="0"/>
                        <a:t> 4</a:t>
                      </a:r>
                      <a:endParaRPr lang="en-US" dirty="0"/>
                    </a:p>
                  </a:txBody>
                  <a:tcPr/>
                </a:tc>
              </a:tr>
              <a:tr h="472882">
                <a:tc>
                  <a:txBody>
                    <a:bodyPr/>
                    <a:lstStyle/>
                    <a:p>
                      <a:r>
                        <a:rPr lang="en-US" dirty="0" smtClean="0"/>
                        <a:t>CSI = Level</a:t>
                      </a:r>
                      <a:r>
                        <a:rPr lang="en-US" baseline="0" dirty="0" smtClean="0"/>
                        <a:t> 4 +</a:t>
                      </a:r>
                    </a:p>
                    <a:p>
                      <a:r>
                        <a:rPr lang="en-US" baseline="0" dirty="0" smtClean="0"/>
                        <a:t>DPC = </a:t>
                      </a:r>
                      <a:r>
                        <a:rPr lang="en-US" baseline="0" dirty="0" err="1" smtClean="0"/>
                        <a:t>Lefel</a:t>
                      </a:r>
                      <a:r>
                        <a:rPr lang="en-US" baseline="0" dirty="0" smtClean="0"/>
                        <a:t> 4 +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   97%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95%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 90%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100%</a:t>
                      </a:r>
                      <a:endParaRPr lang="en-US" dirty="0"/>
                    </a:p>
                  </a:txBody>
                  <a:tcPr/>
                </a:tc>
              </a:tr>
              <a:tr h="472882">
                <a:tc>
                  <a:txBody>
                    <a:bodyPr/>
                    <a:lstStyle/>
                    <a:p>
                      <a:r>
                        <a:rPr lang="en-US" dirty="0" smtClean="0"/>
                        <a:t>School Size</a:t>
                      </a:r>
                    </a:p>
                    <a:p>
                      <a:r>
                        <a:rPr lang="en-US" dirty="0" err="1" smtClean="0"/>
                        <a:t>Maint</a:t>
                      </a:r>
                      <a:r>
                        <a:rPr lang="en-US" dirty="0" smtClean="0"/>
                        <a:t> </a:t>
                      </a:r>
                      <a:r>
                        <a:rPr lang="en-US" dirty="0" err="1" smtClean="0"/>
                        <a:t>Ysgol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200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400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320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 30</a:t>
                      </a:r>
                      <a:endParaRPr lang="en-US" dirty="0"/>
                    </a:p>
                  </a:txBody>
                  <a:tcPr/>
                </a:tc>
              </a:tr>
              <a:tr h="472882">
                <a:tc>
                  <a:txBody>
                    <a:bodyPr/>
                    <a:lstStyle/>
                    <a:p>
                      <a:r>
                        <a:rPr lang="en-US" dirty="0" smtClean="0"/>
                        <a:t>Cohort size</a:t>
                      </a:r>
                    </a:p>
                    <a:p>
                      <a:r>
                        <a:rPr lang="en-US" dirty="0" err="1" smtClean="0"/>
                        <a:t>Maint</a:t>
                      </a:r>
                      <a:r>
                        <a:rPr lang="en-US" baseline="0" dirty="0" smtClean="0"/>
                        <a:t> </a:t>
                      </a:r>
                      <a:r>
                        <a:rPr lang="en-US" baseline="0" dirty="0" err="1" smtClean="0"/>
                        <a:t>grŵp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24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48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32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5</a:t>
                      </a:r>
                      <a:endParaRPr lang="en-US" dirty="0"/>
                    </a:p>
                  </a:txBody>
                  <a:tcPr/>
                </a:tc>
              </a:tr>
              <a:tr h="472882">
                <a:tc>
                  <a:txBody>
                    <a:bodyPr/>
                    <a:lstStyle/>
                    <a:p>
                      <a:r>
                        <a:rPr lang="en-US" dirty="0" smtClean="0"/>
                        <a:t>ALN - AAY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3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14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0</a:t>
                      </a:r>
                      <a:endParaRPr lang="en-US" dirty="0"/>
                    </a:p>
                  </a:txBody>
                  <a:tcPr/>
                </a:tc>
              </a:tr>
              <a:tr h="472882">
                <a:tc>
                  <a:txBody>
                    <a:bodyPr/>
                    <a:lstStyle/>
                    <a:p>
                      <a:r>
                        <a:rPr lang="en-US" dirty="0" smtClean="0"/>
                        <a:t>EAL - SIY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14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0</a:t>
                      </a:r>
                      <a:endParaRPr lang="en-US" dirty="0"/>
                    </a:p>
                  </a:txBody>
                  <a:tcPr/>
                </a:tc>
              </a:tr>
              <a:tr h="472882">
                <a:tc>
                  <a:txBody>
                    <a:bodyPr/>
                    <a:lstStyle/>
                    <a:p>
                      <a:r>
                        <a:rPr lang="en-US" dirty="0" smtClean="0"/>
                        <a:t>FSM – </a:t>
                      </a:r>
                      <a:r>
                        <a:rPr lang="en-US" dirty="0" err="1" smtClean="0"/>
                        <a:t>PaDd</a:t>
                      </a:r>
                      <a:r>
                        <a:rPr lang="en-US" dirty="0" smtClean="0"/>
                        <a:t> %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5%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17%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32%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12%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5152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8100" y="12398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 err="1" smtClean="0"/>
              <a:t>Addysgu</a:t>
            </a:r>
            <a:r>
              <a:rPr lang="en-US" dirty="0" smtClean="0"/>
              <a:t> </a:t>
            </a:r>
            <a:r>
              <a:rPr lang="en-US" dirty="0" err="1" smtClean="0"/>
              <a:t>Anghenion</a:t>
            </a:r>
            <a:r>
              <a:rPr lang="en-US" dirty="0" smtClean="0"/>
              <a:t> </a:t>
            </a:r>
            <a:r>
              <a:rPr lang="en-US" dirty="0" err="1" smtClean="0"/>
              <a:t>Arbennig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Special Needs Teaching</a:t>
            </a:r>
            <a:endParaRPr lang="en-US" dirty="0"/>
          </a:p>
        </p:txBody>
      </p:sp>
      <p:pic>
        <p:nvPicPr>
          <p:cNvPr id="5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11" t="255" r="19188"/>
          <a:stretch>
            <a:fillRect/>
          </a:stretch>
        </p:blipFill>
        <p:spPr bwMode="auto">
          <a:xfrm>
            <a:off x="3725467" y="2770127"/>
            <a:ext cx="3691333" cy="3169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14648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599295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What does the banding mean?</a:t>
            </a:r>
            <a:br>
              <a:rPr lang="en-US" dirty="0" smtClean="0"/>
            </a:br>
            <a:r>
              <a:rPr lang="en-US" dirty="0" smtClean="0"/>
              <a:t>Beth </a:t>
            </a:r>
            <a:r>
              <a:rPr lang="en-US" dirty="0" err="1" smtClean="0"/>
              <a:t>mae’r</a:t>
            </a:r>
            <a:r>
              <a:rPr lang="en-US" dirty="0" smtClean="0"/>
              <a:t> </a:t>
            </a:r>
            <a:r>
              <a:rPr lang="en-US" dirty="0" err="1" smtClean="0"/>
              <a:t>bandio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golygu</a:t>
            </a:r>
            <a:r>
              <a:rPr lang="en-US" dirty="0" smtClean="0"/>
              <a:t>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5748281"/>
            <a:ext cx="7464218" cy="377882"/>
          </a:xfrm>
        </p:spPr>
        <p:txBody>
          <a:bodyPr>
            <a:normAutofit fontScale="70000" lnSpcReduction="20000"/>
          </a:bodyPr>
          <a:lstStyle/>
          <a:p>
            <a:r>
              <a:rPr lang="en-US" dirty="0" smtClean="0">
                <a:hlinkClick r:id="rId2"/>
              </a:rPr>
              <a:t>http://gov.wales/docs/dcells/publications/150121-guidance-en.pdf</a:t>
            </a:r>
            <a:endParaRPr lang="en-US" dirty="0" smtClean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6632" y="2214938"/>
            <a:ext cx="3708767" cy="32080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7877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5748281"/>
            <a:ext cx="7464218" cy="377882"/>
          </a:xfrm>
        </p:spPr>
        <p:txBody>
          <a:bodyPr>
            <a:normAutofit fontScale="70000" lnSpcReduction="20000"/>
          </a:bodyPr>
          <a:lstStyle/>
          <a:p>
            <a:r>
              <a:rPr lang="en-US" dirty="0" smtClean="0">
                <a:hlinkClick r:id="rId2"/>
              </a:rPr>
              <a:t>http://gov.wales/docs/dcells/publications/150121-guidance-en.pdf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Y /The Criteria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2140" y="1417639"/>
            <a:ext cx="4175095" cy="424731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 smtClean="0"/>
              <a:t>The performance measures used in step one for primary schools are measured against four groups of data, based on teacher assessment and attendance data:</a:t>
            </a:r>
          </a:p>
          <a:p>
            <a:r>
              <a:rPr lang="en-US" dirty="0" smtClean="0"/>
              <a:t> </a:t>
            </a:r>
          </a:p>
          <a:p>
            <a:r>
              <a:rPr lang="en-US" dirty="0" smtClean="0"/>
              <a:t>• Overall achievement</a:t>
            </a:r>
          </a:p>
          <a:p>
            <a:r>
              <a:rPr lang="en-US" dirty="0" smtClean="0"/>
              <a:t>• Language</a:t>
            </a:r>
            <a:br>
              <a:rPr lang="en-US" dirty="0" smtClean="0"/>
            </a:br>
            <a:r>
              <a:rPr lang="en-US" dirty="0" smtClean="0"/>
              <a:t>• Mathematics</a:t>
            </a:r>
            <a:br>
              <a:rPr lang="en-US" dirty="0" smtClean="0"/>
            </a:br>
            <a:r>
              <a:rPr lang="en-US" dirty="0" smtClean="0"/>
              <a:t>• Attendance</a:t>
            </a:r>
          </a:p>
          <a:p>
            <a:endParaRPr lang="en-US" dirty="0" smtClean="0"/>
          </a:p>
          <a:p>
            <a:r>
              <a:rPr lang="en-US" dirty="0" smtClean="0"/>
              <a:t>Each of the measures is then placed into benchmark quarters based on their free school meal (FSM) group. </a:t>
            </a:r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4529996" y="1417639"/>
            <a:ext cx="4333638" cy="424731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 err="1" smtClean="0"/>
              <a:t>Caiff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mesuriadau</a:t>
            </a:r>
            <a:r>
              <a:rPr lang="en-US" dirty="0" smtClean="0"/>
              <a:t> </a:t>
            </a:r>
            <a:r>
              <a:rPr lang="en-US" dirty="0" err="1" smtClean="0"/>
              <a:t>perfformiad</a:t>
            </a:r>
            <a:r>
              <a:rPr lang="en-US" dirty="0" smtClean="0"/>
              <a:t> a </a:t>
            </a:r>
            <a:r>
              <a:rPr lang="en-US" dirty="0" err="1" smtClean="0"/>
              <a:t>ddefnyddir</a:t>
            </a:r>
            <a:r>
              <a:rPr lang="en-US" dirty="0" smtClean="0"/>
              <a:t> </a:t>
            </a:r>
            <a:r>
              <a:rPr lang="en-US" dirty="0" err="1" smtClean="0"/>
              <a:t>yng</a:t>
            </a:r>
            <a:r>
              <a:rPr lang="en-US" dirty="0" smtClean="0"/>
              <a:t> </a:t>
            </a:r>
            <a:r>
              <a:rPr lang="en-US" dirty="0" err="1" smtClean="0"/>
              <a:t>ngham</a:t>
            </a:r>
            <a:r>
              <a:rPr lang="en-US" dirty="0" smtClean="0"/>
              <a:t> un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ysgolion</a:t>
            </a:r>
            <a:r>
              <a:rPr lang="en-US" dirty="0" smtClean="0"/>
              <a:t> </a:t>
            </a:r>
            <a:r>
              <a:rPr lang="en-US" dirty="0" err="1" smtClean="0"/>
              <a:t>cynradd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mesur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erbyn</a:t>
            </a:r>
            <a:r>
              <a:rPr lang="en-US" dirty="0" smtClean="0"/>
              <a:t> </a:t>
            </a:r>
            <a:r>
              <a:rPr lang="en-US" dirty="0" err="1" smtClean="0"/>
              <a:t>pedwar</a:t>
            </a:r>
            <a:r>
              <a:rPr lang="en-US" dirty="0" smtClean="0"/>
              <a:t> </a:t>
            </a:r>
            <a:r>
              <a:rPr lang="en-US" dirty="0" err="1" smtClean="0"/>
              <a:t>grŵp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ddata</a:t>
            </a:r>
            <a:r>
              <a:rPr lang="en-US" dirty="0" smtClean="0"/>
              <a:t>,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seiliedig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asesiadau</a:t>
            </a:r>
            <a:r>
              <a:rPr lang="en-US" dirty="0" smtClean="0"/>
              <a:t> </a:t>
            </a:r>
            <a:r>
              <a:rPr lang="en-US" dirty="0" err="1" smtClean="0"/>
              <a:t>athrawon</a:t>
            </a:r>
            <a:r>
              <a:rPr lang="en-US" dirty="0" smtClean="0"/>
              <a:t> a data </a:t>
            </a:r>
            <a:r>
              <a:rPr lang="en-US" dirty="0" err="1" smtClean="0"/>
              <a:t>ynghylch</a:t>
            </a:r>
            <a:r>
              <a:rPr lang="en-US" dirty="0" smtClean="0"/>
              <a:t> </a:t>
            </a:r>
            <a:r>
              <a:rPr lang="en-US" dirty="0" err="1" smtClean="0"/>
              <a:t>presenoldeb</a:t>
            </a:r>
            <a:r>
              <a:rPr lang="en-US" dirty="0" smtClean="0"/>
              <a:t>: </a:t>
            </a:r>
          </a:p>
          <a:p>
            <a:r>
              <a:rPr lang="en-US" dirty="0" smtClean="0"/>
              <a:t>• </a:t>
            </a:r>
            <a:r>
              <a:rPr lang="en-US" dirty="0" err="1" smtClean="0"/>
              <a:t>Cyflawniad</a:t>
            </a:r>
            <a:r>
              <a:rPr lang="en-US" dirty="0" smtClean="0"/>
              <a:t> </a:t>
            </a:r>
            <a:r>
              <a:rPr lang="en-US" dirty="0" err="1" smtClean="0"/>
              <a:t>cyffredinol</a:t>
            </a:r>
            <a:r>
              <a:rPr lang="en-US" dirty="0" smtClean="0"/>
              <a:t> </a:t>
            </a:r>
          </a:p>
          <a:p>
            <a:r>
              <a:rPr lang="en-US" dirty="0" smtClean="0"/>
              <a:t>• </a:t>
            </a:r>
            <a:r>
              <a:rPr lang="en-US" dirty="0" err="1" smtClean="0"/>
              <a:t>Iaith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• </a:t>
            </a:r>
            <a:r>
              <a:rPr lang="en-US" dirty="0" err="1" smtClean="0"/>
              <a:t>Mathemateg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• </a:t>
            </a:r>
            <a:r>
              <a:rPr lang="en-US" dirty="0" err="1" smtClean="0"/>
              <a:t>Presenoldeb</a:t>
            </a:r>
            <a:r>
              <a:rPr lang="en-US" dirty="0" smtClean="0"/>
              <a:t>. </a:t>
            </a:r>
          </a:p>
          <a:p>
            <a:endParaRPr lang="en-US" dirty="0" smtClean="0"/>
          </a:p>
          <a:p>
            <a:r>
              <a:rPr lang="en-US" dirty="0" err="1" smtClean="0"/>
              <a:t>Bydd</a:t>
            </a:r>
            <a:r>
              <a:rPr lang="en-US" dirty="0" smtClean="0"/>
              <a:t> yr </a:t>
            </a:r>
            <a:r>
              <a:rPr lang="en-US" dirty="0" err="1" smtClean="0"/>
              <a:t>holl</a:t>
            </a:r>
            <a:r>
              <a:rPr lang="en-US" dirty="0" smtClean="0"/>
              <a:t> </a:t>
            </a:r>
            <a:r>
              <a:rPr lang="en-US" dirty="0" err="1" smtClean="0"/>
              <a:t>fesuriadau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rhannu’n</a:t>
            </a:r>
            <a:r>
              <a:rPr lang="en-US" dirty="0" smtClean="0"/>
              <a:t> </a:t>
            </a:r>
            <a:r>
              <a:rPr lang="en-US" dirty="0" err="1" smtClean="0"/>
              <a:t>chwarteri</a:t>
            </a:r>
            <a:r>
              <a:rPr lang="en-US" dirty="0" smtClean="0"/>
              <a:t> </a:t>
            </a:r>
            <a:r>
              <a:rPr lang="en-US" dirty="0" err="1" smtClean="0"/>
              <a:t>meincnodi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seiliedig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grwpiau</a:t>
            </a:r>
            <a:r>
              <a:rPr lang="en-US" dirty="0" smtClean="0"/>
              <a:t> </a:t>
            </a:r>
            <a:r>
              <a:rPr lang="en-US" dirty="0" err="1" smtClean="0"/>
              <a:t>prydau</a:t>
            </a:r>
            <a:r>
              <a:rPr lang="en-US" dirty="0" smtClean="0"/>
              <a:t> </a:t>
            </a:r>
            <a:r>
              <a:rPr lang="en-US" dirty="0" err="1" smtClean="0"/>
              <a:t>ysgol</a:t>
            </a:r>
            <a:r>
              <a:rPr lang="en-US" dirty="0" smtClean="0"/>
              <a:t> am </a:t>
            </a:r>
            <a:r>
              <a:rPr lang="en-US" dirty="0" err="1" smtClean="0"/>
              <a:t>ddim</a:t>
            </a:r>
            <a:r>
              <a:rPr lang="en-US" dirty="0" smtClean="0"/>
              <a:t>. </a:t>
            </a: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0538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COLOUR BANDING – BANDIAU LLIW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83517"/>
            <a:ext cx="4038600" cy="4205306"/>
          </a:xfrm>
          <a:solidFill>
            <a:srgbClr val="008000"/>
          </a:solidFill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en-US" b="1" dirty="0" smtClean="0">
                <a:solidFill>
                  <a:schemeClr val="bg1"/>
                </a:solidFill>
              </a:rPr>
              <a:t>Green support category </a:t>
            </a:r>
          </a:p>
          <a:p>
            <a:pPr>
              <a:buNone/>
            </a:pPr>
            <a:endParaRPr lang="en-US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en-US" dirty="0" smtClean="0">
                <a:solidFill>
                  <a:schemeClr val="bg1"/>
                </a:solidFill>
              </a:rPr>
              <a:t>These are highly effective schools which: </a:t>
            </a:r>
          </a:p>
          <a:p>
            <a:pPr>
              <a:buNone/>
            </a:pPr>
            <a:endParaRPr lang="en-US" dirty="0" smtClean="0">
              <a:solidFill>
                <a:schemeClr val="bg1"/>
              </a:solidFill>
            </a:endParaRPr>
          </a:p>
          <a:p>
            <a:r>
              <a:rPr lang="en-US" dirty="0" smtClean="0">
                <a:solidFill>
                  <a:schemeClr val="bg1"/>
                </a:solidFill>
              </a:rPr>
              <a:t>have a track record in sustaining a high level of learner outcomes 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know themselves well and identify and implement their own priorities for improvement successfully 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demonstrate resilience at all levels 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are rewarded with greater autonomy 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will be challenged to move towards or sustain excellence 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have the capacity to lead others effectively and to contribute to school-to-school support. </a:t>
            </a:r>
          </a:p>
          <a:p>
            <a:pPr>
              <a:buNone/>
            </a:pP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053995" y="1741506"/>
            <a:ext cx="3823230" cy="4247317"/>
          </a:xfrm>
          <a:prstGeom prst="rect">
            <a:avLst/>
          </a:prstGeom>
          <a:solidFill>
            <a:srgbClr val="FFFF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chemeClr val="tx1"/>
                </a:solidFill>
              </a:rPr>
              <a:t>Yellow</a:t>
            </a:r>
            <a:r>
              <a:rPr lang="en-US" b="1" dirty="0" smtClean="0"/>
              <a:t> </a:t>
            </a:r>
            <a:r>
              <a:rPr lang="en-US" b="1" dirty="0" smtClean="0">
                <a:solidFill>
                  <a:srgbClr val="000000"/>
                </a:solidFill>
              </a:rPr>
              <a:t>support category </a:t>
            </a:r>
          </a:p>
          <a:p>
            <a:endParaRPr lang="en-US" dirty="0" smtClean="0">
              <a:solidFill>
                <a:srgbClr val="000000"/>
              </a:solidFill>
            </a:endParaRPr>
          </a:p>
          <a:p>
            <a:r>
              <a:rPr lang="en-US" dirty="0" smtClean="0">
                <a:solidFill>
                  <a:srgbClr val="000000"/>
                </a:solidFill>
              </a:rPr>
              <a:t>These are effective schools which: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 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have secured good levels of learner outcomes in key performance indicators 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know, understand and take action to address most of the areas in need of improvement 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have many aspects of their performance which are self-improving 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seek tailored challenge and support and deploy this according to need. </a:t>
            </a:r>
          </a:p>
          <a:p>
            <a:pPr>
              <a:buFont typeface="Arial"/>
              <a:buChar char="•"/>
            </a:pP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073647" y="6289321"/>
            <a:ext cx="64684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hlinkClick r:id="rId2"/>
              </a:rPr>
              <a:t>http://gov.wales/docs/dcells/publications/150121-guidance-en.pdf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2662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17638"/>
            <a:ext cx="4038600" cy="4759304"/>
          </a:xfrm>
          <a:solidFill>
            <a:schemeClr val="accent6">
              <a:lumMod val="75000"/>
            </a:schemeClr>
          </a:solidFill>
        </p:spPr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en-US" b="1" dirty="0" smtClean="0"/>
              <a:t>Amber support category 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These are schools in need of improvement which:</a:t>
            </a:r>
          </a:p>
          <a:p>
            <a:pPr>
              <a:buNone/>
            </a:pPr>
            <a:r>
              <a:rPr lang="en-US" dirty="0" smtClean="0"/>
              <a:t> </a:t>
            </a:r>
          </a:p>
          <a:p>
            <a:r>
              <a:rPr lang="en-US" dirty="0" smtClean="0"/>
              <a:t>do not know and understand all the areas in need of improvement </a:t>
            </a:r>
          </a:p>
          <a:p>
            <a:r>
              <a:rPr lang="en-US" dirty="0" smtClean="0"/>
              <a:t>have many aspects of their performance which are not improving quickly enough </a:t>
            </a:r>
          </a:p>
          <a:p>
            <a:r>
              <a:rPr lang="en-US" dirty="0" smtClean="0"/>
              <a:t>will receive tailored challenge and intervention which will be deployed according to need </a:t>
            </a:r>
          </a:p>
          <a:p>
            <a:r>
              <a:rPr lang="en-US" dirty="0" smtClean="0"/>
              <a:t>will have their self-evaluation and school improvement plan approved by the challenge adviser </a:t>
            </a:r>
          </a:p>
          <a:p>
            <a:r>
              <a:rPr lang="en-US" dirty="0" smtClean="0"/>
              <a:t>will be expected to require amber support for only the short-term </a:t>
            </a:r>
          </a:p>
          <a:p>
            <a:r>
              <a:rPr lang="en-US" dirty="0" smtClean="0"/>
              <a:t>will receive time-limited, focused challenge and intervention and be at the risk of dropping to a red level of support where there is evidence of insufficient progress.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805225" y="1375627"/>
            <a:ext cx="4163654" cy="4801315"/>
          </a:xfrm>
          <a:prstGeom prst="rect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b="1" dirty="0" smtClean="0"/>
              <a:t>Red support category </a:t>
            </a:r>
          </a:p>
          <a:p>
            <a:endParaRPr lang="en-US" dirty="0" smtClean="0"/>
          </a:p>
          <a:p>
            <a:r>
              <a:rPr lang="en-US" dirty="0" smtClean="0"/>
              <a:t>These are schools in need of greatest improvement which: </a:t>
            </a:r>
          </a:p>
          <a:p>
            <a:endParaRPr lang="en-US" dirty="0" smtClean="0"/>
          </a:p>
          <a:p>
            <a:pPr>
              <a:buFont typeface="Arial"/>
              <a:buChar char="•"/>
            </a:pPr>
            <a:r>
              <a:rPr lang="en-US" dirty="0" smtClean="0"/>
              <a:t>are experiencing a decline in key aspects of their performance </a:t>
            </a:r>
          </a:p>
          <a:p>
            <a:pPr>
              <a:buFont typeface="Arial"/>
              <a:buChar char="•"/>
            </a:pPr>
            <a:r>
              <a:rPr lang="en-US" dirty="0" smtClean="0"/>
              <a:t>will receive intensive support </a:t>
            </a:r>
          </a:p>
          <a:p>
            <a:pPr>
              <a:buFont typeface="Arial"/>
              <a:buChar char="•"/>
            </a:pPr>
            <a:r>
              <a:rPr lang="en-US" dirty="0" smtClean="0"/>
              <a:t>will automatically receive a letter from their local authority and, where appropriate, statutory powers may be used by the local authority </a:t>
            </a:r>
          </a:p>
          <a:p>
            <a:pPr>
              <a:buFont typeface="Arial"/>
              <a:buChar char="•"/>
            </a:pPr>
            <a:r>
              <a:rPr lang="en-US" dirty="0" smtClean="0"/>
              <a:t>will be subject to intervention involving collaboration between the local authority and regional consortium </a:t>
            </a:r>
          </a:p>
          <a:p>
            <a:pPr>
              <a:buFont typeface="Arial"/>
              <a:buChar char="•"/>
            </a:pPr>
            <a:r>
              <a:rPr lang="en-US" dirty="0" smtClean="0"/>
              <a:t>will have a more directed approach by the local authority and regional consortium. </a:t>
            </a:r>
            <a:endParaRPr lang="en-US" dirty="0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COLOUR BANDING – BANDIAU LLIW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30930" y="6488668"/>
            <a:ext cx="72458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>
                <a:hlinkClick r:id="rId2"/>
              </a:rPr>
              <a:t>http://gov.wales/docs/dcells/publications/150121-guidance-en.pdf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05149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30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915187"/>
            <a:ext cx="8497887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Comparison with similar </a:t>
            </a:r>
            <a:r>
              <a:rPr lang="en-GB" dirty="0" smtClean="0"/>
              <a:t>schools</a:t>
            </a:r>
            <a:br>
              <a:rPr lang="en-GB" dirty="0" smtClean="0"/>
            </a:br>
            <a:r>
              <a:rPr lang="en-GB" dirty="0" err="1" smtClean="0"/>
              <a:t>Cymharu</a:t>
            </a:r>
            <a:r>
              <a:rPr lang="en-GB" dirty="0" smtClean="0"/>
              <a:t> </a:t>
            </a:r>
            <a:r>
              <a:rPr lang="en-GB" dirty="0" err="1" smtClean="0"/>
              <a:t>ag</a:t>
            </a:r>
            <a:r>
              <a:rPr lang="en-GB" dirty="0" smtClean="0"/>
              <a:t> </a:t>
            </a:r>
            <a:r>
              <a:rPr lang="en-GB" dirty="0" err="1" smtClean="0"/>
              <a:t>ysgolion</a:t>
            </a:r>
            <a:r>
              <a:rPr lang="en-GB" dirty="0" smtClean="0"/>
              <a:t> </a:t>
            </a:r>
            <a:r>
              <a:rPr lang="en-GB" dirty="0" err="1" smtClean="0"/>
              <a:t>tebyg</a:t>
            </a:r>
            <a:endParaRPr lang="en-US" dirty="0"/>
          </a:p>
        </p:txBody>
      </p:sp>
      <p:sp>
        <p:nvSpPr>
          <p:cNvPr id="150531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1979613" y="2171700"/>
            <a:ext cx="8150225" cy="4251325"/>
          </a:xfrm>
        </p:spPr>
        <p:txBody>
          <a:bodyPr/>
          <a:lstStyle/>
          <a:p>
            <a:endParaRPr lang="en-GB" dirty="0"/>
          </a:p>
          <a:p>
            <a:r>
              <a:rPr lang="en-GB" sz="3600" dirty="0"/>
              <a:t>Free school meal benchmark </a:t>
            </a:r>
            <a:r>
              <a:rPr lang="en-GB" sz="3600" dirty="0" smtClean="0"/>
              <a:t>data</a:t>
            </a:r>
          </a:p>
          <a:p>
            <a:r>
              <a:rPr lang="en-GB" sz="3600" dirty="0" err="1" smtClean="0"/>
              <a:t>Meincnodi</a:t>
            </a:r>
            <a:r>
              <a:rPr lang="en-GB" sz="3600" dirty="0" smtClean="0"/>
              <a:t> </a:t>
            </a:r>
            <a:r>
              <a:rPr lang="en-GB" sz="3600" dirty="0" err="1" smtClean="0"/>
              <a:t>prydiau</a:t>
            </a:r>
            <a:r>
              <a:rPr lang="en-GB" sz="3600" dirty="0" smtClean="0"/>
              <a:t> am </a:t>
            </a:r>
            <a:r>
              <a:rPr lang="en-GB" sz="3600" dirty="0" err="1" smtClean="0"/>
              <a:t>ddim</a:t>
            </a:r>
            <a:endParaRPr lang="en-GB" sz="3600" dirty="0" smtClean="0"/>
          </a:p>
          <a:p>
            <a:pPr>
              <a:buFont typeface="Wingdings" pitchFamily="-65" charset="2"/>
              <a:buNone/>
            </a:pPr>
            <a:endParaRPr lang="en-GB" sz="3600" dirty="0"/>
          </a:p>
          <a:p>
            <a:r>
              <a:rPr lang="en-GB" sz="3600" dirty="0"/>
              <a:t>Families of </a:t>
            </a:r>
            <a:r>
              <a:rPr lang="en-GB" sz="3600" dirty="0" smtClean="0"/>
              <a:t>schools</a:t>
            </a:r>
          </a:p>
          <a:p>
            <a:r>
              <a:rPr lang="en-GB" sz="3600" dirty="0" err="1" smtClean="0"/>
              <a:t>Teuluoedd</a:t>
            </a:r>
            <a:r>
              <a:rPr lang="en-GB" sz="3600" dirty="0" smtClean="0"/>
              <a:t> </a:t>
            </a:r>
            <a:r>
              <a:rPr lang="en-GB" sz="3600" dirty="0" err="1" smtClean="0"/>
              <a:t>Ysgolion</a:t>
            </a:r>
            <a:endParaRPr lang="en-US" sz="3600" dirty="0"/>
          </a:p>
        </p:txBody>
      </p:sp>
      <p:sp>
        <p:nvSpPr>
          <p:cNvPr id="4" name="TextBox 3"/>
          <p:cNvSpPr txBox="1"/>
          <p:nvPr/>
        </p:nvSpPr>
        <p:spPr>
          <a:xfrm>
            <a:off x="670993" y="284245"/>
            <a:ext cx="7584622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5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FAMILY OF SCHOOLS – YSGOLION TEULU</a:t>
            </a:r>
            <a:endParaRPr lang="en-US" sz="35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3101278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554" name="Rectangle 2"/>
          <p:cNvSpPr>
            <a:spLocks noGrp="1" noChangeArrowheads="1"/>
          </p:cNvSpPr>
          <p:nvPr>
            <p:ph type="title"/>
          </p:nvPr>
        </p:nvSpPr>
        <p:spPr>
          <a:xfrm>
            <a:off x="679450" y="0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GB" sz="3400" dirty="0"/>
              <a:t/>
            </a:r>
            <a:br>
              <a:rPr lang="en-GB" sz="3400" dirty="0"/>
            </a:br>
            <a:r>
              <a:rPr lang="en-GB" dirty="0">
                <a:solidFill>
                  <a:srgbClr val="3366FF"/>
                </a:solidFill>
              </a:rPr>
              <a:t>Value added </a:t>
            </a:r>
            <a:r>
              <a:rPr lang="en-GB" dirty="0" smtClean="0">
                <a:solidFill>
                  <a:srgbClr val="3366FF"/>
                </a:solidFill>
              </a:rPr>
              <a:t>data – </a:t>
            </a:r>
            <a:br>
              <a:rPr lang="en-GB" dirty="0" smtClean="0">
                <a:solidFill>
                  <a:srgbClr val="3366FF"/>
                </a:solidFill>
              </a:rPr>
            </a:br>
            <a:r>
              <a:rPr lang="en-GB" dirty="0" err="1" smtClean="0">
                <a:solidFill>
                  <a:srgbClr val="3366FF"/>
                </a:solidFill>
              </a:rPr>
              <a:t>Gwerth</a:t>
            </a:r>
            <a:r>
              <a:rPr lang="en-GB" dirty="0" smtClean="0">
                <a:solidFill>
                  <a:srgbClr val="3366FF"/>
                </a:solidFill>
              </a:rPr>
              <a:t> </a:t>
            </a:r>
            <a:r>
              <a:rPr lang="en-GB" dirty="0" err="1" smtClean="0">
                <a:solidFill>
                  <a:srgbClr val="3366FF"/>
                </a:solidFill>
              </a:rPr>
              <a:t>ychwanegol</a:t>
            </a:r>
            <a:endParaRPr lang="en-US" dirty="0">
              <a:solidFill>
                <a:srgbClr val="3366FF"/>
              </a:solidFill>
            </a:endParaRPr>
          </a:p>
        </p:txBody>
      </p:sp>
      <p:sp>
        <p:nvSpPr>
          <p:cNvPr id="15155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755650" y="2133600"/>
            <a:ext cx="3810000" cy="4508500"/>
          </a:xfrm>
        </p:spPr>
        <p:txBody>
          <a:bodyPr>
            <a:normAutofit lnSpcReduction="10000"/>
          </a:bodyPr>
          <a:lstStyle/>
          <a:p>
            <a:endParaRPr lang="en-GB">
              <a:solidFill>
                <a:srgbClr val="D60134"/>
              </a:solidFill>
            </a:endParaRPr>
          </a:p>
          <a:p>
            <a:endParaRPr lang="en-GB">
              <a:solidFill>
                <a:srgbClr val="D60134"/>
              </a:solidFill>
            </a:endParaRPr>
          </a:p>
        </p:txBody>
      </p:sp>
      <p:sp>
        <p:nvSpPr>
          <p:cNvPr id="151556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2335213" y="896938"/>
            <a:ext cx="7997825" cy="4410075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r>
              <a:rPr lang="en-GB" sz="3600" dirty="0"/>
              <a:t>Progress of actual </a:t>
            </a:r>
            <a:r>
              <a:rPr lang="en-GB" sz="3600" dirty="0" smtClean="0"/>
              <a:t>cohort</a:t>
            </a:r>
          </a:p>
          <a:p>
            <a:r>
              <a:rPr lang="en-GB" sz="3600" dirty="0" smtClean="0"/>
              <a:t>Progress of Individual Learners</a:t>
            </a:r>
          </a:p>
          <a:p>
            <a:r>
              <a:rPr lang="en-GB" sz="3600" dirty="0" smtClean="0"/>
              <a:t>Progress of all learners</a:t>
            </a:r>
          </a:p>
          <a:p>
            <a:r>
              <a:rPr lang="en-GB" sz="3600" dirty="0" err="1" smtClean="0"/>
              <a:t>Cynnydd</a:t>
            </a:r>
            <a:r>
              <a:rPr lang="en-GB" sz="3600" dirty="0" smtClean="0"/>
              <a:t> </a:t>
            </a:r>
            <a:r>
              <a:rPr lang="en-GB" sz="3600" dirty="0" err="1" smtClean="0"/>
              <a:t>grŵp</a:t>
            </a:r>
            <a:endParaRPr lang="en-GB" sz="3600" dirty="0" smtClean="0"/>
          </a:p>
          <a:p>
            <a:r>
              <a:rPr lang="en-GB" sz="3600" dirty="0" err="1" smtClean="0"/>
              <a:t>Cynnydd</a:t>
            </a:r>
            <a:r>
              <a:rPr lang="en-GB" sz="3600" dirty="0" smtClean="0"/>
              <a:t> </a:t>
            </a:r>
            <a:r>
              <a:rPr lang="en-GB" sz="3600" dirty="0" err="1"/>
              <a:t>d</a:t>
            </a:r>
            <a:r>
              <a:rPr lang="en-GB" sz="3600" dirty="0" err="1" smtClean="0"/>
              <a:t>ysgwyr</a:t>
            </a:r>
            <a:r>
              <a:rPr lang="en-GB" sz="3600" dirty="0" smtClean="0"/>
              <a:t> </a:t>
            </a:r>
            <a:r>
              <a:rPr lang="en-GB" sz="3600" dirty="0" err="1"/>
              <a:t>u</a:t>
            </a:r>
            <a:r>
              <a:rPr lang="en-GB" sz="3600" dirty="0" err="1" smtClean="0"/>
              <a:t>nigol</a:t>
            </a:r>
            <a:endParaRPr lang="en-GB" sz="3600" dirty="0" smtClean="0"/>
          </a:p>
          <a:p>
            <a:r>
              <a:rPr lang="en-GB" sz="3600" dirty="0" err="1" smtClean="0"/>
              <a:t>Cynnydd</a:t>
            </a:r>
            <a:r>
              <a:rPr lang="en-GB" sz="3600" dirty="0" smtClean="0"/>
              <a:t> </a:t>
            </a:r>
            <a:r>
              <a:rPr lang="en-GB" sz="3600" dirty="0" err="1" smtClean="0"/>
              <a:t>pob</a:t>
            </a:r>
            <a:r>
              <a:rPr lang="en-GB" sz="3600" dirty="0" smtClean="0"/>
              <a:t> </a:t>
            </a:r>
            <a:r>
              <a:rPr lang="en-GB" sz="3600" dirty="0" err="1" smtClean="0"/>
              <a:t>Unigolyn</a:t>
            </a:r>
            <a:endParaRPr lang="en-GB" sz="3600" dirty="0" smtClean="0"/>
          </a:p>
          <a:p>
            <a:endParaRPr lang="en-GB" sz="3600" dirty="0" smtClean="0"/>
          </a:p>
          <a:p>
            <a:endParaRPr lang="en-GB" sz="3600" dirty="0"/>
          </a:p>
          <a:p>
            <a:pPr>
              <a:buFont typeface="Wingdings" pitchFamily="-65" charset="2"/>
              <a:buNone/>
            </a:pPr>
            <a:endParaRPr lang="en-GB" sz="900" dirty="0">
              <a:solidFill>
                <a:schemeClr val="accent2"/>
              </a:solidFill>
            </a:endParaRPr>
          </a:p>
          <a:p>
            <a:endParaRPr lang="en-GB" sz="3200" dirty="0">
              <a:solidFill>
                <a:schemeClr val="accent2"/>
              </a:solidFill>
            </a:endParaRPr>
          </a:p>
          <a:p>
            <a:endParaRPr lang="en-US" sz="3200" dirty="0">
              <a:solidFill>
                <a:schemeClr val="accent2"/>
              </a:solidFill>
            </a:endParaRPr>
          </a:p>
        </p:txBody>
      </p:sp>
      <p:pic>
        <p:nvPicPr>
          <p:cNvPr id="5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11" t="255" r="19188"/>
          <a:stretch>
            <a:fillRect/>
          </a:stretch>
        </p:blipFill>
        <p:spPr bwMode="auto">
          <a:xfrm>
            <a:off x="6905625" y="5038301"/>
            <a:ext cx="2117725" cy="1818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4575466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78" name="Rectangle 2"/>
          <p:cNvSpPr>
            <a:spLocks noGrp="1" noChangeArrowheads="1"/>
          </p:cNvSpPr>
          <p:nvPr>
            <p:ph type="title"/>
          </p:nvPr>
        </p:nvSpPr>
        <p:spPr>
          <a:xfrm>
            <a:off x="250825" y="661989"/>
            <a:ext cx="8569325" cy="1008062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3366FF"/>
                </a:solidFill>
              </a:rPr>
              <a:t>Performance of groups of </a:t>
            </a:r>
            <a:r>
              <a:rPr lang="en-GB" dirty="0" smtClean="0">
                <a:solidFill>
                  <a:srgbClr val="3366FF"/>
                </a:solidFill>
              </a:rPr>
              <a:t>pupils</a:t>
            </a:r>
            <a:br>
              <a:rPr lang="en-GB" dirty="0" smtClean="0">
                <a:solidFill>
                  <a:srgbClr val="3366FF"/>
                </a:solidFill>
              </a:rPr>
            </a:br>
            <a:r>
              <a:rPr lang="en-GB" dirty="0" err="1" smtClean="0">
                <a:solidFill>
                  <a:srgbClr val="3366FF"/>
                </a:solidFill>
              </a:rPr>
              <a:t>Perfformiad</a:t>
            </a:r>
            <a:r>
              <a:rPr lang="en-GB" dirty="0" smtClean="0">
                <a:solidFill>
                  <a:srgbClr val="3366FF"/>
                </a:solidFill>
              </a:rPr>
              <a:t> </a:t>
            </a:r>
            <a:r>
              <a:rPr lang="en-GB" dirty="0" err="1" smtClean="0">
                <a:solidFill>
                  <a:srgbClr val="3366FF"/>
                </a:solidFill>
              </a:rPr>
              <a:t>o</a:t>
            </a:r>
            <a:r>
              <a:rPr lang="en-GB" dirty="0" smtClean="0">
                <a:solidFill>
                  <a:srgbClr val="3366FF"/>
                </a:solidFill>
              </a:rPr>
              <a:t> </a:t>
            </a:r>
            <a:r>
              <a:rPr lang="en-GB" dirty="0" err="1" smtClean="0">
                <a:solidFill>
                  <a:srgbClr val="3366FF"/>
                </a:solidFill>
              </a:rPr>
              <a:t>grwpiau</a:t>
            </a:r>
            <a:r>
              <a:rPr lang="en-GB" dirty="0" smtClean="0">
                <a:solidFill>
                  <a:srgbClr val="3366FF"/>
                </a:solidFill>
              </a:rPr>
              <a:t> </a:t>
            </a:r>
            <a:r>
              <a:rPr lang="en-GB" dirty="0" err="1" smtClean="0">
                <a:solidFill>
                  <a:srgbClr val="3366FF"/>
                </a:solidFill>
              </a:rPr>
              <a:t>o</a:t>
            </a:r>
            <a:r>
              <a:rPr lang="en-GB" dirty="0" smtClean="0">
                <a:solidFill>
                  <a:srgbClr val="3366FF"/>
                </a:solidFill>
              </a:rPr>
              <a:t> </a:t>
            </a:r>
            <a:r>
              <a:rPr lang="en-GB" dirty="0" err="1" smtClean="0">
                <a:solidFill>
                  <a:srgbClr val="3366FF"/>
                </a:solidFill>
              </a:rPr>
              <a:t>blant</a:t>
            </a:r>
            <a:endParaRPr lang="en-US" dirty="0">
              <a:solidFill>
                <a:srgbClr val="3366FF"/>
              </a:solidFill>
            </a:endParaRPr>
          </a:p>
        </p:txBody>
      </p:sp>
      <p:sp>
        <p:nvSpPr>
          <p:cNvPr id="15257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755650" y="2133600"/>
            <a:ext cx="3810000" cy="4508500"/>
          </a:xfrm>
        </p:spPr>
        <p:txBody>
          <a:bodyPr>
            <a:normAutofit fontScale="92500" lnSpcReduction="10000"/>
          </a:bodyPr>
          <a:lstStyle/>
          <a:p>
            <a:endParaRPr lang="en-GB">
              <a:solidFill>
                <a:srgbClr val="D60134"/>
              </a:solidFill>
            </a:endParaRPr>
          </a:p>
          <a:p>
            <a:endParaRPr lang="en-GB">
              <a:solidFill>
                <a:srgbClr val="D60134"/>
              </a:solidFill>
            </a:endParaRPr>
          </a:p>
        </p:txBody>
      </p:sp>
      <p:sp>
        <p:nvSpPr>
          <p:cNvPr id="152580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2160588" y="1857375"/>
            <a:ext cx="7842250" cy="3933825"/>
          </a:xfrm>
        </p:spPr>
        <p:txBody>
          <a:bodyPr>
            <a:normAutofit fontScale="92500" lnSpcReduction="10000"/>
          </a:bodyPr>
          <a:lstStyle/>
          <a:p>
            <a:r>
              <a:rPr lang="en-GB" sz="3600" dirty="0"/>
              <a:t>Gender </a:t>
            </a:r>
            <a:r>
              <a:rPr lang="en-GB" sz="3600" dirty="0" smtClean="0"/>
              <a:t>difference – </a:t>
            </a:r>
            <a:r>
              <a:rPr lang="en-GB" sz="3600" dirty="0" err="1" smtClean="0"/>
              <a:t>Gwahaniaethau</a:t>
            </a:r>
            <a:r>
              <a:rPr lang="en-GB" sz="3600" dirty="0" smtClean="0"/>
              <a:t> </a:t>
            </a:r>
            <a:r>
              <a:rPr lang="en-GB" sz="3600" dirty="0"/>
              <a:t> </a:t>
            </a:r>
            <a:r>
              <a:rPr lang="en-GB" sz="3600" dirty="0" smtClean="0"/>
              <a:t>   </a:t>
            </a:r>
            <a:r>
              <a:rPr lang="en-GB" sz="3600" dirty="0" err="1" smtClean="0"/>
              <a:t>rhyw</a:t>
            </a:r>
            <a:endParaRPr lang="en-GB" sz="3600" dirty="0" smtClean="0"/>
          </a:p>
          <a:p>
            <a:pPr>
              <a:buFont typeface="Wingdings" pitchFamily="-65" charset="2"/>
              <a:buNone/>
            </a:pPr>
            <a:endParaRPr lang="en-GB" sz="1200" dirty="0"/>
          </a:p>
          <a:p>
            <a:r>
              <a:rPr lang="en-GB" sz="3600" dirty="0"/>
              <a:t>Pupils with </a:t>
            </a:r>
            <a:r>
              <a:rPr lang="en-GB" sz="3600" dirty="0" smtClean="0"/>
              <a:t>SEN – </a:t>
            </a:r>
            <a:r>
              <a:rPr lang="en-GB" sz="3600" dirty="0" err="1" smtClean="0"/>
              <a:t>Disgyblion</a:t>
            </a:r>
            <a:r>
              <a:rPr lang="en-GB" sz="3600" dirty="0" smtClean="0"/>
              <a:t> a AAY</a:t>
            </a:r>
          </a:p>
          <a:p>
            <a:pPr>
              <a:buFont typeface="Wingdings" pitchFamily="-65" charset="2"/>
              <a:buNone/>
            </a:pPr>
            <a:endParaRPr lang="en-GB" sz="1200" dirty="0"/>
          </a:p>
          <a:p>
            <a:r>
              <a:rPr lang="en-GB" sz="3600" dirty="0"/>
              <a:t>More able and </a:t>
            </a:r>
            <a:r>
              <a:rPr lang="en-GB" sz="3600" dirty="0" smtClean="0"/>
              <a:t>talented – </a:t>
            </a:r>
            <a:r>
              <a:rPr lang="en-GB" sz="3600" dirty="0" err="1" smtClean="0"/>
              <a:t>Mwy</a:t>
            </a:r>
            <a:r>
              <a:rPr lang="en-GB" sz="3600" dirty="0" smtClean="0"/>
              <a:t> </a:t>
            </a:r>
            <a:r>
              <a:rPr lang="en-GB" sz="3600" dirty="0" err="1" smtClean="0"/>
              <a:t>abl</a:t>
            </a:r>
            <a:r>
              <a:rPr lang="en-GB" sz="3600" dirty="0" smtClean="0"/>
              <a:t> a </a:t>
            </a:r>
            <a:r>
              <a:rPr lang="en-GB" sz="3600" dirty="0" err="1" smtClean="0"/>
              <a:t>thalentog</a:t>
            </a:r>
            <a:endParaRPr lang="en-GB" sz="3600" dirty="0" smtClean="0"/>
          </a:p>
          <a:p>
            <a:pPr>
              <a:buFont typeface="Wingdings" pitchFamily="-65" charset="2"/>
              <a:buNone/>
            </a:pPr>
            <a:endParaRPr lang="en-GB" sz="1000" dirty="0"/>
          </a:p>
          <a:p>
            <a:r>
              <a:rPr lang="en-GB" sz="3600" dirty="0"/>
              <a:t>Vulnerable </a:t>
            </a:r>
            <a:r>
              <a:rPr lang="en-GB" sz="3600" dirty="0" smtClean="0"/>
              <a:t>groups – </a:t>
            </a:r>
            <a:r>
              <a:rPr lang="en-GB" sz="3600" dirty="0" err="1" smtClean="0"/>
              <a:t>Grwpiau</a:t>
            </a:r>
            <a:r>
              <a:rPr lang="en-GB" sz="3600" dirty="0" smtClean="0"/>
              <a:t> </a:t>
            </a:r>
            <a:r>
              <a:rPr lang="en-GB" sz="3600" dirty="0" err="1" smtClean="0"/>
              <a:t>bregus</a:t>
            </a:r>
            <a:endParaRPr lang="en-GB" sz="3600" dirty="0" smtClean="0"/>
          </a:p>
          <a:p>
            <a:pPr>
              <a:buFont typeface="Wingdings" pitchFamily="-65" charset="2"/>
              <a:buNone/>
            </a:pPr>
            <a:endParaRPr lang="en-GB" sz="4000" dirty="0"/>
          </a:p>
          <a:p>
            <a:endParaRPr lang="en-GB" sz="3200" dirty="0">
              <a:solidFill>
                <a:schemeClr val="accent2"/>
              </a:solidFill>
            </a:endParaRPr>
          </a:p>
          <a:p>
            <a:endParaRPr lang="en-US" sz="3200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711976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78" name="Rectangle 2"/>
          <p:cNvSpPr>
            <a:spLocks noGrp="1" noChangeArrowheads="1"/>
          </p:cNvSpPr>
          <p:nvPr>
            <p:ph type="title"/>
          </p:nvPr>
        </p:nvSpPr>
        <p:spPr>
          <a:xfrm>
            <a:off x="250825" y="661989"/>
            <a:ext cx="8569325" cy="1008062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3366FF"/>
                </a:solidFill>
              </a:rPr>
              <a:t>Performance of groups of </a:t>
            </a:r>
            <a:r>
              <a:rPr lang="en-GB" dirty="0" smtClean="0">
                <a:solidFill>
                  <a:srgbClr val="3366FF"/>
                </a:solidFill>
              </a:rPr>
              <a:t>pupils</a:t>
            </a:r>
            <a:br>
              <a:rPr lang="en-GB" dirty="0" smtClean="0">
                <a:solidFill>
                  <a:srgbClr val="3366FF"/>
                </a:solidFill>
              </a:rPr>
            </a:br>
            <a:r>
              <a:rPr lang="en-GB" dirty="0" err="1" smtClean="0">
                <a:solidFill>
                  <a:srgbClr val="3366FF"/>
                </a:solidFill>
              </a:rPr>
              <a:t>Perfformiad</a:t>
            </a:r>
            <a:r>
              <a:rPr lang="en-GB" dirty="0" smtClean="0">
                <a:solidFill>
                  <a:srgbClr val="3366FF"/>
                </a:solidFill>
              </a:rPr>
              <a:t> </a:t>
            </a:r>
            <a:r>
              <a:rPr lang="en-GB" dirty="0" err="1" smtClean="0">
                <a:solidFill>
                  <a:srgbClr val="3366FF"/>
                </a:solidFill>
              </a:rPr>
              <a:t>o</a:t>
            </a:r>
            <a:r>
              <a:rPr lang="en-GB" dirty="0" smtClean="0">
                <a:solidFill>
                  <a:srgbClr val="3366FF"/>
                </a:solidFill>
              </a:rPr>
              <a:t> </a:t>
            </a:r>
            <a:r>
              <a:rPr lang="en-GB" dirty="0" err="1" smtClean="0">
                <a:solidFill>
                  <a:srgbClr val="3366FF"/>
                </a:solidFill>
              </a:rPr>
              <a:t>grwpiau</a:t>
            </a:r>
            <a:r>
              <a:rPr lang="en-GB" dirty="0" smtClean="0">
                <a:solidFill>
                  <a:srgbClr val="3366FF"/>
                </a:solidFill>
              </a:rPr>
              <a:t> </a:t>
            </a:r>
            <a:r>
              <a:rPr lang="en-GB" dirty="0" err="1" smtClean="0">
                <a:solidFill>
                  <a:srgbClr val="3366FF"/>
                </a:solidFill>
              </a:rPr>
              <a:t>o</a:t>
            </a:r>
            <a:r>
              <a:rPr lang="en-GB" dirty="0" smtClean="0">
                <a:solidFill>
                  <a:srgbClr val="3366FF"/>
                </a:solidFill>
              </a:rPr>
              <a:t> </a:t>
            </a:r>
            <a:r>
              <a:rPr lang="en-GB" dirty="0" err="1" smtClean="0">
                <a:solidFill>
                  <a:srgbClr val="3366FF"/>
                </a:solidFill>
              </a:rPr>
              <a:t>blant</a:t>
            </a:r>
            <a:endParaRPr lang="en-US" dirty="0">
              <a:solidFill>
                <a:srgbClr val="3366FF"/>
              </a:solidFill>
            </a:endParaRPr>
          </a:p>
        </p:txBody>
      </p:sp>
      <p:sp>
        <p:nvSpPr>
          <p:cNvPr id="15257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755650" y="2133600"/>
            <a:ext cx="3810000" cy="4508500"/>
          </a:xfrm>
        </p:spPr>
        <p:txBody>
          <a:bodyPr>
            <a:normAutofit fontScale="77500" lnSpcReduction="20000"/>
          </a:bodyPr>
          <a:lstStyle/>
          <a:p>
            <a:endParaRPr lang="en-GB">
              <a:solidFill>
                <a:srgbClr val="D60134"/>
              </a:solidFill>
            </a:endParaRPr>
          </a:p>
          <a:p>
            <a:endParaRPr lang="en-GB">
              <a:solidFill>
                <a:srgbClr val="D60134"/>
              </a:solidFill>
            </a:endParaRPr>
          </a:p>
        </p:txBody>
      </p:sp>
      <p:sp>
        <p:nvSpPr>
          <p:cNvPr id="152580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2160588" y="1857375"/>
            <a:ext cx="6831012" cy="3933825"/>
          </a:xfrm>
        </p:spPr>
        <p:txBody>
          <a:bodyPr>
            <a:normAutofit fontScale="77500" lnSpcReduction="20000"/>
          </a:bodyPr>
          <a:lstStyle/>
          <a:p>
            <a:r>
              <a:rPr lang="en-GB" sz="3600" dirty="0" smtClean="0"/>
              <a:t>Do we ensure all learners </a:t>
            </a:r>
            <a:r>
              <a:rPr lang="en-GB" sz="3600" smtClean="0"/>
              <a:t>make   progress</a:t>
            </a:r>
            <a:r>
              <a:rPr lang="en-GB" sz="3600" dirty="0" smtClean="0"/>
              <a:t>?</a:t>
            </a:r>
          </a:p>
          <a:p>
            <a:r>
              <a:rPr lang="en-GB" sz="3600" dirty="0" err="1" smtClean="0"/>
              <a:t>Ydy</a:t>
            </a:r>
            <a:r>
              <a:rPr lang="en-GB" sz="3600" dirty="0" smtClean="0"/>
              <a:t> </a:t>
            </a:r>
            <a:r>
              <a:rPr lang="en-GB" sz="3600" dirty="0" err="1" smtClean="0"/>
              <a:t>ni’n</a:t>
            </a:r>
            <a:r>
              <a:rPr lang="en-GB" sz="3600" dirty="0" smtClean="0"/>
              <a:t> </a:t>
            </a:r>
            <a:r>
              <a:rPr lang="en-GB" sz="3600" dirty="0" err="1" smtClean="0"/>
              <a:t>sicrhau</a:t>
            </a:r>
            <a:r>
              <a:rPr lang="en-GB" sz="3600" dirty="0" smtClean="0"/>
              <a:t> bod </a:t>
            </a:r>
            <a:r>
              <a:rPr lang="en-GB" sz="3600" dirty="0" err="1" smtClean="0"/>
              <a:t>pob</a:t>
            </a:r>
            <a:r>
              <a:rPr lang="en-GB" sz="3600" dirty="0" smtClean="0"/>
              <a:t> </a:t>
            </a:r>
            <a:r>
              <a:rPr lang="en-GB" sz="3600" dirty="0" err="1" smtClean="0"/>
              <a:t>plentyn</a:t>
            </a:r>
            <a:r>
              <a:rPr lang="en-GB" sz="3600" dirty="0" smtClean="0"/>
              <a:t> </a:t>
            </a:r>
            <a:r>
              <a:rPr lang="en-GB" sz="3600" dirty="0" err="1" smtClean="0"/>
              <a:t>yn</a:t>
            </a:r>
            <a:r>
              <a:rPr lang="en-GB" sz="3600" dirty="0" smtClean="0"/>
              <a:t> </a:t>
            </a:r>
            <a:r>
              <a:rPr lang="en-GB" sz="3600" dirty="0" err="1" smtClean="0"/>
              <a:t>gwneud</a:t>
            </a:r>
            <a:r>
              <a:rPr lang="en-GB" sz="3600" dirty="0" smtClean="0"/>
              <a:t> </a:t>
            </a:r>
            <a:r>
              <a:rPr lang="en-GB" sz="3600" dirty="0" err="1" smtClean="0"/>
              <a:t>cynnydd</a:t>
            </a:r>
            <a:r>
              <a:rPr lang="en-GB" sz="3600" dirty="0" smtClean="0"/>
              <a:t>?</a:t>
            </a:r>
          </a:p>
          <a:p>
            <a:endParaRPr lang="en-GB" sz="3600" dirty="0"/>
          </a:p>
          <a:p>
            <a:endParaRPr lang="en-GB" sz="3600" dirty="0" smtClean="0"/>
          </a:p>
          <a:p>
            <a:endParaRPr lang="en-GB" sz="3600" dirty="0"/>
          </a:p>
          <a:p>
            <a:endParaRPr lang="en-GB" sz="3600" dirty="0"/>
          </a:p>
          <a:p>
            <a:r>
              <a:rPr lang="en-GB" sz="3600" dirty="0" smtClean="0"/>
              <a:t>20 Second Pupil task</a:t>
            </a:r>
            <a:r>
              <a:rPr lang="mr-IN" sz="3600" dirty="0" smtClean="0"/>
              <a:t>…</a:t>
            </a:r>
            <a:r>
              <a:rPr lang="cy-GB" sz="3600" dirty="0" smtClean="0"/>
              <a:t>. </a:t>
            </a:r>
            <a:r>
              <a:rPr lang="en-GB" sz="3600" dirty="0" smtClean="0"/>
              <a:t> </a:t>
            </a:r>
          </a:p>
          <a:p>
            <a:pPr>
              <a:buFont typeface="Wingdings" pitchFamily="-65" charset="2"/>
              <a:buNone/>
            </a:pPr>
            <a:endParaRPr lang="en-GB" sz="4000" dirty="0"/>
          </a:p>
          <a:p>
            <a:endParaRPr lang="en-GB" sz="3200" dirty="0">
              <a:solidFill>
                <a:schemeClr val="accent2"/>
              </a:solidFill>
            </a:endParaRPr>
          </a:p>
          <a:p>
            <a:endParaRPr lang="en-US" sz="3200" dirty="0">
              <a:solidFill>
                <a:schemeClr val="accent2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885668">
            <a:off x="5806786" y="3127223"/>
            <a:ext cx="3168650" cy="1964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903721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662113" y="1636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3366FF"/>
                </a:solidFill>
              </a:rPr>
              <a:t>Other </a:t>
            </a:r>
            <a:r>
              <a:rPr lang="en-GB" dirty="0" smtClean="0">
                <a:solidFill>
                  <a:srgbClr val="3366FF"/>
                </a:solidFill>
              </a:rPr>
              <a:t>analyses - </a:t>
            </a:r>
            <a:r>
              <a:rPr lang="en-GB" dirty="0" err="1" smtClean="0">
                <a:solidFill>
                  <a:srgbClr val="3366FF"/>
                </a:solidFill>
              </a:rPr>
              <a:t>Dadansoddiadau</a:t>
            </a:r>
            <a:endParaRPr lang="en-US" dirty="0">
              <a:solidFill>
                <a:srgbClr val="3366FF"/>
              </a:solidFill>
            </a:endParaRPr>
          </a:p>
        </p:txBody>
      </p:sp>
      <p:sp>
        <p:nvSpPr>
          <p:cNvPr id="15360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755650" y="2133600"/>
            <a:ext cx="3810000" cy="4508500"/>
          </a:xfrm>
        </p:spPr>
        <p:txBody>
          <a:bodyPr>
            <a:normAutofit fontScale="70000" lnSpcReduction="20000"/>
          </a:bodyPr>
          <a:lstStyle/>
          <a:p>
            <a:endParaRPr lang="en-GB">
              <a:solidFill>
                <a:srgbClr val="D60134"/>
              </a:solidFill>
            </a:endParaRPr>
          </a:p>
          <a:p>
            <a:endParaRPr lang="en-GB">
              <a:solidFill>
                <a:srgbClr val="D60134"/>
              </a:solidFill>
            </a:endParaRPr>
          </a:p>
          <a:p>
            <a:endParaRPr lang="en-US" sz="3200">
              <a:solidFill>
                <a:srgbClr val="D60134"/>
              </a:solidFill>
            </a:endParaRPr>
          </a:p>
        </p:txBody>
      </p:sp>
      <p:sp>
        <p:nvSpPr>
          <p:cNvPr id="153604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2241550" y="1067618"/>
            <a:ext cx="7913688" cy="4508500"/>
          </a:xfrm>
        </p:spPr>
        <p:txBody>
          <a:bodyPr>
            <a:normAutofit fontScale="70000" lnSpcReduction="20000"/>
          </a:bodyPr>
          <a:lstStyle/>
          <a:p>
            <a:endParaRPr lang="en-GB" dirty="0"/>
          </a:p>
          <a:p>
            <a:r>
              <a:rPr lang="en-GB" sz="3600" dirty="0"/>
              <a:t>Attendance</a:t>
            </a:r>
            <a:r>
              <a:rPr lang="en-GB" sz="3600" dirty="0" smtClean="0"/>
              <a:t>  – </a:t>
            </a:r>
            <a:r>
              <a:rPr lang="en-GB" sz="3600" dirty="0" err="1" smtClean="0"/>
              <a:t>Presenoldeb</a:t>
            </a:r>
            <a:endParaRPr lang="en-GB" sz="3600" dirty="0" smtClean="0"/>
          </a:p>
          <a:p>
            <a:pPr>
              <a:buNone/>
            </a:pPr>
            <a:r>
              <a:rPr lang="en-GB" sz="3600" dirty="0" err="1" smtClean="0"/>
              <a:t>Targed</a:t>
            </a:r>
            <a:r>
              <a:rPr lang="en-GB" sz="3600" dirty="0" smtClean="0"/>
              <a:t> / </a:t>
            </a:r>
            <a:r>
              <a:rPr lang="en-GB" sz="3600" dirty="0" err="1" smtClean="0"/>
              <a:t>Estyn</a:t>
            </a:r>
            <a:r>
              <a:rPr lang="en-GB" sz="3600" dirty="0" smtClean="0"/>
              <a:t> target:        </a:t>
            </a:r>
            <a:r>
              <a:rPr lang="en-GB" sz="7059" dirty="0" smtClean="0"/>
              <a:t>96%</a:t>
            </a:r>
          </a:p>
          <a:p>
            <a:pPr>
              <a:buNone/>
            </a:pPr>
            <a:r>
              <a:rPr lang="en-GB" sz="3600" dirty="0" smtClean="0"/>
              <a:t>95% over 10 years of education =  losing 6 months of school.</a:t>
            </a:r>
          </a:p>
          <a:p>
            <a:pPr>
              <a:buNone/>
            </a:pPr>
            <a:r>
              <a:rPr lang="en-GB" sz="3600" dirty="0" smtClean="0"/>
              <a:t>95% </a:t>
            </a:r>
            <a:r>
              <a:rPr lang="en-GB" sz="3600" dirty="0" err="1" smtClean="0"/>
              <a:t>dros</a:t>
            </a:r>
            <a:r>
              <a:rPr lang="en-GB" sz="3600" dirty="0" smtClean="0"/>
              <a:t> </a:t>
            </a:r>
            <a:r>
              <a:rPr lang="en-GB" sz="3600" dirty="0" err="1" smtClean="0"/>
              <a:t>degawd</a:t>
            </a:r>
            <a:r>
              <a:rPr lang="en-GB" sz="3600" dirty="0" smtClean="0"/>
              <a:t> </a:t>
            </a:r>
            <a:r>
              <a:rPr lang="en-GB" sz="3600" dirty="0" err="1" smtClean="0"/>
              <a:t>o</a:t>
            </a:r>
            <a:r>
              <a:rPr lang="en-GB" sz="3600" dirty="0" smtClean="0"/>
              <a:t> </a:t>
            </a:r>
            <a:r>
              <a:rPr lang="en-GB" sz="3600" dirty="0" err="1" smtClean="0"/>
              <a:t>addysg</a:t>
            </a:r>
            <a:r>
              <a:rPr lang="en-GB" sz="3600" dirty="0" smtClean="0"/>
              <a:t> = </a:t>
            </a:r>
            <a:r>
              <a:rPr lang="en-GB" sz="3600" dirty="0" err="1" smtClean="0"/>
              <a:t>Colli</a:t>
            </a:r>
            <a:r>
              <a:rPr lang="en-GB" sz="3600" dirty="0" smtClean="0"/>
              <a:t> </a:t>
            </a:r>
            <a:r>
              <a:rPr lang="en-GB" sz="3600" dirty="0" err="1" smtClean="0"/>
              <a:t>dros</a:t>
            </a:r>
            <a:r>
              <a:rPr lang="en-GB" sz="3600" dirty="0" smtClean="0"/>
              <a:t> 6 </a:t>
            </a:r>
            <a:r>
              <a:rPr lang="en-GB" sz="3600" dirty="0" err="1" smtClean="0"/>
              <a:t>mis</a:t>
            </a:r>
            <a:r>
              <a:rPr lang="en-GB" sz="3600" dirty="0" smtClean="0"/>
              <a:t> </a:t>
            </a:r>
            <a:r>
              <a:rPr lang="en-GB" sz="3600" dirty="0" err="1" smtClean="0"/>
              <a:t>o</a:t>
            </a:r>
            <a:r>
              <a:rPr lang="en-GB" sz="3600" dirty="0" smtClean="0"/>
              <a:t> </a:t>
            </a:r>
            <a:r>
              <a:rPr lang="en-GB" sz="3600" dirty="0" err="1" smtClean="0"/>
              <a:t>ysgol</a:t>
            </a:r>
            <a:r>
              <a:rPr lang="en-GB" sz="3600" dirty="0" smtClean="0"/>
              <a:t>.</a:t>
            </a:r>
          </a:p>
          <a:p>
            <a:pPr>
              <a:buNone/>
            </a:pPr>
            <a:endParaRPr lang="en-GB" sz="3600" dirty="0" smtClean="0"/>
          </a:p>
          <a:p>
            <a:pPr>
              <a:buNone/>
            </a:pPr>
            <a:endParaRPr lang="en-GB" sz="3600" dirty="0" smtClean="0"/>
          </a:p>
          <a:p>
            <a:pPr>
              <a:buNone/>
            </a:pPr>
            <a:r>
              <a:rPr lang="en-GB" sz="3600" dirty="0" smtClean="0"/>
              <a:t>90% over 10 years of education = a year of school.</a:t>
            </a:r>
          </a:p>
          <a:p>
            <a:pPr>
              <a:buNone/>
            </a:pPr>
            <a:r>
              <a:rPr lang="en-GB" sz="3600" dirty="0" smtClean="0"/>
              <a:t>90% </a:t>
            </a:r>
            <a:r>
              <a:rPr lang="en-GB" sz="3600" dirty="0" err="1" smtClean="0"/>
              <a:t>dros</a:t>
            </a:r>
            <a:r>
              <a:rPr lang="en-GB" sz="3600" dirty="0" smtClean="0"/>
              <a:t> </a:t>
            </a:r>
            <a:r>
              <a:rPr lang="en-GB" sz="3600" dirty="0" err="1" smtClean="0"/>
              <a:t>degawd</a:t>
            </a:r>
            <a:r>
              <a:rPr lang="en-GB" sz="3600" dirty="0" smtClean="0"/>
              <a:t> </a:t>
            </a:r>
            <a:r>
              <a:rPr lang="en-GB" sz="3600" dirty="0" err="1" smtClean="0"/>
              <a:t>o</a:t>
            </a:r>
            <a:r>
              <a:rPr lang="en-GB" sz="3600" dirty="0" smtClean="0"/>
              <a:t> </a:t>
            </a:r>
            <a:r>
              <a:rPr lang="en-GB" sz="3600" dirty="0" err="1" smtClean="0"/>
              <a:t>addysg</a:t>
            </a:r>
            <a:r>
              <a:rPr lang="en-GB" sz="3600" dirty="0" smtClean="0"/>
              <a:t> = </a:t>
            </a:r>
            <a:r>
              <a:rPr lang="en-GB" sz="3600" dirty="0" err="1" smtClean="0"/>
              <a:t>dros</a:t>
            </a:r>
            <a:r>
              <a:rPr lang="en-GB" sz="3600" dirty="0" smtClean="0"/>
              <a:t> </a:t>
            </a:r>
            <a:r>
              <a:rPr lang="en-GB" sz="3600" dirty="0" err="1" smtClean="0"/>
              <a:t>blwyddyn</a:t>
            </a:r>
            <a:r>
              <a:rPr lang="en-GB" sz="3600" dirty="0" smtClean="0"/>
              <a:t> </a:t>
            </a:r>
            <a:r>
              <a:rPr lang="en-GB" sz="3600" dirty="0" err="1" smtClean="0"/>
              <a:t>o</a:t>
            </a:r>
            <a:r>
              <a:rPr lang="en-GB" sz="3600" dirty="0" smtClean="0"/>
              <a:t> </a:t>
            </a:r>
            <a:r>
              <a:rPr lang="en-GB" sz="3600" dirty="0" err="1" smtClean="0"/>
              <a:t>ysgol</a:t>
            </a:r>
            <a:r>
              <a:rPr lang="en-GB" sz="3600" dirty="0" smtClean="0"/>
              <a:t>.</a:t>
            </a:r>
          </a:p>
          <a:p>
            <a:pPr>
              <a:buNone/>
            </a:pPr>
            <a:r>
              <a:rPr lang="en-GB" sz="2400" dirty="0" smtClean="0">
                <a:solidFill>
                  <a:schemeClr val="accent2"/>
                </a:solidFill>
              </a:rPr>
              <a:t>	</a:t>
            </a:r>
            <a:r>
              <a:rPr lang="en-GB" sz="2400" dirty="0">
                <a:solidFill>
                  <a:schemeClr val="accent2"/>
                </a:solidFill>
              </a:rPr>
              <a:t>	</a:t>
            </a:r>
            <a:endParaRPr lang="en-GB" b="1" dirty="0">
              <a:solidFill>
                <a:schemeClr val="accent2"/>
              </a:solidFill>
            </a:endParaRPr>
          </a:p>
          <a:p>
            <a:endParaRPr lang="en-GB" sz="3200" dirty="0">
              <a:solidFill>
                <a:schemeClr val="accent2"/>
              </a:solidFill>
            </a:endParaRPr>
          </a:p>
          <a:p>
            <a:endParaRPr lang="en-US" sz="3200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7369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626" name="Rectangle 2"/>
          <p:cNvSpPr>
            <a:spLocks noGrp="1" noChangeArrowheads="1"/>
          </p:cNvSpPr>
          <p:nvPr>
            <p:ph type="title"/>
          </p:nvPr>
        </p:nvSpPr>
        <p:spPr>
          <a:xfrm>
            <a:off x="1739900" y="-158750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US" sz="3400" dirty="0" smtClean="0"/>
              <a:t/>
            </a:r>
            <a:br>
              <a:rPr lang="en-US" sz="3400" dirty="0" smtClean="0"/>
            </a:br>
            <a:r>
              <a:rPr lang="en-US" sz="3400" dirty="0" smtClean="0">
                <a:solidFill>
                  <a:srgbClr val="3366FF"/>
                </a:solidFill>
              </a:rPr>
              <a:t/>
            </a:r>
            <a:br>
              <a:rPr lang="en-US" sz="3400" dirty="0" smtClean="0">
                <a:solidFill>
                  <a:srgbClr val="3366FF"/>
                </a:solidFill>
              </a:rPr>
            </a:br>
            <a:r>
              <a:rPr lang="en-US" dirty="0">
                <a:solidFill>
                  <a:srgbClr val="3366FF"/>
                </a:solidFill>
              </a:rPr>
              <a:t>Good self </a:t>
            </a:r>
            <a:r>
              <a:rPr lang="en-US" dirty="0" smtClean="0">
                <a:solidFill>
                  <a:srgbClr val="3366FF"/>
                </a:solidFill>
              </a:rPr>
              <a:t>evaluation </a:t>
            </a:r>
            <a:r>
              <a:rPr lang="en-US" dirty="0" err="1" smtClean="0">
                <a:solidFill>
                  <a:srgbClr val="3366FF"/>
                </a:solidFill>
              </a:rPr>
              <a:t>Hunanwerthuso</a:t>
            </a:r>
            <a:r>
              <a:rPr lang="en-US" dirty="0" smtClean="0">
                <a:solidFill>
                  <a:srgbClr val="3366FF"/>
                </a:solidFill>
              </a:rPr>
              <a:t> </a:t>
            </a:r>
            <a:r>
              <a:rPr lang="en-US" dirty="0" err="1" smtClean="0">
                <a:solidFill>
                  <a:srgbClr val="3366FF"/>
                </a:solidFill>
              </a:rPr>
              <a:t>da</a:t>
            </a:r>
            <a:endParaRPr lang="en-US" dirty="0">
              <a:solidFill>
                <a:srgbClr val="3366FF"/>
              </a:solidFill>
            </a:endParaRPr>
          </a:p>
        </p:txBody>
      </p:sp>
      <p:sp>
        <p:nvSpPr>
          <p:cNvPr id="15462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1511050" y="1741762"/>
            <a:ext cx="3693271" cy="3709038"/>
          </a:xfrm>
        </p:spPr>
        <p:txBody>
          <a:bodyPr>
            <a:normAutofit fontScale="85000" lnSpcReduction="10000"/>
          </a:bodyPr>
          <a:lstStyle/>
          <a:p>
            <a:r>
              <a:rPr lang="en-US" sz="3600" dirty="0"/>
              <a:t>Open and honest.</a:t>
            </a:r>
          </a:p>
          <a:p>
            <a:r>
              <a:rPr lang="en-US" sz="3600" dirty="0"/>
              <a:t>Identifies areas for improvement as well as good features.</a:t>
            </a:r>
          </a:p>
          <a:p>
            <a:r>
              <a:rPr lang="en-US" sz="3600" dirty="0"/>
              <a:t>Informed by rigorous analysis of performance data.</a:t>
            </a:r>
            <a:r>
              <a:rPr lang="en-US" sz="3200" dirty="0"/>
              <a:t> </a:t>
            </a:r>
          </a:p>
          <a:p>
            <a:endParaRPr lang="en-US" sz="3200" dirty="0"/>
          </a:p>
          <a:p>
            <a:endParaRPr lang="en-US" sz="3200" dirty="0">
              <a:solidFill>
                <a:schemeClr val="accent2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387765" y="1580345"/>
            <a:ext cx="3756235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/>
              <a:buChar char="•"/>
            </a:pPr>
            <a:r>
              <a:rPr lang="en-US" sz="3200" dirty="0" err="1" smtClean="0"/>
              <a:t>Agored</a:t>
            </a:r>
            <a:r>
              <a:rPr lang="en-US" sz="3200" dirty="0" smtClean="0"/>
              <a:t> a </a:t>
            </a:r>
            <a:r>
              <a:rPr lang="en-US" sz="3200" dirty="0" err="1" smtClean="0"/>
              <a:t>gonest</a:t>
            </a:r>
            <a:r>
              <a:rPr lang="en-US" sz="3200" dirty="0" smtClean="0"/>
              <a:t>.</a:t>
            </a:r>
          </a:p>
          <a:p>
            <a:pPr>
              <a:buFont typeface="Arial"/>
              <a:buChar char="•"/>
            </a:pPr>
            <a:r>
              <a:rPr lang="en-US" sz="3200" dirty="0" err="1" smtClean="0"/>
              <a:t>Yn</a:t>
            </a:r>
            <a:r>
              <a:rPr lang="en-US" sz="3200" dirty="0" smtClean="0"/>
              <a:t> </a:t>
            </a:r>
            <a:r>
              <a:rPr lang="en-US" sz="3200" dirty="0" err="1" smtClean="0"/>
              <a:t>nodi</a:t>
            </a:r>
            <a:r>
              <a:rPr lang="en-US" sz="3200" dirty="0" smtClean="0"/>
              <a:t> </a:t>
            </a:r>
            <a:r>
              <a:rPr lang="en-US" sz="3200" dirty="0" err="1" smtClean="0"/>
              <a:t>meysydd</a:t>
            </a:r>
            <a:r>
              <a:rPr lang="en-US" sz="3200" dirty="0" smtClean="0"/>
              <a:t> </a:t>
            </a:r>
            <a:r>
              <a:rPr lang="en-US" sz="3200" dirty="0" err="1" smtClean="0"/>
              <a:t>i'w</a:t>
            </a:r>
            <a:r>
              <a:rPr lang="en-US" sz="3200" dirty="0" smtClean="0"/>
              <a:t> </a:t>
            </a:r>
            <a:r>
              <a:rPr lang="en-US" sz="3200" dirty="0" err="1" smtClean="0"/>
              <a:t>gwella</a:t>
            </a:r>
            <a:r>
              <a:rPr lang="en-US" sz="3200" dirty="0" smtClean="0"/>
              <a:t> </a:t>
            </a:r>
            <a:r>
              <a:rPr lang="en-US" sz="3200" dirty="0" err="1" smtClean="0"/>
              <a:t>yn</a:t>
            </a:r>
            <a:r>
              <a:rPr lang="en-US" sz="3200" dirty="0" smtClean="0"/>
              <a:t> </a:t>
            </a:r>
            <a:r>
              <a:rPr lang="en-US" sz="3200" dirty="0" err="1" smtClean="0"/>
              <a:t>ogystal</a:t>
            </a:r>
            <a:r>
              <a:rPr lang="en-US" sz="3200" dirty="0" smtClean="0"/>
              <a:t> </a:t>
            </a:r>
            <a:r>
              <a:rPr lang="en-US" sz="3200" dirty="0" err="1" smtClean="0"/>
              <a:t>â</a:t>
            </a:r>
            <a:r>
              <a:rPr lang="en-US" sz="3200" dirty="0" smtClean="0"/>
              <a:t> </a:t>
            </a:r>
            <a:r>
              <a:rPr lang="en-US" sz="3200" dirty="0" err="1" smtClean="0"/>
              <a:t>nodweddion</a:t>
            </a:r>
            <a:r>
              <a:rPr lang="en-US" sz="3200" dirty="0" smtClean="0"/>
              <a:t> </a:t>
            </a:r>
            <a:r>
              <a:rPr lang="en-US" sz="3200" dirty="0" err="1" smtClean="0"/>
              <a:t>da</a:t>
            </a:r>
            <a:r>
              <a:rPr lang="en-US" sz="3200" dirty="0" smtClean="0"/>
              <a:t>.</a:t>
            </a:r>
          </a:p>
          <a:p>
            <a:pPr>
              <a:buFont typeface="Arial"/>
              <a:buChar char="•"/>
            </a:pPr>
            <a:r>
              <a:rPr lang="en-US" sz="3200" dirty="0" err="1" smtClean="0"/>
              <a:t>Hysbyswyd</a:t>
            </a:r>
            <a:r>
              <a:rPr lang="en-US" sz="3200" dirty="0" smtClean="0"/>
              <a:t> </a:t>
            </a:r>
            <a:r>
              <a:rPr lang="en-US" sz="3200" dirty="0" err="1" smtClean="0"/>
              <a:t>gan</a:t>
            </a:r>
            <a:r>
              <a:rPr lang="en-US" sz="3200" dirty="0" smtClean="0"/>
              <a:t> </a:t>
            </a:r>
            <a:r>
              <a:rPr lang="en-US" sz="3200" dirty="0" err="1" smtClean="0"/>
              <a:t>ddadansoddiad</a:t>
            </a:r>
            <a:r>
              <a:rPr lang="en-US" sz="3200" dirty="0" smtClean="0"/>
              <a:t> </a:t>
            </a:r>
            <a:r>
              <a:rPr lang="en-US" sz="3200" dirty="0" err="1" smtClean="0"/>
              <a:t>trylwyr</a:t>
            </a:r>
            <a:r>
              <a:rPr lang="en-US" sz="3200" dirty="0" smtClean="0"/>
              <a:t> </a:t>
            </a:r>
            <a:r>
              <a:rPr lang="en-US" sz="3200" dirty="0" err="1" smtClean="0"/>
              <a:t>o</a:t>
            </a:r>
            <a:r>
              <a:rPr lang="en-US" sz="3200" dirty="0" smtClean="0"/>
              <a:t> </a:t>
            </a:r>
            <a:r>
              <a:rPr lang="en-US" sz="3200" dirty="0" err="1" smtClean="0"/>
              <a:t>ddata</a:t>
            </a:r>
            <a:r>
              <a:rPr lang="en-US" sz="3200" dirty="0" smtClean="0"/>
              <a:t> </a:t>
            </a:r>
            <a:r>
              <a:rPr lang="en-US" sz="3200" dirty="0" err="1" smtClean="0"/>
              <a:t>perfformiad</a:t>
            </a:r>
            <a:r>
              <a:rPr lang="en-US" sz="3200" dirty="0" smtClean="0"/>
              <a:t>.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83241461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>
          <a:xfrm>
            <a:off x="250825" y="476250"/>
            <a:ext cx="8497888" cy="1584325"/>
          </a:xfrm>
        </p:spPr>
        <p:txBody>
          <a:bodyPr>
            <a:normAutofit/>
          </a:bodyPr>
          <a:lstStyle/>
          <a:p>
            <a:r>
              <a:rPr lang="en-US" dirty="0" smtClean="0">
                <a:solidFill>
                  <a:srgbClr val="3366FF"/>
                </a:solidFill>
              </a:rPr>
              <a:t>Schools must :</a:t>
            </a:r>
            <a:br>
              <a:rPr lang="en-US" dirty="0" smtClean="0">
                <a:solidFill>
                  <a:srgbClr val="3366FF"/>
                </a:solidFill>
              </a:rPr>
            </a:br>
            <a:r>
              <a:rPr lang="en-US" dirty="0" err="1" smtClean="0">
                <a:solidFill>
                  <a:srgbClr val="3366FF"/>
                </a:solidFill>
              </a:rPr>
              <a:t>Rhaid</a:t>
            </a:r>
            <a:r>
              <a:rPr lang="en-US" dirty="0" smtClean="0">
                <a:solidFill>
                  <a:srgbClr val="3366FF"/>
                </a:solidFill>
              </a:rPr>
              <a:t> </a:t>
            </a:r>
            <a:r>
              <a:rPr lang="en-US" dirty="0" err="1" smtClean="0">
                <a:solidFill>
                  <a:srgbClr val="3366FF"/>
                </a:solidFill>
              </a:rPr>
              <a:t>i</a:t>
            </a:r>
            <a:r>
              <a:rPr lang="en-US" dirty="0" smtClean="0">
                <a:solidFill>
                  <a:srgbClr val="3366FF"/>
                </a:solidFill>
              </a:rPr>
              <a:t> </a:t>
            </a:r>
            <a:r>
              <a:rPr lang="en-US" dirty="0" err="1" smtClean="0">
                <a:solidFill>
                  <a:srgbClr val="3366FF"/>
                </a:solidFill>
              </a:rPr>
              <a:t>ysgolion</a:t>
            </a:r>
            <a:r>
              <a:rPr lang="en-US" dirty="0" smtClean="0">
                <a:solidFill>
                  <a:srgbClr val="3366FF"/>
                </a:solidFill>
              </a:rPr>
              <a:t>:</a:t>
            </a:r>
            <a:endParaRPr lang="en-US" dirty="0">
              <a:solidFill>
                <a:srgbClr val="3366FF"/>
              </a:solidFill>
            </a:endParaRPr>
          </a:p>
        </p:txBody>
      </p:sp>
      <p:sp>
        <p:nvSpPr>
          <p:cNvPr id="155651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209800" y="2278362"/>
            <a:ext cx="6538913" cy="3860800"/>
          </a:xfrm>
        </p:spPr>
        <p:txBody>
          <a:bodyPr>
            <a:normAutofit fontScale="77500" lnSpcReduction="20000"/>
          </a:bodyPr>
          <a:lstStyle/>
          <a:p>
            <a:r>
              <a:rPr lang="en-US" sz="3600" dirty="0"/>
              <a:t>be well informed on the school’s performance;</a:t>
            </a:r>
          </a:p>
          <a:p>
            <a:r>
              <a:rPr lang="en-US" sz="3600" dirty="0"/>
              <a:t>be able to ask the right questions; and</a:t>
            </a:r>
          </a:p>
          <a:p>
            <a:r>
              <a:rPr lang="en-US" sz="3600" dirty="0"/>
              <a:t>keep the governing body fully informed</a:t>
            </a:r>
            <a:r>
              <a:rPr lang="en-US" sz="3600" dirty="0" smtClean="0"/>
              <a:t>.</a:t>
            </a:r>
          </a:p>
          <a:p>
            <a:endParaRPr lang="en-US" sz="3600" dirty="0" smtClean="0"/>
          </a:p>
          <a:p>
            <a:r>
              <a:rPr lang="en-US" sz="3600" dirty="0" err="1" smtClean="0"/>
              <a:t>fod</a:t>
            </a:r>
            <a:r>
              <a:rPr lang="en-US" sz="3600" dirty="0" smtClean="0"/>
              <a:t> </a:t>
            </a:r>
            <a:r>
              <a:rPr lang="en-US" sz="3600" dirty="0" err="1" smtClean="0"/>
              <a:t>yn</a:t>
            </a:r>
            <a:r>
              <a:rPr lang="en-US" sz="3600" dirty="0" smtClean="0"/>
              <a:t> </a:t>
            </a:r>
            <a:r>
              <a:rPr lang="en-US" sz="3600" dirty="0" err="1" smtClean="0"/>
              <a:t>wybodus</a:t>
            </a:r>
            <a:r>
              <a:rPr lang="en-US" sz="3600" dirty="0" smtClean="0"/>
              <a:t> am </a:t>
            </a:r>
            <a:r>
              <a:rPr lang="en-US" sz="3600" dirty="0" err="1" smtClean="0"/>
              <a:t>berfformiad</a:t>
            </a:r>
            <a:r>
              <a:rPr lang="en-US" sz="3600" dirty="0" smtClean="0"/>
              <a:t> yr </a:t>
            </a:r>
            <a:r>
              <a:rPr lang="en-US" sz="3600" dirty="0" err="1" smtClean="0"/>
              <a:t>ysgol</a:t>
            </a:r>
            <a:r>
              <a:rPr lang="en-US" sz="3600" dirty="0" smtClean="0"/>
              <a:t>;</a:t>
            </a:r>
          </a:p>
          <a:p>
            <a:r>
              <a:rPr lang="en-US" sz="3600" dirty="0" err="1" smtClean="0"/>
              <a:t>yn</a:t>
            </a:r>
            <a:r>
              <a:rPr lang="en-US" sz="3600" dirty="0" smtClean="0"/>
              <a:t> </a:t>
            </a:r>
            <a:r>
              <a:rPr lang="en-US" sz="3600" dirty="0" err="1" smtClean="0"/>
              <a:t>gallu</a:t>
            </a:r>
            <a:r>
              <a:rPr lang="en-US" sz="3600" dirty="0" smtClean="0"/>
              <a:t> </a:t>
            </a:r>
            <a:r>
              <a:rPr lang="en-US" sz="3600" dirty="0" err="1" smtClean="0"/>
              <a:t>gofyn</a:t>
            </a:r>
            <a:r>
              <a:rPr lang="en-US" sz="3600" dirty="0" smtClean="0"/>
              <a:t> </a:t>
            </a:r>
            <a:r>
              <a:rPr lang="en-US" sz="3600" dirty="0" err="1" smtClean="0"/>
              <a:t>y</a:t>
            </a:r>
            <a:r>
              <a:rPr lang="en-US" sz="3600" dirty="0" smtClean="0"/>
              <a:t> </a:t>
            </a:r>
            <a:r>
              <a:rPr lang="en-US" sz="3600" dirty="0" err="1" smtClean="0"/>
              <a:t>cwestiynau</a:t>
            </a:r>
            <a:r>
              <a:rPr lang="en-US" sz="3600" dirty="0" smtClean="0"/>
              <a:t> </a:t>
            </a:r>
            <a:r>
              <a:rPr lang="en-US" sz="3600" dirty="0" err="1" smtClean="0"/>
              <a:t>cywir</a:t>
            </a:r>
            <a:r>
              <a:rPr lang="en-US" sz="3600" dirty="0" smtClean="0"/>
              <a:t>; ac</a:t>
            </a:r>
          </a:p>
          <a:p>
            <a:r>
              <a:rPr lang="en-US" sz="3600" dirty="0" err="1" smtClean="0"/>
              <a:t>cadw'r</a:t>
            </a:r>
            <a:r>
              <a:rPr lang="en-US" sz="3600" dirty="0" smtClean="0"/>
              <a:t> </a:t>
            </a:r>
            <a:r>
              <a:rPr lang="en-US" sz="3600" dirty="0" err="1" smtClean="0"/>
              <a:t>corff</a:t>
            </a:r>
            <a:r>
              <a:rPr lang="en-US" sz="3600" dirty="0" smtClean="0"/>
              <a:t> </a:t>
            </a:r>
            <a:r>
              <a:rPr lang="en-US" sz="3600" dirty="0" err="1" smtClean="0"/>
              <a:t>llywodraethu</a:t>
            </a:r>
            <a:r>
              <a:rPr lang="en-US" sz="3600" dirty="0" smtClean="0"/>
              <a:t> </a:t>
            </a:r>
            <a:r>
              <a:rPr lang="en-US" sz="3600" dirty="0" err="1" smtClean="0"/>
              <a:t>gwybodaeth</a:t>
            </a:r>
            <a:r>
              <a:rPr lang="en-US" sz="3600" dirty="0" smtClean="0"/>
              <a:t> lawn.</a:t>
            </a:r>
          </a:p>
          <a:p>
            <a:endParaRPr lang="en-US" sz="3600" dirty="0"/>
          </a:p>
          <a:p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168400816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67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336800" y="1273175"/>
            <a:ext cx="6807200" cy="4904966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80000"/>
              </a:lnSpc>
            </a:pPr>
            <a:r>
              <a:rPr lang="en-US" sz="3600" dirty="0"/>
              <a:t>Are we doing as well, or even better, than we were three years ago? </a:t>
            </a:r>
          </a:p>
          <a:p>
            <a:pPr>
              <a:lnSpc>
                <a:spcPct val="80000"/>
              </a:lnSpc>
            </a:pPr>
            <a:r>
              <a:rPr lang="en-US" sz="3600" dirty="0"/>
              <a:t>How do we compare with similar schools?</a:t>
            </a:r>
          </a:p>
          <a:p>
            <a:pPr>
              <a:lnSpc>
                <a:spcPct val="80000"/>
              </a:lnSpc>
            </a:pPr>
            <a:r>
              <a:rPr lang="en-US" sz="3600" dirty="0"/>
              <a:t>Do our pupils make enough progress through each key stage? </a:t>
            </a:r>
          </a:p>
          <a:p>
            <a:pPr>
              <a:lnSpc>
                <a:spcPct val="80000"/>
              </a:lnSpc>
            </a:pPr>
            <a:r>
              <a:rPr lang="en-US" sz="3600" dirty="0"/>
              <a:t>Do we identify any underperforming groups</a:t>
            </a:r>
            <a:r>
              <a:rPr lang="en-US" sz="3600" dirty="0" smtClean="0"/>
              <a:t>?</a:t>
            </a:r>
          </a:p>
          <a:p>
            <a:pPr>
              <a:lnSpc>
                <a:spcPct val="80000"/>
              </a:lnSpc>
              <a:buNone/>
            </a:pPr>
            <a:endParaRPr lang="en-US" sz="3600" dirty="0" smtClean="0"/>
          </a:p>
          <a:p>
            <a:pPr>
              <a:lnSpc>
                <a:spcPct val="80000"/>
              </a:lnSpc>
            </a:pPr>
            <a:r>
              <a:rPr lang="en-US" sz="3600" dirty="0" err="1" smtClean="0"/>
              <a:t>Ydyn</a:t>
            </a:r>
            <a:r>
              <a:rPr lang="en-US" sz="3600" dirty="0" smtClean="0"/>
              <a:t> </a:t>
            </a:r>
            <a:r>
              <a:rPr lang="en-US" sz="3600" dirty="0" err="1" smtClean="0"/>
              <a:t>ni'n</a:t>
            </a:r>
            <a:r>
              <a:rPr lang="en-US" sz="3600" dirty="0" smtClean="0"/>
              <a:t> </a:t>
            </a:r>
            <a:r>
              <a:rPr lang="en-US" sz="3600" dirty="0" err="1" smtClean="0"/>
              <a:t>gwneud</a:t>
            </a:r>
            <a:r>
              <a:rPr lang="en-US" sz="3600" dirty="0" smtClean="0"/>
              <a:t> </a:t>
            </a:r>
            <a:r>
              <a:rPr lang="en-US" sz="3600" dirty="0" err="1" smtClean="0"/>
              <a:t>cystal</a:t>
            </a:r>
            <a:r>
              <a:rPr lang="en-US" sz="3600" dirty="0" smtClean="0"/>
              <a:t>, </a:t>
            </a:r>
            <a:r>
              <a:rPr lang="en-US" sz="3600" dirty="0" err="1" smtClean="0"/>
              <a:t>neu</a:t>
            </a:r>
            <a:r>
              <a:rPr lang="en-US" sz="3600" dirty="0" smtClean="0"/>
              <a:t> </a:t>
            </a:r>
            <a:r>
              <a:rPr lang="en-US" sz="3600" dirty="0" err="1" smtClean="0"/>
              <a:t>hyd</a:t>
            </a:r>
            <a:r>
              <a:rPr lang="en-US" sz="3600" dirty="0" smtClean="0"/>
              <a:t> </a:t>
            </a:r>
            <a:r>
              <a:rPr lang="en-US" sz="3600" dirty="0" err="1" smtClean="0"/>
              <a:t>yn</a:t>
            </a:r>
            <a:r>
              <a:rPr lang="en-US" sz="3600" dirty="0" smtClean="0"/>
              <a:t> </a:t>
            </a:r>
            <a:r>
              <a:rPr lang="en-US" sz="3600" dirty="0" err="1" smtClean="0"/>
              <a:t>oed</a:t>
            </a:r>
            <a:r>
              <a:rPr lang="en-US" sz="3600" dirty="0" smtClean="0"/>
              <a:t> </a:t>
            </a:r>
            <a:r>
              <a:rPr lang="en-US" sz="3600" dirty="0" err="1" smtClean="0"/>
              <a:t>yn</a:t>
            </a:r>
            <a:r>
              <a:rPr lang="en-US" sz="3600" dirty="0" smtClean="0"/>
              <a:t> well, nag </a:t>
            </a:r>
            <a:r>
              <a:rPr lang="en-US" sz="3600" dirty="0" err="1" smtClean="0"/>
              <a:t>oeddem</a:t>
            </a:r>
            <a:r>
              <a:rPr lang="en-US" sz="3600" dirty="0" smtClean="0"/>
              <a:t> </a:t>
            </a:r>
            <a:r>
              <a:rPr lang="en-US" sz="3600" dirty="0" err="1" smtClean="0"/>
              <a:t>ni</a:t>
            </a:r>
            <a:r>
              <a:rPr lang="en-US" sz="3600" dirty="0" smtClean="0"/>
              <a:t> </a:t>
            </a:r>
            <a:r>
              <a:rPr lang="en-US" sz="3600" dirty="0" err="1" smtClean="0"/>
              <a:t>dair</a:t>
            </a:r>
            <a:r>
              <a:rPr lang="en-US" sz="3600" dirty="0" smtClean="0"/>
              <a:t> </a:t>
            </a:r>
            <a:r>
              <a:rPr lang="en-US" sz="3600" dirty="0" err="1" smtClean="0"/>
              <a:t>blynedd</a:t>
            </a:r>
            <a:r>
              <a:rPr lang="en-US" sz="3600" dirty="0" smtClean="0"/>
              <a:t> </a:t>
            </a:r>
            <a:r>
              <a:rPr lang="en-US" sz="3600" dirty="0" err="1" smtClean="0"/>
              <a:t>yn</a:t>
            </a:r>
            <a:r>
              <a:rPr lang="en-US" sz="3600" dirty="0" smtClean="0"/>
              <a:t> </a:t>
            </a:r>
            <a:r>
              <a:rPr lang="en-US" sz="3600" dirty="0" err="1" smtClean="0"/>
              <a:t>ôl</a:t>
            </a:r>
            <a:r>
              <a:rPr lang="en-US" sz="3600" dirty="0" smtClean="0"/>
              <a:t>?</a:t>
            </a:r>
          </a:p>
          <a:p>
            <a:pPr>
              <a:lnSpc>
                <a:spcPct val="80000"/>
              </a:lnSpc>
            </a:pPr>
            <a:r>
              <a:rPr lang="en-US" sz="3600" dirty="0" err="1" smtClean="0"/>
              <a:t>Sut</a:t>
            </a:r>
            <a:r>
              <a:rPr lang="en-US" sz="3600" dirty="0" smtClean="0"/>
              <a:t> </a:t>
            </a:r>
            <a:r>
              <a:rPr lang="en-US" sz="3600" dirty="0" err="1" smtClean="0"/>
              <a:t>ydym</a:t>
            </a:r>
            <a:r>
              <a:rPr lang="en-US" sz="3600" dirty="0" smtClean="0"/>
              <a:t> </a:t>
            </a:r>
            <a:r>
              <a:rPr lang="en-US" sz="3600" dirty="0" err="1" smtClean="0"/>
              <a:t>yn</a:t>
            </a:r>
            <a:r>
              <a:rPr lang="en-US" sz="3600" dirty="0" smtClean="0"/>
              <a:t> </a:t>
            </a:r>
            <a:r>
              <a:rPr lang="en-US" sz="3600" dirty="0" err="1" smtClean="0"/>
              <a:t>cymharu</a:t>
            </a:r>
            <a:r>
              <a:rPr lang="en-US" sz="3600" dirty="0" smtClean="0"/>
              <a:t> </a:t>
            </a:r>
            <a:r>
              <a:rPr lang="en-US" sz="3600" dirty="0" err="1" smtClean="0"/>
              <a:t>ag</a:t>
            </a:r>
            <a:r>
              <a:rPr lang="en-US" sz="3600" dirty="0" smtClean="0"/>
              <a:t> </a:t>
            </a:r>
            <a:r>
              <a:rPr lang="en-US" sz="3600" dirty="0" err="1" smtClean="0"/>
              <a:t>ysgolion</a:t>
            </a:r>
            <a:r>
              <a:rPr lang="en-US" sz="3600" dirty="0" smtClean="0"/>
              <a:t> </a:t>
            </a:r>
            <a:r>
              <a:rPr lang="en-US" sz="3600" dirty="0" err="1" smtClean="0"/>
              <a:t>tebyg</a:t>
            </a:r>
            <a:r>
              <a:rPr lang="en-US" sz="3600" dirty="0" smtClean="0"/>
              <a:t>?</a:t>
            </a:r>
          </a:p>
          <a:p>
            <a:pPr>
              <a:lnSpc>
                <a:spcPct val="80000"/>
              </a:lnSpc>
            </a:pPr>
            <a:r>
              <a:rPr lang="en-US" sz="3600" dirty="0" smtClean="0"/>
              <a:t>A </a:t>
            </a:r>
            <a:r>
              <a:rPr lang="en-US" sz="3600" dirty="0" err="1" smtClean="0"/>
              <a:t>yw</a:t>
            </a:r>
            <a:r>
              <a:rPr lang="en-US" sz="3600" dirty="0" smtClean="0"/>
              <a:t> </a:t>
            </a:r>
            <a:r>
              <a:rPr lang="en-US" sz="3600" dirty="0" err="1" smtClean="0"/>
              <a:t>ein</a:t>
            </a:r>
            <a:r>
              <a:rPr lang="en-US" sz="3600" dirty="0" smtClean="0"/>
              <a:t> </a:t>
            </a:r>
            <a:r>
              <a:rPr lang="en-US" sz="3600" dirty="0" err="1" smtClean="0"/>
              <a:t>disgyblion</a:t>
            </a:r>
            <a:r>
              <a:rPr lang="en-US" sz="3600" dirty="0" smtClean="0"/>
              <a:t> </a:t>
            </a:r>
            <a:r>
              <a:rPr lang="en-US" sz="3600" dirty="0" err="1" smtClean="0"/>
              <a:t>yn</a:t>
            </a:r>
            <a:r>
              <a:rPr lang="en-US" sz="3600" dirty="0" smtClean="0"/>
              <a:t> </a:t>
            </a:r>
            <a:r>
              <a:rPr lang="en-US" sz="3600" dirty="0" err="1" smtClean="0"/>
              <a:t>gwneud</a:t>
            </a:r>
            <a:r>
              <a:rPr lang="en-US" sz="3600" dirty="0" smtClean="0"/>
              <a:t> </a:t>
            </a:r>
            <a:r>
              <a:rPr lang="en-US" sz="3600" dirty="0" err="1" smtClean="0"/>
              <a:t>digon</a:t>
            </a:r>
            <a:r>
              <a:rPr lang="en-US" sz="3600" dirty="0" smtClean="0"/>
              <a:t> </a:t>
            </a:r>
            <a:r>
              <a:rPr lang="en-US" sz="3600" dirty="0" err="1" smtClean="0"/>
              <a:t>o</a:t>
            </a:r>
            <a:r>
              <a:rPr lang="en-US" sz="3600" dirty="0" smtClean="0"/>
              <a:t> </a:t>
            </a:r>
            <a:r>
              <a:rPr lang="en-US" sz="3600" dirty="0" err="1" smtClean="0"/>
              <a:t>gynnydd</a:t>
            </a:r>
            <a:r>
              <a:rPr lang="en-US" sz="3600" dirty="0" smtClean="0"/>
              <a:t> </a:t>
            </a:r>
            <a:r>
              <a:rPr lang="en-US" sz="3600" dirty="0" err="1" smtClean="0"/>
              <a:t>drwy</a:t>
            </a:r>
            <a:r>
              <a:rPr lang="en-US" sz="3600" dirty="0" smtClean="0"/>
              <a:t> bob cam </a:t>
            </a:r>
            <a:r>
              <a:rPr lang="en-US" sz="3600" dirty="0" err="1" smtClean="0"/>
              <a:t>allweddol</a:t>
            </a:r>
            <a:r>
              <a:rPr lang="en-US" sz="3600" dirty="0" smtClean="0"/>
              <a:t>?</a:t>
            </a:r>
          </a:p>
          <a:p>
            <a:pPr>
              <a:lnSpc>
                <a:spcPct val="80000"/>
              </a:lnSpc>
            </a:pPr>
            <a:r>
              <a:rPr lang="en-US" sz="3600" dirty="0" smtClean="0"/>
              <a:t>A </a:t>
            </a:r>
            <a:r>
              <a:rPr lang="en-US" sz="3600" dirty="0" err="1" smtClean="0"/>
              <a:t>ydyn</a:t>
            </a:r>
            <a:r>
              <a:rPr lang="en-US" sz="3600" dirty="0" smtClean="0"/>
              <a:t> </a:t>
            </a:r>
            <a:r>
              <a:rPr lang="en-US" sz="3600" dirty="0" err="1" smtClean="0"/>
              <a:t>ni'n</a:t>
            </a:r>
            <a:r>
              <a:rPr lang="en-US" sz="3600" dirty="0" smtClean="0"/>
              <a:t> </a:t>
            </a:r>
            <a:r>
              <a:rPr lang="en-US" sz="3600" dirty="0" err="1" smtClean="0"/>
              <a:t>nodi</a:t>
            </a:r>
            <a:r>
              <a:rPr lang="en-US" sz="3600" dirty="0" smtClean="0"/>
              <a:t> </a:t>
            </a:r>
            <a:r>
              <a:rPr lang="en-US" sz="3600" dirty="0" err="1" smtClean="0"/>
              <a:t>unrhyw</a:t>
            </a:r>
            <a:r>
              <a:rPr lang="en-US" sz="3600" dirty="0" smtClean="0"/>
              <a:t> </a:t>
            </a:r>
            <a:r>
              <a:rPr lang="en-US" sz="3600" dirty="0" err="1" smtClean="0"/>
              <a:t>grwpiau</a:t>
            </a:r>
            <a:r>
              <a:rPr lang="en-US" sz="3600" dirty="0" smtClean="0"/>
              <a:t> </a:t>
            </a:r>
            <a:r>
              <a:rPr lang="en-US" sz="3600" dirty="0" err="1" smtClean="0"/>
              <a:t>sy'n</a:t>
            </a:r>
            <a:r>
              <a:rPr lang="en-US" sz="3600" dirty="0" smtClean="0"/>
              <a:t> </a:t>
            </a:r>
            <a:r>
              <a:rPr lang="en-US" sz="3600" dirty="0" err="1" smtClean="0"/>
              <a:t>tanberfformio</a:t>
            </a:r>
            <a:r>
              <a:rPr lang="en-US" sz="3600" dirty="0" smtClean="0"/>
              <a:t>?</a:t>
            </a:r>
          </a:p>
          <a:p>
            <a:pPr>
              <a:lnSpc>
                <a:spcPct val="80000"/>
              </a:lnSpc>
            </a:pPr>
            <a:endParaRPr lang="en-US" sz="3200" dirty="0"/>
          </a:p>
          <a:p>
            <a:pPr>
              <a:lnSpc>
                <a:spcPct val="80000"/>
              </a:lnSpc>
            </a:pPr>
            <a:endParaRPr lang="en-US" dirty="0">
              <a:solidFill>
                <a:schemeClr val="accent2"/>
              </a:solidFill>
            </a:endParaRPr>
          </a:p>
          <a:p>
            <a:pPr>
              <a:lnSpc>
                <a:spcPct val="80000"/>
              </a:lnSpc>
            </a:pPr>
            <a:endParaRPr lang="en-US" dirty="0">
              <a:solidFill>
                <a:schemeClr val="accent2"/>
              </a:solidFill>
            </a:endParaRPr>
          </a:p>
          <a:p>
            <a:pPr>
              <a:lnSpc>
                <a:spcPct val="80000"/>
              </a:lnSpc>
              <a:buFont typeface="Wingdings" pitchFamily="-65" charset="2"/>
              <a:buNone/>
            </a:pPr>
            <a:endParaRPr lang="en-US" sz="1000" dirty="0">
              <a:solidFill>
                <a:schemeClr val="accent2"/>
              </a:solidFill>
            </a:endParaRPr>
          </a:p>
          <a:p>
            <a:pPr>
              <a:lnSpc>
                <a:spcPct val="80000"/>
              </a:lnSpc>
            </a:pPr>
            <a:endParaRPr lang="en-US" dirty="0">
              <a:solidFill>
                <a:schemeClr val="accent2"/>
              </a:solidFill>
            </a:endParaRPr>
          </a:p>
          <a:p>
            <a:pPr>
              <a:lnSpc>
                <a:spcPct val="80000"/>
              </a:lnSpc>
            </a:pPr>
            <a:endParaRPr lang="en-US" dirty="0">
              <a:solidFill>
                <a:schemeClr val="accent2"/>
              </a:solidFill>
            </a:endParaRPr>
          </a:p>
        </p:txBody>
      </p:sp>
      <p:sp>
        <p:nvSpPr>
          <p:cNvPr id="156676" name="Rectangle 4"/>
          <p:cNvSpPr>
            <a:spLocks noChangeArrowheads="1"/>
          </p:cNvSpPr>
          <p:nvPr/>
        </p:nvSpPr>
        <p:spPr bwMode="auto">
          <a:xfrm>
            <a:off x="2160588" y="130175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prstTxWarp prst="textNoShape">
              <a:avLst/>
            </a:prstTxWarp>
          </a:bodyPr>
          <a:lstStyle/>
          <a:p>
            <a:pPr algn="l"/>
            <a:r>
              <a:rPr lang="en-US" sz="3800" dirty="0" smtClean="0">
                <a:solidFill>
                  <a:schemeClr val="tx2"/>
                </a:solidFill>
              </a:rPr>
              <a:t>Asking </a:t>
            </a:r>
            <a:r>
              <a:rPr lang="en-US" sz="3800" dirty="0">
                <a:solidFill>
                  <a:schemeClr val="tx2"/>
                </a:solidFill>
              </a:rPr>
              <a:t>the right </a:t>
            </a:r>
            <a:r>
              <a:rPr lang="en-US" sz="3800" dirty="0" smtClean="0">
                <a:solidFill>
                  <a:schemeClr val="tx2"/>
                </a:solidFill>
              </a:rPr>
              <a:t>questions</a:t>
            </a:r>
          </a:p>
          <a:p>
            <a:r>
              <a:rPr lang="en-US" sz="3800" dirty="0" err="1" smtClean="0">
                <a:solidFill>
                  <a:schemeClr val="tx2"/>
                </a:solidFill>
              </a:rPr>
              <a:t>Gofyn</a:t>
            </a:r>
            <a:r>
              <a:rPr lang="en-US" sz="3800" dirty="0" smtClean="0">
                <a:solidFill>
                  <a:schemeClr val="tx2"/>
                </a:solidFill>
              </a:rPr>
              <a:t> </a:t>
            </a:r>
            <a:r>
              <a:rPr lang="en-US" sz="3800" dirty="0" err="1" smtClean="0">
                <a:solidFill>
                  <a:schemeClr val="tx2"/>
                </a:solidFill>
              </a:rPr>
              <a:t>y</a:t>
            </a:r>
            <a:r>
              <a:rPr lang="en-US" sz="3800" dirty="0" smtClean="0">
                <a:solidFill>
                  <a:schemeClr val="tx2"/>
                </a:solidFill>
              </a:rPr>
              <a:t> </a:t>
            </a:r>
            <a:r>
              <a:rPr lang="en-US" sz="3800" dirty="0" err="1" smtClean="0">
                <a:solidFill>
                  <a:schemeClr val="tx2"/>
                </a:solidFill>
              </a:rPr>
              <a:t>cwestiynau</a:t>
            </a:r>
            <a:r>
              <a:rPr lang="en-US" sz="3800" dirty="0" smtClean="0">
                <a:solidFill>
                  <a:schemeClr val="tx2"/>
                </a:solidFill>
              </a:rPr>
              <a:t> </a:t>
            </a:r>
            <a:r>
              <a:rPr lang="en-US" sz="3800" dirty="0" err="1" smtClean="0">
                <a:solidFill>
                  <a:schemeClr val="tx2"/>
                </a:solidFill>
              </a:rPr>
              <a:t>cywir</a:t>
            </a:r>
            <a:endParaRPr lang="en-US" sz="3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829576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698" name="Rectangle 2"/>
          <p:cNvSpPr>
            <a:spLocks noGrp="1" noChangeArrowheads="1"/>
          </p:cNvSpPr>
          <p:nvPr>
            <p:ph type="title"/>
          </p:nvPr>
        </p:nvSpPr>
        <p:spPr>
          <a:xfrm>
            <a:off x="611188" y="196411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>
                <a:solidFill>
                  <a:srgbClr val="3366FF"/>
                </a:solidFill>
              </a:rPr>
              <a:t>Asking </a:t>
            </a:r>
            <a:r>
              <a:rPr lang="en-US" dirty="0">
                <a:solidFill>
                  <a:srgbClr val="3366FF"/>
                </a:solidFill>
              </a:rPr>
              <a:t>the right </a:t>
            </a:r>
            <a:r>
              <a:rPr lang="en-US" dirty="0" smtClean="0">
                <a:solidFill>
                  <a:srgbClr val="3366FF"/>
                </a:solidFill>
              </a:rPr>
              <a:t>questions</a:t>
            </a:r>
            <a:br>
              <a:rPr lang="en-US" dirty="0" smtClean="0">
                <a:solidFill>
                  <a:srgbClr val="3366FF"/>
                </a:solidFill>
              </a:rPr>
            </a:br>
            <a:r>
              <a:rPr lang="en-US" dirty="0" err="1" smtClean="0">
                <a:solidFill>
                  <a:srgbClr val="3366FF"/>
                </a:solidFill>
              </a:rPr>
              <a:t>Gofyn</a:t>
            </a:r>
            <a:r>
              <a:rPr lang="en-US" dirty="0" smtClean="0">
                <a:solidFill>
                  <a:srgbClr val="3366FF"/>
                </a:solidFill>
              </a:rPr>
              <a:t> </a:t>
            </a:r>
            <a:r>
              <a:rPr lang="en-US" dirty="0" err="1" smtClean="0">
                <a:solidFill>
                  <a:srgbClr val="3366FF"/>
                </a:solidFill>
              </a:rPr>
              <a:t>y</a:t>
            </a:r>
            <a:r>
              <a:rPr lang="en-US" dirty="0" smtClean="0">
                <a:solidFill>
                  <a:srgbClr val="3366FF"/>
                </a:solidFill>
              </a:rPr>
              <a:t> </a:t>
            </a:r>
            <a:r>
              <a:rPr lang="en-US" dirty="0" err="1" smtClean="0">
                <a:solidFill>
                  <a:srgbClr val="3366FF"/>
                </a:solidFill>
              </a:rPr>
              <a:t>cwestiynau</a:t>
            </a:r>
            <a:r>
              <a:rPr lang="en-US" dirty="0" smtClean="0">
                <a:solidFill>
                  <a:srgbClr val="3366FF"/>
                </a:solidFill>
              </a:rPr>
              <a:t> </a:t>
            </a:r>
            <a:r>
              <a:rPr lang="en-US" dirty="0" err="1" smtClean="0">
                <a:solidFill>
                  <a:srgbClr val="3366FF"/>
                </a:solidFill>
              </a:rPr>
              <a:t>cywir</a:t>
            </a:r>
            <a:endParaRPr lang="en-US" dirty="0">
              <a:solidFill>
                <a:srgbClr val="3366FF"/>
              </a:solidFill>
            </a:endParaRPr>
          </a:p>
        </p:txBody>
      </p:sp>
      <p:sp>
        <p:nvSpPr>
          <p:cNvPr id="15769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59051" y="1479111"/>
            <a:ext cx="6584950" cy="4736895"/>
          </a:xfrm>
        </p:spPr>
        <p:txBody>
          <a:bodyPr>
            <a:normAutofit fontScale="77500" lnSpcReduction="20000"/>
          </a:bodyPr>
          <a:lstStyle/>
          <a:p>
            <a:r>
              <a:rPr lang="en-US" sz="3600" dirty="0"/>
              <a:t>Are we doing as well as we should be?</a:t>
            </a:r>
          </a:p>
          <a:p>
            <a:r>
              <a:rPr lang="en-US" sz="3600" dirty="0"/>
              <a:t>Are we using data to challenge our performance…. </a:t>
            </a:r>
          </a:p>
          <a:p>
            <a:r>
              <a:rPr lang="en-US" sz="3600" dirty="0"/>
              <a:t>or to justify it</a:t>
            </a:r>
            <a:r>
              <a:rPr lang="en-US" sz="3600" dirty="0" smtClean="0"/>
              <a:t>?</a:t>
            </a:r>
          </a:p>
          <a:p>
            <a:pPr>
              <a:buNone/>
            </a:pPr>
            <a:endParaRPr lang="en-US" sz="3600" dirty="0" smtClean="0"/>
          </a:p>
          <a:p>
            <a:pPr>
              <a:buNone/>
            </a:pPr>
            <a:endParaRPr lang="en-US" sz="3600" dirty="0" smtClean="0"/>
          </a:p>
          <a:p>
            <a:r>
              <a:rPr lang="en-US" sz="3600" dirty="0" err="1" smtClean="0"/>
              <a:t>Ydyn</a:t>
            </a:r>
            <a:r>
              <a:rPr lang="en-US" sz="3600" dirty="0" smtClean="0"/>
              <a:t> </a:t>
            </a:r>
            <a:r>
              <a:rPr lang="en-US" sz="3600" dirty="0" err="1" smtClean="0"/>
              <a:t>ni'n</a:t>
            </a:r>
            <a:r>
              <a:rPr lang="en-US" sz="3600" dirty="0" smtClean="0"/>
              <a:t> </a:t>
            </a:r>
            <a:r>
              <a:rPr lang="en-US" sz="3600" dirty="0" err="1" smtClean="0"/>
              <a:t>gwneud</a:t>
            </a:r>
            <a:r>
              <a:rPr lang="en-US" sz="3600" dirty="0" smtClean="0"/>
              <a:t> </a:t>
            </a:r>
            <a:r>
              <a:rPr lang="en-US" sz="3600" dirty="0" err="1" smtClean="0"/>
              <a:t>cystal</a:t>
            </a:r>
            <a:r>
              <a:rPr lang="en-US" sz="3600" dirty="0" smtClean="0"/>
              <a:t> </a:t>
            </a:r>
            <a:r>
              <a:rPr lang="en-US" sz="3600" dirty="0" err="1" smtClean="0"/>
              <a:t>ag</a:t>
            </a:r>
            <a:r>
              <a:rPr lang="en-US" sz="3600" dirty="0" smtClean="0"/>
              <a:t> </a:t>
            </a:r>
            <a:r>
              <a:rPr lang="en-US" sz="3600" dirty="0" err="1" smtClean="0"/>
              <a:t>y</a:t>
            </a:r>
            <a:r>
              <a:rPr lang="en-US" sz="3600" dirty="0" smtClean="0"/>
              <a:t> </a:t>
            </a:r>
            <a:r>
              <a:rPr lang="en-US" sz="3600" dirty="0" err="1" smtClean="0"/>
              <a:t>dylem</a:t>
            </a:r>
            <a:r>
              <a:rPr lang="en-US" sz="3600" dirty="0" smtClean="0"/>
              <a:t> </a:t>
            </a:r>
            <a:r>
              <a:rPr lang="en-US" sz="3600" dirty="0" err="1" smtClean="0"/>
              <a:t>fod</a:t>
            </a:r>
            <a:r>
              <a:rPr lang="en-US" sz="3600" dirty="0" smtClean="0"/>
              <a:t>?</a:t>
            </a:r>
          </a:p>
          <a:p>
            <a:r>
              <a:rPr lang="en-US" sz="3600" dirty="0" smtClean="0"/>
              <a:t>A </a:t>
            </a:r>
            <a:r>
              <a:rPr lang="en-US" sz="3600" dirty="0" err="1" smtClean="0"/>
              <a:t>ydym</a:t>
            </a:r>
            <a:r>
              <a:rPr lang="en-US" sz="3600" dirty="0" smtClean="0"/>
              <a:t> </a:t>
            </a:r>
            <a:r>
              <a:rPr lang="en-US" sz="3600" dirty="0" err="1" smtClean="0"/>
              <a:t>yn</a:t>
            </a:r>
            <a:r>
              <a:rPr lang="en-US" sz="3600" dirty="0" smtClean="0"/>
              <a:t> </a:t>
            </a:r>
            <a:r>
              <a:rPr lang="en-US" sz="3600" dirty="0" err="1" smtClean="0"/>
              <a:t>defnyddio</a:t>
            </a:r>
            <a:r>
              <a:rPr lang="en-US" sz="3600" dirty="0" smtClean="0"/>
              <a:t> data </a:t>
            </a:r>
            <a:r>
              <a:rPr lang="en-US" sz="3600" dirty="0" err="1" smtClean="0"/>
              <a:t>i</a:t>
            </a:r>
            <a:r>
              <a:rPr lang="en-US" sz="3600" dirty="0" smtClean="0"/>
              <a:t> </a:t>
            </a:r>
            <a:r>
              <a:rPr lang="en-US" sz="3600" dirty="0" err="1" smtClean="0"/>
              <a:t>herio</a:t>
            </a:r>
            <a:r>
              <a:rPr lang="en-US" sz="3600" dirty="0" smtClean="0"/>
              <a:t> </a:t>
            </a:r>
            <a:r>
              <a:rPr lang="en-US" sz="3600" dirty="0" err="1" smtClean="0"/>
              <a:t>ein</a:t>
            </a:r>
            <a:r>
              <a:rPr lang="en-US" sz="3600" dirty="0" smtClean="0"/>
              <a:t> </a:t>
            </a:r>
            <a:r>
              <a:rPr lang="en-US" sz="3600" dirty="0"/>
              <a:t> </a:t>
            </a:r>
            <a:r>
              <a:rPr lang="en-US" sz="3600" dirty="0" smtClean="0"/>
              <a:t>     </a:t>
            </a:r>
            <a:r>
              <a:rPr lang="en-US" sz="3600" dirty="0" err="1" smtClean="0"/>
              <a:t>perfformiad</a:t>
            </a:r>
            <a:r>
              <a:rPr lang="en-US" sz="3600" dirty="0" smtClean="0"/>
              <a:t> ....</a:t>
            </a:r>
          </a:p>
          <a:p>
            <a:r>
              <a:rPr lang="en-US" sz="3600" dirty="0" err="1" smtClean="0"/>
              <a:t>neu</a:t>
            </a:r>
            <a:r>
              <a:rPr lang="en-US" sz="3600" dirty="0" smtClean="0"/>
              <a:t> </a:t>
            </a:r>
            <a:r>
              <a:rPr lang="en-US" sz="3600" dirty="0" err="1" smtClean="0"/>
              <a:t>i'w</a:t>
            </a:r>
            <a:r>
              <a:rPr lang="en-US" sz="3600" dirty="0" smtClean="0"/>
              <a:t> </a:t>
            </a:r>
            <a:r>
              <a:rPr lang="en-US" sz="3600" dirty="0" err="1" smtClean="0"/>
              <a:t>gyfiawnhau</a:t>
            </a:r>
            <a:r>
              <a:rPr lang="en-US" sz="3600" dirty="0" smtClean="0"/>
              <a:t>?</a:t>
            </a:r>
          </a:p>
          <a:p>
            <a:endParaRPr lang="en-US" sz="3600" dirty="0"/>
          </a:p>
          <a:p>
            <a:pPr>
              <a:buFont typeface="Wingdings" pitchFamily="-65" charset="2"/>
              <a:buNone/>
            </a:pPr>
            <a:endParaRPr lang="en-US" sz="1200" dirty="0"/>
          </a:p>
          <a:p>
            <a:endParaRPr lang="en-US" sz="3200" dirty="0">
              <a:solidFill>
                <a:schemeClr val="accent2"/>
              </a:solidFill>
            </a:endParaRPr>
          </a:p>
          <a:p>
            <a:endParaRPr lang="en-US" sz="3200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095810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632" y="1683358"/>
            <a:ext cx="8944703" cy="1277815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5" name="TextBox 1"/>
          <p:cNvSpPr txBox="1">
            <a:spLocks noChangeArrowheads="1"/>
          </p:cNvSpPr>
          <p:nvPr/>
        </p:nvSpPr>
        <p:spPr bwMode="auto">
          <a:xfrm>
            <a:off x="2252663" y="3234801"/>
            <a:ext cx="6891337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en-GB" dirty="0">
                <a:solidFill>
                  <a:schemeClr val="accent2">
                    <a:lumMod val="50000"/>
                  </a:schemeClr>
                </a:solidFill>
                <a:hlinkClick r:id="rId4"/>
              </a:rPr>
              <a:t>http://</a:t>
            </a:r>
            <a:r>
              <a:rPr lang="en-GB" dirty="0" smtClean="0">
                <a:solidFill>
                  <a:schemeClr val="accent2">
                    <a:lumMod val="50000"/>
                  </a:schemeClr>
                </a:solidFill>
                <a:hlinkClick r:id="rId4"/>
              </a:rPr>
              <a:t>mylocalschool.wales.gov.uk</a:t>
            </a:r>
            <a:endParaRPr lang="en-GB" dirty="0" smtClean="0">
              <a:solidFill>
                <a:schemeClr val="accent2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en-US" dirty="0"/>
              <a:t>http://</a:t>
            </a:r>
            <a:r>
              <a:rPr lang="en-US" dirty="0" err="1"/>
              <a:t>mylocalschool.wales.gov.uk</a:t>
            </a:r>
            <a:r>
              <a:rPr lang="en-US" dirty="0"/>
              <a:t>/Schools/</a:t>
            </a:r>
            <a:r>
              <a:rPr lang="en-US" dirty="0" err="1"/>
              <a:t>SchoolSearch?lang</a:t>
            </a:r>
            <a:r>
              <a:rPr lang="en-US" dirty="0"/>
              <a:t>=</a:t>
            </a:r>
            <a:r>
              <a:rPr lang="en-US" dirty="0" err="1"/>
              <a:t>en</a:t>
            </a:r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246" name="TextBox 6"/>
          <p:cNvSpPr txBox="1">
            <a:spLocks noChangeArrowheads="1"/>
          </p:cNvSpPr>
          <p:nvPr/>
        </p:nvSpPr>
        <p:spPr bwMode="auto">
          <a:xfrm>
            <a:off x="6623050" y="6607175"/>
            <a:ext cx="2520950" cy="246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r"/>
            <a:r>
              <a:rPr lang="en-GB" sz="1000">
                <a:solidFill>
                  <a:schemeClr val="tx1"/>
                </a:solidFill>
              </a:rPr>
              <a:t>Welsh Government</a:t>
            </a:r>
            <a:endParaRPr lang="en-GB"/>
          </a:p>
        </p:txBody>
      </p:sp>
      <p:sp>
        <p:nvSpPr>
          <p:cNvPr id="10247" name="TextBox 7"/>
          <p:cNvSpPr txBox="1">
            <a:spLocks noChangeArrowheads="1"/>
          </p:cNvSpPr>
          <p:nvPr/>
        </p:nvSpPr>
        <p:spPr bwMode="auto">
          <a:xfrm>
            <a:off x="330200" y="6626225"/>
            <a:ext cx="2520950" cy="246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l"/>
            <a:r>
              <a:rPr lang="en-GB" sz="1000">
                <a:solidFill>
                  <a:schemeClr val="tx1"/>
                </a:solidFill>
              </a:rPr>
              <a:t>My Local School</a:t>
            </a:r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1545563" y="241300"/>
            <a:ext cx="75477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School Level Data </a:t>
            </a:r>
            <a:r>
              <a:rPr lang="mr-IN" sz="4000" dirty="0" smtClean="0"/>
              <a:t>–</a:t>
            </a:r>
            <a:r>
              <a:rPr lang="en-US" sz="4000" dirty="0" smtClean="0"/>
              <a:t> Data </a:t>
            </a:r>
            <a:r>
              <a:rPr lang="en-US" sz="4000" dirty="0" err="1" smtClean="0"/>
              <a:t>Lefel</a:t>
            </a:r>
            <a:r>
              <a:rPr lang="en-US" sz="4000" dirty="0" smtClean="0"/>
              <a:t> </a:t>
            </a:r>
            <a:r>
              <a:rPr lang="en-US" sz="4000" dirty="0" err="1" smtClean="0"/>
              <a:t>Ysgol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2073652893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7769" y="274558"/>
            <a:ext cx="8052147" cy="857251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b="1" dirty="0" smtClean="0"/>
              <a:t>Data </a:t>
            </a:r>
            <a:r>
              <a:rPr lang="en-US" b="1" dirty="0" err="1" smtClean="0"/>
              <a:t>Dosbarth</a:t>
            </a:r>
            <a:r>
              <a:rPr lang="en-US" b="1" dirty="0" smtClean="0"/>
              <a:t>             Class Data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20059" y="1131809"/>
            <a:ext cx="4223941" cy="2447925"/>
          </a:xfrm>
        </p:spPr>
        <p:txBody>
          <a:bodyPr>
            <a:noAutofit/>
          </a:bodyPr>
          <a:lstStyle/>
          <a:p>
            <a:pPr marL="0" indent="0">
              <a:buNone/>
              <a:defRPr/>
            </a:pPr>
            <a:r>
              <a:rPr lang="en-US" sz="1800" dirty="0" smtClean="0"/>
              <a:t>Looking at class data</a:t>
            </a:r>
            <a:endParaRPr lang="en-US" sz="1800" dirty="0"/>
          </a:p>
          <a:p>
            <a:pPr>
              <a:defRPr/>
            </a:pPr>
            <a:r>
              <a:rPr lang="en-US" sz="1800" dirty="0"/>
              <a:t>You will need to identify the groups of learners in your class</a:t>
            </a:r>
          </a:p>
          <a:p>
            <a:pPr>
              <a:defRPr/>
            </a:pPr>
            <a:r>
              <a:rPr lang="en-US" sz="1800" dirty="0"/>
              <a:t>Identify the children that require interventions</a:t>
            </a:r>
          </a:p>
          <a:p>
            <a:pPr>
              <a:defRPr/>
            </a:pPr>
            <a:r>
              <a:rPr lang="en-US" sz="1800" dirty="0"/>
              <a:t>Identify what interventions or strategies you will use</a:t>
            </a:r>
          </a:p>
          <a:p>
            <a:pPr>
              <a:defRPr/>
            </a:pPr>
            <a:r>
              <a:rPr lang="en-US" sz="1800" dirty="0"/>
              <a:t>Identify how you will track the progress</a:t>
            </a:r>
          </a:p>
          <a:p>
            <a:pPr>
              <a:defRPr/>
            </a:pPr>
            <a:r>
              <a:rPr lang="en-US" sz="1800" dirty="0"/>
              <a:t>Outline the targets at the end of stage of learning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325027" y="1131809"/>
            <a:ext cx="3828206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dirty="0" err="1" smtClean="0"/>
              <a:t>Edrych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ddata</a:t>
            </a:r>
            <a:r>
              <a:rPr lang="en-US" dirty="0" smtClean="0"/>
              <a:t> </a:t>
            </a:r>
            <a:r>
              <a:rPr lang="en-US" dirty="0" err="1"/>
              <a:t>dosbarth</a:t>
            </a:r>
            <a:endParaRPr lang="en-US" dirty="0"/>
          </a:p>
          <a:p>
            <a:pPr marL="257175" indent="-257175">
              <a:buFont typeface="Arial" charset="0"/>
              <a:buChar char="•"/>
              <a:defRPr/>
            </a:pPr>
            <a:r>
              <a:rPr lang="en-US" dirty="0" err="1"/>
              <a:t>Bydd</a:t>
            </a:r>
            <a:r>
              <a:rPr lang="en-US" dirty="0"/>
              <a:t> </a:t>
            </a:r>
            <a:r>
              <a:rPr lang="en-US" dirty="0" err="1"/>
              <a:t>angen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chi </a:t>
            </a:r>
            <a:r>
              <a:rPr lang="en-US" dirty="0" err="1"/>
              <a:t>nodi'r</a:t>
            </a:r>
            <a:r>
              <a:rPr lang="en-US" dirty="0"/>
              <a:t> </a:t>
            </a:r>
            <a:r>
              <a:rPr lang="en-US" dirty="0" err="1"/>
              <a:t>grwpiau</a:t>
            </a:r>
            <a:r>
              <a:rPr lang="en-US" dirty="0"/>
              <a:t> o </a:t>
            </a:r>
            <a:r>
              <a:rPr lang="en-US" dirty="0" err="1"/>
              <a:t>ddysgwyr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dosbarth</a:t>
            </a:r>
            <a:endParaRPr lang="en-US" dirty="0"/>
          </a:p>
          <a:p>
            <a:pPr marL="257175" indent="-257175">
              <a:buFont typeface="Arial" charset="0"/>
              <a:buChar char="•"/>
              <a:defRPr/>
            </a:pPr>
            <a:r>
              <a:rPr lang="en-US" dirty="0" err="1"/>
              <a:t>Nodi'r</a:t>
            </a:r>
            <a:r>
              <a:rPr lang="en-US" dirty="0"/>
              <a:t> plant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angen</a:t>
            </a:r>
            <a:r>
              <a:rPr lang="en-US" dirty="0"/>
              <a:t> </a:t>
            </a:r>
            <a:r>
              <a:rPr lang="en-US" dirty="0" err="1"/>
              <a:t>ymyrraeth</a:t>
            </a:r>
            <a:endParaRPr lang="en-US" dirty="0"/>
          </a:p>
          <a:p>
            <a:pPr marL="257175" indent="-257175">
              <a:buFont typeface="Arial" charset="0"/>
              <a:buChar char="•"/>
              <a:defRPr/>
            </a:pPr>
            <a:r>
              <a:rPr lang="en-US" dirty="0" err="1"/>
              <a:t>Nodi</a:t>
            </a:r>
            <a:r>
              <a:rPr lang="en-US" dirty="0"/>
              <a:t> pa </a:t>
            </a:r>
            <a:r>
              <a:rPr lang="en-US" dirty="0" err="1"/>
              <a:t>ymyriraethau</a:t>
            </a:r>
            <a:r>
              <a:rPr lang="en-US" dirty="0"/>
              <a:t> </a:t>
            </a:r>
            <a:r>
              <a:rPr lang="en-US" dirty="0" err="1"/>
              <a:t>neu</a:t>
            </a:r>
            <a:r>
              <a:rPr lang="en-US" dirty="0"/>
              <a:t> </a:t>
            </a:r>
            <a:r>
              <a:rPr lang="en-US" dirty="0" err="1"/>
              <a:t>strategaethau</a:t>
            </a:r>
            <a:r>
              <a:rPr lang="en-US" dirty="0"/>
              <a:t> y </a:t>
            </a:r>
            <a:r>
              <a:rPr lang="en-US" dirty="0" err="1"/>
              <a:t>byddwch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defnyddio</a:t>
            </a:r>
            <a:endParaRPr lang="en-US" dirty="0"/>
          </a:p>
          <a:p>
            <a:pPr marL="257175" indent="-257175">
              <a:buFont typeface="Arial" charset="0"/>
              <a:buChar char="•"/>
              <a:defRPr/>
            </a:pPr>
            <a:r>
              <a:rPr lang="en-US" dirty="0" err="1"/>
              <a:t>Nodi</a:t>
            </a:r>
            <a:r>
              <a:rPr lang="en-US" dirty="0"/>
              <a:t> </a:t>
            </a:r>
            <a:r>
              <a:rPr lang="en-US" dirty="0" err="1"/>
              <a:t>sut</a:t>
            </a:r>
            <a:r>
              <a:rPr lang="en-US" dirty="0"/>
              <a:t> y </a:t>
            </a:r>
            <a:r>
              <a:rPr lang="en-US" dirty="0" err="1"/>
              <a:t>byddwch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tracio’r</a:t>
            </a:r>
            <a:r>
              <a:rPr lang="en-US" dirty="0"/>
              <a:t> </a:t>
            </a:r>
            <a:r>
              <a:rPr lang="en-US" dirty="0" err="1"/>
              <a:t>cynnydd</a:t>
            </a:r>
            <a:endParaRPr lang="en-US" dirty="0"/>
          </a:p>
          <a:p>
            <a:pPr marL="257175" indent="-257175">
              <a:buFont typeface="Arial" charset="0"/>
              <a:buChar char="•"/>
              <a:defRPr/>
            </a:pPr>
            <a:r>
              <a:rPr lang="en-US" dirty="0" err="1"/>
              <a:t>Amlinellwch</a:t>
            </a:r>
            <a:r>
              <a:rPr lang="en-US" dirty="0"/>
              <a:t> y </a:t>
            </a:r>
            <a:r>
              <a:rPr lang="en-US" dirty="0" err="1"/>
              <a:t>targedau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ddiwedd</a:t>
            </a:r>
            <a:r>
              <a:rPr lang="en-US" dirty="0"/>
              <a:t> y </a:t>
            </a:r>
            <a:r>
              <a:rPr lang="en-US" dirty="0" err="1"/>
              <a:t>cyfnod</a:t>
            </a:r>
            <a:r>
              <a:rPr lang="en-US" dirty="0"/>
              <a:t> </a:t>
            </a:r>
            <a:r>
              <a:rPr lang="en-US" dirty="0" err="1"/>
              <a:t>dysgu</a:t>
            </a:r>
            <a:endParaRPr lang="en-US" dirty="0"/>
          </a:p>
        </p:txBody>
      </p:sp>
      <p:pic>
        <p:nvPicPr>
          <p:cNvPr id="2048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870" y="4954102"/>
            <a:ext cx="2911079" cy="16394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5" name="Picture 6"/>
          <p:cNvPicPr>
            <a:picLocks noChangeAspect="1"/>
          </p:cNvPicPr>
          <p:nvPr/>
        </p:nvPicPr>
        <p:blipFill>
          <a:blip r:embed="rId3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7038" y="4874330"/>
            <a:ext cx="2072878" cy="1719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>
                    <a:alpha val="60001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6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11" t="255" r="19188"/>
          <a:stretch>
            <a:fillRect/>
          </a:stretch>
        </p:blipFill>
        <p:spPr bwMode="auto">
          <a:xfrm>
            <a:off x="4017567" y="4834679"/>
            <a:ext cx="1952235" cy="16760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13741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680616" y="5848351"/>
            <a:ext cx="7456715" cy="507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350" dirty="0">
                <a:hlinkClick r:id="rId2"/>
              </a:rPr>
              <a:t>https://www.suttontrust.com/wp-content/uploads/2017/09/Closing-Gaps-Early_FINAL.pdf</a:t>
            </a:r>
            <a:endParaRPr lang="en-US" sz="1350" dirty="0"/>
          </a:p>
          <a:p>
            <a:endParaRPr lang="en-GB" sz="1350" dirty="0"/>
          </a:p>
        </p:txBody>
      </p:sp>
      <p:sp>
        <p:nvSpPr>
          <p:cNvPr id="7" name="Rectangle 6"/>
          <p:cNvSpPr/>
          <p:nvPr/>
        </p:nvSpPr>
        <p:spPr>
          <a:xfrm>
            <a:off x="1600200" y="645030"/>
            <a:ext cx="48133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dirty="0" smtClean="0"/>
              <a:t> </a:t>
            </a:r>
            <a:r>
              <a:rPr lang="en-US" sz="3600" dirty="0"/>
              <a:t>“Closing Gaps Early</a:t>
            </a:r>
            <a:r>
              <a:rPr lang="en-US" sz="3600" dirty="0" smtClean="0"/>
              <a:t>”</a:t>
            </a:r>
            <a:endParaRPr lang="en-GB" sz="3600" dirty="0"/>
          </a:p>
        </p:txBody>
      </p:sp>
      <p:pic>
        <p:nvPicPr>
          <p:cNvPr id="8" name="Picture 7" descr="DLMsz_3W0AANVCm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7001" y="2233153"/>
            <a:ext cx="4127897" cy="2653034"/>
          </a:xfrm>
          <a:prstGeom prst="rect">
            <a:avLst/>
          </a:prstGeom>
        </p:spPr>
      </p:pic>
      <p:pic>
        <p:nvPicPr>
          <p:cNvPr id="4" name="Content Placeholder 3" descr="new-logo-retina.png"/>
          <p:cNvPicPr>
            <a:picLocks noGrp="1" noChangeAspect="1"/>
          </p:cNvPicPr>
          <p:nvPr>
            <p:ph idx="1"/>
          </p:nvPr>
        </p:nvPicPr>
        <p:blipFill>
          <a:blip r:embed="rId4"/>
          <a:srcRect l="-6112" r="-6112"/>
          <a:stretch>
            <a:fillRect/>
          </a:stretch>
        </p:blipFill>
        <p:spPr>
          <a:xfrm>
            <a:off x="5263120" y="1974814"/>
            <a:ext cx="3109667" cy="1710197"/>
          </a:xfrm>
        </p:spPr>
      </p:pic>
      <p:pic>
        <p:nvPicPr>
          <p:cNvPr id="9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11" t="255" r="19188"/>
          <a:stretch>
            <a:fillRect/>
          </a:stretch>
        </p:blipFill>
        <p:spPr bwMode="auto">
          <a:xfrm>
            <a:off x="6872483" y="3841194"/>
            <a:ext cx="1952235" cy="16760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49482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Aspect.thmx</Template>
  <TotalTime>1960</TotalTime>
  <Words>1799</Words>
  <Application>Microsoft Macintosh PowerPoint</Application>
  <PresentationFormat>On-screen Show (4:3)</PresentationFormat>
  <Paragraphs>416</Paragraphs>
  <Slides>30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7" baseType="lpstr">
      <vt:lpstr>Calibri</vt:lpstr>
      <vt:lpstr>Garamond</vt:lpstr>
      <vt:lpstr>Mangal</vt:lpstr>
      <vt:lpstr>ＭＳ Ｐゴシック</vt:lpstr>
      <vt:lpstr>Wingdings</vt:lpstr>
      <vt:lpstr>Arial</vt:lpstr>
      <vt:lpstr>Office Theme</vt:lpstr>
      <vt:lpstr>Sut mae ysgolion yn defnyddio data? How schools use data? </vt:lpstr>
      <vt:lpstr>Some Quotes….</vt:lpstr>
      <vt:lpstr>General principles –  Egwyddorion Cyffredinol</vt:lpstr>
      <vt:lpstr>   Trends in performance over time- Tueddiadau mewn perfformiad dros amser   </vt:lpstr>
      <vt:lpstr>PowerPoint Presentation</vt:lpstr>
      <vt:lpstr>CA3 - Key stage 3</vt:lpstr>
      <vt:lpstr>How do we get these levels? Sut i ni’n cael y lefelau yma?</vt:lpstr>
      <vt:lpstr>Levelling Work – Lefelu Gwaith</vt:lpstr>
      <vt:lpstr>Which school is the best performing school? Pa ysgol sydd yn perfformio orau?</vt:lpstr>
      <vt:lpstr>Which school is the best performing school? Pa ysgol sydd yn perfformio orau?</vt:lpstr>
      <vt:lpstr>Which school is the best performing school? Pa ysgol sydd yn perfformio orau?</vt:lpstr>
      <vt:lpstr>Which school is the best performing school? Pa ysgol sydd yn perfformio orau?</vt:lpstr>
      <vt:lpstr>Which school is the best performing school? Pa ysgol sydd yn perfformio orau?</vt:lpstr>
      <vt:lpstr>Addysgu Anghenion Arbennig Special Needs Teaching</vt:lpstr>
      <vt:lpstr>What does the banding mean? Beth mae’r bandio yn golygu?</vt:lpstr>
      <vt:lpstr>Y /The Criteria</vt:lpstr>
      <vt:lpstr>COLOUR BANDING – BANDIAU LLIW</vt:lpstr>
      <vt:lpstr>COLOUR BANDING – BANDIAU LLIW</vt:lpstr>
      <vt:lpstr>Comparison with similar schools Cymharu ag ysgolion tebyg</vt:lpstr>
      <vt:lpstr> Value added data –  Gwerth ychwanegol</vt:lpstr>
      <vt:lpstr>Performance of groups of pupils Perfformiad o grwpiau o blant</vt:lpstr>
      <vt:lpstr>Performance of groups of pupils Perfformiad o grwpiau o blant</vt:lpstr>
      <vt:lpstr>Other analyses - Dadansoddiadau</vt:lpstr>
      <vt:lpstr>  Good self evaluation Hunanwerthuso da</vt:lpstr>
      <vt:lpstr>Schools must : Rhaid i ysgolion:</vt:lpstr>
      <vt:lpstr>PowerPoint Presentation</vt:lpstr>
      <vt:lpstr>Asking the right questions Gofyn y cwestiynau cywir</vt:lpstr>
      <vt:lpstr>PowerPoint Presentation</vt:lpstr>
      <vt:lpstr>Data Dosbarth             Class Data</vt:lpstr>
      <vt:lpstr>PowerPoint Presentation</vt:lpstr>
    </vt:vector>
  </TitlesOfParts>
  <Company>Trinity Saint David</Company>
  <LinksUpToDate>false</LinksUpToDate>
  <SharedDoc>false</SharedDoc>
  <HyperlinksChanged>false</HyperlinksChanged>
  <AppVersion>15.0039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Strategic planning for improvement, School Development plans</dc:title>
  <dc:creator>TSD</dc:creator>
  <cp:lastModifiedBy>Jones, Mathew</cp:lastModifiedBy>
  <cp:revision>36</cp:revision>
  <dcterms:created xsi:type="dcterms:W3CDTF">2016-12-09T06:56:01Z</dcterms:created>
  <dcterms:modified xsi:type="dcterms:W3CDTF">2019-03-13T20:31:21Z</dcterms:modified>
</cp:coreProperties>
</file>