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6.xml" ContentType="application/vnd.openxmlformats-officedocument.theme+xml"/>
  <Override PartName="/ppt/slideLayouts/slideLayout8.xml" ContentType="application/vnd.openxmlformats-officedocument.presentationml.slideLayout+xml"/>
  <Override PartName="/ppt/theme/theme7.xml" ContentType="application/vnd.openxmlformats-officedocument.theme+xml"/>
  <Override PartName="/ppt/slideLayouts/slideLayout9.xml" ContentType="application/vnd.openxmlformats-officedocument.presentationml.slideLayout+xml"/>
  <Override PartName="/ppt/theme/theme8.xml" ContentType="application/vnd.openxmlformats-officedocument.theme+xml"/>
  <Override PartName="/ppt/slideLayouts/slideLayout10.xml" ContentType="application/vnd.openxmlformats-officedocument.presentationml.slideLayout+xml"/>
  <Override PartName="/ppt/theme/theme9.xml" ContentType="application/vnd.openxmlformats-officedocument.theme+xml"/>
  <Override PartName="/ppt/slideLayouts/slideLayout11.xml" ContentType="application/vnd.openxmlformats-officedocument.presentationml.slideLayout+xml"/>
  <Override PartName="/ppt/theme/theme10.xml" ContentType="application/vnd.openxmlformats-officedocument.theme+xml"/>
  <Override PartName="/ppt/slideLayouts/slideLayout12.xml" ContentType="application/vnd.openxmlformats-officedocument.presentationml.slideLayout+xml"/>
  <Override PartName="/ppt/theme/theme11.xml" ContentType="application/vnd.openxmlformats-officedocument.theme+xml"/>
  <Override PartName="/ppt/slideLayouts/slideLayout13.xml" ContentType="application/vnd.openxmlformats-officedocument.presentationml.slideLayout+xml"/>
  <Override PartName="/ppt/theme/theme12.xml" ContentType="application/vnd.openxmlformats-officedocument.theme+xml"/>
  <Override PartName="/ppt/slideLayouts/slideLayout14.xml" ContentType="application/vnd.openxmlformats-officedocument.presentationml.slideLayout+xml"/>
  <Override PartName="/ppt/theme/theme13.xml" ContentType="application/vnd.openxmlformats-officedocument.theme+xml"/>
  <Override PartName="/ppt/slideLayouts/slideLayout15.xml" ContentType="application/vnd.openxmlformats-officedocument.presentationml.slideLayout+xml"/>
  <Override PartName="/ppt/theme/theme14.xml" ContentType="application/vnd.openxmlformats-officedocument.theme+xml"/>
  <Override PartName="/ppt/slideLayouts/slideLayout16.xml" ContentType="application/vnd.openxmlformats-officedocument.presentationml.slideLayout+xml"/>
  <Override PartName="/ppt/theme/theme15.xml" ContentType="application/vnd.openxmlformats-officedocument.theme+xml"/>
  <Override PartName="/ppt/slideLayouts/slideLayout17.xml" ContentType="application/vnd.openxmlformats-officedocument.presentationml.slideLayout+xml"/>
  <Override PartName="/ppt/theme/theme16.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17.xml" ContentType="application/vnd.openxmlformats-officedocument.theme+xml"/>
  <Override PartName="/ppt/slideLayouts/slideLayout26.xml" ContentType="application/vnd.openxmlformats-officedocument.presentationml.slideLayout+xml"/>
  <Override PartName="/ppt/theme/theme18.xml" ContentType="application/vnd.openxmlformats-officedocument.theme+xml"/>
  <Override PartName="/ppt/slideLayouts/slideLayout27.xml" ContentType="application/vnd.openxmlformats-officedocument.presentationml.slideLayout+xml"/>
  <Override PartName="/ppt/theme/theme19.xml" ContentType="application/vnd.openxmlformats-officedocument.theme+xml"/>
  <Override PartName="/ppt/slideLayouts/slideLayout28.xml" ContentType="application/vnd.openxmlformats-officedocument.presentationml.slideLayout+xml"/>
  <Override PartName="/ppt/theme/theme20.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21.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22.xml" ContentType="application/vnd.openxmlformats-officedocument.theme+xml"/>
  <Override PartName="/ppt/theme/theme2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 id="2147483706" r:id="rId24"/>
    <p:sldMasterId id="2147483723" r:id="rId25"/>
  </p:sldMasterIdLst>
  <p:notesMasterIdLst>
    <p:notesMasterId r:id="rId150"/>
  </p:notesMasterIdLst>
  <p:sldIdLst>
    <p:sldId id="769" r:id="rId26"/>
    <p:sldId id="261" r:id="rId27"/>
    <p:sldId id="266" r:id="rId28"/>
    <p:sldId id="299" r:id="rId29"/>
    <p:sldId id="270" r:id="rId30"/>
    <p:sldId id="966" r:id="rId31"/>
    <p:sldId id="1064" r:id="rId32"/>
    <p:sldId id="1065" r:id="rId33"/>
    <p:sldId id="974" r:id="rId34"/>
    <p:sldId id="975" r:id="rId35"/>
    <p:sldId id="976" r:id="rId36"/>
    <p:sldId id="1059" r:id="rId37"/>
    <p:sldId id="1060" r:id="rId38"/>
    <p:sldId id="967" r:id="rId39"/>
    <p:sldId id="1049" r:id="rId40"/>
    <p:sldId id="1050" r:id="rId41"/>
    <p:sldId id="1051" r:id="rId42"/>
    <p:sldId id="1062" r:id="rId43"/>
    <p:sldId id="1063" r:id="rId44"/>
    <p:sldId id="1052" r:id="rId45"/>
    <p:sldId id="1061" r:id="rId46"/>
    <p:sldId id="296" r:id="rId47"/>
    <p:sldId id="297" r:id="rId48"/>
    <p:sldId id="358" r:id="rId49"/>
    <p:sldId id="1066" r:id="rId50"/>
    <p:sldId id="360" r:id="rId51"/>
    <p:sldId id="380" r:id="rId52"/>
    <p:sldId id="361" r:id="rId53"/>
    <p:sldId id="320" r:id="rId54"/>
    <p:sldId id="301" r:id="rId55"/>
    <p:sldId id="308" r:id="rId56"/>
    <p:sldId id="295" r:id="rId57"/>
    <p:sldId id="302" r:id="rId58"/>
    <p:sldId id="378" r:id="rId59"/>
    <p:sldId id="969" r:id="rId60"/>
    <p:sldId id="309" r:id="rId61"/>
    <p:sldId id="310" r:id="rId62"/>
    <p:sldId id="863" r:id="rId63"/>
    <p:sldId id="312" r:id="rId64"/>
    <p:sldId id="311" r:id="rId65"/>
    <p:sldId id="313" r:id="rId66"/>
    <p:sldId id="868" r:id="rId67"/>
    <p:sldId id="316" r:id="rId68"/>
    <p:sldId id="869" r:id="rId69"/>
    <p:sldId id="870" r:id="rId70"/>
    <p:sldId id="871" r:id="rId71"/>
    <p:sldId id="872" r:id="rId72"/>
    <p:sldId id="873" r:id="rId73"/>
    <p:sldId id="874" r:id="rId74"/>
    <p:sldId id="875" r:id="rId75"/>
    <p:sldId id="318" r:id="rId76"/>
    <p:sldId id="319" r:id="rId77"/>
    <p:sldId id="982" r:id="rId78"/>
    <p:sldId id="890" r:id="rId79"/>
    <p:sldId id="1067" r:id="rId80"/>
    <p:sldId id="1068" r:id="rId81"/>
    <p:sldId id="1069" r:id="rId82"/>
    <p:sldId id="317" r:id="rId83"/>
    <p:sldId id="908" r:id="rId84"/>
    <p:sldId id="909" r:id="rId85"/>
    <p:sldId id="910" r:id="rId86"/>
    <p:sldId id="911" r:id="rId87"/>
    <p:sldId id="912" r:id="rId88"/>
    <p:sldId id="913" r:id="rId89"/>
    <p:sldId id="914" r:id="rId90"/>
    <p:sldId id="915" r:id="rId91"/>
    <p:sldId id="916" r:id="rId92"/>
    <p:sldId id="922" r:id="rId93"/>
    <p:sldId id="923" r:id="rId94"/>
    <p:sldId id="924" r:id="rId95"/>
    <p:sldId id="925" r:id="rId96"/>
    <p:sldId id="321" r:id="rId97"/>
    <p:sldId id="322" r:id="rId98"/>
    <p:sldId id="375" r:id="rId99"/>
    <p:sldId id="326" r:id="rId100"/>
    <p:sldId id="323" r:id="rId101"/>
    <p:sldId id="324" r:id="rId102"/>
    <p:sldId id="327" r:id="rId103"/>
    <p:sldId id="331" r:id="rId104"/>
    <p:sldId id="333" r:id="rId105"/>
    <p:sldId id="332" r:id="rId106"/>
    <p:sldId id="329" r:id="rId107"/>
    <p:sldId id="330" r:id="rId108"/>
    <p:sldId id="335" r:id="rId109"/>
    <p:sldId id="336" r:id="rId110"/>
    <p:sldId id="337" r:id="rId111"/>
    <p:sldId id="338" r:id="rId112"/>
    <p:sldId id="334" r:id="rId113"/>
    <p:sldId id="339" r:id="rId114"/>
    <p:sldId id="325" r:id="rId115"/>
    <p:sldId id="328" r:id="rId116"/>
    <p:sldId id="340" r:id="rId117"/>
    <p:sldId id="341" r:id="rId118"/>
    <p:sldId id="343" r:id="rId119"/>
    <p:sldId id="346" r:id="rId120"/>
    <p:sldId id="347" r:id="rId121"/>
    <p:sldId id="348" r:id="rId122"/>
    <p:sldId id="351" r:id="rId123"/>
    <p:sldId id="350" r:id="rId124"/>
    <p:sldId id="345" r:id="rId125"/>
    <p:sldId id="354" r:id="rId126"/>
    <p:sldId id="377" r:id="rId127"/>
    <p:sldId id="1053" r:id="rId128"/>
    <p:sldId id="352" r:id="rId129"/>
    <p:sldId id="353" r:id="rId130"/>
    <p:sldId id="362" r:id="rId131"/>
    <p:sldId id="973" r:id="rId132"/>
    <p:sldId id="368" r:id="rId133"/>
    <p:sldId id="379" r:id="rId134"/>
    <p:sldId id="1054" r:id="rId135"/>
    <p:sldId id="1055" r:id="rId136"/>
    <p:sldId id="1056" r:id="rId137"/>
    <p:sldId id="1057" r:id="rId138"/>
    <p:sldId id="1058" r:id="rId139"/>
    <p:sldId id="970" r:id="rId140"/>
    <p:sldId id="689" r:id="rId141"/>
    <p:sldId id="691" r:id="rId142"/>
    <p:sldId id="485" r:id="rId143"/>
    <p:sldId id="692" r:id="rId144"/>
    <p:sldId id="690" r:id="rId145"/>
    <p:sldId id="693" r:id="rId146"/>
    <p:sldId id="971" r:id="rId147"/>
    <p:sldId id="972" r:id="rId148"/>
    <p:sldId id="376" r:id="rId1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098"/>
    <p:restoredTop sz="70234"/>
  </p:normalViewPr>
  <p:slideViewPr>
    <p:cSldViewPr snapToGrid="0">
      <p:cViewPr varScale="1">
        <p:scale>
          <a:sx n="75" d="100"/>
          <a:sy n="75" d="100"/>
        </p:scale>
        <p:origin x="1360"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92.xml"/><Relationship Id="rId21" Type="http://schemas.openxmlformats.org/officeDocument/2006/relationships/slideMaster" Target="slideMasters/slideMaster18.xml"/><Relationship Id="rId42" Type="http://schemas.openxmlformats.org/officeDocument/2006/relationships/slide" Target="slides/slide17.xml"/><Relationship Id="rId63" Type="http://schemas.openxmlformats.org/officeDocument/2006/relationships/slide" Target="slides/slide38.xml"/><Relationship Id="rId84" Type="http://schemas.openxmlformats.org/officeDocument/2006/relationships/slide" Target="slides/slide59.xml"/><Relationship Id="rId138" Type="http://schemas.openxmlformats.org/officeDocument/2006/relationships/slide" Target="slides/slide113.xml"/><Relationship Id="rId107" Type="http://schemas.openxmlformats.org/officeDocument/2006/relationships/slide" Target="slides/slide82.xml"/><Relationship Id="rId11" Type="http://schemas.openxmlformats.org/officeDocument/2006/relationships/slideMaster" Target="slideMasters/slideMaster8.xml"/><Relationship Id="rId32" Type="http://schemas.openxmlformats.org/officeDocument/2006/relationships/slide" Target="slides/slide7.xml"/><Relationship Id="rId53" Type="http://schemas.openxmlformats.org/officeDocument/2006/relationships/slide" Target="slides/slide28.xml"/><Relationship Id="rId74" Type="http://schemas.openxmlformats.org/officeDocument/2006/relationships/slide" Target="slides/slide49.xml"/><Relationship Id="rId128" Type="http://schemas.openxmlformats.org/officeDocument/2006/relationships/slide" Target="slides/slide103.xml"/><Relationship Id="rId149" Type="http://schemas.openxmlformats.org/officeDocument/2006/relationships/slide" Target="slides/slide124.xml"/><Relationship Id="rId5" Type="http://schemas.openxmlformats.org/officeDocument/2006/relationships/slideMaster" Target="slideMasters/slideMaster2.xml"/><Relationship Id="rId95" Type="http://schemas.openxmlformats.org/officeDocument/2006/relationships/slide" Target="slides/slide70.xml"/><Relationship Id="rId22" Type="http://schemas.openxmlformats.org/officeDocument/2006/relationships/slideMaster" Target="slideMasters/slideMaster19.xml"/><Relationship Id="rId27" Type="http://schemas.openxmlformats.org/officeDocument/2006/relationships/slide" Target="slides/slide2.xml"/><Relationship Id="rId43" Type="http://schemas.openxmlformats.org/officeDocument/2006/relationships/slide" Target="slides/slide18.xml"/><Relationship Id="rId48" Type="http://schemas.openxmlformats.org/officeDocument/2006/relationships/slide" Target="slides/slide23.xml"/><Relationship Id="rId64" Type="http://schemas.openxmlformats.org/officeDocument/2006/relationships/slide" Target="slides/slide39.xml"/><Relationship Id="rId69" Type="http://schemas.openxmlformats.org/officeDocument/2006/relationships/slide" Target="slides/slide44.xml"/><Relationship Id="rId113" Type="http://schemas.openxmlformats.org/officeDocument/2006/relationships/slide" Target="slides/slide88.xml"/><Relationship Id="rId118" Type="http://schemas.openxmlformats.org/officeDocument/2006/relationships/slide" Target="slides/slide93.xml"/><Relationship Id="rId134" Type="http://schemas.openxmlformats.org/officeDocument/2006/relationships/slide" Target="slides/slide109.xml"/><Relationship Id="rId139" Type="http://schemas.openxmlformats.org/officeDocument/2006/relationships/slide" Target="slides/slide114.xml"/><Relationship Id="rId80" Type="http://schemas.openxmlformats.org/officeDocument/2006/relationships/slide" Target="slides/slide55.xml"/><Relationship Id="rId85" Type="http://schemas.openxmlformats.org/officeDocument/2006/relationships/slide" Target="slides/slide60.xml"/><Relationship Id="rId150" Type="http://schemas.openxmlformats.org/officeDocument/2006/relationships/notesMaster" Target="notesMasters/notesMaster1.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33" Type="http://schemas.openxmlformats.org/officeDocument/2006/relationships/slide" Target="slides/slide8.xml"/><Relationship Id="rId38" Type="http://schemas.openxmlformats.org/officeDocument/2006/relationships/slide" Target="slides/slide13.xml"/><Relationship Id="rId59" Type="http://schemas.openxmlformats.org/officeDocument/2006/relationships/slide" Target="slides/slide34.xml"/><Relationship Id="rId103" Type="http://schemas.openxmlformats.org/officeDocument/2006/relationships/slide" Target="slides/slide78.xml"/><Relationship Id="rId108" Type="http://schemas.openxmlformats.org/officeDocument/2006/relationships/slide" Target="slides/slide83.xml"/><Relationship Id="rId124" Type="http://schemas.openxmlformats.org/officeDocument/2006/relationships/slide" Target="slides/slide99.xml"/><Relationship Id="rId129" Type="http://schemas.openxmlformats.org/officeDocument/2006/relationships/slide" Target="slides/slide104.xml"/><Relationship Id="rId54" Type="http://schemas.openxmlformats.org/officeDocument/2006/relationships/slide" Target="slides/slide29.xml"/><Relationship Id="rId70" Type="http://schemas.openxmlformats.org/officeDocument/2006/relationships/slide" Target="slides/slide45.xml"/><Relationship Id="rId75" Type="http://schemas.openxmlformats.org/officeDocument/2006/relationships/slide" Target="slides/slide50.xml"/><Relationship Id="rId91" Type="http://schemas.openxmlformats.org/officeDocument/2006/relationships/slide" Target="slides/slide66.xml"/><Relationship Id="rId96" Type="http://schemas.openxmlformats.org/officeDocument/2006/relationships/slide" Target="slides/slide71.xml"/><Relationship Id="rId140" Type="http://schemas.openxmlformats.org/officeDocument/2006/relationships/slide" Target="slides/slide115.xml"/><Relationship Id="rId145" Type="http://schemas.openxmlformats.org/officeDocument/2006/relationships/slide" Target="slides/slide120.xml"/><Relationship Id="rId1" Type="http://schemas.openxmlformats.org/officeDocument/2006/relationships/customXml" Target="../customXml/item1.xml"/><Relationship Id="rId6" Type="http://schemas.openxmlformats.org/officeDocument/2006/relationships/slideMaster" Target="slideMasters/slideMaster3.xml"/><Relationship Id="rId23" Type="http://schemas.openxmlformats.org/officeDocument/2006/relationships/slideMaster" Target="slideMasters/slideMaster20.xml"/><Relationship Id="rId28" Type="http://schemas.openxmlformats.org/officeDocument/2006/relationships/slide" Target="slides/slide3.xml"/><Relationship Id="rId49" Type="http://schemas.openxmlformats.org/officeDocument/2006/relationships/slide" Target="slides/slide24.xml"/><Relationship Id="rId114" Type="http://schemas.openxmlformats.org/officeDocument/2006/relationships/slide" Target="slides/slide89.xml"/><Relationship Id="rId119" Type="http://schemas.openxmlformats.org/officeDocument/2006/relationships/slide" Target="slides/slide94.xml"/><Relationship Id="rId44" Type="http://schemas.openxmlformats.org/officeDocument/2006/relationships/slide" Target="slides/slide19.xml"/><Relationship Id="rId60" Type="http://schemas.openxmlformats.org/officeDocument/2006/relationships/slide" Target="slides/slide35.xml"/><Relationship Id="rId65" Type="http://schemas.openxmlformats.org/officeDocument/2006/relationships/slide" Target="slides/slide40.xml"/><Relationship Id="rId81" Type="http://schemas.openxmlformats.org/officeDocument/2006/relationships/slide" Target="slides/slide56.xml"/><Relationship Id="rId86" Type="http://schemas.openxmlformats.org/officeDocument/2006/relationships/slide" Target="slides/slide61.xml"/><Relationship Id="rId130" Type="http://schemas.openxmlformats.org/officeDocument/2006/relationships/slide" Target="slides/slide105.xml"/><Relationship Id="rId135" Type="http://schemas.openxmlformats.org/officeDocument/2006/relationships/slide" Target="slides/slide110.xml"/><Relationship Id="rId151" Type="http://schemas.openxmlformats.org/officeDocument/2006/relationships/presProps" Target="presProps.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14.xml"/><Relationship Id="rId109" Type="http://schemas.openxmlformats.org/officeDocument/2006/relationships/slide" Target="slides/slide84.xml"/><Relationship Id="rId34" Type="http://schemas.openxmlformats.org/officeDocument/2006/relationships/slide" Target="slides/slide9.xml"/><Relationship Id="rId50" Type="http://schemas.openxmlformats.org/officeDocument/2006/relationships/slide" Target="slides/slide25.xml"/><Relationship Id="rId55" Type="http://schemas.openxmlformats.org/officeDocument/2006/relationships/slide" Target="slides/slide30.xml"/><Relationship Id="rId76" Type="http://schemas.openxmlformats.org/officeDocument/2006/relationships/slide" Target="slides/slide51.xml"/><Relationship Id="rId97" Type="http://schemas.openxmlformats.org/officeDocument/2006/relationships/slide" Target="slides/slide72.xml"/><Relationship Id="rId104" Type="http://schemas.openxmlformats.org/officeDocument/2006/relationships/slide" Target="slides/slide79.xml"/><Relationship Id="rId120" Type="http://schemas.openxmlformats.org/officeDocument/2006/relationships/slide" Target="slides/slide95.xml"/><Relationship Id="rId125" Type="http://schemas.openxmlformats.org/officeDocument/2006/relationships/slide" Target="slides/slide100.xml"/><Relationship Id="rId141" Type="http://schemas.openxmlformats.org/officeDocument/2006/relationships/slide" Target="slides/slide116.xml"/><Relationship Id="rId146" Type="http://schemas.openxmlformats.org/officeDocument/2006/relationships/slide" Target="slides/slide121.xml"/><Relationship Id="rId7" Type="http://schemas.openxmlformats.org/officeDocument/2006/relationships/slideMaster" Target="slideMasters/slideMaster4.xml"/><Relationship Id="rId71" Type="http://schemas.openxmlformats.org/officeDocument/2006/relationships/slide" Target="slides/slide46.xml"/><Relationship Id="rId92"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4.xml"/><Relationship Id="rId24" Type="http://schemas.openxmlformats.org/officeDocument/2006/relationships/slideMaster" Target="slideMasters/slideMaster21.xml"/><Relationship Id="rId40" Type="http://schemas.openxmlformats.org/officeDocument/2006/relationships/slide" Target="slides/slide15.xml"/><Relationship Id="rId45" Type="http://schemas.openxmlformats.org/officeDocument/2006/relationships/slide" Target="slides/slide20.xml"/><Relationship Id="rId66" Type="http://schemas.openxmlformats.org/officeDocument/2006/relationships/slide" Target="slides/slide41.xml"/><Relationship Id="rId87" Type="http://schemas.openxmlformats.org/officeDocument/2006/relationships/slide" Target="slides/slide62.xml"/><Relationship Id="rId110" Type="http://schemas.openxmlformats.org/officeDocument/2006/relationships/slide" Target="slides/slide85.xml"/><Relationship Id="rId115" Type="http://schemas.openxmlformats.org/officeDocument/2006/relationships/slide" Target="slides/slide90.xml"/><Relationship Id="rId131" Type="http://schemas.openxmlformats.org/officeDocument/2006/relationships/slide" Target="slides/slide106.xml"/><Relationship Id="rId136" Type="http://schemas.openxmlformats.org/officeDocument/2006/relationships/slide" Target="slides/slide111.xml"/><Relationship Id="rId61" Type="http://schemas.openxmlformats.org/officeDocument/2006/relationships/slide" Target="slides/slide36.xml"/><Relationship Id="rId82" Type="http://schemas.openxmlformats.org/officeDocument/2006/relationships/slide" Target="slides/slide57.xml"/><Relationship Id="rId152" Type="http://schemas.openxmlformats.org/officeDocument/2006/relationships/viewProps" Target="viewProps.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30" Type="http://schemas.openxmlformats.org/officeDocument/2006/relationships/slide" Target="slides/slide5.xml"/><Relationship Id="rId35" Type="http://schemas.openxmlformats.org/officeDocument/2006/relationships/slide" Target="slides/slide10.xml"/><Relationship Id="rId56" Type="http://schemas.openxmlformats.org/officeDocument/2006/relationships/slide" Target="slides/slide31.xml"/><Relationship Id="rId77" Type="http://schemas.openxmlformats.org/officeDocument/2006/relationships/slide" Target="slides/slide52.xml"/><Relationship Id="rId100" Type="http://schemas.openxmlformats.org/officeDocument/2006/relationships/slide" Target="slides/slide75.xml"/><Relationship Id="rId105" Type="http://schemas.openxmlformats.org/officeDocument/2006/relationships/slide" Target="slides/slide80.xml"/><Relationship Id="rId126" Type="http://schemas.openxmlformats.org/officeDocument/2006/relationships/slide" Target="slides/slide101.xml"/><Relationship Id="rId147" Type="http://schemas.openxmlformats.org/officeDocument/2006/relationships/slide" Target="slides/slide122.xml"/><Relationship Id="rId8" Type="http://schemas.openxmlformats.org/officeDocument/2006/relationships/slideMaster" Target="slideMasters/slideMaster5.xml"/><Relationship Id="rId51" Type="http://schemas.openxmlformats.org/officeDocument/2006/relationships/slide" Target="slides/slide26.xml"/><Relationship Id="rId72" Type="http://schemas.openxmlformats.org/officeDocument/2006/relationships/slide" Target="slides/slide47.xml"/><Relationship Id="rId93" Type="http://schemas.openxmlformats.org/officeDocument/2006/relationships/slide" Target="slides/slide68.xml"/><Relationship Id="rId98" Type="http://schemas.openxmlformats.org/officeDocument/2006/relationships/slide" Target="slides/slide73.xml"/><Relationship Id="rId121" Type="http://schemas.openxmlformats.org/officeDocument/2006/relationships/slide" Target="slides/slide96.xml"/><Relationship Id="rId142" Type="http://schemas.openxmlformats.org/officeDocument/2006/relationships/slide" Target="slides/slide117.xml"/><Relationship Id="rId3" Type="http://schemas.openxmlformats.org/officeDocument/2006/relationships/customXml" Target="../customXml/item3.xml"/><Relationship Id="rId25" Type="http://schemas.openxmlformats.org/officeDocument/2006/relationships/slideMaster" Target="slideMasters/slideMaster22.xml"/><Relationship Id="rId46" Type="http://schemas.openxmlformats.org/officeDocument/2006/relationships/slide" Target="slides/slide21.xml"/><Relationship Id="rId67" Type="http://schemas.openxmlformats.org/officeDocument/2006/relationships/slide" Target="slides/slide42.xml"/><Relationship Id="rId116" Type="http://schemas.openxmlformats.org/officeDocument/2006/relationships/slide" Target="slides/slide91.xml"/><Relationship Id="rId137" Type="http://schemas.openxmlformats.org/officeDocument/2006/relationships/slide" Target="slides/slide112.xml"/><Relationship Id="rId20" Type="http://schemas.openxmlformats.org/officeDocument/2006/relationships/slideMaster" Target="slideMasters/slideMaster17.xml"/><Relationship Id="rId41" Type="http://schemas.openxmlformats.org/officeDocument/2006/relationships/slide" Target="slides/slide16.xml"/><Relationship Id="rId62" Type="http://schemas.openxmlformats.org/officeDocument/2006/relationships/slide" Target="slides/slide37.xml"/><Relationship Id="rId83" Type="http://schemas.openxmlformats.org/officeDocument/2006/relationships/slide" Target="slides/slide58.xml"/><Relationship Id="rId88" Type="http://schemas.openxmlformats.org/officeDocument/2006/relationships/slide" Target="slides/slide63.xml"/><Relationship Id="rId111" Type="http://schemas.openxmlformats.org/officeDocument/2006/relationships/slide" Target="slides/slide86.xml"/><Relationship Id="rId132" Type="http://schemas.openxmlformats.org/officeDocument/2006/relationships/slide" Target="slides/slide107.xml"/><Relationship Id="rId153" Type="http://schemas.openxmlformats.org/officeDocument/2006/relationships/theme" Target="theme/theme1.xml"/><Relationship Id="rId15" Type="http://schemas.openxmlformats.org/officeDocument/2006/relationships/slideMaster" Target="slideMasters/slideMaster12.xml"/><Relationship Id="rId36" Type="http://schemas.openxmlformats.org/officeDocument/2006/relationships/slide" Target="slides/slide11.xml"/><Relationship Id="rId57" Type="http://schemas.openxmlformats.org/officeDocument/2006/relationships/slide" Target="slides/slide32.xml"/><Relationship Id="rId106" Type="http://schemas.openxmlformats.org/officeDocument/2006/relationships/slide" Target="slides/slide81.xml"/><Relationship Id="rId127" Type="http://schemas.openxmlformats.org/officeDocument/2006/relationships/slide" Target="slides/slide102.xml"/><Relationship Id="rId10" Type="http://schemas.openxmlformats.org/officeDocument/2006/relationships/slideMaster" Target="slideMasters/slideMaster7.xml"/><Relationship Id="rId31" Type="http://schemas.openxmlformats.org/officeDocument/2006/relationships/slide" Target="slides/slide6.xml"/><Relationship Id="rId52" Type="http://schemas.openxmlformats.org/officeDocument/2006/relationships/slide" Target="slides/slide27.xml"/><Relationship Id="rId73" Type="http://schemas.openxmlformats.org/officeDocument/2006/relationships/slide" Target="slides/slide48.xml"/><Relationship Id="rId78" Type="http://schemas.openxmlformats.org/officeDocument/2006/relationships/slide" Target="slides/slide53.xml"/><Relationship Id="rId94" Type="http://schemas.openxmlformats.org/officeDocument/2006/relationships/slide" Target="slides/slide69.xml"/><Relationship Id="rId99" Type="http://schemas.openxmlformats.org/officeDocument/2006/relationships/slide" Target="slides/slide74.xml"/><Relationship Id="rId101" Type="http://schemas.openxmlformats.org/officeDocument/2006/relationships/slide" Target="slides/slide76.xml"/><Relationship Id="rId122" Type="http://schemas.openxmlformats.org/officeDocument/2006/relationships/slide" Target="slides/slide97.xml"/><Relationship Id="rId143" Type="http://schemas.openxmlformats.org/officeDocument/2006/relationships/slide" Target="slides/slide118.xml"/><Relationship Id="rId148" Type="http://schemas.openxmlformats.org/officeDocument/2006/relationships/slide" Target="slides/slide123.xml"/><Relationship Id="rId4" Type="http://schemas.openxmlformats.org/officeDocument/2006/relationships/slideMaster" Target="slideMasters/slideMaster1.xml"/><Relationship Id="rId9" Type="http://schemas.openxmlformats.org/officeDocument/2006/relationships/slideMaster" Target="slideMasters/slideMaster6.xml"/><Relationship Id="rId26" Type="http://schemas.openxmlformats.org/officeDocument/2006/relationships/slide" Target="slides/slide1.xml"/><Relationship Id="rId47" Type="http://schemas.openxmlformats.org/officeDocument/2006/relationships/slide" Target="slides/slide22.xml"/><Relationship Id="rId68" Type="http://schemas.openxmlformats.org/officeDocument/2006/relationships/slide" Target="slides/slide43.xml"/><Relationship Id="rId89" Type="http://schemas.openxmlformats.org/officeDocument/2006/relationships/slide" Target="slides/slide64.xml"/><Relationship Id="rId112" Type="http://schemas.openxmlformats.org/officeDocument/2006/relationships/slide" Target="slides/slide87.xml"/><Relationship Id="rId133" Type="http://schemas.openxmlformats.org/officeDocument/2006/relationships/slide" Target="slides/slide108.xml"/><Relationship Id="rId154" Type="http://schemas.openxmlformats.org/officeDocument/2006/relationships/tableStyles" Target="tableStyles.xml"/><Relationship Id="rId16" Type="http://schemas.openxmlformats.org/officeDocument/2006/relationships/slideMaster" Target="slideMasters/slideMaster13.xml"/><Relationship Id="rId37" Type="http://schemas.openxmlformats.org/officeDocument/2006/relationships/slide" Target="slides/slide12.xml"/><Relationship Id="rId58" Type="http://schemas.openxmlformats.org/officeDocument/2006/relationships/slide" Target="slides/slide33.xml"/><Relationship Id="rId79" Type="http://schemas.openxmlformats.org/officeDocument/2006/relationships/slide" Target="slides/slide54.xml"/><Relationship Id="rId102" Type="http://schemas.openxmlformats.org/officeDocument/2006/relationships/slide" Target="slides/slide77.xml"/><Relationship Id="rId123" Type="http://schemas.openxmlformats.org/officeDocument/2006/relationships/slide" Target="slides/slide98.xml"/><Relationship Id="rId144" Type="http://schemas.openxmlformats.org/officeDocument/2006/relationships/slide" Target="slides/slide119.xml"/><Relationship Id="rId90"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0C3845-DBF7-EA46-9A69-12178B975D64}" type="datetimeFigureOut">
              <a:rPr lang="en-US" smtClean="0"/>
              <a:t>3/29/23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0126CA-006B-2740-A5FB-370B23BF5F2D}" type="slidenum">
              <a:rPr lang="en-US" smtClean="0"/>
              <a:t>‹#›</a:t>
            </a:fld>
            <a:endParaRPr lang="en-US" dirty="0"/>
          </a:p>
        </p:txBody>
      </p:sp>
    </p:spTree>
    <p:extLst>
      <p:ext uri="{BB962C8B-B14F-4D97-AF65-F5344CB8AC3E}">
        <p14:creationId xmlns:p14="http://schemas.microsoft.com/office/powerpoint/2010/main" val="20749935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pPr marL="0" marR="0" lvl="0" indent="0" algn="r" defTabSz="928688" rtl="0" eaLnBrk="0" fontAlgn="base" latinLnBrk="0" hangingPunct="0">
              <a:lnSpc>
                <a:spcPct val="100000"/>
              </a:lnSpc>
              <a:spcBef>
                <a:spcPct val="0"/>
              </a:spcBef>
              <a:spcAft>
                <a:spcPct val="0"/>
              </a:spcAft>
              <a:buClrTx/>
              <a:buSzTx/>
              <a:buFontTx/>
              <a:buNone/>
              <a:tabLst/>
              <a:defRPr/>
            </a:pPr>
            <a:fld id="{22B981A4-7BF8-4FAC-83F7-69288657A7F2}"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1</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GB"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5</a:t>
            </a:fld>
            <a:endParaRPr lang="en-US" dirty="0"/>
          </a:p>
        </p:txBody>
      </p:sp>
    </p:spTree>
    <p:extLst>
      <p:ext uri="{BB962C8B-B14F-4D97-AF65-F5344CB8AC3E}">
        <p14:creationId xmlns:p14="http://schemas.microsoft.com/office/powerpoint/2010/main" val="1419141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a:extLst>
              <a:ext uri="{FF2B5EF4-FFF2-40B4-BE49-F238E27FC236}">
                <a16:creationId xmlns:a16="http://schemas.microsoft.com/office/drawing/2014/main" id="{36AC6EE2-EABD-8812-827A-BB40633ACC27}"/>
              </a:ext>
            </a:extLst>
          </p:cNvPr>
          <p:cNvSpPr>
            <a:spLocks noGrp="1" noChangeArrowheads="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pPr marL="0" marR="0" lvl="0" indent="0" algn="r" defTabSz="928688" rtl="0" eaLnBrk="0" fontAlgn="base" latinLnBrk="0" hangingPunct="0">
              <a:lnSpc>
                <a:spcPct val="100000"/>
              </a:lnSpc>
              <a:spcBef>
                <a:spcPct val="0"/>
              </a:spcBef>
              <a:spcAft>
                <a:spcPct val="0"/>
              </a:spcAft>
              <a:buClrTx/>
              <a:buSzTx/>
              <a:buFontTx/>
              <a:buNone/>
              <a:tabLst/>
              <a:defRPr/>
            </a:pPr>
            <a:fld id="{2758BDFD-B680-CA42-899C-8E58FDA35CE8}" type="slidenum">
              <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6</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9219" name="Rectangle 2">
            <a:extLst>
              <a:ext uri="{FF2B5EF4-FFF2-40B4-BE49-F238E27FC236}">
                <a16:creationId xmlns:a16="http://schemas.microsoft.com/office/drawing/2014/main" id="{C41E0AF9-E3A9-6927-6B9A-6FA1211304FF}"/>
              </a:ext>
            </a:extLst>
          </p:cNvPr>
          <p:cNvSpPr>
            <a:spLocks noGrp="1" noRot="1" noChangeAspect="1" noChangeArrowheads="1" noTextEdit="1"/>
          </p:cNvSpPr>
          <p:nvPr>
            <p:ph type="sldImg"/>
          </p:nvPr>
        </p:nvSpPr>
        <p:spPr>
          <a:ln/>
        </p:spPr>
      </p:sp>
      <p:sp>
        <p:nvSpPr>
          <p:cNvPr id="9220" name="Rectangle 3">
            <a:extLst>
              <a:ext uri="{FF2B5EF4-FFF2-40B4-BE49-F238E27FC236}">
                <a16:creationId xmlns:a16="http://schemas.microsoft.com/office/drawing/2014/main" id="{B10E291F-A377-9707-70B7-9D1504CB984B}"/>
              </a:ext>
            </a:extLst>
          </p:cNvPr>
          <p:cNvSpPr>
            <a:spLocks noGrp="1" noChangeArrowheads="1"/>
          </p:cNvSpPr>
          <p:nvPr>
            <p:ph type="body" idx="1"/>
          </p:nvPr>
        </p:nvSpPr>
        <p:spPr>
          <a:noFill/>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0D5D50D2-56B7-7913-39E9-A1F5A25C88C1}"/>
              </a:ext>
            </a:extLst>
          </p:cNvPr>
          <p:cNvSpPr>
            <a:spLocks noGrp="1" noChangeArrowheads="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pPr marL="0" marR="0" lvl="0" indent="0" algn="r" defTabSz="928688" rtl="0" eaLnBrk="0" fontAlgn="base" latinLnBrk="0" hangingPunct="0">
              <a:lnSpc>
                <a:spcPct val="100000"/>
              </a:lnSpc>
              <a:spcBef>
                <a:spcPct val="0"/>
              </a:spcBef>
              <a:spcAft>
                <a:spcPct val="0"/>
              </a:spcAft>
              <a:buClrTx/>
              <a:buSzTx/>
              <a:buFontTx/>
              <a:buNone/>
              <a:tabLst/>
              <a:defRPr/>
            </a:pPr>
            <a:fld id="{AB3B7B04-16A6-E841-9F58-E289AD046FA9}" type="slidenum">
              <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7</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7651" name="Rectangle 2">
            <a:extLst>
              <a:ext uri="{FF2B5EF4-FFF2-40B4-BE49-F238E27FC236}">
                <a16:creationId xmlns:a16="http://schemas.microsoft.com/office/drawing/2014/main" id="{D23045DE-09E3-BF2C-AF14-45644B84C4D6}"/>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05DA83DB-F900-7DE3-5FA8-DAEF95131550}"/>
              </a:ext>
            </a:extLst>
          </p:cNvPr>
          <p:cNvSpPr>
            <a:spLocks noGrp="1" noChangeArrowheads="1"/>
          </p:cNvSpPr>
          <p:nvPr>
            <p:ph type="body" idx="1"/>
          </p:nvPr>
        </p:nvSpPr>
        <p:spPr>
          <a:noFill/>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F810ADFC-C939-6ED8-A1EF-B0D66F3C389D}"/>
              </a:ext>
            </a:extLst>
          </p:cNvPr>
          <p:cNvSpPr>
            <a:spLocks noGrp="1" noChangeArrowheads="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pPr marL="0" marR="0" lvl="0" indent="0" algn="r" defTabSz="928688" rtl="0" eaLnBrk="0" fontAlgn="base" latinLnBrk="0" hangingPunct="0">
              <a:lnSpc>
                <a:spcPct val="100000"/>
              </a:lnSpc>
              <a:spcBef>
                <a:spcPct val="0"/>
              </a:spcBef>
              <a:spcAft>
                <a:spcPct val="0"/>
              </a:spcAft>
              <a:buClrTx/>
              <a:buSzTx/>
              <a:buFontTx/>
              <a:buNone/>
              <a:tabLst/>
              <a:defRPr/>
            </a:pPr>
            <a:fld id="{B9F0CA80-8102-9D42-8E50-E7840B0E8677}" type="slidenum">
              <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8</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9699" name="Rectangle 2">
            <a:extLst>
              <a:ext uri="{FF2B5EF4-FFF2-40B4-BE49-F238E27FC236}">
                <a16:creationId xmlns:a16="http://schemas.microsoft.com/office/drawing/2014/main" id="{7B52595F-0806-5148-3E04-E2DAA4056B7B}"/>
              </a:ext>
            </a:extLst>
          </p:cNvPr>
          <p:cNvSpPr>
            <a:spLocks noGrp="1" noRot="1" noChangeAspect="1" noChangeArrowheads="1" noTextEdit="1"/>
          </p:cNvSpPr>
          <p:nvPr>
            <p:ph type="sldImg"/>
          </p:nvPr>
        </p:nvSpPr>
        <p:spPr>
          <a:ln/>
        </p:spPr>
      </p:sp>
      <p:sp>
        <p:nvSpPr>
          <p:cNvPr id="29700" name="Rectangle 3">
            <a:extLst>
              <a:ext uri="{FF2B5EF4-FFF2-40B4-BE49-F238E27FC236}">
                <a16:creationId xmlns:a16="http://schemas.microsoft.com/office/drawing/2014/main" id="{2B2A5F96-2698-0A40-2643-A6077D018140}"/>
              </a:ext>
            </a:extLst>
          </p:cNvPr>
          <p:cNvSpPr>
            <a:spLocks noGrp="1" noChangeArrowheads="1"/>
          </p:cNvSpPr>
          <p:nvPr>
            <p:ph type="body" idx="1"/>
          </p:nvPr>
        </p:nvSpPr>
        <p:spPr>
          <a:noFill/>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6D20B7DF-92BA-AE2E-1EB3-3F59C4EC22F3}"/>
              </a:ext>
            </a:extLst>
          </p:cNvPr>
          <p:cNvSpPr>
            <a:spLocks noGrp="1" noChangeArrowheads="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pPr marL="0" marR="0" lvl="0" indent="0" algn="r" defTabSz="928688" rtl="0" eaLnBrk="0" fontAlgn="base" latinLnBrk="0" hangingPunct="0">
              <a:lnSpc>
                <a:spcPct val="100000"/>
              </a:lnSpc>
              <a:spcBef>
                <a:spcPct val="0"/>
              </a:spcBef>
              <a:spcAft>
                <a:spcPct val="0"/>
              </a:spcAft>
              <a:buClrTx/>
              <a:buSzTx/>
              <a:buFontTx/>
              <a:buNone/>
              <a:tabLst/>
              <a:defRPr/>
            </a:pPr>
            <a:fld id="{CB6248D3-BFD2-9347-8522-266EE2F15633}" type="slidenum">
              <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9</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31747" name="Rectangle 2">
            <a:extLst>
              <a:ext uri="{FF2B5EF4-FFF2-40B4-BE49-F238E27FC236}">
                <a16:creationId xmlns:a16="http://schemas.microsoft.com/office/drawing/2014/main" id="{E7D9D3FA-5AD8-ADBF-65DD-95A384F773AB}"/>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C3B2A71B-F8A3-5C9D-A7E5-987D24C272D3}"/>
              </a:ext>
            </a:extLst>
          </p:cNvPr>
          <p:cNvSpPr>
            <a:spLocks noGrp="1" noChangeArrowheads="1"/>
          </p:cNvSpPr>
          <p:nvPr>
            <p:ph type="body" idx="1"/>
          </p:nvPr>
        </p:nvSpPr>
        <p:spPr>
          <a:noFill/>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0AE21677-2C99-7F15-4BC9-A63798E1BD84}"/>
              </a:ext>
            </a:extLst>
          </p:cNvPr>
          <p:cNvSpPr>
            <a:spLocks noGrp="1" noChangeArrowheads="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pPr marL="0" marR="0" lvl="0" indent="0" algn="r" defTabSz="928688" rtl="0" eaLnBrk="0" fontAlgn="base" latinLnBrk="0" hangingPunct="0">
              <a:lnSpc>
                <a:spcPct val="100000"/>
              </a:lnSpc>
              <a:spcBef>
                <a:spcPct val="0"/>
              </a:spcBef>
              <a:spcAft>
                <a:spcPct val="0"/>
              </a:spcAft>
              <a:buClrTx/>
              <a:buSzTx/>
              <a:buFontTx/>
              <a:buNone/>
              <a:tabLst/>
              <a:defRPr/>
            </a:pPr>
            <a:fld id="{E5F0EF89-9395-9547-A154-B17E3152E5A7}" type="slidenum">
              <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10</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33795" name="Rectangle 2">
            <a:extLst>
              <a:ext uri="{FF2B5EF4-FFF2-40B4-BE49-F238E27FC236}">
                <a16:creationId xmlns:a16="http://schemas.microsoft.com/office/drawing/2014/main" id="{079FAFAE-D538-C636-8BD4-F31F2E8C4D63}"/>
              </a:ext>
            </a:extLst>
          </p:cNvPr>
          <p:cNvSpPr>
            <a:spLocks noGrp="1" noRot="1" noChangeAspect="1" noChangeArrowheads="1" noTextEdit="1"/>
          </p:cNvSpPr>
          <p:nvPr>
            <p:ph type="sldImg"/>
          </p:nvPr>
        </p:nvSpPr>
        <p:spPr>
          <a:ln/>
        </p:spPr>
      </p:sp>
      <p:sp>
        <p:nvSpPr>
          <p:cNvPr id="33796" name="Rectangle 3">
            <a:extLst>
              <a:ext uri="{FF2B5EF4-FFF2-40B4-BE49-F238E27FC236}">
                <a16:creationId xmlns:a16="http://schemas.microsoft.com/office/drawing/2014/main" id="{F44F2C73-4811-928A-5A08-757D51496401}"/>
              </a:ext>
            </a:extLst>
          </p:cNvPr>
          <p:cNvSpPr>
            <a:spLocks noGrp="1" noChangeArrowheads="1"/>
          </p:cNvSpPr>
          <p:nvPr>
            <p:ph type="body" idx="1"/>
          </p:nvPr>
        </p:nvSpPr>
        <p:spPr>
          <a:noFill/>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BBD40919-A184-2D27-9142-EB53CE9E87C7}"/>
              </a:ext>
            </a:extLst>
          </p:cNvPr>
          <p:cNvSpPr>
            <a:spLocks noGrp="1" noChangeArrowheads="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pPr marL="0" marR="0" lvl="0" indent="0" algn="r" defTabSz="928688" rtl="0" eaLnBrk="0" fontAlgn="base" latinLnBrk="0" hangingPunct="0">
              <a:lnSpc>
                <a:spcPct val="100000"/>
              </a:lnSpc>
              <a:spcBef>
                <a:spcPct val="0"/>
              </a:spcBef>
              <a:spcAft>
                <a:spcPct val="0"/>
              </a:spcAft>
              <a:buClrTx/>
              <a:buSzTx/>
              <a:buFontTx/>
              <a:buNone/>
              <a:tabLst/>
              <a:defRPr/>
            </a:pPr>
            <a:fld id="{575B2EB2-C9CF-E24C-93B3-C5218C781F25}" type="slidenum">
              <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11</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35843" name="Rectangle 2">
            <a:extLst>
              <a:ext uri="{FF2B5EF4-FFF2-40B4-BE49-F238E27FC236}">
                <a16:creationId xmlns:a16="http://schemas.microsoft.com/office/drawing/2014/main" id="{F123451C-979C-6A59-8A6B-C5785A19909E}"/>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29ADE7B7-26E3-3D91-1D8C-DEF8AD179306}"/>
              </a:ext>
            </a:extLst>
          </p:cNvPr>
          <p:cNvSpPr>
            <a:spLocks noGrp="1" noChangeArrowheads="1"/>
          </p:cNvSpPr>
          <p:nvPr>
            <p:ph type="body" idx="1"/>
          </p:nvPr>
        </p:nvSpPr>
        <p:spPr>
          <a:noFill/>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a:extLst>
              <a:ext uri="{FF2B5EF4-FFF2-40B4-BE49-F238E27FC236}">
                <a16:creationId xmlns:a16="http://schemas.microsoft.com/office/drawing/2014/main" id="{F05962E6-6577-984B-D84F-FE55A8129957}"/>
              </a:ext>
            </a:extLst>
          </p:cNvPr>
          <p:cNvSpPr>
            <a:spLocks noGrp="1" noChangeArrowheads="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pPr marL="0" marR="0" lvl="0" indent="0" algn="r" defTabSz="928688" rtl="0" eaLnBrk="0" fontAlgn="base" latinLnBrk="0" hangingPunct="0">
              <a:lnSpc>
                <a:spcPct val="100000"/>
              </a:lnSpc>
              <a:spcBef>
                <a:spcPct val="0"/>
              </a:spcBef>
              <a:spcAft>
                <a:spcPct val="0"/>
              </a:spcAft>
              <a:buClrTx/>
              <a:buSzTx/>
              <a:buFontTx/>
              <a:buNone/>
              <a:tabLst/>
              <a:defRPr/>
            </a:pPr>
            <a:fld id="{F4B3BD86-2B2A-5D41-A57E-25C92D7C2CCA}" type="slidenum">
              <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14</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1267" name="Rectangle 2">
            <a:extLst>
              <a:ext uri="{FF2B5EF4-FFF2-40B4-BE49-F238E27FC236}">
                <a16:creationId xmlns:a16="http://schemas.microsoft.com/office/drawing/2014/main" id="{35BB0FFC-99FF-D74A-4A4A-25B71B2B1861}"/>
              </a:ext>
            </a:extLst>
          </p:cNvPr>
          <p:cNvSpPr>
            <a:spLocks noGrp="1" noRot="1" noChangeAspect="1" noChangeArrowheads="1" noTextEdit="1"/>
          </p:cNvSpPr>
          <p:nvPr>
            <p:ph type="sldImg"/>
          </p:nvPr>
        </p:nvSpPr>
        <p:spPr>
          <a:ln/>
        </p:spPr>
      </p:sp>
      <p:sp>
        <p:nvSpPr>
          <p:cNvPr id="11268" name="Rectangle 3">
            <a:extLst>
              <a:ext uri="{FF2B5EF4-FFF2-40B4-BE49-F238E27FC236}">
                <a16:creationId xmlns:a16="http://schemas.microsoft.com/office/drawing/2014/main" id="{FBDBD09C-8F5B-9808-281C-17D56C8FD20A}"/>
              </a:ext>
            </a:extLst>
          </p:cNvPr>
          <p:cNvSpPr>
            <a:spLocks noGrp="1" noChangeArrowheads="1"/>
          </p:cNvSpPr>
          <p:nvPr>
            <p:ph type="body" idx="1"/>
          </p:nvPr>
        </p:nvSpPr>
        <p:spPr>
          <a:noFill/>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8B128CBD-9457-4FEC-1A4D-9B3B3F7621EC}"/>
              </a:ext>
            </a:extLst>
          </p:cNvPr>
          <p:cNvSpPr>
            <a:spLocks noGrp="1" noChangeArrowheads="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pPr marL="0" marR="0" lvl="0" indent="0" algn="r" defTabSz="928688" rtl="0" eaLnBrk="0" fontAlgn="base" latinLnBrk="0" hangingPunct="0">
              <a:lnSpc>
                <a:spcPct val="100000"/>
              </a:lnSpc>
              <a:spcBef>
                <a:spcPct val="0"/>
              </a:spcBef>
              <a:spcAft>
                <a:spcPct val="0"/>
              </a:spcAft>
              <a:buClrTx/>
              <a:buSzTx/>
              <a:buFontTx/>
              <a:buNone/>
              <a:tabLst/>
              <a:defRPr/>
            </a:pPr>
            <a:fld id="{E4D81A71-90B4-F042-9F55-1A383C1055C8}" type="slidenum">
              <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17</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9459" name="Rectangle 2">
            <a:extLst>
              <a:ext uri="{FF2B5EF4-FFF2-40B4-BE49-F238E27FC236}">
                <a16:creationId xmlns:a16="http://schemas.microsoft.com/office/drawing/2014/main" id="{66576F6C-6F5B-E5C7-3EC1-CB62018AA3C4}"/>
              </a:ext>
            </a:extLst>
          </p:cNvPr>
          <p:cNvSpPr>
            <a:spLocks noGrp="1" noRot="1" noChangeAspect="1" noChangeArrowheads="1" noTextEdit="1"/>
          </p:cNvSpPr>
          <p:nvPr>
            <p:ph type="sldImg"/>
          </p:nvPr>
        </p:nvSpPr>
        <p:spPr>
          <a:ln/>
        </p:spPr>
      </p:sp>
      <p:sp>
        <p:nvSpPr>
          <p:cNvPr id="19460" name="Rectangle 3">
            <a:extLst>
              <a:ext uri="{FF2B5EF4-FFF2-40B4-BE49-F238E27FC236}">
                <a16:creationId xmlns:a16="http://schemas.microsoft.com/office/drawing/2014/main" id="{FB2DE0D2-9216-16BB-A3D0-AFB58E60963A}"/>
              </a:ext>
            </a:extLst>
          </p:cNvPr>
          <p:cNvSpPr>
            <a:spLocks noGrp="1" noChangeArrowheads="1"/>
          </p:cNvSpPr>
          <p:nvPr>
            <p:ph type="body" idx="1"/>
          </p:nvPr>
        </p:nvSpPr>
        <p:spPr>
          <a:noFill/>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A2238325-A498-9124-5D71-55723749248D}"/>
              </a:ext>
            </a:extLst>
          </p:cNvPr>
          <p:cNvSpPr>
            <a:spLocks noGrp="1" noChangeArrowheads="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pPr marL="0" marR="0" lvl="0" indent="0" algn="r" defTabSz="928688" rtl="0" eaLnBrk="0" fontAlgn="base" latinLnBrk="0" hangingPunct="0">
              <a:lnSpc>
                <a:spcPct val="100000"/>
              </a:lnSpc>
              <a:spcBef>
                <a:spcPct val="0"/>
              </a:spcBef>
              <a:spcAft>
                <a:spcPct val="0"/>
              </a:spcAft>
              <a:buClrTx/>
              <a:buSzTx/>
              <a:buFontTx/>
              <a:buNone/>
              <a:tabLst/>
              <a:defRPr/>
            </a:pPr>
            <a:fld id="{5D412653-6379-4E46-B2EA-363657B18A5B}" type="slidenum">
              <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20</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7411" name="Rectangle 2">
            <a:extLst>
              <a:ext uri="{FF2B5EF4-FFF2-40B4-BE49-F238E27FC236}">
                <a16:creationId xmlns:a16="http://schemas.microsoft.com/office/drawing/2014/main" id="{27986C3F-4C83-A80E-0E5F-F6AC14412928}"/>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086987AA-5B5F-C178-B5F3-61699FB6EEA0}"/>
              </a:ext>
            </a:extLst>
          </p:cNvPr>
          <p:cNvSpPr>
            <a:spLocks noGrp="1" noChangeArrowheads="1"/>
          </p:cNvSpPr>
          <p:nvPr>
            <p:ph type="body" idx="1"/>
          </p:nvPr>
        </p:nvSpPr>
        <p:spPr>
          <a:noFill/>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range of velocities required for different kinds of weapon is from about 300-1500 ms</a:t>
            </a:r>
            <a:r>
              <a:rPr lang="en-GB" sz="1200" kern="1200" baseline="30000" dirty="0">
                <a:solidFill>
                  <a:schemeClr val="tx1"/>
                </a:solidFill>
                <a:effectLst/>
                <a:latin typeface="+mn-lt"/>
                <a:ea typeface="+mn-ea"/>
                <a:cs typeface="+mn-cs"/>
              </a:rPr>
              <a:t>-1</a:t>
            </a:r>
            <a:r>
              <a:rPr lang="en-GB" sz="1200" kern="1200" dirty="0">
                <a:solidFill>
                  <a:schemeClr val="tx1"/>
                </a:solidFill>
                <a:effectLst/>
                <a:latin typeface="+mn-lt"/>
                <a:ea typeface="+mn-ea"/>
                <a:cs typeface="+mn-cs"/>
              </a:rPr>
              <a:t>. The value of Q for various propellants differs by a factor of no more than 1.5 and the same is true for rifled weapons. It follows that the ratio of propellant mass to projectile mass must widely vary. In fact it ranges from 1:50 in pistol cartridges to nearly 1:1 in high-velocity tank gun rounds. </a:t>
            </a:r>
            <a:endParaRPr lang="en-GB" dirty="0"/>
          </a:p>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26</a:t>
            </a:fld>
            <a:endParaRPr lang="en-US" dirty="0"/>
          </a:p>
        </p:txBody>
      </p:sp>
    </p:spTree>
    <p:extLst>
      <p:ext uri="{BB962C8B-B14F-4D97-AF65-F5344CB8AC3E}">
        <p14:creationId xmlns:p14="http://schemas.microsoft.com/office/powerpoint/2010/main" val="22359330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28</a:t>
            </a:fld>
            <a:endParaRPr lang="en-US" dirty="0"/>
          </a:p>
        </p:txBody>
      </p:sp>
    </p:spTree>
    <p:extLst>
      <p:ext uri="{BB962C8B-B14F-4D97-AF65-F5344CB8AC3E}">
        <p14:creationId xmlns:p14="http://schemas.microsoft.com/office/powerpoint/2010/main" val="19996139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All the major ingredients of propellants are essentially organic in nature, and are composed of carbon, hydrogen, nitrogen and oxygen. Thus, the atomic composition of the propellant can, like that of its constituents, be represented by the general formula </a:t>
            </a:r>
            <a:r>
              <a:rPr lang="en-GB" sz="1200" kern="1200" dirty="0" err="1">
                <a:solidFill>
                  <a:schemeClr val="tx1"/>
                </a:solidFill>
                <a:effectLst/>
                <a:latin typeface="+mn-lt"/>
                <a:ea typeface="+mn-ea"/>
                <a:cs typeface="+mn-cs"/>
              </a:rPr>
              <a:t>CaHbNcOd</a:t>
            </a:r>
            <a:r>
              <a:rPr lang="en-GB" sz="1200" kern="1200" dirty="0">
                <a:solidFill>
                  <a:schemeClr val="tx1"/>
                </a:solidFill>
                <a:effectLst/>
                <a:latin typeface="+mn-lt"/>
                <a:ea typeface="+mn-ea"/>
                <a:cs typeface="+mn-cs"/>
              </a:rPr>
              <a:t>. This implies that 'd’ moles of oxygen atoms are available to oxidise the fuel elements present, namely 'a' moles of carbon atoms and ‘b’ moles of hydrogen atoms, more or less completely to oxides of carbon and to water respectively. The dominant term in the thermochemistry Equation is Hf (products). In fact, if small quantities of methane, ammonia, nitrogen dioxide etc. are ignored, this term comprises: </a:t>
            </a:r>
            <a:endParaRPr lang="en-GB" dirty="0"/>
          </a:p>
          <a:p>
            <a:r>
              <a:rPr lang="en-GB" sz="1200" kern="1200" dirty="0" err="1">
                <a:solidFill>
                  <a:schemeClr val="tx1"/>
                </a:solidFill>
                <a:effectLst/>
                <a:latin typeface="+mn-lt"/>
                <a:ea typeface="+mn-ea"/>
                <a:cs typeface="+mn-cs"/>
              </a:rPr>
              <a:t>pHf</a:t>
            </a:r>
            <a:r>
              <a:rPr lang="en-GB" sz="1200" kern="1200" dirty="0">
                <a:solidFill>
                  <a:schemeClr val="tx1"/>
                </a:solidFill>
                <a:effectLst/>
                <a:latin typeface="+mn-lt"/>
                <a:ea typeface="+mn-ea"/>
                <a:cs typeface="+mn-cs"/>
              </a:rPr>
              <a:t> (CO) + </a:t>
            </a:r>
            <a:r>
              <a:rPr lang="en-GB" sz="1200" kern="1200" dirty="0" err="1">
                <a:solidFill>
                  <a:schemeClr val="tx1"/>
                </a:solidFill>
                <a:effectLst/>
                <a:latin typeface="+mn-lt"/>
                <a:ea typeface="+mn-ea"/>
                <a:cs typeface="+mn-cs"/>
              </a:rPr>
              <a:t>qHf</a:t>
            </a:r>
            <a:r>
              <a:rPr lang="en-GB" sz="1200" kern="1200" dirty="0">
                <a:solidFill>
                  <a:schemeClr val="tx1"/>
                </a:solidFill>
                <a:effectLst/>
                <a:latin typeface="+mn-lt"/>
                <a:ea typeface="+mn-ea"/>
                <a:cs typeface="+mn-cs"/>
              </a:rPr>
              <a:t> (CO2) + </a:t>
            </a:r>
            <a:r>
              <a:rPr lang="en-GB" sz="1200" kern="1200" dirty="0" err="1">
                <a:solidFill>
                  <a:schemeClr val="tx1"/>
                </a:solidFill>
                <a:effectLst/>
                <a:latin typeface="+mn-lt"/>
                <a:ea typeface="+mn-ea"/>
                <a:cs typeface="+mn-cs"/>
              </a:rPr>
              <a:t>rHf</a:t>
            </a:r>
            <a:r>
              <a:rPr lang="en-GB" sz="1200" kern="1200" dirty="0">
                <a:solidFill>
                  <a:schemeClr val="tx1"/>
                </a:solidFill>
                <a:effectLst/>
                <a:latin typeface="+mn-lt"/>
                <a:ea typeface="+mn-ea"/>
                <a:cs typeface="+mn-cs"/>
              </a:rPr>
              <a:t> (H2) + </a:t>
            </a:r>
            <a:r>
              <a:rPr lang="en-GB" sz="1200" kern="1200" dirty="0" err="1">
                <a:solidFill>
                  <a:schemeClr val="tx1"/>
                </a:solidFill>
                <a:effectLst/>
                <a:latin typeface="+mn-lt"/>
                <a:ea typeface="+mn-ea"/>
                <a:cs typeface="+mn-cs"/>
              </a:rPr>
              <a:t>sHf</a:t>
            </a:r>
            <a:r>
              <a:rPr lang="en-GB" sz="1200" kern="1200" dirty="0">
                <a:solidFill>
                  <a:schemeClr val="tx1"/>
                </a:solidFill>
                <a:effectLst/>
                <a:latin typeface="+mn-lt"/>
                <a:ea typeface="+mn-ea"/>
                <a:cs typeface="+mn-cs"/>
              </a:rPr>
              <a:t> (H2O) (</a:t>
            </a:r>
            <a:r>
              <a:rPr lang="en-GB" sz="1200" kern="1200" dirty="0" err="1">
                <a:solidFill>
                  <a:schemeClr val="tx1"/>
                </a:solidFill>
                <a:effectLst/>
                <a:latin typeface="+mn-lt"/>
                <a:ea typeface="+mn-ea"/>
                <a:cs typeface="+mn-cs"/>
              </a:rPr>
              <a:t>liq</a:t>
            </a:r>
            <a:r>
              <a:rPr lang="en-GB" sz="1200" kern="1200" dirty="0">
                <a:solidFill>
                  <a:schemeClr val="tx1"/>
                </a:solidFill>
                <a:effectLst/>
                <a:latin typeface="+mn-lt"/>
                <a:ea typeface="+mn-ea"/>
                <a:cs typeface="+mn-cs"/>
              </a:rPr>
              <a:t>) + </a:t>
            </a:r>
            <a:r>
              <a:rPr lang="en-GB" sz="1200" kern="1200" dirty="0" err="1">
                <a:solidFill>
                  <a:schemeClr val="tx1"/>
                </a:solidFill>
                <a:effectLst/>
                <a:latin typeface="+mn-lt"/>
                <a:ea typeface="+mn-ea"/>
                <a:cs typeface="+mn-cs"/>
              </a:rPr>
              <a:t>tHf</a:t>
            </a:r>
            <a:r>
              <a:rPr lang="en-GB" sz="1200" kern="1200" dirty="0">
                <a:solidFill>
                  <a:schemeClr val="tx1"/>
                </a:solidFill>
                <a:effectLst/>
                <a:latin typeface="+mn-lt"/>
                <a:ea typeface="+mn-ea"/>
                <a:cs typeface="+mn-cs"/>
              </a:rPr>
              <a:t> (N2) where p, q, r, s and t are the numbers of moles of CO, CO2, H2, H2O and N2 that </a:t>
            </a:r>
            <a:endParaRPr lang="en-GB" dirty="0"/>
          </a:p>
          <a:p>
            <a:r>
              <a:rPr lang="en-GB" sz="1200" kern="1200" dirty="0">
                <a:solidFill>
                  <a:schemeClr val="tx1"/>
                </a:solidFill>
                <a:effectLst/>
                <a:latin typeface="+mn-lt"/>
                <a:ea typeface="+mn-ea"/>
                <a:cs typeface="+mn-cs"/>
              </a:rPr>
              <a:t>make up the composition of the products. The ratios </a:t>
            </a:r>
            <a:r>
              <a:rPr lang="en-GB" sz="1200" kern="1200" dirty="0" err="1">
                <a:solidFill>
                  <a:schemeClr val="tx1"/>
                </a:solidFill>
                <a:effectLst/>
                <a:latin typeface="+mn-lt"/>
                <a:ea typeface="+mn-ea"/>
                <a:cs typeface="+mn-cs"/>
              </a:rPr>
              <a:t>p:q</a:t>
            </a:r>
            <a:r>
              <a:rPr lang="en-GB" sz="1200" kern="1200" dirty="0">
                <a:solidFill>
                  <a:schemeClr val="tx1"/>
                </a:solidFill>
                <a:effectLst/>
                <a:latin typeface="+mn-lt"/>
                <a:ea typeface="+mn-ea"/>
                <a:cs typeface="+mn-cs"/>
              </a:rPr>
              <a:t> and </a:t>
            </a:r>
            <a:r>
              <a:rPr lang="en-GB" sz="1200" kern="1200" dirty="0" err="1">
                <a:solidFill>
                  <a:schemeClr val="tx1"/>
                </a:solidFill>
                <a:effectLst/>
                <a:latin typeface="+mn-lt"/>
                <a:ea typeface="+mn-ea"/>
                <a:cs typeface="+mn-cs"/>
              </a:rPr>
              <a:t>r:s</a:t>
            </a:r>
            <a:r>
              <a:rPr lang="en-GB" sz="1200" kern="1200" dirty="0">
                <a:solidFill>
                  <a:schemeClr val="tx1"/>
                </a:solidFill>
                <a:effectLst/>
                <a:latin typeface="+mn-lt"/>
                <a:ea typeface="+mn-ea"/>
                <a:cs typeface="+mn-cs"/>
              </a:rPr>
              <a:t> vary with propellant composition and are chiefly dependent on the oxygen balance. If the oxygen balance is high, these ratios will be smaller, and vice versa. The heats of formation of CO2 and H2O are considerably higher than those of CO and H2 respectively. Hence a high oxygen content increases the value of Q </a:t>
            </a:r>
            <a:endParaRPr lang="en-GB" dirty="0"/>
          </a:p>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29</a:t>
            </a:fld>
            <a:endParaRPr lang="en-US" dirty="0"/>
          </a:p>
        </p:txBody>
      </p:sp>
    </p:spTree>
    <p:extLst>
      <p:ext uri="{BB962C8B-B14F-4D97-AF65-F5344CB8AC3E}">
        <p14:creationId xmlns:p14="http://schemas.microsoft.com/office/powerpoint/2010/main" val="18654207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shape of the pressure/time curve curve is determined by the way in which the mass rate of burning of the propellant varies under the changing conditions of pressure, temperature, grain size and grain shape which occur in the gun during the time between ignition and the ‘all-burnt’ point. This </a:t>
            </a:r>
            <a:r>
              <a:rPr lang="en-US" dirty="0" err="1"/>
              <a:t>behaviour</a:t>
            </a:r>
            <a:r>
              <a:rPr lang="en-US" dirty="0"/>
              <a:t>, which depends in a complex way on several factors, is called the ‘vivacity’ of the propellant.</a:t>
            </a:r>
          </a:p>
          <a:p>
            <a:endParaRPr lang="en-US" dirty="0"/>
          </a:p>
          <a:p>
            <a:r>
              <a:rPr lang="en-GB" sz="1800" dirty="0">
                <a:effectLst/>
                <a:latin typeface="TimesNewRoman"/>
              </a:rPr>
              <a:t>A propellant must maintain its elastic properties within the intended operational temperature range. This means that the glass transition temperature of the binder must be lower than the minimum service temperature (usually –40 to –54°C depending on the application) in order to avoid failure of the motor during firing at low temperatures. Cured HTPB has a glass transition temperature of approximately -70</a:t>
            </a:r>
            <a:r>
              <a:rPr lang="en-GB" sz="1800" dirty="0">
                <a:effectLst/>
                <a:latin typeface="SymbolMT"/>
              </a:rPr>
              <a:t>°</a:t>
            </a:r>
            <a:r>
              <a:rPr lang="en-GB" sz="1800" dirty="0">
                <a:effectLst/>
                <a:latin typeface="TimesNewRoman"/>
              </a:rPr>
              <a:t>C </a:t>
            </a:r>
            <a:endParaRPr lang="en-GB"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30</a:t>
            </a:fld>
            <a:endParaRPr lang="en-US" dirty="0"/>
          </a:p>
        </p:txBody>
      </p:sp>
    </p:spTree>
    <p:extLst>
      <p:ext uri="{BB962C8B-B14F-4D97-AF65-F5344CB8AC3E}">
        <p14:creationId xmlns:p14="http://schemas.microsoft.com/office/powerpoint/2010/main" val="33439895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latin typeface="HelveticaNeueLTPro"/>
            </a:endParaRPr>
          </a:p>
          <a:p>
            <a:endParaRPr lang="en-GB" sz="1200" b="0" i="0" u="none" strike="noStrike" baseline="0" dirty="0">
              <a:solidFill>
                <a:srgbClr val="000000"/>
              </a:solidFill>
              <a:latin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32</a:t>
            </a:fld>
            <a:endParaRPr lang="en-US" dirty="0"/>
          </a:p>
        </p:txBody>
      </p:sp>
    </p:spTree>
    <p:extLst>
      <p:ext uri="{BB962C8B-B14F-4D97-AF65-F5344CB8AC3E}">
        <p14:creationId xmlns:p14="http://schemas.microsoft.com/office/powerpoint/2010/main" val="4323429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40AAE07C-1FD0-3815-ABEE-8777DF74184D}"/>
              </a:ext>
            </a:extLst>
          </p:cNvPr>
          <p:cNvSpPr>
            <a:spLocks noGrp="1" noChangeArrowheads="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pPr marL="0" marR="0" lvl="0" indent="0" algn="r" defTabSz="928688" rtl="0" eaLnBrk="0" fontAlgn="base" latinLnBrk="0" hangingPunct="0">
              <a:lnSpc>
                <a:spcPct val="100000"/>
              </a:lnSpc>
              <a:spcBef>
                <a:spcPct val="0"/>
              </a:spcBef>
              <a:spcAft>
                <a:spcPct val="0"/>
              </a:spcAft>
              <a:buClrTx/>
              <a:buSzTx/>
              <a:buFontTx/>
              <a:buNone/>
              <a:tabLst/>
              <a:defRPr/>
            </a:pPr>
            <a:fld id="{686A14F5-5D58-D443-8450-7FE557927D48}" type="slidenum">
              <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35</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5363" name="Rectangle 2">
            <a:extLst>
              <a:ext uri="{FF2B5EF4-FFF2-40B4-BE49-F238E27FC236}">
                <a16:creationId xmlns:a16="http://schemas.microsoft.com/office/drawing/2014/main" id="{A60767D8-AF94-DB4C-3968-230F9DF9F50D}"/>
              </a:ext>
            </a:extLst>
          </p:cNvPr>
          <p:cNvSpPr>
            <a:spLocks noGrp="1" noRot="1" noChangeAspect="1" noChangeArrowheads="1" noTextEdit="1"/>
          </p:cNvSpPr>
          <p:nvPr>
            <p:ph type="sldImg"/>
          </p:nvPr>
        </p:nvSpPr>
        <p:spPr>
          <a:ln/>
        </p:spPr>
      </p:sp>
      <p:sp>
        <p:nvSpPr>
          <p:cNvPr id="15364" name="Rectangle 3">
            <a:extLst>
              <a:ext uri="{FF2B5EF4-FFF2-40B4-BE49-F238E27FC236}">
                <a16:creationId xmlns:a16="http://schemas.microsoft.com/office/drawing/2014/main" id="{34241477-A76A-C968-1755-724507F7EC66}"/>
              </a:ext>
            </a:extLst>
          </p:cNvPr>
          <p:cNvSpPr>
            <a:spLocks noGrp="1" noChangeArrowheads="1"/>
          </p:cNvSpPr>
          <p:nvPr>
            <p:ph type="body" idx="1"/>
          </p:nvPr>
        </p:nvSpPr>
        <p:spPr>
          <a:noFill/>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way in which the surface area, and hence the mass burning rate, of a particular shape of grain changes with time during burning can be calculated. The mathematic function that describes the process is called the ‘geometrical form function’. Its standard expression is: z = (1- f) (1 + </a:t>
            </a:r>
            <a:r>
              <a:rPr lang="el-GR" sz="1200" kern="1200" dirty="0">
                <a:solidFill>
                  <a:schemeClr val="tx1"/>
                </a:solidFill>
                <a:effectLst/>
                <a:latin typeface="+mn-lt"/>
                <a:ea typeface="+mn-ea"/>
                <a:cs typeface="+mn-cs"/>
              </a:rPr>
              <a:t>θ</a:t>
            </a:r>
            <a:r>
              <a:rPr lang="en-GB" sz="1200" kern="1200" dirty="0">
                <a:solidFill>
                  <a:schemeClr val="tx1"/>
                </a:solidFill>
                <a:effectLst/>
                <a:latin typeface="+mn-lt"/>
                <a:ea typeface="+mn-ea"/>
                <a:cs typeface="+mn-cs"/>
              </a:rPr>
              <a:t>f) where z in the fraction of grain mass burnt at a given instant, f is the fraction remaining, at the same instant, of the least original thickness, </a:t>
            </a:r>
            <a:r>
              <a:rPr lang="el-GR" sz="1200" kern="1200" dirty="0">
                <a:solidFill>
                  <a:schemeClr val="tx1"/>
                </a:solidFill>
                <a:effectLst/>
                <a:latin typeface="+mn-lt"/>
                <a:ea typeface="+mn-ea"/>
                <a:cs typeface="+mn-cs"/>
              </a:rPr>
              <a:t>θ </a:t>
            </a:r>
            <a:r>
              <a:rPr lang="en-GB" sz="1200" kern="1200" dirty="0">
                <a:solidFill>
                  <a:schemeClr val="tx1"/>
                </a:solidFill>
                <a:effectLst/>
                <a:latin typeface="+mn-lt"/>
                <a:ea typeface="+mn-ea"/>
                <a:cs typeface="+mn-cs"/>
              </a:rPr>
              <a:t>is the ‘form coefficient’ relating to the particular shape of the grain. </a:t>
            </a:r>
            <a:endParaRPr lang="en-GB" dirty="0"/>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numerical value of </a:t>
            </a:r>
            <a:r>
              <a:rPr lang="el-GR" sz="1200" kern="1200" dirty="0">
                <a:solidFill>
                  <a:schemeClr val="tx1"/>
                </a:solidFill>
                <a:effectLst/>
                <a:latin typeface="+mn-lt"/>
                <a:ea typeface="+mn-ea"/>
                <a:cs typeface="+mn-cs"/>
              </a:rPr>
              <a:t>θ </a:t>
            </a:r>
            <a:r>
              <a:rPr lang="en-GB" sz="1200" kern="1200" dirty="0">
                <a:solidFill>
                  <a:schemeClr val="tx1"/>
                </a:solidFill>
                <a:effectLst/>
                <a:latin typeface="+mn-lt"/>
                <a:ea typeface="+mn-ea"/>
                <a:cs typeface="+mn-cs"/>
              </a:rPr>
              <a:t>is positive for a degressive grain, zero for a neutral grain and negative for a progressive grain. Examples are +1 for long cord, zero for long tube and -0.172 for </a:t>
            </a:r>
            <a:r>
              <a:rPr lang="en-GB" sz="1200" kern="1200" dirty="0" err="1">
                <a:solidFill>
                  <a:schemeClr val="tx1"/>
                </a:solidFill>
                <a:effectLst/>
                <a:latin typeface="+mn-lt"/>
                <a:ea typeface="+mn-ea"/>
                <a:cs typeface="+mn-cs"/>
              </a:rPr>
              <a:t>multitubular</a:t>
            </a:r>
            <a:r>
              <a:rPr lang="en-GB" sz="1200" kern="1200" dirty="0">
                <a:solidFill>
                  <a:schemeClr val="tx1"/>
                </a:solidFill>
                <a:effectLst/>
                <a:latin typeface="+mn-lt"/>
                <a:ea typeface="+mn-ea"/>
                <a:cs typeface="+mn-cs"/>
              </a:rPr>
              <a:t>. Values of </a:t>
            </a:r>
            <a:r>
              <a:rPr lang="el-GR" sz="1200" kern="1200" dirty="0">
                <a:solidFill>
                  <a:schemeClr val="tx1"/>
                </a:solidFill>
                <a:effectLst/>
                <a:latin typeface="+mn-lt"/>
                <a:ea typeface="+mn-ea"/>
                <a:cs typeface="+mn-cs"/>
              </a:rPr>
              <a:t>θ </a:t>
            </a:r>
            <a:r>
              <a:rPr lang="en-GB" sz="1200" kern="1200" dirty="0">
                <a:solidFill>
                  <a:schemeClr val="tx1"/>
                </a:solidFill>
                <a:effectLst/>
                <a:latin typeface="+mn-lt"/>
                <a:ea typeface="+mn-ea"/>
                <a:cs typeface="+mn-cs"/>
              </a:rPr>
              <a:t>for other common shapes including slotted tube, ribbon and square flake, depend on the magnitude of their dimensions. Using these standard or calculated values of </a:t>
            </a:r>
            <a:r>
              <a:rPr lang="el-GR" sz="1200" kern="1200" dirty="0">
                <a:solidFill>
                  <a:schemeClr val="tx1"/>
                </a:solidFill>
                <a:effectLst/>
                <a:latin typeface="+mn-lt"/>
                <a:ea typeface="+mn-ea"/>
                <a:cs typeface="+mn-cs"/>
              </a:rPr>
              <a:t>θ, </a:t>
            </a:r>
            <a:r>
              <a:rPr lang="en-GB" sz="1200" kern="1200" dirty="0">
                <a:solidFill>
                  <a:schemeClr val="tx1"/>
                </a:solidFill>
                <a:effectLst/>
                <a:latin typeface="+mn-lt"/>
                <a:ea typeface="+mn-ea"/>
                <a:cs typeface="+mn-cs"/>
              </a:rPr>
              <a:t>the values of z for particular shapes of propellant can be calculated. This enables the ballistician to estimate the rate of gas production for any instant during combustion, and hence to predict the shape of the pressure/time curve for the propellant/gun combination. If the values of z are then plotted against the value of the changing surface area, At, at the corresponding instant (expressed as a fraction of the original area </a:t>
            </a:r>
            <a:r>
              <a:rPr lang="en-GB" sz="1200" kern="1200" dirty="0" err="1">
                <a:solidFill>
                  <a:schemeClr val="tx1"/>
                </a:solidFill>
                <a:effectLst/>
                <a:latin typeface="+mn-lt"/>
                <a:ea typeface="+mn-ea"/>
                <a:cs typeface="+mn-cs"/>
              </a:rPr>
              <a:t>Ao</a:t>
            </a:r>
            <a:r>
              <a:rPr lang="en-GB" sz="1200" kern="1200" dirty="0">
                <a:solidFill>
                  <a:schemeClr val="tx1"/>
                </a:solidFill>
                <a:effectLst/>
                <a:latin typeface="+mn-lt"/>
                <a:ea typeface="+mn-ea"/>
                <a:cs typeface="+mn-cs"/>
              </a:rPr>
              <a:t>) the characteristic burning behaviour of the various shapes is clearly seen. The curve for </a:t>
            </a:r>
            <a:r>
              <a:rPr lang="en-GB" sz="1200" kern="1200" dirty="0" err="1">
                <a:solidFill>
                  <a:schemeClr val="tx1"/>
                </a:solidFill>
                <a:effectLst/>
                <a:latin typeface="+mn-lt"/>
                <a:ea typeface="+mn-ea"/>
                <a:cs typeface="+mn-cs"/>
              </a:rPr>
              <a:t>multitubular</a:t>
            </a:r>
            <a:r>
              <a:rPr lang="en-GB" sz="1200" kern="1200" dirty="0">
                <a:solidFill>
                  <a:schemeClr val="tx1"/>
                </a:solidFill>
                <a:effectLst/>
                <a:latin typeface="+mn-lt"/>
                <a:ea typeface="+mn-ea"/>
                <a:cs typeface="+mn-cs"/>
              </a:rPr>
              <a:t> propellant does not show the change to degressive burning on slivering because it is based on a theoretical value of </a:t>
            </a:r>
            <a:r>
              <a:rPr lang="el-GR" sz="1200" kern="1200" dirty="0">
                <a:solidFill>
                  <a:schemeClr val="tx1"/>
                </a:solidFill>
                <a:effectLst/>
                <a:latin typeface="+mn-lt"/>
                <a:ea typeface="+mn-ea"/>
                <a:cs typeface="+mn-cs"/>
              </a:rPr>
              <a:t>θ </a:t>
            </a:r>
            <a:r>
              <a:rPr lang="en-GB" sz="1200" kern="1200" dirty="0">
                <a:solidFill>
                  <a:schemeClr val="tx1"/>
                </a:solidFill>
                <a:effectLst/>
                <a:latin typeface="+mn-lt"/>
                <a:ea typeface="+mn-ea"/>
                <a:cs typeface="+mn-cs"/>
              </a:rPr>
              <a:t>determined only up to sliver-point. </a:t>
            </a:r>
            <a:endParaRPr lang="en-GB" dirty="0"/>
          </a:p>
        </p:txBody>
      </p:sp>
      <p:sp>
        <p:nvSpPr>
          <p:cNvPr id="4" name="Slide Number Placeholder 3"/>
          <p:cNvSpPr>
            <a:spLocks noGrp="1"/>
          </p:cNvSpPr>
          <p:nvPr>
            <p:ph type="sldNum" sz="quarter" idx="5"/>
          </p:nvPr>
        </p:nvSpPr>
        <p:spPr/>
        <p:txBody>
          <a:bodyPr/>
          <a:lstStyle/>
          <a:p>
            <a:fld id="{CA0126CA-006B-2740-A5FB-370B23BF5F2D}" type="slidenum">
              <a:rPr lang="en-US" smtClean="0"/>
              <a:t>51</a:t>
            </a:fld>
            <a:endParaRPr lang="en-US" dirty="0"/>
          </a:p>
        </p:txBody>
      </p:sp>
    </p:spTree>
    <p:extLst>
      <p:ext uri="{BB962C8B-B14F-4D97-AF65-F5344CB8AC3E}">
        <p14:creationId xmlns:p14="http://schemas.microsoft.com/office/powerpoint/2010/main" val="9729061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52</a:t>
            </a:fld>
            <a:endParaRPr lang="en-US" dirty="0"/>
          </a:p>
        </p:txBody>
      </p:sp>
    </p:spTree>
    <p:extLst>
      <p:ext uri="{BB962C8B-B14F-4D97-AF65-F5344CB8AC3E}">
        <p14:creationId xmlns:p14="http://schemas.microsoft.com/office/powerpoint/2010/main" val="39206586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a:extLst>
              <a:ext uri="{FF2B5EF4-FFF2-40B4-BE49-F238E27FC236}">
                <a16:creationId xmlns:a16="http://schemas.microsoft.com/office/drawing/2014/main" id="{F00CCE08-F56A-10D1-09B1-D56D8196C2E3}"/>
              </a:ext>
            </a:extLst>
          </p:cNvPr>
          <p:cNvSpPr>
            <a:spLocks noGrp="1" noChangeArrowheads="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pPr marL="0" marR="0" lvl="0" indent="0" algn="r" defTabSz="928688" rtl="0" eaLnBrk="0" fontAlgn="base" latinLnBrk="0" hangingPunct="0">
              <a:lnSpc>
                <a:spcPct val="100000"/>
              </a:lnSpc>
              <a:spcBef>
                <a:spcPct val="0"/>
              </a:spcBef>
              <a:spcAft>
                <a:spcPct val="0"/>
              </a:spcAft>
              <a:buClrTx/>
              <a:buSzTx/>
              <a:buFontTx/>
              <a:buNone/>
              <a:tabLst/>
              <a:defRPr/>
            </a:pPr>
            <a:fld id="{4B724776-439F-C247-96FA-BAC6172823E9}" type="slidenum">
              <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53</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116739" name="Rectangle 2">
            <a:extLst>
              <a:ext uri="{FF2B5EF4-FFF2-40B4-BE49-F238E27FC236}">
                <a16:creationId xmlns:a16="http://schemas.microsoft.com/office/drawing/2014/main" id="{B5AE1EFF-048D-7C4F-6292-745052A36AFF}"/>
              </a:ext>
            </a:extLst>
          </p:cNvPr>
          <p:cNvSpPr>
            <a:spLocks noGrp="1" noRot="1" noChangeAspect="1" noChangeArrowheads="1" noTextEdit="1"/>
          </p:cNvSpPr>
          <p:nvPr>
            <p:ph type="sldImg"/>
          </p:nvPr>
        </p:nvSpPr>
        <p:spPr>
          <a:ln/>
        </p:spPr>
      </p:sp>
      <p:sp>
        <p:nvSpPr>
          <p:cNvPr id="116740" name="Rectangle 3">
            <a:extLst>
              <a:ext uri="{FF2B5EF4-FFF2-40B4-BE49-F238E27FC236}">
                <a16:creationId xmlns:a16="http://schemas.microsoft.com/office/drawing/2014/main" id="{F25CB8A0-8476-0159-0ED4-29461A27B59F}"/>
              </a:ext>
            </a:extLst>
          </p:cNvPr>
          <p:cNvSpPr>
            <a:spLocks noGrp="1" noChangeArrowheads="1"/>
          </p:cNvSpPr>
          <p:nvPr>
            <p:ph type="body" idx="1"/>
          </p:nvPr>
        </p:nvSpPr>
        <p:spPr>
          <a:noFill/>
        </p:spPr>
        <p:txBody>
          <a:bodyP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A0126CA-006B-2740-A5FB-370B23BF5F2D}" type="slidenum">
              <a:rPr lang="en-US" smtClean="0"/>
              <a:t>58</a:t>
            </a:fld>
            <a:endParaRPr lang="en-US" dirty="0"/>
          </a:p>
        </p:txBody>
      </p:sp>
    </p:spTree>
    <p:extLst>
      <p:ext uri="{BB962C8B-B14F-4D97-AF65-F5344CB8AC3E}">
        <p14:creationId xmlns:p14="http://schemas.microsoft.com/office/powerpoint/2010/main" val="10721951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It follows that single-base propellants derived from NC with 13.3 % N will be correspondingly richer in oxygen, and more energetic, than propellants derived from NC of lower N content. In some compositions a compromise requirement is achieved by blending two different grades of nitrocellulose. </a:t>
            </a:r>
            <a:endParaRPr lang="en-GB" dirty="0"/>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 fact, all gun propellants are formulated to be deficient in oxygen and normally have oxygen balance values within the range -20 to -40 %. The reason for this is to ensure that the flame temperature is not too high, as it would be if the propellant had a zero oxygen balance, and that not too much hydrogen gas is produced, thereby increasing both flash and barrel erosion. </a:t>
            </a:r>
            <a:endParaRPr lang="en-GB" dirty="0"/>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Of the three traditional basic ingredients of gun propellants, NC and NQ are heavily oxygen-deficient but NG has a slightly positive oxygen balance. The oxygen balance of double- and triple-base propellants is therefore very sensitive to the percentage of NG present and the adjustment of this percentage provides a second way of obtaining the required oxygen balance. An example of this can be seen with propellant types cordite-N and NQ. A difference of 2 % in the NG content causes a difference of 15 % in the respective calorimetric values. </a:t>
            </a:r>
            <a:endParaRPr lang="en-GB" dirty="0"/>
          </a:p>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74</a:t>
            </a:fld>
            <a:endParaRPr lang="en-US" dirty="0"/>
          </a:p>
        </p:txBody>
      </p:sp>
    </p:spTree>
    <p:extLst>
      <p:ext uri="{BB962C8B-B14F-4D97-AF65-F5344CB8AC3E}">
        <p14:creationId xmlns:p14="http://schemas.microsoft.com/office/powerpoint/2010/main" val="40482987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75</a:t>
            </a:fld>
            <a:endParaRPr lang="en-US" dirty="0"/>
          </a:p>
        </p:txBody>
      </p:sp>
    </p:spTree>
    <p:extLst>
      <p:ext uri="{BB962C8B-B14F-4D97-AF65-F5344CB8AC3E}">
        <p14:creationId xmlns:p14="http://schemas.microsoft.com/office/powerpoint/2010/main" val="12004071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79</a:t>
            </a:fld>
            <a:endParaRPr lang="en-US" dirty="0"/>
          </a:p>
        </p:txBody>
      </p:sp>
    </p:spTree>
    <p:extLst>
      <p:ext uri="{BB962C8B-B14F-4D97-AF65-F5344CB8AC3E}">
        <p14:creationId xmlns:p14="http://schemas.microsoft.com/office/powerpoint/2010/main" val="21785619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13193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39920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0126CA-006B-2740-A5FB-370B23BF5F2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14132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NC in all types of conventional gun propellant undergoes slow degradation at normal propellant storage temperatures as a result of the loss of nitrate ester groups. Such reactions lead ultimately to stabiliser depletion (see below) and hence to autocatalytic decomposition and potential auto ignition of the propellant. The onset of autocatalysis therefore defines the "chemical safe life" of the propellant but before this is reached the NC will have degraded to a point where both the ballistic and the mechanical performance of the propellant are severely compromised. The shelf life is therefore more usually determined not by stabiliser depletion but by the deterioration of </a:t>
            </a:r>
            <a:r>
              <a:rPr lang="en-GB" sz="1200" kern="1200" dirty="0" err="1">
                <a:solidFill>
                  <a:schemeClr val="tx1"/>
                </a:solidFill>
                <a:effectLst/>
                <a:latin typeface="+mn-lt"/>
                <a:ea typeface="+mn-ea"/>
                <a:cs typeface="+mn-cs"/>
              </a:rPr>
              <a:t>physico</a:t>
            </a:r>
            <a:r>
              <a:rPr lang="en-GB" sz="1200" kern="1200" dirty="0">
                <a:solidFill>
                  <a:schemeClr val="tx1"/>
                </a:solidFill>
                <a:effectLst/>
                <a:latin typeface="+mn-lt"/>
                <a:ea typeface="+mn-ea"/>
                <a:cs typeface="+mn-cs"/>
              </a:rPr>
              <a:t>-mechanical properties or ballistic performance which can render the propellant unsafe to handle or unreliable in use. "</a:t>
            </a:r>
            <a:r>
              <a:rPr lang="en-GB" sz="1200" kern="1200" dirty="0" err="1">
                <a:solidFill>
                  <a:schemeClr val="tx1"/>
                </a:solidFill>
                <a:effectLst/>
                <a:latin typeface="+mn-lt"/>
                <a:ea typeface="+mn-ea"/>
                <a:cs typeface="+mn-cs"/>
              </a:rPr>
              <a:t>Physico</a:t>
            </a:r>
            <a:r>
              <a:rPr lang="en-GB" sz="1200" kern="1200" dirty="0">
                <a:solidFill>
                  <a:schemeClr val="tx1"/>
                </a:solidFill>
                <a:effectLst/>
                <a:latin typeface="+mn-lt"/>
                <a:ea typeface="+mn-ea"/>
                <a:cs typeface="+mn-cs"/>
              </a:rPr>
              <a:t>-mechanical life" is strongly influenced by the degradation of NC, the reduction in its average molecular weight causing increased grain brittleness. The "ballistic life" of a propellant is also affected by the reduction in NC molecular weight with age but other factors such as surface </a:t>
            </a:r>
            <a:r>
              <a:rPr lang="en-GB" sz="1200" kern="1200" dirty="0" err="1">
                <a:solidFill>
                  <a:schemeClr val="tx1"/>
                </a:solidFill>
                <a:effectLst/>
                <a:latin typeface="+mn-lt"/>
                <a:ea typeface="+mn-ea"/>
                <a:cs typeface="+mn-cs"/>
              </a:rPr>
              <a:t>moderant</a:t>
            </a:r>
            <a:r>
              <a:rPr lang="en-GB" sz="1200" kern="1200" dirty="0">
                <a:solidFill>
                  <a:schemeClr val="tx1"/>
                </a:solidFill>
                <a:effectLst/>
                <a:latin typeface="+mn-lt"/>
                <a:ea typeface="+mn-ea"/>
                <a:cs typeface="+mn-cs"/>
              </a:rPr>
              <a:t> migration and changes in volatile content are often more important in this case. </a:t>
            </a:r>
            <a:endParaRPr lang="en-GB" dirty="0">
              <a:effectLst/>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one additive common to all conventional gun propellants is the stabiliser. NC and NG are nitrate esters and decompose slowly at normal temperatures to form oxides of nitrogen, mainly nitrogen dioxide, NO2. If these oxides are not chemically removed from the system as they are formed they catalyse further decomposition, eventually leading to the shortening of storage life of the propellant and in extremis to auto ignition. </a:t>
            </a:r>
            <a:endParaRPr lang="en-US" dirty="0"/>
          </a:p>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93</a:t>
            </a:fld>
            <a:endParaRPr lang="en-US" dirty="0"/>
          </a:p>
        </p:txBody>
      </p:sp>
    </p:spTree>
    <p:extLst>
      <p:ext uri="{BB962C8B-B14F-4D97-AF65-F5344CB8AC3E}">
        <p14:creationId xmlns:p14="http://schemas.microsoft.com/office/powerpoint/2010/main" val="8736316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natural decomposition process is shown in Figure 12-3 as NO2 and then the acidic HNO2 are formed. If there was no stabiliser present the HNO2 would react with NC causing further decomposition leading to more acid and a more rapid decomposition (autocatalytic process). The stabiliser reacts with the HNO2 as it forms and prevents further reaction with the NC. Therefore during the life of the propellant the stabiliser content will decrease and finally to a level where autocatalytic reaction will occur </a:t>
            </a:r>
            <a:endParaRPr lang="en-GB" dirty="0">
              <a:effectLst/>
            </a:endParaRPr>
          </a:p>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94</a:t>
            </a:fld>
            <a:endParaRPr lang="en-US" dirty="0"/>
          </a:p>
        </p:txBody>
      </p:sp>
    </p:spTree>
    <p:extLst>
      <p:ext uri="{BB962C8B-B14F-4D97-AF65-F5344CB8AC3E}">
        <p14:creationId xmlns:p14="http://schemas.microsoft.com/office/powerpoint/2010/main" val="22636338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 coolant, in this connection is a substance that absorbs heat when it decomposes during combustion. The original stabiliser, mineral jelly, doubled in this role and so does </a:t>
            </a:r>
            <a:r>
              <a:rPr lang="en-GB" sz="1200" kern="1200" dirty="0" err="1">
                <a:solidFill>
                  <a:schemeClr val="tx1"/>
                </a:solidFill>
                <a:effectLst/>
                <a:latin typeface="+mn-lt"/>
                <a:ea typeface="+mn-ea"/>
                <a:cs typeface="+mn-cs"/>
              </a:rPr>
              <a:t>carbamite</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Dinitrotoluene</a:t>
            </a:r>
            <a:r>
              <a:rPr lang="en-GB" sz="1200" kern="1200" dirty="0">
                <a:solidFill>
                  <a:schemeClr val="tx1"/>
                </a:solidFill>
                <a:effectLst/>
                <a:latin typeface="+mn-lt"/>
                <a:ea typeface="+mn-ea"/>
                <a:cs typeface="+mn-cs"/>
              </a:rPr>
              <a:t> represents 10% by mass of the artillery propellants NH and FNH and this accounts for the conveniently low flame temperatures of these compositions. </a:t>
            </a:r>
            <a:r>
              <a:rPr lang="en-GB" sz="1200" kern="1200" dirty="0" err="1">
                <a:solidFill>
                  <a:schemeClr val="tx1"/>
                </a:solidFill>
                <a:effectLst/>
                <a:latin typeface="+mn-lt"/>
                <a:ea typeface="+mn-ea"/>
                <a:cs typeface="+mn-cs"/>
              </a:rPr>
              <a:t>Dinitrotoluene</a:t>
            </a:r>
            <a:r>
              <a:rPr lang="en-GB" sz="1200" kern="1200" dirty="0">
                <a:solidFill>
                  <a:schemeClr val="tx1"/>
                </a:solidFill>
                <a:effectLst/>
                <a:latin typeface="+mn-lt"/>
                <a:ea typeface="+mn-ea"/>
                <a:cs typeface="+mn-cs"/>
              </a:rPr>
              <a:t> also imparts a moisture-repellent quality to propellants. The liquid plasticisers such as dibutyl phthalate, diethyl phthalate and glycerol triacetate double as coolants and are sometimes referred to as coolant-plasticisers. </a:t>
            </a:r>
            <a:endParaRPr lang="en-GB" dirty="0"/>
          </a:p>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99</a:t>
            </a:fld>
            <a:endParaRPr lang="en-US" dirty="0"/>
          </a:p>
        </p:txBody>
      </p:sp>
    </p:spTree>
    <p:extLst>
      <p:ext uri="{BB962C8B-B14F-4D97-AF65-F5344CB8AC3E}">
        <p14:creationId xmlns:p14="http://schemas.microsoft.com/office/powerpoint/2010/main" val="8938577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100</a:t>
            </a:fld>
            <a:endParaRPr lang="en-US" dirty="0"/>
          </a:p>
        </p:txBody>
      </p:sp>
    </p:spTree>
    <p:extLst>
      <p:ext uri="{BB962C8B-B14F-4D97-AF65-F5344CB8AC3E}">
        <p14:creationId xmlns:p14="http://schemas.microsoft.com/office/powerpoint/2010/main" val="35278571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predominant mechanism of the reaction is probably the breaking of one of the chain reactions that occur in the oxidation of hydrogen, by radical removal processes. This theory is supported by the fact that potassium hydroxide, which is formed from the original potassium salt additive under the influence of the high in bore temperature, has been found to be a more effective flash-inhibiting additive than any potassium salt. Another mechanism for the reduction of muzzle flash by potassium salts is the inhibition of the water-gas shift reaction (CO + H2O ↔ CO2 + H2) that normally occurs as the propellant gases cool producing flammable hydrogen. However, the addition of such salts may increase the amount of smoke. Another method is to decrease the calorimetric value of the propellant by the addition of coolants such as </a:t>
            </a:r>
            <a:r>
              <a:rPr lang="en-GB" sz="1200" kern="1200" dirty="0" err="1">
                <a:solidFill>
                  <a:schemeClr val="tx1"/>
                </a:solidFill>
                <a:effectLst/>
                <a:latin typeface="+mn-lt"/>
                <a:ea typeface="+mn-ea"/>
                <a:cs typeface="+mn-cs"/>
              </a:rPr>
              <a:t>dinitrotoluene</a:t>
            </a:r>
            <a:r>
              <a:rPr lang="en-GB" sz="1200" kern="1200" dirty="0">
                <a:solidFill>
                  <a:schemeClr val="tx1"/>
                </a:solidFill>
                <a:effectLst/>
                <a:latin typeface="+mn-lt"/>
                <a:ea typeface="+mn-ea"/>
                <a:cs typeface="+mn-cs"/>
              </a:rPr>
              <a:t>. Experiments have shown that the gases from the ‘cooler’ propellants contain more methane than those from the ‘hotter’ propellants, and methane is less easily flammable than hydrogen. This may explain why the comparatively ‘cool’ single-base propellants (NH and FNH) give relatively little flash although the calculated compositions of their muzzle gases show a greater proportion of CO + H2 than for the ‘hotter’ double-base propellants. </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101</a:t>
            </a:fld>
            <a:endParaRPr lang="en-US" dirty="0"/>
          </a:p>
        </p:txBody>
      </p:sp>
    </p:spTree>
    <p:extLst>
      <p:ext uri="{BB962C8B-B14F-4D97-AF65-F5344CB8AC3E}">
        <p14:creationId xmlns:p14="http://schemas.microsoft.com/office/powerpoint/2010/main" val="25962017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104</a:t>
            </a:fld>
            <a:endParaRPr lang="en-US" dirty="0"/>
          </a:p>
        </p:txBody>
      </p:sp>
    </p:spTree>
    <p:extLst>
      <p:ext uri="{BB962C8B-B14F-4D97-AF65-F5344CB8AC3E}">
        <p14:creationId xmlns:p14="http://schemas.microsoft.com/office/powerpoint/2010/main" val="3272975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C5162B34-C435-F079-78D4-7EF47A45C7B1}"/>
              </a:ext>
            </a:extLst>
          </p:cNvPr>
          <p:cNvSpPr>
            <a:spLocks noGrp="1" noRot="1" noChangeAspect="1" noTextEdit="1"/>
          </p:cNvSpPr>
          <p:nvPr>
            <p:ph type="sldImg"/>
          </p:nvPr>
        </p:nvSpPr>
        <p:spPr>
          <a:ln/>
        </p:spPr>
      </p:sp>
      <p:sp>
        <p:nvSpPr>
          <p:cNvPr id="49155" name="Notes Placeholder 2">
            <a:extLst>
              <a:ext uri="{FF2B5EF4-FFF2-40B4-BE49-F238E27FC236}">
                <a16:creationId xmlns:a16="http://schemas.microsoft.com/office/drawing/2014/main" id="{396FB2DC-8EA8-F701-9942-A773C46C673A}"/>
              </a:ext>
            </a:extLst>
          </p:cNvPr>
          <p:cNvSpPr>
            <a:spLocks noGrp="1"/>
          </p:cNvSpPr>
          <p:nvPr>
            <p:ph type="body" idx="1"/>
          </p:nvPr>
        </p:nvSpPr>
        <p:spPr>
          <a:noFill/>
        </p:spPr>
        <p:txBody>
          <a:bodyPr/>
          <a:lstStyle/>
          <a:p>
            <a:endParaRPr lang="en-US" altLang="en-US"/>
          </a:p>
        </p:txBody>
      </p:sp>
      <p:sp>
        <p:nvSpPr>
          <p:cNvPr id="49156" name="Slide Number Placeholder 3">
            <a:extLst>
              <a:ext uri="{FF2B5EF4-FFF2-40B4-BE49-F238E27FC236}">
                <a16:creationId xmlns:a16="http://schemas.microsoft.com/office/drawing/2014/main" id="{32B2DFCE-2BCC-89B9-01F0-38B691D1C89C}"/>
              </a:ext>
            </a:extLst>
          </p:cNvPr>
          <p:cNvSpPr>
            <a:spLocks noGrp="1"/>
          </p:cNvSpPr>
          <p:nvPr>
            <p:ph type="sldNum" sz="quarter" idx="5"/>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pPr marL="0" marR="0" lvl="0" indent="0" algn="r" defTabSz="928688" rtl="0" eaLnBrk="0" fontAlgn="base" latinLnBrk="0" hangingPunct="0">
              <a:lnSpc>
                <a:spcPct val="100000"/>
              </a:lnSpc>
              <a:spcBef>
                <a:spcPct val="0"/>
              </a:spcBef>
              <a:spcAft>
                <a:spcPct val="0"/>
              </a:spcAft>
              <a:buClrTx/>
              <a:buSzTx/>
              <a:buFontTx/>
              <a:buNone/>
              <a:tabLst/>
              <a:defRPr/>
            </a:pPr>
            <a:fld id="{DFD3A2DD-57D6-0748-B4E1-4E46D12D0680}" type="slidenum">
              <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113</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49157" name="Header Placeholder 4">
            <a:extLst>
              <a:ext uri="{FF2B5EF4-FFF2-40B4-BE49-F238E27FC236}">
                <a16:creationId xmlns:a16="http://schemas.microsoft.com/office/drawing/2014/main" id="{78939D6C-9396-A1DD-CDE3-2CB2ED36B5E8}"/>
              </a:ext>
            </a:extLst>
          </p:cNvPr>
          <p:cNvSpPr>
            <a:spLocks noGrp="1"/>
          </p:cNvSpPr>
          <p:nvPr>
            <p:ph type="hdr" sz="quarter"/>
          </p:nvPr>
        </p:nvSpPr>
        <p:spPr>
          <a:noFill/>
        </p:spPr>
        <p:txBody>
          <a:bodyPr/>
          <a:lstStyle>
            <a:lvl1pPr defTabSz="928688">
              <a:defRPr>
                <a:solidFill>
                  <a:schemeClr val="tx2"/>
                </a:solidFill>
                <a:latin typeface="Arial" panose="020B0604020202020204" pitchFamily="34" charset="0"/>
              </a:defRPr>
            </a:lvl1pPr>
            <a:lvl2pPr marL="742950" indent="-285750" defTabSz="928688">
              <a:defRPr>
                <a:solidFill>
                  <a:schemeClr val="tx2"/>
                </a:solidFill>
                <a:latin typeface="Arial" panose="020B0604020202020204" pitchFamily="34" charset="0"/>
              </a:defRPr>
            </a:lvl2pPr>
            <a:lvl3pPr marL="1143000" indent="-228600" defTabSz="928688">
              <a:defRPr>
                <a:solidFill>
                  <a:schemeClr val="tx2"/>
                </a:solidFill>
                <a:latin typeface="Arial" panose="020B0604020202020204" pitchFamily="34" charset="0"/>
              </a:defRPr>
            </a:lvl3pPr>
            <a:lvl4pPr marL="1600200" indent="-228600" defTabSz="928688">
              <a:defRPr>
                <a:solidFill>
                  <a:schemeClr val="tx2"/>
                </a:solidFill>
                <a:latin typeface="Arial" panose="020B0604020202020204" pitchFamily="34" charset="0"/>
              </a:defRPr>
            </a:lvl4pPr>
            <a:lvl5pPr marL="2057400" indent="-228600" defTabSz="928688">
              <a:defRPr>
                <a:solidFill>
                  <a:schemeClr val="tx2"/>
                </a:solidFill>
                <a:latin typeface="Arial" panose="020B0604020202020204" pitchFamily="34" charset="0"/>
              </a:defRPr>
            </a:lvl5pPr>
            <a:lvl6pPr marL="2514600" indent="-228600" defTabSz="928688" eaLnBrk="0" fontAlgn="base" hangingPunct="0">
              <a:spcBef>
                <a:spcPct val="0"/>
              </a:spcBef>
              <a:spcAft>
                <a:spcPct val="0"/>
              </a:spcAft>
              <a:defRPr>
                <a:solidFill>
                  <a:schemeClr val="tx2"/>
                </a:solidFill>
                <a:latin typeface="Arial" panose="020B0604020202020204" pitchFamily="34" charset="0"/>
              </a:defRPr>
            </a:lvl6pPr>
            <a:lvl7pPr marL="2971800" indent="-228600" defTabSz="928688" eaLnBrk="0" fontAlgn="base" hangingPunct="0">
              <a:spcBef>
                <a:spcPct val="0"/>
              </a:spcBef>
              <a:spcAft>
                <a:spcPct val="0"/>
              </a:spcAft>
              <a:defRPr>
                <a:solidFill>
                  <a:schemeClr val="tx2"/>
                </a:solidFill>
                <a:latin typeface="Arial" panose="020B0604020202020204" pitchFamily="34" charset="0"/>
              </a:defRPr>
            </a:lvl7pPr>
            <a:lvl8pPr marL="3429000" indent="-228600" defTabSz="928688" eaLnBrk="0" fontAlgn="base" hangingPunct="0">
              <a:spcBef>
                <a:spcPct val="0"/>
              </a:spcBef>
              <a:spcAft>
                <a:spcPct val="0"/>
              </a:spcAft>
              <a:defRPr>
                <a:solidFill>
                  <a:schemeClr val="tx2"/>
                </a:solidFill>
                <a:latin typeface="Arial" panose="020B0604020202020204" pitchFamily="34" charset="0"/>
              </a:defRPr>
            </a:lvl8pPr>
            <a:lvl9pPr marL="3886200" indent="-228600" defTabSz="928688" eaLnBrk="0" fontAlgn="base" hangingPunct="0">
              <a:spcBef>
                <a:spcPct val="0"/>
              </a:spcBef>
              <a:spcAft>
                <a:spcPct val="0"/>
              </a:spcAft>
              <a:defRPr>
                <a:solidFill>
                  <a:schemeClr val="tx2"/>
                </a:solidFill>
                <a:latin typeface="Arial" panose="020B0604020202020204" pitchFamily="34" charset="0"/>
              </a:defRPr>
            </a:lvl9pPr>
          </a:lstStyle>
          <a:p>
            <a:pPr marL="0" marR="0" lvl="0" indent="0" algn="l" defTabSz="928688" rtl="0" eaLnBrk="0" fontAlgn="base" latinLnBrk="0" hangingPunct="0">
              <a:lnSpc>
                <a:spcPct val="100000"/>
              </a:lnSpc>
              <a:spcBef>
                <a:spcPct val="0"/>
              </a:spcBef>
              <a:spcAft>
                <a:spcPct val="0"/>
              </a:spcAft>
              <a:buClrTx/>
              <a:buSzTx/>
              <a:buFontTx/>
              <a:buNone/>
              <a:tabLst/>
              <a:defRPr/>
            </a:pPr>
            <a:r>
              <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rPr>
              <a:t>Lecture 7 Propulsion and Gunpowder</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Rocket propulsion is produced by the reaction of the missile to the thrust created by burning propellant in a combustion chamber or tube. As in the case of gun propellants, only a portion of the heat released by the combustion of the propellant can be converted into useful work, in this instance the acceleration of the rocket and the overcoming of gravity and drag. The remainder of the heat is lost in sensible heat transfer to the hardware, in the residual heat and kinetic energy of the exhaust plume and in the emission of light and sound. The thermal efficiency of the motor is the ratio of useful work output to the chemical energy (heat of combustion, Q), of the propellant(s), and is in the region of 20 % for rockets generally. This percentage increases with the exit velocity of the gases, but is still less than the corresponding figure of &gt;30 % for a typical gun. </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a:t>
            </a:r>
            <a:endParaRPr lang="en-GB" dirty="0"/>
          </a:p>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118</a:t>
            </a:fld>
            <a:endParaRPr lang="en-US" dirty="0"/>
          </a:p>
        </p:txBody>
      </p:sp>
    </p:spTree>
    <p:extLst>
      <p:ext uri="{BB962C8B-B14F-4D97-AF65-F5344CB8AC3E}">
        <p14:creationId xmlns:p14="http://schemas.microsoft.com/office/powerpoint/2010/main" val="46816610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total chemical energy of a rocket propellant, or of a bipropellant combination, is called its heat of combustion or, as for a gun propellant, its calorimetric value. (Strictly, the latter is an experimentally determined value). It is designated </a:t>
            </a:r>
            <a:r>
              <a:rPr lang="en-GB" sz="1200" kern="1200" dirty="0" err="1">
                <a:solidFill>
                  <a:schemeClr val="tx1"/>
                </a:solidFill>
                <a:effectLst/>
                <a:latin typeface="+mn-lt"/>
                <a:ea typeface="+mn-ea"/>
                <a:cs typeface="+mn-cs"/>
              </a:rPr>
              <a:t>Qp</a:t>
            </a:r>
            <a:r>
              <a:rPr lang="en-GB" sz="1200" kern="1200" dirty="0">
                <a:solidFill>
                  <a:schemeClr val="tx1"/>
                </a:solidFill>
                <a:effectLst/>
                <a:latin typeface="+mn-lt"/>
                <a:ea typeface="+mn-ea"/>
                <a:cs typeface="+mn-cs"/>
              </a:rPr>
              <a:t>, the p denoting that the value is measured under conditions of constant pressure as distinct from the (theoretically) constant volume conditions of a gun. Like its gun propellant counterpart Qv, the parameter </a:t>
            </a:r>
            <a:r>
              <a:rPr lang="en-GB" sz="1200" kern="1200" dirty="0" err="1">
                <a:solidFill>
                  <a:schemeClr val="tx1"/>
                </a:solidFill>
                <a:effectLst/>
                <a:latin typeface="+mn-lt"/>
                <a:ea typeface="+mn-ea"/>
                <a:cs typeface="+mn-cs"/>
              </a:rPr>
              <a:t>Qp</a:t>
            </a:r>
            <a:r>
              <a:rPr lang="en-GB" sz="1200" kern="1200" dirty="0">
                <a:solidFill>
                  <a:schemeClr val="tx1"/>
                </a:solidFill>
                <a:effectLst/>
                <a:latin typeface="+mn-lt"/>
                <a:ea typeface="+mn-ea"/>
                <a:cs typeface="+mn-cs"/>
              </a:rPr>
              <a:t> is measured in kJ kg-1. On combustion of the propellant its whole mass is converted (ideally) into a mixture of gases, each of which has its own characteristic molar mass (or, in older terminology, molecular weight), expressed in grams per mole. For some purposes of thermochemistry, as will be seen later, a ‘mean molar mass' value, designated 𝑀, for a gas mixture is used. This is simply the mass of mixture in grams divided by the number of moles of gas present. 𝑀 is the inverse of the n value more commonly used in connection with gun propellants. </a:t>
            </a:r>
            <a:endParaRPr lang="en-GB" dirty="0"/>
          </a:p>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119</a:t>
            </a:fld>
            <a:endParaRPr lang="en-US" dirty="0"/>
          </a:p>
        </p:txBody>
      </p:sp>
    </p:spTree>
    <p:extLst>
      <p:ext uri="{BB962C8B-B14F-4D97-AF65-F5344CB8AC3E}">
        <p14:creationId xmlns:p14="http://schemas.microsoft.com/office/powerpoint/2010/main" val="41566446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FFFFFF"/>
                </a:solidFill>
              </a:rPr>
              <a:t>Rocket propulsion is produced by the reaction to the force exerted on gas molecules to accelerate them though a convergent-divergent nozzle. In a conventional rocket motor both the gases which constitute the working fluid and the heat energy which is partly converted into the kinetic energy of those gases are produced by the burning of a propellant in a combustion chamber. Rocket propellants burn at an approximately constant pressure which is considerably lower than the peak pressure observed in guns. The thrust of a rocket motor can be controlled in various ways but the total impulse (thrust x time) provided by unit mass of propellant in a given motor has a definite value, known as the Specific Impulse</a:t>
            </a:r>
            <a:r>
              <a:rPr lang="en-US" dirty="0">
                <a:solidFill>
                  <a:srgbClr val="FFFFFF"/>
                </a:solidFill>
              </a:rPr>
              <a:t>.</a:t>
            </a:r>
            <a:endParaRPr lang="en-US" dirty="0"/>
          </a:p>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120</a:t>
            </a:fld>
            <a:endParaRPr lang="en-US" dirty="0"/>
          </a:p>
        </p:txBody>
      </p:sp>
    </p:spTree>
    <p:extLst>
      <p:ext uri="{BB962C8B-B14F-4D97-AF65-F5344CB8AC3E}">
        <p14:creationId xmlns:p14="http://schemas.microsoft.com/office/powerpoint/2010/main" val="280171774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One of the internal forces (𝐹 ) in a motor is that acting over the nozzle exit plane 1 (𝐴 ) which is subject to a pressure 𝑃 , from inside the motor. Since force = pressure × area, therefore, 𝑭𝟏 = 𝑷𝒆𝑨𝒆 </a:t>
            </a:r>
            <a:endParaRPr lang="en-GB" dirty="0"/>
          </a:p>
          <a:p>
            <a:r>
              <a:rPr lang="en-GB" sz="1200" kern="1200" dirty="0">
                <a:solidFill>
                  <a:schemeClr val="tx1"/>
                </a:solidFill>
                <a:effectLst/>
                <a:latin typeface="+mn-lt"/>
                <a:ea typeface="+mn-ea"/>
                <a:cs typeface="+mn-cs"/>
              </a:rPr>
              <a:t>In addition there is a significant internal force (𝐹 ) resulting from the change in momentum of the combustion products as they pass through the nozzle exit plane at a velocity 𝑣𝑒 which is assumed to be constant. If the mass of the combustion gases passing through in the time interval (𝑑𝑡) is 𝑚̇, then this momentum change is given by F2.</a:t>
            </a:r>
          </a:p>
          <a:p>
            <a:r>
              <a:rPr lang="en-GB" sz="1200" kern="1200" dirty="0">
                <a:solidFill>
                  <a:schemeClr val="tx1"/>
                </a:solidFill>
                <a:effectLst/>
                <a:latin typeface="+mn-lt"/>
                <a:ea typeface="+mn-ea"/>
                <a:cs typeface="+mn-cs"/>
              </a:rPr>
              <a:t>There is also an external force (</a:t>
            </a:r>
            <a:r>
              <a:rPr lang="en-GB" sz="1200" i="1" kern="1200" dirty="0">
                <a:solidFill>
                  <a:schemeClr val="tx1"/>
                </a:solidFill>
                <a:effectLst/>
                <a:latin typeface="+mn-lt"/>
                <a:ea typeface="+mn-ea"/>
                <a:cs typeface="+mn-cs"/>
              </a:rPr>
              <a:t>F3</a:t>
            </a:r>
            <a:r>
              <a:rPr lang="en-GB" sz="1200" kern="1200" dirty="0">
                <a:solidFill>
                  <a:schemeClr val="tx1"/>
                </a:solidFill>
                <a:effectLst/>
                <a:latin typeface="+mn-lt"/>
                <a:ea typeface="+mn-ea"/>
                <a:cs typeface="+mn-cs"/>
              </a:rPr>
              <a:t>) which acts over the nozzle exit area (𝐴𝑒) from outside the rocket where the pressure is the ambient pressure (𝑃 ). This force is opposed to the internal forces, therefore, 𝐹3 = −𝑃a𝐴𝑒 </a:t>
            </a:r>
            <a:endParaRPr lang="en-GB" dirty="0"/>
          </a:p>
          <a:p>
            <a:r>
              <a:rPr lang="en-GB" sz="1200" kern="1200" dirty="0">
                <a:solidFill>
                  <a:schemeClr val="tx1"/>
                </a:solidFill>
                <a:effectLst/>
                <a:latin typeface="+mn-lt"/>
                <a:ea typeface="+mn-ea"/>
                <a:cs typeface="+mn-cs"/>
              </a:rPr>
              <a:t>It is the reaction to the sum of these three principal forces which provides the propulsion of a rocket. The total force (𝐹</a:t>
            </a:r>
            <a:r>
              <a:rPr lang="en-GB" sz="1200" kern="1200" baseline="-25000" dirty="0">
                <a:solidFill>
                  <a:schemeClr val="tx1"/>
                </a:solidFill>
                <a:effectLst/>
                <a:latin typeface="+mn-lt"/>
                <a:ea typeface="+mn-ea"/>
                <a:cs typeface="+mn-cs"/>
              </a:rPr>
              <a:t>𝑇</a:t>
            </a:r>
            <a:r>
              <a:rPr lang="en-GB" sz="1200" kern="1200" dirty="0">
                <a:solidFill>
                  <a:schemeClr val="tx1"/>
                </a:solidFill>
                <a:effectLst/>
                <a:latin typeface="+mn-lt"/>
                <a:ea typeface="+mn-ea"/>
                <a:cs typeface="+mn-cs"/>
              </a:rPr>
              <a:t>), called the thrust of the rocket motor, is therefore given by: </a:t>
            </a:r>
            <a:endParaRPr lang="en-GB" dirty="0"/>
          </a:p>
          <a:p>
            <a:r>
              <a:rPr lang="en-GB" sz="1200" kern="1200" dirty="0">
                <a:solidFill>
                  <a:schemeClr val="tx1"/>
                </a:solidFill>
                <a:effectLst/>
                <a:latin typeface="+mn-lt"/>
                <a:ea typeface="+mn-ea"/>
                <a:cs typeface="+mn-cs"/>
              </a:rPr>
              <a:t>𝐹 = 𝑚̇ 𝑣e + 𝐴e (𝑃e − 𝑃a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thrust of a rocket motor can be controlled in various ways, but the total impulse (thrust × time) provided by unit mass of propellant in a given motor has a finite value, known as the specific impulse (𝐼𝑠). This parameter is used to assess the performance of a rocket motor, and it is defined as the thrust per unit mass flow rate through the nozzle. </a:t>
            </a:r>
            <a:endParaRPr lang="en-GB" dirty="0"/>
          </a:p>
          <a:p>
            <a:endParaRPr lang="en-GB" dirty="0"/>
          </a:p>
          <a:p>
            <a:endParaRPr lang="en-GB" sz="1200" kern="1200" dirty="0">
              <a:solidFill>
                <a:schemeClr val="tx1"/>
              </a:solidFill>
              <a:effectLst/>
              <a:latin typeface="+mn-lt"/>
              <a:ea typeface="+mn-ea"/>
              <a:cs typeface="+mn-cs"/>
            </a:endParaRP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CA0126CA-006B-2740-A5FB-370B23BF5F2D}" type="slidenum">
              <a:rPr lang="en-US" smtClean="0"/>
              <a:t>121</a:t>
            </a:fld>
            <a:endParaRPr lang="en-US" dirty="0"/>
          </a:p>
        </p:txBody>
      </p:sp>
    </p:spTree>
    <p:extLst>
      <p:ext uri="{BB962C8B-B14F-4D97-AF65-F5344CB8AC3E}">
        <p14:creationId xmlns:p14="http://schemas.microsoft.com/office/powerpoint/2010/main" val="27685417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122</a:t>
            </a:fld>
            <a:endParaRPr lang="en-US" dirty="0"/>
          </a:p>
        </p:txBody>
      </p:sp>
    </p:spTree>
    <p:extLst>
      <p:ext uri="{BB962C8B-B14F-4D97-AF65-F5344CB8AC3E}">
        <p14:creationId xmlns:p14="http://schemas.microsoft.com/office/powerpoint/2010/main" val="17187098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7.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6.png"/><Relationship Id="rId1" Type="http://schemas.openxmlformats.org/officeDocument/2006/relationships/slideMaster" Target="../slideMasters/slideMaster21.xml"/><Relationship Id="rId4" Type="http://schemas.openxmlformats.org/officeDocument/2006/relationships/image" Target="../media/image28.pn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609600" y="273600"/>
            <a:ext cx="10972320" cy="1144800"/>
          </a:xfrm>
          <a:prstGeom prst="rect">
            <a:avLst/>
          </a:prstGeom>
        </p:spPr>
        <p:txBody>
          <a:bodyPr lIns="0" tIns="0" rIns="0" bIns="0" anchor="ctr"/>
          <a:lstStyle/>
          <a:p>
            <a:pPr algn="ctr"/>
            <a:endParaRPr lang="en-US" sz="4400" b="0" strike="noStrike" spc="-1">
              <a:latin typeface="Arial"/>
            </a:endParaRPr>
          </a:p>
        </p:txBody>
      </p:sp>
      <p:sp>
        <p:nvSpPr>
          <p:cNvPr id="3" name="PlaceHolder 2"/>
          <p:cNvSpPr>
            <a:spLocks noGrp="1"/>
          </p:cNvSpPr>
          <p:nvPr>
            <p:ph type="subTitle"/>
          </p:nvPr>
        </p:nvSpPr>
        <p:spPr>
          <a:xfrm>
            <a:off x="609600" y="1604520"/>
            <a:ext cx="10972320" cy="3977280"/>
          </a:xfrm>
          <a:prstGeom prst="rect">
            <a:avLst/>
          </a:prstGeom>
        </p:spPr>
        <p:txBody>
          <a:bodyPr lIns="0" tIns="0" rIns="0" bIns="0" anchor="ctr"/>
          <a:lstStyle/>
          <a:p>
            <a:pPr algn="ctr"/>
            <a:endParaRPr lang="en-US" sz="3200" b="0" strike="noStrike" spc="-1">
              <a:latin typeface="Arial"/>
            </a:endParaRPr>
          </a:p>
        </p:txBody>
      </p:sp>
    </p:spTree>
    <p:extLst>
      <p:ext uri="{BB962C8B-B14F-4D97-AF65-F5344CB8AC3E}">
        <p14:creationId xmlns:p14="http://schemas.microsoft.com/office/powerpoint/2010/main" val="33785855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Opening slide">
    <p:spTree>
      <p:nvGrpSpPr>
        <p:cNvPr id="1" name=""/>
        <p:cNvGrpSpPr/>
        <p:nvPr/>
      </p:nvGrpSpPr>
      <p:grpSpPr>
        <a:xfrm>
          <a:off x="0" y="0"/>
          <a:ext cx="0" cy="0"/>
          <a:chOff x="0" y="0"/>
          <a:chExt cx="0" cy="0"/>
        </a:xfrm>
      </p:grpSpPr>
      <p:sp>
        <p:nvSpPr>
          <p:cNvPr id="11" name="Text Placeholder 8"/>
          <p:cNvSpPr>
            <a:spLocks noGrp="1"/>
          </p:cNvSpPr>
          <p:nvPr>
            <p:ph type="body" sz="quarter" idx="11" hasCustomPrompt="1"/>
          </p:nvPr>
        </p:nvSpPr>
        <p:spPr>
          <a:xfrm>
            <a:off x="4871864" y="4149080"/>
            <a:ext cx="6264696" cy="792088"/>
          </a:xfrm>
          <a:prstGeom prst="rect">
            <a:avLst/>
          </a:prstGeom>
        </p:spPr>
        <p:txBody>
          <a:bodyPr anchor="ctr">
            <a:normAutofit/>
          </a:bodyPr>
          <a:lstStyle>
            <a:lvl1pPr marL="0" indent="0">
              <a:buNone/>
              <a:defRPr sz="2400" b="1" i="0">
                <a:solidFill>
                  <a:schemeClr val="tx1"/>
                </a:solidFill>
                <a:latin typeface="Arial" charset="0"/>
                <a:ea typeface="Arial" charset="0"/>
                <a:cs typeface="Arial" charset="0"/>
              </a:defRPr>
            </a:lvl1pPr>
          </a:lstStyle>
          <a:p>
            <a:pPr lvl="0"/>
            <a:r>
              <a:rPr lang="en-GB" dirty="0"/>
              <a:t>Presenter’s Name and Title, </a:t>
            </a:r>
            <a:br>
              <a:rPr lang="en-GB" dirty="0"/>
            </a:br>
            <a:r>
              <a:rPr lang="en-GB" dirty="0"/>
              <a:t>Arial Bold 22pt</a:t>
            </a:r>
            <a:endParaRPr lang="en-US" dirty="0"/>
          </a:p>
        </p:txBody>
      </p:sp>
      <p:sp>
        <p:nvSpPr>
          <p:cNvPr id="13" name="Text Placeholder 8"/>
          <p:cNvSpPr>
            <a:spLocks noGrp="1"/>
          </p:cNvSpPr>
          <p:nvPr>
            <p:ph type="body" sz="quarter" idx="12" hasCustomPrompt="1"/>
          </p:nvPr>
        </p:nvSpPr>
        <p:spPr>
          <a:xfrm>
            <a:off x="4873469" y="5229200"/>
            <a:ext cx="6264696" cy="504056"/>
          </a:xfrm>
          <a:prstGeom prst="rect">
            <a:avLst/>
          </a:prstGeom>
        </p:spPr>
        <p:txBody>
          <a:bodyPr anchor="ctr">
            <a:normAutofit/>
          </a:bodyPr>
          <a:lstStyle>
            <a:lvl1pPr marL="0" indent="0">
              <a:buNone/>
              <a:defRPr sz="2400" b="0" i="0">
                <a:solidFill>
                  <a:schemeClr val="tx1"/>
                </a:solidFill>
                <a:latin typeface="Arial" charset="0"/>
                <a:ea typeface="Arial" charset="0"/>
                <a:cs typeface="Arial" charset="0"/>
              </a:defRPr>
            </a:lvl1pPr>
          </a:lstStyle>
          <a:p>
            <a:pPr lvl="0"/>
            <a:r>
              <a:rPr lang="en-GB" dirty="0"/>
              <a:t>Date, Arial 22pt</a:t>
            </a:r>
            <a:endParaRPr lang="en-US" dirty="0"/>
          </a:p>
        </p:txBody>
      </p:sp>
      <p:sp>
        <p:nvSpPr>
          <p:cNvPr id="5" name="Text Placeholder 17"/>
          <p:cNvSpPr txBox="1">
            <a:spLocks/>
          </p:cNvSpPr>
          <p:nvPr userDrawn="1"/>
        </p:nvSpPr>
        <p:spPr>
          <a:xfrm>
            <a:off x="4871864" y="6021288"/>
            <a:ext cx="6264696" cy="504056"/>
          </a:xfrm>
          <a:prstGeom prst="rect">
            <a:avLst/>
          </a:prstGeom>
        </p:spPr>
        <p:txBody>
          <a:bodyPr anchor="ctr"/>
          <a:lstStyle>
            <a:lvl1pPr marL="0" indent="0" algn="l" defTabSz="914400" rtl="0" eaLnBrk="1" latinLnBrk="0" hangingPunct="1">
              <a:spcBef>
                <a:spcPct val="20000"/>
              </a:spcBef>
              <a:buClr>
                <a:srgbClr val="00B0F0"/>
              </a:buClr>
              <a:buFont typeface="Arial" panose="020B0604020202020204" pitchFamily="34" charset="0"/>
              <a:buNone/>
              <a:defRPr sz="2200" b="1" kern="1200" baseline="0">
                <a:solidFill>
                  <a:srgbClr val="091932"/>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spcBef>
                <a:spcPct val="20000"/>
              </a:spcBef>
              <a:buClr>
                <a:srgbClr val="00B0F0"/>
              </a:buClr>
              <a:buFont typeface="Arial" charset="0"/>
              <a:buChar char="•"/>
              <a:defRPr sz="2000" kern="1200">
                <a:solidFill>
                  <a:srgbClr val="666666"/>
                </a:solidFill>
                <a:latin typeface="Arial" panose="020B0604020202020204" pitchFamily="34" charset="0"/>
                <a:ea typeface="+mn-ea"/>
                <a:cs typeface="Arial" panose="020B0604020202020204" pitchFamily="34" charset="0"/>
              </a:defRPr>
            </a:lvl2pPr>
            <a:lvl3pPr marL="1257300" indent="-342900" algn="l" defTabSz="914400" rtl="0" eaLnBrk="1" latinLnBrk="0" hangingPunct="1">
              <a:spcBef>
                <a:spcPct val="20000"/>
              </a:spcBef>
              <a:buClr>
                <a:srgbClr val="00B0F0"/>
              </a:buClr>
              <a:buFont typeface="Courier New" charset="0"/>
              <a:buChar char="o"/>
              <a:defRPr sz="2000" kern="1200">
                <a:solidFill>
                  <a:srgbClr val="666666"/>
                </a:solidFill>
                <a:latin typeface="Arial" panose="020B0604020202020204" pitchFamily="34" charset="0"/>
                <a:ea typeface="+mn-ea"/>
                <a:cs typeface="Arial" panose="020B0604020202020204" pitchFamily="34" charset="0"/>
              </a:defRPr>
            </a:lvl3pPr>
            <a:lvl4pPr marL="1714500" indent="-342900" algn="l" defTabSz="914400" rtl="0" eaLnBrk="1" latinLnBrk="0" hangingPunct="1">
              <a:spcBef>
                <a:spcPct val="20000"/>
              </a:spcBef>
              <a:buClr>
                <a:srgbClr val="00B0F0"/>
              </a:buClr>
              <a:buFont typeface="Wingdings" charset="2"/>
              <a:buChar char="§"/>
              <a:defRPr sz="2000" kern="1200">
                <a:solidFill>
                  <a:srgbClr val="666666"/>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spcBef>
                <a:spcPct val="20000"/>
              </a:spcBef>
              <a:buClr>
                <a:srgbClr val="00B0F0"/>
              </a:buClr>
              <a:buFont typeface=".HelveticaNeueDeskInterface-Regular" charset="0"/>
              <a:buChar char="-"/>
              <a:defRPr sz="2000" kern="1200">
                <a:solidFill>
                  <a:srgbClr val="666666"/>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2400" b="0" dirty="0" err="1">
                <a:solidFill>
                  <a:schemeClr val="tx1"/>
                </a:solidFill>
              </a:rPr>
              <a:t>gareth.collett@undp.org</a:t>
            </a:r>
            <a:endParaRPr lang="en-GB" sz="2400" b="0" dirty="0">
              <a:solidFill>
                <a:schemeClr val="tx1"/>
              </a:solidFill>
            </a:endParaRPr>
          </a:p>
        </p:txBody>
      </p:sp>
      <p:sp>
        <p:nvSpPr>
          <p:cNvPr id="10" name="Title 3">
            <a:extLst>
              <a:ext uri="{FF2B5EF4-FFF2-40B4-BE49-F238E27FC236}">
                <a16:creationId xmlns:a16="http://schemas.microsoft.com/office/drawing/2014/main" id="{20D488C4-4CA0-FD40-9E6D-2C0E30F1F377}"/>
              </a:ext>
            </a:extLst>
          </p:cNvPr>
          <p:cNvSpPr>
            <a:spLocks noGrp="1"/>
          </p:cNvSpPr>
          <p:nvPr>
            <p:ph type="title" hasCustomPrompt="1"/>
          </p:nvPr>
        </p:nvSpPr>
        <p:spPr>
          <a:xfrm>
            <a:off x="4871864" y="1700460"/>
            <a:ext cx="6264696" cy="2160588"/>
          </a:xfrm>
        </p:spPr>
        <p:txBody>
          <a:bodyPr>
            <a:normAutofit/>
          </a:bodyPr>
          <a:lstStyle>
            <a:lvl1pPr>
              <a:defRPr sz="3200"/>
            </a:lvl1pPr>
          </a:lstStyle>
          <a:p>
            <a:pPr lvl="0"/>
            <a:r>
              <a:rPr lang="en-GB" dirty="0"/>
              <a:t>Presentation or Chapter Title, Arial 32pt Bold</a:t>
            </a:r>
            <a:endParaRPr lang="en-US" dirty="0"/>
          </a:p>
        </p:txBody>
      </p:sp>
    </p:spTree>
    <p:extLst>
      <p:ext uri="{BB962C8B-B14F-4D97-AF65-F5344CB8AC3E}">
        <p14:creationId xmlns:p14="http://schemas.microsoft.com/office/powerpoint/2010/main" val="106233755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ubtitle, Body copy">
    <p:spTree>
      <p:nvGrpSpPr>
        <p:cNvPr id="1" name=""/>
        <p:cNvGrpSpPr/>
        <p:nvPr/>
      </p:nvGrpSpPr>
      <p:grpSpPr>
        <a:xfrm>
          <a:off x="0" y="0"/>
          <a:ext cx="0" cy="0"/>
          <a:chOff x="0" y="0"/>
          <a:chExt cx="0" cy="0"/>
        </a:xfrm>
      </p:grpSpPr>
      <p:sp>
        <p:nvSpPr>
          <p:cNvPr id="5" name="Text Placeholder 8"/>
          <p:cNvSpPr>
            <a:spLocks noGrp="1"/>
          </p:cNvSpPr>
          <p:nvPr>
            <p:ph type="body" sz="quarter" idx="11" hasCustomPrompt="1"/>
          </p:nvPr>
        </p:nvSpPr>
        <p:spPr>
          <a:xfrm>
            <a:off x="407368" y="1412776"/>
            <a:ext cx="11377264" cy="792088"/>
          </a:xfrm>
          <a:prstGeom prst="rect">
            <a:avLst/>
          </a:prstGeom>
        </p:spPr>
        <p:txBody>
          <a:bodyPr anchor="ctr" anchorCtr="0">
            <a:normAutofit/>
          </a:bodyPr>
          <a:lstStyle>
            <a:lvl1pPr marL="0" indent="0">
              <a:buNone/>
              <a:defRPr sz="2200" b="1">
                <a:solidFill>
                  <a:schemeClr val="tx1"/>
                </a:solidFill>
                <a:latin typeface="Arial" charset="0"/>
                <a:ea typeface="Arial" charset="0"/>
                <a:cs typeface="Arial" charset="0"/>
              </a:defRPr>
            </a:lvl1pPr>
          </a:lstStyle>
          <a:p>
            <a:pPr lvl="0"/>
            <a:r>
              <a:rPr lang="en-GB" dirty="0"/>
              <a:t>Sub-header, Arial Bold 22pt</a:t>
            </a:r>
            <a:endParaRPr lang="en-US" dirty="0"/>
          </a:p>
        </p:txBody>
      </p:sp>
      <p:sp>
        <p:nvSpPr>
          <p:cNvPr id="10" name="Text Placeholder 8"/>
          <p:cNvSpPr>
            <a:spLocks noGrp="1"/>
          </p:cNvSpPr>
          <p:nvPr>
            <p:ph type="body" sz="quarter" idx="14" hasCustomPrompt="1"/>
          </p:nvPr>
        </p:nvSpPr>
        <p:spPr>
          <a:xfrm>
            <a:off x="407368" y="2348881"/>
            <a:ext cx="11377264" cy="3960439"/>
          </a:xfrm>
          <a:prstGeom prst="rect">
            <a:avLst/>
          </a:prstGeom>
        </p:spPr>
        <p:txBody>
          <a:bodyPr anchor="t" anchorCtr="0">
            <a:normAutofit/>
          </a:bodyPr>
          <a:lstStyle>
            <a:lvl1pPr marL="342900" indent="-342900">
              <a:lnSpc>
                <a:spcPct val="100000"/>
              </a:lnSpc>
              <a:buFont typeface="Arial" panose="020B0604020202020204" pitchFamily="34" charset="0"/>
              <a:buChar char="•"/>
              <a:defRPr sz="2000" b="0">
                <a:solidFill>
                  <a:schemeClr val="tx1"/>
                </a:solidFill>
                <a:latin typeface="Arial" charset="0"/>
                <a:ea typeface="Arial" charset="0"/>
                <a:cs typeface="Arial" charset="0"/>
              </a:defRPr>
            </a:lvl1pPr>
            <a:lvl2pPr>
              <a:lnSpc>
                <a:spcPct val="100000"/>
              </a:lnSpc>
              <a:defRPr sz="2000" b="0" i="0">
                <a:latin typeface="Arial" charset="0"/>
                <a:ea typeface="Arial" charset="0"/>
                <a:cs typeface="Arial" charset="0"/>
              </a:defRPr>
            </a:lvl2pPr>
            <a:lvl3pPr>
              <a:lnSpc>
                <a:spcPct val="100000"/>
              </a:lnSpc>
              <a:defRPr sz="2000" b="0" i="0">
                <a:latin typeface="Arial" charset="0"/>
                <a:ea typeface="Arial" charset="0"/>
                <a:cs typeface="Arial" charset="0"/>
              </a:defRPr>
            </a:lvl3pPr>
            <a:lvl4pPr>
              <a:lnSpc>
                <a:spcPct val="100000"/>
              </a:lnSpc>
              <a:defRPr sz="2000" b="0" i="0">
                <a:latin typeface="Arial" charset="0"/>
                <a:ea typeface="Arial" charset="0"/>
                <a:cs typeface="Arial" charset="0"/>
              </a:defRPr>
            </a:lvl4pPr>
            <a:lvl5pPr>
              <a:lnSpc>
                <a:spcPct val="100000"/>
              </a:lnSpc>
              <a:defRPr sz="2000" b="0" i="0">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 name="Title 1">
            <a:extLst>
              <a:ext uri="{FF2B5EF4-FFF2-40B4-BE49-F238E27FC236}">
                <a16:creationId xmlns:a16="http://schemas.microsoft.com/office/drawing/2014/main" id="{43C5955C-285E-1E49-94FA-A19723F5BB44}"/>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189403878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Subtitle, Body copy, Image">
    <p:spTree>
      <p:nvGrpSpPr>
        <p:cNvPr id="1" name=""/>
        <p:cNvGrpSpPr/>
        <p:nvPr/>
      </p:nvGrpSpPr>
      <p:grpSpPr>
        <a:xfrm>
          <a:off x="0" y="0"/>
          <a:ext cx="0" cy="0"/>
          <a:chOff x="0" y="0"/>
          <a:chExt cx="0" cy="0"/>
        </a:xfrm>
      </p:grpSpPr>
      <p:sp>
        <p:nvSpPr>
          <p:cNvPr id="9" name="Text Placeholder 8"/>
          <p:cNvSpPr>
            <a:spLocks noGrp="1"/>
          </p:cNvSpPr>
          <p:nvPr>
            <p:ph type="body" sz="quarter" idx="11" hasCustomPrompt="1"/>
          </p:nvPr>
        </p:nvSpPr>
        <p:spPr>
          <a:xfrm>
            <a:off x="407368" y="1412776"/>
            <a:ext cx="6696744" cy="792088"/>
          </a:xfrm>
          <a:prstGeom prst="rect">
            <a:avLst/>
          </a:prstGeom>
        </p:spPr>
        <p:txBody>
          <a:bodyPr anchor="ctr" anchorCtr="0">
            <a:normAutofit/>
          </a:bodyPr>
          <a:lstStyle>
            <a:lvl1pPr marL="0" indent="0">
              <a:buNone/>
              <a:defRPr sz="2200" b="1">
                <a:solidFill>
                  <a:srgbClr val="633E88"/>
                </a:solidFill>
                <a:latin typeface="Arial" charset="0"/>
                <a:ea typeface="Arial" charset="0"/>
                <a:cs typeface="Arial" charset="0"/>
              </a:defRPr>
            </a:lvl1pPr>
          </a:lstStyle>
          <a:p>
            <a:pPr lvl="0"/>
            <a:r>
              <a:rPr lang="en-GB" dirty="0"/>
              <a:t>Sub-header, Arial Bold 22pt</a:t>
            </a:r>
            <a:endParaRPr lang="en-US" dirty="0"/>
          </a:p>
        </p:txBody>
      </p:sp>
      <p:sp>
        <p:nvSpPr>
          <p:cNvPr id="10" name="Text Placeholder 8"/>
          <p:cNvSpPr>
            <a:spLocks noGrp="1"/>
          </p:cNvSpPr>
          <p:nvPr>
            <p:ph type="body" sz="quarter" idx="14" hasCustomPrompt="1"/>
          </p:nvPr>
        </p:nvSpPr>
        <p:spPr>
          <a:xfrm>
            <a:off x="407368" y="2348881"/>
            <a:ext cx="6696744" cy="3960440"/>
          </a:xfrm>
          <a:prstGeom prst="rect">
            <a:avLst/>
          </a:prstGeom>
        </p:spPr>
        <p:txBody>
          <a:bodyPr anchor="t" anchorCtr="0">
            <a:normAutofit/>
          </a:bodyPr>
          <a:lstStyle>
            <a:lvl1pPr marL="342900" indent="-342900">
              <a:lnSpc>
                <a:spcPct val="100000"/>
              </a:lnSpc>
              <a:buFont typeface="Arial" panose="020B0604020202020204" pitchFamily="34" charset="0"/>
              <a:buChar char="•"/>
              <a:defRPr sz="2000" b="0">
                <a:solidFill>
                  <a:schemeClr val="tx1"/>
                </a:solidFill>
                <a:latin typeface="Arial" charset="0"/>
                <a:ea typeface="Arial" charset="0"/>
                <a:cs typeface="Arial" charset="0"/>
              </a:defRPr>
            </a:lvl1pPr>
            <a:lvl2pPr>
              <a:lnSpc>
                <a:spcPct val="100000"/>
              </a:lnSpc>
              <a:defRPr sz="2000" b="0" i="0">
                <a:latin typeface="Arial" charset="0"/>
                <a:ea typeface="Arial" charset="0"/>
                <a:cs typeface="Arial" charset="0"/>
              </a:defRPr>
            </a:lvl2pPr>
            <a:lvl3pPr>
              <a:lnSpc>
                <a:spcPct val="100000"/>
              </a:lnSpc>
              <a:defRPr sz="2000" b="0" i="0">
                <a:latin typeface="Arial" charset="0"/>
                <a:ea typeface="Arial" charset="0"/>
                <a:cs typeface="Arial" charset="0"/>
              </a:defRPr>
            </a:lvl3pPr>
            <a:lvl4pPr>
              <a:lnSpc>
                <a:spcPct val="100000"/>
              </a:lnSpc>
              <a:defRPr sz="2000" b="0" i="0">
                <a:latin typeface="Arial" charset="0"/>
                <a:ea typeface="Arial" charset="0"/>
                <a:cs typeface="Arial" charset="0"/>
              </a:defRPr>
            </a:lvl4pPr>
            <a:lvl5pPr>
              <a:lnSpc>
                <a:spcPct val="100000"/>
              </a:lnSpc>
              <a:defRPr sz="2000" b="0" i="0">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1" name="Content Placeholder 2"/>
          <p:cNvSpPr>
            <a:spLocks noGrp="1"/>
          </p:cNvSpPr>
          <p:nvPr>
            <p:ph sz="quarter" idx="17" hasCustomPrompt="1"/>
          </p:nvPr>
        </p:nvSpPr>
        <p:spPr>
          <a:xfrm>
            <a:off x="7248525" y="1412776"/>
            <a:ext cx="4535488" cy="489594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3" name="Title 2">
            <a:extLst>
              <a:ext uri="{FF2B5EF4-FFF2-40B4-BE49-F238E27FC236}">
                <a16:creationId xmlns:a16="http://schemas.microsoft.com/office/drawing/2014/main" id="{B3C4390B-5CB0-B847-B954-826FF2D688B5}"/>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16565313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Body copy, Image area">
    <p:spTree>
      <p:nvGrpSpPr>
        <p:cNvPr id="1" name=""/>
        <p:cNvGrpSpPr/>
        <p:nvPr/>
      </p:nvGrpSpPr>
      <p:grpSpPr>
        <a:xfrm>
          <a:off x="0" y="0"/>
          <a:ext cx="0" cy="0"/>
          <a:chOff x="0" y="0"/>
          <a:chExt cx="0" cy="0"/>
        </a:xfrm>
      </p:grpSpPr>
      <p:sp>
        <p:nvSpPr>
          <p:cNvPr id="8" name="Text Placeholder 8"/>
          <p:cNvSpPr>
            <a:spLocks noGrp="1"/>
          </p:cNvSpPr>
          <p:nvPr>
            <p:ph type="body" sz="quarter" idx="14" hasCustomPrompt="1"/>
          </p:nvPr>
        </p:nvSpPr>
        <p:spPr>
          <a:xfrm>
            <a:off x="407368" y="1412776"/>
            <a:ext cx="6696744" cy="4896544"/>
          </a:xfrm>
          <a:prstGeom prst="rect">
            <a:avLst/>
          </a:prstGeom>
        </p:spPr>
        <p:txBody>
          <a:bodyPr anchor="t" anchorCtr="0">
            <a:normAutofit/>
          </a:bodyPr>
          <a:lstStyle>
            <a:lvl1pPr marL="342900" indent="-342900">
              <a:lnSpc>
                <a:spcPct val="100000"/>
              </a:lnSpc>
              <a:buFont typeface="Arial" panose="020B0604020202020204" pitchFamily="34" charset="0"/>
              <a:buChar char="•"/>
              <a:defRPr sz="2000" b="0">
                <a:solidFill>
                  <a:schemeClr val="tx1"/>
                </a:solidFill>
                <a:latin typeface="Arial" charset="0"/>
                <a:ea typeface="Arial" charset="0"/>
                <a:cs typeface="Arial" charset="0"/>
              </a:defRPr>
            </a:lvl1pPr>
            <a:lvl2pPr>
              <a:lnSpc>
                <a:spcPct val="100000"/>
              </a:lnSpc>
              <a:defRPr sz="2000" b="0" i="0">
                <a:latin typeface="Arial" charset="0"/>
                <a:ea typeface="Arial" charset="0"/>
                <a:cs typeface="Arial" charset="0"/>
              </a:defRPr>
            </a:lvl2pPr>
            <a:lvl3pPr>
              <a:lnSpc>
                <a:spcPct val="100000"/>
              </a:lnSpc>
              <a:defRPr sz="2000" b="0" i="0">
                <a:latin typeface="Arial" charset="0"/>
                <a:ea typeface="Arial" charset="0"/>
                <a:cs typeface="Arial" charset="0"/>
              </a:defRPr>
            </a:lvl3pPr>
            <a:lvl4pPr>
              <a:lnSpc>
                <a:spcPct val="100000"/>
              </a:lnSpc>
              <a:defRPr sz="2000" b="0" i="0">
                <a:latin typeface="Arial" charset="0"/>
                <a:ea typeface="Arial" charset="0"/>
                <a:cs typeface="Arial" charset="0"/>
              </a:defRPr>
            </a:lvl4pPr>
            <a:lvl5pPr>
              <a:lnSpc>
                <a:spcPct val="100000"/>
              </a:lnSpc>
              <a:defRPr sz="2000" b="0" i="0">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Content Placeholder 2"/>
          <p:cNvSpPr>
            <a:spLocks noGrp="1"/>
          </p:cNvSpPr>
          <p:nvPr>
            <p:ph sz="quarter" idx="18" hasCustomPrompt="1"/>
          </p:nvPr>
        </p:nvSpPr>
        <p:spPr>
          <a:xfrm>
            <a:off x="7248525" y="1412776"/>
            <a:ext cx="4535488" cy="489594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2" name="Title 1">
            <a:extLst>
              <a:ext uri="{FF2B5EF4-FFF2-40B4-BE49-F238E27FC236}">
                <a16:creationId xmlns:a16="http://schemas.microsoft.com/office/drawing/2014/main" id="{88D67532-9A68-C945-B397-3859811F7329}"/>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222814520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Two column body copy">
    <p:spTree>
      <p:nvGrpSpPr>
        <p:cNvPr id="1" name=""/>
        <p:cNvGrpSpPr/>
        <p:nvPr/>
      </p:nvGrpSpPr>
      <p:grpSpPr>
        <a:xfrm>
          <a:off x="0" y="0"/>
          <a:ext cx="0" cy="0"/>
          <a:chOff x="0" y="0"/>
          <a:chExt cx="0" cy="0"/>
        </a:xfrm>
      </p:grpSpPr>
      <p:sp>
        <p:nvSpPr>
          <p:cNvPr id="7" name="Text Placeholder 8"/>
          <p:cNvSpPr>
            <a:spLocks noGrp="1"/>
          </p:cNvSpPr>
          <p:nvPr>
            <p:ph type="body" sz="quarter" idx="15" hasCustomPrompt="1"/>
          </p:nvPr>
        </p:nvSpPr>
        <p:spPr>
          <a:xfrm>
            <a:off x="407366" y="1412776"/>
            <a:ext cx="11377265" cy="4896544"/>
          </a:xfrm>
          <a:prstGeom prst="rect">
            <a:avLst/>
          </a:prstGeom>
        </p:spPr>
        <p:txBody>
          <a:bodyPr numCol="2" spcCol="144000" anchor="t" anchorCtr="0">
            <a:normAutofit/>
          </a:bodyPr>
          <a:lstStyle>
            <a:lvl1pPr marL="342900" indent="-342900">
              <a:lnSpc>
                <a:spcPct val="100000"/>
              </a:lnSpc>
              <a:buFont typeface="Arial" panose="020B0604020202020204" pitchFamily="34" charset="0"/>
              <a:buChar char="•"/>
              <a:defRPr sz="2000" b="0">
                <a:solidFill>
                  <a:schemeClr val="tx1"/>
                </a:solidFill>
                <a:latin typeface="Arial" charset="0"/>
                <a:ea typeface="Arial" charset="0"/>
                <a:cs typeface="Arial" charset="0"/>
              </a:defRPr>
            </a:lvl1pPr>
            <a:lvl2pPr>
              <a:lnSpc>
                <a:spcPct val="100000"/>
              </a:lnSpc>
              <a:defRPr sz="2000" b="0" i="0">
                <a:latin typeface="Arial" charset="0"/>
                <a:ea typeface="Arial" charset="0"/>
                <a:cs typeface="Arial" charset="0"/>
              </a:defRPr>
            </a:lvl2pPr>
            <a:lvl3pPr>
              <a:lnSpc>
                <a:spcPct val="100000"/>
              </a:lnSpc>
              <a:defRPr sz="2000" b="0" i="0">
                <a:latin typeface="Arial" charset="0"/>
                <a:ea typeface="Arial" charset="0"/>
                <a:cs typeface="Arial" charset="0"/>
              </a:defRPr>
            </a:lvl3pPr>
            <a:lvl4pPr>
              <a:lnSpc>
                <a:spcPct val="100000"/>
              </a:lnSpc>
              <a:defRPr sz="2000" b="0" i="0">
                <a:latin typeface="Arial" charset="0"/>
                <a:ea typeface="Arial" charset="0"/>
                <a:cs typeface="Arial" charset="0"/>
              </a:defRPr>
            </a:lvl4pPr>
            <a:lvl5pPr>
              <a:lnSpc>
                <a:spcPct val="100000"/>
              </a:lnSpc>
              <a:defRPr sz="2000" b="0" i="0">
                <a:latin typeface="Arial" charset="0"/>
                <a:ea typeface="Arial" charset="0"/>
                <a:cs typeface="Arial" charset="0"/>
              </a:defRPr>
            </a:lvl5pPr>
          </a:lstStyle>
          <a:p>
            <a:pPr lvl="0"/>
            <a:r>
              <a:rPr lang="en-GB" dirty="0"/>
              <a:t>Body copy, Arial 20pt minimum</a:t>
            </a:r>
          </a:p>
          <a:p>
            <a:pPr lvl="0"/>
            <a:r>
              <a:rPr lang="en-GB" dirty="0"/>
              <a:t>Column 1</a:t>
            </a:r>
          </a:p>
          <a:p>
            <a:pPr lvl="0"/>
            <a:r>
              <a:rPr lang="en-US" dirty="0"/>
              <a:t>Bullet points should always be circular</a:t>
            </a:r>
          </a:p>
          <a:p>
            <a:pPr lvl="1"/>
            <a:r>
              <a:rPr lang="en-US" dirty="0"/>
              <a:t>Second level</a:t>
            </a:r>
          </a:p>
          <a:p>
            <a:pPr lvl="2"/>
            <a:r>
              <a:rPr lang="en-US" dirty="0"/>
              <a:t>Third level</a:t>
            </a:r>
          </a:p>
          <a:p>
            <a:pPr lvl="3"/>
            <a:r>
              <a:rPr lang="en-US" dirty="0"/>
              <a:t>Fourth level</a:t>
            </a:r>
          </a:p>
          <a:p>
            <a:pPr lvl="4"/>
            <a:r>
              <a:rPr lang="en-US" dirty="0"/>
              <a:t>Fifth level</a:t>
            </a:r>
          </a:p>
          <a:p>
            <a:pPr lvl="4"/>
            <a:endParaRPr lang="en-US" dirty="0"/>
          </a:p>
          <a:p>
            <a:pPr lvl="0"/>
            <a:endParaRPr lang="en-GB" dirty="0"/>
          </a:p>
          <a:p>
            <a:pPr lvl="0"/>
            <a:endParaRPr lang="en-GB" dirty="0"/>
          </a:p>
          <a:p>
            <a:pPr lvl="0"/>
            <a:endParaRPr lang="en-GB" dirty="0"/>
          </a:p>
          <a:p>
            <a:pPr lvl="0"/>
            <a:endParaRPr lang="en-GB" dirty="0"/>
          </a:p>
          <a:p>
            <a:pPr lvl="0"/>
            <a:r>
              <a:rPr lang="en-GB" dirty="0"/>
              <a:t>Body copy, Arial 20pt minimum</a:t>
            </a:r>
          </a:p>
          <a:p>
            <a:pPr lvl="0"/>
            <a:r>
              <a:rPr lang="en-GB" dirty="0"/>
              <a:t>Column 2</a:t>
            </a:r>
          </a:p>
          <a:p>
            <a:pPr lvl="0"/>
            <a:r>
              <a:rPr lang="en-US" dirty="0"/>
              <a:t>Bullet points should always be circular</a:t>
            </a:r>
          </a:p>
          <a:p>
            <a:pPr lvl="1"/>
            <a:r>
              <a:rPr lang="en-US" dirty="0"/>
              <a:t>Second level</a:t>
            </a:r>
          </a:p>
          <a:p>
            <a:pPr lvl="2"/>
            <a:r>
              <a:rPr lang="en-US" dirty="0"/>
              <a:t>Third level</a:t>
            </a:r>
          </a:p>
          <a:p>
            <a:pPr lvl="3"/>
            <a:r>
              <a:rPr lang="en-US" dirty="0"/>
              <a:t>Fourth level</a:t>
            </a:r>
          </a:p>
          <a:p>
            <a:pPr lvl="4"/>
            <a:r>
              <a:rPr lang="en-US" dirty="0"/>
              <a:t>Fifth level</a:t>
            </a:r>
            <a:endParaRPr lang="en-GB" dirty="0"/>
          </a:p>
          <a:p>
            <a:pPr lvl="4"/>
            <a:endParaRPr lang="en-GB" dirty="0"/>
          </a:p>
        </p:txBody>
      </p:sp>
      <p:sp>
        <p:nvSpPr>
          <p:cNvPr id="2" name="Title 1">
            <a:extLst>
              <a:ext uri="{FF2B5EF4-FFF2-40B4-BE49-F238E27FC236}">
                <a16:creationId xmlns:a16="http://schemas.microsoft.com/office/drawing/2014/main" id="{1678EC47-AA3D-934C-A5C0-76716AC22BD5}"/>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20092392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Large image area">
    <p:spTree>
      <p:nvGrpSpPr>
        <p:cNvPr id="1" name=""/>
        <p:cNvGrpSpPr/>
        <p:nvPr/>
      </p:nvGrpSpPr>
      <p:grpSpPr>
        <a:xfrm>
          <a:off x="0" y="0"/>
          <a:ext cx="0" cy="0"/>
          <a:chOff x="0" y="0"/>
          <a:chExt cx="0" cy="0"/>
        </a:xfrm>
      </p:grpSpPr>
      <p:sp>
        <p:nvSpPr>
          <p:cNvPr id="8" name="Content Placeholder 2"/>
          <p:cNvSpPr>
            <a:spLocks noGrp="1"/>
          </p:cNvSpPr>
          <p:nvPr>
            <p:ph sz="quarter" idx="19" hasCustomPrompt="1"/>
          </p:nvPr>
        </p:nvSpPr>
        <p:spPr>
          <a:xfrm>
            <a:off x="407368" y="1412776"/>
            <a:ext cx="11376645" cy="489594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4" name="Title 3">
            <a:extLst>
              <a:ext uri="{FF2B5EF4-FFF2-40B4-BE49-F238E27FC236}">
                <a16:creationId xmlns:a16="http://schemas.microsoft.com/office/drawing/2014/main" id="{6A48AAB8-0870-DC49-B97A-7A725EA98FBB}"/>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161220229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Two image areas">
    <p:spTree>
      <p:nvGrpSpPr>
        <p:cNvPr id="1" name=""/>
        <p:cNvGrpSpPr/>
        <p:nvPr/>
      </p:nvGrpSpPr>
      <p:grpSpPr>
        <a:xfrm>
          <a:off x="0" y="0"/>
          <a:ext cx="0" cy="0"/>
          <a:chOff x="0" y="0"/>
          <a:chExt cx="0" cy="0"/>
        </a:xfrm>
      </p:grpSpPr>
      <p:sp>
        <p:nvSpPr>
          <p:cNvPr id="11" name="Content Placeholder 2"/>
          <p:cNvSpPr>
            <a:spLocks noGrp="1"/>
          </p:cNvSpPr>
          <p:nvPr>
            <p:ph sz="quarter" idx="21" hasCustomPrompt="1"/>
          </p:nvPr>
        </p:nvSpPr>
        <p:spPr>
          <a:xfrm>
            <a:off x="6168632" y="1412776"/>
            <a:ext cx="5615381" cy="489594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12" name="Content Placeholder 2"/>
          <p:cNvSpPr>
            <a:spLocks noGrp="1"/>
          </p:cNvSpPr>
          <p:nvPr>
            <p:ph sz="quarter" idx="22" hasCustomPrompt="1"/>
          </p:nvPr>
        </p:nvSpPr>
        <p:spPr>
          <a:xfrm>
            <a:off x="407987" y="1412776"/>
            <a:ext cx="5615381" cy="489594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2" name="Title 1">
            <a:extLst>
              <a:ext uri="{FF2B5EF4-FFF2-40B4-BE49-F238E27FC236}">
                <a16:creationId xmlns:a16="http://schemas.microsoft.com/office/drawing/2014/main" id="{07582B4E-070C-7048-AE53-860E723D9E3A}"/>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116699484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og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1FEEE-5621-544D-B4F7-2372D5398594}"/>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33028415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Totally 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2345780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Blue impact slide">
    <p:spTree>
      <p:nvGrpSpPr>
        <p:cNvPr id="1" name=""/>
        <p:cNvGrpSpPr/>
        <p:nvPr/>
      </p:nvGrpSpPr>
      <p:grpSpPr>
        <a:xfrm>
          <a:off x="0" y="0"/>
          <a:ext cx="0" cy="0"/>
          <a:chOff x="0" y="0"/>
          <a:chExt cx="0" cy="0"/>
        </a:xfrm>
      </p:grpSpPr>
      <p:sp>
        <p:nvSpPr>
          <p:cNvPr id="2" name="Rectangle 1"/>
          <p:cNvSpPr/>
          <p:nvPr userDrawn="1"/>
        </p:nvSpPr>
        <p:spPr>
          <a:xfrm>
            <a:off x="0" y="1"/>
            <a:ext cx="5231904" cy="6857999"/>
          </a:xfrm>
          <a:prstGeom prst="rect">
            <a:avLst/>
          </a:prstGeom>
          <a:solidFill>
            <a:srgbClr val="2737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Content Placeholder 2"/>
          <p:cNvSpPr>
            <a:spLocks noGrp="1"/>
          </p:cNvSpPr>
          <p:nvPr>
            <p:ph sz="quarter" idx="18" hasCustomPrompt="1"/>
          </p:nvPr>
        </p:nvSpPr>
        <p:spPr>
          <a:xfrm>
            <a:off x="5231904" y="1"/>
            <a:ext cx="6960096" cy="685799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10" name="Text Placeholder 8"/>
          <p:cNvSpPr>
            <a:spLocks noGrp="1"/>
          </p:cNvSpPr>
          <p:nvPr>
            <p:ph type="body" sz="quarter" idx="14" hasCustomPrompt="1"/>
          </p:nvPr>
        </p:nvSpPr>
        <p:spPr>
          <a:xfrm>
            <a:off x="407368" y="1268760"/>
            <a:ext cx="4440493" cy="5112566"/>
          </a:xfrm>
          <a:prstGeom prst="rect">
            <a:avLst/>
          </a:prstGeom>
        </p:spPr>
        <p:txBody>
          <a:bodyPr anchor="t" anchorCtr="0">
            <a:normAutofit/>
          </a:bodyPr>
          <a:lstStyle>
            <a:lvl1pPr marL="257175" indent="-257175">
              <a:lnSpc>
                <a:spcPct val="100000"/>
              </a:lnSpc>
              <a:buFont typeface="Arial" panose="020B0604020202020204" pitchFamily="34" charset="0"/>
              <a:buChar char="•"/>
              <a:defRPr sz="2000" b="0">
                <a:solidFill>
                  <a:schemeClr val="bg1"/>
                </a:solidFill>
                <a:latin typeface="Arial" charset="0"/>
                <a:ea typeface="Arial" charset="0"/>
                <a:cs typeface="Arial" charset="0"/>
              </a:defRPr>
            </a:lvl1pPr>
            <a:lvl2pPr>
              <a:lnSpc>
                <a:spcPct val="100000"/>
              </a:lnSpc>
              <a:defRPr sz="2000" b="0" i="0">
                <a:solidFill>
                  <a:schemeClr val="bg1"/>
                </a:solidFill>
                <a:latin typeface="Arial" charset="0"/>
                <a:ea typeface="Arial" charset="0"/>
                <a:cs typeface="Arial" charset="0"/>
              </a:defRPr>
            </a:lvl2pPr>
            <a:lvl3pPr>
              <a:lnSpc>
                <a:spcPct val="100000"/>
              </a:lnSpc>
              <a:defRPr sz="2000" b="0" i="0">
                <a:solidFill>
                  <a:schemeClr val="bg1"/>
                </a:solidFill>
                <a:latin typeface="Arial" charset="0"/>
                <a:ea typeface="Arial" charset="0"/>
                <a:cs typeface="Arial" charset="0"/>
              </a:defRPr>
            </a:lvl3pPr>
            <a:lvl4pPr>
              <a:lnSpc>
                <a:spcPct val="100000"/>
              </a:lnSpc>
              <a:defRPr sz="2000" b="0" i="0">
                <a:solidFill>
                  <a:schemeClr val="bg1"/>
                </a:solidFill>
                <a:latin typeface="Arial" charset="0"/>
                <a:ea typeface="Arial" charset="0"/>
                <a:cs typeface="Arial" charset="0"/>
              </a:defRPr>
            </a:lvl4pPr>
            <a:lvl5pPr>
              <a:lnSpc>
                <a:spcPct val="100000"/>
              </a:lnSpc>
              <a:defRPr sz="2000" b="0" i="0">
                <a:solidFill>
                  <a:schemeClr val="bg1"/>
                </a:solidFill>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3" name="Title 2">
            <a:extLst>
              <a:ext uri="{FF2B5EF4-FFF2-40B4-BE49-F238E27FC236}">
                <a16:creationId xmlns:a16="http://schemas.microsoft.com/office/drawing/2014/main" id="{D8AFE373-A09D-C844-B6EA-A20453D18C07}"/>
              </a:ext>
            </a:extLst>
          </p:cNvPr>
          <p:cNvSpPr>
            <a:spLocks noGrp="1"/>
          </p:cNvSpPr>
          <p:nvPr>
            <p:ph type="title" hasCustomPrompt="1"/>
          </p:nvPr>
        </p:nvSpPr>
        <p:spPr>
          <a:xfrm>
            <a:off x="407368" y="404665"/>
            <a:ext cx="4440493" cy="575966"/>
          </a:xfrm>
        </p:spPr>
        <p:txBody>
          <a:bodyPr>
            <a:normAutofit/>
          </a:bodyPr>
          <a:lstStyle>
            <a:lvl1pPr>
              <a:defRPr sz="2000">
                <a:solidFill>
                  <a:schemeClr val="bg1"/>
                </a:solidFill>
              </a:defRPr>
            </a:lvl1pPr>
          </a:lstStyle>
          <a:p>
            <a:r>
              <a:rPr lang="en-US" dirty="0"/>
              <a:t>Slide Title, Arial Bold 20pt</a:t>
            </a:r>
            <a:endParaRPr lang="en-GB" dirty="0"/>
          </a:p>
        </p:txBody>
      </p:sp>
    </p:spTree>
    <p:extLst>
      <p:ext uri="{BB962C8B-B14F-4D97-AF65-F5344CB8AC3E}">
        <p14:creationId xmlns:p14="http://schemas.microsoft.com/office/powerpoint/2010/main" val="299253953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Green impact slide">
    <p:spTree>
      <p:nvGrpSpPr>
        <p:cNvPr id="1" name=""/>
        <p:cNvGrpSpPr/>
        <p:nvPr/>
      </p:nvGrpSpPr>
      <p:grpSpPr>
        <a:xfrm>
          <a:off x="0" y="0"/>
          <a:ext cx="0" cy="0"/>
          <a:chOff x="0" y="0"/>
          <a:chExt cx="0" cy="0"/>
        </a:xfrm>
      </p:grpSpPr>
      <p:sp>
        <p:nvSpPr>
          <p:cNvPr id="2" name="Rectangle 1"/>
          <p:cNvSpPr/>
          <p:nvPr userDrawn="1"/>
        </p:nvSpPr>
        <p:spPr>
          <a:xfrm>
            <a:off x="0" y="1"/>
            <a:ext cx="5231904" cy="6857999"/>
          </a:xfrm>
          <a:prstGeom prst="rect">
            <a:avLst/>
          </a:prstGeom>
          <a:solidFill>
            <a:srgbClr val="5B78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n>
                <a:noFill/>
              </a:ln>
              <a:solidFill>
                <a:srgbClr val="5B7813"/>
              </a:solidFill>
            </a:endParaRPr>
          </a:p>
        </p:txBody>
      </p:sp>
      <p:sp>
        <p:nvSpPr>
          <p:cNvPr id="7" name="Content Placeholder 2"/>
          <p:cNvSpPr>
            <a:spLocks noGrp="1"/>
          </p:cNvSpPr>
          <p:nvPr>
            <p:ph sz="quarter" idx="18" hasCustomPrompt="1"/>
          </p:nvPr>
        </p:nvSpPr>
        <p:spPr>
          <a:xfrm>
            <a:off x="5231904" y="1"/>
            <a:ext cx="6960096" cy="685799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6" name="Text Placeholder 8">
            <a:extLst>
              <a:ext uri="{FF2B5EF4-FFF2-40B4-BE49-F238E27FC236}">
                <a16:creationId xmlns:a16="http://schemas.microsoft.com/office/drawing/2014/main" id="{4464D7D1-6086-BF42-A627-65935218E2E9}"/>
              </a:ext>
            </a:extLst>
          </p:cNvPr>
          <p:cNvSpPr>
            <a:spLocks noGrp="1"/>
          </p:cNvSpPr>
          <p:nvPr>
            <p:ph type="body" sz="quarter" idx="14" hasCustomPrompt="1"/>
          </p:nvPr>
        </p:nvSpPr>
        <p:spPr>
          <a:xfrm>
            <a:off x="407368" y="1268760"/>
            <a:ext cx="4440493" cy="5112566"/>
          </a:xfrm>
          <a:prstGeom prst="rect">
            <a:avLst/>
          </a:prstGeom>
        </p:spPr>
        <p:txBody>
          <a:bodyPr anchor="t" anchorCtr="0">
            <a:normAutofit/>
          </a:bodyPr>
          <a:lstStyle>
            <a:lvl1pPr marL="257175" indent="-257175">
              <a:lnSpc>
                <a:spcPct val="100000"/>
              </a:lnSpc>
              <a:buFont typeface="Arial" panose="020B0604020202020204" pitchFamily="34" charset="0"/>
              <a:buChar char="•"/>
              <a:defRPr sz="2000" b="0">
                <a:solidFill>
                  <a:schemeClr val="bg1"/>
                </a:solidFill>
                <a:latin typeface="Arial" charset="0"/>
                <a:ea typeface="Arial" charset="0"/>
                <a:cs typeface="Arial" charset="0"/>
              </a:defRPr>
            </a:lvl1pPr>
            <a:lvl2pPr>
              <a:lnSpc>
                <a:spcPct val="100000"/>
              </a:lnSpc>
              <a:defRPr sz="2000" b="0" i="0">
                <a:solidFill>
                  <a:schemeClr val="bg1"/>
                </a:solidFill>
                <a:latin typeface="Arial" charset="0"/>
                <a:ea typeface="Arial" charset="0"/>
                <a:cs typeface="Arial" charset="0"/>
              </a:defRPr>
            </a:lvl2pPr>
            <a:lvl3pPr>
              <a:lnSpc>
                <a:spcPct val="100000"/>
              </a:lnSpc>
              <a:defRPr sz="2000" b="0" i="0">
                <a:solidFill>
                  <a:schemeClr val="bg1"/>
                </a:solidFill>
                <a:latin typeface="Arial" charset="0"/>
                <a:ea typeface="Arial" charset="0"/>
                <a:cs typeface="Arial" charset="0"/>
              </a:defRPr>
            </a:lvl3pPr>
            <a:lvl4pPr>
              <a:lnSpc>
                <a:spcPct val="100000"/>
              </a:lnSpc>
              <a:defRPr sz="2000" b="0" i="0">
                <a:solidFill>
                  <a:schemeClr val="bg1"/>
                </a:solidFill>
                <a:latin typeface="Arial" charset="0"/>
                <a:ea typeface="Arial" charset="0"/>
                <a:cs typeface="Arial" charset="0"/>
              </a:defRPr>
            </a:lvl4pPr>
            <a:lvl5pPr>
              <a:lnSpc>
                <a:spcPct val="100000"/>
              </a:lnSpc>
              <a:defRPr sz="2000" b="0" i="0">
                <a:solidFill>
                  <a:schemeClr val="bg1"/>
                </a:solidFill>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2">
            <a:extLst>
              <a:ext uri="{FF2B5EF4-FFF2-40B4-BE49-F238E27FC236}">
                <a16:creationId xmlns:a16="http://schemas.microsoft.com/office/drawing/2014/main" id="{EBC2D719-AF96-0A48-B299-C4B19D54F744}"/>
              </a:ext>
            </a:extLst>
          </p:cNvPr>
          <p:cNvSpPr>
            <a:spLocks noGrp="1"/>
          </p:cNvSpPr>
          <p:nvPr>
            <p:ph type="title" hasCustomPrompt="1"/>
          </p:nvPr>
        </p:nvSpPr>
        <p:spPr>
          <a:xfrm>
            <a:off x="407368" y="404665"/>
            <a:ext cx="4440493" cy="575966"/>
          </a:xfrm>
        </p:spPr>
        <p:txBody>
          <a:bodyPr>
            <a:normAutofit/>
          </a:bodyPr>
          <a:lstStyle>
            <a:lvl1pPr>
              <a:defRPr sz="2000">
                <a:solidFill>
                  <a:schemeClr val="bg1"/>
                </a:solidFill>
              </a:defRPr>
            </a:lvl1pPr>
          </a:lstStyle>
          <a:p>
            <a:r>
              <a:rPr lang="en-US" dirty="0"/>
              <a:t>Slide Title, Arial Bold 20pt</a:t>
            </a:r>
            <a:endParaRPr lang="en-GB" dirty="0"/>
          </a:p>
        </p:txBody>
      </p:sp>
    </p:spTree>
    <p:extLst>
      <p:ext uri="{BB962C8B-B14F-4D97-AF65-F5344CB8AC3E}">
        <p14:creationId xmlns:p14="http://schemas.microsoft.com/office/powerpoint/2010/main" val="381245315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Pink impact slide">
    <p:spTree>
      <p:nvGrpSpPr>
        <p:cNvPr id="1" name=""/>
        <p:cNvGrpSpPr/>
        <p:nvPr/>
      </p:nvGrpSpPr>
      <p:grpSpPr>
        <a:xfrm>
          <a:off x="0" y="0"/>
          <a:ext cx="0" cy="0"/>
          <a:chOff x="0" y="0"/>
          <a:chExt cx="0" cy="0"/>
        </a:xfrm>
      </p:grpSpPr>
      <p:sp>
        <p:nvSpPr>
          <p:cNvPr id="2" name="Rectangle 1"/>
          <p:cNvSpPr/>
          <p:nvPr userDrawn="1"/>
        </p:nvSpPr>
        <p:spPr>
          <a:xfrm>
            <a:off x="0" y="1"/>
            <a:ext cx="5231904" cy="6857999"/>
          </a:xfrm>
          <a:prstGeom prst="rect">
            <a:avLst/>
          </a:prstGeom>
          <a:solidFill>
            <a:srgbClr val="8121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Content Placeholder 2"/>
          <p:cNvSpPr>
            <a:spLocks noGrp="1"/>
          </p:cNvSpPr>
          <p:nvPr>
            <p:ph sz="quarter" idx="18" hasCustomPrompt="1"/>
          </p:nvPr>
        </p:nvSpPr>
        <p:spPr>
          <a:xfrm>
            <a:off x="5231904" y="1"/>
            <a:ext cx="6960096" cy="685799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6" name="Text Placeholder 8">
            <a:extLst>
              <a:ext uri="{FF2B5EF4-FFF2-40B4-BE49-F238E27FC236}">
                <a16:creationId xmlns:a16="http://schemas.microsoft.com/office/drawing/2014/main" id="{A7664347-5115-5342-9F78-C60E2195F3F3}"/>
              </a:ext>
            </a:extLst>
          </p:cNvPr>
          <p:cNvSpPr>
            <a:spLocks noGrp="1"/>
          </p:cNvSpPr>
          <p:nvPr>
            <p:ph type="body" sz="quarter" idx="14" hasCustomPrompt="1"/>
          </p:nvPr>
        </p:nvSpPr>
        <p:spPr>
          <a:xfrm>
            <a:off x="407368" y="1268760"/>
            <a:ext cx="4440493" cy="5112566"/>
          </a:xfrm>
          <a:prstGeom prst="rect">
            <a:avLst/>
          </a:prstGeom>
        </p:spPr>
        <p:txBody>
          <a:bodyPr anchor="t" anchorCtr="0">
            <a:normAutofit/>
          </a:bodyPr>
          <a:lstStyle>
            <a:lvl1pPr marL="257175" indent="-257175">
              <a:lnSpc>
                <a:spcPct val="100000"/>
              </a:lnSpc>
              <a:buFont typeface="Arial" panose="020B0604020202020204" pitchFamily="34" charset="0"/>
              <a:buChar char="•"/>
              <a:defRPr sz="2000" b="0">
                <a:solidFill>
                  <a:schemeClr val="bg1"/>
                </a:solidFill>
                <a:latin typeface="Arial" charset="0"/>
                <a:ea typeface="Arial" charset="0"/>
                <a:cs typeface="Arial" charset="0"/>
              </a:defRPr>
            </a:lvl1pPr>
            <a:lvl2pPr>
              <a:lnSpc>
                <a:spcPct val="100000"/>
              </a:lnSpc>
              <a:defRPr sz="2000" b="0" i="0">
                <a:solidFill>
                  <a:schemeClr val="bg1"/>
                </a:solidFill>
                <a:latin typeface="Arial" charset="0"/>
                <a:ea typeface="Arial" charset="0"/>
                <a:cs typeface="Arial" charset="0"/>
              </a:defRPr>
            </a:lvl2pPr>
            <a:lvl3pPr>
              <a:lnSpc>
                <a:spcPct val="100000"/>
              </a:lnSpc>
              <a:defRPr sz="2000" b="0" i="0">
                <a:solidFill>
                  <a:schemeClr val="bg1"/>
                </a:solidFill>
                <a:latin typeface="Arial" charset="0"/>
                <a:ea typeface="Arial" charset="0"/>
                <a:cs typeface="Arial" charset="0"/>
              </a:defRPr>
            </a:lvl3pPr>
            <a:lvl4pPr>
              <a:lnSpc>
                <a:spcPct val="100000"/>
              </a:lnSpc>
              <a:defRPr sz="2000" b="0" i="0">
                <a:solidFill>
                  <a:schemeClr val="bg1"/>
                </a:solidFill>
                <a:latin typeface="Arial" charset="0"/>
                <a:ea typeface="Arial" charset="0"/>
                <a:cs typeface="Arial" charset="0"/>
              </a:defRPr>
            </a:lvl4pPr>
            <a:lvl5pPr>
              <a:lnSpc>
                <a:spcPct val="100000"/>
              </a:lnSpc>
              <a:defRPr sz="2000" b="0" i="0">
                <a:solidFill>
                  <a:schemeClr val="bg1"/>
                </a:solidFill>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2">
            <a:extLst>
              <a:ext uri="{FF2B5EF4-FFF2-40B4-BE49-F238E27FC236}">
                <a16:creationId xmlns:a16="http://schemas.microsoft.com/office/drawing/2014/main" id="{797CFBEE-5A52-5048-A348-81599E30B9A6}"/>
              </a:ext>
            </a:extLst>
          </p:cNvPr>
          <p:cNvSpPr>
            <a:spLocks noGrp="1"/>
          </p:cNvSpPr>
          <p:nvPr>
            <p:ph type="title" hasCustomPrompt="1"/>
          </p:nvPr>
        </p:nvSpPr>
        <p:spPr>
          <a:xfrm>
            <a:off x="407368" y="404665"/>
            <a:ext cx="4440493" cy="575966"/>
          </a:xfrm>
        </p:spPr>
        <p:txBody>
          <a:bodyPr>
            <a:normAutofit/>
          </a:bodyPr>
          <a:lstStyle>
            <a:lvl1pPr>
              <a:defRPr sz="2000">
                <a:solidFill>
                  <a:schemeClr val="bg1"/>
                </a:solidFill>
              </a:defRPr>
            </a:lvl1pPr>
          </a:lstStyle>
          <a:p>
            <a:r>
              <a:rPr lang="en-US" dirty="0"/>
              <a:t>Slide Title, Arial Bold 20pt</a:t>
            </a:r>
            <a:endParaRPr lang="en-GB" dirty="0"/>
          </a:p>
        </p:txBody>
      </p:sp>
    </p:spTree>
    <p:extLst>
      <p:ext uri="{BB962C8B-B14F-4D97-AF65-F5344CB8AC3E}">
        <p14:creationId xmlns:p14="http://schemas.microsoft.com/office/powerpoint/2010/main" val="6840330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Purple impact slide">
    <p:spTree>
      <p:nvGrpSpPr>
        <p:cNvPr id="1" name=""/>
        <p:cNvGrpSpPr/>
        <p:nvPr/>
      </p:nvGrpSpPr>
      <p:grpSpPr>
        <a:xfrm>
          <a:off x="0" y="0"/>
          <a:ext cx="0" cy="0"/>
          <a:chOff x="0" y="0"/>
          <a:chExt cx="0" cy="0"/>
        </a:xfrm>
      </p:grpSpPr>
      <p:sp>
        <p:nvSpPr>
          <p:cNvPr id="2" name="Rectangle 1"/>
          <p:cNvSpPr/>
          <p:nvPr userDrawn="1"/>
        </p:nvSpPr>
        <p:spPr>
          <a:xfrm>
            <a:off x="0" y="1"/>
            <a:ext cx="5231904" cy="6857999"/>
          </a:xfrm>
          <a:prstGeom prst="rect">
            <a:avLst/>
          </a:prstGeom>
          <a:solidFill>
            <a:srgbClr val="442B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Content Placeholder 2"/>
          <p:cNvSpPr>
            <a:spLocks noGrp="1"/>
          </p:cNvSpPr>
          <p:nvPr>
            <p:ph sz="quarter" idx="18" hasCustomPrompt="1"/>
          </p:nvPr>
        </p:nvSpPr>
        <p:spPr>
          <a:xfrm>
            <a:off x="5231904" y="1"/>
            <a:ext cx="6960096" cy="685799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6" name="Text Placeholder 8">
            <a:extLst>
              <a:ext uri="{FF2B5EF4-FFF2-40B4-BE49-F238E27FC236}">
                <a16:creationId xmlns:a16="http://schemas.microsoft.com/office/drawing/2014/main" id="{50AFAE58-DB3E-714E-B69B-EF5E5859095E}"/>
              </a:ext>
            </a:extLst>
          </p:cNvPr>
          <p:cNvSpPr>
            <a:spLocks noGrp="1"/>
          </p:cNvSpPr>
          <p:nvPr>
            <p:ph type="body" sz="quarter" idx="14" hasCustomPrompt="1"/>
          </p:nvPr>
        </p:nvSpPr>
        <p:spPr>
          <a:xfrm>
            <a:off x="407368" y="1268760"/>
            <a:ext cx="4440493" cy="5112566"/>
          </a:xfrm>
          <a:prstGeom prst="rect">
            <a:avLst/>
          </a:prstGeom>
        </p:spPr>
        <p:txBody>
          <a:bodyPr anchor="t" anchorCtr="0">
            <a:normAutofit/>
          </a:bodyPr>
          <a:lstStyle>
            <a:lvl1pPr marL="257175" indent="-257175">
              <a:lnSpc>
                <a:spcPct val="100000"/>
              </a:lnSpc>
              <a:buFont typeface="Arial" panose="020B0604020202020204" pitchFamily="34" charset="0"/>
              <a:buChar char="•"/>
              <a:defRPr sz="2000" b="0">
                <a:solidFill>
                  <a:schemeClr val="bg1"/>
                </a:solidFill>
                <a:latin typeface="Arial" charset="0"/>
                <a:ea typeface="Arial" charset="0"/>
                <a:cs typeface="Arial" charset="0"/>
              </a:defRPr>
            </a:lvl1pPr>
            <a:lvl2pPr>
              <a:lnSpc>
                <a:spcPct val="100000"/>
              </a:lnSpc>
              <a:defRPr sz="2000" b="0" i="0">
                <a:solidFill>
                  <a:schemeClr val="bg1"/>
                </a:solidFill>
                <a:latin typeface="Arial" charset="0"/>
                <a:ea typeface="Arial" charset="0"/>
                <a:cs typeface="Arial" charset="0"/>
              </a:defRPr>
            </a:lvl2pPr>
            <a:lvl3pPr>
              <a:lnSpc>
                <a:spcPct val="100000"/>
              </a:lnSpc>
              <a:defRPr sz="2000" b="0" i="0">
                <a:solidFill>
                  <a:schemeClr val="bg1"/>
                </a:solidFill>
                <a:latin typeface="Arial" charset="0"/>
                <a:ea typeface="Arial" charset="0"/>
                <a:cs typeface="Arial" charset="0"/>
              </a:defRPr>
            </a:lvl3pPr>
            <a:lvl4pPr>
              <a:lnSpc>
                <a:spcPct val="100000"/>
              </a:lnSpc>
              <a:defRPr sz="2000" b="0" i="0">
                <a:solidFill>
                  <a:schemeClr val="bg1"/>
                </a:solidFill>
                <a:latin typeface="Arial" charset="0"/>
                <a:ea typeface="Arial" charset="0"/>
                <a:cs typeface="Arial" charset="0"/>
              </a:defRPr>
            </a:lvl4pPr>
            <a:lvl5pPr>
              <a:lnSpc>
                <a:spcPct val="100000"/>
              </a:lnSpc>
              <a:defRPr sz="2000" b="0" i="0">
                <a:solidFill>
                  <a:schemeClr val="bg1"/>
                </a:solidFill>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2">
            <a:extLst>
              <a:ext uri="{FF2B5EF4-FFF2-40B4-BE49-F238E27FC236}">
                <a16:creationId xmlns:a16="http://schemas.microsoft.com/office/drawing/2014/main" id="{83AABD9F-B0D6-2742-96EB-88F53C9A5AB3}"/>
              </a:ext>
            </a:extLst>
          </p:cNvPr>
          <p:cNvSpPr>
            <a:spLocks noGrp="1"/>
          </p:cNvSpPr>
          <p:nvPr>
            <p:ph type="title" hasCustomPrompt="1"/>
          </p:nvPr>
        </p:nvSpPr>
        <p:spPr>
          <a:xfrm>
            <a:off x="407368" y="404665"/>
            <a:ext cx="4440493" cy="575966"/>
          </a:xfrm>
        </p:spPr>
        <p:txBody>
          <a:bodyPr>
            <a:normAutofit/>
          </a:bodyPr>
          <a:lstStyle>
            <a:lvl1pPr>
              <a:defRPr sz="2000">
                <a:solidFill>
                  <a:schemeClr val="bg1"/>
                </a:solidFill>
              </a:defRPr>
            </a:lvl1pPr>
          </a:lstStyle>
          <a:p>
            <a:r>
              <a:rPr lang="en-US" dirty="0"/>
              <a:t>Slide Title, Arial Bold 20pt</a:t>
            </a:r>
            <a:endParaRPr lang="en-GB" dirty="0"/>
          </a:p>
        </p:txBody>
      </p:sp>
    </p:spTree>
    <p:extLst>
      <p:ext uri="{BB962C8B-B14F-4D97-AF65-F5344CB8AC3E}">
        <p14:creationId xmlns:p14="http://schemas.microsoft.com/office/powerpoint/2010/main" val="8434088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Red impact slide">
    <p:spTree>
      <p:nvGrpSpPr>
        <p:cNvPr id="1" name=""/>
        <p:cNvGrpSpPr/>
        <p:nvPr/>
      </p:nvGrpSpPr>
      <p:grpSpPr>
        <a:xfrm>
          <a:off x="0" y="0"/>
          <a:ext cx="0" cy="0"/>
          <a:chOff x="0" y="0"/>
          <a:chExt cx="0" cy="0"/>
        </a:xfrm>
      </p:grpSpPr>
      <p:sp>
        <p:nvSpPr>
          <p:cNvPr id="2" name="Rectangle 1"/>
          <p:cNvSpPr/>
          <p:nvPr userDrawn="1"/>
        </p:nvSpPr>
        <p:spPr>
          <a:xfrm>
            <a:off x="0" y="1"/>
            <a:ext cx="5231904" cy="6857999"/>
          </a:xfrm>
          <a:prstGeom prst="rect">
            <a:avLst/>
          </a:prstGeom>
          <a:solidFill>
            <a:srgbClr val="820E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Content Placeholder 2"/>
          <p:cNvSpPr>
            <a:spLocks noGrp="1"/>
          </p:cNvSpPr>
          <p:nvPr>
            <p:ph sz="quarter" idx="18" hasCustomPrompt="1"/>
          </p:nvPr>
        </p:nvSpPr>
        <p:spPr>
          <a:xfrm>
            <a:off x="5231904" y="1"/>
            <a:ext cx="6960096" cy="685799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6" name="Text Placeholder 8">
            <a:extLst>
              <a:ext uri="{FF2B5EF4-FFF2-40B4-BE49-F238E27FC236}">
                <a16:creationId xmlns:a16="http://schemas.microsoft.com/office/drawing/2014/main" id="{0B243509-644F-0841-B172-73C9CD99CD47}"/>
              </a:ext>
            </a:extLst>
          </p:cNvPr>
          <p:cNvSpPr>
            <a:spLocks noGrp="1"/>
          </p:cNvSpPr>
          <p:nvPr>
            <p:ph type="body" sz="quarter" idx="14" hasCustomPrompt="1"/>
          </p:nvPr>
        </p:nvSpPr>
        <p:spPr>
          <a:xfrm>
            <a:off x="407368" y="1268760"/>
            <a:ext cx="4440493" cy="5112566"/>
          </a:xfrm>
          <a:prstGeom prst="rect">
            <a:avLst/>
          </a:prstGeom>
        </p:spPr>
        <p:txBody>
          <a:bodyPr anchor="t" anchorCtr="0">
            <a:normAutofit/>
          </a:bodyPr>
          <a:lstStyle>
            <a:lvl1pPr marL="257175" indent="-257175">
              <a:lnSpc>
                <a:spcPct val="100000"/>
              </a:lnSpc>
              <a:buFont typeface="Arial" panose="020B0604020202020204" pitchFamily="34" charset="0"/>
              <a:buChar char="•"/>
              <a:defRPr sz="2000" b="0">
                <a:solidFill>
                  <a:schemeClr val="bg1"/>
                </a:solidFill>
                <a:latin typeface="Arial" charset="0"/>
                <a:ea typeface="Arial" charset="0"/>
                <a:cs typeface="Arial" charset="0"/>
              </a:defRPr>
            </a:lvl1pPr>
            <a:lvl2pPr>
              <a:lnSpc>
                <a:spcPct val="100000"/>
              </a:lnSpc>
              <a:defRPr sz="2000" b="0" i="0">
                <a:solidFill>
                  <a:schemeClr val="bg1"/>
                </a:solidFill>
                <a:latin typeface="Arial" charset="0"/>
                <a:ea typeface="Arial" charset="0"/>
                <a:cs typeface="Arial" charset="0"/>
              </a:defRPr>
            </a:lvl2pPr>
            <a:lvl3pPr>
              <a:lnSpc>
                <a:spcPct val="100000"/>
              </a:lnSpc>
              <a:defRPr sz="2000" b="0" i="0">
                <a:solidFill>
                  <a:schemeClr val="bg1"/>
                </a:solidFill>
                <a:latin typeface="Arial" charset="0"/>
                <a:ea typeface="Arial" charset="0"/>
                <a:cs typeface="Arial" charset="0"/>
              </a:defRPr>
            </a:lvl3pPr>
            <a:lvl4pPr>
              <a:lnSpc>
                <a:spcPct val="100000"/>
              </a:lnSpc>
              <a:defRPr sz="2000" b="0" i="0">
                <a:solidFill>
                  <a:schemeClr val="bg1"/>
                </a:solidFill>
                <a:latin typeface="Arial" charset="0"/>
                <a:ea typeface="Arial" charset="0"/>
                <a:cs typeface="Arial" charset="0"/>
              </a:defRPr>
            </a:lvl4pPr>
            <a:lvl5pPr>
              <a:lnSpc>
                <a:spcPct val="100000"/>
              </a:lnSpc>
              <a:defRPr sz="2000" b="0" i="0">
                <a:solidFill>
                  <a:schemeClr val="bg1"/>
                </a:solidFill>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2">
            <a:extLst>
              <a:ext uri="{FF2B5EF4-FFF2-40B4-BE49-F238E27FC236}">
                <a16:creationId xmlns:a16="http://schemas.microsoft.com/office/drawing/2014/main" id="{6DD60F1F-6141-5A48-B0D1-7EE4D9E05DAA}"/>
              </a:ext>
            </a:extLst>
          </p:cNvPr>
          <p:cNvSpPr>
            <a:spLocks noGrp="1"/>
          </p:cNvSpPr>
          <p:nvPr>
            <p:ph type="title" hasCustomPrompt="1"/>
          </p:nvPr>
        </p:nvSpPr>
        <p:spPr>
          <a:xfrm>
            <a:off x="407368" y="404665"/>
            <a:ext cx="4440493" cy="575966"/>
          </a:xfrm>
        </p:spPr>
        <p:txBody>
          <a:bodyPr>
            <a:normAutofit/>
          </a:bodyPr>
          <a:lstStyle>
            <a:lvl1pPr>
              <a:defRPr sz="2000">
                <a:solidFill>
                  <a:schemeClr val="bg1"/>
                </a:solidFill>
              </a:defRPr>
            </a:lvl1pPr>
          </a:lstStyle>
          <a:p>
            <a:r>
              <a:rPr lang="en-US" dirty="0"/>
              <a:t>Slide Title, Arial Bold 20pt</a:t>
            </a:r>
            <a:endParaRPr lang="en-GB" dirty="0"/>
          </a:p>
        </p:txBody>
      </p:sp>
    </p:spTree>
    <p:extLst>
      <p:ext uri="{BB962C8B-B14F-4D97-AF65-F5344CB8AC3E}">
        <p14:creationId xmlns:p14="http://schemas.microsoft.com/office/powerpoint/2010/main" val="378963451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Yellow impact slide">
    <p:spTree>
      <p:nvGrpSpPr>
        <p:cNvPr id="1" name=""/>
        <p:cNvGrpSpPr/>
        <p:nvPr/>
      </p:nvGrpSpPr>
      <p:grpSpPr>
        <a:xfrm>
          <a:off x="0" y="0"/>
          <a:ext cx="0" cy="0"/>
          <a:chOff x="0" y="0"/>
          <a:chExt cx="0" cy="0"/>
        </a:xfrm>
      </p:grpSpPr>
      <p:sp>
        <p:nvSpPr>
          <p:cNvPr id="2" name="Rectangle 1"/>
          <p:cNvSpPr/>
          <p:nvPr userDrawn="1"/>
        </p:nvSpPr>
        <p:spPr>
          <a:xfrm>
            <a:off x="0" y="1"/>
            <a:ext cx="5231904" cy="6857999"/>
          </a:xfrm>
          <a:prstGeom prst="rect">
            <a:avLst/>
          </a:prstGeom>
          <a:solidFill>
            <a:srgbClr val="DD7A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Content Placeholder 2"/>
          <p:cNvSpPr>
            <a:spLocks noGrp="1"/>
          </p:cNvSpPr>
          <p:nvPr>
            <p:ph sz="quarter" idx="18" hasCustomPrompt="1"/>
          </p:nvPr>
        </p:nvSpPr>
        <p:spPr>
          <a:xfrm>
            <a:off x="5231904" y="1"/>
            <a:ext cx="6960096" cy="685799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6" name="Text Placeholder 8">
            <a:extLst>
              <a:ext uri="{FF2B5EF4-FFF2-40B4-BE49-F238E27FC236}">
                <a16:creationId xmlns:a16="http://schemas.microsoft.com/office/drawing/2014/main" id="{1B897FEE-C789-DC46-BD0C-DBEC9793AE70}"/>
              </a:ext>
            </a:extLst>
          </p:cNvPr>
          <p:cNvSpPr>
            <a:spLocks noGrp="1"/>
          </p:cNvSpPr>
          <p:nvPr>
            <p:ph type="body" sz="quarter" idx="14" hasCustomPrompt="1"/>
          </p:nvPr>
        </p:nvSpPr>
        <p:spPr>
          <a:xfrm>
            <a:off x="407368" y="1268760"/>
            <a:ext cx="4440493" cy="5112566"/>
          </a:xfrm>
          <a:prstGeom prst="rect">
            <a:avLst/>
          </a:prstGeom>
        </p:spPr>
        <p:txBody>
          <a:bodyPr anchor="t" anchorCtr="0">
            <a:normAutofit/>
          </a:bodyPr>
          <a:lstStyle>
            <a:lvl1pPr marL="257175" indent="-257175">
              <a:lnSpc>
                <a:spcPct val="100000"/>
              </a:lnSpc>
              <a:buFont typeface="Arial" panose="020B0604020202020204" pitchFamily="34" charset="0"/>
              <a:buChar char="•"/>
              <a:defRPr sz="2000" b="0">
                <a:solidFill>
                  <a:srgbClr val="091932"/>
                </a:solidFill>
                <a:latin typeface="Arial" charset="0"/>
                <a:ea typeface="Arial" charset="0"/>
                <a:cs typeface="Arial" charset="0"/>
              </a:defRPr>
            </a:lvl1pPr>
            <a:lvl2pPr>
              <a:lnSpc>
                <a:spcPct val="100000"/>
              </a:lnSpc>
              <a:defRPr sz="2000" b="0" i="0">
                <a:solidFill>
                  <a:srgbClr val="091932"/>
                </a:solidFill>
                <a:latin typeface="Arial" charset="0"/>
                <a:ea typeface="Arial" charset="0"/>
                <a:cs typeface="Arial" charset="0"/>
              </a:defRPr>
            </a:lvl2pPr>
            <a:lvl3pPr>
              <a:lnSpc>
                <a:spcPct val="100000"/>
              </a:lnSpc>
              <a:defRPr sz="2000" b="0" i="0">
                <a:solidFill>
                  <a:srgbClr val="091932"/>
                </a:solidFill>
                <a:latin typeface="Arial" charset="0"/>
                <a:ea typeface="Arial" charset="0"/>
                <a:cs typeface="Arial" charset="0"/>
              </a:defRPr>
            </a:lvl3pPr>
            <a:lvl4pPr>
              <a:lnSpc>
                <a:spcPct val="100000"/>
              </a:lnSpc>
              <a:defRPr sz="2000" b="0" i="0">
                <a:solidFill>
                  <a:srgbClr val="091932"/>
                </a:solidFill>
                <a:latin typeface="Arial" charset="0"/>
                <a:ea typeface="Arial" charset="0"/>
                <a:cs typeface="Arial" charset="0"/>
              </a:defRPr>
            </a:lvl4pPr>
            <a:lvl5pPr>
              <a:lnSpc>
                <a:spcPct val="100000"/>
              </a:lnSpc>
              <a:defRPr sz="2000" b="0" i="0">
                <a:solidFill>
                  <a:srgbClr val="091932"/>
                </a:solidFill>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2">
            <a:extLst>
              <a:ext uri="{FF2B5EF4-FFF2-40B4-BE49-F238E27FC236}">
                <a16:creationId xmlns:a16="http://schemas.microsoft.com/office/drawing/2014/main" id="{B00BD2AC-376D-C449-9214-D9161F74BA8E}"/>
              </a:ext>
            </a:extLst>
          </p:cNvPr>
          <p:cNvSpPr>
            <a:spLocks noGrp="1"/>
          </p:cNvSpPr>
          <p:nvPr>
            <p:ph type="title" hasCustomPrompt="1"/>
          </p:nvPr>
        </p:nvSpPr>
        <p:spPr>
          <a:xfrm>
            <a:off x="407368" y="404665"/>
            <a:ext cx="4440493" cy="575966"/>
          </a:xfrm>
        </p:spPr>
        <p:txBody>
          <a:bodyPr>
            <a:normAutofit/>
          </a:bodyPr>
          <a:lstStyle>
            <a:lvl1pPr>
              <a:defRPr sz="2000">
                <a:solidFill>
                  <a:srgbClr val="091932"/>
                </a:solidFill>
              </a:defRPr>
            </a:lvl1pPr>
          </a:lstStyle>
          <a:p>
            <a:r>
              <a:rPr lang="en-US" dirty="0"/>
              <a:t>Slide Title, Arial Bold 20pt</a:t>
            </a:r>
            <a:endParaRPr lang="en-GB" dirty="0"/>
          </a:p>
        </p:txBody>
      </p:sp>
    </p:spTree>
    <p:extLst>
      <p:ext uri="{BB962C8B-B14F-4D97-AF65-F5344CB8AC3E}">
        <p14:creationId xmlns:p14="http://schemas.microsoft.com/office/powerpoint/2010/main" val="57646288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Final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36000" y="1028112"/>
            <a:ext cx="3409000" cy="3409000"/>
          </a:xfrm>
          <a:prstGeom prst="rect">
            <a:avLst/>
          </a:prstGeom>
        </p:spPr>
      </p:pic>
      <p:sp>
        <p:nvSpPr>
          <p:cNvPr id="12" name="TextBox 11"/>
          <p:cNvSpPr txBox="1"/>
          <p:nvPr userDrawn="1"/>
        </p:nvSpPr>
        <p:spPr>
          <a:xfrm>
            <a:off x="4871864" y="2924944"/>
            <a:ext cx="633670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1" dirty="0">
                <a:solidFill>
                  <a:srgbClr val="633E88"/>
                </a:solidFill>
                <a:latin typeface="Arial" charset="0"/>
                <a:ea typeface="Arial" charset="0"/>
                <a:cs typeface="Arial" charset="0"/>
              </a:rPr>
              <a:t>T: +44 (0)1234 750111</a:t>
            </a:r>
            <a:endParaRPr lang="en-US" sz="2800" b="1" dirty="0">
              <a:solidFill>
                <a:srgbClr val="633E88"/>
              </a:solidFill>
              <a:latin typeface="Arial" charset="0"/>
              <a:ea typeface="Arial" charset="0"/>
              <a:cs typeface="Arial" charset="0"/>
            </a:endParaRPr>
          </a:p>
        </p:txBody>
      </p:sp>
      <p:grpSp>
        <p:nvGrpSpPr>
          <p:cNvPr id="9" name="Group 8">
            <a:extLst>
              <a:ext uri="{FF2B5EF4-FFF2-40B4-BE49-F238E27FC236}">
                <a16:creationId xmlns:a16="http://schemas.microsoft.com/office/drawing/2014/main" id="{25CDC779-18E2-D042-9784-0A3C1B766EDD}"/>
              </a:ext>
            </a:extLst>
          </p:cNvPr>
          <p:cNvGrpSpPr/>
          <p:nvPr userDrawn="1"/>
        </p:nvGrpSpPr>
        <p:grpSpPr>
          <a:xfrm>
            <a:off x="4727848" y="4221088"/>
            <a:ext cx="3309496" cy="1836446"/>
            <a:chOff x="4727848" y="4487818"/>
            <a:chExt cx="3309496" cy="1836446"/>
          </a:xfrm>
        </p:grpSpPr>
        <p:pic>
          <p:nvPicPr>
            <p:cNvPr id="11" name="Picture 10">
              <a:extLst>
                <a:ext uri="{FF2B5EF4-FFF2-40B4-BE49-F238E27FC236}">
                  <a16:creationId xmlns:a16="http://schemas.microsoft.com/office/drawing/2014/main" id="{8B363BCB-7192-754D-B548-5268FAC338C7}"/>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4727848" y="4487818"/>
              <a:ext cx="3309496" cy="1836446"/>
            </a:xfrm>
            <a:prstGeom prst="rect">
              <a:avLst/>
            </a:prstGeom>
          </p:spPr>
        </p:pic>
        <p:sp>
          <p:nvSpPr>
            <p:cNvPr id="13" name="Rectangle 12">
              <a:extLst>
                <a:ext uri="{FF2B5EF4-FFF2-40B4-BE49-F238E27FC236}">
                  <a16:creationId xmlns:a16="http://schemas.microsoft.com/office/drawing/2014/main" id="{B2624121-48CC-B144-968F-952A6BB69AE8}"/>
                </a:ext>
              </a:extLst>
            </p:cNvPr>
            <p:cNvSpPr/>
            <p:nvPr userDrawn="1"/>
          </p:nvSpPr>
          <p:spPr>
            <a:xfrm>
              <a:off x="4871864" y="5229200"/>
              <a:ext cx="504056"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4" name="Picture 13" descr="Icon&#10;&#10;Description automatically generated">
              <a:extLst>
                <a:ext uri="{FF2B5EF4-FFF2-40B4-BE49-F238E27FC236}">
                  <a16:creationId xmlns:a16="http://schemas.microsoft.com/office/drawing/2014/main" id="{DB75F4FA-FF01-9F49-8665-67211925D9AF}"/>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4943872" y="5218549"/>
              <a:ext cx="360040" cy="360040"/>
            </a:xfrm>
            <a:prstGeom prst="rect">
              <a:avLst/>
            </a:prstGeom>
          </p:spPr>
        </p:pic>
      </p:grpSp>
      <p:sp>
        <p:nvSpPr>
          <p:cNvPr id="2" name="Title 1">
            <a:extLst>
              <a:ext uri="{FF2B5EF4-FFF2-40B4-BE49-F238E27FC236}">
                <a16:creationId xmlns:a16="http://schemas.microsoft.com/office/drawing/2014/main" id="{87AFF30E-E2D0-3F45-873B-62173F062FBF}"/>
              </a:ext>
            </a:extLst>
          </p:cNvPr>
          <p:cNvSpPr>
            <a:spLocks noGrp="1"/>
          </p:cNvSpPr>
          <p:nvPr>
            <p:ph type="title" hasCustomPrompt="1"/>
          </p:nvPr>
        </p:nvSpPr>
        <p:spPr>
          <a:xfrm>
            <a:off x="4871864" y="1988840"/>
            <a:ext cx="7056523" cy="864000"/>
          </a:xfrm>
        </p:spPr>
        <p:txBody>
          <a:bodyPr/>
          <a:lstStyle/>
          <a:p>
            <a:r>
              <a:rPr lang="en-GB" sz="2800" b="1" dirty="0" err="1">
                <a:solidFill>
                  <a:srgbClr val="0C406D"/>
                </a:solidFill>
                <a:latin typeface="Arial" charset="0"/>
                <a:ea typeface="Arial" charset="0"/>
                <a:cs typeface="Arial" charset="0"/>
              </a:rPr>
              <a:t>www.cranfield.ac.uk</a:t>
            </a:r>
            <a:r>
              <a:rPr lang="en-GB" sz="2800" b="1" dirty="0">
                <a:solidFill>
                  <a:srgbClr val="0C406D"/>
                </a:solidFill>
                <a:latin typeface="Arial" charset="0"/>
                <a:ea typeface="Arial" charset="0"/>
                <a:cs typeface="Arial" charset="0"/>
              </a:rPr>
              <a:t>/your-specific-</a:t>
            </a:r>
            <a:r>
              <a:rPr lang="en-GB" sz="2800" b="1" dirty="0" err="1">
                <a:solidFill>
                  <a:srgbClr val="0C406D"/>
                </a:solidFill>
                <a:latin typeface="Arial" charset="0"/>
                <a:ea typeface="Arial" charset="0"/>
                <a:cs typeface="Arial" charset="0"/>
              </a:rPr>
              <a:t>url</a:t>
            </a:r>
            <a:endParaRPr lang="en-GB" dirty="0"/>
          </a:p>
        </p:txBody>
      </p:sp>
    </p:spTree>
    <p:extLst>
      <p:ext uri="{BB962C8B-B14F-4D97-AF65-F5344CB8AC3E}">
        <p14:creationId xmlns:p14="http://schemas.microsoft.com/office/powerpoint/2010/main" val="108251708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Line 4">
            <a:extLst>
              <a:ext uri="{FF2B5EF4-FFF2-40B4-BE49-F238E27FC236}">
                <a16:creationId xmlns:a16="http://schemas.microsoft.com/office/drawing/2014/main" id="{9D9195BB-6FD4-DE30-89A4-EC891585914E}"/>
              </a:ext>
            </a:extLst>
          </p:cNvPr>
          <p:cNvSpPr>
            <a:spLocks noChangeShapeType="1"/>
          </p:cNvSpPr>
          <p:nvPr/>
        </p:nvSpPr>
        <p:spPr bwMode="auto">
          <a:xfrm>
            <a:off x="0" y="6583363"/>
            <a:ext cx="12192000"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sz="1800"/>
          </a:p>
        </p:txBody>
      </p:sp>
      <p:sp>
        <p:nvSpPr>
          <p:cNvPr id="3" name="Line 5">
            <a:extLst>
              <a:ext uri="{FF2B5EF4-FFF2-40B4-BE49-F238E27FC236}">
                <a16:creationId xmlns:a16="http://schemas.microsoft.com/office/drawing/2014/main" id="{EA4BE597-6295-B9C0-DBEA-61C0E4CA8D33}"/>
              </a:ext>
            </a:extLst>
          </p:cNvPr>
          <p:cNvSpPr>
            <a:spLocks noChangeShapeType="1"/>
          </p:cNvSpPr>
          <p:nvPr/>
        </p:nvSpPr>
        <p:spPr bwMode="auto">
          <a:xfrm>
            <a:off x="0" y="706438"/>
            <a:ext cx="12192000"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sz="1800"/>
          </a:p>
        </p:txBody>
      </p:sp>
      <p:sp>
        <p:nvSpPr>
          <p:cNvPr id="1165319" name="Rectangle 7"/>
          <p:cNvSpPr>
            <a:spLocks noGrp="1" noChangeArrowheads="1"/>
          </p:cNvSpPr>
          <p:nvPr>
            <p:ph type="ctrTitle" sz="quarter"/>
          </p:nvPr>
        </p:nvSpPr>
        <p:spPr>
          <a:xfrm>
            <a:off x="914400" y="2130426"/>
            <a:ext cx="10363200" cy="1470025"/>
          </a:xfrm>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lvl1pPr algn="r">
              <a:defRPr sz="3600"/>
            </a:lvl1pPr>
          </a:lstStyle>
          <a:p>
            <a:pPr lvl="0"/>
            <a:r>
              <a:rPr lang="en-GB" altLang="en-US" noProof="0" dirty="0"/>
              <a:t>Click to edit Master title style</a:t>
            </a:r>
          </a:p>
        </p:txBody>
      </p:sp>
    </p:spTree>
    <p:extLst>
      <p:ext uri="{BB962C8B-B14F-4D97-AF65-F5344CB8AC3E}">
        <p14:creationId xmlns:p14="http://schemas.microsoft.com/office/powerpoint/2010/main" val="276346987"/>
      </p:ext>
    </p:extLst>
  </p:cSld>
  <p:clrMapOvr>
    <a:masterClrMapping/>
  </p:clrMapOvr>
  <p:transition>
    <p:wipe dir="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83626227"/>
      </p:ext>
    </p:extLst>
  </p:cSld>
  <p:clrMapOvr>
    <a:masterClrMapping/>
  </p:clrMapOvr>
  <p:transition>
    <p:wipe dir="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2659044171"/>
      </p:ext>
    </p:extLst>
  </p:cSld>
  <p:clrMapOvr>
    <a:masterClrMapping/>
  </p:clrMapOvr>
  <p:transition>
    <p:wipe dir="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914400" y="1239838"/>
            <a:ext cx="5080000" cy="43751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239838"/>
            <a:ext cx="5080000" cy="43751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349150163"/>
      </p:ext>
    </p:extLst>
  </p:cSld>
  <p:clrMapOvr>
    <a:masterClrMapping/>
  </p:clrMapOvr>
  <p:transition>
    <p:wipe dir="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574513094"/>
      </p:ext>
    </p:extLst>
  </p:cSld>
  <p:clrMapOvr>
    <a:masterClrMapping/>
  </p:clrMapOvr>
  <p:transition>
    <p:wipe dir="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655598556"/>
      </p:ext>
    </p:extLst>
  </p:cSld>
  <p:clrMapOvr>
    <a:masterClrMapping/>
  </p:clrMapOvr>
  <p:transition>
    <p:wipe dir="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35548644"/>
      </p:ext>
    </p:extLst>
  </p:cSld>
  <p:clrMapOvr>
    <a:masterClrMapping/>
  </p:clrMapOvr>
  <p:transition>
    <p:wipe dir="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4146961128"/>
      </p:ext>
    </p:extLst>
  </p:cSld>
  <p:clrMapOvr>
    <a:masterClrMapping/>
  </p:clrMapOvr>
  <p:transition>
    <p:wipe dir="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41966473"/>
      </p:ext>
    </p:extLst>
  </p:cSld>
  <p:clrMapOvr>
    <a:masterClrMapping/>
  </p:clrMapOvr>
  <p:transition>
    <p:wipe dir="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13318516"/>
      </p:ext>
    </p:extLst>
  </p:cSld>
  <p:clrMapOvr>
    <a:masterClrMapping/>
  </p:clrMapOvr>
  <p:transition>
    <p:wipe dir="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587317" y="93664"/>
            <a:ext cx="2690283" cy="5521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16467" y="93664"/>
            <a:ext cx="7867651" cy="5521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51855047"/>
      </p:ext>
    </p:extLst>
  </p:cSld>
  <p:clrMapOvr>
    <a:masterClrMapping/>
  </p:clrMapOvr>
  <p:transition>
    <p:wipe dir="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14005060"/>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8.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9.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10.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10.xml"/><Relationship Id="rId1" Type="http://schemas.openxmlformats.org/officeDocument/2006/relationships/slideLayout" Target="../slideLayouts/slideLayout11.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12.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13.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14.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15.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16.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17.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9"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theme" Target="../theme/theme18.xml"/><Relationship Id="rId1" Type="http://schemas.openxmlformats.org/officeDocument/2006/relationships/slideLayout" Target="../slideLayouts/slideLayout26.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theme" Target="../theme/theme19.xml"/><Relationship Id="rId1" Type="http://schemas.openxmlformats.org/officeDocument/2006/relationships/slideLayout" Target="../slideLayouts/slideLayout27.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theme" Target="../theme/theme20.xml"/><Relationship Id="rId1" Type="http://schemas.openxmlformats.org/officeDocument/2006/relationships/slideLayout" Target="../slideLayouts/slideLayout2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image" Target="../media/image25.png"/><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theme" Target="../theme/theme21.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slideLayout" Target="../slideLayouts/slideLayout4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theme" Target="../theme/theme2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 id="214748373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58800" y="403200"/>
            <a:ext cx="10224000" cy="864000"/>
          </a:xfrm>
          <a:prstGeom prst="rect">
            <a:avLst/>
          </a:prstGeom>
        </p:spPr>
        <p:txBody>
          <a:bodyPr vert="horz" lIns="91440" tIns="45720" rIns="91440" bIns="45720" rtlCol="0" anchor="ctr">
            <a:normAutofit/>
          </a:bodyPr>
          <a:lstStyle/>
          <a:p>
            <a:r>
              <a:rPr lang="en-US" dirty="0"/>
              <a:t>Slide Title, Arial Bold 28pt</a:t>
            </a:r>
            <a:endParaRPr lang="en-GB" dirty="0"/>
          </a:p>
        </p:txBody>
      </p:sp>
      <p:sp>
        <p:nvSpPr>
          <p:cNvPr id="3" name="Text Placeholder 2"/>
          <p:cNvSpPr>
            <a:spLocks noGrp="1"/>
          </p:cNvSpPr>
          <p:nvPr>
            <p:ph type="body" idx="1"/>
          </p:nvPr>
        </p:nvSpPr>
        <p:spPr>
          <a:xfrm>
            <a:off x="406800" y="1411200"/>
            <a:ext cx="11376000" cy="4769867"/>
          </a:xfrm>
          <a:prstGeom prst="rect">
            <a:avLst/>
          </a:prstGeom>
        </p:spPr>
        <p:txBody>
          <a:bodyPr vert="horz" lIns="91440" tIns="45720" rIns="91440" bIns="45720" rtlCol="0">
            <a:normAutofit/>
          </a:body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8" name="Picture 7" descr="A picture containing drawing, clock&#10;&#10;Description automatically generated">
            <a:extLst>
              <a:ext uri="{FF2B5EF4-FFF2-40B4-BE49-F238E27FC236}">
                <a16:creationId xmlns:a16="http://schemas.microsoft.com/office/drawing/2014/main" id="{11781992-C2D7-134B-B0AA-4E1A7CF97FFB}"/>
              </a:ext>
            </a:extLst>
          </p:cNvPr>
          <p:cNvPicPr>
            <a:picLocks noChangeAspect="1"/>
          </p:cNvPicPr>
          <p:nvPr userDrawn="1"/>
        </p:nvPicPr>
        <p:blipFill>
          <a:blip r:embed="rId18" cstate="screen">
            <a:extLst>
              <a:ext uri="{28A0092B-C50C-407E-A947-70E740481C1C}">
                <a14:useLocalDpi xmlns:a14="http://schemas.microsoft.com/office/drawing/2010/main"/>
              </a:ext>
            </a:extLst>
          </a:blip>
          <a:stretch>
            <a:fillRect/>
          </a:stretch>
        </p:blipFill>
        <p:spPr>
          <a:xfrm>
            <a:off x="406800" y="316468"/>
            <a:ext cx="467476" cy="950732"/>
          </a:xfrm>
          <a:prstGeom prst="rect">
            <a:avLst/>
          </a:prstGeom>
        </p:spPr>
      </p:pic>
    </p:spTree>
    <p:extLst>
      <p:ext uri="{BB962C8B-B14F-4D97-AF65-F5344CB8AC3E}">
        <p14:creationId xmlns:p14="http://schemas.microsoft.com/office/powerpoint/2010/main" val="3685548004"/>
      </p:ext>
    </p:extLst>
  </p:cSld>
  <p:clrMap bg1="dk1" tx1="lt1" bg2="dk2" tx2="lt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Lst>
  <p:hf sldNum="0" hdr="0" ftr="0" dt="0"/>
  <p:txStyles>
    <p:titleStyle>
      <a:lvl1pPr algn="l" defTabSz="914400" rtl="0" eaLnBrk="1" latinLnBrk="0" hangingPunct="1">
        <a:lnSpc>
          <a:spcPct val="90000"/>
        </a:lnSpc>
        <a:spcBef>
          <a:spcPct val="0"/>
        </a:spcBef>
        <a:buNone/>
        <a:defRPr sz="2800" b="1" kern="1200" baseline="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reserve="1">
  <p:cSld>
    <p:bg bwMode="ltGray">
      <p:bgPr>
        <a:gradFill rotWithShape="1">
          <a:gsLst>
            <a:gs pos="0">
              <a:srgbClr val="597589"/>
            </a:gs>
            <a:gs pos="55000">
              <a:srgbClr val="597589"/>
            </a:gs>
            <a:gs pos="100000">
              <a:srgbClr val="426277"/>
            </a:gs>
          </a:gsLst>
          <a:lin ang="5400000"/>
        </a:gradFill>
        <a:effectLst/>
      </p:bgPr>
    </p:bg>
    <p:spTree>
      <p:nvGrpSpPr>
        <p:cNvPr id="1" name=""/>
        <p:cNvGrpSpPr/>
        <p:nvPr/>
      </p:nvGrpSpPr>
      <p:grpSpPr>
        <a:xfrm>
          <a:off x="0" y="0"/>
          <a:ext cx="0" cy="0"/>
          <a:chOff x="0" y="0"/>
          <a:chExt cx="0" cy="0"/>
        </a:xfrm>
      </p:grpSpPr>
      <p:sp>
        <p:nvSpPr>
          <p:cNvPr id="1026" name="Rectangle 3">
            <a:extLst>
              <a:ext uri="{FF2B5EF4-FFF2-40B4-BE49-F238E27FC236}">
                <a16:creationId xmlns:a16="http://schemas.microsoft.com/office/drawing/2014/main" id="{E9F7FF9D-BED8-EA23-1433-2AC2CF69D1F7}"/>
              </a:ext>
            </a:extLst>
          </p:cNvPr>
          <p:cNvSpPr>
            <a:spLocks noGrp="1" noChangeArrowheads="1"/>
          </p:cNvSpPr>
          <p:nvPr>
            <p:ph type="title"/>
          </p:nvPr>
        </p:nvSpPr>
        <p:spPr bwMode="auto">
          <a:xfrm>
            <a:off x="516467" y="93664"/>
            <a:ext cx="8580967" cy="5222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p>
            <a:pPr lvl="0"/>
            <a:r>
              <a:rPr lang="en-GB" altLang="en-US"/>
              <a:t>Click to edit Master title style</a:t>
            </a:r>
          </a:p>
        </p:txBody>
      </p:sp>
      <p:sp>
        <p:nvSpPr>
          <p:cNvPr id="1027" name="Rectangle 4">
            <a:extLst>
              <a:ext uri="{FF2B5EF4-FFF2-40B4-BE49-F238E27FC236}">
                <a16:creationId xmlns:a16="http://schemas.microsoft.com/office/drawing/2014/main" id="{1C76ACE2-8C1E-F14F-C3A8-9EF7CC07D88C}"/>
              </a:ext>
            </a:extLst>
          </p:cNvPr>
          <p:cNvSpPr>
            <a:spLocks noGrp="1" noChangeArrowheads="1"/>
          </p:cNvSpPr>
          <p:nvPr>
            <p:ph type="body" idx="1"/>
          </p:nvPr>
        </p:nvSpPr>
        <p:spPr bwMode="auto">
          <a:xfrm>
            <a:off x="914400" y="1239838"/>
            <a:ext cx="10363200" cy="4375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Tree>
    <p:extLst>
      <p:ext uri="{BB962C8B-B14F-4D97-AF65-F5344CB8AC3E}">
        <p14:creationId xmlns:p14="http://schemas.microsoft.com/office/powerpoint/2010/main" val="2360021285"/>
      </p:ext>
    </p:extLst>
  </p:cSld>
  <p:clrMap bg1="dk1" tx1="lt1" bg2="dk2" tx2="lt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Lst>
  <p:transition>
    <p:wipe dir="r"/>
  </p:transition>
  <p:txStyles>
    <p:titleStyle>
      <a:lvl1pPr algn="l" rtl="0" eaLnBrk="0" fontAlgn="base" hangingPunct="0">
        <a:spcBef>
          <a:spcPct val="0"/>
        </a:spcBef>
        <a:spcAft>
          <a:spcPct val="0"/>
        </a:spcAft>
        <a:defRPr sz="2800" b="1" kern="1200">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panose="020B0604020202020204" pitchFamily="34" charset="0"/>
        </a:defRPr>
      </a:lvl2pPr>
      <a:lvl3pPr algn="l" rtl="0" eaLnBrk="0" fontAlgn="base" hangingPunct="0">
        <a:spcBef>
          <a:spcPct val="0"/>
        </a:spcBef>
        <a:spcAft>
          <a:spcPct val="0"/>
        </a:spcAft>
        <a:defRPr sz="2800" b="1">
          <a:solidFill>
            <a:schemeClr val="tx1"/>
          </a:solidFill>
          <a:latin typeface="Arial" panose="020B0604020202020204" pitchFamily="34" charset="0"/>
        </a:defRPr>
      </a:lvl3pPr>
      <a:lvl4pPr algn="l" rtl="0" eaLnBrk="0" fontAlgn="base" hangingPunct="0">
        <a:spcBef>
          <a:spcPct val="0"/>
        </a:spcBef>
        <a:spcAft>
          <a:spcPct val="0"/>
        </a:spcAft>
        <a:defRPr sz="2800" b="1">
          <a:solidFill>
            <a:schemeClr val="tx1"/>
          </a:solidFill>
          <a:latin typeface="Arial" panose="020B0604020202020204" pitchFamily="34" charset="0"/>
        </a:defRPr>
      </a:lvl4pPr>
      <a:lvl5pPr algn="l" rtl="0" eaLnBrk="0" fontAlgn="base" hangingPunct="0">
        <a:spcBef>
          <a:spcPct val="0"/>
        </a:spcBef>
        <a:spcAft>
          <a:spcPct val="0"/>
        </a:spcAft>
        <a:defRPr sz="2800" b="1">
          <a:solidFill>
            <a:schemeClr val="tx1"/>
          </a:solidFill>
          <a:latin typeface="Arial" panose="020B0604020202020204" pitchFamily="34" charset="0"/>
        </a:defRPr>
      </a:lvl5pPr>
      <a:lvl6pPr marL="457200" algn="l" rtl="0" fontAlgn="base">
        <a:spcBef>
          <a:spcPct val="0"/>
        </a:spcBef>
        <a:spcAft>
          <a:spcPct val="0"/>
        </a:spcAft>
        <a:defRPr sz="2800" b="1">
          <a:solidFill>
            <a:schemeClr val="tx1"/>
          </a:solidFill>
          <a:latin typeface="Arial" panose="020B0604020202020204" pitchFamily="34" charset="0"/>
        </a:defRPr>
      </a:lvl6pPr>
      <a:lvl7pPr marL="914400" algn="l" rtl="0" fontAlgn="base">
        <a:spcBef>
          <a:spcPct val="0"/>
        </a:spcBef>
        <a:spcAft>
          <a:spcPct val="0"/>
        </a:spcAft>
        <a:defRPr sz="2800" b="1">
          <a:solidFill>
            <a:schemeClr val="tx1"/>
          </a:solidFill>
          <a:latin typeface="Arial" panose="020B0604020202020204" pitchFamily="34" charset="0"/>
        </a:defRPr>
      </a:lvl7pPr>
      <a:lvl8pPr marL="1371600" algn="l" rtl="0" fontAlgn="base">
        <a:spcBef>
          <a:spcPct val="0"/>
        </a:spcBef>
        <a:spcAft>
          <a:spcPct val="0"/>
        </a:spcAft>
        <a:defRPr sz="2800" b="1">
          <a:solidFill>
            <a:schemeClr val="tx1"/>
          </a:solidFill>
          <a:latin typeface="Arial" panose="020B0604020202020204" pitchFamily="34" charset="0"/>
        </a:defRPr>
      </a:lvl8pPr>
      <a:lvl9pPr marL="1828800" algn="l" rtl="0" fontAlgn="base">
        <a:spcBef>
          <a:spcPct val="0"/>
        </a:spcBef>
        <a:spcAft>
          <a:spcPct val="0"/>
        </a:spcAft>
        <a:defRPr sz="2800" b="1">
          <a:solidFill>
            <a:schemeClr val="tx1"/>
          </a:solidFill>
          <a:latin typeface="Arial" panose="020B0604020202020204" pitchFamily="34" charset="0"/>
        </a:defRPr>
      </a:lvl9pPr>
    </p:titleStyle>
    <p:bodyStyle>
      <a:lvl1pPr marL="388938" indent="-388938" algn="l" rtl="0" eaLnBrk="0" fontAlgn="base" hangingPunct="0">
        <a:spcBef>
          <a:spcPct val="10000"/>
        </a:spcBef>
        <a:spcAft>
          <a:spcPct val="10000"/>
        </a:spcAft>
        <a:buClr>
          <a:srgbClr val="FF1C1C"/>
        </a:buClr>
        <a:buSzPct val="80000"/>
        <a:buFont typeface="Wingdings" pitchFamily="2" charset="2"/>
        <a:buChar char="n"/>
        <a:defRPr sz="2800" kern="1200">
          <a:solidFill>
            <a:schemeClr val="tx1"/>
          </a:solidFill>
          <a:latin typeface="+mn-lt"/>
          <a:ea typeface="+mn-ea"/>
          <a:cs typeface="+mn-cs"/>
        </a:defRPr>
      </a:lvl1pPr>
      <a:lvl2pPr marL="947738" indent="-368300" algn="l" rtl="0" eaLnBrk="0" fontAlgn="base" hangingPunct="0">
        <a:spcBef>
          <a:spcPct val="10000"/>
        </a:spcBef>
        <a:spcAft>
          <a:spcPct val="10000"/>
        </a:spcAft>
        <a:buClr>
          <a:srgbClr val="FF1C1C"/>
        </a:buClr>
        <a:buSzPct val="80000"/>
        <a:buFont typeface="Wingdings" pitchFamily="2" charset="2"/>
        <a:buChar char="l"/>
        <a:defRPr sz="2400" kern="1200">
          <a:solidFill>
            <a:schemeClr val="tx1"/>
          </a:solidFill>
          <a:latin typeface="+mn-lt"/>
          <a:ea typeface="+mn-ea"/>
          <a:cs typeface="+mn-cs"/>
        </a:defRPr>
      </a:lvl2pPr>
      <a:lvl3pPr marL="1519238" indent="-373063" algn="l" rtl="0" eaLnBrk="0" fontAlgn="base" hangingPunct="0">
        <a:spcBef>
          <a:spcPct val="10000"/>
        </a:spcBef>
        <a:spcAft>
          <a:spcPct val="10000"/>
        </a:spcAft>
        <a:buClr>
          <a:srgbClr val="FF1C1C"/>
        </a:buClr>
        <a:buSzPct val="80000"/>
        <a:buFont typeface="Wingdings" pitchFamily="2" charset="2"/>
        <a:buChar char="n"/>
        <a:defRPr sz="2400" kern="1200">
          <a:solidFill>
            <a:schemeClr val="tx1"/>
          </a:solidFill>
          <a:latin typeface="+mn-lt"/>
          <a:ea typeface="+mn-ea"/>
          <a:cs typeface="+mn-cs"/>
        </a:defRPr>
      </a:lvl3pPr>
      <a:lvl4pPr marL="2095500" indent="-385763" algn="l" rtl="0" eaLnBrk="0" fontAlgn="base" hangingPunct="0">
        <a:spcBef>
          <a:spcPct val="10000"/>
        </a:spcBef>
        <a:spcAft>
          <a:spcPct val="10000"/>
        </a:spcAft>
        <a:buClr>
          <a:srgbClr val="FF1C1C"/>
        </a:buClr>
        <a:buSzPct val="80000"/>
        <a:buFont typeface="Wingdings" pitchFamily="2" charset="2"/>
        <a:buChar char="l"/>
        <a:defRPr sz="2400" kern="1200">
          <a:solidFill>
            <a:schemeClr val="tx1"/>
          </a:solidFill>
          <a:latin typeface="+mn-lt"/>
          <a:ea typeface="+mn-ea"/>
          <a:cs typeface="+mn-cs"/>
        </a:defRPr>
      </a:lvl4pPr>
      <a:lvl5pPr marL="2674938" indent="-388938" algn="l" rtl="0" eaLnBrk="0" fontAlgn="base" hangingPunct="0">
        <a:spcBef>
          <a:spcPct val="10000"/>
        </a:spcBef>
        <a:spcAft>
          <a:spcPct val="10000"/>
        </a:spcAft>
        <a:buClr>
          <a:srgbClr val="FF1C1C"/>
        </a:buClr>
        <a:buSzPct val="80000"/>
        <a:buFont typeface="Wingdings" pitchFamily="2" charset="2"/>
        <a:buChar char="l"/>
        <a:defRPr sz="2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xml"/><Relationship Id="rId1" Type="http://schemas.openxmlformats.org/officeDocument/2006/relationships/slideLayout" Target="../slideLayouts/slideLayout56.xml"/><Relationship Id="rId4" Type="http://schemas.openxmlformats.org/officeDocument/2006/relationships/image" Target="../media/image33.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6.xml"/></Relationships>
</file>

<file path=ppt/slides/_rels/slide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56.xml"/><Relationship Id="rId4" Type="http://schemas.openxmlformats.org/officeDocument/2006/relationships/image" Target="../media/image33.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6.xml"/></Relationships>
</file>

<file path=ppt/slides/_rels/slide1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8.xml"/><Relationship Id="rId1" Type="http://schemas.openxmlformats.org/officeDocument/2006/relationships/slideLayout" Target="../slideLayouts/slideLayout56.xml"/></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50.xml"/></Relationships>
</file>

<file path=ppt/slides/_rels/slide1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5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6.xml"/></Relationships>
</file>

<file path=ppt/slides/_rels/slide1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50.xml"/></Relationships>
</file>

<file path=ppt/slides/_rels/slide1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50.xml"/></Relationships>
</file>

<file path=ppt/slides/_rels/slide1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0.xml"/><Relationship Id="rId1" Type="http://schemas.openxmlformats.org/officeDocument/2006/relationships/slideLayout" Target="../slideLayouts/slideLayout56.xml"/></Relationships>
</file>

<file path=ppt/slides/_rels/slide1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50.xml"/></Relationships>
</file>

<file path=ppt/slides/_rels/slide19.xml.rels><?xml version="1.0" encoding="UTF-8" standalone="yes"?>
<Relationships xmlns="http://schemas.openxmlformats.org/package/2006/relationships"><Relationship Id="rId2" Type="http://schemas.openxmlformats.org/officeDocument/2006/relationships/image" Target="../media/image41.emf"/><Relationship Id="rId1" Type="http://schemas.openxmlformats.org/officeDocument/2006/relationships/slideLayout" Target="../slideLayouts/slideLayout50.xml"/></Relationships>
</file>

<file path=ppt/slides/_rels/slide2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1.xml"/><Relationship Id="rId1" Type="http://schemas.openxmlformats.org/officeDocument/2006/relationships/slideLayout" Target="../slideLayouts/slideLayout56.xml"/><Relationship Id="rId4" Type="http://schemas.openxmlformats.org/officeDocument/2006/relationships/image" Target="../media/image43.png"/></Relationships>
</file>

<file path=ppt/slides/_rels/slide2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50.xml"/></Relationships>
</file>

<file path=ppt/slides/_rels/slide2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emf"/><Relationship Id="rId1" Type="http://schemas.openxmlformats.org/officeDocument/2006/relationships/slideLayout" Target="../slideLayouts/slideLayout6.xml"/><Relationship Id="rId5" Type="http://schemas.openxmlformats.org/officeDocument/2006/relationships/image" Target="../media/image48.png"/><Relationship Id="rId4" Type="http://schemas.openxmlformats.org/officeDocument/2006/relationships/image" Target="../media/image47.png"/></Relationships>
</file>

<file path=ppt/slides/_rels/slide23.xml.rels><?xml version="1.0" encoding="UTF-8" standalone="yes"?>
<Relationships xmlns="http://schemas.openxmlformats.org/package/2006/relationships"><Relationship Id="rId2" Type="http://schemas.openxmlformats.org/officeDocument/2006/relationships/image" Target="../media/image49.emf"/><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oleObject" Target="../embeddings/oleObject1.bin"/><Relationship Id="rId1" Type="http://schemas.openxmlformats.org/officeDocument/2006/relationships/slideLayout" Target="../slideLayouts/slideLayout50.xml"/></Relationships>
</file>

<file path=ppt/slides/_rels/slide26.xml.rels><?xml version="1.0" encoding="UTF-8" standalone="yes"?>
<Relationships xmlns="http://schemas.openxmlformats.org/package/2006/relationships"><Relationship Id="rId3" Type="http://schemas.openxmlformats.org/officeDocument/2006/relationships/image" Target="../media/image390.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400.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51.emf"/></Relationships>
</file>

<file path=ppt/slides/_rels/slide2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54.emf"/><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55.emf"/><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56.emf"/><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56.xml"/></Relationships>
</file>

<file path=ppt/slides/_rels/slide36.xml.rels><?xml version="1.0" encoding="UTF-8" standalone="yes"?>
<Relationships xmlns="http://schemas.openxmlformats.org/package/2006/relationships"><Relationship Id="rId2" Type="http://schemas.openxmlformats.org/officeDocument/2006/relationships/image" Target="../media/image57.emf"/><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58.emf"/><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39.xml.rels><?xml version="1.0" encoding="UTF-8" standalone="yes"?>
<Relationships xmlns="http://schemas.openxmlformats.org/package/2006/relationships"><Relationship Id="rId2" Type="http://schemas.openxmlformats.org/officeDocument/2006/relationships/image" Target="../media/image59.emf"/><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emf"/><Relationship Id="rId1" Type="http://schemas.openxmlformats.org/officeDocument/2006/relationships/slideLayout" Target="../slideLayouts/slideLayout6.xml"/><Relationship Id="rId5" Type="http://schemas.openxmlformats.org/officeDocument/2006/relationships/image" Target="../media/image63.png"/><Relationship Id="rId4" Type="http://schemas.openxmlformats.org/officeDocument/2006/relationships/image" Target="../media/image62.png"/></Relationships>
</file>

<file path=ppt/slides/_rels/slide41.xml.rels><?xml version="1.0" encoding="UTF-8" standalone="yes"?>
<Relationships xmlns="http://schemas.openxmlformats.org/package/2006/relationships"><Relationship Id="rId2" Type="http://schemas.openxmlformats.org/officeDocument/2006/relationships/image" Target="../media/image64.emf"/><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43.xml.rels><?xml version="1.0" encoding="UTF-8" standalone="yes"?>
<Relationships xmlns="http://schemas.openxmlformats.org/package/2006/relationships"><Relationship Id="rId2" Type="http://schemas.openxmlformats.org/officeDocument/2006/relationships/image" Target="../media/image65.emf"/><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6.xml"/></Relationships>
</file>

<file path=ppt/slides/_rels/slide5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18.xml"/><Relationship Id="rId1" Type="http://schemas.openxmlformats.org/officeDocument/2006/relationships/slideLayout" Target="../slideLayouts/slideLayout6.xml"/><Relationship Id="rId5" Type="http://schemas.openxmlformats.org/officeDocument/2006/relationships/image" Target="../media/image68.png"/><Relationship Id="rId4" Type="http://schemas.openxmlformats.org/officeDocument/2006/relationships/image" Target="../media/image67.png"/></Relationships>
</file>

<file path=ppt/slides/_rels/slide52.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55.xml.rels><?xml version="1.0" encoding="UTF-8" standalone="yes"?>
<Relationships xmlns="http://schemas.openxmlformats.org/package/2006/relationships"><Relationship Id="rId2" Type="http://schemas.openxmlformats.org/officeDocument/2006/relationships/image" Target="../media/image70.emf"/><Relationship Id="rId1" Type="http://schemas.openxmlformats.org/officeDocument/2006/relationships/slideLayout" Target="../slideLayouts/slideLayout51.xml"/></Relationships>
</file>

<file path=ppt/slides/_rels/slide56.xml.rels><?xml version="1.0" encoding="UTF-8" standalone="yes"?>
<Relationships xmlns="http://schemas.openxmlformats.org/package/2006/relationships"><Relationship Id="rId2" Type="http://schemas.openxmlformats.org/officeDocument/2006/relationships/image" Target="../media/image71.emf"/><Relationship Id="rId1" Type="http://schemas.openxmlformats.org/officeDocument/2006/relationships/slideLayout" Target="../slideLayouts/slideLayout51.xml"/></Relationships>
</file>

<file path=ppt/slides/_rels/slide57.xml.rels><?xml version="1.0" encoding="UTF-8" standalone="yes"?>
<Relationships xmlns="http://schemas.openxmlformats.org/package/2006/relationships"><Relationship Id="rId2" Type="http://schemas.openxmlformats.org/officeDocument/2006/relationships/image" Target="../media/image72.emf"/><Relationship Id="rId1" Type="http://schemas.openxmlformats.org/officeDocument/2006/relationships/slideLayout" Target="../slideLayouts/slideLayout51.xml"/></Relationships>
</file>

<file path=ppt/slides/_rels/slide58.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72.xml.rels><?xml version="1.0" encoding="UTF-8" standalone="yes"?>
<Relationships xmlns="http://schemas.openxmlformats.org/package/2006/relationships"><Relationship Id="rId2" Type="http://schemas.openxmlformats.org/officeDocument/2006/relationships/image" Target="../media/image74.emf"/><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2" Type="http://schemas.openxmlformats.org/officeDocument/2006/relationships/image" Target="../media/image75.emf"/><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3" Type="http://schemas.openxmlformats.org/officeDocument/2006/relationships/image" Target="../media/image77.emf"/><Relationship Id="rId2" Type="http://schemas.openxmlformats.org/officeDocument/2006/relationships/notesSlide" Target="../notesSlides/notesSlide23.xml"/><Relationship Id="rId1" Type="http://schemas.openxmlformats.org/officeDocument/2006/relationships/slideLayout" Target="../slideLayouts/slideLayout6.xml"/><Relationship Id="rId4" Type="http://schemas.openxmlformats.org/officeDocument/2006/relationships/image" Target="../media/image78.png"/></Relationships>
</file>

<file path=ppt/slides/_rels/slide76.xml.rels><?xml version="1.0" encoding="UTF-8" standalone="yes"?>
<Relationships xmlns="http://schemas.openxmlformats.org/package/2006/relationships"><Relationship Id="rId2" Type="http://schemas.openxmlformats.org/officeDocument/2006/relationships/image" Target="../media/image79.emf"/><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2" Type="http://schemas.openxmlformats.org/officeDocument/2006/relationships/image" Target="../media/image81.emf"/><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24.xml"/><Relationship Id="rId1" Type="http://schemas.openxmlformats.org/officeDocument/2006/relationships/slideLayout" Target="../slideLayouts/slideLayout6.xml"/><Relationship Id="rId4" Type="http://schemas.openxmlformats.org/officeDocument/2006/relationships/image" Target="../media/image83.png"/></Relationships>
</file>

<file path=ppt/slides/_rels/slide80.xml.rels><?xml version="1.0" encoding="UTF-8" standalone="yes"?>
<Relationships xmlns="http://schemas.openxmlformats.org/package/2006/relationships"><Relationship Id="rId2" Type="http://schemas.openxmlformats.org/officeDocument/2006/relationships/image" Target="../media/image84.emf"/><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86.png"/></Relationships>
</file>

<file path=ppt/slides/_rels/slide82.xml.rels><?xml version="1.0" encoding="UTF-8" standalone="yes"?>
<Relationships xmlns="http://schemas.openxmlformats.org/package/2006/relationships"><Relationship Id="rId2" Type="http://schemas.openxmlformats.org/officeDocument/2006/relationships/image" Target="../media/image87.emf"/><Relationship Id="rId1" Type="http://schemas.openxmlformats.org/officeDocument/2006/relationships/slideLayout" Target="../slideLayouts/slideLayout6.xml"/></Relationships>
</file>

<file path=ppt/slides/_rels/slide83.xml.rels><?xml version="1.0" encoding="UTF-8" standalone="yes"?>
<Relationships xmlns="http://schemas.openxmlformats.org/package/2006/relationships"><Relationship Id="rId2" Type="http://schemas.openxmlformats.org/officeDocument/2006/relationships/image" Target="../media/image88.emf"/><Relationship Id="rId1" Type="http://schemas.openxmlformats.org/officeDocument/2006/relationships/slideLayout" Target="../slideLayouts/slideLayout6.xml"/></Relationships>
</file>

<file path=ppt/slides/_rels/slide84.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26.xml"/><Relationship Id="rId1" Type="http://schemas.openxmlformats.org/officeDocument/2006/relationships/slideLayout" Target="../slideLayouts/slideLayout6.xml"/><Relationship Id="rId5" Type="http://schemas.openxmlformats.org/officeDocument/2006/relationships/image" Target="../media/image780.png"/><Relationship Id="rId4" Type="http://schemas.openxmlformats.org/officeDocument/2006/relationships/image" Target="../media/image90.png"/></Relationships>
</file>

<file path=ppt/slides/_rels/slide85.xml.rels><?xml version="1.0" encoding="UTF-8" standalone="yes"?>
<Relationships xmlns="http://schemas.openxmlformats.org/package/2006/relationships"><Relationship Id="rId2" Type="http://schemas.openxmlformats.org/officeDocument/2006/relationships/image" Target="../media/image91.emf"/><Relationship Id="rId1" Type="http://schemas.openxmlformats.org/officeDocument/2006/relationships/slideLayout" Target="../slideLayouts/slideLayout6.xml"/></Relationships>
</file>

<file path=ppt/slides/_rels/slide86.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openxmlformats.org/officeDocument/2006/relationships/image" Target="../media/image90.png"/></Relationships>
</file>

<file path=ppt/slides/_rels/slide87.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emf"/><Relationship Id="rId1" Type="http://schemas.openxmlformats.org/officeDocument/2006/relationships/slideLayout" Target="../slideLayouts/slideLayout6.xml"/><Relationship Id="rId5" Type="http://schemas.openxmlformats.org/officeDocument/2006/relationships/image" Target="../media/image95.png"/><Relationship Id="rId4" Type="http://schemas.openxmlformats.org/officeDocument/2006/relationships/image" Target="../media/image94.png"/></Relationships>
</file>

<file path=ppt/slides/_rels/slide88.xml.rels><?xml version="1.0" encoding="UTF-8" standalone="yes"?>
<Relationships xmlns="http://schemas.openxmlformats.org/package/2006/relationships"><Relationship Id="rId3" Type="http://schemas.openxmlformats.org/officeDocument/2006/relationships/image" Target="../media/image97.emf"/><Relationship Id="rId2" Type="http://schemas.openxmlformats.org/officeDocument/2006/relationships/image" Target="../media/image96.png"/><Relationship Id="rId1" Type="http://schemas.openxmlformats.org/officeDocument/2006/relationships/slideLayout" Target="../slideLayouts/slideLayout6.xml"/></Relationships>
</file>

<file path=ppt/slides/_rels/slide89.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6.xml"/></Relationships>
</file>

<file path=ppt/slides/_rels/slide92.xml.rels><?xml version="1.0" encoding="UTF-8" standalone="yes"?>
<Relationships xmlns="http://schemas.openxmlformats.org/package/2006/relationships"><Relationship Id="rId2" Type="http://schemas.openxmlformats.org/officeDocument/2006/relationships/image" Target="../media/image101.emf"/><Relationship Id="rId1" Type="http://schemas.openxmlformats.org/officeDocument/2006/relationships/slideLayout" Target="../slideLayouts/slideLayout6.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94.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29.xml"/><Relationship Id="rId1" Type="http://schemas.openxmlformats.org/officeDocument/2006/relationships/slideLayout" Target="../slideLayouts/slideLayout6.xml"/><Relationship Id="rId4" Type="http://schemas.openxmlformats.org/officeDocument/2006/relationships/image" Target="../media/image103.png"/></Relationships>
</file>

<file path=ppt/slides/_rels/slide95.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6.xml"/></Relationships>
</file>

<file path=ppt/slides/_rels/slide96.xml.rels><?xml version="1.0" encoding="UTF-8" standalone="yes"?>
<Relationships xmlns="http://schemas.openxmlformats.org/package/2006/relationships"><Relationship Id="rId2" Type="http://schemas.openxmlformats.org/officeDocument/2006/relationships/image" Target="../media/image105.emf"/><Relationship Id="rId1" Type="http://schemas.openxmlformats.org/officeDocument/2006/relationships/slideLayout" Target="../slideLayouts/slideLayout6.xml"/></Relationships>
</file>

<file path=ppt/slides/_rels/slide97.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6.xml"/></Relationships>
</file>

<file path=ppt/slides/_rels/slide98.xml.rels><?xml version="1.0" encoding="UTF-8" standalone="yes"?>
<Relationships xmlns="http://schemas.openxmlformats.org/package/2006/relationships"><Relationship Id="rId2" Type="http://schemas.openxmlformats.org/officeDocument/2006/relationships/image" Target="../media/image107.emf"/><Relationship Id="rId1" Type="http://schemas.openxmlformats.org/officeDocument/2006/relationships/slideLayout" Target="../slideLayouts/slideLayout6.xml"/></Relationships>
</file>

<file path=ppt/slides/_rels/slide99.xml.rels><?xml version="1.0" encoding="UTF-8" standalone="yes"?>
<Relationships xmlns="http://schemas.openxmlformats.org/package/2006/relationships"><Relationship Id="rId3" Type="http://schemas.openxmlformats.org/officeDocument/2006/relationships/image" Target="../media/image108.emf"/><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101.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3.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50.xml"/></Relationships>
</file>

<file path=ppt/slides/_rels/slide104.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105.xml.rels><?xml version="1.0" encoding="UTF-8" standalone="yes"?>
<Relationships xmlns="http://schemas.openxmlformats.org/package/2006/relationships"><Relationship Id="rId2" Type="http://schemas.openxmlformats.org/officeDocument/2006/relationships/image" Target="../media/image112.png"/><Relationship Id="rId1" Type="http://schemas.openxmlformats.org/officeDocument/2006/relationships/slideLayout" Target="../slideLayouts/slideLayout6.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7.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6.xml"/></Relationships>
</file>

<file path=ppt/slides/_rels/slide108.xml.rels><?xml version="1.0" encoding="UTF-8" standalone="yes"?>
<Relationships xmlns="http://schemas.openxmlformats.org/package/2006/relationships"><Relationship Id="rId2" Type="http://schemas.openxmlformats.org/officeDocument/2006/relationships/image" Target="../media/image114.png"/><Relationship Id="rId1" Type="http://schemas.openxmlformats.org/officeDocument/2006/relationships/slideLayout" Target="../slideLayouts/slideLayout6.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0.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50.xml"/></Relationships>
</file>

<file path=ppt/slides/_rels/slide111.xml.rels><?xml version="1.0" encoding="UTF-8" standalone="yes"?>
<Relationships xmlns="http://schemas.openxmlformats.org/package/2006/relationships"><Relationship Id="rId2" Type="http://schemas.openxmlformats.org/officeDocument/2006/relationships/image" Target="../media/image116.png"/><Relationship Id="rId1" Type="http://schemas.openxmlformats.org/officeDocument/2006/relationships/slideLayout" Target="../slideLayouts/slideLayout50.xml"/></Relationships>
</file>

<file path=ppt/slides/_rels/slide112.xml.rels><?xml version="1.0" encoding="UTF-8" standalone="yes"?>
<Relationships xmlns="http://schemas.openxmlformats.org/package/2006/relationships"><Relationship Id="rId2" Type="http://schemas.openxmlformats.org/officeDocument/2006/relationships/image" Target="../media/image117.png"/><Relationship Id="rId1" Type="http://schemas.openxmlformats.org/officeDocument/2006/relationships/slideLayout" Target="../slideLayouts/slideLayout50.xml"/></Relationships>
</file>

<file path=ppt/slides/_rels/slide113.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34.xml"/><Relationship Id="rId1" Type="http://schemas.openxmlformats.org/officeDocument/2006/relationships/slideLayout" Target="../slideLayouts/slideLayout50.xml"/></Relationships>
</file>

<file path=ppt/slides/_rels/slide114.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50.xml"/></Relationships>
</file>

<file path=ppt/slides/_rels/slide115.xml.rels><?xml version="1.0" encoding="UTF-8" standalone="yes"?>
<Relationships xmlns="http://schemas.openxmlformats.org/package/2006/relationships"><Relationship Id="rId2" Type="http://schemas.openxmlformats.org/officeDocument/2006/relationships/image" Target="../media/image121.emf"/><Relationship Id="rId1" Type="http://schemas.openxmlformats.org/officeDocument/2006/relationships/slideLayout" Target="../slideLayouts/slideLayout6.xml"/></Relationships>
</file>

<file path=ppt/slides/_rels/slide116.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125.png"/></Relationships>
</file>

<file path=ppt/slides/_rels/slide121.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129.png"/><Relationship Id="rId5" Type="http://schemas.openxmlformats.org/officeDocument/2006/relationships/image" Target="../media/image128.png"/><Relationship Id="rId4" Type="http://schemas.openxmlformats.org/officeDocument/2006/relationships/image" Target="../media/image127.png"/></Relationships>
</file>

<file path=ppt/slides/_rels/slide122.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133.png"/><Relationship Id="rId5" Type="http://schemas.openxmlformats.org/officeDocument/2006/relationships/image" Target="../media/image132.png"/><Relationship Id="rId4" Type="http://schemas.openxmlformats.org/officeDocument/2006/relationships/image" Target="../media/image131.png"/></Relationships>
</file>

<file path=ppt/slides/_rels/slide123.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image" Target="../media/image134.png"/><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sz="quarter"/>
          </p:nvPr>
        </p:nvSpPr>
        <p:spPr>
          <a:xfrm>
            <a:off x="518583" y="2286000"/>
            <a:ext cx="8572500" cy="1143000"/>
          </a:xfrm>
        </p:spPr>
        <p:txBody>
          <a:bodyPr/>
          <a:lstStyle/>
          <a:p>
            <a:pPr algn="l" eaLnBrk="1" hangingPunct="1"/>
            <a:r>
              <a:rPr lang="en-US" altLang="en-US" dirty="0"/>
              <a:t>Ordnance, Munitions and Explosives</a:t>
            </a:r>
            <a:br>
              <a:rPr lang="en-US" altLang="en-US" dirty="0"/>
            </a:br>
            <a:r>
              <a:rPr lang="en-US" altLang="en-US" dirty="0"/>
              <a:t>Principles of OME</a:t>
            </a:r>
            <a:br>
              <a:rPr lang="en-US" altLang="en-US" dirty="0"/>
            </a:br>
            <a:r>
              <a:rPr lang="en-US" altLang="en-US" dirty="0"/>
              <a:t>Level 4</a:t>
            </a:r>
            <a:br>
              <a:rPr lang="en-US" altLang="en-US" dirty="0"/>
            </a:br>
            <a:r>
              <a:rPr lang="en-US" altLang="en-US" dirty="0"/>
              <a:t>ACDA 4019</a:t>
            </a:r>
            <a:br>
              <a:rPr lang="en-US" altLang="en-US" dirty="0"/>
            </a:br>
            <a:br>
              <a:rPr lang="en-US" altLang="en-US" dirty="0"/>
            </a:br>
            <a:r>
              <a:rPr lang="en-US" altLang="en-US" dirty="0"/>
              <a:t>Propulsion Systems</a:t>
            </a:r>
          </a:p>
        </p:txBody>
      </p:sp>
    </p:spTree>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5FD0F18-690A-4C6B-A981-8859C96F33FD}"/>
              </a:ext>
            </a:extLst>
          </p:cNvPr>
          <p:cNvSpPr>
            <a:spLocks noGrp="1"/>
          </p:cNvSpPr>
          <p:nvPr>
            <p:ph idx="1"/>
          </p:nvPr>
        </p:nvSpPr>
        <p:spPr>
          <a:xfrm>
            <a:off x="594819" y="1692152"/>
            <a:ext cx="11002361" cy="2160018"/>
          </a:xfrm>
        </p:spPr>
        <p:txBody>
          <a:bodyPr wrap="square"/>
          <a:lstStyle/>
          <a:p>
            <a:pPr lvl="0" algn="just">
              <a:spcBef>
                <a:spcPts val="1200"/>
              </a:spcBef>
            </a:pPr>
            <a:r>
              <a:rPr lang="en-GB" sz="2000" b="1" dirty="0">
                <a:effectLst/>
                <a:ea typeface="Times New Roman" panose="02020603050405020304" pitchFamily="18" charset="0"/>
              </a:rPr>
              <a:t>Aim: </a:t>
            </a:r>
            <a:r>
              <a:rPr lang="en-GB" sz="2000" dirty="0"/>
              <a:t>To understand the scientific and thermodynamic principles associated with propellant design and use</a:t>
            </a:r>
            <a:r>
              <a:rPr lang="en-GB" sz="2000" dirty="0">
                <a:effectLst/>
                <a:ea typeface="Times New Roman" panose="02020603050405020304" pitchFamily="18" charset="0"/>
              </a:rPr>
              <a:t>.</a:t>
            </a:r>
            <a:endParaRPr lang="en-US" sz="2000" dirty="0">
              <a:effectLst/>
              <a:ea typeface="Calibri" panose="020F0502020204030204" pitchFamily="34" charset="0"/>
              <a:cs typeface="Times New Roman" panose="02020603050405020304" pitchFamily="18" charset="0"/>
            </a:endParaRPr>
          </a:p>
          <a:p>
            <a:pPr>
              <a:lnSpc>
                <a:spcPct val="115000"/>
              </a:lnSpc>
              <a:spcAft>
                <a:spcPts val="1000"/>
              </a:spcAft>
            </a:pPr>
            <a:r>
              <a:rPr lang="en-US" sz="2000" b="1" dirty="0">
                <a:effectLst/>
                <a:ea typeface="Calibri" panose="020F0502020204030204" pitchFamily="34" charset="0"/>
                <a:cs typeface="Times New Roman" panose="02020603050405020304" pitchFamily="18" charset="0"/>
              </a:rPr>
              <a:t>Learning Outcomes</a:t>
            </a:r>
            <a:r>
              <a:rPr lang="en-US" sz="2000" dirty="0">
                <a:effectLst/>
                <a:ea typeface="Calibri" panose="020F0502020204030204" pitchFamily="34" charset="0"/>
                <a:cs typeface="Times New Roman" panose="02020603050405020304" pitchFamily="18" charset="0"/>
              </a:rPr>
              <a:t>: Upon the successful completion of this module, the student should be able to:</a:t>
            </a:r>
            <a:endParaRPr lang="en-GB" sz="2000" dirty="0">
              <a:effectLst/>
              <a:ea typeface="Calibri" panose="020F0502020204030204" pitchFamily="34" charset="0"/>
              <a:cs typeface="Times New Roman" panose="02020603050405020304" pitchFamily="18" charset="0"/>
            </a:endParaRPr>
          </a:p>
          <a:p>
            <a:pPr marL="342900" lvl="0" indent="-342900" algn="just">
              <a:spcBef>
                <a:spcPts val="1200"/>
              </a:spcBef>
              <a:buFont typeface="Symbol" panose="05050102010706020507" pitchFamily="18" charset="2"/>
              <a:buChar char=""/>
            </a:pPr>
            <a:r>
              <a:rPr lang="en-GB" sz="2000" dirty="0">
                <a:ea typeface="Times New Roman" panose="02020603050405020304" pitchFamily="18" charset="0"/>
              </a:rPr>
              <a:t>Specify the requirements of a propellant;</a:t>
            </a:r>
            <a:r>
              <a:rPr lang="en-GB" sz="2000" dirty="0">
                <a:effectLst/>
                <a:ea typeface="Times New Roman" panose="02020603050405020304" pitchFamily="18" charset="0"/>
              </a:rPr>
              <a:t> </a:t>
            </a:r>
          </a:p>
          <a:p>
            <a:pPr marL="342900" lvl="0" indent="-342900" algn="just">
              <a:spcBef>
                <a:spcPts val="1200"/>
              </a:spcBef>
              <a:buFont typeface="Symbol" panose="05050102010706020507" pitchFamily="18" charset="2"/>
              <a:buChar char=""/>
            </a:pPr>
            <a:r>
              <a:rPr lang="en-GB" sz="2000" dirty="0">
                <a:ea typeface="Calibri" panose="020F0502020204030204" pitchFamily="34" charset="0"/>
              </a:rPr>
              <a:t>Recognise the main types of gun and rocket propellant compositions</a:t>
            </a:r>
            <a:r>
              <a:rPr lang="en-GB" sz="2000" dirty="0">
                <a:effectLst/>
                <a:ea typeface="Calibri" panose="020F0502020204030204" pitchFamily="34" charset="0"/>
              </a:rPr>
              <a:t>;</a:t>
            </a:r>
          </a:p>
          <a:p>
            <a:pPr marL="342900" lvl="0" indent="-342900" algn="just">
              <a:spcBef>
                <a:spcPts val="1200"/>
              </a:spcBef>
              <a:buFont typeface="Symbol" panose="05050102010706020507" pitchFamily="18" charset="2"/>
              <a:buChar char=""/>
            </a:pPr>
            <a:r>
              <a:rPr lang="en-US" sz="2000" dirty="0">
                <a:ea typeface="Calibri" panose="020F0502020204030204" pitchFamily="34" charset="0"/>
              </a:rPr>
              <a:t>Assess the properties of the major propellant types;</a:t>
            </a:r>
          </a:p>
          <a:p>
            <a:pPr marL="342900" lvl="0" indent="-342900" algn="just">
              <a:spcBef>
                <a:spcPts val="1200"/>
              </a:spcBef>
              <a:buFont typeface="Symbol" panose="05050102010706020507" pitchFamily="18" charset="2"/>
              <a:buChar char=""/>
            </a:pPr>
            <a:r>
              <a:rPr lang="en-US" sz="2000" dirty="0">
                <a:effectLst/>
                <a:ea typeface="Calibri" panose="020F0502020204030204" pitchFamily="34" charset="0"/>
              </a:rPr>
              <a:t>Outline the role of some key propellant additi</a:t>
            </a:r>
            <a:r>
              <a:rPr lang="en-US" sz="2000" dirty="0">
                <a:ea typeface="Calibri" panose="020F0502020204030204" pitchFamily="34" charset="0"/>
              </a:rPr>
              <a:t>ves</a:t>
            </a:r>
            <a:r>
              <a:rPr lang="en-US" sz="2000" dirty="0">
                <a:effectLst/>
                <a:ea typeface="Calibri" panose="020F0502020204030204" pitchFamily="34" charset="0"/>
              </a:rPr>
              <a:t>; and</a:t>
            </a:r>
          </a:p>
          <a:p>
            <a:pPr marL="342900" lvl="0" indent="-342900" algn="just">
              <a:spcBef>
                <a:spcPts val="1200"/>
              </a:spcBef>
              <a:buFont typeface="Symbol" panose="05050102010706020507" pitchFamily="18" charset="2"/>
              <a:buChar char=""/>
            </a:pPr>
            <a:r>
              <a:rPr lang="en-US" sz="2000" dirty="0">
                <a:effectLst/>
                <a:ea typeface="Calibri" panose="020F0502020204030204" pitchFamily="34" charset="0"/>
              </a:rPr>
              <a:t>I</a:t>
            </a:r>
            <a:r>
              <a:rPr lang="en-US" sz="2000" dirty="0">
                <a:ea typeface="Calibri" panose="020F0502020204030204" pitchFamily="34" charset="0"/>
              </a:rPr>
              <a:t>dentify some applications of propellants in gun systems</a:t>
            </a:r>
            <a:r>
              <a:rPr lang="en-US" sz="2000" dirty="0">
                <a:effectLst/>
                <a:ea typeface="Calibri" panose="020F0502020204030204" pitchFamily="34" charset="0"/>
              </a:rPr>
              <a:t>.</a:t>
            </a:r>
            <a:endParaRPr lang="en-GB" sz="2000" dirty="0">
              <a:effectLst/>
              <a:ea typeface="Times New Roman" panose="02020603050405020304" pitchFamily="18" charset="0"/>
            </a:endParaRPr>
          </a:p>
          <a:p>
            <a:endParaRPr lang="en-GB" sz="3200" dirty="0"/>
          </a:p>
        </p:txBody>
      </p:sp>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4883252" y="424008"/>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Propellants</a:t>
            </a:r>
          </a:p>
        </p:txBody>
      </p:sp>
    </p:spTree>
    <p:extLst>
      <p:ext uri="{BB962C8B-B14F-4D97-AF65-F5344CB8AC3E}">
        <p14:creationId xmlns:p14="http://schemas.microsoft.com/office/powerpoint/2010/main" val="3872427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Isosceles Triangle 27">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Isosceles Triangle 29">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99AC88D6-227D-D1ED-86F6-243FAACA2FD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4404" t="8095" r="3810" b="10952"/>
          <a:stretch/>
        </p:blipFill>
        <p:spPr>
          <a:xfrm>
            <a:off x="1228524" y="418537"/>
            <a:ext cx="9734951" cy="6439463"/>
          </a:xfrm>
          <a:prstGeom prst="rect">
            <a:avLst/>
          </a:prstGeom>
        </p:spPr>
      </p:pic>
    </p:spTree>
    <p:extLst>
      <p:ext uri="{BB962C8B-B14F-4D97-AF65-F5344CB8AC3E}">
        <p14:creationId xmlns:p14="http://schemas.microsoft.com/office/powerpoint/2010/main" val="39497978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Isosceles Triangle 21">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403561CC-EF74-A452-C3D9-E760968FF33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7084" t="10714" r="6487" b="17381"/>
          <a:stretch/>
        </p:blipFill>
        <p:spPr>
          <a:xfrm>
            <a:off x="1524000" y="1"/>
            <a:ext cx="8759351" cy="6569514"/>
          </a:xfrm>
          <a:prstGeom prst="rect">
            <a:avLst/>
          </a:prstGeom>
          <a:ln>
            <a:noFill/>
          </a:ln>
        </p:spPr>
      </p:pic>
      <p:sp>
        <p:nvSpPr>
          <p:cNvPr id="24" name="Isosceles Triangle 23">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63167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14">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Isosceles Triangle 22">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2B364205-2FC9-84FB-DE6B-2BFFF345C97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6191" t="13809" r="6131" b="7142"/>
          <a:stretch/>
        </p:blipFill>
        <p:spPr>
          <a:xfrm>
            <a:off x="1861457" y="253093"/>
            <a:ext cx="7948586" cy="5961440"/>
          </a:xfrm>
          <a:prstGeom prst="rect">
            <a:avLst/>
          </a:prstGeom>
          <a:ln>
            <a:noFill/>
          </a:ln>
        </p:spPr>
      </p:pic>
      <p:sp>
        <p:nvSpPr>
          <p:cNvPr id="25" name="Isosceles Triangle 24">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896828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30883499-4CA7-7928-6AF8-A8F55168E591}"/>
              </a:ext>
            </a:extLst>
          </p:cNvPr>
          <p:cNvSpPr>
            <a:spLocks noGrp="1" noChangeArrowheads="1"/>
          </p:cNvSpPr>
          <p:nvPr>
            <p:ph type="ctrTitle"/>
          </p:nvPr>
        </p:nvSpPr>
        <p:spPr>
          <a:xfrm>
            <a:off x="1581150" y="114300"/>
            <a:ext cx="3989388" cy="534988"/>
          </a:xfrm>
        </p:spPr>
        <p:txBody>
          <a:bodyPr anchor="ctr"/>
          <a:lstStyle/>
          <a:p>
            <a:pPr algn="l"/>
            <a:r>
              <a:rPr lang="en-GB" altLang="en-US" sz="2800"/>
              <a:t>Charge Components</a:t>
            </a:r>
          </a:p>
        </p:txBody>
      </p:sp>
      <p:grpSp>
        <p:nvGrpSpPr>
          <p:cNvPr id="8195" name="Group 119">
            <a:extLst>
              <a:ext uri="{FF2B5EF4-FFF2-40B4-BE49-F238E27FC236}">
                <a16:creationId xmlns:a16="http://schemas.microsoft.com/office/drawing/2014/main" id="{5EEB9070-3031-EF21-E680-80D9197FC862}"/>
              </a:ext>
            </a:extLst>
          </p:cNvPr>
          <p:cNvGrpSpPr>
            <a:grpSpLocks noChangeAspect="1"/>
          </p:cNvGrpSpPr>
          <p:nvPr/>
        </p:nvGrpSpPr>
        <p:grpSpPr bwMode="auto">
          <a:xfrm>
            <a:off x="5859464" y="4465638"/>
            <a:ext cx="2987675" cy="793750"/>
            <a:chOff x="2888" y="3077"/>
            <a:chExt cx="1423" cy="382"/>
          </a:xfrm>
        </p:grpSpPr>
        <p:sp>
          <p:nvSpPr>
            <p:cNvPr id="8280" name="AutoShape 89">
              <a:extLst>
                <a:ext uri="{FF2B5EF4-FFF2-40B4-BE49-F238E27FC236}">
                  <a16:creationId xmlns:a16="http://schemas.microsoft.com/office/drawing/2014/main" id="{B06F521E-173F-B475-B647-9C13F7497E86}"/>
                </a:ext>
              </a:extLst>
            </p:cNvPr>
            <p:cNvSpPr>
              <a:spLocks noChangeAspect="1" noChangeArrowheads="1"/>
            </p:cNvSpPr>
            <p:nvPr/>
          </p:nvSpPr>
          <p:spPr bwMode="auto">
            <a:xfrm>
              <a:off x="2933" y="3093"/>
              <a:ext cx="1363" cy="350"/>
            </a:xfrm>
            <a:prstGeom prst="roundRect">
              <a:avLst>
                <a:gd name="adj" fmla="val 16667"/>
              </a:avLst>
            </a:prstGeom>
            <a:gradFill rotWithShape="0">
              <a:gsLst>
                <a:gs pos="0">
                  <a:srgbClr val="000000"/>
                </a:gs>
                <a:gs pos="100000">
                  <a:srgbClr val="FF6600"/>
                </a:gs>
              </a:gsLst>
              <a:lin ang="54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81" name="Freeform 34">
              <a:extLst>
                <a:ext uri="{FF2B5EF4-FFF2-40B4-BE49-F238E27FC236}">
                  <a16:creationId xmlns:a16="http://schemas.microsoft.com/office/drawing/2014/main" id="{075CD402-7DD3-4070-08D7-5B226C7D90DD}"/>
                </a:ext>
              </a:extLst>
            </p:cNvPr>
            <p:cNvSpPr>
              <a:spLocks noChangeAspect="1"/>
            </p:cNvSpPr>
            <p:nvPr/>
          </p:nvSpPr>
          <p:spPr bwMode="auto">
            <a:xfrm>
              <a:off x="2950" y="3077"/>
              <a:ext cx="1361" cy="382"/>
            </a:xfrm>
            <a:custGeom>
              <a:avLst/>
              <a:gdLst>
                <a:gd name="T0" fmla="*/ 0 w 8172"/>
                <a:gd name="T1" fmla="*/ 0 h 2288"/>
                <a:gd name="T2" fmla="*/ 0 w 8172"/>
                <a:gd name="T3" fmla="*/ 0 h 2288"/>
                <a:gd name="T4" fmla="*/ 0 w 8172"/>
                <a:gd name="T5" fmla="*/ 0 h 2288"/>
                <a:gd name="T6" fmla="*/ 0 w 8172"/>
                <a:gd name="T7" fmla="*/ 0 h 2288"/>
                <a:gd name="T8" fmla="*/ 0 w 8172"/>
                <a:gd name="T9" fmla="*/ 0 h 2288"/>
                <a:gd name="T10" fmla="*/ 0 w 8172"/>
                <a:gd name="T11" fmla="*/ 0 h 2288"/>
                <a:gd name="T12" fmla="*/ 0 w 8172"/>
                <a:gd name="T13" fmla="*/ 0 h 2288"/>
                <a:gd name="T14" fmla="*/ 0 w 8172"/>
                <a:gd name="T15" fmla="*/ 0 h 2288"/>
                <a:gd name="T16" fmla="*/ 0 w 8172"/>
                <a:gd name="T17" fmla="*/ 0 h 2288"/>
                <a:gd name="T18" fmla="*/ 0 w 8172"/>
                <a:gd name="T19" fmla="*/ 0 h 2288"/>
                <a:gd name="T20" fmla="*/ 0 w 8172"/>
                <a:gd name="T21" fmla="*/ 0 h 2288"/>
                <a:gd name="T22" fmla="*/ 0 w 8172"/>
                <a:gd name="T23" fmla="*/ 0 h 2288"/>
                <a:gd name="T24" fmla="*/ 0 w 8172"/>
                <a:gd name="T25" fmla="*/ 0 h 2288"/>
                <a:gd name="T26" fmla="*/ 0 w 8172"/>
                <a:gd name="T27" fmla="*/ 0 h 2288"/>
                <a:gd name="T28" fmla="*/ 0 w 8172"/>
                <a:gd name="T29" fmla="*/ 0 h 2288"/>
                <a:gd name="T30" fmla="*/ 0 w 8172"/>
                <a:gd name="T31" fmla="*/ 0 h 2288"/>
                <a:gd name="T32" fmla="*/ 0 w 8172"/>
                <a:gd name="T33" fmla="*/ 0 h 2288"/>
                <a:gd name="T34" fmla="*/ 0 w 8172"/>
                <a:gd name="T35" fmla="*/ 0 h 2288"/>
                <a:gd name="T36" fmla="*/ 0 w 8172"/>
                <a:gd name="T37" fmla="*/ 0 h 2288"/>
                <a:gd name="T38" fmla="*/ 0 w 8172"/>
                <a:gd name="T39" fmla="*/ 0 h 2288"/>
                <a:gd name="T40" fmla="*/ 0 w 8172"/>
                <a:gd name="T41" fmla="*/ 0 h 2288"/>
                <a:gd name="T42" fmla="*/ 0 w 8172"/>
                <a:gd name="T43" fmla="*/ 0 h 2288"/>
                <a:gd name="T44" fmla="*/ 0 w 8172"/>
                <a:gd name="T45" fmla="*/ 0 h 2288"/>
                <a:gd name="T46" fmla="*/ 0 w 8172"/>
                <a:gd name="T47" fmla="*/ 0 h 2288"/>
                <a:gd name="T48" fmla="*/ 0 w 8172"/>
                <a:gd name="T49" fmla="*/ 0 h 2288"/>
                <a:gd name="T50" fmla="*/ 0 w 8172"/>
                <a:gd name="T51" fmla="*/ 0 h 2288"/>
                <a:gd name="T52" fmla="*/ 0 w 8172"/>
                <a:gd name="T53" fmla="*/ 0 h 2288"/>
                <a:gd name="T54" fmla="*/ 0 w 8172"/>
                <a:gd name="T55" fmla="*/ 0 h 2288"/>
                <a:gd name="T56" fmla="*/ 0 w 8172"/>
                <a:gd name="T57" fmla="*/ 0 h 2288"/>
                <a:gd name="T58" fmla="*/ 0 w 8172"/>
                <a:gd name="T59" fmla="*/ 0 h 2288"/>
                <a:gd name="T60" fmla="*/ 0 w 8172"/>
                <a:gd name="T61" fmla="*/ 0 h 2288"/>
                <a:gd name="T62" fmla="*/ 0 w 8172"/>
                <a:gd name="T63" fmla="*/ 0 h 2288"/>
                <a:gd name="T64" fmla="*/ 0 w 8172"/>
                <a:gd name="T65" fmla="*/ 0 h 2288"/>
                <a:gd name="T66" fmla="*/ 0 w 8172"/>
                <a:gd name="T67" fmla="*/ 0 h 2288"/>
                <a:gd name="T68" fmla="*/ 0 w 8172"/>
                <a:gd name="T69" fmla="*/ 0 h 2288"/>
                <a:gd name="T70" fmla="*/ 0 w 8172"/>
                <a:gd name="T71" fmla="*/ 0 h 2288"/>
                <a:gd name="T72" fmla="*/ 0 w 8172"/>
                <a:gd name="T73" fmla="*/ 0 h 2288"/>
                <a:gd name="T74" fmla="*/ 0 w 8172"/>
                <a:gd name="T75" fmla="*/ 0 h 2288"/>
                <a:gd name="T76" fmla="*/ 0 w 8172"/>
                <a:gd name="T77" fmla="*/ 0 h 2288"/>
                <a:gd name="T78" fmla="*/ 0 w 8172"/>
                <a:gd name="T79" fmla="*/ 0 h 2288"/>
                <a:gd name="T80" fmla="*/ 0 w 8172"/>
                <a:gd name="T81" fmla="*/ 0 h 2288"/>
                <a:gd name="T82" fmla="*/ 0 w 8172"/>
                <a:gd name="T83" fmla="*/ 0 h 2288"/>
                <a:gd name="T84" fmla="*/ 0 w 8172"/>
                <a:gd name="T85" fmla="*/ 0 h 2288"/>
                <a:gd name="T86" fmla="*/ 0 w 8172"/>
                <a:gd name="T87" fmla="*/ 0 h 2288"/>
                <a:gd name="T88" fmla="*/ 0 w 8172"/>
                <a:gd name="T89" fmla="*/ 0 h 2288"/>
                <a:gd name="T90" fmla="*/ 0 w 8172"/>
                <a:gd name="T91" fmla="*/ 0 h 2288"/>
                <a:gd name="T92" fmla="*/ 0 w 8172"/>
                <a:gd name="T93" fmla="*/ 0 h 2288"/>
                <a:gd name="T94" fmla="*/ 0 w 8172"/>
                <a:gd name="T95" fmla="*/ 0 h 2288"/>
                <a:gd name="T96" fmla="*/ 0 w 8172"/>
                <a:gd name="T97" fmla="*/ 0 h 228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8172" h="2288">
                  <a:moveTo>
                    <a:pt x="8166" y="1909"/>
                  </a:moveTo>
                  <a:lnTo>
                    <a:pt x="8166" y="1927"/>
                  </a:lnTo>
                  <a:lnTo>
                    <a:pt x="8165" y="1946"/>
                  </a:lnTo>
                  <a:lnTo>
                    <a:pt x="8160" y="1985"/>
                  </a:lnTo>
                  <a:lnTo>
                    <a:pt x="8138" y="2056"/>
                  </a:lnTo>
                  <a:lnTo>
                    <a:pt x="8104" y="2120"/>
                  </a:lnTo>
                  <a:lnTo>
                    <a:pt x="8056" y="2177"/>
                  </a:lnTo>
                  <a:lnTo>
                    <a:pt x="8001" y="2222"/>
                  </a:lnTo>
                  <a:lnTo>
                    <a:pt x="7936" y="2257"/>
                  </a:lnTo>
                  <a:lnTo>
                    <a:pt x="7866" y="2279"/>
                  </a:lnTo>
                  <a:lnTo>
                    <a:pt x="7827" y="2285"/>
                  </a:lnTo>
                  <a:lnTo>
                    <a:pt x="7809" y="2286"/>
                  </a:lnTo>
                  <a:lnTo>
                    <a:pt x="7788" y="2287"/>
                  </a:lnTo>
                  <a:lnTo>
                    <a:pt x="7787" y="2288"/>
                  </a:lnTo>
                  <a:lnTo>
                    <a:pt x="0" y="2288"/>
                  </a:lnTo>
                  <a:lnTo>
                    <a:pt x="0" y="2098"/>
                  </a:lnTo>
                  <a:lnTo>
                    <a:pt x="7787" y="2098"/>
                  </a:lnTo>
                  <a:lnTo>
                    <a:pt x="7858" y="2083"/>
                  </a:lnTo>
                  <a:lnTo>
                    <a:pt x="7919" y="2041"/>
                  </a:lnTo>
                  <a:lnTo>
                    <a:pt x="7960" y="1982"/>
                  </a:lnTo>
                  <a:lnTo>
                    <a:pt x="7977" y="1908"/>
                  </a:lnTo>
                  <a:lnTo>
                    <a:pt x="7982" y="1904"/>
                  </a:lnTo>
                  <a:lnTo>
                    <a:pt x="7982" y="384"/>
                  </a:lnTo>
                  <a:lnTo>
                    <a:pt x="7982" y="379"/>
                  </a:lnTo>
                  <a:lnTo>
                    <a:pt x="7982" y="361"/>
                  </a:lnTo>
                  <a:lnTo>
                    <a:pt x="7979" y="343"/>
                  </a:lnTo>
                  <a:lnTo>
                    <a:pt x="7967" y="308"/>
                  </a:lnTo>
                  <a:lnTo>
                    <a:pt x="7925" y="247"/>
                  </a:lnTo>
                  <a:lnTo>
                    <a:pt x="7866" y="207"/>
                  </a:lnTo>
                  <a:lnTo>
                    <a:pt x="7792" y="189"/>
                  </a:lnTo>
                  <a:lnTo>
                    <a:pt x="5" y="189"/>
                  </a:lnTo>
                  <a:lnTo>
                    <a:pt x="5" y="0"/>
                  </a:lnTo>
                  <a:lnTo>
                    <a:pt x="7792" y="0"/>
                  </a:lnTo>
                  <a:lnTo>
                    <a:pt x="7793" y="1"/>
                  </a:lnTo>
                  <a:lnTo>
                    <a:pt x="7811" y="1"/>
                  </a:lnTo>
                  <a:lnTo>
                    <a:pt x="7830" y="2"/>
                  </a:lnTo>
                  <a:lnTo>
                    <a:pt x="7869" y="7"/>
                  </a:lnTo>
                  <a:lnTo>
                    <a:pt x="7940" y="28"/>
                  </a:lnTo>
                  <a:lnTo>
                    <a:pt x="8004" y="62"/>
                  </a:lnTo>
                  <a:lnTo>
                    <a:pt x="8061" y="110"/>
                  </a:lnTo>
                  <a:lnTo>
                    <a:pt x="8106" y="165"/>
                  </a:lnTo>
                  <a:lnTo>
                    <a:pt x="8141" y="230"/>
                  </a:lnTo>
                  <a:lnTo>
                    <a:pt x="8163" y="301"/>
                  </a:lnTo>
                  <a:lnTo>
                    <a:pt x="8169" y="339"/>
                  </a:lnTo>
                  <a:lnTo>
                    <a:pt x="8170" y="357"/>
                  </a:lnTo>
                  <a:lnTo>
                    <a:pt x="8171" y="378"/>
                  </a:lnTo>
                  <a:lnTo>
                    <a:pt x="8172" y="384"/>
                  </a:lnTo>
                  <a:lnTo>
                    <a:pt x="8172" y="1904"/>
                  </a:lnTo>
                  <a:lnTo>
                    <a:pt x="8166" y="1909"/>
                  </a:lnTo>
                  <a:close/>
                </a:path>
              </a:pathLst>
            </a:custGeom>
            <a:solidFill>
              <a:srgbClr val="FF66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82" name="Freeform 36">
              <a:extLst>
                <a:ext uri="{FF2B5EF4-FFF2-40B4-BE49-F238E27FC236}">
                  <a16:creationId xmlns:a16="http://schemas.microsoft.com/office/drawing/2014/main" id="{E86DBAA5-4750-80CC-6AD9-8AD5136A64D3}"/>
                </a:ext>
              </a:extLst>
            </p:cNvPr>
            <p:cNvSpPr>
              <a:spLocks noChangeAspect="1"/>
            </p:cNvSpPr>
            <p:nvPr/>
          </p:nvSpPr>
          <p:spPr bwMode="auto">
            <a:xfrm>
              <a:off x="4215" y="3109"/>
              <a:ext cx="64" cy="316"/>
            </a:xfrm>
            <a:custGeom>
              <a:avLst/>
              <a:gdLst>
                <a:gd name="T0" fmla="*/ 0 w 382"/>
                <a:gd name="T1" fmla="*/ 0 h 1898"/>
                <a:gd name="T2" fmla="*/ 0 w 382"/>
                <a:gd name="T3" fmla="*/ 0 h 1898"/>
                <a:gd name="T4" fmla="*/ 0 w 382"/>
                <a:gd name="T5" fmla="*/ 0 h 1898"/>
                <a:gd name="T6" fmla="*/ 0 w 382"/>
                <a:gd name="T7" fmla="*/ 0 h 1898"/>
                <a:gd name="T8" fmla="*/ 0 w 382"/>
                <a:gd name="T9" fmla="*/ 0 h 1898"/>
                <a:gd name="T10" fmla="*/ 0 w 382"/>
                <a:gd name="T11" fmla="*/ 0 h 1898"/>
                <a:gd name="T12" fmla="*/ 0 w 382"/>
                <a:gd name="T13" fmla="*/ 0 h 1898"/>
                <a:gd name="T14" fmla="*/ 0 w 382"/>
                <a:gd name="T15" fmla="*/ 0 h 1898"/>
                <a:gd name="T16" fmla="*/ 0 w 382"/>
                <a:gd name="T17" fmla="*/ 0 h 1898"/>
                <a:gd name="T18" fmla="*/ 0 w 382"/>
                <a:gd name="T19" fmla="*/ 0 h 1898"/>
                <a:gd name="T20" fmla="*/ 0 w 382"/>
                <a:gd name="T21" fmla="*/ 0 h 1898"/>
                <a:gd name="T22" fmla="*/ 0 w 382"/>
                <a:gd name="T23" fmla="*/ 0 h 1898"/>
                <a:gd name="T24" fmla="*/ 0 w 382"/>
                <a:gd name="T25" fmla="*/ 0 h 1898"/>
                <a:gd name="T26" fmla="*/ 0 w 382"/>
                <a:gd name="T27" fmla="*/ 0 h 1898"/>
                <a:gd name="T28" fmla="*/ 0 w 382"/>
                <a:gd name="T29" fmla="*/ 0 h 1898"/>
                <a:gd name="T30" fmla="*/ 0 w 382"/>
                <a:gd name="T31" fmla="*/ 0 h 1898"/>
                <a:gd name="T32" fmla="*/ 0 w 382"/>
                <a:gd name="T33" fmla="*/ 0 h 1898"/>
                <a:gd name="T34" fmla="*/ 0 w 382"/>
                <a:gd name="T35" fmla="*/ 0 h 1898"/>
                <a:gd name="T36" fmla="*/ 0 w 382"/>
                <a:gd name="T37" fmla="*/ 0 h 1898"/>
                <a:gd name="T38" fmla="*/ 0 w 382"/>
                <a:gd name="T39" fmla="*/ 0 h 1898"/>
                <a:gd name="T40" fmla="*/ 0 w 382"/>
                <a:gd name="T41" fmla="*/ 0 h 1898"/>
                <a:gd name="T42" fmla="*/ 0 w 382"/>
                <a:gd name="T43" fmla="*/ 0 h 1898"/>
                <a:gd name="T44" fmla="*/ 0 w 382"/>
                <a:gd name="T45" fmla="*/ 0 h 1898"/>
                <a:gd name="T46" fmla="*/ 0 w 382"/>
                <a:gd name="T47" fmla="*/ 0 h 1898"/>
                <a:gd name="T48" fmla="*/ 0 w 382"/>
                <a:gd name="T49" fmla="*/ 0 h 1898"/>
                <a:gd name="T50" fmla="*/ 0 w 382"/>
                <a:gd name="T51" fmla="*/ 0 h 1898"/>
                <a:gd name="T52" fmla="*/ 0 w 382"/>
                <a:gd name="T53" fmla="*/ 0 h 18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82" h="1898">
                  <a:moveTo>
                    <a:pt x="0" y="190"/>
                  </a:moveTo>
                  <a:lnTo>
                    <a:pt x="0" y="1710"/>
                  </a:lnTo>
                  <a:lnTo>
                    <a:pt x="2" y="1709"/>
                  </a:lnTo>
                  <a:lnTo>
                    <a:pt x="17" y="1791"/>
                  </a:lnTo>
                  <a:lnTo>
                    <a:pt x="60" y="1850"/>
                  </a:lnTo>
                  <a:lnTo>
                    <a:pt x="121" y="1886"/>
                  </a:lnTo>
                  <a:lnTo>
                    <a:pt x="192" y="1898"/>
                  </a:lnTo>
                  <a:lnTo>
                    <a:pt x="260" y="1888"/>
                  </a:lnTo>
                  <a:lnTo>
                    <a:pt x="322" y="1851"/>
                  </a:lnTo>
                  <a:lnTo>
                    <a:pt x="365" y="1794"/>
                  </a:lnTo>
                  <a:lnTo>
                    <a:pt x="382" y="1709"/>
                  </a:lnTo>
                  <a:lnTo>
                    <a:pt x="382" y="1707"/>
                  </a:lnTo>
                  <a:lnTo>
                    <a:pt x="382" y="187"/>
                  </a:lnTo>
                  <a:lnTo>
                    <a:pt x="382" y="189"/>
                  </a:lnTo>
                  <a:lnTo>
                    <a:pt x="382" y="168"/>
                  </a:lnTo>
                  <a:lnTo>
                    <a:pt x="379" y="147"/>
                  </a:lnTo>
                  <a:lnTo>
                    <a:pt x="367" y="108"/>
                  </a:lnTo>
                  <a:lnTo>
                    <a:pt x="323" y="48"/>
                  </a:lnTo>
                  <a:lnTo>
                    <a:pt x="262" y="13"/>
                  </a:lnTo>
                  <a:lnTo>
                    <a:pt x="192" y="0"/>
                  </a:lnTo>
                  <a:lnTo>
                    <a:pt x="177" y="0"/>
                  </a:lnTo>
                  <a:lnTo>
                    <a:pt x="158" y="1"/>
                  </a:lnTo>
                  <a:lnTo>
                    <a:pt x="123" y="11"/>
                  </a:lnTo>
                  <a:lnTo>
                    <a:pt x="61" y="47"/>
                  </a:lnTo>
                  <a:lnTo>
                    <a:pt x="19" y="105"/>
                  </a:lnTo>
                  <a:lnTo>
                    <a:pt x="2" y="189"/>
                  </a:lnTo>
                  <a:lnTo>
                    <a:pt x="0" y="190"/>
                  </a:lnTo>
                  <a:close/>
                </a:path>
              </a:pathLst>
            </a:custGeom>
            <a:solidFill>
              <a:srgbClr val="FFCCCC"/>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nvGrpSpPr>
            <p:cNvPr id="8283" name="Group 92">
              <a:extLst>
                <a:ext uri="{FF2B5EF4-FFF2-40B4-BE49-F238E27FC236}">
                  <a16:creationId xmlns:a16="http://schemas.microsoft.com/office/drawing/2014/main" id="{8A3AF062-0203-2DF9-E36C-4FA9A1BBB0F5}"/>
                </a:ext>
              </a:extLst>
            </p:cNvPr>
            <p:cNvGrpSpPr>
              <a:grpSpLocks noChangeAspect="1"/>
            </p:cNvGrpSpPr>
            <p:nvPr/>
          </p:nvGrpSpPr>
          <p:grpSpPr bwMode="auto">
            <a:xfrm>
              <a:off x="2888" y="3077"/>
              <a:ext cx="95" cy="380"/>
              <a:chOff x="2840" y="2365"/>
              <a:chExt cx="95" cy="380"/>
            </a:xfrm>
          </p:grpSpPr>
          <p:sp>
            <p:nvSpPr>
              <p:cNvPr id="8312" name="Freeform 35">
                <a:extLst>
                  <a:ext uri="{FF2B5EF4-FFF2-40B4-BE49-F238E27FC236}">
                    <a16:creationId xmlns:a16="http://schemas.microsoft.com/office/drawing/2014/main" id="{BF70D534-4767-11DE-2691-CEBB5850F29A}"/>
                  </a:ext>
                </a:extLst>
              </p:cNvPr>
              <p:cNvSpPr>
                <a:spLocks noChangeAspect="1"/>
              </p:cNvSpPr>
              <p:nvPr/>
            </p:nvSpPr>
            <p:spPr bwMode="auto">
              <a:xfrm>
                <a:off x="2840" y="2365"/>
                <a:ext cx="95" cy="380"/>
              </a:xfrm>
              <a:custGeom>
                <a:avLst/>
                <a:gdLst>
                  <a:gd name="T0" fmla="*/ 0 w 570"/>
                  <a:gd name="T1" fmla="*/ 0 h 2279"/>
                  <a:gd name="T2" fmla="*/ 0 w 570"/>
                  <a:gd name="T3" fmla="*/ 0 h 2279"/>
                  <a:gd name="T4" fmla="*/ 0 w 570"/>
                  <a:gd name="T5" fmla="*/ 0 h 2279"/>
                  <a:gd name="T6" fmla="*/ 0 w 570"/>
                  <a:gd name="T7" fmla="*/ 0 h 2279"/>
                  <a:gd name="T8" fmla="*/ 0 w 570"/>
                  <a:gd name="T9" fmla="*/ 0 h 2279"/>
                  <a:gd name="T10" fmla="*/ 0 w 570"/>
                  <a:gd name="T11" fmla="*/ 0 h 2279"/>
                  <a:gd name="T12" fmla="*/ 0 w 570"/>
                  <a:gd name="T13" fmla="*/ 0 h 2279"/>
                  <a:gd name="T14" fmla="*/ 0 w 570"/>
                  <a:gd name="T15" fmla="*/ 0 h 2279"/>
                  <a:gd name="T16" fmla="*/ 0 w 570"/>
                  <a:gd name="T17" fmla="*/ 0 h 2279"/>
                  <a:gd name="T18" fmla="*/ 0 w 570"/>
                  <a:gd name="T19" fmla="*/ 0 h 2279"/>
                  <a:gd name="T20" fmla="*/ 0 w 570"/>
                  <a:gd name="T21" fmla="*/ 0 h 2279"/>
                  <a:gd name="T22" fmla="*/ 0 w 570"/>
                  <a:gd name="T23" fmla="*/ 0 h 2279"/>
                  <a:gd name="T24" fmla="*/ 0 w 570"/>
                  <a:gd name="T25" fmla="*/ 0 h 2279"/>
                  <a:gd name="T26" fmla="*/ 0 w 570"/>
                  <a:gd name="T27" fmla="*/ 0 h 2279"/>
                  <a:gd name="T28" fmla="*/ 0 w 570"/>
                  <a:gd name="T29" fmla="*/ 0 h 227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70" h="2279">
                    <a:moveTo>
                      <a:pt x="380" y="0"/>
                    </a:moveTo>
                    <a:lnTo>
                      <a:pt x="190" y="0"/>
                    </a:lnTo>
                    <a:lnTo>
                      <a:pt x="0" y="189"/>
                    </a:lnTo>
                    <a:lnTo>
                      <a:pt x="0" y="379"/>
                    </a:lnTo>
                    <a:lnTo>
                      <a:pt x="380" y="379"/>
                    </a:lnTo>
                    <a:lnTo>
                      <a:pt x="380" y="1899"/>
                    </a:lnTo>
                    <a:lnTo>
                      <a:pt x="0" y="1899"/>
                    </a:lnTo>
                    <a:lnTo>
                      <a:pt x="0" y="2089"/>
                    </a:lnTo>
                    <a:lnTo>
                      <a:pt x="190" y="2279"/>
                    </a:lnTo>
                    <a:lnTo>
                      <a:pt x="380" y="2279"/>
                    </a:lnTo>
                    <a:lnTo>
                      <a:pt x="380" y="2089"/>
                    </a:lnTo>
                    <a:lnTo>
                      <a:pt x="570" y="2089"/>
                    </a:lnTo>
                    <a:lnTo>
                      <a:pt x="570" y="189"/>
                    </a:lnTo>
                    <a:lnTo>
                      <a:pt x="380" y="189"/>
                    </a:lnTo>
                    <a:lnTo>
                      <a:pt x="380" y="0"/>
                    </a:lnTo>
                    <a:close/>
                  </a:path>
                </a:pathLst>
              </a:custGeom>
              <a:solidFill>
                <a:srgbClr val="FF66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313" name="Rectangle 49">
                <a:extLst>
                  <a:ext uri="{FF2B5EF4-FFF2-40B4-BE49-F238E27FC236}">
                    <a16:creationId xmlns:a16="http://schemas.microsoft.com/office/drawing/2014/main" id="{6FD144CE-D9D6-8090-796E-688FF8187F1E}"/>
                  </a:ext>
                </a:extLst>
              </p:cNvPr>
              <p:cNvSpPr>
                <a:spLocks noChangeAspect="1" noChangeArrowheads="1"/>
              </p:cNvSpPr>
              <p:nvPr/>
            </p:nvSpPr>
            <p:spPr bwMode="auto">
              <a:xfrm>
                <a:off x="2840" y="2427"/>
                <a:ext cx="63" cy="255"/>
              </a:xfrm>
              <a:prstGeom prst="rect">
                <a:avLst/>
              </a:prstGeom>
              <a:gradFill rotWithShape="0">
                <a:gsLst>
                  <a:gs pos="0">
                    <a:srgbClr val="A50021"/>
                  </a:gs>
                  <a:gs pos="100000">
                    <a:srgbClr val="FF66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grpSp>
          <p:nvGrpSpPr>
            <p:cNvPr id="8284" name="Group 91">
              <a:extLst>
                <a:ext uri="{FF2B5EF4-FFF2-40B4-BE49-F238E27FC236}">
                  <a16:creationId xmlns:a16="http://schemas.microsoft.com/office/drawing/2014/main" id="{2EFCF5A6-42A5-8211-B51A-17EEC2D50A65}"/>
                </a:ext>
              </a:extLst>
            </p:cNvPr>
            <p:cNvGrpSpPr>
              <a:grpSpLocks noChangeAspect="1"/>
            </p:cNvGrpSpPr>
            <p:nvPr/>
          </p:nvGrpSpPr>
          <p:grpSpPr bwMode="auto">
            <a:xfrm>
              <a:off x="2980" y="3106"/>
              <a:ext cx="1234" cy="321"/>
              <a:chOff x="2932" y="2394"/>
              <a:chExt cx="1234" cy="321"/>
            </a:xfrm>
          </p:grpSpPr>
          <p:grpSp>
            <p:nvGrpSpPr>
              <p:cNvPr id="8285" name="Group 61">
                <a:extLst>
                  <a:ext uri="{FF2B5EF4-FFF2-40B4-BE49-F238E27FC236}">
                    <a16:creationId xmlns:a16="http://schemas.microsoft.com/office/drawing/2014/main" id="{67C0D970-F083-8DAB-3359-80B067A186EE}"/>
                  </a:ext>
                </a:extLst>
              </p:cNvPr>
              <p:cNvGrpSpPr>
                <a:grpSpLocks noChangeAspect="1"/>
              </p:cNvGrpSpPr>
              <p:nvPr/>
            </p:nvGrpSpPr>
            <p:grpSpPr bwMode="auto">
              <a:xfrm>
                <a:off x="2932" y="2397"/>
                <a:ext cx="1234" cy="105"/>
                <a:chOff x="2942" y="2401"/>
                <a:chExt cx="1234" cy="334"/>
              </a:xfrm>
            </p:grpSpPr>
            <p:sp>
              <p:nvSpPr>
                <p:cNvPr id="8305" name="Rectangle 62">
                  <a:extLst>
                    <a:ext uri="{FF2B5EF4-FFF2-40B4-BE49-F238E27FC236}">
                      <a16:creationId xmlns:a16="http://schemas.microsoft.com/office/drawing/2014/main" id="{572ED06F-C948-2BDB-DFC5-FF9EEE03C075}"/>
                    </a:ext>
                  </a:extLst>
                </p:cNvPr>
                <p:cNvSpPr>
                  <a:spLocks noChangeAspect="1" noChangeArrowheads="1"/>
                </p:cNvSpPr>
                <p:nvPr/>
              </p:nvSpPr>
              <p:spPr bwMode="auto">
                <a:xfrm>
                  <a:off x="2942" y="2401"/>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306" name="Rectangle 63">
                  <a:extLst>
                    <a:ext uri="{FF2B5EF4-FFF2-40B4-BE49-F238E27FC236}">
                      <a16:creationId xmlns:a16="http://schemas.microsoft.com/office/drawing/2014/main" id="{DDA3B534-E968-D26D-665C-3F73C82E6D9B}"/>
                    </a:ext>
                  </a:extLst>
                </p:cNvPr>
                <p:cNvSpPr>
                  <a:spLocks noChangeAspect="1" noChangeArrowheads="1"/>
                </p:cNvSpPr>
                <p:nvPr/>
              </p:nvSpPr>
              <p:spPr bwMode="auto">
                <a:xfrm>
                  <a:off x="2942" y="2640"/>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307" name="Rectangle 64">
                  <a:extLst>
                    <a:ext uri="{FF2B5EF4-FFF2-40B4-BE49-F238E27FC236}">
                      <a16:creationId xmlns:a16="http://schemas.microsoft.com/office/drawing/2014/main" id="{47B02091-7917-1ED8-14F8-2FEB0047E710}"/>
                    </a:ext>
                  </a:extLst>
                </p:cNvPr>
                <p:cNvSpPr>
                  <a:spLocks noChangeAspect="1" noChangeArrowheads="1"/>
                </p:cNvSpPr>
                <p:nvPr/>
              </p:nvSpPr>
              <p:spPr bwMode="auto">
                <a:xfrm>
                  <a:off x="2942" y="2593"/>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308" name="Rectangle 65">
                  <a:extLst>
                    <a:ext uri="{FF2B5EF4-FFF2-40B4-BE49-F238E27FC236}">
                      <a16:creationId xmlns:a16="http://schemas.microsoft.com/office/drawing/2014/main" id="{1341A08F-35F5-8148-8CFA-D63B6687FD29}"/>
                    </a:ext>
                  </a:extLst>
                </p:cNvPr>
                <p:cNvSpPr>
                  <a:spLocks noChangeAspect="1" noChangeArrowheads="1"/>
                </p:cNvSpPr>
                <p:nvPr/>
              </p:nvSpPr>
              <p:spPr bwMode="auto">
                <a:xfrm>
                  <a:off x="2942" y="2688"/>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309" name="Rectangle 66">
                  <a:extLst>
                    <a:ext uri="{FF2B5EF4-FFF2-40B4-BE49-F238E27FC236}">
                      <a16:creationId xmlns:a16="http://schemas.microsoft.com/office/drawing/2014/main" id="{02D494B8-4D10-96BB-C36C-7A4062785D4A}"/>
                    </a:ext>
                  </a:extLst>
                </p:cNvPr>
                <p:cNvSpPr>
                  <a:spLocks noChangeAspect="1" noChangeArrowheads="1"/>
                </p:cNvSpPr>
                <p:nvPr/>
              </p:nvSpPr>
              <p:spPr bwMode="auto">
                <a:xfrm>
                  <a:off x="2942" y="2545"/>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310" name="Rectangle 67">
                  <a:extLst>
                    <a:ext uri="{FF2B5EF4-FFF2-40B4-BE49-F238E27FC236}">
                      <a16:creationId xmlns:a16="http://schemas.microsoft.com/office/drawing/2014/main" id="{0159C28D-9BD8-E107-C82C-ABFB95A2E8A1}"/>
                    </a:ext>
                  </a:extLst>
                </p:cNvPr>
                <p:cNvSpPr>
                  <a:spLocks noChangeAspect="1" noChangeArrowheads="1"/>
                </p:cNvSpPr>
                <p:nvPr/>
              </p:nvSpPr>
              <p:spPr bwMode="auto">
                <a:xfrm>
                  <a:off x="2942" y="2497"/>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311" name="Rectangle 68">
                  <a:extLst>
                    <a:ext uri="{FF2B5EF4-FFF2-40B4-BE49-F238E27FC236}">
                      <a16:creationId xmlns:a16="http://schemas.microsoft.com/office/drawing/2014/main" id="{38561392-C2A7-ADAD-35F2-1FA2C14E8EA0}"/>
                    </a:ext>
                  </a:extLst>
                </p:cNvPr>
                <p:cNvSpPr>
                  <a:spLocks noChangeAspect="1" noChangeArrowheads="1"/>
                </p:cNvSpPr>
                <p:nvPr/>
              </p:nvSpPr>
              <p:spPr bwMode="auto">
                <a:xfrm>
                  <a:off x="2942" y="2449"/>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grpSp>
            <p:nvGrpSpPr>
              <p:cNvPr id="8286" name="Group 69">
                <a:extLst>
                  <a:ext uri="{FF2B5EF4-FFF2-40B4-BE49-F238E27FC236}">
                    <a16:creationId xmlns:a16="http://schemas.microsoft.com/office/drawing/2014/main" id="{016122AC-040E-2985-FB37-4EE96287AA64}"/>
                  </a:ext>
                </a:extLst>
              </p:cNvPr>
              <p:cNvGrpSpPr>
                <a:grpSpLocks noChangeAspect="1"/>
              </p:cNvGrpSpPr>
              <p:nvPr/>
            </p:nvGrpSpPr>
            <p:grpSpPr bwMode="auto">
              <a:xfrm>
                <a:off x="2932" y="2503"/>
                <a:ext cx="1234" cy="104"/>
                <a:chOff x="2942" y="2401"/>
                <a:chExt cx="1234" cy="334"/>
              </a:xfrm>
            </p:grpSpPr>
            <p:sp>
              <p:nvSpPr>
                <p:cNvPr id="8298" name="Rectangle 70">
                  <a:extLst>
                    <a:ext uri="{FF2B5EF4-FFF2-40B4-BE49-F238E27FC236}">
                      <a16:creationId xmlns:a16="http://schemas.microsoft.com/office/drawing/2014/main" id="{F5A7D427-4C04-E076-D13C-1648A47D7F82}"/>
                    </a:ext>
                  </a:extLst>
                </p:cNvPr>
                <p:cNvSpPr>
                  <a:spLocks noChangeAspect="1" noChangeArrowheads="1"/>
                </p:cNvSpPr>
                <p:nvPr/>
              </p:nvSpPr>
              <p:spPr bwMode="auto">
                <a:xfrm>
                  <a:off x="2942" y="2401"/>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99" name="Rectangle 71">
                  <a:extLst>
                    <a:ext uri="{FF2B5EF4-FFF2-40B4-BE49-F238E27FC236}">
                      <a16:creationId xmlns:a16="http://schemas.microsoft.com/office/drawing/2014/main" id="{A94E165C-5CEB-8AAE-B58A-7990218F93CA}"/>
                    </a:ext>
                  </a:extLst>
                </p:cNvPr>
                <p:cNvSpPr>
                  <a:spLocks noChangeAspect="1" noChangeArrowheads="1"/>
                </p:cNvSpPr>
                <p:nvPr/>
              </p:nvSpPr>
              <p:spPr bwMode="auto">
                <a:xfrm>
                  <a:off x="2942" y="2640"/>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300" name="Rectangle 72">
                  <a:extLst>
                    <a:ext uri="{FF2B5EF4-FFF2-40B4-BE49-F238E27FC236}">
                      <a16:creationId xmlns:a16="http://schemas.microsoft.com/office/drawing/2014/main" id="{B5CFDEA3-2379-5F22-4008-FB2535FE2F15}"/>
                    </a:ext>
                  </a:extLst>
                </p:cNvPr>
                <p:cNvSpPr>
                  <a:spLocks noChangeAspect="1" noChangeArrowheads="1"/>
                </p:cNvSpPr>
                <p:nvPr/>
              </p:nvSpPr>
              <p:spPr bwMode="auto">
                <a:xfrm>
                  <a:off x="2942" y="2593"/>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301" name="Rectangle 73">
                  <a:extLst>
                    <a:ext uri="{FF2B5EF4-FFF2-40B4-BE49-F238E27FC236}">
                      <a16:creationId xmlns:a16="http://schemas.microsoft.com/office/drawing/2014/main" id="{0ED40CAA-412C-8AAA-FD8E-7D736954702C}"/>
                    </a:ext>
                  </a:extLst>
                </p:cNvPr>
                <p:cNvSpPr>
                  <a:spLocks noChangeAspect="1" noChangeArrowheads="1"/>
                </p:cNvSpPr>
                <p:nvPr/>
              </p:nvSpPr>
              <p:spPr bwMode="auto">
                <a:xfrm>
                  <a:off x="2942" y="2688"/>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302" name="Rectangle 74">
                  <a:extLst>
                    <a:ext uri="{FF2B5EF4-FFF2-40B4-BE49-F238E27FC236}">
                      <a16:creationId xmlns:a16="http://schemas.microsoft.com/office/drawing/2014/main" id="{0FF9C19C-A073-CFC9-3B19-3975FF294675}"/>
                    </a:ext>
                  </a:extLst>
                </p:cNvPr>
                <p:cNvSpPr>
                  <a:spLocks noChangeAspect="1" noChangeArrowheads="1"/>
                </p:cNvSpPr>
                <p:nvPr/>
              </p:nvSpPr>
              <p:spPr bwMode="auto">
                <a:xfrm>
                  <a:off x="2942" y="2545"/>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303" name="Rectangle 75">
                  <a:extLst>
                    <a:ext uri="{FF2B5EF4-FFF2-40B4-BE49-F238E27FC236}">
                      <a16:creationId xmlns:a16="http://schemas.microsoft.com/office/drawing/2014/main" id="{A6B0EA4C-C5BC-0D75-08AF-322448256235}"/>
                    </a:ext>
                  </a:extLst>
                </p:cNvPr>
                <p:cNvSpPr>
                  <a:spLocks noChangeAspect="1" noChangeArrowheads="1"/>
                </p:cNvSpPr>
                <p:nvPr/>
              </p:nvSpPr>
              <p:spPr bwMode="auto">
                <a:xfrm>
                  <a:off x="2942" y="2497"/>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304" name="Rectangle 76">
                  <a:extLst>
                    <a:ext uri="{FF2B5EF4-FFF2-40B4-BE49-F238E27FC236}">
                      <a16:creationId xmlns:a16="http://schemas.microsoft.com/office/drawing/2014/main" id="{580CF3DC-8D06-651F-7551-FAECF5F3BDFB}"/>
                    </a:ext>
                  </a:extLst>
                </p:cNvPr>
                <p:cNvSpPr>
                  <a:spLocks noChangeAspect="1" noChangeArrowheads="1"/>
                </p:cNvSpPr>
                <p:nvPr/>
              </p:nvSpPr>
              <p:spPr bwMode="auto">
                <a:xfrm>
                  <a:off x="2942" y="2449"/>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grpSp>
            <p:nvGrpSpPr>
              <p:cNvPr id="8287" name="Group 77">
                <a:extLst>
                  <a:ext uri="{FF2B5EF4-FFF2-40B4-BE49-F238E27FC236}">
                    <a16:creationId xmlns:a16="http://schemas.microsoft.com/office/drawing/2014/main" id="{64FDE67D-0952-37D5-E1B8-DD8E25C27987}"/>
                  </a:ext>
                </a:extLst>
              </p:cNvPr>
              <p:cNvGrpSpPr>
                <a:grpSpLocks noChangeAspect="1"/>
              </p:cNvGrpSpPr>
              <p:nvPr/>
            </p:nvGrpSpPr>
            <p:grpSpPr bwMode="auto">
              <a:xfrm>
                <a:off x="2932" y="2609"/>
                <a:ext cx="1234" cy="105"/>
                <a:chOff x="2942" y="2401"/>
                <a:chExt cx="1234" cy="334"/>
              </a:xfrm>
            </p:grpSpPr>
            <p:sp>
              <p:nvSpPr>
                <p:cNvPr id="8291" name="Rectangle 78">
                  <a:extLst>
                    <a:ext uri="{FF2B5EF4-FFF2-40B4-BE49-F238E27FC236}">
                      <a16:creationId xmlns:a16="http://schemas.microsoft.com/office/drawing/2014/main" id="{58F7F903-4F59-3F8F-37A7-BCA6D4975478}"/>
                    </a:ext>
                  </a:extLst>
                </p:cNvPr>
                <p:cNvSpPr>
                  <a:spLocks noChangeAspect="1" noChangeArrowheads="1"/>
                </p:cNvSpPr>
                <p:nvPr/>
              </p:nvSpPr>
              <p:spPr bwMode="auto">
                <a:xfrm>
                  <a:off x="2942" y="2401"/>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92" name="Rectangle 79">
                  <a:extLst>
                    <a:ext uri="{FF2B5EF4-FFF2-40B4-BE49-F238E27FC236}">
                      <a16:creationId xmlns:a16="http://schemas.microsoft.com/office/drawing/2014/main" id="{F4BAED86-90A6-85A8-625F-27AE655E9208}"/>
                    </a:ext>
                  </a:extLst>
                </p:cNvPr>
                <p:cNvSpPr>
                  <a:spLocks noChangeAspect="1" noChangeArrowheads="1"/>
                </p:cNvSpPr>
                <p:nvPr/>
              </p:nvSpPr>
              <p:spPr bwMode="auto">
                <a:xfrm>
                  <a:off x="2942" y="2640"/>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93" name="Rectangle 80">
                  <a:extLst>
                    <a:ext uri="{FF2B5EF4-FFF2-40B4-BE49-F238E27FC236}">
                      <a16:creationId xmlns:a16="http://schemas.microsoft.com/office/drawing/2014/main" id="{20B80530-34BF-5FD0-6498-D6748D485F58}"/>
                    </a:ext>
                  </a:extLst>
                </p:cNvPr>
                <p:cNvSpPr>
                  <a:spLocks noChangeAspect="1" noChangeArrowheads="1"/>
                </p:cNvSpPr>
                <p:nvPr/>
              </p:nvSpPr>
              <p:spPr bwMode="auto">
                <a:xfrm>
                  <a:off x="2942" y="2593"/>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94" name="Rectangle 81">
                  <a:extLst>
                    <a:ext uri="{FF2B5EF4-FFF2-40B4-BE49-F238E27FC236}">
                      <a16:creationId xmlns:a16="http://schemas.microsoft.com/office/drawing/2014/main" id="{3FF71CB6-3D05-C097-C730-5137AE3ABABD}"/>
                    </a:ext>
                  </a:extLst>
                </p:cNvPr>
                <p:cNvSpPr>
                  <a:spLocks noChangeAspect="1" noChangeArrowheads="1"/>
                </p:cNvSpPr>
                <p:nvPr/>
              </p:nvSpPr>
              <p:spPr bwMode="auto">
                <a:xfrm>
                  <a:off x="2942" y="2688"/>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95" name="Rectangle 82">
                  <a:extLst>
                    <a:ext uri="{FF2B5EF4-FFF2-40B4-BE49-F238E27FC236}">
                      <a16:creationId xmlns:a16="http://schemas.microsoft.com/office/drawing/2014/main" id="{77C8329D-A410-AC5D-6583-0D77F064DA5F}"/>
                    </a:ext>
                  </a:extLst>
                </p:cNvPr>
                <p:cNvSpPr>
                  <a:spLocks noChangeAspect="1" noChangeArrowheads="1"/>
                </p:cNvSpPr>
                <p:nvPr/>
              </p:nvSpPr>
              <p:spPr bwMode="auto">
                <a:xfrm>
                  <a:off x="2942" y="2545"/>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96" name="Rectangle 83">
                  <a:extLst>
                    <a:ext uri="{FF2B5EF4-FFF2-40B4-BE49-F238E27FC236}">
                      <a16:creationId xmlns:a16="http://schemas.microsoft.com/office/drawing/2014/main" id="{21D4B4B6-14C3-17E5-F354-55F31B4691E6}"/>
                    </a:ext>
                  </a:extLst>
                </p:cNvPr>
                <p:cNvSpPr>
                  <a:spLocks noChangeAspect="1" noChangeArrowheads="1"/>
                </p:cNvSpPr>
                <p:nvPr/>
              </p:nvSpPr>
              <p:spPr bwMode="auto">
                <a:xfrm>
                  <a:off x="2942" y="2497"/>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97" name="Rectangle 84">
                  <a:extLst>
                    <a:ext uri="{FF2B5EF4-FFF2-40B4-BE49-F238E27FC236}">
                      <a16:creationId xmlns:a16="http://schemas.microsoft.com/office/drawing/2014/main" id="{8C593340-C390-19BA-0EF9-FF86AEC02C7D}"/>
                    </a:ext>
                  </a:extLst>
                </p:cNvPr>
                <p:cNvSpPr>
                  <a:spLocks noChangeAspect="1" noChangeArrowheads="1"/>
                </p:cNvSpPr>
                <p:nvPr/>
              </p:nvSpPr>
              <p:spPr bwMode="auto">
                <a:xfrm>
                  <a:off x="2942" y="2449"/>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sp>
            <p:nvSpPr>
              <p:cNvPr id="8288" name="Line 85">
                <a:extLst>
                  <a:ext uri="{FF2B5EF4-FFF2-40B4-BE49-F238E27FC236}">
                    <a16:creationId xmlns:a16="http://schemas.microsoft.com/office/drawing/2014/main" id="{787EDD1D-1BEE-95DF-FF16-293DBF915C17}"/>
                  </a:ext>
                </a:extLst>
              </p:cNvPr>
              <p:cNvSpPr>
                <a:spLocks noChangeAspect="1" noChangeShapeType="1"/>
              </p:cNvSpPr>
              <p:nvPr/>
            </p:nvSpPr>
            <p:spPr bwMode="auto">
              <a:xfrm>
                <a:off x="3110" y="2398"/>
                <a:ext cx="0" cy="317"/>
              </a:xfrm>
              <a:prstGeom prst="line">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89" name="Line 86">
                <a:extLst>
                  <a:ext uri="{FF2B5EF4-FFF2-40B4-BE49-F238E27FC236}">
                    <a16:creationId xmlns:a16="http://schemas.microsoft.com/office/drawing/2014/main" id="{EEACE299-B1DC-AACE-491E-8C0A84DF76AD}"/>
                  </a:ext>
                </a:extLst>
              </p:cNvPr>
              <p:cNvSpPr>
                <a:spLocks noChangeAspect="1" noChangeShapeType="1"/>
              </p:cNvSpPr>
              <p:nvPr/>
            </p:nvSpPr>
            <p:spPr bwMode="auto">
              <a:xfrm flipH="1">
                <a:off x="3974" y="2398"/>
                <a:ext cx="1" cy="317"/>
              </a:xfrm>
              <a:prstGeom prst="line">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90" name="Line 87">
                <a:extLst>
                  <a:ext uri="{FF2B5EF4-FFF2-40B4-BE49-F238E27FC236}">
                    <a16:creationId xmlns:a16="http://schemas.microsoft.com/office/drawing/2014/main" id="{36302238-5139-694E-C3ED-F210E70BE133}"/>
                  </a:ext>
                </a:extLst>
              </p:cNvPr>
              <p:cNvSpPr>
                <a:spLocks noChangeAspect="1" noChangeShapeType="1"/>
              </p:cNvSpPr>
              <p:nvPr/>
            </p:nvSpPr>
            <p:spPr bwMode="auto">
              <a:xfrm>
                <a:off x="3542" y="2394"/>
                <a:ext cx="0" cy="321"/>
              </a:xfrm>
              <a:prstGeom prst="line">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grpSp>
      <p:grpSp>
        <p:nvGrpSpPr>
          <p:cNvPr id="8196" name="Group 118">
            <a:extLst>
              <a:ext uri="{FF2B5EF4-FFF2-40B4-BE49-F238E27FC236}">
                <a16:creationId xmlns:a16="http://schemas.microsoft.com/office/drawing/2014/main" id="{B5646955-567B-0D28-7B34-AD71002FE09A}"/>
              </a:ext>
            </a:extLst>
          </p:cNvPr>
          <p:cNvGrpSpPr>
            <a:grpSpLocks noChangeAspect="1"/>
          </p:cNvGrpSpPr>
          <p:nvPr/>
        </p:nvGrpSpPr>
        <p:grpSpPr bwMode="auto">
          <a:xfrm>
            <a:off x="3114675" y="4502150"/>
            <a:ext cx="2527300" cy="717550"/>
            <a:chOff x="336" y="2456"/>
            <a:chExt cx="1843" cy="461"/>
          </a:xfrm>
        </p:grpSpPr>
        <p:sp>
          <p:nvSpPr>
            <p:cNvPr id="8255" name="Freeform 93">
              <a:extLst>
                <a:ext uri="{FF2B5EF4-FFF2-40B4-BE49-F238E27FC236}">
                  <a16:creationId xmlns:a16="http://schemas.microsoft.com/office/drawing/2014/main" id="{D5E52A1E-73C5-1FE4-7374-593D4522CAF3}"/>
                </a:ext>
              </a:extLst>
            </p:cNvPr>
            <p:cNvSpPr>
              <a:spLocks noChangeAspect="1"/>
            </p:cNvSpPr>
            <p:nvPr/>
          </p:nvSpPr>
          <p:spPr bwMode="auto">
            <a:xfrm>
              <a:off x="336" y="2645"/>
              <a:ext cx="1681" cy="81"/>
            </a:xfrm>
            <a:custGeom>
              <a:avLst/>
              <a:gdLst>
                <a:gd name="T0" fmla="*/ 0 w 2278"/>
                <a:gd name="T1" fmla="*/ 8 h 113"/>
                <a:gd name="T2" fmla="*/ 5 w 2278"/>
                <a:gd name="T3" fmla="*/ 8 h 113"/>
                <a:gd name="T4" fmla="*/ 10 w 2278"/>
                <a:gd name="T5" fmla="*/ 10 h 113"/>
                <a:gd name="T6" fmla="*/ 15 w 2278"/>
                <a:gd name="T7" fmla="*/ 10 h 113"/>
                <a:gd name="T8" fmla="*/ 20 w 2278"/>
                <a:gd name="T9" fmla="*/ 11 h 113"/>
                <a:gd name="T10" fmla="*/ 25 w 2278"/>
                <a:gd name="T11" fmla="*/ 11 h 113"/>
                <a:gd name="T12" fmla="*/ 30 w 2278"/>
                <a:gd name="T13" fmla="*/ 12 h 113"/>
                <a:gd name="T14" fmla="*/ 35 w 2278"/>
                <a:gd name="T15" fmla="*/ 13 h 113"/>
                <a:gd name="T16" fmla="*/ 41 w 2278"/>
                <a:gd name="T17" fmla="*/ 14 h 113"/>
                <a:gd name="T18" fmla="*/ 45 w 2278"/>
                <a:gd name="T19" fmla="*/ 14 h 113"/>
                <a:gd name="T20" fmla="*/ 50 w 2278"/>
                <a:gd name="T21" fmla="*/ 14 h 113"/>
                <a:gd name="T22" fmla="*/ 55 w 2278"/>
                <a:gd name="T23" fmla="*/ 14 h 113"/>
                <a:gd name="T24" fmla="*/ 61 w 2278"/>
                <a:gd name="T25" fmla="*/ 15 h 113"/>
                <a:gd name="T26" fmla="*/ 66 w 2278"/>
                <a:gd name="T27" fmla="*/ 15 h 113"/>
                <a:gd name="T28" fmla="*/ 71 w 2278"/>
                <a:gd name="T29" fmla="*/ 15 h 113"/>
                <a:gd name="T30" fmla="*/ 76 w 2278"/>
                <a:gd name="T31" fmla="*/ 15 h 113"/>
                <a:gd name="T32" fmla="*/ 82 w 2278"/>
                <a:gd name="T33" fmla="*/ 15 h 113"/>
                <a:gd name="T34" fmla="*/ 82 w 2278"/>
                <a:gd name="T35" fmla="*/ 15 h 113"/>
                <a:gd name="T36" fmla="*/ 367 w 2278"/>
                <a:gd name="T37" fmla="*/ 15 h 113"/>
                <a:gd name="T38" fmla="*/ 367 w 2278"/>
                <a:gd name="T39" fmla="*/ 0 h 113"/>
                <a:gd name="T40" fmla="*/ 82 w 2278"/>
                <a:gd name="T41" fmla="*/ 0 h 113"/>
                <a:gd name="T42" fmla="*/ 82 w 2278"/>
                <a:gd name="T43" fmla="*/ 1 h 113"/>
                <a:gd name="T44" fmla="*/ 76 w 2278"/>
                <a:gd name="T45" fmla="*/ 1 h 113"/>
                <a:gd name="T46" fmla="*/ 71 w 2278"/>
                <a:gd name="T47" fmla="*/ 1 h 113"/>
                <a:gd name="T48" fmla="*/ 66 w 2278"/>
                <a:gd name="T49" fmla="*/ 1 h 113"/>
                <a:gd name="T50" fmla="*/ 61 w 2278"/>
                <a:gd name="T51" fmla="*/ 1 h 113"/>
                <a:gd name="T52" fmla="*/ 55 w 2278"/>
                <a:gd name="T53" fmla="*/ 1 h 113"/>
                <a:gd name="T54" fmla="*/ 50 w 2278"/>
                <a:gd name="T55" fmla="*/ 1 h 113"/>
                <a:gd name="T56" fmla="*/ 45 w 2278"/>
                <a:gd name="T57" fmla="*/ 1 h 113"/>
                <a:gd name="T58" fmla="*/ 41 w 2278"/>
                <a:gd name="T59" fmla="*/ 1 h 113"/>
                <a:gd name="T60" fmla="*/ 35 w 2278"/>
                <a:gd name="T61" fmla="*/ 2 h 113"/>
                <a:gd name="T62" fmla="*/ 30 w 2278"/>
                <a:gd name="T63" fmla="*/ 3 h 113"/>
                <a:gd name="T64" fmla="*/ 25 w 2278"/>
                <a:gd name="T65" fmla="*/ 4 h 113"/>
                <a:gd name="T66" fmla="*/ 20 w 2278"/>
                <a:gd name="T67" fmla="*/ 4 h 113"/>
                <a:gd name="T68" fmla="*/ 15 w 2278"/>
                <a:gd name="T69" fmla="*/ 5 h 113"/>
                <a:gd name="T70" fmla="*/ 10 w 2278"/>
                <a:gd name="T71" fmla="*/ 6 h 113"/>
                <a:gd name="T72" fmla="*/ 5 w 2278"/>
                <a:gd name="T73" fmla="*/ 7 h 113"/>
                <a:gd name="T74" fmla="*/ 0 w 2278"/>
                <a:gd name="T75" fmla="*/ 8 h 113"/>
                <a:gd name="T76" fmla="*/ 0 w 2278"/>
                <a:gd name="T77" fmla="*/ 8 h 113"/>
                <a:gd name="T78" fmla="*/ 0 w 2278"/>
                <a:gd name="T79" fmla="*/ 8 h 113"/>
                <a:gd name="T80" fmla="*/ 0 w 2278"/>
                <a:gd name="T81" fmla="*/ 8 h 113"/>
                <a:gd name="T82" fmla="*/ 0 w 2278"/>
                <a:gd name="T83" fmla="*/ 8 h 113"/>
                <a:gd name="T84" fmla="*/ 0 w 2278"/>
                <a:gd name="T85" fmla="*/ 8 h 113"/>
                <a:gd name="T86" fmla="*/ 0 w 2278"/>
                <a:gd name="T87" fmla="*/ 8 h 113"/>
                <a:gd name="T88" fmla="*/ 0 w 2278"/>
                <a:gd name="T89" fmla="*/ 8 h 113"/>
                <a:gd name="T90" fmla="*/ 0 w 2278"/>
                <a:gd name="T91" fmla="*/ 8 h 113"/>
                <a:gd name="T92" fmla="*/ 0 w 2278"/>
                <a:gd name="T93" fmla="*/ 8 h 113"/>
                <a:gd name="T94" fmla="*/ 0 w 2278"/>
                <a:gd name="T95" fmla="*/ 8 h 113"/>
                <a:gd name="T96" fmla="*/ 0 w 2278"/>
                <a:gd name="T97" fmla="*/ 8 h 113"/>
                <a:gd name="T98" fmla="*/ 0 w 2278"/>
                <a:gd name="T99" fmla="*/ 8 h 113"/>
                <a:gd name="T100" fmla="*/ 0 w 2278"/>
                <a:gd name="T101" fmla="*/ 8 h 113"/>
                <a:gd name="T102" fmla="*/ 0 w 2278"/>
                <a:gd name="T103" fmla="*/ 8 h 113"/>
                <a:gd name="T104" fmla="*/ 0 w 2278"/>
                <a:gd name="T105" fmla="*/ 8 h 113"/>
                <a:gd name="T106" fmla="*/ 0 w 2278"/>
                <a:gd name="T107" fmla="*/ 8 h 113"/>
                <a:gd name="T108" fmla="*/ 0 w 2278"/>
                <a:gd name="T109" fmla="*/ 8 h 11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278" h="113">
                  <a:moveTo>
                    <a:pt x="0" y="56"/>
                  </a:moveTo>
                  <a:lnTo>
                    <a:pt x="31" y="63"/>
                  </a:lnTo>
                  <a:lnTo>
                    <a:pt x="62" y="70"/>
                  </a:lnTo>
                  <a:lnTo>
                    <a:pt x="93" y="76"/>
                  </a:lnTo>
                  <a:lnTo>
                    <a:pt x="125" y="82"/>
                  </a:lnTo>
                  <a:lnTo>
                    <a:pt x="156" y="87"/>
                  </a:lnTo>
                  <a:lnTo>
                    <a:pt x="187" y="92"/>
                  </a:lnTo>
                  <a:lnTo>
                    <a:pt x="218" y="96"/>
                  </a:lnTo>
                  <a:lnTo>
                    <a:pt x="251" y="100"/>
                  </a:lnTo>
                  <a:lnTo>
                    <a:pt x="281" y="103"/>
                  </a:lnTo>
                  <a:lnTo>
                    <a:pt x="312" y="106"/>
                  </a:lnTo>
                  <a:lnTo>
                    <a:pt x="343" y="108"/>
                  </a:lnTo>
                  <a:lnTo>
                    <a:pt x="376" y="110"/>
                  </a:lnTo>
                  <a:lnTo>
                    <a:pt x="407" y="111"/>
                  </a:lnTo>
                  <a:lnTo>
                    <a:pt x="439" y="112"/>
                  </a:lnTo>
                  <a:lnTo>
                    <a:pt x="472" y="112"/>
                  </a:lnTo>
                  <a:lnTo>
                    <a:pt x="505" y="111"/>
                  </a:lnTo>
                  <a:lnTo>
                    <a:pt x="505" y="112"/>
                  </a:lnTo>
                  <a:lnTo>
                    <a:pt x="2277" y="112"/>
                  </a:lnTo>
                  <a:lnTo>
                    <a:pt x="2277" y="0"/>
                  </a:lnTo>
                  <a:lnTo>
                    <a:pt x="505" y="0"/>
                  </a:lnTo>
                  <a:lnTo>
                    <a:pt x="505" y="1"/>
                  </a:lnTo>
                  <a:lnTo>
                    <a:pt x="472" y="2"/>
                  </a:lnTo>
                  <a:lnTo>
                    <a:pt x="439" y="2"/>
                  </a:lnTo>
                  <a:lnTo>
                    <a:pt x="407" y="4"/>
                  </a:lnTo>
                  <a:lnTo>
                    <a:pt x="376" y="4"/>
                  </a:lnTo>
                  <a:lnTo>
                    <a:pt x="343" y="6"/>
                  </a:lnTo>
                  <a:lnTo>
                    <a:pt x="312" y="8"/>
                  </a:lnTo>
                  <a:lnTo>
                    <a:pt x="281" y="11"/>
                  </a:lnTo>
                  <a:lnTo>
                    <a:pt x="251" y="13"/>
                  </a:lnTo>
                  <a:lnTo>
                    <a:pt x="218" y="18"/>
                  </a:lnTo>
                  <a:lnTo>
                    <a:pt x="187" y="21"/>
                  </a:lnTo>
                  <a:lnTo>
                    <a:pt x="156" y="27"/>
                  </a:lnTo>
                  <a:lnTo>
                    <a:pt x="125" y="31"/>
                  </a:lnTo>
                  <a:lnTo>
                    <a:pt x="93" y="38"/>
                  </a:lnTo>
                  <a:lnTo>
                    <a:pt x="62" y="44"/>
                  </a:lnTo>
                  <a:lnTo>
                    <a:pt x="31" y="51"/>
                  </a:lnTo>
                  <a:lnTo>
                    <a:pt x="0" y="57"/>
                  </a:lnTo>
                  <a:lnTo>
                    <a:pt x="0" y="56"/>
                  </a:lnTo>
                </a:path>
              </a:pathLst>
            </a:custGeom>
            <a:gradFill rotWithShape="0">
              <a:gsLst>
                <a:gs pos="0">
                  <a:srgbClr val="000000"/>
                </a:gs>
                <a:gs pos="50000">
                  <a:srgbClr val="969696"/>
                </a:gs>
                <a:gs pos="100000">
                  <a:srgbClr val="0000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56" name="Freeform 94">
              <a:extLst>
                <a:ext uri="{FF2B5EF4-FFF2-40B4-BE49-F238E27FC236}">
                  <a16:creationId xmlns:a16="http://schemas.microsoft.com/office/drawing/2014/main" id="{2AA7391B-72C3-8D1D-0711-A50E201451B1}"/>
                </a:ext>
              </a:extLst>
            </p:cNvPr>
            <p:cNvSpPr>
              <a:spLocks noChangeAspect="1"/>
            </p:cNvSpPr>
            <p:nvPr/>
          </p:nvSpPr>
          <p:spPr bwMode="auto">
            <a:xfrm>
              <a:off x="1720" y="2531"/>
              <a:ext cx="137" cy="97"/>
            </a:xfrm>
            <a:custGeom>
              <a:avLst/>
              <a:gdLst>
                <a:gd name="T0" fmla="*/ 12 w 225"/>
                <a:gd name="T1" fmla="*/ 1 h 158"/>
                <a:gd name="T2" fmla="*/ 12 w 225"/>
                <a:gd name="T3" fmla="*/ 9 h 158"/>
                <a:gd name="T4" fmla="*/ 3 w 225"/>
                <a:gd name="T5" fmla="*/ 7 h 158"/>
                <a:gd name="T6" fmla="*/ 0 w 225"/>
                <a:gd name="T7" fmla="*/ 6 h 158"/>
                <a:gd name="T8" fmla="*/ 1 w 225"/>
                <a:gd name="T9" fmla="*/ 4 h 158"/>
                <a:gd name="T10" fmla="*/ 1 w 225"/>
                <a:gd name="T11" fmla="*/ 0 h 158"/>
                <a:gd name="T12" fmla="*/ 4 w 225"/>
                <a:gd name="T13" fmla="*/ 0 h 158"/>
                <a:gd name="T14" fmla="*/ 8 w 225"/>
                <a:gd name="T15" fmla="*/ 0 h 158"/>
                <a:gd name="T16" fmla="*/ 12 w 225"/>
                <a:gd name="T17" fmla="*/ 1 h 158"/>
                <a:gd name="T18" fmla="*/ 12 w 225"/>
                <a:gd name="T19" fmla="*/ 1 h 15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5" h="158">
                  <a:moveTo>
                    <a:pt x="224" y="20"/>
                  </a:moveTo>
                  <a:lnTo>
                    <a:pt x="224" y="157"/>
                  </a:lnTo>
                  <a:lnTo>
                    <a:pt x="67" y="137"/>
                  </a:lnTo>
                  <a:lnTo>
                    <a:pt x="0" y="117"/>
                  </a:lnTo>
                  <a:lnTo>
                    <a:pt x="22" y="59"/>
                  </a:lnTo>
                  <a:lnTo>
                    <a:pt x="22" y="0"/>
                  </a:lnTo>
                  <a:lnTo>
                    <a:pt x="89" y="0"/>
                  </a:lnTo>
                  <a:lnTo>
                    <a:pt x="156" y="0"/>
                  </a:lnTo>
                  <a:lnTo>
                    <a:pt x="224" y="20"/>
                  </a:lnTo>
                </a:path>
              </a:pathLst>
            </a:custGeom>
            <a:gradFill rotWithShape="0">
              <a:gsLst>
                <a:gs pos="0">
                  <a:srgbClr val="E26200"/>
                </a:gs>
                <a:gs pos="100000">
                  <a:srgbClr val="FFEFCE"/>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57" name="Freeform 95">
              <a:extLst>
                <a:ext uri="{FF2B5EF4-FFF2-40B4-BE49-F238E27FC236}">
                  <a16:creationId xmlns:a16="http://schemas.microsoft.com/office/drawing/2014/main" id="{E936F9E9-3DD5-3216-8198-C34AA4DFE2F2}"/>
                </a:ext>
              </a:extLst>
            </p:cNvPr>
            <p:cNvSpPr>
              <a:spLocks noChangeAspect="1"/>
            </p:cNvSpPr>
            <p:nvPr/>
          </p:nvSpPr>
          <p:spPr bwMode="auto">
            <a:xfrm>
              <a:off x="1720" y="2504"/>
              <a:ext cx="165" cy="165"/>
            </a:xfrm>
            <a:custGeom>
              <a:avLst/>
              <a:gdLst>
                <a:gd name="T0" fmla="*/ 0 w 269"/>
                <a:gd name="T1" fmla="*/ 1 h 270"/>
                <a:gd name="T2" fmla="*/ 14 w 269"/>
                <a:gd name="T3" fmla="*/ 14 h 270"/>
                <a:gd name="T4" fmla="*/ 14 w 269"/>
                <a:gd name="T5" fmla="*/ 12 h 270"/>
                <a:gd name="T6" fmla="*/ 14 w 269"/>
                <a:gd name="T7" fmla="*/ 12 h 270"/>
                <a:gd name="T8" fmla="*/ 14 w 269"/>
                <a:gd name="T9" fmla="*/ 12 h 270"/>
                <a:gd name="T10" fmla="*/ 14 w 269"/>
                <a:gd name="T11" fmla="*/ 12 h 270"/>
                <a:gd name="T12" fmla="*/ 14 w 269"/>
                <a:gd name="T13" fmla="*/ 11 h 270"/>
                <a:gd name="T14" fmla="*/ 13 w 269"/>
                <a:gd name="T15" fmla="*/ 11 h 270"/>
                <a:gd name="T16" fmla="*/ 13 w 269"/>
                <a:gd name="T17" fmla="*/ 11 h 270"/>
                <a:gd name="T18" fmla="*/ 13 w 269"/>
                <a:gd name="T19" fmla="*/ 11 h 270"/>
                <a:gd name="T20" fmla="*/ 13 w 269"/>
                <a:gd name="T21" fmla="*/ 10 h 270"/>
                <a:gd name="T22" fmla="*/ 13 w 269"/>
                <a:gd name="T23" fmla="*/ 10 h 270"/>
                <a:gd name="T24" fmla="*/ 6 w 269"/>
                <a:gd name="T25" fmla="*/ 8 h 270"/>
                <a:gd name="T26" fmla="*/ 6 w 269"/>
                <a:gd name="T27" fmla="*/ 8 h 270"/>
                <a:gd name="T28" fmla="*/ 5 w 269"/>
                <a:gd name="T29" fmla="*/ 8 h 270"/>
                <a:gd name="T30" fmla="*/ 5 w 269"/>
                <a:gd name="T31" fmla="*/ 7 h 270"/>
                <a:gd name="T32" fmla="*/ 5 w 269"/>
                <a:gd name="T33" fmla="*/ 7 h 270"/>
                <a:gd name="T34" fmla="*/ 5 w 269"/>
                <a:gd name="T35" fmla="*/ 7 h 270"/>
                <a:gd name="T36" fmla="*/ 5 w 269"/>
                <a:gd name="T37" fmla="*/ 6 h 270"/>
                <a:gd name="T38" fmla="*/ 6 w 269"/>
                <a:gd name="T39" fmla="*/ 6 h 270"/>
                <a:gd name="T40" fmla="*/ 6 w 269"/>
                <a:gd name="T41" fmla="*/ 6 h 270"/>
                <a:gd name="T42" fmla="*/ 10 w 269"/>
                <a:gd name="T43" fmla="*/ 5 h 270"/>
                <a:gd name="T44" fmla="*/ 11 w 269"/>
                <a:gd name="T45" fmla="*/ 4 h 270"/>
                <a:gd name="T46" fmla="*/ 11 w 269"/>
                <a:gd name="T47" fmla="*/ 4 h 270"/>
                <a:gd name="T48" fmla="*/ 11 w 269"/>
                <a:gd name="T49" fmla="*/ 4 h 270"/>
                <a:gd name="T50" fmla="*/ 12 w 269"/>
                <a:gd name="T51" fmla="*/ 4 h 270"/>
                <a:gd name="T52" fmla="*/ 12 w 269"/>
                <a:gd name="T53" fmla="*/ 4 h 270"/>
                <a:gd name="T54" fmla="*/ 12 w 269"/>
                <a:gd name="T55" fmla="*/ 4 h 270"/>
                <a:gd name="T56" fmla="*/ 12 w 269"/>
                <a:gd name="T57" fmla="*/ 4 h 270"/>
                <a:gd name="T58" fmla="*/ 12 w 269"/>
                <a:gd name="T59" fmla="*/ 4 h 270"/>
                <a:gd name="T60" fmla="*/ 12 w 269"/>
                <a:gd name="T61" fmla="*/ 4 h 270"/>
                <a:gd name="T62" fmla="*/ 12 w 269"/>
                <a:gd name="T63" fmla="*/ 2 h 270"/>
                <a:gd name="T64" fmla="*/ 12 w 269"/>
                <a:gd name="T65" fmla="*/ 2 h 270"/>
                <a:gd name="T66" fmla="*/ 12 w 269"/>
                <a:gd name="T67" fmla="*/ 2 h 270"/>
                <a:gd name="T68" fmla="*/ 12 w 269"/>
                <a:gd name="T69" fmla="*/ 1 h 270"/>
                <a:gd name="T70" fmla="*/ 12 w 269"/>
                <a:gd name="T71" fmla="*/ 1 h 270"/>
                <a:gd name="T72" fmla="*/ 11 w 269"/>
                <a:gd name="T73" fmla="*/ 1 h 270"/>
                <a:gd name="T74" fmla="*/ 11 w 269"/>
                <a:gd name="T75" fmla="*/ 1 h 270"/>
                <a:gd name="T76" fmla="*/ 11 w 269"/>
                <a:gd name="T77" fmla="*/ 1 h 270"/>
                <a:gd name="T78" fmla="*/ 11 w 269"/>
                <a:gd name="T79" fmla="*/ 1 h 270"/>
                <a:gd name="T80" fmla="*/ 4 w 269"/>
                <a:gd name="T81" fmla="*/ 0 h 270"/>
                <a:gd name="T82" fmla="*/ 0 w 269"/>
                <a:gd name="T83" fmla="*/ 1 h 2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69" h="270">
                  <a:moveTo>
                    <a:pt x="0" y="1"/>
                  </a:moveTo>
                  <a:lnTo>
                    <a:pt x="0" y="23"/>
                  </a:lnTo>
                  <a:lnTo>
                    <a:pt x="44" y="225"/>
                  </a:lnTo>
                  <a:lnTo>
                    <a:pt x="268" y="269"/>
                  </a:lnTo>
                  <a:lnTo>
                    <a:pt x="268" y="224"/>
                  </a:lnTo>
                  <a:lnTo>
                    <a:pt x="267" y="222"/>
                  </a:lnTo>
                  <a:lnTo>
                    <a:pt x="266" y="220"/>
                  </a:lnTo>
                  <a:lnTo>
                    <a:pt x="264" y="219"/>
                  </a:lnTo>
                  <a:lnTo>
                    <a:pt x="264" y="217"/>
                  </a:lnTo>
                  <a:lnTo>
                    <a:pt x="262" y="216"/>
                  </a:lnTo>
                  <a:lnTo>
                    <a:pt x="262" y="214"/>
                  </a:lnTo>
                  <a:lnTo>
                    <a:pt x="260" y="212"/>
                  </a:lnTo>
                  <a:lnTo>
                    <a:pt x="260" y="210"/>
                  </a:lnTo>
                  <a:lnTo>
                    <a:pt x="258" y="210"/>
                  </a:lnTo>
                  <a:lnTo>
                    <a:pt x="256" y="208"/>
                  </a:lnTo>
                  <a:lnTo>
                    <a:pt x="254" y="208"/>
                  </a:lnTo>
                  <a:lnTo>
                    <a:pt x="253" y="206"/>
                  </a:lnTo>
                  <a:lnTo>
                    <a:pt x="251" y="206"/>
                  </a:lnTo>
                  <a:lnTo>
                    <a:pt x="250" y="204"/>
                  </a:lnTo>
                  <a:lnTo>
                    <a:pt x="248" y="203"/>
                  </a:lnTo>
                  <a:lnTo>
                    <a:pt x="246" y="202"/>
                  </a:lnTo>
                  <a:lnTo>
                    <a:pt x="111" y="157"/>
                  </a:lnTo>
                  <a:lnTo>
                    <a:pt x="106" y="157"/>
                  </a:lnTo>
                  <a:lnTo>
                    <a:pt x="101" y="156"/>
                  </a:lnTo>
                  <a:lnTo>
                    <a:pt x="97" y="154"/>
                  </a:lnTo>
                  <a:lnTo>
                    <a:pt x="95" y="150"/>
                  </a:lnTo>
                  <a:lnTo>
                    <a:pt x="92" y="147"/>
                  </a:lnTo>
                  <a:lnTo>
                    <a:pt x="90" y="144"/>
                  </a:lnTo>
                  <a:lnTo>
                    <a:pt x="89" y="140"/>
                  </a:lnTo>
                  <a:lnTo>
                    <a:pt x="89" y="135"/>
                  </a:lnTo>
                  <a:lnTo>
                    <a:pt x="89" y="132"/>
                  </a:lnTo>
                  <a:lnTo>
                    <a:pt x="90" y="128"/>
                  </a:lnTo>
                  <a:lnTo>
                    <a:pt x="92" y="124"/>
                  </a:lnTo>
                  <a:lnTo>
                    <a:pt x="95" y="120"/>
                  </a:lnTo>
                  <a:lnTo>
                    <a:pt x="97" y="118"/>
                  </a:lnTo>
                  <a:lnTo>
                    <a:pt x="101" y="115"/>
                  </a:lnTo>
                  <a:lnTo>
                    <a:pt x="106" y="113"/>
                  </a:lnTo>
                  <a:lnTo>
                    <a:pt x="111" y="112"/>
                  </a:lnTo>
                  <a:lnTo>
                    <a:pt x="201" y="90"/>
                  </a:lnTo>
                  <a:lnTo>
                    <a:pt x="202" y="89"/>
                  </a:lnTo>
                  <a:lnTo>
                    <a:pt x="203" y="89"/>
                  </a:lnTo>
                  <a:lnTo>
                    <a:pt x="205" y="89"/>
                  </a:lnTo>
                  <a:lnTo>
                    <a:pt x="207" y="89"/>
                  </a:lnTo>
                  <a:lnTo>
                    <a:pt x="210" y="89"/>
                  </a:lnTo>
                  <a:lnTo>
                    <a:pt x="211" y="89"/>
                  </a:lnTo>
                  <a:lnTo>
                    <a:pt x="213" y="87"/>
                  </a:lnTo>
                  <a:lnTo>
                    <a:pt x="215" y="85"/>
                  </a:lnTo>
                  <a:lnTo>
                    <a:pt x="216" y="83"/>
                  </a:lnTo>
                  <a:lnTo>
                    <a:pt x="216" y="82"/>
                  </a:lnTo>
                  <a:lnTo>
                    <a:pt x="218" y="81"/>
                  </a:lnTo>
                  <a:lnTo>
                    <a:pt x="219" y="79"/>
                  </a:lnTo>
                  <a:lnTo>
                    <a:pt x="220" y="77"/>
                  </a:lnTo>
                  <a:lnTo>
                    <a:pt x="220" y="75"/>
                  </a:lnTo>
                  <a:lnTo>
                    <a:pt x="221" y="73"/>
                  </a:lnTo>
                  <a:lnTo>
                    <a:pt x="221" y="71"/>
                  </a:lnTo>
                  <a:lnTo>
                    <a:pt x="222" y="68"/>
                  </a:lnTo>
                  <a:lnTo>
                    <a:pt x="224" y="67"/>
                  </a:lnTo>
                  <a:lnTo>
                    <a:pt x="224" y="45"/>
                  </a:lnTo>
                  <a:lnTo>
                    <a:pt x="223" y="44"/>
                  </a:lnTo>
                  <a:lnTo>
                    <a:pt x="222" y="42"/>
                  </a:lnTo>
                  <a:lnTo>
                    <a:pt x="222" y="41"/>
                  </a:lnTo>
                  <a:lnTo>
                    <a:pt x="221" y="39"/>
                  </a:lnTo>
                  <a:lnTo>
                    <a:pt x="221" y="37"/>
                  </a:lnTo>
                  <a:lnTo>
                    <a:pt x="219" y="35"/>
                  </a:lnTo>
                  <a:lnTo>
                    <a:pt x="218" y="33"/>
                  </a:lnTo>
                  <a:lnTo>
                    <a:pt x="216" y="31"/>
                  </a:lnTo>
                  <a:lnTo>
                    <a:pt x="216" y="30"/>
                  </a:lnTo>
                  <a:lnTo>
                    <a:pt x="215" y="30"/>
                  </a:lnTo>
                  <a:lnTo>
                    <a:pt x="213" y="28"/>
                  </a:lnTo>
                  <a:lnTo>
                    <a:pt x="211" y="27"/>
                  </a:lnTo>
                  <a:lnTo>
                    <a:pt x="210" y="25"/>
                  </a:lnTo>
                  <a:lnTo>
                    <a:pt x="207" y="25"/>
                  </a:lnTo>
                  <a:lnTo>
                    <a:pt x="205" y="24"/>
                  </a:lnTo>
                  <a:lnTo>
                    <a:pt x="203" y="24"/>
                  </a:lnTo>
                  <a:lnTo>
                    <a:pt x="202" y="23"/>
                  </a:lnTo>
                  <a:lnTo>
                    <a:pt x="201" y="23"/>
                  </a:lnTo>
                  <a:lnTo>
                    <a:pt x="67" y="0"/>
                  </a:lnTo>
                  <a:lnTo>
                    <a:pt x="0" y="0"/>
                  </a:lnTo>
                  <a:lnTo>
                    <a:pt x="0" y="1"/>
                  </a:lnTo>
                </a:path>
              </a:pathLst>
            </a:custGeom>
            <a:solidFill>
              <a:srgbClr val="FFEFCE"/>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58" name="Freeform 96">
              <a:extLst>
                <a:ext uri="{FF2B5EF4-FFF2-40B4-BE49-F238E27FC236}">
                  <a16:creationId xmlns:a16="http://schemas.microsoft.com/office/drawing/2014/main" id="{BC3440FD-CDA6-8984-5B93-A123ECE458B4}"/>
                </a:ext>
              </a:extLst>
            </p:cNvPr>
            <p:cNvSpPr>
              <a:spLocks noChangeAspect="1"/>
            </p:cNvSpPr>
            <p:nvPr/>
          </p:nvSpPr>
          <p:spPr bwMode="auto">
            <a:xfrm>
              <a:off x="855" y="2490"/>
              <a:ext cx="55" cy="28"/>
            </a:xfrm>
            <a:custGeom>
              <a:avLst/>
              <a:gdLst>
                <a:gd name="T0" fmla="*/ 4 w 91"/>
                <a:gd name="T1" fmla="*/ 2 h 46"/>
                <a:gd name="T2" fmla="*/ 0 w 91"/>
                <a:gd name="T3" fmla="*/ 2 h 46"/>
                <a:gd name="T4" fmla="*/ 0 w 91"/>
                <a:gd name="T5" fmla="*/ 1 h 46"/>
                <a:gd name="T6" fmla="*/ 1 w 91"/>
                <a:gd name="T7" fmla="*/ 0 h 46"/>
                <a:gd name="T8" fmla="*/ 4 w 91"/>
                <a:gd name="T9" fmla="*/ 0 h 46"/>
                <a:gd name="T10" fmla="*/ 4 w 91"/>
                <a:gd name="T11" fmla="*/ 2 h 46"/>
                <a:gd name="T12" fmla="*/ 4 w 91"/>
                <a:gd name="T13" fmla="*/ 2 h 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1" h="46">
                  <a:moveTo>
                    <a:pt x="90" y="45"/>
                  </a:moveTo>
                  <a:lnTo>
                    <a:pt x="0" y="45"/>
                  </a:lnTo>
                  <a:lnTo>
                    <a:pt x="0" y="22"/>
                  </a:lnTo>
                  <a:lnTo>
                    <a:pt x="22" y="0"/>
                  </a:lnTo>
                  <a:lnTo>
                    <a:pt x="90" y="0"/>
                  </a:lnTo>
                  <a:lnTo>
                    <a:pt x="90" y="45"/>
                  </a:lnTo>
                </a:path>
              </a:pathLst>
            </a:custGeom>
            <a:solidFill>
              <a:srgbClr val="FFFFFF"/>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59" name="Freeform 97">
              <a:extLst>
                <a:ext uri="{FF2B5EF4-FFF2-40B4-BE49-F238E27FC236}">
                  <a16:creationId xmlns:a16="http://schemas.microsoft.com/office/drawing/2014/main" id="{339822B1-57A0-39A3-35C3-4787A6772D58}"/>
                </a:ext>
              </a:extLst>
            </p:cNvPr>
            <p:cNvSpPr>
              <a:spLocks noChangeAspect="1"/>
            </p:cNvSpPr>
            <p:nvPr/>
          </p:nvSpPr>
          <p:spPr bwMode="auto">
            <a:xfrm>
              <a:off x="1720" y="2787"/>
              <a:ext cx="137" cy="97"/>
            </a:xfrm>
            <a:custGeom>
              <a:avLst/>
              <a:gdLst>
                <a:gd name="T0" fmla="*/ 12 w 225"/>
                <a:gd name="T1" fmla="*/ 7 h 157"/>
                <a:gd name="T2" fmla="*/ 12 w 225"/>
                <a:gd name="T3" fmla="*/ 0 h 157"/>
                <a:gd name="T4" fmla="*/ 3 w 225"/>
                <a:gd name="T5" fmla="*/ 1 h 157"/>
                <a:gd name="T6" fmla="*/ 0 w 225"/>
                <a:gd name="T7" fmla="*/ 2 h 157"/>
                <a:gd name="T8" fmla="*/ 1 w 225"/>
                <a:gd name="T9" fmla="*/ 6 h 157"/>
                <a:gd name="T10" fmla="*/ 1 w 225"/>
                <a:gd name="T11" fmla="*/ 9 h 157"/>
                <a:gd name="T12" fmla="*/ 4 w 225"/>
                <a:gd name="T13" fmla="*/ 9 h 157"/>
                <a:gd name="T14" fmla="*/ 8 w 225"/>
                <a:gd name="T15" fmla="*/ 9 h 157"/>
                <a:gd name="T16" fmla="*/ 12 w 225"/>
                <a:gd name="T17" fmla="*/ 7 h 157"/>
                <a:gd name="T18" fmla="*/ 12 w 225"/>
                <a:gd name="T19" fmla="*/ 7 h 15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5" h="157">
                  <a:moveTo>
                    <a:pt x="224" y="137"/>
                  </a:moveTo>
                  <a:lnTo>
                    <a:pt x="224" y="0"/>
                  </a:lnTo>
                  <a:lnTo>
                    <a:pt x="67" y="20"/>
                  </a:lnTo>
                  <a:lnTo>
                    <a:pt x="0" y="40"/>
                  </a:lnTo>
                  <a:lnTo>
                    <a:pt x="22" y="98"/>
                  </a:lnTo>
                  <a:lnTo>
                    <a:pt x="22" y="156"/>
                  </a:lnTo>
                  <a:lnTo>
                    <a:pt x="89" y="156"/>
                  </a:lnTo>
                  <a:lnTo>
                    <a:pt x="156" y="156"/>
                  </a:lnTo>
                  <a:lnTo>
                    <a:pt x="224" y="137"/>
                  </a:lnTo>
                </a:path>
              </a:pathLst>
            </a:custGeom>
            <a:gradFill rotWithShape="0">
              <a:gsLst>
                <a:gs pos="0">
                  <a:srgbClr val="E26200"/>
                </a:gs>
                <a:gs pos="100000">
                  <a:srgbClr val="FFEFCE"/>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60" name="Freeform 98">
              <a:extLst>
                <a:ext uri="{FF2B5EF4-FFF2-40B4-BE49-F238E27FC236}">
                  <a16:creationId xmlns:a16="http://schemas.microsoft.com/office/drawing/2014/main" id="{214EAFDF-3E12-7018-657D-F173538D4574}"/>
                </a:ext>
              </a:extLst>
            </p:cNvPr>
            <p:cNvSpPr>
              <a:spLocks noChangeAspect="1"/>
            </p:cNvSpPr>
            <p:nvPr/>
          </p:nvSpPr>
          <p:spPr bwMode="auto">
            <a:xfrm>
              <a:off x="1880" y="2591"/>
              <a:ext cx="273" cy="78"/>
            </a:xfrm>
            <a:custGeom>
              <a:avLst/>
              <a:gdLst>
                <a:gd name="T0" fmla="*/ 0 w 446"/>
                <a:gd name="T1" fmla="*/ 12 h 113"/>
                <a:gd name="T2" fmla="*/ 12 w 446"/>
                <a:gd name="T3" fmla="*/ 0 h 113"/>
                <a:gd name="T4" fmla="*/ 23 w 446"/>
                <a:gd name="T5" fmla="*/ 0 h 113"/>
                <a:gd name="T6" fmla="*/ 23 w 446"/>
                <a:gd name="T7" fmla="*/ 6 h 113"/>
                <a:gd name="T8" fmla="*/ 23 w 446"/>
                <a:gd name="T9" fmla="*/ 12 h 113"/>
                <a:gd name="T10" fmla="*/ 0 w 446"/>
                <a:gd name="T11" fmla="*/ 12 h 113"/>
                <a:gd name="T12" fmla="*/ 0 w 446"/>
                <a:gd name="T13" fmla="*/ 12 h 1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6" h="113">
                  <a:moveTo>
                    <a:pt x="0" y="112"/>
                  </a:moveTo>
                  <a:lnTo>
                    <a:pt x="223" y="0"/>
                  </a:lnTo>
                  <a:lnTo>
                    <a:pt x="445" y="0"/>
                  </a:lnTo>
                  <a:lnTo>
                    <a:pt x="445" y="56"/>
                  </a:lnTo>
                  <a:lnTo>
                    <a:pt x="445" y="112"/>
                  </a:lnTo>
                  <a:lnTo>
                    <a:pt x="0" y="112"/>
                  </a:lnTo>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61" name="Freeform 99">
              <a:extLst>
                <a:ext uri="{FF2B5EF4-FFF2-40B4-BE49-F238E27FC236}">
                  <a16:creationId xmlns:a16="http://schemas.microsoft.com/office/drawing/2014/main" id="{71D21446-A2FE-B858-08F1-7A44AF85A42A}"/>
                </a:ext>
              </a:extLst>
            </p:cNvPr>
            <p:cNvSpPr>
              <a:spLocks noChangeAspect="1"/>
            </p:cNvSpPr>
            <p:nvPr/>
          </p:nvSpPr>
          <p:spPr bwMode="auto">
            <a:xfrm>
              <a:off x="1880" y="2747"/>
              <a:ext cx="273" cy="77"/>
            </a:xfrm>
            <a:custGeom>
              <a:avLst/>
              <a:gdLst>
                <a:gd name="T0" fmla="*/ 0 w 446"/>
                <a:gd name="T1" fmla="*/ 0 h 112"/>
                <a:gd name="T2" fmla="*/ 12 w 446"/>
                <a:gd name="T3" fmla="*/ 12 h 112"/>
                <a:gd name="T4" fmla="*/ 23 w 446"/>
                <a:gd name="T5" fmla="*/ 12 h 112"/>
                <a:gd name="T6" fmla="*/ 23 w 446"/>
                <a:gd name="T7" fmla="*/ 6 h 112"/>
                <a:gd name="T8" fmla="*/ 23 w 446"/>
                <a:gd name="T9" fmla="*/ 0 h 112"/>
                <a:gd name="T10" fmla="*/ 0 w 446"/>
                <a:gd name="T11" fmla="*/ 0 h 112"/>
                <a:gd name="T12" fmla="*/ 0 w 446"/>
                <a:gd name="T13" fmla="*/ 0 h 1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6" h="112">
                  <a:moveTo>
                    <a:pt x="0" y="0"/>
                  </a:moveTo>
                  <a:lnTo>
                    <a:pt x="223" y="111"/>
                  </a:lnTo>
                  <a:lnTo>
                    <a:pt x="445" y="111"/>
                  </a:lnTo>
                  <a:lnTo>
                    <a:pt x="445" y="56"/>
                  </a:lnTo>
                  <a:lnTo>
                    <a:pt x="445" y="0"/>
                  </a:lnTo>
                  <a:lnTo>
                    <a:pt x="0" y="0"/>
                  </a:lnTo>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62" name="AutoShape 100">
              <a:extLst>
                <a:ext uri="{FF2B5EF4-FFF2-40B4-BE49-F238E27FC236}">
                  <a16:creationId xmlns:a16="http://schemas.microsoft.com/office/drawing/2014/main" id="{A2A2774D-C906-F8A5-94ED-1B6449711C15}"/>
                </a:ext>
              </a:extLst>
            </p:cNvPr>
            <p:cNvSpPr>
              <a:spLocks noChangeAspect="1" noChangeArrowheads="1"/>
            </p:cNvSpPr>
            <p:nvPr/>
          </p:nvSpPr>
          <p:spPr bwMode="auto">
            <a:xfrm rot="5400000">
              <a:off x="368" y="2634"/>
              <a:ext cx="40" cy="104"/>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5940 w 21600"/>
                <a:gd name="T13" fmla="*/ 6023 h 21600"/>
                <a:gd name="T14" fmla="*/ 15660 w 21600"/>
                <a:gd name="T15" fmla="*/ 15577 h 21600"/>
              </a:gdLst>
              <a:ahLst/>
              <a:cxnLst>
                <a:cxn ang="T8">
                  <a:pos x="T0" y="T1"/>
                </a:cxn>
                <a:cxn ang="T9">
                  <a:pos x="T2" y="T3"/>
                </a:cxn>
                <a:cxn ang="T10">
                  <a:pos x="T4" y="T5"/>
                </a:cxn>
                <a:cxn ang="T11">
                  <a:pos x="T6" y="T7"/>
                </a:cxn>
              </a:cxnLst>
              <a:rect l="T12" t="T13" r="T14" b="T15"/>
              <a:pathLst>
                <a:path w="21600" h="21600">
                  <a:moveTo>
                    <a:pt x="0" y="0"/>
                  </a:moveTo>
                  <a:lnTo>
                    <a:pt x="8441" y="21600"/>
                  </a:lnTo>
                  <a:lnTo>
                    <a:pt x="13159" y="21600"/>
                  </a:lnTo>
                  <a:lnTo>
                    <a:pt x="21600" y="0"/>
                  </a:lnTo>
                  <a:lnTo>
                    <a:pt x="0" y="0"/>
                  </a:lnTo>
                  <a:close/>
                </a:path>
              </a:pathLst>
            </a:cu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63" name="Freeform 101">
              <a:extLst>
                <a:ext uri="{FF2B5EF4-FFF2-40B4-BE49-F238E27FC236}">
                  <a16:creationId xmlns:a16="http://schemas.microsoft.com/office/drawing/2014/main" id="{96880A8E-EEF2-75FF-759D-88691E8E8EFA}"/>
                </a:ext>
              </a:extLst>
            </p:cNvPr>
            <p:cNvSpPr>
              <a:spLocks noChangeAspect="1"/>
            </p:cNvSpPr>
            <p:nvPr/>
          </p:nvSpPr>
          <p:spPr bwMode="auto">
            <a:xfrm>
              <a:off x="1880" y="2666"/>
              <a:ext cx="273" cy="14"/>
            </a:xfrm>
            <a:custGeom>
              <a:avLst/>
              <a:gdLst>
                <a:gd name="T0" fmla="*/ 0 w 672"/>
                <a:gd name="T1" fmla="*/ 0 h 96"/>
                <a:gd name="T2" fmla="*/ 3 w 672"/>
                <a:gd name="T3" fmla="*/ 0 h 96"/>
                <a:gd name="T4" fmla="*/ 3 w 672"/>
                <a:gd name="T5" fmla="*/ 0 h 96"/>
                <a:gd name="T6" fmla="*/ 1 w 672"/>
                <a:gd name="T7" fmla="*/ 0 h 96"/>
                <a:gd name="T8" fmla="*/ 0 w 672"/>
                <a:gd name="T9" fmla="*/ 0 h 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2" h="96">
                  <a:moveTo>
                    <a:pt x="0" y="0"/>
                  </a:moveTo>
                  <a:lnTo>
                    <a:pt x="672" y="0"/>
                  </a:lnTo>
                  <a:lnTo>
                    <a:pt x="672" y="96"/>
                  </a:lnTo>
                  <a:lnTo>
                    <a:pt x="192" y="96"/>
                  </a:lnTo>
                  <a:lnTo>
                    <a:pt x="0" y="0"/>
                  </a:lnTo>
                  <a:close/>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64" name="Freeform 102">
              <a:extLst>
                <a:ext uri="{FF2B5EF4-FFF2-40B4-BE49-F238E27FC236}">
                  <a16:creationId xmlns:a16="http://schemas.microsoft.com/office/drawing/2014/main" id="{0B244813-9AF6-880C-29AE-6757AD91D51B}"/>
                </a:ext>
              </a:extLst>
            </p:cNvPr>
            <p:cNvSpPr>
              <a:spLocks noChangeAspect="1"/>
            </p:cNvSpPr>
            <p:nvPr/>
          </p:nvSpPr>
          <p:spPr bwMode="auto">
            <a:xfrm flipV="1">
              <a:off x="1880" y="2734"/>
              <a:ext cx="273" cy="13"/>
            </a:xfrm>
            <a:custGeom>
              <a:avLst/>
              <a:gdLst>
                <a:gd name="T0" fmla="*/ 0 w 672"/>
                <a:gd name="T1" fmla="*/ 0 h 96"/>
                <a:gd name="T2" fmla="*/ 3 w 672"/>
                <a:gd name="T3" fmla="*/ 0 h 96"/>
                <a:gd name="T4" fmla="*/ 3 w 672"/>
                <a:gd name="T5" fmla="*/ 0 h 96"/>
                <a:gd name="T6" fmla="*/ 1 w 672"/>
                <a:gd name="T7" fmla="*/ 0 h 96"/>
                <a:gd name="T8" fmla="*/ 0 w 672"/>
                <a:gd name="T9" fmla="*/ 0 h 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2" h="96">
                  <a:moveTo>
                    <a:pt x="0" y="0"/>
                  </a:moveTo>
                  <a:lnTo>
                    <a:pt x="672" y="0"/>
                  </a:lnTo>
                  <a:lnTo>
                    <a:pt x="672" y="96"/>
                  </a:lnTo>
                  <a:lnTo>
                    <a:pt x="192" y="96"/>
                  </a:lnTo>
                  <a:lnTo>
                    <a:pt x="0" y="0"/>
                  </a:lnTo>
                  <a:close/>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65" name="Rectangle 103">
              <a:extLst>
                <a:ext uri="{FF2B5EF4-FFF2-40B4-BE49-F238E27FC236}">
                  <a16:creationId xmlns:a16="http://schemas.microsoft.com/office/drawing/2014/main" id="{56A21B83-7D78-812D-4562-66B3D89FEC8C}"/>
                </a:ext>
              </a:extLst>
            </p:cNvPr>
            <p:cNvSpPr>
              <a:spLocks noChangeAspect="1" noChangeArrowheads="1"/>
            </p:cNvSpPr>
            <p:nvPr/>
          </p:nvSpPr>
          <p:spPr bwMode="auto">
            <a:xfrm>
              <a:off x="2016" y="2680"/>
              <a:ext cx="136" cy="54"/>
            </a:xfrm>
            <a:prstGeom prst="rect">
              <a:avLst/>
            </a:prstGeom>
            <a:solidFill>
              <a:srgbClr val="FF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66" name="Rectangle 104">
              <a:extLst>
                <a:ext uri="{FF2B5EF4-FFF2-40B4-BE49-F238E27FC236}">
                  <a16:creationId xmlns:a16="http://schemas.microsoft.com/office/drawing/2014/main" id="{41E21084-B2A5-9148-C67A-F3AADF82394E}"/>
                </a:ext>
              </a:extLst>
            </p:cNvPr>
            <p:cNvSpPr>
              <a:spLocks noChangeAspect="1" noChangeArrowheads="1"/>
            </p:cNvSpPr>
            <p:nvPr/>
          </p:nvSpPr>
          <p:spPr bwMode="auto">
            <a:xfrm>
              <a:off x="1718" y="2475"/>
              <a:ext cx="39" cy="423"/>
            </a:xfrm>
            <a:prstGeom prst="rect">
              <a:avLst/>
            </a:prstGeom>
            <a:gradFill rotWithShape="0">
              <a:gsLst>
                <a:gs pos="0">
                  <a:srgbClr val="CC0000"/>
                </a:gs>
                <a:gs pos="50000">
                  <a:srgbClr val="FF9933"/>
                </a:gs>
                <a:gs pos="100000">
                  <a:srgbClr val="CC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67" name="AutoShape 105">
              <a:extLst>
                <a:ext uri="{FF2B5EF4-FFF2-40B4-BE49-F238E27FC236}">
                  <a16:creationId xmlns:a16="http://schemas.microsoft.com/office/drawing/2014/main" id="{2B4399F0-1C13-0184-894E-79A845EA18A1}"/>
                </a:ext>
              </a:extLst>
            </p:cNvPr>
            <p:cNvSpPr>
              <a:spLocks noChangeAspect="1" noChangeArrowheads="1"/>
            </p:cNvSpPr>
            <p:nvPr/>
          </p:nvSpPr>
          <p:spPr bwMode="auto">
            <a:xfrm>
              <a:off x="1795" y="2514"/>
              <a:ext cx="384" cy="345"/>
            </a:xfrm>
            <a:prstGeom prst="roundRect">
              <a:avLst>
                <a:gd name="adj" fmla="val 11111"/>
              </a:avLst>
            </a:prstGeom>
            <a:gradFill rotWithShape="0">
              <a:gsLst>
                <a:gs pos="0">
                  <a:srgbClr val="CC0000"/>
                </a:gs>
                <a:gs pos="50000">
                  <a:srgbClr val="FF9933"/>
                </a:gs>
                <a:gs pos="100000">
                  <a:srgbClr val="CC0000"/>
                </a:gs>
              </a:gsLst>
              <a:lin ang="54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68" name="AutoShape 106">
              <a:extLst>
                <a:ext uri="{FF2B5EF4-FFF2-40B4-BE49-F238E27FC236}">
                  <a16:creationId xmlns:a16="http://schemas.microsoft.com/office/drawing/2014/main" id="{A319E407-4552-FDF1-92FB-86DE27DF2DE9}"/>
                </a:ext>
              </a:extLst>
            </p:cNvPr>
            <p:cNvSpPr>
              <a:spLocks noChangeAspect="1" noChangeArrowheads="1"/>
            </p:cNvSpPr>
            <p:nvPr/>
          </p:nvSpPr>
          <p:spPr bwMode="auto">
            <a:xfrm rot="-5400000">
              <a:off x="1622" y="2610"/>
              <a:ext cx="423" cy="15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757 w 21600"/>
                <a:gd name="T13" fmla="*/ 2824 h 21600"/>
                <a:gd name="T14" fmla="*/ 18843 w 21600"/>
                <a:gd name="T15" fmla="*/ 18776 h 21600"/>
              </a:gdLst>
              <a:ahLst/>
              <a:cxnLst>
                <a:cxn ang="T8">
                  <a:pos x="T0" y="T1"/>
                </a:cxn>
                <a:cxn ang="T9">
                  <a:pos x="T2" y="T3"/>
                </a:cxn>
                <a:cxn ang="T10">
                  <a:pos x="T4" y="T5"/>
                </a:cxn>
                <a:cxn ang="T11">
                  <a:pos x="T6" y="T7"/>
                </a:cxn>
              </a:cxnLst>
              <a:rect l="T12" t="T13" r="T14" b="T15"/>
              <a:pathLst>
                <a:path w="21600" h="21600">
                  <a:moveTo>
                    <a:pt x="0" y="0"/>
                  </a:moveTo>
                  <a:lnTo>
                    <a:pt x="1963" y="21600"/>
                  </a:lnTo>
                  <a:lnTo>
                    <a:pt x="19637" y="21600"/>
                  </a:lnTo>
                  <a:lnTo>
                    <a:pt x="21600" y="0"/>
                  </a:lnTo>
                  <a:lnTo>
                    <a:pt x="0" y="0"/>
                  </a:lnTo>
                  <a:close/>
                </a:path>
              </a:pathLst>
            </a:custGeom>
            <a:gradFill rotWithShape="0">
              <a:gsLst>
                <a:gs pos="0">
                  <a:srgbClr val="CC0000"/>
                </a:gs>
                <a:gs pos="50000">
                  <a:srgbClr val="FF9933"/>
                </a:gs>
                <a:gs pos="100000">
                  <a:srgbClr val="CC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69" name="Rectangle 107">
              <a:extLst>
                <a:ext uri="{FF2B5EF4-FFF2-40B4-BE49-F238E27FC236}">
                  <a16:creationId xmlns:a16="http://schemas.microsoft.com/office/drawing/2014/main" id="{B4BE0550-6A54-38B9-CE0B-F158FCE9C6C8}"/>
                </a:ext>
              </a:extLst>
            </p:cNvPr>
            <p:cNvSpPr>
              <a:spLocks noChangeAspect="1" noChangeArrowheads="1"/>
            </p:cNvSpPr>
            <p:nvPr/>
          </p:nvSpPr>
          <p:spPr bwMode="auto">
            <a:xfrm>
              <a:off x="1565" y="2475"/>
              <a:ext cx="38" cy="423"/>
            </a:xfrm>
            <a:prstGeom prst="rect">
              <a:avLst/>
            </a:pr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523372" name="Rectangle 108">
              <a:extLst>
                <a:ext uri="{FF2B5EF4-FFF2-40B4-BE49-F238E27FC236}">
                  <a16:creationId xmlns:a16="http://schemas.microsoft.com/office/drawing/2014/main" id="{6DF94158-69A5-9835-AD3E-72A949C7FE70}"/>
                </a:ext>
              </a:extLst>
            </p:cNvPr>
            <p:cNvSpPr>
              <a:spLocks noChangeAspect="1" noChangeArrowheads="1"/>
            </p:cNvSpPr>
            <p:nvPr/>
          </p:nvSpPr>
          <p:spPr bwMode="auto">
            <a:xfrm>
              <a:off x="1641" y="2456"/>
              <a:ext cx="80" cy="461"/>
            </a:xfrm>
            <a:prstGeom prst="rect">
              <a:avLst/>
            </a:pr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defRPr/>
              </a:pPr>
              <a:endParaRPr lang="en-GB">
                <a:solidFill>
                  <a:srgbClr val="FFFFFF"/>
                </a:solidFill>
                <a:latin typeface="Arial" panose="020B0604020202020204" pitchFamily="34" charset="0"/>
              </a:endParaRPr>
            </a:p>
          </p:txBody>
        </p:sp>
        <p:grpSp>
          <p:nvGrpSpPr>
            <p:cNvPr id="8271" name="Group 109">
              <a:extLst>
                <a:ext uri="{FF2B5EF4-FFF2-40B4-BE49-F238E27FC236}">
                  <a16:creationId xmlns:a16="http://schemas.microsoft.com/office/drawing/2014/main" id="{8D858E02-31A2-F724-DA42-D88D0FF8E8C9}"/>
                </a:ext>
              </a:extLst>
            </p:cNvPr>
            <p:cNvGrpSpPr>
              <a:grpSpLocks noChangeAspect="1"/>
            </p:cNvGrpSpPr>
            <p:nvPr/>
          </p:nvGrpSpPr>
          <p:grpSpPr bwMode="auto">
            <a:xfrm>
              <a:off x="835" y="2474"/>
              <a:ext cx="77" cy="422"/>
              <a:chOff x="2016" y="2448"/>
              <a:chExt cx="144" cy="576"/>
            </a:xfrm>
          </p:grpSpPr>
          <p:sp>
            <p:nvSpPr>
              <p:cNvPr id="523374" name="Rectangle 110">
                <a:extLst>
                  <a:ext uri="{FF2B5EF4-FFF2-40B4-BE49-F238E27FC236}">
                    <a16:creationId xmlns:a16="http://schemas.microsoft.com/office/drawing/2014/main" id="{E7F4AF70-5456-3CD9-BD5C-9B16B7332985}"/>
                  </a:ext>
                </a:extLst>
              </p:cNvPr>
              <p:cNvSpPr>
                <a:spLocks noChangeAspect="1" noChangeArrowheads="1"/>
              </p:cNvSpPr>
              <p:nvPr/>
            </p:nvSpPr>
            <p:spPr bwMode="auto">
              <a:xfrm>
                <a:off x="2064" y="2448"/>
                <a:ext cx="97" cy="574"/>
              </a:xfrm>
              <a:prstGeom prst="rect">
                <a:avLst/>
              </a:pr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defRPr/>
                </a:pPr>
                <a:endParaRPr lang="en-GB">
                  <a:solidFill>
                    <a:srgbClr val="FFFFFF"/>
                  </a:solidFill>
                  <a:latin typeface="Arial" panose="020B0604020202020204" pitchFamily="34" charset="0"/>
                </a:endParaRPr>
              </a:p>
            </p:txBody>
          </p:sp>
          <p:sp>
            <p:nvSpPr>
              <p:cNvPr id="523375" name="AutoShape 111">
                <a:extLst>
                  <a:ext uri="{FF2B5EF4-FFF2-40B4-BE49-F238E27FC236}">
                    <a16:creationId xmlns:a16="http://schemas.microsoft.com/office/drawing/2014/main" id="{040361E9-89D9-4896-21B5-561BB3C7F08F}"/>
                  </a:ext>
                </a:extLst>
              </p:cNvPr>
              <p:cNvSpPr>
                <a:spLocks noChangeAspect="1" noChangeArrowheads="1"/>
              </p:cNvSpPr>
              <p:nvPr/>
            </p:nvSpPr>
            <p:spPr bwMode="auto">
              <a:xfrm rot="5400000">
                <a:off x="1753" y="2711"/>
                <a:ext cx="574" cy="48"/>
              </a:xfrm>
              <a:custGeom>
                <a:avLst/>
                <a:gdLst>
                  <a:gd name="G0" fmla="+- 787 0 0"/>
                  <a:gd name="G1" fmla="+- 21600 0 787"/>
                  <a:gd name="G2" fmla="*/ 787 1 2"/>
                  <a:gd name="G3" fmla="+- 21600 0 G2"/>
                  <a:gd name="G4" fmla="+/ 787 21600 2"/>
                  <a:gd name="G5" fmla="+/ G1 0 2"/>
                  <a:gd name="G6" fmla="*/ 21600 21600 787"/>
                  <a:gd name="G7" fmla="*/ G6 1 2"/>
                  <a:gd name="G8" fmla="+- 21600 0 G7"/>
                  <a:gd name="G9" fmla="*/ 21600 1 2"/>
                  <a:gd name="G10" fmla="+- 787 0 G9"/>
                  <a:gd name="G11" fmla="?: G10 G8 0"/>
                  <a:gd name="G12" fmla="?: G10 G7 21600"/>
                  <a:gd name="T0" fmla="*/ 21206 w 21600"/>
                  <a:gd name="T1" fmla="*/ 10800 h 21600"/>
                  <a:gd name="T2" fmla="*/ 10800 w 21600"/>
                  <a:gd name="T3" fmla="*/ 21600 h 21600"/>
                  <a:gd name="T4" fmla="*/ 394 w 21600"/>
                  <a:gd name="T5" fmla="*/ 10800 h 21600"/>
                  <a:gd name="T6" fmla="*/ 10800 w 21600"/>
                  <a:gd name="T7" fmla="*/ 0 h 21600"/>
                  <a:gd name="T8" fmla="*/ 2194 w 21600"/>
                  <a:gd name="T9" fmla="*/ 2194 h 21600"/>
                  <a:gd name="T10" fmla="*/ 19406 w 21600"/>
                  <a:gd name="T11" fmla="*/ 19406 h 21600"/>
                </a:gdLst>
                <a:ahLst/>
                <a:cxnLst>
                  <a:cxn ang="0">
                    <a:pos x="T0" y="T1"/>
                  </a:cxn>
                  <a:cxn ang="0">
                    <a:pos x="T2" y="T3"/>
                  </a:cxn>
                  <a:cxn ang="0">
                    <a:pos x="T4" y="T5"/>
                  </a:cxn>
                  <a:cxn ang="0">
                    <a:pos x="T6" y="T7"/>
                  </a:cxn>
                </a:cxnLst>
                <a:rect l="T8" t="T9" r="T10" b="T11"/>
                <a:pathLst>
                  <a:path w="21600" h="21600">
                    <a:moveTo>
                      <a:pt x="0" y="0"/>
                    </a:moveTo>
                    <a:lnTo>
                      <a:pt x="787" y="21600"/>
                    </a:lnTo>
                    <a:lnTo>
                      <a:pt x="20813" y="21600"/>
                    </a:lnTo>
                    <a:lnTo>
                      <a:pt x="21600" y="0"/>
                    </a:lnTo>
                    <a:close/>
                  </a:path>
                </a:pathLst>
              </a:cu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defRPr/>
                </a:pPr>
                <a:endParaRPr lang="en-GB">
                  <a:solidFill>
                    <a:srgbClr val="FFFFFF"/>
                  </a:solidFill>
                  <a:latin typeface="Arial" panose="020B0604020202020204" pitchFamily="34" charset="0"/>
                </a:endParaRPr>
              </a:p>
            </p:txBody>
          </p:sp>
        </p:grpSp>
        <p:sp>
          <p:nvSpPr>
            <p:cNvPr id="8272" name="Rectangle 112">
              <a:extLst>
                <a:ext uri="{FF2B5EF4-FFF2-40B4-BE49-F238E27FC236}">
                  <a16:creationId xmlns:a16="http://schemas.microsoft.com/office/drawing/2014/main" id="{8FE69124-B798-AB06-A497-F3CA3CDDED0A}"/>
                </a:ext>
              </a:extLst>
            </p:cNvPr>
            <p:cNvSpPr>
              <a:spLocks noChangeAspect="1" noChangeArrowheads="1"/>
            </p:cNvSpPr>
            <p:nvPr/>
          </p:nvSpPr>
          <p:spPr bwMode="auto">
            <a:xfrm>
              <a:off x="912" y="2474"/>
              <a:ext cx="38" cy="422"/>
            </a:xfrm>
            <a:prstGeom prst="rect">
              <a:avLst/>
            </a:pr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73" name="AutoShape 113">
              <a:extLst>
                <a:ext uri="{FF2B5EF4-FFF2-40B4-BE49-F238E27FC236}">
                  <a16:creationId xmlns:a16="http://schemas.microsoft.com/office/drawing/2014/main" id="{CC2EF5F2-C9A2-A69E-77B2-47E9FDF53443}"/>
                </a:ext>
              </a:extLst>
            </p:cNvPr>
            <p:cNvSpPr>
              <a:spLocks noChangeAspect="1" noChangeArrowheads="1"/>
            </p:cNvSpPr>
            <p:nvPr/>
          </p:nvSpPr>
          <p:spPr bwMode="auto">
            <a:xfrm rot="5400000">
              <a:off x="739" y="2668"/>
              <a:ext cx="153" cy="3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259 w 21600"/>
                <a:gd name="T13" fmla="*/ 2274 h 21600"/>
                <a:gd name="T14" fmla="*/ 19341 w 21600"/>
                <a:gd name="T15" fmla="*/ 19326 h 21600"/>
              </a:gdLst>
              <a:ahLst/>
              <a:cxnLst>
                <a:cxn ang="T8">
                  <a:pos x="T0" y="T1"/>
                </a:cxn>
                <a:cxn ang="T9">
                  <a:pos x="T2" y="T3"/>
                </a:cxn>
                <a:cxn ang="T10">
                  <a:pos x="T4" y="T5"/>
                </a:cxn>
                <a:cxn ang="T11">
                  <a:pos x="T6" y="T7"/>
                </a:cxn>
              </a:cxnLst>
              <a:rect l="T12" t="T13" r="T14" b="T15"/>
              <a:pathLst>
                <a:path w="21600" h="21600">
                  <a:moveTo>
                    <a:pt x="0" y="0"/>
                  </a:moveTo>
                  <a:lnTo>
                    <a:pt x="824" y="21600"/>
                  </a:lnTo>
                  <a:lnTo>
                    <a:pt x="20776" y="21600"/>
                  </a:lnTo>
                  <a:lnTo>
                    <a:pt x="21600" y="0"/>
                  </a:lnTo>
                  <a:lnTo>
                    <a:pt x="0" y="0"/>
                  </a:lnTo>
                  <a:close/>
                </a:path>
              </a:pathLst>
            </a:cu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74" name="Freeform 114">
              <a:extLst>
                <a:ext uri="{FF2B5EF4-FFF2-40B4-BE49-F238E27FC236}">
                  <a16:creationId xmlns:a16="http://schemas.microsoft.com/office/drawing/2014/main" id="{049925BC-8FC8-5016-8B01-909445D82FE2}"/>
                </a:ext>
              </a:extLst>
            </p:cNvPr>
            <p:cNvSpPr>
              <a:spLocks noChangeAspect="1"/>
            </p:cNvSpPr>
            <p:nvPr/>
          </p:nvSpPr>
          <p:spPr bwMode="auto">
            <a:xfrm>
              <a:off x="950" y="2477"/>
              <a:ext cx="615" cy="419"/>
            </a:xfrm>
            <a:custGeom>
              <a:avLst/>
              <a:gdLst>
                <a:gd name="T0" fmla="*/ 0 w 7545"/>
                <a:gd name="T1" fmla="*/ 0 h 4948"/>
                <a:gd name="T2" fmla="*/ 0 w 7545"/>
                <a:gd name="T3" fmla="*/ 0 h 4948"/>
                <a:gd name="T4" fmla="*/ 0 w 7545"/>
                <a:gd name="T5" fmla="*/ 0 h 4948"/>
                <a:gd name="T6" fmla="*/ 0 w 7545"/>
                <a:gd name="T7" fmla="*/ 0 h 4948"/>
                <a:gd name="T8" fmla="*/ 0 w 7545"/>
                <a:gd name="T9" fmla="*/ 0 h 4948"/>
                <a:gd name="T10" fmla="*/ 0 w 7545"/>
                <a:gd name="T11" fmla="*/ 0 h 4948"/>
                <a:gd name="T12" fmla="*/ 0 w 7545"/>
                <a:gd name="T13" fmla="*/ 0 h 4948"/>
                <a:gd name="T14" fmla="*/ 0 w 7545"/>
                <a:gd name="T15" fmla="*/ 0 h 4948"/>
                <a:gd name="T16" fmla="*/ 0 w 7545"/>
                <a:gd name="T17" fmla="*/ 0 h 4948"/>
                <a:gd name="T18" fmla="*/ 0 w 7545"/>
                <a:gd name="T19" fmla="*/ 0 h 4948"/>
                <a:gd name="T20" fmla="*/ 0 w 7545"/>
                <a:gd name="T21" fmla="*/ 0 h 4948"/>
                <a:gd name="T22" fmla="*/ 0 w 7545"/>
                <a:gd name="T23" fmla="*/ 0 h 4948"/>
                <a:gd name="T24" fmla="*/ 0 w 7545"/>
                <a:gd name="T25" fmla="*/ 0 h 4948"/>
                <a:gd name="T26" fmla="*/ 0 w 7545"/>
                <a:gd name="T27" fmla="*/ 0 h 4948"/>
                <a:gd name="T28" fmla="*/ 0 w 7545"/>
                <a:gd name="T29" fmla="*/ 0 h 4948"/>
                <a:gd name="T30" fmla="*/ 0 w 7545"/>
                <a:gd name="T31" fmla="*/ 0 h 4948"/>
                <a:gd name="T32" fmla="*/ 0 w 7545"/>
                <a:gd name="T33" fmla="*/ 0 h 4948"/>
                <a:gd name="T34" fmla="*/ 0 w 7545"/>
                <a:gd name="T35" fmla="*/ 0 h 4948"/>
                <a:gd name="T36" fmla="*/ 0 w 7545"/>
                <a:gd name="T37" fmla="*/ 0 h 4948"/>
                <a:gd name="T38" fmla="*/ 0 w 7545"/>
                <a:gd name="T39" fmla="*/ 0 h 4948"/>
                <a:gd name="T40" fmla="*/ 0 w 7545"/>
                <a:gd name="T41" fmla="*/ 0 h 4948"/>
                <a:gd name="T42" fmla="*/ 0 w 7545"/>
                <a:gd name="T43" fmla="*/ 0 h 4948"/>
                <a:gd name="T44" fmla="*/ 0 w 7545"/>
                <a:gd name="T45" fmla="*/ 0 h 4948"/>
                <a:gd name="T46" fmla="*/ 0 w 7545"/>
                <a:gd name="T47" fmla="*/ 0 h 4948"/>
                <a:gd name="T48" fmla="*/ 0 w 7545"/>
                <a:gd name="T49" fmla="*/ 0 h 4948"/>
                <a:gd name="T50" fmla="*/ 0 w 7545"/>
                <a:gd name="T51" fmla="*/ 0 h 4948"/>
                <a:gd name="T52" fmla="*/ 0 w 7545"/>
                <a:gd name="T53" fmla="*/ 0 h 4948"/>
                <a:gd name="T54" fmla="*/ 0 w 7545"/>
                <a:gd name="T55" fmla="*/ 0 h 4948"/>
                <a:gd name="T56" fmla="*/ 0 w 7545"/>
                <a:gd name="T57" fmla="*/ 0 h 4948"/>
                <a:gd name="T58" fmla="*/ 0 w 7545"/>
                <a:gd name="T59" fmla="*/ 0 h 4948"/>
                <a:gd name="T60" fmla="*/ 0 w 7545"/>
                <a:gd name="T61" fmla="*/ 0 h 4948"/>
                <a:gd name="T62" fmla="*/ 0 w 7545"/>
                <a:gd name="T63" fmla="*/ 0 h 4948"/>
                <a:gd name="T64" fmla="*/ 0 w 7545"/>
                <a:gd name="T65" fmla="*/ 0 h 4948"/>
                <a:gd name="T66" fmla="*/ 0 w 7545"/>
                <a:gd name="T67" fmla="*/ 0 h 4948"/>
                <a:gd name="T68" fmla="*/ 0 w 7545"/>
                <a:gd name="T69" fmla="*/ 0 h 4948"/>
                <a:gd name="T70" fmla="*/ 0 w 7545"/>
                <a:gd name="T71" fmla="*/ 0 h 4948"/>
                <a:gd name="T72" fmla="*/ 0 w 7545"/>
                <a:gd name="T73" fmla="*/ 0 h 4948"/>
                <a:gd name="T74" fmla="*/ 0 w 7545"/>
                <a:gd name="T75" fmla="*/ 0 h 4948"/>
                <a:gd name="T76" fmla="*/ 0 w 7545"/>
                <a:gd name="T77" fmla="*/ 0 h 4948"/>
                <a:gd name="T78" fmla="*/ 0 w 7545"/>
                <a:gd name="T79" fmla="*/ 0 h 4948"/>
                <a:gd name="T80" fmla="*/ 0 w 7545"/>
                <a:gd name="T81" fmla="*/ 0 h 4948"/>
                <a:gd name="T82" fmla="*/ 0 w 7545"/>
                <a:gd name="T83" fmla="*/ 0 h 4948"/>
                <a:gd name="T84" fmla="*/ 0 w 7545"/>
                <a:gd name="T85" fmla="*/ 0 h 4948"/>
                <a:gd name="T86" fmla="*/ 0 w 7545"/>
                <a:gd name="T87" fmla="*/ 0 h 4948"/>
                <a:gd name="T88" fmla="*/ 0 w 7545"/>
                <a:gd name="T89" fmla="*/ 0 h 4948"/>
                <a:gd name="T90" fmla="*/ 0 w 7545"/>
                <a:gd name="T91" fmla="*/ 0 h 4948"/>
                <a:gd name="T92" fmla="*/ 0 w 7545"/>
                <a:gd name="T93" fmla="*/ 0 h 4948"/>
                <a:gd name="T94" fmla="*/ 0 w 7545"/>
                <a:gd name="T95" fmla="*/ 0 h 4948"/>
                <a:gd name="T96" fmla="*/ 0 w 7545"/>
                <a:gd name="T97" fmla="*/ 0 h 4948"/>
                <a:gd name="T98" fmla="*/ 0 w 7545"/>
                <a:gd name="T99" fmla="*/ 0 h 4948"/>
                <a:gd name="T100" fmla="*/ 0 w 7545"/>
                <a:gd name="T101" fmla="*/ 0 h 4948"/>
                <a:gd name="T102" fmla="*/ 0 w 7545"/>
                <a:gd name="T103" fmla="*/ 0 h 49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545" h="4948">
                  <a:moveTo>
                    <a:pt x="2" y="4936"/>
                  </a:moveTo>
                  <a:lnTo>
                    <a:pt x="2" y="1"/>
                  </a:lnTo>
                  <a:lnTo>
                    <a:pt x="945" y="950"/>
                  </a:lnTo>
                  <a:lnTo>
                    <a:pt x="946" y="949"/>
                  </a:lnTo>
                  <a:lnTo>
                    <a:pt x="1061" y="1053"/>
                  </a:lnTo>
                  <a:lnTo>
                    <a:pt x="1188" y="1142"/>
                  </a:lnTo>
                  <a:lnTo>
                    <a:pt x="1322" y="1215"/>
                  </a:lnTo>
                  <a:lnTo>
                    <a:pt x="1465" y="1272"/>
                  </a:lnTo>
                  <a:lnTo>
                    <a:pt x="1611" y="1312"/>
                  </a:lnTo>
                  <a:lnTo>
                    <a:pt x="1763" y="1336"/>
                  </a:lnTo>
                  <a:lnTo>
                    <a:pt x="1841" y="1341"/>
                  </a:lnTo>
                  <a:lnTo>
                    <a:pt x="1880" y="1341"/>
                  </a:lnTo>
                  <a:lnTo>
                    <a:pt x="1919" y="1342"/>
                  </a:lnTo>
                  <a:lnTo>
                    <a:pt x="2075" y="1329"/>
                  </a:lnTo>
                  <a:lnTo>
                    <a:pt x="2076" y="1330"/>
                  </a:lnTo>
                  <a:lnTo>
                    <a:pt x="5848" y="761"/>
                  </a:lnTo>
                  <a:lnTo>
                    <a:pt x="5848" y="760"/>
                  </a:lnTo>
                  <a:lnTo>
                    <a:pt x="6078" y="717"/>
                  </a:lnTo>
                  <a:lnTo>
                    <a:pt x="6305" y="658"/>
                  </a:lnTo>
                  <a:lnTo>
                    <a:pt x="6528" y="584"/>
                  </a:lnTo>
                  <a:lnTo>
                    <a:pt x="6746" y="495"/>
                  </a:lnTo>
                  <a:lnTo>
                    <a:pt x="6956" y="393"/>
                  </a:lnTo>
                  <a:lnTo>
                    <a:pt x="7161" y="276"/>
                  </a:lnTo>
                  <a:lnTo>
                    <a:pt x="7356" y="146"/>
                  </a:lnTo>
                  <a:lnTo>
                    <a:pt x="7545" y="0"/>
                  </a:lnTo>
                  <a:lnTo>
                    <a:pt x="7544" y="4"/>
                  </a:lnTo>
                  <a:lnTo>
                    <a:pt x="7544" y="4939"/>
                  </a:lnTo>
                  <a:lnTo>
                    <a:pt x="7543" y="4948"/>
                  </a:lnTo>
                  <a:lnTo>
                    <a:pt x="7356" y="4805"/>
                  </a:lnTo>
                  <a:lnTo>
                    <a:pt x="7160" y="4675"/>
                  </a:lnTo>
                  <a:lnTo>
                    <a:pt x="6956" y="4559"/>
                  </a:lnTo>
                  <a:lnTo>
                    <a:pt x="6745" y="4455"/>
                  </a:lnTo>
                  <a:lnTo>
                    <a:pt x="6529" y="4367"/>
                  </a:lnTo>
                  <a:lnTo>
                    <a:pt x="6305" y="4292"/>
                  </a:lnTo>
                  <a:lnTo>
                    <a:pt x="6078" y="4234"/>
                  </a:lnTo>
                  <a:lnTo>
                    <a:pt x="5846" y="4188"/>
                  </a:lnTo>
                  <a:lnTo>
                    <a:pt x="5846" y="4187"/>
                  </a:lnTo>
                  <a:lnTo>
                    <a:pt x="2074" y="3618"/>
                  </a:lnTo>
                  <a:lnTo>
                    <a:pt x="2073" y="3619"/>
                  </a:lnTo>
                  <a:lnTo>
                    <a:pt x="1920" y="3607"/>
                  </a:lnTo>
                  <a:lnTo>
                    <a:pt x="1843" y="3606"/>
                  </a:lnTo>
                  <a:lnTo>
                    <a:pt x="1804" y="3607"/>
                  </a:lnTo>
                  <a:lnTo>
                    <a:pt x="1764" y="3611"/>
                  </a:lnTo>
                  <a:lnTo>
                    <a:pt x="1613" y="3632"/>
                  </a:lnTo>
                  <a:lnTo>
                    <a:pt x="1465" y="3673"/>
                  </a:lnTo>
                  <a:lnTo>
                    <a:pt x="1323" y="3729"/>
                  </a:lnTo>
                  <a:lnTo>
                    <a:pt x="1188" y="3804"/>
                  </a:lnTo>
                  <a:lnTo>
                    <a:pt x="1061" y="3892"/>
                  </a:lnTo>
                  <a:lnTo>
                    <a:pt x="944" y="3999"/>
                  </a:lnTo>
                  <a:lnTo>
                    <a:pt x="943" y="3998"/>
                  </a:lnTo>
                  <a:lnTo>
                    <a:pt x="0" y="4947"/>
                  </a:lnTo>
                  <a:lnTo>
                    <a:pt x="2" y="4936"/>
                  </a:lnTo>
                  <a:close/>
                </a:path>
              </a:pathLst>
            </a:custGeom>
            <a:gradFill rotWithShape="0">
              <a:gsLst>
                <a:gs pos="0">
                  <a:srgbClr val="000000"/>
                </a:gs>
                <a:gs pos="50000">
                  <a:srgbClr val="969696"/>
                </a:gs>
                <a:gs pos="100000">
                  <a:srgbClr val="000000"/>
                </a:gs>
              </a:gsLst>
              <a:lin ang="5400000" scaled="1"/>
            </a:gra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523379" name="AutoShape 115">
              <a:extLst>
                <a:ext uri="{FF2B5EF4-FFF2-40B4-BE49-F238E27FC236}">
                  <a16:creationId xmlns:a16="http://schemas.microsoft.com/office/drawing/2014/main" id="{D26EA8F3-EBE8-7529-860F-9E6614509B75}"/>
                </a:ext>
              </a:extLst>
            </p:cNvPr>
            <p:cNvSpPr>
              <a:spLocks noChangeAspect="1" noChangeArrowheads="1"/>
            </p:cNvSpPr>
            <p:nvPr/>
          </p:nvSpPr>
          <p:spPr bwMode="auto">
            <a:xfrm rot="5400000">
              <a:off x="1391" y="2662"/>
              <a:ext cx="461" cy="38"/>
            </a:xfrm>
            <a:custGeom>
              <a:avLst/>
              <a:gdLst>
                <a:gd name="G0" fmla="+- 787 0 0"/>
                <a:gd name="G1" fmla="+- 21600 0 787"/>
                <a:gd name="G2" fmla="*/ 787 1 2"/>
                <a:gd name="G3" fmla="+- 21600 0 G2"/>
                <a:gd name="G4" fmla="+/ 787 21600 2"/>
                <a:gd name="G5" fmla="+/ G1 0 2"/>
                <a:gd name="G6" fmla="*/ 21600 21600 787"/>
                <a:gd name="G7" fmla="*/ G6 1 2"/>
                <a:gd name="G8" fmla="+- 21600 0 G7"/>
                <a:gd name="G9" fmla="*/ 21600 1 2"/>
                <a:gd name="G10" fmla="+- 787 0 G9"/>
                <a:gd name="G11" fmla="?: G10 G8 0"/>
                <a:gd name="G12" fmla="?: G10 G7 21600"/>
                <a:gd name="T0" fmla="*/ 21206 w 21600"/>
                <a:gd name="T1" fmla="*/ 10800 h 21600"/>
                <a:gd name="T2" fmla="*/ 10800 w 21600"/>
                <a:gd name="T3" fmla="*/ 21600 h 21600"/>
                <a:gd name="T4" fmla="*/ 394 w 21600"/>
                <a:gd name="T5" fmla="*/ 10800 h 21600"/>
                <a:gd name="T6" fmla="*/ 10800 w 21600"/>
                <a:gd name="T7" fmla="*/ 0 h 21600"/>
                <a:gd name="T8" fmla="*/ 2194 w 21600"/>
                <a:gd name="T9" fmla="*/ 2194 h 21600"/>
                <a:gd name="T10" fmla="*/ 19406 w 21600"/>
                <a:gd name="T11" fmla="*/ 19406 h 21600"/>
              </a:gdLst>
              <a:ahLst/>
              <a:cxnLst>
                <a:cxn ang="0">
                  <a:pos x="T0" y="T1"/>
                </a:cxn>
                <a:cxn ang="0">
                  <a:pos x="T2" y="T3"/>
                </a:cxn>
                <a:cxn ang="0">
                  <a:pos x="T4" y="T5"/>
                </a:cxn>
                <a:cxn ang="0">
                  <a:pos x="T6" y="T7"/>
                </a:cxn>
              </a:cxnLst>
              <a:rect l="T8" t="T9" r="T10" b="T11"/>
              <a:pathLst>
                <a:path w="21600" h="21600">
                  <a:moveTo>
                    <a:pt x="0" y="0"/>
                  </a:moveTo>
                  <a:lnTo>
                    <a:pt x="787" y="21600"/>
                  </a:lnTo>
                  <a:lnTo>
                    <a:pt x="20813" y="21600"/>
                  </a:lnTo>
                  <a:lnTo>
                    <a:pt x="21600" y="0"/>
                  </a:lnTo>
                  <a:close/>
                </a:path>
              </a:pathLst>
            </a:cu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defRPr/>
              </a:pPr>
              <a:endParaRPr lang="en-GB">
                <a:solidFill>
                  <a:srgbClr val="FFFFFF"/>
                </a:solidFill>
                <a:latin typeface="Arial" panose="020B0604020202020204" pitchFamily="34" charset="0"/>
              </a:endParaRPr>
            </a:p>
          </p:txBody>
        </p:sp>
        <p:sp>
          <p:nvSpPr>
            <p:cNvPr id="8276" name="Line 116">
              <a:extLst>
                <a:ext uri="{FF2B5EF4-FFF2-40B4-BE49-F238E27FC236}">
                  <a16:creationId xmlns:a16="http://schemas.microsoft.com/office/drawing/2014/main" id="{CBED2EA4-D9B1-3E80-2017-B64A9ECBCB1C}"/>
                </a:ext>
              </a:extLst>
            </p:cNvPr>
            <p:cNvSpPr>
              <a:spLocks noChangeAspect="1" noChangeShapeType="1"/>
            </p:cNvSpPr>
            <p:nvPr/>
          </p:nvSpPr>
          <p:spPr bwMode="auto">
            <a:xfrm>
              <a:off x="912" y="2687"/>
              <a:ext cx="691" cy="0"/>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77" name="Line 117">
              <a:extLst>
                <a:ext uri="{FF2B5EF4-FFF2-40B4-BE49-F238E27FC236}">
                  <a16:creationId xmlns:a16="http://schemas.microsoft.com/office/drawing/2014/main" id="{D1F02EB6-5EE6-4504-8372-65D45BEC92B0}"/>
                </a:ext>
              </a:extLst>
            </p:cNvPr>
            <p:cNvSpPr>
              <a:spLocks noChangeAspect="1" noChangeShapeType="1"/>
            </p:cNvSpPr>
            <p:nvPr/>
          </p:nvSpPr>
          <p:spPr bwMode="auto">
            <a:xfrm>
              <a:off x="797" y="2687"/>
              <a:ext cx="38" cy="0"/>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8197" name="Text Box 124">
            <a:extLst>
              <a:ext uri="{FF2B5EF4-FFF2-40B4-BE49-F238E27FC236}">
                <a16:creationId xmlns:a16="http://schemas.microsoft.com/office/drawing/2014/main" id="{5EEDA49E-1D80-ECC7-9FFF-371009E4153D}"/>
              </a:ext>
            </a:extLst>
          </p:cNvPr>
          <p:cNvSpPr txBox="1">
            <a:spLocks noChangeArrowheads="1"/>
          </p:cNvSpPr>
          <p:nvPr/>
        </p:nvSpPr>
        <p:spPr bwMode="auto">
          <a:xfrm>
            <a:off x="4184650" y="3772178"/>
            <a:ext cx="2582758" cy="36933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COMBUSTIBLE CASE</a:t>
            </a:r>
          </a:p>
        </p:txBody>
      </p:sp>
      <p:sp>
        <p:nvSpPr>
          <p:cNvPr id="8198" name="Text Box 125">
            <a:extLst>
              <a:ext uri="{FF2B5EF4-FFF2-40B4-BE49-F238E27FC236}">
                <a16:creationId xmlns:a16="http://schemas.microsoft.com/office/drawing/2014/main" id="{94792C09-C559-8AFF-29F5-DFC7BC5A9BE3}"/>
              </a:ext>
            </a:extLst>
          </p:cNvPr>
          <p:cNvSpPr txBox="1">
            <a:spLocks noChangeArrowheads="1"/>
          </p:cNvSpPr>
          <p:nvPr/>
        </p:nvSpPr>
        <p:spPr bwMode="auto">
          <a:xfrm>
            <a:off x="4983163" y="5598597"/>
            <a:ext cx="1223412" cy="36933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END CAP</a:t>
            </a:r>
          </a:p>
        </p:txBody>
      </p:sp>
      <p:sp>
        <p:nvSpPr>
          <p:cNvPr id="8199" name="Text Box 126">
            <a:extLst>
              <a:ext uri="{FF2B5EF4-FFF2-40B4-BE49-F238E27FC236}">
                <a16:creationId xmlns:a16="http://schemas.microsoft.com/office/drawing/2014/main" id="{4259C94B-99A8-D428-059D-C10AF1A74C36}"/>
              </a:ext>
            </a:extLst>
          </p:cNvPr>
          <p:cNvSpPr txBox="1">
            <a:spLocks noChangeArrowheads="1"/>
          </p:cNvSpPr>
          <p:nvPr/>
        </p:nvSpPr>
        <p:spPr bwMode="auto">
          <a:xfrm>
            <a:off x="7027863" y="3725347"/>
            <a:ext cx="2505814" cy="369332"/>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STICK PROPELLANT</a:t>
            </a:r>
          </a:p>
        </p:txBody>
      </p:sp>
      <p:sp>
        <p:nvSpPr>
          <p:cNvPr id="8200" name="Text Box 127">
            <a:extLst>
              <a:ext uri="{FF2B5EF4-FFF2-40B4-BE49-F238E27FC236}">
                <a16:creationId xmlns:a16="http://schemas.microsoft.com/office/drawing/2014/main" id="{350B126E-EBA7-29D2-820E-205A90D2A2CE}"/>
              </a:ext>
            </a:extLst>
          </p:cNvPr>
          <p:cNvSpPr txBox="1">
            <a:spLocks noChangeArrowheads="1"/>
          </p:cNvSpPr>
          <p:nvPr/>
        </p:nvSpPr>
        <p:spPr bwMode="auto">
          <a:xfrm>
            <a:off x="8856663" y="5491849"/>
            <a:ext cx="1120820" cy="646331"/>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IGNITER</a:t>
            </a:r>
          </a:p>
          <a:p>
            <a:pPr eaLnBrk="0" fontAlgn="base" hangingPunct="0">
              <a:spcBef>
                <a:spcPct val="0"/>
              </a:spcBef>
              <a:spcAft>
                <a:spcPct val="0"/>
              </a:spcAft>
            </a:pPr>
            <a:r>
              <a:rPr lang="en-GB" altLang="en-US" b="1">
                <a:solidFill>
                  <a:srgbClr val="FFFFFF"/>
                </a:solidFill>
              </a:rPr>
              <a:t>PAD</a:t>
            </a:r>
          </a:p>
        </p:txBody>
      </p:sp>
      <p:sp>
        <p:nvSpPr>
          <p:cNvPr id="8201" name="Line 131">
            <a:extLst>
              <a:ext uri="{FF2B5EF4-FFF2-40B4-BE49-F238E27FC236}">
                <a16:creationId xmlns:a16="http://schemas.microsoft.com/office/drawing/2014/main" id="{561A1A50-5FFC-878C-933C-9D8FE401F73A}"/>
              </a:ext>
            </a:extLst>
          </p:cNvPr>
          <p:cNvSpPr>
            <a:spLocks noChangeShapeType="1"/>
          </p:cNvSpPr>
          <p:nvPr/>
        </p:nvSpPr>
        <p:spPr bwMode="auto">
          <a:xfrm flipH="1">
            <a:off x="7412039" y="4051301"/>
            <a:ext cx="168275" cy="715963"/>
          </a:xfrm>
          <a:prstGeom prst="line">
            <a:avLst/>
          </a:prstGeom>
          <a:noFill/>
          <a:ln w="25400">
            <a:solidFill>
              <a:srgbClr val="FFFF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02" name="Line 132">
            <a:extLst>
              <a:ext uri="{FF2B5EF4-FFF2-40B4-BE49-F238E27FC236}">
                <a16:creationId xmlns:a16="http://schemas.microsoft.com/office/drawing/2014/main" id="{918E4FE0-B9E0-05FC-C2F0-7BD0F202B256}"/>
              </a:ext>
            </a:extLst>
          </p:cNvPr>
          <p:cNvSpPr>
            <a:spLocks noChangeShapeType="1"/>
          </p:cNvSpPr>
          <p:nvPr/>
        </p:nvSpPr>
        <p:spPr bwMode="auto">
          <a:xfrm>
            <a:off x="5924551" y="4127500"/>
            <a:ext cx="244475" cy="349250"/>
          </a:xfrm>
          <a:prstGeom prst="line">
            <a:avLst/>
          </a:prstGeom>
          <a:noFill/>
          <a:ln w="25400">
            <a:solidFill>
              <a:srgbClr val="FFFF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03" name="Line 133">
            <a:extLst>
              <a:ext uri="{FF2B5EF4-FFF2-40B4-BE49-F238E27FC236}">
                <a16:creationId xmlns:a16="http://schemas.microsoft.com/office/drawing/2014/main" id="{F4D70E4F-8A4B-6FAE-E83B-360AA9472C96}"/>
              </a:ext>
            </a:extLst>
          </p:cNvPr>
          <p:cNvSpPr>
            <a:spLocks noChangeShapeType="1"/>
          </p:cNvSpPr>
          <p:nvPr/>
        </p:nvSpPr>
        <p:spPr bwMode="auto">
          <a:xfrm flipV="1">
            <a:off x="5748339" y="5092700"/>
            <a:ext cx="153987" cy="539750"/>
          </a:xfrm>
          <a:prstGeom prst="line">
            <a:avLst/>
          </a:prstGeom>
          <a:noFill/>
          <a:ln w="25400">
            <a:solidFill>
              <a:srgbClr val="FFFF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04" name="Line 134">
            <a:extLst>
              <a:ext uri="{FF2B5EF4-FFF2-40B4-BE49-F238E27FC236}">
                <a16:creationId xmlns:a16="http://schemas.microsoft.com/office/drawing/2014/main" id="{337B939C-3996-F920-F3E5-2E2D26A1A027}"/>
              </a:ext>
            </a:extLst>
          </p:cNvPr>
          <p:cNvSpPr>
            <a:spLocks noChangeShapeType="1"/>
          </p:cNvSpPr>
          <p:nvPr/>
        </p:nvSpPr>
        <p:spPr bwMode="auto">
          <a:xfrm flipH="1" flipV="1">
            <a:off x="8691563" y="4826000"/>
            <a:ext cx="309562" cy="641350"/>
          </a:xfrm>
          <a:prstGeom prst="line">
            <a:avLst/>
          </a:prstGeom>
          <a:noFill/>
          <a:ln w="25400">
            <a:solidFill>
              <a:srgbClr val="FFFF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05" name="Text Box 153">
            <a:extLst>
              <a:ext uri="{FF2B5EF4-FFF2-40B4-BE49-F238E27FC236}">
                <a16:creationId xmlns:a16="http://schemas.microsoft.com/office/drawing/2014/main" id="{9945AF1E-B8F9-A2D9-07B4-CB0334CCF72B}"/>
              </a:ext>
            </a:extLst>
          </p:cNvPr>
          <p:cNvSpPr txBox="1">
            <a:spLocks noChangeArrowheads="1"/>
          </p:cNvSpPr>
          <p:nvPr/>
        </p:nvSpPr>
        <p:spPr bwMode="auto">
          <a:xfrm>
            <a:off x="1706563" y="4381501"/>
            <a:ext cx="1257300" cy="1006475"/>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000" b="1">
                <a:solidFill>
                  <a:srgbClr val="FFFFFF"/>
                </a:solidFill>
              </a:rPr>
              <a:t>Separate</a:t>
            </a:r>
          </a:p>
          <a:p>
            <a:pPr eaLnBrk="0" fontAlgn="base" hangingPunct="0">
              <a:spcBef>
                <a:spcPct val="0"/>
              </a:spcBef>
              <a:spcAft>
                <a:spcPct val="0"/>
              </a:spcAft>
            </a:pPr>
            <a:r>
              <a:rPr lang="en-GB" altLang="en-US" sz="2000" b="1">
                <a:solidFill>
                  <a:srgbClr val="FFFFFF"/>
                </a:solidFill>
              </a:rPr>
              <a:t> loading</a:t>
            </a:r>
          </a:p>
          <a:p>
            <a:pPr eaLnBrk="0" fontAlgn="base" hangingPunct="0">
              <a:spcBef>
                <a:spcPct val="0"/>
              </a:spcBef>
              <a:spcAft>
                <a:spcPct val="0"/>
              </a:spcAft>
            </a:pPr>
            <a:r>
              <a:rPr lang="en-GB" altLang="en-US" sz="2000" b="1">
                <a:solidFill>
                  <a:srgbClr val="FFFFFF"/>
                </a:solidFill>
              </a:rPr>
              <a:t>round</a:t>
            </a:r>
          </a:p>
        </p:txBody>
      </p:sp>
      <p:grpSp>
        <p:nvGrpSpPr>
          <p:cNvPr id="8206" name="Group 158">
            <a:extLst>
              <a:ext uri="{FF2B5EF4-FFF2-40B4-BE49-F238E27FC236}">
                <a16:creationId xmlns:a16="http://schemas.microsoft.com/office/drawing/2014/main" id="{60F1A1CB-3630-6857-7016-941B16D16A6D}"/>
              </a:ext>
            </a:extLst>
          </p:cNvPr>
          <p:cNvGrpSpPr>
            <a:grpSpLocks noChangeAspect="1"/>
          </p:cNvGrpSpPr>
          <p:nvPr/>
        </p:nvGrpSpPr>
        <p:grpSpPr bwMode="auto">
          <a:xfrm>
            <a:off x="9102726" y="4743450"/>
            <a:ext cx="498475" cy="147638"/>
            <a:chOff x="2448" y="2832"/>
            <a:chExt cx="2208" cy="576"/>
          </a:xfrm>
        </p:grpSpPr>
        <p:sp>
          <p:nvSpPr>
            <p:cNvPr id="8248" name="Rectangle 159">
              <a:extLst>
                <a:ext uri="{FF2B5EF4-FFF2-40B4-BE49-F238E27FC236}">
                  <a16:creationId xmlns:a16="http://schemas.microsoft.com/office/drawing/2014/main" id="{FA785C60-C589-8373-607E-2E41E98AABFF}"/>
                </a:ext>
              </a:extLst>
            </p:cNvPr>
            <p:cNvSpPr>
              <a:spLocks noChangeAspect="1" noChangeArrowheads="1"/>
            </p:cNvSpPr>
            <p:nvPr/>
          </p:nvSpPr>
          <p:spPr bwMode="auto">
            <a:xfrm>
              <a:off x="4272" y="2976"/>
              <a:ext cx="384" cy="288"/>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49" name="Rectangle 160">
              <a:extLst>
                <a:ext uri="{FF2B5EF4-FFF2-40B4-BE49-F238E27FC236}">
                  <a16:creationId xmlns:a16="http://schemas.microsoft.com/office/drawing/2014/main" id="{1E612A5C-D1F2-07B5-F6EE-98CA520D9066}"/>
                </a:ext>
              </a:extLst>
            </p:cNvPr>
            <p:cNvSpPr>
              <a:spLocks noChangeAspect="1" noChangeArrowheads="1"/>
            </p:cNvSpPr>
            <p:nvPr/>
          </p:nvSpPr>
          <p:spPr bwMode="auto">
            <a:xfrm>
              <a:off x="4464" y="3072"/>
              <a:ext cx="192" cy="96"/>
            </a:xfrm>
            <a:prstGeom prst="rect">
              <a:avLst/>
            </a:prstGeom>
            <a:solidFill>
              <a:srgbClr val="0000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50" name="Rectangle 161">
              <a:extLst>
                <a:ext uri="{FF2B5EF4-FFF2-40B4-BE49-F238E27FC236}">
                  <a16:creationId xmlns:a16="http://schemas.microsoft.com/office/drawing/2014/main" id="{506699D8-0228-58F3-066A-D098C67C1DD3}"/>
                </a:ext>
              </a:extLst>
            </p:cNvPr>
            <p:cNvSpPr>
              <a:spLocks noChangeAspect="1" noChangeArrowheads="1"/>
            </p:cNvSpPr>
            <p:nvPr/>
          </p:nvSpPr>
          <p:spPr bwMode="auto">
            <a:xfrm>
              <a:off x="4272" y="3072"/>
              <a:ext cx="192" cy="96"/>
            </a:xfrm>
            <a:prstGeom prst="rect">
              <a:avLst/>
            </a:prstGeom>
            <a:solidFill>
              <a:srgbClr val="777777"/>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51" name="Freeform 162" descr="Large confetti">
              <a:extLst>
                <a:ext uri="{FF2B5EF4-FFF2-40B4-BE49-F238E27FC236}">
                  <a16:creationId xmlns:a16="http://schemas.microsoft.com/office/drawing/2014/main" id="{60834D20-AC4D-F8AA-731F-6DF5039C97F2}"/>
                </a:ext>
              </a:extLst>
            </p:cNvPr>
            <p:cNvSpPr>
              <a:spLocks noChangeAspect="1"/>
            </p:cNvSpPr>
            <p:nvPr/>
          </p:nvSpPr>
          <p:spPr bwMode="auto">
            <a:xfrm>
              <a:off x="2448" y="2880"/>
              <a:ext cx="1824" cy="480"/>
            </a:xfrm>
            <a:custGeom>
              <a:avLst/>
              <a:gdLst>
                <a:gd name="T0" fmla="*/ 0 w 1824"/>
                <a:gd name="T1" fmla="*/ 96 h 480"/>
                <a:gd name="T2" fmla="*/ 192 w 1824"/>
                <a:gd name="T3" fmla="*/ 96 h 480"/>
                <a:gd name="T4" fmla="*/ 384 w 1824"/>
                <a:gd name="T5" fmla="*/ 48 h 480"/>
                <a:gd name="T6" fmla="*/ 1680 w 1824"/>
                <a:gd name="T7" fmla="*/ 0 h 480"/>
                <a:gd name="T8" fmla="*/ 1824 w 1824"/>
                <a:gd name="T9" fmla="*/ 96 h 480"/>
                <a:gd name="T10" fmla="*/ 1824 w 1824"/>
                <a:gd name="T11" fmla="*/ 384 h 480"/>
                <a:gd name="T12" fmla="*/ 1680 w 1824"/>
                <a:gd name="T13" fmla="*/ 480 h 480"/>
                <a:gd name="T14" fmla="*/ 384 w 1824"/>
                <a:gd name="T15" fmla="*/ 432 h 480"/>
                <a:gd name="T16" fmla="*/ 192 w 1824"/>
                <a:gd name="T17" fmla="*/ 384 h 480"/>
                <a:gd name="T18" fmla="*/ 0 w 1824"/>
                <a:gd name="T19" fmla="*/ 384 h 480"/>
                <a:gd name="T20" fmla="*/ 0 w 1824"/>
                <a:gd name="T21" fmla="*/ 96 h 4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24" h="480">
                  <a:moveTo>
                    <a:pt x="0" y="96"/>
                  </a:moveTo>
                  <a:lnTo>
                    <a:pt x="192" y="96"/>
                  </a:lnTo>
                  <a:lnTo>
                    <a:pt x="384" y="48"/>
                  </a:lnTo>
                  <a:lnTo>
                    <a:pt x="1680" y="0"/>
                  </a:lnTo>
                  <a:lnTo>
                    <a:pt x="1824" y="96"/>
                  </a:lnTo>
                  <a:lnTo>
                    <a:pt x="1824" y="384"/>
                  </a:lnTo>
                  <a:lnTo>
                    <a:pt x="1680" y="480"/>
                  </a:lnTo>
                  <a:lnTo>
                    <a:pt x="384" y="432"/>
                  </a:lnTo>
                  <a:lnTo>
                    <a:pt x="192" y="384"/>
                  </a:lnTo>
                  <a:lnTo>
                    <a:pt x="0" y="384"/>
                  </a:lnTo>
                  <a:lnTo>
                    <a:pt x="0" y="96"/>
                  </a:ln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52" name="Rectangle 163">
              <a:extLst>
                <a:ext uri="{FF2B5EF4-FFF2-40B4-BE49-F238E27FC236}">
                  <a16:creationId xmlns:a16="http://schemas.microsoft.com/office/drawing/2014/main" id="{AEE30EB3-593D-6DF9-D76A-5C5BC3D52F6B}"/>
                </a:ext>
              </a:extLst>
            </p:cNvPr>
            <p:cNvSpPr>
              <a:spLocks noChangeAspect="1" noChangeArrowheads="1"/>
            </p:cNvSpPr>
            <p:nvPr/>
          </p:nvSpPr>
          <p:spPr bwMode="auto">
            <a:xfrm>
              <a:off x="2448" y="2976"/>
              <a:ext cx="144" cy="288"/>
            </a:xfrm>
            <a:prstGeom prst="rect">
              <a:avLst/>
            </a:prstGeom>
            <a:solidFill>
              <a:srgbClr val="777777"/>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53" name="Freeform 164">
              <a:extLst>
                <a:ext uri="{FF2B5EF4-FFF2-40B4-BE49-F238E27FC236}">
                  <a16:creationId xmlns:a16="http://schemas.microsoft.com/office/drawing/2014/main" id="{7B2A174F-34D1-95F7-6F83-B5E8A0E017B4}"/>
                </a:ext>
              </a:extLst>
            </p:cNvPr>
            <p:cNvSpPr>
              <a:spLocks noChangeAspect="1"/>
            </p:cNvSpPr>
            <p:nvPr/>
          </p:nvSpPr>
          <p:spPr bwMode="auto">
            <a:xfrm>
              <a:off x="2448" y="2832"/>
              <a:ext cx="2208" cy="144"/>
            </a:xfrm>
            <a:custGeom>
              <a:avLst/>
              <a:gdLst>
                <a:gd name="T0" fmla="*/ 0 w 2208"/>
                <a:gd name="T1" fmla="*/ 96 h 144"/>
                <a:gd name="T2" fmla="*/ 192 w 2208"/>
                <a:gd name="T3" fmla="*/ 96 h 144"/>
                <a:gd name="T4" fmla="*/ 384 w 2208"/>
                <a:gd name="T5" fmla="*/ 48 h 144"/>
                <a:gd name="T6" fmla="*/ 1968 w 2208"/>
                <a:gd name="T7" fmla="*/ 0 h 144"/>
                <a:gd name="T8" fmla="*/ 2016 w 2208"/>
                <a:gd name="T9" fmla="*/ 48 h 144"/>
                <a:gd name="T10" fmla="*/ 2112 w 2208"/>
                <a:gd name="T11" fmla="*/ 48 h 144"/>
                <a:gd name="T12" fmla="*/ 2112 w 2208"/>
                <a:gd name="T13" fmla="*/ 0 h 144"/>
                <a:gd name="T14" fmla="*/ 2208 w 2208"/>
                <a:gd name="T15" fmla="*/ 0 h 144"/>
                <a:gd name="T16" fmla="*/ 2208 w 2208"/>
                <a:gd name="T17" fmla="*/ 144 h 144"/>
                <a:gd name="T18" fmla="*/ 1824 w 2208"/>
                <a:gd name="T19" fmla="*/ 144 h 144"/>
                <a:gd name="T20" fmla="*/ 1680 w 2208"/>
                <a:gd name="T21" fmla="*/ 48 h 144"/>
                <a:gd name="T22" fmla="*/ 384 w 2208"/>
                <a:gd name="T23" fmla="*/ 96 h 144"/>
                <a:gd name="T24" fmla="*/ 192 w 2208"/>
                <a:gd name="T25" fmla="*/ 144 h 144"/>
                <a:gd name="T26" fmla="*/ 0 w 2208"/>
                <a:gd name="T27" fmla="*/ 144 h 144"/>
                <a:gd name="T28" fmla="*/ 0 w 2208"/>
                <a:gd name="T29" fmla="*/ 96 h 1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208" h="144">
                  <a:moveTo>
                    <a:pt x="0" y="96"/>
                  </a:moveTo>
                  <a:lnTo>
                    <a:pt x="192" y="96"/>
                  </a:lnTo>
                  <a:lnTo>
                    <a:pt x="384" y="48"/>
                  </a:lnTo>
                  <a:lnTo>
                    <a:pt x="1968" y="0"/>
                  </a:lnTo>
                  <a:lnTo>
                    <a:pt x="2016" y="48"/>
                  </a:lnTo>
                  <a:lnTo>
                    <a:pt x="2112" y="48"/>
                  </a:lnTo>
                  <a:lnTo>
                    <a:pt x="2112" y="0"/>
                  </a:lnTo>
                  <a:lnTo>
                    <a:pt x="2208" y="0"/>
                  </a:lnTo>
                  <a:lnTo>
                    <a:pt x="2208" y="144"/>
                  </a:lnTo>
                  <a:lnTo>
                    <a:pt x="1824" y="144"/>
                  </a:lnTo>
                  <a:lnTo>
                    <a:pt x="1680" y="48"/>
                  </a:lnTo>
                  <a:lnTo>
                    <a:pt x="384" y="96"/>
                  </a:lnTo>
                  <a:lnTo>
                    <a:pt x="192" y="144"/>
                  </a:lnTo>
                  <a:lnTo>
                    <a:pt x="0" y="144"/>
                  </a:lnTo>
                  <a:lnTo>
                    <a:pt x="0" y="96"/>
                  </a:lnTo>
                  <a:close/>
                </a:path>
              </a:pathLst>
            </a:custGeom>
            <a:solidFill>
              <a:srgbClr val="CC990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54" name="Freeform 165">
              <a:extLst>
                <a:ext uri="{FF2B5EF4-FFF2-40B4-BE49-F238E27FC236}">
                  <a16:creationId xmlns:a16="http://schemas.microsoft.com/office/drawing/2014/main" id="{83A86BFB-BBA9-C328-65EB-C44D00727D61}"/>
                </a:ext>
              </a:extLst>
            </p:cNvPr>
            <p:cNvSpPr>
              <a:spLocks noChangeAspect="1"/>
            </p:cNvSpPr>
            <p:nvPr/>
          </p:nvSpPr>
          <p:spPr bwMode="auto">
            <a:xfrm flipV="1">
              <a:off x="2448" y="3264"/>
              <a:ext cx="2208" cy="144"/>
            </a:xfrm>
            <a:custGeom>
              <a:avLst/>
              <a:gdLst>
                <a:gd name="T0" fmla="*/ 0 w 2208"/>
                <a:gd name="T1" fmla="*/ 96 h 144"/>
                <a:gd name="T2" fmla="*/ 192 w 2208"/>
                <a:gd name="T3" fmla="*/ 96 h 144"/>
                <a:gd name="T4" fmla="*/ 384 w 2208"/>
                <a:gd name="T5" fmla="*/ 48 h 144"/>
                <a:gd name="T6" fmla="*/ 1968 w 2208"/>
                <a:gd name="T7" fmla="*/ 0 h 144"/>
                <a:gd name="T8" fmla="*/ 2016 w 2208"/>
                <a:gd name="T9" fmla="*/ 48 h 144"/>
                <a:gd name="T10" fmla="*/ 2112 w 2208"/>
                <a:gd name="T11" fmla="*/ 48 h 144"/>
                <a:gd name="T12" fmla="*/ 2112 w 2208"/>
                <a:gd name="T13" fmla="*/ 0 h 144"/>
                <a:gd name="T14" fmla="*/ 2208 w 2208"/>
                <a:gd name="T15" fmla="*/ 0 h 144"/>
                <a:gd name="T16" fmla="*/ 2208 w 2208"/>
                <a:gd name="T17" fmla="*/ 144 h 144"/>
                <a:gd name="T18" fmla="*/ 1824 w 2208"/>
                <a:gd name="T19" fmla="*/ 144 h 144"/>
                <a:gd name="T20" fmla="*/ 1680 w 2208"/>
                <a:gd name="T21" fmla="*/ 48 h 144"/>
                <a:gd name="T22" fmla="*/ 384 w 2208"/>
                <a:gd name="T23" fmla="*/ 96 h 144"/>
                <a:gd name="T24" fmla="*/ 192 w 2208"/>
                <a:gd name="T25" fmla="*/ 144 h 144"/>
                <a:gd name="T26" fmla="*/ 0 w 2208"/>
                <a:gd name="T27" fmla="*/ 144 h 144"/>
                <a:gd name="T28" fmla="*/ 0 w 2208"/>
                <a:gd name="T29" fmla="*/ 96 h 1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208" h="144">
                  <a:moveTo>
                    <a:pt x="0" y="96"/>
                  </a:moveTo>
                  <a:lnTo>
                    <a:pt x="192" y="96"/>
                  </a:lnTo>
                  <a:lnTo>
                    <a:pt x="384" y="48"/>
                  </a:lnTo>
                  <a:lnTo>
                    <a:pt x="1968" y="0"/>
                  </a:lnTo>
                  <a:lnTo>
                    <a:pt x="2016" y="48"/>
                  </a:lnTo>
                  <a:lnTo>
                    <a:pt x="2112" y="48"/>
                  </a:lnTo>
                  <a:lnTo>
                    <a:pt x="2112" y="0"/>
                  </a:lnTo>
                  <a:lnTo>
                    <a:pt x="2208" y="0"/>
                  </a:lnTo>
                  <a:lnTo>
                    <a:pt x="2208" y="144"/>
                  </a:lnTo>
                  <a:lnTo>
                    <a:pt x="1824" y="144"/>
                  </a:lnTo>
                  <a:lnTo>
                    <a:pt x="1680" y="48"/>
                  </a:lnTo>
                  <a:lnTo>
                    <a:pt x="384" y="96"/>
                  </a:lnTo>
                  <a:lnTo>
                    <a:pt x="192" y="144"/>
                  </a:lnTo>
                  <a:lnTo>
                    <a:pt x="0" y="144"/>
                  </a:lnTo>
                  <a:lnTo>
                    <a:pt x="0" y="96"/>
                  </a:lnTo>
                  <a:close/>
                </a:path>
              </a:pathLst>
            </a:custGeom>
            <a:solidFill>
              <a:srgbClr val="CC990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8207" name="Text Box 166">
            <a:extLst>
              <a:ext uri="{FF2B5EF4-FFF2-40B4-BE49-F238E27FC236}">
                <a16:creationId xmlns:a16="http://schemas.microsoft.com/office/drawing/2014/main" id="{42BA9246-3560-A80B-DB6F-64C9A3BD31DE}"/>
              </a:ext>
            </a:extLst>
          </p:cNvPr>
          <p:cNvSpPr txBox="1">
            <a:spLocks noChangeArrowheads="1"/>
          </p:cNvSpPr>
          <p:nvPr/>
        </p:nvSpPr>
        <p:spPr bwMode="auto">
          <a:xfrm>
            <a:off x="9758364" y="3657600"/>
            <a:ext cx="915635" cy="369332"/>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Primer</a:t>
            </a:r>
          </a:p>
        </p:txBody>
      </p:sp>
      <p:sp>
        <p:nvSpPr>
          <p:cNvPr id="8208" name="Line 167">
            <a:extLst>
              <a:ext uri="{FF2B5EF4-FFF2-40B4-BE49-F238E27FC236}">
                <a16:creationId xmlns:a16="http://schemas.microsoft.com/office/drawing/2014/main" id="{24DCB40C-FFB1-5D99-6144-13A5BB40EE8F}"/>
              </a:ext>
            </a:extLst>
          </p:cNvPr>
          <p:cNvSpPr>
            <a:spLocks noChangeShapeType="1"/>
          </p:cNvSpPr>
          <p:nvPr/>
        </p:nvSpPr>
        <p:spPr bwMode="auto">
          <a:xfrm flipH="1">
            <a:off x="9421813" y="3929063"/>
            <a:ext cx="639762" cy="723900"/>
          </a:xfrm>
          <a:prstGeom prst="line">
            <a:avLst/>
          </a:prstGeom>
          <a:noFill/>
          <a:ln w="635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09" name="Text Box 152">
            <a:extLst>
              <a:ext uri="{FF2B5EF4-FFF2-40B4-BE49-F238E27FC236}">
                <a16:creationId xmlns:a16="http://schemas.microsoft.com/office/drawing/2014/main" id="{194B6BE0-9624-1576-3C06-6A64FF277DA2}"/>
              </a:ext>
            </a:extLst>
          </p:cNvPr>
          <p:cNvSpPr txBox="1">
            <a:spLocks noChangeArrowheads="1"/>
          </p:cNvSpPr>
          <p:nvPr/>
        </p:nvSpPr>
        <p:spPr bwMode="auto">
          <a:xfrm>
            <a:off x="1862138" y="1924051"/>
            <a:ext cx="990600" cy="70326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000" b="1">
                <a:solidFill>
                  <a:srgbClr val="FFFFFF"/>
                </a:solidFill>
              </a:rPr>
              <a:t> Fixed</a:t>
            </a:r>
          </a:p>
          <a:p>
            <a:pPr eaLnBrk="0" fontAlgn="base" hangingPunct="0">
              <a:spcBef>
                <a:spcPct val="0"/>
              </a:spcBef>
              <a:spcAft>
                <a:spcPct val="0"/>
              </a:spcAft>
            </a:pPr>
            <a:r>
              <a:rPr lang="en-GB" altLang="en-US" sz="2000" b="1">
                <a:solidFill>
                  <a:srgbClr val="FFFFFF"/>
                </a:solidFill>
              </a:rPr>
              <a:t>Round</a:t>
            </a:r>
          </a:p>
        </p:txBody>
      </p:sp>
      <p:grpSp>
        <p:nvGrpSpPr>
          <p:cNvPr id="8210" name="Group 199">
            <a:extLst>
              <a:ext uri="{FF2B5EF4-FFF2-40B4-BE49-F238E27FC236}">
                <a16:creationId xmlns:a16="http://schemas.microsoft.com/office/drawing/2014/main" id="{240C3D63-EE65-6C9D-118D-874CFE581B74}"/>
              </a:ext>
            </a:extLst>
          </p:cNvPr>
          <p:cNvGrpSpPr>
            <a:grpSpLocks/>
          </p:cNvGrpSpPr>
          <p:nvPr/>
        </p:nvGrpSpPr>
        <p:grpSpPr bwMode="auto">
          <a:xfrm>
            <a:off x="3059114" y="1152526"/>
            <a:ext cx="6761163" cy="2265364"/>
            <a:chOff x="967" y="726"/>
            <a:chExt cx="4259" cy="1427"/>
          </a:xfrm>
        </p:grpSpPr>
        <p:sp>
          <p:nvSpPr>
            <p:cNvPr id="8211" name="Text Box 121">
              <a:extLst>
                <a:ext uri="{FF2B5EF4-FFF2-40B4-BE49-F238E27FC236}">
                  <a16:creationId xmlns:a16="http://schemas.microsoft.com/office/drawing/2014/main" id="{4F6E5FB2-05C7-92B4-10EB-B6B3E4F21550}"/>
                </a:ext>
              </a:extLst>
            </p:cNvPr>
            <p:cNvSpPr txBox="1">
              <a:spLocks noChangeArrowheads="1"/>
            </p:cNvSpPr>
            <p:nvPr/>
          </p:nvSpPr>
          <p:spPr bwMode="auto">
            <a:xfrm>
              <a:off x="4382" y="1903"/>
              <a:ext cx="682" cy="233"/>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PRIMER</a:t>
              </a:r>
            </a:p>
          </p:txBody>
        </p:sp>
        <p:sp>
          <p:nvSpPr>
            <p:cNvPr id="8212" name="Text Box 122">
              <a:extLst>
                <a:ext uri="{FF2B5EF4-FFF2-40B4-BE49-F238E27FC236}">
                  <a16:creationId xmlns:a16="http://schemas.microsoft.com/office/drawing/2014/main" id="{EE15DAFE-15BE-2125-005E-B5302E34D9E2}"/>
                </a:ext>
              </a:extLst>
            </p:cNvPr>
            <p:cNvSpPr txBox="1">
              <a:spLocks noChangeArrowheads="1"/>
            </p:cNvSpPr>
            <p:nvPr/>
          </p:nvSpPr>
          <p:spPr bwMode="auto">
            <a:xfrm>
              <a:off x="1881" y="726"/>
              <a:ext cx="1425" cy="233"/>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CARTRIDGE CASE</a:t>
              </a:r>
            </a:p>
          </p:txBody>
        </p:sp>
        <p:sp>
          <p:nvSpPr>
            <p:cNvPr id="8213" name="Line 129">
              <a:extLst>
                <a:ext uri="{FF2B5EF4-FFF2-40B4-BE49-F238E27FC236}">
                  <a16:creationId xmlns:a16="http://schemas.microsoft.com/office/drawing/2014/main" id="{1EF2113C-BFF2-6CD7-302B-2245D8E6B2D1}"/>
                </a:ext>
              </a:extLst>
            </p:cNvPr>
            <p:cNvSpPr>
              <a:spLocks noChangeShapeType="1"/>
            </p:cNvSpPr>
            <p:nvPr/>
          </p:nvSpPr>
          <p:spPr bwMode="auto">
            <a:xfrm flipH="1" flipV="1">
              <a:off x="2799" y="952"/>
              <a:ext cx="8" cy="255"/>
            </a:xfrm>
            <a:prstGeom prst="line">
              <a:avLst/>
            </a:prstGeom>
            <a:noFill/>
            <a:ln w="25400">
              <a:solidFill>
                <a:srgbClr val="FFFF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14" name="Freeform 47" descr="Large confetti">
              <a:extLst>
                <a:ext uri="{FF2B5EF4-FFF2-40B4-BE49-F238E27FC236}">
                  <a16:creationId xmlns:a16="http://schemas.microsoft.com/office/drawing/2014/main" id="{0293D9C3-9D8A-6B40-73D7-4B8D85F0EFEE}"/>
                </a:ext>
              </a:extLst>
            </p:cNvPr>
            <p:cNvSpPr>
              <a:spLocks/>
            </p:cNvSpPr>
            <p:nvPr/>
          </p:nvSpPr>
          <p:spPr bwMode="auto">
            <a:xfrm>
              <a:off x="2352" y="1196"/>
              <a:ext cx="2336" cy="484"/>
            </a:xfrm>
            <a:custGeom>
              <a:avLst/>
              <a:gdLst>
                <a:gd name="T0" fmla="*/ 0 w 2187"/>
                <a:gd name="T1" fmla="*/ 116 h 427"/>
                <a:gd name="T2" fmla="*/ 309 w 2187"/>
                <a:gd name="T3" fmla="*/ 112 h 427"/>
                <a:gd name="T4" fmla="*/ 589 w 2187"/>
                <a:gd name="T5" fmla="*/ 61 h 427"/>
                <a:gd name="T6" fmla="*/ 3242 w 2187"/>
                <a:gd name="T7" fmla="*/ 0 h 427"/>
                <a:gd name="T8" fmla="*/ 3248 w 2187"/>
                <a:gd name="T9" fmla="*/ 906 h 427"/>
                <a:gd name="T10" fmla="*/ 574 w 2187"/>
                <a:gd name="T11" fmla="*/ 852 h 427"/>
                <a:gd name="T12" fmla="*/ 288 w 2187"/>
                <a:gd name="T13" fmla="*/ 805 h 427"/>
                <a:gd name="T14" fmla="*/ 0 w 2187"/>
                <a:gd name="T15" fmla="*/ 793 h 427"/>
                <a:gd name="T16" fmla="*/ 0 w 2187"/>
                <a:gd name="T17" fmla="*/ 116 h 4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87" h="427">
                  <a:moveTo>
                    <a:pt x="0" y="55"/>
                  </a:moveTo>
                  <a:lnTo>
                    <a:pt x="209" y="53"/>
                  </a:lnTo>
                  <a:lnTo>
                    <a:pt x="396" y="29"/>
                  </a:lnTo>
                  <a:lnTo>
                    <a:pt x="2182" y="0"/>
                  </a:lnTo>
                  <a:lnTo>
                    <a:pt x="2187" y="427"/>
                  </a:lnTo>
                  <a:lnTo>
                    <a:pt x="387" y="401"/>
                  </a:lnTo>
                  <a:lnTo>
                    <a:pt x="195" y="379"/>
                  </a:lnTo>
                  <a:lnTo>
                    <a:pt x="0" y="374"/>
                  </a:lnTo>
                  <a:lnTo>
                    <a:pt x="0" y="55"/>
                  </a:ln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15" name="Freeform 9">
              <a:extLst>
                <a:ext uri="{FF2B5EF4-FFF2-40B4-BE49-F238E27FC236}">
                  <a16:creationId xmlns:a16="http://schemas.microsoft.com/office/drawing/2014/main" id="{EB4ACBC3-3893-17AF-885C-422EDD62AE50}"/>
                </a:ext>
              </a:extLst>
            </p:cNvPr>
            <p:cNvSpPr>
              <a:spLocks noChangeAspect="1"/>
            </p:cNvSpPr>
            <p:nvPr/>
          </p:nvSpPr>
          <p:spPr bwMode="auto">
            <a:xfrm>
              <a:off x="967" y="1366"/>
              <a:ext cx="272" cy="143"/>
            </a:xfrm>
            <a:custGeom>
              <a:avLst/>
              <a:gdLst>
                <a:gd name="T0" fmla="*/ 0 w 1007"/>
                <a:gd name="T1" fmla="*/ 0 h 560"/>
                <a:gd name="T2" fmla="*/ 0 w 1007"/>
                <a:gd name="T3" fmla="*/ 0 h 560"/>
                <a:gd name="T4" fmla="*/ 0 w 1007"/>
                <a:gd name="T5" fmla="*/ 0 h 560"/>
                <a:gd name="T6" fmla="*/ 0 w 1007"/>
                <a:gd name="T7" fmla="*/ 0 h 560"/>
                <a:gd name="T8" fmla="*/ 0 w 1007"/>
                <a:gd name="T9" fmla="*/ 0 h 560"/>
                <a:gd name="T10" fmla="*/ 0 w 1007"/>
                <a:gd name="T11" fmla="*/ 0 h 560"/>
                <a:gd name="T12" fmla="*/ 0 w 1007"/>
                <a:gd name="T13" fmla="*/ 0 h 560"/>
                <a:gd name="T14" fmla="*/ 0 w 1007"/>
                <a:gd name="T15" fmla="*/ 0 h 560"/>
                <a:gd name="T16" fmla="*/ 0 w 1007"/>
                <a:gd name="T17" fmla="*/ 0 h 560"/>
                <a:gd name="T18" fmla="*/ 0 w 1007"/>
                <a:gd name="T19" fmla="*/ 0 h 560"/>
                <a:gd name="T20" fmla="*/ 0 w 1007"/>
                <a:gd name="T21" fmla="*/ 0 h 5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007" h="560">
                  <a:moveTo>
                    <a:pt x="0" y="224"/>
                  </a:moveTo>
                  <a:lnTo>
                    <a:pt x="670" y="0"/>
                  </a:lnTo>
                  <a:lnTo>
                    <a:pt x="670" y="112"/>
                  </a:lnTo>
                  <a:lnTo>
                    <a:pt x="1006" y="112"/>
                  </a:lnTo>
                  <a:lnTo>
                    <a:pt x="1006" y="336"/>
                  </a:lnTo>
                  <a:lnTo>
                    <a:pt x="1006" y="447"/>
                  </a:lnTo>
                  <a:lnTo>
                    <a:pt x="670" y="447"/>
                  </a:lnTo>
                  <a:lnTo>
                    <a:pt x="670" y="559"/>
                  </a:lnTo>
                  <a:lnTo>
                    <a:pt x="0" y="336"/>
                  </a:lnTo>
                  <a:lnTo>
                    <a:pt x="0" y="224"/>
                  </a:lnTo>
                </a:path>
              </a:pathLst>
            </a:custGeom>
            <a:gradFill rotWithShape="0">
              <a:gsLst>
                <a:gs pos="0">
                  <a:srgbClr val="969696"/>
                </a:gs>
                <a:gs pos="50000">
                  <a:srgbClr val="FFFFFF"/>
                </a:gs>
                <a:gs pos="100000">
                  <a:srgbClr val="969696"/>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16" name="Freeform 6">
              <a:extLst>
                <a:ext uri="{FF2B5EF4-FFF2-40B4-BE49-F238E27FC236}">
                  <a16:creationId xmlns:a16="http://schemas.microsoft.com/office/drawing/2014/main" id="{473731DB-8F69-317F-28C1-854D0EC6EA79}"/>
                </a:ext>
              </a:extLst>
            </p:cNvPr>
            <p:cNvSpPr>
              <a:spLocks noChangeAspect="1"/>
            </p:cNvSpPr>
            <p:nvPr/>
          </p:nvSpPr>
          <p:spPr bwMode="auto">
            <a:xfrm>
              <a:off x="1147" y="1252"/>
              <a:ext cx="1418" cy="371"/>
            </a:xfrm>
            <a:custGeom>
              <a:avLst/>
              <a:gdLst>
                <a:gd name="T0" fmla="*/ 2 w 5258"/>
                <a:gd name="T1" fmla="*/ 1 h 1449"/>
                <a:gd name="T2" fmla="*/ 2 w 5258"/>
                <a:gd name="T3" fmla="*/ 0 h 1449"/>
                <a:gd name="T4" fmla="*/ 2 w 5258"/>
                <a:gd name="T5" fmla="*/ 0 h 1449"/>
                <a:gd name="T6" fmla="*/ 2 w 5258"/>
                <a:gd name="T7" fmla="*/ 0 h 1449"/>
                <a:gd name="T8" fmla="*/ 2 w 5258"/>
                <a:gd name="T9" fmla="*/ 0 h 1449"/>
                <a:gd name="T10" fmla="*/ 1 w 5258"/>
                <a:gd name="T11" fmla="*/ 0 h 1449"/>
                <a:gd name="T12" fmla="*/ 1 w 5258"/>
                <a:gd name="T13" fmla="*/ 0 h 1449"/>
                <a:gd name="T14" fmla="*/ 1 w 5258"/>
                <a:gd name="T15" fmla="*/ 0 h 1449"/>
                <a:gd name="T16" fmla="*/ 1 w 5258"/>
                <a:gd name="T17" fmla="*/ 0 h 1449"/>
                <a:gd name="T18" fmla="*/ 1 w 5258"/>
                <a:gd name="T19" fmla="*/ 0 h 1449"/>
                <a:gd name="T20" fmla="*/ 1 w 5258"/>
                <a:gd name="T21" fmla="*/ 0 h 1449"/>
                <a:gd name="T22" fmla="*/ 1 w 5258"/>
                <a:gd name="T23" fmla="*/ 0 h 1449"/>
                <a:gd name="T24" fmla="*/ 1 w 5258"/>
                <a:gd name="T25" fmla="*/ 0 h 1449"/>
                <a:gd name="T26" fmla="*/ 1 w 5258"/>
                <a:gd name="T27" fmla="*/ 0 h 1449"/>
                <a:gd name="T28" fmla="*/ 1 w 5258"/>
                <a:gd name="T29" fmla="*/ 0 h 1449"/>
                <a:gd name="T30" fmla="*/ 1 w 5258"/>
                <a:gd name="T31" fmla="*/ 0 h 1449"/>
                <a:gd name="T32" fmla="*/ 0 w 5258"/>
                <a:gd name="T33" fmla="*/ 0 h 1449"/>
                <a:gd name="T34" fmla="*/ 0 w 5258"/>
                <a:gd name="T35" fmla="*/ 0 h 1449"/>
                <a:gd name="T36" fmla="*/ 0 w 5258"/>
                <a:gd name="T37" fmla="*/ 0 h 1449"/>
                <a:gd name="T38" fmla="*/ 0 w 5258"/>
                <a:gd name="T39" fmla="*/ 0 h 1449"/>
                <a:gd name="T40" fmla="*/ 0 w 5258"/>
                <a:gd name="T41" fmla="*/ 0 h 1449"/>
                <a:gd name="T42" fmla="*/ 0 w 5258"/>
                <a:gd name="T43" fmla="*/ 0 h 1449"/>
                <a:gd name="T44" fmla="*/ 0 w 5258"/>
                <a:gd name="T45" fmla="*/ 0 h 1449"/>
                <a:gd name="T46" fmla="*/ 0 w 5258"/>
                <a:gd name="T47" fmla="*/ 0 h 1449"/>
                <a:gd name="T48" fmla="*/ 0 w 5258"/>
                <a:gd name="T49" fmla="*/ 0 h 1449"/>
                <a:gd name="T50" fmla="*/ 0 w 5258"/>
                <a:gd name="T51" fmla="*/ 0 h 1449"/>
                <a:gd name="T52" fmla="*/ 0 w 5258"/>
                <a:gd name="T53" fmla="*/ 0 h 1449"/>
                <a:gd name="T54" fmla="*/ 0 w 5258"/>
                <a:gd name="T55" fmla="*/ 0 h 1449"/>
                <a:gd name="T56" fmla="*/ 0 w 5258"/>
                <a:gd name="T57" fmla="*/ 0 h 1449"/>
                <a:gd name="T58" fmla="*/ 0 w 5258"/>
                <a:gd name="T59" fmla="*/ 0 h 1449"/>
                <a:gd name="T60" fmla="*/ 0 w 5258"/>
                <a:gd name="T61" fmla="*/ 0 h 1449"/>
                <a:gd name="T62" fmla="*/ 0 w 5258"/>
                <a:gd name="T63" fmla="*/ 0 h 1449"/>
                <a:gd name="T64" fmla="*/ 1 w 5258"/>
                <a:gd name="T65" fmla="*/ 0 h 1449"/>
                <a:gd name="T66" fmla="*/ 1 w 5258"/>
                <a:gd name="T67" fmla="*/ 1 h 1449"/>
                <a:gd name="T68" fmla="*/ 1 w 5258"/>
                <a:gd name="T69" fmla="*/ 1 h 1449"/>
                <a:gd name="T70" fmla="*/ 1 w 5258"/>
                <a:gd name="T71" fmla="*/ 1 h 1449"/>
                <a:gd name="T72" fmla="*/ 1 w 5258"/>
                <a:gd name="T73" fmla="*/ 1 h 1449"/>
                <a:gd name="T74" fmla="*/ 1 w 5258"/>
                <a:gd name="T75" fmla="*/ 1 h 1449"/>
                <a:gd name="T76" fmla="*/ 1 w 5258"/>
                <a:gd name="T77" fmla="*/ 1 h 1449"/>
                <a:gd name="T78" fmla="*/ 1 w 5258"/>
                <a:gd name="T79" fmla="*/ 1 h 1449"/>
                <a:gd name="T80" fmla="*/ 1 w 5258"/>
                <a:gd name="T81" fmla="*/ 1 h 1449"/>
                <a:gd name="T82" fmla="*/ 1 w 5258"/>
                <a:gd name="T83" fmla="*/ 1 h 1449"/>
                <a:gd name="T84" fmla="*/ 1 w 5258"/>
                <a:gd name="T85" fmla="*/ 1 h 1449"/>
                <a:gd name="T86" fmla="*/ 2 w 5258"/>
                <a:gd name="T87" fmla="*/ 1 h 1449"/>
                <a:gd name="T88" fmla="*/ 2 w 5258"/>
                <a:gd name="T89" fmla="*/ 1 h 1449"/>
                <a:gd name="T90" fmla="*/ 2 w 5258"/>
                <a:gd name="T91" fmla="*/ 1 h 1449"/>
                <a:gd name="T92" fmla="*/ 2 w 5258"/>
                <a:gd name="T93" fmla="*/ 1 h 1449"/>
                <a:gd name="T94" fmla="*/ 2 w 5258"/>
                <a:gd name="T95" fmla="*/ 1 h 144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258" h="1449">
                  <a:moveTo>
                    <a:pt x="5252" y="1342"/>
                  </a:moveTo>
                  <a:lnTo>
                    <a:pt x="5252" y="112"/>
                  </a:lnTo>
                  <a:lnTo>
                    <a:pt x="4470" y="1"/>
                  </a:lnTo>
                  <a:lnTo>
                    <a:pt x="4464" y="0"/>
                  </a:lnTo>
                  <a:lnTo>
                    <a:pt x="2906" y="0"/>
                  </a:lnTo>
                  <a:lnTo>
                    <a:pt x="2904" y="2"/>
                  </a:lnTo>
                  <a:lnTo>
                    <a:pt x="2711" y="13"/>
                  </a:lnTo>
                  <a:lnTo>
                    <a:pt x="2519" y="26"/>
                  </a:lnTo>
                  <a:lnTo>
                    <a:pt x="2328" y="42"/>
                  </a:lnTo>
                  <a:lnTo>
                    <a:pt x="2139" y="59"/>
                  </a:lnTo>
                  <a:lnTo>
                    <a:pt x="1951" y="79"/>
                  </a:lnTo>
                  <a:lnTo>
                    <a:pt x="1764" y="101"/>
                  </a:lnTo>
                  <a:lnTo>
                    <a:pt x="1579" y="126"/>
                  </a:lnTo>
                  <a:lnTo>
                    <a:pt x="1397" y="152"/>
                  </a:lnTo>
                  <a:lnTo>
                    <a:pt x="1215" y="181"/>
                  </a:lnTo>
                  <a:lnTo>
                    <a:pt x="1036" y="212"/>
                  </a:lnTo>
                  <a:lnTo>
                    <a:pt x="858" y="245"/>
                  </a:lnTo>
                  <a:lnTo>
                    <a:pt x="683" y="280"/>
                  </a:lnTo>
                  <a:lnTo>
                    <a:pt x="509" y="318"/>
                  </a:lnTo>
                  <a:lnTo>
                    <a:pt x="338" y="357"/>
                  </a:lnTo>
                  <a:lnTo>
                    <a:pt x="169" y="399"/>
                  </a:lnTo>
                  <a:lnTo>
                    <a:pt x="3" y="441"/>
                  </a:lnTo>
                  <a:lnTo>
                    <a:pt x="0" y="448"/>
                  </a:lnTo>
                  <a:lnTo>
                    <a:pt x="0" y="1007"/>
                  </a:lnTo>
                  <a:lnTo>
                    <a:pt x="2" y="1008"/>
                  </a:lnTo>
                  <a:lnTo>
                    <a:pt x="168" y="1052"/>
                  </a:lnTo>
                  <a:lnTo>
                    <a:pt x="338" y="1094"/>
                  </a:lnTo>
                  <a:lnTo>
                    <a:pt x="508" y="1134"/>
                  </a:lnTo>
                  <a:lnTo>
                    <a:pt x="682" y="1170"/>
                  </a:lnTo>
                  <a:lnTo>
                    <a:pt x="858" y="1206"/>
                  </a:lnTo>
                  <a:lnTo>
                    <a:pt x="1035" y="1239"/>
                  </a:lnTo>
                  <a:lnTo>
                    <a:pt x="1214" y="1270"/>
                  </a:lnTo>
                  <a:lnTo>
                    <a:pt x="1397" y="1298"/>
                  </a:lnTo>
                  <a:lnTo>
                    <a:pt x="1579" y="1325"/>
                  </a:lnTo>
                  <a:lnTo>
                    <a:pt x="1764" y="1349"/>
                  </a:lnTo>
                  <a:lnTo>
                    <a:pt x="1951" y="1372"/>
                  </a:lnTo>
                  <a:lnTo>
                    <a:pt x="2139" y="1391"/>
                  </a:lnTo>
                  <a:lnTo>
                    <a:pt x="2327" y="1409"/>
                  </a:lnTo>
                  <a:lnTo>
                    <a:pt x="2518" y="1424"/>
                  </a:lnTo>
                  <a:lnTo>
                    <a:pt x="2710" y="1438"/>
                  </a:lnTo>
                  <a:lnTo>
                    <a:pt x="2903" y="1448"/>
                  </a:lnTo>
                  <a:lnTo>
                    <a:pt x="2911" y="1446"/>
                  </a:lnTo>
                  <a:lnTo>
                    <a:pt x="4470" y="1446"/>
                  </a:lnTo>
                  <a:lnTo>
                    <a:pt x="4475" y="1445"/>
                  </a:lnTo>
                  <a:lnTo>
                    <a:pt x="5257" y="1333"/>
                  </a:lnTo>
                  <a:lnTo>
                    <a:pt x="5252" y="1342"/>
                  </a:lnTo>
                </a:path>
              </a:pathLst>
            </a:custGeom>
            <a:gradFill rotWithShape="0">
              <a:gsLst>
                <a:gs pos="0">
                  <a:srgbClr val="336600"/>
                </a:gs>
                <a:gs pos="50000">
                  <a:srgbClr val="CCCC00"/>
                </a:gs>
                <a:gs pos="100000">
                  <a:srgbClr val="3366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nvGrpSpPr>
            <p:cNvPr id="8217" name="Group 24">
              <a:extLst>
                <a:ext uri="{FF2B5EF4-FFF2-40B4-BE49-F238E27FC236}">
                  <a16:creationId xmlns:a16="http://schemas.microsoft.com/office/drawing/2014/main" id="{3AE3D788-6A3B-B666-294F-F26ACE7B62FE}"/>
                </a:ext>
              </a:extLst>
            </p:cNvPr>
            <p:cNvGrpSpPr>
              <a:grpSpLocks noChangeAspect="1"/>
            </p:cNvGrpSpPr>
            <p:nvPr/>
          </p:nvGrpSpPr>
          <p:grpSpPr bwMode="auto">
            <a:xfrm>
              <a:off x="2228" y="1237"/>
              <a:ext cx="125" cy="400"/>
              <a:chOff x="3799" y="1296"/>
              <a:chExt cx="233" cy="707"/>
            </a:xfrm>
          </p:grpSpPr>
          <p:sp>
            <p:nvSpPr>
              <p:cNvPr id="8245" name="Rectangle 21">
                <a:extLst>
                  <a:ext uri="{FF2B5EF4-FFF2-40B4-BE49-F238E27FC236}">
                    <a16:creationId xmlns:a16="http://schemas.microsoft.com/office/drawing/2014/main" id="{7A5EB73F-A683-820A-3BEE-9CF46CF7E693}"/>
                  </a:ext>
                </a:extLst>
              </p:cNvPr>
              <p:cNvSpPr>
                <a:spLocks noChangeAspect="1" noChangeArrowheads="1"/>
              </p:cNvSpPr>
              <p:nvPr/>
            </p:nvSpPr>
            <p:spPr bwMode="auto">
              <a:xfrm>
                <a:off x="3888" y="1296"/>
                <a:ext cx="55" cy="707"/>
              </a:xfrm>
              <a:prstGeom prst="rect">
                <a:avLst/>
              </a:pr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46" name="AutoShape 22">
                <a:extLst>
                  <a:ext uri="{FF2B5EF4-FFF2-40B4-BE49-F238E27FC236}">
                    <a16:creationId xmlns:a16="http://schemas.microsoft.com/office/drawing/2014/main" id="{537DD063-99E8-8445-D63E-AE1DDD997435}"/>
                  </a:ext>
                </a:extLst>
              </p:cNvPr>
              <p:cNvSpPr>
                <a:spLocks noChangeAspect="1" noChangeArrowheads="1"/>
              </p:cNvSpPr>
              <p:nvPr/>
            </p:nvSpPr>
            <p:spPr bwMode="auto">
              <a:xfrm rot="5400000">
                <a:off x="3490" y="1605"/>
                <a:ext cx="707" cy="8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39 w 21600"/>
                  <a:gd name="T13" fmla="*/ 2184 h 21600"/>
                  <a:gd name="T14" fmla="*/ 19461 w 21600"/>
                  <a:gd name="T15" fmla="*/ 19416 h 21600"/>
                </a:gdLst>
                <a:ahLst/>
                <a:cxnLst>
                  <a:cxn ang="T8">
                    <a:pos x="T0" y="T1"/>
                  </a:cxn>
                  <a:cxn ang="T9">
                    <a:pos x="T2" y="T3"/>
                  </a:cxn>
                  <a:cxn ang="T10">
                    <a:pos x="T4" y="T5"/>
                  </a:cxn>
                  <a:cxn ang="T11">
                    <a:pos x="T6" y="T7"/>
                  </a:cxn>
                </a:cxnLst>
                <a:rect l="T12" t="T13" r="T14" b="T15"/>
                <a:pathLst>
                  <a:path w="21600" h="21600">
                    <a:moveTo>
                      <a:pt x="0" y="0"/>
                    </a:moveTo>
                    <a:lnTo>
                      <a:pt x="674" y="21600"/>
                    </a:lnTo>
                    <a:lnTo>
                      <a:pt x="20926" y="21600"/>
                    </a:lnTo>
                    <a:lnTo>
                      <a:pt x="21600" y="0"/>
                    </a:lnTo>
                    <a:lnTo>
                      <a:pt x="0" y="0"/>
                    </a:lnTo>
                    <a:close/>
                  </a:path>
                </a:pathLst>
              </a:cu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47" name="AutoShape 23">
                <a:extLst>
                  <a:ext uri="{FF2B5EF4-FFF2-40B4-BE49-F238E27FC236}">
                    <a16:creationId xmlns:a16="http://schemas.microsoft.com/office/drawing/2014/main" id="{599C68E0-6DFB-181A-B27A-BDC4021FC1DE}"/>
                  </a:ext>
                </a:extLst>
              </p:cNvPr>
              <p:cNvSpPr>
                <a:spLocks noChangeAspect="1" noChangeArrowheads="1"/>
              </p:cNvSpPr>
              <p:nvPr/>
            </p:nvSpPr>
            <p:spPr bwMode="auto">
              <a:xfrm rot="16200000" flipH="1">
                <a:off x="3634" y="1605"/>
                <a:ext cx="707" cy="8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39 w 21600"/>
                  <a:gd name="T13" fmla="*/ 2184 h 21600"/>
                  <a:gd name="T14" fmla="*/ 19461 w 21600"/>
                  <a:gd name="T15" fmla="*/ 19416 h 21600"/>
                </a:gdLst>
                <a:ahLst/>
                <a:cxnLst>
                  <a:cxn ang="T8">
                    <a:pos x="T0" y="T1"/>
                  </a:cxn>
                  <a:cxn ang="T9">
                    <a:pos x="T2" y="T3"/>
                  </a:cxn>
                  <a:cxn ang="T10">
                    <a:pos x="T4" y="T5"/>
                  </a:cxn>
                  <a:cxn ang="T11">
                    <a:pos x="T6" y="T7"/>
                  </a:cxn>
                </a:cxnLst>
                <a:rect l="T12" t="T13" r="T14" b="T15"/>
                <a:pathLst>
                  <a:path w="21600" h="21600">
                    <a:moveTo>
                      <a:pt x="0" y="0"/>
                    </a:moveTo>
                    <a:lnTo>
                      <a:pt x="674" y="21600"/>
                    </a:lnTo>
                    <a:lnTo>
                      <a:pt x="20926" y="21600"/>
                    </a:lnTo>
                    <a:lnTo>
                      <a:pt x="21600" y="0"/>
                    </a:lnTo>
                    <a:lnTo>
                      <a:pt x="0" y="0"/>
                    </a:lnTo>
                    <a:close/>
                  </a:path>
                </a:pathLst>
              </a:cu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8218" name="Freeform 27">
              <a:extLst>
                <a:ext uri="{FF2B5EF4-FFF2-40B4-BE49-F238E27FC236}">
                  <a16:creationId xmlns:a16="http://schemas.microsoft.com/office/drawing/2014/main" id="{6DBAC7FE-7A84-E775-AE86-67D28DE86B1E}"/>
                </a:ext>
              </a:extLst>
            </p:cNvPr>
            <p:cNvSpPr>
              <a:spLocks noChangeAspect="1"/>
            </p:cNvSpPr>
            <p:nvPr/>
          </p:nvSpPr>
          <p:spPr bwMode="auto">
            <a:xfrm>
              <a:off x="2352" y="1122"/>
              <a:ext cx="2392" cy="264"/>
            </a:xfrm>
            <a:custGeom>
              <a:avLst/>
              <a:gdLst>
                <a:gd name="T0" fmla="*/ 3 w 9115"/>
                <a:gd name="T1" fmla="*/ 0 h 949"/>
                <a:gd name="T2" fmla="*/ 1 w 9115"/>
                <a:gd name="T3" fmla="*/ 0 h 949"/>
                <a:gd name="T4" fmla="*/ 0 w 9115"/>
                <a:gd name="T5" fmla="*/ 0 h 949"/>
                <a:gd name="T6" fmla="*/ 0 w 9115"/>
                <a:gd name="T7" fmla="*/ 0 h 949"/>
                <a:gd name="T8" fmla="*/ 0 w 9115"/>
                <a:gd name="T9" fmla="*/ 0 h 949"/>
                <a:gd name="T10" fmla="*/ 0 w 9115"/>
                <a:gd name="T11" fmla="*/ 0 h 949"/>
                <a:gd name="T12" fmla="*/ 1 w 9115"/>
                <a:gd name="T13" fmla="*/ 0 h 949"/>
                <a:gd name="T14" fmla="*/ 2 w 9115"/>
                <a:gd name="T15" fmla="*/ 0 h 949"/>
                <a:gd name="T16" fmla="*/ 2 w 9115"/>
                <a:gd name="T17" fmla="*/ 0 h 949"/>
                <a:gd name="T18" fmla="*/ 3 w 9115"/>
                <a:gd name="T19" fmla="*/ 0 h 949"/>
                <a:gd name="T20" fmla="*/ 3 w 9115"/>
                <a:gd name="T21" fmla="*/ 0 h 949"/>
                <a:gd name="T22" fmla="*/ 3 w 9115"/>
                <a:gd name="T23" fmla="*/ 0 h 949"/>
                <a:gd name="T24" fmla="*/ 3 w 9115"/>
                <a:gd name="T25" fmla="*/ 0 h 949"/>
                <a:gd name="T26" fmla="*/ 3 w 9115"/>
                <a:gd name="T27" fmla="*/ 0 h 949"/>
                <a:gd name="T28" fmla="*/ 3 w 9115"/>
                <a:gd name="T29" fmla="*/ 0 h 949"/>
                <a:gd name="T30" fmla="*/ 3 w 9115"/>
                <a:gd name="T31" fmla="*/ 0 h 949"/>
                <a:gd name="T32" fmla="*/ 3 w 9115"/>
                <a:gd name="T33" fmla="*/ 0 h 949"/>
                <a:gd name="T34" fmla="*/ 3 w 9115"/>
                <a:gd name="T35" fmla="*/ 0 h 949"/>
                <a:gd name="T36" fmla="*/ 3 w 9115"/>
                <a:gd name="T37" fmla="*/ 0 h 949"/>
                <a:gd name="T38" fmla="*/ 3 w 9115"/>
                <a:gd name="T39" fmla="*/ 0 h 949"/>
                <a:gd name="T40" fmla="*/ 3 w 9115"/>
                <a:gd name="T41" fmla="*/ 0 h 949"/>
                <a:gd name="T42" fmla="*/ 3 w 9115"/>
                <a:gd name="T43" fmla="*/ 0 h 949"/>
                <a:gd name="T44" fmla="*/ 3 w 9115"/>
                <a:gd name="T45" fmla="*/ 0 h 949"/>
                <a:gd name="T46" fmla="*/ 3 w 9115"/>
                <a:gd name="T47" fmla="*/ 0 h 949"/>
                <a:gd name="T48" fmla="*/ 3 w 9115"/>
                <a:gd name="T49" fmla="*/ 1 h 949"/>
                <a:gd name="T50" fmla="*/ 3 w 9115"/>
                <a:gd name="T51" fmla="*/ 1 h 949"/>
                <a:gd name="T52" fmla="*/ 3 w 9115"/>
                <a:gd name="T53" fmla="*/ 0 h 949"/>
                <a:gd name="T54" fmla="*/ 3 w 9115"/>
                <a:gd name="T55" fmla="*/ 0 h 949"/>
                <a:gd name="T56" fmla="*/ 3 w 9115"/>
                <a:gd name="T57" fmla="*/ 0 h 949"/>
                <a:gd name="T58" fmla="*/ 3 w 9115"/>
                <a:gd name="T59" fmla="*/ 0 h 94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9115" h="949">
                  <a:moveTo>
                    <a:pt x="8912" y="197"/>
                  </a:moveTo>
                  <a:lnTo>
                    <a:pt x="1578" y="335"/>
                  </a:lnTo>
                  <a:lnTo>
                    <a:pt x="789" y="435"/>
                  </a:lnTo>
                  <a:lnTo>
                    <a:pt x="0" y="435"/>
                  </a:lnTo>
                  <a:lnTo>
                    <a:pt x="0" y="537"/>
                  </a:lnTo>
                  <a:lnTo>
                    <a:pt x="789" y="537"/>
                  </a:lnTo>
                  <a:lnTo>
                    <a:pt x="1578" y="435"/>
                  </a:lnTo>
                  <a:lnTo>
                    <a:pt x="7495" y="335"/>
                  </a:lnTo>
                  <a:lnTo>
                    <a:pt x="7497" y="335"/>
                  </a:lnTo>
                  <a:lnTo>
                    <a:pt x="8532" y="341"/>
                  </a:lnTo>
                  <a:lnTo>
                    <a:pt x="8530" y="340"/>
                  </a:lnTo>
                  <a:lnTo>
                    <a:pt x="8554" y="340"/>
                  </a:lnTo>
                  <a:lnTo>
                    <a:pt x="8578" y="342"/>
                  </a:lnTo>
                  <a:lnTo>
                    <a:pt x="8621" y="352"/>
                  </a:lnTo>
                  <a:lnTo>
                    <a:pt x="8688" y="396"/>
                  </a:lnTo>
                  <a:lnTo>
                    <a:pt x="8731" y="460"/>
                  </a:lnTo>
                  <a:lnTo>
                    <a:pt x="8749" y="537"/>
                  </a:lnTo>
                  <a:lnTo>
                    <a:pt x="8749" y="555"/>
                  </a:lnTo>
                  <a:lnTo>
                    <a:pt x="8748" y="574"/>
                  </a:lnTo>
                  <a:lnTo>
                    <a:pt x="8742" y="613"/>
                  </a:lnTo>
                  <a:lnTo>
                    <a:pt x="8706" y="682"/>
                  </a:lnTo>
                  <a:lnTo>
                    <a:pt x="8645" y="733"/>
                  </a:lnTo>
                  <a:lnTo>
                    <a:pt x="8553" y="758"/>
                  </a:lnTo>
                  <a:lnTo>
                    <a:pt x="8545" y="759"/>
                  </a:lnTo>
                  <a:lnTo>
                    <a:pt x="8545" y="949"/>
                  </a:lnTo>
                  <a:lnTo>
                    <a:pt x="9115" y="949"/>
                  </a:lnTo>
                  <a:lnTo>
                    <a:pt x="9115" y="0"/>
                  </a:lnTo>
                  <a:lnTo>
                    <a:pt x="8925" y="0"/>
                  </a:lnTo>
                  <a:lnTo>
                    <a:pt x="8925" y="189"/>
                  </a:lnTo>
                  <a:lnTo>
                    <a:pt x="8912" y="197"/>
                  </a:lnTo>
                  <a:close/>
                </a:path>
              </a:pathLst>
            </a:custGeom>
            <a:solidFill>
              <a:srgbClr val="CC99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19" name="Freeform 28">
              <a:extLst>
                <a:ext uri="{FF2B5EF4-FFF2-40B4-BE49-F238E27FC236}">
                  <a16:creationId xmlns:a16="http://schemas.microsoft.com/office/drawing/2014/main" id="{569994DD-3A27-3420-3838-1D21C9CF20AC}"/>
                </a:ext>
              </a:extLst>
            </p:cNvPr>
            <p:cNvSpPr>
              <a:spLocks noChangeAspect="1"/>
            </p:cNvSpPr>
            <p:nvPr/>
          </p:nvSpPr>
          <p:spPr bwMode="auto">
            <a:xfrm>
              <a:off x="2352" y="1493"/>
              <a:ext cx="2392" cy="264"/>
            </a:xfrm>
            <a:custGeom>
              <a:avLst/>
              <a:gdLst>
                <a:gd name="T0" fmla="*/ 3 w 9116"/>
                <a:gd name="T1" fmla="*/ 0 h 951"/>
                <a:gd name="T2" fmla="*/ 1 w 9116"/>
                <a:gd name="T3" fmla="*/ 0 h 951"/>
                <a:gd name="T4" fmla="*/ 0 w 9116"/>
                <a:gd name="T5" fmla="*/ 0 h 951"/>
                <a:gd name="T6" fmla="*/ 0 w 9116"/>
                <a:gd name="T7" fmla="*/ 0 h 951"/>
                <a:gd name="T8" fmla="*/ 0 w 9116"/>
                <a:gd name="T9" fmla="*/ 0 h 951"/>
                <a:gd name="T10" fmla="*/ 0 w 9116"/>
                <a:gd name="T11" fmla="*/ 0 h 951"/>
                <a:gd name="T12" fmla="*/ 1 w 9116"/>
                <a:gd name="T13" fmla="*/ 0 h 951"/>
                <a:gd name="T14" fmla="*/ 2 w 9116"/>
                <a:gd name="T15" fmla="*/ 0 h 951"/>
                <a:gd name="T16" fmla="*/ 2 w 9116"/>
                <a:gd name="T17" fmla="*/ 0 h 951"/>
                <a:gd name="T18" fmla="*/ 3 w 9116"/>
                <a:gd name="T19" fmla="*/ 0 h 951"/>
                <a:gd name="T20" fmla="*/ 3 w 9116"/>
                <a:gd name="T21" fmla="*/ 0 h 951"/>
                <a:gd name="T22" fmla="*/ 3 w 9116"/>
                <a:gd name="T23" fmla="*/ 0 h 951"/>
                <a:gd name="T24" fmla="*/ 3 w 9116"/>
                <a:gd name="T25" fmla="*/ 0 h 951"/>
                <a:gd name="T26" fmla="*/ 3 w 9116"/>
                <a:gd name="T27" fmla="*/ 0 h 951"/>
                <a:gd name="T28" fmla="*/ 3 w 9116"/>
                <a:gd name="T29" fmla="*/ 0 h 951"/>
                <a:gd name="T30" fmla="*/ 3 w 9116"/>
                <a:gd name="T31" fmla="*/ 0 h 951"/>
                <a:gd name="T32" fmla="*/ 3 w 9116"/>
                <a:gd name="T33" fmla="*/ 0 h 951"/>
                <a:gd name="T34" fmla="*/ 3 w 9116"/>
                <a:gd name="T35" fmla="*/ 0 h 951"/>
                <a:gd name="T36" fmla="*/ 3 w 9116"/>
                <a:gd name="T37" fmla="*/ 0 h 951"/>
                <a:gd name="T38" fmla="*/ 3 w 9116"/>
                <a:gd name="T39" fmla="*/ 0 h 951"/>
                <a:gd name="T40" fmla="*/ 3 w 9116"/>
                <a:gd name="T41" fmla="*/ 0 h 951"/>
                <a:gd name="T42" fmla="*/ 3 w 9116"/>
                <a:gd name="T43" fmla="*/ 0 h 951"/>
                <a:gd name="T44" fmla="*/ 3 w 9116"/>
                <a:gd name="T45" fmla="*/ 0 h 951"/>
                <a:gd name="T46" fmla="*/ 3 w 9116"/>
                <a:gd name="T47" fmla="*/ 0 h 951"/>
                <a:gd name="T48" fmla="*/ 3 w 9116"/>
                <a:gd name="T49" fmla="*/ 0 h 951"/>
                <a:gd name="T50" fmla="*/ 3 w 9116"/>
                <a:gd name="T51" fmla="*/ 0 h 951"/>
                <a:gd name="T52" fmla="*/ 3 w 9116"/>
                <a:gd name="T53" fmla="*/ 1 h 951"/>
                <a:gd name="T54" fmla="*/ 3 w 9116"/>
                <a:gd name="T55" fmla="*/ 1 h 951"/>
                <a:gd name="T56" fmla="*/ 3 w 9116"/>
                <a:gd name="T57" fmla="*/ 0 h 951"/>
                <a:gd name="T58" fmla="*/ 3 w 9116"/>
                <a:gd name="T59" fmla="*/ 0 h 95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9116" h="951">
                  <a:moveTo>
                    <a:pt x="8912" y="756"/>
                  </a:moveTo>
                  <a:lnTo>
                    <a:pt x="1578" y="618"/>
                  </a:lnTo>
                  <a:lnTo>
                    <a:pt x="789" y="517"/>
                  </a:lnTo>
                  <a:lnTo>
                    <a:pt x="0" y="517"/>
                  </a:lnTo>
                  <a:lnTo>
                    <a:pt x="0" y="417"/>
                  </a:lnTo>
                  <a:lnTo>
                    <a:pt x="789" y="417"/>
                  </a:lnTo>
                  <a:lnTo>
                    <a:pt x="1578" y="517"/>
                  </a:lnTo>
                  <a:lnTo>
                    <a:pt x="7495" y="618"/>
                  </a:lnTo>
                  <a:lnTo>
                    <a:pt x="7495" y="615"/>
                  </a:lnTo>
                  <a:lnTo>
                    <a:pt x="8526" y="611"/>
                  </a:lnTo>
                  <a:lnTo>
                    <a:pt x="8522" y="610"/>
                  </a:lnTo>
                  <a:lnTo>
                    <a:pt x="8570" y="608"/>
                  </a:lnTo>
                  <a:lnTo>
                    <a:pt x="8612" y="598"/>
                  </a:lnTo>
                  <a:lnTo>
                    <a:pt x="8680" y="555"/>
                  </a:lnTo>
                  <a:lnTo>
                    <a:pt x="8723" y="490"/>
                  </a:lnTo>
                  <a:lnTo>
                    <a:pt x="8741" y="413"/>
                  </a:lnTo>
                  <a:lnTo>
                    <a:pt x="8741" y="395"/>
                  </a:lnTo>
                  <a:lnTo>
                    <a:pt x="8740" y="376"/>
                  </a:lnTo>
                  <a:lnTo>
                    <a:pt x="8734" y="337"/>
                  </a:lnTo>
                  <a:lnTo>
                    <a:pt x="8698" y="268"/>
                  </a:lnTo>
                  <a:lnTo>
                    <a:pt x="8637" y="217"/>
                  </a:lnTo>
                  <a:lnTo>
                    <a:pt x="8545" y="192"/>
                  </a:lnTo>
                  <a:lnTo>
                    <a:pt x="8546" y="190"/>
                  </a:lnTo>
                  <a:lnTo>
                    <a:pt x="8546" y="0"/>
                  </a:lnTo>
                  <a:lnTo>
                    <a:pt x="8546" y="1"/>
                  </a:lnTo>
                  <a:lnTo>
                    <a:pt x="9116" y="1"/>
                  </a:lnTo>
                  <a:lnTo>
                    <a:pt x="9116" y="951"/>
                  </a:lnTo>
                  <a:lnTo>
                    <a:pt x="8926" y="951"/>
                  </a:lnTo>
                  <a:lnTo>
                    <a:pt x="8926" y="761"/>
                  </a:lnTo>
                  <a:lnTo>
                    <a:pt x="8912" y="756"/>
                  </a:lnTo>
                  <a:close/>
                </a:path>
              </a:pathLst>
            </a:custGeom>
            <a:solidFill>
              <a:srgbClr val="CC99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20" name="Line 130">
              <a:extLst>
                <a:ext uri="{FF2B5EF4-FFF2-40B4-BE49-F238E27FC236}">
                  <a16:creationId xmlns:a16="http://schemas.microsoft.com/office/drawing/2014/main" id="{BF7F40BF-3162-3CA1-1892-9BED31B6BC98}"/>
                </a:ext>
              </a:extLst>
            </p:cNvPr>
            <p:cNvSpPr>
              <a:spLocks noChangeShapeType="1"/>
            </p:cNvSpPr>
            <p:nvPr/>
          </p:nvSpPr>
          <p:spPr bwMode="auto">
            <a:xfrm flipH="1" flipV="1">
              <a:off x="4506" y="1428"/>
              <a:ext cx="66" cy="510"/>
            </a:xfrm>
            <a:prstGeom prst="line">
              <a:avLst/>
            </a:prstGeom>
            <a:noFill/>
            <a:ln w="25400">
              <a:solidFill>
                <a:srgbClr val="FFFF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21" name="Text Box 174">
              <a:extLst>
                <a:ext uri="{FF2B5EF4-FFF2-40B4-BE49-F238E27FC236}">
                  <a16:creationId xmlns:a16="http://schemas.microsoft.com/office/drawing/2014/main" id="{81754C03-29F4-3E96-E91B-C15E6F8F7D53}"/>
                </a:ext>
              </a:extLst>
            </p:cNvPr>
            <p:cNvSpPr txBox="1">
              <a:spLocks noChangeArrowheads="1"/>
            </p:cNvSpPr>
            <p:nvPr/>
          </p:nvSpPr>
          <p:spPr bwMode="auto">
            <a:xfrm>
              <a:off x="3252" y="745"/>
              <a:ext cx="1974" cy="233"/>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GRANULAR PROPELLANT</a:t>
              </a:r>
            </a:p>
          </p:txBody>
        </p:sp>
        <p:sp>
          <p:nvSpPr>
            <p:cNvPr id="8222" name="Line 175">
              <a:extLst>
                <a:ext uri="{FF2B5EF4-FFF2-40B4-BE49-F238E27FC236}">
                  <a16:creationId xmlns:a16="http://schemas.microsoft.com/office/drawing/2014/main" id="{2DB5C31D-1B4E-E6BA-D903-1D879ACB7F3B}"/>
                </a:ext>
              </a:extLst>
            </p:cNvPr>
            <p:cNvSpPr>
              <a:spLocks noChangeShapeType="1"/>
            </p:cNvSpPr>
            <p:nvPr/>
          </p:nvSpPr>
          <p:spPr bwMode="auto">
            <a:xfrm flipH="1">
              <a:off x="3861" y="950"/>
              <a:ext cx="13" cy="309"/>
            </a:xfrm>
            <a:prstGeom prst="line">
              <a:avLst/>
            </a:prstGeom>
            <a:noFill/>
            <a:ln w="25400">
              <a:solidFill>
                <a:srgbClr val="FFFF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23" name="Text Box 123">
              <a:extLst>
                <a:ext uri="{FF2B5EF4-FFF2-40B4-BE49-F238E27FC236}">
                  <a16:creationId xmlns:a16="http://schemas.microsoft.com/office/drawing/2014/main" id="{A3A7EBE8-E378-2F75-0108-FE7BCE4E5881}"/>
                </a:ext>
              </a:extLst>
            </p:cNvPr>
            <p:cNvSpPr txBox="1">
              <a:spLocks noChangeArrowheads="1"/>
            </p:cNvSpPr>
            <p:nvPr/>
          </p:nvSpPr>
          <p:spPr bwMode="auto">
            <a:xfrm>
              <a:off x="2380" y="1920"/>
              <a:ext cx="1037" cy="233"/>
            </a:xfrm>
            <a:prstGeom prst="rect">
              <a:avLst/>
            </a:prstGeom>
            <a:noFill/>
            <a:ln>
              <a:noFill/>
            </a:ln>
            <a:effectLst/>
            <a:extLst>
              <a:ext uri="{909E8E84-426E-40DD-AFC4-6F175D3DCCD1}">
                <a14:hiddenFill xmlns:a14="http://schemas.microsoft.com/office/drawing/2010/main">
                  <a:gradFill rotWithShape="0">
                    <a:gsLst>
                      <a:gs pos="0">
                        <a:srgbClr val="767676"/>
                      </a:gs>
                      <a:gs pos="100000">
                        <a:schemeClr val="tx1"/>
                      </a:gs>
                    </a:gsLst>
                    <a:lin ang="5400000" scaled="1"/>
                  </a:gra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WEAR LINER</a:t>
              </a:r>
            </a:p>
          </p:txBody>
        </p:sp>
        <p:sp>
          <p:nvSpPr>
            <p:cNvPr id="8224" name="Line 128">
              <a:extLst>
                <a:ext uri="{FF2B5EF4-FFF2-40B4-BE49-F238E27FC236}">
                  <a16:creationId xmlns:a16="http://schemas.microsoft.com/office/drawing/2014/main" id="{FA48C526-C64A-112F-A569-0A9148E94FA4}"/>
                </a:ext>
              </a:extLst>
            </p:cNvPr>
            <p:cNvSpPr>
              <a:spLocks noChangeShapeType="1"/>
            </p:cNvSpPr>
            <p:nvPr/>
          </p:nvSpPr>
          <p:spPr bwMode="auto">
            <a:xfrm flipH="1">
              <a:off x="3044" y="1621"/>
              <a:ext cx="13" cy="309"/>
            </a:xfrm>
            <a:prstGeom prst="line">
              <a:avLst/>
            </a:prstGeom>
            <a:noFill/>
            <a:ln w="25400">
              <a:solidFill>
                <a:srgbClr val="FFFF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25" name="AutoShape 178">
              <a:extLst>
                <a:ext uri="{FF2B5EF4-FFF2-40B4-BE49-F238E27FC236}">
                  <a16:creationId xmlns:a16="http://schemas.microsoft.com/office/drawing/2014/main" id="{D217AD6D-2EA8-AB6F-DD8D-4EC7DC8661B2}"/>
                </a:ext>
              </a:extLst>
            </p:cNvPr>
            <p:cNvSpPr>
              <a:spLocks noChangeArrowheads="1"/>
            </p:cNvSpPr>
            <p:nvPr/>
          </p:nvSpPr>
          <p:spPr bwMode="auto">
            <a:xfrm>
              <a:off x="3336" y="1276"/>
              <a:ext cx="1377" cy="327"/>
            </a:xfrm>
            <a:prstGeom prst="roundRect">
              <a:avLst>
                <a:gd name="adj" fmla="val 50000"/>
              </a:avLst>
            </a:prstGeom>
            <a:gradFill rotWithShape="0">
              <a:gsLst>
                <a:gs pos="0">
                  <a:srgbClr val="5E4700"/>
                </a:gs>
                <a:gs pos="50000">
                  <a:srgbClr val="CC9900"/>
                </a:gs>
                <a:gs pos="100000">
                  <a:srgbClr val="5E4700"/>
                </a:gs>
              </a:gsLst>
              <a:lin ang="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26" name="Freeform 179">
              <a:extLst>
                <a:ext uri="{FF2B5EF4-FFF2-40B4-BE49-F238E27FC236}">
                  <a16:creationId xmlns:a16="http://schemas.microsoft.com/office/drawing/2014/main" id="{34AA09F5-7A5B-769D-02DA-5DAA1345030F}"/>
                </a:ext>
              </a:extLst>
            </p:cNvPr>
            <p:cNvSpPr>
              <a:spLocks noChangeAspect="1"/>
            </p:cNvSpPr>
            <p:nvPr/>
          </p:nvSpPr>
          <p:spPr bwMode="auto">
            <a:xfrm>
              <a:off x="4620" y="1377"/>
              <a:ext cx="111" cy="129"/>
            </a:xfrm>
            <a:custGeom>
              <a:avLst/>
              <a:gdLst>
                <a:gd name="T0" fmla="*/ 0 w 1329"/>
                <a:gd name="T1" fmla="*/ 0 h 1520"/>
                <a:gd name="T2" fmla="*/ 0 w 1329"/>
                <a:gd name="T3" fmla="*/ 0 h 1520"/>
                <a:gd name="T4" fmla="*/ 0 w 1329"/>
                <a:gd name="T5" fmla="*/ 0 h 1520"/>
                <a:gd name="T6" fmla="*/ 0 w 1329"/>
                <a:gd name="T7" fmla="*/ 0 h 1520"/>
                <a:gd name="T8" fmla="*/ 0 w 1329"/>
                <a:gd name="T9" fmla="*/ 0 h 1520"/>
                <a:gd name="T10" fmla="*/ 0 w 1329"/>
                <a:gd name="T11" fmla="*/ 0 h 1520"/>
                <a:gd name="T12" fmla="*/ 0 w 1329"/>
                <a:gd name="T13" fmla="*/ 0 h 1520"/>
                <a:gd name="T14" fmla="*/ 0 w 1329"/>
                <a:gd name="T15" fmla="*/ 0 h 1520"/>
                <a:gd name="T16" fmla="*/ 0 w 1329"/>
                <a:gd name="T17" fmla="*/ 0 h 1520"/>
                <a:gd name="T18" fmla="*/ 0 w 1329"/>
                <a:gd name="T19" fmla="*/ 0 h 1520"/>
                <a:gd name="T20" fmla="*/ 0 w 1329"/>
                <a:gd name="T21" fmla="*/ 0 h 1520"/>
                <a:gd name="T22" fmla="*/ 0 w 1329"/>
                <a:gd name="T23" fmla="*/ 0 h 1520"/>
                <a:gd name="T24" fmla="*/ 0 w 1329"/>
                <a:gd name="T25" fmla="*/ 0 h 15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329" h="1520">
                  <a:moveTo>
                    <a:pt x="0" y="380"/>
                  </a:moveTo>
                  <a:lnTo>
                    <a:pt x="570" y="380"/>
                  </a:lnTo>
                  <a:lnTo>
                    <a:pt x="570" y="190"/>
                  </a:lnTo>
                  <a:lnTo>
                    <a:pt x="1139" y="190"/>
                  </a:lnTo>
                  <a:lnTo>
                    <a:pt x="1139" y="0"/>
                  </a:lnTo>
                  <a:lnTo>
                    <a:pt x="1329" y="0"/>
                  </a:lnTo>
                  <a:lnTo>
                    <a:pt x="1329" y="1520"/>
                  </a:lnTo>
                  <a:lnTo>
                    <a:pt x="1139" y="1520"/>
                  </a:lnTo>
                  <a:lnTo>
                    <a:pt x="1139" y="1330"/>
                  </a:lnTo>
                  <a:lnTo>
                    <a:pt x="570" y="1330"/>
                  </a:lnTo>
                  <a:lnTo>
                    <a:pt x="570" y="1140"/>
                  </a:lnTo>
                  <a:lnTo>
                    <a:pt x="0" y="1140"/>
                  </a:lnTo>
                  <a:lnTo>
                    <a:pt x="0" y="380"/>
                  </a:lnTo>
                  <a:close/>
                </a:path>
              </a:pathLst>
            </a:custGeom>
            <a:solidFill>
              <a:srgbClr val="CC99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27" name="Rectangle 180">
              <a:extLst>
                <a:ext uri="{FF2B5EF4-FFF2-40B4-BE49-F238E27FC236}">
                  <a16:creationId xmlns:a16="http://schemas.microsoft.com/office/drawing/2014/main" id="{CF95792D-BE51-DC7D-55F9-5D12E48370A2}"/>
                </a:ext>
              </a:extLst>
            </p:cNvPr>
            <p:cNvSpPr>
              <a:spLocks noChangeAspect="1" noChangeArrowheads="1"/>
            </p:cNvSpPr>
            <p:nvPr/>
          </p:nvSpPr>
          <p:spPr bwMode="auto">
            <a:xfrm>
              <a:off x="4621" y="1425"/>
              <a:ext cx="109" cy="31"/>
            </a:xfrm>
            <a:prstGeom prst="rect">
              <a:avLst/>
            </a:prstGeom>
            <a:gradFill rotWithShape="0">
              <a:gsLst>
                <a:gs pos="0">
                  <a:srgbClr val="000000"/>
                </a:gs>
                <a:gs pos="100000">
                  <a:srgbClr val="CC9900"/>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28" name="Rectangle 181">
              <a:extLst>
                <a:ext uri="{FF2B5EF4-FFF2-40B4-BE49-F238E27FC236}">
                  <a16:creationId xmlns:a16="http://schemas.microsoft.com/office/drawing/2014/main" id="{AF10A5DC-6C0B-379A-0E5B-8D9EA26A2B4D}"/>
                </a:ext>
              </a:extLst>
            </p:cNvPr>
            <p:cNvSpPr>
              <a:spLocks noChangeAspect="1" noChangeArrowheads="1"/>
            </p:cNvSpPr>
            <p:nvPr/>
          </p:nvSpPr>
          <p:spPr bwMode="auto">
            <a:xfrm>
              <a:off x="4668" y="1425"/>
              <a:ext cx="31" cy="31"/>
            </a:xfrm>
            <a:prstGeom prst="rect">
              <a:avLst/>
            </a:prstGeom>
            <a:solidFill>
              <a:srgbClr val="0000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29" name="Oval 182" descr="Granite">
              <a:extLst>
                <a:ext uri="{FF2B5EF4-FFF2-40B4-BE49-F238E27FC236}">
                  <a16:creationId xmlns:a16="http://schemas.microsoft.com/office/drawing/2014/main" id="{3249F919-24BB-29AE-F565-85097E443644}"/>
                </a:ext>
              </a:extLst>
            </p:cNvPr>
            <p:cNvSpPr>
              <a:spLocks noChangeArrowheads="1"/>
            </p:cNvSpPr>
            <p:nvPr/>
          </p:nvSpPr>
          <p:spPr bwMode="auto">
            <a:xfrm rot="-5400000">
              <a:off x="3578" y="1418"/>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30" name="Oval 183" descr="Granite">
              <a:extLst>
                <a:ext uri="{FF2B5EF4-FFF2-40B4-BE49-F238E27FC236}">
                  <a16:creationId xmlns:a16="http://schemas.microsoft.com/office/drawing/2014/main" id="{B66A2B1C-78FC-3025-507F-FAA8CE58C8DF}"/>
                </a:ext>
              </a:extLst>
            </p:cNvPr>
            <p:cNvSpPr>
              <a:spLocks noChangeArrowheads="1"/>
            </p:cNvSpPr>
            <p:nvPr/>
          </p:nvSpPr>
          <p:spPr bwMode="auto">
            <a:xfrm rot="-5400000">
              <a:off x="3663" y="1418"/>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31" name="Oval 184" descr="Granite">
              <a:extLst>
                <a:ext uri="{FF2B5EF4-FFF2-40B4-BE49-F238E27FC236}">
                  <a16:creationId xmlns:a16="http://schemas.microsoft.com/office/drawing/2014/main" id="{0DF2D473-62BA-21E8-B961-4CD8C40E3557}"/>
                </a:ext>
              </a:extLst>
            </p:cNvPr>
            <p:cNvSpPr>
              <a:spLocks noChangeArrowheads="1"/>
            </p:cNvSpPr>
            <p:nvPr/>
          </p:nvSpPr>
          <p:spPr bwMode="auto">
            <a:xfrm rot="-5400000">
              <a:off x="3746" y="1417"/>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32" name="Oval 185" descr="Granite">
              <a:extLst>
                <a:ext uri="{FF2B5EF4-FFF2-40B4-BE49-F238E27FC236}">
                  <a16:creationId xmlns:a16="http://schemas.microsoft.com/office/drawing/2014/main" id="{8F918B1B-CB62-0CBB-54EA-3E2AB7817BD3}"/>
                </a:ext>
              </a:extLst>
            </p:cNvPr>
            <p:cNvSpPr>
              <a:spLocks noChangeArrowheads="1"/>
            </p:cNvSpPr>
            <p:nvPr/>
          </p:nvSpPr>
          <p:spPr bwMode="auto">
            <a:xfrm rot="-5400000">
              <a:off x="3841" y="1417"/>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33" name="Oval 186" descr="Granite">
              <a:extLst>
                <a:ext uri="{FF2B5EF4-FFF2-40B4-BE49-F238E27FC236}">
                  <a16:creationId xmlns:a16="http://schemas.microsoft.com/office/drawing/2014/main" id="{6E1CED4F-38BF-E47F-6868-F0ACBFD30CF1}"/>
                </a:ext>
              </a:extLst>
            </p:cNvPr>
            <p:cNvSpPr>
              <a:spLocks noChangeArrowheads="1"/>
            </p:cNvSpPr>
            <p:nvPr/>
          </p:nvSpPr>
          <p:spPr bwMode="auto">
            <a:xfrm rot="-5400000">
              <a:off x="3940" y="1417"/>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34" name="Oval 187" descr="Granite">
              <a:extLst>
                <a:ext uri="{FF2B5EF4-FFF2-40B4-BE49-F238E27FC236}">
                  <a16:creationId xmlns:a16="http://schemas.microsoft.com/office/drawing/2014/main" id="{7563C4AF-EC42-A7F5-F0D8-70B4BFF5543C}"/>
                </a:ext>
              </a:extLst>
            </p:cNvPr>
            <p:cNvSpPr>
              <a:spLocks noChangeArrowheads="1"/>
            </p:cNvSpPr>
            <p:nvPr/>
          </p:nvSpPr>
          <p:spPr bwMode="auto">
            <a:xfrm rot="-5400000">
              <a:off x="4033" y="1417"/>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8235" name="Freeform 188" descr="Granite">
              <a:extLst>
                <a:ext uri="{FF2B5EF4-FFF2-40B4-BE49-F238E27FC236}">
                  <a16:creationId xmlns:a16="http://schemas.microsoft.com/office/drawing/2014/main" id="{BF37A2D9-091A-11DA-E285-1512282725D8}"/>
                </a:ext>
              </a:extLst>
            </p:cNvPr>
            <p:cNvSpPr>
              <a:spLocks/>
            </p:cNvSpPr>
            <p:nvPr/>
          </p:nvSpPr>
          <p:spPr bwMode="auto">
            <a:xfrm>
              <a:off x="3613" y="1392"/>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36" name="Freeform 189" descr="Granite">
              <a:extLst>
                <a:ext uri="{FF2B5EF4-FFF2-40B4-BE49-F238E27FC236}">
                  <a16:creationId xmlns:a16="http://schemas.microsoft.com/office/drawing/2014/main" id="{FB9B6CC0-CD29-90FF-209D-5D5080561D67}"/>
                </a:ext>
              </a:extLst>
            </p:cNvPr>
            <p:cNvSpPr>
              <a:spLocks/>
            </p:cNvSpPr>
            <p:nvPr/>
          </p:nvSpPr>
          <p:spPr bwMode="auto">
            <a:xfrm>
              <a:off x="3700" y="1392"/>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37" name="Freeform 190" descr="Granite">
              <a:extLst>
                <a:ext uri="{FF2B5EF4-FFF2-40B4-BE49-F238E27FC236}">
                  <a16:creationId xmlns:a16="http://schemas.microsoft.com/office/drawing/2014/main" id="{D72AA398-1077-E06E-5956-46CB78F084A1}"/>
                </a:ext>
              </a:extLst>
            </p:cNvPr>
            <p:cNvSpPr>
              <a:spLocks/>
            </p:cNvSpPr>
            <p:nvPr/>
          </p:nvSpPr>
          <p:spPr bwMode="auto">
            <a:xfrm>
              <a:off x="3789" y="1393"/>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38" name="Freeform 191" descr="Granite">
              <a:extLst>
                <a:ext uri="{FF2B5EF4-FFF2-40B4-BE49-F238E27FC236}">
                  <a16:creationId xmlns:a16="http://schemas.microsoft.com/office/drawing/2014/main" id="{9A2434B1-997F-F7D1-0A2A-0007C532413E}"/>
                </a:ext>
              </a:extLst>
            </p:cNvPr>
            <p:cNvSpPr>
              <a:spLocks/>
            </p:cNvSpPr>
            <p:nvPr/>
          </p:nvSpPr>
          <p:spPr bwMode="auto">
            <a:xfrm>
              <a:off x="3879" y="1390"/>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39" name="Freeform 192" descr="Granite">
              <a:extLst>
                <a:ext uri="{FF2B5EF4-FFF2-40B4-BE49-F238E27FC236}">
                  <a16:creationId xmlns:a16="http://schemas.microsoft.com/office/drawing/2014/main" id="{AEFF09D0-415F-759E-EB66-77B36E0FF2F0}"/>
                </a:ext>
              </a:extLst>
            </p:cNvPr>
            <p:cNvSpPr>
              <a:spLocks/>
            </p:cNvSpPr>
            <p:nvPr/>
          </p:nvSpPr>
          <p:spPr bwMode="auto">
            <a:xfrm>
              <a:off x="3974" y="1393"/>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40" name="Freeform 193" descr="Granite">
              <a:extLst>
                <a:ext uri="{FF2B5EF4-FFF2-40B4-BE49-F238E27FC236}">
                  <a16:creationId xmlns:a16="http://schemas.microsoft.com/office/drawing/2014/main" id="{D660638E-B8E8-0156-DF1A-BF4658245FFF}"/>
                </a:ext>
              </a:extLst>
            </p:cNvPr>
            <p:cNvSpPr>
              <a:spLocks/>
            </p:cNvSpPr>
            <p:nvPr/>
          </p:nvSpPr>
          <p:spPr bwMode="auto">
            <a:xfrm rot="10800000" flipH="1">
              <a:off x="3977" y="1465"/>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41" name="Freeform 194" descr="Granite">
              <a:extLst>
                <a:ext uri="{FF2B5EF4-FFF2-40B4-BE49-F238E27FC236}">
                  <a16:creationId xmlns:a16="http://schemas.microsoft.com/office/drawing/2014/main" id="{8966319C-74F8-BFE3-14A0-0C083029C2FB}"/>
                </a:ext>
              </a:extLst>
            </p:cNvPr>
            <p:cNvSpPr>
              <a:spLocks/>
            </p:cNvSpPr>
            <p:nvPr/>
          </p:nvSpPr>
          <p:spPr bwMode="auto">
            <a:xfrm rot="10800000" flipH="1">
              <a:off x="3879" y="1467"/>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42" name="Freeform 195" descr="Granite">
              <a:extLst>
                <a:ext uri="{FF2B5EF4-FFF2-40B4-BE49-F238E27FC236}">
                  <a16:creationId xmlns:a16="http://schemas.microsoft.com/office/drawing/2014/main" id="{6E21FE8E-5D79-B6F4-101B-754C3A0FE553}"/>
                </a:ext>
              </a:extLst>
            </p:cNvPr>
            <p:cNvSpPr>
              <a:spLocks/>
            </p:cNvSpPr>
            <p:nvPr/>
          </p:nvSpPr>
          <p:spPr bwMode="auto">
            <a:xfrm rot="10800000" flipH="1">
              <a:off x="3791" y="1464"/>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43" name="Freeform 196" descr="Granite">
              <a:extLst>
                <a:ext uri="{FF2B5EF4-FFF2-40B4-BE49-F238E27FC236}">
                  <a16:creationId xmlns:a16="http://schemas.microsoft.com/office/drawing/2014/main" id="{7853EB09-0E0D-F68B-CD43-648B4BF26E3A}"/>
                </a:ext>
              </a:extLst>
            </p:cNvPr>
            <p:cNvSpPr>
              <a:spLocks/>
            </p:cNvSpPr>
            <p:nvPr/>
          </p:nvSpPr>
          <p:spPr bwMode="auto">
            <a:xfrm rot="10800000" flipH="1">
              <a:off x="3701" y="1465"/>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8244" name="Freeform 197" descr="Granite">
              <a:extLst>
                <a:ext uri="{FF2B5EF4-FFF2-40B4-BE49-F238E27FC236}">
                  <a16:creationId xmlns:a16="http://schemas.microsoft.com/office/drawing/2014/main" id="{ABA89B9D-16DF-1B90-4D72-52D2BBFC81BD}"/>
                </a:ext>
              </a:extLst>
            </p:cNvPr>
            <p:cNvSpPr>
              <a:spLocks/>
            </p:cNvSpPr>
            <p:nvPr/>
          </p:nvSpPr>
          <p:spPr bwMode="auto">
            <a:xfrm rot="10800000" flipH="1">
              <a:off x="3611" y="1465"/>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Tree>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97">
            <a:extLst>
              <a:ext uri="{FF2B5EF4-FFF2-40B4-BE49-F238E27FC236}">
                <a16:creationId xmlns:a16="http://schemas.microsoft.com/office/drawing/2014/main" id="{2A5077E3-FBEE-D310-0E39-B25B13621882}"/>
              </a:ext>
            </a:extLst>
          </p:cNvPr>
          <p:cNvSpPr>
            <a:spLocks noGrp="1" noChangeAspect="1" noChangeArrowheads="1"/>
          </p:cNvSpPr>
          <p:nvPr>
            <p:ph type="ctrTitle"/>
          </p:nvPr>
        </p:nvSpPr>
        <p:spPr>
          <a:xfrm>
            <a:off x="1566864" y="114300"/>
            <a:ext cx="3570287" cy="534988"/>
          </a:xfrm>
          <a:noFill/>
        </p:spPr>
        <p:txBody>
          <a:bodyPr anchor="ctr"/>
          <a:lstStyle/>
          <a:p>
            <a:pPr algn="l"/>
            <a:r>
              <a:rPr lang="en-GB" altLang="en-US" sz="2800"/>
              <a:t>Cartridge Cases</a:t>
            </a:r>
          </a:p>
        </p:txBody>
      </p:sp>
      <p:sp>
        <p:nvSpPr>
          <p:cNvPr id="26627" name="Text Box 224">
            <a:extLst>
              <a:ext uri="{FF2B5EF4-FFF2-40B4-BE49-F238E27FC236}">
                <a16:creationId xmlns:a16="http://schemas.microsoft.com/office/drawing/2014/main" id="{C43260CB-43A7-31ED-014A-D0BD302ED274}"/>
              </a:ext>
            </a:extLst>
          </p:cNvPr>
          <p:cNvSpPr txBox="1">
            <a:spLocks noChangeArrowheads="1"/>
          </p:cNvSpPr>
          <p:nvPr/>
        </p:nvSpPr>
        <p:spPr bwMode="auto">
          <a:xfrm>
            <a:off x="1916114" y="649289"/>
            <a:ext cx="34575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000" b="1">
                <a:solidFill>
                  <a:srgbClr val="FFFFFF"/>
                </a:solidFill>
              </a:rPr>
              <a:t>Why have cartridge cases?</a:t>
            </a:r>
          </a:p>
        </p:txBody>
      </p:sp>
      <p:sp>
        <p:nvSpPr>
          <p:cNvPr id="868577" name="Text Box 225">
            <a:extLst>
              <a:ext uri="{FF2B5EF4-FFF2-40B4-BE49-F238E27FC236}">
                <a16:creationId xmlns:a16="http://schemas.microsoft.com/office/drawing/2014/main" id="{B5CB550C-10FB-0CF8-638D-CE72BA501889}"/>
              </a:ext>
            </a:extLst>
          </p:cNvPr>
          <p:cNvSpPr txBox="1">
            <a:spLocks noChangeArrowheads="1"/>
          </p:cNvSpPr>
          <p:nvPr/>
        </p:nvSpPr>
        <p:spPr bwMode="auto">
          <a:xfrm>
            <a:off x="1992314" y="1049339"/>
            <a:ext cx="8675687" cy="283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a:defRPr>
                <a:solidFill>
                  <a:schemeClr val="tx2"/>
                </a:solidFill>
                <a:latin typeface="Arial" panose="020B0604020202020204" pitchFamily="34" charset="0"/>
              </a:defRPr>
            </a:lvl2pPr>
            <a:lvl3pPr>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buFontTx/>
              <a:buChar char="•"/>
            </a:pPr>
            <a:r>
              <a:rPr lang="en-GB" altLang="en-US" sz="2000" b="1" dirty="0">
                <a:solidFill>
                  <a:srgbClr val="FFFFFF"/>
                </a:solidFill>
              </a:rPr>
              <a:t>FOR</a:t>
            </a:r>
          </a:p>
          <a:p>
            <a:pPr lvl="1" eaLnBrk="0" fontAlgn="base" hangingPunct="0">
              <a:spcBef>
                <a:spcPct val="0"/>
              </a:spcBef>
              <a:spcAft>
                <a:spcPct val="0"/>
              </a:spcAft>
              <a:buFontTx/>
              <a:buChar char="•"/>
            </a:pPr>
            <a:r>
              <a:rPr lang="en-GB" altLang="en-US" sz="2000" dirty="0">
                <a:solidFill>
                  <a:srgbClr val="FF9933"/>
                </a:solidFill>
              </a:rPr>
              <a:t>To contain the propellant</a:t>
            </a:r>
          </a:p>
          <a:p>
            <a:pPr lvl="2" eaLnBrk="0" fontAlgn="base" hangingPunct="0">
              <a:spcBef>
                <a:spcPct val="0"/>
              </a:spcBef>
              <a:spcAft>
                <a:spcPct val="0"/>
              </a:spcAft>
              <a:buFontTx/>
              <a:buChar char="•"/>
            </a:pPr>
            <a:r>
              <a:rPr lang="en-GB" altLang="en-US" sz="2000" dirty="0">
                <a:solidFill>
                  <a:srgbClr val="FFFFFF"/>
                </a:solidFill>
              </a:rPr>
              <a:t>To allow the propelling charge and projectile to be loaded as one ‘Fixed’ round</a:t>
            </a:r>
          </a:p>
          <a:p>
            <a:pPr lvl="1" eaLnBrk="0" fontAlgn="base" hangingPunct="0">
              <a:spcBef>
                <a:spcPct val="0"/>
              </a:spcBef>
              <a:spcAft>
                <a:spcPct val="0"/>
              </a:spcAft>
              <a:buFontTx/>
              <a:buChar char="•"/>
            </a:pPr>
            <a:r>
              <a:rPr lang="en-GB" altLang="en-US" sz="2000" dirty="0">
                <a:solidFill>
                  <a:srgbClr val="FF9933"/>
                </a:solidFill>
              </a:rPr>
              <a:t>To provide environmental protection  to the propellant and primer</a:t>
            </a:r>
          </a:p>
          <a:p>
            <a:pPr lvl="2" eaLnBrk="0" fontAlgn="base" hangingPunct="0">
              <a:spcBef>
                <a:spcPct val="0"/>
              </a:spcBef>
              <a:spcAft>
                <a:spcPct val="0"/>
              </a:spcAft>
              <a:buFontTx/>
              <a:buChar char="•"/>
            </a:pPr>
            <a:r>
              <a:rPr lang="en-GB" altLang="en-US" sz="2000" dirty="0">
                <a:solidFill>
                  <a:srgbClr val="FFFFFF"/>
                </a:solidFill>
              </a:rPr>
              <a:t>To provide obturation</a:t>
            </a:r>
          </a:p>
          <a:p>
            <a:pPr lvl="1" eaLnBrk="0" fontAlgn="base" hangingPunct="0">
              <a:spcBef>
                <a:spcPct val="0"/>
              </a:spcBef>
              <a:spcAft>
                <a:spcPct val="0"/>
              </a:spcAft>
              <a:buFontTx/>
              <a:buChar char="•"/>
            </a:pPr>
            <a:r>
              <a:rPr lang="en-GB" altLang="en-US" sz="2000" dirty="0">
                <a:solidFill>
                  <a:srgbClr val="FF9933"/>
                </a:solidFill>
              </a:rPr>
              <a:t>The composition can be varied to aid wear reduction and extend barrel life</a:t>
            </a:r>
          </a:p>
          <a:p>
            <a:pPr lvl="2" eaLnBrk="0" fontAlgn="base" hangingPunct="0">
              <a:spcBef>
                <a:spcPct val="0"/>
              </a:spcBef>
              <a:spcAft>
                <a:spcPct val="0"/>
              </a:spcAft>
              <a:buFontTx/>
              <a:buChar char="•"/>
            </a:pPr>
            <a:r>
              <a:rPr lang="en-GB" altLang="en-US" sz="2000" dirty="0">
                <a:solidFill>
                  <a:srgbClr val="FFFFFF"/>
                </a:solidFill>
              </a:rPr>
              <a:t>Can contain anti wear, anti flash and de-coppering packs </a:t>
            </a:r>
          </a:p>
        </p:txBody>
      </p:sp>
      <p:sp>
        <p:nvSpPr>
          <p:cNvPr id="868578" name="Text Box 226">
            <a:extLst>
              <a:ext uri="{FF2B5EF4-FFF2-40B4-BE49-F238E27FC236}">
                <a16:creationId xmlns:a16="http://schemas.microsoft.com/office/drawing/2014/main" id="{0E09AB36-6DE7-C1AC-2B18-B3520519831D}"/>
              </a:ext>
            </a:extLst>
          </p:cNvPr>
          <p:cNvSpPr txBox="1">
            <a:spLocks noChangeArrowheads="1"/>
          </p:cNvSpPr>
          <p:nvPr/>
        </p:nvSpPr>
        <p:spPr bwMode="auto">
          <a:xfrm>
            <a:off x="1992313" y="4005264"/>
            <a:ext cx="7878762" cy="2530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a:defRPr>
                <a:solidFill>
                  <a:schemeClr val="tx2"/>
                </a:solidFill>
                <a:latin typeface="Arial" panose="020B0604020202020204" pitchFamily="34" charset="0"/>
              </a:defRPr>
            </a:lvl2pPr>
            <a:lvl3pPr>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000" b="1">
                <a:solidFill>
                  <a:srgbClr val="FFFFFF"/>
                </a:solidFill>
              </a:rPr>
              <a:t>Against:</a:t>
            </a:r>
          </a:p>
          <a:p>
            <a:pPr lvl="2" eaLnBrk="0" fontAlgn="base" hangingPunct="0">
              <a:spcBef>
                <a:spcPct val="0"/>
              </a:spcBef>
              <a:spcAft>
                <a:spcPct val="0"/>
              </a:spcAft>
              <a:buFontTx/>
              <a:buChar char="•"/>
            </a:pPr>
            <a:r>
              <a:rPr lang="en-GB" altLang="en-US" sz="2000">
                <a:solidFill>
                  <a:srgbClr val="FF9933"/>
                </a:solidFill>
              </a:rPr>
              <a:t>Added mass</a:t>
            </a:r>
          </a:p>
          <a:p>
            <a:pPr lvl="1" eaLnBrk="0" fontAlgn="base" hangingPunct="0">
              <a:spcBef>
                <a:spcPct val="0"/>
              </a:spcBef>
              <a:spcAft>
                <a:spcPct val="0"/>
              </a:spcAft>
              <a:buFontTx/>
              <a:buChar char="•"/>
            </a:pPr>
            <a:r>
              <a:rPr lang="en-GB" altLang="en-US" sz="2000">
                <a:solidFill>
                  <a:srgbClr val="FFFFFF"/>
                </a:solidFill>
              </a:rPr>
              <a:t>Metal case remains in chamber after firing and must be disposed of</a:t>
            </a:r>
          </a:p>
          <a:p>
            <a:pPr lvl="2" eaLnBrk="0" fontAlgn="base" hangingPunct="0">
              <a:spcBef>
                <a:spcPct val="0"/>
              </a:spcBef>
              <a:spcAft>
                <a:spcPct val="0"/>
              </a:spcAft>
              <a:buFontTx/>
              <a:buChar char="•"/>
            </a:pPr>
            <a:r>
              <a:rPr lang="en-GB" altLang="en-US" sz="2000">
                <a:solidFill>
                  <a:srgbClr val="FF9933"/>
                </a:solidFill>
              </a:rPr>
              <a:t>Hot components ejected from gun are potentially hazardous</a:t>
            </a:r>
          </a:p>
          <a:p>
            <a:pPr lvl="1" eaLnBrk="0" fontAlgn="base" hangingPunct="0">
              <a:spcBef>
                <a:spcPct val="0"/>
              </a:spcBef>
              <a:spcAft>
                <a:spcPct val="0"/>
              </a:spcAft>
              <a:buFontTx/>
              <a:buChar char="•"/>
            </a:pPr>
            <a:r>
              <a:rPr lang="en-GB" altLang="en-US" sz="2000">
                <a:solidFill>
                  <a:srgbClr val="FFFFFF"/>
                </a:solidFill>
              </a:rPr>
              <a:t>Brass case manufacture must be closely controlled to provide consistent and effective obturation</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6857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685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8577" grpId="0"/>
      <p:bldP spid="868578" grpId="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6A3E2C42-12D9-0C3E-6347-8F65F98255AC}"/>
              </a:ext>
            </a:extLst>
          </p:cNvPr>
          <p:cNvSpPr>
            <a:spLocks noGrp="1" noChangeAspect="1" noChangeArrowheads="1"/>
          </p:cNvSpPr>
          <p:nvPr>
            <p:ph type="ctrTitle"/>
          </p:nvPr>
        </p:nvSpPr>
        <p:spPr>
          <a:xfrm>
            <a:off x="1566864" y="114300"/>
            <a:ext cx="3570287" cy="534988"/>
          </a:xfrm>
          <a:noFill/>
        </p:spPr>
        <p:txBody>
          <a:bodyPr anchor="ctr"/>
          <a:lstStyle/>
          <a:p>
            <a:pPr algn="l"/>
            <a:r>
              <a:rPr lang="en-GB" altLang="en-US" sz="2800"/>
              <a:t>Cartridge Cases</a:t>
            </a:r>
          </a:p>
        </p:txBody>
      </p:sp>
      <p:grpSp>
        <p:nvGrpSpPr>
          <p:cNvPr id="1133571" name="Group 3">
            <a:extLst>
              <a:ext uri="{FF2B5EF4-FFF2-40B4-BE49-F238E27FC236}">
                <a16:creationId xmlns:a16="http://schemas.microsoft.com/office/drawing/2014/main" id="{64E8D5F5-71FE-A046-DEB5-F0D036AA7E89}"/>
              </a:ext>
            </a:extLst>
          </p:cNvPr>
          <p:cNvGrpSpPr>
            <a:grpSpLocks/>
          </p:cNvGrpSpPr>
          <p:nvPr/>
        </p:nvGrpSpPr>
        <p:grpSpPr bwMode="auto">
          <a:xfrm>
            <a:off x="8547103" y="2724151"/>
            <a:ext cx="1878013" cy="4019551"/>
            <a:chOff x="4424" y="1716"/>
            <a:chExt cx="1183" cy="2532"/>
          </a:xfrm>
        </p:grpSpPr>
        <p:grpSp>
          <p:nvGrpSpPr>
            <p:cNvPr id="28765" name="Group 4">
              <a:extLst>
                <a:ext uri="{FF2B5EF4-FFF2-40B4-BE49-F238E27FC236}">
                  <a16:creationId xmlns:a16="http://schemas.microsoft.com/office/drawing/2014/main" id="{D45CFEF4-5362-2025-9AC3-E24A38CE146A}"/>
                </a:ext>
              </a:extLst>
            </p:cNvPr>
            <p:cNvGrpSpPr>
              <a:grpSpLocks/>
            </p:cNvGrpSpPr>
            <p:nvPr/>
          </p:nvGrpSpPr>
          <p:grpSpPr bwMode="auto">
            <a:xfrm>
              <a:off x="4610" y="1716"/>
              <a:ext cx="504" cy="1877"/>
              <a:chOff x="4610" y="1716"/>
              <a:chExt cx="504" cy="1877"/>
            </a:xfrm>
          </p:grpSpPr>
          <p:sp>
            <p:nvSpPr>
              <p:cNvPr id="28767" name="AutoShape 5">
                <a:extLst>
                  <a:ext uri="{FF2B5EF4-FFF2-40B4-BE49-F238E27FC236}">
                    <a16:creationId xmlns:a16="http://schemas.microsoft.com/office/drawing/2014/main" id="{99A97DE7-9FAA-CB27-0429-14A23FDEDACD}"/>
                  </a:ext>
                </a:extLst>
              </p:cNvPr>
              <p:cNvSpPr>
                <a:spLocks noChangeAspect="1" noChangeArrowheads="1"/>
              </p:cNvSpPr>
              <p:nvPr/>
            </p:nvSpPr>
            <p:spPr bwMode="auto">
              <a:xfrm rot="5400000">
                <a:off x="3963" y="2443"/>
                <a:ext cx="1798" cy="462"/>
              </a:xfrm>
              <a:prstGeom prst="roundRect">
                <a:avLst>
                  <a:gd name="adj" fmla="val 16667"/>
                </a:avLst>
              </a:prstGeom>
              <a:gradFill rotWithShape="0">
                <a:gsLst>
                  <a:gs pos="0">
                    <a:srgbClr val="000000"/>
                  </a:gs>
                  <a:gs pos="100000">
                    <a:srgbClr val="FF6600"/>
                  </a:gs>
                </a:gsLst>
                <a:lin ang="54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68" name="Freeform 6">
                <a:extLst>
                  <a:ext uri="{FF2B5EF4-FFF2-40B4-BE49-F238E27FC236}">
                    <a16:creationId xmlns:a16="http://schemas.microsoft.com/office/drawing/2014/main" id="{F6A7DBCF-D9EA-11B0-A67D-606CBB998B74}"/>
                  </a:ext>
                </a:extLst>
              </p:cNvPr>
              <p:cNvSpPr>
                <a:spLocks noChangeAspect="1"/>
              </p:cNvSpPr>
              <p:nvPr/>
            </p:nvSpPr>
            <p:spPr bwMode="auto">
              <a:xfrm rot="5400000">
                <a:off x="3964" y="2444"/>
                <a:ext cx="1795" cy="504"/>
              </a:xfrm>
              <a:custGeom>
                <a:avLst/>
                <a:gdLst>
                  <a:gd name="T0" fmla="*/ 1 w 8172"/>
                  <a:gd name="T1" fmla="*/ 0 h 2288"/>
                  <a:gd name="T2" fmla="*/ 1 w 8172"/>
                  <a:gd name="T3" fmla="*/ 0 h 2288"/>
                  <a:gd name="T4" fmla="*/ 1 w 8172"/>
                  <a:gd name="T5" fmla="*/ 0 h 2288"/>
                  <a:gd name="T6" fmla="*/ 1 w 8172"/>
                  <a:gd name="T7" fmla="*/ 0 h 2288"/>
                  <a:gd name="T8" fmla="*/ 1 w 8172"/>
                  <a:gd name="T9" fmla="*/ 0 h 2288"/>
                  <a:gd name="T10" fmla="*/ 1 w 8172"/>
                  <a:gd name="T11" fmla="*/ 0 h 2288"/>
                  <a:gd name="T12" fmla="*/ 1 w 8172"/>
                  <a:gd name="T13" fmla="*/ 0 h 2288"/>
                  <a:gd name="T14" fmla="*/ 1 w 8172"/>
                  <a:gd name="T15" fmla="*/ 0 h 2288"/>
                  <a:gd name="T16" fmla="*/ 1 w 8172"/>
                  <a:gd name="T17" fmla="*/ 0 h 2288"/>
                  <a:gd name="T18" fmla="*/ 1 w 8172"/>
                  <a:gd name="T19" fmla="*/ 0 h 2288"/>
                  <a:gd name="T20" fmla="*/ 1 w 8172"/>
                  <a:gd name="T21" fmla="*/ 0 h 2288"/>
                  <a:gd name="T22" fmla="*/ 1 w 8172"/>
                  <a:gd name="T23" fmla="*/ 0 h 2288"/>
                  <a:gd name="T24" fmla="*/ 1 w 8172"/>
                  <a:gd name="T25" fmla="*/ 0 h 2288"/>
                  <a:gd name="T26" fmla="*/ 1 w 8172"/>
                  <a:gd name="T27" fmla="*/ 0 h 2288"/>
                  <a:gd name="T28" fmla="*/ 0 w 8172"/>
                  <a:gd name="T29" fmla="*/ 0 h 2288"/>
                  <a:gd name="T30" fmla="*/ 0 w 8172"/>
                  <a:gd name="T31" fmla="*/ 0 h 2288"/>
                  <a:gd name="T32" fmla="*/ 1 w 8172"/>
                  <a:gd name="T33" fmla="*/ 0 h 2288"/>
                  <a:gd name="T34" fmla="*/ 1 w 8172"/>
                  <a:gd name="T35" fmla="*/ 0 h 2288"/>
                  <a:gd name="T36" fmla="*/ 1 w 8172"/>
                  <a:gd name="T37" fmla="*/ 0 h 2288"/>
                  <a:gd name="T38" fmla="*/ 1 w 8172"/>
                  <a:gd name="T39" fmla="*/ 0 h 2288"/>
                  <a:gd name="T40" fmla="*/ 1 w 8172"/>
                  <a:gd name="T41" fmla="*/ 0 h 2288"/>
                  <a:gd name="T42" fmla="*/ 1 w 8172"/>
                  <a:gd name="T43" fmla="*/ 0 h 2288"/>
                  <a:gd name="T44" fmla="*/ 1 w 8172"/>
                  <a:gd name="T45" fmla="*/ 0 h 2288"/>
                  <a:gd name="T46" fmla="*/ 1 w 8172"/>
                  <a:gd name="T47" fmla="*/ 0 h 2288"/>
                  <a:gd name="T48" fmla="*/ 1 w 8172"/>
                  <a:gd name="T49" fmla="*/ 0 h 2288"/>
                  <a:gd name="T50" fmla="*/ 1 w 8172"/>
                  <a:gd name="T51" fmla="*/ 0 h 2288"/>
                  <a:gd name="T52" fmla="*/ 1 w 8172"/>
                  <a:gd name="T53" fmla="*/ 0 h 2288"/>
                  <a:gd name="T54" fmla="*/ 1 w 8172"/>
                  <a:gd name="T55" fmla="*/ 0 h 2288"/>
                  <a:gd name="T56" fmla="*/ 1 w 8172"/>
                  <a:gd name="T57" fmla="*/ 0 h 2288"/>
                  <a:gd name="T58" fmla="*/ 1 w 8172"/>
                  <a:gd name="T59" fmla="*/ 0 h 2288"/>
                  <a:gd name="T60" fmla="*/ 0 w 8172"/>
                  <a:gd name="T61" fmla="*/ 0 h 2288"/>
                  <a:gd name="T62" fmla="*/ 0 w 8172"/>
                  <a:gd name="T63" fmla="*/ 0 h 2288"/>
                  <a:gd name="T64" fmla="*/ 1 w 8172"/>
                  <a:gd name="T65" fmla="*/ 0 h 2288"/>
                  <a:gd name="T66" fmla="*/ 1 w 8172"/>
                  <a:gd name="T67" fmla="*/ 0 h 2288"/>
                  <a:gd name="T68" fmla="*/ 1 w 8172"/>
                  <a:gd name="T69" fmla="*/ 0 h 2288"/>
                  <a:gd name="T70" fmla="*/ 1 w 8172"/>
                  <a:gd name="T71" fmla="*/ 0 h 2288"/>
                  <a:gd name="T72" fmla="*/ 1 w 8172"/>
                  <a:gd name="T73" fmla="*/ 0 h 2288"/>
                  <a:gd name="T74" fmla="*/ 1 w 8172"/>
                  <a:gd name="T75" fmla="*/ 0 h 2288"/>
                  <a:gd name="T76" fmla="*/ 1 w 8172"/>
                  <a:gd name="T77" fmla="*/ 0 h 2288"/>
                  <a:gd name="T78" fmla="*/ 1 w 8172"/>
                  <a:gd name="T79" fmla="*/ 0 h 2288"/>
                  <a:gd name="T80" fmla="*/ 1 w 8172"/>
                  <a:gd name="T81" fmla="*/ 0 h 2288"/>
                  <a:gd name="T82" fmla="*/ 1 w 8172"/>
                  <a:gd name="T83" fmla="*/ 0 h 2288"/>
                  <a:gd name="T84" fmla="*/ 1 w 8172"/>
                  <a:gd name="T85" fmla="*/ 0 h 2288"/>
                  <a:gd name="T86" fmla="*/ 1 w 8172"/>
                  <a:gd name="T87" fmla="*/ 0 h 2288"/>
                  <a:gd name="T88" fmla="*/ 1 w 8172"/>
                  <a:gd name="T89" fmla="*/ 0 h 2288"/>
                  <a:gd name="T90" fmla="*/ 1 w 8172"/>
                  <a:gd name="T91" fmla="*/ 0 h 2288"/>
                  <a:gd name="T92" fmla="*/ 1 w 8172"/>
                  <a:gd name="T93" fmla="*/ 0 h 2288"/>
                  <a:gd name="T94" fmla="*/ 1 w 8172"/>
                  <a:gd name="T95" fmla="*/ 0 h 2288"/>
                  <a:gd name="T96" fmla="*/ 1 w 8172"/>
                  <a:gd name="T97" fmla="*/ 0 h 228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8172" h="2288">
                    <a:moveTo>
                      <a:pt x="8166" y="1909"/>
                    </a:moveTo>
                    <a:lnTo>
                      <a:pt x="8166" y="1927"/>
                    </a:lnTo>
                    <a:lnTo>
                      <a:pt x="8165" y="1946"/>
                    </a:lnTo>
                    <a:lnTo>
                      <a:pt x="8160" y="1985"/>
                    </a:lnTo>
                    <a:lnTo>
                      <a:pt x="8138" y="2056"/>
                    </a:lnTo>
                    <a:lnTo>
                      <a:pt x="8104" y="2120"/>
                    </a:lnTo>
                    <a:lnTo>
                      <a:pt x="8056" y="2177"/>
                    </a:lnTo>
                    <a:lnTo>
                      <a:pt x="8001" y="2222"/>
                    </a:lnTo>
                    <a:lnTo>
                      <a:pt x="7936" y="2257"/>
                    </a:lnTo>
                    <a:lnTo>
                      <a:pt x="7866" y="2279"/>
                    </a:lnTo>
                    <a:lnTo>
                      <a:pt x="7827" y="2285"/>
                    </a:lnTo>
                    <a:lnTo>
                      <a:pt x="7809" y="2286"/>
                    </a:lnTo>
                    <a:lnTo>
                      <a:pt x="7788" y="2287"/>
                    </a:lnTo>
                    <a:lnTo>
                      <a:pt x="7787" y="2288"/>
                    </a:lnTo>
                    <a:lnTo>
                      <a:pt x="0" y="2288"/>
                    </a:lnTo>
                    <a:lnTo>
                      <a:pt x="0" y="2098"/>
                    </a:lnTo>
                    <a:lnTo>
                      <a:pt x="7787" y="2098"/>
                    </a:lnTo>
                    <a:lnTo>
                      <a:pt x="7858" y="2083"/>
                    </a:lnTo>
                    <a:lnTo>
                      <a:pt x="7919" y="2041"/>
                    </a:lnTo>
                    <a:lnTo>
                      <a:pt x="7960" y="1982"/>
                    </a:lnTo>
                    <a:lnTo>
                      <a:pt x="7977" y="1908"/>
                    </a:lnTo>
                    <a:lnTo>
                      <a:pt x="7982" y="1904"/>
                    </a:lnTo>
                    <a:lnTo>
                      <a:pt x="7982" y="384"/>
                    </a:lnTo>
                    <a:lnTo>
                      <a:pt x="7982" y="379"/>
                    </a:lnTo>
                    <a:lnTo>
                      <a:pt x="7982" y="361"/>
                    </a:lnTo>
                    <a:lnTo>
                      <a:pt x="7979" y="343"/>
                    </a:lnTo>
                    <a:lnTo>
                      <a:pt x="7967" y="308"/>
                    </a:lnTo>
                    <a:lnTo>
                      <a:pt x="7925" y="247"/>
                    </a:lnTo>
                    <a:lnTo>
                      <a:pt x="7866" y="207"/>
                    </a:lnTo>
                    <a:lnTo>
                      <a:pt x="7792" y="189"/>
                    </a:lnTo>
                    <a:lnTo>
                      <a:pt x="5" y="189"/>
                    </a:lnTo>
                    <a:lnTo>
                      <a:pt x="5" y="0"/>
                    </a:lnTo>
                    <a:lnTo>
                      <a:pt x="7792" y="0"/>
                    </a:lnTo>
                    <a:lnTo>
                      <a:pt x="7793" y="1"/>
                    </a:lnTo>
                    <a:lnTo>
                      <a:pt x="7811" y="1"/>
                    </a:lnTo>
                    <a:lnTo>
                      <a:pt x="7830" y="2"/>
                    </a:lnTo>
                    <a:lnTo>
                      <a:pt x="7869" y="7"/>
                    </a:lnTo>
                    <a:lnTo>
                      <a:pt x="7940" y="28"/>
                    </a:lnTo>
                    <a:lnTo>
                      <a:pt x="8004" y="62"/>
                    </a:lnTo>
                    <a:lnTo>
                      <a:pt x="8061" y="110"/>
                    </a:lnTo>
                    <a:lnTo>
                      <a:pt x="8106" y="165"/>
                    </a:lnTo>
                    <a:lnTo>
                      <a:pt x="8141" y="230"/>
                    </a:lnTo>
                    <a:lnTo>
                      <a:pt x="8163" y="301"/>
                    </a:lnTo>
                    <a:lnTo>
                      <a:pt x="8169" y="339"/>
                    </a:lnTo>
                    <a:lnTo>
                      <a:pt x="8170" y="357"/>
                    </a:lnTo>
                    <a:lnTo>
                      <a:pt x="8171" y="378"/>
                    </a:lnTo>
                    <a:lnTo>
                      <a:pt x="8172" y="384"/>
                    </a:lnTo>
                    <a:lnTo>
                      <a:pt x="8172" y="1904"/>
                    </a:lnTo>
                    <a:lnTo>
                      <a:pt x="8166" y="1909"/>
                    </a:lnTo>
                    <a:close/>
                  </a:path>
                </a:pathLst>
              </a:custGeom>
              <a:solidFill>
                <a:srgbClr val="FF66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69" name="Freeform 7">
                <a:extLst>
                  <a:ext uri="{FF2B5EF4-FFF2-40B4-BE49-F238E27FC236}">
                    <a16:creationId xmlns:a16="http://schemas.microsoft.com/office/drawing/2014/main" id="{481C9B0A-7CF7-912D-1854-C385F9C23E0F}"/>
                  </a:ext>
                </a:extLst>
              </p:cNvPr>
              <p:cNvSpPr>
                <a:spLocks noChangeAspect="1"/>
              </p:cNvSpPr>
              <p:nvPr/>
            </p:nvSpPr>
            <p:spPr bwMode="auto">
              <a:xfrm rot="5400000">
                <a:off x="4820" y="3300"/>
                <a:ext cx="85" cy="417"/>
              </a:xfrm>
              <a:custGeom>
                <a:avLst/>
                <a:gdLst>
                  <a:gd name="T0" fmla="*/ 0 w 382"/>
                  <a:gd name="T1" fmla="*/ 0 h 1898"/>
                  <a:gd name="T2" fmla="*/ 0 w 382"/>
                  <a:gd name="T3" fmla="*/ 0 h 1898"/>
                  <a:gd name="T4" fmla="*/ 0 w 382"/>
                  <a:gd name="T5" fmla="*/ 0 h 1898"/>
                  <a:gd name="T6" fmla="*/ 0 w 382"/>
                  <a:gd name="T7" fmla="*/ 0 h 1898"/>
                  <a:gd name="T8" fmla="*/ 0 w 382"/>
                  <a:gd name="T9" fmla="*/ 0 h 1898"/>
                  <a:gd name="T10" fmla="*/ 0 w 382"/>
                  <a:gd name="T11" fmla="*/ 0 h 1898"/>
                  <a:gd name="T12" fmla="*/ 0 w 382"/>
                  <a:gd name="T13" fmla="*/ 0 h 1898"/>
                  <a:gd name="T14" fmla="*/ 0 w 382"/>
                  <a:gd name="T15" fmla="*/ 0 h 1898"/>
                  <a:gd name="T16" fmla="*/ 0 w 382"/>
                  <a:gd name="T17" fmla="*/ 0 h 1898"/>
                  <a:gd name="T18" fmla="*/ 0 w 382"/>
                  <a:gd name="T19" fmla="*/ 0 h 1898"/>
                  <a:gd name="T20" fmla="*/ 0 w 382"/>
                  <a:gd name="T21" fmla="*/ 0 h 1898"/>
                  <a:gd name="T22" fmla="*/ 0 w 382"/>
                  <a:gd name="T23" fmla="*/ 0 h 1898"/>
                  <a:gd name="T24" fmla="*/ 0 w 382"/>
                  <a:gd name="T25" fmla="*/ 0 h 1898"/>
                  <a:gd name="T26" fmla="*/ 0 w 382"/>
                  <a:gd name="T27" fmla="*/ 0 h 1898"/>
                  <a:gd name="T28" fmla="*/ 0 w 382"/>
                  <a:gd name="T29" fmla="*/ 0 h 1898"/>
                  <a:gd name="T30" fmla="*/ 0 w 382"/>
                  <a:gd name="T31" fmla="*/ 0 h 1898"/>
                  <a:gd name="T32" fmla="*/ 0 w 382"/>
                  <a:gd name="T33" fmla="*/ 0 h 1898"/>
                  <a:gd name="T34" fmla="*/ 0 w 382"/>
                  <a:gd name="T35" fmla="*/ 0 h 1898"/>
                  <a:gd name="T36" fmla="*/ 0 w 382"/>
                  <a:gd name="T37" fmla="*/ 0 h 1898"/>
                  <a:gd name="T38" fmla="*/ 0 w 382"/>
                  <a:gd name="T39" fmla="*/ 0 h 1898"/>
                  <a:gd name="T40" fmla="*/ 0 w 382"/>
                  <a:gd name="T41" fmla="*/ 0 h 1898"/>
                  <a:gd name="T42" fmla="*/ 0 w 382"/>
                  <a:gd name="T43" fmla="*/ 0 h 1898"/>
                  <a:gd name="T44" fmla="*/ 0 w 382"/>
                  <a:gd name="T45" fmla="*/ 0 h 1898"/>
                  <a:gd name="T46" fmla="*/ 0 w 382"/>
                  <a:gd name="T47" fmla="*/ 0 h 1898"/>
                  <a:gd name="T48" fmla="*/ 0 w 382"/>
                  <a:gd name="T49" fmla="*/ 0 h 1898"/>
                  <a:gd name="T50" fmla="*/ 0 w 382"/>
                  <a:gd name="T51" fmla="*/ 0 h 1898"/>
                  <a:gd name="T52" fmla="*/ 0 w 382"/>
                  <a:gd name="T53" fmla="*/ 0 h 18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82" h="1898">
                    <a:moveTo>
                      <a:pt x="0" y="190"/>
                    </a:moveTo>
                    <a:lnTo>
                      <a:pt x="0" y="1710"/>
                    </a:lnTo>
                    <a:lnTo>
                      <a:pt x="2" y="1709"/>
                    </a:lnTo>
                    <a:lnTo>
                      <a:pt x="17" y="1791"/>
                    </a:lnTo>
                    <a:lnTo>
                      <a:pt x="60" y="1850"/>
                    </a:lnTo>
                    <a:lnTo>
                      <a:pt x="121" y="1886"/>
                    </a:lnTo>
                    <a:lnTo>
                      <a:pt x="192" y="1898"/>
                    </a:lnTo>
                    <a:lnTo>
                      <a:pt x="260" y="1888"/>
                    </a:lnTo>
                    <a:lnTo>
                      <a:pt x="322" y="1851"/>
                    </a:lnTo>
                    <a:lnTo>
                      <a:pt x="365" y="1794"/>
                    </a:lnTo>
                    <a:lnTo>
                      <a:pt x="382" y="1709"/>
                    </a:lnTo>
                    <a:lnTo>
                      <a:pt x="382" y="1707"/>
                    </a:lnTo>
                    <a:lnTo>
                      <a:pt x="382" y="187"/>
                    </a:lnTo>
                    <a:lnTo>
                      <a:pt x="382" y="189"/>
                    </a:lnTo>
                    <a:lnTo>
                      <a:pt x="382" y="168"/>
                    </a:lnTo>
                    <a:lnTo>
                      <a:pt x="379" y="147"/>
                    </a:lnTo>
                    <a:lnTo>
                      <a:pt x="367" y="108"/>
                    </a:lnTo>
                    <a:lnTo>
                      <a:pt x="323" y="48"/>
                    </a:lnTo>
                    <a:lnTo>
                      <a:pt x="262" y="13"/>
                    </a:lnTo>
                    <a:lnTo>
                      <a:pt x="192" y="0"/>
                    </a:lnTo>
                    <a:lnTo>
                      <a:pt x="177" y="0"/>
                    </a:lnTo>
                    <a:lnTo>
                      <a:pt x="158" y="1"/>
                    </a:lnTo>
                    <a:lnTo>
                      <a:pt x="123" y="11"/>
                    </a:lnTo>
                    <a:lnTo>
                      <a:pt x="61" y="47"/>
                    </a:lnTo>
                    <a:lnTo>
                      <a:pt x="19" y="105"/>
                    </a:lnTo>
                    <a:lnTo>
                      <a:pt x="2" y="189"/>
                    </a:lnTo>
                    <a:lnTo>
                      <a:pt x="0" y="190"/>
                    </a:lnTo>
                    <a:close/>
                  </a:path>
                </a:pathLst>
              </a:custGeom>
              <a:solidFill>
                <a:schemeClr val="accent1"/>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nvGrpSpPr>
              <p:cNvPr id="28770" name="Group 8">
                <a:extLst>
                  <a:ext uri="{FF2B5EF4-FFF2-40B4-BE49-F238E27FC236}">
                    <a16:creationId xmlns:a16="http://schemas.microsoft.com/office/drawing/2014/main" id="{7BC2758E-6F9A-14D5-5E4F-9658AE9DB5E8}"/>
                  </a:ext>
                </a:extLst>
              </p:cNvPr>
              <p:cNvGrpSpPr>
                <a:grpSpLocks noChangeAspect="1"/>
              </p:cNvGrpSpPr>
              <p:nvPr/>
            </p:nvGrpSpPr>
            <p:grpSpPr bwMode="auto">
              <a:xfrm rot="5400000">
                <a:off x="4800" y="1528"/>
                <a:ext cx="125" cy="501"/>
                <a:chOff x="2840" y="2365"/>
                <a:chExt cx="95" cy="380"/>
              </a:xfrm>
            </p:grpSpPr>
            <p:sp>
              <p:nvSpPr>
                <p:cNvPr id="28795" name="Freeform 9">
                  <a:extLst>
                    <a:ext uri="{FF2B5EF4-FFF2-40B4-BE49-F238E27FC236}">
                      <a16:creationId xmlns:a16="http://schemas.microsoft.com/office/drawing/2014/main" id="{D6C3E7B9-D939-3D9E-0839-35715C6B3E41}"/>
                    </a:ext>
                  </a:extLst>
                </p:cNvPr>
                <p:cNvSpPr>
                  <a:spLocks noChangeAspect="1"/>
                </p:cNvSpPr>
                <p:nvPr/>
              </p:nvSpPr>
              <p:spPr bwMode="auto">
                <a:xfrm>
                  <a:off x="2840" y="2365"/>
                  <a:ext cx="95" cy="380"/>
                </a:xfrm>
                <a:custGeom>
                  <a:avLst/>
                  <a:gdLst>
                    <a:gd name="T0" fmla="*/ 0 w 570"/>
                    <a:gd name="T1" fmla="*/ 0 h 2279"/>
                    <a:gd name="T2" fmla="*/ 0 w 570"/>
                    <a:gd name="T3" fmla="*/ 0 h 2279"/>
                    <a:gd name="T4" fmla="*/ 0 w 570"/>
                    <a:gd name="T5" fmla="*/ 0 h 2279"/>
                    <a:gd name="T6" fmla="*/ 0 w 570"/>
                    <a:gd name="T7" fmla="*/ 0 h 2279"/>
                    <a:gd name="T8" fmla="*/ 0 w 570"/>
                    <a:gd name="T9" fmla="*/ 0 h 2279"/>
                    <a:gd name="T10" fmla="*/ 0 w 570"/>
                    <a:gd name="T11" fmla="*/ 0 h 2279"/>
                    <a:gd name="T12" fmla="*/ 0 w 570"/>
                    <a:gd name="T13" fmla="*/ 0 h 2279"/>
                    <a:gd name="T14" fmla="*/ 0 w 570"/>
                    <a:gd name="T15" fmla="*/ 0 h 2279"/>
                    <a:gd name="T16" fmla="*/ 0 w 570"/>
                    <a:gd name="T17" fmla="*/ 0 h 2279"/>
                    <a:gd name="T18" fmla="*/ 0 w 570"/>
                    <a:gd name="T19" fmla="*/ 0 h 2279"/>
                    <a:gd name="T20" fmla="*/ 0 w 570"/>
                    <a:gd name="T21" fmla="*/ 0 h 2279"/>
                    <a:gd name="T22" fmla="*/ 0 w 570"/>
                    <a:gd name="T23" fmla="*/ 0 h 2279"/>
                    <a:gd name="T24" fmla="*/ 0 w 570"/>
                    <a:gd name="T25" fmla="*/ 0 h 2279"/>
                    <a:gd name="T26" fmla="*/ 0 w 570"/>
                    <a:gd name="T27" fmla="*/ 0 h 2279"/>
                    <a:gd name="T28" fmla="*/ 0 w 570"/>
                    <a:gd name="T29" fmla="*/ 0 h 227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70" h="2279">
                      <a:moveTo>
                        <a:pt x="380" y="0"/>
                      </a:moveTo>
                      <a:lnTo>
                        <a:pt x="190" y="0"/>
                      </a:lnTo>
                      <a:lnTo>
                        <a:pt x="0" y="189"/>
                      </a:lnTo>
                      <a:lnTo>
                        <a:pt x="0" y="379"/>
                      </a:lnTo>
                      <a:lnTo>
                        <a:pt x="380" y="379"/>
                      </a:lnTo>
                      <a:lnTo>
                        <a:pt x="380" y="1899"/>
                      </a:lnTo>
                      <a:lnTo>
                        <a:pt x="0" y="1899"/>
                      </a:lnTo>
                      <a:lnTo>
                        <a:pt x="0" y="2089"/>
                      </a:lnTo>
                      <a:lnTo>
                        <a:pt x="190" y="2279"/>
                      </a:lnTo>
                      <a:lnTo>
                        <a:pt x="380" y="2279"/>
                      </a:lnTo>
                      <a:lnTo>
                        <a:pt x="380" y="2089"/>
                      </a:lnTo>
                      <a:lnTo>
                        <a:pt x="570" y="2089"/>
                      </a:lnTo>
                      <a:lnTo>
                        <a:pt x="570" y="189"/>
                      </a:lnTo>
                      <a:lnTo>
                        <a:pt x="380" y="189"/>
                      </a:lnTo>
                      <a:lnTo>
                        <a:pt x="380" y="0"/>
                      </a:lnTo>
                      <a:close/>
                    </a:path>
                  </a:pathLst>
                </a:custGeom>
                <a:solidFill>
                  <a:srgbClr val="FF66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96" name="Rectangle 10">
                  <a:extLst>
                    <a:ext uri="{FF2B5EF4-FFF2-40B4-BE49-F238E27FC236}">
                      <a16:creationId xmlns:a16="http://schemas.microsoft.com/office/drawing/2014/main" id="{A20BE01E-BC5C-A36F-819D-3127F18BB833}"/>
                    </a:ext>
                  </a:extLst>
                </p:cNvPr>
                <p:cNvSpPr>
                  <a:spLocks noChangeAspect="1" noChangeArrowheads="1"/>
                </p:cNvSpPr>
                <p:nvPr/>
              </p:nvSpPr>
              <p:spPr bwMode="auto">
                <a:xfrm>
                  <a:off x="2840" y="2427"/>
                  <a:ext cx="63" cy="255"/>
                </a:xfrm>
                <a:prstGeom prst="rect">
                  <a:avLst/>
                </a:prstGeom>
                <a:gradFill rotWithShape="0">
                  <a:gsLst>
                    <a:gs pos="0">
                      <a:srgbClr val="A50021"/>
                    </a:gs>
                    <a:gs pos="100000">
                      <a:srgbClr val="FF66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sp>
            <p:nvSpPr>
              <p:cNvPr id="28771" name="Rectangle 11">
                <a:extLst>
                  <a:ext uri="{FF2B5EF4-FFF2-40B4-BE49-F238E27FC236}">
                    <a16:creationId xmlns:a16="http://schemas.microsoft.com/office/drawing/2014/main" id="{69600A97-FB04-45FA-462C-7D2AF37A265F}"/>
                  </a:ext>
                </a:extLst>
              </p:cNvPr>
              <p:cNvSpPr>
                <a:spLocks noChangeAspect="1" noChangeArrowheads="1"/>
              </p:cNvSpPr>
              <p:nvPr/>
            </p:nvSpPr>
            <p:spPr bwMode="auto">
              <a:xfrm rot="5400000">
                <a:off x="4246" y="2639"/>
                <a:ext cx="1628" cy="20"/>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72" name="Rectangle 12">
                <a:extLst>
                  <a:ext uri="{FF2B5EF4-FFF2-40B4-BE49-F238E27FC236}">
                    <a16:creationId xmlns:a16="http://schemas.microsoft.com/office/drawing/2014/main" id="{A67F642E-257B-C7B0-4AC1-796D64A7C82F}"/>
                  </a:ext>
                </a:extLst>
              </p:cNvPr>
              <p:cNvSpPr>
                <a:spLocks noChangeAspect="1" noChangeArrowheads="1"/>
              </p:cNvSpPr>
              <p:nvPr/>
            </p:nvSpPr>
            <p:spPr bwMode="auto">
              <a:xfrm rot="5400000">
                <a:off x="4147" y="2639"/>
                <a:ext cx="1628" cy="20"/>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73" name="Rectangle 13">
                <a:extLst>
                  <a:ext uri="{FF2B5EF4-FFF2-40B4-BE49-F238E27FC236}">
                    <a16:creationId xmlns:a16="http://schemas.microsoft.com/office/drawing/2014/main" id="{ED9164C2-2301-27A2-59B7-84EF98AFB874}"/>
                  </a:ext>
                </a:extLst>
              </p:cNvPr>
              <p:cNvSpPr>
                <a:spLocks noChangeAspect="1" noChangeArrowheads="1"/>
              </p:cNvSpPr>
              <p:nvPr/>
            </p:nvSpPr>
            <p:spPr bwMode="auto">
              <a:xfrm rot="5400000">
                <a:off x="4166" y="2639"/>
                <a:ext cx="1628" cy="19"/>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74" name="Rectangle 14">
                <a:extLst>
                  <a:ext uri="{FF2B5EF4-FFF2-40B4-BE49-F238E27FC236}">
                    <a16:creationId xmlns:a16="http://schemas.microsoft.com/office/drawing/2014/main" id="{FB245A2B-56DC-3F1C-2DA7-D85BC0C96FA2}"/>
                  </a:ext>
                </a:extLst>
              </p:cNvPr>
              <p:cNvSpPr>
                <a:spLocks noChangeAspect="1" noChangeArrowheads="1"/>
              </p:cNvSpPr>
              <p:nvPr/>
            </p:nvSpPr>
            <p:spPr bwMode="auto">
              <a:xfrm rot="5400000">
                <a:off x="4127" y="2639"/>
                <a:ext cx="1628" cy="20"/>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75" name="Rectangle 15">
                <a:extLst>
                  <a:ext uri="{FF2B5EF4-FFF2-40B4-BE49-F238E27FC236}">
                    <a16:creationId xmlns:a16="http://schemas.microsoft.com/office/drawing/2014/main" id="{E7D4B815-D1F4-265D-DA9D-C0810FDC1168}"/>
                  </a:ext>
                </a:extLst>
              </p:cNvPr>
              <p:cNvSpPr>
                <a:spLocks noChangeAspect="1" noChangeArrowheads="1"/>
              </p:cNvSpPr>
              <p:nvPr/>
            </p:nvSpPr>
            <p:spPr bwMode="auto">
              <a:xfrm rot="5400000">
                <a:off x="4187" y="2640"/>
                <a:ext cx="1628" cy="19"/>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76" name="Rectangle 16">
                <a:extLst>
                  <a:ext uri="{FF2B5EF4-FFF2-40B4-BE49-F238E27FC236}">
                    <a16:creationId xmlns:a16="http://schemas.microsoft.com/office/drawing/2014/main" id="{983C7D61-CF02-05B9-A08E-DECF8E408B1F}"/>
                  </a:ext>
                </a:extLst>
              </p:cNvPr>
              <p:cNvSpPr>
                <a:spLocks noChangeAspect="1" noChangeArrowheads="1"/>
              </p:cNvSpPr>
              <p:nvPr/>
            </p:nvSpPr>
            <p:spPr bwMode="auto">
              <a:xfrm rot="5400000">
                <a:off x="4206" y="2639"/>
                <a:ext cx="1628" cy="20"/>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77" name="Rectangle 17">
                <a:extLst>
                  <a:ext uri="{FF2B5EF4-FFF2-40B4-BE49-F238E27FC236}">
                    <a16:creationId xmlns:a16="http://schemas.microsoft.com/office/drawing/2014/main" id="{3CBEC755-A517-4B82-7DE1-1803FE42456D}"/>
                  </a:ext>
                </a:extLst>
              </p:cNvPr>
              <p:cNvSpPr>
                <a:spLocks noChangeAspect="1" noChangeArrowheads="1"/>
              </p:cNvSpPr>
              <p:nvPr/>
            </p:nvSpPr>
            <p:spPr bwMode="auto">
              <a:xfrm rot="5400000">
                <a:off x="4226" y="2639"/>
                <a:ext cx="1628" cy="20"/>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78" name="Rectangle 18">
                <a:extLst>
                  <a:ext uri="{FF2B5EF4-FFF2-40B4-BE49-F238E27FC236}">
                    <a16:creationId xmlns:a16="http://schemas.microsoft.com/office/drawing/2014/main" id="{EF6D57CC-5FA2-BBAB-606E-DF21D4670EE7}"/>
                  </a:ext>
                </a:extLst>
              </p:cNvPr>
              <p:cNvSpPr>
                <a:spLocks noChangeAspect="1" noChangeArrowheads="1"/>
              </p:cNvSpPr>
              <p:nvPr/>
            </p:nvSpPr>
            <p:spPr bwMode="auto">
              <a:xfrm rot="5400000">
                <a:off x="4106" y="2639"/>
                <a:ext cx="1628" cy="19"/>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79" name="Rectangle 19">
                <a:extLst>
                  <a:ext uri="{FF2B5EF4-FFF2-40B4-BE49-F238E27FC236}">
                    <a16:creationId xmlns:a16="http://schemas.microsoft.com/office/drawing/2014/main" id="{B250D882-7836-BD77-59A7-BC8C85FD12A4}"/>
                  </a:ext>
                </a:extLst>
              </p:cNvPr>
              <p:cNvSpPr>
                <a:spLocks noChangeAspect="1" noChangeArrowheads="1"/>
              </p:cNvSpPr>
              <p:nvPr/>
            </p:nvSpPr>
            <p:spPr bwMode="auto">
              <a:xfrm rot="5400000">
                <a:off x="4008" y="2639"/>
                <a:ext cx="1628" cy="19"/>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80" name="Rectangle 20">
                <a:extLst>
                  <a:ext uri="{FF2B5EF4-FFF2-40B4-BE49-F238E27FC236}">
                    <a16:creationId xmlns:a16="http://schemas.microsoft.com/office/drawing/2014/main" id="{8E1BA2CB-D786-EE72-B251-3BBC576BC3C3}"/>
                  </a:ext>
                </a:extLst>
              </p:cNvPr>
              <p:cNvSpPr>
                <a:spLocks noChangeAspect="1" noChangeArrowheads="1"/>
              </p:cNvSpPr>
              <p:nvPr/>
            </p:nvSpPr>
            <p:spPr bwMode="auto">
              <a:xfrm rot="5400000">
                <a:off x="4027" y="2639"/>
                <a:ext cx="1628" cy="19"/>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81" name="Rectangle 21">
                <a:extLst>
                  <a:ext uri="{FF2B5EF4-FFF2-40B4-BE49-F238E27FC236}">
                    <a16:creationId xmlns:a16="http://schemas.microsoft.com/office/drawing/2014/main" id="{71F31871-F6F9-6161-23FC-A9C862FEDF3F}"/>
                  </a:ext>
                </a:extLst>
              </p:cNvPr>
              <p:cNvSpPr>
                <a:spLocks noChangeAspect="1" noChangeArrowheads="1"/>
              </p:cNvSpPr>
              <p:nvPr/>
            </p:nvSpPr>
            <p:spPr bwMode="auto">
              <a:xfrm rot="5400000">
                <a:off x="3988" y="2639"/>
                <a:ext cx="1628" cy="19"/>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82" name="Rectangle 22">
                <a:extLst>
                  <a:ext uri="{FF2B5EF4-FFF2-40B4-BE49-F238E27FC236}">
                    <a16:creationId xmlns:a16="http://schemas.microsoft.com/office/drawing/2014/main" id="{BBE5CB5B-670C-00DE-8C00-FA92817D2605}"/>
                  </a:ext>
                </a:extLst>
              </p:cNvPr>
              <p:cNvSpPr>
                <a:spLocks noChangeAspect="1" noChangeArrowheads="1"/>
              </p:cNvSpPr>
              <p:nvPr/>
            </p:nvSpPr>
            <p:spPr bwMode="auto">
              <a:xfrm rot="5400000">
                <a:off x="4048" y="2640"/>
                <a:ext cx="1628" cy="19"/>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83" name="Rectangle 23">
                <a:extLst>
                  <a:ext uri="{FF2B5EF4-FFF2-40B4-BE49-F238E27FC236}">
                    <a16:creationId xmlns:a16="http://schemas.microsoft.com/office/drawing/2014/main" id="{FE8DC656-CFF9-69C5-1EF5-DE59645E4753}"/>
                  </a:ext>
                </a:extLst>
              </p:cNvPr>
              <p:cNvSpPr>
                <a:spLocks noChangeAspect="1" noChangeArrowheads="1"/>
              </p:cNvSpPr>
              <p:nvPr/>
            </p:nvSpPr>
            <p:spPr bwMode="auto">
              <a:xfrm rot="5400000">
                <a:off x="4067" y="2639"/>
                <a:ext cx="1628" cy="20"/>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84" name="Rectangle 24">
                <a:extLst>
                  <a:ext uri="{FF2B5EF4-FFF2-40B4-BE49-F238E27FC236}">
                    <a16:creationId xmlns:a16="http://schemas.microsoft.com/office/drawing/2014/main" id="{ACFC691D-B77E-6BD5-F844-07D63729F995}"/>
                  </a:ext>
                </a:extLst>
              </p:cNvPr>
              <p:cNvSpPr>
                <a:spLocks noChangeAspect="1" noChangeArrowheads="1"/>
              </p:cNvSpPr>
              <p:nvPr/>
            </p:nvSpPr>
            <p:spPr bwMode="auto">
              <a:xfrm rot="5400000">
                <a:off x="4086" y="2639"/>
                <a:ext cx="1628" cy="19"/>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85" name="Rectangle 25">
                <a:extLst>
                  <a:ext uri="{FF2B5EF4-FFF2-40B4-BE49-F238E27FC236}">
                    <a16:creationId xmlns:a16="http://schemas.microsoft.com/office/drawing/2014/main" id="{A333BF8F-7E7C-C643-3D19-88D25AA74FA2}"/>
                  </a:ext>
                </a:extLst>
              </p:cNvPr>
              <p:cNvSpPr>
                <a:spLocks noChangeAspect="1" noChangeArrowheads="1"/>
              </p:cNvSpPr>
              <p:nvPr/>
            </p:nvSpPr>
            <p:spPr bwMode="auto">
              <a:xfrm rot="5400000">
                <a:off x="3966" y="2639"/>
                <a:ext cx="1628" cy="20"/>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86" name="Rectangle 26">
                <a:extLst>
                  <a:ext uri="{FF2B5EF4-FFF2-40B4-BE49-F238E27FC236}">
                    <a16:creationId xmlns:a16="http://schemas.microsoft.com/office/drawing/2014/main" id="{BE7F7CC3-3A15-BE27-94E9-5CFE4706C16E}"/>
                  </a:ext>
                </a:extLst>
              </p:cNvPr>
              <p:cNvSpPr>
                <a:spLocks noChangeAspect="1" noChangeArrowheads="1"/>
              </p:cNvSpPr>
              <p:nvPr/>
            </p:nvSpPr>
            <p:spPr bwMode="auto">
              <a:xfrm rot="5400000">
                <a:off x="3867" y="2639"/>
                <a:ext cx="1628" cy="20"/>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87" name="Rectangle 27">
                <a:extLst>
                  <a:ext uri="{FF2B5EF4-FFF2-40B4-BE49-F238E27FC236}">
                    <a16:creationId xmlns:a16="http://schemas.microsoft.com/office/drawing/2014/main" id="{96B3D571-DDC1-2921-807A-7052C30C9131}"/>
                  </a:ext>
                </a:extLst>
              </p:cNvPr>
              <p:cNvSpPr>
                <a:spLocks noChangeAspect="1" noChangeArrowheads="1"/>
              </p:cNvSpPr>
              <p:nvPr/>
            </p:nvSpPr>
            <p:spPr bwMode="auto">
              <a:xfrm rot="5400000">
                <a:off x="3886" y="2639"/>
                <a:ext cx="1628" cy="19"/>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88" name="Rectangle 28">
                <a:extLst>
                  <a:ext uri="{FF2B5EF4-FFF2-40B4-BE49-F238E27FC236}">
                    <a16:creationId xmlns:a16="http://schemas.microsoft.com/office/drawing/2014/main" id="{DE2EC297-A5EC-5A0A-3FC3-7811B3388CE7}"/>
                  </a:ext>
                </a:extLst>
              </p:cNvPr>
              <p:cNvSpPr>
                <a:spLocks noChangeAspect="1" noChangeArrowheads="1"/>
              </p:cNvSpPr>
              <p:nvPr/>
            </p:nvSpPr>
            <p:spPr bwMode="auto">
              <a:xfrm rot="5400000">
                <a:off x="3847" y="2639"/>
                <a:ext cx="1628" cy="20"/>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89" name="Rectangle 29">
                <a:extLst>
                  <a:ext uri="{FF2B5EF4-FFF2-40B4-BE49-F238E27FC236}">
                    <a16:creationId xmlns:a16="http://schemas.microsoft.com/office/drawing/2014/main" id="{D56899DA-850A-884C-8C29-8DCD2DD8616C}"/>
                  </a:ext>
                </a:extLst>
              </p:cNvPr>
              <p:cNvSpPr>
                <a:spLocks noChangeAspect="1" noChangeArrowheads="1"/>
              </p:cNvSpPr>
              <p:nvPr/>
            </p:nvSpPr>
            <p:spPr bwMode="auto">
              <a:xfrm rot="5400000">
                <a:off x="3907" y="2640"/>
                <a:ext cx="1628" cy="19"/>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90" name="Rectangle 30">
                <a:extLst>
                  <a:ext uri="{FF2B5EF4-FFF2-40B4-BE49-F238E27FC236}">
                    <a16:creationId xmlns:a16="http://schemas.microsoft.com/office/drawing/2014/main" id="{E1A0FCC0-6A59-D013-FA7A-51FD825A59D2}"/>
                  </a:ext>
                </a:extLst>
              </p:cNvPr>
              <p:cNvSpPr>
                <a:spLocks noChangeAspect="1" noChangeArrowheads="1"/>
              </p:cNvSpPr>
              <p:nvPr/>
            </p:nvSpPr>
            <p:spPr bwMode="auto">
              <a:xfrm rot="5400000">
                <a:off x="3926" y="2639"/>
                <a:ext cx="1628" cy="20"/>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91" name="Rectangle 31">
                <a:extLst>
                  <a:ext uri="{FF2B5EF4-FFF2-40B4-BE49-F238E27FC236}">
                    <a16:creationId xmlns:a16="http://schemas.microsoft.com/office/drawing/2014/main" id="{D9C0E365-0E76-D5ED-3AD6-FEFD34AF1879}"/>
                  </a:ext>
                </a:extLst>
              </p:cNvPr>
              <p:cNvSpPr>
                <a:spLocks noChangeAspect="1" noChangeArrowheads="1"/>
              </p:cNvSpPr>
              <p:nvPr/>
            </p:nvSpPr>
            <p:spPr bwMode="auto">
              <a:xfrm rot="5400000">
                <a:off x="3946" y="2639"/>
                <a:ext cx="1628" cy="20"/>
              </a:xfrm>
              <a:prstGeom prst="rect">
                <a:avLst/>
              </a:prstGeom>
              <a:solidFill>
                <a:schemeClr val="folHlink"/>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92" name="Line 32">
                <a:extLst>
                  <a:ext uri="{FF2B5EF4-FFF2-40B4-BE49-F238E27FC236}">
                    <a16:creationId xmlns:a16="http://schemas.microsoft.com/office/drawing/2014/main" id="{49205799-404F-DBCB-29AF-33D1E56F01A0}"/>
                  </a:ext>
                </a:extLst>
              </p:cNvPr>
              <p:cNvSpPr>
                <a:spLocks noChangeAspect="1" noChangeShapeType="1"/>
              </p:cNvSpPr>
              <p:nvPr/>
            </p:nvSpPr>
            <p:spPr bwMode="auto">
              <a:xfrm rot="5400000">
                <a:off x="4860" y="1861"/>
                <a:ext cx="0" cy="419"/>
              </a:xfrm>
              <a:prstGeom prst="line">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93" name="Line 33">
                <a:extLst>
                  <a:ext uri="{FF2B5EF4-FFF2-40B4-BE49-F238E27FC236}">
                    <a16:creationId xmlns:a16="http://schemas.microsoft.com/office/drawing/2014/main" id="{28413AF0-2B28-97FE-6822-9CE41B853783}"/>
                  </a:ext>
                </a:extLst>
              </p:cNvPr>
              <p:cNvSpPr>
                <a:spLocks noChangeAspect="1" noChangeShapeType="1"/>
              </p:cNvSpPr>
              <p:nvPr/>
            </p:nvSpPr>
            <p:spPr bwMode="auto">
              <a:xfrm rot="5400000" flipH="1">
                <a:off x="4859" y="3002"/>
                <a:ext cx="1" cy="419"/>
              </a:xfrm>
              <a:prstGeom prst="line">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94" name="Line 34">
                <a:extLst>
                  <a:ext uri="{FF2B5EF4-FFF2-40B4-BE49-F238E27FC236}">
                    <a16:creationId xmlns:a16="http://schemas.microsoft.com/office/drawing/2014/main" id="{DAAB051E-79D7-6F3F-026E-191053472202}"/>
                  </a:ext>
                </a:extLst>
              </p:cNvPr>
              <p:cNvSpPr>
                <a:spLocks noChangeAspect="1" noChangeShapeType="1"/>
              </p:cNvSpPr>
              <p:nvPr/>
            </p:nvSpPr>
            <p:spPr bwMode="auto">
              <a:xfrm rot="5400000">
                <a:off x="4863" y="2429"/>
                <a:ext cx="0" cy="424"/>
              </a:xfrm>
              <a:prstGeom prst="line">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28766" name="Text Box 35">
              <a:extLst>
                <a:ext uri="{FF2B5EF4-FFF2-40B4-BE49-F238E27FC236}">
                  <a16:creationId xmlns:a16="http://schemas.microsoft.com/office/drawing/2014/main" id="{126AAD34-4B8B-D6DC-C1A1-829208961BC7}"/>
                </a:ext>
              </a:extLst>
            </p:cNvPr>
            <p:cNvSpPr txBox="1">
              <a:spLocks noChangeArrowheads="1"/>
            </p:cNvSpPr>
            <p:nvPr/>
          </p:nvSpPr>
          <p:spPr bwMode="auto">
            <a:xfrm>
              <a:off x="4424" y="3666"/>
              <a:ext cx="1183" cy="582"/>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FULLY</a:t>
              </a:r>
            </a:p>
            <a:p>
              <a:pPr eaLnBrk="0" fontAlgn="base" hangingPunct="0">
                <a:spcBef>
                  <a:spcPct val="0"/>
                </a:spcBef>
                <a:spcAft>
                  <a:spcPct val="0"/>
                </a:spcAft>
              </a:pPr>
              <a:r>
                <a:rPr lang="en-GB" altLang="en-US" b="1">
                  <a:solidFill>
                    <a:srgbClr val="FFFFFF"/>
                  </a:solidFill>
                </a:rPr>
                <a:t>COMBUSTIBLE</a:t>
              </a:r>
            </a:p>
            <a:p>
              <a:pPr eaLnBrk="0" fontAlgn="base" hangingPunct="0">
                <a:spcBef>
                  <a:spcPct val="0"/>
                </a:spcBef>
                <a:spcAft>
                  <a:spcPct val="0"/>
                </a:spcAft>
              </a:pPr>
              <a:r>
                <a:rPr lang="en-GB" altLang="en-US" b="1">
                  <a:solidFill>
                    <a:srgbClr val="FFFFFF"/>
                  </a:solidFill>
                </a:rPr>
                <a:t>CASE</a:t>
              </a:r>
            </a:p>
          </p:txBody>
        </p:sp>
      </p:grpSp>
      <p:grpSp>
        <p:nvGrpSpPr>
          <p:cNvPr id="1133697" name="Group 129">
            <a:extLst>
              <a:ext uri="{FF2B5EF4-FFF2-40B4-BE49-F238E27FC236}">
                <a16:creationId xmlns:a16="http://schemas.microsoft.com/office/drawing/2014/main" id="{B114BC57-54DF-3589-F6B9-B5A2593D6EC7}"/>
              </a:ext>
            </a:extLst>
          </p:cNvPr>
          <p:cNvGrpSpPr>
            <a:grpSpLocks/>
          </p:cNvGrpSpPr>
          <p:nvPr/>
        </p:nvGrpSpPr>
        <p:grpSpPr bwMode="auto">
          <a:xfrm>
            <a:off x="2205038" y="2178051"/>
            <a:ext cx="1557338" cy="4576763"/>
            <a:chOff x="429" y="1372"/>
            <a:chExt cx="981" cy="2883"/>
          </a:xfrm>
        </p:grpSpPr>
        <p:sp>
          <p:nvSpPr>
            <p:cNvPr id="28737" name="Text Box 37">
              <a:extLst>
                <a:ext uri="{FF2B5EF4-FFF2-40B4-BE49-F238E27FC236}">
                  <a16:creationId xmlns:a16="http://schemas.microsoft.com/office/drawing/2014/main" id="{9AF1F2AB-2A82-E784-57E5-9F3F956AA9FF}"/>
                </a:ext>
              </a:extLst>
            </p:cNvPr>
            <p:cNvSpPr txBox="1">
              <a:spLocks noChangeArrowheads="1"/>
            </p:cNvSpPr>
            <p:nvPr/>
          </p:nvSpPr>
          <p:spPr bwMode="auto">
            <a:xfrm>
              <a:off x="429" y="3673"/>
              <a:ext cx="981" cy="582"/>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BRASS</a:t>
              </a:r>
            </a:p>
            <a:p>
              <a:pPr eaLnBrk="0" fontAlgn="base" hangingPunct="0">
                <a:spcBef>
                  <a:spcPct val="0"/>
                </a:spcBef>
                <a:spcAft>
                  <a:spcPct val="0"/>
                </a:spcAft>
              </a:pPr>
              <a:r>
                <a:rPr lang="en-GB" altLang="en-US" b="1">
                  <a:solidFill>
                    <a:srgbClr val="FFFFFF"/>
                  </a:solidFill>
                </a:rPr>
                <a:t>CARTRIDGE</a:t>
              </a:r>
            </a:p>
            <a:p>
              <a:pPr eaLnBrk="0" fontAlgn="base" hangingPunct="0">
                <a:spcBef>
                  <a:spcPct val="0"/>
                </a:spcBef>
                <a:spcAft>
                  <a:spcPct val="0"/>
                </a:spcAft>
              </a:pPr>
              <a:r>
                <a:rPr lang="en-GB" altLang="en-US" b="1">
                  <a:solidFill>
                    <a:srgbClr val="FFFFFF"/>
                  </a:solidFill>
                </a:rPr>
                <a:t>CASE</a:t>
              </a:r>
            </a:p>
          </p:txBody>
        </p:sp>
        <p:grpSp>
          <p:nvGrpSpPr>
            <p:cNvPr id="28738" name="Group 128">
              <a:extLst>
                <a:ext uri="{FF2B5EF4-FFF2-40B4-BE49-F238E27FC236}">
                  <a16:creationId xmlns:a16="http://schemas.microsoft.com/office/drawing/2014/main" id="{3C2C2C9B-84C6-749B-3C9C-776276011509}"/>
                </a:ext>
              </a:extLst>
            </p:cNvPr>
            <p:cNvGrpSpPr>
              <a:grpSpLocks/>
            </p:cNvGrpSpPr>
            <p:nvPr/>
          </p:nvGrpSpPr>
          <p:grpSpPr bwMode="auto">
            <a:xfrm>
              <a:off x="501" y="1372"/>
              <a:ext cx="560" cy="2239"/>
              <a:chOff x="501" y="1372"/>
              <a:chExt cx="560" cy="2239"/>
            </a:xfrm>
          </p:grpSpPr>
          <p:grpSp>
            <p:nvGrpSpPr>
              <p:cNvPr id="28739" name="Group 38">
                <a:extLst>
                  <a:ext uri="{FF2B5EF4-FFF2-40B4-BE49-F238E27FC236}">
                    <a16:creationId xmlns:a16="http://schemas.microsoft.com/office/drawing/2014/main" id="{0A563CB6-AAD7-DD7F-7F6A-42CBFECB6BC0}"/>
                  </a:ext>
                </a:extLst>
              </p:cNvPr>
              <p:cNvGrpSpPr>
                <a:grpSpLocks/>
              </p:cNvGrpSpPr>
              <p:nvPr/>
            </p:nvGrpSpPr>
            <p:grpSpPr bwMode="auto">
              <a:xfrm rot="5400000">
                <a:off x="-339" y="2212"/>
                <a:ext cx="2239" cy="560"/>
                <a:chOff x="2214" y="1408"/>
                <a:chExt cx="2239" cy="560"/>
              </a:xfrm>
            </p:grpSpPr>
            <p:sp>
              <p:nvSpPr>
                <p:cNvPr id="28761" name="Freeform 39" descr="Large confetti">
                  <a:extLst>
                    <a:ext uri="{FF2B5EF4-FFF2-40B4-BE49-F238E27FC236}">
                      <a16:creationId xmlns:a16="http://schemas.microsoft.com/office/drawing/2014/main" id="{E1B328E1-42F6-C683-05E1-5B7A6EAD11B9}"/>
                    </a:ext>
                  </a:extLst>
                </p:cNvPr>
                <p:cNvSpPr>
                  <a:spLocks/>
                </p:cNvSpPr>
                <p:nvPr/>
              </p:nvSpPr>
              <p:spPr bwMode="auto">
                <a:xfrm>
                  <a:off x="2214" y="1473"/>
                  <a:ext cx="2187" cy="427"/>
                </a:xfrm>
                <a:custGeom>
                  <a:avLst/>
                  <a:gdLst>
                    <a:gd name="T0" fmla="*/ 0 w 2187"/>
                    <a:gd name="T1" fmla="*/ 55 h 427"/>
                    <a:gd name="T2" fmla="*/ 209 w 2187"/>
                    <a:gd name="T3" fmla="*/ 53 h 427"/>
                    <a:gd name="T4" fmla="*/ 396 w 2187"/>
                    <a:gd name="T5" fmla="*/ 29 h 427"/>
                    <a:gd name="T6" fmla="*/ 2182 w 2187"/>
                    <a:gd name="T7" fmla="*/ 0 h 427"/>
                    <a:gd name="T8" fmla="*/ 2187 w 2187"/>
                    <a:gd name="T9" fmla="*/ 427 h 427"/>
                    <a:gd name="T10" fmla="*/ 387 w 2187"/>
                    <a:gd name="T11" fmla="*/ 401 h 427"/>
                    <a:gd name="T12" fmla="*/ 195 w 2187"/>
                    <a:gd name="T13" fmla="*/ 379 h 427"/>
                    <a:gd name="T14" fmla="*/ 0 w 2187"/>
                    <a:gd name="T15" fmla="*/ 374 h 427"/>
                    <a:gd name="T16" fmla="*/ 0 w 2187"/>
                    <a:gd name="T17" fmla="*/ 55 h 4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87" h="427">
                      <a:moveTo>
                        <a:pt x="0" y="55"/>
                      </a:moveTo>
                      <a:lnTo>
                        <a:pt x="209" y="53"/>
                      </a:lnTo>
                      <a:lnTo>
                        <a:pt x="396" y="29"/>
                      </a:lnTo>
                      <a:lnTo>
                        <a:pt x="2182" y="0"/>
                      </a:lnTo>
                      <a:lnTo>
                        <a:pt x="2187" y="427"/>
                      </a:lnTo>
                      <a:lnTo>
                        <a:pt x="387" y="401"/>
                      </a:lnTo>
                      <a:lnTo>
                        <a:pt x="195" y="379"/>
                      </a:lnTo>
                      <a:lnTo>
                        <a:pt x="0" y="374"/>
                      </a:lnTo>
                      <a:lnTo>
                        <a:pt x="0" y="55"/>
                      </a:ln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nvGrpSpPr>
                <p:cNvPr id="28762" name="Group 40">
                  <a:extLst>
                    <a:ext uri="{FF2B5EF4-FFF2-40B4-BE49-F238E27FC236}">
                      <a16:creationId xmlns:a16="http://schemas.microsoft.com/office/drawing/2014/main" id="{0A761CA7-F402-347E-C1A4-CEAAB635FACA}"/>
                    </a:ext>
                  </a:extLst>
                </p:cNvPr>
                <p:cNvGrpSpPr>
                  <a:grpSpLocks noChangeAspect="1"/>
                </p:cNvGrpSpPr>
                <p:nvPr/>
              </p:nvGrpSpPr>
              <p:grpSpPr bwMode="auto">
                <a:xfrm>
                  <a:off x="2214" y="1408"/>
                  <a:ext cx="2239" cy="560"/>
                  <a:chOff x="3721" y="2861"/>
                  <a:chExt cx="1519" cy="380"/>
                </a:xfrm>
              </p:grpSpPr>
              <p:sp>
                <p:nvSpPr>
                  <p:cNvPr id="28763" name="Freeform 41">
                    <a:extLst>
                      <a:ext uri="{FF2B5EF4-FFF2-40B4-BE49-F238E27FC236}">
                        <a16:creationId xmlns:a16="http://schemas.microsoft.com/office/drawing/2014/main" id="{25A55146-4A87-0672-5EC0-7C7C6B6FA0BE}"/>
                      </a:ext>
                    </a:extLst>
                  </p:cNvPr>
                  <p:cNvSpPr>
                    <a:spLocks noChangeAspect="1"/>
                  </p:cNvSpPr>
                  <p:nvPr/>
                </p:nvSpPr>
                <p:spPr bwMode="auto">
                  <a:xfrm>
                    <a:off x="3721" y="2861"/>
                    <a:ext cx="1519" cy="158"/>
                  </a:xfrm>
                  <a:custGeom>
                    <a:avLst/>
                    <a:gdLst>
                      <a:gd name="T0" fmla="*/ 0 w 9115"/>
                      <a:gd name="T1" fmla="*/ 0 h 949"/>
                      <a:gd name="T2" fmla="*/ 0 w 9115"/>
                      <a:gd name="T3" fmla="*/ 0 h 949"/>
                      <a:gd name="T4" fmla="*/ 0 w 9115"/>
                      <a:gd name="T5" fmla="*/ 0 h 949"/>
                      <a:gd name="T6" fmla="*/ 0 w 9115"/>
                      <a:gd name="T7" fmla="*/ 0 h 949"/>
                      <a:gd name="T8" fmla="*/ 0 w 9115"/>
                      <a:gd name="T9" fmla="*/ 0 h 949"/>
                      <a:gd name="T10" fmla="*/ 0 w 9115"/>
                      <a:gd name="T11" fmla="*/ 0 h 949"/>
                      <a:gd name="T12" fmla="*/ 0 w 9115"/>
                      <a:gd name="T13" fmla="*/ 0 h 949"/>
                      <a:gd name="T14" fmla="*/ 0 w 9115"/>
                      <a:gd name="T15" fmla="*/ 0 h 949"/>
                      <a:gd name="T16" fmla="*/ 0 w 9115"/>
                      <a:gd name="T17" fmla="*/ 0 h 949"/>
                      <a:gd name="T18" fmla="*/ 0 w 9115"/>
                      <a:gd name="T19" fmla="*/ 0 h 949"/>
                      <a:gd name="T20" fmla="*/ 0 w 9115"/>
                      <a:gd name="T21" fmla="*/ 0 h 949"/>
                      <a:gd name="T22" fmla="*/ 0 w 9115"/>
                      <a:gd name="T23" fmla="*/ 0 h 949"/>
                      <a:gd name="T24" fmla="*/ 0 w 9115"/>
                      <a:gd name="T25" fmla="*/ 0 h 949"/>
                      <a:gd name="T26" fmla="*/ 0 w 9115"/>
                      <a:gd name="T27" fmla="*/ 0 h 949"/>
                      <a:gd name="T28" fmla="*/ 0 w 9115"/>
                      <a:gd name="T29" fmla="*/ 0 h 949"/>
                      <a:gd name="T30" fmla="*/ 0 w 9115"/>
                      <a:gd name="T31" fmla="*/ 0 h 949"/>
                      <a:gd name="T32" fmla="*/ 0 w 9115"/>
                      <a:gd name="T33" fmla="*/ 0 h 949"/>
                      <a:gd name="T34" fmla="*/ 0 w 9115"/>
                      <a:gd name="T35" fmla="*/ 0 h 949"/>
                      <a:gd name="T36" fmla="*/ 0 w 9115"/>
                      <a:gd name="T37" fmla="*/ 0 h 949"/>
                      <a:gd name="T38" fmla="*/ 0 w 9115"/>
                      <a:gd name="T39" fmla="*/ 0 h 949"/>
                      <a:gd name="T40" fmla="*/ 0 w 9115"/>
                      <a:gd name="T41" fmla="*/ 0 h 949"/>
                      <a:gd name="T42" fmla="*/ 0 w 9115"/>
                      <a:gd name="T43" fmla="*/ 0 h 949"/>
                      <a:gd name="T44" fmla="*/ 0 w 9115"/>
                      <a:gd name="T45" fmla="*/ 0 h 949"/>
                      <a:gd name="T46" fmla="*/ 0 w 9115"/>
                      <a:gd name="T47" fmla="*/ 0 h 949"/>
                      <a:gd name="T48" fmla="*/ 0 w 9115"/>
                      <a:gd name="T49" fmla="*/ 0 h 949"/>
                      <a:gd name="T50" fmla="*/ 0 w 9115"/>
                      <a:gd name="T51" fmla="*/ 0 h 949"/>
                      <a:gd name="T52" fmla="*/ 0 w 9115"/>
                      <a:gd name="T53" fmla="*/ 0 h 949"/>
                      <a:gd name="T54" fmla="*/ 0 w 9115"/>
                      <a:gd name="T55" fmla="*/ 0 h 949"/>
                      <a:gd name="T56" fmla="*/ 0 w 9115"/>
                      <a:gd name="T57" fmla="*/ 0 h 949"/>
                      <a:gd name="T58" fmla="*/ 0 w 9115"/>
                      <a:gd name="T59" fmla="*/ 0 h 94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9115" h="949">
                        <a:moveTo>
                          <a:pt x="8912" y="197"/>
                        </a:moveTo>
                        <a:lnTo>
                          <a:pt x="1578" y="335"/>
                        </a:lnTo>
                        <a:lnTo>
                          <a:pt x="789" y="435"/>
                        </a:lnTo>
                        <a:lnTo>
                          <a:pt x="0" y="435"/>
                        </a:lnTo>
                        <a:lnTo>
                          <a:pt x="0" y="537"/>
                        </a:lnTo>
                        <a:lnTo>
                          <a:pt x="789" y="537"/>
                        </a:lnTo>
                        <a:lnTo>
                          <a:pt x="1578" y="435"/>
                        </a:lnTo>
                        <a:lnTo>
                          <a:pt x="7495" y="335"/>
                        </a:lnTo>
                        <a:lnTo>
                          <a:pt x="7497" y="335"/>
                        </a:lnTo>
                        <a:lnTo>
                          <a:pt x="8532" y="341"/>
                        </a:lnTo>
                        <a:lnTo>
                          <a:pt x="8530" y="340"/>
                        </a:lnTo>
                        <a:lnTo>
                          <a:pt x="8554" y="340"/>
                        </a:lnTo>
                        <a:lnTo>
                          <a:pt x="8578" y="342"/>
                        </a:lnTo>
                        <a:lnTo>
                          <a:pt x="8621" y="352"/>
                        </a:lnTo>
                        <a:lnTo>
                          <a:pt x="8688" y="396"/>
                        </a:lnTo>
                        <a:lnTo>
                          <a:pt x="8731" y="460"/>
                        </a:lnTo>
                        <a:lnTo>
                          <a:pt x="8749" y="537"/>
                        </a:lnTo>
                        <a:lnTo>
                          <a:pt x="8749" y="555"/>
                        </a:lnTo>
                        <a:lnTo>
                          <a:pt x="8748" y="574"/>
                        </a:lnTo>
                        <a:lnTo>
                          <a:pt x="8742" y="613"/>
                        </a:lnTo>
                        <a:lnTo>
                          <a:pt x="8706" y="682"/>
                        </a:lnTo>
                        <a:lnTo>
                          <a:pt x="8645" y="733"/>
                        </a:lnTo>
                        <a:lnTo>
                          <a:pt x="8553" y="758"/>
                        </a:lnTo>
                        <a:lnTo>
                          <a:pt x="8545" y="759"/>
                        </a:lnTo>
                        <a:lnTo>
                          <a:pt x="8545" y="949"/>
                        </a:lnTo>
                        <a:lnTo>
                          <a:pt x="9115" y="949"/>
                        </a:lnTo>
                        <a:lnTo>
                          <a:pt x="9115" y="0"/>
                        </a:lnTo>
                        <a:lnTo>
                          <a:pt x="8925" y="0"/>
                        </a:lnTo>
                        <a:lnTo>
                          <a:pt x="8925" y="189"/>
                        </a:lnTo>
                        <a:lnTo>
                          <a:pt x="8912" y="197"/>
                        </a:lnTo>
                        <a:close/>
                      </a:path>
                    </a:pathLst>
                  </a:custGeom>
                  <a:solidFill>
                    <a:srgbClr val="CC99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64" name="Freeform 42">
                    <a:extLst>
                      <a:ext uri="{FF2B5EF4-FFF2-40B4-BE49-F238E27FC236}">
                        <a16:creationId xmlns:a16="http://schemas.microsoft.com/office/drawing/2014/main" id="{6A2DAA8C-7C90-D376-22B3-7672A13D47E0}"/>
                      </a:ext>
                    </a:extLst>
                  </p:cNvPr>
                  <p:cNvSpPr>
                    <a:spLocks noChangeAspect="1"/>
                  </p:cNvSpPr>
                  <p:nvPr/>
                </p:nvSpPr>
                <p:spPr bwMode="auto">
                  <a:xfrm>
                    <a:off x="3721" y="3083"/>
                    <a:ext cx="1519" cy="158"/>
                  </a:xfrm>
                  <a:custGeom>
                    <a:avLst/>
                    <a:gdLst>
                      <a:gd name="T0" fmla="*/ 0 w 9116"/>
                      <a:gd name="T1" fmla="*/ 0 h 951"/>
                      <a:gd name="T2" fmla="*/ 0 w 9116"/>
                      <a:gd name="T3" fmla="*/ 0 h 951"/>
                      <a:gd name="T4" fmla="*/ 0 w 9116"/>
                      <a:gd name="T5" fmla="*/ 0 h 951"/>
                      <a:gd name="T6" fmla="*/ 0 w 9116"/>
                      <a:gd name="T7" fmla="*/ 0 h 951"/>
                      <a:gd name="T8" fmla="*/ 0 w 9116"/>
                      <a:gd name="T9" fmla="*/ 0 h 951"/>
                      <a:gd name="T10" fmla="*/ 0 w 9116"/>
                      <a:gd name="T11" fmla="*/ 0 h 951"/>
                      <a:gd name="T12" fmla="*/ 0 w 9116"/>
                      <a:gd name="T13" fmla="*/ 0 h 951"/>
                      <a:gd name="T14" fmla="*/ 0 w 9116"/>
                      <a:gd name="T15" fmla="*/ 0 h 951"/>
                      <a:gd name="T16" fmla="*/ 0 w 9116"/>
                      <a:gd name="T17" fmla="*/ 0 h 951"/>
                      <a:gd name="T18" fmla="*/ 0 w 9116"/>
                      <a:gd name="T19" fmla="*/ 0 h 951"/>
                      <a:gd name="T20" fmla="*/ 0 w 9116"/>
                      <a:gd name="T21" fmla="*/ 0 h 951"/>
                      <a:gd name="T22" fmla="*/ 0 w 9116"/>
                      <a:gd name="T23" fmla="*/ 0 h 951"/>
                      <a:gd name="T24" fmla="*/ 0 w 9116"/>
                      <a:gd name="T25" fmla="*/ 0 h 951"/>
                      <a:gd name="T26" fmla="*/ 0 w 9116"/>
                      <a:gd name="T27" fmla="*/ 0 h 951"/>
                      <a:gd name="T28" fmla="*/ 0 w 9116"/>
                      <a:gd name="T29" fmla="*/ 0 h 951"/>
                      <a:gd name="T30" fmla="*/ 0 w 9116"/>
                      <a:gd name="T31" fmla="*/ 0 h 951"/>
                      <a:gd name="T32" fmla="*/ 0 w 9116"/>
                      <a:gd name="T33" fmla="*/ 0 h 951"/>
                      <a:gd name="T34" fmla="*/ 0 w 9116"/>
                      <a:gd name="T35" fmla="*/ 0 h 951"/>
                      <a:gd name="T36" fmla="*/ 0 w 9116"/>
                      <a:gd name="T37" fmla="*/ 0 h 951"/>
                      <a:gd name="T38" fmla="*/ 0 w 9116"/>
                      <a:gd name="T39" fmla="*/ 0 h 951"/>
                      <a:gd name="T40" fmla="*/ 0 w 9116"/>
                      <a:gd name="T41" fmla="*/ 0 h 951"/>
                      <a:gd name="T42" fmla="*/ 0 w 9116"/>
                      <a:gd name="T43" fmla="*/ 0 h 951"/>
                      <a:gd name="T44" fmla="*/ 0 w 9116"/>
                      <a:gd name="T45" fmla="*/ 0 h 951"/>
                      <a:gd name="T46" fmla="*/ 0 w 9116"/>
                      <a:gd name="T47" fmla="*/ 0 h 951"/>
                      <a:gd name="T48" fmla="*/ 0 w 9116"/>
                      <a:gd name="T49" fmla="*/ 0 h 951"/>
                      <a:gd name="T50" fmla="*/ 0 w 9116"/>
                      <a:gd name="T51" fmla="*/ 0 h 951"/>
                      <a:gd name="T52" fmla="*/ 0 w 9116"/>
                      <a:gd name="T53" fmla="*/ 0 h 951"/>
                      <a:gd name="T54" fmla="*/ 0 w 9116"/>
                      <a:gd name="T55" fmla="*/ 0 h 951"/>
                      <a:gd name="T56" fmla="*/ 0 w 9116"/>
                      <a:gd name="T57" fmla="*/ 0 h 951"/>
                      <a:gd name="T58" fmla="*/ 0 w 9116"/>
                      <a:gd name="T59" fmla="*/ 0 h 95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9116" h="951">
                        <a:moveTo>
                          <a:pt x="8912" y="756"/>
                        </a:moveTo>
                        <a:lnTo>
                          <a:pt x="1578" y="618"/>
                        </a:lnTo>
                        <a:lnTo>
                          <a:pt x="789" y="517"/>
                        </a:lnTo>
                        <a:lnTo>
                          <a:pt x="0" y="517"/>
                        </a:lnTo>
                        <a:lnTo>
                          <a:pt x="0" y="417"/>
                        </a:lnTo>
                        <a:lnTo>
                          <a:pt x="789" y="417"/>
                        </a:lnTo>
                        <a:lnTo>
                          <a:pt x="1578" y="517"/>
                        </a:lnTo>
                        <a:lnTo>
                          <a:pt x="7495" y="618"/>
                        </a:lnTo>
                        <a:lnTo>
                          <a:pt x="7495" y="615"/>
                        </a:lnTo>
                        <a:lnTo>
                          <a:pt x="8526" y="611"/>
                        </a:lnTo>
                        <a:lnTo>
                          <a:pt x="8522" y="610"/>
                        </a:lnTo>
                        <a:lnTo>
                          <a:pt x="8570" y="608"/>
                        </a:lnTo>
                        <a:lnTo>
                          <a:pt x="8612" y="598"/>
                        </a:lnTo>
                        <a:lnTo>
                          <a:pt x="8680" y="555"/>
                        </a:lnTo>
                        <a:lnTo>
                          <a:pt x="8723" y="490"/>
                        </a:lnTo>
                        <a:lnTo>
                          <a:pt x="8741" y="413"/>
                        </a:lnTo>
                        <a:lnTo>
                          <a:pt x="8741" y="395"/>
                        </a:lnTo>
                        <a:lnTo>
                          <a:pt x="8740" y="376"/>
                        </a:lnTo>
                        <a:lnTo>
                          <a:pt x="8734" y="337"/>
                        </a:lnTo>
                        <a:lnTo>
                          <a:pt x="8698" y="268"/>
                        </a:lnTo>
                        <a:lnTo>
                          <a:pt x="8637" y="217"/>
                        </a:lnTo>
                        <a:lnTo>
                          <a:pt x="8545" y="192"/>
                        </a:lnTo>
                        <a:lnTo>
                          <a:pt x="8546" y="190"/>
                        </a:lnTo>
                        <a:lnTo>
                          <a:pt x="8546" y="0"/>
                        </a:lnTo>
                        <a:lnTo>
                          <a:pt x="8546" y="1"/>
                        </a:lnTo>
                        <a:lnTo>
                          <a:pt x="9116" y="1"/>
                        </a:lnTo>
                        <a:lnTo>
                          <a:pt x="9116" y="951"/>
                        </a:lnTo>
                        <a:lnTo>
                          <a:pt x="8926" y="951"/>
                        </a:lnTo>
                        <a:lnTo>
                          <a:pt x="8926" y="761"/>
                        </a:lnTo>
                        <a:lnTo>
                          <a:pt x="8912" y="756"/>
                        </a:lnTo>
                        <a:close/>
                      </a:path>
                    </a:pathLst>
                  </a:custGeom>
                  <a:solidFill>
                    <a:srgbClr val="CC99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grpSp>
          <p:grpSp>
            <p:nvGrpSpPr>
              <p:cNvPr id="28740" name="Group 43">
                <a:extLst>
                  <a:ext uri="{FF2B5EF4-FFF2-40B4-BE49-F238E27FC236}">
                    <a16:creationId xmlns:a16="http://schemas.microsoft.com/office/drawing/2014/main" id="{BFEC4B9C-3DB5-77E0-1D8E-79384FBD0EED}"/>
                  </a:ext>
                </a:extLst>
              </p:cNvPr>
              <p:cNvGrpSpPr>
                <a:grpSpLocks/>
              </p:cNvGrpSpPr>
              <p:nvPr/>
            </p:nvGrpSpPr>
            <p:grpSpPr bwMode="auto">
              <a:xfrm>
                <a:off x="621" y="2212"/>
                <a:ext cx="327" cy="1395"/>
                <a:chOff x="2663" y="2542"/>
                <a:chExt cx="327" cy="1395"/>
              </a:xfrm>
            </p:grpSpPr>
            <p:sp>
              <p:nvSpPr>
                <p:cNvPr id="28741" name="AutoShape 44">
                  <a:extLst>
                    <a:ext uri="{FF2B5EF4-FFF2-40B4-BE49-F238E27FC236}">
                      <a16:creationId xmlns:a16="http://schemas.microsoft.com/office/drawing/2014/main" id="{7DAB30FB-4423-981F-711C-22FEAD333DCB}"/>
                    </a:ext>
                  </a:extLst>
                </p:cNvPr>
                <p:cNvSpPr>
                  <a:spLocks noChangeArrowheads="1"/>
                </p:cNvSpPr>
                <p:nvPr/>
              </p:nvSpPr>
              <p:spPr bwMode="auto">
                <a:xfrm rot="5400000">
                  <a:off x="2138" y="3067"/>
                  <a:ext cx="1377" cy="327"/>
                </a:xfrm>
                <a:prstGeom prst="roundRect">
                  <a:avLst>
                    <a:gd name="adj" fmla="val 50000"/>
                  </a:avLst>
                </a:prstGeom>
                <a:gradFill rotWithShape="0">
                  <a:gsLst>
                    <a:gs pos="0">
                      <a:srgbClr val="5E4700"/>
                    </a:gs>
                    <a:gs pos="50000">
                      <a:srgbClr val="CC9900"/>
                    </a:gs>
                    <a:gs pos="100000">
                      <a:srgbClr val="5E4700"/>
                    </a:gs>
                  </a:gsLst>
                  <a:lin ang="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42" name="Freeform 45">
                  <a:extLst>
                    <a:ext uri="{FF2B5EF4-FFF2-40B4-BE49-F238E27FC236}">
                      <a16:creationId xmlns:a16="http://schemas.microsoft.com/office/drawing/2014/main" id="{C54F9AEA-8C93-083B-8AD1-2A065EFA85AC}"/>
                    </a:ext>
                  </a:extLst>
                </p:cNvPr>
                <p:cNvSpPr>
                  <a:spLocks noChangeAspect="1"/>
                </p:cNvSpPr>
                <p:nvPr/>
              </p:nvSpPr>
              <p:spPr bwMode="auto">
                <a:xfrm rot="5400000">
                  <a:off x="2769" y="3817"/>
                  <a:ext cx="111" cy="129"/>
                </a:xfrm>
                <a:custGeom>
                  <a:avLst/>
                  <a:gdLst>
                    <a:gd name="T0" fmla="*/ 0 w 1329"/>
                    <a:gd name="T1" fmla="*/ 0 h 1520"/>
                    <a:gd name="T2" fmla="*/ 0 w 1329"/>
                    <a:gd name="T3" fmla="*/ 0 h 1520"/>
                    <a:gd name="T4" fmla="*/ 0 w 1329"/>
                    <a:gd name="T5" fmla="*/ 0 h 1520"/>
                    <a:gd name="T6" fmla="*/ 0 w 1329"/>
                    <a:gd name="T7" fmla="*/ 0 h 1520"/>
                    <a:gd name="T8" fmla="*/ 0 w 1329"/>
                    <a:gd name="T9" fmla="*/ 0 h 1520"/>
                    <a:gd name="T10" fmla="*/ 0 w 1329"/>
                    <a:gd name="T11" fmla="*/ 0 h 1520"/>
                    <a:gd name="T12" fmla="*/ 0 w 1329"/>
                    <a:gd name="T13" fmla="*/ 0 h 1520"/>
                    <a:gd name="T14" fmla="*/ 0 w 1329"/>
                    <a:gd name="T15" fmla="*/ 0 h 1520"/>
                    <a:gd name="T16" fmla="*/ 0 w 1329"/>
                    <a:gd name="T17" fmla="*/ 0 h 1520"/>
                    <a:gd name="T18" fmla="*/ 0 w 1329"/>
                    <a:gd name="T19" fmla="*/ 0 h 1520"/>
                    <a:gd name="T20" fmla="*/ 0 w 1329"/>
                    <a:gd name="T21" fmla="*/ 0 h 1520"/>
                    <a:gd name="T22" fmla="*/ 0 w 1329"/>
                    <a:gd name="T23" fmla="*/ 0 h 1520"/>
                    <a:gd name="T24" fmla="*/ 0 w 1329"/>
                    <a:gd name="T25" fmla="*/ 0 h 15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329" h="1520">
                      <a:moveTo>
                        <a:pt x="0" y="380"/>
                      </a:moveTo>
                      <a:lnTo>
                        <a:pt x="570" y="380"/>
                      </a:lnTo>
                      <a:lnTo>
                        <a:pt x="570" y="190"/>
                      </a:lnTo>
                      <a:lnTo>
                        <a:pt x="1139" y="190"/>
                      </a:lnTo>
                      <a:lnTo>
                        <a:pt x="1139" y="0"/>
                      </a:lnTo>
                      <a:lnTo>
                        <a:pt x="1329" y="0"/>
                      </a:lnTo>
                      <a:lnTo>
                        <a:pt x="1329" y="1520"/>
                      </a:lnTo>
                      <a:lnTo>
                        <a:pt x="1139" y="1520"/>
                      </a:lnTo>
                      <a:lnTo>
                        <a:pt x="1139" y="1330"/>
                      </a:lnTo>
                      <a:lnTo>
                        <a:pt x="570" y="1330"/>
                      </a:lnTo>
                      <a:lnTo>
                        <a:pt x="570" y="1140"/>
                      </a:lnTo>
                      <a:lnTo>
                        <a:pt x="0" y="1140"/>
                      </a:lnTo>
                      <a:lnTo>
                        <a:pt x="0" y="380"/>
                      </a:lnTo>
                      <a:close/>
                    </a:path>
                  </a:pathLst>
                </a:custGeom>
                <a:solidFill>
                  <a:srgbClr val="CC99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43" name="Rectangle 46">
                  <a:extLst>
                    <a:ext uri="{FF2B5EF4-FFF2-40B4-BE49-F238E27FC236}">
                      <a16:creationId xmlns:a16="http://schemas.microsoft.com/office/drawing/2014/main" id="{90B7E2FB-99B5-8C33-CA4D-5471C75C493E}"/>
                    </a:ext>
                  </a:extLst>
                </p:cNvPr>
                <p:cNvSpPr>
                  <a:spLocks noChangeAspect="1" noChangeArrowheads="1"/>
                </p:cNvSpPr>
                <p:nvPr/>
              </p:nvSpPr>
              <p:spPr bwMode="auto">
                <a:xfrm rot="5400000">
                  <a:off x="2771" y="3866"/>
                  <a:ext cx="109" cy="31"/>
                </a:xfrm>
                <a:prstGeom prst="rect">
                  <a:avLst/>
                </a:prstGeom>
                <a:gradFill rotWithShape="0">
                  <a:gsLst>
                    <a:gs pos="0">
                      <a:srgbClr val="000000"/>
                    </a:gs>
                    <a:gs pos="100000">
                      <a:srgbClr val="CC9900"/>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44" name="Rectangle 47">
                  <a:extLst>
                    <a:ext uri="{FF2B5EF4-FFF2-40B4-BE49-F238E27FC236}">
                      <a16:creationId xmlns:a16="http://schemas.microsoft.com/office/drawing/2014/main" id="{FCDDCD9D-EDE7-7912-76C5-C9505C454E41}"/>
                    </a:ext>
                  </a:extLst>
                </p:cNvPr>
                <p:cNvSpPr>
                  <a:spLocks noChangeAspect="1" noChangeArrowheads="1"/>
                </p:cNvSpPr>
                <p:nvPr/>
              </p:nvSpPr>
              <p:spPr bwMode="auto">
                <a:xfrm rot="5400000">
                  <a:off x="2810" y="3874"/>
                  <a:ext cx="31" cy="31"/>
                </a:xfrm>
                <a:prstGeom prst="rect">
                  <a:avLst/>
                </a:prstGeom>
                <a:solidFill>
                  <a:srgbClr val="0000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45" name="Oval 48" descr="Granite">
                  <a:extLst>
                    <a:ext uri="{FF2B5EF4-FFF2-40B4-BE49-F238E27FC236}">
                      <a16:creationId xmlns:a16="http://schemas.microsoft.com/office/drawing/2014/main" id="{9171A9E5-29D7-54EF-EFEA-2AD60A6303CC}"/>
                    </a:ext>
                  </a:extLst>
                </p:cNvPr>
                <p:cNvSpPr>
                  <a:spLocks noChangeArrowheads="1"/>
                </p:cNvSpPr>
                <p:nvPr/>
              </p:nvSpPr>
              <p:spPr bwMode="auto">
                <a:xfrm>
                  <a:off x="2801" y="2784"/>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46" name="Oval 49" descr="Granite">
                  <a:extLst>
                    <a:ext uri="{FF2B5EF4-FFF2-40B4-BE49-F238E27FC236}">
                      <a16:creationId xmlns:a16="http://schemas.microsoft.com/office/drawing/2014/main" id="{C64682B3-C9E4-99B7-D44B-A1B30423E838}"/>
                    </a:ext>
                  </a:extLst>
                </p:cNvPr>
                <p:cNvSpPr>
                  <a:spLocks noChangeArrowheads="1"/>
                </p:cNvSpPr>
                <p:nvPr/>
              </p:nvSpPr>
              <p:spPr bwMode="auto">
                <a:xfrm>
                  <a:off x="2801" y="2869"/>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47" name="Oval 50" descr="Granite">
                  <a:extLst>
                    <a:ext uri="{FF2B5EF4-FFF2-40B4-BE49-F238E27FC236}">
                      <a16:creationId xmlns:a16="http://schemas.microsoft.com/office/drawing/2014/main" id="{A130E0B5-6AF1-FDCD-E5BF-EDCA388E12A9}"/>
                    </a:ext>
                  </a:extLst>
                </p:cNvPr>
                <p:cNvSpPr>
                  <a:spLocks noChangeArrowheads="1"/>
                </p:cNvSpPr>
                <p:nvPr/>
              </p:nvSpPr>
              <p:spPr bwMode="auto">
                <a:xfrm>
                  <a:off x="2802" y="2952"/>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48" name="Oval 51" descr="Granite">
                  <a:extLst>
                    <a:ext uri="{FF2B5EF4-FFF2-40B4-BE49-F238E27FC236}">
                      <a16:creationId xmlns:a16="http://schemas.microsoft.com/office/drawing/2014/main" id="{44F8D15C-EE70-0817-A2DB-CC1236DE42A8}"/>
                    </a:ext>
                  </a:extLst>
                </p:cNvPr>
                <p:cNvSpPr>
                  <a:spLocks noChangeArrowheads="1"/>
                </p:cNvSpPr>
                <p:nvPr/>
              </p:nvSpPr>
              <p:spPr bwMode="auto">
                <a:xfrm>
                  <a:off x="2802" y="3047"/>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49" name="Oval 52" descr="Granite">
                  <a:extLst>
                    <a:ext uri="{FF2B5EF4-FFF2-40B4-BE49-F238E27FC236}">
                      <a16:creationId xmlns:a16="http://schemas.microsoft.com/office/drawing/2014/main" id="{6CCB3C1A-C9BD-A473-3ECB-DE411BB7E5CA}"/>
                    </a:ext>
                  </a:extLst>
                </p:cNvPr>
                <p:cNvSpPr>
                  <a:spLocks noChangeArrowheads="1"/>
                </p:cNvSpPr>
                <p:nvPr/>
              </p:nvSpPr>
              <p:spPr bwMode="auto">
                <a:xfrm>
                  <a:off x="2802" y="3146"/>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50" name="Oval 53" descr="Granite">
                  <a:extLst>
                    <a:ext uri="{FF2B5EF4-FFF2-40B4-BE49-F238E27FC236}">
                      <a16:creationId xmlns:a16="http://schemas.microsoft.com/office/drawing/2014/main" id="{4594A214-AB1C-6EE9-91A3-32EF4C80F9F9}"/>
                    </a:ext>
                  </a:extLst>
                </p:cNvPr>
                <p:cNvSpPr>
                  <a:spLocks noChangeArrowheads="1"/>
                </p:cNvSpPr>
                <p:nvPr/>
              </p:nvSpPr>
              <p:spPr bwMode="auto">
                <a:xfrm>
                  <a:off x="2802" y="3239"/>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51" name="Freeform 54" descr="Granite">
                  <a:extLst>
                    <a:ext uri="{FF2B5EF4-FFF2-40B4-BE49-F238E27FC236}">
                      <a16:creationId xmlns:a16="http://schemas.microsoft.com/office/drawing/2014/main" id="{3D67857B-D10A-9402-E6F4-88F663B65035}"/>
                    </a:ext>
                  </a:extLst>
                </p:cNvPr>
                <p:cNvSpPr>
                  <a:spLocks/>
                </p:cNvSpPr>
                <p:nvPr/>
              </p:nvSpPr>
              <p:spPr bwMode="auto">
                <a:xfrm rot="5400000">
                  <a:off x="2834" y="2838"/>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52" name="Freeform 55" descr="Granite">
                  <a:extLst>
                    <a:ext uri="{FF2B5EF4-FFF2-40B4-BE49-F238E27FC236}">
                      <a16:creationId xmlns:a16="http://schemas.microsoft.com/office/drawing/2014/main" id="{CFFEB6BB-6DD2-0232-7A52-54F630459BCD}"/>
                    </a:ext>
                  </a:extLst>
                </p:cNvPr>
                <p:cNvSpPr>
                  <a:spLocks/>
                </p:cNvSpPr>
                <p:nvPr/>
              </p:nvSpPr>
              <p:spPr bwMode="auto">
                <a:xfrm rot="5400000">
                  <a:off x="2834" y="2925"/>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53" name="Freeform 56" descr="Granite">
                  <a:extLst>
                    <a:ext uri="{FF2B5EF4-FFF2-40B4-BE49-F238E27FC236}">
                      <a16:creationId xmlns:a16="http://schemas.microsoft.com/office/drawing/2014/main" id="{29F277C3-7A62-E323-5B31-D5AECBFE548D}"/>
                    </a:ext>
                  </a:extLst>
                </p:cNvPr>
                <p:cNvSpPr>
                  <a:spLocks/>
                </p:cNvSpPr>
                <p:nvPr/>
              </p:nvSpPr>
              <p:spPr bwMode="auto">
                <a:xfrm rot="5400000">
                  <a:off x="2833" y="3014"/>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54" name="Freeform 57" descr="Granite">
                  <a:extLst>
                    <a:ext uri="{FF2B5EF4-FFF2-40B4-BE49-F238E27FC236}">
                      <a16:creationId xmlns:a16="http://schemas.microsoft.com/office/drawing/2014/main" id="{8D1A4B4C-42F6-5BEF-FD48-03D061775FA4}"/>
                    </a:ext>
                  </a:extLst>
                </p:cNvPr>
                <p:cNvSpPr>
                  <a:spLocks/>
                </p:cNvSpPr>
                <p:nvPr/>
              </p:nvSpPr>
              <p:spPr bwMode="auto">
                <a:xfrm rot="5400000">
                  <a:off x="2836" y="3104"/>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55" name="Freeform 58" descr="Granite">
                  <a:extLst>
                    <a:ext uri="{FF2B5EF4-FFF2-40B4-BE49-F238E27FC236}">
                      <a16:creationId xmlns:a16="http://schemas.microsoft.com/office/drawing/2014/main" id="{32315119-5828-B39E-9D4F-E7B2EC1DC256}"/>
                    </a:ext>
                  </a:extLst>
                </p:cNvPr>
                <p:cNvSpPr>
                  <a:spLocks/>
                </p:cNvSpPr>
                <p:nvPr/>
              </p:nvSpPr>
              <p:spPr bwMode="auto">
                <a:xfrm rot="5400000">
                  <a:off x="2833" y="3199"/>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56" name="Freeform 59" descr="Granite">
                  <a:extLst>
                    <a:ext uri="{FF2B5EF4-FFF2-40B4-BE49-F238E27FC236}">
                      <a16:creationId xmlns:a16="http://schemas.microsoft.com/office/drawing/2014/main" id="{99BA3BD7-C588-4FCF-7093-DE9D59D322CA}"/>
                    </a:ext>
                  </a:extLst>
                </p:cNvPr>
                <p:cNvSpPr>
                  <a:spLocks/>
                </p:cNvSpPr>
                <p:nvPr/>
              </p:nvSpPr>
              <p:spPr bwMode="auto">
                <a:xfrm rot="16200000" flipH="1">
                  <a:off x="2761" y="3202"/>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57" name="Freeform 60" descr="Granite">
                  <a:extLst>
                    <a:ext uri="{FF2B5EF4-FFF2-40B4-BE49-F238E27FC236}">
                      <a16:creationId xmlns:a16="http://schemas.microsoft.com/office/drawing/2014/main" id="{A47FBA84-1696-06D9-44F9-B87EEFE9C6B6}"/>
                    </a:ext>
                  </a:extLst>
                </p:cNvPr>
                <p:cNvSpPr>
                  <a:spLocks/>
                </p:cNvSpPr>
                <p:nvPr/>
              </p:nvSpPr>
              <p:spPr bwMode="auto">
                <a:xfrm rot="16200000" flipH="1">
                  <a:off x="2759" y="3104"/>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58" name="Freeform 61" descr="Granite">
                  <a:extLst>
                    <a:ext uri="{FF2B5EF4-FFF2-40B4-BE49-F238E27FC236}">
                      <a16:creationId xmlns:a16="http://schemas.microsoft.com/office/drawing/2014/main" id="{F4B4CA17-2BD2-CC48-FE08-F0BE0A9EFF23}"/>
                    </a:ext>
                  </a:extLst>
                </p:cNvPr>
                <p:cNvSpPr>
                  <a:spLocks/>
                </p:cNvSpPr>
                <p:nvPr/>
              </p:nvSpPr>
              <p:spPr bwMode="auto">
                <a:xfrm rot="16200000" flipH="1">
                  <a:off x="2762" y="3016"/>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59" name="Freeform 62" descr="Granite">
                  <a:extLst>
                    <a:ext uri="{FF2B5EF4-FFF2-40B4-BE49-F238E27FC236}">
                      <a16:creationId xmlns:a16="http://schemas.microsoft.com/office/drawing/2014/main" id="{F2DF2E97-E7C2-5A6C-43A6-2BD2FBF07CE1}"/>
                    </a:ext>
                  </a:extLst>
                </p:cNvPr>
                <p:cNvSpPr>
                  <a:spLocks/>
                </p:cNvSpPr>
                <p:nvPr/>
              </p:nvSpPr>
              <p:spPr bwMode="auto">
                <a:xfrm rot="16200000" flipH="1">
                  <a:off x="2761" y="2926"/>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60" name="Freeform 63" descr="Granite">
                  <a:extLst>
                    <a:ext uri="{FF2B5EF4-FFF2-40B4-BE49-F238E27FC236}">
                      <a16:creationId xmlns:a16="http://schemas.microsoft.com/office/drawing/2014/main" id="{468306E7-5D32-FEF0-6BAA-28F5679AED3D}"/>
                    </a:ext>
                  </a:extLst>
                </p:cNvPr>
                <p:cNvSpPr>
                  <a:spLocks/>
                </p:cNvSpPr>
                <p:nvPr/>
              </p:nvSpPr>
              <p:spPr bwMode="auto">
                <a:xfrm rot="16200000" flipH="1">
                  <a:off x="2761" y="2836"/>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grpSp>
      </p:grpSp>
      <p:grpSp>
        <p:nvGrpSpPr>
          <p:cNvPr id="1133632" name="Group 64">
            <a:extLst>
              <a:ext uri="{FF2B5EF4-FFF2-40B4-BE49-F238E27FC236}">
                <a16:creationId xmlns:a16="http://schemas.microsoft.com/office/drawing/2014/main" id="{7B175DA5-DEAE-7F96-C974-C04E883E323E}"/>
              </a:ext>
            </a:extLst>
          </p:cNvPr>
          <p:cNvGrpSpPr>
            <a:grpSpLocks/>
          </p:cNvGrpSpPr>
          <p:nvPr/>
        </p:nvGrpSpPr>
        <p:grpSpPr bwMode="auto">
          <a:xfrm>
            <a:off x="5468940" y="2132013"/>
            <a:ext cx="2055813" cy="4611688"/>
            <a:chOff x="2485" y="1343"/>
            <a:chExt cx="1295" cy="2905"/>
          </a:xfrm>
        </p:grpSpPr>
        <p:sp>
          <p:nvSpPr>
            <p:cNvPr id="28703" name="Text Box 65">
              <a:extLst>
                <a:ext uri="{FF2B5EF4-FFF2-40B4-BE49-F238E27FC236}">
                  <a16:creationId xmlns:a16="http://schemas.microsoft.com/office/drawing/2014/main" id="{8A4321BA-7565-1217-8A33-CDD27396F152}"/>
                </a:ext>
              </a:extLst>
            </p:cNvPr>
            <p:cNvSpPr txBox="1">
              <a:spLocks noChangeArrowheads="1"/>
            </p:cNvSpPr>
            <p:nvPr/>
          </p:nvSpPr>
          <p:spPr bwMode="auto">
            <a:xfrm>
              <a:off x="3195" y="3666"/>
              <a:ext cx="585" cy="582"/>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STEEL</a:t>
              </a:r>
            </a:p>
            <a:p>
              <a:pPr eaLnBrk="0" fontAlgn="base" hangingPunct="0">
                <a:spcBef>
                  <a:spcPct val="0"/>
                </a:spcBef>
                <a:spcAft>
                  <a:spcPct val="0"/>
                </a:spcAft>
              </a:pPr>
              <a:r>
                <a:rPr lang="en-GB" altLang="en-US" b="1">
                  <a:solidFill>
                    <a:srgbClr val="FFFFFF"/>
                  </a:solidFill>
                </a:rPr>
                <a:t>STUB</a:t>
              </a:r>
            </a:p>
            <a:p>
              <a:pPr eaLnBrk="0" fontAlgn="base" hangingPunct="0">
                <a:spcBef>
                  <a:spcPct val="0"/>
                </a:spcBef>
                <a:spcAft>
                  <a:spcPct val="0"/>
                </a:spcAft>
              </a:pPr>
              <a:r>
                <a:rPr lang="en-GB" altLang="en-US" b="1">
                  <a:solidFill>
                    <a:srgbClr val="FFFFFF"/>
                  </a:solidFill>
                </a:rPr>
                <a:t>CASE</a:t>
              </a:r>
            </a:p>
          </p:txBody>
        </p:sp>
        <p:grpSp>
          <p:nvGrpSpPr>
            <p:cNvPr id="28704" name="Group 66">
              <a:extLst>
                <a:ext uri="{FF2B5EF4-FFF2-40B4-BE49-F238E27FC236}">
                  <a16:creationId xmlns:a16="http://schemas.microsoft.com/office/drawing/2014/main" id="{D0180814-E1BE-11B6-FC60-D495EB4F12C5}"/>
                </a:ext>
              </a:extLst>
            </p:cNvPr>
            <p:cNvGrpSpPr>
              <a:grpSpLocks/>
            </p:cNvGrpSpPr>
            <p:nvPr/>
          </p:nvGrpSpPr>
          <p:grpSpPr bwMode="auto">
            <a:xfrm>
              <a:off x="2485" y="1343"/>
              <a:ext cx="1200" cy="2267"/>
              <a:chOff x="2485" y="1343"/>
              <a:chExt cx="1200" cy="2267"/>
            </a:xfrm>
          </p:grpSpPr>
          <p:sp>
            <p:nvSpPr>
              <p:cNvPr id="28705" name="Rectangle 67">
                <a:extLst>
                  <a:ext uri="{FF2B5EF4-FFF2-40B4-BE49-F238E27FC236}">
                    <a16:creationId xmlns:a16="http://schemas.microsoft.com/office/drawing/2014/main" id="{1926905D-70CD-957D-D08E-861E5B573BB1}"/>
                  </a:ext>
                </a:extLst>
              </p:cNvPr>
              <p:cNvSpPr>
                <a:spLocks noChangeArrowheads="1"/>
              </p:cNvSpPr>
              <p:nvPr/>
            </p:nvSpPr>
            <p:spPr bwMode="auto">
              <a:xfrm rot="5400000">
                <a:off x="3230" y="3140"/>
                <a:ext cx="324" cy="399"/>
              </a:xfrm>
              <a:prstGeom prst="rect">
                <a:avLst/>
              </a:prstGeom>
              <a:gradFill rotWithShape="0">
                <a:gsLst>
                  <a:gs pos="0">
                    <a:srgbClr val="292929"/>
                  </a:gs>
                  <a:gs pos="50000">
                    <a:srgbClr val="C0C0C0"/>
                  </a:gs>
                  <a:gs pos="100000">
                    <a:srgbClr val="292929"/>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06" name="Rectangle 68">
                <a:extLst>
                  <a:ext uri="{FF2B5EF4-FFF2-40B4-BE49-F238E27FC236}">
                    <a16:creationId xmlns:a16="http://schemas.microsoft.com/office/drawing/2014/main" id="{EA60379E-4AF8-0F5B-832B-3245C4D3C393}"/>
                  </a:ext>
                </a:extLst>
              </p:cNvPr>
              <p:cNvSpPr>
                <a:spLocks noChangeArrowheads="1"/>
              </p:cNvSpPr>
              <p:nvPr/>
            </p:nvSpPr>
            <p:spPr bwMode="auto">
              <a:xfrm>
                <a:off x="3246" y="3130"/>
                <a:ext cx="304" cy="96"/>
              </a:xfrm>
              <a:prstGeom prst="rect">
                <a:avLst/>
              </a:prstGeom>
              <a:gradFill rotWithShape="0">
                <a:gsLst>
                  <a:gs pos="0">
                    <a:srgbClr val="C0C0C0"/>
                  </a:gs>
                  <a:gs pos="50000">
                    <a:srgbClr val="FFFFFF"/>
                  </a:gs>
                  <a:gs pos="100000">
                    <a:srgbClr val="C0C0C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07" name="Rectangle 69">
                <a:extLst>
                  <a:ext uri="{FF2B5EF4-FFF2-40B4-BE49-F238E27FC236}">
                    <a16:creationId xmlns:a16="http://schemas.microsoft.com/office/drawing/2014/main" id="{40B277D7-CB0F-8A3B-C5C8-B52C01CF630E}"/>
                  </a:ext>
                </a:extLst>
              </p:cNvPr>
              <p:cNvSpPr>
                <a:spLocks noChangeArrowheads="1"/>
              </p:cNvSpPr>
              <p:nvPr/>
            </p:nvSpPr>
            <p:spPr bwMode="auto">
              <a:xfrm>
                <a:off x="3214" y="3082"/>
                <a:ext cx="384" cy="48"/>
              </a:xfrm>
              <a:prstGeom prst="rect">
                <a:avLst/>
              </a:prstGeom>
              <a:gradFill rotWithShape="0">
                <a:gsLst>
                  <a:gs pos="0">
                    <a:srgbClr val="C0C0C0"/>
                  </a:gs>
                  <a:gs pos="50000">
                    <a:srgbClr val="FFFFFF"/>
                  </a:gs>
                  <a:gs pos="100000">
                    <a:srgbClr val="C0C0C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08" name="Rectangle 70">
                <a:extLst>
                  <a:ext uri="{FF2B5EF4-FFF2-40B4-BE49-F238E27FC236}">
                    <a16:creationId xmlns:a16="http://schemas.microsoft.com/office/drawing/2014/main" id="{2AC35DB5-C548-9042-CFC8-01FE692940F0}"/>
                  </a:ext>
                </a:extLst>
              </p:cNvPr>
              <p:cNvSpPr>
                <a:spLocks noChangeArrowheads="1"/>
              </p:cNvSpPr>
              <p:nvPr/>
            </p:nvSpPr>
            <p:spPr bwMode="auto">
              <a:xfrm>
                <a:off x="3202" y="1786"/>
                <a:ext cx="396" cy="1296"/>
              </a:xfrm>
              <a:prstGeom prst="rect">
                <a:avLst/>
              </a:prstGeom>
              <a:gradFill rotWithShape="0">
                <a:gsLst>
                  <a:gs pos="0">
                    <a:srgbClr val="C0C0C0"/>
                  </a:gs>
                  <a:gs pos="50000">
                    <a:srgbClr val="FFFFFF"/>
                  </a:gs>
                  <a:gs pos="100000">
                    <a:srgbClr val="C0C0C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09" name="Freeform 71">
                <a:extLst>
                  <a:ext uri="{FF2B5EF4-FFF2-40B4-BE49-F238E27FC236}">
                    <a16:creationId xmlns:a16="http://schemas.microsoft.com/office/drawing/2014/main" id="{B427FBD4-A140-6FDD-9018-B7721DD0F9A5}"/>
                  </a:ext>
                </a:extLst>
              </p:cNvPr>
              <p:cNvSpPr>
                <a:spLocks/>
              </p:cNvSpPr>
              <p:nvPr/>
            </p:nvSpPr>
            <p:spPr bwMode="auto">
              <a:xfrm rot="5400000">
                <a:off x="3181" y="3106"/>
                <a:ext cx="432" cy="576"/>
              </a:xfrm>
              <a:custGeom>
                <a:avLst/>
                <a:gdLst>
                  <a:gd name="T0" fmla="*/ 0 w 432"/>
                  <a:gd name="T1" fmla="*/ 48 h 576"/>
                  <a:gd name="T2" fmla="*/ 384 w 432"/>
                  <a:gd name="T3" fmla="*/ 48 h 576"/>
                  <a:gd name="T4" fmla="*/ 384 w 432"/>
                  <a:gd name="T5" fmla="*/ 0 h 576"/>
                  <a:gd name="T6" fmla="*/ 432 w 432"/>
                  <a:gd name="T7" fmla="*/ 0 h 576"/>
                  <a:gd name="T8" fmla="*/ 432 w 432"/>
                  <a:gd name="T9" fmla="*/ 576 h 576"/>
                  <a:gd name="T10" fmla="*/ 384 w 432"/>
                  <a:gd name="T11" fmla="*/ 576 h 576"/>
                  <a:gd name="T12" fmla="*/ 384 w 432"/>
                  <a:gd name="T13" fmla="*/ 528 h 576"/>
                  <a:gd name="T14" fmla="*/ 0 w 432"/>
                  <a:gd name="T15" fmla="*/ 528 h 576"/>
                  <a:gd name="T16" fmla="*/ 0 w 432"/>
                  <a:gd name="T17" fmla="*/ 480 h 576"/>
                  <a:gd name="T18" fmla="*/ 288 w 432"/>
                  <a:gd name="T19" fmla="*/ 480 h 576"/>
                  <a:gd name="T20" fmla="*/ 288 w 432"/>
                  <a:gd name="T21" fmla="*/ 96 h 576"/>
                  <a:gd name="T22" fmla="*/ 0 w 432"/>
                  <a:gd name="T23" fmla="*/ 96 h 576"/>
                  <a:gd name="T24" fmla="*/ 0 w 432"/>
                  <a:gd name="T25" fmla="*/ 48 h 57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32" h="576">
                    <a:moveTo>
                      <a:pt x="0" y="48"/>
                    </a:moveTo>
                    <a:lnTo>
                      <a:pt x="384" y="48"/>
                    </a:lnTo>
                    <a:lnTo>
                      <a:pt x="384" y="0"/>
                    </a:lnTo>
                    <a:lnTo>
                      <a:pt x="432" y="0"/>
                    </a:lnTo>
                    <a:lnTo>
                      <a:pt x="432" y="576"/>
                    </a:lnTo>
                    <a:lnTo>
                      <a:pt x="384" y="576"/>
                    </a:lnTo>
                    <a:lnTo>
                      <a:pt x="384" y="528"/>
                    </a:lnTo>
                    <a:lnTo>
                      <a:pt x="0" y="528"/>
                    </a:lnTo>
                    <a:lnTo>
                      <a:pt x="0" y="480"/>
                    </a:lnTo>
                    <a:lnTo>
                      <a:pt x="288" y="480"/>
                    </a:lnTo>
                    <a:lnTo>
                      <a:pt x="288" y="96"/>
                    </a:lnTo>
                    <a:lnTo>
                      <a:pt x="0" y="96"/>
                    </a:lnTo>
                    <a:lnTo>
                      <a:pt x="0" y="48"/>
                    </a:lnTo>
                    <a:close/>
                  </a:path>
                </a:pathLst>
              </a:custGeom>
              <a:solidFill>
                <a:srgbClr val="80808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10" name="Freeform 72">
                <a:extLst>
                  <a:ext uri="{FF2B5EF4-FFF2-40B4-BE49-F238E27FC236}">
                    <a16:creationId xmlns:a16="http://schemas.microsoft.com/office/drawing/2014/main" id="{876F1597-A59D-E6B0-BB42-554E878D7F4B}"/>
                  </a:ext>
                </a:extLst>
              </p:cNvPr>
              <p:cNvSpPr>
                <a:spLocks/>
              </p:cNvSpPr>
              <p:nvPr/>
            </p:nvSpPr>
            <p:spPr bwMode="auto">
              <a:xfrm>
                <a:off x="3158" y="1786"/>
                <a:ext cx="96" cy="1440"/>
              </a:xfrm>
              <a:custGeom>
                <a:avLst/>
                <a:gdLst>
                  <a:gd name="T0" fmla="*/ 48 w 96"/>
                  <a:gd name="T1" fmla="*/ 1440 h 1440"/>
                  <a:gd name="T2" fmla="*/ 48 w 96"/>
                  <a:gd name="T3" fmla="*/ 1392 h 1440"/>
                  <a:gd name="T4" fmla="*/ 0 w 96"/>
                  <a:gd name="T5" fmla="*/ 1392 h 1440"/>
                  <a:gd name="T6" fmla="*/ 0 w 96"/>
                  <a:gd name="T7" fmla="*/ 0 h 1440"/>
                  <a:gd name="T8" fmla="*/ 48 w 96"/>
                  <a:gd name="T9" fmla="*/ 0 h 1440"/>
                  <a:gd name="T10" fmla="*/ 48 w 96"/>
                  <a:gd name="T11" fmla="*/ 1296 h 1440"/>
                  <a:gd name="T12" fmla="*/ 96 w 96"/>
                  <a:gd name="T13" fmla="*/ 1344 h 1440"/>
                  <a:gd name="T14" fmla="*/ 96 w 96"/>
                  <a:gd name="T15" fmla="*/ 1440 h 1440"/>
                  <a:gd name="T16" fmla="*/ 48 w 96"/>
                  <a:gd name="T17" fmla="*/ 1440 h 14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6" h="1440">
                    <a:moveTo>
                      <a:pt x="48" y="1440"/>
                    </a:moveTo>
                    <a:lnTo>
                      <a:pt x="48" y="1392"/>
                    </a:lnTo>
                    <a:lnTo>
                      <a:pt x="0" y="1392"/>
                    </a:lnTo>
                    <a:lnTo>
                      <a:pt x="0" y="0"/>
                    </a:lnTo>
                    <a:lnTo>
                      <a:pt x="48" y="0"/>
                    </a:lnTo>
                    <a:lnTo>
                      <a:pt x="48" y="1296"/>
                    </a:lnTo>
                    <a:lnTo>
                      <a:pt x="96" y="1344"/>
                    </a:lnTo>
                    <a:lnTo>
                      <a:pt x="96" y="1440"/>
                    </a:lnTo>
                    <a:lnTo>
                      <a:pt x="48" y="1440"/>
                    </a:lnTo>
                    <a:close/>
                  </a:path>
                </a:pathLst>
              </a:custGeom>
              <a:solidFill>
                <a:srgbClr val="FFFFFF"/>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11" name="Freeform 73">
                <a:extLst>
                  <a:ext uri="{FF2B5EF4-FFF2-40B4-BE49-F238E27FC236}">
                    <a16:creationId xmlns:a16="http://schemas.microsoft.com/office/drawing/2014/main" id="{FB5C9DD3-25CD-4B8C-4306-14E059BCBE99}"/>
                  </a:ext>
                </a:extLst>
              </p:cNvPr>
              <p:cNvSpPr>
                <a:spLocks/>
              </p:cNvSpPr>
              <p:nvPr/>
            </p:nvSpPr>
            <p:spPr bwMode="auto">
              <a:xfrm flipH="1">
                <a:off x="3542" y="1786"/>
                <a:ext cx="96" cy="1440"/>
              </a:xfrm>
              <a:custGeom>
                <a:avLst/>
                <a:gdLst>
                  <a:gd name="T0" fmla="*/ 48 w 96"/>
                  <a:gd name="T1" fmla="*/ 1440 h 1440"/>
                  <a:gd name="T2" fmla="*/ 48 w 96"/>
                  <a:gd name="T3" fmla="*/ 1392 h 1440"/>
                  <a:gd name="T4" fmla="*/ 0 w 96"/>
                  <a:gd name="T5" fmla="*/ 1392 h 1440"/>
                  <a:gd name="T6" fmla="*/ 0 w 96"/>
                  <a:gd name="T7" fmla="*/ 0 h 1440"/>
                  <a:gd name="T8" fmla="*/ 48 w 96"/>
                  <a:gd name="T9" fmla="*/ 0 h 1440"/>
                  <a:gd name="T10" fmla="*/ 48 w 96"/>
                  <a:gd name="T11" fmla="*/ 1296 h 1440"/>
                  <a:gd name="T12" fmla="*/ 96 w 96"/>
                  <a:gd name="T13" fmla="*/ 1344 h 1440"/>
                  <a:gd name="T14" fmla="*/ 96 w 96"/>
                  <a:gd name="T15" fmla="*/ 1440 h 1440"/>
                  <a:gd name="T16" fmla="*/ 48 w 96"/>
                  <a:gd name="T17" fmla="*/ 1440 h 144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6" h="1440">
                    <a:moveTo>
                      <a:pt x="48" y="1440"/>
                    </a:moveTo>
                    <a:lnTo>
                      <a:pt x="48" y="1392"/>
                    </a:lnTo>
                    <a:lnTo>
                      <a:pt x="0" y="1392"/>
                    </a:lnTo>
                    <a:lnTo>
                      <a:pt x="0" y="0"/>
                    </a:lnTo>
                    <a:lnTo>
                      <a:pt x="48" y="0"/>
                    </a:lnTo>
                    <a:lnTo>
                      <a:pt x="48" y="1296"/>
                    </a:lnTo>
                    <a:lnTo>
                      <a:pt x="96" y="1344"/>
                    </a:lnTo>
                    <a:lnTo>
                      <a:pt x="96" y="1440"/>
                    </a:lnTo>
                    <a:lnTo>
                      <a:pt x="48" y="1440"/>
                    </a:lnTo>
                    <a:close/>
                  </a:path>
                </a:pathLst>
              </a:custGeom>
              <a:solidFill>
                <a:srgbClr val="FFFFFF"/>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12" name="Text Box 74">
                <a:extLst>
                  <a:ext uri="{FF2B5EF4-FFF2-40B4-BE49-F238E27FC236}">
                    <a16:creationId xmlns:a16="http://schemas.microsoft.com/office/drawing/2014/main" id="{4F0BA709-1B1E-72DB-18F3-5FBA8F4896D8}"/>
                  </a:ext>
                </a:extLst>
              </p:cNvPr>
              <p:cNvSpPr txBox="1">
                <a:spLocks noChangeArrowheads="1"/>
              </p:cNvSpPr>
              <p:nvPr/>
            </p:nvSpPr>
            <p:spPr bwMode="auto">
              <a:xfrm>
                <a:off x="2485" y="1343"/>
                <a:ext cx="1183" cy="407"/>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COMBUSTIBLE</a:t>
                </a:r>
              </a:p>
              <a:p>
                <a:pPr eaLnBrk="0" fontAlgn="base" hangingPunct="0">
                  <a:spcBef>
                    <a:spcPct val="0"/>
                  </a:spcBef>
                  <a:spcAft>
                    <a:spcPct val="0"/>
                  </a:spcAft>
                </a:pPr>
                <a:r>
                  <a:rPr lang="en-GB" altLang="en-US" b="1">
                    <a:solidFill>
                      <a:srgbClr val="FFFFFF"/>
                    </a:solidFill>
                  </a:rPr>
                  <a:t>CASE</a:t>
                </a:r>
              </a:p>
            </p:txBody>
          </p:sp>
          <p:sp>
            <p:nvSpPr>
              <p:cNvPr id="28713" name="Line 75">
                <a:extLst>
                  <a:ext uri="{FF2B5EF4-FFF2-40B4-BE49-F238E27FC236}">
                    <a16:creationId xmlns:a16="http://schemas.microsoft.com/office/drawing/2014/main" id="{047F0983-4C1E-8DA5-941C-1F91C26B21F5}"/>
                  </a:ext>
                </a:extLst>
              </p:cNvPr>
              <p:cNvSpPr>
                <a:spLocks noChangeShapeType="1"/>
              </p:cNvSpPr>
              <p:nvPr/>
            </p:nvSpPr>
            <p:spPr bwMode="auto">
              <a:xfrm>
                <a:off x="3037" y="1644"/>
                <a:ext cx="152" cy="199"/>
              </a:xfrm>
              <a:prstGeom prst="line">
                <a:avLst/>
              </a:prstGeom>
              <a:noFill/>
              <a:ln w="25400">
                <a:solidFill>
                  <a:schemeClr val="tx1"/>
                </a:solidFill>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14" name="Oval 76">
                <a:extLst>
                  <a:ext uri="{FF2B5EF4-FFF2-40B4-BE49-F238E27FC236}">
                    <a16:creationId xmlns:a16="http://schemas.microsoft.com/office/drawing/2014/main" id="{6ACE22C2-DCD7-3843-CE95-866BDE7BF56E}"/>
                  </a:ext>
                </a:extLst>
              </p:cNvPr>
              <p:cNvSpPr>
                <a:spLocks noChangeArrowheads="1"/>
              </p:cNvSpPr>
              <p:nvPr/>
            </p:nvSpPr>
            <p:spPr bwMode="auto">
              <a:xfrm>
                <a:off x="3152" y="3134"/>
                <a:ext cx="56" cy="56"/>
              </a:xfrm>
              <a:prstGeom prst="ellipse">
                <a:avLst/>
              </a:prstGeom>
              <a:solidFill>
                <a:srgbClr val="000000"/>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15" name="Oval 77">
                <a:extLst>
                  <a:ext uri="{FF2B5EF4-FFF2-40B4-BE49-F238E27FC236}">
                    <a16:creationId xmlns:a16="http://schemas.microsoft.com/office/drawing/2014/main" id="{418A365B-3CB7-FA21-EE21-7FB9BFE4DAFB}"/>
                  </a:ext>
                </a:extLst>
              </p:cNvPr>
              <p:cNvSpPr>
                <a:spLocks noChangeArrowheads="1"/>
              </p:cNvSpPr>
              <p:nvPr/>
            </p:nvSpPr>
            <p:spPr bwMode="auto">
              <a:xfrm>
                <a:off x="3586" y="3134"/>
                <a:ext cx="56" cy="56"/>
              </a:xfrm>
              <a:prstGeom prst="ellipse">
                <a:avLst/>
              </a:prstGeom>
              <a:solidFill>
                <a:srgbClr val="000000"/>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nvGrpSpPr>
              <p:cNvPr id="28716" name="Group 78">
                <a:extLst>
                  <a:ext uri="{FF2B5EF4-FFF2-40B4-BE49-F238E27FC236}">
                    <a16:creationId xmlns:a16="http://schemas.microsoft.com/office/drawing/2014/main" id="{16547B14-A7D3-ED2A-C77E-8204C02A7082}"/>
                  </a:ext>
                </a:extLst>
              </p:cNvPr>
              <p:cNvGrpSpPr>
                <a:grpSpLocks/>
              </p:cNvGrpSpPr>
              <p:nvPr/>
            </p:nvGrpSpPr>
            <p:grpSpPr bwMode="auto">
              <a:xfrm>
                <a:off x="3230" y="2211"/>
                <a:ext cx="327" cy="1395"/>
                <a:chOff x="2663" y="2542"/>
                <a:chExt cx="327" cy="1395"/>
              </a:xfrm>
            </p:grpSpPr>
            <p:sp>
              <p:nvSpPr>
                <p:cNvPr id="28717" name="AutoShape 79">
                  <a:extLst>
                    <a:ext uri="{FF2B5EF4-FFF2-40B4-BE49-F238E27FC236}">
                      <a16:creationId xmlns:a16="http://schemas.microsoft.com/office/drawing/2014/main" id="{F058FA87-0BC9-2987-CBF8-E120ACBDC208}"/>
                    </a:ext>
                  </a:extLst>
                </p:cNvPr>
                <p:cNvSpPr>
                  <a:spLocks noChangeArrowheads="1"/>
                </p:cNvSpPr>
                <p:nvPr/>
              </p:nvSpPr>
              <p:spPr bwMode="auto">
                <a:xfrm rot="5400000">
                  <a:off x="2138" y="3067"/>
                  <a:ext cx="1377" cy="327"/>
                </a:xfrm>
                <a:prstGeom prst="roundRect">
                  <a:avLst>
                    <a:gd name="adj" fmla="val 50000"/>
                  </a:avLst>
                </a:prstGeom>
                <a:gradFill rotWithShape="0">
                  <a:gsLst>
                    <a:gs pos="0">
                      <a:srgbClr val="5E4700"/>
                    </a:gs>
                    <a:gs pos="50000">
                      <a:srgbClr val="CC9900"/>
                    </a:gs>
                    <a:gs pos="100000">
                      <a:srgbClr val="5E4700"/>
                    </a:gs>
                  </a:gsLst>
                  <a:lin ang="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18" name="Freeform 80">
                  <a:extLst>
                    <a:ext uri="{FF2B5EF4-FFF2-40B4-BE49-F238E27FC236}">
                      <a16:creationId xmlns:a16="http://schemas.microsoft.com/office/drawing/2014/main" id="{38A2D9DD-6D48-4477-9600-41E8A03CA9C1}"/>
                    </a:ext>
                  </a:extLst>
                </p:cNvPr>
                <p:cNvSpPr>
                  <a:spLocks noChangeAspect="1"/>
                </p:cNvSpPr>
                <p:nvPr/>
              </p:nvSpPr>
              <p:spPr bwMode="auto">
                <a:xfrm rot="5400000">
                  <a:off x="2769" y="3817"/>
                  <a:ext cx="111" cy="129"/>
                </a:xfrm>
                <a:custGeom>
                  <a:avLst/>
                  <a:gdLst>
                    <a:gd name="T0" fmla="*/ 0 w 1329"/>
                    <a:gd name="T1" fmla="*/ 0 h 1520"/>
                    <a:gd name="T2" fmla="*/ 0 w 1329"/>
                    <a:gd name="T3" fmla="*/ 0 h 1520"/>
                    <a:gd name="T4" fmla="*/ 0 w 1329"/>
                    <a:gd name="T5" fmla="*/ 0 h 1520"/>
                    <a:gd name="T6" fmla="*/ 0 w 1329"/>
                    <a:gd name="T7" fmla="*/ 0 h 1520"/>
                    <a:gd name="T8" fmla="*/ 0 w 1329"/>
                    <a:gd name="T9" fmla="*/ 0 h 1520"/>
                    <a:gd name="T10" fmla="*/ 0 w 1329"/>
                    <a:gd name="T11" fmla="*/ 0 h 1520"/>
                    <a:gd name="T12" fmla="*/ 0 w 1329"/>
                    <a:gd name="T13" fmla="*/ 0 h 1520"/>
                    <a:gd name="T14" fmla="*/ 0 w 1329"/>
                    <a:gd name="T15" fmla="*/ 0 h 1520"/>
                    <a:gd name="T16" fmla="*/ 0 w 1329"/>
                    <a:gd name="T17" fmla="*/ 0 h 1520"/>
                    <a:gd name="T18" fmla="*/ 0 w 1329"/>
                    <a:gd name="T19" fmla="*/ 0 h 1520"/>
                    <a:gd name="T20" fmla="*/ 0 w 1329"/>
                    <a:gd name="T21" fmla="*/ 0 h 1520"/>
                    <a:gd name="T22" fmla="*/ 0 w 1329"/>
                    <a:gd name="T23" fmla="*/ 0 h 1520"/>
                    <a:gd name="T24" fmla="*/ 0 w 1329"/>
                    <a:gd name="T25" fmla="*/ 0 h 15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329" h="1520">
                      <a:moveTo>
                        <a:pt x="0" y="380"/>
                      </a:moveTo>
                      <a:lnTo>
                        <a:pt x="570" y="380"/>
                      </a:lnTo>
                      <a:lnTo>
                        <a:pt x="570" y="190"/>
                      </a:lnTo>
                      <a:lnTo>
                        <a:pt x="1139" y="190"/>
                      </a:lnTo>
                      <a:lnTo>
                        <a:pt x="1139" y="0"/>
                      </a:lnTo>
                      <a:lnTo>
                        <a:pt x="1329" y="0"/>
                      </a:lnTo>
                      <a:lnTo>
                        <a:pt x="1329" y="1520"/>
                      </a:lnTo>
                      <a:lnTo>
                        <a:pt x="1139" y="1520"/>
                      </a:lnTo>
                      <a:lnTo>
                        <a:pt x="1139" y="1330"/>
                      </a:lnTo>
                      <a:lnTo>
                        <a:pt x="570" y="1330"/>
                      </a:lnTo>
                      <a:lnTo>
                        <a:pt x="570" y="1140"/>
                      </a:lnTo>
                      <a:lnTo>
                        <a:pt x="0" y="1140"/>
                      </a:lnTo>
                      <a:lnTo>
                        <a:pt x="0" y="380"/>
                      </a:lnTo>
                      <a:close/>
                    </a:path>
                  </a:pathLst>
                </a:custGeom>
                <a:solidFill>
                  <a:srgbClr val="CC99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19" name="Rectangle 81">
                  <a:extLst>
                    <a:ext uri="{FF2B5EF4-FFF2-40B4-BE49-F238E27FC236}">
                      <a16:creationId xmlns:a16="http://schemas.microsoft.com/office/drawing/2014/main" id="{09740D91-E849-C737-025F-F79992F15D6A}"/>
                    </a:ext>
                  </a:extLst>
                </p:cNvPr>
                <p:cNvSpPr>
                  <a:spLocks noChangeAspect="1" noChangeArrowheads="1"/>
                </p:cNvSpPr>
                <p:nvPr/>
              </p:nvSpPr>
              <p:spPr bwMode="auto">
                <a:xfrm rot="5400000">
                  <a:off x="2771" y="3866"/>
                  <a:ext cx="109" cy="31"/>
                </a:xfrm>
                <a:prstGeom prst="rect">
                  <a:avLst/>
                </a:prstGeom>
                <a:gradFill rotWithShape="0">
                  <a:gsLst>
                    <a:gs pos="0">
                      <a:srgbClr val="000000"/>
                    </a:gs>
                    <a:gs pos="100000">
                      <a:srgbClr val="CC9900"/>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20" name="Rectangle 82">
                  <a:extLst>
                    <a:ext uri="{FF2B5EF4-FFF2-40B4-BE49-F238E27FC236}">
                      <a16:creationId xmlns:a16="http://schemas.microsoft.com/office/drawing/2014/main" id="{C6E65180-9496-3F0B-8C42-76FA836BF789}"/>
                    </a:ext>
                  </a:extLst>
                </p:cNvPr>
                <p:cNvSpPr>
                  <a:spLocks noChangeAspect="1" noChangeArrowheads="1"/>
                </p:cNvSpPr>
                <p:nvPr/>
              </p:nvSpPr>
              <p:spPr bwMode="auto">
                <a:xfrm rot="5400000">
                  <a:off x="2810" y="3874"/>
                  <a:ext cx="31" cy="31"/>
                </a:xfrm>
                <a:prstGeom prst="rect">
                  <a:avLst/>
                </a:prstGeom>
                <a:solidFill>
                  <a:srgbClr val="0000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21" name="Oval 83" descr="Granite">
                  <a:extLst>
                    <a:ext uri="{FF2B5EF4-FFF2-40B4-BE49-F238E27FC236}">
                      <a16:creationId xmlns:a16="http://schemas.microsoft.com/office/drawing/2014/main" id="{7EDDB208-76AB-714E-D872-F73384AA7876}"/>
                    </a:ext>
                  </a:extLst>
                </p:cNvPr>
                <p:cNvSpPr>
                  <a:spLocks noChangeArrowheads="1"/>
                </p:cNvSpPr>
                <p:nvPr/>
              </p:nvSpPr>
              <p:spPr bwMode="auto">
                <a:xfrm>
                  <a:off x="2801" y="2784"/>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22" name="Oval 84" descr="Granite">
                  <a:extLst>
                    <a:ext uri="{FF2B5EF4-FFF2-40B4-BE49-F238E27FC236}">
                      <a16:creationId xmlns:a16="http://schemas.microsoft.com/office/drawing/2014/main" id="{73AD7694-A45A-7611-B1C1-BE246E0782E9}"/>
                    </a:ext>
                  </a:extLst>
                </p:cNvPr>
                <p:cNvSpPr>
                  <a:spLocks noChangeArrowheads="1"/>
                </p:cNvSpPr>
                <p:nvPr/>
              </p:nvSpPr>
              <p:spPr bwMode="auto">
                <a:xfrm>
                  <a:off x="2801" y="2869"/>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23" name="Oval 85" descr="Granite">
                  <a:extLst>
                    <a:ext uri="{FF2B5EF4-FFF2-40B4-BE49-F238E27FC236}">
                      <a16:creationId xmlns:a16="http://schemas.microsoft.com/office/drawing/2014/main" id="{CEBF7ACF-5C05-D2C8-2404-227EC1794F15}"/>
                    </a:ext>
                  </a:extLst>
                </p:cNvPr>
                <p:cNvSpPr>
                  <a:spLocks noChangeArrowheads="1"/>
                </p:cNvSpPr>
                <p:nvPr/>
              </p:nvSpPr>
              <p:spPr bwMode="auto">
                <a:xfrm>
                  <a:off x="2802" y="2952"/>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24" name="Oval 86" descr="Granite">
                  <a:extLst>
                    <a:ext uri="{FF2B5EF4-FFF2-40B4-BE49-F238E27FC236}">
                      <a16:creationId xmlns:a16="http://schemas.microsoft.com/office/drawing/2014/main" id="{190EDBCB-719C-C2ED-DD62-0CBCFEDB8591}"/>
                    </a:ext>
                  </a:extLst>
                </p:cNvPr>
                <p:cNvSpPr>
                  <a:spLocks noChangeArrowheads="1"/>
                </p:cNvSpPr>
                <p:nvPr/>
              </p:nvSpPr>
              <p:spPr bwMode="auto">
                <a:xfrm>
                  <a:off x="2802" y="3047"/>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25" name="Oval 87" descr="Granite">
                  <a:extLst>
                    <a:ext uri="{FF2B5EF4-FFF2-40B4-BE49-F238E27FC236}">
                      <a16:creationId xmlns:a16="http://schemas.microsoft.com/office/drawing/2014/main" id="{9E4A4014-ABDA-819E-8000-28D88082E481}"/>
                    </a:ext>
                  </a:extLst>
                </p:cNvPr>
                <p:cNvSpPr>
                  <a:spLocks noChangeArrowheads="1"/>
                </p:cNvSpPr>
                <p:nvPr/>
              </p:nvSpPr>
              <p:spPr bwMode="auto">
                <a:xfrm>
                  <a:off x="2802" y="3146"/>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26" name="Oval 88" descr="Granite">
                  <a:extLst>
                    <a:ext uri="{FF2B5EF4-FFF2-40B4-BE49-F238E27FC236}">
                      <a16:creationId xmlns:a16="http://schemas.microsoft.com/office/drawing/2014/main" id="{8B54FF3B-E6D4-393F-E854-E7BF8800ECEB}"/>
                    </a:ext>
                  </a:extLst>
                </p:cNvPr>
                <p:cNvSpPr>
                  <a:spLocks noChangeArrowheads="1"/>
                </p:cNvSpPr>
                <p:nvPr/>
              </p:nvSpPr>
              <p:spPr bwMode="auto">
                <a:xfrm>
                  <a:off x="2802" y="3239"/>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727" name="Freeform 89" descr="Granite">
                  <a:extLst>
                    <a:ext uri="{FF2B5EF4-FFF2-40B4-BE49-F238E27FC236}">
                      <a16:creationId xmlns:a16="http://schemas.microsoft.com/office/drawing/2014/main" id="{642544F8-54FF-F5EA-D548-E03DADEEF9E9}"/>
                    </a:ext>
                  </a:extLst>
                </p:cNvPr>
                <p:cNvSpPr>
                  <a:spLocks/>
                </p:cNvSpPr>
                <p:nvPr/>
              </p:nvSpPr>
              <p:spPr bwMode="auto">
                <a:xfrm rot="5400000">
                  <a:off x="2834" y="2838"/>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28" name="Freeform 90" descr="Granite">
                  <a:extLst>
                    <a:ext uri="{FF2B5EF4-FFF2-40B4-BE49-F238E27FC236}">
                      <a16:creationId xmlns:a16="http://schemas.microsoft.com/office/drawing/2014/main" id="{3FA75951-BF1D-DDD4-48FC-A068D171BBF3}"/>
                    </a:ext>
                  </a:extLst>
                </p:cNvPr>
                <p:cNvSpPr>
                  <a:spLocks/>
                </p:cNvSpPr>
                <p:nvPr/>
              </p:nvSpPr>
              <p:spPr bwMode="auto">
                <a:xfrm rot="5400000">
                  <a:off x="2834" y="2925"/>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29" name="Freeform 91" descr="Granite">
                  <a:extLst>
                    <a:ext uri="{FF2B5EF4-FFF2-40B4-BE49-F238E27FC236}">
                      <a16:creationId xmlns:a16="http://schemas.microsoft.com/office/drawing/2014/main" id="{171C11C6-9BDE-BFCC-A3BA-D6771DC1D930}"/>
                    </a:ext>
                  </a:extLst>
                </p:cNvPr>
                <p:cNvSpPr>
                  <a:spLocks/>
                </p:cNvSpPr>
                <p:nvPr/>
              </p:nvSpPr>
              <p:spPr bwMode="auto">
                <a:xfrm rot="5400000">
                  <a:off x="2833" y="3014"/>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30" name="Freeform 92" descr="Granite">
                  <a:extLst>
                    <a:ext uri="{FF2B5EF4-FFF2-40B4-BE49-F238E27FC236}">
                      <a16:creationId xmlns:a16="http://schemas.microsoft.com/office/drawing/2014/main" id="{E0986F2C-0092-27D1-8CB5-4D4E87CB6FED}"/>
                    </a:ext>
                  </a:extLst>
                </p:cNvPr>
                <p:cNvSpPr>
                  <a:spLocks/>
                </p:cNvSpPr>
                <p:nvPr/>
              </p:nvSpPr>
              <p:spPr bwMode="auto">
                <a:xfrm rot="5400000">
                  <a:off x="2836" y="3104"/>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31" name="Freeform 93" descr="Granite">
                  <a:extLst>
                    <a:ext uri="{FF2B5EF4-FFF2-40B4-BE49-F238E27FC236}">
                      <a16:creationId xmlns:a16="http://schemas.microsoft.com/office/drawing/2014/main" id="{86250123-E0F5-B876-C2FA-36D0B86979F8}"/>
                    </a:ext>
                  </a:extLst>
                </p:cNvPr>
                <p:cNvSpPr>
                  <a:spLocks/>
                </p:cNvSpPr>
                <p:nvPr/>
              </p:nvSpPr>
              <p:spPr bwMode="auto">
                <a:xfrm rot="5400000">
                  <a:off x="2833" y="3199"/>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32" name="Freeform 94" descr="Granite">
                  <a:extLst>
                    <a:ext uri="{FF2B5EF4-FFF2-40B4-BE49-F238E27FC236}">
                      <a16:creationId xmlns:a16="http://schemas.microsoft.com/office/drawing/2014/main" id="{68CB1D5A-D9E5-A47E-AE0C-3319C38F79A4}"/>
                    </a:ext>
                  </a:extLst>
                </p:cNvPr>
                <p:cNvSpPr>
                  <a:spLocks/>
                </p:cNvSpPr>
                <p:nvPr/>
              </p:nvSpPr>
              <p:spPr bwMode="auto">
                <a:xfrm rot="16200000" flipH="1">
                  <a:off x="2761" y="3202"/>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33" name="Freeform 95" descr="Granite">
                  <a:extLst>
                    <a:ext uri="{FF2B5EF4-FFF2-40B4-BE49-F238E27FC236}">
                      <a16:creationId xmlns:a16="http://schemas.microsoft.com/office/drawing/2014/main" id="{3F6BC08A-A5C5-8393-FD36-4C5DA2E51842}"/>
                    </a:ext>
                  </a:extLst>
                </p:cNvPr>
                <p:cNvSpPr>
                  <a:spLocks/>
                </p:cNvSpPr>
                <p:nvPr/>
              </p:nvSpPr>
              <p:spPr bwMode="auto">
                <a:xfrm rot="16200000" flipH="1">
                  <a:off x="2759" y="3104"/>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34" name="Freeform 96" descr="Granite">
                  <a:extLst>
                    <a:ext uri="{FF2B5EF4-FFF2-40B4-BE49-F238E27FC236}">
                      <a16:creationId xmlns:a16="http://schemas.microsoft.com/office/drawing/2014/main" id="{196B8F63-1BEB-88C4-9CD6-67B9F95578F0}"/>
                    </a:ext>
                  </a:extLst>
                </p:cNvPr>
                <p:cNvSpPr>
                  <a:spLocks/>
                </p:cNvSpPr>
                <p:nvPr/>
              </p:nvSpPr>
              <p:spPr bwMode="auto">
                <a:xfrm rot="16200000" flipH="1">
                  <a:off x="2762" y="3016"/>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35" name="Freeform 97" descr="Granite">
                  <a:extLst>
                    <a:ext uri="{FF2B5EF4-FFF2-40B4-BE49-F238E27FC236}">
                      <a16:creationId xmlns:a16="http://schemas.microsoft.com/office/drawing/2014/main" id="{9DE44F89-FC62-AD61-2E39-5DF93100238B}"/>
                    </a:ext>
                  </a:extLst>
                </p:cNvPr>
                <p:cNvSpPr>
                  <a:spLocks/>
                </p:cNvSpPr>
                <p:nvPr/>
              </p:nvSpPr>
              <p:spPr bwMode="auto">
                <a:xfrm rot="16200000" flipH="1">
                  <a:off x="2761" y="2926"/>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36" name="Freeform 98" descr="Granite">
                  <a:extLst>
                    <a:ext uri="{FF2B5EF4-FFF2-40B4-BE49-F238E27FC236}">
                      <a16:creationId xmlns:a16="http://schemas.microsoft.com/office/drawing/2014/main" id="{91518987-422A-6737-0553-3E4EEB204BB2}"/>
                    </a:ext>
                  </a:extLst>
                </p:cNvPr>
                <p:cNvSpPr>
                  <a:spLocks/>
                </p:cNvSpPr>
                <p:nvPr/>
              </p:nvSpPr>
              <p:spPr bwMode="auto">
                <a:xfrm rot="16200000" flipH="1">
                  <a:off x="2761" y="2836"/>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grpSp>
      </p:grpSp>
      <p:grpSp>
        <p:nvGrpSpPr>
          <p:cNvPr id="1133699" name="Group 131">
            <a:extLst>
              <a:ext uri="{FF2B5EF4-FFF2-40B4-BE49-F238E27FC236}">
                <a16:creationId xmlns:a16="http://schemas.microsoft.com/office/drawing/2014/main" id="{963D6EF0-616C-4BC9-6F6A-429A77767715}"/>
              </a:ext>
            </a:extLst>
          </p:cNvPr>
          <p:cNvGrpSpPr>
            <a:grpSpLocks/>
          </p:cNvGrpSpPr>
          <p:nvPr/>
        </p:nvGrpSpPr>
        <p:grpSpPr bwMode="auto">
          <a:xfrm>
            <a:off x="4513264" y="3516314"/>
            <a:ext cx="1100138" cy="3233738"/>
            <a:chOff x="1883" y="2215"/>
            <a:chExt cx="693" cy="2037"/>
          </a:xfrm>
        </p:grpSpPr>
        <p:sp>
          <p:nvSpPr>
            <p:cNvPr id="28679" name="Text Box 100">
              <a:extLst>
                <a:ext uri="{FF2B5EF4-FFF2-40B4-BE49-F238E27FC236}">
                  <a16:creationId xmlns:a16="http://schemas.microsoft.com/office/drawing/2014/main" id="{805F847D-8A38-CAD9-F1FB-EA378E8F3040}"/>
                </a:ext>
              </a:extLst>
            </p:cNvPr>
            <p:cNvSpPr txBox="1">
              <a:spLocks noChangeArrowheads="1"/>
            </p:cNvSpPr>
            <p:nvPr/>
          </p:nvSpPr>
          <p:spPr bwMode="auto">
            <a:xfrm>
              <a:off x="1951" y="3670"/>
              <a:ext cx="625" cy="582"/>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BRASS</a:t>
              </a:r>
            </a:p>
            <a:p>
              <a:pPr eaLnBrk="0" fontAlgn="base" hangingPunct="0">
                <a:spcBef>
                  <a:spcPct val="0"/>
                </a:spcBef>
                <a:spcAft>
                  <a:spcPct val="0"/>
                </a:spcAft>
              </a:pPr>
              <a:r>
                <a:rPr lang="en-GB" altLang="en-US" b="1">
                  <a:solidFill>
                    <a:srgbClr val="FFFFFF"/>
                  </a:solidFill>
                </a:rPr>
                <a:t>STUB</a:t>
              </a:r>
            </a:p>
            <a:p>
              <a:pPr eaLnBrk="0" fontAlgn="base" hangingPunct="0">
                <a:spcBef>
                  <a:spcPct val="0"/>
                </a:spcBef>
                <a:spcAft>
                  <a:spcPct val="0"/>
                </a:spcAft>
              </a:pPr>
              <a:r>
                <a:rPr lang="en-GB" altLang="en-US" b="1">
                  <a:solidFill>
                    <a:srgbClr val="FFFFFF"/>
                  </a:solidFill>
                </a:rPr>
                <a:t>CASE</a:t>
              </a:r>
            </a:p>
          </p:txBody>
        </p:sp>
        <p:sp>
          <p:nvSpPr>
            <p:cNvPr id="28680" name="Rectangle 102">
              <a:extLst>
                <a:ext uri="{FF2B5EF4-FFF2-40B4-BE49-F238E27FC236}">
                  <a16:creationId xmlns:a16="http://schemas.microsoft.com/office/drawing/2014/main" id="{1DE84D70-6391-39A3-FB24-65FBCA3CC286}"/>
                </a:ext>
              </a:extLst>
            </p:cNvPr>
            <p:cNvSpPr>
              <a:spLocks noChangeArrowheads="1"/>
            </p:cNvSpPr>
            <p:nvPr/>
          </p:nvSpPr>
          <p:spPr bwMode="auto">
            <a:xfrm rot="5400000">
              <a:off x="2004" y="3144"/>
              <a:ext cx="324" cy="399"/>
            </a:xfrm>
            <a:prstGeom prst="rect">
              <a:avLst/>
            </a:prstGeom>
            <a:gradFill rotWithShape="0">
              <a:gsLst>
                <a:gs pos="0">
                  <a:srgbClr val="663300"/>
                </a:gs>
                <a:gs pos="50000">
                  <a:srgbClr val="FF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681" name="Freeform 103">
              <a:extLst>
                <a:ext uri="{FF2B5EF4-FFF2-40B4-BE49-F238E27FC236}">
                  <a16:creationId xmlns:a16="http://schemas.microsoft.com/office/drawing/2014/main" id="{25D4D5CF-E4A2-ED2B-BB8D-A1B29A377DC3}"/>
                </a:ext>
              </a:extLst>
            </p:cNvPr>
            <p:cNvSpPr>
              <a:spLocks/>
            </p:cNvSpPr>
            <p:nvPr/>
          </p:nvSpPr>
          <p:spPr bwMode="auto">
            <a:xfrm rot="5400000">
              <a:off x="1955" y="3110"/>
              <a:ext cx="432" cy="576"/>
            </a:xfrm>
            <a:custGeom>
              <a:avLst/>
              <a:gdLst>
                <a:gd name="T0" fmla="*/ 0 w 432"/>
                <a:gd name="T1" fmla="*/ 48 h 576"/>
                <a:gd name="T2" fmla="*/ 384 w 432"/>
                <a:gd name="T3" fmla="*/ 48 h 576"/>
                <a:gd name="T4" fmla="*/ 384 w 432"/>
                <a:gd name="T5" fmla="*/ 0 h 576"/>
                <a:gd name="T6" fmla="*/ 432 w 432"/>
                <a:gd name="T7" fmla="*/ 0 h 576"/>
                <a:gd name="T8" fmla="*/ 432 w 432"/>
                <a:gd name="T9" fmla="*/ 576 h 576"/>
                <a:gd name="T10" fmla="*/ 384 w 432"/>
                <a:gd name="T11" fmla="*/ 576 h 576"/>
                <a:gd name="T12" fmla="*/ 384 w 432"/>
                <a:gd name="T13" fmla="*/ 528 h 576"/>
                <a:gd name="T14" fmla="*/ 0 w 432"/>
                <a:gd name="T15" fmla="*/ 528 h 576"/>
                <a:gd name="T16" fmla="*/ 0 w 432"/>
                <a:gd name="T17" fmla="*/ 480 h 576"/>
                <a:gd name="T18" fmla="*/ 288 w 432"/>
                <a:gd name="T19" fmla="*/ 480 h 576"/>
                <a:gd name="T20" fmla="*/ 288 w 432"/>
                <a:gd name="T21" fmla="*/ 96 h 576"/>
                <a:gd name="T22" fmla="*/ 0 w 432"/>
                <a:gd name="T23" fmla="*/ 96 h 576"/>
                <a:gd name="T24" fmla="*/ 0 w 432"/>
                <a:gd name="T25" fmla="*/ 48 h 57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32" h="576">
                  <a:moveTo>
                    <a:pt x="0" y="48"/>
                  </a:moveTo>
                  <a:lnTo>
                    <a:pt x="384" y="48"/>
                  </a:lnTo>
                  <a:lnTo>
                    <a:pt x="384" y="0"/>
                  </a:lnTo>
                  <a:lnTo>
                    <a:pt x="432" y="0"/>
                  </a:lnTo>
                  <a:lnTo>
                    <a:pt x="432" y="576"/>
                  </a:lnTo>
                  <a:lnTo>
                    <a:pt x="384" y="576"/>
                  </a:lnTo>
                  <a:lnTo>
                    <a:pt x="384" y="528"/>
                  </a:lnTo>
                  <a:lnTo>
                    <a:pt x="0" y="528"/>
                  </a:lnTo>
                  <a:lnTo>
                    <a:pt x="0" y="480"/>
                  </a:lnTo>
                  <a:lnTo>
                    <a:pt x="288" y="480"/>
                  </a:lnTo>
                  <a:lnTo>
                    <a:pt x="288" y="96"/>
                  </a:lnTo>
                  <a:lnTo>
                    <a:pt x="0" y="96"/>
                  </a:lnTo>
                  <a:lnTo>
                    <a:pt x="0" y="48"/>
                  </a:lnTo>
                  <a:close/>
                </a:path>
              </a:pathLst>
            </a:custGeom>
            <a:solidFill>
              <a:srgbClr val="FF990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nvGrpSpPr>
            <p:cNvPr id="28682" name="Group 104">
              <a:extLst>
                <a:ext uri="{FF2B5EF4-FFF2-40B4-BE49-F238E27FC236}">
                  <a16:creationId xmlns:a16="http://schemas.microsoft.com/office/drawing/2014/main" id="{57AAE1CC-433F-289F-C426-258A3A711FC2}"/>
                </a:ext>
              </a:extLst>
            </p:cNvPr>
            <p:cNvGrpSpPr>
              <a:grpSpLocks/>
            </p:cNvGrpSpPr>
            <p:nvPr/>
          </p:nvGrpSpPr>
          <p:grpSpPr bwMode="auto">
            <a:xfrm>
              <a:off x="2000" y="2215"/>
              <a:ext cx="327" cy="1395"/>
              <a:chOff x="2663" y="2542"/>
              <a:chExt cx="327" cy="1395"/>
            </a:xfrm>
          </p:grpSpPr>
          <p:sp>
            <p:nvSpPr>
              <p:cNvPr id="28683" name="AutoShape 105">
                <a:extLst>
                  <a:ext uri="{FF2B5EF4-FFF2-40B4-BE49-F238E27FC236}">
                    <a16:creationId xmlns:a16="http://schemas.microsoft.com/office/drawing/2014/main" id="{AF4BCEEC-A407-C0E3-C16E-5937D3D74936}"/>
                  </a:ext>
                </a:extLst>
              </p:cNvPr>
              <p:cNvSpPr>
                <a:spLocks noChangeArrowheads="1"/>
              </p:cNvSpPr>
              <p:nvPr/>
            </p:nvSpPr>
            <p:spPr bwMode="auto">
              <a:xfrm rot="5400000">
                <a:off x="2138" y="3067"/>
                <a:ext cx="1377" cy="327"/>
              </a:xfrm>
              <a:prstGeom prst="roundRect">
                <a:avLst>
                  <a:gd name="adj" fmla="val 50000"/>
                </a:avLst>
              </a:prstGeom>
              <a:gradFill rotWithShape="0">
                <a:gsLst>
                  <a:gs pos="0">
                    <a:srgbClr val="5E4700"/>
                  </a:gs>
                  <a:gs pos="50000">
                    <a:srgbClr val="CC9900"/>
                  </a:gs>
                  <a:gs pos="100000">
                    <a:srgbClr val="5E4700"/>
                  </a:gs>
                </a:gsLst>
                <a:lin ang="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684" name="Freeform 106">
                <a:extLst>
                  <a:ext uri="{FF2B5EF4-FFF2-40B4-BE49-F238E27FC236}">
                    <a16:creationId xmlns:a16="http://schemas.microsoft.com/office/drawing/2014/main" id="{26FBDB90-034C-CD43-4DB0-289C4BB2234A}"/>
                  </a:ext>
                </a:extLst>
              </p:cNvPr>
              <p:cNvSpPr>
                <a:spLocks noChangeAspect="1"/>
              </p:cNvSpPr>
              <p:nvPr/>
            </p:nvSpPr>
            <p:spPr bwMode="auto">
              <a:xfrm rot="5400000">
                <a:off x="2769" y="3817"/>
                <a:ext cx="111" cy="129"/>
              </a:xfrm>
              <a:custGeom>
                <a:avLst/>
                <a:gdLst>
                  <a:gd name="T0" fmla="*/ 0 w 1329"/>
                  <a:gd name="T1" fmla="*/ 0 h 1520"/>
                  <a:gd name="T2" fmla="*/ 0 w 1329"/>
                  <a:gd name="T3" fmla="*/ 0 h 1520"/>
                  <a:gd name="T4" fmla="*/ 0 w 1329"/>
                  <a:gd name="T5" fmla="*/ 0 h 1520"/>
                  <a:gd name="T6" fmla="*/ 0 w 1329"/>
                  <a:gd name="T7" fmla="*/ 0 h 1520"/>
                  <a:gd name="T8" fmla="*/ 0 w 1329"/>
                  <a:gd name="T9" fmla="*/ 0 h 1520"/>
                  <a:gd name="T10" fmla="*/ 0 w 1329"/>
                  <a:gd name="T11" fmla="*/ 0 h 1520"/>
                  <a:gd name="T12" fmla="*/ 0 w 1329"/>
                  <a:gd name="T13" fmla="*/ 0 h 1520"/>
                  <a:gd name="T14" fmla="*/ 0 w 1329"/>
                  <a:gd name="T15" fmla="*/ 0 h 1520"/>
                  <a:gd name="T16" fmla="*/ 0 w 1329"/>
                  <a:gd name="T17" fmla="*/ 0 h 1520"/>
                  <a:gd name="T18" fmla="*/ 0 w 1329"/>
                  <a:gd name="T19" fmla="*/ 0 h 1520"/>
                  <a:gd name="T20" fmla="*/ 0 w 1329"/>
                  <a:gd name="T21" fmla="*/ 0 h 1520"/>
                  <a:gd name="T22" fmla="*/ 0 w 1329"/>
                  <a:gd name="T23" fmla="*/ 0 h 1520"/>
                  <a:gd name="T24" fmla="*/ 0 w 1329"/>
                  <a:gd name="T25" fmla="*/ 0 h 15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329" h="1520">
                    <a:moveTo>
                      <a:pt x="0" y="380"/>
                    </a:moveTo>
                    <a:lnTo>
                      <a:pt x="570" y="380"/>
                    </a:lnTo>
                    <a:lnTo>
                      <a:pt x="570" y="190"/>
                    </a:lnTo>
                    <a:lnTo>
                      <a:pt x="1139" y="190"/>
                    </a:lnTo>
                    <a:lnTo>
                      <a:pt x="1139" y="0"/>
                    </a:lnTo>
                    <a:lnTo>
                      <a:pt x="1329" y="0"/>
                    </a:lnTo>
                    <a:lnTo>
                      <a:pt x="1329" y="1520"/>
                    </a:lnTo>
                    <a:lnTo>
                      <a:pt x="1139" y="1520"/>
                    </a:lnTo>
                    <a:lnTo>
                      <a:pt x="1139" y="1330"/>
                    </a:lnTo>
                    <a:lnTo>
                      <a:pt x="570" y="1330"/>
                    </a:lnTo>
                    <a:lnTo>
                      <a:pt x="570" y="1140"/>
                    </a:lnTo>
                    <a:lnTo>
                      <a:pt x="0" y="1140"/>
                    </a:lnTo>
                    <a:lnTo>
                      <a:pt x="0" y="380"/>
                    </a:lnTo>
                    <a:close/>
                  </a:path>
                </a:pathLst>
              </a:custGeom>
              <a:solidFill>
                <a:srgbClr val="CC99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685" name="Rectangle 107">
                <a:extLst>
                  <a:ext uri="{FF2B5EF4-FFF2-40B4-BE49-F238E27FC236}">
                    <a16:creationId xmlns:a16="http://schemas.microsoft.com/office/drawing/2014/main" id="{0FFED222-6D96-D89F-1D9B-BE6A9E158203}"/>
                  </a:ext>
                </a:extLst>
              </p:cNvPr>
              <p:cNvSpPr>
                <a:spLocks noChangeAspect="1" noChangeArrowheads="1"/>
              </p:cNvSpPr>
              <p:nvPr/>
            </p:nvSpPr>
            <p:spPr bwMode="auto">
              <a:xfrm rot="5400000">
                <a:off x="2771" y="3866"/>
                <a:ext cx="109" cy="31"/>
              </a:xfrm>
              <a:prstGeom prst="rect">
                <a:avLst/>
              </a:prstGeom>
              <a:gradFill rotWithShape="0">
                <a:gsLst>
                  <a:gs pos="0">
                    <a:srgbClr val="000000"/>
                  </a:gs>
                  <a:gs pos="100000">
                    <a:srgbClr val="CC9900"/>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686" name="Rectangle 108">
                <a:extLst>
                  <a:ext uri="{FF2B5EF4-FFF2-40B4-BE49-F238E27FC236}">
                    <a16:creationId xmlns:a16="http://schemas.microsoft.com/office/drawing/2014/main" id="{620024BC-2BCC-531B-8E88-6D7EE9C0C525}"/>
                  </a:ext>
                </a:extLst>
              </p:cNvPr>
              <p:cNvSpPr>
                <a:spLocks noChangeAspect="1" noChangeArrowheads="1"/>
              </p:cNvSpPr>
              <p:nvPr/>
            </p:nvSpPr>
            <p:spPr bwMode="auto">
              <a:xfrm rot="5400000">
                <a:off x="2810" y="3874"/>
                <a:ext cx="31" cy="31"/>
              </a:xfrm>
              <a:prstGeom prst="rect">
                <a:avLst/>
              </a:prstGeom>
              <a:solidFill>
                <a:srgbClr val="0000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687" name="Oval 109" descr="Granite">
                <a:extLst>
                  <a:ext uri="{FF2B5EF4-FFF2-40B4-BE49-F238E27FC236}">
                    <a16:creationId xmlns:a16="http://schemas.microsoft.com/office/drawing/2014/main" id="{2A3D9717-D114-E768-F72D-39D41CA6AA17}"/>
                  </a:ext>
                </a:extLst>
              </p:cNvPr>
              <p:cNvSpPr>
                <a:spLocks noChangeArrowheads="1"/>
              </p:cNvSpPr>
              <p:nvPr/>
            </p:nvSpPr>
            <p:spPr bwMode="auto">
              <a:xfrm>
                <a:off x="2801" y="2784"/>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688" name="Oval 110" descr="Granite">
                <a:extLst>
                  <a:ext uri="{FF2B5EF4-FFF2-40B4-BE49-F238E27FC236}">
                    <a16:creationId xmlns:a16="http://schemas.microsoft.com/office/drawing/2014/main" id="{8E18A79E-2E69-E6EE-2408-46828CEF0DA8}"/>
                  </a:ext>
                </a:extLst>
              </p:cNvPr>
              <p:cNvSpPr>
                <a:spLocks noChangeArrowheads="1"/>
              </p:cNvSpPr>
              <p:nvPr/>
            </p:nvSpPr>
            <p:spPr bwMode="auto">
              <a:xfrm>
                <a:off x="2801" y="2869"/>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689" name="Oval 111" descr="Granite">
                <a:extLst>
                  <a:ext uri="{FF2B5EF4-FFF2-40B4-BE49-F238E27FC236}">
                    <a16:creationId xmlns:a16="http://schemas.microsoft.com/office/drawing/2014/main" id="{11E6F62C-45AF-7D91-855D-A1666BA2F67B}"/>
                  </a:ext>
                </a:extLst>
              </p:cNvPr>
              <p:cNvSpPr>
                <a:spLocks noChangeArrowheads="1"/>
              </p:cNvSpPr>
              <p:nvPr/>
            </p:nvSpPr>
            <p:spPr bwMode="auto">
              <a:xfrm>
                <a:off x="2802" y="2952"/>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690" name="Oval 112" descr="Granite">
                <a:extLst>
                  <a:ext uri="{FF2B5EF4-FFF2-40B4-BE49-F238E27FC236}">
                    <a16:creationId xmlns:a16="http://schemas.microsoft.com/office/drawing/2014/main" id="{A25529B7-9166-AFF7-C1CA-DE08AA66F8F0}"/>
                  </a:ext>
                </a:extLst>
              </p:cNvPr>
              <p:cNvSpPr>
                <a:spLocks noChangeArrowheads="1"/>
              </p:cNvSpPr>
              <p:nvPr/>
            </p:nvSpPr>
            <p:spPr bwMode="auto">
              <a:xfrm>
                <a:off x="2802" y="3047"/>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691" name="Oval 113" descr="Granite">
                <a:extLst>
                  <a:ext uri="{FF2B5EF4-FFF2-40B4-BE49-F238E27FC236}">
                    <a16:creationId xmlns:a16="http://schemas.microsoft.com/office/drawing/2014/main" id="{350D1B86-9D97-2C7B-2036-A907544E3695}"/>
                  </a:ext>
                </a:extLst>
              </p:cNvPr>
              <p:cNvSpPr>
                <a:spLocks noChangeArrowheads="1"/>
              </p:cNvSpPr>
              <p:nvPr/>
            </p:nvSpPr>
            <p:spPr bwMode="auto">
              <a:xfrm>
                <a:off x="2802" y="3146"/>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692" name="Oval 114" descr="Granite">
                <a:extLst>
                  <a:ext uri="{FF2B5EF4-FFF2-40B4-BE49-F238E27FC236}">
                    <a16:creationId xmlns:a16="http://schemas.microsoft.com/office/drawing/2014/main" id="{921A5ACC-31C0-3BED-AC54-381E2F8010C1}"/>
                  </a:ext>
                </a:extLst>
              </p:cNvPr>
              <p:cNvSpPr>
                <a:spLocks noChangeArrowheads="1"/>
              </p:cNvSpPr>
              <p:nvPr/>
            </p:nvSpPr>
            <p:spPr bwMode="auto">
              <a:xfrm>
                <a:off x="2802" y="3239"/>
                <a:ext cx="48" cy="47"/>
              </a:xfrm>
              <a:prstGeom prst="ellipse">
                <a:avLst/>
              </a:prstGeom>
              <a:blipFill dpi="0" rotWithShape="0">
                <a:blip r:embed="rId4"/>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28693" name="Freeform 115" descr="Granite">
                <a:extLst>
                  <a:ext uri="{FF2B5EF4-FFF2-40B4-BE49-F238E27FC236}">
                    <a16:creationId xmlns:a16="http://schemas.microsoft.com/office/drawing/2014/main" id="{70C2B39F-6E0B-3E2C-9A54-FB7DCDBD2D82}"/>
                  </a:ext>
                </a:extLst>
              </p:cNvPr>
              <p:cNvSpPr>
                <a:spLocks/>
              </p:cNvSpPr>
              <p:nvPr/>
            </p:nvSpPr>
            <p:spPr bwMode="auto">
              <a:xfrm rot="5400000">
                <a:off x="2834" y="2838"/>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694" name="Freeform 116" descr="Granite">
                <a:extLst>
                  <a:ext uri="{FF2B5EF4-FFF2-40B4-BE49-F238E27FC236}">
                    <a16:creationId xmlns:a16="http://schemas.microsoft.com/office/drawing/2014/main" id="{EAC5CC83-5406-B001-3999-0B03256DC4AB}"/>
                  </a:ext>
                </a:extLst>
              </p:cNvPr>
              <p:cNvSpPr>
                <a:spLocks/>
              </p:cNvSpPr>
              <p:nvPr/>
            </p:nvSpPr>
            <p:spPr bwMode="auto">
              <a:xfrm rot="5400000">
                <a:off x="2834" y="2925"/>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695" name="Freeform 117" descr="Granite">
                <a:extLst>
                  <a:ext uri="{FF2B5EF4-FFF2-40B4-BE49-F238E27FC236}">
                    <a16:creationId xmlns:a16="http://schemas.microsoft.com/office/drawing/2014/main" id="{B168686D-4E9F-E38F-82B1-4604B5327F34}"/>
                  </a:ext>
                </a:extLst>
              </p:cNvPr>
              <p:cNvSpPr>
                <a:spLocks/>
              </p:cNvSpPr>
              <p:nvPr/>
            </p:nvSpPr>
            <p:spPr bwMode="auto">
              <a:xfrm rot="5400000">
                <a:off x="2833" y="3014"/>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696" name="Freeform 118" descr="Granite">
                <a:extLst>
                  <a:ext uri="{FF2B5EF4-FFF2-40B4-BE49-F238E27FC236}">
                    <a16:creationId xmlns:a16="http://schemas.microsoft.com/office/drawing/2014/main" id="{75ACB2E0-2873-B915-422A-BF119E4A6ED2}"/>
                  </a:ext>
                </a:extLst>
              </p:cNvPr>
              <p:cNvSpPr>
                <a:spLocks/>
              </p:cNvSpPr>
              <p:nvPr/>
            </p:nvSpPr>
            <p:spPr bwMode="auto">
              <a:xfrm rot="5400000">
                <a:off x="2836" y="3104"/>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697" name="Freeform 119" descr="Granite">
                <a:extLst>
                  <a:ext uri="{FF2B5EF4-FFF2-40B4-BE49-F238E27FC236}">
                    <a16:creationId xmlns:a16="http://schemas.microsoft.com/office/drawing/2014/main" id="{315E3464-052E-337D-C67C-D9591F663210}"/>
                  </a:ext>
                </a:extLst>
              </p:cNvPr>
              <p:cNvSpPr>
                <a:spLocks/>
              </p:cNvSpPr>
              <p:nvPr/>
            </p:nvSpPr>
            <p:spPr bwMode="auto">
              <a:xfrm rot="5400000">
                <a:off x="2833" y="3199"/>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698" name="Freeform 120" descr="Granite">
                <a:extLst>
                  <a:ext uri="{FF2B5EF4-FFF2-40B4-BE49-F238E27FC236}">
                    <a16:creationId xmlns:a16="http://schemas.microsoft.com/office/drawing/2014/main" id="{A4597380-3F80-22DE-EF9B-2A2671DAE180}"/>
                  </a:ext>
                </a:extLst>
              </p:cNvPr>
              <p:cNvSpPr>
                <a:spLocks/>
              </p:cNvSpPr>
              <p:nvPr/>
            </p:nvSpPr>
            <p:spPr bwMode="auto">
              <a:xfrm rot="16200000" flipH="1">
                <a:off x="2761" y="3202"/>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699" name="Freeform 121" descr="Granite">
                <a:extLst>
                  <a:ext uri="{FF2B5EF4-FFF2-40B4-BE49-F238E27FC236}">
                    <a16:creationId xmlns:a16="http://schemas.microsoft.com/office/drawing/2014/main" id="{BD5E582C-1F3E-3F0C-3278-8E26E3F586E4}"/>
                  </a:ext>
                </a:extLst>
              </p:cNvPr>
              <p:cNvSpPr>
                <a:spLocks/>
              </p:cNvSpPr>
              <p:nvPr/>
            </p:nvSpPr>
            <p:spPr bwMode="auto">
              <a:xfrm rot="16200000" flipH="1">
                <a:off x="2759" y="3104"/>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00" name="Freeform 122" descr="Granite">
                <a:extLst>
                  <a:ext uri="{FF2B5EF4-FFF2-40B4-BE49-F238E27FC236}">
                    <a16:creationId xmlns:a16="http://schemas.microsoft.com/office/drawing/2014/main" id="{5FC60157-06E6-B9A0-1356-2BFACD468126}"/>
                  </a:ext>
                </a:extLst>
              </p:cNvPr>
              <p:cNvSpPr>
                <a:spLocks/>
              </p:cNvSpPr>
              <p:nvPr/>
            </p:nvSpPr>
            <p:spPr bwMode="auto">
              <a:xfrm rot="16200000" flipH="1">
                <a:off x="2762" y="3016"/>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01" name="Freeform 123" descr="Granite">
                <a:extLst>
                  <a:ext uri="{FF2B5EF4-FFF2-40B4-BE49-F238E27FC236}">
                    <a16:creationId xmlns:a16="http://schemas.microsoft.com/office/drawing/2014/main" id="{718E1D55-A7EF-F5FF-6883-77C7DDD765D2}"/>
                  </a:ext>
                </a:extLst>
              </p:cNvPr>
              <p:cNvSpPr>
                <a:spLocks/>
              </p:cNvSpPr>
              <p:nvPr/>
            </p:nvSpPr>
            <p:spPr bwMode="auto">
              <a:xfrm rot="16200000" flipH="1">
                <a:off x="2761" y="2926"/>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8702" name="Freeform 124" descr="Granite">
                <a:extLst>
                  <a:ext uri="{FF2B5EF4-FFF2-40B4-BE49-F238E27FC236}">
                    <a16:creationId xmlns:a16="http://schemas.microsoft.com/office/drawing/2014/main" id="{AAF87F16-11A6-662B-2A0E-DC4F669630FB}"/>
                  </a:ext>
                </a:extLst>
              </p:cNvPr>
              <p:cNvSpPr>
                <a:spLocks/>
              </p:cNvSpPr>
              <p:nvPr/>
            </p:nvSpPr>
            <p:spPr bwMode="auto">
              <a:xfrm rot="16200000" flipH="1">
                <a:off x="2761" y="2836"/>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4"/>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gr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3369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3369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113363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1335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89DCF499-C700-3E9C-74E4-185280DF00F7}"/>
              </a:ext>
            </a:extLst>
          </p:cNvPr>
          <p:cNvSpPr>
            <a:spLocks noGrp="1" noChangeAspect="1" noChangeArrowheads="1"/>
          </p:cNvSpPr>
          <p:nvPr>
            <p:ph type="ctrTitle"/>
          </p:nvPr>
        </p:nvSpPr>
        <p:spPr>
          <a:xfrm>
            <a:off x="1566864" y="114300"/>
            <a:ext cx="3570287" cy="534988"/>
          </a:xfrm>
          <a:noFill/>
        </p:spPr>
        <p:txBody>
          <a:bodyPr anchor="ctr"/>
          <a:lstStyle/>
          <a:p>
            <a:pPr algn="l"/>
            <a:r>
              <a:rPr lang="en-GB" altLang="en-US" sz="2800"/>
              <a:t>Cartridge Cases</a:t>
            </a:r>
          </a:p>
        </p:txBody>
      </p:sp>
      <p:sp>
        <p:nvSpPr>
          <p:cNvPr id="30723" name="Text Box 4">
            <a:extLst>
              <a:ext uri="{FF2B5EF4-FFF2-40B4-BE49-F238E27FC236}">
                <a16:creationId xmlns:a16="http://schemas.microsoft.com/office/drawing/2014/main" id="{469B6B01-724D-9C77-801C-A020194F50A9}"/>
              </a:ext>
            </a:extLst>
          </p:cNvPr>
          <p:cNvSpPr txBox="1">
            <a:spLocks noChangeArrowheads="1"/>
          </p:cNvSpPr>
          <p:nvPr/>
        </p:nvSpPr>
        <p:spPr bwMode="auto">
          <a:xfrm>
            <a:off x="1865314" y="750888"/>
            <a:ext cx="20970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400" b="1">
                <a:solidFill>
                  <a:srgbClr val="FFFFFF"/>
                </a:solidFill>
              </a:rPr>
              <a:t>Which Case?</a:t>
            </a:r>
          </a:p>
        </p:txBody>
      </p:sp>
      <p:sp>
        <p:nvSpPr>
          <p:cNvPr id="1134597" name="Text Box 5">
            <a:extLst>
              <a:ext uri="{FF2B5EF4-FFF2-40B4-BE49-F238E27FC236}">
                <a16:creationId xmlns:a16="http://schemas.microsoft.com/office/drawing/2014/main" id="{B2CC1D1D-030B-4BD0-F0ED-BF3CF0CCC3DA}"/>
              </a:ext>
            </a:extLst>
          </p:cNvPr>
          <p:cNvSpPr txBox="1">
            <a:spLocks noChangeArrowheads="1"/>
          </p:cNvSpPr>
          <p:nvPr/>
        </p:nvSpPr>
        <p:spPr bwMode="auto">
          <a:xfrm>
            <a:off x="1878014" y="1420814"/>
            <a:ext cx="867568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buFontTx/>
              <a:buChar char="•"/>
            </a:pPr>
            <a:r>
              <a:rPr lang="en-GB" altLang="en-US" sz="2000" b="1">
                <a:solidFill>
                  <a:srgbClr val="FFFFFF"/>
                </a:solidFill>
              </a:rPr>
              <a:t>FIXED ROUNDS Brass Cased</a:t>
            </a:r>
          </a:p>
          <a:p>
            <a:pPr lvl="1" eaLnBrk="0" fontAlgn="base" hangingPunct="0">
              <a:spcBef>
                <a:spcPct val="0"/>
              </a:spcBef>
              <a:spcAft>
                <a:spcPct val="0"/>
              </a:spcAft>
              <a:buFontTx/>
              <a:buChar char="•"/>
            </a:pPr>
            <a:r>
              <a:rPr lang="en-GB" altLang="en-US" sz="2000">
                <a:solidFill>
                  <a:srgbClr val="FFCC66"/>
                </a:solidFill>
              </a:rPr>
              <a:t>Small arms: Medium Cal: Large Cal Tk up to 120mm (low Pressure)</a:t>
            </a:r>
          </a:p>
        </p:txBody>
      </p:sp>
      <p:sp>
        <p:nvSpPr>
          <p:cNvPr id="1134599" name="Text Box 7">
            <a:extLst>
              <a:ext uri="{FF2B5EF4-FFF2-40B4-BE49-F238E27FC236}">
                <a16:creationId xmlns:a16="http://schemas.microsoft.com/office/drawing/2014/main" id="{F419AA02-5817-203B-65D7-48E686C8DA60}"/>
              </a:ext>
            </a:extLst>
          </p:cNvPr>
          <p:cNvSpPr txBox="1">
            <a:spLocks noChangeArrowheads="1"/>
          </p:cNvSpPr>
          <p:nvPr/>
        </p:nvSpPr>
        <p:spPr bwMode="auto">
          <a:xfrm>
            <a:off x="1892300" y="2209801"/>
            <a:ext cx="867568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buFontTx/>
              <a:buChar char="•"/>
            </a:pPr>
            <a:r>
              <a:rPr lang="en-GB" altLang="en-US" sz="2000" b="1">
                <a:solidFill>
                  <a:srgbClr val="FFFFFF"/>
                </a:solidFill>
              </a:rPr>
              <a:t>FIXED ROUNDS Brass Stub Cased</a:t>
            </a:r>
          </a:p>
          <a:p>
            <a:pPr lvl="1" eaLnBrk="0" fontAlgn="base" hangingPunct="0">
              <a:spcBef>
                <a:spcPct val="0"/>
              </a:spcBef>
              <a:spcAft>
                <a:spcPct val="0"/>
              </a:spcAft>
              <a:buFontTx/>
              <a:buChar char="•"/>
            </a:pPr>
            <a:r>
              <a:rPr lang="en-GB" altLang="en-US" sz="2000">
                <a:solidFill>
                  <a:srgbClr val="FFCC66"/>
                </a:solidFill>
              </a:rPr>
              <a:t>Large cal Tk up to 120mm (low Pressure)</a:t>
            </a:r>
          </a:p>
        </p:txBody>
      </p:sp>
      <p:sp>
        <p:nvSpPr>
          <p:cNvPr id="1134600" name="Text Box 8">
            <a:extLst>
              <a:ext uri="{FF2B5EF4-FFF2-40B4-BE49-F238E27FC236}">
                <a16:creationId xmlns:a16="http://schemas.microsoft.com/office/drawing/2014/main" id="{8C3EF72E-293B-8339-6692-AA75D03380D4}"/>
              </a:ext>
            </a:extLst>
          </p:cNvPr>
          <p:cNvSpPr txBox="1">
            <a:spLocks noChangeArrowheads="1"/>
          </p:cNvSpPr>
          <p:nvPr/>
        </p:nvSpPr>
        <p:spPr bwMode="auto">
          <a:xfrm>
            <a:off x="1893889" y="2998789"/>
            <a:ext cx="867568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buFontTx/>
              <a:buChar char="•"/>
            </a:pPr>
            <a:r>
              <a:rPr lang="en-GB" altLang="en-US" sz="2000" b="1">
                <a:solidFill>
                  <a:srgbClr val="FFFFFF"/>
                </a:solidFill>
              </a:rPr>
              <a:t>FIXED ROUNDS  Steel Stub Cased</a:t>
            </a:r>
          </a:p>
          <a:p>
            <a:pPr lvl="1" eaLnBrk="0" fontAlgn="base" hangingPunct="0">
              <a:spcBef>
                <a:spcPct val="0"/>
              </a:spcBef>
              <a:spcAft>
                <a:spcPct val="0"/>
              </a:spcAft>
              <a:buFontTx/>
              <a:buChar char="•"/>
            </a:pPr>
            <a:r>
              <a:rPr lang="en-GB" altLang="en-US" sz="2000">
                <a:solidFill>
                  <a:srgbClr val="FFCC66"/>
                </a:solidFill>
              </a:rPr>
              <a:t>Large cal  Tk 105mm to 120mm (High Pressure) and 140mm</a:t>
            </a:r>
          </a:p>
        </p:txBody>
      </p:sp>
      <p:sp>
        <p:nvSpPr>
          <p:cNvPr id="1134601" name="Text Box 9">
            <a:extLst>
              <a:ext uri="{FF2B5EF4-FFF2-40B4-BE49-F238E27FC236}">
                <a16:creationId xmlns:a16="http://schemas.microsoft.com/office/drawing/2014/main" id="{5C914E1D-765D-FFD5-CF54-774C84834FD0}"/>
              </a:ext>
            </a:extLst>
          </p:cNvPr>
          <p:cNvSpPr txBox="1">
            <a:spLocks noChangeArrowheads="1"/>
          </p:cNvSpPr>
          <p:nvPr/>
        </p:nvSpPr>
        <p:spPr bwMode="auto">
          <a:xfrm>
            <a:off x="1882775" y="3825876"/>
            <a:ext cx="867568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buFontTx/>
              <a:buChar char="•"/>
            </a:pPr>
            <a:r>
              <a:rPr lang="en-GB" altLang="en-US" sz="2000" b="1">
                <a:solidFill>
                  <a:srgbClr val="FFFFFF"/>
                </a:solidFill>
              </a:rPr>
              <a:t>SEPARATELY LOADING Brass Cased</a:t>
            </a:r>
          </a:p>
          <a:p>
            <a:pPr lvl="1" eaLnBrk="0" fontAlgn="base" hangingPunct="0">
              <a:spcBef>
                <a:spcPct val="0"/>
              </a:spcBef>
              <a:spcAft>
                <a:spcPct val="0"/>
              </a:spcAft>
              <a:buFontTx/>
              <a:buChar char="•"/>
            </a:pPr>
            <a:r>
              <a:rPr lang="en-GB" altLang="en-US" sz="2000">
                <a:solidFill>
                  <a:srgbClr val="FFCC66"/>
                </a:solidFill>
              </a:rPr>
              <a:t>Large cal 105mm  Fd</a:t>
            </a:r>
          </a:p>
        </p:txBody>
      </p:sp>
      <p:sp>
        <p:nvSpPr>
          <p:cNvPr id="1134602" name="Text Box 10">
            <a:extLst>
              <a:ext uri="{FF2B5EF4-FFF2-40B4-BE49-F238E27FC236}">
                <a16:creationId xmlns:a16="http://schemas.microsoft.com/office/drawing/2014/main" id="{FABCBE8B-A107-469F-1A67-5BE85D4FD015}"/>
              </a:ext>
            </a:extLst>
          </p:cNvPr>
          <p:cNvSpPr txBox="1">
            <a:spLocks noChangeArrowheads="1"/>
          </p:cNvSpPr>
          <p:nvPr/>
        </p:nvSpPr>
        <p:spPr bwMode="auto">
          <a:xfrm>
            <a:off x="1897064" y="4627564"/>
            <a:ext cx="867568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buFontTx/>
              <a:buChar char="•"/>
            </a:pPr>
            <a:r>
              <a:rPr lang="en-GB" altLang="en-US" sz="2000" b="1">
                <a:solidFill>
                  <a:srgbClr val="FFFFFF"/>
                </a:solidFill>
              </a:rPr>
              <a:t>SEPARATELY LOADING Full combustible cased</a:t>
            </a:r>
          </a:p>
          <a:p>
            <a:pPr lvl="1" eaLnBrk="0" fontAlgn="base" hangingPunct="0">
              <a:spcBef>
                <a:spcPct val="0"/>
              </a:spcBef>
              <a:spcAft>
                <a:spcPct val="0"/>
              </a:spcAft>
              <a:buFontTx/>
              <a:buChar char="•"/>
            </a:pPr>
            <a:r>
              <a:rPr lang="en-GB" altLang="en-US" sz="2000">
                <a:solidFill>
                  <a:srgbClr val="FFCC66"/>
                </a:solidFill>
              </a:rPr>
              <a:t>Large cal 155mm  Fd: 120mm Tk (UK)</a:t>
            </a:r>
          </a:p>
        </p:txBody>
      </p:sp>
      <p:sp>
        <p:nvSpPr>
          <p:cNvPr id="1134603" name="Text Box 11">
            <a:extLst>
              <a:ext uri="{FF2B5EF4-FFF2-40B4-BE49-F238E27FC236}">
                <a16:creationId xmlns:a16="http://schemas.microsoft.com/office/drawing/2014/main" id="{155DFA0F-353A-D61E-1B4B-108C9AC6DD3B}"/>
              </a:ext>
            </a:extLst>
          </p:cNvPr>
          <p:cNvSpPr txBox="1">
            <a:spLocks noChangeArrowheads="1"/>
          </p:cNvSpPr>
          <p:nvPr/>
        </p:nvSpPr>
        <p:spPr bwMode="auto">
          <a:xfrm>
            <a:off x="1885950" y="5518151"/>
            <a:ext cx="867568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buFontTx/>
              <a:buChar char="•"/>
            </a:pPr>
            <a:r>
              <a:rPr lang="en-GB" altLang="en-US" sz="2000" b="1">
                <a:solidFill>
                  <a:srgbClr val="FFFFFF"/>
                </a:solidFill>
              </a:rPr>
              <a:t>SEPARATELY LOADING ‘Bag’  cased</a:t>
            </a:r>
          </a:p>
          <a:p>
            <a:pPr lvl="1" eaLnBrk="0" fontAlgn="base" hangingPunct="0">
              <a:spcBef>
                <a:spcPct val="0"/>
              </a:spcBef>
              <a:spcAft>
                <a:spcPct val="0"/>
              </a:spcAft>
              <a:buFontTx/>
              <a:buChar char="•"/>
            </a:pPr>
            <a:r>
              <a:rPr lang="en-GB" altLang="en-US" sz="2000">
                <a:solidFill>
                  <a:srgbClr val="FFCC66"/>
                </a:solidFill>
              </a:rPr>
              <a:t>Large cal 155mm  Fd: (US and UK ‘M’ and ‘L’ series)</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3459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3459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3460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3460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3460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346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4597" grpId="0"/>
      <p:bldP spid="1134599" grpId="0"/>
      <p:bldP spid="1134600" grpId="0"/>
      <p:bldP spid="1134601" grpId="0"/>
      <p:bldP spid="1134602" grpId="0"/>
      <p:bldP spid="1134603" grpId="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99D68C2F-FAF4-0B84-F68B-721DB52D4CE8}"/>
              </a:ext>
            </a:extLst>
          </p:cNvPr>
          <p:cNvSpPr>
            <a:spLocks noGrp="1" noChangeAspect="1" noChangeArrowheads="1"/>
          </p:cNvSpPr>
          <p:nvPr>
            <p:ph type="ctrTitle"/>
          </p:nvPr>
        </p:nvSpPr>
        <p:spPr>
          <a:xfrm>
            <a:off x="1566864" y="114300"/>
            <a:ext cx="3570287" cy="534988"/>
          </a:xfrm>
          <a:noFill/>
        </p:spPr>
        <p:txBody>
          <a:bodyPr anchor="ctr"/>
          <a:lstStyle/>
          <a:p>
            <a:pPr algn="l"/>
            <a:r>
              <a:rPr lang="en-GB" altLang="en-US" sz="2800"/>
              <a:t>Cartridge Cases</a:t>
            </a:r>
          </a:p>
        </p:txBody>
      </p:sp>
      <p:sp>
        <p:nvSpPr>
          <p:cNvPr id="32771" name="Text Box 4">
            <a:extLst>
              <a:ext uri="{FF2B5EF4-FFF2-40B4-BE49-F238E27FC236}">
                <a16:creationId xmlns:a16="http://schemas.microsoft.com/office/drawing/2014/main" id="{D9A85857-9347-20B8-FA51-8EC68402A9B4}"/>
              </a:ext>
            </a:extLst>
          </p:cNvPr>
          <p:cNvSpPr txBox="1">
            <a:spLocks noChangeArrowheads="1"/>
          </p:cNvSpPr>
          <p:nvPr/>
        </p:nvSpPr>
        <p:spPr bwMode="auto">
          <a:xfrm>
            <a:off x="1833563" y="852488"/>
            <a:ext cx="27733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400" b="1">
                <a:solidFill>
                  <a:srgbClr val="FFFFFF"/>
                </a:solidFill>
              </a:rPr>
              <a:t>The Gun Interface</a:t>
            </a:r>
          </a:p>
        </p:txBody>
      </p:sp>
      <p:sp>
        <p:nvSpPr>
          <p:cNvPr id="1135621" name="Text Box 5">
            <a:extLst>
              <a:ext uri="{FF2B5EF4-FFF2-40B4-BE49-F238E27FC236}">
                <a16:creationId xmlns:a16="http://schemas.microsoft.com/office/drawing/2014/main" id="{69F09125-23C8-4ABB-A39A-280238BD431E}"/>
              </a:ext>
            </a:extLst>
          </p:cNvPr>
          <p:cNvSpPr txBox="1">
            <a:spLocks noChangeArrowheads="1"/>
          </p:cNvSpPr>
          <p:nvPr/>
        </p:nvSpPr>
        <p:spPr bwMode="auto">
          <a:xfrm>
            <a:off x="2043114" y="1839914"/>
            <a:ext cx="8675687"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buFontTx/>
              <a:buChar char="•"/>
            </a:pPr>
            <a:r>
              <a:rPr lang="en-GB" altLang="en-US" sz="2000" b="1">
                <a:solidFill>
                  <a:srgbClr val="FFFFFF"/>
                </a:solidFill>
              </a:rPr>
              <a:t>SELF OBTURATING GUNS</a:t>
            </a:r>
            <a:br>
              <a:rPr lang="en-GB" altLang="en-US" sz="2000" b="1">
                <a:solidFill>
                  <a:srgbClr val="FFFFFF"/>
                </a:solidFill>
              </a:rPr>
            </a:br>
            <a:endParaRPr lang="en-GB" altLang="en-US" sz="2000" b="1">
              <a:solidFill>
                <a:srgbClr val="FFFFFF"/>
              </a:solidFill>
            </a:endParaRPr>
          </a:p>
          <a:p>
            <a:pPr eaLnBrk="0" fontAlgn="base" hangingPunct="0">
              <a:spcBef>
                <a:spcPct val="0"/>
              </a:spcBef>
              <a:spcAft>
                <a:spcPct val="0"/>
              </a:spcAft>
              <a:buFontTx/>
              <a:buChar char="•"/>
            </a:pPr>
            <a:r>
              <a:rPr lang="en-GB" altLang="en-US" sz="2000">
                <a:solidFill>
                  <a:srgbClr val="FFFFFF"/>
                </a:solidFill>
              </a:rPr>
              <a:t>Separately Loading Ammunition </a:t>
            </a:r>
          </a:p>
          <a:p>
            <a:pPr eaLnBrk="0" fontAlgn="base" hangingPunct="0">
              <a:spcBef>
                <a:spcPct val="0"/>
              </a:spcBef>
              <a:spcAft>
                <a:spcPct val="0"/>
              </a:spcAft>
              <a:buFontTx/>
              <a:buChar char="•"/>
            </a:pPr>
            <a:r>
              <a:rPr lang="en-GB" altLang="en-US" sz="2000">
                <a:solidFill>
                  <a:srgbClr val="FFFFFF"/>
                </a:solidFill>
              </a:rPr>
              <a:t>Combustible cased or bag charges</a:t>
            </a:r>
          </a:p>
        </p:txBody>
      </p:sp>
      <p:grpSp>
        <p:nvGrpSpPr>
          <p:cNvPr id="1135627" name="Group 11">
            <a:extLst>
              <a:ext uri="{FF2B5EF4-FFF2-40B4-BE49-F238E27FC236}">
                <a16:creationId xmlns:a16="http://schemas.microsoft.com/office/drawing/2014/main" id="{F2EB8042-C6BC-E2D9-1E0C-4A1D65203AD5}"/>
              </a:ext>
            </a:extLst>
          </p:cNvPr>
          <p:cNvGrpSpPr>
            <a:grpSpLocks/>
          </p:cNvGrpSpPr>
          <p:nvPr/>
        </p:nvGrpSpPr>
        <p:grpSpPr bwMode="auto">
          <a:xfrm>
            <a:off x="1914525" y="3544888"/>
            <a:ext cx="8445500" cy="2362200"/>
            <a:chOff x="336" y="919"/>
            <a:chExt cx="5320" cy="1488"/>
          </a:xfrm>
        </p:grpSpPr>
        <p:grpSp>
          <p:nvGrpSpPr>
            <p:cNvPr id="32774" name="Group 12">
              <a:extLst>
                <a:ext uri="{FF2B5EF4-FFF2-40B4-BE49-F238E27FC236}">
                  <a16:creationId xmlns:a16="http://schemas.microsoft.com/office/drawing/2014/main" id="{F32682DC-82D1-4ABE-1CD2-863705F3E599}"/>
                </a:ext>
              </a:extLst>
            </p:cNvPr>
            <p:cNvGrpSpPr>
              <a:grpSpLocks/>
            </p:cNvGrpSpPr>
            <p:nvPr/>
          </p:nvGrpSpPr>
          <p:grpSpPr bwMode="auto">
            <a:xfrm>
              <a:off x="403" y="1167"/>
              <a:ext cx="5253" cy="1240"/>
              <a:chOff x="403" y="1167"/>
              <a:chExt cx="5253" cy="1240"/>
            </a:xfrm>
          </p:grpSpPr>
          <p:sp>
            <p:nvSpPr>
              <p:cNvPr id="32776" name="Freeform 13">
                <a:extLst>
                  <a:ext uri="{FF2B5EF4-FFF2-40B4-BE49-F238E27FC236}">
                    <a16:creationId xmlns:a16="http://schemas.microsoft.com/office/drawing/2014/main" id="{1439F37A-C5FE-5986-EB76-91A8EFFCD114}"/>
                  </a:ext>
                </a:extLst>
              </p:cNvPr>
              <p:cNvSpPr>
                <a:spLocks noChangeAspect="1"/>
              </p:cNvSpPr>
              <p:nvPr/>
            </p:nvSpPr>
            <p:spPr bwMode="auto">
              <a:xfrm>
                <a:off x="403" y="1167"/>
                <a:ext cx="804" cy="1240"/>
              </a:xfrm>
              <a:custGeom>
                <a:avLst/>
                <a:gdLst>
                  <a:gd name="T0" fmla="*/ 0 w 528"/>
                  <a:gd name="T1" fmla="*/ 14255 h 480"/>
                  <a:gd name="T2" fmla="*/ 6581 w 528"/>
                  <a:gd name="T3" fmla="*/ 0 h 480"/>
                  <a:gd name="T4" fmla="*/ 6581 w 528"/>
                  <a:gd name="T5" fmla="*/ 142649 h 480"/>
                  <a:gd name="T6" fmla="*/ 1791 w 528"/>
                  <a:gd name="T7" fmla="*/ 142649 h 480"/>
                  <a:gd name="T8" fmla="*/ 0 w 528"/>
                  <a:gd name="T9" fmla="*/ 114145 h 480"/>
                  <a:gd name="T10" fmla="*/ 0 w 528"/>
                  <a:gd name="T11" fmla="*/ 14255 h 48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28" h="480">
                    <a:moveTo>
                      <a:pt x="0" y="48"/>
                    </a:moveTo>
                    <a:lnTo>
                      <a:pt x="528" y="0"/>
                    </a:lnTo>
                    <a:lnTo>
                      <a:pt x="528" y="480"/>
                    </a:lnTo>
                    <a:lnTo>
                      <a:pt x="144" y="480"/>
                    </a:lnTo>
                    <a:lnTo>
                      <a:pt x="0" y="384"/>
                    </a:lnTo>
                    <a:lnTo>
                      <a:pt x="0" y="48"/>
                    </a:lnTo>
                    <a:close/>
                  </a:path>
                </a:pathLst>
              </a:custGeom>
              <a:solidFill>
                <a:srgbClr val="969696">
                  <a:alpha val="50195"/>
                </a:srgbClr>
              </a:solidFill>
              <a:ln>
                <a:noFill/>
              </a:ln>
              <a:effectLst/>
              <a:extLst>
                <a:ext uri="{91240B29-F687-4F45-9708-019B960494DF}">
                  <a14:hiddenLine xmlns:a14="http://schemas.microsoft.com/office/drawing/2010/main" w="9525" cap="flat" cmpd="sng">
                    <a:solidFill>
                      <a:srgbClr val="969696"/>
                    </a:solidFill>
                    <a:prstDash val="solid"/>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2777" name="Rectangle 14">
                <a:extLst>
                  <a:ext uri="{FF2B5EF4-FFF2-40B4-BE49-F238E27FC236}">
                    <a16:creationId xmlns:a16="http://schemas.microsoft.com/office/drawing/2014/main" id="{630359A8-6449-B1B3-4CCB-8020D04F6DF6}"/>
                  </a:ext>
                </a:extLst>
              </p:cNvPr>
              <p:cNvSpPr>
                <a:spLocks noChangeAspect="1" noChangeArrowheads="1"/>
              </p:cNvSpPr>
              <p:nvPr/>
            </p:nvSpPr>
            <p:spPr bwMode="auto">
              <a:xfrm>
                <a:off x="1207" y="1250"/>
                <a:ext cx="2014" cy="1074"/>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2778" name="Oval 15">
                <a:extLst>
                  <a:ext uri="{FF2B5EF4-FFF2-40B4-BE49-F238E27FC236}">
                    <a16:creationId xmlns:a16="http://schemas.microsoft.com/office/drawing/2014/main" id="{21CEFF75-690B-2109-BFC5-236133DEEF0E}"/>
                  </a:ext>
                </a:extLst>
              </p:cNvPr>
              <p:cNvSpPr>
                <a:spLocks noChangeAspect="1" noChangeArrowheads="1"/>
              </p:cNvSpPr>
              <p:nvPr/>
            </p:nvSpPr>
            <p:spPr bwMode="auto">
              <a:xfrm>
                <a:off x="2950" y="1662"/>
                <a:ext cx="201" cy="249"/>
              </a:xfrm>
              <a:prstGeom prst="ellipse">
                <a:avLst/>
              </a:prstGeom>
              <a:solidFill>
                <a:srgbClr val="969696">
                  <a:alpha val="50195"/>
                </a:srgbClr>
              </a:solidFill>
              <a:ln>
                <a:noFill/>
              </a:ln>
              <a:effectLst/>
              <a:extLst>
                <a:ext uri="{91240B29-F687-4F45-9708-019B960494DF}">
                  <a14:hiddenLine xmlns:a14="http://schemas.microsoft.com/office/drawing/2010/main" w="9525">
                    <a:solidFill>
                      <a:srgbClr val="969696"/>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2779" name="Rectangle 16">
                <a:extLst>
                  <a:ext uri="{FF2B5EF4-FFF2-40B4-BE49-F238E27FC236}">
                    <a16:creationId xmlns:a16="http://schemas.microsoft.com/office/drawing/2014/main" id="{7D81944B-38D4-A7C8-44F1-95762AF04810}"/>
                  </a:ext>
                </a:extLst>
              </p:cNvPr>
              <p:cNvSpPr>
                <a:spLocks noChangeAspect="1" noChangeArrowheads="1"/>
              </p:cNvSpPr>
              <p:nvPr/>
            </p:nvSpPr>
            <p:spPr bwMode="auto">
              <a:xfrm>
                <a:off x="1408" y="1167"/>
                <a:ext cx="938" cy="330"/>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2780" name="Rectangle 17">
                <a:extLst>
                  <a:ext uri="{FF2B5EF4-FFF2-40B4-BE49-F238E27FC236}">
                    <a16:creationId xmlns:a16="http://schemas.microsoft.com/office/drawing/2014/main" id="{E3F7F640-DBE9-A8FA-6D03-C63E94D0B3D8}"/>
                  </a:ext>
                </a:extLst>
              </p:cNvPr>
              <p:cNvSpPr>
                <a:spLocks noChangeAspect="1" noChangeArrowheads="1"/>
              </p:cNvSpPr>
              <p:nvPr/>
            </p:nvSpPr>
            <p:spPr bwMode="auto">
              <a:xfrm>
                <a:off x="1207" y="1167"/>
                <a:ext cx="134" cy="330"/>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2781" name="Rectangle 18">
                <a:extLst>
                  <a:ext uri="{FF2B5EF4-FFF2-40B4-BE49-F238E27FC236}">
                    <a16:creationId xmlns:a16="http://schemas.microsoft.com/office/drawing/2014/main" id="{BE632D29-6CF4-598A-8E33-229A4C879A23}"/>
                  </a:ext>
                </a:extLst>
              </p:cNvPr>
              <p:cNvSpPr>
                <a:spLocks noChangeAspect="1" noChangeArrowheads="1"/>
              </p:cNvSpPr>
              <p:nvPr/>
            </p:nvSpPr>
            <p:spPr bwMode="auto">
              <a:xfrm>
                <a:off x="1341" y="1250"/>
                <a:ext cx="67" cy="164"/>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nvGrpSpPr>
              <p:cNvPr id="32782" name="Group 19">
                <a:extLst>
                  <a:ext uri="{FF2B5EF4-FFF2-40B4-BE49-F238E27FC236}">
                    <a16:creationId xmlns:a16="http://schemas.microsoft.com/office/drawing/2014/main" id="{F6AC179E-E9A0-C634-F924-E7CE929BEE26}"/>
                  </a:ext>
                </a:extLst>
              </p:cNvPr>
              <p:cNvGrpSpPr>
                <a:grpSpLocks noChangeAspect="1"/>
              </p:cNvGrpSpPr>
              <p:nvPr/>
            </p:nvGrpSpPr>
            <p:grpSpPr bwMode="auto">
              <a:xfrm flipH="1">
                <a:off x="1207" y="2077"/>
                <a:ext cx="1139" cy="330"/>
                <a:chOff x="960" y="2016"/>
                <a:chExt cx="816" cy="192"/>
              </a:xfrm>
            </p:grpSpPr>
            <p:sp>
              <p:nvSpPr>
                <p:cNvPr id="32827" name="Rectangle 20">
                  <a:extLst>
                    <a:ext uri="{FF2B5EF4-FFF2-40B4-BE49-F238E27FC236}">
                      <a16:creationId xmlns:a16="http://schemas.microsoft.com/office/drawing/2014/main" id="{35ABDC67-6C7D-01FB-07D2-833B2D247B42}"/>
                    </a:ext>
                  </a:extLst>
                </p:cNvPr>
                <p:cNvSpPr>
                  <a:spLocks noChangeAspect="1" noChangeArrowheads="1"/>
                </p:cNvSpPr>
                <p:nvPr/>
              </p:nvSpPr>
              <p:spPr bwMode="auto">
                <a:xfrm>
                  <a:off x="1104" y="2016"/>
                  <a:ext cx="672" cy="192"/>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2828" name="Rectangle 21">
                  <a:extLst>
                    <a:ext uri="{FF2B5EF4-FFF2-40B4-BE49-F238E27FC236}">
                      <a16:creationId xmlns:a16="http://schemas.microsoft.com/office/drawing/2014/main" id="{6C27B88A-F28C-5973-F180-F9626C54790A}"/>
                    </a:ext>
                  </a:extLst>
                </p:cNvPr>
                <p:cNvSpPr>
                  <a:spLocks noChangeAspect="1" noChangeArrowheads="1"/>
                </p:cNvSpPr>
                <p:nvPr/>
              </p:nvSpPr>
              <p:spPr bwMode="auto">
                <a:xfrm>
                  <a:off x="960" y="2016"/>
                  <a:ext cx="96" cy="192"/>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2829" name="Rectangle 22">
                  <a:extLst>
                    <a:ext uri="{FF2B5EF4-FFF2-40B4-BE49-F238E27FC236}">
                      <a16:creationId xmlns:a16="http://schemas.microsoft.com/office/drawing/2014/main" id="{04CEE6D9-F90C-014E-8169-D5722AA13E7B}"/>
                    </a:ext>
                  </a:extLst>
                </p:cNvPr>
                <p:cNvSpPr>
                  <a:spLocks noChangeAspect="1" noChangeArrowheads="1"/>
                </p:cNvSpPr>
                <p:nvPr/>
              </p:nvSpPr>
              <p:spPr bwMode="auto">
                <a:xfrm>
                  <a:off x="1056" y="2064"/>
                  <a:ext cx="48" cy="96"/>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sp>
            <p:nvSpPr>
              <p:cNvPr id="32783" name="Rectangle 23">
                <a:extLst>
                  <a:ext uri="{FF2B5EF4-FFF2-40B4-BE49-F238E27FC236}">
                    <a16:creationId xmlns:a16="http://schemas.microsoft.com/office/drawing/2014/main" id="{C46A5384-C00C-9464-37D0-2D112DD6FD47}"/>
                  </a:ext>
                </a:extLst>
              </p:cNvPr>
              <p:cNvSpPr>
                <a:spLocks noChangeArrowheads="1"/>
              </p:cNvSpPr>
              <p:nvPr/>
            </p:nvSpPr>
            <p:spPr bwMode="auto">
              <a:xfrm>
                <a:off x="2803" y="1556"/>
                <a:ext cx="2845" cy="425"/>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2784" name="Rectangle 24">
                <a:extLst>
                  <a:ext uri="{FF2B5EF4-FFF2-40B4-BE49-F238E27FC236}">
                    <a16:creationId xmlns:a16="http://schemas.microsoft.com/office/drawing/2014/main" id="{F588F599-C148-A416-354B-022D6B1FFC11}"/>
                  </a:ext>
                </a:extLst>
              </p:cNvPr>
              <p:cNvSpPr>
                <a:spLocks noChangeArrowheads="1"/>
              </p:cNvSpPr>
              <p:nvPr/>
            </p:nvSpPr>
            <p:spPr bwMode="auto">
              <a:xfrm>
                <a:off x="2356" y="1556"/>
                <a:ext cx="437" cy="425"/>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2785" name="Rectangle 25">
                <a:extLst>
                  <a:ext uri="{FF2B5EF4-FFF2-40B4-BE49-F238E27FC236}">
                    <a16:creationId xmlns:a16="http://schemas.microsoft.com/office/drawing/2014/main" id="{876900D1-89BD-034F-2AC9-A28D3FDCB56C}"/>
                  </a:ext>
                </a:extLst>
              </p:cNvPr>
              <p:cNvSpPr>
                <a:spLocks noChangeArrowheads="1"/>
              </p:cNvSpPr>
              <p:nvPr/>
            </p:nvSpPr>
            <p:spPr bwMode="auto">
              <a:xfrm>
                <a:off x="1177" y="1577"/>
                <a:ext cx="1169" cy="424"/>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2786" name="Rectangle 26">
                <a:extLst>
                  <a:ext uri="{FF2B5EF4-FFF2-40B4-BE49-F238E27FC236}">
                    <a16:creationId xmlns:a16="http://schemas.microsoft.com/office/drawing/2014/main" id="{7DCE0B4C-A5BA-B31A-71EC-CA0B140EF898}"/>
                  </a:ext>
                </a:extLst>
              </p:cNvPr>
              <p:cNvSpPr>
                <a:spLocks noChangeAspect="1" noChangeArrowheads="1"/>
              </p:cNvSpPr>
              <p:nvPr/>
            </p:nvSpPr>
            <p:spPr bwMode="auto">
              <a:xfrm>
                <a:off x="905" y="1405"/>
                <a:ext cx="302" cy="753"/>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2787" name="Freeform 27">
                <a:extLst>
                  <a:ext uri="{FF2B5EF4-FFF2-40B4-BE49-F238E27FC236}">
                    <a16:creationId xmlns:a16="http://schemas.microsoft.com/office/drawing/2014/main" id="{1F04260E-AA6E-0616-D109-134C3CDAD3FC}"/>
                  </a:ext>
                </a:extLst>
              </p:cNvPr>
              <p:cNvSpPr>
                <a:spLocks noChangeAspect="1"/>
              </p:cNvSpPr>
              <p:nvPr/>
            </p:nvSpPr>
            <p:spPr bwMode="auto">
              <a:xfrm>
                <a:off x="1207" y="1911"/>
                <a:ext cx="4449" cy="247"/>
              </a:xfrm>
              <a:custGeom>
                <a:avLst/>
                <a:gdLst>
                  <a:gd name="T0" fmla="*/ 0 w 2660"/>
                  <a:gd name="T1" fmla="*/ 5257 h 134"/>
                  <a:gd name="T2" fmla="*/ 26528 w 2660"/>
                  <a:gd name="T3" fmla="*/ 5257 h 134"/>
                  <a:gd name="T4" fmla="*/ 37407 w 2660"/>
                  <a:gd name="T5" fmla="*/ 3207 h 134"/>
                  <a:gd name="T6" fmla="*/ 58228 w 2660"/>
                  <a:gd name="T7" fmla="*/ 3207 h 134"/>
                  <a:gd name="T8" fmla="*/ 58166 w 2660"/>
                  <a:gd name="T9" fmla="*/ 0 h 134"/>
                  <a:gd name="T10" fmla="*/ 18492 w 2660"/>
                  <a:gd name="T11" fmla="*/ 326 h 134"/>
                  <a:gd name="T12" fmla="*/ 15339 w 2660"/>
                  <a:gd name="T13" fmla="*/ 1338 h 134"/>
                  <a:gd name="T14" fmla="*/ 0 w 2660"/>
                  <a:gd name="T15" fmla="*/ 1338 h 134"/>
                  <a:gd name="T16" fmla="*/ 0 w 2660"/>
                  <a:gd name="T17" fmla="*/ 5257 h 1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660" h="134">
                    <a:moveTo>
                      <a:pt x="0" y="134"/>
                    </a:moveTo>
                    <a:lnTo>
                      <a:pt x="1212" y="134"/>
                    </a:lnTo>
                    <a:lnTo>
                      <a:pt x="1709" y="82"/>
                    </a:lnTo>
                    <a:lnTo>
                      <a:pt x="2660" y="82"/>
                    </a:lnTo>
                    <a:lnTo>
                      <a:pt x="2657" y="0"/>
                    </a:lnTo>
                    <a:lnTo>
                      <a:pt x="845" y="8"/>
                    </a:lnTo>
                    <a:lnTo>
                      <a:pt x="701" y="34"/>
                    </a:lnTo>
                    <a:lnTo>
                      <a:pt x="0" y="34"/>
                    </a:lnTo>
                    <a:lnTo>
                      <a:pt x="0" y="134"/>
                    </a:lnTo>
                    <a:close/>
                  </a:path>
                </a:pathLst>
              </a:custGeom>
              <a:solidFill>
                <a:srgbClr val="C0C0C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nvGrpSpPr>
              <p:cNvPr id="32788" name="Group 28">
                <a:extLst>
                  <a:ext uri="{FF2B5EF4-FFF2-40B4-BE49-F238E27FC236}">
                    <a16:creationId xmlns:a16="http://schemas.microsoft.com/office/drawing/2014/main" id="{3AC4CA7D-5E0E-E7AB-1860-398368F33665}"/>
                  </a:ext>
                </a:extLst>
              </p:cNvPr>
              <p:cNvGrpSpPr>
                <a:grpSpLocks/>
              </p:cNvGrpSpPr>
              <p:nvPr/>
            </p:nvGrpSpPr>
            <p:grpSpPr bwMode="auto">
              <a:xfrm>
                <a:off x="915" y="1591"/>
                <a:ext cx="341" cy="373"/>
                <a:chOff x="851" y="3292"/>
                <a:chExt cx="184" cy="163"/>
              </a:xfrm>
            </p:grpSpPr>
            <p:sp>
              <p:nvSpPr>
                <p:cNvPr id="32821" name="AutoShape 29">
                  <a:extLst>
                    <a:ext uri="{FF2B5EF4-FFF2-40B4-BE49-F238E27FC236}">
                      <a16:creationId xmlns:a16="http://schemas.microsoft.com/office/drawing/2014/main" id="{0EBE010F-5760-7026-0FD7-216848E48E76}"/>
                    </a:ext>
                  </a:extLst>
                </p:cNvPr>
                <p:cNvSpPr>
                  <a:spLocks noChangeAspect="1" noChangeArrowheads="1"/>
                </p:cNvSpPr>
                <p:nvPr/>
              </p:nvSpPr>
              <p:spPr bwMode="auto">
                <a:xfrm>
                  <a:off x="851" y="3311"/>
                  <a:ext cx="137" cy="112"/>
                </a:xfrm>
                <a:prstGeom prst="roundRect">
                  <a:avLst>
                    <a:gd name="adj" fmla="val 16667"/>
                  </a:avLst>
                </a:prstGeom>
                <a:solidFill>
                  <a:srgbClr val="292929"/>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2822" name="Rectangle 30">
                  <a:extLst>
                    <a:ext uri="{FF2B5EF4-FFF2-40B4-BE49-F238E27FC236}">
                      <a16:creationId xmlns:a16="http://schemas.microsoft.com/office/drawing/2014/main" id="{5596541F-925B-A82C-5E19-B675F666A588}"/>
                    </a:ext>
                  </a:extLst>
                </p:cNvPr>
                <p:cNvSpPr>
                  <a:spLocks noChangeArrowheads="1"/>
                </p:cNvSpPr>
                <p:nvPr/>
              </p:nvSpPr>
              <p:spPr bwMode="auto">
                <a:xfrm flipH="1">
                  <a:off x="968" y="3292"/>
                  <a:ext cx="41" cy="163"/>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2823" name="Oval 31">
                  <a:extLst>
                    <a:ext uri="{FF2B5EF4-FFF2-40B4-BE49-F238E27FC236}">
                      <a16:creationId xmlns:a16="http://schemas.microsoft.com/office/drawing/2014/main" id="{28D762DD-EE5F-BB64-F037-EEA31CB04040}"/>
                    </a:ext>
                  </a:extLst>
                </p:cNvPr>
                <p:cNvSpPr>
                  <a:spLocks noChangeArrowheads="1"/>
                </p:cNvSpPr>
                <p:nvPr/>
              </p:nvSpPr>
              <p:spPr bwMode="auto">
                <a:xfrm>
                  <a:off x="992" y="3292"/>
                  <a:ext cx="42" cy="161"/>
                </a:xfrm>
                <a:prstGeom prst="ellipse">
                  <a:avLst/>
                </a:prstGeom>
                <a:solidFill>
                  <a:srgbClr val="C0C0C0"/>
                </a:solidFill>
                <a:ln>
                  <a:noFill/>
                </a:ln>
                <a:effectLst/>
                <a:extLst>
                  <a:ext uri="{91240B29-F687-4F45-9708-019B960494DF}">
                    <a14:hiddenLine xmlns:a14="http://schemas.microsoft.com/office/drawing/2010/main" w="6350">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2824" name="Freeform 32">
                  <a:extLst>
                    <a:ext uri="{FF2B5EF4-FFF2-40B4-BE49-F238E27FC236}">
                      <a16:creationId xmlns:a16="http://schemas.microsoft.com/office/drawing/2014/main" id="{4D0BC1A2-3767-0D09-F312-FC90AE2FA6CD}"/>
                    </a:ext>
                  </a:extLst>
                </p:cNvPr>
                <p:cNvSpPr>
                  <a:spLocks/>
                </p:cNvSpPr>
                <p:nvPr/>
              </p:nvSpPr>
              <p:spPr bwMode="auto">
                <a:xfrm>
                  <a:off x="901" y="3364"/>
                  <a:ext cx="89" cy="6"/>
                </a:xfrm>
                <a:custGeom>
                  <a:avLst/>
                  <a:gdLst>
                    <a:gd name="T0" fmla="*/ 0 w 101"/>
                    <a:gd name="T1" fmla="*/ 0 h 7"/>
                    <a:gd name="T2" fmla="*/ 48 w 101"/>
                    <a:gd name="T3" fmla="*/ 0 h 7"/>
                    <a:gd name="T4" fmla="*/ 47 w 101"/>
                    <a:gd name="T5" fmla="*/ 3 h 7"/>
                    <a:gd name="T6" fmla="*/ 0 w 101"/>
                    <a:gd name="T7" fmla="*/ 3 h 7"/>
                    <a:gd name="T8" fmla="*/ 0 w 101"/>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 h="7">
                      <a:moveTo>
                        <a:pt x="0" y="0"/>
                      </a:moveTo>
                      <a:lnTo>
                        <a:pt x="101" y="0"/>
                      </a:lnTo>
                      <a:lnTo>
                        <a:pt x="99" y="7"/>
                      </a:lnTo>
                      <a:lnTo>
                        <a:pt x="0" y="7"/>
                      </a:lnTo>
                      <a:lnTo>
                        <a:pt x="0" y="0"/>
                      </a:lnTo>
                      <a:close/>
                    </a:path>
                  </a:pathLst>
                </a:custGeom>
                <a:gradFill rotWithShape="0">
                  <a:gsLst>
                    <a:gs pos="0">
                      <a:srgbClr val="C0C0C0"/>
                    </a:gs>
                    <a:gs pos="50000">
                      <a:srgbClr val="595959"/>
                    </a:gs>
                    <a:gs pos="100000">
                      <a:srgbClr val="C0C0C0"/>
                    </a:gs>
                  </a:gsLst>
                  <a:lin ang="5400000" scaled="1"/>
                </a:gra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2825" name="Freeform 33">
                  <a:extLst>
                    <a:ext uri="{FF2B5EF4-FFF2-40B4-BE49-F238E27FC236}">
                      <a16:creationId xmlns:a16="http://schemas.microsoft.com/office/drawing/2014/main" id="{316ADB26-9651-91A0-42B8-FDBA5250DA87}"/>
                    </a:ext>
                  </a:extLst>
                </p:cNvPr>
                <p:cNvSpPr>
                  <a:spLocks/>
                </p:cNvSpPr>
                <p:nvPr/>
              </p:nvSpPr>
              <p:spPr bwMode="auto">
                <a:xfrm>
                  <a:off x="989" y="3365"/>
                  <a:ext cx="46" cy="22"/>
                </a:xfrm>
                <a:custGeom>
                  <a:avLst/>
                  <a:gdLst>
                    <a:gd name="T0" fmla="*/ 3 w 53"/>
                    <a:gd name="T1" fmla="*/ 0 h 26"/>
                    <a:gd name="T2" fmla="*/ 23 w 53"/>
                    <a:gd name="T3" fmla="*/ 7 h 26"/>
                    <a:gd name="T4" fmla="*/ 21 w 53"/>
                    <a:gd name="T5" fmla="*/ 10 h 26"/>
                    <a:gd name="T6" fmla="*/ 0 w 53"/>
                    <a:gd name="T7" fmla="*/ 3 h 26"/>
                    <a:gd name="T8" fmla="*/ 3 w 53"/>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 h="26">
                      <a:moveTo>
                        <a:pt x="3" y="0"/>
                      </a:moveTo>
                      <a:lnTo>
                        <a:pt x="53" y="20"/>
                      </a:lnTo>
                      <a:lnTo>
                        <a:pt x="50" y="26"/>
                      </a:lnTo>
                      <a:lnTo>
                        <a:pt x="0" y="6"/>
                      </a:lnTo>
                      <a:lnTo>
                        <a:pt x="3" y="0"/>
                      </a:lnTo>
                      <a:close/>
                    </a:path>
                  </a:pathLst>
                </a:custGeom>
                <a:gradFill rotWithShape="0">
                  <a:gsLst>
                    <a:gs pos="0">
                      <a:srgbClr val="C0C0C0"/>
                    </a:gs>
                    <a:gs pos="50000">
                      <a:srgbClr val="595959"/>
                    </a:gs>
                    <a:gs pos="100000">
                      <a:srgbClr val="C0C0C0"/>
                    </a:gs>
                  </a:gsLst>
                  <a:lin ang="5400000" scaled="1"/>
                </a:gra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2826" name="Freeform 34">
                  <a:extLst>
                    <a:ext uri="{FF2B5EF4-FFF2-40B4-BE49-F238E27FC236}">
                      <a16:creationId xmlns:a16="http://schemas.microsoft.com/office/drawing/2014/main" id="{C8DA7C08-8A62-AD30-0669-2CD80CC25A1D}"/>
                    </a:ext>
                  </a:extLst>
                </p:cNvPr>
                <p:cNvSpPr>
                  <a:spLocks/>
                </p:cNvSpPr>
                <p:nvPr/>
              </p:nvSpPr>
              <p:spPr bwMode="auto">
                <a:xfrm flipH="1" flipV="1">
                  <a:off x="852" y="3354"/>
                  <a:ext cx="92" cy="27"/>
                </a:xfrm>
                <a:custGeom>
                  <a:avLst/>
                  <a:gdLst>
                    <a:gd name="T0" fmla="*/ 0 w 298"/>
                    <a:gd name="T1" fmla="*/ 0 h 80"/>
                    <a:gd name="T2" fmla="*/ 0 w 298"/>
                    <a:gd name="T3" fmla="*/ 0 h 80"/>
                    <a:gd name="T4" fmla="*/ 0 w 298"/>
                    <a:gd name="T5" fmla="*/ 0 h 80"/>
                    <a:gd name="T6" fmla="*/ 0 w 298"/>
                    <a:gd name="T7" fmla="*/ 0 h 80"/>
                    <a:gd name="T8" fmla="*/ 0 w 298"/>
                    <a:gd name="T9" fmla="*/ 0 h 80"/>
                    <a:gd name="T10" fmla="*/ 0 w 298"/>
                    <a:gd name="T11" fmla="*/ 0 h 80"/>
                    <a:gd name="T12" fmla="*/ 0 w 298"/>
                    <a:gd name="T13" fmla="*/ 0 h 80"/>
                    <a:gd name="T14" fmla="*/ 0 w 298"/>
                    <a:gd name="T15" fmla="*/ 0 h 80"/>
                    <a:gd name="T16" fmla="*/ 0 w 298"/>
                    <a:gd name="T17" fmla="*/ 0 h 80"/>
                    <a:gd name="T18" fmla="*/ 0 w 298"/>
                    <a:gd name="T19" fmla="*/ 0 h 8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98" h="80">
                      <a:moveTo>
                        <a:pt x="0" y="17"/>
                      </a:moveTo>
                      <a:lnTo>
                        <a:pt x="0" y="66"/>
                      </a:lnTo>
                      <a:lnTo>
                        <a:pt x="21" y="66"/>
                      </a:lnTo>
                      <a:lnTo>
                        <a:pt x="51" y="74"/>
                      </a:lnTo>
                      <a:lnTo>
                        <a:pt x="298" y="80"/>
                      </a:lnTo>
                      <a:lnTo>
                        <a:pt x="298" y="2"/>
                      </a:lnTo>
                      <a:lnTo>
                        <a:pt x="244" y="0"/>
                      </a:lnTo>
                      <a:lnTo>
                        <a:pt x="51" y="12"/>
                      </a:lnTo>
                      <a:lnTo>
                        <a:pt x="22" y="20"/>
                      </a:lnTo>
                      <a:lnTo>
                        <a:pt x="0" y="17"/>
                      </a:lnTo>
                      <a:close/>
                    </a:path>
                  </a:pathLst>
                </a:custGeom>
                <a:gradFill rotWithShape="0">
                  <a:gsLst>
                    <a:gs pos="0">
                      <a:srgbClr val="C0C0C0"/>
                    </a:gs>
                    <a:gs pos="50000">
                      <a:srgbClr val="595959"/>
                    </a:gs>
                    <a:gs pos="100000">
                      <a:srgbClr val="C0C0C0"/>
                    </a:gs>
                  </a:gsLst>
                  <a:lin ang="5400000" scaled="1"/>
                </a:gra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32789" name="Rectangle 35">
                <a:extLst>
                  <a:ext uri="{FF2B5EF4-FFF2-40B4-BE49-F238E27FC236}">
                    <a16:creationId xmlns:a16="http://schemas.microsoft.com/office/drawing/2014/main" id="{8EE17D08-7F20-11B3-2F87-1C526FC1C425}"/>
                  </a:ext>
                </a:extLst>
              </p:cNvPr>
              <p:cNvSpPr>
                <a:spLocks noChangeArrowheads="1"/>
              </p:cNvSpPr>
              <p:nvPr/>
            </p:nvSpPr>
            <p:spPr bwMode="auto">
              <a:xfrm>
                <a:off x="686" y="1411"/>
                <a:ext cx="217" cy="747"/>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nvGrpSpPr>
              <p:cNvPr id="32790" name="Group 36">
                <a:extLst>
                  <a:ext uri="{FF2B5EF4-FFF2-40B4-BE49-F238E27FC236}">
                    <a16:creationId xmlns:a16="http://schemas.microsoft.com/office/drawing/2014/main" id="{E01EF05D-F62A-A2C4-C6B7-BBE7040E3A9E}"/>
                  </a:ext>
                </a:extLst>
              </p:cNvPr>
              <p:cNvGrpSpPr>
                <a:grpSpLocks noChangeAspect="1"/>
              </p:cNvGrpSpPr>
              <p:nvPr/>
            </p:nvGrpSpPr>
            <p:grpSpPr bwMode="auto">
              <a:xfrm flipH="1">
                <a:off x="2321" y="1635"/>
                <a:ext cx="885" cy="289"/>
                <a:chOff x="336" y="2456"/>
                <a:chExt cx="1843" cy="461"/>
              </a:xfrm>
            </p:grpSpPr>
            <p:sp>
              <p:nvSpPr>
                <p:cNvPr id="32796" name="Freeform 37">
                  <a:extLst>
                    <a:ext uri="{FF2B5EF4-FFF2-40B4-BE49-F238E27FC236}">
                      <a16:creationId xmlns:a16="http://schemas.microsoft.com/office/drawing/2014/main" id="{ADB62DAB-341A-549C-316F-3498120F3735}"/>
                    </a:ext>
                  </a:extLst>
                </p:cNvPr>
                <p:cNvSpPr>
                  <a:spLocks noChangeAspect="1"/>
                </p:cNvSpPr>
                <p:nvPr/>
              </p:nvSpPr>
              <p:spPr bwMode="auto">
                <a:xfrm>
                  <a:off x="336" y="2645"/>
                  <a:ext cx="1681" cy="81"/>
                </a:xfrm>
                <a:custGeom>
                  <a:avLst/>
                  <a:gdLst>
                    <a:gd name="T0" fmla="*/ 0 w 2278"/>
                    <a:gd name="T1" fmla="*/ 8 h 113"/>
                    <a:gd name="T2" fmla="*/ 5 w 2278"/>
                    <a:gd name="T3" fmla="*/ 8 h 113"/>
                    <a:gd name="T4" fmla="*/ 10 w 2278"/>
                    <a:gd name="T5" fmla="*/ 10 h 113"/>
                    <a:gd name="T6" fmla="*/ 15 w 2278"/>
                    <a:gd name="T7" fmla="*/ 10 h 113"/>
                    <a:gd name="T8" fmla="*/ 20 w 2278"/>
                    <a:gd name="T9" fmla="*/ 11 h 113"/>
                    <a:gd name="T10" fmla="*/ 25 w 2278"/>
                    <a:gd name="T11" fmla="*/ 11 h 113"/>
                    <a:gd name="T12" fmla="*/ 30 w 2278"/>
                    <a:gd name="T13" fmla="*/ 12 h 113"/>
                    <a:gd name="T14" fmla="*/ 35 w 2278"/>
                    <a:gd name="T15" fmla="*/ 13 h 113"/>
                    <a:gd name="T16" fmla="*/ 41 w 2278"/>
                    <a:gd name="T17" fmla="*/ 14 h 113"/>
                    <a:gd name="T18" fmla="*/ 45 w 2278"/>
                    <a:gd name="T19" fmla="*/ 14 h 113"/>
                    <a:gd name="T20" fmla="*/ 50 w 2278"/>
                    <a:gd name="T21" fmla="*/ 14 h 113"/>
                    <a:gd name="T22" fmla="*/ 55 w 2278"/>
                    <a:gd name="T23" fmla="*/ 14 h 113"/>
                    <a:gd name="T24" fmla="*/ 61 w 2278"/>
                    <a:gd name="T25" fmla="*/ 15 h 113"/>
                    <a:gd name="T26" fmla="*/ 66 w 2278"/>
                    <a:gd name="T27" fmla="*/ 15 h 113"/>
                    <a:gd name="T28" fmla="*/ 71 w 2278"/>
                    <a:gd name="T29" fmla="*/ 15 h 113"/>
                    <a:gd name="T30" fmla="*/ 76 w 2278"/>
                    <a:gd name="T31" fmla="*/ 15 h 113"/>
                    <a:gd name="T32" fmla="*/ 82 w 2278"/>
                    <a:gd name="T33" fmla="*/ 15 h 113"/>
                    <a:gd name="T34" fmla="*/ 82 w 2278"/>
                    <a:gd name="T35" fmla="*/ 15 h 113"/>
                    <a:gd name="T36" fmla="*/ 367 w 2278"/>
                    <a:gd name="T37" fmla="*/ 15 h 113"/>
                    <a:gd name="T38" fmla="*/ 367 w 2278"/>
                    <a:gd name="T39" fmla="*/ 0 h 113"/>
                    <a:gd name="T40" fmla="*/ 82 w 2278"/>
                    <a:gd name="T41" fmla="*/ 0 h 113"/>
                    <a:gd name="T42" fmla="*/ 82 w 2278"/>
                    <a:gd name="T43" fmla="*/ 1 h 113"/>
                    <a:gd name="T44" fmla="*/ 76 w 2278"/>
                    <a:gd name="T45" fmla="*/ 1 h 113"/>
                    <a:gd name="T46" fmla="*/ 71 w 2278"/>
                    <a:gd name="T47" fmla="*/ 1 h 113"/>
                    <a:gd name="T48" fmla="*/ 66 w 2278"/>
                    <a:gd name="T49" fmla="*/ 1 h 113"/>
                    <a:gd name="T50" fmla="*/ 61 w 2278"/>
                    <a:gd name="T51" fmla="*/ 1 h 113"/>
                    <a:gd name="T52" fmla="*/ 55 w 2278"/>
                    <a:gd name="T53" fmla="*/ 1 h 113"/>
                    <a:gd name="T54" fmla="*/ 50 w 2278"/>
                    <a:gd name="T55" fmla="*/ 1 h 113"/>
                    <a:gd name="T56" fmla="*/ 45 w 2278"/>
                    <a:gd name="T57" fmla="*/ 1 h 113"/>
                    <a:gd name="T58" fmla="*/ 41 w 2278"/>
                    <a:gd name="T59" fmla="*/ 1 h 113"/>
                    <a:gd name="T60" fmla="*/ 35 w 2278"/>
                    <a:gd name="T61" fmla="*/ 2 h 113"/>
                    <a:gd name="T62" fmla="*/ 30 w 2278"/>
                    <a:gd name="T63" fmla="*/ 3 h 113"/>
                    <a:gd name="T64" fmla="*/ 25 w 2278"/>
                    <a:gd name="T65" fmla="*/ 4 h 113"/>
                    <a:gd name="T66" fmla="*/ 20 w 2278"/>
                    <a:gd name="T67" fmla="*/ 4 h 113"/>
                    <a:gd name="T68" fmla="*/ 15 w 2278"/>
                    <a:gd name="T69" fmla="*/ 5 h 113"/>
                    <a:gd name="T70" fmla="*/ 10 w 2278"/>
                    <a:gd name="T71" fmla="*/ 6 h 113"/>
                    <a:gd name="T72" fmla="*/ 5 w 2278"/>
                    <a:gd name="T73" fmla="*/ 7 h 113"/>
                    <a:gd name="T74" fmla="*/ 0 w 2278"/>
                    <a:gd name="T75" fmla="*/ 8 h 113"/>
                    <a:gd name="T76" fmla="*/ 0 w 2278"/>
                    <a:gd name="T77" fmla="*/ 8 h 113"/>
                    <a:gd name="T78" fmla="*/ 0 w 2278"/>
                    <a:gd name="T79" fmla="*/ 8 h 113"/>
                    <a:gd name="T80" fmla="*/ 0 w 2278"/>
                    <a:gd name="T81" fmla="*/ 8 h 113"/>
                    <a:gd name="T82" fmla="*/ 0 w 2278"/>
                    <a:gd name="T83" fmla="*/ 8 h 113"/>
                    <a:gd name="T84" fmla="*/ 0 w 2278"/>
                    <a:gd name="T85" fmla="*/ 8 h 113"/>
                    <a:gd name="T86" fmla="*/ 0 w 2278"/>
                    <a:gd name="T87" fmla="*/ 8 h 113"/>
                    <a:gd name="T88" fmla="*/ 0 w 2278"/>
                    <a:gd name="T89" fmla="*/ 8 h 113"/>
                    <a:gd name="T90" fmla="*/ 0 w 2278"/>
                    <a:gd name="T91" fmla="*/ 8 h 113"/>
                    <a:gd name="T92" fmla="*/ 0 w 2278"/>
                    <a:gd name="T93" fmla="*/ 8 h 113"/>
                    <a:gd name="T94" fmla="*/ 0 w 2278"/>
                    <a:gd name="T95" fmla="*/ 8 h 113"/>
                    <a:gd name="T96" fmla="*/ 0 w 2278"/>
                    <a:gd name="T97" fmla="*/ 8 h 113"/>
                    <a:gd name="T98" fmla="*/ 0 w 2278"/>
                    <a:gd name="T99" fmla="*/ 8 h 113"/>
                    <a:gd name="T100" fmla="*/ 0 w 2278"/>
                    <a:gd name="T101" fmla="*/ 8 h 113"/>
                    <a:gd name="T102" fmla="*/ 0 w 2278"/>
                    <a:gd name="T103" fmla="*/ 8 h 113"/>
                    <a:gd name="T104" fmla="*/ 0 w 2278"/>
                    <a:gd name="T105" fmla="*/ 8 h 113"/>
                    <a:gd name="T106" fmla="*/ 0 w 2278"/>
                    <a:gd name="T107" fmla="*/ 8 h 113"/>
                    <a:gd name="T108" fmla="*/ 0 w 2278"/>
                    <a:gd name="T109" fmla="*/ 8 h 11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278" h="113">
                      <a:moveTo>
                        <a:pt x="0" y="56"/>
                      </a:moveTo>
                      <a:lnTo>
                        <a:pt x="31" y="63"/>
                      </a:lnTo>
                      <a:lnTo>
                        <a:pt x="62" y="70"/>
                      </a:lnTo>
                      <a:lnTo>
                        <a:pt x="93" y="76"/>
                      </a:lnTo>
                      <a:lnTo>
                        <a:pt x="125" y="82"/>
                      </a:lnTo>
                      <a:lnTo>
                        <a:pt x="156" y="87"/>
                      </a:lnTo>
                      <a:lnTo>
                        <a:pt x="187" y="92"/>
                      </a:lnTo>
                      <a:lnTo>
                        <a:pt x="218" y="96"/>
                      </a:lnTo>
                      <a:lnTo>
                        <a:pt x="251" y="100"/>
                      </a:lnTo>
                      <a:lnTo>
                        <a:pt x="281" y="103"/>
                      </a:lnTo>
                      <a:lnTo>
                        <a:pt x="312" y="106"/>
                      </a:lnTo>
                      <a:lnTo>
                        <a:pt x="343" y="108"/>
                      </a:lnTo>
                      <a:lnTo>
                        <a:pt x="376" y="110"/>
                      </a:lnTo>
                      <a:lnTo>
                        <a:pt x="407" y="111"/>
                      </a:lnTo>
                      <a:lnTo>
                        <a:pt x="439" y="112"/>
                      </a:lnTo>
                      <a:lnTo>
                        <a:pt x="472" y="112"/>
                      </a:lnTo>
                      <a:lnTo>
                        <a:pt x="505" y="111"/>
                      </a:lnTo>
                      <a:lnTo>
                        <a:pt x="505" y="112"/>
                      </a:lnTo>
                      <a:lnTo>
                        <a:pt x="2277" y="112"/>
                      </a:lnTo>
                      <a:lnTo>
                        <a:pt x="2277" y="0"/>
                      </a:lnTo>
                      <a:lnTo>
                        <a:pt x="505" y="0"/>
                      </a:lnTo>
                      <a:lnTo>
                        <a:pt x="505" y="1"/>
                      </a:lnTo>
                      <a:lnTo>
                        <a:pt x="472" y="2"/>
                      </a:lnTo>
                      <a:lnTo>
                        <a:pt x="439" y="2"/>
                      </a:lnTo>
                      <a:lnTo>
                        <a:pt x="407" y="4"/>
                      </a:lnTo>
                      <a:lnTo>
                        <a:pt x="376" y="4"/>
                      </a:lnTo>
                      <a:lnTo>
                        <a:pt x="343" y="6"/>
                      </a:lnTo>
                      <a:lnTo>
                        <a:pt x="312" y="8"/>
                      </a:lnTo>
                      <a:lnTo>
                        <a:pt x="281" y="11"/>
                      </a:lnTo>
                      <a:lnTo>
                        <a:pt x="251" y="13"/>
                      </a:lnTo>
                      <a:lnTo>
                        <a:pt x="218" y="18"/>
                      </a:lnTo>
                      <a:lnTo>
                        <a:pt x="187" y="21"/>
                      </a:lnTo>
                      <a:lnTo>
                        <a:pt x="156" y="27"/>
                      </a:lnTo>
                      <a:lnTo>
                        <a:pt x="125" y="31"/>
                      </a:lnTo>
                      <a:lnTo>
                        <a:pt x="93" y="38"/>
                      </a:lnTo>
                      <a:lnTo>
                        <a:pt x="62" y="44"/>
                      </a:lnTo>
                      <a:lnTo>
                        <a:pt x="31" y="51"/>
                      </a:lnTo>
                      <a:lnTo>
                        <a:pt x="0" y="57"/>
                      </a:lnTo>
                      <a:lnTo>
                        <a:pt x="0" y="56"/>
                      </a:lnTo>
                    </a:path>
                  </a:pathLst>
                </a:custGeom>
                <a:gradFill rotWithShape="0">
                  <a:gsLst>
                    <a:gs pos="0">
                      <a:srgbClr val="000000"/>
                    </a:gs>
                    <a:gs pos="50000">
                      <a:srgbClr val="969696"/>
                    </a:gs>
                    <a:gs pos="100000">
                      <a:srgbClr val="0000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2797" name="Freeform 38">
                  <a:extLst>
                    <a:ext uri="{FF2B5EF4-FFF2-40B4-BE49-F238E27FC236}">
                      <a16:creationId xmlns:a16="http://schemas.microsoft.com/office/drawing/2014/main" id="{FEADAA6E-56ED-FD2B-05A8-14BD733A8425}"/>
                    </a:ext>
                  </a:extLst>
                </p:cNvPr>
                <p:cNvSpPr>
                  <a:spLocks noChangeAspect="1"/>
                </p:cNvSpPr>
                <p:nvPr/>
              </p:nvSpPr>
              <p:spPr bwMode="auto">
                <a:xfrm>
                  <a:off x="1720" y="2531"/>
                  <a:ext cx="137" cy="97"/>
                </a:xfrm>
                <a:custGeom>
                  <a:avLst/>
                  <a:gdLst>
                    <a:gd name="T0" fmla="*/ 12 w 225"/>
                    <a:gd name="T1" fmla="*/ 1 h 158"/>
                    <a:gd name="T2" fmla="*/ 12 w 225"/>
                    <a:gd name="T3" fmla="*/ 9 h 158"/>
                    <a:gd name="T4" fmla="*/ 3 w 225"/>
                    <a:gd name="T5" fmla="*/ 7 h 158"/>
                    <a:gd name="T6" fmla="*/ 0 w 225"/>
                    <a:gd name="T7" fmla="*/ 6 h 158"/>
                    <a:gd name="T8" fmla="*/ 1 w 225"/>
                    <a:gd name="T9" fmla="*/ 4 h 158"/>
                    <a:gd name="T10" fmla="*/ 1 w 225"/>
                    <a:gd name="T11" fmla="*/ 0 h 158"/>
                    <a:gd name="T12" fmla="*/ 4 w 225"/>
                    <a:gd name="T13" fmla="*/ 0 h 158"/>
                    <a:gd name="T14" fmla="*/ 8 w 225"/>
                    <a:gd name="T15" fmla="*/ 0 h 158"/>
                    <a:gd name="T16" fmla="*/ 12 w 225"/>
                    <a:gd name="T17" fmla="*/ 1 h 158"/>
                    <a:gd name="T18" fmla="*/ 12 w 225"/>
                    <a:gd name="T19" fmla="*/ 1 h 15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5" h="158">
                      <a:moveTo>
                        <a:pt x="224" y="20"/>
                      </a:moveTo>
                      <a:lnTo>
                        <a:pt x="224" y="157"/>
                      </a:lnTo>
                      <a:lnTo>
                        <a:pt x="67" y="137"/>
                      </a:lnTo>
                      <a:lnTo>
                        <a:pt x="0" y="117"/>
                      </a:lnTo>
                      <a:lnTo>
                        <a:pt x="22" y="59"/>
                      </a:lnTo>
                      <a:lnTo>
                        <a:pt x="22" y="0"/>
                      </a:lnTo>
                      <a:lnTo>
                        <a:pt x="89" y="0"/>
                      </a:lnTo>
                      <a:lnTo>
                        <a:pt x="156" y="0"/>
                      </a:lnTo>
                      <a:lnTo>
                        <a:pt x="224" y="20"/>
                      </a:lnTo>
                    </a:path>
                  </a:pathLst>
                </a:custGeom>
                <a:gradFill rotWithShape="0">
                  <a:gsLst>
                    <a:gs pos="0">
                      <a:srgbClr val="E26200"/>
                    </a:gs>
                    <a:gs pos="100000">
                      <a:srgbClr val="FFEFCE"/>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2798" name="Freeform 39">
                  <a:extLst>
                    <a:ext uri="{FF2B5EF4-FFF2-40B4-BE49-F238E27FC236}">
                      <a16:creationId xmlns:a16="http://schemas.microsoft.com/office/drawing/2014/main" id="{5AA8E2D2-5A73-B400-507E-984A2B7B80BF}"/>
                    </a:ext>
                  </a:extLst>
                </p:cNvPr>
                <p:cNvSpPr>
                  <a:spLocks noChangeAspect="1"/>
                </p:cNvSpPr>
                <p:nvPr/>
              </p:nvSpPr>
              <p:spPr bwMode="auto">
                <a:xfrm>
                  <a:off x="1720" y="2504"/>
                  <a:ext cx="165" cy="165"/>
                </a:xfrm>
                <a:custGeom>
                  <a:avLst/>
                  <a:gdLst>
                    <a:gd name="T0" fmla="*/ 0 w 269"/>
                    <a:gd name="T1" fmla="*/ 1 h 270"/>
                    <a:gd name="T2" fmla="*/ 14 w 269"/>
                    <a:gd name="T3" fmla="*/ 14 h 270"/>
                    <a:gd name="T4" fmla="*/ 14 w 269"/>
                    <a:gd name="T5" fmla="*/ 12 h 270"/>
                    <a:gd name="T6" fmla="*/ 14 w 269"/>
                    <a:gd name="T7" fmla="*/ 12 h 270"/>
                    <a:gd name="T8" fmla="*/ 14 w 269"/>
                    <a:gd name="T9" fmla="*/ 12 h 270"/>
                    <a:gd name="T10" fmla="*/ 14 w 269"/>
                    <a:gd name="T11" fmla="*/ 12 h 270"/>
                    <a:gd name="T12" fmla="*/ 14 w 269"/>
                    <a:gd name="T13" fmla="*/ 11 h 270"/>
                    <a:gd name="T14" fmla="*/ 13 w 269"/>
                    <a:gd name="T15" fmla="*/ 11 h 270"/>
                    <a:gd name="T16" fmla="*/ 13 w 269"/>
                    <a:gd name="T17" fmla="*/ 11 h 270"/>
                    <a:gd name="T18" fmla="*/ 13 w 269"/>
                    <a:gd name="T19" fmla="*/ 11 h 270"/>
                    <a:gd name="T20" fmla="*/ 13 w 269"/>
                    <a:gd name="T21" fmla="*/ 10 h 270"/>
                    <a:gd name="T22" fmla="*/ 13 w 269"/>
                    <a:gd name="T23" fmla="*/ 10 h 270"/>
                    <a:gd name="T24" fmla="*/ 6 w 269"/>
                    <a:gd name="T25" fmla="*/ 8 h 270"/>
                    <a:gd name="T26" fmla="*/ 6 w 269"/>
                    <a:gd name="T27" fmla="*/ 8 h 270"/>
                    <a:gd name="T28" fmla="*/ 5 w 269"/>
                    <a:gd name="T29" fmla="*/ 8 h 270"/>
                    <a:gd name="T30" fmla="*/ 5 w 269"/>
                    <a:gd name="T31" fmla="*/ 7 h 270"/>
                    <a:gd name="T32" fmla="*/ 5 w 269"/>
                    <a:gd name="T33" fmla="*/ 7 h 270"/>
                    <a:gd name="T34" fmla="*/ 5 w 269"/>
                    <a:gd name="T35" fmla="*/ 7 h 270"/>
                    <a:gd name="T36" fmla="*/ 5 w 269"/>
                    <a:gd name="T37" fmla="*/ 6 h 270"/>
                    <a:gd name="T38" fmla="*/ 6 w 269"/>
                    <a:gd name="T39" fmla="*/ 6 h 270"/>
                    <a:gd name="T40" fmla="*/ 6 w 269"/>
                    <a:gd name="T41" fmla="*/ 6 h 270"/>
                    <a:gd name="T42" fmla="*/ 10 w 269"/>
                    <a:gd name="T43" fmla="*/ 5 h 270"/>
                    <a:gd name="T44" fmla="*/ 11 w 269"/>
                    <a:gd name="T45" fmla="*/ 4 h 270"/>
                    <a:gd name="T46" fmla="*/ 11 w 269"/>
                    <a:gd name="T47" fmla="*/ 4 h 270"/>
                    <a:gd name="T48" fmla="*/ 11 w 269"/>
                    <a:gd name="T49" fmla="*/ 4 h 270"/>
                    <a:gd name="T50" fmla="*/ 12 w 269"/>
                    <a:gd name="T51" fmla="*/ 4 h 270"/>
                    <a:gd name="T52" fmla="*/ 12 w 269"/>
                    <a:gd name="T53" fmla="*/ 4 h 270"/>
                    <a:gd name="T54" fmla="*/ 12 w 269"/>
                    <a:gd name="T55" fmla="*/ 4 h 270"/>
                    <a:gd name="T56" fmla="*/ 12 w 269"/>
                    <a:gd name="T57" fmla="*/ 4 h 270"/>
                    <a:gd name="T58" fmla="*/ 12 w 269"/>
                    <a:gd name="T59" fmla="*/ 4 h 270"/>
                    <a:gd name="T60" fmla="*/ 12 w 269"/>
                    <a:gd name="T61" fmla="*/ 4 h 270"/>
                    <a:gd name="T62" fmla="*/ 12 w 269"/>
                    <a:gd name="T63" fmla="*/ 2 h 270"/>
                    <a:gd name="T64" fmla="*/ 12 w 269"/>
                    <a:gd name="T65" fmla="*/ 2 h 270"/>
                    <a:gd name="T66" fmla="*/ 12 w 269"/>
                    <a:gd name="T67" fmla="*/ 2 h 270"/>
                    <a:gd name="T68" fmla="*/ 12 w 269"/>
                    <a:gd name="T69" fmla="*/ 1 h 270"/>
                    <a:gd name="T70" fmla="*/ 12 w 269"/>
                    <a:gd name="T71" fmla="*/ 1 h 270"/>
                    <a:gd name="T72" fmla="*/ 11 w 269"/>
                    <a:gd name="T73" fmla="*/ 1 h 270"/>
                    <a:gd name="T74" fmla="*/ 11 w 269"/>
                    <a:gd name="T75" fmla="*/ 1 h 270"/>
                    <a:gd name="T76" fmla="*/ 11 w 269"/>
                    <a:gd name="T77" fmla="*/ 1 h 270"/>
                    <a:gd name="T78" fmla="*/ 11 w 269"/>
                    <a:gd name="T79" fmla="*/ 1 h 270"/>
                    <a:gd name="T80" fmla="*/ 4 w 269"/>
                    <a:gd name="T81" fmla="*/ 0 h 270"/>
                    <a:gd name="T82" fmla="*/ 0 w 269"/>
                    <a:gd name="T83" fmla="*/ 1 h 2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69" h="270">
                      <a:moveTo>
                        <a:pt x="0" y="1"/>
                      </a:moveTo>
                      <a:lnTo>
                        <a:pt x="0" y="23"/>
                      </a:lnTo>
                      <a:lnTo>
                        <a:pt x="44" y="225"/>
                      </a:lnTo>
                      <a:lnTo>
                        <a:pt x="268" y="269"/>
                      </a:lnTo>
                      <a:lnTo>
                        <a:pt x="268" y="224"/>
                      </a:lnTo>
                      <a:lnTo>
                        <a:pt x="267" y="222"/>
                      </a:lnTo>
                      <a:lnTo>
                        <a:pt x="266" y="220"/>
                      </a:lnTo>
                      <a:lnTo>
                        <a:pt x="264" y="219"/>
                      </a:lnTo>
                      <a:lnTo>
                        <a:pt x="264" y="217"/>
                      </a:lnTo>
                      <a:lnTo>
                        <a:pt x="262" y="216"/>
                      </a:lnTo>
                      <a:lnTo>
                        <a:pt x="262" y="214"/>
                      </a:lnTo>
                      <a:lnTo>
                        <a:pt x="260" y="212"/>
                      </a:lnTo>
                      <a:lnTo>
                        <a:pt x="260" y="210"/>
                      </a:lnTo>
                      <a:lnTo>
                        <a:pt x="258" y="210"/>
                      </a:lnTo>
                      <a:lnTo>
                        <a:pt x="256" y="208"/>
                      </a:lnTo>
                      <a:lnTo>
                        <a:pt x="254" y="208"/>
                      </a:lnTo>
                      <a:lnTo>
                        <a:pt x="253" y="206"/>
                      </a:lnTo>
                      <a:lnTo>
                        <a:pt x="251" y="206"/>
                      </a:lnTo>
                      <a:lnTo>
                        <a:pt x="250" y="204"/>
                      </a:lnTo>
                      <a:lnTo>
                        <a:pt x="248" y="203"/>
                      </a:lnTo>
                      <a:lnTo>
                        <a:pt x="246" y="202"/>
                      </a:lnTo>
                      <a:lnTo>
                        <a:pt x="111" y="157"/>
                      </a:lnTo>
                      <a:lnTo>
                        <a:pt x="106" y="157"/>
                      </a:lnTo>
                      <a:lnTo>
                        <a:pt x="101" y="156"/>
                      </a:lnTo>
                      <a:lnTo>
                        <a:pt x="97" y="154"/>
                      </a:lnTo>
                      <a:lnTo>
                        <a:pt x="95" y="150"/>
                      </a:lnTo>
                      <a:lnTo>
                        <a:pt x="92" y="147"/>
                      </a:lnTo>
                      <a:lnTo>
                        <a:pt x="90" y="144"/>
                      </a:lnTo>
                      <a:lnTo>
                        <a:pt x="89" y="140"/>
                      </a:lnTo>
                      <a:lnTo>
                        <a:pt x="89" y="135"/>
                      </a:lnTo>
                      <a:lnTo>
                        <a:pt x="89" y="132"/>
                      </a:lnTo>
                      <a:lnTo>
                        <a:pt x="90" y="128"/>
                      </a:lnTo>
                      <a:lnTo>
                        <a:pt x="92" y="124"/>
                      </a:lnTo>
                      <a:lnTo>
                        <a:pt x="95" y="120"/>
                      </a:lnTo>
                      <a:lnTo>
                        <a:pt x="97" y="118"/>
                      </a:lnTo>
                      <a:lnTo>
                        <a:pt x="101" y="115"/>
                      </a:lnTo>
                      <a:lnTo>
                        <a:pt x="106" y="113"/>
                      </a:lnTo>
                      <a:lnTo>
                        <a:pt x="111" y="112"/>
                      </a:lnTo>
                      <a:lnTo>
                        <a:pt x="201" y="90"/>
                      </a:lnTo>
                      <a:lnTo>
                        <a:pt x="202" y="89"/>
                      </a:lnTo>
                      <a:lnTo>
                        <a:pt x="203" y="89"/>
                      </a:lnTo>
                      <a:lnTo>
                        <a:pt x="205" y="89"/>
                      </a:lnTo>
                      <a:lnTo>
                        <a:pt x="207" y="89"/>
                      </a:lnTo>
                      <a:lnTo>
                        <a:pt x="210" y="89"/>
                      </a:lnTo>
                      <a:lnTo>
                        <a:pt x="211" y="89"/>
                      </a:lnTo>
                      <a:lnTo>
                        <a:pt x="213" y="87"/>
                      </a:lnTo>
                      <a:lnTo>
                        <a:pt x="215" y="85"/>
                      </a:lnTo>
                      <a:lnTo>
                        <a:pt x="216" y="83"/>
                      </a:lnTo>
                      <a:lnTo>
                        <a:pt x="216" y="82"/>
                      </a:lnTo>
                      <a:lnTo>
                        <a:pt x="218" y="81"/>
                      </a:lnTo>
                      <a:lnTo>
                        <a:pt x="219" y="79"/>
                      </a:lnTo>
                      <a:lnTo>
                        <a:pt x="220" y="77"/>
                      </a:lnTo>
                      <a:lnTo>
                        <a:pt x="220" y="75"/>
                      </a:lnTo>
                      <a:lnTo>
                        <a:pt x="221" y="73"/>
                      </a:lnTo>
                      <a:lnTo>
                        <a:pt x="221" y="71"/>
                      </a:lnTo>
                      <a:lnTo>
                        <a:pt x="222" y="68"/>
                      </a:lnTo>
                      <a:lnTo>
                        <a:pt x="224" y="67"/>
                      </a:lnTo>
                      <a:lnTo>
                        <a:pt x="224" y="45"/>
                      </a:lnTo>
                      <a:lnTo>
                        <a:pt x="223" y="44"/>
                      </a:lnTo>
                      <a:lnTo>
                        <a:pt x="222" y="42"/>
                      </a:lnTo>
                      <a:lnTo>
                        <a:pt x="222" y="41"/>
                      </a:lnTo>
                      <a:lnTo>
                        <a:pt x="221" y="39"/>
                      </a:lnTo>
                      <a:lnTo>
                        <a:pt x="221" y="37"/>
                      </a:lnTo>
                      <a:lnTo>
                        <a:pt x="219" y="35"/>
                      </a:lnTo>
                      <a:lnTo>
                        <a:pt x="218" y="33"/>
                      </a:lnTo>
                      <a:lnTo>
                        <a:pt x="216" y="31"/>
                      </a:lnTo>
                      <a:lnTo>
                        <a:pt x="216" y="30"/>
                      </a:lnTo>
                      <a:lnTo>
                        <a:pt x="215" y="30"/>
                      </a:lnTo>
                      <a:lnTo>
                        <a:pt x="213" y="28"/>
                      </a:lnTo>
                      <a:lnTo>
                        <a:pt x="211" y="27"/>
                      </a:lnTo>
                      <a:lnTo>
                        <a:pt x="210" y="25"/>
                      </a:lnTo>
                      <a:lnTo>
                        <a:pt x="207" y="25"/>
                      </a:lnTo>
                      <a:lnTo>
                        <a:pt x="205" y="24"/>
                      </a:lnTo>
                      <a:lnTo>
                        <a:pt x="203" y="24"/>
                      </a:lnTo>
                      <a:lnTo>
                        <a:pt x="202" y="23"/>
                      </a:lnTo>
                      <a:lnTo>
                        <a:pt x="201" y="23"/>
                      </a:lnTo>
                      <a:lnTo>
                        <a:pt x="67" y="0"/>
                      </a:lnTo>
                      <a:lnTo>
                        <a:pt x="0" y="0"/>
                      </a:lnTo>
                      <a:lnTo>
                        <a:pt x="0" y="1"/>
                      </a:lnTo>
                    </a:path>
                  </a:pathLst>
                </a:custGeom>
                <a:solidFill>
                  <a:srgbClr val="FFEFCE"/>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2799" name="Freeform 40">
                  <a:extLst>
                    <a:ext uri="{FF2B5EF4-FFF2-40B4-BE49-F238E27FC236}">
                      <a16:creationId xmlns:a16="http://schemas.microsoft.com/office/drawing/2014/main" id="{4604675F-13FA-27AE-C11A-14276AF25F24}"/>
                    </a:ext>
                  </a:extLst>
                </p:cNvPr>
                <p:cNvSpPr>
                  <a:spLocks noChangeAspect="1"/>
                </p:cNvSpPr>
                <p:nvPr/>
              </p:nvSpPr>
              <p:spPr bwMode="auto">
                <a:xfrm>
                  <a:off x="855" y="2490"/>
                  <a:ext cx="55" cy="28"/>
                </a:xfrm>
                <a:custGeom>
                  <a:avLst/>
                  <a:gdLst>
                    <a:gd name="T0" fmla="*/ 4 w 91"/>
                    <a:gd name="T1" fmla="*/ 2 h 46"/>
                    <a:gd name="T2" fmla="*/ 0 w 91"/>
                    <a:gd name="T3" fmla="*/ 2 h 46"/>
                    <a:gd name="T4" fmla="*/ 0 w 91"/>
                    <a:gd name="T5" fmla="*/ 1 h 46"/>
                    <a:gd name="T6" fmla="*/ 1 w 91"/>
                    <a:gd name="T7" fmla="*/ 0 h 46"/>
                    <a:gd name="T8" fmla="*/ 4 w 91"/>
                    <a:gd name="T9" fmla="*/ 0 h 46"/>
                    <a:gd name="T10" fmla="*/ 4 w 91"/>
                    <a:gd name="T11" fmla="*/ 2 h 46"/>
                    <a:gd name="T12" fmla="*/ 4 w 91"/>
                    <a:gd name="T13" fmla="*/ 2 h 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1" h="46">
                      <a:moveTo>
                        <a:pt x="90" y="45"/>
                      </a:moveTo>
                      <a:lnTo>
                        <a:pt x="0" y="45"/>
                      </a:lnTo>
                      <a:lnTo>
                        <a:pt x="0" y="22"/>
                      </a:lnTo>
                      <a:lnTo>
                        <a:pt x="22" y="0"/>
                      </a:lnTo>
                      <a:lnTo>
                        <a:pt x="90" y="0"/>
                      </a:lnTo>
                      <a:lnTo>
                        <a:pt x="90" y="45"/>
                      </a:lnTo>
                    </a:path>
                  </a:pathLst>
                </a:custGeom>
                <a:solidFill>
                  <a:srgbClr val="FFFFFF"/>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2800" name="Freeform 41">
                  <a:extLst>
                    <a:ext uri="{FF2B5EF4-FFF2-40B4-BE49-F238E27FC236}">
                      <a16:creationId xmlns:a16="http://schemas.microsoft.com/office/drawing/2014/main" id="{A543FE18-7008-8B26-17F8-C73607A7B709}"/>
                    </a:ext>
                  </a:extLst>
                </p:cNvPr>
                <p:cNvSpPr>
                  <a:spLocks noChangeAspect="1"/>
                </p:cNvSpPr>
                <p:nvPr/>
              </p:nvSpPr>
              <p:spPr bwMode="auto">
                <a:xfrm>
                  <a:off x="1720" y="2787"/>
                  <a:ext cx="137" cy="97"/>
                </a:xfrm>
                <a:custGeom>
                  <a:avLst/>
                  <a:gdLst>
                    <a:gd name="T0" fmla="*/ 12 w 225"/>
                    <a:gd name="T1" fmla="*/ 7 h 157"/>
                    <a:gd name="T2" fmla="*/ 12 w 225"/>
                    <a:gd name="T3" fmla="*/ 0 h 157"/>
                    <a:gd name="T4" fmla="*/ 3 w 225"/>
                    <a:gd name="T5" fmla="*/ 1 h 157"/>
                    <a:gd name="T6" fmla="*/ 0 w 225"/>
                    <a:gd name="T7" fmla="*/ 2 h 157"/>
                    <a:gd name="T8" fmla="*/ 1 w 225"/>
                    <a:gd name="T9" fmla="*/ 6 h 157"/>
                    <a:gd name="T10" fmla="*/ 1 w 225"/>
                    <a:gd name="T11" fmla="*/ 9 h 157"/>
                    <a:gd name="T12" fmla="*/ 4 w 225"/>
                    <a:gd name="T13" fmla="*/ 9 h 157"/>
                    <a:gd name="T14" fmla="*/ 8 w 225"/>
                    <a:gd name="T15" fmla="*/ 9 h 157"/>
                    <a:gd name="T16" fmla="*/ 12 w 225"/>
                    <a:gd name="T17" fmla="*/ 7 h 157"/>
                    <a:gd name="T18" fmla="*/ 12 w 225"/>
                    <a:gd name="T19" fmla="*/ 7 h 15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5" h="157">
                      <a:moveTo>
                        <a:pt x="224" y="137"/>
                      </a:moveTo>
                      <a:lnTo>
                        <a:pt x="224" y="0"/>
                      </a:lnTo>
                      <a:lnTo>
                        <a:pt x="67" y="20"/>
                      </a:lnTo>
                      <a:lnTo>
                        <a:pt x="0" y="40"/>
                      </a:lnTo>
                      <a:lnTo>
                        <a:pt x="22" y="98"/>
                      </a:lnTo>
                      <a:lnTo>
                        <a:pt x="22" y="156"/>
                      </a:lnTo>
                      <a:lnTo>
                        <a:pt x="89" y="156"/>
                      </a:lnTo>
                      <a:lnTo>
                        <a:pt x="156" y="156"/>
                      </a:lnTo>
                      <a:lnTo>
                        <a:pt x="224" y="137"/>
                      </a:lnTo>
                    </a:path>
                  </a:pathLst>
                </a:custGeom>
                <a:gradFill rotWithShape="0">
                  <a:gsLst>
                    <a:gs pos="0">
                      <a:srgbClr val="E26200"/>
                    </a:gs>
                    <a:gs pos="100000">
                      <a:srgbClr val="FFEFCE"/>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2801" name="Freeform 42">
                  <a:extLst>
                    <a:ext uri="{FF2B5EF4-FFF2-40B4-BE49-F238E27FC236}">
                      <a16:creationId xmlns:a16="http://schemas.microsoft.com/office/drawing/2014/main" id="{71A65BBC-8C5E-B76E-E6B6-13C475E06653}"/>
                    </a:ext>
                  </a:extLst>
                </p:cNvPr>
                <p:cNvSpPr>
                  <a:spLocks noChangeAspect="1"/>
                </p:cNvSpPr>
                <p:nvPr/>
              </p:nvSpPr>
              <p:spPr bwMode="auto">
                <a:xfrm>
                  <a:off x="1880" y="2591"/>
                  <a:ext cx="273" cy="78"/>
                </a:xfrm>
                <a:custGeom>
                  <a:avLst/>
                  <a:gdLst>
                    <a:gd name="T0" fmla="*/ 0 w 446"/>
                    <a:gd name="T1" fmla="*/ 12 h 113"/>
                    <a:gd name="T2" fmla="*/ 12 w 446"/>
                    <a:gd name="T3" fmla="*/ 0 h 113"/>
                    <a:gd name="T4" fmla="*/ 23 w 446"/>
                    <a:gd name="T5" fmla="*/ 0 h 113"/>
                    <a:gd name="T6" fmla="*/ 23 w 446"/>
                    <a:gd name="T7" fmla="*/ 6 h 113"/>
                    <a:gd name="T8" fmla="*/ 23 w 446"/>
                    <a:gd name="T9" fmla="*/ 12 h 113"/>
                    <a:gd name="T10" fmla="*/ 0 w 446"/>
                    <a:gd name="T11" fmla="*/ 12 h 113"/>
                    <a:gd name="T12" fmla="*/ 0 w 446"/>
                    <a:gd name="T13" fmla="*/ 12 h 1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6" h="113">
                      <a:moveTo>
                        <a:pt x="0" y="112"/>
                      </a:moveTo>
                      <a:lnTo>
                        <a:pt x="223" y="0"/>
                      </a:lnTo>
                      <a:lnTo>
                        <a:pt x="445" y="0"/>
                      </a:lnTo>
                      <a:lnTo>
                        <a:pt x="445" y="56"/>
                      </a:lnTo>
                      <a:lnTo>
                        <a:pt x="445" y="112"/>
                      </a:lnTo>
                      <a:lnTo>
                        <a:pt x="0" y="112"/>
                      </a:lnTo>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2802" name="Freeform 43">
                  <a:extLst>
                    <a:ext uri="{FF2B5EF4-FFF2-40B4-BE49-F238E27FC236}">
                      <a16:creationId xmlns:a16="http://schemas.microsoft.com/office/drawing/2014/main" id="{1530497F-9566-F9A1-D972-A1D0010D6A32}"/>
                    </a:ext>
                  </a:extLst>
                </p:cNvPr>
                <p:cNvSpPr>
                  <a:spLocks noChangeAspect="1"/>
                </p:cNvSpPr>
                <p:nvPr/>
              </p:nvSpPr>
              <p:spPr bwMode="auto">
                <a:xfrm>
                  <a:off x="1880" y="2747"/>
                  <a:ext cx="273" cy="77"/>
                </a:xfrm>
                <a:custGeom>
                  <a:avLst/>
                  <a:gdLst>
                    <a:gd name="T0" fmla="*/ 0 w 446"/>
                    <a:gd name="T1" fmla="*/ 0 h 112"/>
                    <a:gd name="T2" fmla="*/ 12 w 446"/>
                    <a:gd name="T3" fmla="*/ 12 h 112"/>
                    <a:gd name="T4" fmla="*/ 23 w 446"/>
                    <a:gd name="T5" fmla="*/ 12 h 112"/>
                    <a:gd name="T6" fmla="*/ 23 w 446"/>
                    <a:gd name="T7" fmla="*/ 6 h 112"/>
                    <a:gd name="T8" fmla="*/ 23 w 446"/>
                    <a:gd name="T9" fmla="*/ 0 h 112"/>
                    <a:gd name="T10" fmla="*/ 0 w 446"/>
                    <a:gd name="T11" fmla="*/ 0 h 112"/>
                    <a:gd name="T12" fmla="*/ 0 w 446"/>
                    <a:gd name="T13" fmla="*/ 0 h 1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6" h="112">
                      <a:moveTo>
                        <a:pt x="0" y="0"/>
                      </a:moveTo>
                      <a:lnTo>
                        <a:pt x="223" y="111"/>
                      </a:lnTo>
                      <a:lnTo>
                        <a:pt x="445" y="111"/>
                      </a:lnTo>
                      <a:lnTo>
                        <a:pt x="445" y="56"/>
                      </a:lnTo>
                      <a:lnTo>
                        <a:pt x="445" y="0"/>
                      </a:lnTo>
                      <a:lnTo>
                        <a:pt x="0" y="0"/>
                      </a:lnTo>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2803" name="AutoShape 44">
                  <a:extLst>
                    <a:ext uri="{FF2B5EF4-FFF2-40B4-BE49-F238E27FC236}">
                      <a16:creationId xmlns:a16="http://schemas.microsoft.com/office/drawing/2014/main" id="{88FE4B17-BE75-6CA1-7C6F-3BBC9B3FFC75}"/>
                    </a:ext>
                  </a:extLst>
                </p:cNvPr>
                <p:cNvSpPr>
                  <a:spLocks noChangeAspect="1" noChangeArrowheads="1"/>
                </p:cNvSpPr>
                <p:nvPr/>
              </p:nvSpPr>
              <p:spPr bwMode="auto">
                <a:xfrm rot="5400000">
                  <a:off x="368" y="2634"/>
                  <a:ext cx="40" cy="104"/>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5940 w 21600"/>
                    <a:gd name="T13" fmla="*/ 6023 h 21600"/>
                    <a:gd name="T14" fmla="*/ 15660 w 21600"/>
                    <a:gd name="T15" fmla="*/ 15577 h 21600"/>
                  </a:gdLst>
                  <a:ahLst/>
                  <a:cxnLst>
                    <a:cxn ang="T8">
                      <a:pos x="T0" y="T1"/>
                    </a:cxn>
                    <a:cxn ang="T9">
                      <a:pos x="T2" y="T3"/>
                    </a:cxn>
                    <a:cxn ang="T10">
                      <a:pos x="T4" y="T5"/>
                    </a:cxn>
                    <a:cxn ang="T11">
                      <a:pos x="T6" y="T7"/>
                    </a:cxn>
                  </a:cxnLst>
                  <a:rect l="T12" t="T13" r="T14" b="T15"/>
                  <a:pathLst>
                    <a:path w="21600" h="21600">
                      <a:moveTo>
                        <a:pt x="0" y="0"/>
                      </a:moveTo>
                      <a:lnTo>
                        <a:pt x="8441" y="21600"/>
                      </a:lnTo>
                      <a:lnTo>
                        <a:pt x="13159" y="21600"/>
                      </a:lnTo>
                      <a:lnTo>
                        <a:pt x="21600" y="0"/>
                      </a:lnTo>
                      <a:lnTo>
                        <a:pt x="0" y="0"/>
                      </a:lnTo>
                      <a:close/>
                    </a:path>
                  </a:pathLst>
                </a:cu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2804" name="Freeform 45">
                  <a:extLst>
                    <a:ext uri="{FF2B5EF4-FFF2-40B4-BE49-F238E27FC236}">
                      <a16:creationId xmlns:a16="http://schemas.microsoft.com/office/drawing/2014/main" id="{553A058F-359D-98ED-5338-1D1A09F72F70}"/>
                    </a:ext>
                  </a:extLst>
                </p:cNvPr>
                <p:cNvSpPr>
                  <a:spLocks noChangeAspect="1"/>
                </p:cNvSpPr>
                <p:nvPr/>
              </p:nvSpPr>
              <p:spPr bwMode="auto">
                <a:xfrm>
                  <a:off x="1880" y="2666"/>
                  <a:ext cx="273" cy="14"/>
                </a:xfrm>
                <a:custGeom>
                  <a:avLst/>
                  <a:gdLst>
                    <a:gd name="T0" fmla="*/ 0 w 672"/>
                    <a:gd name="T1" fmla="*/ 0 h 96"/>
                    <a:gd name="T2" fmla="*/ 3 w 672"/>
                    <a:gd name="T3" fmla="*/ 0 h 96"/>
                    <a:gd name="T4" fmla="*/ 3 w 672"/>
                    <a:gd name="T5" fmla="*/ 0 h 96"/>
                    <a:gd name="T6" fmla="*/ 1 w 672"/>
                    <a:gd name="T7" fmla="*/ 0 h 96"/>
                    <a:gd name="T8" fmla="*/ 0 w 672"/>
                    <a:gd name="T9" fmla="*/ 0 h 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2" h="96">
                      <a:moveTo>
                        <a:pt x="0" y="0"/>
                      </a:moveTo>
                      <a:lnTo>
                        <a:pt x="672" y="0"/>
                      </a:lnTo>
                      <a:lnTo>
                        <a:pt x="672" y="96"/>
                      </a:lnTo>
                      <a:lnTo>
                        <a:pt x="192" y="96"/>
                      </a:lnTo>
                      <a:lnTo>
                        <a:pt x="0" y="0"/>
                      </a:lnTo>
                      <a:close/>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2805" name="Freeform 46">
                  <a:extLst>
                    <a:ext uri="{FF2B5EF4-FFF2-40B4-BE49-F238E27FC236}">
                      <a16:creationId xmlns:a16="http://schemas.microsoft.com/office/drawing/2014/main" id="{98068593-AC46-4E27-91A1-9FBE7B3752BB}"/>
                    </a:ext>
                  </a:extLst>
                </p:cNvPr>
                <p:cNvSpPr>
                  <a:spLocks noChangeAspect="1"/>
                </p:cNvSpPr>
                <p:nvPr/>
              </p:nvSpPr>
              <p:spPr bwMode="auto">
                <a:xfrm flipV="1">
                  <a:off x="1880" y="2734"/>
                  <a:ext cx="273" cy="13"/>
                </a:xfrm>
                <a:custGeom>
                  <a:avLst/>
                  <a:gdLst>
                    <a:gd name="T0" fmla="*/ 0 w 672"/>
                    <a:gd name="T1" fmla="*/ 0 h 96"/>
                    <a:gd name="T2" fmla="*/ 3 w 672"/>
                    <a:gd name="T3" fmla="*/ 0 h 96"/>
                    <a:gd name="T4" fmla="*/ 3 w 672"/>
                    <a:gd name="T5" fmla="*/ 0 h 96"/>
                    <a:gd name="T6" fmla="*/ 1 w 672"/>
                    <a:gd name="T7" fmla="*/ 0 h 96"/>
                    <a:gd name="T8" fmla="*/ 0 w 672"/>
                    <a:gd name="T9" fmla="*/ 0 h 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2" h="96">
                      <a:moveTo>
                        <a:pt x="0" y="0"/>
                      </a:moveTo>
                      <a:lnTo>
                        <a:pt x="672" y="0"/>
                      </a:lnTo>
                      <a:lnTo>
                        <a:pt x="672" y="96"/>
                      </a:lnTo>
                      <a:lnTo>
                        <a:pt x="192" y="96"/>
                      </a:lnTo>
                      <a:lnTo>
                        <a:pt x="0" y="0"/>
                      </a:lnTo>
                      <a:close/>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2806" name="Rectangle 47">
                  <a:extLst>
                    <a:ext uri="{FF2B5EF4-FFF2-40B4-BE49-F238E27FC236}">
                      <a16:creationId xmlns:a16="http://schemas.microsoft.com/office/drawing/2014/main" id="{BB3C0551-D6D8-2D58-F47D-0FAB230D6EEF}"/>
                    </a:ext>
                  </a:extLst>
                </p:cNvPr>
                <p:cNvSpPr>
                  <a:spLocks noChangeAspect="1" noChangeArrowheads="1"/>
                </p:cNvSpPr>
                <p:nvPr/>
              </p:nvSpPr>
              <p:spPr bwMode="auto">
                <a:xfrm>
                  <a:off x="2016" y="2680"/>
                  <a:ext cx="136" cy="54"/>
                </a:xfrm>
                <a:prstGeom prst="rect">
                  <a:avLst/>
                </a:prstGeom>
                <a:solidFill>
                  <a:srgbClr val="FF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2807" name="Rectangle 48">
                  <a:extLst>
                    <a:ext uri="{FF2B5EF4-FFF2-40B4-BE49-F238E27FC236}">
                      <a16:creationId xmlns:a16="http://schemas.microsoft.com/office/drawing/2014/main" id="{AFBCF81F-B6C1-B6D2-9677-2C96F06C64F7}"/>
                    </a:ext>
                  </a:extLst>
                </p:cNvPr>
                <p:cNvSpPr>
                  <a:spLocks noChangeAspect="1" noChangeArrowheads="1"/>
                </p:cNvSpPr>
                <p:nvPr/>
              </p:nvSpPr>
              <p:spPr bwMode="auto">
                <a:xfrm>
                  <a:off x="1718" y="2475"/>
                  <a:ext cx="39" cy="423"/>
                </a:xfrm>
                <a:prstGeom prst="rect">
                  <a:avLst/>
                </a:prstGeom>
                <a:gradFill rotWithShape="0">
                  <a:gsLst>
                    <a:gs pos="0">
                      <a:srgbClr val="CC0000"/>
                    </a:gs>
                    <a:gs pos="50000">
                      <a:srgbClr val="FF9933"/>
                    </a:gs>
                    <a:gs pos="100000">
                      <a:srgbClr val="CC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2808" name="AutoShape 49">
                  <a:extLst>
                    <a:ext uri="{FF2B5EF4-FFF2-40B4-BE49-F238E27FC236}">
                      <a16:creationId xmlns:a16="http://schemas.microsoft.com/office/drawing/2014/main" id="{438E2BE7-404B-B8F4-D6C1-F1110611C7F5}"/>
                    </a:ext>
                  </a:extLst>
                </p:cNvPr>
                <p:cNvSpPr>
                  <a:spLocks noChangeAspect="1" noChangeArrowheads="1"/>
                </p:cNvSpPr>
                <p:nvPr/>
              </p:nvSpPr>
              <p:spPr bwMode="auto">
                <a:xfrm>
                  <a:off x="1795" y="2514"/>
                  <a:ext cx="384" cy="345"/>
                </a:xfrm>
                <a:prstGeom prst="roundRect">
                  <a:avLst>
                    <a:gd name="adj" fmla="val 11111"/>
                  </a:avLst>
                </a:prstGeom>
                <a:gradFill rotWithShape="0">
                  <a:gsLst>
                    <a:gs pos="0">
                      <a:srgbClr val="CC0000"/>
                    </a:gs>
                    <a:gs pos="50000">
                      <a:srgbClr val="FF9933"/>
                    </a:gs>
                    <a:gs pos="100000">
                      <a:srgbClr val="CC0000"/>
                    </a:gs>
                  </a:gsLst>
                  <a:lin ang="54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2809" name="AutoShape 50">
                  <a:extLst>
                    <a:ext uri="{FF2B5EF4-FFF2-40B4-BE49-F238E27FC236}">
                      <a16:creationId xmlns:a16="http://schemas.microsoft.com/office/drawing/2014/main" id="{4D41B6C1-6DD9-8C58-BE43-D2FD5C12A0D1}"/>
                    </a:ext>
                  </a:extLst>
                </p:cNvPr>
                <p:cNvSpPr>
                  <a:spLocks noChangeAspect="1" noChangeArrowheads="1"/>
                </p:cNvSpPr>
                <p:nvPr/>
              </p:nvSpPr>
              <p:spPr bwMode="auto">
                <a:xfrm rot="-5400000">
                  <a:off x="1622" y="2610"/>
                  <a:ext cx="423" cy="15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757 w 21600"/>
                    <a:gd name="T13" fmla="*/ 2824 h 21600"/>
                    <a:gd name="T14" fmla="*/ 18843 w 21600"/>
                    <a:gd name="T15" fmla="*/ 18776 h 21600"/>
                  </a:gdLst>
                  <a:ahLst/>
                  <a:cxnLst>
                    <a:cxn ang="T8">
                      <a:pos x="T0" y="T1"/>
                    </a:cxn>
                    <a:cxn ang="T9">
                      <a:pos x="T2" y="T3"/>
                    </a:cxn>
                    <a:cxn ang="T10">
                      <a:pos x="T4" y="T5"/>
                    </a:cxn>
                    <a:cxn ang="T11">
                      <a:pos x="T6" y="T7"/>
                    </a:cxn>
                  </a:cxnLst>
                  <a:rect l="T12" t="T13" r="T14" b="T15"/>
                  <a:pathLst>
                    <a:path w="21600" h="21600">
                      <a:moveTo>
                        <a:pt x="0" y="0"/>
                      </a:moveTo>
                      <a:lnTo>
                        <a:pt x="1963" y="21600"/>
                      </a:lnTo>
                      <a:lnTo>
                        <a:pt x="19637" y="21600"/>
                      </a:lnTo>
                      <a:lnTo>
                        <a:pt x="21600" y="0"/>
                      </a:lnTo>
                      <a:lnTo>
                        <a:pt x="0" y="0"/>
                      </a:lnTo>
                      <a:close/>
                    </a:path>
                  </a:pathLst>
                </a:custGeom>
                <a:gradFill rotWithShape="0">
                  <a:gsLst>
                    <a:gs pos="0">
                      <a:srgbClr val="CC0000"/>
                    </a:gs>
                    <a:gs pos="50000">
                      <a:srgbClr val="FF9933"/>
                    </a:gs>
                    <a:gs pos="100000">
                      <a:srgbClr val="CC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2810" name="Rectangle 51">
                  <a:extLst>
                    <a:ext uri="{FF2B5EF4-FFF2-40B4-BE49-F238E27FC236}">
                      <a16:creationId xmlns:a16="http://schemas.microsoft.com/office/drawing/2014/main" id="{E11E1392-569D-3B10-D8F4-C4668721C584}"/>
                    </a:ext>
                  </a:extLst>
                </p:cNvPr>
                <p:cNvSpPr>
                  <a:spLocks noChangeAspect="1" noChangeArrowheads="1"/>
                </p:cNvSpPr>
                <p:nvPr/>
              </p:nvSpPr>
              <p:spPr bwMode="auto">
                <a:xfrm>
                  <a:off x="1565" y="2475"/>
                  <a:ext cx="38" cy="423"/>
                </a:xfrm>
                <a:prstGeom prst="rect">
                  <a:avLst/>
                </a:pr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35668" name="Rectangle 52">
                  <a:extLst>
                    <a:ext uri="{FF2B5EF4-FFF2-40B4-BE49-F238E27FC236}">
                      <a16:creationId xmlns:a16="http://schemas.microsoft.com/office/drawing/2014/main" id="{A72F3C09-4D03-9ED4-FB4A-6A3F7FAE3C0F}"/>
                    </a:ext>
                  </a:extLst>
                </p:cNvPr>
                <p:cNvSpPr>
                  <a:spLocks noChangeAspect="1" noChangeArrowheads="1"/>
                </p:cNvSpPr>
                <p:nvPr/>
              </p:nvSpPr>
              <p:spPr bwMode="auto">
                <a:xfrm>
                  <a:off x="1642" y="2456"/>
                  <a:ext cx="77" cy="461"/>
                </a:xfrm>
                <a:prstGeom prst="rect">
                  <a:avLst/>
                </a:pr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defRPr/>
                  </a:pPr>
                  <a:endParaRPr lang="en-GB">
                    <a:solidFill>
                      <a:srgbClr val="FFFFFF"/>
                    </a:solidFill>
                    <a:latin typeface="Arial" panose="020B0604020202020204" pitchFamily="34" charset="0"/>
                  </a:endParaRPr>
                </a:p>
              </p:txBody>
            </p:sp>
            <p:grpSp>
              <p:nvGrpSpPr>
                <p:cNvPr id="32812" name="Group 53">
                  <a:extLst>
                    <a:ext uri="{FF2B5EF4-FFF2-40B4-BE49-F238E27FC236}">
                      <a16:creationId xmlns:a16="http://schemas.microsoft.com/office/drawing/2014/main" id="{9C97A235-1B3F-F781-AC56-82AAC2D32987}"/>
                    </a:ext>
                  </a:extLst>
                </p:cNvPr>
                <p:cNvGrpSpPr>
                  <a:grpSpLocks noChangeAspect="1"/>
                </p:cNvGrpSpPr>
                <p:nvPr/>
              </p:nvGrpSpPr>
              <p:grpSpPr bwMode="auto">
                <a:xfrm>
                  <a:off x="835" y="2474"/>
                  <a:ext cx="77" cy="422"/>
                  <a:chOff x="2016" y="2448"/>
                  <a:chExt cx="144" cy="576"/>
                </a:xfrm>
              </p:grpSpPr>
              <p:sp>
                <p:nvSpPr>
                  <p:cNvPr id="1135670" name="Rectangle 54">
                    <a:extLst>
                      <a:ext uri="{FF2B5EF4-FFF2-40B4-BE49-F238E27FC236}">
                        <a16:creationId xmlns:a16="http://schemas.microsoft.com/office/drawing/2014/main" id="{5C52B70C-74C6-1B31-005E-7E86415314E7}"/>
                      </a:ext>
                    </a:extLst>
                  </p:cNvPr>
                  <p:cNvSpPr>
                    <a:spLocks noChangeAspect="1" noChangeArrowheads="1"/>
                  </p:cNvSpPr>
                  <p:nvPr/>
                </p:nvSpPr>
                <p:spPr bwMode="auto">
                  <a:xfrm>
                    <a:off x="2064" y="2447"/>
                    <a:ext cx="97" cy="577"/>
                  </a:xfrm>
                  <a:prstGeom prst="rect">
                    <a:avLst/>
                  </a:pr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defRPr/>
                    </a:pPr>
                    <a:endParaRPr lang="en-GB">
                      <a:solidFill>
                        <a:srgbClr val="FFFFFF"/>
                      </a:solidFill>
                      <a:latin typeface="Arial" panose="020B0604020202020204" pitchFamily="34" charset="0"/>
                    </a:endParaRPr>
                  </a:p>
                </p:txBody>
              </p:sp>
              <p:sp>
                <p:nvSpPr>
                  <p:cNvPr id="1135671" name="AutoShape 55">
                    <a:extLst>
                      <a:ext uri="{FF2B5EF4-FFF2-40B4-BE49-F238E27FC236}">
                        <a16:creationId xmlns:a16="http://schemas.microsoft.com/office/drawing/2014/main" id="{2A4A3C4E-66E2-E137-D06D-97EB1268E219}"/>
                      </a:ext>
                    </a:extLst>
                  </p:cNvPr>
                  <p:cNvSpPr>
                    <a:spLocks noChangeAspect="1" noChangeArrowheads="1"/>
                  </p:cNvSpPr>
                  <p:nvPr/>
                </p:nvSpPr>
                <p:spPr bwMode="auto">
                  <a:xfrm rot="5400000">
                    <a:off x="1752" y="2713"/>
                    <a:ext cx="577" cy="47"/>
                  </a:xfrm>
                  <a:custGeom>
                    <a:avLst/>
                    <a:gdLst>
                      <a:gd name="G0" fmla="+- 787 0 0"/>
                      <a:gd name="G1" fmla="+- 21600 0 787"/>
                      <a:gd name="G2" fmla="*/ 787 1 2"/>
                      <a:gd name="G3" fmla="+- 21600 0 G2"/>
                      <a:gd name="G4" fmla="+/ 787 21600 2"/>
                      <a:gd name="G5" fmla="+/ G1 0 2"/>
                      <a:gd name="G6" fmla="*/ 21600 21600 787"/>
                      <a:gd name="G7" fmla="*/ G6 1 2"/>
                      <a:gd name="G8" fmla="+- 21600 0 G7"/>
                      <a:gd name="G9" fmla="*/ 21600 1 2"/>
                      <a:gd name="G10" fmla="+- 787 0 G9"/>
                      <a:gd name="G11" fmla="?: G10 G8 0"/>
                      <a:gd name="G12" fmla="?: G10 G7 21600"/>
                      <a:gd name="T0" fmla="*/ 21206 w 21600"/>
                      <a:gd name="T1" fmla="*/ 10800 h 21600"/>
                      <a:gd name="T2" fmla="*/ 10800 w 21600"/>
                      <a:gd name="T3" fmla="*/ 21600 h 21600"/>
                      <a:gd name="T4" fmla="*/ 394 w 21600"/>
                      <a:gd name="T5" fmla="*/ 10800 h 21600"/>
                      <a:gd name="T6" fmla="*/ 10800 w 21600"/>
                      <a:gd name="T7" fmla="*/ 0 h 21600"/>
                      <a:gd name="T8" fmla="*/ 2194 w 21600"/>
                      <a:gd name="T9" fmla="*/ 2194 h 21600"/>
                      <a:gd name="T10" fmla="*/ 19406 w 21600"/>
                      <a:gd name="T11" fmla="*/ 19406 h 21600"/>
                    </a:gdLst>
                    <a:ahLst/>
                    <a:cxnLst>
                      <a:cxn ang="0">
                        <a:pos x="T0" y="T1"/>
                      </a:cxn>
                      <a:cxn ang="0">
                        <a:pos x="T2" y="T3"/>
                      </a:cxn>
                      <a:cxn ang="0">
                        <a:pos x="T4" y="T5"/>
                      </a:cxn>
                      <a:cxn ang="0">
                        <a:pos x="T6" y="T7"/>
                      </a:cxn>
                    </a:cxnLst>
                    <a:rect l="T8" t="T9" r="T10" b="T11"/>
                    <a:pathLst>
                      <a:path w="21600" h="21600">
                        <a:moveTo>
                          <a:pt x="0" y="0"/>
                        </a:moveTo>
                        <a:lnTo>
                          <a:pt x="787" y="21600"/>
                        </a:lnTo>
                        <a:lnTo>
                          <a:pt x="20813" y="21600"/>
                        </a:lnTo>
                        <a:lnTo>
                          <a:pt x="21600" y="0"/>
                        </a:lnTo>
                        <a:close/>
                      </a:path>
                    </a:pathLst>
                  </a:cu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defRPr/>
                    </a:pPr>
                    <a:endParaRPr lang="en-GB">
                      <a:solidFill>
                        <a:srgbClr val="FFFFFF"/>
                      </a:solidFill>
                      <a:latin typeface="Arial" panose="020B0604020202020204" pitchFamily="34" charset="0"/>
                    </a:endParaRPr>
                  </a:p>
                </p:txBody>
              </p:sp>
            </p:grpSp>
            <p:sp>
              <p:nvSpPr>
                <p:cNvPr id="32813" name="Rectangle 56">
                  <a:extLst>
                    <a:ext uri="{FF2B5EF4-FFF2-40B4-BE49-F238E27FC236}">
                      <a16:creationId xmlns:a16="http://schemas.microsoft.com/office/drawing/2014/main" id="{0B8C6068-6CB5-A95C-AA18-1E938D0A1A32}"/>
                    </a:ext>
                  </a:extLst>
                </p:cNvPr>
                <p:cNvSpPr>
                  <a:spLocks noChangeAspect="1" noChangeArrowheads="1"/>
                </p:cNvSpPr>
                <p:nvPr/>
              </p:nvSpPr>
              <p:spPr bwMode="auto">
                <a:xfrm>
                  <a:off x="912" y="2474"/>
                  <a:ext cx="38" cy="422"/>
                </a:xfrm>
                <a:prstGeom prst="rect">
                  <a:avLst/>
                </a:pr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2814" name="AutoShape 57">
                  <a:extLst>
                    <a:ext uri="{FF2B5EF4-FFF2-40B4-BE49-F238E27FC236}">
                      <a16:creationId xmlns:a16="http://schemas.microsoft.com/office/drawing/2014/main" id="{AB92777D-C761-187E-2A6F-7CADF6BA6903}"/>
                    </a:ext>
                  </a:extLst>
                </p:cNvPr>
                <p:cNvSpPr>
                  <a:spLocks noChangeAspect="1" noChangeArrowheads="1"/>
                </p:cNvSpPr>
                <p:nvPr/>
              </p:nvSpPr>
              <p:spPr bwMode="auto">
                <a:xfrm rot="5400000">
                  <a:off x="739" y="2668"/>
                  <a:ext cx="153" cy="3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259 w 21600"/>
                    <a:gd name="T13" fmla="*/ 2274 h 21600"/>
                    <a:gd name="T14" fmla="*/ 19341 w 21600"/>
                    <a:gd name="T15" fmla="*/ 19326 h 21600"/>
                  </a:gdLst>
                  <a:ahLst/>
                  <a:cxnLst>
                    <a:cxn ang="T8">
                      <a:pos x="T0" y="T1"/>
                    </a:cxn>
                    <a:cxn ang="T9">
                      <a:pos x="T2" y="T3"/>
                    </a:cxn>
                    <a:cxn ang="T10">
                      <a:pos x="T4" y="T5"/>
                    </a:cxn>
                    <a:cxn ang="T11">
                      <a:pos x="T6" y="T7"/>
                    </a:cxn>
                  </a:cxnLst>
                  <a:rect l="T12" t="T13" r="T14" b="T15"/>
                  <a:pathLst>
                    <a:path w="21600" h="21600">
                      <a:moveTo>
                        <a:pt x="0" y="0"/>
                      </a:moveTo>
                      <a:lnTo>
                        <a:pt x="824" y="21600"/>
                      </a:lnTo>
                      <a:lnTo>
                        <a:pt x="20776" y="21600"/>
                      </a:lnTo>
                      <a:lnTo>
                        <a:pt x="21600" y="0"/>
                      </a:lnTo>
                      <a:lnTo>
                        <a:pt x="0" y="0"/>
                      </a:lnTo>
                      <a:close/>
                    </a:path>
                  </a:pathLst>
                </a:cu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2815" name="Freeform 58">
                  <a:extLst>
                    <a:ext uri="{FF2B5EF4-FFF2-40B4-BE49-F238E27FC236}">
                      <a16:creationId xmlns:a16="http://schemas.microsoft.com/office/drawing/2014/main" id="{C22C3D03-FCB7-1874-2087-E1804ADBE162}"/>
                    </a:ext>
                  </a:extLst>
                </p:cNvPr>
                <p:cNvSpPr>
                  <a:spLocks noChangeAspect="1"/>
                </p:cNvSpPr>
                <p:nvPr/>
              </p:nvSpPr>
              <p:spPr bwMode="auto">
                <a:xfrm>
                  <a:off x="950" y="2477"/>
                  <a:ext cx="615" cy="419"/>
                </a:xfrm>
                <a:custGeom>
                  <a:avLst/>
                  <a:gdLst>
                    <a:gd name="T0" fmla="*/ 0 w 7545"/>
                    <a:gd name="T1" fmla="*/ 0 h 4948"/>
                    <a:gd name="T2" fmla="*/ 0 w 7545"/>
                    <a:gd name="T3" fmla="*/ 0 h 4948"/>
                    <a:gd name="T4" fmla="*/ 0 w 7545"/>
                    <a:gd name="T5" fmla="*/ 0 h 4948"/>
                    <a:gd name="T6" fmla="*/ 0 w 7545"/>
                    <a:gd name="T7" fmla="*/ 0 h 4948"/>
                    <a:gd name="T8" fmla="*/ 0 w 7545"/>
                    <a:gd name="T9" fmla="*/ 0 h 4948"/>
                    <a:gd name="T10" fmla="*/ 0 w 7545"/>
                    <a:gd name="T11" fmla="*/ 0 h 4948"/>
                    <a:gd name="T12" fmla="*/ 0 w 7545"/>
                    <a:gd name="T13" fmla="*/ 0 h 4948"/>
                    <a:gd name="T14" fmla="*/ 0 w 7545"/>
                    <a:gd name="T15" fmla="*/ 0 h 4948"/>
                    <a:gd name="T16" fmla="*/ 0 w 7545"/>
                    <a:gd name="T17" fmla="*/ 0 h 4948"/>
                    <a:gd name="T18" fmla="*/ 0 w 7545"/>
                    <a:gd name="T19" fmla="*/ 0 h 4948"/>
                    <a:gd name="T20" fmla="*/ 0 w 7545"/>
                    <a:gd name="T21" fmla="*/ 0 h 4948"/>
                    <a:gd name="T22" fmla="*/ 0 w 7545"/>
                    <a:gd name="T23" fmla="*/ 0 h 4948"/>
                    <a:gd name="T24" fmla="*/ 0 w 7545"/>
                    <a:gd name="T25" fmla="*/ 0 h 4948"/>
                    <a:gd name="T26" fmla="*/ 0 w 7545"/>
                    <a:gd name="T27" fmla="*/ 0 h 4948"/>
                    <a:gd name="T28" fmla="*/ 0 w 7545"/>
                    <a:gd name="T29" fmla="*/ 0 h 4948"/>
                    <a:gd name="T30" fmla="*/ 0 w 7545"/>
                    <a:gd name="T31" fmla="*/ 0 h 4948"/>
                    <a:gd name="T32" fmla="*/ 0 w 7545"/>
                    <a:gd name="T33" fmla="*/ 0 h 4948"/>
                    <a:gd name="T34" fmla="*/ 0 w 7545"/>
                    <a:gd name="T35" fmla="*/ 0 h 4948"/>
                    <a:gd name="T36" fmla="*/ 0 w 7545"/>
                    <a:gd name="T37" fmla="*/ 0 h 4948"/>
                    <a:gd name="T38" fmla="*/ 0 w 7545"/>
                    <a:gd name="T39" fmla="*/ 0 h 4948"/>
                    <a:gd name="T40" fmla="*/ 0 w 7545"/>
                    <a:gd name="T41" fmla="*/ 0 h 4948"/>
                    <a:gd name="T42" fmla="*/ 0 w 7545"/>
                    <a:gd name="T43" fmla="*/ 0 h 4948"/>
                    <a:gd name="T44" fmla="*/ 0 w 7545"/>
                    <a:gd name="T45" fmla="*/ 0 h 4948"/>
                    <a:gd name="T46" fmla="*/ 0 w 7545"/>
                    <a:gd name="T47" fmla="*/ 0 h 4948"/>
                    <a:gd name="T48" fmla="*/ 0 w 7545"/>
                    <a:gd name="T49" fmla="*/ 0 h 4948"/>
                    <a:gd name="T50" fmla="*/ 0 w 7545"/>
                    <a:gd name="T51" fmla="*/ 0 h 4948"/>
                    <a:gd name="T52" fmla="*/ 0 w 7545"/>
                    <a:gd name="T53" fmla="*/ 0 h 4948"/>
                    <a:gd name="T54" fmla="*/ 0 w 7545"/>
                    <a:gd name="T55" fmla="*/ 0 h 4948"/>
                    <a:gd name="T56" fmla="*/ 0 w 7545"/>
                    <a:gd name="T57" fmla="*/ 0 h 4948"/>
                    <a:gd name="T58" fmla="*/ 0 w 7545"/>
                    <a:gd name="T59" fmla="*/ 0 h 4948"/>
                    <a:gd name="T60" fmla="*/ 0 w 7545"/>
                    <a:gd name="T61" fmla="*/ 0 h 4948"/>
                    <a:gd name="T62" fmla="*/ 0 w 7545"/>
                    <a:gd name="T63" fmla="*/ 0 h 4948"/>
                    <a:gd name="T64" fmla="*/ 0 w 7545"/>
                    <a:gd name="T65" fmla="*/ 0 h 4948"/>
                    <a:gd name="T66" fmla="*/ 0 w 7545"/>
                    <a:gd name="T67" fmla="*/ 0 h 4948"/>
                    <a:gd name="T68" fmla="*/ 0 w 7545"/>
                    <a:gd name="T69" fmla="*/ 0 h 4948"/>
                    <a:gd name="T70" fmla="*/ 0 w 7545"/>
                    <a:gd name="T71" fmla="*/ 0 h 4948"/>
                    <a:gd name="T72" fmla="*/ 0 w 7545"/>
                    <a:gd name="T73" fmla="*/ 0 h 4948"/>
                    <a:gd name="T74" fmla="*/ 0 w 7545"/>
                    <a:gd name="T75" fmla="*/ 0 h 4948"/>
                    <a:gd name="T76" fmla="*/ 0 w 7545"/>
                    <a:gd name="T77" fmla="*/ 0 h 4948"/>
                    <a:gd name="T78" fmla="*/ 0 w 7545"/>
                    <a:gd name="T79" fmla="*/ 0 h 4948"/>
                    <a:gd name="T80" fmla="*/ 0 w 7545"/>
                    <a:gd name="T81" fmla="*/ 0 h 4948"/>
                    <a:gd name="T82" fmla="*/ 0 w 7545"/>
                    <a:gd name="T83" fmla="*/ 0 h 4948"/>
                    <a:gd name="T84" fmla="*/ 0 w 7545"/>
                    <a:gd name="T85" fmla="*/ 0 h 4948"/>
                    <a:gd name="T86" fmla="*/ 0 w 7545"/>
                    <a:gd name="T87" fmla="*/ 0 h 4948"/>
                    <a:gd name="T88" fmla="*/ 0 w 7545"/>
                    <a:gd name="T89" fmla="*/ 0 h 4948"/>
                    <a:gd name="T90" fmla="*/ 0 w 7545"/>
                    <a:gd name="T91" fmla="*/ 0 h 4948"/>
                    <a:gd name="T92" fmla="*/ 0 w 7545"/>
                    <a:gd name="T93" fmla="*/ 0 h 4948"/>
                    <a:gd name="T94" fmla="*/ 0 w 7545"/>
                    <a:gd name="T95" fmla="*/ 0 h 4948"/>
                    <a:gd name="T96" fmla="*/ 0 w 7545"/>
                    <a:gd name="T97" fmla="*/ 0 h 4948"/>
                    <a:gd name="T98" fmla="*/ 0 w 7545"/>
                    <a:gd name="T99" fmla="*/ 0 h 4948"/>
                    <a:gd name="T100" fmla="*/ 0 w 7545"/>
                    <a:gd name="T101" fmla="*/ 0 h 4948"/>
                    <a:gd name="T102" fmla="*/ 0 w 7545"/>
                    <a:gd name="T103" fmla="*/ 0 h 49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545" h="4948">
                      <a:moveTo>
                        <a:pt x="2" y="4936"/>
                      </a:moveTo>
                      <a:lnTo>
                        <a:pt x="2" y="1"/>
                      </a:lnTo>
                      <a:lnTo>
                        <a:pt x="945" y="950"/>
                      </a:lnTo>
                      <a:lnTo>
                        <a:pt x="946" y="949"/>
                      </a:lnTo>
                      <a:lnTo>
                        <a:pt x="1061" y="1053"/>
                      </a:lnTo>
                      <a:lnTo>
                        <a:pt x="1188" y="1142"/>
                      </a:lnTo>
                      <a:lnTo>
                        <a:pt x="1322" y="1215"/>
                      </a:lnTo>
                      <a:lnTo>
                        <a:pt x="1465" y="1272"/>
                      </a:lnTo>
                      <a:lnTo>
                        <a:pt x="1611" y="1312"/>
                      </a:lnTo>
                      <a:lnTo>
                        <a:pt x="1763" y="1336"/>
                      </a:lnTo>
                      <a:lnTo>
                        <a:pt x="1841" y="1341"/>
                      </a:lnTo>
                      <a:lnTo>
                        <a:pt x="1880" y="1341"/>
                      </a:lnTo>
                      <a:lnTo>
                        <a:pt x="1919" y="1342"/>
                      </a:lnTo>
                      <a:lnTo>
                        <a:pt x="2075" y="1329"/>
                      </a:lnTo>
                      <a:lnTo>
                        <a:pt x="2076" y="1330"/>
                      </a:lnTo>
                      <a:lnTo>
                        <a:pt x="5848" y="761"/>
                      </a:lnTo>
                      <a:lnTo>
                        <a:pt x="5848" y="760"/>
                      </a:lnTo>
                      <a:lnTo>
                        <a:pt x="6078" y="717"/>
                      </a:lnTo>
                      <a:lnTo>
                        <a:pt x="6305" y="658"/>
                      </a:lnTo>
                      <a:lnTo>
                        <a:pt x="6528" y="584"/>
                      </a:lnTo>
                      <a:lnTo>
                        <a:pt x="6746" y="495"/>
                      </a:lnTo>
                      <a:lnTo>
                        <a:pt x="6956" y="393"/>
                      </a:lnTo>
                      <a:lnTo>
                        <a:pt x="7161" y="276"/>
                      </a:lnTo>
                      <a:lnTo>
                        <a:pt x="7356" y="146"/>
                      </a:lnTo>
                      <a:lnTo>
                        <a:pt x="7545" y="0"/>
                      </a:lnTo>
                      <a:lnTo>
                        <a:pt x="7544" y="4"/>
                      </a:lnTo>
                      <a:lnTo>
                        <a:pt x="7544" y="4939"/>
                      </a:lnTo>
                      <a:lnTo>
                        <a:pt x="7543" y="4948"/>
                      </a:lnTo>
                      <a:lnTo>
                        <a:pt x="7356" y="4805"/>
                      </a:lnTo>
                      <a:lnTo>
                        <a:pt x="7160" y="4675"/>
                      </a:lnTo>
                      <a:lnTo>
                        <a:pt x="6956" y="4559"/>
                      </a:lnTo>
                      <a:lnTo>
                        <a:pt x="6745" y="4455"/>
                      </a:lnTo>
                      <a:lnTo>
                        <a:pt x="6529" y="4367"/>
                      </a:lnTo>
                      <a:lnTo>
                        <a:pt x="6305" y="4292"/>
                      </a:lnTo>
                      <a:lnTo>
                        <a:pt x="6078" y="4234"/>
                      </a:lnTo>
                      <a:lnTo>
                        <a:pt x="5846" y="4188"/>
                      </a:lnTo>
                      <a:lnTo>
                        <a:pt x="5846" y="4187"/>
                      </a:lnTo>
                      <a:lnTo>
                        <a:pt x="2074" y="3618"/>
                      </a:lnTo>
                      <a:lnTo>
                        <a:pt x="2073" y="3619"/>
                      </a:lnTo>
                      <a:lnTo>
                        <a:pt x="1920" y="3607"/>
                      </a:lnTo>
                      <a:lnTo>
                        <a:pt x="1843" y="3606"/>
                      </a:lnTo>
                      <a:lnTo>
                        <a:pt x="1804" y="3607"/>
                      </a:lnTo>
                      <a:lnTo>
                        <a:pt x="1764" y="3611"/>
                      </a:lnTo>
                      <a:lnTo>
                        <a:pt x="1613" y="3632"/>
                      </a:lnTo>
                      <a:lnTo>
                        <a:pt x="1465" y="3673"/>
                      </a:lnTo>
                      <a:lnTo>
                        <a:pt x="1323" y="3729"/>
                      </a:lnTo>
                      <a:lnTo>
                        <a:pt x="1188" y="3804"/>
                      </a:lnTo>
                      <a:lnTo>
                        <a:pt x="1061" y="3892"/>
                      </a:lnTo>
                      <a:lnTo>
                        <a:pt x="944" y="3999"/>
                      </a:lnTo>
                      <a:lnTo>
                        <a:pt x="943" y="3998"/>
                      </a:lnTo>
                      <a:lnTo>
                        <a:pt x="0" y="4947"/>
                      </a:lnTo>
                      <a:lnTo>
                        <a:pt x="2" y="4936"/>
                      </a:lnTo>
                      <a:close/>
                    </a:path>
                  </a:pathLst>
                </a:custGeom>
                <a:gradFill rotWithShape="0">
                  <a:gsLst>
                    <a:gs pos="0">
                      <a:srgbClr val="000000"/>
                    </a:gs>
                    <a:gs pos="50000">
                      <a:srgbClr val="969696"/>
                    </a:gs>
                    <a:gs pos="100000">
                      <a:srgbClr val="000000"/>
                    </a:gs>
                  </a:gsLst>
                  <a:lin ang="5400000" scaled="1"/>
                </a:gra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135675" name="AutoShape 59">
                  <a:extLst>
                    <a:ext uri="{FF2B5EF4-FFF2-40B4-BE49-F238E27FC236}">
                      <a16:creationId xmlns:a16="http://schemas.microsoft.com/office/drawing/2014/main" id="{50ACFE66-EB5E-39BB-1871-10D36F775250}"/>
                    </a:ext>
                  </a:extLst>
                </p:cNvPr>
                <p:cNvSpPr>
                  <a:spLocks noChangeAspect="1" noChangeArrowheads="1"/>
                </p:cNvSpPr>
                <p:nvPr/>
              </p:nvSpPr>
              <p:spPr bwMode="auto">
                <a:xfrm rot="5400000">
                  <a:off x="1391" y="2667"/>
                  <a:ext cx="461" cy="40"/>
                </a:xfrm>
                <a:custGeom>
                  <a:avLst/>
                  <a:gdLst>
                    <a:gd name="G0" fmla="+- 787 0 0"/>
                    <a:gd name="G1" fmla="+- 21600 0 787"/>
                    <a:gd name="G2" fmla="*/ 787 1 2"/>
                    <a:gd name="G3" fmla="+- 21600 0 G2"/>
                    <a:gd name="G4" fmla="+/ 787 21600 2"/>
                    <a:gd name="G5" fmla="+/ G1 0 2"/>
                    <a:gd name="G6" fmla="*/ 21600 21600 787"/>
                    <a:gd name="G7" fmla="*/ G6 1 2"/>
                    <a:gd name="G8" fmla="+- 21600 0 G7"/>
                    <a:gd name="G9" fmla="*/ 21600 1 2"/>
                    <a:gd name="G10" fmla="+- 787 0 G9"/>
                    <a:gd name="G11" fmla="?: G10 G8 0"/>
                    <a:gd name="G12" fmla="?: G10 G7 21600"/>
                    <a:gd name="T0" fmla="*/ 21206 w 21600"/>
                    <a:gd name="T1" fmla="*/ 10800 h 21600"/>
                    <a:gd name="T2" fmla="*/ 10800 w 21600"/>
                    <a:gd name="T3" fmla="*/ 21600 h 21600"/>
                    <a:gd name="T4" fmla="*/ 394 w 21600"/>
                    <a:gd name="T5" fmla="*/ 10800 h 21600"/>
                    <a:gd name="T6" fmla="*/ 10800 w 21600"/>
                    <a:gd name="T7" fmla="*/ 0 h 21600"/>
                    <a:gd name="T8" fmla="*/ 2194 w 21600"/>
                    <a:gd name="T9" fmla="*/ 2194 h 21600"/>
                    <a:gd name="T10" fmla="*/ 19406 w 21600"/>
                    <a:gd name="T11" fmla="*/ 19406 h 21600"/>
                  </a:gdLst>
                  <a:ahLst/>
                  <a:cxnLst>
                    <a:cxn ang="0">
                      <a:pos x="T0" y="T1"/>
                    </a:cxn>
                    <a:cxn ang="0">
                      <a:pos x="T2" y="T3"/>
                    </a:cxn>
                    <a:cxn ang="0">
                      <a:pos x="T4" y="T5"/>
                    </a:cxn>
                    <a:cxn ang="0">
                      <a:pos x="T6" y="T7"/>
                    </a:cxn>
                  </a:cxnLst>
                  <a:rect l="T8" t="T9" r="T10" b="T11"/>
                  <a:pathLst>
                    <a:path w="21600" h="21600">
                      <a:moveTo>
                        <a:pt x="0" y="0"/>
                      </a:moveTo>
                      <a:lnTo>
                        <a:pt x="787" y="21600"/>
                      </a:lnTo>
                      <a:lnTo>
                        <a:pt x="20813" y="21600"/>
                      </a:lnTo>
                      <a:lnTo>
                        <a:pt x="21600" y="0"/>
                      </a:lnTo>
                      <a:close/>
                    </a:path>
                  </a:pathLst>
                </a:cu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defRPr/>
                  </a:pPr>
                  <a:endParaRPr lang="en-GB">
                    <a:solidFill>
                      <a:srgbClr val="FFFFFF"/>
                    </a:solidFill>
                    <a:latin typeface="Arial" panose="020B0604020202020204" pitchFamily="34" charset="0"/>
                  </a:endParaRPr>
                </a:p>
              </p:txBody>
            </p:sp>
            <p:sp>
              <p:nvSpPr>
                <p:cNvPr id="32817" name="Line 60">
                  <a:extLst>
                    <a:ext uri="{FF2B5EF4-FFF2-40B4-BE49-F238E27FC236}">
                      <a16:creationId xmlns:a16="http://schemas.microsoft.com/office/drawing/2014/main" id="{706E6271-FB6E-C350-11D0-93EF7587D619}"/>
                    </a:ext>
                  </a:extLst>
                </p:cNvPr>
                <p:cNvSpPr>
                  <a:spLocks noChangeAspect="1" noChangeShapeType="1"/>
                </p:cNvSpPr>
                <p:nvPr/>
              </p:nvSpPr>
              <p:spPr bwMode="auto">
                <a:xfrm>
                  <a:off x="912" y="2687"/>
                  <a:ext cx="691" cy="0"/>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2818" name="Line 61">
                  <a:extLst>
                    <a:ext uri="{FF2B5EF4-FFF2-40B4-BE49-F238E27FC236}">
                      <a16:creationId xmlns:a16="http://schemas.microsoft.com/office/drawing/2014/main" id="{1C6CE604-4E7D-955B-B0F9-D66B8320F5A8}"/>
                    </a:ext>
                  </a:extLst>
                </p:cNvPr>
                <p:cNvSpPr>
                  <a:spLocks noChangeAspect="1" noChangeShapeType="1"/>
                </p:cNvSpPr>
                <p:nvPr/>
              </p:nvSpPr>
              <p:spPr bwMode="auto">
                <a:xfrm>
                  <a:off x="797" y="2687"/>
                  <a:ext cx="38" cy="0"/>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grpSp>
            <p:nvGrpSpPr>
              <p:cNvPr id="32791" name="Group 62">
                <a:extLst>
                  <a:ext uri="{FF2B5EF4-FFF2-40B4-BE49-F238E27FC236}">
                    <a16:creationId xmlns:a16="http://schemas.microsoft.com/office/drawing/2014/main" id="{92642719-16E7-A2B8-CD0A-08118B37E4D7}"/>
                  </a:ext>
                </a:extLst>
              </p:cNvPr>
              <p:cNvGrpSpPr>
                <a:grpSpLocks noChangeAspect="1"/>
              </p:cNvGrpSpPr>
              <p:nvPr/>
            </p:nvGrpSpPr>
            <p:grpSpPr bwMode="auto">
              <a:xfrm flipH="1">
                <a:off x="1283" y="1632"/>
                <a:ext cx="1052" cy="325"/>
                <a:chOff x="652" y="2460"/>
                <a:chExt cx="2468" cy="714"/>
              </a:xfrm>
            </p:grpSpPr>
            <p:sp>
              <p:nvSpPr>
                <p:cNvPr id="32793" name="AutoShape 63">
                  <a:extLst>
                    <a:ext uri="{FF2B5EF4-FFF2-40B4-BE49-F238E27FC236}">
                      <a16:creationId xmlns:a16="http://schemas.microsoft.com/office/drawing/2014/main" id="{5B4BDF33-8742-BEE4-CA1C-77705026AF00}"/>
                    </a:ext>
                  </a:extLst>
                </p:cNvPr>
                <p:cNvSpPr>
                  <a:spLocks noChangeAspect="1" noChangeArrowheads="1"/>
                </p:cNvSpPr>
                <p:nvPr/>
              </p:nvSpPr>
              <p:spPr bwMode="auto">
                <a:xfrm>
                  <a:off x="747" y="2460"/>
                  <a:ext cx="2373" cy="714"/>
                </a:xfrm>
                <a:prstGeom prst="roundRect">
                  <a:avLst>
                    <a:gd name="adj" fmla="val 8685"/>
                  </a:avLst>
                </a:prstGeom>
                <a:gradFill rotWithShape="0">
                  <a:gsLst>
                    <a:gs pos="0">
                      <a:srgbClr val="CC0000"/>
                    </a:gs>
                    <a:gs pos="50000">
                      <a:srgbClr val="FF9933"/>
                    </a:gs>
                    <a:gs pos="100000">
                      <a:srgbClr val="CC0000"/>
                    </a:gs>
                  </a:gsLst>
                  <a:lin ang="54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2794" name="Rectangle 64">
                  <a:extLst>
                    <a:ext uri="{FF2B5EF4-FFF2-40B4-BE49-F238E27FC236}">
                      <a16:creationId xmlns:a16="http://schemas.microsoft.com/office/drawing/2014/main" id="{DE181BDD-09C6-8658-3C2E-414485E07DAC}"/>
                    </a:ext>
                  </a:extLst>
                </p:cNvPr>
                <p:cNvSpPr>
                  <a:spLocks noChangeAspect="1" noChangeArrowheads="1"/>
                </p:cNvSpPr>
                <p:nvPr/>
              </p:nvSpPr>
              <p:spPr bwMode="auto">
                <a:xfrm>
                  <a:off x="699" y="2460"/>
                  <a:ext cx="69" cy="714"/>
                </a:xfrm>
                <a:prstGeom prst="rect">
                  <a:avLst/>
                </a:prstGeom>
                <a:gradFill rotWithShape="0">
                  <a:gsLst>
                    <a:gs pos="0">
                      <a:srgbClr val="CC0000"/>
                    </a:gs>
                    <a:gs pos="50000">
                      <a:srgbClr val="FF9933"/>
                    </a:gs>
                    <a:gs pos="100000">
                      <a:srgbClr val="CC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2795" name="AutoShape 65">
                  <a:extLst>
                    <a:ext uri="{FF2B5EF4-FFF2-40B4-BE49-F238E27FC236}">
                      <a16:creationId xmlns:a16="http://schemas.microsoft.com/office/drawing/2014/main" id="{0C9EFE1D-1377-EE51-5FB8-EA3F65C409D8}"/>
                    </a:ext>
                  </a:extLst>
                </p:cNvPr>
                <p:cNvSpPr>
                  <a:spLocks noChangeAspect="1" noChangeArrowheads="1"/>
                </p:cNvSpPr>
                <p:nvPr/>
              </p:nvSpPr>
              <p:spPr bwMode="auto">
                <a:xfrm rot="5400000">
                  <a:off x="320" y="2794"/>
                  <a:ext cx="712" cy="47"/>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275 w 21600"/>
                    <a:gd name="T13" fmla="*/ 2298 h 21600"/>
                    <a:gd name="T14" fmla="*/ 19325 w 21600"/>
                    <a:gd name="T15" fmla="*/ 19302 h 21600"/>
                  </a:gdLst>
                  <a:ahLst/>
                  <a:cxnLst>
                    <a:cxn ang="T8">
                      <a:pos x="T0" y="T1"/>
                    </a:cxn>
                    <a:cxn ang="T9">
                      <a:pos x="T2" y="T3"/>
                    </a:cxn>
                    <a:cxn ang="T10">
                      <a:pos x="T4" y="T5"/>
                    </a:cxn>
                    <a:cxn ang="T11">
                      <a:pos x="T6" y="T7"/>
                    </a:cxn>
                  </a:cxnLst>
                  <a:rect l="T12" t="T13" r="T14" b="T15"/>
                  <a:pathLst>
                    <a:path w="21600" h="21600">
                      <a:moveTo>
                        <a:pt x="0" y="0"/>
                      </a:moveTo>
                      <a:lnTo>
                        <a:pt x="956" y="21600"/>
                      </a:lnTo>
                      <a:lnTo>
                        <a:pt x="20644" y="21600"/>
                      </a:lnTo>
                      <a:lnTo>
                        <a:pt x="21600" y="0"/>
                      </a:lnTo>
                      <a:lnTo>
                        <a:pt x="0" y="0"/>
                      </a:lnTo>
                      <a:close/>
                    </a:path>
                  </a:pathLst>
                </a:custGeom>
                <a:gradFill rotWithShape="0">
                  <a:gsLst>
                    <a:gs pos="0">
                      <a:srgbClr val="CC0000"/>
                    </a:gs>
                    <a:gs pos="50000">
                      <a:srgbClr val="FF9933"/>
                    </a:gs>
                    <a:gs pos="100000">
                      <a:srgbClr val="CC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32792" name="Freeform 66">
                <a:extLst>
                  <a:ext uri="{FF2B5EF4-FFF2-40B4-BE49-F238E27FC236}">
                    <a16:creationId xmlns:a16="http://schemas.microsoft.com/office/drawing/2014/main" id="{94C0E25C-F19A-08FE-F6E0-FEC5D0345BBB}"/>
                  </a:ext>
                </a:extLst>
              </p:cNvPr>
              <p:cNvSpPr>
                <a:spLocks noChangeAspect="1"/>
              </p:cNvSpPr>
              <p:nvPr/>
            </p:nvSpPr>
            <p:spPr bwMode="auto">
              <a:xfrm>
                <a:off x="1207" y="1401"/>
                <a:ext cx="4436" cy="246"/>
              </a:xfrm>
              <a:custGeom>
                <a:avLst/>
                <a:gdLst>
                  <a:gd name="T0" fmla="*/ 0 w 2652"/>
                  <a:gd name="T1" fmla="*/ 81 h 133"/>
                  <a:gd name="T2" fmla="*/ 26703 w 2652"/>
                  <a:gd name="T3" fmla="*/ 0 h 133"/>
                  <a:gd name="T4" fmla="*/ 37437 w 2652"/>
                  <a:gd name="T5" fmla="*/ 2166 h 133"/>
                  <a:gd name="T6" fmla="*/ 58085 w 2652"/>
                  <a:gd name="T7" fmla="*/ 2122 h 133"/>
                  <a:gd name="T8" fmla="*/ 58085 w 2652"/>
                  <a:gd name="T9" fmla="*/ 5327 h 133"/>
                  <a:gd name="T10" fmla="*/ 18435 w 2652"/>
                  <a:gd name="T11" fmla="*/ 4998 h 133"/>
                  <a:gd name="T12" fmla="*/ 15360 w 2652"/>
                  <a:gd name="T13" fmla="*/ 4132 h 133"/>
                  <a:gd name="T14" fmla="*/ 0 w 2652"/>
                  <a:gd name="T15" fmla="*/ 4132 h 133"/>
                  <a:gd name="T16" fmla="*/ 0 w 2652"/>
                  <a:gd name="T17" fmla="*/ 81 h 13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652" h="133">
                    <a:moveTo>
                      <a:pt x="0" y="2"/>
                    </a:moveTo>
                    <a:lnTo>
                      <a:pt x="1219" y="0"/>
                    </a:lnTo>
                    <a:lnTo>
                      <a:pt x="1709" y="54"/>
                    </a:lnTo>
                    <a:lnTo>
                      <a:pt x="2652" y="53"/>
                    </a:lnTo>
                    <a:lnTo>
                      <a:pt x="2652" y="133"/>
                    </a:lnTo>
                    <a:lnTo>
                      <a:pt x="842" y="125"/>
                    </a:lnTo>
                    <a:lnTo>
                      <a:pt x="701" y="103"/>
                    </a:lnTo>
                    <a:lnTo>
                      <a:pt x="0" y="103"/>
                    </a:lnTo>
                    <a:lnTo>
                      <a:pt x="0" y="2"/>
                    </a:lnTo>
                    <a:close/>
                  </a:path>
                </a:pathLst>
              </a:custGeom>
              <a:solidFill>
                <a:srgbClr val="C0C0C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32775" name="Text Box 67">
              <a:extLst>
                <a:ext uri="{FF2B5EF4-FFF2-40B4-BE49-F238E27FC236}">
                  <a16:creationId xmlns:a16="http://schemas.microsoft.com/office/drawing/2014/main" id="{C03B9DC4-B057-B43F-D258-A0EFBA5F8B70}"/>
                </a:ext>
              </a:extLst>
            </p:cNvPr>
            <p:cNvSpPr txBox="1">
              <a:spLocks noChangeArrowheads="1"/>
            </p:cNvSpPr>
            <p:nvPr/>
          </p:nvSpPr>
          <p:spPr bwMode="auto">
            <a:xfrm>
              <a:off x="336" y="919"/>
              <a:ext cx="2385"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sz="2000" b="1">
                <a:solidFill>
                  <a:srgbClr val="FFFFFF"/>
                </a:solidFill>
              </a:endParaRPr>
            </a:p>
          </p:txBody>
        </p:sp>
      </p:gr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3562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356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5621"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45B3E8F7-4869-12EE-35B5-A67746BB7EAA}"/>
              </a:ext>
            </a:extLst>
          </p:cNvPr>
          <p:cNvSpPr>
            <a:spLocks noGrp="1" noChangeAspect="1" noChangeArrowheads="1"/>
          </p:cNvSpPr>
          <p:nvPr>
            <p:ph type="ctrTitle"/>
          </p:nvPr>
        </p:nvSpPr>
        <p:spPr>
          <a:xfrm>
            <a:off x="1566864" y="114300"/>
            <a:ext cx="3570287" cy="534988"/>
          </a:xfrm>
          <a:noFill/>
        </p:spPr>
        <p:txBody>
          <a:bodyPr anchor="ctr"/>
          <a:lstStyle/>
          <a:p>
            <a:pPr algn="l"/>
            <a:r>
              <a:rPr lang="en-GB" altLang="en-US" sz="2800"/>
              <a:t>Cartridge Cases</a:t>
            </a:r>
          </a:p>
        </p:txBody>
      </p:sp>
      <p:sp>
        <p:nvSpPr>
          <p:cNvPr id="34819" name="Text Box 4">
            <a:extLst>
              <a:ext uri="{FF2B5EF4-FFF2-40B4-BE49-F238E27FC236}">
                <a16:creationId xmlns:a16="http://schemas.microsoft.com/office/drawing/2014/main" id="{AE3F52F5-B859-962E-7E92-3461A92573C2}"/>
              </a:ext>
            </a:extLst>
          </p:cNvPr>
          <p:cNvSpPr txBox="1">
            <a:spLocks noChangeArrowheads="1"/>
          </p:cNvSpPr>
          <p:nvPr/>
        </p:nvSpPr>
        <p:spPr bwMode="auto">
          <a:xfrm>
            <a:off x="1833563" y="852488"/>
            <a:ext cx="27733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400" b="1">
                <a:solidFill>
                  <a:srgbClr val="FFFFFF"/>
                </a:solidFill>
              </a:rPr>
              <a:t>The Gun Interface</a:t>
            </a:r>
          </a:p>
        </p:txBody>
      </p:sp>
      <p:grpSp>
        <p:nvGrpSpPr>
          <p:cNvPr id="34820" name="Group 230">
            <a:extLst>
              <a:ext uri="{FF2B5EF4-FFF2-40B4-BE49-F238E27FC236}">
                <a16:creationId xmlns:a16="http://schemas.microsoft.com/office/drawing/2014/main" id="{92D35A3E-7000-68B2-EC90-2032A963137E}"/>
              </a:ext>
            </a:extLst>
          </p:cNvPr>
          <p:cNvGrpSpPr>
            <a:grpSpLocks/>
          </p:cNvGrpSpPr>
          <p:nvPr/>
        </p:nvGrpSpPr>
        <p:grpSpPr bwMode="auto">
          <a:xfrm>
            <a:off x="1890714" y="3527426"/>
            <a:ext cx="8466137" cy="2309813"/>
            <a:chOff x="231" y="2502"/>
            <a:chExt cx="5333" cy="1455"/>
          </a:xfrm>
        </p:grpSpPr>
        <p:sp>
          <p:nvSpPr>
            <p:cNvPr id="34831" name="Text Box 6">
              <a:extLst>
                <a:ext uri="{FF2B5EF4-FFF2-40B4-BE49-F238E27FC236}">
                  <a16:creationId xmlns:a16="http://schemas.microsoft.com/office/drawing/2014/main" id="{F65BD248-9F94-0C6C-F4B4-53E56C447187}"/>
                </a:ext>
              </a:extLst>
            </p:cNvPr>
            <p:cNvSpPr txBox="1">
              <a:spLocks noChangeArrowheads="1"/>
            </p:cNvSpPr>
            <p:nvPr/>
          </p:nvSpPr>
          <p:spPr bwMode="auto">
            <a:xfrm>
              <a:off x="231" y="2502"/>
              <a:ext cx="2385"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sz="2000" b="1">
                <a:solidFill>
                  <a:srgbClr val="FFFFFF"/>
                </a:solidFill>
              </a:endParaRPr>
            </a:p>
          </p:txBody>
        </p:sp>
        <p:grpSp>
          <p:nvGrpSpPr>
            <p:cNvPr id="34832" name="Group 218">
              <a:extLst>
                <a:ext uri="{FF2B5EF4-FFF2-40B4-BE49-F238E27FC236}">
                  <a16:creationId xmlns:a16="http://schemas.microsoft.com/office/drawing/2014/main" id="{D60C82B6-D6E2-4072-1C9C-1AC2BA9D0D62}"/>
                </a:ext>
              </a:extLst>
            </p:cNvPr>
            <p:cNvGrpSpPr>
              <a:grpSpLocks/>
            </p:cNvGrpSpPr>
            <p:nvPr/>
          </p:nvGrpSpPr>
          <p:grpSpPr bwMode="auto">
            <a:xfrm>
              <a:off x="388" y="2765"/>
              <a:ext cx="5176" cy="1192"/>
              <a:chOff x="1244" y="2968"/>
              <a:chExt cx="3136" cy="672"/>
            </a:xfrm>
          </p:grpSpPr>
          <p:sp>
            <p:nvSpPr>
              <p:cNvPr id="34833" name="Freeform 76">
                <a:extLst>
                  <a:ext uri="{FF2B5EF4-FFF2-40B4-BE49-F238E27FC236}">
                    <a16:creationId xmlns:a16="http://schemas.microsoft.com/office/drawing/2014/main" id="{F1868EED-F141-7401-947A-02C3703582B6}"/>
                  </a:ext>
                </a:extLst>
              </p:cNvPr>
              <p:cNvSpPr>
                <a:spLocks noChangeAspect="1"/>
              </p:cNvSpPr>
              <p:nvPr/>
            </p:nvSpPr>
            <p:spPr bwMode="auto">
              <a:xfrm>
                <a:off x="1244" y="2968"/>
                <a:ext cx="481" cy="672"/>
              </a:xfrm>
              <a:custGeom>
                <a:avLst/>
                <a:gdLst>
                  <a:gd name="T0" fmla="*/ 0 w 528"/>
                  <a:gd name="T1" fmla="*/ 363 h 480"/>
                  <a:gd name="T2" fmla="*/ 302 w 528"/>
                  <a:gd name="T3" fmla="*/ 0 h 480"/>
                  <a:gd name="T4" fmla="*/ 302 w 528"/>
                  <a:gd name="T5" fmla="*/ 3615 h 480"/>
                  <a:gd name="T6" fmla="*/ 81 w 528"/>
                  <a:gd name="T7" fmla="*/ 3615 h 480"/>
                  <a:gd name="T8" fmla="*/ 0 w 528"/>
                  <a:gd name="T9" fmla="*/ 2892 h 480"/>
                  <a:gd name="T10" fmla="*/ 0 w 528"/>
                  <a:gd name="T11" fmla="*/ 363 h 48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28" h="480">
                    <a:moveTo>
                      <a:pt x="0" y="48"/>
                    </a:moveTo>
                    <a:lnTo>
                      <a:pt x="528" y="0"/>
                    </a:lnTo>
                    <a:lnTo>
                      <a:pt x="528" y="480"/>
                    </a:lnTo>
                    <a:lnTo>
                      <a:pt x="144" y="480"/>
                    </a:lnTo>
                    <a:lnTo>
                      <a:pt x="0" y="384"/>
                    </a:lnTo>
                    <a:lnTo>
                      <a:pt x="0" y="48"/>
                    </a:lnTo>
                    <a:close/>
                  </a:path>
                </a:pathLst>
              </a:custGeom>
              <a:solidFill>
                <a:srgbClr val="969696">
                  <a:alpha val="50195"/>
                </a:srgbClr>
              </a:solidFill>
              <a:ln>
                <a:noFill/>
              </a:ln>
              <a:effectLst/>
              <a:extLst>
                <a:ext uri="{91240B29-F687-4F45-9708-019B960494DF}">
                  <a14:hiddenLine xmlns:a14="http://schemas.microsoft.com/office/drawing/2010/main" w="9525" cap="flat" cmpd="sng">
                    <a:solidFill>
                      <a:srgbClr val="969696"/>
                    </a:solidFill>
                    <a:prstDash val="solid"/>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34" name="Rectangle 77">
                <a:extLst>
                  <a:ext uri="{FF2B5EF4-FFF2-40B4-BE49-F238E27FC236}">
                    <a16:creationId xmlns:a16="http://schemas.microsoft.com/office/drawing/2014/main" id="{7259746D-C323-8969-1C02-891A0CB94CCD}"/>
                  </a:ext>
                </a:extLst>
              </p:cNvPr>
              <p:cNvSpPr>
                <a:spLocks noChangeAspect="1" noChangeArrowheads="1"/>
              </p:cNvSpPr>
              <p:nvPr/>
            </p:nvSpPr>
            <p:spPr bwMode="auto">
              <a:xfrm>
                <a:off x="1725" y="3013"/>
                <a:ext cx="1204" cy="582"/>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35" name="Oval 78">
                <a:extLst>
                  <a:ext uri="{FF2B5EF4-FFF2-40B4-BE49-F238E27FC236}">
                    <a16:creationId xmlns:a16="http://schemas.microsoft.com/office/drawing/2014/main" id="{BBB035F3-68CA-D5FB-090A-9E89D36572CA}"/>
                  </a:ext>
                </a:extLst>
              </p:cNvPr>
              <p:cNvSpPr>
                <a:spLocks noChangeAspect="1" noChangeArrowheads="1"/>
              </p:cNvSpPr>
              <p:nvPr/>
            </p:nvSpPr>
            <p:spPr bwMode="auto">
              <a:xfrm>
                <a:off x="2767" y="3236"/>
                <a:ext cx="120" cy="135"/>
              </a:xfrm>
              <a:prstGeom prst="ellipse">
                <a:avLst/>
              </a:prstGeom>
              <a:solidFill>
                <a:srgbClr val="969696">
                  <a:alpha val="50195"/>
                </a:srgbClr>
              </a:solidFill>
              <a:ln>
                <a:noFill/>
              </a:ln>
              <a:effectLst/>
              <a:extLst>
                <a:ext uri="{91240B29-F687-4F45-9708-019B960494DF}">
                  <a14:hiddenLine xmlns:a14="http://schemas.microsoft.com/office/drawing/2010/main" w="9525">
                    <a:solidFill>
                      <a:srgbClr val="969696"/>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36" name="Rectangle 79">
                <a:extLst>
                  <a:ext uri="{FF2B5EF4-FFF2-40B4-BE49-F238E27FC236}">
                    <a16:creationId xmlns:a16="http://schemas.microsoft.com/office/drawing/2014/main" id="{A045EAF4-08D0-AAD8-85DB-AE688145E9C3}"/>
                  </a:ext>
                </a:extLst>
              </p:cNvPr>
              <p:cNvSpPr>
                <a:spLocks noChangeAspect="1" noChangeArrowheads="1"/>
              </p:cNvSpPr>
              <p:nvPr/>
            </p:nvSpPr>
            <p:spPr bwMode="auto">
              <a:xfrm>
                <a:off x="1845" y="2968"/>
                <a:ext cx="561" cy="179"/>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37" name="Rectangle 80">
                <a:extLst>
                  <a:ext uri="{FF2B5EF4-FFF2-40B4-BE49-F238E27FC236}">
                    <a16:creationId xmlns:a16="http://schemas.microsoft.com/office/drawing/2014/main" id="{ECC91496-4065-5610-EFFC-C2EA0D9F6A28}"/>
                  </a:ext>
                </a:extLst>
              </p:cNvPr>
              <p:cNvSpPr>
                <a:spLocks noChangeAspect="1" noChangeArrowheads="1"/>
              </p:cNvSpPr>
              <p:nvPr/>
            </p:nvSpPr>
            <p:spPr bwMode="auto">
              <a:xfrm>
                <a:off x="1725" y="2968"/>
                <a:ext cx="80" cy="179"/>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38" name="Rectangle 81">
                <a:extLst>
                  <a:ext uri="{FF2B5EF4-FFF2-40B4-BE49-F238E27FC236}">
                    <a16:creationId xmlns:a16="http://schemas.microsoft.com/office/drawing/2014/main" id="{9120B771-1CA1-3650-29D3-C93C76C9DA61}"/>
                  </a:ext>
                </a:extLst>
              </p:cNvPr>
              <p:cNvSpPr>
                <a:spLocks noChangeAspect="1" noChangeArrowheads="1"/>
              </p:cNvSpPr>
              <p:nvPr/>
            </p:nvSpPr>
            <p:spPr bwMode="auto">
              <a:xfrm>
                <a:off x="1805" y="3013"/>
                <a:ext cx="40" cy="89"/>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nvGrpSpPr>
              <p:cNvPr id="34839" name="Group 82">
                <a:extLst>
                  <a:ext uri="{FF2B5EF4-FFF2-40B4-BE49-F238E27FC236}">
                    <a16:creationId xmlns:a16="http://schemas.microsoft.com/office/drawing/2014/main" id="{640BD70D-584C-177A-25B6-5AA8B566657C}"/>
                  </a:ext>
                </a:extLst>
              </p:cNvPr>
              <p:cNvGrpSpPr>
                <a:grpSpLocks noChangeAspect="1"/>
              </p:cNvGrpSpPr>
              <p:nvPr/>
            </p:nvGrpSpPr>
            <p:grpSpPr bwMode="auto">
              <a:xfrm flipH="1">
                <a:off x="1725" y="3461"/>
                <a:ext cx="681" cy="179"/>
                <a:chOff x="960" y="2016"/>
                <a:chExt cx="816" cy="192"/>
              </a:xfrm>
            </p:grpSpPr>
            <p:sp>
              <p:nvSpPr>
                <p:cNvPr id="34882" name="Rectangle 83">
                  <a:extLst>
                    <a:ext uri="{FF2B5EF4-FFF2-40B4-BE49-F238E27FC236}">
                      <a16:creationId xmlns:a16="http://schemas.microsoft.com/office/drawing/2014/main" id="{9FE65BB9-43E0-955E-BABF-FB8AC5F533D6}"/>
                    </a:ext>
                  </a:extLst>
                </p:cNvPr>
                <p:cNvSpPr>
                  <a:spLocks noChangeAspect="1" noChangeArrowheads="1"/>
                </p:cNvSpPr>
                <p:nvPr/>
              </p:nvSpPr>
              <p:spPr bwMode="auto">
                <a:xfrm>
                  <a:off x="1104" y="2016"/>
                  <a:ext cx="672" cy="192"/>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83" name="Rectangle 84">
                  <a:extLst>
                    <a:ext uri="{FF2B5EF4-FFF2-40B4-BE49-F238E27FC236}">
                      <a16:creationId xmlns:a16="http://schemas.microsoft.com/office/drawing/2014/main" id="{DB905D93-2CEB-5A0D-E294-31B783DD33F5}"/>
                    </a:ext>
                  </a:extLst>
                </p:cNvPr>
                <p:cNvSpPr>
                  <a:spLocks noChangeAspect="1" noChangeArrowheads="1"/>
                </p:cNvSpPr>
                <p:nvPr/>
              </p:nvSpPr>
              <p:spPr bwMode="auto">
                <a:xfrm>
                  <a:off x="960" y="2016"/>
                  <a:ext cx="96" cy="192"/>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84" name="Rectangle 85">
                  <a:extLst>
                    <a:ext uri="{FF2B5EF4-FFF2-40B4-BE49-F238E27FC236}">
                      <a16:creationId xmlns:a16="http://schemas.microsoft.com/office/drawing/2014/main" id="{DAA748D2-73A6-54FC-EF94-22091DEE44B3}"/>
                    </a:ext>
                  </a:extLst>
                </p:cNvPr>
                <p:cNvSpPr>
                  <a:spLocks noChangeAspect="1" noChangeArrowheads="1"/>
                </p:cNvSpPr>
                <p:nvPr/>
              </p:nvSpPr>
              <p:spPr bwMode="auto">
                <a:xfrm>
                  <a:off x="1056" y="2064"/>
                  <a:ext cx="48" cy="96"/>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sp>
            <p:nvSpPr>
              <p:cNvPr id="34840" name="Rectangle 86">
                <a:extLst>
                  <a:ext uri="{FF2B5EF4-FFF2-40B4-BE49-F238E27FC236}">
                    <a16:creationId xmlns:a16="http://schemas.microsoft.com/office/drawing/2014/main" id="{2F4C1051-11DE-6C8A-78CA-64BC0B4E8D41}"/>
                  </a:ext>
                </a:extLst>
              </p:cNvPr>
              <p:cNvSpPr>
                <a:spLocks noChangeArrowheads="1"/>
              </p:cNvSpPr>
              <p:nvPr/>
            </p:nvSpPr>
            <p:spPr bwMode="auto">
              <a:xfrm>
                <a:off x="2679" y="3179"/>
                <a:ext cx="1701" cy="230"/>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41" name="Rectangle 87">
                <a:extLst>
                  <a:ext uri="{FF2B5EF4-FFF2-40B4-BE49-F238E27FC236}">
                    <a16:creationId xmlns:a16="http://schemas.microsoft.com/office/drawing/2014/main" id="{D6F088A3-B0FD-AA37-162B-A28EC8A584C4}"/>
                  </a:ext>
                </a:extLst>
              </p:cNvPr>
              <p:cNvSpPr>
                <a:spLocks noChangeArrowheads="1"/>
              </p:cNvSpPr>
              <p:nvPr/>
            </p:nvSpPr>
            <p:spPr bwMode="auto">
              <a:xfrm>
                <a:off x="2412" y="3179"/>
                <a:ext cx="261" cy="230"/>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42" name="Rectangle 88">
                <a:extLst>
                  <a:ext uri="{FF2B5EF4-FFF2-40B4-BE49-F238E27FC236}">
                    <a16:creationId xmlns:a16="http://schemas.microsoft.com/office/drawing/2014/main" id="{8D2E46F8-CD12-FCAF-5FCF-05181A0A66FD}"/>
                  </a:ext>
                </a:extLst>
              </p:cNvPr>
              <p:cNvSpPr>
                <a:spLocks noChangeArrowheads="1"/>
              </p:cNvSpPr>
              <p:nvPr/>
            </p:nvSpPr>
            <p:spPr bwMode="auto">
              <a:xfrm>
                <a:off x="1707" y="3190"/>
                <a:ext cx="699" cy="230"/>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43" name="Rectangle 89">
                <a:extLst>
                  <a:ext uri="{FF2B5EF4-FFF2-40B4-BE49-F238E27FC236}">
                    <a16:creationId xmlns:a16="http://schemas.microsoft.com/office/drawing/2014/main" id="{5E6373D9-867B-22B8-97E9-51FE7C41A9D4}"/>
                  </a:ext>
                </a:extLst>
              </p:cNvPr>
              <p:cNvSpPr>
                <a:spLocks noChangeAspect="1" noChangeArrowheads="1"/>
              </p:cNvSpPr>
              <p:nvPr/>
            </p:nvSpPr>
            <p:spPr bwMode="auto">
              <a:xfrm>
                <a:off x="1544" y="3097"/>
                <a:ext cx="181" cy="408"/>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44" name="Rectangle 98">
                <a:extLst>
                  <a:ext uri="{FF2B5EF4-FFF2-40B4-BE49-F238E27FC236}">
                    <a16:creationId xmlns:a16="http://schemas.microsoft.com/office/drawing/2014/main" id="{22BDE540-EAB3-4AE1-9BA3-6F2B87EE1CB4}"/>
                  </a:ext>
                </a:extLst>
              </p:cNvPr>
              <p:cNvSpPr>
                <a:spLocks noChangeArrowheads="1"/>
              </p:cNvSpPr>
              <p:nvPr/>
            </p:nvSpPr>
            <p:spPr bwMode="auto">
              <a:xfrm>
                <a:off x="1413" y="3097"/>
                <a:ext cx="130" cy="407"/>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45" name="Freeform 129">
                <a:extLst>
                  <a:ext uri="{FF2B5EF4-FFF2-40B4-BE49-F238E27FC236}">
                    <a16:creationId xmlns:a16="http://schemas.microsoft.com/office/drawing/2014/main" id="{0317FCD9-F9EF-A8D7-1AA2-04688758738C}"/>
                  </a:ext>
                </a:extLst>
              </p:cNvPr>
              <p:cNvSpPr>
                <a:spLocks noChangeAspect="1"/>
              </p:cNvSpPr>
              <p:nvPr/>
            </p:nvSpPr>
            <p:spPr bwMode="auto">
              <a:xfrm>
                <a:off x="1725" y="3096"/>
                <a:ext cx="2652" cy="133"/>
              </a:xfrm>
              <a:custGeom>
                <a:avLst/>
                <a:gdLst>
                  <a:gd name="T0" fmla="*/ 0 w 2652"/>
                  <a:gd name="T1" fmla="*/ 2 h 133"/>
                  <a:gd name="T2" fmla="*/ 1219 w 2652"/>
                  <a:gd name="T3" fmla="*/ 0 h 133"/>
                  <a:gd name="T4" fmla="*/ 1709 w 2652"/>
                  <a:gd name="T5" fmla="*/ 54 h 133"/>
                  <a:gd name="T6" fmla="*/ 2652 w 2652"/>
                  <a:gd name="T7" fmla="*/ 53 h 133"/>
                  <a:gd name="T8" fmla="*/ 2652 w 2652"/>
                  <a:gd name="T9" fmla="*/ 133 h 133"/>
                  <a:gd name="T10" fmla="*/ 842 w 2652"/>
                  <a:gd name="T11" fmla="*/ 125 h 133"/>
                  <a:gd name="T12" fmla="*/ 701 w 2652"/>
                  <a:gd name="T13" fmla="*/ 103 h 133"/>
                  <a:gd name="T14" fmla="*/ 23 w 2652"/>
                  <a:gd name="T15" fmla="*/ 96 h 133"/>
                  <a:gd name="T16" fmla="*/ 23 w 2652"/>
                  <a:gd name="T17" fmla="*/ 74 h 133"/>
                  <a:gd name="T18" fmla="*/ 2 w 2652"/>
                  <a:gd name="T19" fmla="*/ 74 h 133"/>
                  <a:gd name="T20" fmla="*/ 1 w 2652"/>
                  <a:gd name="T21" fmla="*/ 74 h 133"/>
                  <a:gd name="T22" fmla="*/ 0 w 2652"/>
                  <a:gd name="T23" fmla="*/ 2 h 1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652" h="133">
                    <a:moveTo>
                      <a:pt x="0" y="2"/>
                    </a:moveTo>
                    <a:lnTo>
                      <a:pt x="1219" y="0"/>
                    </a:lnTo>
                    <a:lnTo>
                      <a:pt x="1709" y="54"/>
                    </a:lnTo>
                    <a:lnTo>
                      <a:pt x="2652" y="53"/>
                    </a:lnTo>
                    <a:lnTo>
                      <a:pt x="2652" y="133"/>
                    </a:lnTo>
                    <a:lnTo>
                      <a:pt x="842" y="125"/>
                    </a:lnTo>
                    <a:lnTo>
                      <a:pt x="701" y="103"/>
                    </a:lnTo>
                    <a:lnTo>
                      <a:pt x="23" y="96"/>
                    </a:lnTo>
                    <a:lnTo>
                      <a:pt x="23" y="74"/>
                    </a:lnTo>
                    <a:lnTo>
                      <a:pt x="2" y="74"/>
                    </a:lnTo>
                    <a:lnTo>
                      <a:pt x="1" y="74"/>
                    </a:lnTo>
                    <a:lnTo>
                      <a:pt x="0" y="2"/>
                    </a:lnTo>
                    <a:close/>
                  </a:path>
                </a:pathLst>
              </a:custGeom>
              <a:solidFill>
                <a:srgbClr val="C0C0C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46" name="Freeform 130">
                <a:extLst>
                  <a:ext uri="{FF2B5EF4-FFF2-40B4-BE49-F238E27FC236}">
                    <a16:creationId xmlns:a16="http://schemas.microsoft.com/office/drawing/2014/main" id="{596CACB8-2601-2FC0-DA85-AD83791ABDD0}"/>
                  </a:ext>
                </a:extLst>
              </p:cNvPr>
              <p:cNvSpPr>
                <a:spLocks noChangeAspect="1"/>
              </p:cNvSpPr>
              <p:nvPr/>
            </p:nvSpPr>
            <p:spPr bwMode="auto">
              <a:xfrm flipV="1">
                <a:off x="1727" y="3373"/>
                <a:ext cx="2652" cy="133"/>
              </a:xfrm>
              <a:custGeom>
                <a:avLst/>
                <a:gdLst>
                  <a:gd name="T0" fmla="*/ 0 w 2652"/>
                  <a:gd name="T1" fmla="*/ 2 h 133"/>
                  <a:gd name="T2" fmla="*/ 1219 w 2652"/>
                  <a:gd name="T3" fmla="*/ 0 h 133"/>
                  <a:gd name="T4" fmla="*/ 1709 w 2652"/>
                  <a:gd name="T5" fmla="*/ 54 h 133"/>
                  <a:gd name="T6" fmla="*/ 2652 w 2652"/>
                  <a:gd name="T7" fmla="*/ 53 h 133"/>
                  <a:gd name="T8" fmla="*/ 2652 w 2652"/>
                  <a:gd name="T9" fmla="*/ 133 h 133"/>
                  <a:gd name="T10" fmla="*/ 842 w 2652"/>
                  <a:gd name="T11" fmla="*/ 125 h 133"/>
                  <a:gd name="T12" fmla="*/ 701 w 2652"/>
                  <a:gd name="T13" fmla="*/ 103 h 133"/>
                  <a:gd name="T14" fmla="*/ 23 w 2652"/>
                  <a:gd name="T15" fmla="*/ 96 h 133"/>
                  <a:gd name="T16" fmla="*/ 23 w 2652"/>
                  <a:gd name="T17" fmla="*/ 74 h 133"/>
                  <a:gd name="T18" fmla="*/ 2 w 2652"/>
                  <a:gd name="T19" fmla="*/ 74 h 133"/>
                  <a:gd name="T20" fmla="*/ 1 w 2652"/>
                  <a:gd name="T21" fmla="*/ 74 h 133"/>
                  <a:gd name="T22" fmla="*/ 0 w 2652"/>
                  <a:gd name="T23" fmla="*/ 2 h 1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652" h="133">
                    <a:moveTo>
                      <a:pt x="0" y="2"/>
                    </a:moveTo>
                    <a:lnTo>
                      <a:pt x="1219" y="0"/>
                    </a:lnTo>
                    <a:lnTo>
                      <a:pt x="1709" y="54"/>
                    </a:lnTo>
                    <a:lnTo>
                      <a:pt x="2652" y="53"/>
                    </a:lnTo>
                    <a:lnTo>
                      <a:pt x="2652" y="133"/>
                    </a:lnTo>
                    <a:lnTo>
                      <a:pt x="842" y="125"/>
                    </a:lnTo>
                    <a:lnTo>
                      <a:pt x="701" y="103"/>
                    </a:lnTo>
                    <a:lnTo>
                      <a:pt x="23" y="96"/>
                    </a:lnTo>
                    <a:lnTo>
                      <a:pt x="23" y="74"/>
                    </a:lnTo>
                    <a:lnTo>
                      <a:pt x="2" y="74"/>
                    </a:lnTo>
                    <a:lnTo>
                      <a:pt x="1" y="74"/>
                    </a:lnTo>
                    <a:lnTo>
                      <a:pt x="0" y="2"/>
                    </a:lnTo>
                    <a:close/>
                  </a:path>
                </a:pathLst>
              </a:custGeom>
              <a:solidFill>
                <a:srgbClr val="C0C0C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nvGrpSpPr>
              <p:cNvPr id="34847" name="Group 216">
                <a:extLst>
                  <a:ext uri="{FF2B5EF4-FFF2-40B4-BE49-F238E27FC236}">
                    <a16:creationId xmlns:a16="http://schemas.microsoft.com/office/drawing/2014/main" id="{E44EFEFC-FD5B-BD93-4B10-8F5C4B3DFB7A}"/>
                  </a:ext>
                </a:extLst>
              </p:cNvPr>
              <p:cNvGrpSpPr>
                <a:grpSpLocks/>
              </p:cNvGrpSpPr>
              <p:nvPr/>
            </p:nvGrpSpPr>
            <p:grpSpPr bwMode="auto">
              <a:xfrm>
                <a:off x="1730" y="3157"/>
                <a:ext cx="1641" cy="292"/>
                <a:chOff x="1400" y="1856"/>
                <a:chExt cx="3777" cy="680"/>
              </a:xfrm>
            </p:grpSpPr>
            <p:sp>
              <p:nvSpPr>
                <p:cNvPr id="34848" name="Freeform 135">
                  <a:extLst>
                    <a:ext uri="{FF2B5EF4-FFF2-40B4-BE49-F238E27FC236}">
                      <a16:creationId xmlns:a16="http://schemas.microsoft.com/office/drawing/2014/main" id="{AD819709-1299-EE30-DFE0-081CCE4ECEF0}"/>
                    </a:ext>
                  </a:extLst>
                </p:cNvPr>
                <p:cNvSpPr>
                  <a:spLocks/>
                </p:cNvSpPr>
                <p:nvPr/>
              </p:nvSpPr>
              <p:spPr bwMode="auto">
                <a:xfrm flipH="1">
                  <a:off x="1456" y="1949"/>
                  <a:ext cx="2336" cy="484"/>
                </a:xfrm>
                <a:custGeom>
                  <a:avLst/>
                  <a:gdLst>
                    <a:gd name="T0" fmla="*/ 0 w 2187"/>
                    <a:gd name="T1" fmla="*/ 116 h 427"/>
                    <a:gd name="T2" fmla="*/ 309 w 2187"/>
                    <a:gd name="T3" fmla="*/ 112 h 427"/>
                    <a:gd name="T4" fmla="*/ 589 w 2187"/>
                    <a:gd name="T5" fmla="*/ 61 h 427"/>
                    <a:gd name="T6" fmla="*/ 3242 w 2187"/>
                    <a:gd name="T7" fmla="*/ 0 h 427"/>
                    <a:gd name="T8" fmla="*/ 3248 w 2187"/>
                    <a:gd name="T9" fmla="*/ 906 h 427"/>
                    <a:gd name="T10" fmla="*/ 574 w 2187"/>
                    <a:gd name="T11" fmla="*/ 852 h 427"/>
                    <a:gd name="T12" fmla="*/ 288 w 2187"/>
                    <a:gd name="T13" fmla="*/ 805 h 427"/>
                    <a:gd name="T14" fmla="*/ 0 w 2187"/>
                    <a:gd name="T15" fmla="*/ 793 h 427"/>
                    <a:gd name="T16" fmla="*/ 0 w 2187"/>
                    <a:gd name="T17" fmla="*/ 116 h 4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87" h="427">
                      <a:moveTo>
                        <a:pt x="0" y="55"/>
                      </a:moveTo>
                      <a:lnTo>
                        <a:pt x="209" y="53"/>
                      </a:lnTo>
                      <a:lnTo>
                        <a:pt x="396" y="29"/>
                      </a:lnTo>
                      <a:lnTo>
                        <a:pt x="2182" y="0"/>
                      </a:lnTo>
                      <a:lnTo>
                        <a:pt x="2187" y="427"/>
                      </a:lnTo>
                      <a:lnTo>
                        <a:pt x="387" y="401"/>
                      </a:lnTo>
                      <a:lnTo>
                        <a:pt x="195" y="379"/>
                      </a:lnTo>
                      <a:lnTo>
                        <a:pt x="0" y="374"/>
                      </a:lnTo>
                      <a:lnTo>
                        <a:pt x="0" y="55"/>
                      </a:lnTo>
                      <a:close/>
                    </a:path>
                  </a:pathLst>
                </a:custGeom>
                <a:solidFill>
                  <a:srgbClr val="CC990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49" name="Freeform 136">
                  <a:extLst>
                    <a:ext uri="{FF2B5EF4-FFF2-40B4-BE49-F238E27FC236}">
                      <a16:creationId xmlns:a16="http://schemas.microsoft.com/office/drawing/2014/main" id="{5D3CD854-B110-6A3D-3877-15190D232E17}"/>
                    </a:ext>
                  </a:extLst>
                </p:cNvPr>
                <p:cNvSpPr>
                  <a:spLocks noChangeAspect="1"/>
                </p:cNvSpPr>
                <p:nvPr/>
              </p:nvSpPr>
              <p:spPr bwMode="auto">
                <a:xfrm flipH="1">
                  <a:off x="4905" y="2119"/>
                  <a:ext cx="272" cy="143"/>
                </a:xfrm>
                <a:custGeom>
                  <a:avLst/>
                  <a:gdLst>
                    <a:gd name="T0" fmla="*/ 0 w 1007"/>
                    <a:gd name="T1" fmla="*/ 0 h 560"/>
                    <a:gd name="T2" fmla="*/ 0 w 1007"/>
                    <a:gd name="T3" fmla="*/ 0 h 560"/>
                    <a:gd name="T4" fmla="*/ 0 w 1007"/>
                    <a:gd name="T5" fmla="*/ 0 h 560"/>
                    <a:gd name="T6" fmla="*/ 0 w 1007"/>
                    <a:gd name="T7" fmla="*/ 0 h 560"/>
                    <a:gd name="T8" fmla="*/ 0 w 1007"/>
                    <a:gd name="T9" fmla="*/ 0 h 560"/>
                    <a:gd name="T10" fmla="*/ 0 w 1007"/>
                    <a:gd name="T11" fmla="*/ 0 h 560"/>
                    <a:gd name="T12" fmla="*/ 0 w 1007"/>
                    <a:gd name="T13" fmla="*/ 0 h 560"/>
                    <a:gd name="T14" fmla="*/ 0 w 1007"/>
                    <a:gd name="T15" fmla="*/ 0 h 560"/>
                    <a:gd name="T16" fmla="*/ 0 w 1007"/>
                    <a:gd name="T17" fmla="*/ 0 h 560"/>
                    <a:gd name="T18" fmla="*/ 0 w 1007"/>
                    <a:gd name="T19" fmla="*/ 0 h 560"/>
                    <a:gd name="T20" fmla="*/ 0 w 1007"/>
                    <a:gd name="T21" fmla="*/ 0 h 5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007" h="560">
                      <a:moveTo>
                        <a:pt x="0" y="224"/>
                      </a:moveTo>
                      <a:lnTo>
                        <a:pt x="670" y="0"/>
                      </a:lnTo>
                      <a:lnTo>
                        <a:pt x="670" y="112"/>
                      </a:lnTo>
                      <a:lnTo>
                        <a:pt x="1006" y="112"/>
                      </a:lnTo>
                      <a:lnTo>
                        <a:pt x="1006" y="336"/>
                      </a:lnTo>
                      <a:lnTo>
                        <a:pt x="1006" y="447"/>
                      </a:lnTo>
                      <a:lnTo>
                        <a:pt x="670" y="447"/>
                      </a:lnTo>
                      <a:lnTo>
                        <a:pt x="670" y="559"/>
                      </a:lnTo>
                      <a:lnTo>
                        <a:pt x="0" y="336"/>
                      </a:lnTo>
                      <a:lnTo>
                        <a:pt x="0" y="224"/>
                      </a:lnTo>
                    </a:path>
                  </a:pathLst>
                </a:custGeom>
                <a:gradFill rotWithShape="0">
                  <a:gsLst>
                    <a:gs pos="0">
                      <a:srgbClr val="969696"/>
                    </a:gs>
                    <a:gs pos="50000">
                      <a:srgbClr val="FFFFFF"/>
                    </a:gs>
                    <a:gs pos="100000">
                      <a:srgbClr val="969696"/>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50" name="Freeform 137">
                  <a:extLst>
                    <a:ext uri="{FF2B5EF4-FFF2-40B4-BE49-F238E27FC236}">
                      <a16:creationId xmlns:a16="http://schemas.microsoft.com/office/drawing/2014/main" id="{27CE82E8-9106-4C9B-898D-26C8DCEB0D4C}"/>
                    </a:ext>
                  </a:extLst>
                </p:cNvPr>
                <p:cNvSpPr>
                  <a:spLocks noChangeAspect="1"/>
                </p:cNvSpPr>
                <p:nvPr/>
              </p:nvSpPr>
              <p:spPr bwMode="auto">
                <a:xfrm flipH="1">
                  <a:off x="3579" y="2005"/>
                  <a:ext cx="1418" cy="371"/>
                </a:xfrm>
                <a:custGeom>
                  <a:avLst/>
                  <a:gdLst>
                    <a:gd name="T0" fmla="*/ 2 w 5258"/>
                    <a:gd name="T1" fmla="*/ 1 h 1449"/>
                    <a:gd name="T2" fmla="*/ 2 w 5258"/>
                    <a:gd name="T3" fmla="*/ 0 h 1449"/>
                    <a:gd name="T4" fmla="*/ 2 w 5258"/>
                    <a:gd name="T5" fmla="*/ 0 h 1449"/>
                    <a:gd name="T6" fmla="*/ 2 w 5258"/>
                    <a:gd name="T7" fmla="*/ 0 h 1449"/>
                    <a:gd name="T8" fmla="*/ 2 w 5258"/>
                    <a:gd name="T9" fmla="*/ 0 h 1449"/>
                    <a:gd name="T10" fmla="*/ 1 w 5258"/>
                    <a:gd name="T11" fmla="*/ 0 h 1449"/>
                    <a:gd name="T12" fmla="*/ 1 w 5258"/>
                    <a:gd name="T13" fmla="*/ 0 h 1449"/>
                    <a:gd name="T14" fmla="*/ 1 w 5258"/>
                    <a:gd name="T15" fmla="*/ 0 h 1449"/>
                    <a:gd name="T16" fmla="*/ 1 w 5258"/>
                    <a:gd name="T17" fmla="*/ 0 h 1449"/>
                    <a:gd name="T18" fmla="*/ 1 w 5258"/>
                    <a:gd name="T19" fmla="*/ 0 h 1449"/>
                    <a:gd name="T20" fmla="*/ 1 w 5258"/>
                    <a:gd name="T21" fmla="*/ 0 h 1449"/>
                    <a:gd name="T22" fmla="*/ 1 w 5258"/>
                    <a:gd name="T23" fmla="*/ 0 h 1449"/>
                    <a:gd name="T24" fmla="*/ 1 w 5258"/>
                    <a:gd name="T25" fmla="*/ 0 h 1449"/>
                    <a:gd name="T26" fmla="*/ 1 w 5258"/>
                    <a:gd name="T27" fmla="*/ 0 h 1449"/>
                    <a:gd name="T28" fmla="*/ 1 w 5258"/>
                    <a:gd name="T29" fmla="*/ 0 h 1449"/>
                    <a:gd name="T30" fmla="*/ 1 w 5258"/>
                    <a:gd name="T31" fmla="*/ 0 h 1449"/>
                    <a:gd name="T32" fmla="*/ 0 w 5258"/>
                    <a:gd name="T33" fmla="*/ 0 h 1449"/>
                    <a:gd name="T34" fmla="*/ 0 w 5258"/>
                    <a:gd name="T35" fmla="*/ 0 h 1449"/>
                    <a:gd name="T36" fmla="*/ 0 w 5258"/>
                    <a:gd name="T37" fmla="*/ 0 h 1449"/>
                    <a:gd name="T38" fmla="*/ 0 w 5258"/>
                    <a:gd name="T39" fmla="*/ 0 h 1449"/>
                    <a:gd name="T40" fmla="*/ 0 w 5258"/>
                    <a:gd name="T41" fmla="*/ 0 h 1449"/>
                    <a:gd name="T42" fmla="*/ 0 w 5258"/>
                    <a:gd name="T43" fmla="*/ 0 h 1449"/>
                    <a:gd name="T44" fmla="*/ 0 w 5258"/>
                    <a:gd name="T45" fmla="*/ 0 h 1449"/>
                    <a:gd name="T46" fmla="*/ 0 w 5258"/>
                    <a:gd name="T47" fmla="*/ 0 h 1449"/>
                    <a:gd name="T48" fmla="*/ 0 w 5258"/>
                    <a:gd name="T49" fmla="*/ 0 h 1449"/>
                    <a:gd name="T50" fmla="*/ 0 w 5258"/>
                    <a:gd name="T51" fmla="*/ 0 h 1449"/>
                    <a:gd name="T52" fmla="*/ 0 w 5258"/>
                    <a:gd name="T53" fmla="*/ 0 h 1449"/>
                    <a:gd name="T54" fmla="*/ 0 w 5258"/>
                    <a:gd name="T55" fmla="*/ 0 h 1449"/>
                    <a:gd name="T56" fmla="*/ 0 w 5258"/>
                    <a:gd name="T57" fmla="*/ 0 h 1449"/>
                    <a:gd name="T58" fmla="*/ 0 w 5258"/>
                    <a:gd name="T59" fmla="*/ 0 h 1449"/>
                    <a:gd name="T60" fmla="*/ 0 w 5258"/>
                    <a:gd name="T61" fmla="*/ 0 h 1449"/>
                    <a:gd name="T62" fmla="*/ 0 w 5258"/>
                    <a:gd name="T63" fmla="*/ 0 h 1449"/>
                    <a:gd name="T64" fmla="*/ 1 w 5258"/>
                    <a:gd name="T65" fmla="*/ 0 h 1449"/>
                    <a:gd name="T66" fmla="*/ 1 w 5258"/>
                    <a:gd name="T67" fmla="*/ 1 h 1449"/>
                    <a:gd name="T68" fmla="*/ 1 w 5258"/>
                    <a:gd name="T69" fmla="*/ 1 h 1449"/>
                    <a:gd name="T70" fmla="*/ 1 w 5258"/>
                    <a:gd name="T71" fmla="*/ 1 h 1449"/>
                    <a:gd name="T72" fmla="*/ 1 w 5258"/>
                    <a:gd name="T73" fmla="*/ 1 h 1449"/>
                    <a:gd name="T74" fmla="*/ 1 w 5258"/>
                    <a:gd name="T75" fmla="*/ 1 h 1449"/>
                    <a:gd name="T76" fmla="*/ 1 w 5258"/>
                    <a:gd name="T77" fmla="*/ 1 h 1449"/>
                    <a:gd name="T78" fmla="*/ 1 w 5258"/>
                    <a:gd name="T79" fmla="*/ 1 h 1449"/>
                    <a:gd name="T80" fmla="*/ 1 w 5258"/>
                    <a:gd name="T81" fmla="*/ 1 h 1449"/>
                    <a:gd name="T82" fmla="*/ 1 w 5258"/>
                    <a:gd name="T83" fmla="*/ 1 h 1449"/>
                    <a:gd name="T84" fmla="*/ 1 w 5258"/>
                    <a:gd name="T85" fmla="*/ 1 h 1449"/>
                    <a:gd name="T86" fmla="*/ 2 w 5258"/>
                    <a:gd name="T87" fmla="*/ 1 h 1449"/>
                    <a:gd name="T88" fmla="*/ 2 w 5258"/>
                    <a:gd name="T89" fmla="*/ 1 h 1449"/>
                    <a:gd name="T90" fmla="*/ 2 w 5258"/>
                    <a:gd name="T91" fmla="*/ 1 h 1449"/>
                    <a:gd name="T92" fmla="*/ 2 w 5258"/>
                    <a:gd name="T93" fmla="*/ 1 h 1449"/>
                    <a:gd name="T94" fmla="*/ 2 w 5258"/>
                    <a:gd name="T95" fmla="*/ 1 h 144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258" h="1449">
                      <a:moveTo>
                        <a:pt x="5252" y="1342"/>
                      </a:moveTo>
                      <a:lnTo>
                        <a:pt x="5252" y="112"/>
                      </a:lnTo>
                      <a:lnTo>
                        <a:pt x="4470" y="1"/>
                      </a:lnTo>
                      <a:lnTo>
                        <a:pt x="4464" y="0"/>
                      </a:lnTo>
                      <a:lnTo>
                        <a:pt x="2906" y="0"/>
                      </a:lnTo>
                      <a:lnTo>
                        <a:pt x="2904" y="2"/>
                      </a:lnTo>
                      <a:lnTo>
                        <a:pt x="2711" y="13"/>
                      </a:lnTo>
                      <a:lnTo>
                        <a:pt x="2519" y="26"/>
                      </a:lnTo>
                      <a:lnTo>
                        <a:pt x="2328" y="42"/>
                      </a:lnTo>
                      <a:lnTo>
                        <a:pt x="2139" y="59"/>
                      </a:lnTo>
                      <a:lnTo>
                        <a:pt x="1951" y="79"/>
                      </a:lnTo>
                      <a:lnTo>
                        <a:pt x="1764" y="101"/>
                      </a:lnTo>
                      <a:lnTo>
                        <a:pt x="1579" y="126"/>
                      </a:lnTo>
                      <a:lnTo>
                        <a:pt x="1397" y="152"/>
                      </a:lnTo>
                      <a:lnTo>
                        <a:pt x="1215" y="181"/>
                      </a:lnTo>
                      <a:lnTo>
                        <a:pt x="1036" y="212"/>
                      </a:lnTo>
                      <a:lnTo>
                        <a:pt x="858" y="245"/>
                      </a:lnTo>
                      <a:lnTo>
                        <a:pt x="683" y="280"/>
                      </a:lnTo>
                      <a:lnTo>
                        <a:pt x="509" y="318"/>
                      </a:lnTo>
                      <a:lnTo>
                        <a:pt x="338" y="357"/>
                      </a:lnTo>
                      <a:lnTo>
                        <a:pt x="169" y="399"/>
                      </a:lnTo>
                      <a:lnTo>
                        <a:pt x="3" y="441"/>
                      </a:lnTo>
                      <a:lnTo>
                        <a:pt x="0" y="448"/>
                      </a:lnTo>
                      <a:lnTo>
                        <a:pt x="0" y="1007"/>
                      </a:lnTo>
                      <a:lnTo>
                        <a:pt x="2" y="1008"/>
                      </a:lnTo>
                      <a:lnTo>
                        <a:pt x="168" y="1052"/>
                      </a:lnTo>
                      <a:lnTo>
                        <a:pt x="338" y="1094"/>
                      </a:lnTo>
                      <a:lnTo>
                        <a:pt x="508" y="1134"/>
                      </a:lnTo>
                      <a:lnTo>
                        <a:pt x="682" y="1170"/>
                      </a:lnTo>
                      <a:lnTo>
                        <a:pt x="858" y="1206"/>
                      </a:lnTo>
                      <a:lnTo>
                        <a:pt x="1035" y="1239"/>
                      </a:lnTo>
                      <a:lnTo>
                        <a:pt x="1214" y="1270"/>
                      </a:lnTo>
                      <a:lnTo>
                        <a:pt x="1397" y="1298"/>
                      </a:lnTo>
                      <a:lnTo>
                        <a:pt x="1579" y="1325"/>
                      </a:lnTo>
                      <a:lnTo>
                        <a:pt x="1764" y="1349"/>
                      </a:lnTo>
                      <a:lnTo>
                        <a:pt x="1951" y="1372"/>
                      </a:lnTo>
                      <a:lnTo>
                        <a:pt x="2139" y="1391"/>
                      </a:lnTo>
                      <a:lnTo>
                        <a:pt x="2327" y="1409"/>
                      </a:lnTo>
                      <a:lnTo>
                        <a:pt x="2518" y="1424"/>
                      </a:lnTo>
                      <a:lnTo>
                        <a:pt x="2710" y="1438"/>
                      </a:lnTo>
                      <a:lnTo>
                        <a:pt x="2903" y="1448"/>
                      </a:lnTo>
                      <a:lnTo>
                        <a:pt x="2911" y="1446"/>
                      </a:lnTo>
                      <a:lnTo>
                        <a:pt x="4470" y="1446"/>
                      </a:lnTo>
                      <a:lnTo>
                        <a:pt x="4475" y="1445"/>
                      </a:lnTo>
                      <a:lnTo>
                        <a:pt x="5257" y="1333"/>
                      </a:lnTo>
                      <a:lnTo>
                        <a:pt x="5252" y="1342"/>
                      </a:lnTo>
                    </a:path>
                  </a:pathLst>
                </a:custGeom>
                <a:gradFill rotWithShape="0">
                  <a:gsLst>
                    <a:gs pos="0">
                      <a:srgbClr val="336600"/>
                    </a:gs>
                    <a:gs pos="50000">
                      <a:srgbClr val="CCCC00"/>
                    </a:gs>
                    <a:gs pos="100000">
                      <a:srgbClr val="3366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nvGrpSpPr>
                <p:cNvPr id="34851" name="Group 138">
                  <a:extLst>
                    <a:ext uri="{FF2B5EF4-FFF2-40B4-BE49-F238E27FC236}">
                      <a16:creationId xmlns:a16="http://schemas.microsoft.com/office/drawing/2014/main" id="{E178FA09-9417-CE69-5C1F-83BFF2D3819E}"/>
                    </a:ext>
                  </a:extLst>
                </p:cNvPr>
                <p:cNvGrpSpPr>
                  <a:grpSpLocks noChangeAspect="1"/>
                </p:cNvGrpSpPr>
                <p:nvPr/>
              </p:nvGrpSpPr>
              <p:grpSpPr bwMode="auto">
                <a:xfrm flipH="1">
                  <a:off x="3791" y="1990"/>
                  <a:ext cx="125" cy="400"/>
                  <a:chOff x="3799" y="1296"/>
                  <a:chExt cx="233" cy="707"/>
                </a:xfrm>
              </p:grpSpPr>
              <p:sp>
                <p:nvSpPr>
                  <p:cNvPr id="34879" name="Rectangle 139">
                    <a:extLst>
                      <a:ext uri="{FF2B5EF4-FFF2-40B4-BE49-F238E27FC236}">
                        <a16:creationId xmlns:a16="http://schemas.microsoft.com/office/drawing/2014/main" id="{360DD1B1-4ADA-45A0-F00F-EFF0539489F0}"/>
                      </a:ext>
                    </a:extLst>
                  </p:cNvPr>
                  <p:cNvSpPr>
                    <a:spLocks noChangeAspect="1" noChangeArrowheads="1"/>
                  </p:cNvSpPr>
                  <p:nvPr/>
                </p:nvSpPr>
                <p:spPr bwMode="auto">
                  <a:xfrm>
                    <a:off x="3888" y="1296"/>
                    <a:ext cx="55" cy="707"/>
                  </a:xfrm>
                  <a:prstGeom prst="rect">
                    <a:avLst/>
                  </a:pr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80" name="AutoShape 140">
                    <a:extLst>
                      <a:ext uri="{FF2B5EF4-FFF2-40B4-BE49-F238E27FC236}">
                        <a16:creationId xmlns:a16="http://schemas.microsoft.com/office/drawing/2014/main" id="{FF304119-C657-E2FF-43B3-950C705087EA}"/>
                      </a:ext>
                    </a:extLst>
                  </p:cNvPr>
                  <p:cNvSpPr>
                    <a:spLocks noChangeAspect="1" noChangeArrowheads="1"/>
                  </p:cNvSpPr>
                  <p:nvPr/>
                </p:nvSpPr>
                <p:spPr bwMode="auto">
                  <a:xfrm rot="5400000">
                    <a:off x="3490" y="1605"/>
                    <a:ext cx="707" cy="8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39 w 21600"/>
                      <a:gd name="T13" fmla="*/ 2184 h 21600"/>
                      <a:gd name="T14" fmla="*/ 19461 w 21600"/>
                      <a:gd name="T15" fmla="*/ 19416 h 21600"/>
                    </a:gdLst>
                    <a:ahLst/>
                    <a:cxnLst>
                      <a:cxn ang="T8">
                        <a:pos x="T0" y="T1"/>
                      </a:cxn>
                      <a:cxn ang="T9">
                        <a:pos x="T2" y="T3"/>
                      </a:cxn>
                      <a:cxn ang="T10">
                        <a:pos x="T4" y="T5"/>
                      </a:cxn>
                      <a:cxn ang="T11">
                        <a:pos x="T6" y="T7"/>
                      </a:cxn>
                    </a:cxnLst>
                    <a:rect l="T12" t="T13" r="T14" b="T15"/>
                    <a:pathLst>
                      <a:path w="21600" h="21600">
                        <a:moveTo>
                          <a:pt x="0" y="0"/>
                        </a:moveTo>
                        <a:lnTo>
                          <a:pt x="674" y="21600"/>
                        </a:lnTo>
                        <a:lnTo>
                          <a:pt x="20926" y="21600"/>
                        </a:lnTo>
                        <a:lnTo>
                          <a:pt x="21600" y="0"/>
                        </a:lnTo>
                        <a:lnTo>
                          <a:pt x="0" y="0"/>
                        </a:lnTo>
                        <a:close/>
                      </a:path>
                    </a:pathLst>
                  </a:cu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81" name="AutoShape 141">
                    <a:extLst>
                      <a:ext uri="{FF2B5EF4-FFF2-40B4-BE49-F238E27FC236}">
                        <a16:creationId xmlns:a16="http://schemas.microsoft.com/office/drawing/2014/main" id="{95CC143B-EEF1-938F-3BF2-65C61DCC4E84}"/>
                      </a:ext>
                    </a:extLst>
                  </p:cNvPr>
                  <p:cNvSpPr>
                    <a:spLocks noChangeAspect="1" noChangeArrowheads="1"/>
                  </p:cNvSpPr>
                  <p:nvPr/>
                </p:nvSpPr>
                <p:spPr bwMode="auto">
                  <a:xfrm rot="16200000" flipH="1">
                    <a:off x="3634" y="1605"/>
                    <a:ext cx="707" cy="8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39 w 21600"/>
                      <a:gd name="T13" fmla="*/ 2184 h 21600"/>
                      <a:gd name="T14" fmla="*/ 19461 w 21600"/>
                      <a:gd name="T15" fmla="*/ 19416 h 21600"/>
                    </a:gdLst>
                    <a:ahLst/>
                    <a:cxnLst>
                      <a:cxn ang="T8">
                        <a:pos x="T0" y="T1"/>
                      </a:cxn>
                      <a:cxn ang="T9">
                        <a:pos x="T2" y="T3"/>
                      </a:cxn>
                      <a:cxn ang="T10">
                        <a:pos x="T4" y="T5"/>
                      </a:cxn>
                      <a:cxn ang="T11">
                        <a:pos x="T6" y="T7"/>
                      </a:cxn>
                    </a:cxnLst>
                    <a:rect l="T12" t="T13" r="T14" b="T15"/>
                    <a:pathLst>
                      <a:path w="21600" h="21600">
                        <a:moveTo>
                          <a:pt x="0" y="0"/>
                        </a:moveTo>
                        <a:lnTo>
                          <a:pt x="674" y="21600"/>
                        </a:lnTo>
                        <a:lnTo>
                          <a:pt x="20926" y="21600"/>
                        </a:lnTo>
                        <a:lnTo>
                          <a:pt x="21600" y="0"/>
                        </a:lnTo>
                        <a:lnTo>
                          <a:pt x="0" y="0"/>
                        </a:lnTo>
                        <a:close/>
                      </a:path>
                    </a:pathLst>
                  </a:cu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34852" name="Freeform 142">
                  <a:extLst>
                    <a:ext uri="{FF2B5EF4-FFF2-40B4-BE49-F238E27FC236}">
                      <a16:creationId xmlns:a16="http://schemas.microsoft.com/office/drawing/2014/main" id="{E15B6C68-84F1-578C-7013-BE4628E50A87}"/>
                    </a:ext>
                  </a:extLst>
                </p:cNvPr>
                <p:cNvSpPr>
                  <a:spLocks noChangeAspect="1"/>
                </p:cNvSpPr>
                <p:nvPr/>
              </p:nvSpPr>
              <p:spPr bwMode="auto">
                <a:xfrm flipH="1">
                  <a:off x="1400" y="1875"/>
                  <a:ext cx="2392" cy="264"/>
                </a:xfrm>
                <a:custGeom>
                  <a:avLst/>
                  <a:gdLst>
                    <a:gd name="T0" fmla="*/ 3 w 9115"/>
                    <a:gd name="T1" fmla="*/ 0 h 949"/>
                    <a:gd name="T2" fmla="*/ 1 w 9115"/>
                    <a:gd name="T3" fmla="*/ 0 h 949"/>
                    <a:gd name="T4" fmla="*/ 0 w 9115"/>
                    <a:gd name="T5" fmla="*/ 0 h 949"/>
                    <a:gd name="T6" fmla="*/ 0 w 9115"/>
                    <a:gd name="T7" fmla="*/ 0 h 949"/>
                    <a:gd name="T8" fmla="*/ 0 w 9115"/>
                    <a:gd name="T9" fmla="*/ 0 h 949"/>
                    <a:gd name="T10" fmla="*/ 0 w 9115"/>
                    <a:gd name="T11" fmla="*/ 0 h 949"/>
                    <a:gd name="T12" fmla="*/ 1 w 9115"/>
                    <a:gd name="T13" fmla="*/ 0 h 949"/>
                    <a:gd name="T14" fmla="*/ 2 w 9115"/>
                    <a:gd name="T15" fmla="*/ 0 h 949"/>
                    <a:gd name="T16" fmla="*/ 2 w 9115"/>
                    <a:gd name="T17" fmla="*/ 0 h 949"/>
                    <a:gd name="T18" fmla="*/ 3 w 9115"/>
                    <a:gd name="T19" fmla="*/ 0 h 949"/>
                    <a:gd name="T20" fmla="*/ 3 w 9115"/>
                    <a:gd name="T21" fmla="*/ 0 h 949"/>
                    <a:gd name="T22" fmla="*/ 3 w 9115"/>
                    <a:gd name="T23" fmla="*/ 0 h 949"/>
                    <a:gd name="T24" fmla="*/ 3 w 9115"/>
                    <a:gd name="T25" fmla="*/ 0 h 949"/>
                    <a:gd name="T26" fmla="*/ 3 w 9115"/>
                    <a:gd name="T27" fmla="*/ 0 h 949"/>
                    <a:gd name="T28" fmla="*/ 3 w 9115"/>
                    <a:gd name="T29" fmla="*/ 0 h 949"/>
                    <a:gd name="T30" fmla="*/ 3 w 9115"/>
                    <a:gd name="T31" fmla="*/ 0 h 949"/>
                    <a:gd name="T32" fmla="*/ 3 w 9115"/>
                    <a:gd name="T33" fmla="*/ 0 h 949"/>
                    <a:gd name="T34" fmla="*/ 3 w 9115"/>
                    <a:gd name="T35" fmla="*/ 0 h 949"/>
                    <a:gd name="T36" fmla="*/ 3 w 9115"/>
                    <a:gd name="T37" fmla="*/ 0 h 949"/>
                    <a:gd name="T38" fmla="*/ 3 w 9115"/>
                    <a:gd name="T39" fmla="*/ 0 h 949"/>
                    <a:gd name="T40" fmla="*/ 3 w 9115"/>
                    <a:gd name="T41" fmla="*/ 0 h 949"/>
                    <a:gd name="T42" fmla="*/ 3 w 9115"/>
                    <a:gd name="T43" fmla="*/ 0 h 949"/>
                    <a:gd name="T44" fmla="*/ 3 w 9115"/>
                    <a:gd name="T45" fmla="*/ 0 h 949"/>
                    <a:gd name="T46" fmla="*/ 3 w 9115"/>
                    <a:gd name="T47" fmla="*/ 0 h 949"/>
                    <a:gd name="T48" fmla="*/ 3 w 9115"/>
                    <a:gd name="T49" fmla="*/ 1 h 949"/>
                    <a:gd name="T50" fmla="*/ 3 w 9115"/>
                    <a:gd name="T51" fmla="*/ 1 h 949"/>
                    <a:gd name="T52" fmla="*/ 3 w 9115"/>
                    <a:gd name="T53" fmla="*/ 0 h 949"/>
                    <a:gd name="T54" fmla="*/ 3 w 9115"/>
                    <a:gd name="T55" fmla="*/ 0 h 949"/>
                    <a:gd name="T56" fmla="*/ 3 w 9115"/>
                    <a:gd name="T57" fmla="*/ 0 h 949"/>
                    <a:gd name="T58" fmla="*/ 3 w 9115"/>
                    <a:gd name="T59" fmla="*/ 0 h 94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9115" h="949">
                      <a:moveTo>
                        <a:pt x="8912" y="197"/>
                      </a:moveTo>
                      <a:lnTo>
                        <a:pt x="1578" y="335"/>
                      </a:lnTo>
                      <a:lnTo>
                        <a:pt x="789" y="435"/>
                      </a:lnTo>
                      <a:lnTo>
                        <a:pt x="0" y="435"/>
                      </a:lnTo>
                      <a:lnTo>
                        <a:pt x="0" y="537"/>
                      </a:lnTo>
                      <a:lnTo>
                        <a:pt x="789" y="537"/>
                      </a:lnTo>
                      <a:lnTo>
                        <a:pt x="1578" y="435"/>
                      </a:lnTo>
                      <a:lnTo>
                        <a:pt x="7495" y="335"/>
                      </a:lnTo>
                      <a:lnTo>
                        <a:pt x="7497" y="335"/>
                      </a:lnTo>
                      <a:lnTo>
                        <a:pt x="8532" y="341"/>
                      </a:lnTo>
                      <a:lnTo>
                        <a:pt x="8530" y="340"/>
                      </a:lnTo>
                      <a:lnTo>
                        <a:pt x="8554" y="340"/>
                      </a:lnTo>
                      <a:lnTo>
                        <a:pt x="8578" y="342"/>
                      </a:lnTo>
                      <a:lnTo>
                        <a:pt x="8621" y="352"/>
                      </a:lnTo>
                      <a:lnTo>
                        <a:pt x="8688" y="396"/>
                      </a:lnTo>
                      <a:lnTo>
                        <a:pt x="8731" y="460"/>
                      </a:lnTo>
                      <a:lnTo>
                        <a:pt x="8749" y="537"/>
                      </a:lnTo>
                      <a:lnTo>
                        <a:pt x="8749" y="555"/>
                      </a:lnTo>
                      <a:lnTo>
                        <a:pt x="8748" y="574"/>
                      </a:lnTo>
                      <a:lnTo>
                        <a:pt x="8742" y="613"/>
                      </a:lnTo>
                      <a:lnTo>
                        <a:pt x="8706" y="682"/>
                      </a:lnTo>
                      <a:lnTo>
                        <a:pt x="8645" y="733"/>
                      </a:lnTo>
                      <a:lnTo>
                        <a:pt x="8553" y="758"/>
                      </a:lnTo>
                      <a:lnTo>
                        <a:pt x="8545" y="759"/>
                      </a:lnTo>
                      <a:lnTo>
                        <a:pt x="8545" y="949"/>
                      </a:lnTo>
                      <a:lnTo>
                        <a:pt x="9115" y="949"/>
                      </a:lnTo>
                      <a:lnTo>
                        <a:pt x="9115" y="0"/>
                      </a:lnTo>
                      <a:lnTo>
                        <a:pt x="8925" y="0"/>
                      </a:lnTo>
                      <a:lnTo>
                        <a:pt x="8925" y="189"/>
                      </a:lnTo>
                      <a:lnTo>
                        <a:pt x="8912" y="197"/>
                      </a:lnTo>
                      <a:close/>
                    </a:path>
                  </a:pathLst>
                </a:custGeom>
                <a:solidFill>
                  <a:srgbClr val="CC99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53" name="Freeform 143">
                  <a:extLst>
                    <a:ext uri="{FF2B5EF4-FFF2-40B4-BE49-F238E27FC236}">
                      <a16:creationId xmlns:a16="http://schemas.microsoft.com/office/drawing/2014/main" id="{07A2C50E-8D48-D69F-2FF8-B7DA8689D997}"/>
                    </a:ext>
                  </a:extLst>
                </p:cNvPr>
                <p:cNvSpPr>
                  <a:spLocks noChangeAspect="1"/>
                </p:cNvSpPr>
                <p:nvPr/>
              </p:nvSpPr>
              <p:spPr bwMode="auto">
                <a:xfrm flipH="1">
                  <a:off x="1400" y="2246"/>
                  <a:ext cx="2392" cy="264"/>
                </a:xfrm>
                <a:custGeom>
                  <a:avLst/>
                  <a:gdLst>
                    <a:gd name="T0" fmla="*/ 3 w 9116"/>
                    <a:gd name="T1" fmla="*/ 0 h 951"/>
                    <a:gd name="T2" fmla="*/ 1 w 9116"/>
                    <a:gd name="T3" fmla="*/ 0 h 951"/>
                    <a:gd name="T4" fmla="*/ 0 w 9116"/>
                    <a:gd name="T5" fmla="*/ 0 h 951"/>
                    <a:gd name="T6" fmla="*/ 0 w 9116"/>
                    <a:gd name="T7" fmla="*/ 0 h 951"/>
                    <a:gd name="T8" fmla="*/ 0 w 9116"/>
                    <a:gd name="T9" fmla="*/ 0 h 951"/>
                    <a:gd name="T10" fmla="*/ 0 w 9116"/>
                    <a:gd name="T11" fmla="*/ 0 h 951"/>
                    <a:gd name="T12" fmla="*/ 1 w 9116"/>
                    <a:gd name="T13" fmla="*/ 0 h 951"/>
                    <a:gd name="T14" fmla="*/ 2 w 9116"/>
                    <a:gd name="T15" fmla="*/ 0 h 951"/>
                    <a:gd name="T16" fmla="*/ 2 w 9116"/>
                    <a:gd name="T17" fmla="*/ 0 h 951"/>
                    <a:gd name="T18" fmla="*/ 3 w 9116"/>
                    <a:gd name="T19" fmla="*/ 0 h 951"/>
                    <a:gd name="T20" fmla="*/ 3 w 9116"/>
                    <a:gd name="T21" fmla="*/ 0 h 951"/>
                    <a:gd name="T22" fmla="*/ 3 w 9116"/>
                    <a:gd name="T23" fmla="*/ 0 h 951"/>
                    <a:gd name="T24" fmla="*/ 3 w 9116"/>
                    <a:gd name="T25" fmla="*/ 0 h 951"/>
                    <a:gd name="T26" fmla="*/ 3 w 9116"/>
                    <a:gd name="T27" fmla="*/ 0 h 951"/>
                    <a:gd name="T28" fmla="*/ 3 w 9116"/>
                    <a:gd name="T29" fmla="*/ 0 h 951"/>
                    <a:gd name="T30" fmla="*/ 3 w 9116"/>
                    <a:gd name="T31" fmla="*/ 0 h 951"/>
                    <a:gd name="T32" fmla="*/ 3 w 9116"/>
                    <a:gd name="T33" fmla="*/ 0 h 951"/>
                    <a:gd name="T34" fmla="*/ 3 w 9116"/>
                    <a:gd name="T35" fmla="*/ 0 h 951"/>
                    <a:gd name="T36" fmla="*/ 3 w 9116"/>
                    <a:gd name="T37" fmla="*/ 0 h 951"/>
                    <a:gd name="T38" fmla="*/ 3 w 9116"/>
                    <a:gd name="T39" fmla="*/ 0 h 951"/>
                    <a:gd name="T40" fmla="*/ 3 w 9116"/>
                    <a:gd name="T41" fmla="*/ 0 h 951"/>
                    <a:gd name="T42" fmla="*/ 3 w 9116"/>
                    <a:gd name="T43" fmla="*/ 0 h 951"/>
                    <a:gd name="T44" fmla="*/ 3 w 9116"/>
                    <a:gd name="T45" fmla="*/ 0 h 951"/>
                    <a:gd name="T46" fmla="*/ 3 w 9116"/>
                    <a:gd name="T47" fmla="*/ 0 h 951"/>
                    <a:gd name="T48" fmla="*/ 3 w 9116"/>
                    <a:gd name="T49" fmla="*/ 0 h 951"/>
                    <a:gd name="T50" fmla="*/ 3 w 9116"/>
                    <a:gd name="T51" fmla="*/ 0 h 951"/>
                    <a:gd name="T52" fmla="*/ 3 w 9116"/>
                    <a:gd name="T53" fmla="*/ 1 h 951"/>
                    <a:gd name="T54" fmla="*/ 3 w 9116"/>
                    <a:gd name="T55" fmla="*/ 1 h 951"/>
                    <a:gd name="T56" fmla="*/ 3 w 9116"/>
                    <a:gd name="T57" fmla="*/ 0 h 951"/>
                    <a:gd name="T58" fmla="*/ 3 w 9116"/>
                    <a:gd name="T59" fmla="*/ 0 h 95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9116" h="951">
                      <a:moveTo>
                        <a:pt x="8912" y="756"/>
                      </a:moveTo>
                      <a:lnTo>
                        <a:pt x="1578" y="618"/>
                      </a:lnTo>
                      <a:lnTo>
                        <a:pt x="789" y="517"/>
                      </a:lnTo>
                      <a:lnTo>
                        <a:pt x="0" y="517"/>
                      </a:lnTo>
                      <a:lnTo>
                        <a:pt x="0" y="417"/>
                      </a:lnTo>
                      <a:lnTo>
                        <a:pt x="789" y="417"/>
                      </a:lnTo>
                      <a:lnTo>
                        <a:pt x="1578" y="517"/>
                      </a:lnTo>
                      <a:lnTo>
                        <a:pt x="7495" y="618"/>
                      </a:lnTo>
                      <a:lnTo>
                        <a:pt x="7495" y="615"/>
                      </a:lnTo>
                      <a:lnTo>
                        <a:pt x="8526" y="611"/>
                      </a:lnTo>
                      <a:lnTo>
                        <a:pt x="8522" y="610"/>
                      </a:lnTo>
                      <a:lnTo>
                        <a:pt x="8570" y="608"/>
                      </a:lnTo>
                      <a:lnTo>
                        <a:pt x="8612" y="598"/>
                      </a:lnTo>
                      <a:lnTo>
                        <a:pt x="8680" y="555"/>
                      </a:lnTo>
                      <a:lnTo>
                        <a:pt x="8723" y="490"/>
                      </a:lnTo>
                      <a:lnTo>
                        <a:pt x="8741" y="413"/>
                      </a:lnTo>
                      <a:lnTo>
                        <a:pt x="8741" y="395"/>
                      </a:lnTo>
                      <a:lnTo>
                        <a:pt x="8740" y="376"/>
                      </a:lnTo>
                      <a:lnTo>
                        <a:pt x="8734" y="337"/>
                      </a:lnTo>
                      <a:lnTo>
                        <a:pt x="8698" y="268"/>
                      </a:lnTo>
                      <a:lnTo>
                        <a:pt x="8637" y="217"/>
                      </a:lnTo>
                      <a:lnTo>
                        <a:pt x="8545" y="192"/>
                      </a:lnTo>
                      <a:lnTo>
                        <a:pt x="8546" y="190"/>
                      </a:lnTo>
                      <a:lnTo>
                        <a:pt x="8546" y="0"/>
                      </a:lnTo>
                      <a:lnTo>
                        <a:pt x="8546" y="1"/>
                      </a:lnTo>
                      <a:lnTo>
                        <a:pt x="9116" y="1"/>
                      </a:lnTo>
                      <a:lnTo>
                        <a:pt x="9116" y="951"/>
                      </a:lnTo>
                      <a:lnTo>
                        <a:pt x="8926" y="951"/>
                      </a:lnTo>
                      <a:lnTo>
                        <a:pt x="8926" y="761"/>
                      </a:lnTo>
                      <a:lnTo>
                        <a:pt x="8912" y="756"/>
                      </a:lnTo>
                      <a:close/>
                    </a:path>
                  </a:pathLst>
                </a:custGeom>
                <a:solidFill>
                  <a:srgbClr val="CC99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54" name="AutoShape 149">
                  <a:extLst>
                    <a:ext uri="{FF2B5EF4-FFF2-40B4-BE49-F238E27FC236}">
                      <a16:creationId xmlns:a16="http://schemas.microsoft.com/office/drawing/2014/main" id="{7EB20B96-B4C1-5039-AFED-D1801DB528F7}"/>
                    </a:ext>
                  </a:extLst>
                </p:cNvPr>
                <p:cNvSpPr>
                  <a:spLocks noChangeArrowheads="1"/>
                </p:cNvSpPr>
                <p:nvPr/>
              </p:nvSpPr>
              <p:spPr bwMode="auto">
                <a:xfrm flipH="1">
                  <a:off x="1431" y="1979"/>
                  <a:ext cx="1377" cy="429"/>
                </a:xfrm>
                <a:prstGeom prst="roundRect">
                  <a:avLst>
                    <a:gd name="adj" fmla="val 50000"/>
                  </a:avLst>
                </a:prstGeom>
                <a:gradFill rotWithShape="0">
                  <a:gsLst>
                    <a:gs pos="0">
                      <a:srgbClr val="5E4700"/>
                    </a:gs>
                    <a:gs pos="50000">
                      <a:srgbClr val="CC9900"/>
                    </a:gs>
                    <a:gs pos="100000">
                      <a:srgbClr val="5E4700"/>
                    </a:gs>
                  </a:gsLst>
                  <a:lin ang="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55" name="Freeform 150">
                  <a:extLst>
                    <a:ext uri="{FF2B5EF4-FFF2-40B4-BE49-F238E27FC236}">
                      <a16:creationId xmlns:a16="http://schemas.microsoft.com/office/drawing/2014/main" id="{65A5C185-7AB5-9739-2AD4-FE01EA7B7DC3}"/>
                    </a:ext>
                  </a:extLst>
                </p:cNvPr>
                <p:cNvSpPr>
                  <a:spLocks noChangeAspect="1"/>
                </p:cNvSpPr>
                <p:nvPr/>
              </p:nvSpPr>
              <p:spPr bwMode="auto">
                <a:xfrm flipH="1">
                  <a:off x="1413" y="2130"/>
                  <a:ext cx="111" cy="129"/>
                </a:xfrm>
                <a:custGeom>
                  <a:avLst/>
                  <a:gdLst>
                    <a:gd name="T0" fmla="*/ 0 w 1329"/>
                    <a:gd name="T1" fmla="*/ 0 h 1520"/>
                    <a:gd name="T2" fmla="*/ 0 w 1329"/>
                    <a:gd name="T3" fmla="*/ 0 h 1520"/>
                    <a:gd name="T4" fmla="*/ 0 w 1329"/>
                    <a:gd name="T5" fmla="*/ 0 h 1520"/>
                    <a:gd name="T6" fmla="*/ 0 w 1329"/>
                    <a:gd name="T7" fmla="*/ 0 h 1520"/>
                    <a:gd name="T8" fmla="*/ 0 w 1329"/>
                    <a:gd name="T9" fmla="*/ 0 h 1520"/>
                    <a:gd name="T10" fmla="*/ 0 w 1329"/>
                    <a:gd name="T11" fmla="*/ 0 h 1520"/>
                    <a:gd name="T12" fmla="*/ 0 w 1329"/>
                    <a:gd name="T13" fmla="*/ 0 h 1520"/>
                    <a:gd name="T14" fmla="*/ 0 w 1329"/>
                    <a:gd name="T15" fmla="*/ 0 h 1520"/>
                    <a:gd name="T16" fmla="*/ 0 w 1329"/>
                    <a:gd name="T17" fmla="*/ 0 h 1520"/>
                    <a:gd name="T18" fmla="*/ 0 w 1329"/>
                    <a:gd name="T19" fmla="*/ 0 h 1520"/>
                    <a:gd name="T20" fmla="*/ 0 w 1329"/>
                    <a:gd name="T21" fmla="*/ 0 h 1520"/>
                    <a:gd name="T22" fmla="*/ 0 w 1329"/>
                    <a:gd name="T23" fmla="*/ 0 h 1520"/>
                    <a:gd name="T24" fmla="*/ 0 w 1329"/>
                    <a:gd name="T25" fmla="*/ 0 h 15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329" h="1520">
                      <a:moveTo>
                        <a:pt x="0" y="380"/>
                      </a:moveTo>
                      <a:lnTo>
                        <a:pt x="570" y="380"/>
                      </a:lnTo>
                      <a:lnTo>
                        <a:pt x="570" y="190"/>
                      </a:lnTo>
                      <a:lnTo>
                        <a:pt x="1139" y="190"/>
                      </a:lnTo>
                      <a:lnTo>
                        <a:pt x="1139" y="0"/>
                      </a:lnTo>
                      <a:lnTo>
                        <a:pt x="1329" y="0"/>
                      </a:lnTo>
                      <a:lnTo>
                        <a:pt x="1329" y="1520"/>
                      </a:lnTo>
                      <a:lnTo>
                        <a:pt x="1139" y="1520"/>
                      </a:lnTo>
                      <a:lnTo>
                        <a:pt x="1139" y="1330"/>
                      </a:lnTo>
                      <a:lnTo>
                        <a:pt x="570" y="1330"/>
                      </a:lnTo>
                      <a:lnTo>
                        <a:pt x="570" y="1140"/>
                      </a:lnTo>
                      <a:lnTo>
                        <a:pt x="0" y="1140"/>
                      </a:lnTo>
                      <a:lnTo>
                        <a:pt x="0" y="380"/>
                      </a:lnTo>
                      <a:close/>
                    </a:path>
                  </a:pathLst>
                </a:custGeom>
                <a:solidFill>
                  <a:srgbClr val="CC99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56" name="Rectangle 151">
                  <a:extLst>
                    <a:ext uri="{FF2B5EF4-FFF2-40B4-BE49-F238E27FC236}">
                      <a16:creationId xmlns:a16="http://schemas.microsoft.com/office/drawing/2014/main" id="{8A1A531A-AEF4-53C0-9E3E-DD2C194BEE2E}"/>
                    </a:ext>
                  </a:extLst>
                </p:cNvPr>
                <p:cNvSpPr>
                  <a:spLocks noChangeAspect="1" noChangeArrowheads="1"/>
                </p:cNvSpPr>
                <p:nvPr/>
              </p:nvSpPr>
              <p:spPr bwMode="auto">
                <a:xfrm flipH="1">
                  <a:off x="1414" y="2178"/>
                  <a:ext cx="109" cy="31"/>
                </a:xfrm>
                <a:prstGeom prst="rect">
                  <a:avLst/>
                </a:prstGeom>
                <a:gradFill rotWithShape="0">
                  <a:gsLst>
                    <a:gs pos="0">
                      <a:srgbClr val="000000"/>
                    </a:gs>
                    <a:gs pos="100000">
                      <a:srgbClr val="CC9900"/>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57" name="Rectangle 152">
                  <a:extLst>
                    <a:ext uri="{FF2B5EF4-FFF2-40B4-BE49-F238E27FC236}">
                      <a16:creationId xmlns:a16="http://schemas.microsoft.com/office/drawing/2014/main" id="{A945AF54-45C1-EADB-6634-4A046BC9600A}"/>
                    </a:ext>
                  </a:extLst>
                </p:cNvPr>
                <p:cNvSpPr>
                  <a:spLocks noChangeAspect="1" noChangeArrowheads="1"/>
                </p:cNvSpPr>
                <p:nvPr/>
              </p:nvSpPr>
              <p:spPr bwMode="auto">
                <a:xfrm flipH="1">
                  <a:off x="1445" y="2178"/>
                  <a:ext cx="31" cy="31"/>
                </a:xfrm>
                <a:prstGeom prst="rect">
                  <a:avLst/>
                </a:prstGeom>
                <a:solidFill>
                  <a:srgbClr val="0000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58" name="Oval 153" descr="Granite">
                  <a:extLst>
                    <a:ext uri="{FF2B5EF4-FFF2-40B4-BE49-F238E27FC236}">
                      <a16:creationId xmlns:a16="http://schemas.microsoft.com/office/drawing/2014/main" id="{F22508F5-887D-9473-C1BF-809E68A783A0}"/>
                    </a:ext>
                  </a:extLst>
                </p:cNvPr>
                <p:cNvSpPr>
                  <a:spLocks noChangeArrowheads="1"/>
                </p:cNvSpPr>
                <p:nvPr/>
              </p:nvSpPr>
              <p:spPr bwMode="auto">
                <a:xfrm rot="5400000" flipH="1">
                  <a:off x="2519" y="2171"/>
                  <a:ext cx="48" cy="47"/>
                </a:xfrm>
                <a:prstGeom prst="ellipse">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59" name="Oval 154" descr="Granite">
                  <a:extLst>
                    <a:ext uri="{FF2B5EF4-FFF2-40B4-BE49-F238E27FC236}">
                      <a16:creationId xmlns:a16="http://schemas.microsoft.com/office/drawing/2014/main" id="{12AA9E00-D09B-2B30-E5A3-179348119AAD}"/>
                    </a:ext>
                  </a:extLst>
                </p:cNvPr>
                <p:cNvSpPr>
                  <a:spLocks noChangeArrowheads="1"/>
                </p:cNvSpPr>
                <p:nvPr/>
              </p:nvSpPr>
              <p:spPr bwMode="auto">
                <a:xfrm rot="5400000" flipH="1">
                  <a:off x="2434" y="2171"/>
                  <a:ext cx="48" cy="47"/>
                </a:xfrm>
                <a:prstGeom prst="ellipse">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60" name="Oval 155" descr="Granite">
                  <a:extLst>
                    <a:ext uri="{FF2B5EF4-FFF2-40B4-BE49-F238E27FC236}">
                      <a16:creationId xmlns:a16="http://schemas.microsoft.com/office/drawing/2014/main" id="{23748338-963B-3BE8-1D80-DE09B5F3E82C}"/>
                    </a:ext>
                  </a:extLst>
                </p:cNvPr>
                <p:cNvSpPr>
                  <a:spLocks noChangeArrowheads="1"/>
                </p:cNvSpPr>
                <p:nvPr/>
              </p:nvSpPr>
              <p:spPr bwMode="auto">
                <a:xfrm rot="5400000" flipH="1">
                  <a:off x="2351" y="2170"/>
                  <a:ext cx="48" cy="47"/>
                </a:xfrm>
                <a:prstGeom prst="ellipse">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61" name="Oval 156" descr="Granite">
                  <a:extLst>
                    <a:ext uri="{FF2B5EF4-FFF2-40B4-BE49-F238E27FC236}">
                      <a16:creationId xmlns:a16="http://schemas.microsoft.com/office/drawing/2014/main" id="{4C85159A-0675-E58C-243E-1087CC211721}"/>
                    </a:ext>
                  </a:extLst>
                </p:cNvPr>
                <p:cNvSpPr>
                  <a:spLocks noChangeArrowheads="1"/>
                </p:cNvSpPr>
                <p:nvPr/>
              </p:nvSpPr>
              <p:spPr bwMode="auto">
                <a:xfrm rot="5400000" flipH="1">
                  <a:off x="2256" y="2170"/>
                  <a:ext cx="48" cy="47"/>
                </a:xfrm>
                <a:prstGeom prst="ellipse">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62" name="Oval 157" descr="Granite">
                  <a:extLst>
                    <a:ext uri="{FF2B5EF4-FFF2-40B4-BE49-F238E27FC236}">
                      <a16:creationId xmlns:a16="http://schemas.microsoft.com/office/drawing/2014/main" id="{FACB7F12-A908-4327-06BB-487E97125222}"/>
                    </a:ext>
                  </a:extLst>
                </p:cNvPr>
                <p:cNvSpPr>
                  <a:spLocks noChangeArrowheads="1"/>
                </p:cNvSpPr>
                <p:nvPr/>
              </p:nvSpPr>
              <p:spPr bwMode="auto">
                <a:xfrm rot="5400000" flipH="1">
                  <a:off x="2157" y="2170"/>
                  <a:ext cx="48" cy="47"/>
                </a:xfrm>
                <a:prstGeom prst="ellipse">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63" name="Oval 158" descr="Granite">
                  <a:extLst>
                    <a:ext uri="{FF2B5EF4-FFF2-40B4-BE49-F238E27FC236}">
                      <a16:creationId xmlns:a16="http://schemas.microsoft.com/office/drawing/2014/main" id="{3BD65C35-D329-091B-7D6A-DBC74D822B98}"/>
                    </a:ext>
                  </a:extLst>
                </p:cNvPr>
                <p:cNvSpPr>
                  <a:spLocks noChangeArrowheads="1"/>
                </p:cNvSpPr>
                <p:nvPr/>
              </p:nvSpPr>
              <p:spPr bwMode="auto">
                <a:xfrm rot="5400000" flipH="1">
                  <a:off x="2064" y="2170"/>
                  <a:ext cx="48" cy="47"/>
                </a:xfrm>
                <a:prstGeom prst="ellipse">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64" name="Freeform 159" descr="Granite">
                  <a:extLst>
                    <a:ext uri="{FF2B5EF4-FFF2-40B4-BE49-F238E27FC236}">
                      <a16:creationId xmlns:a16="http://schemas.microsoft.com/office/drawing/2014/main" id="{B66747E0-0EB8-74CC-4DD4-54E39740C562}"/>
                    </a:ext>
                  </a:extLst>
                </p:cNvPr>
                <p:cNvSpPr>
                  <a:spLocks/>
                </p:cNvSpPr>
                <p:nvPr/>
              </p:nvSpPr>
              <p:spPr bwMode="auto">
                <a:xfrm flipH="1">
                  <a:off x="2472" y="2145"/>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65" name="Freeform 160" descr="Granite">
                  <a:extLst>
                    <a:ext uri="{FF2B5EF4-FFF2-40B4-BE49-F238E27FC236}">
                      <a16:creationId xmlns:a16="http://schemas.microsoft.com/office/drawing/2014/main" id="{822ED6FF-6EC8-649A-9029-1ACDB74E63F8}"/>
                    </a:ext>
                  </a:extLst>
                </p:cNvPr>
                <p:cNvSpPr>
                  <a:spLocks/>
                </p:cNvSpPr>
                <p:nvPr/>
              </p:nvSpPr>
              <p:spPr bwMode="auto">
                <a:xfrm flipH="1">
                  <a:off x="2385" y="2145"/>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66" name="Freeform 161" descr="Granite">
                  <a:extLst>
                    <a:ext uri="{FF2B5EF4-FFF2-40B4-BE49-F238E27FC236}">
                      <a16:creationId xmlns:a16="http://schemas.microsoft.com/office/drawing/2014/main" id="{E109E40E-AB25-1D39-379D-5812562E9BA1}"/>
                    </a:ext>
                  </a:extLst>
                </p:cNvPr>
                <p:cNvSpPr>
                  <a:spLocks/>
                </p:cNvSpPr>
                <p:nvPr/>
              </p:nvSpPr>
              <p:spPr bwMode="auto">
                <a:xfrm flipH="1">
                  <a:off x="2296" y="2146"/>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67" name="Freeform 162" descr="Granite">
                  <a:extLst>
                    <a:ext uri="{FF2B5EF4-FFF2-40B4-BE49-F238E27FC236}">
                      <a16:creationId xmlns:a16="http://schemas.microsoft.com/office/drawing/2014/main" id="{8B388844-BF54-5ADB-A0A5-88DB29E794A5}"/>
                    </a:ext>
                  </a:extLst>
                </p:cNvPr>
                <p:cNvSpPr>
                  <a:spLocks/>
                </p:cNvSpPr>
                <p:nvPr/>
              </p:nvSpPr>
              <p:spPr bwMode="auto">
                <a:xfrm flipH="1">
                  <a:off x="2206" y="2143"/>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68" name="Freeform 163" descr="Granite">
                  <a:extLst>
                    <a:ext uri="{FF2B5EF4-FFF2-40B4-BE49-F238E27FC236}">
                      <a16:creationId xmlns:a16="http://schemas.microsoft.com/office/drawing/2014/main" id="{C122AF1B-0856-1B81-21C2-839D2DECC37E}"/>
                    </a:ext>
                  </a:extLst>
                </p:cNvPr>
                <p:cNvSpPr>
                  <a:spLocks/>
                </p:cNvSpPr>
                <p:nvPr/>
              </p:nvSpPr>
              <p:spPr bwMode="auto">
                <a:xfrm flipH="1">
                  <a:off x="2111" y="2146"/>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69" name="Freeform 164" descr="Granite">
                  <a:extLst>
                    <a:ext uri="{FF2B5EF4-FFF2-40B4-BE49-F238E27FC236}">
                      <a16:creationId xmlns:a16="http://schemas.microsoft.com/office/drawing/2014/main" id="{30DF1BBB-28D8-F694-C593-FCCB28462DEB}"/>
                    </a:ext>
                  </a:extLst>
                </p:cNvPr>
                <p:cNvSpPr>
                  <a:spLocks/>
                </p:cNvSpPr>
                <p:nvPr/>
              </p:nvSpPr>
              <p:spPr bwMode="auto">
                <a:xfrm rot="10800000">
                  <a:off x="2108" y="2218"/>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70" name="Freeform 165" descr="Granite">
                  <a:extLst>
                    <a:ext uri="{FF2B5EF4-FFF2-40B4-BE49-F238E27FC236}">
                      <a16:creationId xmlns:a16="http://schemas.microsoft.com/office/drawing/2014/main" id="{8B8DF2E9-50FA-1878-6BDB-E23E4FCCF624}"/>
                    </a:ext>
                  </a:extLst>
                </p:cNvPr>
                <p:cNvSpPr>
                  <a:spLocks/>
                </p:cNvSpPr>
                <p:nvPr/>
              </p:nvSpPr>
              <p:spPr bwMode="auto">
                <a:xfrm rot="10800000">
                  <a:off x="2206" y="2220"/>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71" name="Freeform 166" descr="Granite">
                  <a:extLst>
                    <a:ext uri="{FF2B5EF4-FFF2-40B4-BE49-F238E27FC236}">
                      <a16:creationId xmlns:a16="http://schemas.microsoft.com/office/drawing/2014/main" id="{DE30FB31-4335-CFCE-73A9-7D8E3CD66D3B}"/>
                    </a:ext>
                  </a:extLst>
                </p:cNvPr>
                <p:cNvSpPr>
                  <a:spLocks/>
                </p:cNvSpPr>
                <p:nvPr/>
              </p:nvSpPr>
              <p:spPr bwMode="auto">
                <a:xfrm rot="10800000">
                  <a:off x="2294" y="2217"/>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72" name="Freeform 167" descr="Granite">
                  <a:extLst>
                    <a:ext uri="{FF2B5EF4-FFF2-40B4-BE49-F238E27FC236}">
                      <a16:creationId xmlns:a16="http://schemas.microsoft.com/office/drawing/2014/main" id="{68E1F728-2315-B769-0001-F4C3C5591C67}"/>
                    </a:ext>
                  </a:extLst>
                </p:cNvPr>
                <p:cNvSpPr>
                  <a:spLocks/>
                </p:cNvSpPr>
                <p:nvPr/>
              </p:nvSpPr>
              <p:spPr bwMode="auto">
                <a:xfrm rot="10800000">
                  <a:off x="2384" y="2218"/>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73" name="Freeform 168" descr="Granite">
                  <a:extLst>
                    <a:ext uri="{FF2B5EF4-FFF2-40B4-BE49-F238E27FC236}">
                      <a16:creationId xmlns:a16="http://schemas.microsoft.com/office/drawing/2014/main" id="{CB69183D-1E44-8C1A-E86E-886E01EAE366}"/>
                    </a:ext>
                  </a:extLst>
                </p:cNvPr>
                <p:cNvSpPr>
                  <a:spLocks/>
                </p:cNvSpPr>
                <p:nvPr/>
              </p:nvSpPr>
              <p:spPr bwMode="auto">
                <a:xfrm rot="10800000">
                  <a:off x="2474" y="2218"/>
                  <a:ext cx="59" cy="22"/>
                </a:xfrm>
                <a:custGeom>
                  <a:avLst/>
                  <a:gdLst>
                    <a:gd name="T0" fmla="*/ 4 w 59"/>
                    <a:gd name="T1" fmla="*/ 3 h 22"/>
                    <a:gd name="T2" fmla="*/ 29 w 59"/>
                    <a:gd name="T3" fmla="*/ 21 h 22"/>
                    <a:gd name="T4" fmla="*/ 55 w 59"/>
                    <a:gd name="T5" fmla="*/ 3 h 22"/>
                    <a:gd name="T6" fmla="*/ 4 w 59"/>
                    <a:gd name="T7" fmla="*/ 3 h 2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9" h="22">
                      <a:moveTo>
                        <a:pt x="4" y="3"/>
                      </a:moveTo>
                      <a:cubicBezTo>
                        <a:pt x="0" y="6"/>
                        <a:pt x="21" y="21"/>
                        <a:pt x="29" y="21"/>
                      </a:cubicBezTo>
                      <a:cubicBezTo>
                        <a:pt x="38" y="22"/>
                        <a:pt x="59" y="6"/>
                        <a:pt x="55" y="3"/>
                      </a:cubicBezTo>
                      <a:cubicBezTo>
                        <a:pt x="51" y="0"/>
                        <a:pt x="8" y="0"/>
                        <a:pt x="4" y="3"/>
                      </a:cubicBez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74" name="Rectangle 171">
                  <a:extLst>
                    <a:ext uri="{FF2B5EF4-FFF2-40B4-BE49-F238E27FC236}">
                      <a16:creationId xmlns:a16="http://schemas.microsoft.com/office/drawing/2014/main" id="{8C3F6A38-806B-6FB3-A7A5-09983F69CF78}"/>
                    </a:ext>
                  </a:extLst>
                </p:cNvPr>
                <p:cNvSpPr>
                  <a:spLocks noChangeArrowheads="1"/>
                </p:cNvSpPr>
                <p:nvPr/>
              </p:nvSpPr>
              <p:spPr bwMode="auto">
                <a:xfrm>
                  <a:off x="1419" y="2039"/>
                  <a:ext cx="2367" cy="305"/>
                </a:xfrm>
                <a:prstGeom prst="rect">
                  <a:avLst/>
                </a:prstGeom>
                <a:solidFill>
                  <a:srgbClr val="CC9900"/>
                </a:solidFill>
                <a:ln>
                  <a:noFill/>
                </a:ln>
                <a:effectLst/>
                <a:extLs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75" name="Line 173">
                  <a:extLst>
                    <a:ext uri="{FF2B5EF4-FFF2-40B4-BE49-F238E27FC236}">
                      <a16:creationId xmlns:a16="http://schemas.microsoft.com/office/drawing/2014/main" id="{A247DDDA-3D4D-1FE3-5ED7-8B20EA73634B}"/>
                    </a:ext>
                  </a:extLst>
                </p:cNvPr>
                <p:cNvSpPr>
                  <a:spLocks noChangeShapeType="1"/>
                </p:cNvSpPr>
                <p:nvPr/>
              </p:nvSpPr>
              <p:spPr bwMode="auto">
                <a:xfrm flipV="1">
                  <a:off x="1482" y="2379"/>
                  <a:ext cx="2040" cy="42"/>
                </a:xfrm>
                <a:prstGeom prst="line">
                  <a:avLst/>
                </a:prstGeom>
                <a:noFill/>
                <a:ln w="38100">
                  <a:solidFill>
                    <a:srgbClr val="CC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76" name="Line 212">
                  <a:extLst>
                    <a:ext uri="{FF2B5EF4-FFF2-40B4-BE49-F238E27FC236}">
                      <a16:creationId xmlns:a16="http://schemas.microsoft.com/office/drawing/2014/main" id="{ED2B7D3D-EDD3-C07B-C1A2-35AA1A033114}"/>
                    </a:ext>
                  </a:extLst>
                </p:cNvPr>
                <p:cNvSpPr>
                  <a:spLocks noChangeShapeType="1"/>
                </p:cNvSpPr>
                <p:nvPr/>
              </p:nvSpPr>
              <p:spPr bwMode="auto">
                <a:xfrm>
                  <a:off x="1436" y="1970"/>
                  <a:ext cx="2043" cy="30"/>
                </a:xfrm>
                <a:prstGeom prst="line">
                  <a:avLst/>
                </a:prstGeom>
                <a:noFill/>
                <a:ln w="38100">
                  <a:solidFill>
                    <a:srgbClr val="CC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77" name="Rectangle 213">
                  <a:extLst>
                    <a:ext uri="{FF2B5EF4-FFF2-40B4-BE49-F238E27FC236}">
                      <a16:creationId xmlns:a16="http://schemas.microsoft.com/office/drawing/2014/main" id="{CA71CCF2-99FA-EFC5-491E-AD0FA817719E}"/>
                    </a:ext>
                  </a:extLst>
                </p:cNvPr>
                <p:cNvSpPr>
                  <a:spLocks noChangeArrowheads="1"/>
                </p:cNvSpPr>
                <p:nvPr/>
              </p:nvSpPr>
              <p:spPr bwMode="auto">
                <a:xfrm>
                  <a:off x="1488" y="2231"/>
                  <a:ext cx="162" cy="305"/>
                </a:xfrm>
                <a:prstGeom prst="rect">
                  <a:avLst/>
                </a:prstGeom>
                <a:solidFill>
                  <a:srgbClr val="CC9900"/>
                </a:solidFill>
                <a:ln w="38100" algn="ctr">
                  <a:solidFill>
                    <a:srgbClr val="CC99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4878" name="Rectangle 215">
                  <a:extLst>
                    <a:ext uri="{FF2B5EF4-FFF2-40B4-BE49-F238E27FC236}">
                      <a16:creationId xmlns:a16="http://schemas.microsoft.com/office/drawing/2014/main" id="{1F368A63-26CB-6843-320C-DB60E364BF30}"/>
                    </a:ext>
                  </a:extLst>
                </p:cNvPr>
                <p:cNvSpPr>
                  <a:spLocks noChangeArrowheads="1"/>
                </p:cNvSpPr>
                <p:nvPr/>
              </p:nvSpPr>
              <p:spPr bwMode="auto">
                <a:xfrm>
                  <a:off x="1476" y="1856"/>
                  <a:ext cx="162" cy="305"/>
                </a:xfrm>
                <a:prstGeom prst="rect">
                  <a:avLst/>
                </a:prstGeom>
                <a:solidFill>
                  <a:srgbClr val="CC9900"/>
                </a:solidFill>
                <a:ln w="38100" algn="ctr">
                  <a:solidFill>
                    <a:srgbClr val="CC99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grpSp>
      </p:grpSp>
      <p:grpSp>
        <p:nvGrpSpPr>
          <p:cNvPr id="1177827" name="Group 227">
            <a:extLst>
              <a:ext uri="{FF2B5EF4-FFF2-40B4-BE49-F238E27FC236}">
                <a16:creationId xmlns:a16="http://schemas.microsoft.com/office/drawing/2014/main" id="{A75A22D4-E7DD-3480-979B-747E096ADC00}"/>
              </a:ext>
            </a:extLst>
          </p:cNvPr>
          <p:cNvGrpSpPr>
            <a:grpSpLocks/>
          </p:cNvGrpSpPr>
          <p:nvPr/>
        </p:nvGrpSpPr>
        <p:grpSpPr bwMode="auto">
          <a:xfrm>
            <a:off x="5741989" y="4654550"/>
            <a:ext cx="338137" cy="476250"/>
            <a:chOff x="2657" y="3212"/>
            <a:chExt cx="213" cy="300"/>
          </a:xfrm>
        </p:grpSpPr>
        <p:sp>
          <p:nvSpPr>
            <p:cNvPr id="34823" name="Line 219">
              <a:extLst>
                <a:ext uri="{FF2B5EF4-FFF2-40B4-BE49-F238E27FC236}">
                  <a16:creationId xmlns:a16="http://schemas.microsoft.com/office/drawing/2014/main" id="{A49D2065-7F2B-ADB4-6AE0-1EAF78DD45F6}"/>
                </a:ext>
              </a:extLst>
            </p:cNvPr>
            <p:cNvSpPr>
              <a:spLocks noChangeShapeType="1"/>
            </p:cNvSpPr>
            <p:nvPr/>
          </p:nvSpPr>
          <p:spPr bwMode="auto">
            <a:xfrm>
              <a:off x="2808" y="3219"/>
              <a:ext cx="0" cy="102"/>
            </a:xfrm>
            <a:prstGeom prst="line">
              <a:avLst/>
            </a:prstGeom>
            <a:noFill/>
            <a:ln w="12700">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24" name="Line 220">
              <a:extLst>
                <a:ext uri="{FF2B5EF4-FFF2-40B4-BE49-F238E27FC236}">
                  <a16:creationId xmlns:a16="http://schemas.microsoft.com/office/drawing/2014/main" id="{681F42B6-DB4B-047A-203F-F04DD7A64469}"/>
                </a:ext>
              </a:extLst>
            </p:cNvPr>
            <p:cNvSpPr>
              <a:spLocks noChangeShapeType="1"/>
            </p:cNvSpPr>
            <p:nvPr/>
          </p:nvSpPr>
          <p:spPr bwMode="auto">
            <a:xfrm>
              <a:off x="2732" y="3218"/>
              <a:ext cx="0" cy="102"/>
            </a:xfrm>
            <a:prstGeom prst="line">
              <a:avLst/>
            </a:prstGeom>
            <a:noFill/>
            <a:ln w="12700">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25" name="Line 221">
              <a:extLst>
                <a:ext uri="{FF2B5EF4-FFF2-40B4-BE49-F238E27FC236}">
                  <a16:creationId xmlns:a16="http://schemas.microsoft.com/office/drawing/2014/main" id="{E9238176-C25D-4A1A-9664-8CEB7C402883}"/>
                </a:ext>
              </a:extLst>
            </p:cNvPr>
            <p:cNvSpPr>
              <a:spLocks noChangeShapeType="1"/>
            </p:cNvSpPr>
            <p:nvPr/>
          </p:nvSpPr>
          <p:spPr bwMode="auto">
            <a:xfrm>
              <a:off x="2657" y="3212"/>
              <a:ext cx="0" cy="102"/>
            </a:xfrm>
            <a:prstGeom prst="line">
              <a:avLst/>
            </a:prstGeom>
            <a:noFill/>
            <a:ln w="12700">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26" name="Line 222">
              <a:extLst>
                <a:ext uri="{FF2B5EF4-FFF2-40B4-BE49-F238E27FC236}">
                  <a16:creationId xmlns:a16="http://schemas.microsoft.com/office/drawing/2014/main" id="{521D294D-0430-4B74-6861-FBCE1F331775}"/>
                </a:ext>
              </a:extLst>
            </p:cNvPr>
            <p:cNvSpPr>
              <a:spLocks noChangeShapeType="1"/>
            </p:cNvSpPr>
            <p:nvPr/>
          </p:nvSpPr>
          <p:spPr bwMode="auto">
            <a:xfrm>
              <a:off x="2870" y="3224"/>
              <a:ext cx="0" cy="102"/>
            </a:xfrm>
            <a:prstGeom prst="line">
              <a:avLst/>
            </a:prstGeom>
            <a:noFill/>
            <a:ln w="12700">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27" name="Line 223">
              <a:extLst>
                <a:ext uri="{FF2B5EF4-FFF2-40B4-BE49-F238E27FC236}">
                  <a16:creationId xmlns:a16="http://schemas.microsoft.com/office/drawing/2014/main" id="{6C0956AE-CB3D-E6E8-4A94-66356A622D49}"/>
                </a:ext>
              </a:extLst>
            </p:cNvPr>
            <p:cNvSpPr>
              <a:spLocks noChangeShapeType="1"/>
            </p:cNvSpPr>
            <p:nvPr/>
          </p:nvSpPr>
          <p:spPr bwMode="auto">
            <a:xfrm flipV="1">
              <a:off x="2659" y="3410"/>
              <a:ext cx="0" cy="102"/>
            </a:xfrm>
            <a:prstGeom prst="line">
              <a:avLst/>
            </a:prstGeom>
            <a:noFill/>
            <a:ln w="12700">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28" name="Line 224">
              <a:extLst>
                <a:ext uri="{FF2B5EF4-FFF2-40B4-BE49-F238E27FC236}">
                  <a16:creationId xmlns:a16="http://schemas.microsoft.com/office/drawing/2014/main" id="{74AC69FA-BF74-D627-29E6-CC0B25DD8380}"/>
                </a:ext>
              </a:extLst>
            </p:cNvPr>
            <p:cNvSpPr>
              <a:spLocks noChangeShapeType="1"/>
            </p:cNvSpPr>
            <p:nvPr/>
          </p:nvSpPr>
          <p:spPr bwMode="auto">
            <a:xfrm flipV="1">
              <a:off x="2733" y="3401"/>
              <a:ext cx="0" cy="102"/>
            </a:xfrm>
            <a:prstGeom prst="line">
              <a:avLst/>
            </a:prstGeom>
            <a:noFill/>
            <a:ln w="12700">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29" name="Line 225">
              <a:extLst>
                <a:ext uri="{FF2B5EF4-FFF2-40B4-BE49-F238E27FC236}">
                  <a16:creationId xmlns:a16="http://schemas.microsoft.com/office/drawing/2014/main" id="{16FC13BA-39C1-2701-CA68-C61C4838EAC6}"/>
                </a:ext>
              </a:extLst>
            </p:cNvPr>
            <p:cNvSpPr>
              <a:spLocks noChangeShapeType="1"/>
            </p:cNvSpPr>
            <p:nvPr/>
          </p:nvSpPr>
          <p:spPr bwMode="auto">
            <a:xfrm flipV="1">
              <a:off x="2799" y="3401"/>
              <a:ext cx="0" cy="102"/>
            </a:xfrm>
            <a:prstGeom prst="line">
              <a:avLst/>
            </a:prstGeom>
            <a:noFill/>
            <a:ln w="12700">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4830" name="Line 226">
              <a:extLst>
                <a:ext uri="{FF2B5EF4-FFF2-40B4-BE49-F238E27FC236}">
                  <a16:creationId xmlns:a16="http://schemas.microsoft.com/office/drawing/2014/main" id="{E4CE9D3C-2281-73E7-C49C-EF2439A006AF}"/>
                </a:ext>
              </a:extLst>
            </p:cNvPr>
            <p:cNvSpPr>
              <a:spLocks noChangeShapeType="1"/>
            </p:cNvSpPr>
            <p:nvPr/>
          </p:nvSpPr>
          <p:spPr bwMode="auto">
            <a:xfrm flipV="1">
              <a:off x="2868" y="3401"/>
              <a:ext cx="0" cy="102"/>
            </a:xfrm>
            <a:prstGeom prst="line">
              <a:avLst/>
            </a:prstGeom>
            <a:noFill/>
            <a:ln w="12700">
              <a:solidFill>
                <a:schemeClr val="tx1"/>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34822" name="Text Box 231">
            <a:extLst>
              <a:ext uri="{FF2B5EF4-FFF2-40B4-BE49-F238E27FC236}">
                <a16:creationId xmlns:a16="http://schemas.microsoft.com/office/drawing/2014/main" id="{11223CD2-B954-5EEA-4EE3-D7925EAF6908}"/>
              </a:ext>
            </a:extLst>
          </p:cNvPr>
          <p:cNvSpPr txBox="1">
            <a:spLocks noChangeArrowheads="1"/>
          </p:cNvSpPr>
          <p:nvPr/>
        </p:nvSpPr>
        <p:spPr bwMode="auto">
          <a:xfrm>
            <a:off x="1992314" y="1811339"/>
            <a:ext cx="8675687"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buFontTx/>
              <a:buChar char="•"/>
            </a:pPr>
            <a:r>
              <a:rPr lang="en-GB" altLang="en-US" sz="2000" b="1">
                <a:solidFill>
                  <a:srgbClr val="FFFFFF"/>
                </a:solidFill>
              </a:rPr>
              <a:t>CASE OBTURATING GUNS</a:t>
            </a:r>
          </a:p>
          <a:p>
            <a:pPr eaLnBrk="0" fontAlgn="base" hangingPunct="0">
              <a:spcBef>
                <a:spcPct val="0"/>
              </a:spcBef>
              <a:spcAft>
                <a:spcPct val="0"/>
              </a:spcAft>
              <a:buFontTx/>
              <a:buChar char="•"/>
            </a:pPr>
            <a:endParaRPr lang="en-GB" altLang="en-US" sz="2000" b="1">
              <a:solidFill>
                <a:srgbClr val="FFFFFF"/>
              </a:solidFill>
            </a:endParaRPr>
          </a:p>
          <a:p>
            <a:pPr eaLnBrk="0" fontAlgn="base" hangingPunct="0">
              <a:spcBef>
                <a:spcPct val="0"/>
              </a:spcBef>
              <a:spcAft>
                <a:spcPct val="0"/>
              </a:spcAft>
              <a:buFontTx/>
              <a:buChar char="•"/>
            </a:pPr>
            <a:r>
              <a:rPr lang="en-GB" altLang="en-US" sz="2000">
                <a:solidFill>
                  <a:srgbClr val="FFFFFF"/>
                </a:solidFill>
              </a:rPr>
              <a:t>Fixed Ammunition</a:t>
            </a:r>
          </a:p>
          <a:p>
            <a:pPr eaLnBrk="0" fontAlgn="base" hangingPunct="0">
              <a:spcBef>
                <a:spcPct val="0"/>
              </a:spcBef>
              <a:spcAft>
                <a:spcPct val="0"/>
              </a:spcAft>
              <a:buFontTx/>
              <a:buChar char="•"/>
            </a:pPr>
            <a:r>
              <a:rPr lang="en-GB" altLang="en-US" sz="2000">
                <a:solidFill>
                  <a:srgbClr val="FFFFFF"/>
                </a:solidFill>
              </a:rPr>
              <a:t>Full or stub brass at low pressure Steel stub at high pressure </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778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4">
            <a:extLst>
              <a:ext uri="{FF2B5EF4-FFF2-40B4-BE49-F238E27FC236}">
                <a16:creationId xmlns:a16="http://schemas.microsoft.com/office/drawing/2014/main" id="{59C19ED2-1A98-E15C-3EAA-9783CBAA883E}"/>
              </a:ext>
            </a:extLst>
          </p:cNvPr>
          <p:cNvSpPr>
            <a:spLocks noGrp="1"/>
          </p:cNvSpPr>
          <p:nvPr>
            <p:ph type="sldNum" sz="quarter" idx="4294967295"/>
          </p:nvPr>
        </p:nvSpPr>
        <p:spPr bwMode="auto">
          <a:xfrm>
            <a:off x="152400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sz="1600" b="1" dirty="0">
              <a:solidFill>
                <a:srgbClr val="FFFFFF"/>
              </a:solidFill>
            </a:endParaRPr>
          </a:p>
        </p:txBody>
      </p:sp>
      <p:sp>
        <p:nvSpPr>
          <p:cNvPr id="36867" name="Rectangle 2">
            <a:extLst>
              <a:ext uri="{FF2B5EF4-FFF2-40B4-BE49-F238E27FC236}">
                <a16:creationId xmlns:a16="http://schemas.microsoft.com/office/drawing/2014/main" id="{A78E91A4-A5FC-9A87-3EF9-7B856681E959}"/>
              </a:ext>
            </a:extLst>
          </p:cNvPr>
          <p:cNvSpPr>
            <a:spLocks noGrp="1" noChangeArrowheads="1"/>
          </p:cNvSpPr>
          <p:nvPr>
            <p:ph type="title"/>
          </p:nvPr>
        </p:nvSpPr>
        <p:spPr>
          <a:xfrm>
            <a:off x="1981200" y="260351"/>
            <a:ext cx="8229600" cy="720725"/>
          </a:xfrm>
        </p:spPr>
        <p:txBody>
          <a:bodyPr/>
          <a:lstStyle/>
          <a:p>
            <a:r>
              <a:rPr lang="en-GB" altLang="en-US" sz="3600"/>
              <a:t>Function of Cartridge Case</a:t>
            </a:r>
          </a:p>
        </p:txBody>
      </p:sp>
      <p:pic>
        <p:nvPicPr>
          <p:cNvPr id="36868" name="Picture 3" descr="gun - ammo - 4">
            <a:extLst>
              <a:ext uri="{FF2B5EF4-FFF2-40B4-BE49-F238E27FC236}">
                <a16:creationId xmlns:a16="http://schemas.microsoft.com/office/drawing/2014/main" id="{2A7E3399-10A8-A694-463A-80113E944A38}"/>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514601" y="1125538"/>
            <a:ext cx="7197725"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9876" name="Group 4">
            <a:extLst>
              <a:ext uri="{FF2B5EF4-FFF2-40B4-BE49-F238E27FC236}">
                <a16:creationId xmlns:a16="http://schemas.microsoft.com/office/drawing/2014/main" id="{6B513872-EBD7-6B8A-594C-1938C8F822F4}"/>
              </a:ext>
            </a:extLst>
          </p:cNvPr>
          <p:cNvGrpSpPr>
            <a:grpSpLocks/>
          </p:cNvGrpSpPr>
          <p:nvPr/>
        </p:nvGrpSpPr>
        <p:grpSpPr bwMode="auto">
          <a:xfrm>
            <a:off x="4038600" y="4144963"/>
            <a:ext cx="5448300" cy="2138362"/>
            <a:chOff x="1584" y="2736"/>
            <a:chExt cx="3432" cy="1347"/>
          </a:xfrm>
        </p:grpSpPr>
        <p:pic>
          <p:nvPicPr>
            <p:cNvPr id="36870" name="Picture 5" descr="cannelure copy">
              <a:extLst>
                <a:ext uri="{FF2B5EF4-FFF2-40B4-BE49-F238E27FC236}">
                  <a16:creationId xmlns:a16="http://schemas.microsoft.com/office/drawing/2014/main" id="{808D2893-93E8-2366-4D50-0071F87B619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880" y="3600"/>
              <a:ext cx="2076" cy="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1" name="Text Box 6">
              <a:extLst>
                <a:ext uri="{FF2B5EF4-FFF2-40B4-BE49-F238E27FC236}">
                  <a16:creationId xmlns:a16="http://schemas.microsoft.com/office/drawing/2014/main" id="{37F41045-D46E-5344-3C94-E31F0CF594E4}"/>
                </a:ext>
              </a:extLst>
            </p:cNvPr>
            <p:cNvSpPr txBox="1">
              <a:spLocks noChangeArrowheads="1"/>
            </p:cNvSpPr>
            <p:nvPr/>
          </p:nvSpPr>
          <p:spPr bwMode="auto">
            <a:xfrm>
              <a:off x="1584" y="3264"/>
              <a:ext cx="682"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a:solidFill>
                    <a:srgbClr val="FFFFFF"/>
                  </a:solidFill>
                  <a:latin typeface="Times New Roman" panose="02020603050405020304" pitchFamily="18" charset="0"/>
                </a:rPr>
                <a:t>cannelure</a:t>
              </a:r>
            </a:p>
          </p:txBody>
        </p:sp>
        <p:sp>
          <p:nvSpPr>
            <p:cNvPr id="36872" name="AutoShape 7">
              <a:extLst>
                <a:ext uri="{FF2B5EF4-FFF2-40B4-BE49-F238E27FC236}">
                  <a16:creationId xmlns:a16="http://schemas.microsoft.com/office/drawing/2014/main" id="{77EBD726-EE21-93FC-C759-1ACFF553A384}"/>
                </a:ext>
              </a:extLst>
            </p:cNvPr>
            <p:cNvSpPr>
              <a:spLocks/>
            </p:cNvSpPr>
            <p:nvPr/>
          </p:nvSpPr>
          <p:spPr bwMode="auto">
            <a:xfrm rot="5400000">
              <a:off x="3876" y="2316"/>
              <a:ext cx="144" cy="2136"/>
            </a:xfrm>
            <a:prstGeom prst="leftBrace">
              <a:avLst>
                <a:gd name="adj1" fmla="val 123611"/>
                <a:gd name="adj2" fmla="val 50000"/>
              </a:avLst>
            </a:prstGeom>
            <a:noFill/>
            <a:ln w="127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6873" name="AutoShape 8">
              <a:extLst>
                <a:ext uri="{FF2B5EF4-FFF2-40B4-BE49-F238E27FC236}">
                  <a16:creationId xmlns:a16="http://schemas.microsoft.com/office/drawing/2014/main" id="{C73BECC0-87B0-5C04-97FE-E67B6EA9776B}"/>
                </a:ext>
              </a:extLst>
            </p:cNvPr>
            <p:cNvSpPr>
              <a:spLocks/>
            </p:cNvSpPr>
            <p:nvPr/>
          </p:nvSpPr>
          <p:spPr bwMode="auto">
            <a:xfrm rot="-5400000">
              <a:off x="3081" y="2583"/>
              <a:ext cx="77" cy="384"/>
            </a:xfrm>
            <a:prstGeom prst="leftBrace">
              <a:avLst>
                <a:gd name="adj1" fmla="val 41558"/>
                <a:gd name="adj2" fmla="val 50000"/>
              </a:avLst>
            </a:prstGeom>
            <a:noFill/>
            <a:ln w="127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36874" name="Line 9">
              <a:extLst>
                <a:ext uri="{FF2B5EF4-FFF2-40B4-BE49-F238E27FC236}">
                  <a16:creationId xmlns:a16="http://schemas.microsoft.com/office/drawing/2014/main" id="{62CA273F-8553-A5D1-2462-ADA736119432}"/>
                </a:ext>
              </a:extLst>
            </p:cNvPr>
            <p:cNvSpPr>
              <a:spLocks noChangeShapeType="1"/>
            </p:cNvSpPr>
            <p:nvPr/>
          </p:nvSpPr>
          <p:spPr bwMode="auto">
            <a:xfrm flipV="1">
              <a:off x="2400" y="3120"/>
              <a:ext cx="576" cy="24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6875" name="Line 10">
              <a:extLst>
                <a:ext uri="{FF2B5EF4-FFF2-40B4-BE49-F238E27FC236}">
                  <a16:creationId xmlns:a16="http://schemas.microsoft.com/office/drawing/2014/main" id="{8E267DBB-3DC0-6EBF-E8DF-CB799B6CCCE1}"/>
                </a:ext>
              </a:extLst>
            </p:cNvPr>
            <p:cNvSpPr>
              <a:spLocks noChangeShapeType="1"/>
            </p:cNvSpPr>
            <p:nvPr/>
          </p:nvSpPr>
          <p:spPr bwMode="auto">
            <a:xfrm flipV="1">
              <a:off x="2976" y="2832"/>
              <a:ext cx="144" cy="28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36876" name="Line 11">
              <a:extLst>
                <a:ext uri="{FF2B5EF4-FFF2-40B4-BE49-F238E27FC236}">
                  <a16:creationId xmlns:a16="http://schemas.microsoft.com/office/drawing/2014/main" id="{BF53AC44-EDF4-7705-2920-C29D18484ED0}"/>
                </a:ext>
              </a:extLst>
            </p:cNvPr>
            <p:cNvSpPr>
              <a:spLocks noChangeShapeType="1"/>
            </p:cNvSpPr>
            <p:nvPr/>
          </p:nvSpPr>
          <p:spPr bwMode="auto">
            <a:xfrm>
              <a:off x="2976" y="3120"/>
              <a:ext cx="960" cy="1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 fill="hold" nodeType="clickEffect">
                                  <p:stCondLst>
                                    <p:cond delay="0"/>
                                  </p:stCondLst>
                                  <p:childTnLst>
                                    <p:set>
                                      <p:cBhvr>
                                        <p:cTn id="6" dur="1" fill="hold">
                                          <p:stCondLst>
                                            <p:cond delay="0"/>
                                          </p:stCondLst>
                                        </p:cTn>
                                        <p:tgtEl>
                                          <p:spTgt spid="79876"/>
                                        </p:tgtEl>
                                        <p:attrNameLst>
                                          <p:attrName>style.visibility</p:attrName>
                                        </p:attrNameLst>
                                      </p:cBhvr>
                                      <p:to>
                                        <p:strVal val="visible"/>
                                      </p:to>
                                    </p:set>
                                    <p:anim calcmode="lin" valueType="num">
                                      <p:cBhvr>
                                        <p:cTn id="7" dur="500" fill="hold"/>
                                        <p:tgtEl>
                                          <p:spTgt spid="79876"/>
                                        </p:tgtEl>
                                        <p:attrNameLst>
                                          <p:attrName>ppt_x</p:attrName>
                                        </p:attrNameLst>
                                      </p:cBhvr>
                                      <p:tavLst>
                                        <p:tav tm="0">
                                          <p:val>
                                            <p:strVal val="#ppt_x"/>
                                          </p:val>
                                        </p:tav>
                                        <p:tav tm="100000">
                                          <p:val>
                                            <p:strVal val="#ppt_x"/>
                                          </p:val>
                                        </p:tav>
                                      </p:tavLst>
                                    </p:anim>
                                    <p:anim calcmode="lin" valueType="num">
                                      <p:cBhvr>
                                        <p:cTn id="8" dur="500" fill="hold"/>
                                        <p:tgtEl>
                                          <p:spTgt spid="79876"/>
                                        </p:tgtEl>
                                        <p:attrNameLst>
                                          <p:attrName>ppt_y</p:attrName>
                                        </p:attrNameLst>
                                      </p:cBhvr>
                                      <p:tavLst>
                                        <p:tav tm="0">
                                          <p:val>
                                            <p:strVal val="#ppt_y-#ppt_h/2"/>
                                          </p:val>
                                        </p:tav>
                                        <p:tav tm="100000">
                                          <p:val>
                                            <p:strVal val="#ppt_y"/>
                                          </p:val>
                                        </p:tav>
                                      </p:tavLst>
                                    </p:anim>
                                    <p:anim calcmode="lin" valueType="num">
                                      <p:cBhvr>
                                        <p:cTn id="9" dur="500" fill="hold"/>
                                        <p:tgtEl>
                                          <p:spTgt spid="79876"/>
                                        </p:tgtEl>
                                        <p:attrNameLst>
                                          <p:attrName>ppt_w</p:attrName>
                                        </p:attrNameLst>
                                      </p:cBhvr>
                                      <p:tavLst>
                                        <p:tav tm="0">
                                          <p:val>
                                            <p:strVal val="#ppt_w"/>
                                          </p:val>
                                        </p:tav>
                                        <p:tav tm="100000">
                                          <p:val>
                                            <p:strVal val="#ppt_w"/>
                                          </p:val>
                                        </p:tav>
                                      </p:tavLst>
                                    </p:anim>
                                    <p:anim calcmode="lin" valueType="num">
                                      <p:cBhvr>
                                        <p:cTn id="10" dur="500" fill="hold"/>
                                        <p:tgtEl>
                                          <p:spTgt spid="7987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Number Placeholder 4">
            <a:extLst>
              <a:ext uri="{FF2B5EF4-FFF2-40B4-BE49-F238E27FC236}">
                <a16:creationId xmlns:a16="http://schemas.microsoft.com/office/drawing/2014/main" id="{35DB8778-B298-06D7-391D-58ED5BB6C8FD}"/>
              </a:ext>
            </a:extLst>
          </p:cNvPr>
          <p:cNvSpPr>
            <a:spLocks noGrp="1"/>
          </p:cNvSpPr>
          <p:nvPr>
            <p:ph type="sldNum" sz="quarter" idx="4294967295"/>
          </p:nvPr>
        </p:nvSpPr>
        <p:spPr bwMode="auto">
          <a:xfrm>
            <a:off x="152400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sz="1600" b="1" dirty="0">
              <a:solidFill>
                <a:srgbClr val="FFFFFF"/>
              </a:solidFill>
            </a:endParaRPr>
          </a:p>
        </p:txBody>
      </p:sp>
      <p:sp>
        <p:nvSpPr>
          <p:cNvPr id="37891" name="Rectangle 2">
            <a:extLst>
              <a:ext uri="{FF2B5EF4-FFF2-40B4-BE49-F238E27FC236}">
                <a16:creationId xmlns:a16="http://schemas.microsoft.com/office/drawing/2014/main" id="{BD61374A-3EDF-BA20-4003-14B2EDB6217D}"/>
              </a:ext>
            </a:extLst>
          </p:cNvPr>
          <p:cNvSpPr>
            <a:spLocks noGrp="1" noChangeArrowheads="1"/>
          </p:cNvSpPr>
          <p:nvPr>
            <p:ph type="title"/>
          </p:nvPr>
        </p:nvSpPr>
        <p:spPr>
          <a:xfrm>
            <a:off x="1981200" y="274639"/>
            <a:ext cx="8229600" cy="706437"/>
          </a:xfrm>
        </p:spPr>
        <p:txBody>
          <a:bodyPr/>
          <a:lstStyle/>
          <a:p>
            <a:r>
              <a:rPr lang="en-GB" altLang="en-US" sz="3600"/>
              <a:t>Function of Cartridge Case</a:t>
            </a:r>
          </a:p>
        </p:txBody>
      </p:sp>
      <p:pic>
        <p:nvPicPr>
          <p:cNvPr id="37892" name="Picture 3" descr="SA - ammo - cartridge case - function copy">
            <a:extLst>
              <a:ext uri="{FF2B5EF4-FFF2-40B4-BE49-F238E27FC236}">
                <a16:creationId xmlns:a16="http://schemas.microsoft.com/office/drawing/2014/main" id="{7BB4EDB2-4B91-B8EA-EC3A-EF26CEB0F456}"/>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746250" y="981075"/>
            <a:ext cx="7950200" cy="539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53BE7D89-6AD6-025F-2EEC-72804AB36B03}"/>
              </a:ext>
            </a:extLst>
          </p:cNvPr>
          <p:cNvSpPr>
            <a:spLocks noGrp="1" noChangeArrowheads="1"/>
          </p:cNvSpPr>
          <p:nvPr>
            <p:ph type="ctrTitle"/>
          </p:nvPr>
        </p:nvSpPr>
        <p:spPr>
          <a:xfrm>
            <a:off x="1622426" y="85725"/>
            <a:ext cx="3903663" cy="534988"/>
          </a:xfrm>
        </p:spPr>
        <p:txBody>
          <a:bodyPr anchor="ctr"/>
          <a:lstStyle/>
          <a:p>
            <a:pPr algn="l"/>
            <a:r>
              <a:rPr lang="en-GB" altLang="en-US" sz="2800"/>
              <a:t>Charge Components</a:t>
            </a:r>
          </a:p>
        </p:txBody>
      </p:sp>
      <p:grpSp>
        <p:nvGrpSpPr>
          <p:cNvPr id="10243" name="Group 131">
            <a:extLst>
              <a:ext uri="{FF2B5EF4-FFF2-40B4-BE49-F238E27FC236}">
                <a16:creationId xmlns:a16="http://schemas.microsoft.com/office/drawing/2014/main" id="{D72DEE1C-44D8-DCEB-EF67-C5F6EE6C7CC2}"/>
              </a:ext>
            </a:extLst>
          </p:cNvPr>
          <p:cNvGrpSpPr>
            <a:grpSpLocks/>
          </p:cNvGrpSpPr>
          <p:nvPr/>
        </p:nvGrpSpPr>
        <p:grpSpPr bwMode="auto">
          <a:xfrm>
            <a:off x="2152650" y="1346201"/>
            <a:ext cx="8210550" cy="2200275"/>
            <a:chOff x="396" y="1088"/>
            <a:chExt cx="5172" cy="1386"/>
          </a:xfrm>
        </p:grpSpPr>
        <p:sp>
          <p:nvSpPr>
            <p:cNvPr id="10266" name="AutoShape 54">
              <a:extLst>
                <a:ext uri="{FF2B5EF4-FFF2-40B4-BE49-F238E27FC236}">
                  <a16:creationId xmlns:a16="http://schemas.microsoft.com/office/drawing/2014/main" id="{5A6AF13C-310F-9E41-B073-4D4FC1CD4ECC}"/>
                </a:ext>
              </a:extLst>
            </p:cNvPr>
            <p:cNvSpPr>
              <a:spLocks noChangeArrowheads="1"/>
            </p:cNvSpPr>
            <p:nvPr/>
          </p:nvSpPr>
          <p:spPr bwMode="auto">
            <a:xfrm rot="-5400000">
              <a:off x="3016" y="132"/>
              <a:ext cx="1032" cy="3576"/>
            </a:xfrm>
            <a:prstGeom prst="can">
              <a:avLst>
                <a:gd name="adj" fmla="val 27224"/>
              </a:avLst>
            </a:prstGeom>
            <a:gradFill rotWithShape="0">
              <a:gsLst>
                <a:gs pos="0">
                  <a:srgbClr val="000000"/>
                </a:gs>
                <a:gs pos="100000">
                  <a:srgbClr val="C0C0C0"/>
                </a:gs>
              </a:gsLst>
              <a:lin ang="5400000" scaled="1"/>
            </a:gradFill>
            <a:ln>
              <a:noFill/>
            </a:ln>
            <a:effectLst/>
            <a:extLst>
              <a:ext uri="{91240B29-F687-4F45-9708-019B960494DF}">
                <a14:hiddenLine xmlns:a14="http://schemas.microsoft.com/office/drawing/2010/main" w="22225">
                  <a:solidFill>
                    <a:srgbClr val="DDDDDD"/>
                  </a:solidFill>
                  <a:prstDash val="dash"/>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0267" name="Text Box 35">
              <a:extLst>
                <a:ext uri="{FF2B5EF4-FFF2-40B4-BE49-F238E27FC236}">
                  <a16:creationId xmlns:a16="http://schemas.microsoft.com/office/drawing/2014/main" id="{0AA43FAE-B769-E31C-5826-7FD3CAFC7F8E}"/>
                </a:ext>
              </a:extLst>
            </p:cNvPr>
            <p:cNvSpPr txBox="1">
              <a:spLocks noChangeArrowheads="1"/>
            </p:cNvSpPr>
            <p:nvPr/>
          </p:nvSpPr>
          <p:spPr bwMode="auto">
            <a:xfrm>
              <a:off x="664" y="1088"/>
              <a:ext cx="4685"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FFFF"/>
                  </a:solidFill>
                </a:rPr>
                <a:t>CONVENTIONAL ARTILLERY CHARGE SYSTEM - “subtractive” increments</a:t>
              </a:r>
            </a:p>
          </p:txBody>
        </p:sp>
        <p:sp>
          <p:nvSpPr>
            <p:cNvPr id="10268" name="AutoShape 51">
              <a:extLst>
                <a:ext uri="{FF2B5EF4-FFF2-40B4-BE49-F238E27FC236}">
                  <a16:creationId xmlns:a16="http://schemas.microsoft.com/office/drawing/2014/main" id="{319ABD5A-1A40-F64C-959E-22A82066F40E}"/>
                </a:ext>
              </a:extLst>
            </p:cNvPr>
            <p:cNvSpPr>
              <a:spLocks noChangeArrowheads="1"/>
            </p:cNvSpPr>
            <p:nvPr/>
          </p:nvSpPr>
          <p:spPr bwMode="auto">
            <a:xfrm rot="-5400000">
              <a:off x="4718" y="1740"/>
              <a:ext cx="720" cy="336"/>
            </a:xfrm>
            <a:prstGeom prst="can">
              <a:avLst>
                <a:gd name="adj" fmla="val 50000"/>
              </a:avLst>
            </a:prstGeom>
            <a:gradFill rotWithShape="0">
              <a:gsLst>
                <a:gs pos="0">
                  <a:srgbClr val="FF9999"/>
                </a:gs>
                <a:gs pos="50000">
                  <a:srgbClr val="FFFFFF"/>
                </a:gs>
                <a:gs pos="100000">
                  <a:srgbClr val="FF9999"/>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0269" name="AutoShape 59">
              <a:extLst>
                <a:ext uri="{FF2B5EF4-FFF2-40B4-BE49-F238E27FC236}">
                  <a16:creationId xmlns:a16="http://schemas.microsoft.com/office/drawing/2014/main" id="{681C37BA-B6F1-2621-C207-1CA0F8603DF0}"/>
                </a:ext>
              </a:extLst>
            </p:cNvPr>
            <p:cNvSpPr>
              <a:spLocks noChangeArrowheads="1"/>
            </p:cNvSpPr>
            <p:nvPr/>
          </p:nvSpPr>
          <p:spPr bwMode="auto">
            <a:xfrm rot="-5400000">
              <a:off x="2164" y="348"/>
              <a:ext cx="288" cy="3144"/>
            </a:xfrm>
            <a:prstGeom prst="can">
              <a:avLst>
                <a:gd name="adj" fmla="val 29162"/>
              </a:avLst>
            </a:prstGeom>
            <a:gradFill rotWithShape="0">
              <a:gsLst>
                <a:gs pos="0">
                  <a:srgbClr val="009900"/>
                </a:gs>
                <a:gs pos="50000">
                  <a:srgbClr val="99CC00"/>
                </a:gs>
                <a:gs pos="100000">
                  <a:srgbClr val="009900"/>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       INC 2</a:t>
              </a:r>
            </a:p>
          </p:txBody>
        </p:sp>
        <p:sp>
          <p:nvSpPr>
            <p:cNvPr id="10270" name="AutoShape 57">
              <a:extLst>
                <a:ext uri="{FF2B5EF4-FFF2-40B4-BE49-F238E27FC236}">
                  <a16:creationId xmlns:a16="http://schemas.microsoft.com/office/drawing/2014/main" id="{C1ED51F8-4363-23C7-24D2-71AD6167F8E2}"/>
                </a:ext>
              </a:extLst>
            </p:cNvPr>
            <p:cNvSpPr>
              <a:spLocks noChangeArrowheads="1"/>
            </p:cNvSpPr>
            <p:nvPr/>
          </p:nvSpPr>
          <p:spPr bwMode="auto">
            <a:xfrm rot="-5400000">
              <a:off x="2740" y="108"/>
              <a:ext cx="288" cy="3144"/>
            </a:xfrm>
            <a:prstGeom prst="can">
              <a:avLst>
                <a:gd name="adj" fmla="val 29162"/>
              </a:avLst>
            </a:prstGeom>
            <a:gradFill rotWithShape="0">
              <a:gsLst>
                <a:gs pos="0">
                  <a:srgbClr val="009900"/>
                </a:gs>
                <a:gs pos="50000">
                  <a:srgbClr val="99CC00"/>
                </a:gs>
                <a:gs pos="100000">
                  <a:srgbClr val="009900"/>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	INC 1</a:t>
              </a:r>
            </a:p>
          </p:txBody>
        </p:sp>
        <p:sp>
          <p:nvSpPr>
            <p:cNvPr id="10271" name="AutoShape 58">
              <a:extLst>
                <a:ext uri="{FF2B5EF4-FFF2-40B4-BE49-F238E27FC236}">
                  <a16:creationId xmlns:a16="http://schemas.microsoft.com/office/drawing/2014/main" id="{7A189E23-49E7-0160-4EB7-95559D84275D}"/>
                </a:ext>
              </a:extLst>
            </p:cNvPr>
            <p:cNvSpPr>
              <a:spLocks noChangeArrowheads="1"/>
            </p:cNvSpPr>
            <p:nvPr/>
          </p:nvSpPr>
          <p:spPr bwMode="auto">
            <a:xfrm rot="-5400000">
              <a:off x="3076" y="588"/>
              <a:ext cx="288" cy="3144"/>
            </a:xfrm>
            <a:prstGeom prst="can">
              <a:avLst>
                <a:gd name="adj" fmla="val 29162"/>
              </a:avLst>
            </a:prstGeom>
            <a:gradFill rotWithShape="0">
              <a:gsLst>
                <a:gs pos="0">
                  <a:srgbClr val="009900"/>
                </a:gs>
                <a:gs pos="50000">
                  <a:srgbClr val="99CC00"/>
                </a:gs>
                <a:gs pos="100000">
                  <a:srgbClr val="009900"/>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	INC 3</a:t>
              </a:r>
            </a:p>
          </p:txBody>
        </p:sp>
        <p:sp>
          <p:nvSpPr>
            <p:cNvPr id="10272" name="AutoShape 60">
              <a:extLst>
                <a:ext uri="{FF2B5EF4-FFF2-40B4-BE49-F238E27FC236}">
                  <a16:creationId xmlns:a16="http://schemas.microsoft.com/office/drawing/2014/main" id="{7FC62E96-6BAC-FDEC-BE54-2E2F737E703F}"/>
                </a:ext>
              </a:extLst>
            </p:cNvPr>
            <p:cNvSpPr>
              <a:spLocks noChangeArrowheads="1"/>
            </p:cNvSpPr>
            <p:nvPr/>
          </p:nvSpPr>
          <p:spPr bwMode="auto">
            <a:xfrm rot="-5400000">
              <a:off x="3292" y="348"/>
              <a:ext cx="288" cy="3144"/>
            </a:xfrm>
            <a:prstGeom prst="can">
              <a:avLst>
                <a:gd name="adj" fmla="val 29162"/>
              </a:avLst>
            </a:prstGeom>
            <a:gradFill rotWithShape="0">
              <a:gsLst>
                <a:gs pos="0">
                  <a:srgbClr val="009900"/>
                </a:gs>
                <a:gs pos="50000">
                  <a:srgbClr val="99CC00"/>
                </a:gs>
                <a:gs pos="100000">
                  <a:srgbClr val="009900"/>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CHARGE 1</a:t>
              </a:r>
            </a:p>
          </p:txBody>
        </p:sp>
        <p:sp>
          <p:nvSpPr>
            <p:cNvPr id="10273" name="AutoShape 66">
              <a:extLst>
                <a:ext uri="{FF2B5EF4-FFF2-40B4-BE49-F238E27FC236}">
                  <a16:creationId xmlns:a16="http://schemas.microsoft.com/office/drawing/2014/main" id="{C8E1C6B0-6A98-554C-67F8-A27A9E5EE763}"/>
                </a:ext>
              </a:extLst>
            </p:cNvPr>
            <p:cNvSpPr>
              <a:spLocks noChangeArrowheads="1"/>
            </p:cNvSpPr>
            <p:nvPr/>
          </p:nvSpPr>
          <p:spPr bwMode="auto">
            <a:xfrm flipH="1">
              <a:off x="988" y="1583"/>
              <a:ext cx="288" cy="192"/>
            </a:xfrm>
            <a:prstGeom prst="rightArrow">
              <a:avLst>
                <a:gd name="adj1" fmla="val 50000"/>
                <a:gd name="adj2" fmla="val 37500"/>
              </a:avLst>
            </a:prstGeom>
            <a:solidFill>
              <a:srgbClr val="CCFF33"/>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0274" name="AutoShape 67">
              <a:extLst>
                <a:ext uri="{FF2B5EF4-FFF2-40B4-BE49-F238E27FC236}">
                  <a16:creationId xmlns:a16="http://schemas.microsoft.com/office/drawing/2014/main" id="{66C2C9CB-DD92-E7FD-7DD7-BCE26B492C8B}"/>
                </a:ext>
              </a:extLst>
            </p:cNvPr>
            <p:cNvSpPr>
              <a:spLocks noChangeArrowheads="1"/>
            </p:cNvSpPr>
            <p:nvPr/>
          </p:nvSpPr>
          <p:spPr bwMode="auto">
            <a:xfrm flipH="1">
              <a:off x="396" y="1831"/>
              <a:ext cx="288" cy="192"/>
            </a:xfrm>
            <a:prstGeom prst="rightArrow">
              <a:avLst>
                <a:gd name="adj1" fmla="val 50000"/>
                <a:gd name="adj2" fmla="val 37500"/>
              </a:avLst>
            </a:prstGeom>
            <a:solidFill>
              <a:srgbClr val="CCFF33"/>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0275" name="AutoShape 69">
              <a:extLst>
                <a:ext uri="{FF2B5EF4-FFF2-40B4-BE49-F238E27FC236}">
                  <a16:creationId xmlns:a16="http://schemas.microsoft.com/office/drawing/2014/main" id="{7381C5DF-A3D0-261D-9137-8855F2CCF5D6}"/>
                </a:ext>
              </a:extLst>
            </p:cNvPr>
            <p:cNvSpPr>
              <a:spLocks noChangeArrowheads="1"/>
            </p:cNvSpPr>
            <p:nvPr/>
          </p:nvSpPr>
          <p:spPr bwMode="auto">
            <a:xfrm flipH="1">
              <a:off x="1332" y="2063"/>
              <a:ext cx="288" cy="192"/>
            </a:xfrm>
            <a:prstGeom prst="rightArrow">
              <a:avLst>
                <a:gd name="adj1" fmla="val 50000"/>
                <a:gd name="adj2" fmla="val 37500"/>
              </a:avLst>
            </a:prstGeom>
            <a:solidFill>
              <a:srgbClr val="CCFF33"/>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0276" name="Freeform 76">
              <a:extLst>
                <a:ext uri="{FF2B5EF4-FFF2-40B4-BE49-F238E27FC236}">
                  <a16:creationId xmlns:a16="http://schemas.microsoft.com/office/drawing/2014/main" id="{8EFA670C-D724-2DDF-8D84-A9ED4C7CF869}"/>
                </a:ext>
              </a:extLst>
            </p:cNvPr>
            <p:cNvSpPr>
              <a:spLocks/>
            </p:cNvSpPr>
            <p:nvPr/>
          </p:nvSpPr>
          <p:spPr bwMode="auto">
            <a:xfrm>
              <a:off x="1893" y="1401"/>
              <a:ext cx="3425" cy="1037"/>
            </a:xfrm>
            <a:custGeom>
              <a:avLst/>
              <a:gdLst>
                <a:gd name="T0" fmla="*/ 102 w 6851"/>
                <a:gd name="T1" fmla="*/ 0 h 2074"/>
                <a:gd name="T2" fmla="*/ 0 w 6851"/>
                <a:gd name="T3" fmla="*/ 0 h 2074"/>
                <a:gd name="T4" fmla="*/ 0 w 6851"/>
                <a:gd name="T5" fmla="*/ 1 h 2074"/>
                <a:gd name="T6" fmla="*/ 1 w 6851"/>
                <a:gd name="T7" fmla="*/ 1 h 2074"/>
                <a:gd name="T8" fmla="*/ 1 w 6851"/>
                <a:gd name="T9" fmla="*/ 2 h 2074"/>
                <a:gd name="T10" fmla="*/ 1 w 6851"/>
                <a:gd name="T11" fmla="*/ 2 h 2074"/>
                <a:gd name="T12" fmla="*/ 3 w 6851"/>
                <a:gd name="T13" fmla="*/ 5 h 2074"/>
                <a:gd name="T14" fmla="*/ 3 w 6851"/>
                <a:gd name="T15" fmla="*/ 8 h 2074"/>
                <a:gd name="T16" fmla="*/ 3 w 6851"/>
                <a:gd name="T17" fmla="*/ 8 h 2074"/>
                <a:gd name="T18" fmla="*/ 4 w 6851"/>
                <a:gd name="T19" fmla="*/ 12 h 2074"/>
                <a:gd name="T20" fmla="*/ 4 w 6851"/>
                <a:gd name="T21" fmla="*/ 17 h 2074"/>
                <a:gd name="T22" fmla="*/ 4 w 6851"/>
                <a:gd name="T23" fmla="*/ 18 h 2074"/>
                <a:gd name="T24" fmla="*/ 4 w 6851"/>
                <a:gd name="T25" fmla="*/ 18 h 2074"/>
                <a:gd name="T26" fmla="*/ 4 w 6851"/>
                <a:gd name="T27" fmla="*/ 19 h 2074"/>
                <a:gd name="T28" fmla="*/ 4 w 6851"/>
                <a:gd name="T29" fmla="*/ 21 h 2074"/>
                <a:gd name="T30" fmla="*/ 3 w 6851"/>
                <a:gd name="T31" fmla="*/ 25 h 2074"/>
                <a:gd name="T32" fmla="*/ 3 w 6851"/>
                <a:gd name="T33" fmla="*/ 25 h 2074"/>
                <a:gd name="T34" fmla="*/ 3 w 6851"/>
                <a:gd name="T35" fmla="*/ 29 h 2074"/>
                <a:gd name="T36" fmla="*/ 1 w 6851"/>
                <a:gd name="T37" fmla="*/ 32 h 2074"/>
                <a:gd name="T38" fmla="*/ 1 w 6851"/>
                <a:gd name="T39" fmla="*/ 32 h 2074"/>
                <a:gd name="T40" fmla="*/ 1 w 6851"/>
                <a:gd name="T41" fmla="*/ 32 h 2074"/>
                <a:gd name="T42" fmla="*/ 0 w 6851"/>
                <a:gd name="T43" fmla="*/ 33 h 2074"/>
                <a:gd name="T44" fmla="*/ 0 w 6851"/>
                <a:gd name="T45" fmla="*/ 33 h 2074"/>
                <a:gd name="T46" fmla="*/ 102 w 6851"/>
                <a:gd name="T47" fmla="*/ 33 h 2074"/>
                <a:gd name="T48" fmla="*/ 102 w 6851"/>
                <a:gd name="T49" fmla="*/ 33 h 2074"/>
                <a:gd name="T50" fmla="*/ 103 w 6851"/>
                <a:gd name="T51" fmla="*/ 33 h 2074"/>
                <a:gd name="T52" fmla="*/ 104 w 6851"/>
                <a:gd name="T53" fmla="*/ 32 h 2074"/>
                <a:gd name="T54" fmla="*/ 104 w 6851"/>
                <a:gd name="T55" fmla="*/ 32 h 2074"/>
                <a:gd name="T56" fmla="*/ 105 w 6851"/>
                <a:gd name="T57" fmla="*/ 29 h 2074"/>
                <a:gd name="T58" fmla="*/ 106 w 6851"/>
                <a:gd name="T59" fmla="*/ 25 h 2074"/>
                <a:gd name="T60" fmla="*/ 106 w 6851"/>
                <a:gd name="T61" fmla="*/ 25 h 2074"/>
                <a:gd name="T62" fmla="*/ 106 w 6851"/>
                <a:gd name="T63" fmla="*/ 21 h 2074"/>
                <a:gd name="T64" fmla="*/ 107 w 6851"/>
                <a:gd name="T65" fmla="*/ 17 h 2074"/>
                <a:gd name="T66" fmla="*/ 107 w 6851"/>
                <a:gd name="T67" fmla="*/ 16 h 2074"/>
                <a:gd name="T68" fmla="*/ 107 w 6851"/>
                <a:gd name="T69" fmla="*/ 15 h 2074"/>
                <a:gd name="T70" fmla="*/ 107 w 6851"/>
                <a:gd name="T71" fmla="*/ 15 h 2074"/>
                <a:gd name="T72" fmla="*/ 106 w 6851"/>
                <a:gd name="T73" fmla="*/ 12 h 2074"/>
                <a:gd name="T74" fmla="*/ 106 w 6851"/>
                <a:gd name="T75" fmla="*/ 8 h 2074"/>
                <a:gd name="T76" fmla="*/ 106 w 6851"/>
                <a:gd name="T77" fmla="*/ 8 h 2074"/>
                <a:gd name="T78" fmla="*/ 105 w 6851"/>
                <a:gd name="T79" fmla="*/ 5 h 2074"/>
                <a:gd name="T80" fmla="*/ 104 w 6851"/>
                <a:gd name="T81" fmla="*/ 2 h 2074"/>
                <a:gd name="T82" fmla="*/ 104 w 6851"/>
                <a:gd name="T83" fmla="*/ 2 h 2074"/>
                <a:gd name="T84" fmla="*/ 103 w 6851"/>
                <a:gd name="T85" fmla="*/ 1 h 2074"/>
                <a:gd name="T86" fmla="*/ 102 w 6851"/>
                <a:gd name="T87" fmla="*/ 1 h 2074"/>
                <a:gd name="T88" fmla="*/ 102 w 6851"/>
                <a:gd name="T89" fmla="*/ 0 h 207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6851" h="2074">
                  <a:moveTo>
                    <a:pt x="6562" y="0"/>
                  </a:moveTo>
                  <a:lnTo>
                    <a:pt x="0" y="0"/>
                  </a:lnTo>
                  <a:lnTo>
                    <a:pt x="7" y="5"/>
                  </a:lnTo>
                  <a:lnTo>
                    <a:pt x="75" y="28"/>
                  </a:lnTo>
                  <a:lnTo>
                    <a:pt x="119" y="88"/>
                  </a:lnTo>
                  <a:lnTo>
                    <a:pt x="120" y="85"/>
                  </a:lnTo>
                  <a:lnTo>
                    <a:pt x="194" y="278"/>
                  </a:lnTo>
                  <a:lnTo>
                    <a:pt x="242" y="481"/>
                  </a:lnTo>
                  <a:lnTo>
                    <a:pt x="241" y="482"/>
                  </a:lnTo>
                  <a:lnTo>
                    <a:pt x="273" y="762"/>
                  </a:lnTo>
                  <a:lnTo>
                    <a:pt x="287" y="1040"/>
                  </a:lnTo>
                  <a:lnTo>
                    <a:pt x="287" y="1109"/>
                  </a:lnTo>
                  <a:lnTo>
                    <a:pt x="287" y="1141"/>
                  </a:lnTo>
                  <a:lnTo>
                    <a:pt x="285" y="1178"/>
                  </a:lnTo>
                  <a:lnTo>
                    <a:pt x="277" y="1317"/>
                  </a:lnTo>
                  <a:lnTo>
                    <a:pt x="242" y="1600"/>
                  </a:lnTo>
                  <a:lnTo>
                    <a:pt x="242" y="1596"/>
                  </a:lnTo>
                  <a:lnTo>
                    <a:pt x="195" y="1796"/>
                  </a:lnTo>
                  <a:lnTo>
                    <a:pt x="120" y="1991"/>
                  </a:lnTo>
                  <a:lnTo>
                    <a:pt x="119" y="1991"/>
                  </a:lnTo>
                  <a:lnTo>
                    <a:pt x="76" y="2048"/>
                  </a:lnTo>
                  <a:lnTo>
                    <a:pt x="7" y="2074"/>
                  </a:lnTo>
                  <a:lnTo>
                    <a:pt x="0" y="2071"/>
                  </a:lnTo>
                  <a:lnTo>
                    <a:pt x="6562" y="2071"/>
                  </a:lnTo>
                  <a:lnTo>
                    <a:pt x="6570" y="2074"/>
                  </a:lnTo>
                  <a:lnTo>
                    <a:pt x="6638" y="2051"/>
                  </a:lnTo>
                  <a:lnTo>
                    <a:pt x="6682" y="1991"/>
                  </a:lnTo>
                  <a:lnTo>
                    <a:pt x="6683" y="1991"/>
                  </a:lnTo>
                  <a:lnTo>
                    <a:pt x="6757" y="1799"/>
                  </a:lnTo>
                  <a:lnTo>
                    <a:pt x="6805" y="1596"/>
                  </a:lnTo>
                  <a:lnTo>
                    <a:pt x="6805" y="1600"/>
                  </a:lnTo>
                  <a:lnTo>
                    <a:pt x="6837" y="1320"/>
                  </a:lnTo>
                  <a:lnTo>
                    <a:pt x="6851" y="1042"/>
                  </a:lnTo>
                  <a:lnTo>
                    <a:pt x="6851" y="973"/>
                  </a:lnTo>
                  <a:lnTo>
                    <a:pt x="6851" y="940"/>
                  </a:lnTo>
                  <a:lnTo>
                    <a:pt x="6849" y="904"/>
                  </a:lnTo>
                  <a:lnTo>
                    <a:pt x="6840" y="764"/>
                  </a:lnTo>
                  <a:lnTo>
                    <a:pt x="6804" y="482"/>
                  </a:lnTo>
                  <a:lnTo>
                    <a:pt x="6805" y="481"/>
                  </a:lnTo>
                  <a:lnTo>
                    <a:pt x="6758" y="281"/>
                  </a:lnTo>
                  <a:lnTo>
                    <a:pt x="6683" y="85"/>
                  </a:lnTo>
                  <a:lnTo>
                    <a:pt x="6682" y="88"/>
                  </a:lnTo>
                  <a:lnTo>
                    <a:pt x="6639" y="31"/>
                  </a:lnTo>
                  <a:lnTo>
                    <a:pt x="6570" y="5"/>
                  </a:lnTo>
                  <a:lnTo>
                    <a:pt x="6562" y="0"/>
                  </a:lnTo>
                  <a:close/>
                </a:path>
              </a:pathLst>
            </a:custGeom>
            <a:solidFill>
              <a:srgbClr val="C0C0C0">
                <a:alpha val="50195"/>
              </a:srgbClr>
            </a:solidFill>
            <a:ln w="11176">
              <a:solidFill>
                <a:srgbClr val="969696"/>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277" name="Text Box 52">
              <a:extLst>
                <a:ext uri="{FF2B5EF4-FFF2-40B4-BE49-F238E27FC236}">
                  <a16:creationId xmlns:a16="http://schemas.microsoft.com/office/drawing/2014/main" id="{FA76A870-D72D-8636-6EA8-F8BC6CFCC40F}"/>
                </a:ext>
              </a:extLst>
            </p:cNvPr>
            <p:cNvSpPr txBox="1">
              <a:spLocks noChangeArrowheads="1"/>
            </p:cNvSpPr>
            <p:nvPr/>
          </p:nvSpPr>
          <p:spPr bwMode="auto">
            <a:xfrm>
              <a:off x="4862" y="2241"/>
              <a:ext cx="70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IGNITER</a:t>
              </a:r>
            </a:p>
          </p:txBody>
        </p:sp>
        <p:sp>
          <p:nvSpPr>
            <p:cNvPr id="10278" name="Text Box 56">
              <a:extLst>
                <a:ext uri="{FF2B5EF4-FFF2-40B4-BE49-F238E27FC236}">
                  <a16:creationId xmlns:a16="http://schemas.microsoft.com/office/drawing/2014/main" id="{189835EA-5BAD-37E3-DA89-73138823AE23}"/>
                </a:ext>
              </a:extLst>
            </p:cNvPr>
            <p:cNvSpPr txBox="1">
              <a:spLocks noChangeArrowheads="1"/>
            </p:cNvSpPr>
            <p:nvPr/>
          </p:nvSpPr>
          <p:spPr bwMode="auto">
            <a:xfrm>
              <a:off x="3064" y="1362"/>
              <a:ext cx="970"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DDDDDD"/>
                  </a:solidFill>
                </a:rPr>
                <a:t>CONTAINER</a:t>
              </a:r>
            </a:p>
          </p:txBody>
        </p:sp>
      </p:grpSp>
      <p:grpSp>
        <p:nvGrpSpPr>
          <p:cNvPr id="622721" name="Group 129">
            <a:extLst>
              <a:ext uri="{FF2B5EF4-FFF2-40B4-BE49-F238E27FC236}">
                <a16:creationId xmlns:a16="http://schemas.microsoft.com/office/drawing/2014/main" id="{7CCE6510-C134-0F23-F3F6-0E912C4094DE}"/>
              </a:ext>
            </a:extLst>
          </p:cNvPr>
          <p:cNvGrpSpPr>
            <a:grpSpLocks/>
          </p:cNvGrpSpPr>
          <p:nvPr/>
        </p:nvGrpSpPr>
        <p:grpSpPr bwMode="auto">
          <a:xfrm>
            <a:off x="2692400" y="4281489"/>
            <a:ext cx="7507288" cy="2217737"/>
            <a:chOff x="736" y="2697"/>
            <a:chExt cx="4729" cy="1397"/>
          </a:xfrm>
        </p:grpSpPr>
        <p:grpSp>
          <p:nvGrpSpPr>
            <p:cNvPr id="10245" name="Group 114">
              <a:extLst>
                <a:ext uri="{FF2B5EF4-FFF2-40B4-BE49-F238E27FC236}">
                  <a16:creationId xmlns:a16="http://schemas.microsoft.com/office/drawing/2014/main" id="{F435BA2D-15B4-1FAD-BB83-0191D413F8AE}"/>
                </a:ext>
              </a:extLst>
            </p:cNvPr>
            <p:cNvGrpSpPr>
              <a:grpSpLocks/>
            </p:cNvGrpSpPr>
            <p:nvPr/>
          </p:nvGrpSpPr>
          <p:grpSpPr bwMode="auto">
            <a:xfrm>
              <a:off x="4577" y="3024"/>
              <a:ext cx="672" cy="720"/>
              <a:chOff x="712" y="3120"/>
              <a:chExt cx="672" cy="720"/>
            </a:xfrm>
          </p:grpSpPr>
          <p:sp>
            <p:nvSpPr>
              <p:cNvPr id="10264" name="AutoShape 115">
                <a:extLst>
                  <a:ext uri="{FF2B5EF4-FFF2-40B4-BE49-F238E27FC236}">
                    <a16:creationId xmlns:a16="http://schemas.microsoft.com/office/drawing/2014/main" id="{75756E10-02C1-9133-CB82-3C2DA392DDD5}"/>
                  </a:ext>
                </a:extLst>
              </p:cNvPr>
              <p:cNvSpPr>
                <a:spLocks noChangeArrowheads="1"/>
              </p:cNvSpPr>
              <p:nvPr/>
            </p:nvSpPr>
            <p:spPr bwMode="auto">
              <a:xfrm rot="-5400000">
                <a:off x="688" y="3144"/>
                <a:ext cx="720" cy="672"/>
              </a:xfrm>
              <a:prstGeom prst="can">
                <a:avLst>
                  <a:gd name="adj" fmla="val 26037"/>
                </a:avLst>
              </a:prstGeom>
              <a:gradFill rotWithShape="0">
                <a:gsLst>
                  <a:gs pos="0">
                    <a:srgbClr val="00CCFF"/>
                  </a:gs>
                  <a:gs pos="50000">
                    <a:srgbClr val="FFFFFF"/>
                  </a:gs>
                  <a:gs pos="100000">
                    <a:srgbClr val="00CCFF"/>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000000"/>
                    </a:solidFill>
                  </a:rPr>
                  <a:t>INC</a:t>
                </a:r>
              </a:p>
            </p:txBody>
          </p:sp>
          <p:sp>
            <p:nvSpPr>
              <p:cNvPr id="10265" name="Oval 116">
                <a:extLst>
                  <a:ext uri="{FF2B5EF4-FFF2-40B4-BE49-F238E27FC236}">
                    <a16:creationId xmlns:a16="http://schemas.microsoft.com/office/drawing/2014/main" id="{0B0E155F-2718-9815-DB9E-DBD1549BD69E}"/>
                  </a:ext>
                </a:extLst>
              </p:cNvPr>
              <p:cNvSpPr>
                <a:spLocks noChangeAspect="1" noChangeArrowheads="1"/>
              </p:cNvSpPr>
              <p:nvPr/>
            </p:nvSpPr>
            <p:spPr bwMode="auto">
              <a:xfrm flipH="1">
                <a:off x="763" y="3266"/>
                <a:ext cx="69" cy="425"/>
              </a:xfrm>
              <a:prstGeom prst="ellipse">
                <a:avLst/>
              </a:prstGeom>
              <a:solidFill>
                <a:srgbClr val="FF99CC"/>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grpSp>
          <p:nvGrpSpPr>
            <p:cNvPr id="10246" name="Group 117">
              <a:extLst>
                <a:ext uri="{FF2B5EF4-FFF2-40B4-BE49-F238E27FC236}">
                  <a16:creationId xmlns:a16="http://schemas.microsoft.com/office/drawing/2014/main" id="{ECB59E06-2F00-A0E2-0552-0A6683A07C57}"/>
                </a:ext>
              </a:extLst>
            </p:cNvPr>
            <p:cNvGrpSpPr>
              <a:grpSpLocks/>
            </p:cNvGrpSpPr>
            <p:nvPr/>
          </p:nvGrpSpPr>
          <p:grpSpPr bwMode="auto">
            <a:xfrm>
              <a:off x="1000" y="3024"/>
              <a:ext cx="672" cy="720"/>
              <a:chOff x="712" y="3120"/>
              <a:chExt cx="672" cy="720"/>
            </a:xfrm>
          </p:grpSpPr>
          <p:sp>
            <p:nvSpPr>
              <p:cNvPr id="10262" name="AutoShape 118">
                <a:extLst>
                  <a:ext uri="{FF2B5EF4-FFF2-40B4-BE49-F238E27FC236}">
                    <a16:creationId xmlns:a16="http://schemas.microsoft.com/office/drawing/2014/main" id="{A1FF4E5A-F14C-DBFB-53A3-320E5C61228A}"/>
                  </a:ext>
                </a:extLst>
              </p:cNvPr>
              <p:cNvSpPr>
                <a:spLocks noChangeArrowheads="1"/>
              </p:cNvSpPr>
              <p:nvPr/>
            </p:nvSpPr>
            <p:spPr bwMode="auto">
              <a:xfrm rot="-5400000">
                <a:off x="688" y="3144"/>
                <a:ext cx="720" cy="672"/>
              </a:xfrm>
              <a:prstGeom prst="can">
                <a:avLst>
                  <a:gd name="adj" fmla="val 26037"/>
                </a:avLst>
              </a:prstGeom>
              <a:gradFill rotWithShape="0">
                <a:gsLst>
                  <a:gs pos="0">
                    <a:srgbClr val="00CCFF"/>
                  </a:gs>
                  <a:gs pos="50000">
                    <a:srgbClr val="FFFFFF"/>
                  </a:gs>
                  <a:gs pos="100000">
                    <a:srgbClr val="00CCFF"/>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000000"/>
                    </a:solidFill>
                  </a:rPr>
                  <a:t>INC</a:t>
                </a:r>
              </a:p>
            </p:txBody>
          </p:sp>
          <p:sp>
            <p:nvSpPr>
              <p:cNvPr id="10263" name="Oval 119">
                <a:extLst>
                  <a:ext uri="{FF2B5EF4-FFF2-40B4-BE49-F238E27FC236}">
                    <a16:creationId xmlns:a16="http://schemas.microsoft.com/office/drawing/2014/main" id="{9C20E564-3609-40E3-5A3A-11A8D5F96054}"/>
                  </a:ext>
                </a:extLst>
              </p:cNvPr>
              <p:cNvSpPr>
                <a:spLocks noChangeAspect="1" noChangeArrowheads="1"/>
              </p:cNvSpPr>
              <p:nvPr/>
            </p:nvSpPr>
            <p:spPr bwMode="auto">
              <a:xfrm flipH="1">
                <a:off x="763" y="3266"/>
                <a:ext cx="69" cy="425"/>
              </a:xfrm>
              <a:prstGeom prst="ellipse">
                <a:avLst/>
              </a:prstGeom>
              <a:solidFill>
                <a:srgbClr val="FF99CC"/>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grpSp>
          <p:nvGrpSpPr>
            <p:cNvPr id="10247" name="Group 120">
              <a:extLst>
                <a:ext uri="{FF2B5EF4-FFF2-40B4-BE49-F238E27FC236}">
                  <a16:creationId xmlns:a16="http://schemas.microsoft.com/office/drawing/2014/main" id="{61FF7D03-A16B-BEA2-4851-3E44D6AAB02C}"/>
                </a:ext>
              </a:extLst>
            </p:cNvPr>
            <p:cNvGrpSpPr>
              <a:grpSpLocks/>
            </p:cNvGrpSpPr>
            <p:nvPr/>
          </p:nvGrpSpPr>
          <p:grpSpPr bwMode="auto">
            <a:xfrm>
              <a:off x="1899" y="3024"/>
              <a:ext cx="672" cy="720"/>
              <a:chOff x="712" y="3120"/>
              <a:chExt cx="672" cy="720"/>
            </a:xfrm>
          </p:grpSpPr>
          <p:sp>
            <p:nvSpPr>
              <p:cNvPr id="10260" name="AutoShape 121">
                <a:extLst>
                  <a:ext uri="{FF2B5EF4-FFF2-40B4-BE49-F238E27FC236}">
                    <a16:creationId xmlns:a16="http://schemas.microsoft.com/office/drawing/2014/main" id="{6A8885FC-DF09-630D-565D-083F7EF37512}"/>
                  </a:ext>
                </a:extLst>
              </p:cNvPr>
              <p:cNvSpPr>
                <a:spLocks noChangeArrowheads="1"/>
              </p:cNvSpPr>
              <p:nvPr/>
            </p:nvSpPr>
            <p:spPr bwMode="auto">
              <a:xfrm rot="-5400000">
                <a:off x="688" y="3144"/>
                <a:ext cx="720" cy="672"/>
              </a:xfrm>
              <a:prstGeom prst="can">
                <a:avLst>
                  <a:gd name="adj" fmla="val 26037"/>
                </a:avLst>
              </a:prstGeom>
              <a:gradFill rotWithShape="0">
                <a:gsLst>
                  <a:gs pos="0">
                    <a:srgbClr val="00CCFF"/>
                  </a:gs>
                  <a:gs pos="50000">
                    <a:srgbClr val="FFFFFF"/>
                  </a:gs>
                  <a:gs pos="100000">
                    <a:srgbClr val="00CCFF"/>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000000"/>
                    </a:solidFill>
                  </a:rPr>
                  <a:t>INC</a:t>
                </a:r>
              </a:p>
            </p:txBody>
          </p:sp>
          <p:sp>
            <p:nvSpPr>
              <p:cNvPr id="10261" name="Oval 122">
                <a:extLst>
                  <a:ext uri="{FF2B5EF4-FFF2-40B4-BE49-F238E27FC236}">
                    <a16:creationId xmlns:a16="http://schemas.microsoft.com/office/drawing/2014/main" id="{FE1C42C0-2FCB-A4D1-15D3-8C699862251E}"/>
                  </a:ext>
                </a:extLst>
              </p:cNvPr>
              <p:cNvSpPr>
                <a:spLocks noChangeAspect="1" noChangeArrowheads="1"/>
              </p:cNvSpPr>
              <p:nvPr/>
            </p:nvSpPr>
            <p:spPr bwMode="auto">
              <a:xfrm flipH="1">
                <a:off x="763" y="3266"/>
                <a:ext cx="69" cy="425"/>
              </a:xfrm>
              <a:prstGeom prst="ellipse">
                <a:avLst/>
              </a:prstGeom>
              <a:solidFill>
                <a:srgbClr val="FF99CC"/>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grpSp>
          <p:nvGrpSpPr>
            <p:cNvPr id="10248" name="Group 123">
              <a:extLst>
                <a:ext uri="{FF2B5EF4-FFF2-40B4-BE49-F238E27FC236}">
                  <a16:creationId xmlns:a16="http://schemas.microsoft.com/office/drawing/2014/main" id="{707D1EC0-9EC2-D3D4-642D-B991FBDCBCB1}"/>
                </a:ext>
              </a:extLst>
            </p:cNvPr>
            <p:cNvGrpSpPr>
              <a:grpSpLocks/>
            </p:cNvGrpSpPr>
            <p:nvPr/>
          </p:nvGrpSpPr>
          <p:grpSpPr bwMode="auto">
            <a:xfrm>
              <a:off x="2798" y="3024"/>
              <a:ext cx="672" cy="720"/>
              <a:chOff x="712" y="3120"/>
              <a:chExt cx="672" cy="720"/>
            </a:xfrm>
          </p:grpSpPr>
          <p:sp>
            <p:nvSpPr>
              <p:cNvPr id="10258" name="AutoShape 124">
                <a:extLst>
                  <a:ext uri="{FF2B5EF4-FFF2-40B4-BE49-F238E27FC236}">
                    <a16:creationId xmlns:a16="http://schemas.microsoft.com/office/drawing/2014/main" id="{4FB12B28-8F8F-6E33-37E8-B3CAE237C234}"/>
                  </a:ext>
                </a:extLst>
              </p:cNvPr>
              <p:cNvSpPr>
                <a:spLocks noChangeArrowheads="1"/>
              </p:cNvSpPr>
              <p:nvPr/>
            </p:nvSpPr>
            <p:spPr bwMode="auto">
              <a:xfrm rot="-5400000">
                <a:off x="688" y="3144"/>
                <a:ext cx="720" cy="672"/>
              </a:xfrm>
              <a:prstGeom prst="can">
                <a:avLst>
                  <a:gd name="adj" fmla="val 26037"/>
                </a:avLst>
              </a:prstGeom>
              <a:gradFill rotWithShape="0">
                <a:gsLst>
                  <a:gs pos="0">
                    <a:srgbClr val="00CCFF"/>
                  </a:gs>
                  <a:gs pos="50000">
                    <a:srgbClr val="FFFFFF"/>
                  </a:gs>
                  <a:gs pos="100000">
                    <a:srgbClr val="00CCFF"/>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000000"/>
                    </a:solidFill>
                  </a:rPr>
                  <a:t>INC</a:t>
                </a:r>
              </a:p>
            </p:txBody>
          </p:sp>
          <p:sp>
            <p:nvSpPr>
              <p:cNvPr id="10259" name="Oval 125">
                <a:extLst>
                  <a:ext uri="{FF2B5EF4-FFF2-40B4-BE49-F238E27FC236}">
                    <a16:creationId xmlns:a16="http://schemas.microsoft.com/office/drawing/2014/main" id="{91D004B5-DAED-90E3-7264-8EE21455E3A1}"/>
                  </a:ext>
                </a:extLst>
              </p:cNvPr>
              <p:cNvSpPr>
                <a:spLocks noChangeAspect="1" noChangeArrowheads="1"/>
              </p:cNvSpPr>
              <p:nvPr/>
            </p:nvSpPr>
            <p:spPr bwMode="auto">
              <a:xfrm flipH="1">
                <a:off x="763" y="3266"/>
                <a:ext cx="69" cy="425"/>
              </a:xfrm>
              <a:prstGeom prst="ellipse">
                <a:avLst/>
              </a:prstGeom>
              <a:solidFill>
                <a:srgbClr val="FF99CC"/>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grpSp>
          <p:nvGrpSpPr>
            <p:cNvPr id="10249" name="Group 126">
              <a:extLst>
                <a:ext uri="{FF2B5EF4-FFF2-40B4-BE49-F238E27FC236}">
                  <a16:creationId xmlns:a16="http://schemas.microsoft.com/office/drawing/2014/main" id="{6B409958-CA4B-0AB7-2FD6-1368021A7402}"/>
                </a:ext>
              </a:extLst>
            </p:cNvPr>
            <p:cNvGrpSpPr>
              <a:grpSpLocks/>
            </p:cNvGrpSpPr>
            <p:nvPr/>
          </p:nvGrpSpPr>
          <p:grpSpPr bwMode="auto">
            <a:xfrm>
              <a:off x="3685" y="3024"/>
              <a:ext cx="672" cy="720"/>
              <a:chOff x="712" y="3120"/>
              <a:chExt cx="672" cy="720"/>
            </a:xfrm>
          </p:grpSpPr>
          <p:sp>
            <p:nvSpPr>
              <p:cNvPr id="10256" name="AutoShape 127">
                <a:extLst>
                  <a:ext uri="{FF2B5EF4-FFF2-40B4-BE49-F238E27FC236}">
                    <a16:creationId xmlns:a16="http://schemas.microsoft.com/office/drawing/2014/main" id="{F0BF74D8-CA6B-519A-005B-58EC87BCD159}"/>
                  </a:ext>
                </a:extLst>
              </p:cNvPr>
              <p:cNvSpPr>
                <a:spLocks noChangeArrowheads="1"/>
              </p:cNvSpPr>
              <p:nvPr/>
            </p:nvSpPr>
            <p:spPr bwMode="auto">
              <a:xfrm rot="-5400000">
                <a:off x="688" y="3144"/>
                <a:ext cx="720" cy="672"/>
              </a:xfrm>
              <a:prstGeom prst="can">
                <a:avLst>
                  <a:gd name="adj" fmla="val 26037"/>
                </a:avLst>
              </a:prstGeom>
              <a:gradFill rotWithShape="0">
                <a:gsLst>
                  <a:gs pos="0">
                    <a:srgbClr val="00CCFF"/>
                  </a:gs>
                  <a:gs pos="50000">
                    <a:srgbClr val="FFFFFF"/>
                  </a:gs>
                  <a:gs pos="100000">
                    <a:srgbClr val="00CCFF"/>
                  </a:gs>
                </a:gsLst>
                <a:lin ang="5400000" scaled="1"/>
              </a:gra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000000"/>
                    </a:solidFill>
                  </a:rPr>
                  <a:t>INC</a:t>
                </a:r>
              </a:p>
            </p:txBody>
          </p:sp>
          <p:sp>
            <p:nvSpPr>
              <p:cNvPr id="10257" name="Oval 128">
                <a:extLst>
                  <a:ext uri="{FF2B5EF4-FFF2-40B4-BE49-F238E27FC236}">
                    <a16:creationId xmlns:a16="http://schemas.microsoft.com/office/drawing/2014/main" id="{527A4555-39A2-1382-05FA-0DE4AE13C459}"/>
                  </a:ext>
                </a:extLst>
              </p:cNvPr>
              <p:cNvSpPr>
                <a:spLocks noChangeAspect="1" noChangeArrowheads="1"/>
              </p:cNvSpPr>
              <p:nvPr/>
            </p:nvSpPr>
            <p:spPr bwMode="auto">
              <a:xfrm flipH="1">
                <a:off x="763" y="3266"/>
                <a:ext cx="69" cy="425"/>
              </a:xfrm>
              <a:prstGeom prst="ellipse">
                <a:avLst/>
              </a:prstGeom>
              <a:solidFill>
                <a:srgbClr val="FF99CC"/>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sp>
          <p:nvSpPr>
            <p:cNvPr id="10250" name="Text Box 50">
              <a:extLst>
                <a:ext uri="{FF2B5EF4-FFF2-40B4-BE49-F238E27FC236}">
                  <a16:creationId xmlns:a16="http://schemas.microsoft.com/office/drawing/2014/main" id="{5E3FD5F0-EB08-9767-8820-D7B95DC88251}"/>
                </a:ext>
              </a:extLst>
            </p:cNvPr>
            <p:cNvSpPr txBox="1">
              <a:spLocks noChangeArrowheads="1"/>
            </p:cNvSpPr>
            <p:nvPr/>
          </p:nvSpPr>
          <p:spPr bwMode="auto">
            <a:xfrm>
              <a:off x="1368" y="2697"/>
              <a:ext cx="3393"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FFFF"/>
                  </a:solidFill>
                </a:rPr>
                <a:t>MODULAR CHARGE SYSTEM – “additive” increments</a:t>
              </a:r>
            </a:p>
          </p:txBody>
        </p:sp>
        <p:sp>
          <p:nvSpPr>
            <p:cNvPr id="10251" name="AutoShape 62">
              <a:extLst>
                <a:ext uri="{FF2B5EF4-FFF2-40B4-BE49-F238E27FC236}">
                  <a16:creationId xmlns:a16="http://schemas.microsoft.com/office/drawing/2014/main" id="{619186EE-3D8B-6FF7-E9E6-2EFA91B1ED64}"/>
                </a:ext>
              </a:extLst>
            </p:cNvPr>
            <p:cNvSpPr>
              <a:spLocks noChangeArrowheads="1"/>
            </p:cNvSpPr>
            <p:nvPr/>
          </p:nvSpPr>
          <p:spPr bwMode="auto">
            <a:xfrm>
              <a:off x="1728" y="3288"/>
              <a:ext cx="288" cy="192"/>
            </a:xfrm>
            <a:prstGeom prst="rightArrow">
              <a:avLst>
                <a:gd name="adj1" fmla="val 50000"/>
                <a:gd name="adj2" fmla="val 37500"/>
              </a:avLst>
            </a:prstGeom>
            <a:solidFill>
              <a:srgbClr val="3366FF"/>
            </a:solidFill>
            <a:ln w="12700">
              <a:solidFill>
                <a:srgbClr val="3366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0252" name="AutoShape 63">
              <a:extLst>
                <a:ext uri="{FF2B5EF4-FFF2-40B4-BE49-F238E27FC236}">
                  <a16:creationId xmlns:a16="http://schemas.microsoft.com/office/drawing/2014/main" id="{9CA7419E-DDD9-4DAF-B0B7-163693B83D42}"/>
                </a:ext>
              </a:extLst>
            </p:cNvPr>
            <p:cNvSpPr>
              <a:spLocks noChangeArrowheads="1"/>
            </p:cNvSpPr>
            <p:nvPr/>
          </p:nvSpPr>
          <p:spPr bwMode="auto">
            <a:xfrm>
              <a:off x="2624" y="3288"/>
              <a:ext cx="288" cy="192"/>
            </a:xfrm>
            <a:prstGeom prst="rightArrow">
              <a:avLst>
                <a:gd name="adj1" fmla="val 50000"/>
                <a:gd name="adj2" fmla="val 37500"/>
              </a:avLst>
            </a:prstGeom>
            <a:solidFill>
              <a:srgbClr val="3366FF"/>
            </a:solidFill>
            <a:ln w="12700">
              <a:solidFill>
                <a:srgbClr val="3366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0253" name="AutoShape 64">
              <a:extLst>
                <a:ext uri="{FF2B5EF4-FFF2-40B4-BE49-F238E27FC236}">
                  <a16:creationId xmlns:a16="http://schemas.microsoft.com/office/drawing/2014/main" id="{A78B4346-EDD7-9094-D0B8-D44E38C85B34}"/>
                </a:ext>
              </a:extLst>
            </p:cNvPr>
            <p:cNvSpPr>
              <a:spLocks noChangeArrowheads="1"/>
            </p:cNvSpPr>
            <p:nvPr/>
          </p:nvSpPr>
          <p:spPr bwMode="auto">
            <a:xfrm>
              <a:off x="3520" y="3288"/>
              <a:ext cx="288" cy="192"/>
            </a:xfrm>
            <a:prstGeom prst="rightArrow">
              <a:avLst>
                <a:gd name="adj1" fmla="val 50000"/>
                <a:gd name="adj2" fmla="val 37500"/>
              </a:avLst>
            </a:prstGeom>
            <a:solidFill>
              <a:srgbClr val="3366FF"/>
            </a:solidFill>
            <a:ln w="12700">
              <a:solidFill>
                <a:srgbClr val="3366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0254" name="AutoShape 65">
              <a:extLst>
                <a:ext uri="{FF2B5EF4-FFF2-40B4-BE49-F238E27FC236}">
                  <a16:creationId xmlns:a16="http://schemas.microsoft.com/office/drawing/2014/main" id="{741949B8-1E50-A20B-6345-80063101972A}"/>
                </a:ext>
              </a:extLst>
            </p:cNvPr>
            <p:cNvSpPr>
              <a:spLocks noChangeArrowheads="1"/>
            </p:cNvSpPr>
            <p:nvPr/>
          </p:nvSpPr>
          <p:spPr bwMode="auto">
            <a:xfrm>
              <a:off x="4408" y="3288"/>
              <a:ext cx="288" cy="192"/>
            </a:xfrm>
            <a:prstGeom prst="rightArrow">
              <a:avLst>
                <a:gd name="adj1" fmla="val 50000"/>
                <a:gd name="adj2" fmla="val 37500"/>
              </a:avLst>
            </a:prstGeom>
            <a:solidFill>
              <a:srgbClr val="3366FF"/>
            </a:solidFill>
            <a:ln w="12700">
              <a:solidFill>
                <a:srgbClr val="3366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0255" name="Text Box 48">
              <a:extLst>
                <a:ext uri="{FF2B5EF4-FFF2-40B4-BE49-F238E27FC236}">
                  <a16:creationId xmlns:a16="http://schemas.microsoft.com/office/drawing/2014/main" id="{90213A04-99E7-4AF1-BCD9-FA8463DAE167}"/>
                </a:ext>
              </a:extLst>
            </p:cNvPr>
            <p:cNvSpPr txBox="1">
              <a:spLocks noChangeArrowheads="1"/>
            </p:cNvSpPr>
            <p:nvPr/>
          </p:nvSpPr>
          <p:spPr bwMode="auto">
            <a:xfrm>
              <a:off x="736" y="3861"/>
              <a:ext cx="4729"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Note - in example shown, each increment contains a central igniter</a:t>
              </a:r>
            </a:p>
          </p:txBody>
        </p:sp>
      </p:gr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6227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4">
            <a:extLst>
              <a:ext uri="{FF2B5EF4-FFF2-40B4-BE49-F238E27FC236}">
                <a16:creationId xmlns:a16="http://schemas.microsoft.com/office/drawing/2014/main" id="{9CDC7E26-734B-A4F0-72F6-9FD3AAC62C65}"/>
              </a:ext>
            </a:extLst>
          </p:cNvPr>
          <p:cNvSpPr>
            <a:spLocks noGrp="1"/>
          </p:cNvSpPr>
          <p:nvPr>
            <p:ph type="sldNum" sz="quarter" idx="4294967295"/>
          </p:nvPr>
        </p:nvSpPr>
        <p:spPr bwMode="auto">
          <a:xfrm>
            <a:off x="152400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sz="1600" b="1" dirty="0">
              <a:solidFill>
                <a:srgbClr val="FFFFFF"/>
              </a:solidFill>
            </a:endParaRPr>
          </a:p>
        </p:txBody>
      </p:sp>
      <p:grpSp>
        <p:nvGrpSpPr>
          <p:cNvPr id="12291" name="Group 2">
            <a:extLst>
              <a:ext uri="{FF2B5EF4-FFF2-40B4-BE49-F238E27FC236}">
                <a16:creationId xmlns:a16="http://schemas.microsoft.com/office/drawing/2014/main" id="{A43F30EA-0B11-7CA0-F6CD-6D001869ED7C}"/>
              </a:ext>
            </a:extLst>
          </p:cNvPr>
          <p:cNvGrpSpPr>
            <a:grpSpLocks/>
          </p:cNvGrpSpPr>
          <p:nvPr/>
        </p:nvGrpSpPr>
        <p:grpSpPr bwMode="auto">
          <a:xfrm>
            <a:off x="1716089" y="1179514"/>
            <a:ext cx="8816975" cy="4975225"/>
            <a:chOff x="121" y="897"/>
            <a:chExt cx="5554" cy="3134"/>
          </a:xfrm>
        </p:grpSpPr>
        <p:pic>
          <p:nvPicPr>
            <p:cNvPr id="12293" name="Picture 3" descr="gun - charge - 155mm HOW US M3A1 copy">
              <a:extLst>
                <a:ext uri="{FF2B5EF4-FFF2-40B4-BE49-F238E27FC236}">
                  <a16:creationId xmlns:a16="http://schemas.microsoft.com/office/drawing/2014/main" id="{ADC09992-3528-7166-FC65-ADCA03F529D1}"/>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21" y="2365"/>
              <a:ext cx="5339" cy="1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4" name="Text Box 4">
              <a:extLst>
                <a:ext uri="{FF2B5EF4-FFF2-40B4-BE49-F238E27FC236}">
                  <a16:creationId xmlns:a16="http://schemas.microsoft.com/office/drawing/2014/main" id="{720B7FDC-CA8D-F7FF-18E2-E22FCE37FF0E}"/>
                </a:ext>
              </a:extLst>
            </p:cNvPr>
            <p:cNvSpPr txBox="1">
              <a:spLocks noChangeArrowheads="1"/>
            </p:cNvSpPr>
            <p:nvPr/>
          </p:nvSpPr>
          <p:spPr bwMode="auto">
            <a:xfrm>
              <a:off x="1931" y="897"/>
              <a:ext cx="1395" cy="2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000">
                  <a:solidFill>
                    <a:srgbClr val="FFFFFF"/>
                  </a:solidFill>
                  <a:latin typeface="Times New Roman" panose="02020603050405020304" pitchFamily="18" charset="0"/>
                </a:rPr>
                <a:t>Charge 2 Increment</a:t>
              </a:r>
            </a:p>
          </p:txBody>
        </p:sp>
        <p:sp>
          <p:nvSpPr>
            <p:cNvPr id="12295" name="Text Box 5">
              <a:extLst>
                <a:ext uri="{FF2B5EF4-FFF2-40B4-BE49-F238E27FC236}">
                  <a16:creationId xmlns:a16="http://schemas.microsoft.com/office/drawing/2014/main" id="{66C06547-62B1-EB95-F4C4-55BCDA9CB1EC}"/>
                </a:ext>
              </a:extLst>
            </p:cNvPr>
            <p:cNvSpPr txBox="1">
              <a:spLocks noChangeArrowheads="1"/>
            </p:cNvSpPr>
            <p:nvPr/>
          </p:nvSpPr>
          <p:spPr bwMode="auto">
            <a:xfrm>
              <a:off x="143" y="1325"/>
              <a:ext cx="1628" cy="2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000">
                  <a:solidFill>
                    <a:srgbClr val="FFFFFF"/>
                  </a:solidFill>
                  <a:latin typeface="Times New Roman" panose="02020603050405020304" pitchFamily="18" charset="0"/>
                </a:rPr>
                <a:t>Base Charge Increment</a:t>
              </a:r>
            </a:p>
          </p:txBody>
        </p:sp>
        <p:sp>
          <p:nvSpPr>
            <p:cNvPr id="12296" name="Text Box 6">
              <a:extLst>
                <a:ext uri="{FF2B5EF4-FFF2-40B4-BE49-F238E27FC236}">
                  <a16:creationId xmlns:a16="http://schemas.microsoft.com/office/drawing/2014/main" id="{8C830AB8-6359-41AA-9BF8-BE8C9B343AE2}"/>
                </a:ext>
              </a:extLst>
            </p:cNvPr>
            <p:cNvSpPr txBox="1">
              <a:spLocks noChangeArrowheads="1"/>
            </p:cNvSpPr>
            <p:nvPr/>
          </p:nvSpPr>
          <p:spPr bwMode="auto">
            <a:xfrm>
              <a:off x="1002" y="1734"/>
              <a:ext cx="706" cy="2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a:solidFill>
                    <a:srgbClr val="FFFFFF"/>
                  </a:solidFill>
                  <a:latin typeface="Times New Roman" panose="02020603050405020304" pitchFamily="18" charset="0"/>
                </a:rPr>
                <a:t>Tie Strap</a:t>
              </a:r>
            </a:p>
          </p:txBody>
        </p:sp>
        <p:sp>
          <p:nvSpPr>
            <p:cNvPr id="12297" name="Text Box 7">
              <a:extLst>
                <a:ext uri="{FF2B5EF4-FFF2-40B4-BE49-F238E27FC236}">
                  <a16:creationId xmlns:a16="http://schemas.microsoft.com/office/drawing/2014/main" id="{677CA082-17B0-3672-BEF2-465C9FBB2D81}"/>
                </a:ext>
              </a:extLst>
            </p:cNvPr>
            <p:cNvSpPr txBox="1">
              <a:spLocks noChangeArrowheads="1"/>
            </p:cNvSpPr>
            <p:nvPr/>
          </p:nvSpPr>
          <p:spPr bwMode="auto">
            <a:xfrm>
              <a:off x="2351" y="1176"/>
              <a:ext cx="1395" cy="2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a:solidFill>
                    <a:srgbClr val="FFFFFF"/>
                  </a:solidFill>
                  <a:latin typeface="Times New Roman" panose="02020603050405020304" pitchFamily="18" charset="0"/>
                </a:rPr>
                <a:t>Charge 3 Increment</a:t>
              </a:r>
            </a:p>
          </p:txBody>
        </p:sp>
        <p:sp>
          <p:nvSpPr>
            <p:cNvPr id="12298" name="Text Box 8">
              <a:extLst>
                <a:ext uri="{FF2B5EF4-FFF2-40B4-BE49-F238E27FC236}">
                  <a16:creationId xmlns:a16="http://schemas.microsoft.com/office/drawing/2014/main" id="{BDFC751B-CCF9-A669-78BC-06CE9EBD0C1B}"/>
                </a:ext>
              </a:extLst>
            </p:cNvPr>
            <p:cNvSpPr txBox="1">
              <a:spLocks noChangeArrowheads="1"/>
            </p:cNvSpPr>
            <p:nvPr/>
          </p:nvSpPr>
          <p:spPr bwMode="auto">
            <a:xfrm>
              <a:off x="2838" y="1438"/>
              <a:ext cx="1395" cy="2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a:solidFill>
                    <a:srgbClr val="FFFFFF"/>
                  </a:solidFill>
                  <a:latin typeface="Times New Roman" panose="02020603050405020304" pitchFamily="18" charset="0"/>
                </a:rPr>
                <a:t>Charge 4 Increment</a:t>
              </a:r>
            </a:p>
          </p:txBody>
        </p:sp>
        <p:sp>
          <p:nvSpPr>
            <p:cNvPr id="12299" name="Text Box 9">
              <a:extLst>
                <a:ext uri="{FF2B5EF4-FFF2-40B4-BE49-F238E27FC236}">
                  <a16:creationId xmlns:a16="http://schemas.microsoft.com/office/drawing/2014/main" id="{ACD427B4-2557-0469-3522-9D0D565C645B}"/>
                </a:ext>
              </a:extLst>
            </p:cNvPr>
            <p:cNvSpPr txBox="1">
              <a:spLocks noChangeArrowheads="1"/>
            </p:cNvSpPr>
            <p:nvPr/>
          </p:nvSpPr>
          <p:spPr bwMode="auto">
            <a:xfrm>
              <a:off x="3325" y="1743"/>
              <a:ext cx="1395" cy="2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a:solidFill>
                    <a:srgbClr val="FFFFFF"/>
                  </a:solidFill>
                  <a:latin typeface="Times New Roman" panose="02020603050405020304" pitchFamily="18" charset="0"/>
                </a:rPr>
                <a:t>Charge 5 Increment</a:t>
              </a:r>
            </a:p>
          </p:txBody>
        </p:sp>
        <p:sp>
          <p:nvSpPr>
            <p:cNvPr id="12300" name="Text Box 10">
              <a:extLst>
                <a:ext uri="{FF2B5EF4-FFF2-40B4-BE49-F238E27FC236}">
                  <a16:creationId xmlns:a16="http://schemas.microsoft.com/office/drawing/2014/main" id="{AB6144A4-720C-5E6E-1750-307BDB88F77F}"/>
                </a:ext>
              </a:extLst>
            </p:cNvPr>
            <p:cNvSpPr txBox="1">
              <a:spLocks noChangeArrowheads="1"/>
            </p:cNvSpPr>
            <p:nvPr/>
          </p:nvSpPr>
          <p:spPr bwMode="auto">
            <a:xfrm>
              <a:off x="5349" y="1552"/>
              <a:ext cx="326" cy="2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a:solidFill>
                    <a:srgbClr val="FFFFFF"/>
                  </a:solidFill>
                  <a:latin typeface="Times New Roman" panose="02020603050405020304" pitchFamily="18" charset="0"/>
                </a:rPr>
                <a:t>Tie</a:t>
              </a:r>
            </a:p>
          </p:txBody>
        </p:sp>
        <p:sp>
          <p:nvSpPr>
            <p:cNvPr id="12301" name="Text Box 11">
              <a:extLst>
                <a:ext uri="{FF2B5EF4-FFF2-40B4-BE49-F238E27FC236}">
                  <a16:creationId xmlns:a16="http://schemas.microsoft.com/office/drawing/2014/main" id="{BCC22028-548C-D952-C35C-06366F8F82E4}"/>
                </a:ext>
              </a:extLst>
            </p:cNvPr>
            <p:cNvSpPr txBox="1">
              <a:spLocks noChangeArrowheads="1"/>
            </p:cNvSpPr>
            <p:nvPr/>
          </p:nvSpPr>
          <p:spPr bwMode="auto">
            <a:xfrm>
              <a:off x="320" y="3779"/>
              <a:ext cx="828" cy="2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a:solidFill>
                    <a:srgbClr val="FFFFFF"/>
                  </a:solidFill>
                  <a:latin typeface="Times New Roman" panose="02020603050405020304" pitchFamily="18" charset="0"/>
                </a:rPr>
                <a:t>Igniter Pad</a:t>
              </a:r>
            </a:p>
          </p:txBody>
        </p:sp>
        <p:sp>
          <p:nvSpPr>
            <p:cNvPr id="12302" name="Text Box 12">
              <a:extLst>
                <a:ext uri="{FF2B5EF4-FFF2-40B4-BE49-F238E27FC236}">
                  <a16:creationId xmlns:a16="http://schemas.microsoft.com/office/drawing/2014/main" id="{BB8DD553-B722-416B-E5B7-B8DA88DE069B}"/>
                </a:ext>
              </a:extLst>
            </p:cNvPr>
            <p:cNvSpPr txBox="1">
              <a:spLocks noChangeArrowheads="1"/>
            </p:cNvSpPr>
            <p:nvPr/>
          </p:nvSpPr>
          <p:spPr bwMode="auto">
            <a:xfrm>
              <a:off x="1643" y="3779"/>
              <a:ext cx="1044" cy="2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a:solidFill>
                    <a:srgbClr val="FFFFFF"/>
                  </a:solidFill>
                  <a:latin typeface="Times New Roman" panose="02020603050405020304" pitchFamily="18" charset="0"/>
                </a:rPr>
                <a:t>Flash Reducer</a:t>
              </a:r>
            </a:p>
          </p:txBody>
        </p:sp>
        <p:sp>
          <p:nvSpPr>
            <p:cNvPr id="12303" name="Text Box 13">
              <a:extLst>
                <a:ext uri="{FF2B5EF4-FFF2-40B4-BE49-F238E27FC236}">
                  <a16:creationId xmlns:a16="http://schemas.microsoft.com/office/drawing/2014/main" id="{AE9D2E8C-C6DD-4C4A-D4EA-01F5AD66153D}"/>
                </a:ext>
              </a:extLst>
            </p:cNvPr>
            <p:cNvSpPr txBox="1">
              <a:spLocks noChangeArrowheads="1"/>
            </p:cNvSpPr>
            <p:nvPr/>
          </p:nvSpPr>
          <p:spPr bwMode="auto">
            <a:xfrm>
              <a:off x="3817" y="3779"/>
              <a:ext cx="1044" cy="2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a:solidFill>
                    <a:srgbClr val="FFFFFF"/>
                  </a:solidFill>
                  <a:latin typeface="Times New Roman" panose="02020603050405020304" pitchFamily="18" charset="0"/>
                </a:rPr>
                <a:t>Flash Reducer</a:t>
              </a:r>
            </a:p>
          </p:txBody>
        </p:sp>
        <p:sp>
          <p:nvSpPr>
            <p:cNvPr id="12304" name="Line 14">
              <a:extLst>
                <a:ext uri="{FF2B5EF4-FFF2-40B4-BE49-F238E27FC236}">
                  <a16:creationId xmlns:a16="http://schemas.microsoft.com/office/drawing/2014/main" id="{CCDCE6B3-8939-FEE1-9604-97762601CEEB}"/>
                </a:ext>
              </a:extLst>
            </p:cNvPr>
            <p:cNvSpPr>
              <a:spLocks noChangeShapeType="1"/>
            </p:cNvSpPr>
            <p:nvPr/>
          </p:nvSpPr>
          <p:spPr bwMode="auto">
            <a:xfrm flipH="1">
              <a:off x="1805" y="1173"/>
              <a:ext cx="504" cy="1629"/>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305" name="Line 15">
              <a:extLst>
                <a:ext uri="{FF2B5EF4-FFF2-40B4-BE49-F238E27FC236}">
                  <a16:creationId xmlns:a16="http://schemas.microsoft.com/office/drawing/2014/main" id="{01962ECA-CEC9-8300-D01D-55F65721C39B}"/>
                </a:ext>
              </a:extLst>
            </p:cNvPr>
            <p:cNvSpPr>
              <a:spLocks noChangeShapeType="1"/>
            </p:cNvSpPr>
            <p:nvPr/>
          </p:nvSpPr>
          <p:spPr bwMode="auto">
            <a:xfrm flipH="1">
              <a:off x="2309" y="1489"/>
              <a:ext cx="300" cy="1367"/>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306" name="Line 16">
              <a:extLst>
                <a:ext uri="{FF2B5EF4-FFF2-40B4-BE49-F238E27FC236}">
                  <a16:creationId xmlns:a16="http://schemas.microsoft.com/office/drawing/2014/main" id="{2589E7A1-3211-AAF8-F0FA-2E5F6B20323E}"/>
                </a:ext>
              </a:extLst>
            </p:cNvPr>
            <p:cNvSpPr>
              <a:spLocks noChangeShapeType="1"/>
            </p:cNvSpPr>
            <p:nvPr/>
          </p:nvSpPr>
          <p:spPr bwMode="auto">
            <a:xfrm flipH="1">
              <a:off x="3172" y="1752"/>
              <a:ext cx="37" cy="1163"/>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307" name="Line 17">
              <a:extLst>
                <a:ext uri="{FF2B5EF4-FFF2-40B4-BE49-F238E27FC236}">
                  <a16:creationId xmlns:a16="http://schemas.microsoft.com/office/drawing/2014/main" id="{02A18DEC-6534-C221-FE8F-364B10773DF2}"/>
                </a:ext>
              </a:extLst>
            </p:cNvPr>
            <p:cNvSpPr>
              <a:spLocks noChangeShapeType="1"/>
            </p:cNvSpPr>
            <p:nvPr/>
          </p:nvSpPr>
          <p:spPr bwMode="auto">
            <a:xfrm>
              <a:off x="4034" y="2036"/>
              <a:ext cx="279" cy="804"/>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308" name="Line 18">
              <a:extLst>
                <a:ext uri="{FF2B5EF4-FFF2-40B4-BE49-F238E27FC236}">
                  <a16:creationId xmlns:a16="http://schemas.microsoft.com/office/drawing/2014/main" id="{1A03D168-69AF-71D5-565B-6961771B9AB5}"/>
                </a:ext>
              </a:extLst>
            </p:cNvPr>
            <p:cNvSpPr>
              <a:spLocks noChangeShapeType="1"/>
            </p:cNvSpPr>
            <p:nvPr/>
          </p:nvSpPr>
          <p:spPr bwMode="auto">
            <a:xfrm flipH="1">
              <a:off x="5347" y="1923"/>
              <a:ext cx="203" cy="895"/>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309" name="Line 19">
              <a:extLst>
                <a:ext uri="{FF2B5EF4-FFF2-40B4-BE49-F238E27FC236}">
                  <a16:creationId xmlns:a16="http://schemas.microsoft.com/office/drawing/2014/main" id="{3C548540-E6DF-6C9B-DE45-4E624CE897FE}"/>
                </a:ext>
              </a:extLst>
            </p:cNvPr>
            <p:cNvSpPr>
              <a:spLocks noChangeShapeType="1"/>
            </p:cNvSpPr>
            <p:nvPr/>
          </p:nvSpPr>
          <p:spPr bwMode="auto">
            <a:xfrm>
              <a:off x="1505" y="1998"/>
              <a:ext cx="204" cy="520"/>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310" name="Line 20">
              <a:extLst>
                <a:ext uri="{FF2B5EF4-FFF2-40B4-BE49-F238E27FC236}">
                  <a16:creationId xmlns:a16="http://schemas.microsoft.com/office/drawing/2014/main" id="{5987EABF-D92B-632D-4CF9-56775DE52A34}"/>
                </a:ext>
              </a:extLst>
            </p:cNvPr>
            <p:cNvSpPr>
              <a:spLocks noChangeShapeType="1"/>
            </p:cNvSpPr>
            <p:nvPr/>
          </p:nvSpPr>
          <p:spPr bwMode="auto">
            <a:xfrm>
              <a:off x="809" y="1586"/>
              <a:ext cx="91" cy="1254"/>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311" name="Line 21">
              <a:extLst>
                <a:ext uri="{FF2B5EF4-FFF2-40B4-BE49-F238E27FC236}">
                  <a16:creationId xmlns:a16="http://schemas.microsoft.com/office/drawing/2014/main" id="{3471B55D-38E4-8DEF-F9F6-5E57FF72C313}"/>
                </a:ext>
              </a:extLst>
            </p:cNvPr>
            <p:cNvSpPr>
              <a:spLocks noChangeShapeType="1"/>
            </p:cNvSpPr>
            <p:nvPr/>
          </p:nvSpPr>
          <p:spPr bwMode="auto">
            <a:xfrm flipH="1" flipV="1">
              <a:off x="268" y="2840"/>
              <a:ext cx="391" cy="975"/>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312" name="Line 22">
              <a:extLst>
                <a:ext uri="{FF2B5EF4-FFF2-40B4-BE49-F238E27FC236}">
                  <a16:creationId xmlns:a16="http://schemas.microsoft.com/office/drawing/2014/main" id="{41294270-6DDC-3294-A62D-D47974507C59}"/>
                </a:ext>
              </a:extLst>
            </p:cNvPr>
            <p:cNvSpPr>
              <a:spLocks noChangeShapeType="1"/>
            </p:cNvSpPr>
            <p:nvPr/>
          </p:nvSpPr>
          <p:spPr bwMode="auto">
            <a:xfrm flipH="1" flipV="1">
              <a:off x="1521" y="2973"/>
              <a:ext cx="300" cy="767"/>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313" name="Line 23">
              <a:extLst>
                <a:ext uri="{FF2B5EF4-FFF2-40B4-BE49-F238E27FC236}">
                  <a16:creationId xmlns:a16="http://schemas.microsoft.com/office/drawing/2014/main" id="{CD953F0A-0ACA-514C-1FAE-CB6EC4D00A2D}"/>
                </a:ext>
              </a:extLst>
            </p:cNvPr>
            <p:cNvSpPr>
              <a:spLocks noChangeShapeType="1"/>
            </p:cNvSpPr>
            <p:nvPr/>
          </p:nvSpPr>
          <p:spPr bwMode="auto">
            <a:xfrm flipH="1" flipV="1">
              <a:off x="3605" y="2915"/>
              <a:ext cx="729" cy="862"/>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314" name="Line 24">
              <a:extLst>
                <a:ext uri="{FF2B5EF4-FFF2-40B4-BE49-F238E27FC236}">
                  <a16:creationId xmlns:a16="http://schemas.microsoft.com/office/drawing/2014/main" id="{BBCB011A-E247-2936-5AE7-021118EE9F5C}"/>
                </a:ext>
              </a:extLst>
            </p:cNvPr>
            <p:cNvSpPr>
              <a:spLocks noChangeShapeType="1"/>
            </p:cNvSpPr>
            <p:nvPr/>
          </p:nvSpPr>
          <p:spPr bwMode="auto">
            <a:xfrm flipV="1">
              <a:off x="4334" y="2952"/>
              <a:ext cx="916" cy="825"/>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12292" name="Rectangle 25">
            <a:extLst>
              <a:ext uri="{FF2B5EF4-FFF2-40B4-BE49-F238E27FC236}">
                <a16:creationId xmlns:a16="http://schemas.microsoft.com/office/drawing/2014/main" id="{2DD41ED9-7864-A255-7838-BBA6B8B32C3C}"/>
              </a:ext>
            </a:extLst>
          </p:cNvPr>
          <p:cNvSpPr>
            <a:spLocks noGrp="1" noChangeArrowheads="1"/>
          </p:cNvSpPr>
          <p:nvPr>
            <p:ph type="title"/>
          </p:nvPr>
        </p:nvSpPr>
        <p:spPr>
          <a:xfrm>
            <a:off x="1981200" y="274639"/>
            <a:ext cx="8229600" cy="777875"/>
          </a:xfrm>
        </p:spPr>
        <p:txBody>
          <a:bodyPr/>
          <a:lstStyle/>
          <a:p>
            <a:r>
              <a:rPr lang="en-GB" altLang="en-US" sz="3600"/>
              <a:t>Charge M3A1, US 155mm Gun</a:t>
            </a:r>
          </a:p>
        </p:txBody>
      </p:sp>
    </p:spTree>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4">
            <a:extLst>
              <a:ext uri="{FF2B5EF4-FFF2-40B4-BE49-F238E27FC236}">
                <a16:creationId xmlns:a16="http://schemas.microsoft.com/office/drawing/2014/main" id="{A31809F5-8F58-0C44-BF0C-AB482029780B}"/>
              </a:ext>
            </a:extLst>
          </p:cNvPr>
          <p:cNvSpPr>
            <a:spLocks noGrp="1"/>
          </p:cNvSpPr>
          <p:nvPr>
            <p:ph type="sldNum" sz="quarter" idx="4294967295"/>
          </p:nvPr>
        </p:nvSpPr>
        <p:spPr bwMode="auto">
          <a:xfrm>
            <a:off x="152400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sz="1600" b="1" dirty="0">
              <a:solidFill>
                <a:srgbClr val="FFFFFF"/>
              </a:solidFill>
            </a:endParaRPr>
          </a:p>
        </p:txBody>
      </p:sp>
      <p:pic>
        <p:nvPicPr>
          <p:cNvPr id="13315" name="Picture 2" descr="somchem1">
            <a:extLst>
              <a:ext uri="{FF2B5EF4-FFF2-40B4-BE49-F238E27FC236}">
                <a16:creationId xmlns:a16="http://schemas.microsoft.com/office/drawing/2014/main" id="{F8117350-CEAC-C0C7-346B-26377C44B428}"/>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741077" y="981076"/>
            <a:ext cx="7012523" cy="570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Rectangle 3">
            <a:extLst>
              <a:ext uri="{FF2B5EF4-FFF2-40B4-BE49-F238E27FC236}">
                <a16:creationId xmlns:a16="http://schemas.microsoft.com/office/drawing/2014/main" id="{24A9DB3B-60C5-B705-B752-DC091DB170C7}"/>
              </a:ext>
            </a:extLst>
          </p:cNvPr>
          <p:cNvSpPr>
            <a:spLocks noGrp="1" noChangeArrowheads="1"/>
          </p:cNvSpPr>
          <p:nvPr>
            <p:ph type="title"/>
          </p:nvPr>
        </p:nvSpPr>
        <p:spPr>
          <a:xfrm>
            <a:off x="524933" y="274639"/>
            <a:ext cx="9963681" cy="706437"/>
          </a:xfrm>
        </p:spPr>
        <p:txBody>
          <a:bodyPr/>
          <a:lstStyle/>
          <a:p>
            <a:r>
              <a:rPr lang="en-US" altLang="en-US" sz="3600" dirty="0"/>
              <a:t>SOMCHEM 155 mm Modular Charge System</a:t>
            </a:r>
            <a:endParaRPr lang="en-GB" altLang="en-US" sz="3600" dirty="0"/>
          </a:p>
        </p:txBody>
      </p:sp>
    </p:spTree>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30">
            <a:extLst>
              <a:ext uri="{FF2B5EF4-FFF2-40B4-BE49-F238E27FC236}">
                <a16:creationId xmlns:a16="http://schemas.microsoft.com/office/drawing/2014/main" id="{F23AA49B-6308-C3CC-8BA7-AC7C12290376}"/>
              </a:ext>
            </a:extLst>
          </p:cNvPr>
          <p:cNvSpPr txBox="1">
            <a:spLocks noChangeArrowheads="1"/>
          </p:cNvSpPr>
          <p:nvPr/>
        </p:nvSpPr>
        <p:spPr bwMode="auto">
          <a:xfrm>
            <a:off x="1631951" y="152400"/>
            <a:ext cx="6119813" cy="584200"/>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3200" b="1">
                <a:solidFill>
                  <a:srgbClr val="FFFFFF"/>
                </a:solidFill>
              </a:rPr>
              <a:t>L8 Artillery Charge System</a:t>
            </a:r>
          </a:p>
        </p:txBody>
      </p:sp>
      <p:pic>
        <p:nvPicPr>
          <p:cNvPr id="18435" name="Picture 46" descr="00000029">
            <a:extLst>
              <a:ext uri="{FF2B5EF4-FFF2-40B4-BE49-F238E27FC236}">
                <a16:creationId xmlns:a16="http://schemas.microsoft.com/office/drawing/2014/main" id="{CF47EAA7-A65E-AFFD-7A0C-CD09132F0F50}"/>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381250" y="950913"/>
            <a:ext cx="7620000" cy="537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4">
            <a:extLst>
              <a:ext uri="{FF2B5EF4-FFF2-40B4-BE49-F238E27FC236}">
                <a16:creationId xmlns:a16="http://schemas.microsoft.com/office/drawing/2014/main" id="{76B6C95D-4915-7D3A-EED2-FC1CB97159F0}"/>
              </a:ext>
            </a:extLst>
          </p:cNvPr>
          <p:cNvSpPr>
            <a:spLocks noGrp="1"/>
          </p:cNvSpPr>
          <p:nvPr>
            <p:ph type="sldNum" sz="quarter" idx="4294967295"/>
          </p:nvPr>
        </p:nvSpPr>
        <p:spPr bwMode="auto">
          <a:xfrm>
            <a:off x="152400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sz="1600" b="1" dirty="0">
              <a:solidFill>
                <a:srgbClr val="FFFFFF"/>
              </a:solidFill>
            </a:endParaRPr>
          </a:p>
        </p:txBody>
      </p:sp>
      <p:grpSp>
        <p:nvGrpSpPr>
          <p:cNvPr id="21507" name="Group 2">
            <a:extLst>
              <a:ext uri="{FF2B5EF4-FFF2-40B4-BE49-F238E27FC236}">
                <a16:creationId xmlns:a16="http://schemas.microsoft.com/office/drawing/2014/main" id="{B9839FD3-43E1-A2ED-7D32-71EABA306EEB}"/>
              </a:ext>
            </a:extLst>
          </p:cNvPr>
          <p:cNvGrpSpPr>
            <a:grpSpLocks/>
          </p:cNvGrpSpPr>
          <p:nvPr/>
        </p:nvGrpSpPr>
        <p:grpSpPr bwMode="auto">
          <a:xfrm>
            <a:off x="2332038" y="1692275"/>
            <a:ext cx="7580312" cy="4616450"/>
            <a:chOff x="519" y="1209"/>
            <a:chExt cx="4643" cy="2725"/>
          </a:xfrm>
        </p:grpSpPr>
        <p:pic>
          <p:nvPicPr>
            <p:cNvPr id="21509" name="Picture 3" descr="gun - charge - MV vs mass ratio copy">
              <a:extLst>
                <a:ext uri="{FF2B5EF4-FFF2-40B4-BE49-F238E27FC236}">
                  <a16:creationId xmlns:a16="http://schemas.microsoft.com/office/drawing/2014/main" id="{AF973F7B-C0E7-17B7-5560-F0E97D69614D}"/>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48" y="1209"/>
              <a:ext cx="4514" cy="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0" name="Text Box 4">
              <a:extLst>
                <a:ext uri="{FF2B5EF4-FFF2-40B4-BE49-F238E27FC236}">
                  <a16:creationId xmlns:a16="http://schemas.microsoft.com/office/drawing/2014/main" id="{AA4D6CD7-C9B3-FF90-0CCE-4F08E94137F6}"/>
                </a:ext>
              </a:extLst>
            </p:cNvPr>
            <p:cNvSpPr txBox="1">
              <a:spLocks noChangeArrowheads="1"/>
            </p:cNvSpPr>
            <p:nvPr/>
          </p:nvSpPr>
          <p:spPr bwMode="auto">
            <a:xfrm>
              <a:off x="1056" y="3465"/>
              <a:ext cx="3870" cy="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200">
                  <a:solidFill>
                    <a:srgbClr val="FFFFFF"/>
                  </a:solidFill>
                  <a:latin typeface="Times New Roman" panose="02020603050405020304" pitchFamily="18" charset="0"/>
                </a:rPr>
                <a:t>0.0            0.2            0.4            0.6            0.8             1.0            1.2             1.4             1.6            1.8</a:t>
              </a:r>
            </a:p>
          </p:txBody>
        </p:sp>
        <p:sp>
          <p:nvSpPr>
            <p:cNvPr id="21511" name="Text Box 5">
              <a:extLst>
                <a:ext uri="{FF2B5EF4-FFF2-40B4-BE49-F238E27FC236}">
                  <a16:creationId xmlns:a16="http://schemas.microsoft.com/office/drawing/2014/main" id="{26FAB872-F1E3-9D12-B497-E8CCED6AC186}"/>
                </a:ext>
              </a:extLst>
            </p:cNvPr>
            <p:cNvSpPr txBox="1">
              <a:spLocks noChangeArrowheads="1"/>
            </p:cNvSpPr>
            <p:nvPr/>
          </p:nvSpPr>
          <p:spPr bwMode="auto">
            <a:xfrm>
              <a:off x="843" y="1314"/>
              <a:ext cx="302" cy="21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r" eaLnBrk="0" fontAlgn="base" hangingPunct="0">
                <a:spcBef>
                  <a:spcPct val="0"/>
                </a:spcBef>
                <a:spcAft>
                  <a:spcPct val="350000"/>
                </a:spcAft>
              </a:pPr>
              <a:r>
                <a:rPr lang="en-GB" altLang="en-US" sz="1200">
                  <a:solidFill>
                    <a:srgbClr val="FFFFFF"/>
                  </a:solidFill>
                  <a:latin typeface="Times New Roman" panose="02020603050405020304" pitchFamily="18" charset="0"/>
                </a:rPr>
                <a:t>2000</a:t>
              </a:r>
            </a:p>
            <a:p>
              <a:pPr algn="r" eaLnBrk="0" fontAlgn="base" hangingPunct="0">
                <a:spcBef>
                  <a:spcPct val="0"/>
                </a:spcBef>
                <a:spcAft>
                  <a:spcPct val="350000"/>
                </a:spcAft>
              </a:pPr>
              <a:r>
                <a:rPr lang="en-GB" altLang="en-US" sz="1200">
                  <a:solidFill>
                    <a:srgbClr val="FFFFFF"/>
                  </a:solidFill>
                  <a:latin typeface="Times New Roman" panose="02020603050405020304" pitchFamily="18" charset="0"/>
                </a:rPr>
                <a:t>1500</a:t>
              </a:r>
            </a:p>
            <a:p>
              <a:pPr algn="r" eaLnBrk="0" fontAlgn="base" hangingPunct="0">
                <a:spcBef>
                  <a:spcPct val="0"/>
                </a:spcBef>
                <a:spcAft>
                  <a:spcPct val="350000"/>
                </a:spcAft>
              </a:pPr>
              <a:r>
                <a:rPr lang="en-GB" altLang="en-US" sz="1200">
                  <a:solidFill>
                    <a:srgbClr val="FFFFFF"/>
                  </a:solidFill>
                  <a:latin typeface="Times New Roman" panose="02020603050405020304" pitchFamily="18" charset="0"/>
                </a:rPr>
                <a:t>1000</a:t>
              </a:r>
            </a:p>
            <a:p>
              <a:pPr algn="r" eaLnBrk="0" fontAlgn="base" hangingPunct="0">
                <a:spcBef>
                  <a:spcPct val="0"/>
                </a:spcBef>
                <a:spcAft>
                  <a:spcPct val="350000"/>
                </a:spcAft>
              </a:pPr>
              <a:r>
                <a:rPr lang="en-GB" altLang="en-US" sz="1200">
                  <a:solidFill>
                    <a:srgbClr val="FFFFFF"/>
                  </a:solidFill>
                  <a:latin typeface="Times New Roman" panose="02020603050405020304" pitchFamily="18" charset="0"/>
                </a:rPr>
                <a:t>500</a:t>
              </a:r>
            </a:p>
            <a:p>
              <a:pPr algn="r" eaLnBrk="0" fontAlgn="base" hangingPunct="0">
                <a:spcBef>
                  <a:spcPct val="0"/>
                </a:spcBef>
                <a:spcAft>
                  <a:spcPct val="0"/>
                </a:spcAft>
              </a:pPr>
              <a:r>
                <a:rPr lang="en-GB" altLang="en-US" sz="1200">
                  <a:solidFill>
                    <a:srgbClr val="FFFFFF"/>
                  </a:solidFill>
                  <a:latin typeface="Times New Roman" panose="02020603050405020304" pitchFamily="18" charset="0"/>
                </a:rPr>
                <a:t>0</a:t>
              </a:r>
            </a:p>
          </p:txBody>
        </p:sp>
        <p:sp>
          <p:nvSpPr>
            <p:cNvPr id="21512" name="Text Box 6">
              <a:extLst>
                <a:ext uri="{FF2B5EF4-FFF2-40B4-BE49-F238E27FC236}">
                  <a16:creationId xmlns:a16="http://schemas.microsoft.com/office/drawing/2014/main" id="{866E9F81-B2A3-44C7-FB00-5EF6A4F955D5}"/>
                </a:ext>
              </a:extLst>
            </p:cNvPr>
            <p:cNvSpPr txBox="1">
              <a:spLocks noChangeArrowheads="1"/>
            </p:cNvSpPr>
            <p:nvPr/>
          </p:nvSpPr>
          <p:spPr bwMode="auto">
            <a:xfrm>
              <a:off x="2552" y="3736"/>
              <a:ext cx="1057" cy="1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600">
                  <a:solidFill>
                    <a:srgbClr val="FFFFFF"/>
                  </a:solidFill>
                  <a:latin typeface="Times New Roman" panose="02020603050405020304" pitchFamily="18" charset="0"/>
                </a:rPr>
                <a:t>Mass Ratio </a:t>
              </a:r>
              <a:r>
                <a:rPr lang="en-GB" altLang="en-US" sz="1600" i="1">
                  <a:solidFill>
                    <a:srgbClr val="FFFFFF"/>
                  </a:solidFill>
                  <a:latin typeface="Times New Roman" panose="02020603050405020304" pitchFamily="18" charset="0"/>
                </a:rPr>
                <a:t>M</a:t>
              </a:r>
              <a:r>
                <a:rPr lang="en-GB" altLang="en-US" sz="1600" baseline="-25000">
                  <a:solidFill>
                    <a:srgbClr val="FFFFFF"/>
                  </a:solidFill>
                  <a:latin typeface="Times New Roman" panose="02020603050405020304" pitchFamily="18" charset="0"/>
                </a:rPr>
                <a:t>C</a:t>
              </a:r>
              <a:r>
                <a:rPr lang="en-GB" altLang="en-US" sz="1600">
                  <a:solidFill>
                    <a:srgbClr val="FFFFFF"/>
                  </a:solidFill>
                  <a:latin typeface="Times New Roman" panose="02020603050405020304" pitchFamily="18" charset="0"/>
                </a:rPr>
                <a:t>/</a:t>
              </a:r>
              <a:r>
                <a:rPr lang="en-GB" altLang="en-US" sz="1600" i="1">
                  <a:solidFill>
                    <a:srgbClr val="FFFFFF"/>
                  </a:solidFill>
                  <a:latin typeface="Times New Roman" panose="02020603050405020304" pitchFamily="18" charset="0"/>
                </a:rPr>
                <a:t>M</a:t>
              </a:r>
              <a:r>
                <a:rPr lang="en-GB" altLang="en-US" sz="1600" baseline="-25000">
                  <a:solidFill>
                    <a:srgbClr val="FFFFFF"/>
                  </a:solidFill>
                  <a:latin typeface="Times New Roman" panose="02020603050405020304" pitchFamily="18" charset="0"/>
                </a:rPr>
                <a:t>P</a:t>
              </a:r>
              <a:endParaRPr lang="en-GB" altLang="en-US" sz="1600">
                <a:solidFill>
                  <a:srgbClr val="FFFFFF"/>
                </a:solidFill>
                <a:latin typeface="Times New Roman" panose="02020603050405020304" pitchFamily="18" charset="0"/>
              </a:endParaRPr>
            </a:p>
          </p:txBody>
        </p:sp>
        <p:sp>
          <p:nvSpPr>
            <p:cNvPr id="21513" name="Text Box 7">
              <a:extLst>
                <a:ext uri="{FF2B5EF4-FFF2-40B4-BE49-F238E27FC236}">
                  <a16:creationId xmlns:a16="http://schemas.microsoft.com/office/drawing/2014/main" id="{443E7363-3E42-FCC4-1D9C-6FBA79C2EF39}"/>
                </a:ext>
              </a:extLst>
            </p:cNvPr>
            <p:cNvSpPr txBox="1">
              <a:spLocks noChangeArrowheads="1"/>
            </p:cNvSpPr>
            <p:nvPr/>
          </p:nvSpPr>
          <p:spPr bwMode="auto">
            <a:xfrm rot="-5400000">
              <a:off x="-10" y="2055"/>
              <a:ext cx="1263" cy="2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600">
                  <a:solidFill>
                    <a:srgbClr val="FFFFFF"/>
                  </a:solidFill>
                  <a:latin typeface="Times New Roman" panose="02020603050405020304" pitchFamily="18" charset="0"/>
                </a:rPr>
                <a:t>Muzzle Velocity (m s</a:t>
              </a:r>
              <a:r>
                <a:rPr lang="en-GB" altLang="en-US" sz="1600" baseline="30000">
                  <a:solidFill>
                    <a:srgbClr val="FFFFFF"/>
                  </a:solidFill>
                  <a:latin typeface="Times New Roman" panose="02020603050405020304" pitchFamily="18" charset="0"/>
                </a:rPr>
                <a:t>-1</a:t>
              </a:r>
              <a:r>
                <a:rPr lang="en-GB" altLang="en-US" sz="1600">
                  <a:solidFill>
                    <a:srgbClr val="FFFFFF"/>
                  </a:solidFill>
                  <a:latin typeface="Times New Roman" panose="02020603050405020304" pitchFamily="18" charset="0"/>
                </a:rPr>
                <a:t>)</a:t>
              </a:r>
            </a:p>
          </p:txBody>
        </p:sp>
      </p:grpSp>
      <p:sp>
        <p:nvSpPr>
          <p:cNvPr id="21508" name="Rectangle 8">
            <a:extLst>
              <a:ext uri="{FF2B5EF4-FFF2-40B4-BE49-F238E27FC236}">
                <a16:creationId xmlns:a16="http://schemas.microsoft.com/office/drawing/2014/main" id="{94A7C904-1DB8-2E47-0589-8D3ED1386DD4}"/>
              </a:ext>
            </a:extLst>
          </p:cNvPr>
          <p:cNvSpPr>
            <a:spLocks noGrp="1" noChangeArrowheads="1"/>
          </p:cNvSpPr>
          <p:nvPr>
            <p:ph type="title"/>
          </p:nvPr>
        </p:nvSpPr>
        <p:spPr>
          <a:xfrm>
            <a:off x="2135189" y="414339"/>
            <a:ext cx="7921625" cy="1069975"/>
          </a:xfrm>
        </p:spPr>
        <p:txBody>
          <a:bodyPr/>
          <a:lstStyle/>
          <a:p>
            <a:r>
              <a:rPr lang="en-GB" altLang="en-US" sz="3600"/>
              <a:t>Muzzle Velocity vs Charge/Projectile Mass Ratio</a:t>
            </a:r>
          </a:p>
        </p:txBody>
      </p:sp>
    </p:spTree>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4">
            <a:extLst>
              <a:ext uri="{FF2B5EF4-FFF2-40B4-BE49-F238E27FC236}">
                <a16:creationId xmlns:a16="http://schemas.microsoft.com/office/drawing/2014/main" id="{B7B1684A-1103-FED7-139C-C5B53C243E69}"/>
              </a:ext>
            </a:extLst>
          </p:cNvPr>
          <p:cNvSpPr>
            <a:spLocks noGrp="1"/>
          </p:cNvSpPr>
          <p:nvPr>
            <p:ph type="sldNum" sz="quarter" idx="4294967295"/>
          </p:nvPr>
        </p:nvSpPr>
        <p:spPr bwMode="auto">
          <a:xfrm>
            <a:off x="152400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sz="1600" b="1" dirty="0">
              <a:solidFill>
                <a:srgbClr val="FFFFFF"/>
              </a:solidFill>
            </a:endParaRPr>
          </a:p>
        </p:txBody>
      </p:sp>
      <p:sp>
        <p:nvSpPr>
          <p:cNvPr id="22531" name="Rectangle 9">
            <a:extLst>
              <a:ext uri="{FF2B5EF4-FFF2-40B4-BE49-F238E27FC236}">
                <a16:creationId xmlns:a16="http://schemas.microsoft.com/office/drawing/2014/main" id="{4C193167-EC94-8E5B-0591-49CAD9055FC3}"/>
              </a:ext>
            </a:extLst>
          </p:cNvPr>
          <p:cNvSpPr>
            <a:spLocks noGrp="1" noChangeArrowheads="1"/>
          </p:cNvSpPr>
          <p:nvPr>
            <p:ph type="title"/>
          </p:nvPr>
        </p:nvSpPr>
        <p:spPr>
          <a:xfrm>
            <a:off x="2116667" y="0"/>
            <a:ext cx="8229600" cy="850900"/>
          </a:xfrm>
        </p:spPr>
        <p:txBody>
          <a:bodyPr/>
          <a:lstStyle/>
          <a:p>
            <a:r>
              <a:rPr lang="en-GB" altLang="en-US" sz="3600" dirty="0"/>
              <a:t>Projectile Range</a:t>
            </a:r>
            <a:endParaRPr lang="en-US" altLang="en-US" sz="3600" dirty="0"/>
          </a:p>
        </p:txBody>
      </p:sp>
      <p:pic>
        <p:nvPicPr>
          <p:cNvPr id="22532" name="Picture 2">
            <a:extLst>
              <a:ext uri="{FF2B5EF4-FFF2-40B4-BE49-F238E27FC236}">
                <a16:creationId xmlns:a16="http://schemas.microsoft.com/office/drawing/2014/main" id="{3C207E5F-953B-4BB9-8862-7A4496EB7450}"/>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252133" y="1125538"/>
            <a:ext cx="7279479" cy="5083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33" name="TextBox 1">
            <a:extLst>
              <a:ext uri="{FF2B5EF4-FFF2-40B4-BE49-F238E27FC236}">
                <a16:creationId xmlns:a16="http://schemas.microsoft.com/office/drawing/2014/main" id="{4AA40B1D-3132-4A92-D1CB-01BE6A353442}"/>
              </a:ext>
            </a:extLst>
          </p:cNvPr>
          <p:cNvSpPr txBox="1">
            <a:spLocks noChangeArrowheads="1"/>
          </p:cNvSpPr>
          <p:nvPr/>
        </p:nvSpPr>
        <p:spPr bwMode="auto">
          <a:xfrm>
            <a:off x="2424113" y="6237288"/>
            <a:ext cx="67421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000">
                <a:solidFill>
                  <a:srgbClr val="FFFFFF"/>
                </a:solidFill>
                <a:latin typeface="Times New Roman" panose="02020603050405020304" pitchFamily="18" charset="0"/>
                <a:cs typeface="Times New Roman" panose="02020603050405020304" pitchFamily="18" charset="0"/>
              </a:rPr>
              <a:t>High Angle Coverage of 155 mm Charge System with HE Shell</a:t>
            </a:r>
          </a:p>
        </p:txBody>
      </p:sp>
    </p:spTree>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1781CFEB-4D98-0659-749C-AFD9F6BAA27D}"/>
              </a:ext>
            </a:extLst>
          </p:cNvPr>
          <p:cNvSpPr>
            <a:spLocks noGrp="1" noChangeArrowheads="1"/>
          </p:cNvSpPr>
          <p:nvPr>
            <p:ph type="ctrTitle"/>
          </p:nvPr>
        </p:nvSpPr>
        <p:spPr>
          <a:xfrm>
            <a:off x="1595438" y="123825"/>
            <a:ext cx="3598862" cy="534988"/>
          </a:xfrm>
        </p:spPr>
        <p:txBody>
          <a:bodyPr anchor="ctr"/>
          <a:lstStyle/>
          <a:p>
            <a:pPr algn="l"/>
            <a:r>
              <a:rPr lang="en-GB" altLang="en-US" sz="2800"/>
              <a:t>Ignition Systems</a:t>
            </a:r>
          </a:p>
        </p:txBody>
      </p:sp>
      <p:grpSp>
        <p:nvGrpSpPr>
          <p:cNvPr id="646183" name="Group 39">
            <a:extLst>
              <a:ext uri="{FF2B5EF4-FFF2-40B4-BE49-F238E27FC236}">
                <a16:creationId xmlns:a16="http://schemas.microsoft.com/office/drawing/2014/main" id="{6020A481-17F8-FF3E-BCF8-5AC1948AB142}"/>
              </a:ext>
            </a:extLst>
          </p:cNvPr>
          <p:cNvGrpSpPr>
            <a:grpSpLocks/>
          </p:cNvGrpSpPr>
          <p:nvPr/>
        </p:nvGrpSpPr>
        <p:grpSpPr bwMode="auto">
          <a:xfrm>
            <a:off x="1752600" y="1239839"/>
            <a:ext cx="8337550" cy="2613025"/>
            <a:chOff x="144" y="781"/>
            <a:chExt cx="5252" cy="1646"/>
          </a:xfrm>
        </p:grpSpPr>
        <p:sp>
          <p:nvSpPr>
            <p:cNvPr id="16410" name="Text Box 6">
              <a:extLst>
                <a:ext uri="{FF2B5EF4-FFF2-40B4-BE49-F238E27FC236}">
                  <a16:creationId xmlns:a16="http://schemas.microsoft.com/office/drawing/2014/main" id="{16525A46-18DA-517F-4766-D05DCAF36FAC}"/>
                </a:ext>
              </a:extLst>
            </p:cNvPr>
            <p:cNvSpPr txBox="1">
              <a:spLocks noChangeArrowheads="1"/>
            </p:cNvSpPr>
            <p:nvPr/>
          </p:nvSpPr>
          <p:spPr bwMode="auto">
            <a:xfrm>
              <a:off x="1100" y="781"/>
              <a:ext cx="860" cy="231"/>
            </a:xfrm>
            <a:prstGeom prst="rect">
              <a:avLst/>
            </a:prstGeom>
            <a:noFill/>
            <a:ln>
              <a:noFill/>
            </a:ln>
            <a:effectLst/>
            <a:extLst>
              <a:ext uri="{909E8E84-426E-40DD-AFC4-6F175D3DCCD1}">
                <a14:hiddenFill xmlns:a14="http://schemas.microsoft.com/office/drawing/2010/main">
                  <a:solidFill>
                    <a:srgbClr val="FF99CC"/>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BASE PAD</a:t>
              </a:r>
            </a:p>
          </p:txBody>
        </p:sp>
        <p:sp>
          <p:nvSpPr>
            <p:cNvPr id="16411" name="Text Box 7">
              <a:extLst>
                <a:ext uri="{FF2B5EF4-FFF2-40B4-BE49-F238E27FC236}">
                  <a16:creationId xmlns:a16="http://schemas.microsoft.com/office/drawing/2014/main" id="{4B4589F2-5E46-6F46-20A8-E8002895504F}"/>
                </a:ext>
              </a:extLst>
            </p:cNvPr>
            <p:cNvSpPr txBox="1">
              <a:spLocks noChangeArrowheads="1"/>
            </p:cNvSpPr>
            <p:nvPr/>
          </p:nvSpPr>
          <p:spPr bwMode="auto">
            <a:xfrm>
              <a:off x="3618" y="781"/>
              <a:ext cx="1164" cy="231"/>
            </a:xfrm>
            <a:prstGeom prst="rect">
              <a:avLst/>
            </a:prstGeom>
            <a:noFill/>
            <a:ln>
              <a:noFill/>
            </a:ln>
            <a:effectLst/>
            <a:extLst>
              <a:ext uri="{909E8E84-426E-40DD-AFC4-6F175D3DCCD1}">
                <a14:hiddenFill xmlns:a14="http://schemas.microsoft.com/office/drawing/2010/main">
                  <a:solidFill>
                    <a:srgbClr val="FF99CC"/>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CENTRE CORE</a:t>
              </a:r>
            </a:p>
          </p:txBody>
        </p:sp>
        <p:sp>
          <p:nvSpPr>
            <p:cNvPr id="16412" name="Text Box 8">
              <a:extLst>
                <a:ext uri="{FF2B5EF4-FFF2-40B4-BE49-F238E27FC236}">
                  <a16:creationId xmlns:a16="http://schemas.microsoft.com/office/drawing/2014/main" id="{399058D1-0855-9124-4185-8F21E73A92B3}"/>
                </a:ext>
              </a:extLst>
            </p:cNvPr>
            <p:cNvSpPr txBox="1">
              <a:spLocks noChangeArrowheads="1"/>
            </p:cNvSpPr>
            <p:nvPr/>
          </p:nvSpPr>
          <p:spPr bwMode="auto">
            <a:xfrm>
              <a:off x="144" y="1850"/>
              <a:ext cx="2340" cy="577"/>
            </a:xfrm>
            <a:prstGeom prst="rect">
              <a:avLst/>
            </a:prstGeom>
            <a:noFill/>
            <a:ln>
              <a:noFill/>
            </a:ln>
            <a:effectLst/>
            <a:extLst>
              <a:ext uri="{909E8E84-426E-40DD-AFC4-6F175D3DCCD1}">
                <a14:hiddenFill xmlns:a14="http://schemas.microsoft.com/office/drawing/2010/main">
                  <a:solidFill>
                    <a:srgbClr val="FF99CC"/>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Typical Applications –</a:t>
              </a:r>
            </a:p>
            <a:p>
              <a:pPr eaLnBrk="0" fontAlgn="base" hangingPunct="0">
                <a:spcBef>
                  <a:spcPct val="0"/>
                </a:spcBef>
                <a:spcAft>
                  <a:spcPct val="0"/>
                </a:spcAft>
              </a:pPr>
              <a:r>
                <a:rPr lang="en-GB" altLang="en-US" b="1">
                  <a:solidFill>
                    <a:srgbClr val="FFFFFF"/>
                  </a:solidFill>
                </a:rPr>
                <a:t>    UK 120mm Tank guns</a:t>
              </a:r>
            </a:p>
            <a:p>
              <a:pPr eaLnBrk="0" fontAlgn="base" hangingPunct="0">
                <a:spcBef>
                  <a:spcPct val="0"/>
                </a:spcBef>
                <a:spcAft>
                  <a:spcPct val="0"/>
                </a:spcAft>
              </a:pPr>
              <a:r>
                <a:rPr lang="en-GB" altLang="en-US" b="1">
                  <a:solidFill>
                    <a:srgbClr val="FFFFFF"/>
                  </a:solidFill>
                </a:rPr>
                <a:t>   155mm Artillery (conventional)</a:t>
              </a:r>
            </a:p>
          </p:txBody>
        </p:sp>
        <p:sp>
          <p:nvSpPr>
            <p:cNvPr id="16413" name="Text Box 9">
              <a:extLst>
                <a:ext uri="{FF2B5EF4-FFF2-40B4-BE49-F238E27FC236}">
                  <a16:creationId xmlns:a16="http://schemas.microsoft.com/office/drawing/2014/main" id="{6B794AD3-944E-5BC3-53C0-98769439E3F7}"/>
                </a:ext>
              </a:extLst>
            </p:cNvPr>
            <p:cNvSpPr txBox="1">
              <a:spLocks noChangeArrowheads="1"/>
            </p:cNvSpPr>
            <p:nvPr/>
          </p:nvSpPr>
          <p:spPr bwMode="auto">
            <a:xfrm>
              <a:off x="3120" y="1850"/>
              <a:ext cx="2276" cy="577"/>
            </a:xfrm>
            <a:prstGeom prst="rect">
              <a:avLst/>
            </a:prstGeom>
            <a:noFill/>
            <a:ln>
              <a:noFill/>
            </a:ln>
            <a:effectLst/>
            <a:extLst>
              <a:ext uri="{909E8E84-426E-40DD-AFC4-6F175D3DCCD1}">
                <a14:hiddenFill xmlns:a14="http://schemas.microsoft.com/office/drawing/2010/main">
                  <a:solidFill>
                    <a:srgbClr val="FF99CC"/>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Typical Applications –</a:t>
              </a:r>
            </a:p>
            <a:p>
              <a:pPr eaLnBrk="0" fontAlgn="base" hangingPunct="0">
                <a:spcBef>
                  <a:spcPct val="0"/>
                </a:spcBef>
                <a:spcAft>
                  <a:spcPct val="0"/>
                </a:spcAft>
              </a:pPr>
              <a:r>
                <a:rPr lang="en-GB" altLang="en-US" b="1">
                  <a:solidFill>
                    <a:srgbClr val="FFFFFF"/>
                  </a:solidFill>
                </a:rPr>
                <a:t>   German 120mm SB Tank gun </a:t>
              </a:r>
            </a:p>
            <a:p>
              <a:pPr eaLnBrk="0" fontAlgn="base" hangingPunct="0">
                <a:spcBef>
                  <a:spcPct val="0"/>
                </a:spcBef>
                <a:spcAft>
                  <a:spcPct val="0"/>
                </a:spcAft>
              </a:pPr>
              <a:r>
                <a:rPr lang="en-GB" altLang="en-US" b="1">
                  <a:solidFill>
                    <a:srgbClr val="FFFFFF"/>
                  </a:solidFill>
                </a:rPr>
                <a:t>   155mm Artillery (MCS)</a:t>
              </a:r>
            </a:p>
          </p:txBody>
        </p:sp>
        <p:sp>
          <p:nvSpPr>
            <p:cNvPr id="16414" name="Rectangle 10">
              <a:extLst>
                <a:ext uri="{FF2B5EF4-FFF2-40B4-BE49-F238E27FC236}">
                  <a16:creationId xmlns:a16="http://schemas.microsoft.com/office/drawing/2014/main" id="{D89BC058-5C07-F6C6-E923-73B942746CE8}"/>
                </a:ext>
              </a:extLst>
            </p:cNvPr>
            <p:cNvSpPr>
              <a:spLocks noChangeArrowheads="1"/>
            </p:cNvSpPr>
            <p:nvPr/>
          </p:nvSpPr>
          <p:spPr bwMode="auto">
            <a:xfrm>
              <a:off x="960" y="1152"/>
              <a:ext cx="1008" cy="480"/>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400" b="1">
                  <a:solidFill>
                    <a:srgbClr val="000000"/>
                  </a:solidFill>
                </a:rPr>
                <a:t>PROPELLANT</a:t>
              </a:r>
            </a:p>
          </p:txBody>
        </p:sp>
        <p:sp>
          <p:nvSpPr>
            <p:cNvPr id="16415" name="Rectangle 11">
              <a:extLst>
                <a:ext uri="{FF2B5EF4-FFF2-40B4-BE49-F238E27FC236}">
                  <a16:creationId xmlns:a16="http://schemas.microsoft.com/office/drawing/2014/main" id="{5F73C809-7D41-287B-6C31-058493C696A2}"/>
                </a:ext>
              </a:extLst>
            </p:cNvPr>
            <p:cNvSpPr>
              <a:spLocks noChangeArrowheads="1"/>
            </p:cNvSpPr>
            <p:nvPr/>
          </p:nvSpPr>
          <p:spPr bwMode="auto">
            <a:xfrm>
              <a:off x="1968" y="1152"/>
              <a:ext cx="144" cy="480"/>
            </a:xfrm>
            <a:prstGeom prst="rect">
              <a:avLst/>
            </a:prstGeom>
            <a:solidFill>
              <a:srgbClr val="FF99CC"/>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6416" name="Rectangle 12">
              <a:extLst>
                <a:ext uri="{FF2B5EF4-FFF2-40B4-BE49-F238E27FC236}">
                  <a16:creationId xmlns:a16="http://schemas.microsoft.com/office/drawing/2014/main" id="{848374A4-ACC7-F427-F3AD-65B9D38FA146}"/>
                </a:ext>
              </a:extLst>
            </p:cNvPr>
            <p:cNvSpPr>
              <a:spLocks noChangeArrowheads="1"/>
            </p:cNvSpPr>
            <p:nvPr/>
          </p:nvSpPr>
          <p:spPr bwMode="auto">
            <a:xfrm>
              <a:off x="3648" y="1152"/>
              <a:ext cx="1152" cy="480"/>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6417" name="Rectangle 13">
              <a:extLst>
                <a:ext uri="{FF2B5EF4-FFF2-40B4-BE49-F238E27FC236}">
                  <a16:creationId xmlns:a16="http://schemas.microsoft.com/office/drawing/2014/main" id="{165D905D-03DD-ABE2-B646-5369E6CB49A6}"/>
                </a:ext>
              </a:extLst>
            </p:cNvPr>
            <p:cNvSpPr>
              <a:spLocks noChangeArrowheads="1"/>
            </p:cNvSpPr>
            <p:nvPr/>
          </p:nvSpPr>
          <p:spPr bwMode="auto">
            <a:xfrm>
              <a:off x="3888" y="1344"/>
              <a:ext cx="912" cy="96"/>
            </a:xfrm>
            <a:prstGeom prst="rect">
              <a:avLst/>
            </a:prstGeom>
            <a:solidFill>
              <a:srgbClr val="FF99CC"/>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200" b="1">
                  <a:solidFill>
                    <a:srgbClr val="000000"/>
                  </a:solidFill>
                </a:rPr>
                <a:t>IGNITER</a:t>
              </a:r>
            </a:p>
          </p:txBody>
        </p:sp>
        <p:sp>
          <p:nvSpPr>
            <p:cNvPr id="16418" name="Text Box 14">
              <a:extLst>
                <a:ext uri="{FF2B5EF4-FFF2-40B4-BE49-F238E27FC236}">
                  <a16:creationId xmlns:a16="http://schemas.microsoft.com/office/drawing/2014/main" id="{294745C8-C5E9-A51A-B273-EAC15345DF46}"/>
                </a:ext>
              </a:extLst>
            </p:cNvPr>
            <p:cNvSpPr txBox="1">
              <a:spLocks noChangeArrowheads="1"/>
            </p:cNvSpPr>
            <p:nvPr/>
          </p:nvSpPr>
          <p:spPr bwMode="auto">
            <a:xfrm>
              <a:off x="2144" y="1073"/>
              <a:ext cx="635" cy="212"/>
            </a:xfrm>
            <a:prstGeom prst="rect">
              <a:avLst/>
            </a:prstGeom>
            <a:noFill/>
            <a:ln>
              <a:noFill/>
            </a:ln>
            <a:effectLst/>
            <a:extLst>
              <a:ext uri="{909E8E84-426E-40DD-AFC4-6F175D3DCCD1}">
                <a14:hiddenFill xmlns:a14="http://schemas.microsoft.com/office/drawing/2010/main">
                  <a:solidFill>
                    <a:srgbClr val="FF99CC"/>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FFFF"/>
                  </a:solidFill>
                </a:rPr>
                <a:t>IGNITER</a:t>
              </a:r>
            </a:p>
          </p:txBody>
        </p:sp>
        <p:sp>
          <p:nvSpPr>
            <p:cNvPr id="16419" name="Text Box 15">
              <a:extLst>
                <a:ext uri="{FF2B5EF4-FFF2-40B4-BE49-F238E27FC236}">
                  <a16:creationId xmlns:a16="http://schemas.microsoft.com/office/drawing/2014/main" id="{AF7501B8-B314-89CC-9E11-666BF50EDD11}"/>
                </a:ext>
              </a:extLst>
            </p:cNvPr>
            <p:cNvSpPr txBox="1">
              <a:spLocks noChangeArrowheads="1"/>
            </p:cNvSpPr>
            <p:nvPr/>
          </p:nvSpPr>
          <p:spPr bwMode="auto">
            <a:xfrm>
              <a:off x="2748" y="1608"/>
              <a:ext cx="1102" cy="233"/>
            </a:xfrm>
            <a:prstGeom prst="rect">
              <a:avLst/>
            </a:prstGeom>
            <a:noFill/>
            <a:ln>
              <a:noFill/>
            </a:ln>
            <a:effectLst/>
            <a:extLst>
              <a:ext uri="{909E8E84-426E-40DD-AFC4-6F175D3DCCD1}">
                <a14:hiddenFill xmlns:a14="http://schemas.microsoft.com/office/drawing/2010/main">
                  <a:solidFill>
                    <a:srgbClr val="FF99CC"/>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dirty="0">
                  <a:solidFill>
                    <a:srgbClr val="FFFFFF"/>
                  </a:solidFill>
                </a:rPr>
                <a:t>PROPELLANT</a:t>
              </a:r>
            </a:p>
          </p:txBody>
        </p:sp>
        <p:sp>
          <p:nvSpPr>
            <p:cNvPr id="16420" name="Line 16">
              <a:extLst>
                <a:ext uri="{FF2B5EF4-FFF2-40B4-BE49-F238E27FC236}">
                  <a16:creationId xmlns:a16="http://schemas.microsoft.com/office/drawing/2014/main" id="{5D27A8FA-CB23-17CB-B6C1-F36C4320B4F6}"/>
                </a:ext>
              </a:extLst>
            </p:cNvPr>
            <p:cNvSpPr>
              <a:spLocks noChangeShapeType="1"/>
            </p:cNvSpPr>
            <p:nvPr/>
          </p:nvSpPr>
          <p:spPr bwMode="auto">
            <a:xfrm flipH="1">
              <a:off x="2016" y="1248"/>
              <a:ext cx="192" cy="96"/>
            </a:xfrm>
            <a:prstGeom prst="line">
              <a:avLst/>
            </a:prstGeom>
            <a:noFill/>
            <a:ln w="22225">
              <a:solidFill>
                <a:srgbClr val="FFFFFF"/>
              </a:solidFill>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6421" name="Line 17">
              <a:extLst>
                <a:ext uri="{FF2B5EF4-FFF2-40B4-BE49-F238E27FC236}">
                  <a16:creationId xmlns:a16="http://schemas.microsoft.com/office/drawing/2014/main" id="{E2AF6378-8266-7A96-4715-A061829CA05A}"/>
                </a:ext>
              </a:extLst>
            </p:cNvPr>
            <p:cNvSpPr>
              <a:spLocks noChangeShapeType="1"/>
            </p:cNvSpPr>
            <p:nvPr/>
          </p:nvSpPr>
          <p:spPr bwMode="auto">
            <a:xfrm flipV="1">
              <a:off x="3408" y="1392"/>
              <a:ext cx="384" cy="216"/>
            </a:xfrm>
            <a:prstGeom prst="line">
              <a:avLst/>
            </a:prstGeom>
            <a:noFill/>
            <a:ln w="22225">
              <a:solidFill>
                <a:srgbClr val="FFFFFF"/>
              </a:solidFill>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grpSp>
        <p:nvGrpSpPr>
          <p:cNvPr id="646184" name="Group 40">
            <a:extLst>
              <a:ext uri="{FF2B5EF4-FFF2-40B4-BE49-F238E27FC236}">
                <a16:creationId xmlns:a16="http://schemas.microsoft.com/office/drawing/2014/main" id="{992586CA-F898-E78E-9821-559E91BA3585}"/>
              </a:ext>
            </a:extLst>
          </p:cNvPr>
          <p:cNvGrpSpPr>
            <a:grpSpLocks/>
          </p:cNvGrpSpPr>
          <p:nvPr/>
        </p:nvGrpSpPr>
        <p:grpSpPr bwMode="auto">
          <a:xfrm>
            <a:off x="2174876" y="4387850"/>
            <a:ext cx="8094663" cy="1879600"/>
            <a:chOff x="410" y="2764"/>
            <a:chExt cx="5099" cy="1184"/>
          </a:xfrm>
        </p:grpSpPr>
        <p:sp>
          <p:nvSpPr>
            <p:cNvPr id="16389" name="Text Box 3">
              <a:extLst>
                <a:ext uri="{FF2B5EF4-FFF2-40B4-BE49-F238E27FC236}">
                  <a16:creationId xmlns:a16="http://schemas.microsoft.com/office/drawing/2014/main" id="{D9B2AB4E-99F3-CC7B-E178-75FABA1CA2A5}"/>
                </a:ext>
              </a:extLst>
            </p:cNvPr>
            <p:cNvSpPr txBox="1">
              <a:spLocks noChangeArrowheads="1"/>
            </p:cNvSpPr>
            <p:nvPr/>
          </p:nvSpPr>
          <p:spPr bwMode="auto">
            <a:xfrm>
              <a:off x="1776" y="2764"/>
              <a:ext cx="2154" cy="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FFFF"/>
                  </a:solidFill>
                </a:rPr>
                <a:t>WHY THESE CONFIGURATIONS?</a:t>
              </a:r>
            </a:p>
          </p:txBody>
        </p:sp>
        <p:sp>
          <p:nvSpPr>
            <p:cNvPr id="16390" name="Text Box 4">
              <a:extLst>
                <a:ext uri="{FF2B5EF4-FFF2-40B4-BE49-F238E27FC236}">
                  <a16:creationId xmlns:a16="http://schemas.microsoft.com/office/drawing/2014/main" id="{15FF9C99-25DB-4F2E-E401-8F5C45BBB681}"/>
                </a:ext>
              </a:extLst>
            </p:cNvPr>
            <p:cNvSpPr txBox="1">
              <a:spLocks noChangeArrowheads="1"/>
            </p:cNvSpPr>
            <p:nvPr/>
          </p:nvSpPr>
          <p:spPr bwMode="auto">
            <a:xfrm>
              <a:off x="2901" y="3717"/>
              <a:ext cx="2608" cy="2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EAEAEA"/>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Granular propellant = centre ignition</a:t>
              </a:r>
            </a:p>
          </p:txBody>
        </p:sp>
        <p:sp>
          <p:nvSpPr>
            <p:cNvPr id="16391" name="Text Box 5">
              <a:extLst>
                <a:ext uri="{FF2B5EF4-FFF2-40B4-BE49-F238E27FC236}">
                  <a16:creationId xmlns:a16="http://schemas.microsoft.com/office/drawing/2014/main" id="{56B9A3C5-73AE-06EB-289F-474B0658BC23}"/>
                </a:ext>
              </a:extLst>
            </p:cNvPr>
            <p:cNvSpPr txBox="1">
              <a:spLocks noChangeArrowheads="1"/>
            </p:cNvSpPr>
            <p:nvPr/>
          </p:nvSpPr>
          <p:spPr bwMode="auto">
            <a:xfrm>
              <a:off x="410" y="3715"/>
              <a:ext cx="2248" cy="2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EAEAEA"/>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Stick propellant = base ignition</a:t>
              </a:r>
            </a:p>
          </p:txBody>
        </p:sp>
        <p:sp>
          <p:nvSpPr>
            <p:cNvPr id="16392" name="Rectangle 18" descr="Light horizontal">
              <a:extLst>
                <a:ext uri="{FF2B5EF4-FFF2-40B4-BE49-F238E27FC236}">
                  <a16:creationId xmlns:a16="http://schemas.microsoft.com/office/drawing/2014/main" id="{9709A065-4B02-6570-916F-C53644623A05}"/>
                </a:ext>
              </a:extLst>
            </p:cNvPr>
            <p:cNvSpPr>
              <a:spLocks noChangeArrowheads="1"/>
            </p:cNvSpPr>
            <p:nvPr/>
          </p:nvSpPr>
          <p:spPr bwMode="auto">
            <a:xfrm>
              <a:off x="960" y="3168"/>
              <a:ext cx="1008" cy="480"/>
            </a:xfrm>
            <a:prstGeom prst="rect">
              <a:avLst/>
            </a:prstGeom>
            <a:blipFill dpi="0" rotWithShape="0">
              <a:blip r:embed="rId3"/>
              <a:srcRect/>
              <a:tile tx="0" ty="0" sx="100000" sy="100000" flip="none" algn="tl"/>
            </a:blip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b="1">
                <a:solidFill>
                  <a:srgbClr val="000000"/>
                </a:solidFill>
              </a:endParaRPr>
            </a:p>
          </p:txBody>
        </p:sp>
        <p:sp>
          <p:nvSpPr>
            <p:cNvPr id="16393" name="Rectangle 19">
              <a:extLst>
                <a:ext uri="{FF2B5EF4-FFF2-40B4-BE49-F238E27FC236}">
                  <a16:creationId xmlns:a16="http://schemas.microsoft.com/office/drawing/2014/main" id="{8040C04A-78DE-C0F3-291A-FAD080DB02C0}"/>
                </a:ext>
              </a:extLst>
            </p:cNvPr>
            <p:cNvSpPr>
              <a:spLocks noChangeArrowheads="1"/>
            </p:cNvSpPr>
            <p:nvPr/>
          </p:nvSpPr>
          <p:spPr bwMode="auto">
            <a:xfrm>
              <a:off x="1968" y="3168"/>
              <a:ext cx="144" cy="480"/>
            </a:xfrm>
            <a:prstGeom prst="rect">
              <a:avLst/>
            </a:prstGeom>
            <a:solidFill>
              <a:srgbClr val="FF00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6394" name="Rectangle 20" descr="Large confetti">
              <a:extLst>
                <a:ext uri="{FF2B5EF4-FFF2-40B4-BE49-F238E27FC236}">
                  <a16:creationId xmlns:a16="http://schemas.microsoft.com/office/drawing/2014/main" id="{8E34439F-3AF6-9B0C-64DB-CDCA8B4F7425}"/>
                </a:ext>
              </a:extLst>
            </p:cNvPr>
            <p:cNvSpPr>
              <a:spLocks noChangeArrowheads="1"/>
            </p:cNvSpPr>
            <p:nvPr/>
          </p:nvSpPr>
          <p:spPr bwMode="auto">
            <a:xfrm>
              <a:off x="3648" y="3168"/>
              <a:ext cx="1152" cy="480"/>
            </a:xfrm>
            <a:prstGeom prst="rect">
              <a:avLst/>
            </a:prstGeom>
            <a:blipFill dpi="0" rotWithShape="0">
              <a:blip r:embed="rId4"/>
              <a:srcRect/>
              <a:tile tx="0" ty="0" sx="100000" sy="100000" flip="none" algn="tl"/>
            </a:blip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6395" name="Rectangle 21">
              <a:extLst>
                <a:ext uri="{FF2B5EF4-FFF2-40B4-BE49-F238E27FC236}">
                  <a16:creationId xmlns:a16="http://schemas.microsoft.com/office/drawing/2014/main" id="{A2B99A75-023E-01E8-4D42-6A7E2DDCE5D5}"/>
                </a:ext>
              </a:extLst>
            </p:cNvPr>
            <p:cNvSpPr>
              <a:spLocks noChangeArrowheads="1"/>
            </p:cNvSpPr>
            <p:nvPr/>
          </p:nvSpPr>
          <p:spPr bwMode="auto">
            <a:xfrm>
              <a:off x="3888" y="3360"/>
              <a:ext cx="912" cy="96"/>
            </a:xfrm>
            <a:prstGeom prst="rect">
              <a:avLst/>
            </a:prstGeom>
            <a:solidFill>
              <a:srgbClr val="FF00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b="1">
                <a:solidFill>
                  <a:srgbClr val="000000"/>
                </a:solidFill>
              </a:endParaRPr>
            </a:p>
          </p:txBody>
        </p:sp>
        <p:sp>
          <p:nvSpPr>
            <p:cNvPr id="16396" name="AutoShape 22">
              <a:extLst>
                <a:ext uri="{FF2B5EF4-FFF2-40B4-BE49-F238E27FC236}">
                  <a16:creationId xmlns:a16="http://schemas.microsoft.com/office/drawing/2014/main" id="{133B5AFB-2FB8-5054-48E0-44ECE517D3D6}"/>
                </a:ext>
              </a:extLst>
            </p:cNvPr>
            <p:cNvSpPr>
              <a:spLocks noChangeArrowheads="1"/>
            </p:cNvSpPr>
            <p:nvPr/>
          </p:nvSpPr>
          <p:spPr bwMode="auto">
            <a:xfrm>
              <a:off x="1584" y="3216"/>
              <a:ext cx="336" cy="144"/>
            </a:xfrm>
            <a:prstGeom prst="leftArrow">
              <a:avLst>
                <a:gd name="adj1" fmla="val 50000"/>
                <a:gd name="adj2" fmla="val 58333"/>
              </a:avLst>
            </a:prstGeom>
            <a:gradFill rotWithShape="0">
              <a:gsLst>
                <a:gs pos="0">
                  <a:srgbClr val="FFFF00"/>
                </a:gs>
                <a:gs pos="100000">
                  <a:srgbClr val="FF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6397" name="AutoShape 23">
              <a:extLst>
                <a:ext uri="{FF2B5EF4-FFF2-40B4-BE49-F238E27FC236}">
                  <a16:creationId xmlns:a16="http://schemas.microsoft.com/office/drawing/2014/main" id="{01F3BD70-8908-F8D1-3FC5-30E91AB2843A}"/>
                </a:ext>
              </a:extLst>
            </p:cNvPr>
            <p:cNvSpPr>
              <a:spLocks noChangeArrowheads="1"/>
            </p:cNvSpPr>
            <p:nvPr/>
          </p:nvSpPr>
          <p:spPr bwMode="auto">
            <a:xfrm>
              <a:off x="1584" y="3456"/>
              <a:ext cx="336" cy="144"/>
            </a:xfrm>
            <a:prstGeom prst="leftArrow">
              <a:avLst>
                <a:gd name="adj1" fmla="val 50000"/>
                <a:gd name="adj2" fmla="val 58333"/>
              </a:avLst>
            </a:prstGeom>
            <a:gradFill rotWithShape="0">
              <a:gsLst>
                <a:gs pos="0">
                  <a:srgbClr val="FFFF00"/>
                </a:gs>
                <a:gs pos="100000">
                  <a:srgbClr val="FF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6398" name="AutoShape 24">
              <a:extLst>
                <a:ext uri="{FF2B5EF4-FFF2-40B4-BE49-F238E27FC236}">
                  <a16:creationId xmlns:a16="http://schemas.microsoft.com/office/drawing/2014/main" id="{9495C10B-4180-3708-8136-F7512E7C0E46}"/>
                </a:ext>
              </a:extLst>
            </p:cNvPr>
            <p:cNvSpPr>
              <a:spLocks noChangeAspect="1" noChangeArrowheads="1"/>
            </p:cNvSpPr>
            <p:nvPr/>
          </p:nvSpPr>
          <p:spPr bwMode="auto">
            <a:xfrm rot="5400000">
              <a:off x="4618" y="3204"/>
              <a:ext cx="144" cy="120"/>
            </a:xfrm>
            <a:prstGeom prst="leftArrow">
              <a:avLst>
                <a:gd name="adj1" fmla="val 51667"/>
                <a:gd name="adj2" fmla="val 43567"/>
              </a:avLst>
            </a:prstGeom>
            <a:gradFill rotWithShape="0">
              <a:gsLst>
                <a:gs pos="0">
                  <a:srgbClr val="FFFF00"/>
                </a:gs>
                <a:gs pos="100000">
                  <a:srgbClr val="FF33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6399" name="AutoShape 25">
              <a:extLst>
                <a:ext uri="{FF2B5EF4-FFF2-40B4-BE49-F238E27FC236}">
                  <a16:creationId xmlns:a16="http://schemas.microsoft.com/office/drawing/2014/main" id="{F36EBCF8-51DC-7CE9-B89C-556A9B7D1811}"/>
                </a:ext>
              </a:extLst>
            </p:cNvPr>
            <p:cNvSpPr>
              <a:spLocks noChangeAspect="1" noChangeArrowheads="1"/>
            </p:cNvSpPr>
            <p:nvPr/>
          </p:nvSpPr>
          <p:spPr bwMode="auto">
            <a:xfrm rot="5400000">
              <a:off x="4458" y="3204"/>
              <a:ext cx="144" cy="120"/>
            </a:xfrm>
            <a:prstGeom prst="leftArrow">
              <a:avLst>
                <a:gd name="adj1" fmla="val 51667"/>
                <a:gd name="adj2" fmla="val 43567"/>
              </a:avLst>
            </a:prstGeom>
            <a:gradFill rotWithShape="0">
              <a:gsLst>
                <a:gs pos="0">
                  <a:srgbClr val="FFFF00"/>
                </a:gs>
                <a:gs pos="100000">
                  <a:srgbClr val="FF33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6400" name="AutoShape 26">
              <a:extLst>
                <a:ext uri="{FF2B5EF4-FFF2-40B4-BE49-F238E27FC236}">
                  <a16:creationId xmlns:a16="http://schemas.microsoft.com/office/drawing/2014/main" id="{4A46C2F9-D7CD-3273-CF69-78672F58FA5B}"/>
                </a:ext>
              </a:extLst>
            </p:cNvPr>
            <p:cNvSpPr>
              <a:spLocks noChangeAspect="1" noChangeArrowheads="1"/>
            </p:cNvSpPr>
            <p:nvPr/>
          </p:nvSpPr>
          <p:spPr bwMode="auto">
            <a:xfrm rot="5400000">
              <a:off x="4296" y="3204"/>
              <a:ext cx="144" cy="120"/>
            </a:xfrm>
            <a:prstGeom prst="leftArrow">
              <a:avLst>
                <a:gd name="adj1" fmla="val 51667"/>
                <a:gd name="adj2" fmla="val 43567"/>
              </a:avLst>
            </a:prstGeom>
            <a:gradFill rotWithShape="0">
              <a:gsLst>
                <a:gs pos="0">
                  <a:srgbClr val="FFFF00"/>
                </a:gs>
                <a:gs pos="100000">
                  <a:srgbClr val="FF33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6401" name="AutoShape 27">
              <a:extLst>
                <a:ext uri="{FF2B5EF4-FFF2-40B4-BE49-F238E27FC236}">
                  <a16:creationId xmlns:a16="http://schemas.microsoft.com/office/drawing/2014/main" id="{C27A9909-19FD-1C76-88EE-E8F89EB3F1A5}"/>
                </a:ext>
              </a:extLst>
            </p:cNvPr>
            <p:cNvSpPr>
              <a:spLocks noChangeAspect="1" noChangeArrowheads="1"/>
            </p:cNvSpPr>
            <p:nvPr/>
          </p:nvSpPr>
          <p:spPr bwMode="auto">
            <a:xfrm rot="5400000">
              <a:off x="4128" y="3204"/>
              <a:ext cx="144" cy="120"/>
            </a:xfrm>
            <a:prstGeom prst="leftArrow">
              <a:avLst>
                <a:gd name="adj1" fmla="val 51667"/>
                <a:gd name="adj2" fmla="val 43567"/>
              </a:avLst>
            </a:prstGeom>
            <a:gradFill rotWithShape="0">
              <a:gsLst>
                <a:gs pos="0">
                  <a:srgbClr val="FFFF00"/>
                </a:gs>
                <a:gs pos="100000">
                  <a:srgbClr val="FF33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6402" name="AutoShape 28">
              <a:extLst>
                <a:ext uri="{FF2B5EF4-FFF2-40B4-BE49-F238E27FC236}">
                  <a16:creationId xmlns:a16="http://schemas.microsoft.com/office/drawing/2014/main" id="{432F3384-93EB-9A37-16FD-47E31AB21BB3}"/>
                </a:ext>
              </a:extLst>
            </p:cNvPr>
            <p:cNvSpPr>
              <a:spLocks noChangeAspect="1" noChangeArrowheads="1"/>
            </p:cNvSpPr>
            <p:nvPr/>
          </p:nvSpPr>
          <p:spPr bwMode="auto">
            <a:xfrm rot="5400000">
              <a:off x="3952" y="3204"/>
              <a:ext cx="144" cy="120"/>
            </a:xfrm>
            <a:prstGeom prst="leftArrow">
              <a:avLst>
                <a:gd name="adj1" fmla="val 51667"/>
                <a:gd name="adj2" fmla="val 43567"/>
              </a:avLst>
            </a:prstGeom>
            <a:gradFill rotWithShape="0">
              <a:gsLst>
                <a:gs pos="0">
                  <a:srgbClr val="FFFF00"/>
                </a:gs>
                <a:gs pos="100000">
                  <a:srgbClr val="FF33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6403" name="AutoShape 29">
              <a:extLst>
                <a:ext uri="{FF2B5EF4-FFF2-40B4-BE49-F238E27FC236}">
                  <a16:creationId xmlns:a16="http://schemas.microsoft.com/office/drawing/2014/main" id="{F2AD2173-F965-7EC2-1F0D-57CA6134663D}"/>
                </a:ext>
              </a:extLst>
            </p:cNvPr>
            <p:cNvSpPr>
              <a:spLocks noChangeAspect="1" noChangeArrowheads="1"/>
            </p:cNvSpPr>
            <p:nvPr/>
          </p:nvSpPr>
          <p:spPr bwMode="auto">
            <a:xfrm rot="3621697">
              <a:off x="3770" y="3220"/>
              <a:ext cx="144" cy="120"/>
            </a:xfrm>
            <a:prstGeom prst="leftArrow">
              <a:avLst>
                <a:gd name="adj1" fmla="val 51667"/>
                <a:gd name="adj2" fmla="val 43567"/>
              </a:avLst>
            </a:prstGeom>
            <a:gradFill rotWithShape="0">
              <a:gsLst>
                <a:gs pos="0">
                  <a:srgbClr val="FFFF00"/>
                </a:gs>
                <a:gs pos="100000">
                  <a:srgbClr val="FF33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6404" name="AutoShape 30">
              <a:extLst>
                <a:ext uri="{FF2B5EF4-FFF2-40B4-BE49-F238E27FC236}">
                  <a16:creationId xmlns:a16="http://schemas.microsoft.com/office/drawing/2014/main" id="{1A6DAB72-9615-DBD0-B659-D2D5C9E6346E}"/>
                </a:ext>
              </a:extLst>
            </p:cNvPr>
            <p:cNvSpPr>
              <a:spLocks noChangeAspect="1" noChangeArrowheads="1"/>
            </p:cNvSpPr>
            <p:nvPr/>
          </p:nvSpPr>
          <p:spPr bwMode="auto">
            <a:xfrm rot="16200000" flipV="1">
              <a:off x="4618" y="3490"/>
              <a:ext cx="144" cy="120"/>
            </a:xfrm>
            <a:prstGeom prst="leftArrow">
              <a:avLst>
                <a:gd name="adj1" fmla="val 51667"/>
                <a:gd name="adj2" fmla="val 43567"/>
              </a:avLst>
            </a:prstGeom>
            <a:gradFill rotWithShape="0">
              <a:gsLst>
                <a:gs pos="0">
                  <a:srgbClr val="FF3300"/>
                </a:gs>
                <a:gs pos="100000">
                  <a:srgbClr val="FFFF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6405" name="AutoShape 31">
              <a:extLst>
                <a:ext uri="{FF2B5EF4-FFF2-40B4-BE49-F238E27FC236}">
                  <a16:creationId xmlns:a16="http://schemas.microsoft.com/office/drawing/2014/main" id="{DE4CA811-46D1-BF7A-39F8-291648FCBC53}"/>
                </a:ext>
              </a:extLst>
            </p:cNvPr>
            <p:cNvSpPr>
              <a:spLocks noChangeAspect="1" noChangeArrowheads="1"/>
            </p:cNvSpPr>
            <p:nvPr/>
          </p:nvSpPr>
          <p:spPr bwMode="auto">
            <a:xfrm rot="16200000" flipV="1">
              <a:off x="4458" y="3490"/>
              <a:ext cx="144" cy="120"/>
            </a:xfrm>
            <a:prstGeom prst="leftArrow">
              <a:avLst>
                <a:gd name="adj1" fmla="val 51667"/>
                <a:gd name="adj2" fmla="val 43567"/>
              </a:avLst>
            </a:prstGeom>
            <a:gradFill rotWithShape="0">
              <a:gsLst>
                <a:gs pos="0">
                  <a:srgbClr val="FF3300"/>
                </a:gs>
                <a:gs pos="100000">
                  <a:srgbClr val="FFFF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6406" name="AutoShape 32">
              <a:extLst>
                <a:ext uri="{FF2B5EF4-FFF2-40B4-BE49-F238E27FC236}">
                  <a16:creationId xmlns:a16="http://schemas.microsoft.com/office/drawing/2014/main" id="{E3C8CD5C-8F6F-8F3B-091F-197CA0D13E28}"/>
                </a:ext>
              </a:extLst>
            </p:cNvPr>
            <p:cNvSpPr>
              <a:spLocks noChangeAspect="1" noChangeArrowheads="1"/>
            </p:cNvSpPr>
            <p:nvPr/>
          </p:nvSpPr>
          <p:spPr bwMode="auto">
            <a:xfrm rot="16200000" flipV="1">
              <a:off x="4296" y="3490"/>
              <a:ext cx="144" cy="120"/>
            </a:xfrm>
            <a:prstGeom prst="leftArrow">
              <a:avLst>
                <a:gd name="adj1" fmla="val 51667"/>
                <a:gd name="adj2" fmla="val 43567"/>
              </a:avLst>
            </a:prstGeom>
            <a:gradFill rotWithShape="0">
              <a:gsLst>
                <a:gs pos="0">
                  <a:srgbClr val="FF3300"/>
                </a:gs>
                <a:gs pos="100000">
                  <a:srgbClr val="FFFF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6407" name="AutoShape 33">
              <a:extLst>
                <a:ext uri="{FF2B5EF4-FFF2-40B4-BE49-F238E27FC236}">
                  <a16:creationId xmlns:a16="http://schemas.microsoft.com/office/drawing/2014/main" id="{2A01C80C-8576-5A79-D544-50AAAC2AEACC}"/>
                </a:ext>
              </a:extLst>
            </p:cNvPr>
            <p:cNvSpPr>
              <a:spLocks noChangeAspect="1" noChangeArrowheads="1"/>
            </p:cNvSpPr>
            <p:nvPr/>
          </p:nvSpPr>
          <p:spPr bwMode="auto">
            <a:xfrm rot="16200000" flipV="1">
              <a:off x="4128" y="3490"/>
              <a:ext cx="144" cy="120"/>
            </a:xfrm>
            <a:prstGeom prst="leftArrow">
              <a:avLst>
                <a:gd name="adj1" fmla="val 51667"/>
                <a:gd name="adj2" fmla="val 43567"/>
              </a:avLst>
            </a:prstGeom>
            <a:gradFill rotWithShape="0">
              <a:gsLst>
                <a:gs pos="0">
                  <a:srgbClr val="FF3300"/>
                </a:gs>
                <a:gs pos="100000">
                  <a:srgbClr val="FFFF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6408" name="AutoShape 34">
              <a:extLst>
                <a:ext uri="{FF2B5EF4-FFF2-40B4-BE49-F238E27FC236}">
                  <a16:creationId xmlns:a16="http://schemas.microsoft.com/office/drawing/2014/main" id="{A572C553-24B1-E16A-9560-9ADE5A2A78E3}"/>
                </a:ext>
              </a:extLst>
            </p:cNvPr>
            <p:cNvSpPr>
              <a:spLocks noChangeAspect="1" noChangeArrowheads="1"/>
            </p:cNvSpPr>
            <p:nvPr/>
          </p:nvSpPr>
          <p:spPr bwMode="auto">
            <a:xfrm rot="16200000" flipV="1">
              <a:off x="3952" y="3490"/>
              <a:ext cx="144" cy="120"/>
            </a:xfrm>
            <a:prstGeom prst="leftArrow">
              <a:avLst>
                <a:gd name="adj1" fmla="val 51667"/>
                <a:gd name="adj2" fmla="val 43567"/>
              </a:avLst>
            </a:prstGeom>
            <a:gradFill rotWithShape="0">
              <a:gsLst>
                <a:gs pos="0">
                  <a:srgbClr val="FF3300"/>
                </a:gs>
                <a:gs pos="100000">
                  <a:srgbClr val="FFFF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6409" name="AutoShape 35">
              <a:extLst>
                <a:ext uri="{FF2B5EF4-FFF2-40B4-BE49-F238E27FC236}">
                  <a16:creationId xmlns:a16="http://schemas.microsoft.com/office/drawing/2014/main" id="{A5ECF781-D796-86F3-2C4C-19218CA54E4B}"/>
                </a:ext>
              </a:extLst>
            </p:cNvPr>
            <p:cNvSpPr>
              <a:spLocks noChangeAspect="1" noChangeArrowheads="1"/>
            </p:cNvSpPr>
            <p:nvPr/>
          </p:nvSpPr>
          <p:spPr bwMode="auto">
            <a:xfrm rot="17978303" flipV="1">
              <a:off x="3770" y="3478"/>
              <a:ext cx="144" cy="120"/>
            </a:xfrm>
            <a:prstGeom prst="leftArrow">
              <a:avLst>
                <a:gd name="adj1" fmla="val 51667"/>
                <a:gd name="adj2" fmla="val 43567"/>
              </a:avLst>
            </a:prstGeom>
            <a:gradFill rotWithShape="0">
              <a:gsLst>
                <a:gs pos="0">
                  <a:srgbClr val="FF3300"/>
                </a:gs>
                <a:gs pos="100000">
                  <a:srgbClr val="FFFF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4618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461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4">
            <a:extLst>
              <a:ext uri="{FF2B5EF4-FFF2-40B4-BE49-F238E27FC236}">
                <a16:creationId xmlns:a16="http://schemas.microsoft.com/office/drawing/2014/main" id="{C56D85A6-FBA1-B876-B079-4D4BC2D1D0FA}"/>
              </a:ext>
            </a:extLst>
          </p:cNvPr>
          <p:cNvSpPr>
            <a:spLocks noGrp="1"/>
          </p:cNvSpPr>
          <p:nvPr>
            <p:ph type="sldNum" sz="quarter" idx="4294967295"/>
          </p:nvPr>
        </p:nvSpPr>
        <p:spPr bwMode="auto">
          <a:xfrm>
            <a:off x="152400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sz="1600" b="1" dirty="0">
              <a:solidFill>
                <a:srgbClr val="FFFFFF"/>
              </a:solidFill>
            </a:endParaRPr>
          </a:p>
        </p:txBody>
      </p:sp>
      <p:sp>
        <p:nvSpPr>
          <p:cNvPr id="20483" name="Text Box 2">
            <a:extLst>
              <a:ext uri="{FF2B5EF4-FFF2-40B4-BE49-F238E27FC236}">
                <a16:creationId xmlns:a16="http://schemas.microsoft.com/office/drawing/2014/main" id="{B148667C-5449-24B2-E0AA-7569538D2BEB}"/>
              </a:ext>
            </a:extLst>
          </p:cNvPr>
          <p:cNvSpPr txBox="1">
            <a:spLocks noChangeArrowheads="1"/>
          </p:cNvSpPr>
          <p:nvPr/>
        </p:nvSpPr>
        <p:spPr bwMode="auto">
          <a:xfrm>
            <a:off x="2298700" y="5799138"/>
            <a:ext cx="1282700" cy="366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a:solidFill>
                  <a:srgbClr val="FFFFFF"/>
                </a:solidFill>
                <a:latin typeface="Times New Roman" panose="02020603050405020304" pitchFamily="18" charset="0"/>
              </a:rPr>
              <a:t>Increment 6</a:t>
            </a:r>
          </a:p>
        </p:txBody>
      </p:sp>
      <p:sp>
        <p:nvSpPr>
          <p:cNvPr id="20484" name="Text Box 3">
            <a:extLst>
              <a:ext uri="{FF2B5EF4-FFF2-40B4-BE49-F238E27FC236}">
                <a16:creationId xmlns:a16="http://schemas.microsoft.com/office/drawing/2014/main" id="{9CFDC04B-8337-4901-23DF-7F0924BF3902}"/>
              </a:ext>
            </a:extLst>
          </p:cNvPr>
          <p:cNvSpPr txBox="1">
            <a:spLocks noChangeArrowheads="1"/>
          </p:cNvSpPr>
          <p:nvPr/>
        </p:nvSpPr>
        <p:spPr bwMode="auto">
          <a:xfrm>
            <a:off x="4868863" y="5799138"/>
            <a:ext cx="1282700" cy="366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a:solidFill>
                  <a:srgbClr val="FFFFFF"/>
                </a:solidFill>
                <a:latin typeface="Times New Roman" panose="02020603050405020304" pitchFamily="18" charset="0"/>
              </a:rPr>
              <a:t>Increment 5</a:t>
            </a:r>
          </a:p>
        </p:txBody>
      </p:sp>
      <p:grpSp>
        <p:nvGrpSpPr>
          <p:cNvPr id="20485" name="Group 4">
            <a:extLst>
              <a:ext uri="{FF2B5EF4-FFF2-40B4-BE49-F238E27FC236}">
                <a16:creationId xmlns:a16="http://schemas.microsoft.com/office/drawing/2014/main" id="{30D31E12-F9E2-4001-B8C4-A3BCB44BB98E}"/>
              </a:ext>
            </a:extLst>
          </p:cNvPr>
          <p:cNvGrpSpPr>
            <a:grpSpLocks/>
          </p:cNvGrpSpPr>
          <p:nvPr/>
        </p:nvGrpSpPr>
        <p:grpSpPr bwMode="auto">
          <a:xfrm>
            <a:off x="2089150" y="981076"/>
            <a:ext cx="8332788" cy="4830763"/>
            <a:chOff x="356" y="911"/>
            <a:chExt cx="5249" cy="3043"/>
          </a:xfrm>
        </p:grpSpPr>
        <p:pic>
          <p:nvPicPr>
            <p:cNvPr id="20487" name="Picture 5" descr="gun - charge - 155mm HOW FH70 copy">
              <a:extLst>
                <a:ext uri="{FF2B5EF4-FFF2-40B4-BE49-F238E27FC236}">
                  <a16:creationId xmlns:a16="http://schemas.microsoft.com/office/drawing/2014/main" id="{AB34F8A1-CAE2-5E94-4812-9963136EA5B5}"/>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100" y="1184"/>
              <a:ext cx="3453" cy="2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8" name="Text Box 6">
              <a:extLst>
                <a:ext uri="{FF2B5EF4-FFF2-40B4-BE49-F238E27FC236}">
                  <a16:creationId xmlns:a16="http://schemas.microsoft.com/office/drawing/2014/main" id="{E22853AC-4222-E813-2572-2443140C7C84}"/>
                </a:ext>
              </a:extLst>
            </p:cNvPr>
            <p:cNvSpPr txBox="1">
              <a:spLocks noChangeArrowheads="1"/>
            </p:cNvSpPr>
            <p:nvPr/>
          </p:nvSpPr>
          <p:spPr bwMode="auto">
            <a:xfrm>
              <a:off x="1240" y="1290"/>
              <a:ext cx="1272" cy="2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a:solidFill>
                    <a:srgbClr val="FFFFFF"/>
                  </a:solidFill>
                  <a:latin typeface="Times New Roman" panose="02020603050405020304" pitchFamily="18" charset="0"/>
                </a:rPr>
                <a:t>Combustible Sleeve</a:t>
              </a:r>
            </a:p>
          </p:txBody>
        </p:sp>
        <p:sp>
          <p:nvSpPr>
            <p:cNvPr id="20489" name="Text Box 7">
              <a:extLst>
                <a:ext uri="{FF2B5EF4-FFF2-40B4-BE49-F238E27FC236}">
                  <a16:creationId xmlns:a16="http://schemas.microsoft.com/office/drawing/2014/main" id="{E9BC8888-E083-A480-2572-D99111CCB9AC}"/>
                </a:ext>
              </a:extLst>
            </p:cNvPr>
            <p:cNvSpPr txBox="1">
              <a:spLocks noChangeArrowheads="1"/>
            </p:cNvSpPr>
            <p:nvPr/>
          </p:nvSpPr>
          <p:spPr bwMode="auto">
            <a:xfrm>
              <a:off x="4657" y="911"/>
              <a:ext cx="768" cy="2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a:solidFill>
                    <a:srgbClr val="FFFFFF"/>
                  </a:solidFill>
                  <a:latin typeface="Times New Roman" panose="02020603050405020304" pitchFamily="18" charset="0"/>
                </a:rPr>
                <a:t>Igniter Bag</a:t>
              </a:r>
            </a:p>
          </p:txBody>
        </p:sp>
        <p:sp>
          <p:nvSpPr>
            <p:cNvPr id="20490" name="Text Box 8">
              <a:extLst>
                <a:ext uri="{FF2B5EF4-FFF2-40B4-BE49-F238E27FC236}">
                  <a16:creationId xmlns:a16="http://schemas.microsoft.com/office/drawing/2014/main" id="{78464FEB-0F5D-0802-9C2B-3D71192E6376}"/>
                </a:ext>
              </a:extLst>
            </p:cNvPr>
            <p:cNvSpPr txBox="1">
              <a:spLocks noChangeArrowheads="1"/>
            </p:cNvSpPr>
            <p:nvPr/>
          </p:nvSpPr>
          <p:spPr bwMode="auto">
            <a:xfrm>
              <a:off x="4033" y="2662"/>
              <a:ext cx="1572" cy="2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a:solidFill>
                    <a:srgbClr val="FFFFFF"/>
                  </a:solidFill>
                  <a:latin typeface="Times New Roman" panose="02020603050405020304" pitchFamily="18" charset="0"/>
                </a:rPr>
                <a:t>Combustible Charge Bag</a:t>
              </a:r>
            </a:p>
          </p:txBody>
        </p:sp>
        <p:sp>
          <p:nvSpPr>
            <p:cNvPr id="20491" name="Text Box 9">
              <a:extLst>
                <a:ext uri="{FF2B5EF4-FFF2-40B4-BE49-F238E27FC236}">
                  <a16:creationId xmlns:a16="http://schemas.microsoft.com/office/drawing/2014/main" id="{4AD752B2-39B8-0ADA-526E-B86EE5FCB660}"/>
                </a:ext>
              </a:extLst>
            </p:cNvPr>
            <p:cNvSpPr txBox="1">
              <a:spLocks noChangeArrowheads="1"/>
            </p:cNvSpPr>
            <p:nvPr/>
          </p:nvSpPr>
          <p:spPr bwMode="auto">
            <a:xfrm>
              <a:off x="3391" y="3090"/>
              <a:ext cx="808" cy="2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a:solidFill>
                    <a:srgbClr val="FFFFFF"/>
                  </a:solidFill>
                  <a:latin typeface="Times New Roman" panose="02020603050405020304" pitchFamily="18" charset="0"/>
                </a:rPr>
                <a:t>Increment 3</a:t>
              </a:r>
            </a:p>
          </p:txBody>
        </p:sp>
        <p:sp>
          <p:nvSpPr>
            <p:cNvPr id="20492" name="Text Box 10">
              <a:extLst>
                <a:ext uri="{FF2B5EF4-FFF2-40B4-BE49-F238E27FC236}">
                  <a16:creationId xmlns:a16="http://schemas.microsoft.com/office/drawing/2014/main" id="{54CD7FC2-77DF-9232-831E-FD89CB4953AF}"/>
                </a:ext>
              </a:extLst>
            </p:cNvPr>
            <p:cNvSpPr txBox="1">
              <a:spLocks noChangeArrowheads="1"/>
            </p:cNvSpPr>
            <p:nvPr/>
          </p:nvSpPr>
          <p:spPr bwMode="auto">
            <a:xfrm>
              <a:off x="2749" y="3518"/>
              <a:ext cx="808" cy="2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a:solidFill>
                    <a:srgbClr val="FFFFFF"/>
                  </a:solidFill>
                  <a:latin typeface="Times New Roman" panose="02020603050405020304" pitchFamily="18" charset="0"/>
                </a:rPr>
                <a:t>Increment 4</a:t>
              </a:r>
            </a:p>
          </p:txBody>
        </p:sp>
        <p:sp>
          <p:nvSpPr>
            <p:cNvPr id="20493" name="Text Box 11">
              <a:extLst>
                <a:ext uri="{FF2B5EF4-FFF2-40B4-BE49-F238E27FC236}">
                  <a16:creationId xmlns:a16="http://schemas.microsoft.com/office/drawing/2014/main" id="{47414372-1BFB-FBC8-A0FA-D93BF52136DF}"/>
                </a:ext>
              </a:extLst>
            </p:cNvPr>
            <p:cNvSpPr txBox="1">
              <a:spLocks noChangeArrowheads="1"/>
            </p:cNvSpPr>
            <p:nvPr/>
          </p:nvSpPr>
          <p:spPr bwMode="auto">
            <a:xfrm>
              <a:off x="356" y="2085"/>
              <a:ext cx="808" cy="2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hlink"/>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a:solidFill>
                    <a:srgbClr val="FFFFFF"/>
                  </a:solidFill>
                  <a:latin typeface="Times New Roman" panose="02020603050405020304" pitchFamily="18" charset="0"/>
                </a:rPr>
                <a:t>Increment 7</a:t>
              </a:r>
            </a:p>
          </p:txBody>
        </p:sp>
        <p:sp>
          <p:nvSpPr>
            <p:cNvPr id="20494" name="Line 12">
              <a:extLst>
                <a:ext uri="{FF2B5EF4-FFF2-40B4-BE49-F238E27FC236}">
                  <a16:creationId xmlns:a16="http://schemas.microsoft.com/office/drawing/2014/main" id="{66059998-D8D5-6C1A-A3B6-B3CFB805350B}"/>
                </a:ext>
              </a:extLst>
            </p:cNvPr>
            <p:cNvSpPr>
              <a:spLocks noChangeShapeType="1"/>
            </p:cNvSpPr>
            <p:nvPr/>
          </p:nvSpPr>
          <p:spPr bwMode="auto">
            <a:xfrm flipH="1">
              <a:off x="4538" y="1179"/>
              <a:ext cx="375" cy="262"/>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0495" name="Line 13">
              <a:extLst>
                <a:ext uri="{FF2B5EF4-FFF2-40B4-BE49-F238E27FC236}">
                  <a16:creationId xmlns:a16="http://schemas.microsoft.com/office/drawing/2014/main" id="{873FF1DE-81E0-CE1E-C495-1C72F108A23B}"/>
                </a:ext>
              </a:extLst>
            </p:cNvPr>
            <p:cNvSpPr>
              <a:spLocks noChangeShapeType="1"/>
            </p:cNvSpPr>
            <p:nvPr/>
          </p:nvSpPr>
          <p:spPr bwMode="auto">
            <a:xfrm flipH="1" flipV="1">
              <a:off x="3691" y="2416"/>
              <a:ext cx="359" cy="263"/>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0496" name="Line 14">
              <a:extLst>
                <a:ext uri="{FF2B5EF4-FFF2-40B4-BE49-F238E27FC236}">
                  <a16:creationId xmlns:a16="http://schemas.microsoft.com/office/drawing/2014/main" id="{FF936C29-E8CB-4BB3-CB54-A9C0BAAA366E}"/>
                </a:ext>
              </a:extLst>
            </p:cNvPr>
            <p:cNvSpPr>
              <a:spLocks noChangeShapeType="1"/>
            </p:cNvSpPr>
            <p:nvPr/>
          </p:nvSpPr>
          <p:spPr bwMode="auto">
            <a:xfrm flipH="1" flipV="1">
              <a:off x="2915" y="2190"/>
              <a:ext cx="683" cy="931"/>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0497" name="Line 15">
              <a:extLst>
                <a:ext uri="{FF2B5EF4-FFF2-40B4-BE49-F238E27FC236}">
                  <a16:creationId xmlns:a16="http://schemas.microsoft.com/office/drawing/2014/main" id="{A9F57E44-8FB9-3BC0-BC38-42DD264EC277}"/>
                </a:ext>
              </a:extLst>
            </p:cNvPr>
            <p:cNvSpPr>
              <a:spLocks noChangeShapeType="1"/>
            </p:cNvSpPr>
            <p:nvPr/>
          </p:nvSpPr>
          <p:spPr bwMode="auto">
            <a:xfrm flipH="1" flipV="1">
              <a:off x="2213" y="3054"/>
              <a:ext cx="546" cy="487"/>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0498" name="Line 16">
              <a:extLst>
                <a:ext uri="{FF2B5EF4-FFF2-40B4-BE49-F238E27FC236}">
                  <a16:creationId xmlns:a16="http://schemas.microsoft.com/office/drawing/2014/main" id="{2ED89B06-7B0D-51E9-3EC2-1FD90C868A95}"/>
                </a:ext>
              </a:extLst>
            </p:cNvPr>
            <p:cNvSpPr>
              <a:spLocks noChangeShapeType="1"/>
            </p:cNvSpPr>
            <p:nvPr/>
          </p:nvSpPr>
          <p:spPr bwMode="auto">
            <a:xfrm flipH="1" flipV="1">
              <a:off x="1971" y="3504"/>
              <a:ext cx="370" cy="450"/>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0499" name="Line 17">
              <a:extLst>
                <a:ext uri="{FF2B5EF4-FFF2-40B4-BE49-F238E27FC236}">
                  <a16:creationId xmlns:a16="http://schemas.microsoft.com/office/drawing/2014/main" id="{76F156F8-7FB5-B7F0-F122-A262814FC5C2}"/>
                </a:ext>
              </a:extLst>
            </p:cNvPr>
            <p:cNvSpPr>
              <a:spLocks noChangeShapeType="1"/>
            </p:cNvSpPr>
            <p:nvPr/>
          </p:nvSpPr>
          <p:spPr bwMode="auto">
            <a:xfrm flipV="1">
              <a:off x="1163" y="3375"/>
              <a:ext cx="391" cy="541"/>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0500" name="Line 18">
              <a:extLst>
                <a:ext uri="{FF2B5EF4-FFF2-40B4-BE49-F238E27FC236}">
                  <a16:creationId xmlns:a16="http://schemas.microsoft.com/office/drawing/2014/main" id="{9B14C010-1946-294C-A400-2EEEFAF20AD8}"/>
                </a:ext>
              </a:extLst>
            </p:cNvPr>
            <p:cNvSpPr>
              <a:spLocks noChangeShapeType="1"/>
            </p:cNvSpPr>
            <p:nvPr/>
          </p:nvSpPr>
          <p:spPr bwMode="auto">
            <a:xfrm>
              <a:off x="921" y="2341"/>
              <a:ext cx="654" cy="429"/>
            </a:xfrm>
            <a:prstGeom prst="line">
              <a:avLst/>
            </a:prstGeom>
            <a:noFill/>
            <a:ln w="1905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20501" name="Line 19">
              <a:extLst>
                <a:ext uri="{FF2B5EF4-FFF2-40B4-BE49-F238E27FC236}">
                  <a16:creationId xmlns:a16="http://schemas.microsoft.com/office/drawing/2014/main" id="{85A349D1-A1A7-D2B4-DAC9-6E0CD4EA8A37}"/>
                </a:ext>
              </a:extLst>
            </p:cNvPr>
            <p:cNvSpPr>
              <a:spLocks noChangeShapeType="1"/>
            </p:cNvSpPr>
            <p:nvPr/>
          </p:nvSpPr>
          <p:spPr bwMode="auto">
            <a:xfrm>
              <a:off x="2384" y="1538"/>
              <a:ext cx="413" cy="503"/>
            </a:xfrm>
            <a:prstGeom prst="line">
              <a:avLst/>
            </a:prstGeom>
            <a:noFill/>
            <a:ln w="1905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20486" name="Rectangle 20">
            <a:extLst>
              <a:ext uri="{FF2B5EF4-FFF2-40B4-BE49-F238E27FC236}">
                <a16:creationId xmlns:a16="http://schemas.microsoft.com/office/drawing/2014/main" id="{152C68BA-A323-A98D-B6F1-B6A9493FCC69}"/>
              </a:ext>
            </a:extLst>
          </p:cNvPr>
          <p:cNvSpPr>
            <a:spLocks noGrp="1" noChangeArrowheads="1"/>
          </p:cNvSpPr>
          <p:nvPr>
            <p:ph type="title"/>
          </p:nvPr>
        </p:nvSpPr>
        <p:spPr>
          <a:xfrm>
            <a:off x="1981200" y="274639"/>
            <a:ext cx="8229600" cy="777875"/>
          </a:xfrm>
        </p:spPr>
        <p:txBody>
          <a:bodyPr/>
          <a:lstStyle/>
          <a:p>
            <a:r>
              <a:rPr lang="en-GB" altLang="en-US" sz="3600"/>
              <a:t>155mm Ammunition System FH 70</a:t>
            </a:r>
          </a:p>
        </p:txBody>
      </p:sp>
    </p:spTree>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Freeform: Shape 2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0" name="Isosceles Triangle 2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5E144E6E-E4D7-13C2-BBEE-9D2E26B138D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4583" t="9048" r="4523" b="8334"/>
          <a:stretch/>
        </p:blipFill>
        <p:spPr>
          <a:xfrm>
            <a:off x="348359" y="221460"/>
            <a:ext cx="8234077" cy="6175558"/>
          </a:xfrm>
          <a:prstGeom prst="rect">
            <a:avLst/>
          </a:prstGeom>
          <a:ln>
            <a:noFill/>
          </a:ln>
        </p:spPr>
      </p:pic>
      <p:sp>
        <p:nvSpPr>
          <p:cNvPr id="32" name="Isosceles Triangle 3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diagram&#10;&#10;Description automatically generated">
            <a:extLst>
              <a:ext uri="{FF2B5EF4-FFF2-40B4-BE49-F238E27FC236}">
                <a16:creationId xmlns:a16="http://schemas.microsoft.com/office/drawing/2014/main" id="{864E54EA-5026-342D-4E70-173A7D303C7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55269" y="1493509"/>
            <a:ext cx="2006974" cy="1427931"/>
          </a:xfrm>
          <a:prstGeom prst="rect">
            <a:avLst/>
          </a:prstGeom>
        </p:spPr>
      </p:pic>
      <p:pic>
        <p:nvPicPr>
          <p:cNvPr id="5" name="Picture 4" descr="Diagram, engineering drawing&#10;&#10;Description automatically generated">
            <a:extLst>
              <a:ext uri="{FF2B5EF4-FFF2-40B4-BE49-F238E27FC236}">
                <a16:creationId xmlns:a16="http://schemas.microsoft.com/office/drawing/2014/main" id="{E50A3725-8063-D38E-B855-71CE812DD3D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38235" y="537031"/>
            <a:ext cx="4617213" cy="2801166"/>
          </a:xfrm>
          <a:prstGeom prst="rect">
            <a:avLst/>
          </a:prstGeom>
        </p:spPr>
      </p:pic>
      <p:pic>
        <p:nvPicPr>
          <p:cNvPr id="7" name="Picture 6" descr="Diagram&#10;&#10;Description automatically generated">
            <a:extLst>
              <a:ext uri="{FF2B5EF4-FFF2-40B4-BE49-F238E27FC236}">
                <a16:creationId xmlns:a16="http://schemas.microsoft.com/office/drawing/2014/main" id="{372E5DA9-EB51-3CEA-203E-A7FAA020921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508305" y="3431355"/>
            <a:ext cx="3195451" cy="3281234"/>
          </a:xfrm>
          <a:prstGeom prst="rect">
            <a:avLst/>
          </a:prstGeom>
        </p:spPr>
      </p:pic>
    </p:spTree>
    <p:extLst>
      <p:ext uri="{BB962C8B-B14F-4D97-AF65-F5344CB8AC3E}">
        <p14:creationId xmlns:p14="http://schemas.microsoft.com/office/powerpoint/2010/main" val="30439980"/>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Freeform: Shape 13">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Isosceles Triangle 21">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E33B8EE2-DEB9-DFB3-3489-33CD663AB39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4405" t="8095" r="5774" b="8334"/>
          <a:stretch/>
        </p:blipFill>
        <p:spPr>
          <a:xfrm>
            <a:off x="1926771" y="302077"/>
            <a:ext cx="8201420" cy="6151066"/>
          </a:xfrm>
          <a:prstGeom prst="rect">
            <a:avLst/>
          </a:prstGeom>
          <a:ln>
            <a:noFill/>
          </a:ln>
        </p:spPr>
      </p:pic>
      <p:sp>
        <p:nvSpPr>
          <p:cNvPr id="24" name="Isosceles Triangle 23">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964696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70B245D-76D8-D65C-AED3-DB9049C8138C}"/>
              </a:ext>
            </a:extLst>
          </p:cNvPr>
          <p:cNvSpPr>
            <a:spLocks noGrp="1"/>
          </p:cNvSpPr>
          <p:nvPr>
            <p:ph idx="1"/>
          </p:nvPr>
        </p:nvSpPr>
        <p:spPr>
          <a:xfrm>
            <a:off x="694048" y="1659791"/>
            <a:ext cx="10803903" cy="3864989"/>
          </a:xfrm>
        </p:spPr>
        <p:txBody>
          <a:bodyPr/>
          <a:lstStyle/>
          <a:p>
            <a:r>
              <a:rPr lang="en-US" sz="3200" dirty="0"/>
              <a:t>There are 3 key aspects to propellant thermodynamics:</a:t>
            </a:r>
          </a:p>
          <a:p>
            <a:endParaRPr lang="en-US" sz="3200" dirty="0"/>
          </a:p>
          <a:p>
            <a:pPr marL="514350" indent="-514350">
              <a:buAutoNum type="arabicPeriod"/>
            </a:pPr>
            <a:r>
              <a:rPr lang="en-US" sz="3200" dirty="0"/>
              <a:t>Specific Energy (F)</a:t>
            </a:r>
          </a:p>
          <a:p>
            <a:pPr marL="514350" indent="-514350">
              <a:buAutoNum type="arabicPeriod"/>
            </a:pPr>
            <a:r>
              <a:rPr lang="en-US" sz="3200" dirty="0"/>
              <a:t>Calorimetric Value (Q) and Flame Temperature (T</a:t>
            </a:r>
            <a:r>
              <a:rPr lang="en-US" sz="3200" baseline="-25000" dirty="0"/>
              <a:t>o</a:t>
            </a:r>
            <a:r>
              <a:rPr lang="en-US" sz="3200" dirty="0"/>
              <a:t>)</a:t>
            </a:r>
          </a:p>
          <a:p>
            <a:pPr marL="514350" indent="-514350">
              <a:buAutoNum type="arabicPeriod"/>
            </a:pPr>
            <a:r>
              <a:rPr lang="en-US" sz="3200" dirty="0"/>
              <a:t>Oxygen Balance (</a:t>
            </a:r>
            <a:r>
              <a:rPr lang="en-US" sz="3200" dirty="0" err="1"/>
              <a:t>Ω</a:t>
            </a:r>
            <a:r>
              <a:rPr lang="en-US" sz="3200" dirty="0"/>
              <a:t>)</a:t>
            </a:r>
          </a:p>
        </p:txBody>
      </p:sp>
      <p:sp>
        <p:nvSpPr>
          <p:cNvPr id="3" name="Content Placeholder 1">
            <a:extLst>
              <a:ext uri="{FF2B5EF4-FFF2-40B4-BE49-F238E27FC236}">
                <a16:creationId xmlns:a16="http://schemas.microsoft.com/office/drawing/2014/main" id="{B9BF3162-B3F0-C239-DC49-3749E73D321E}"/>
              </a:ext>
            </a:extLst>
          </p:cNvPr>
          <p:cNvSpPr txBox="1">
            <a:spLocks/>
          </p:cNvSpPr>
          <p:nvPr/>
        </p:nvSpPr>
        <p:spPr>
          <a:xfrm>
            <a:off x="5960938" y="358693"/>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Propellant Thermodynamics</a:t>
            </a:r>
          </a:p>
        </p:txBody>
      </p:sp>
    </p:spTree>
    <p:extLst>
      <p:ext uri="{BB962C8B-B14F-4D97-AF65-F5344CB8AC3E}">
        <p14:creationId xmlns:p14="http://schemas.microsoft.com/office/powerpoint/2010/main" val="22411088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Number Placeholder 4">
            <a:extLst>
              <a:ext uri="{FF2B5EF4-FFF2-40B4-BE49-F238E27FC236}">
                <a16:creationId xmlns:a16="http://schemas.microsoft.com/office/drawing/2014/main" id="{8400920F-599B-9A84-8056-68E3868C61D5}"/>
              </a:ext>
            </a:extLst>
          </p:cNvPr>
          <p:cNvSpPr>
            <a:spLocks noGrp="1"/>
          </p:cNvSpPr>
          <p:nvPr>
            <p:ph type="sldNum" sz="quarter" idx="4294967295"/>
          </p:nvPr>
        </p:nvSpPr>
        <p:spPr bwMode="auto">
          <a:xfrm>
            <a:off x="152400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sz="1600" b="1" dirty="0">
              <a:solidFill>
                <a:srgbClr val="FFFFFF"/>
              </a:solidFill>
            </a:endParaRPr>
          </a:p>
        </p:txBody>
      </p:sp>
      <p:graphicFrame>
        <p:nvGraphicFramePr>
          <p:cNvPr id="43011" name="Object 2">
            <a:extLst>
              <a:ext uri="{FF2B5EF4-FFF2-40B4-BE49-F238E27FC236}">
                <a16:creationId xmlns:a16="http://schemas.microsoft.com/office/drawing/2014/main" id="{14AB2615-A53F-4FC7-1062-E7ED601A0A02}"/>
              </a:ext>
            </a:extLst>
          </p:cNvPr>
          <p:cNvGraphicFramePr>
            <a:graphicFrameLocks noGrp="1" noChangeAspect="1"/>
          </p:cNvGraphicFramePr>
          <p:nvPr>
            <p:ph type="tbl" idx="4294967295"/>
          </p:nvPr>
        </p:nvGraphicFramePr>
        <p:xfrm>
          <a:off x="2640013" y="1246189"/>
          <a:ext cx="7232650" cy="5621337"/>
        </p:xfrm>
        <a:graphic>
          <a:graphicData uri="http://schemas.openxmlformats.org/presentationml/2006/ole">
            <mc:AlternateContent xmlns:mc="http://schemas.openxmlformats.org/markup-compatibility/2006">
              <mc:Choice xmlns:v="urn:schemas-microsoft-com:vml" Requires="v">
                <p:oleObj name="Document" r:id="rId2" imgW="7175500" imgH="5575300" progId="Word.Document.8">
                  <p:embed/>
                </p:oleObj>
              </mc:Choice>
              <mc:Fallback>
                <p:oleObj name="Document" r:id="rId2" imgW="7175500" imgH="5575300" progId="Word.Document.8">
                  <p:embed/>
                  <p:pic>
                    <p:nvPicPr>
                      <p:cNvPr id="43011" name="Object 2">
                        <a:extLst>
                          <a:ext uri="{FF2B5EF4-FFF2-40B4-BE49-F238E27FC236}">
                            <a16:creationId xmlns:a16="http://schemas.microsoft.com/office/drawing/2014/main" id="{14AB2615-A53F-4FC7-1062-E7ED601A0A02}"/>
                          </a:ext>
                        </a:extLst>
                      </p:cNvPr>
                      <p:cNvPicPr>
                        <a:picLocks noGrp="1"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0013" y="1246189"/>
                        <a:ext cx="7232650" cy="56213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pic>
                </p:oleObj>
              </mc:Fallback>
            </mc:AlternateContent>
          </a:graphicData>
        </a:graphic>
      </p:graphicFrame>
      <p:sp>
        <p:nvSpPr>
          <p:cNvPr id="43012" name="Rectangle 3">
            <a:extLst>
              <a:ext uri="{FF2B5EF4-FFF2-40B4-BE49-F238E27FC236}">
                <a16:creationId xmlns:a16="http://schemas.microsoft.com/office/drawing/2014/main" id="{E80C41C9-7B0D-4F05-C947-1FF20E37DB6D}"/>
              </a:ext>
            </a:extLst>
          </p:cNvPr>
          <p:cNvSpPr>
            <a:spLocks noGrp="1" noChangeArrowheads="1"/>
          </p:cNvSpPr>
          <p:nvPr>
            <p:ph type="title"/>
          </p:nvPr>
        </p:nvSpPr>
        <p:spPr>
          <a:xfrm>
            <a:off x="1981200" y="274639"/>
            <a:ext cx="8229600" cy="777875"/>
          </a:xfrm>
        </p:spPr>
        <p:txBody>
          <a:bodyPr/>
          <a:lstStyle/>
          <a:p>
            <a:r>
              <a:rPr lang="en-GB" altLang="en-US" sz="3600"/>
              <a:t>Partition of Energy</a:t>
            </a:r>
          </a:p>
        </p:txBody>
      </p:sp>
    </p:spTree>
  </p:cSld>
  <p:clrMapOvr>
    <a:masterClrMapping/>
  </p:clrMapOvr>
  <p:transition>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Content Placeholder 1">
                <a:extLst>
                  <a:ext uri="{FF2B5EF4-FFF2-40B4-BE49-F238E27FC236}">
                    <a16:creationId xmlns:a16="http://schemas.microsoft.com/office/drawing/2014/main" id="{3A607B6C-CAAE-A325-C96C-8D2E88CBC68B}"/>
                  </a:ext>
                </a:extLst>
              </p:cNvPr>
              <p:cNvSpPr>
                <a:spLocks noGrp="1"/>
              </p:cNvSpPr>
              <p:nvPr>
                <p:ph idx="1"/>
              </p:nvPr>
            </p:nvSpPr>
            <p:spPr>
              <a:xfrm>
                <a:off x="454357" y="1402376"/>
                <a:ext cx="11283285" cy="3864989"/>
              </a:xfrm>
            </p:spPr>
            <p:txBody>
              <a:bodyPr wrap="square"/>
              <a:lstStyle/>
              <a:p>
                <a:r>
                  <a:rPr lang="en-GB" sz="2400" dirty="0"/>
                  <a:t>The chemical energy of the propellant gives an approximate indication of the resulting velocity imparted to the projectile. If the efficiency of the gun is expressed in a simplistic way as 𝜂 then: </a:t>
                </a:r>
              </a:p>
              <a:p>
                <a:pPr algn="ctr"/>
                <a14:m>
                  <m:oMath xmlns:m="http://schemas.openxmlformats.org/officeDocument/2006/math">
                    <m:r>
                      <m:rPr>
                        <m:sty m:val="p"/>
                      </m:rPr>
                      <a:rPr lang="en-GB" sz="3200" i="1">
                        <a:latin typeface="Cambria Math" panose="02040503050406030204" pitchFamily="18" charset="0"/>
                      </a:rPr>
                      <m:t>W</m:t>
                    </m:r>
                    <m:r>
                      <a:rPr lang="en-GB" sz="3200" b="0" i="1" smtClean="0">
                        <a:latin typeface="Cambria Math" panose="02040503050406030204" pitchFamily="18" charset="0"/>
                      </a:rPr>
                      <m:t>𝑄</m:t>
                    </m:r>
                    <m:r>
                      <a:rPr lang="en-GB" sz="3200" b="0" i="1" smtClean="0">
                        <a:latin typeface="Cambria Math" panose="02040503050406030204" pitchFamily="18" charset="0"/>
                        <a:ea typeface="Cambria Math" panose="02040503050406030204" pitchFamily="18" charset="0"/>
                      </a:rPr>
                      <m:t>𝜂</m:t>
                    </m:r>
                    <m:r>
                      <a:rPr lang="en-GB" sz="3200" b="0" i="1" smtClean="0">
                        <a:latin typeface="Cambria Math" panose="02040503050406030204" pitchFamily="18" charset="0"/>
                        <a:ea typeface="Cambria Math" panose="02040503050406030204" pitchFamily="18" charset="0"/>
                      </a:rPr>
                      <m:t>=</m:t>
                    </m:r>
                    <m:f>
                      <m:fPr>
                        <m:ctrlPr>
                          <a:rPr lang="en-GB" sz="3200" b="0" i="1" smtClean="0">
                            <a:latin typeface="Cambria Math" panose="02040503050406030204" pitchFamily="18" charset="0"/>
                            <a:ea typeface="Cambria Math" panose="02040503050406030204" pitchFamily="18" charset="0"/>
                          </a:rPr>
                        </m:ctrlPr>
                      </m:fPr>
                      <m:num>
                        <m:sSup>
                          <m:sSupPr>
                            <m:ctrlPr>
                              <a:rPr lang="en-GB" sz="3200" b="0" i="1" smtClean="0">
                                <a:latin typeface="Cambria Math" panose="02040503050406030204" pitchFamily="18" charset="0"/>
                                <a:ea typeface="Cambria Math" panose="02040503050406030204" pitchFamily="18" charset="0"/>
                              </a:rPr>
                            </m:ctrlPr>
                          </m:sSupPr>
                          <m:e>
                            <m:r>
                              <a:rPr lang="en-GB" sz="3200" b="0" i="1" smtClean="0">
                                <a:latin typeface="Cambria Math" panose="02040503050406030204" pitchFamily="18" charset="0"/>
                                <a:ea typeface="Cambria Math" panose="02040503050406030204" pitchFamily="18" charset="0"/>
                              </a:rPr>
                              <m:t>𝑚𝑣</m:t>
                            </m:r>
                          </m:e>
                          <m:sup>
                            <m:r>
                              <a:rPr lang="en-GB" sz="3200" b="0" i="1" smtClean="0">
                                <a:latin typeface="Cambria Math" panose="02040503050406030204" pitchFamily="18" charset="0"/>
                                <a:ea typeface="Cambria Math" panose="02040503050406030204" pitchFamily="18" charset="0"/>
                              </a:rPr>
                              <m:t>2</m:t>
                            </m:r>
                          </m:sup>
                        </m:sSup>
                      </m:num>
                      <m:den>
                        <m:r>
                          <a:rPr lang="en-GB" sz="3200" b="0" i="1" smtClean="0">
                            <a:latin typeface="Cambria Math" panose="02040503050406030204" pitchFamily="18" charset="0"/>
                            <a:ea typeface="Cambria Math" panose="02040503050406030204" pitchFamily="18" charset="0"/>
                          </a:rPr>
                          <m:t>2</m:t>
                        </m:r>
                      </m:den>
                    </m:f>
                    <m:r>
                      <a:rPr lang="en-GB" sz="3200" b="0" i="0" smtClean="0">
                        <a:latin typeface="Cambria Math" panose="02040503050406030204" pitchFamily="18" charset="0"/>
                        <a:ea typeface="Cambria Math" panose="02040503050406030204" pitchFamily="18" charset="0"/>
                      </a:rPr>
                      <m:t>, </m:t>
                    </m:r>
                    <m:r>
                      <m:rPr>
                        <m:sty m:val="p"/>
                      </m:rPr>
                      <a:rPr lang="en-GB" sz="3200" b="0" i="0" smtClean="0">
                        <a:latin typeface="Cambria Math" panose="02040503050406030204" pitchFamily="18" charset="0"/>
                        <a:ea typeface="Cambria Math" panose="02040503050406030204" pitchFamily="18" charset="0"/>
                      </a:rPr>
                      <m:t>or</m:t>
                    </m:r>
                    <m:r>
                      <a:rPr lang="en-GB" sz="3200" b="0" i="0" smtClean="0">
                        <a:latin typeface="Cambria Math" panose="02040503050406030204" pitchFamily="18" charset="0"/>
                        <a:ea typeface="Cambria Math" panose="02040503050406030204" pitchFamily="18" charset="0"/>
                      </a:rPr>
                      <m:t> </m:t>
                    </m:r>
                    <m:r>
                      <a:rPr lang="en-GB" sz="3200" b="0" i="1" smtClean="0">
                        <a:latin typeface="Cambria Math" panose="02040503050406030204" pitchFamily="18" charset="0"/>
                        <a:ea typeface="Cambria Math" panose="02040503050406030204" pitchFamily="18" charset="0"/>
                      </a:rPr>
                      <m:t>𝑣</m:t>
                    </m:r>
                    <m:r>
                      <a:rPr lang="en-GB" sz="3200" b="0" i="0" smtClean="0">
                        <a:latin typeface="Cambria Math" panose="02040503050406030204" pitchFamily="18" charset="0"/>
                        <a:ea typeface="Cambria Math" panose="02040503050406030204" pitchFamily="18" charset="0"/>
                      </a:rPr>
                      <m:t>=</m:t>
                    </m:r>
                    <m:rad>
                      <m:radPr>
                        <m:degHide m:val="on"/>
                        <m:ctrlPr>
                          <a:rPr lang="en-GB" sz="3200" b="0" i="1" smtClean="0">
                            <a:latin typeface="Cambria Math" panose="02040503050406030204" pitchFamily="18" charset="0"/>
                            <a:ea typeface="Cambria Math" panose="02040503050406030204" pitchFamily="18" charset="0"/>
                          </a:rPr>
                        </m:ctrlPr>
                      </m:radPr>
                      <m:deg/>
                      <m:e>
                        <m:f>
                          <m:fPr>
                            <m:ctrlPr>
                              <a:rPr lang="en-GB" sz="3200" b="0" i="1" smtClean="0">
                                <a:latin typeface="Cambria Math" panose="02040503050406030204" pitchFamily="18" charset="0"/>
                                <a:ea typeface="Cambria Math" panose="02040503050406030204" pitchFamily="18" charset="0"/>
                              </a:rPr>
                            </m:ctrlPr>
                          </m:fPr>
                          <m:num>
                            <m:r>
                              <a:rPr lang="en-GB" sz="3200" b="0" i="1" smtClean="0">
                                <a:latin typeface="Cambria Math" panose="02040503050406030204" pitchFamily="18" charset="0"/>
                                <a:ea typeface="Cambria Math" panose="02040503050406030204" pitchFamily="18" charset="0"/>
                              </a:rPr>
                              <m:t>2</m:t>
                            </m:r>
                            <m:r>
                              <a:rPr lang="en-GB" sz="3200" b="0" i="1" smtClean="0">
                                <a:latin typeface="Cambria Math" panose="02040503050406030204" pitchFamily="18" charset="0"/>
                                <a:ea typeface="Cambria Math" panose="02040503050406030204" pitchFamily="18" charset="0"/>
                              </a:rPr>
                              <m:t>𝑊𝑄</m:t>
                            </m:r>
                            <m:r>
                              <a:rPr lang="en-GB" sz="3200" b="0" i="1" smtClean="0">
                                <a:latin typeface="Cambria Math" panose="02040503050406030204" pitchFamily="18" charset="0"/>
                                <a:ea typeface="Cambria Math" panose="02040503050406030204" pitchFamily="18" charset="0"/>
                              </a:rPr>
                              <m:t>𝜂</m:t>
                            </m:r>
                          </m:num>
                          <m:den>
                            <m:r>
                              <a:rPr lang="en-GB" sz="3200" b="0" i="1" smtClean="0">
                                <a:latin typeface="Cambria Math" panose="02040503050406030204" pitchFamily="18" charset="0"/>
                                <a:ea typeface="Cambria Math" panose="02040503050406030204" pitchFamily="18" charset="0"/>
                              </a:rPr>
                              <m:t>𝑚</m:t>
                            </m:r>
                          </m:den>
                        </m:f>
                      </m:e>
                    </m:rad>
                  </m:oMath>
                </a14:m>
                <a:r>
                  <a:rPr lang="en-GB" sz="3200" dirty="0"/>
                  <a:t> </a:t>
                </a:r>
              </a:p>
              <a:p>
                <a:endParaRPr lang="en-GB" sz="2400" dirty="0"/>
              </a:p>
              <a:p>
                <a:r>
                  <a:rPr lang="en-GB" sz="2400" dirty="0"/>
                  <a:t>where Q is the total chemical energy of the propellant, in Jkg</a:t>
                </a:r>
                <a:r>
                  <a:rPr lang="en-GB" sz="2400" baseline="30000" dirty="0"/>
                  <a:t>-1</a:t>
                </a:r>
                <a:r>
                  <a:rPr lang="en-GB" sz="2400" dirty="0"/>
                  <a:t>, W is the propellant mass in kg, m is the projectile mass in kg, v is the muzzle velocity of the projectile in ms</a:t>
                </a:r>
                <a:r>
                  <a:rPr lang="en-GB" sz="2400" baseline="30000" dirty="0"/>
                  <a:t>-1</a:t>
                </a:r>
                <a:r>
                  <a:rPr lang="en-GB" sz="2400" dirty="0"/>
                  <a:t> </a:t>
                </a:r>
              </a:p>
              <a:p>
                <a:endParaRPr lang="en-GB" sz="2400" dirty="0"/>
              </a:p>
              <a:p>
                <a:endParaRPr lang="en-GB" sz="2400" dirty="0"/>
              </a:p>
              <a:p>
                <a:endParaRPr lang="en-GB" sz="2400" dirty="0"/>
              </a:p>
              <a:p>
                <a:endParaRPr lang="en-US" sz="2400" dirty="0"/>
              </a:p>
            </p:txBody>
          </p:sp>
        </mc:Choice>
        <mc:Fallback xmlns="">
          <p:sp>
            <p:nvSpPr>
              <p:cNvPr id="2" name="Content Placeholder 1">
                <a:extLst>
                  <a:ext uri="{FF2B5EF4-FFF2-40B4-BE49-F238E27FC236}">
                    <a16:creationId xmlns:a16="http://schemas.microsoft.com/office/drawing/2014/main" id="{3A607B6C-CAAE-A325-C96C-8D2E88CBC68B}"/>
                  </a:ext>
                </a:extLst>
              </p:cNvPr>
              <p:cNvSpPr>
                <a:spLocks noGrp="1" noRot="1" noChangeAspect="1" noMove="1" noResize="1" noEditPoints="1" noAdjustHandles="1" noChangeArrowheads="1" noChangeShapeType="1" noTextEdit="1"/>
              </p:cNvSpPr>
              <p:nvPr>
                <p:ph idx="1"/>
              </p:nvPr>
            </p:nvSpPr>
            <p:spPr>
              <a:xfrm>
                <a:off x="454357" y="1402376"/>
                <a:ext cx="11283285" cy="3864989"/>
              </a:xfrm>
              <a:blipFill>
                <a:blip r:embed="rId3"/>
                <a:stretch>
                  <a:fillRect l="-1687" t="-3279" r="-1125"/>
                </a:stretch>
              </a:blipFill>
            </p:spPr>
            <p:txBody>
              <a:bodyPr/>
              <a:lstStyle/>
              <a:p>
                <a:r>
                  <a:rPr lang="en-US">
                    <a:noFill/>
                  </a:rPr>
                  <a:t> </a:t>
                </a:r>
              </a:p>
            </p:txBody>
          </p:sp>
        </mc:Fallback>
      </mc:AlternateContent>
      <p:sp>
        <p:nvSpPr>
          <p:cNvPr id="3" name="Content Placeholder 1">
            <a:extLst>
              <a:ext uri="{FF2B5EF4-FFF2-40B4-BE49-F238E27FC236}">
                <a16:creationId xmlns:a16="http://schemas.microsoft.com/office/drawing/2014/main" id="{46797E39-C12A-B85E-4FBC-F89FA8672696}"/>
              </a:ext>
            </a:extLst>
          </p:cNvPr>
          <p:cNvSpPr txBox="1">
            <a:spLocks/>
          </p:cNvSpPr>
          <p:nvPr/>
        </p:nvSpPr>
        <p:spPr>
          <a:xfrm>
            <a:off x="5945570" y="356772"/>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000" dirty="0"/>
              <a:t>Chemical Energy of Propellants</a:t>
            </a:r>
          </a:p>
        </p:txBody>
      </p:sp>
      <p:sp>
        <p:nvSpPr>
          <p:cNvPr id="4" name="TextBox 3">
            <a:extLst>
              <a:ext uri="{FF2B5EF4-FFF2-40B4-BE49-F238E27FC236}">
                <a16:creationId xmlns:a16="http://schemas.microsoft.com/office/drawing/2014/main" id="{8819159C-9BE4-AB6E-52BD-72688C8D8063}"/>
              </a:ext>
            </a:extLst>
          </p:cNvPr>
          <p:cNvSpPr txBox="1"/>
          <p:nvPr/>
        </p:nvSpPr>
        <p:spPr>
          <a:xfrm>
            <a:off x="5723360" y="5055093"/>
            <a:ext cx="6276562" cy="1631216"/>
          </a:xfrm>
          <a:prstGeom prst="rect">
            <a:avLst/>
          </a:prstGeom>
          <a:solidFill>
            <a:srgbClr val="FF0000"/>
          </a:solidFill>
          <a:ln w="57150">
            <a:solidFill>
              <a:schemeClr val="tx1"/>
            </a:solidFill>
          </a:ln>
        </p:spPr>
        <p:txBody>
          <a:bodyPr wrap="square" rtlCol="0">
            <a:spAutoFit/>
          </a:bodyPr>
          <a:lstStyle/>
          <a:p>
            <a:r>
              <a:rPr lang="en-US" sz="2000" dirty="0">
                <a:solidFill>
                  <a:schemeClr val="bg1"/>
                </a:solidFill>
              </a:rPr>
              <a:t>Note: Q varies by a factor of no more than 1.5 for Infantry / Common User / Artillery</a:t>
            </a:r>
          </a:p>
          <a:p>
            <a:endParaRPr lang="en-US" sz="2000" dirty="0">
              <a:solidFill>
                <a:schemeClr val="bg1"/>
              </a:solidFill>
            </a:endParaRPr>
          </a:p>
          <a:p>
            <a:r>
              <a:rPr lang="en-US" sz="2000" dirty="0">
                <a:solidFill>
                  <a:schemeClr val="bg1"/>
                </a:solidFill>
              </a:rPr>
              <a:t>But: the ratio of </a:t>
            </a:r>
            <a:r>
              <a:rPr lang="en-US" sz="2000" dirty="0" err="1">
                <a:solidFill>
                  <a:schemeClr val="bg1"/>
                </a:solidFill>
              </a:rPr>
              <a:t>W:m</a:t>
            </a:r>
            <a:r>
              <a:rPr lang="en-US" sz="2000" dirty="0">
                <a:solidFill>
                  <a:schemeClr val="bg1"/>
                </a:solidFill>
              </a:rPr>
              <a:t> can vary from 1:50 in pistols </a:t>
            </a:r>
            <a:r>
              <a:rPr lang="en-US" sz="2000" dirty="0" err="1">
                <a:solidFill>
                  <a:schemeClr val="bg1"/>
                </a:solidFill>
              </a:rPr>
              <a:t>cartidges</a:t>
            </a:r>
            <a:r>
              <a:rPr lang="en-US" sz="2000" dirty="0">
                <a:solidFill>
                  <a:schemeClr val="bg1"/>
                </a:solidFill>
              </a:rPr>
              <a:t> to 1:1 in APFSDS</a:t>
            </a:r>
          </a:p>
        </p:txBody>
      </p:sp>
    </p:spTree>
    <p:extLst>
      <p:ext uri="{BB962C8B-B14F-4D97-AF65-F5344CB8AC3E}">
        <p14:creationId xmlns:p14="http://schemas.microsoft.com/office/powerpoint/2010/main" val="31707811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Content Placeholder 1">
                <a:extLst>
                  <a:ext uri="{FF2B5EF4-FFF2-40B4-BE49-F238E27FC236}">
                    <a16:creationId xmlns:a16="http://schemas.microsoft.com/office/drawing/2014/main" id="{F549A52F-1E34-923A-0A24-F3E1E0EB477A}"/>
                  </a:ext>
                </a:extLst>
              </p:cNvPr>
              <p:cNvSpPr>
                <a:spLocks noGrp="1"/>
              </p:cNvSpPr>
              <p:nvPr>
                <p:ph idx="1"/>
              </p:nvPr>
            </p:nvSpPr>
            <p:spPr/>
            <p:txBody>
              <a:bodyPr wrap="square"/>
              <a:lstStyle/>
              <a:p>
                <a:r>
                  <a:rPr lang="en-US" dirty="0"/>
                  <a:t>Worked Example: A 155mm shell (mass 43.2 kg) needs to be fired at 853 m/s to achieve the required range according to tables. A triple-base propellant is to be used, with a calorific value (Q) of 3400 Jg</a:t>
                </a:r>
                <a:r>
                  <a:rPr lang="en-US" baseline="30000" dirty="0"/>
                  <a:t>-1 </a:t>
                </a:r>
                <a:r>
                  <a:rPr lang="en-US" dirty="0"/>
                  <a:t>The gun is 34.41% efficient.</a:t>
                </a:r>
              </a:p>
              <a:p>
                <a:endParaRPr lang="en-US" baseline="30000" dirty="0"/>
              </a:p>
              <a:p>
                <a:r>
                  <a:rPr lang="en-US" dirty="0"/>
                  <a:t>What is the required mass of propellant (W)?</a:t>
                </a:r>
              </a:p>
              <a:p>
                <a:endParaRPr lang="en-US" dirty="0"/>
              </a:p>
              <a:p>
                <a:pPr/>
                <a14:m>
                  <m:oMathPara xmlns:m="http://schemas.openxmlformats.org/officeDocument/2006/math">
                    <m:oMathParaPr>
                      <m:jc m:val="centerGroup"/>
                    </m:oMathParaPr>
                    <m:oMath xmlns:m="http://schemas.openxmlformats.org/officeDocument/2006/math">
                      <m:r>
                        <m:rPr>
                          <m:sty m:val="p"/>
                        </m:rPr>
                        <a:rPr lang="en-GB" sz="2800" i="1" smtClean="0">
                          <a:latin typeface="Cambria Math" panose="02040503050406030204" pitchFamily="18" charset="0"/>
                        </a:rPr>
                        <m:t>W</m:t>
                      </m:r>
                      <m:r>
                        <a:rPr lang="en-GB" sz="2800" b="0" i="1" smtClean="0">
                          <a:latin typeface="Cambria Math" panose="02040503050406030204" pitchFamily="18" charset="0"/>
                          <a:ea typeface="Cambria Math" panose="02040503050406030204" pitchFamily="18" charset="0"/>
                        </a:rPr>
                        <m:t>=</m:t>
                      </m:r>
                      <m:f>
                        <m:fPr>
                          <m:ctrlPr>
                            <a:rPr lang="en-GB" sz="2800" b="0" i="1" smtClean="0">
                              <a:latin typeface="Cambria Math" panose="02040503050406030204" pitchFamily="18" charset="0"/>
                              <a:ea typeface="Cambria Math" panose="02040503050406030204" pitchFamily="18" charset="0"/>
                            </a:rPr>
                          </m:ctrlPr>
                        </m:fPr>
                        <m:num>
                          <m:sSup>
                            <m:sSupPr>
                              <m:ctrlPr>
                                <a:rPr lang="en-GB" sz="2800" b="0" i="1" smtClean="0">
                                  <a:latin typeface="Cambria Math" panose="02040503050406030204" pitchFamily="18" charset="0"/>
                                  <a:ea typeface="Cambria Math" panose="02040503050406030204" pitchFamily="18" charset="0"/>
                                </a:rPr>
                              </m:ctrlPr>
                            </m:sSupPr>
                            <m:e>
                              <m:r>
                                <a:rPr lang="en-GB" sz="2800" b="0" i="1" smtClean="0">
                                  <a:latin typeface="Cambria Math" panose="02040503050406030204" pitchFamily="18" charset="0"/>
                                  <a:ea typeface="Cambria Math" panose="02040503050406030204" pitchFamily="18" charset="0"/>
                                </a:rPr>
                                <m:t>𝑚𝑣</m:t>
                              </m:r>
                            </m:e>
                            <m:sup>
                              <m:r>
                                <a:rPr lang="en-GB" sz="2800" b="0" i="1" smtClean="0">
                                  <a:latin typeface="Cambria Math" panose="02040503050406030204" pitchFamily="18" charset="0"/>
                                  <a:ea typeface="Cambria Math" panose="02040503050406030204" pitchFamily="18" charset="0"/>
                                </a:rPr>
                                <m:t>2</m:t>
                              </m:r>
                            </m:sup>
                          </m:sSup>
                        </m:num>
                        <m:den>
                          <m:r>
                            <a:rPr lang="en-GB" sz="2800" b="0" i="1" smtClean="0">
                              <a:latin typeface="Cambria Math" panose="02040503050406030204" pitchFamily="18" charset="0"/>
                              <a:ea typeface="Cambria Math" panose="02040503050406030204" pitchFamily="18" charset="0"/>
                            </a:rPr>
                            <m:t>2</m:t>
                          </m:r>
                          <m:r>
                            <a:rPr lang="en-GB" sz="2800" b="0" i="1" smtClean="0">
                              <a:latin typeface="Cambria Math" panose="02040503050406030204" pitchFamily="18" charset="0"/>
                              <a:ea typeface="Cambria Math" panose="02040503050406030204" pitchFamily="18" charset="0"/>
                            </a:rPr>
                            <m:t>𝑄</m:t>
                          </m:r>
                          <m:r>
                            <a:rPr lang="en-GB" sz="2800" b="0" i="1" smtClean="0">
                              <a:latin typeface="Cambria Math" panose="02040503050406030204" pitchFamily="18" charset="0"/>
                              <a:ea typeface="Cambria Math" panose="02040503050406030204" pitchFamily="18" charset="0"/>
                            </a:rPr>
                            <m:t>𝜂</m:t>
                          </m:r>
                        </m:den>
                      </m:f>
                      <m:r>
                        <a:rPr lang="en-US" dirty="0">
                          <a:latin typeface="Cambria Math" panose="02040503050406030204" pitchFamily="18" charset="0"/>
                        </a:rPr>
                        <m:t>=</m:t>
                      </m:r>
                      <m:f>
                        <m:fPr>
                          <m:ctrlPr>
                            <a:rPr lang="en-US" i="1" dirty="0" smtClean="0">
                              <a:latin typeface="Cambria Math" panose="02040503050406030204" pitchFamily="18" charset="0"/>
                            </a:rPr>
                          </m:ctrlPr>
                        </m:fPr>
                        <m:num>
                          <m:r>
                            <a:rPr lang="en-GB" dirty="0">
                              <a:latin typeface="Cambria Math" panose="02040503050406030204" pitchFamily="18" charset="0"/>
                            </a:rPr>
                            <m:t>43.2</m:t>
                          </m:r>
                          <m:r>
                            <a:rPr lang="en-GB" i="1" dirty="0">
                              <a:latin typeface="Cambria Math" panose="02040503050406030204" pitchFamily="18" charset="0"/>
                              <a:ea typeface="Cambria Math" panose="02040503050406030204" pitchFamily="18" charset="0"/>
                            </a:rPr>
                            <m:t>×</m:t>
                          </m:r>
                          <m:sSup>
                            <m:sSupPr>
                              <m:ctrlPr>
                                <a:rPr lang="en-GB" i="1" dirty="0">
                                  <a:latin typeface="Cambria Math" panose="02040503050406030204" pitchFamily="18" charset="0"/>
                                  <a:ea typeface="Cambria Math" panose="02040503050406030204" pitchFamily="18" charset="0"/>
                                </a:rPr>
                              </m:ctrlPr>
                            </m:sSupPr>
                            <m:e>
                              <m:r>
                                <a:rPr lang="en-GB" i="1" dirty="0">
                                  <a:latin typeface="Cambria Math" panose="02040503050406030204" pitchFamily="18" charset="0"/>
                                  <a:ea typeface="Cambria Math" panose="02040503050406030204" pitchFamily="18" charset="0"/>
                                </a:rPr>
                                <m:t>853</m:t>
                              </m:r>
                            </m:e>
                            <m:sup>
                              <m:r>
                                <a:rPr lang="en-GB" i="1" dirty="0">
                                  <a:latin typeface="Cambria Math" panose="02040503050406030204" pitchFamily="18" charset="0"/>
                                  <a:ea typeface="Cambria Math" panose="02040503050406030204" pitchFamily="18" charset="0"/>
                                </a:rPr>
                                <m:t>2</m:t>
                              </m:r>
                            </m:sup>
                          </m:sSup>
                        </m:num>
                        <m:den>
                          <m:r>
                            <a:rPr lang="en-GB" b="0" i="1" dirty="0" smtClean="0">
                              <a:latin typeface="Cambria Math" panose="02040503050406030204" pitchFamily="18" charset="0"/>
                            </a:rPr>
                            <m:t>2</m:t>
                          </m:r>
                          <m:r>
                            <a:rPr lang="en-GB" b="0" i="1" dirty="0" smtClean="0">
                              <a:latin typeface="Cambria Math" panose="02040503050406030204" pitchFamily="18" charset="0"/>
                              <a:ea typeface="Cambria Math" panose="02040503050406030204" pitchFamily="18" charset="0"/>
                            </a:rPr>
                            <m:t>×</m:t>
                          </m:r>
                          <m:r>
                            <a:rPr lang="en-GB" b="0" i="1" dirty="0" smtClean="0">
                              <a:latin typeface="Cambria Math" panose="02040503050406030204" pitchFamily="18" charset="0"/>
                            </a:rPr>
                            <m:t>3400</m:t>
                          </m:r>
                          <m:r>
                            <a:rPr lang="en-GB" b="0" i="1" dirty="0" smtClean="0">
                              <a:latin typeface="Cambria Math" panose="02040503050406030204" pitchFamily="18" charset="0"/>
                              <a:ea typeface="Cambria Math" panose="02040503050406030204" pitchFamily="18" charset="0"/>
                            </a:rPr>
                            <m:t>×1000×0.3441</m:t>
                          </m:r>
                        </m:den>
                      </m:f>
                      <m:r>
                        <a:rPr lang="en-US" i="1" dirty="0" smtClean="0">
                          <a:latin typeface="Cambria Math" panose="02040503050406030204" pitchFamily="18" charset="0"/>
                          <a:ea typeface="Cambria Math" panose="02040503050406030204" pitchFamily="18" charset="0"/>
                        </a:rPr>
                        <m:t>=</m:t>
                      </m:r>
                      <m:r>
                        <a:rPr lang="en-GB" b="0" i="1" dirty="0" smtClean="0">
                          <a:latin typeface="Cambria Math" panose="02040503050406030204" pitchFamily="18" charset="0"/>
                          <a:ea typeface="Cambria Math" panose="02040503050406030204" pitchFamily="18" charset="0"/>
                        </a:rPr>
                        <m:t>13.5 </m:t>
                      </m:r>
                      <m:r>
                        <a:rPr lang="en-GB" b="0" i="1" dirty="0" smtClean="0">
                          <a:latin typeface="Cambria Math" panose="02040503050406030204" pitchFamily="18" charset="0"/>
                          <a:ea typeface="Cambria Math" panose="02040503050406030204" pitchFamily="18" charset="0"/>
                        </a:rPr>
                        <m:t>𝑘𝑔</m:t>
                      </m:r>
                    </m:oMath>
                  </m:oMathPara>
                </a14:m>
                <a:endParaRPr lang="en-US" dirty="0"/>
              </a:p>
              <a:p>
                <a:endParaRPr lang="en-US" dirty="0"/>
              </a:p>
              <a:p>
                <a:endParaRPr lang="en-US" dirty="0"/>
              </a:p>
              <a:p>
                <a:endParaRPr lang="en-US" baseline="30000" dirty="0"/>
              </a:p>
              <a:p>
                <a:endParaRPr lang="en-US" baseline="30000" dirty="0"/>
              </a:p>
              <a:p>
                <a:endParaRPr lang="en-US" baseline="30000" dirty="0"/>
              </a:p>
            </p:txBody>
          </p:sp>
        </mc:Choice>
        <mc:Fallback xmlns="">
          <p:sp>
            <p:nvSpPr>
              <p:cNvPr id="2" name="Content Placeholder 1">
                <a:extLst>
                  <a:ext uri="{FF2B5EF4-FFF2-40B4-BE49-F238E27FC236}">
                    <a16:creationId xmlns:a16="http://schemas.microsoft.com/office/drawing/2014/main" id="{F549A52F-1E34-923A-0A24-F3E1E0EB477A}"/>
                  </a:ext>
                </a:extLst>
              </p:cNvPr>
              <p:cNvSpPr>
                <a:spLocks noGrp="1" noRot="1" noChangeAspect="1" noMove="1" noResize="1" noEditPoints="1" noAdjustHandles="1" noChangeArrowheads="1" noChangeShapeType="1" noTextEdit="1"/>
              </p:cNvSpPr>
              <p:nvPr>
                <p:ph idx="1"/>
              </p:nvPr>
            </p:nvSpPr>
            <p:spPr>
              <a:blipFill>
                <a:blip r:embed="rId2"/>
                <a:stretch>
                  <a:fillRect l="-1995" t="-3595" b="-2614"/>
                </a:stretch>
              </a:blipFill>
            </p:spPr>
            <p:txBody>
              <a:bodyPr/>
              <a:lstStyle/>
              <a:p>
                <a:r>
                  <a:rPr lang="en-US">
                    <a:noFill/>
                  </a:rPr>
                  <a:t> </a:t>
                </a:r>
              </a:p>
            </p:txBody>
          </p:sp>
        </mc:Fallback>
      </mc:AlternateContent>
    </p:spTree>
    <p:extLst>
      <p:ext uri="{BB962C8B-B14F-4D97-AF65-F5344CB8AC3E}">
        <p14:creationId xmlns:p14="http://schemas.microsoft.com/office/powerpoint/2010/main" val="21572397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Content Placeholder 1">
                <a:extLst>
                  <a:ext uri="{FF2B5EF4-FFF2-40B4-BE49-F238E27FC236}">
                    <a16:creationId xmlns:a16="http://schemas.microsoft.com/office/drawing/2014/main" id="{3A607B6C-CAAE-A325-C96C-8D2E88CBC68B}"/>
                  </a:ext>
                </a:extLst>
              </p:cNvPr>
              <p:cNvSpPr>
                <a:spLocks noGrp="1"/>
              </p:cNvSpPr>
              <p:nvPr>
                <p:ph idx="1"/>
              </p:nvPr>
            </p:nvSpPr>
            <p:spPr>
              <a:xfrm>
                <a:off x="454357" y="1402376"/>
                <a:ext cx="11607655" cy="3864989"/>
              </a:xfrm>
            </p:spPr>
            <p:txBody>
              <a:bodyPr wrap="square"/>
              <a:lstStyle/>
              <a:p>
                <a:r>
                  <a:rPr lang="en-GB" sz="2000" dirty="0"/>
                  <a:t>Q can be calculated the same has for high explosives from Hess’ Law: </a:t>
                </a:r>
              </a:p>
              <a:p>
                <a:endParaRPr lang="en-GB" sz="2000" dirty="0"/>
              </a:p>
              <a:p>
                <a:endParaRPr lang="en-GB" sz="2000" dirty="0"/>
              </a:p>
              <a:p>
                <a:r>
                  <a:rPr lang="en-GB" sz="2000" dirty="0"/>
                  <a:t>And the flame temperature (T</a:t>
                </a:r>
                <a:r>
                  <a:rPr lang="en-GB" sz="2000" baseline="-25000" dirty="0"/>
                  <a:t>o</a:t>
                </a:r>
                <a:r>
                  <a:rPr lang="en-GB" sz="2000" dirty="0"/>
                  <a:t>) as:</a:t>
                </a:r>
              </a:p>
              <a:p>
                <a:pPr/>
                <a14:m>
                  <m:oMathPara xmlns:m="http://schemas.openxmlformats.org/officeDocument/2006/math">
                    <m:oMathParaPr>
                      <m:jc m:val="centerGroup"/>
                    </m:oMathParaPr>
                    <m:oMath xmlns:m="http://schemas.openxmlformats.org/officeDocument/2006/math">
                      <m:sSub>
                        <m:sSubPr>
                          <m:ctrlPr>
                            <a:rPr lang="en-GB" sz="2000" i="1" smtClean="0">
                              <a:latin typeface="Cambria Math" panose="02040503050406030204" pitchFamily="18" charset="0"/>
                            </a:rPr>
                          </m:ctrlPr>
                        </m:sSubPr>
                        <m:e>
                          <m:r>
                            <a:rPr lang="en-GB" sz="2000" b="0" i="1" smtClean="0">
                              <a:latin typeface="Cambria Math" panose="02040503050406030204" pitchFamily="18" charset="0"/>
                            </a:rPr>
                            <m:t>𝑇</m:t>
                          </m:r>
                        </m:e>
                        <m:sub>
                          <m:r>
                            <a:rPr lang="en-GB" sz="2000" b="0" i="1" smtClean="0">
                              <a:latin typeface="Cambria Math" panose="02040503050406030204" pitchFamily="18" charset="0"/>
                            </a:rPr>
                            <m:t>𝑜</m:t>
                          </m:r>
                        </m:sub>
                      </m:sSub>
                      <m:r>
                        <a:rPr lang="en-GB" sz="2000" b="0" i="1" smtClean="0">
                          <a:latin typeface="Cambria Math" panose="02040503050406030204" pitchFamily="18" charset="0"/>
                        </a:rPr>
                        <m:t>=</m:t>
                      </m:r>
                      <m:d>
                        <m:dPr>
                          <m:ctrlPr>
                            <a:rPr lang="en-GB" sz="2000" b="0" i="1" smtClean="0">
                              <a:latin typeface="Cambria Math" panose="02040503050406030204" pitchFamily="18" charset="0"/>
                            </a:rPr>
                          </m:ctrlPr>
                        </m:dPr>
                        <m:e>
                          <m:f>
                            <m:fPr>
                              <m:ctrlPr>
                                <a:rPr lang="en-GB" sz="2000" b="0" i="1" smtClean="0">
                                  <a:latin typeface="Cambria Math" panose="02040503050406030204" pitchFamily="18" charset="0"/>
                                </a:rPr>
                              </m:ctrlPr>
                            </m:fPr>
                            <m:num>
                              <m:r>
                                <a:rPr lang="en-GB" sz="2000" b="0" i="1" smtClean="0">
                                  <a:latin typeface="Cambria Math" panose="02040503050406030204" pitchFamily="18" charset="0"/>
                                </a:rPr>
                                <m:t>𝑄</m:t>
                              </m:r>
                            </m:num>
                            <m:den>
                              <m:nary>
                                <m:naryPr>
                                  <m:chr m:val="∑"/>
                                  <m:subHide m:val="on"/>
                                  <m:supHide m:val="on"/>
                                  <m:ctrlPr>
                                    <a:rPr lang="en-GB" sz="2000" b="0" i="1" smtClean="0">
                                      <a:latin typeface="Cambria Math" panose="02040503050406030204" pitchFamily="18" charset="0"/>
                                    </a:rPr>
                                  </m:ctrlPr>
                                </m:naryPr>
                                <m:sub/>
                                <m:sup/>
                                <m:e>
                                  <m:sSub>
                                    <m:sSubPr>
                                      <m:ctrlPr>
                                        <a:rPr lang="en-GB" sz="2000" b="0" i="1" smtClean="0">
                                          <a:latin typeface="Cambria Math" panose="02040503050406030204" pitchFamily="18" charset="0"/>
                                        </a:rPr>
                                      </m:ctrlPr>
                                    </m:sSubPr>
                                    <m:e>
                                      <m:r>
                                        <a:rPr lang="en-GB" sz="2000" b="0" i="1" smtClean="0">
                                          <a:latin typeface="Cambria Math" panose="02040503050406030204" pitchFamily="18" charset="0"/>
                                        </a:rPr>
                                        <m:t>𝐶</m:t>
                                      </m:r>
                                    </m:e>
                                    <m:sub>
                                      <m:r>
                                        <a:rPr lang="en-GB" sz="2000" b="0" i="1" smtClean="0">
                                          <a:latin typeface="Cambria Math" panose="02040503050406030204" pitchFamily="18" charset="0"/>
                                        </a:rPr>
                                        <m:t>𝑣</m:t>
                                      </m:r>
                                    </m:sub>
                                  </m:sSub>
                                </m:e>
                              </m:nary>
                            </m:den>
                          </m:f>
                        </m:e>
                      </m:d>
                      <m:r>
                        <a:rPr lang="en-GB" sz="2000" b="0" i="0" smtClean="0">
                          <a:latin typeface="Cambria Math" panose="02040503050406030204" pitchFamily="18" charset="0"/>
                        </a:rPr>
                        <m:t>+298</m:t>
                      </m:r>
                      <m:r>
                        <a:rPr lang="en-GB" sz="2000" b="0" i="1" smtClean="0">
                          <a:latin typeface="Cambria Math" panose="02040503050406030204" pitchFamily="18" charset="0"/>
                        </a:rPr>
                        <m:t> </m:t>
                      </m:r>
                      <m:r>
                        <a:rPr lang="en-GB" sz="2000" b="0" i="1" smtClean="0">
                          <a:latin typeface="Cambria Math" panose="02040503050406030204" pitchFamily="18" charset="0"/>
                          <a:ea typeface="Cambria Math" panose="02040503050406030204" pitchFamily="18" charset="0"/>
                        </a:rPr>
                        <m:t>∴ </m:t>
                      </m:r>
                      <m:sSub>
                        <m:sSubPr>
                          <m:ctrlPr>
                            <a:rPr lang="en-GB" sz="2000" b="0" i="1" smtClean="0">
                              <a:latin typeface="Cambria Math" panose="02040503050406030204" pitchFamily="18" charset="0"/>
                              <a:ea typeface="Cambria Math" panose="02040503050406030204" pitchFamily="18" charset="0"/>
                            </a:rPr>
                          </m:ctrlPr>
                        </m:sSubPr>
                        <m:e>
                          <m:r>
                            <a:rPr lang="en-GB" sz="2000" b="0" i="1" smtClean="0">
                              <a:latin typeface="Cambria Math" panose="02040503050406030204" pitchFamily="18" charset="0"/>
                              <a:ea typeface="Cambria Math" panose="02040503050406030204" pitchFamily="18" charset="0"/>
                            </a:rPr>
                            <m:t>𝑇</m:t>
                          </m:r>
                        </m:e>
                        <m:sub>
                          <m:r>
                            <a:rPr lang="en-GB" sz="2000" b="0" i="1" smtClean="0">
                              <a:latin typeface="Cambria Math" panose="02040503050406030204" pitchFamily="18" charset="0"/>
                              <a:ea typeface="Cambria Math" panose="02040503050406030204" pitchFamily="18" charset="0"/>
                            </a:rPr>
                            <m:t>𝑜</m:t>
                          </m:r>
                        </m:sub>
                      </m:sSub>
                      <m:r>
                        <a:rPr lang="en-GB" sz="2000" b="0" i="1" smtClean="0">
                          <a:latin typeface="Cambria Math" panose="02040503050406030204" pitchFamily="18" charset="0"/>
                          <a:ea typeface="Cambria Math" panose="02040503050406030204" pitchFamily="18" charset="0"/>
                        </a:rPr>
                        <m:t>∝</m:t>
                      </m:r>
                      <m:r>
                        <a:rPr lang="en-GB" sz="2000" b="0" i="1" smtClean="0">
                          <a:latin typeface="Cambria Math" panose="02040503050406030204" pitchFamily="18" charset="0"/>
                          <a:ea typeface="Cambria Math" panose="02040503050406030204" pitchFamily="18" charset="0"/>
                        </a:rPr>
                        <m:t>𝑄</m:t>
                      </m:r>
                    </m:oMath>
                  </m:oMathPara>
                </a14:m>
                <a:endParaRPr lang="en-GB" sz="2000" dirty="0"/>
              </a:p>
              <a:p>
                <a:r>
                  <a:rPr lang="en-GB" sz="2000" dirty="0"/>
                  <a:t>Where </a:t>
                </a:r>
                <a14:m>
                  <m:oMath xmlns:m="http://schemas.openxmlformats.org/officeDocument/2006/math">
                    <m:nary>
                      <m:naryPr>
                        <m:chr m:val="∑"/>
                        <m:subHide m:val="on"/>
                        <m:supHide m:val="on"/>
                        <m:ctrlPr>
                          <a:rPr lang="en-GB" sz="2000" i="1" smtClean="0">
                            <a:latin typeface="Cambria Math" panose="02040503050406030204" pitchFamily="18" charset="0"/>
                          </a:rPr>
                        </m:ctrlPr>
                      </m:naryPr>
                      <m:sub/>
                      <m:sup/>
                      <m:e>
                        <m:sSub>
                          <m:sSubPr>
                            <m:ctrlPr>
                              <a:rPr lang="en-GB" sz="2000" i="1" smtClean="0">
                                <a:latin typeface="Cambria Math" panose="02040503050406030204" pitchFamily="18" charset="0"/>
                              </a:rPr>
                            </m:ctrlPr>
                          </m:sSubPr>
                          <m:e>
                            <m:r>
                              <a:rPr lang="en-GB" sz="2000" b="0" i="1" smtClean="0">
                                <a:latin typeface="Cambria Math" panose="02040503050406030204" pitchFamily="18" charset="0"/>
                              </a:rPr>
                              <m:t>𝐶</m:t>
                            </m:r>
                          </m:e>
                          <m:sub>
                            <m:r>
                              <a:rPr lang="en-GB" sz="2000" b="0" i="1" smtClean="0">
                                <a:latin typeface="Cambria Math" panose="02040503050406030204" pitchFamily="18" charset="0"/>
                              </a:rPr>
                              <m:t>𝑣</m:t>
                            </m:r>
                          </m:sub>
                        </m:sSub>
                      </m:e>
                    </m:nary>
                  </m:oMath>
                </a14:m>
                <a:r>
                  <a:rPr lang="en-GB" sz="2000" dirty="0"/>
                  <a:t> is the sum of the mean molar heat capacities of the combustion gases at constant volume. For conventional propellants, the value of the expression </a:t>
                </a:r>
                <a14:m>
                  <m:oMath xmlns:m="http://schemas.openxmlformats.org/officeDocument/2006/math">
                    <m:nary>
                      <m:naryPr>
                        <m:chr m:val="∑"/>
                        <m:subHide m:val="on"/>
                        <m:supHide m:val="on"/>
                        <m:ctrlPr>
                          <a:rPr lang="en-GB" sz="2000" i="1">
                            <a:latin typeface="Cambria Math" panose="02040503050406030204" pitchFamily="18" charset="0"/>
                          </a:rPr>
                        </m:ctrlPr>
                      </m:naryPr>
                      <m:sub/>
                      <m:sup/>
                      <m:e>
                        <m:sSub>
                          <m:sSubPr>
                            <m:ctrlPr>
                              <a:rPr lang="en-GB" sz="2000" i="1">
                                <a:latin typeface="Cambria Math" panose="02040503050406030204" pitchFamily="18" charset="0"/>
                              </a:rPr>
                            </m:ctrlPr>
                          </m:sSubPr>
                          <m:e>
                            <m:r>
                              <a:rPr lang="en-GB" sz="2000" i="1">
                                <a:latin typeface="Cambria Math" panose="02040503050406030204" pitchFamily="18" charset="0"/>
                              </a:rPr>
                              <m:t>𝐶</m:t>
                            </m:r>
                          </m:e>
                          <m:sub>
                            <m:r>
                              <a:rPr lang="en-GB" sz="2000" i="1">
                                <a:latin typeface="Cambria Math" panose="02040503050406030204" pitchFamily="18" charset="0"/>
                              </a:rPr>
                              <m:t>𝑣</m:t>
                            </m:r>
                          </m:sub>
                        </m:sSub>
                      </m:e>
                    </m:nary>
                    <m:r>
                      <a:rPr lang="en-GB" sz="2000" i="1">
                        <a:latin typeface="Cambria Math" panose="02040503050406030204" pitchFamily="18" charset="0"/>
                      </a:rPr>
                      <m:t> </m:t>
                    </m:r>
                  </m:oMath>
                </a14:m>
                <a:r>
                  <a:rPr lang="en-GB" sz="2000" dirty="0"/>
                  <a:t>does not vary greatly, so </a:t>
                </a:r>
                <a:r>
                  <a:rPr lang="en-GB" sz="2000" i="1" dirty="0"/>
                  <a:t>T</a:t>
                </a:r>
                <a:r>
                  <a:rPr lang="en-GB" sz="2000" i="1" baseline="-25000" dirty="0"/>
                  <a:t>o</a:t>
                </a:r>
                <a:r>
                  <a:rPr lang="en-GB" sz="2000" dirty="0"/>
                  <a:t> is approximately proportional to </a:t>
                </a:r>
                <a:r>
                  <a:rPr lang="en-GB" sz="2000" i="1" dirty="0"/>
                  <a:t>Q</a:t>
                </a:r>
                <a:r>
                  <a:rPr lang="en-GB" sz="2000" dirty="0"/>
                  <a:t>. The value of </a:t>
                </a:r>
                <a:r>
                  <a:rPr lang="en-GB" sz="2000" i="1" dirty="0"/>
                  <a:t>T</a:t>
                </a:r>
                <a:r>
                  <a:rPr lang="en-GB" sz="2000" i="1" baseline="-25000" dirty="0"/>
                  <a:t>o</a:t>
                </a:r>
                <a:r>
                  <a:rPr lang="en-GB" sz="2000" baseline="-25000" dirty="0"/>
                  <a:t> </a:t>
                </a:r>
                <a:r>
                  <a:rPr lang="en-GB" sz="2000" dirty="0"/>
                  <a:t>is of considerable importance because it plays a large part in determining the characteristic performance of the gun in relation to heat transfer, bore erosion and muzzle flash. Therefore, since </a:t>
                </a:r>
                <a:r>
                  <a:rPr lang="en-GB" sz="2000" i="1" dirty="0"/>
                  <a:t>T</a:t>
                </a:r>
                <a:r>
                  <a:rPr lang="en-GB" sz="2000" i="1" baseline="-25000" dirty="0"/>
                  <a:t>o</a:t>
                </a:r>
                <a:r>
                  <a:rPr lang="en-GB" sz="2000" dirty="0"/>
                  <a:t> depends on </a:t>
                </a:r>
                <a:r>
                  <a:rPr lang="en-GB" sz="2000" i="1" dirty="0"/>
                  <a:t>Q</a:t>
                </a:r>
                <a:r>
                  <a:rPr lang="en-GB" sz="2000" dirty="0"/>
                  <a:t> it is necessary to understand the way in which this is controlled by the combustion chemistry. </a:t>
                </a:r>
              </a:p>
              <a:p>
                <a:endParaRPr lang="en-GB" sz="2000" dirty="0"/>
              </a:p>
              <a:p>
                <a:endParaRPr lang="en-GB" sz="2000" dirty="0"/>
              </a:p>
              <a:p>
                <a:endParaRPr lang="en-US" sz="2000" dirty="0"/>
              </a:p>
            </p:txBody>
          </p:sp>
        </mc:Choice>
        <mc:Fallback xmlns="">
          <p:sp>
            <p:nvSpPr>
              <p:cNvPr id="2" name="Content Placeholder 1">
                <a:extLst>
                  <a:ext uri="{FF2B5EF4-FFF2-40B4-BE49-F238E27FC236}">
                    <a16:creationId xmlns:a16="http://schemas.microsoft.com/office/drawing/2014/main" id="{3A607B6C-CAAE-A325-C96C-8D2E88CBC68B}"/>
                  </a:ext>
                </a:extLst>
              </p:cNvPr>
              <p:cNvSpPr>
                <a:spLocks noGrp="1" noRot="1" noChangeAspect="1" noMove="1" noResize="1" noEditPoints="1" noAdjustHandles="1" noChangeArrowheads="1" noChangeShapeType="1" noTextEdit="1"/>
              </p:cNvSpPr>
              <p:nvPr>
                <p:ph idx="1"/>
              </p:nvPr>
            </p:nvSpPr>
            <p:spPr>
              <a:xfrm>
                <a:off x="454357" y="1402376"/>
                <a:ext cx="11607655" cy="3864989"/>
              </a:xfrm>
              <a:blipFill>
                <a:blip r:embed="rId3"/>
                <a:stretch>
                  <a:fillRect l="-1422" t="-2951" r="-109" b="-2623"/>
                </a:stretch>
              </a:blipFill>
            </p:spPr>
            <p:txBody>
              <a:bodyPr/>
              <a:lstStyle/>
              <a:p>
                <a:r>
                  <a:rPr lang="en-US">
                    <a:noFill/>
                  </a:rPr>
                  <a:t> </a:t>
                </a:r>
              </a:p>
            </p:txBody>
          </p:sp>
        </mc:Fallback>
      </mc:AlternateContent>
      <p:sp>
        <p:nvSpPr>
          <p:cNvPr id="3" name="Content Placeholder 1">
            <a:extLst>
              <a:ext uri="{FF2B5EF4-FFF2-40B4-BE49-F238E27FC236}">
                <a16:creationId xmlns:a16="http://schemas.microsoft.com/office/drawing/2014/main" id="{46797E39-C12A-B85E-4FBC-F89FA8672696}"/>
              </a:ext>
            </a:extLst>
          </p:cNvPr>
          <p:cNvSpPr txBox="1">
            <a:spLocks/>
          </p:cNvSpPr>
          <p:nvPr/>
        </p:nvSpPr>
        <p:spPr>
          <a:xfrm>
            <a:off x="5945570" y="356772"/>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3600" dirty="0"/>
              <a:t>Calorimetric Value and Flame Temperature</a:t>
            </a:r>
          </a:p>
        </p:txBody>
      </p:sp>
      <p:pic>
        <p:nvPicPr>
          <p:cNvPr id="6" name="Picture 5">
            <a:extLst>
              <a:ext uri="{FF2B5EF4-FFF2-40B4-BE49-F238E27FC236}">
                <a16:creationId xmlns:a16="http://schemas.microsoft.com/office/drawing/2014/main" id="{7DF9729B-C8AC-E71E-A582-56A19DBE47E6}"/>
              </a:ext>
            </a:extLst>
          </p:cNvPr>
          <p:cNvPicPr>
            <a:picLocks noChangeAspect="1"/>
          </p:cNvPicPr>
          <p:nvPr/>
        </p:nvPicPr>
        <p:blipFill>
          <a:blip r:embed="rId4"/>
          <a:stretch>
            <a:fillRect/>
          </a:stretch>
        </p:blipFill>
        <p:spPr>
          <a:xfrm>
            <a:off x="865094" y="1931148"/>
            <a:ext cx="9837105" cy="556558"/>
          </a:xfrm>
          <a:prstGeom prst="rect">
            <a:avLst/>
          </a:prstGeom>
          <a:solidFill>
            <a:schemeClr val="bg1"/>
          </a:solidFill>
        </p:spPr>
      </p:pic>
    </p:spTree>
    <p:extLst>
      <p:ext uri="{BB962C8B-B14F-4D97-AF65-F5344CB8AC3E}">
        <p14:creationId xmlns:p14="http://schemas.microsoft.com/office/powerpoint/2010/main" val="16018831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FC4E6FC5-952A-F647-596B-1D38188E71CC}"/>
              </a:ext>
            </a:extLst>
          </p:cNvPr>
          <p:cNvSpPr txBox="1">
            <a:spLocks/>
          </p:cNvSpPr>
          <p:nvPr/>
        </p:nvSpPr>
        <p:spPr>
          <a:xfrm>
            <a:off x="640080" y="2074363"/>
            <a:ext cx="2752354" cy="2709275"/>
          </a:xfrm>
          <a:prstGeom prst="ellipse">
            <a:avLst/>
          </a:prstGeom>
          <a:solidFill>
            <a:schemeClr val="tx1">
              <a:lumMod val="85000"/>
              <a:lumOff val="15000"/>
            </a:schemeClr>
          </a:solidFill>
          <a:ln w="174625" cmpd="thinThick">
            <a:solidFill>
              <a:schemeClr val="tx1">
                <a:lumMod val="85000"/>
                <a:lumOff val="15000"/>
              </a:schemeClr>
            </a:solidFill>
          </a:ln>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spcAft>
                <a:spcPts val="600"/>
              </a:spcAft>
            </a:pPr>
            <a:r>
              <a:rPr lang="en-US" sz="2600" kern="1200" dirty="0">
                <a:latin typeface="+mj-lt"/>
                <a:ea typeface="+mj-ea"/>
                <a:cs typeface="+mj-cs"/>
              </a:rPr>
              <a:t>Energetic compounds in gun propellants</a:t>
            </a:r>
          </a:p>
        </p:txBody>
      </p:sp>
      <p:pic>
        <p:nvPicPr>
          <p:cNvPr id="5" name="Picture 4" descr="Diagram&#10;&#10;Description automatically generated">
            <a:extLst>
              <a:ext uri="{FF2B5EF4-FFF2-40B4-BE49-F238E27FC236}">
                <a16:creationId xmlns:a16="http://schemas.microsoft.com/office/drawing/2014/main" id="{1EB3F065-DBAC-6112-4B0F-9A6F44AD37C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36141" y="427711"/>
            <a:ext cx="7188199" cy="4708270"/>
          </a:xfrm>
          <a:prstGeom prst="rect">
            <a:avLst/>
          </a:prstGeom>
        </p:spPr>
      </p:pic>
      <p:sp>
        <p:nvSpPr>
          <p:cNvPr id="2" name="TextBox 1">
            <a:extLst>
              <a:ext uri="{FF2B5EF4-FFF2-40B4-BE49-F238E27FC236}">
                <a16:creationId xmlns:a16="http://schemas.microsoft.com/office/drawing/2014/main" id="{8E997EF0-DC57-6F07-4245-8EA8DFAD02D7}"/>
              </a:ext>
            </a:extLst>
          </p:cNvPr>
          <p:cNvSpPr txBox="1"/>
          <p:nvPr/>
        </p:nvSpPr>
        <p:spPr>
          <a:xfrm>
            <a:off x="7139354" y="5135981"/>
            <a:ext cx="3557833" cy="646331"/>
          </a:xfrm>
          <a:prstGeom prst="rect">
            <a:avLst/>
          </a:prstGeom>
          <a:solidFill>
            <a:schemeClr val="bg1"/>
          </a:solidFill>
        </p:spPr>
        <p:txBody>
          <a:bodyPr wrap="none" rtlCol="0">
            <a:spAutoFit/>
          </a:bodyPr>
          <a:lstStyle/>
          <a:p>
            <a:r>
              <a:rPr lang="en-US" sz="3600" dirty="0"/>
              <a:t>Oxygen Balance </a:t>
            </a:r>
            <a:r>
              <a:rPr lang="en-US" sz="3600" dirty="0" err="1"/>
              <a:t>Ω</a:t>
            </a:r>
            <a:endParaRPr lang="en-US" sz="3600" dirty="0"/>
          </a:p>
        </p:txBody>
      </p:sp>
      <p:sp>
        <p:nvSpPr>
          <p:cNvPr id="6" name="TextBox 5">
            <a:extLst>
              <a:ext uri="{FF2B5EF4-FFF2-40B4-BE49-F238E27FC236}">
                <a16:creationId xmlns:a16="http://schemas.microsoft.com/office/drawing/2014/main" id="{D3FBB47C-C304-EDE7-00C3-61D4B21D3C78}"/>
              </a:ext>
            </a:extLst>
          </p:cNvPr>
          <p:cNvSpPr txBox="1"/>
          <p:nvPr/>
        </p:nvSpPr>
        <p:spPr>
          <a:xfrm>
            <a:off x="6866422" y="2412514"/>
            <a:ext cx="964880" cy="369332"/>
          </a:xfrm>
          <a:prstGeom prst="rect">
            <a:avLst/>
          </a:prstGeom>
          <a:noFill/>
        </p:spPr>
        <p:txBody>
          <a:bodyPr wrap="none" rtlCol="0">
            <a:spAutoFit/>
          </a:bodyPr>
          <a:lstStyle/>
          <a:p>
            <a:r>
              <a:rPr lang="en-US" dirty="0"/>
              <a:t>CO</a:t>
            </a:r>
            <a:r>
              <a:rPr lang="en-US" baseline="-25000" dirty="0"/>
              <a:t>2</a:t>
            </a:r>
            <a:r>
              <a:rPr lang="en-US" dirty="0"/>
              <a:t> H</a:t>
            </a:r>
            <a:r>
              <a:rPr lang="en-US" baseline="-25000" dirty="0"/>
              <a:t>2</a:t>
            </a:r>
            <a:r>
              <a:rPr lang="en-US" dirty="0"/>
              <a:t>O</a:t>
            </a:r>
          </a:p>
        </p:txBody>
      </p:sp>
      <p:sp>
        <p:nvSpPr>
          <p:cNvPr id="8" name="TextBox 7">
            <a:extLst>
              <a:ext uri="{FF2B5EF4-FFF2-40B4-BE49-F238E27FC236}">
                <a16:creationId xmlns:a16="http://schemas.microsoft.com/office/drawing/2014/main" id="{D03B5499-C8DA-C655-FE56-CE96F13F56DC}"/>
              </a:ext>
            </a:extLst>
          </p:cNvPr>
          <p:cNvSpPr txBox="1"/>
          <p:nvPr/>
        </p:nvSpPr>
        <p:spPr>
          <a:xfrm>
            <a:off x="9925738" y="750345"/>
            <a:ext cx="415498" cy="369332"/>
          </a:xfrm>
          <a:prstGeom prst="rect">
            <a:avLst/>
          </a:prstGeom>
          <a:noFill/>
        </p:spPr>
        <p:txBody>
          <a:bodyPr wrap="none" rtlCol="0">
            <a:spAutoFit/>
          </a:bodyPr>
          <a:lstStyle/>
          <a:p>
            <a:r>
              <a:rPr lang="en-US" dirty="0"/>
              <a:t>O</a:t>
            </a:r>
            <a:r>
              <a:rPr lang="en-US" baseline="-25000" dirty="0"/>
              <a:t>2</a:t>
            </a:r>
            <a:endParaRPr lang="en-US" dirty="0"/>
          </a:p>
        </p:txBody>
      </p:sp>
    </p:spTree>
    <p:extLst>
      <p:ext uri="{BB962C8B-B14F-4D97-AF65-F5344CB8AC3E}">
        <p14:creationId xmlns:p14="http://schemas.microsoft.com/office/powerpoint/2010/main" val="15881425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A9D64D3-DA3C-F414-FFB8-CD090279CBE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5297" t="7382" r="6845" b="12856"/>
          <a:stretch/>
        </p:blipFill>
        <p:spPr>
          <a:xfrm>
            <a:off x="1975757" y="338817"/>
            <a:ext cx="8152434" cy="6114326"/>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498EDBC-A83A-9F1E-92BA-9DD2671E7889}"/>
              </a:ext>
            </a:extLst>
          </p:cNvPr>
          <p:cNvSpPr txBox="1"/>
          <p:nvPr/>
        </p:nvSpPr>
        <p:spPr>
          <a:xfrm>
            <a:off x="8975973" y="2513772"/>
            <a:ext cx="3127975" cy="923330"/>
          </a:xfrm>
          <a:prstGeom prst="rect">
            <a:avLst/>
          </a:prstGeom>
          <a:solidFill>
            <a:srgbClr val="FFC000"/>
          </a:solidFill>
        </p:spPr>
        <p:txBody>
          <a:bodyPr wrap="square" rtlCol="0">
            <a:spAutoFit/>
          </a:bodyPr>
          <a:lstStyle/>
          <a:p>
            <a:pPr algn="justLow"/>
            <a:r>
              <a:rPr lang="en-US" dirty="0"/>
              <a:t>Changing conditions of Pressure and Temperature between ignition and all-burnt</a:t>
            </a:r>
          </a:p>
        </p:txBody>
      </p:sp>
      <p:cxnSp>
        <p:nvCxnSpPr>
          <p:cNvPr id="4" name="Straight Arrow Connector 3">
            <a:extLst>
              <a:ext uri="{FF2B5EF4-FFF2-40B4-BE49-F238E27FC236}">
                <a16:creationId xmlns:a16="http://schemas.microsoft.com/office/drawing/2014/main" id="{AD9D416D-872E-B6AB-0A8D-2449F44FF711}"/>
              </a:ext>
            </a:extLst>
          </p:cNvPr>
          <p:cNvCxnSpPr>
            <a:cxnSpLocks/>
          </p:cNvCxnSpPr>
          <p:nvPr/>
        </p:nvCxnSpPr>
        <p:spPr>
          <a:xfrm flipH="1">
            <a:off x="6026526" y="3415837"/>
            <a:ext cx="4513435" cy="1574244"/>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46E9BC0D-67BF-8FED-5256-AC3B41D31E6C}"/>
              </a:ext>
            </a:extLst>
          </p:cNvPr>
          <p:cNvSpPr txBox="1"/>
          <p:nvPr/>
        </p:nvSpPr>
        <p:spPr>
          <a:xfrm>
            <a:off x="9066415" y="4832027"/>
            <a:ext cx="2868697" cy="1200329"/>
          </a:xfrm>
          <a:prstGeom prst="rect">
            <a:avLst/>
          </a:prstGeom>
          <a:solidFill>
            <a:srgbClr val="FFC000"/>
          </a:solidFill>
        </p:spPr>
        <p:txBody>
          <a:bodyPr wrap="square" rtlCol="0">
            <a:spAutoFit/>
          </a:bodyPr>
          <a:lstStyle/>
          <a:p>
            <a:pPr algn="justLow"/>
            <a:r>
              <a:rPr lang="en-US" dirty="0"/>
              <a:t>Temperature at which propellant properties change from elastic to brittle</a:t>
            </a:r>
          </a:p>
          <a:p>
            <a:pPr algn="justLow"/>
            <a:r>
              <a:rPr lang="en-US" dirty="0"/>
              <a:t>- HTPB (-70</a:t>
            </a:r>
            <a:r>
              <a:rPr lang="en-US" baseline="30000" dirty="0"/>
              <a:t>o</a:t>
            </a:r>
            <a:r>
              <a:rPr lang="en-US" dirty="0"/>
              <a:t>C)</a:t>
            </a:r>
          </a:p>
        </p:txBody>
      </p:sp>
      <p:cxnSp>
        <p:nvCxnSpPr>
          <p:cNvPr id="11" name="Straight Arrow Connector 10">
            <a:extLst>
              <a:ext uri="{FF2B5EF4-FFF2-40B4-BE49-F238E27FC236}">
                <a16:creationId xmlns:a16="http://schemas.microsoft.com/office/drawing/2014/main" id="{57B6C9A9-8096-8DB4-1832-75A8C8D17AE0}"/>
              </a:ext>
            </a:extLst>
          </p:cNvPr>
          <p:cNvCxnSpPr>
            <a:cxnSpLocks/>
          </p:cNvCxnSpPr>
          <p:nvPr/>
        </p:nvCxnSpPr>
        <p:spPr>
          <a:xfrm flipH="1">
            <a:off x="8863205" y="6028374"/>
            <a:ext cx="1664787" cy="210393"/>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2407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B8ADE31A-D355-F8D3-9D0C-1FF8E713006A}"/>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l="3922" t="8859" r="3570" b="7927"/>
          <a:stretch/>
        </p:blipFill>
        <p:spPr>
          <a:xfrm>
            <a:off x="2783540" y="1063767"/>
            <a:ext cx="7011653" cy="4730465"/>
          </a:xfrm>
        </p:spPr>
      </p:pic>
    </p:spTree>
    <p:extLst>
      <p:ext uri="{BB962C8B-B14F-4D97-AF65-F5344CB8AC3E}">
        <p14:creationId xmlns:p14="http://schemas.microsoft.com/office/powerpoint/2010/main" val="27919377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Isosceles Triangle 2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54B1E0C5-CB30-ED01-04AD-C5B9AD089BE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8868" t="9048" r="6131" b="15000"/>
          <a:stretch/>
        </p:blipFill>
        <p:spPr>
          <a:xfrm>
            <a:off x="1796143" y="204107"/>
            <a:ext cx="8545284" cy="6408964"/>
          </a:xfrm>
          <a:prstGeom prst="rect">
            <a:avLst/>
          </a:prstGeom>
          <a:ln>
            <a:noFill/>
          </a:ln>
        </p:spPr>
      </p:pic>
      <p:sp>
        <p:nvSpPr>
          <p:cNvPr id="29" name="Isosceles Triangle 2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051128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Isosceles Triangle 23">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08EDC1AE-1C66-7546-86F4-66C27A9E0D7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1726" t="10000" r="6488" b="25000"/>
          <a:stretch/>
        </p:blipFill>
        <p:spPr>
          <a:xfrm>
            <a:off x="1908648" y="288485"/>
            <a:ext cx="8219543" cy="6164658"/>
          </a:xfrm>
          <a:prstGeom prst="rect">
            <a:avLst/>
          </a:prstGeom>
          <a:ln>
            <a:noFill/>
          </a:ln>
        </p:spPr>
      </p:pic>
      <p:sp>
        <p:nvSpPr>
          <p:cNvPr id="26" name="Isosceles Triangle 25">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31274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42F87F6-CD65-243A-790D-9590A49C1725}"/>
              </a:ext>
            </a:extLst>
          </p:cNvPr>
          <p:cNvSpPr>
            <a:spLocks noGrp="1"/>
          </p:cNvSpPr>
          <p:nvPr>
            <p:ph idx="1"/>
          </p:nvPr>
        </p:nvSpPr>
        <p:spPr/>
        <p:txBody>
          <a:bodyPr wrap="square"/>
          <a:lstStyle/>
          <a:p>
            <a:pPr marL="514350" indent="-514350">
              <a:buAutoNum type="arabicPeriod"/>
            </a:pPr>
            <a:r>
              <a:rPr lang="en-US" dirty="0"/>
              <a:t>To produce a high primer flame temperature (T</a:t>
            </a:r>
            <a:r>
              <a:rPr lang="en-US" baseline="-25000" dirty="0"/>
              <a:t>o</a:t>
            </a:r>
            <a:r>
              <a:rPr lang="en-US" dirty="0"/>
              <a:t>)</a:t>
            </a:r>
          </a:p>
          <a:p>
            <a:pPr marL="514350" indent="-514350">
              <a:buAutoNum type="arabicPeriod"/>
            </a:pPr>
            <a:r>
              <a:rPr lang="en-US" dirty="0"/>
              <a:t>To produce a flame which radiates thermal energy efficiently</a:t>
            </a:r>
          </a:p>
          <a:p>
            <a:pPr marL="514350" indent="-514350">
              <a:buAutoNum type="arabicPeriod"/>
            </a:pPr>
            <a:r>
              <a:rPr lang="en-US" dirty="0"/>
              <a:t>To produce hot particles</a:t>
            </a:r>
          </a:p>
          <a:p>
            <a:pPr marL="514350" indent="-514350">
              <a:buAutoNum type="arabicPeriod"/>
            </a:pPr>
            <a:r>
              <a:rPr lang="en-US" dirty="0"/>
              <a:t>To cause a directional flow of hot gases through and around the propellant charge (grain geometry – progressive, neutral, regressive)</a:t>
            </a:r>
          </a:p>
          <a:p>
            <a:endParaRPr lang="en-US" dirty="0"/>
          </a:p>
          <a:p>
            <a:r>
              <a:rPr lang="en-US" dirty="0"/>
              <a:t>Note: primers containing gunpowder and nitrocellulose can achieve Q of 3500 J g-</a:t>
            </a:r>
            <a:r>
              <a:rPr lang="en-US" baseline="30000" dirty="0"/>
              <a:t>1</a:t>
            </a:r>
            <a:r>
              <a:rPr lang="en-US" dirty="0"/>
              <a:t> and T</a:t>
            </a:r>
            <a:r>
              <a:rPr lang="en-US" baseline="-25000" dirty="0"/>
              <a:t>o</a:t>
            </a:r>
            <a:r>
              <a:rPr lang="en-US" dirty="0"/>
              <a:t> of 3500K</a:t>
            </a:r>
          </a:p>
        </p:txBody>
      </p:sp>
      <p:sp>
        <p:nvSpPr>
          <p:cNvPr id="3" name="Content Placeholder 1">
            <a:extLst>
              <a:ext uri="{FF2B5EF4-FFF2-40B4-BE49-F238E27FC236}">
                <a16:creationId xmlns:a16="http://schemas.microsoft.com/office/drawing/2014/main" id="{6E6DD07B-5D9A-5144-EBAF-061B23C5082A}"/>
              </a:ext>
            </a:extLst>
          </p:cNvPr>
          <p:cNvSpPr txBox="1">
            <a:spLocks/>
          </p:cNvSpPr>
          <p:nvPr/>
        </p:nvSpPr>
        <p:spPr>
          <a:xfrm>
            <a:off x="5498714" y="388839"/>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Requirements of Primer</a:t>
            </a:r>
          </a:p>
        </p:txBody>
      </p:sp>
    </p:spTree>
    <p:extLst>
      <p:ext uri="{BB962C8B-B14F-4D97-AF65-F5344CB8AC3E}">
        <p14:creationId xmlns:p14="http://schemas.microsoft.com/office/powerpoint/2010/main" val="4456271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5465FF39-ADCC-F3F7-5C93-E8C7F8DF669E}"/>
              </a:ext>
            </a:extLst>
          </p:cNvPr>
          <p:cNvSpPr>
            <a:spLocks noGrp="1" noChangeArrowheads="1"/>
          </p:cNvSpPr>
          <p:nvPr>
            <p:ph type="ctrTitle"/>
          </p:nvPr>
        </p:nvSpPr>
        <p:spPr>
          <a:xfrm>
            <a:off x="1925639" y="920750"/>
            <a:ext cx="8416925" cy="534988"/>
          </a:xfrm>
        </p:spPr>
        <p:txBody>
          <a:bodyPr anchor="ctr"/>
          <a:lstStyle/>
          <a:p>
            <a:r>
              <a:rPr lang="en-GB" altLang="en-US" sz="2000"/>
              <a:t>Propulsion– Igniter Components</a:t>
            </a:r>
          </a:p>
        </p:txBody>
      </p:sp>
      <p:sp>
        <p:nvSpPr>
          <p:cNvPr id="14339" name="Text Box 3">
            <a:extLst>
              <a:ext uri="{FF2B5EF4-FFF2-40B4-BE49-F238E27FC236}">
                <a16:creationId xmlns:a16="http://schemas.microsoft.com/office/drawing/2014/main" id="{39E1F90B-D8B6-E5AB-9C94-EC7E701B347D}"/>
              </a:ext>
            </a:extLst>
          </p:cNvPr>
          <p:cNvSpPr txBox="1">
            <a:spLocks noChangeArrowheads="1"/>
          </p:cNvSpPr>
          <p:nvPr/>
        </p:nvSpPr>
        <p:spPr bwMode="auto">
          <a:xfrm>
            <a:off x="8596313" y="2409826"/>
            <a:ext cx="1950086" cy="6463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Typical example</a:t>
            </a:r>
          </a:p>
          <a:p>
            <a:pPr eaLnBrk="0" fontAlgn="base" hangingPunct="0">
              <a:spcBef>
                <a:spcPct val="0"/>
              </a:spcBef>
              <a:spcAft>
                <a:spcPct val="0"/>
              </a:spcAft>
            </a:pPr>
            <a:r>
              <a:rPr lang="en-GB" altLang="en-US" b="1">
                <a:solidFill>
                  <a:srgbClr val="FFFFFF"/>
                </a:solidFill>
              </a:rPr>
              <a:t>4.5” Naval</a:t>
            </a:r>
          </a:p>
        </p:txBody>
      </p:sp>
      <p:grpSp>
        <p:nvGrpSpPr>
          <p:cNvPr id="14340" name="Group 4">
            <a:extLst>
              <a:ext uri="{FF2B5EF4-FFF2-40B4-BE49-F238E27FC236}">
                <a16:creationId xmlns:a16="http://schemas.microsoft.com/office/drawing/2014/main" id="{85947BF6-67BB-77C3-3E7B-2BDDCCA887D9}"/>
              </a:ext>
            </a:extLst>
          </p:cNvPr>
          <p:cNvGrpSpPr>
            <a:grpSpLocks/>
          </p:cNvGrpSpPr>
          <p:nvPr/>
        </p:nvGrpSpPr>
        <p:grpSpPr bwMode="auto">
          <a:xfrm>
            <a:off x="3927475" y="4975225"/>
            <a:ext cx="3505200" cy="914400"/>
            <a:chOff x="2448" y="2832"/>
            <a:chExt cx="2208" cy="576"/>
          </a:xfrm>
        </p:grpSpPr>
        <p:sp>
          <p:nvSpPr>
            <p:cNvPr id="14487" name="Rectangle 5">
              <a:extLst>
                <a:ext uri="{FF2B5EF4-FFF2-40B4-BE49-F238E27FC236}">
                  <a16:creationId xmlns:a16="http://schemas.microsoft.com/office/drawing/2014/main" id="{3B2794A9-8531-DEC7-F551-4AE6C697418D}"/>
                </a:ext>
              </a:extLst>
            </p:cNvPr>
            <p:cNvSpPr>
              <a:spLocks noChangeArrowheads="1"/>
            </p:cNvSpPr>
            <p:nvPr/>
          </p:nvSpPr>
          <p:spPr bwMode="auto">
            <a:xfrm>
              <a:off x="4272" y="2976"/>
              <a:ext cx="384" cy="288"/>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88" name="Rectangle 6">
              <a:extLst>
                <a:ext uri="{FF2B5EF4-FFF2-40B4-BE49-F238E27FC236}">
                  <a16:creationId xmlns:a16="http://schemas.microsoft.com/office/drawing/2014/main" id="{6882AFF1-44F7-15F4-007E-BED86FC4BEA6}"/>
                </a:ext>
              </a:extLst>
            </p:cNvPr>
            <p:cNvSpPr>
              <a:spLocks noChangeArrowheads="1"/>
            </p:cNvSpPr>
            <p:nvPr/>
          </p:nvSpPr>
          <p:spPr bwMode="auto">
            <a:xfrm>
              <a:off x="4464" y="3072"/>
              <a:ext cx="192" cy="96"/>
            </a:xfrm>
            <a:prstGeom prst="rect">
              <a:avLst/>
            </a:prstGeom>
            <a:solidFill>
              <a:srgbClr val="0000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89" name="Rectangle 7">
              <a:extLst>
                <a:ext uri="{FF2B5EF4-FFF2-40B4-BE49-F238E27FC236}">
                  <a16:creationId xmlns:a16="http://schemas.microsoft.com/office/drawing/2014/main" id="{BB3C78B4-F866-5599-AC28-91F57B4066D1}"/>
                </a:ext>
              </a:extLst>
            </p:cNvPr>
            <p:cNvSpPr>
              <a:spLocks noChangeArrowheads="1"/>
            </p:cNvSpPr>
            <p:nvPr/>
          </p:nvSpPr>
          <p:spPr bwMode="auto">
            <a:xfrm>
              <a:off x="4272" y="3072"/>
              <a:ext cx="192" cy="96"/>
            </a:xfrm>
            <a:prstGeom prst="rect">
              <a:avLst/>
            </a:prstGeom>
            <a:solidFill>
              <a:srgbClr val="777777"/>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90" name="Freeform 8" descr="Large confetti">
              <a:extLst>
                <a:ext uri="{FF2B5EF4-FFF2-40B4-BE49-F238E27FC236}">
                  <a16:creationId xmlns:a16="http://schemas.microsoft.com/office/drawing/2014/main" id="{078BA65E-243A-07A0-6783-ED848A9E88BE}"/>
                </a:ext>
              </a:extLst>
            </p:cNvPr>
            <p:cNvSpPr>
              <a:spLocks/>
            </p:cNvSpPr>
            <p:nvPr/>
          </p:nvSpPr>
          <p:spPr bwMode="auto">
            <a:xfrm>
              <a:off x="2448" y="2880"/>
              <a:ext cx="1824" cy="480"/>
            </a:xfrm>
            <a:custGeom>
              <a:avLst/>
              <a:gdLst>
                <a:gd name="T0" fmla="*/ 0 w 1824"/>
                <a:gd name="T1" fmla="*/ 96 h 480"/>
                <a:gd name="T2" fmla="*/ 192 w 1824"/>
                <a:gd name="T3" fmla="*/ 96 h 480"/>
                <a:gd name="T4" fmla="*/ 384 w 1824"/>
                <a:gd name="T5" fmla="*/ 48 h 480"/>
                <a:gd name="T6" fmla="*/ 1680 w 1824"/>
                <a:gd name="T7" fmla="*/ 0 h 480"/>
                <a:gd name="T8" fmla="*/ 1824 w 1824"/>
                <a:gd name="T9" fmla="*/ 96 h 480"/>
                <a:gd name="T10" fmla="*/ 1824 w 1824"/>
                <a:gd name="T11" fmla="*/ 384 h 480"/>
                <a:gd name="T12" fmla="*/ 1680 w 1824"/>
                <a:gd name="T13" fmla="*/ 480 h 480"/>
                <a:gd name="T14" fmla="*/ 384 w 1824"/>
                <a:gd name="T15" fmla="*/ 432 h 480"/>
                <a:gd name="T16" fmla="*/ 192 w 1824"/>
                <a:gd name="T17" fmla="*/ 384 h 480"/>
                <a:gd name="T18" fmla="*/ 0 w 1824"/>
                <a:gd name="T19" fmla="*/ 384 h 480"/>
                <a:gd name="T20" fmla="*/ 0 w 1824"/>
                <a:gd name="T21" fmla="*/ 96 h 4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24" h="480">
                  <a:moveTo>
                    <a:pt x="0" y="96"/>
                  </a:moveTo>
                  <a:lnTo>
                    <a:pt x="192" y="96"/>
                  </a:lnTo>
                  <a:lnTo>
                    <a:pt x="384" y="48"/>
                  </a:lnTo>
                  <a:lnTo>
                    <a:pt x="1680" y="0"/>
                  </a:lnTo>
                  <a:lnTo>
                    <a:pt x="1824" y="96"/>
                  </a:lnTo>
                  <a:lnTo>
                    <a:pt x="1824" y="384"/>
                  </a:lnTo>
                  <a:lnTo>
                    <a:pt x="1680" y="480"/>
                  </a:lnTo>
                  <a:lnTo>
                    <a:pt x="384" y="432"/>
                  </a:lnTo>
                  <a:lnTo>
                    <a:pt x="192" y="384"/>
                  </a:lnTo>
                  <a:lnTo>
                    <a:pt x="0" y="384"/>
                  </a:lnTo>
                  <a:lnTo>
                    <a:pt x="0" y="96"/>
                  </a:ln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491" name="Rectangle 9">
              <a:extLst>
                <a:ext uri="{FF2B5EF4-FFF2-40B4-BE49-F238E27FC236}">
                  <a16:creationId xmlns:a16="http://schemas.microsoft.com/office/drawing/2014/main" id="{8FC3FC01-A543-DA82-C6A4-3475BC5A7E15}"/>
                </a:ext>
              </a:extLst>
            </p:cNvPr>
            <p:cNvSpPr>
              <a:spLocks noChangeArrowheads="1"/>
            </p:cNvSpPr>
            <p:nvPr/>
          </p:nvSpPr>
          <p:spPr bwMode="auto">
            <a:xfrm>
              <a:off x="2448" y="2976"/>
              <a:ext cx="144" cy="288"/>
            </a:xfrm>
            <a:prstGeom prst="rect">
              <a:avLst/>
            </a:prstGeom>
            <a:solidFill>
              <a:srgbClr val="777777"/>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92" name="Freeform 10">
              <a:extLst>
                <a:ext uri="{FF2B5EF4-FFF2-40B4-BE49-F238E27FC236}">
                  <a16:creationId xmlns:a16="http://schemas.microsoft.com/office/drawing/2014/main" id="{F6DF5AFF-13A2-CD33-EB97-031163B00092}"/>
                </a:ext>
              </a:extLst>
            </p:cNvPr>
            <p:cNvSpPr>
              <a:spLocks/>
            </p:cNvSpPr>
            <p:nvPr/>
          </p:nvSpPr>
          <p:spPr bwMode="auto">
            <a:xfrm>
              <a:off x="2448" y="2832"/>
              <a:ext cx="2208" cy="144"/>
            </a:xfrm>
            <a:custGeom>
              <a:avLst/>
              <a:gdLst>
                <a:gd name="T0" fmla="*/ 0 w 2208"/>
                <a:gd name="T1" fmla="*/ 96 h 144"/>
                <a:gd name="T2" fmla="*/ 192 w 2208"/>
                <a:gd name="T3" fmla="*/ 96 h 144"/>
                <a:gd name="T4" fmla="*/ 384 w 2208"/>
                <a:gd name="T5" fmla="*/ 48 h 144"/>
                <a:gd name="T6" fmla="*/ 1968 w 2208"/>
                <a:gd name="T7" fmla="*/ 0 h 144"/>
                <a:gd name="T8" fmla="*/ 2016 w 2208"/>
                <a:gd name="T9" fmla="*/ 48 h 144"/>
                <a:gd name="T10" fmla="*/ 2112 w 2208"/>
                <a:gd name="T11" fmla="*/ 48 h 144"/>
                <a:gd name="T12" fmla="*/ 2112 w 2208"/>
                <a:gd name="T13" fmla="*/ 0 h 144"/>
                <a:gd name="T14" fmla="*/ 2208 w 2208"/>
                <a:gd name="T15" fmla="*/ 0 h 144"/>
                <a:gd name="T16" fmla="*/ 2208 w 2208"/>
                <a:gd name="T17" fmla="*/ 144 h 144"/>
                <a:gd name="T18" fmla="*/ 1824 w 2208"/>
                <a:gd name="T19" fmla="*/ 144 h 144"/>
                <a:gd name="T20" fmla="*/ 1680 w 2208"/>
                <a:gd name="T21" fmla="*/ 48 h 144"/>
                <a:gd name="T22" fmla="*/ 384 w 2208"/>
                <a:gd name="T23" fmla="*/ 96 h 144"/>
                <a:gd name="T24" fmla="*/ 192 w 2208"/>
                <a:gd name="T25" fmla="*/ 144 h 144"/>
                <a:gd name="T26" fmla="*/ 0 w 2208"/>
                <a:gd name="T27" fmla="*/ 144 h 144"/>
                <a:gd name="T28" fmla="*/ 0 w 2208"/>
                <a:gd name="T29" fmla="*/ 96 h 1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208" h="144">
                  <a:moveTo>
                    <a:pt x="0" y="96"/>
                  </a:moveTo>
                  <a:lnTo>
                    <a:pt x="192" y="96"/>
                  </a:lnTo>
                  <a:lnTo>
                    <a:pt x="384" y="48"/>
                  </a:lnTo>
                  <a:lnTo>
                    <a:pt x="1968" y="0"/>
                  </a:lnTo>
                  <a:lnTo>
                    <a:pt x="2016" y="48"/>
                  </a:lnTo>
                  <a:lnTo>
                    <a:pt x="2112" y="48"/>
                  </a:lnTo>
                  <a:lnTo>
                    <a:pt x="2112" y="0"/>
                  </a:lnTo>
                  <a:lnTo>
                    <a:pt x="2208" y="0"/>
                  </a:lnTo>
                  <a:lnTo>
                    <a:pt x="2208" y="144"/>
                  </a:lnTo>
                  <a:lnTo>
                    <a:pt x="1824" y="144"/>
                  </a:lnTo>
                  <a:lnTo>
                    <a:pt x="1680" y="48"/>
                  </a:lnTo>
                  <a:lnTo>
                    <a:pt x="384" y="96"/>
                  </a:lnTo>
                  <a:lnTo>
                    <a:pt x="192" y="144"/>
                  </a:lnTo>
                  <a:lnTo>
                    <a:pt x="0" y="144"/>
                  </a:lnTo>
                  <a:lnTo>
                    <a:pt x="0" y="96"/>
                  </a:lnTo>
                  <a:close/>
                </a:path>
              </a:pathLst>
            </a:custGeom>
            <a:solidFill>
              <a:srgbClr val="CC990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493" name="Freeform 11">
              <a:extLst>
                <a:ext uri="{FF2B5EF4-FFF2-40B4-BE49-F238E27FC236}">
                  <a16:creationId xmlns:a16="http://schemas.microsoft.com/office/drawing/2014/main" id="{3B196671-A743-6FFF-D19A-0A00337D2BB9}"/>
                </a:ext>
              </a:extLst>
            </p:cNvPr>
            <p:cNvSpPr>
              <a:spLocks/>
            </p:cNvSpPr>
            <p:nvPr/>
          </p:nvSpPr>
          <p:spPr bwMode="auto">
            <a:xfrm flipV="1">
              <a:off x="2448" y="3264"/>
              <a:ext cx="2208" cy="144"/>
            </a:xfrm>
            <a:custGeom>
              <a:avLst/>
              <a:gdLst>
                <a:gd name="T0" fmla="*/ 0 w 2208"/>
                <a:gd name="T1" fmla="*/ 96 h 144"/>
                <a:gd name="T2" fmla="*/ 192 w 2208"/>
                <a:gd name="T3" fmla="*/ 96 h 144"/>
                <a:gd name="T4" fmla="*/ 384 w 2208"/>
                <a:gd name="T5" fmla="*/ 48 h 144"/>
                <a:gd name="T6" fmla="*/ 1968 w 2208"/>
                <a:gd name="T7" fmla="*/ 0 h 144"/>
                <a:gd name="T8" fmla="*/ 2016 w 2208"/>
                <a:gd name="T9" fmla="*/ 48 h 144"/>
                <a:gd name="T10" fmla="*/ 2112 w 2208"/>
                <a:gd name="T11" fmla="*/ 48 h 144"/>
                <a:gd name="T12" fmla="*/ 2112 w 2208"/>
                <a:gd name="T13" fmla="*/ 0 h 144"/>
                <a:gd name="T14" fmla="*/ 2208 w 2208"/>
                <a:gd name="T15" fmla="*/ 0 h 144"/>
                <a:gd name="T16" fmla="*/ 2208 w 2208"/>
                <a:gd name="T17" fmla="*/ 144 h 144"/>
                <a:gd name="T18" fmla="*/ 1824 w 2208"/>
                <a:gd name="T19" fmla="*/ 144 h 144"/>
                <a:gd name="T20" fmla="*/ 1680 w 2208"/>
                <a:gd name="T21" fmla="*/ 48 h 144"/>
                <a:gd name="T22" fmla="*/ 384 w 2208"/>
                <a:gd name="T23" fmla="*/ 96 h 144"/>
                <a:gd name="T24" fmla="*/ 192 w 2208"/>
                <a:gd name="T25" fmla="*/ 144 h 144"/>
                <a:gd name="T26" fmla="*/ 0 w 2208"/>
                <a:gd name="T27" fmla="*/ 144 h 144"/>
                <a:gd name="T28" fmla="*/ 0 w 2208"/>
                <a:gd name="T29" fmla="*/ 96 h 1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208" h="144">
                  <a:moveTo>
                    <a:pt x="0" y="96"/>
                  </a:moveTo>
                  <a:lnTo>
                    <a:pt x="192" y="96"/>
                  </a:lnTo>
                  <a:lnTo>
                    <a:pt x="384" y="48"/>
                  </a:lnTo>
                  <a:lnTo>
                    <a:pt x="1968" y="0"/>
                  </a:lnTo>
                  <a:lnTo>
                    <a:pt x="2016" y="48"/>
                  </a:lnTo>
                  <a:lnTo>
                    <a:pt x="2112" y="48"/>
                  </a:lnTo>
                  <a:lnTo>
                    <a:pt x="2112" y="0"/>
                  </a:lnTo>
                  <a:lnTo>
                    <a:pt x="2208" y="0"/>
                  </a:lnTo>
                  <a:lnTo>
                    <a:pt x="2208" y="144"/>
                  </a:lnTo>
                  <a:lnTo>
                    <a:pt x="1824" y="144"/>
                  </a:lnTo>
                  <a:lnTo>
                    <a:pt x="1680" y="48"/>
                  </a:lnTo>
                  <a:lnTo>
                    <a:pt x="384" y="96"/>
                  </a:lnTo>
                  <a:lnTo>
                    <a:pt x="192" y="144"/>
                  </a:lnTo>
                  <a:lnTo>
                    <a:pt x="0" y="144"/>
                  </a:lnTo>
                  <a:lnTo>
                    <a:pt x="0" y="96"/>
                  </a:lnTo>
                  <a:close/>
                </a:path>
              </a:pathLst>
            </a:custGeom>
            <a:solidFill>
              <a:srgbClr val="CC990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grpSp>
        <p:nvGrpSpPr>
          <p:cNvPr id="14341" name="Group 12">
            <a:extLst>
              <a:ext uri="{FF2B5EF4-FFF2-40B4-BE49-F238E27FC236}">
                <a16:creationId xmlns:a16="http://schemas.microsoft.com/office/drawing/2014/main" id="{D578D86B-12A3-9658-DB9A-BE2BB03E339F}"/>
              </a:ext>
            </a:extLst>
          </p:cNvPr>
          <p:cNvGrpSpPr>
            <a:grpSpLocks/>
          </p:cNvGrpSpPr>
          <p:nvPr/>
        </p:nvGrpSpPr>
        <p:grpSpPr bwMode="auto">
          <a:xfrm>
            <a:off x="3232150" y="2227264"/>
            <a:ext cx="4694238" cy="1228725"/>
            <a:chOff x="576" y="1488"/>
            <a:chExt cx="2957" cy="774"/>
          </a:xfrm>
        </p:grpSpPr>
        <p:sp>
          <p:nvSpPr>
            <p:cNvPr id="14450" name="AutoShape 13">
              <a:extLst>
                <a:ext uri="{FF2B5EF4-FFF2-40B4-BE49-F238E27FC236}">
                  <a16:creationId xmlns:a16="http://schemas.microsoft.com/office/drawing/2014/main" id="{A2F22337-D190-E616-F62B-15CB499B8892}"/>
                </a:ext>
              </a:extLst>
            </p:cNvPr>
            <p:cNvSpPr>
              <a:spLocks noChangeArrowheads="1"/>
            </p:cNvSpPr>
            <p:nvPr/>
          </p:nvSpPr>
          <p:spPr bwMode="auto">
            <a:xfrm rot="16200000">
              <a:off x="2575" y="1534"/>
              <a:ext cx="132" cy="233"/>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51" name="AutoShape 14">
              <a:extLst>
                <a:ext uri="{FF2B5EF4-FFF2-40B4-BE49-F238E27FC236}">
                  <a16:creationId xmlns:a16="http://schemas.microsoft.com/office/drawing/2014/main" id="{62712FDE-691C-8C58-738B-9B9BFEBD9F46}"/>
                </a:ext>
              </a:extLst>
            </p:cNvPr>
            <p:cNvSpPr>
              <a:spLocks noChangeArrowheads="1"/>
            </p:cNvSpPr>
            <p:nvPr/>
          </p:nvSpPr>
          <p:spPr bwMode="auto">
            <a:xfrm rot="-5400000">
              <a:off x="600" y="1560"/>
              <a:ext cx="576" cy="624"/>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63 w 21600"/>
                <a:gd name="T13" fmla="*/ 0 h 21600"/>
                <a:gd name="T14" fmla="*/ 21338 w 21600"/>
                <a:gd name="T15" fmla="*/ 11873 h 21600"/>
              </a:gdLst>
              <a:ahLst/>
              <a:cxnLst>
                <a:cxn ang="T8">
                  <a:pos x="T0" y="T1"/>
                </a:cxn>
                <a:cxn ang="T9">
                  <a:pos x="T2" y="T3"/>
                </a:cxn>
                <a:cxn ang="T10">
                  <a:pos x="T4" y="T5"/>
                </a:cxn>
                <a:cxn ang="T11">
                  <a:pos x="T6" y="T7"/>
                </a:cxn>
              </a:cxnLst>
              <a:rect l="T12" t="T13" r="T14" b="T15"/>
              <a:pathLst>
                <a:path w="21600" h="21600">
                  <a:moveTo>
                    <a:pt x="5737" y="10453"/>
                  </a:moveTo>
                  <a:cubicBezTo>
                    <a:pt x="5920" y="7791"/>
                    <a:pt x="8132" y="5726"/>
                    <a:pt x="10800" y="5726"/>
                  </a:cubicBezTo>
                  <a:cubicBezTo>
                    <a:pt x="13467" y="5726"/>
                    <a:pt x="15679" y="7791"/>
                    <a:pt x="15862" y="10453"/>
                  </a:cubicBezTo>
                  <a:lnTo>
                    <a:pt x="21574" y="10061"/>
                  </a:lnTo>
                  <a:cubicBezTo>
                    <a:pt x="21186" y="4396"/>
                    <a:pt x="16478" y="0"/>
                    <a:pt x="10799" y="0"/>
                  </a:cubicBezTo>
                  <a:cubicBezTo>
                    <a:pt x="5121" y="0"/>
                    <a:pt x="413" y="4396"/>
                    <a:pt x="25" y="10061"/>
                  </a:cubicBezTo>
                  <a:lnTo>
                    <a:pt x="5737" y="10453"/>
                  </a:lnTo>
                  <a:close/>
                </a:path>
              </a:pathLst>
            </a:cu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452" name="Rectangle 15">
              <a:extLst>
                <a:ext uri="{FF2B5EF4-FFF2-40B4-BE49-F238E27FC236}">
                  <a16:creationId xmlns:a16="http://schemas.microsoft.com/office/drawing/2014/main" id="{1E5C5E8B-3ED7-F1A0-B8DB-766F7BAA321A}"/>
                </a:ext>
              </a:extLst>
            </p:cNvPr>
            <p:cNvSpPr>
              <a:spLocks noChangeArrowheads="1"/>
            </p:cNvSpPr>
            <p:nvPr/>
          </p:nvSpPr>
          <p:spPr bwMode="auto">
            <a:xfrm>
              <a:off x="2688" y="1516"/>
              <a:ext cx="116" cy="233"/>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53" name="Rectangle 16">
              <a:extLst>
                <a:ext uri="{FF2B5EF4-FFF2-40B4-BE49-F238E27FC236}">
                  <a16:creationId xmlns:a16="http://schemas.microsoft.com/office/drawing/2014/main" id="{5FDE1A0B-9A85-5355-7E20-3EFF8CABCF97}"/>
                </a:ext>
              </a:extLst>
            </p:cNvPr>
            <p:cNvSpPr>
              <a:spLocks noChangeArrowheads="1"/>
            </p:cNvSpPr>
            <p:nvPr/>
          </p:nvSpPr>
          <p:spPr bwMode="auto">
            <a:xfrm>
              <a:off x="2400" y="1516"/>
              <a:ext cx="116" cy="233"/>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54" name="AutoShape 17">
              <a:extLst>
                <a:ext uri="{FF2B5EF4-FFF2-40B4-BE49-F238E27FC236}">
                  <a16:creationId xmlns:a16="http://schemas.microsoft.com/office/drawing/2014/main" id="{7D5EC2B8-57B6-4727-AD2E-70E6BB0F985E}"/>
                </a:ext>
              </a:extLst>
            </p:cNvPr>
            <p:cNvSpPr>
              <a:spLocks noChangeArrowheads="1"/>
            </p:cNvSpPr>
            <p:nvPr/>
          </p:nvSpPr>
          <p:spPr bwMode="auto">
            <a:xfrm rot="16200000">
              <a:off x="2285" y="1534"/>
              <a:ext cx="132" cy="233"/>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55" name="Rectangle 18">
              <a:extLst>
                <a:ext uri="{FF2B5EF4-FFF2-40B4-BE49-F238E27FC236}">
                  <a16:creationId xmlns:a16="http://schemas.microsoft.com/office/drawing/2014/main" id="{A4B60C60-EDE4-E10E-6F68-4BC3CE27DF74}"/>
                </a:ext>
              </a:extLst>
            </p:cNvPr>
            <p:cNvSpPr>
              <a:spLocks noChangeArrowheads="1"/>
            </p:cNvSpPr>
            <p:nvPr/>
          </p:nvSpPr>
          <p:spPr bwMode="auto">
            <a:xfrm>
              <a:off x="2110" y="1516"/>
              <a:ext cx="116" cy="233"/>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56" name="AutoShape 19">
              <a:extLst>
                <a:ext uri="{FF2B5EF4-FFF2-40B4-BE49-F238E27FC236}">
                  <a16:creationId xmlns:a16="http://schemas.microsoft.com/office/drawing/2014/main" id="{2E11841C-D04B-7E8F-D17E-40F981CE3158}"/>
                </a:ext>
              </a:extLst>
            </p:cNvPr>
            <p:cNvSpPr>
              <a:spLocks noChangeArrowheads="1"/>
            </p:cNvSpPr>
            <p:nvPr/>
          </p:nvSpPr>
          <p:spPr bwMode="auto">
            <a:xfrm rot="16200000">
              <a:off x="1997" y="1534"/>
              <a:ext cx="132" cy="233"/>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57" name="Rectangle 20">
              <a:extLst>
                <a:ext uri="{FF2B5EF4-FFF2-40B4-BE49-F238E27FC236}">
                  <a16:creationId xmlns:a16="http://schemas.microsoft.com/office/drawing/2014/main" id="{42057C19-6CEA-28AE-F65E-6C59E4FA7DA2}"/>
                </a:ext>
              </a:extLst>
            </p:cNvPr>
            <p:cNvSpPr>
              <a:spLocks noChangeArrowheads="1"/>
            </p:cNvSpPr>
            <p:nvPr/>
          </p:nvSpPr>
          <p:spPr bwMode="auto">
            <a:xfrm>
              <a:off x="1822" y="1516"/>
              <a:ext cx="116" cy="233"/>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58" name="AutoShape 21">
              <a:extLst>
                <a:ext uri="{FF2B5EF4-FFF2-40B4-BE49-F238E27FC236}">
                  <a16:creationId xmlns:a16="http://schemas.microsoft.com/office/drawing/2014/main" id="{17FBAA8A-5ED5-FA5B-E45E-6540EFE558DC}"/>
                </a:ext>
              </a:extLst>
            </p:cNvPr>
            <p:cNvSpPr>
              <a:spLocks noChangeArrowheads="1"/>
            </p:cNvSpPr>
            <p:nvPr/>
          </p:nvSpPr>
          <p:spPr bwMode="auto">
            <a:xfrm rot="16200000">
              <a:off x="1711" y="1534"/>
              <a:ext cx="132" cy="233"/>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59" name="Rectangle 22">
              <a:extLst>
                <a:ext uri="{FF2B5EF4-FFF2-40B4-BE49-F238E27FC236}">
                  <a16:creationId xmlns:a16="http://schemas.microsoft.com/office/drawing/2014/main" id="{B7CCB6AB-3260-A48E-4125-0CB325EF0CA9}"/>
                </a:ext>
              </a:extLst>
            </p:cNvPr>
            <p:cNvSpPr>
              <a:spLocks noChangeArrowheads="1"/>
            </p:cNvSpPr>
            <p:nvPr/>
          </p:nvSpPr>
          <p:spPr bwMode="auto">
            <a:xfrm>
              <a:off x="1536" y="1516"/>
              <a:ext cx="116" cy="233"/>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60" name="AutoShape 23">
              <a:extLst>
                <a:ext uri="{FF2B5EF4-FFF2-40B4-BE49-F238E27FC236}">
                  <a16:creationId xmlns:a16="http://schemas.microsoft.com/office/drawing/2014/main" id="{104D86FA-61EA-9CC8-E9C9-4FB7FF152E06}"/>
                </a:ext>
              </a:extLst>
            </p:cNvPr>
            <p:cNvSpPr>
              <a:spLocks noChangeArrowheads="1"/>
            </p:cNvSpPr>
            <p:nvPr/>
          </p:nvSpPr>
          <p:spPr bwMode="auto">
            <a:xfrm rot="16200000">
              <a:off x="1421" y="1534"/>
              <a:ext cx="132" cy="233"/>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61" name="Rectangle 24">
              <a:extLst>
                <a:ext uri="{FF2B5EF4-FFF2-40B4-BE49-F238E27FC236}">
                  <a16:creationId xmlns:a16="http://schemas.microsoft.com/office/drawing/2014/main" id="{6D299F44-256D-60DF-3E18-DEF3087AE3E4}"/>
                </a:ext>
              </a:extLst>
            </p:cNvPr>
            <p:cNvSpPr>
              <a:spLocks noChangeArrowheads="1"/>
            </p:cNvSpPr>
            <p:nvPr/>
          </p:nvSpPr>
          <p:spPr bwMode="auto">
            <a:xfrm>
              <a:off x="1246" y="1516"/>
              <a:ext cx="116" cy="233"/>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62" name="AutoShape 25">
              <a:extLst>
                <a:ext uri="{FF2B5EF4-FFF2-40B4-BE49-F238E27FC236}">
                  <a16:creationId xmlns:a16="http://schemas.microsoft.com/office/drawing/2014/main" id="{6FFE72A2-23E4-5F0D-5085-1481B3317CD9}"/>
                </a:ext>
              </a:extLst>
            </p:cNvPr>
            <p:cNvSpPr>
              <a:spLocks noChangeArrowheads="1"/>
            </p:cNvSpPr>
            <p:nvPr/>
          </p:nvSpPr>
          <p:spPr bwMode="auto">
            <a:xfrm rot="16200000">
              <a:off x="1133" y="1534"/>
              <a:ext cx="132" cy="233"/>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63" name="Rectangle 26">
              <a:extLst>
                <a:ext uri="{FF2B5EF4-FFF2-40B4-BE49-F238E27FC236}">
                  <a16:creationId xmlns:a16="http://schemas.microsoft.com/office/drawing/2014/main" id="{23676F3C-FC81-A29C-0E54-495DD9E50F9F}"/>
                </a:ext>
              </a:extLst>
            </p:cNvPr>
            <p:cNvSpPr>
              <a:spLocks noChangeArrowheads="1"/>
            </p:cNvSpPr>
            <p:nvPr/>
          </p:nvSpPr>
          <p:spPr bwMode="auto">
            <a:xfrm>
              <a:off x="958" y="1516"/>
              <a:ext cx="116" cy="233"/>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64" name="AutoShape 27">
              <a:extLst>
                <a:ext uri="{FF2B5EF4-FFF2-40B4-BE49-F238E27FC236}">
                  <a16:creationId xmlns:a16="http://schemas.microsoft.com/office/drawing/2014/main" id="{2ABAE8E0-7472-6B3D-E049-E1994731FD15}"/>
                </a:ext>
              </a:extLst>
            </p:cNvPr>
            <p:cNvSpPr>
              <a:spLocks noChangeArrowheads="1"/>
            </p:cNvSpPr>
            <p:nvPr/>
          </p:nvSpPr>
          <p:spPr bwMode="auto">
            <a:xfrm rot="16200000">
              <a:off x="845" y="1534"/>
              <a:ext cx="132" cy="233"/>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65" name="AutoShape 28">
              <a:extLst>
                <a:ext uri="{FF2B5EF4-FFF2-40B4-BE49-F238E27FC236}">
                  <a16:creationId xmlns:a16="http://schemas.microsoft.com/office/drawing/2014/main" id="{7AB1C92A-DB86-E203-B134-BAEAEC205CAD}"/>
                </a:ext>
              </a:extLst>
            </p:cNvPr>
            <p:cNvSpPr>
              <a:spLocks noChangeArrowheads="1"/>
            </p:cNvSpPr>
            <p:nvPr/>
          </p:nvSpPr>
          <p:spPr bwMode="auto">
            <a:xfrm rot="5400000" flipV="1">
              <a:off x="2575" y="1978"/>
              <a:ext cx="132" cy="233"/>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66" name="Rectangle 29">
              <a:extLst>
                <a:ext uri="{FF2B5EF4-FFF2-40B4-BE49-F238E27FC236}">
                  <a16:creationId xmlns:a16="http://schemas.microsoft.com/office/drawing/2014/main" id="{730CD39E-6D5B-FB25-53B1-7595E6C2424B}"/>
                </a:ext>
              </a:extLst>
            </p:cNvPr>
            <p:cNvSpPr>
              <a:spLocks noChangeArrowheads="1"/>
            </p:cNvSpPr>
            <p:nvPr/>
          </p:nvSpPr>
          <p:spPr bwMode="auto">
            <a:xfrm flipV="1">
              <a:off x="2688" y="1996"/>
              <a:ext cx="116" cy="233"/>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67" name="Rectangle 30">
              <a:extLst>
                <a:ext uri="{FF2B5EF4-FFF2-40B4-BE49-F238E27FC236}">
                  <a16:creationId xmlns:a16="http://schemas.microsoft.com/office/drawing/2014/main" id="{91F36522-DF02-53B6-3892-7B6121C334E0}"/>
                </a:ext>
              </a:extLst>
            </p:cNvPr>
            <p:cNvSpPr>
              <a:spLocks noChangeArrowheads="1"/>
            </p:cNvSpPr>
            <p:nvPr/>
          </p:nvSpPr>
          <p:spPr bwMode="auto">
            <a:xfrm flipV="1">
              <a:off x="2400" y="1996"/>
              <a:ext cx="116" cy="233"/>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68" name="AutoShape 31">
              <a:extLst>
                <a:ext uri="{FF2B5EF4-FFF2-40B4-BE49-F238E27FC236}">
                  <a16:creationId xmlns:a16="http://schemas.microsoft.com/office/drawing/2014/main" id="{2502BFC9-BB8D-FDC6-F1CB-ED0BB12D8E94}"/>
                </a:ext>
              </a:extLst>
            </p:cNvPr>
            <p:cNvSpPr>
              <a:spLocks noChangeArrowheads="1"/>
            </p:cNvSpPr>
            <p:nvPr/>
          </p:nvSpPr>
          <p:spPr bwMode="auto">
            <a:xfrm rot="5400000" flipV="1">
              <a:off x="2285" y="1978"/>
              <a:ext cx="132" cy="233"/>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69" name="Rectangle 32">
              <a:extLst>
                <a:ext uri="{FF2B5EF4-FFF2-40B4-BE49-F238E27FC236}">
                  <a16:creationId xmlns:a16="http://schemas.microsoft.com/office/drawing/2014/main" id="{F2A34DB1-2B7A-6368-DED3-0E68FE8632B8}"/>
                </a:ext>
              </a:extLst>
            </p:cNvPr>
            <p:cNvSpPr>
              <a:spLocks noChangeArrowheads="1"/>
            </p:cNvSpPr>
            <p:nvPr/>
          </p:nvSpPr>
          <p:spPr bwMode="auto">
            <a:xfrm flipV="1">
              <a:off x="2110" y="1996"/>
              <a:ext cx="116" cy="233"/>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70" name="AutoShape 33">
              <a:extLst>
                <a:ext uri="{FF2B5EF4-FFF2-40B4-BE49-F238E27FC236}">
                  <a16:creationId xmlns:a16="http://schemas.microsoft.com/office/drawing/2014/main" id="{0E4AA608-8F73-099D-AFE9-30E22E0C4D3A}"/>
                </a:ext>
              </a:extLst>
            </p:cNvPr>
            <p:cNvSpPr>
              <a:spLocks noChangeArrowheads="1"/>
            </p:cNvSpPr>
            <p:nvPr/>
          </p:nvSpPr>
          <p:spPr bwMode="auto">
            <a:xfrm rot="5400000" flipV="1">
              <a:off x="1997" y="1978"/>
              <a:ext cx="132" cy="233"/>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71" name="Rectangle 34">
              <a:extLst>
                <a:ext uri="{FF2B5EF4-FFF2-40B4-BE49-F238E27FC236}">
                  <a16:creationId xmlns:a16="http://schemas.microsoft.com/office/drawing/2014/main" id="{44E31239-6B39-9000-95C5-3D8DFB3D4844}"/>
                </a:ext>
              </a:extLst>
            </p:cNvPr>
            <p:cNvSpPr>
              <a:spLocks noChangeArrowheads="1"/>
            </p:cNvSpPr>
            <p:nvPr/>
          </p:nvSpPr>
          <p:spPr bwMode="auto">
            <a:xfrm flipV="1">
              <a:off x="1822" y="1996"/>
              <a:ext cx="116" cy="233"/>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72" name="AutoShape 35">
              <a:extLst>
                <a:ext uri="{FF2B5EF4-FFF2-40B4-BE49-F238E27FC236}">
                  <a16:creationId xmlns:a16="http://schemas.microsoft.com/office/drawing/2014/main" id="{5FE9EF1B-A70C-B571-2088-DA3093D0308C}"/>
                </a:ext>
              </a:extLst>
            </p:cNvPr>
            <p:cNvSpPr>
              <a:spLocks noChangeArrowheads="1"/>
            </p:cNvSpPr>
            <p:nvPr/>
          </p:nvSpPr>
          <p:spPr bwMode="auto">
            <a:xfrm rot="5400000" flipV="1">
              <a:off x="1711" y="1978"/>
              <a:ext cx="132" cy="233"/>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73" name="Rectangle 36">
              <a:extLst>
                <a:ext uri="{FF2B5EF4-FFF2-40B4-BE49-F238E27FC236}">
                  <a16:creationId xmlns:a16="http://schemas.microsoft.com/office/drawing/2014/main" id="{30252874-1695-BF80-52E0-B84A09F2A545}"/>
                </a:ext>
              </a:extLst>
            </p:cNvPr>
            <p:cNvSpPr>
              <a:spLocks noChangeArrowheads="1"/>
            </p:cNvSpPr>
            <p:nvPr/>
          </p:nvSpPr>
          <p:spPr bwMode="auto">
            <a:xfrm flipV="1">
              <a:off x="1536" y="1996"/>
              <a:ext cx="116" cy="233"/>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74" name="AutoShape 37">
              <a:extLst>
                <a:ext uri="{FF2B5EF4-FFF2-40B4-BE49-F238E27FC236}">
                  <a16:creationId xmlns:a16="http://schemas.microsoft.com/office/drawing/2014/main" id="{B4AF007E-16F6-CEBD-0CBB-4D343A2A4621}"/>
                </a:ext>
              </a:extLst>
            </p:cNvPr>
            <p:cNvSpPr>
              <a:spLocks noChangeArrowheads="1"/>
            </p:cNvSpPr>
            <p:nvPr/>
          </p:nvSpPr>
          <p:spPr bwMode="auto">
            <a:xfrm rot="5400000" flipV="1">
              <a:off x="1421" y="1978"/>
              <a:ext cx="132" cy="233"/>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75" name="Rectangle 38">
              <a:extLst>
                <a:ext uri="{FF2B5EF4-FFF2-40B4-BE49-F238E27FC236}">
                  <a16:creationId xmlns:a16="http://schemas.microsoft.com/office/drawing/2014/main" id="{9C28F528-1AD3-B032-9903-41898C760F36}"/>
                </a:ext>
              </a:extLst>
            </p:cNvPr>
            <p:cNvSpPr>
              <a:spLocks noChangeArrowheads="1"/>
            </p:cNvSpPr>
            <p:nvPr/>
          </p:nvSpPr>
          <p:spPr bwMode="auto">
            <a:xfrm flipV="1">
              <a:off x="1246" y="1996"/>
              <a:ext cx="116" cy="233"/>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76" name="AutoShape 39">
              <a:extLst>
                <a:ext uri="{FF2B5EF4-FFF2-40B4-BE49-F238E27FC236}">
                  <a16:creationId xmlns:a16="http://schemas.microsoft.com/office/drawing/2014/main" id="{B52D1285-4131-4D9E-AC93-58639C24594A}"/>
                </a:ext>
              </a:extLst>
            </p:cNvPr>
            <p:cNvSpPr>
              <a:spLocks noChangeArrowheads="1"/>
            </p:cNvSpPr>
            <p:nvPr/>
          </p:nvSpPr>
          <p:spPr bwMode="auto">
            <a:xfrm rot="5400000" flipV="1">
              <a:off x="1133" y="1978"/>
              <a:ext cx="132" cy="233"/>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77" name="Rectangle 40">
              <a:extLst>
                <a:ext uri="{FF2B5EF4-FFF2-40B4-BE49-F238E27FC236}">
                  <a16:creationId xmlns:a16="http://schemas.microsoft.com/office/drawing/2014/main" id="{7A020CDE-C6B5-1FCC-E79E-136E65895DE5}"/>
                </a:ext>
              </a:extLst>
            </p:cNvPr>
            <p:cNvSpPr>
              <a:spLocks noChangeArrowheads="1"/>
            </p:cNvSpPr>
            <p:nvPr/>
          </p:nvSpPr>
          <p:spPr bwMode="auto">
            <a:xfrm flipV="1">
              <a:off x="958" y="1996"/>
              <a:ext cx="116" cy="233"/>
            </a:xfrm>
            <a:prstGeom prst="rect">
              <a:avLst/>
            </a:prstGeom>
            <a:solidFill>
              <a:srgbClr val="CC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78" name="AutoShape 41">
              <a:extLst>
                <a:ext uri="{FF2B5EF4-FFF2-40B4-BE49-F238E27FC236}">
                  <a16:creationId xmlns:a16="http://schemas.microsoft.com/office/drawing/2014/main" id="{BC7D0671-F44D-C489-7EC4-166B5F3AC138}"/>
                </a:ext>
              </a:extLst>
            </p:cNvPr>
            <p:cNvSpPr>
              <a:spLocks noChangeArrowheads="1"/>
            </p:cNvSpPr>
            <p:nvPr/>
          </p:nvSpPr>
          <p:spPr bwMode="auto">
            <a:xfrm rot="5400000" flipV="1">
              <a:off x="845" y="1978"/>
              <a:ext cx="132" cy="233"/>
            </a:xfrm>
            <a:prstGeom prst="flowChartOnlineStorage">
              <a:avLst/>
            </a:prstGeom>
            <a:gradFill rotWithShape="0">
              <a:gsLst>
                <a:gs pos="0">
                  <a:srgbClr val="663300"/>
                </a:gs>
                <a:gs pos="50000">
                  <a:srgbClr val="CC9900"/>
                </a:gs>
                <a:gs pos="100000">
                  <a:srgbClr val="663300"/>
                </a:gs>
              </a:gsLst>
              <a:lin ang="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79" name="AutoShape 42" descr="Large confetti">
              <a:extLst>
                <a:ext uri="{FF2B5EF4-FFF2-40B4-BE49-F238E27FC236}">
                  <a16:creationId xmlns:a16="http://schemas.microsoft.com/office/drawing/2014/main" id="{B77FF285-2829-208F-5C07-82C1FDE97EDF}"/>
                </a:ext>
              </a:extLst>
            </p:cNvPr>
            <p:cNvSpPr>
              <a:spLocks noChangeAspect="1" noChangeArrowheads="1"/>
            </p:cNvSpPr>
            <p:nvPr/>
          </p:nvSpPr>
          <p:spPr bwMode="auto">
            <a:xfrm>
              <a:off x="672" y="1708"/>
              <a:ext cx="2783" cy="327"/>
            </a:xfrm>
            <a:prstGeom prst="roundRect">
              <a:avLst>
                <a:gd name="adj" fmla="val 50000"/>
              </a:avLst>
            </a:prstGeom>
            <a:blipFill dpi="0" rotWithShape="0">
              <a:blip r:embed="rId3"/>
              <a:srcRect/>
              <a:tile tx="0" ty="0" sx="100000" sy="100000" flip="none" algn="tl"/>
            </a:blip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nvGrpSpPr>
            <p:cNvPr id="14480" name="Group 43">
              <a:extLst>
                <a:ext uri="{FF2B5EF4-FFF2-40B4-BE49-F238E27FC236}">
                  <a16:creationId xmlns:a16="http://schemas.microsoft.com/office/drawing/2014/main" id="{27D098FA-F8C9-6267-EF57-5D0F67BE57F8}"/>
                </a:ext>
              </a:extLst>
            </p:cNvPr>
            <p:cNvGrpSpPr>
              <a:grpSpLocks/>
            </p:cNvGrpSpPr>
            <p:nvPr/>
          </p:nvGrpSpPr>
          <p:grpSpPr bwMode="auto">
            <a:xfrm>
              <a:off x="2867" y="1488"/>
              <a:ext cx="666" cy="774"/>
              <a:chOff x="3731" y="1728"/>
              <a:chExt cx="666" cy="774"/>
            </a:xfrm>
          </p:grpSpPr>
          <p:sp>
            <p:nvSpPr>
              <p:cNvPr id="14483" name="Freeform 44">
                <a:extLst>
                  <a:ext uri="{FF2B5EF4-FFF2-40B4-BE49-F238E27FC236}">
                    <a16:creationId xmlns:a16="http://schemas.microsoft.com/office/drawing/2014/main" id="{13DF343B-146F-0A84-E274-0E7854144902}"/>
                  </a:ext>
                </a:extLst>
              </p:cNvPr>
              <p:cNvSpPr>
                <a:spLocks noChangeAspect="1"/>
              </p:cNvSpPr>
              <p:nvPr/>
            </p:nvSpPr>
            <p:spPr bwMode="auto">
              <a:xfrm>
                <a:off x="3731" y="1728"/>
                <a:ext cx="666" cy="774"/>
              </a:xfrm>
              <a:custGeom>
                <a:avLst/>
                <a:gdLst>
                  <a:gd name="T0" fmla="*/ 0 w 1329"/>
                  <a:gd name="T1" fmla="*/ 7 h 1520"/>
                  <a:gd name="T2" fmla="*/ 9 w 1329"/>
                  <a:gd name="T3" fmla="*/ 7 h 1520"/>
                  <a:gd name="T4" fmla="*/ 9 w 1329"/>
                  <a:gd name="T5" fmla="*/ 4 h 1520"/>
                  <a:gd name="T6" fmla="*/ 18 w 1329"/>
                  <a:gd name="T7" fmla="*/ 4 h 1520"/>
                  <a:gd name="T8" fmla="*/ 18 w 1329"/>
                  <a:gd name="T9" fmla="*/ 0 h 1520"/>
                  <a:gd name="T10" fmla="*/ 21 w 1329"/>
                  <a:gd name="T11" fmla="*/ 0 h 1520"/>
                  <a:gd name="T12" fmla="*/ 21 w 1329"/>
                  <a:gd name="T13" fmla="*/ 26 h 1520"/>
                  <a:gd name="T14" fmla="*/ 18 w 1329"/>
                  <a:gd name="T15" fmla="*/ 26 h 1520"/>
                  <a:gd name="T16" fmla="*/ 18 w 1329"/>
                  <a:gd name="T17" fmla="*/ 23 h 1520"/>
                  <a:gd name="T18" fmla="*/ 9 w 1329"/>
                  <a:gd name="T19" fmla="*/ 23 h 1520"/>
                  <a:gd name="T20" fmla="*/ 9 w 1329"/>
                  <a:gd name="T21" fmla="*/ 20 h 1520"/>
                  <a:gd name="T22" fmla="*/ 0 w 1329"/>
                  <a:gd name="T23" fmla="*/ 20 h 1520"/>
                  <a:gd name="T24" fmla="*/ 0 w 1329"/>
                  <a:gd name="T25" fmla="*/ 7 h 15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329" h="1520">
                    <a:moveTo>
                      <a:pt x="0" y="380"/>
                    </a:moveTo>
                    <a:lnTo>
                      <a:pt x="570" y="380"/>
                    </a:lnTo>
                    <a:lnTo>
                      <a:pt x="570" y="190"/>
                    </a:lnTo>
                    <a:lnTo>
                      <a:pt x="1139" y="190"/>
                    </a:lnTo>
                    <a:lnTo>
                      <a:pt x="1139" y="0"/>
                    </a:lnTo>
                    <a:lnTo>
                      <a:pt x="1329" y="0"/>
                    </a:lnTo>
                    <a:lnTo>
                      <a:pt x="1329" y="1520"/>
                    </a:lnTo>
                    <a:lnTo>
                      <a:pt x="1139" y="1520"/>
                    </a:lnTo>
                    <a:lnTo>
                      <a:pt x="1139" y="1330"/>
                    </a:lnTo>
                    <a:lnTo>
                      <a:pt x="570" y="1330"/>
                    </a:lnTo>
                    <a:lnTo>
                      <a:pt x="570" y="1140"/>
                    </a:lnTo>
                    <a:lnTo>
                      <a:pt x="0" y="1140"/>
                    </a:lnTo>
                    <a:lnTo>
                      <a:pt x="0" y="380"/>
                    </a:lnTo>
                    <a:close/>
                  </a:path>
                </a:pathLst>
              </a:custGeom>
              <a:solidFill>
                <a:srgbClr val="CC99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484" name="Rectangle 45">
                <a:extLst>
                  <a:ext uri="{FF2B5EF4-FFF2-40B4-BE49-F238E27FC236}">
                    <a16:creationId xmlns:a16="http://schemas.microsoft.com/office/drawing/2014/main" id="{E62224BE-5F29-D007-2DEC-539B5C082C2C}"/>
                  </a:ext>
                </a:extLst>
              </p:cNvPr>
              <p:cNvSpPr>
                <a:spLocks noChangeAspect="1" noChangeArrowheads="1"/>
              </p:cNvSpPr>
              <p:nvPr/>
            </p:nvSpPr>
            <p:spPr bwMode="auto">
              <a:xfrm>
                <a:off x="3737" y="2016"/>
                <a:ext cx="654" cy="186"/>
              </a:xfrm>
              <a:prstGeom prst="rect">
                <a:avLst/>
              </a:prstGeom>
              <a:gradFill rotWithShape="0">
                <a:gsLst>
                  <a:gs pos="0">
                    <a:srgbClr val="000000"/>
                  </a:gs>
                  <a:gs pos="100000">
                    <a:srgbClr val="CC9900"/>
                  </a:gs>
                </a:gsLst>
                <a:lin ang="5400000" scaled="1"/>
              </a:gra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85" name="Rectangle 46">
                <a:extLst>
                  <a:ext uri="{FF2B5EF4-FFF2-40B4-BE49-F238E27FC236}">
                    <a16:creationId xmlns:a16="http://schemas.microsoft.com/office/drawing/2014/main" id="{54035C04-97B0-2FDB-6926-0B04D972713B}"/>
                  </a:ext>
                </a:extLst>
              </p:cNvPr>
              <p:cNvSpPr>
                <a:spLocks noChangeAspect="1" noChangeArrowheads="1"/>
              </p:cNvSpPr>
              <p:nvPr/>
            </p:nvSpPr>
            <p:spPr bwMode="auto">
              <a:xfrm>
                <a:off x="4082" y="2016"/>
                <a:ext cx="186" cy="186"/>
              </a:xfrm>
              <a:prstGeom prst="rect">
                <a:avLst/>
              </a:prstGeom>
              <a:solidFill>
                <a:srgbClr val="000000"/>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86" name="Rectangle 47">
                <a:extLst>
                  <a:ext uri="{FF2B5EF4-FFF2-40B4-BE49-F238E27FC236}">
                    <a16:creationId xmlns:a16="http://schemas.microsoft.com/office/drawing/2014/main" id="{F97BEEDD-8300-E2A2-39AF-4F99CDFDA828}"/>
                  </a:ext>
                </a:extLst>
              </p:cNvPr>
              <p:cNvSpPr>
                <a:spLocks noChangeAspect="1" noChangeArrowheads="1"/>
              </p:cNvSpPr>
              <p:nvPr/>
            </p:nvSpPr>
            <p:spPr bwMode="auto">
              <a:xfrm>
                <a:off x="3896" y="2016"/>
                <a:ext cx="186" cy="186"/>
              </a:xfrm>
              <a:prstGeom prst="rect">
                <a:avLst/>
              </a:prstGeom>
              <a:solidFill>
                <a:srgbClr val="777777"/>
              </a:solidFill>
              <a:ln w="6350">
                <a:solidFill>
                  <a:srgbClr val="000000"/>
                </a:solidFill>
                <a:miter lim="800000"/>
                <a:headEnd/>
                <a:tailEnd/>
              </a:ln>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sp>
          <p:nvSpPr>
            <p:cNvPr id="14481" name="Line 48">
              <a:extLst>
                <a:ext uri="{FF2B5EF4-FFF2-40B4-BE49-F238E27FC236}">
                  <a16:creationId xmlns:a16="http://schemas.microsoft.com/office/drawing/2014/main" id="{4B13F350-5E99-58BF-45A6-820C84C0E0B2}"/>
                </a:ext>
              </a:extLst>
            </p:cNvPr>
            <p:cNvSpPr>
              <a:spLocks noChangeShapeType="1"/>
            </p:cNvSpPr>
            <p:nvPr/>
          </p:nvSpPr>
          <p:spPr bwMode="auto">
            <a:xfrm>
              <a:off x="864" y="1680"/>
              <a:ext cx="2016" cy="0"/>
            </a:xfrm>
            <a:prstGeom prst="line">
              <a:avLst/>
            </a:prstGeom>
            <a:noFill/>
            <a:ln w="31750">
              <a:solidFill>
                <a:srgbClr val="66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482" name="Line 49">
              <a:extLst>
                <a:ext uri="{FF2B5EF4-FFF2-40B4-BE49-F238E27FC236}">
                  <a16:creationId xmlns:a16="http://schemas.microsoft.com/office/drawing/2014/main" id="{449D60EB-F9B7-F9C7-8971-3C23B3743F20}"/>
                </a:ext>
              </a:extLst>
            </p:cNvPr>
            <p:cNvSpPr>
              <a:spLocks noChangeShapeType="1"/>
            </p:cNvSpPr>
            <p:nvPr/>
          </p:nvSpPr>
          <p:spPr bwMode="auto">
            <a:xfrm>
              <a:off x="864" y="2064"/>
              <a:ext cx="2016" cy="0"/>
            </a:xfrm>
            <a:prstGeom prst="line">
              <a:avLst/>
            </a:prstGeom>
            <a:noFill/>
            <a:ln w="31750">
              <a:solidFill>
                <a:srgbClr val="66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14342" name="Text Box 50">
            <a:extLst>
              <a:ext uri="{FF2B5EF4-FFF2-40B4-BE49-F238E27FC236}">
                <a16:creationId xmlns:a16="http://schemas.microsoft.com/office/drawing/2014/main" id="{E9D4200B-95F6-A754-6ADD-7FF67661792E}"/>
              </a:ext>
            </a:extLst>
          </p:cNvPr>
          <p:cNvSpPr txBox="1">
            <a:spLocks noChangeArrowheads="1"/>
          </p:cNvSpPr>
          <p:nvPr/>
        </p:nvSpPr>
        <p:spPr bwMode="auto">
          <a:xfrm>
            <a:off x="1924050" y="1709738"/>
            <a:ext cx="2482850" cy="336550"/>
          </a:xfrm>
          <a:prstGeom prst="rect">
            <a:avLst/>
          </a:prstGeom>
          <a:noFill/>
          <a:ln>
            <a:noFill/>
          </a:ln>
          <a:effectLst/>
          <a:extLst>
            <a:ext uri="{909E8E84-426E-40DD-AFC4-6F175D3DCCD1}">
              <a14:hiddenFill xmlns:a14="http://schemas.microsoft.com/office/drawing/2010/main">
                <a:solidFill>
                  <a:srgbClr val="CC990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FFFF"/>
                </a:solidFill>
              </a:rPr>
              <a:t>INTERNAL TO CHARGE</a:t>
            </a:r>
          </a:p>
        </p:txBody>
      </p:sp>
      <p:sp>
        <p:nvSpPr>
          <p:cNvPr id="14343" name="Text Box 51">
            <a:extLst>
              <a:ext uri="{FF2B5EF4-FFF2-40B4-BE49-F238E27FC236}">
                <a16:creationId xmlns:a16="http://schemas.microsoft.com/office/drawing/2014/main" id="{72F8DC8B-820C-C701-FFCE-A017D0AE94CB}"/>
              </a:ext>
            </a:extLst>
          </p:cNvPr>
          <p:cNvSpPr txBox="1">
            <a:spLocks noChangeArrowheads="1"/>
          </p:cNvSpPr>
          <p:nvPr/>
        </p:nvSpPr>
        <p:spPr bwMode="auto">
          <a:xfrm>
            <a:off x="1920876" y="4475163"/>
            <a:ext cx="2549525" cy="336550"/>
          </a:xfrm>
          <a:prstGeom prst="rect">
            <a:avLst/>
          </a:prstGeom>
          <a:noFill/>
          <a:ln>
            <a:noFill/>
          </a:ln>
          <a:effectLst/>
          <a:extLst>
            <a:ext uri="{909E8E84-426E-40DD-AFC4-6F175D3DCCD1}">
              <a14:hiddenFill xmlns:a14="http://schemas.microsoft.com/office/drawing/2010/main">
                <a:solidFill>
                  <a:srgbClr val="CC990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FFFF"/>
                </a:solidFill>
              </a:rPr>
              <a:t>EXTERNAL TO CHARGE</a:t>
            </a:r>
          </a:p>
        </p:txBody>
      </p:sp>
      <p:sp>
        <p:nvSpPr>
          <p:cNvPr id="14344" name="Text Box 52">
            <a:extLst>
              <a:ext uri="{FF2B5EF4-FFF2-40B4-BE49-F238E27FC236}">
                <a16:creationId xmlns:a16="http://schemas.microsoft.com/office/drawing/2014/main" id="{99CB3B6F-8629-1C9C-0380-64295A94C444}"/>
              </a:ext>
            </a:extLst>
          </p:cNvPr>
          <p:cNvSpPr txBox="1">
            <a:spLocks noChangeArrowheads="1"/>
          </p:cNvSpPr>
          <p:nvPr/>
        </p:nvSpPr>
        <p:spPr bwMode="auto">
          <a:xfrm>
            <a:off x="8585200" y="5022851"/>
            <a:ext cx="2403222" cy="6463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Typical example</a:t>
            </a:r>
          </a:p>
          <a:p>
            <a:pPr eaLnBrk="0" fontAlgn="base" hangingPunct="0">
              <a:spcBef>
                <a:spcPct val="0"/>
              </a:spcBef>
              <a:spcAft>
                <a:spcPct val="0"/>
              </a:spcAft>
            </a:pPr>
            <a:r>
              <a:rPr lang="en-GB" altLang="en-US" b="1">
                <a:solidFill>
                  <a:srgbClr val="FFFFFF"/>
                </a:solidFill>
              </a:rPr>
              <a:t>UK 120mm tank gun</a:t>
            </a:r>
          </a:p>
        </p:txBody>
      </p:sp>
      <p:sp>
        <p:nvSpPr>
          <p:cNvPr id="14345" name="Text Box 53">
            <a:extLst>
              <a:ext uri="{FF2B5EF4-FFF2-40B4-BE49-F238E27FC236}">
                <a16:creationId xmlns:a16="http://schemas.microsoft.com/office/drawing/2014/main" id="{2806D5E5-3829-3A14-63DD-1B910663D235}"/>
              </a:ext>
            </a:extLst>
          </p:cNvPr>
          <p:cNvSpPr txBox="1">
            <a:spLocks noChangeArrowheads="1"/>
          </p:cNvSpPr>
          <p:nvPr/>
        </p:nvSpPr>
        <p:spPr bwMode="auto">
          <a:xfrm>
            <a:off x="2309813" y="3421064"/>
            <a:ext cx="1066800" cy="276225"/>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200" b="1">
                <a:solidFill>
                  <a:srgbClr val="FFFFFF"/>
                </a:solidFill>
              </a:rPr>
              <a:t>VENT HOLE</a:t>
            </a:r>
          </a:p>
        </p:txBody>
      </p:sp>
      <p:sp>
        <p:nvSpPr>
          <p:cNvPr id="14346" name="Text Box 54">
            <a:extLst>
              <a:ext uri="{FF2B5EF4-FFF2-40B4-BE49-F238E27FC236}">
                <a16:creationId xmlns:a16="http://schemas.microsoft.com/office/drawing/2014/main" id="{3AE35BBD-6685-3669-1227-8A07E98ED989}"/>
              </a:ext>
            </a:extLst>
          </p:cNvPr>
          <p:cNvSpPr txBox="1">
            <a:spLocks noChangeArrowheads="1"/>
          </p:cNvSpPr>
          <p:nvPr/>
        </p:nvSpPr>
        <p:spPr bwMode="auto">
          <a:xfrm>
            <a:off x="2692400" y="5203826"/>
            <a:ext cx="757238" cy="461963"/>
          </a:xfrm>
          <a:prstGeom prst="rect">
            <a:avLst/>
          </a:prstGeom>
          <a:noFill/>
          <a:ln>
            <a:noFill/>
          </a:ln>
          <a:effectLst/>
          <a:extLst>
            <a:ext uri="{909E8E84-426E-40DD-AFC4-6F175D3DCCD1}">
              <a14:hiddenFill xmlns:a14="http://schemas.microsoft.com/office/drawing/2010/main">
                <a:solidFill>
                  <a:srgbClr val="CC990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200" b="1">
                <a:solidFill>
                  <a:srgbClr val="FFFFFF"/>
                </a:solidFill>
              </a:rPr>
              <a:t>Mouth</a:t>
            </a:r>
          </a:p>
          <a:p>
            <a:pPr eaLnBrk="0" fontAlgn="base" hangingPunct="0">
              <a:spcBef>
                <a:spcPct val="0"/>
              </a:spcBef>
              <a:spcAft>
                <a:spcPct val="0"/>
              </a:spcAft>
            </a:pPr>
            <a:r>
              <a:rPr lang="en-GB" altLang="en-US" sz="1200" b="1">
                <a:solidFill>
                  <a:srgbClr val="FFFFFF"/>
                </a:solidFill>
              </a:rPr>
              <a:t>Closure</a:t>
            </a:r>
          </a:p>
        </p:txBody>
      </p:sp>
      <p:sp>
        <p:nvSpPr>
          <p:cNvPr id="14347" name="Text Box 55">
            <a:extLst>
              <a:ext uri="{FF2B5EF4-FFF2-40B4-BE49-F238E27FC236}">
                <a16:creationId xmlns:a16="http://schemas.microsoft.com/office/drawing/2014/main" id="{57380BA1-9123-6B06-0962-4B9A5F7E8324}"/>
              </a:ext>
            </a:extLst>
          </p:cNvPr>
          <p:cNvSpPr txBox="1">
            <a:spLocks noChangeArrowheads="1"/>
          </p:cNvSpPr>
          <p:nvPr/>
        </p:nvSpPr>
        <p:spPr bwMode="auto">
          <a:xfrm>
            <a:off x="3605214" y="3752851"/>
            <a:ext cx="708025" cy="461963"/>
          </a:xfrm>
          <a:prstGeom prst="rect">
            <a:avLst/>
          </a:prstGeom>
          <a:noFill/>
          <a:ln>
            <a:noFill/>
          </a:ln>
          <a:effectLst/>
          <a:extLst>
            <a:ext uri="{909E8E84-426E-40DD-AFC4-6F175D3DCCD1}">
              <a14:hiddenFill xmlns:a14="http://schemas.microsoft.com/office/drawing/2010/main">
                <a:solidFill>
                  <a:srgbClr val="CC990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200" b="1">
                <a:solidFill>
                  <a:srgbClr val="FFFFFF"/>
                </a:solidFill>
              </a:rPr>
              <a:t>SEAL</a:t>
            </a:r>
          </a:p>
          <a:p>
            <a:pPr eaLnBrk="0" fontAlgn="base" hangingPunct="0">
              <a:spcBef>
                <a:spcPct val="0"/>
              </a:spcBef>
              <a:spcAft>
                <a:spcPct val="0"/>
              </a:spcAft>
            </a:pPr>
            <a:r>
              <a:rPr lang="en-GB" altLang="en-US" sz="1200" b="1">
                <a:solidFill>
                  <a:srgbClr val="FFFFFF"/>
                </a:solidFill>
              </a:rPr>
              <a:t>LINING</a:t>
            </a:r>
          </a:p>
        </p:txBody>
      </p:sp>
      <p:sp>
        <p:nvSpPr>
          <p:cNvPr id="14348" name="Text Box 56">
            <a:extLst>
              <a:ext uri="{FF2B5EF4-FFF2-40B4-BE49-F238E27FC236}">
                <a16:creationId xmlns:a16="http://schemas.microsoft.com/office/drawing/2014/main" id="{87C82446-20CB-BEF5-6826-43B60F1940FA}"/>
              </a:ext>
            </a:extLst>
          </p:cNvPr>
          <p:cNvSpPr txBox="1">
            <a:spLocks noChangeArrowheads="1"/>
          </p:cNvSpPr>
          <p:nvPr/>
        </p:nvSpPr>
        <p:spPr bwMode="auto">
          <a:xfrm>
            <a:off x="7566025" y="3827464"/>
            <a:ext cx="508000" cy="276225"/>
          </a:xfrm>
          <a:prstGeom prst="rect">
            <a:avLst/>
          </a:prstGeom>
          <a:noFill/>
          <a:ln>
            <a:noFill/>
          </a:ln>
          <a:effectLst/>
          <a:extLst>
            <a:ext uri="{909E8E84-426E-40DD-AFC4-6F175D3DCCD1}">
              <a14:hiddenFill xmlns:a14="http://schemas.microsoft.com/office/drawing/2010/main">
                <a:solidFill>
                  <a:srgbClr val="CC990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200" b="1">
                <a:solidFill>
                  <a:srgbClr val="FFFFFF"/>
                </a:solidFill>
              </a:rPr>
              <a:t>CAP</a:t>
            </a:r>
          </a:p>
        </p:txBody>
      </p:sp>
      <p:sp>
        <p:nvSpPr>
          <p:cNvPr id="14349" name="Text Box 57">
            <a:extLst>
              <a:ext uri="{FF2B5EF4-FFF2-40B4-BE49-F238E27FC236}">
                <a16:creationId xmlns:a16="http://schemas.microsoft.com/office/drawing/2014/main" id="{2174B9A8-C702-BBF8-79BD-BBFF1F46DCA2}"/>
              </a:ext>
            </a:extLst>
          </p:cNvPr>
          <p:cNvSpPr txBox="1">
            <a:spLocks noChangeArrowheads="1"/>
          </p:cNvSpPr>
          <p:nvPr/>
        </p:nvSpPr>
        <p:spPr bwMode="auto">
          <a:xfrm>
            <a:off x="6283326" y="4062413"/>
            <a:ext cx="1160463" cy="461962"/>
          </a:xfrm>
          <a:prstGeom prst="rect">
            <a:avLst/>
          </a:prstGeom>
          <a:noFill/>
          <a:ln>
            <a:noFill/>
          </a:ln>
          <a:effectLst/>
          <a:extLst>
            <a:ext uri="{909E8E84-426E-40DD-AFC4-6F175D3DCCD1}">
              <a14:hiddenFill xmlns:a14="http://schemas.microsoft.com/office/drawing/2010/main">
                <a:solidFill>
                  <a:srgbClr val="CC990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200" b="1">
                <a:solidFill>
                  <a:srgbClr val="FFFFFF"/>
                </a:solidFill>
              </a:rPr>
              <a:t>SECONDARY</a:t>
            </a:r>
          </a:p>
          <a:p>
            <a:pPr eaLnBrk="0" fontAlgn="base" hangingPunct="0">
              <a:spcBef>
                <a:spcPct val="0"/>
              </a:spcBef>
              <a:spcAft>
                <a:spcPct val="0"/>
              </a:spcAft>
            </a:pPr>
            <a:r>
              <a:rPr lang="en-GB" altLang="en-US" sz="1200" b="1">
                <a:solidFill>
                  <a:srgbClr val="FFFFFF"/>
                </a:solidFill>
              </a:rPr>
              <a:t>IGNITION</a:t>
            </a:r>
          </a:p>
        </p:txBody>
      </p:sp>
      <p:sp>
        <p:nvSpPr>
          <p:cNvPr id="14350" name="Text Box 58">
            <a:extLst>
              <a:ext uri="{FF2B5EF4-FFF2-40B4-BE49-F238E27FC236}">
                <a16:creationId xmlns:a16="http://schemas.microsoft.com/office/drawing/2014/main" id="{697D8639-DA87-4C37-3A6F-D23A8A8FCB88}"/>
              </a:ext>
            </a:extLst>
          </p:cNvPr>
          <p:cNvSpPr txBox="1">
            <a:spLocks noChangeArrowheads="1"/>
          </p:cNvSpPr>
          <p:nvPr/>
        </p:nvSpPr>
        <p:spPr bwMode="auto">
          <a:xfrm>
            <a:off x="5399088" y="3838576"/>
            <a:ext cx="785812" cy="461963"/>
          </a:xfrm>
          <a:prstGeom prst="rect">
            <a:avLst/>
          </a:prstGeom>
          <a:noFill/>
          <a:ln>
            <a:noFill/>
          </a:ln>
          <a:effectLst/>
          <a:extLst>
            <a:ext uri="{909E8E84-426E-40DD-AFC4-6F175D3DCCD1}">
              <a14:hiddenFill xmlns:a14="http://schemas.microsoft.com/office/drawing/2010/main">
                <a:solidFill>
                  <a:srgbClr val="CC990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200" b="1">
                <a:solidFill>
                  <a:srgbClr val="FFFFFF"/>
                </a:solidFill>
              </a:rPr>
              <a:t>MAIN</a:t>
            </a:r>
          </a:p>
          <a:p>
            <a:pPr eaLnBrk="0" fontAlgn="base" hangingPunct="0">
              <a:spcBef>
                <a:spcPct val="0"/>
              </a:spcBef>
              <a:spcAft>
                <a:spcPct val="0"/>
              </a:spcAft>
            </a:pPr>
            <a:r>
              <a:rPr lang="en-GB" altLang="en-US" sz="1200" b="1">
                <a:solidFill>
                  <a:srgbClr val="FFFFFF"/>
                </a:solidFill>
              </a:rPr>
              <a:t>FILLING</a:t>
            </a:r>
          </a:p>
        </p:txBody>
      </p:sp>
      <p:sp>
        <p:nvSpPr>
          <p:cNvPr id="14351" name="Text Box 59">
            <a:extLst>
              <a:ext uri="{FF2B5EF4-FFF2-40B4-BE49-F238E27FC236}">
                <a16:creationId xmlns:a16="http://schemas.microsoft.com/office/drawing/2014/main" id="{3D2FA148-248E-F99A-853C-CAE58D3D8D2D}"/>
              </a:ext>
            </a:extLst>
          </p:cNvPr>
          <p:cNvSpPr txBox="1">
            <a:spLocks noChangeArrowheads="1"/>
          </p:cNvSpPr>
          <p:nvPr/>
        </p:nvSpPr>
        <p:spPr bwMode="auto">
          <a:xfrm>
            <a:off x="4640263" y="4062414"/>
            <a:ext cx="628650" cy="276225"/>
          </a:xfrm>
          <a:prstGeom prst="rect">
            <a:avLst/>
          </a:prstGeom>
          <a:noFill/>
          <a:ln>
            <a:noFill/>
          </a:ln>
          <a:effectLst/>
          <a:extLst>
            <a:ext uri="{909E8E84-426E-40DD-AFC4-6F175D3DCCD1}">
              <a14:hiddenFill xmlns:a14="http://schemas.microsoft.com/office/drawing/2010/main">
                <a:solidFill>
                  <a:srgbClr val="CC990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200" b="1">
                <a:solidFill>
                  <a:srgbClr val="FFFFFF"/>
                </a:solidFill>
              </a:rPr>
              <a:t>BODY</a:t>
            </a:r>
          </a:p>
        </p:txBody>
      </p:sp>
      <p:sp>
        <p:nvSpPr>
          <p:cNvPr id="14352" name="Line 60">
            <a:extLst>
              <a:ext uri="{FF2B5EF4-FFF2-40B4-BE49-F238E27FC236}">
                <a16:creationId xmlns:a16="http://schemas.microsoft.com/office/drawing/2014/main" id="{D6906724-1718-0480-906A-10C6D5A9BD69}"/>
              </a:ext>
            </a:extLst>
          </p:cNvPr>
          <p:cNvSpPr>
            <a:spLocks noChangeShapeType="1"/>
          </p:cNvSpPr>
          <p:nvPr/>
        </p:nvSpPr>
        <p:spPr bwMode="auto">
          <a:xfrm flipH="1" flipV="1">
            <a:off x="7573963" y="2825750"/>
            <a:ext cx="215900" cy="998538"/>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53" name="Line 61">
            <a:extLst>
              <a:ext uri="{FF2B5EF4-FFF2-40B4-BE49-F238E27FC236}">
                <a16:creationId xmlns:a16="http://schemas.microsoft.com/office/drawing/2014/main" id="{E007D4EF-DF34-FCDA-6CE2-BF49EA1D14D3}"/>
              </a:ext>
            </a:extLst>
          </p:cNvPr>
          <p:cNvSpPr>
            <a:spLocks noChangeShapeType="1"/>
          </p:cNvSpPr>
          <p:nvPr/>
        </p:nvSpPr>
        <p:spPr bwMode="auto">
          <a:xfrm flipV="1">
            <a:off x="6900863" y="2809876"/>
            <a:ext cx="374650" cy="1255713"/>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54" name="Line 62">
            <a:extLst>
              <a:ext uri="{FF2B5EF4-FFF2-40B4-BE49-F238E27FC236}">
                <a16:creationId xmlns:a16="http://schemas.microsoft.com/office/drawing/2014/main" id="{1E52D2CD-ACA0-14AB-9564-60FE31610B5E}"/>
              </a:ext>
            </a:extLst>
          </p:cNvPr>
          <p:cNvSpPr>
            <a:spLocks noChangeShapeType="1"/>
          </p:cNvSpPr>
          <p:nvPr/>
        </p:nvSpPr>
        <p:spPr bwMode="auto">
          <a:xfrm flipV="1">
            <a:off x="5770563" y="2933700"/>
            <a:ext cx="0" cy="890588"/>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55" name="Line 63">
            <a:extLst>
              <a:ext uri="{FF2B5EF4-FFF2-40B4-BE49-F238E27FC236}">
                <a16:creationId xmlns:a16="http://schemas.microsoft.com/office/drawing/2014/main" id="{983EC56E-BA01-525C-BE9F-935480C3A5A9}"/>
              </a:ext>
            </a:extLst>
          </p:cNvPr>
          <p:cNvSpPr>
            <a:spLocks noChangeShapeType="1"/>
          </p:cNvSpPr>
          <p:nvPr/>
        </p:nvSpPr>
        <p:spPr bwMode="auto">
          <a:xfrm flipV="1">
            <a:off x="4922838" y="3225801"/>
            <a:ext cx="0" cy="830263"/>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56" name="Line 64">
            <a:extLst>
              <a:ext uri="{FF2B5EF4-FFF2-40B4-BE49-F238E27FC236}">
                <a16:creationId xmlns:a16="http://schemas.microsoft.com/office/drawing/2014/main" id="{4B5A41D2-34E2-1E51-3018-A960C112C078}"/>
              </a:ext>
            </a:extLst>
          </p:cNvPr>
          <p:cNvSpPr>
            <a:spLocks noChangeShapeType="1"/>
          </p:cNvSpPr>
          <p:nvPr/>
        </p:nvSpPr>
        <p:spPr bwMode="auto">
          <a:xfrm flipV="1">
            <a:off x="4116389" y="3141664"/>
            <a:ext cx="274637" cy="631825"/>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57" name="Line 65">
            <a:extLst>
              <a:ext uri="{FF2B5EF4-FFF2-40B4-BE49-F238E27FC236}">
                <a16:creationId xmlns:a16="http://schemas.microsoft.com/office/drawing/2014/main" id="{BBB5EC6D-822C-7012-FA27-53B112E23805}"/>
              </a:ext>
            </a:extLst>
          </p:cNvPr>
          <p:cNvSpPr>
            <a:spLocks noChangeShapeType="1"/>
          </p:cNvSpPr>
          <p:nvPr/>
        </p:nvSpPr>
        <p:spPr bwMode="auto">
          <a:xfrm flipV="1">
            <a:off x="3335339" y="3200401"/>
            <a:ext cx="439737" cy="282575"/>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58" name="Line 66">
            <a:extLst>
              <a:ext uri="{FF2B5EF4-FFF2-40B4-BE49-F238E27FC236}">
                <a16:creationId xmlns:a16="http://schemas.microsoft.com/office/drawing/2014/main" id="{2BCC247E-19D3-584A-3084-8276DF70AF22}"/>
              </a:ext>
            </a:extLst>
          </p:cNvPr>
          <p:cNvSpPr>
            <a:spLocks noChangeShapeType="1"/>
          </p:cNvSpPr>
          <p:nvPr/>
        </p:nvSpPr>
        <p:spPr bwMode="auto">
          <a:xfrm>
            <a:off x="3567114" y="5427663"/>
            <a:ext cx="490537" cy="0"/>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59" name="Line 67">
            <a:extLst>
              <a:ext uri="{FF2B5EF4-FFF2-40B4-BE49-F238E27FC236}">
                <a16:creationId xmlns:a16="http://schemas.microsoft.com/office/drawing/2014/main" id="{B08D7EEC-20F6-005F-00F4-8B5E361FB06F}"/>
              </a:ext>
            </a:extLst>
          </p:cNvPr>
          <p:cNvSpPr>
            <a:spLocks noChangeShapeType="1"/>
          </p:cNvSpPr>
          <p:nvPr/>
        </p:nvSpPr>
        <p:spPr bwMode="auto">
          <a:xfrm>
            <a:off x="4913313" y="4348164"/>
            <a:ext cx="0" cy="739775"/>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60" name="Line 68">
            <a:extLst>
              <a:ext uri="{FF2B5EF4-FFF2-40B4-BE49-F238E27FC236}">
                <a16:creationId xmlns:a16="http://schemas.microsoft.com/office/drawing/2014/main" id="{F9E7E24B-25C8-835B-0FC7-EA5457DA2A92}"/>
              </a:ext>
            </a:extLst>
          </p:cNvPr>
          <p:cNvSpPr>
            <a:spLocks noChangeShapeType="1"/>
          </p:cNvSpPr>
          <p:nvPr/>
        </p:nvSpPr>
        <p:spPr bwMode="auto">
          <a:xfrm>
            <a:off x="5753100" y="4297364"/>
            <a:ext cx="0" cy="757237"/>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61" name="Line 69">
            <a:extLst>
              <a:ext uri="{FF2B5EF4-FFF2-40B4-BE49-F238E27FC236}">
                <a16:creationId xmlns:a16="http://schemas.microsoft.com/office/drawing/2014/main" id="{50034194-8620-0FBC-0612-09CE03B537D5}"/>
              </a:ext>
            </a:extLst>
          </p:cNvPr>
          <p:cNvSpPr>
            <a:spLocks noChangeShapeType="1"/>
          </p:cNvSpPr>
          <p:nvPr/>
        </p:nvSpPr>
        <p:spPr bwMode="auto">
          <a:xfrm>
            <a:off x="6883401" y="4513263"/>
            <a:ext cx="92075" cy="906462"/>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62" name="Line 70">
            <a:extLst>
              <a:ext uri="{FF2B5EF4-FFF2-40B4-BE49-F238E27FC236}">
                <a16:creationId xmlns:a16="http://schemas.microsoft.com/office/drawing/2014/main" id="{CF442965-E69E-D204-7EA7-3ACE35455822}"/>
              </a:ext>
            </a:extLst>
          </p:cNvPr>
          <p:cNvSpPr>
            <a:spLocks noChangeShapeType="1"/>
          </p:cNvSpPr>
          <p:nvPr/>
        </p:nvSpPr>
        <p:spPr bwMode="auto">
          <a:xfrm flipH="1">
            <a:off x="7283451" y="4089401"/>
            <a:ext cx="473075" cy="1330325"/>
          </a:xfrm>
          <a:prstGeom prst="line">
            <a:avLst/>
          </a:prstGeom>
          <a:noFill/>
          <a:ln w="25400">
            <a:solidFill>
              <a:schemeClr val="tx1"/>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63" name="Freeform 71" descr="Large confetti">
            <a:extLst>
              <a:ext uri="{FF2B5EF4-FFF2-40B4-BE49-F238E27FC236}">
                <a16:creationId xmlns:a16="http://schemas.microsoft.com/office/drawing/2014/main" id="{372322AB-8D78-328A-935C-DF368B2E8E4A}"/>
              </a:ext>
            </a:extLst>
          </p:cNvPr>
          <p:cNvSpPr>
            <a:spLocks noChangeAspect="1"/>
          </p:cNvSpPr>
          <p:nvPr/>
        </p:nvSpPr>
        <p:spPr bwMode="auto">
          <a:xfrm>
            <a:off x="9096375" y="2990850"/>
            <a:ext cx="1308100" cy="255588"/>
          </a:xfrm>
          <a:custGeom>
            <a:avLst/>
            <a:gdLst>
              <a:gd name="T0" fmla="*/ 0 w 2187"/>
              <a:gd name="T1" fmla="*/ 2147483646 h 427"/>
              <a:gd name="T2" fmla="*/ 2147483646 w 2187"/>
              <a:gd name="T3" fmla="*/ 2147483646 h 427"/>
              <a:gd name="T4" fmla="*/ 2147483646 w 2187"/>
              <a:gd name="T5" fmla="*/ 2147483646 h 427"/>
              <a:gd name="T6" fmla="*/ 2147483646 w 2187"/>
              <a:gd name="T7" fmla="*/ 0 h 427"/>
              <a:gd name="T8" fmla="*/ 2147483646 w 2187"/>
              <a:gd name="T9" fmla="*/ 2147483646 h 427"/>
              <a:gd name="T10" fmla="*/ 2147483646 w 2187"/>
              <a:gd name="T11" fmla="*/ 2147483646 h 427"/>
              <a:gd name="T12" fmla="*/ 2147483646 w 2187"/>
              <a:gd name="T13" fmla="*/ 2147483646 h 427"/>
              <a:gd name="T14" fmla="*/ 0 w 2187"/>
              <a:gd name="T15" fmla="*/ 2147483646 h 427"/>
              <a:gd name="T16" fmla="*/ 0 w 2187"/>
              <a:gd name="T17" fmla="*/ 2147483646 h 42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87" h="427">
                <a:moveTo>
                  <a:pt x="0" y="55"/>
                </a:moveTo>
                <a:lnTo>
                  <a:pt x="209" y="53"/>
                </a:lnTo>
                <a:lnTo>
                  <a:pt x="396" y="29"/>
                </a:lnTo>
                <a:lnTo>
                  <a:pt x="2182" y="0"/>
                </a:lnTo>
                <a:lnTo>
                  <a:pt x="2187" y="427"/>
                </a:lnTo>
                <a:lnTo>
                  <a:pt x="387" y="401"/>
                </a:lnTo>
                <a:lnTo>
                  <a:pt x="195" y="379"/>
                </a:lnTo>
                <a:lnTo>
                  <a:pt x="0" y="374"/>
                </a:lnTo>
                <a:lnTo>
                  <a:pt x="0" y="55"/>
                </a:lnTo>
                <a:close/>
              </a:path>
            </a:pathLst>
          </a:custGeom>
          <a:blipFill dpi="0" rotWithShape="0">
            <a:blip r:embed="rId3"/>
            <a:srcRect/>
            <a:tile tx="0" ty="0" sx="100000" sy="100000" flip="none" algn="tl"/>
          </a:blip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nvGrpSpPr>
          <p:cNvPr id="14364" name="Group 72">
            <a:extLst>
              <a:ext uri="{FF2B5EF4-FFF2-40B4-BE49-F238E27FC236}">
                <a16:creationId xmlns:a16="http://schemas.microsoft.com/office/drawing/2014/main" id="{647D3380-0557-D964-1BA6-726821CED594}"/>
              </a:ext>
            </a:extLst>
          </p:cNvPr>
          <p:cNvGrpSpPr>
            <a:grpSpLocks noChangeAspect="1"/>
          </p:cNvGrpSpPr>
          <p:nvPr/>
        </p:nvGrpSpPr>
        <p:grpSpPr bwMode="auto">
          <a:xfrm>
            <a:off x="8320088" y="3013075"/>
            <a:ext cx="895350" cy="211138"/>
            <a:chOff x="1437" y="1305"/>
            <a:chExt cx="2993" cy="707"/>
          </a:xfrm>
        </p:grpSpPr>
        <p:sp>
          <p:nvSpPr>
            <p:cNvPr id="14444" name="Freeform 73">
              <a:extLst>
                <a:ext uri="{FF2B5EF4-FFF2-40B4-BE49-F238E27FC236}">
                  <a16:creationId xmlns:a16="http://schemas.microsoft.com/office/drawing/2014/main" id="{B3E4A09F-907A-5B55-F7D5-92445EEA3DA6}"/>
                </a:ext>
              </a:extLst>
            </p:cNvPr>
            <p:cNvSpPr>
              <a:spLocks noChangeAspect="1"/>
            </p:cNvSpPr>
            <p:nvPr/>
          </p:nvSpPr>
          <p:spPr bwMode="auto">
            <a:xfrm>
              <a:off x="1437" y="1533"/>
              <a:ext cx="509" cy="253"/>
            </a:xfrm>
            <a:custGeom>
              <a:avLst/>
              <a:gdLst>
                <a:gd name="T0" fmla="*/ 0 w 1007"/>
                <a:gd name="T1" fmla="*/ 2 h 560"/>
                <a:gd name="T2" fmla="*/ 11 w 1007"/>
                <a:gd name="T3" fmla="*/ 0 h 560"/>
                <a:gd name="T4" fmla="*/ 11 w 1007"/>
                <a:gd name="T5" fmla="*/ 1 h 560"/>
                <a:gd name="T6" fmla="*/ 17 w 1007"/>
                <a:gd name="T7" fmla="*/ 1 h 560"/>
                <a:gd name="T8" fmla="*/ 17 w 1007"/>
                <a:gd name="T9" fmla="*/ 3 h 560"/>
                <a:gd name="T10" fmla="*/ 17 w 1007"/>
                <a:gd name="T11" fmla="*/ 4 h 560"/>
                <a:gd name="T12" fmla="*/ 11 w 1007"/>
                <a:gd name="T13" fmla="*/ 4 h 560"/>
                <a:gd name="T14" fmla="*/ 11 w 1007"/>
                <a:gd name="T15" fmla="*/ 5 h 560"/>
                <a:gd name="T16" fmla="*/ 0 w 1007"/>
                <a:gd name="T17" fmla="*/ 3 h 560"/>
                <a:gd name="T18" fmla="*/ 0 w 1007"/>
                <a:gd name="T19" fmla="*/ 2 h 560"/>
                <a:gd name="T20" fmla="*/ 0 w 1007"/>
                <a:gd name="T21" fmla="*/ 2 h 56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007" h="560">
                  <a:moveTo>
                    <a:pt x="0" y="224"/>
                  </a:moveTo>
                  <a:lnTo>
                    <a:pt x="670" y="0"/>
                  </a:lnTo>
                  <a:lnTo>
                    <a:pt x="670" y="112"/>
                  </a:lnTo>
                  <a:lnTo>
                    <a:pt x="1006" y="112"/>
                  </a:lnTo>
                  <a:lnTo>
                    <a:pt x="1006" y="336"/>
                  </a:lnTo>
                  <a:lnTo>
                    <a:pt x="1006" y="447"/>
                  </a:lnTo>
                  <a:lnTo>
                    <a:pt x="670" y="447"/>
                  </a:lnTo>
                  <a:lnTo>
                    <a:pt x="670" y="559"/>
                  </a:lnTo>
                  <a:lnTo>
                    <a:pt x="0" y="336"/>
                  </a:lnTo>
                  <a:lnTo>
                    <a:pt x="0" y="224"/>
                  </a:lnTo>
                </a:path>
              </a:pathLst>
            </a:custGeom>
            <a:gradFill rotWithShape="0">
              <a:gsLst>
                <a:gs pos="0">
                  <a:srgbClr val="969696"/>
                </a:gs>
                <a:gs pos="50000">
                  <a:srgbClr val="FFFFFF"/>
                </a:gs>
                <a:gs pos="100000">
                  <a:srgbClr val="969696"/>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445" name="Freeform 74">
              <a:extLst>
                <a:ext uri="{FF2B5EF4-FFF2-40B4-BE49-F238E27FC236}">
                  <a16:creationId xmlns:a16="http://schemas.microsoft.com/office/drawing/2014/main" id="{B49DEDEF-80E0-58AA-694C-297D0F391491}"/>
                </a:ext>
              </a:extLst>
            </p:cNvPr>
            <p:cNvSpPr>
              <a:spLocks noChangeAspect="1"/>
            </p:cNvSpPr>
            <p:nvPr/>
          </p:nvSpPr>
          <p:spPr bwMode="auto">
            <a:xfrm>
              <a:off x="1774" y="1332"/>
              <a:ext cx="2656" cy="656"/>
            </a:xfrm>
            <a:custGeom>
              <a:avLst/>
              <a:gdLst>
                <a:gd name="T0" fmla="*/ 87 w 5258"/>
                <a:gd name="T1" fmla="*/ 11 h 1449"/>
                <a:gd name="T2" fmla="*/ 87 w 5258"/>
                <a:gd name="T3" fmla="*/ 1 h 1449"/>
                <a:gd name="T4" fmla="*/ 87 w 5258"/>
                <a:gd name="T5" fmla="*/ 1 h 1449"/>
                <a:gd name="T6" fmla="*/ 74 w 5258"/>
                <a:gd name="T7" fmla="*/ 0 h 1449"/>
                <a:gd name="T8" fmla="*/ 74 w 5258"/>
                <a:gd name="T9" fmla="*/ 0 h 1449"/>
                <a:gd name="T10" fmla="*/ 48 w 5258"/>
                <a:gd name="T11" fmla="*/ 0 h 1449"/>
                <a:gd name="T12" fmla="*/ 48 w 5258"/>
                <a:gd name="T13" fmla="*/ 0 h 1449"/>
                <a:gd name="T14" fmla="*/ 45 w 5258"/>
                <a:gd name="T15" fmla="*/ 0 h 1449"/>
                <a:gd name="T16" fmla="*/ 42 w 5258"/>
                <a:gd name="T17" fmla="*/ 0 h 1449"/>
                <a:gd name="T18" fmla="*/ 39 w 5258"/>
                <a:gd name="T19" fmla="*/ 0 h 1449"/>
                <a:gd name="T20" fmla="*/ 35 w 5258"/>
                <a:gd name="T21" fmla="*/ 0 h 1449"/>
                <a:gd name="T22" fmla="*/ 32 w 5258"/>
                <a:gd name="T23" fmla="*/ 0 h 1449"/>
                <a:gd name="T24" fmla="*/ 29 w 5258"/>
                <a:gd name="T25" fmla="*/ 1 h 1449"/>
                <a:gd name="T26" fmla="*/ 26 w 5258"/>
                <a:gd name="T27" fmla="*/ 1 h 1449"/>
                <a:gd name="T28" fmla="*/ 23 w 5258"/>
                <a:gd name="T29" fmla="*/ 1 h 1449"/>
                <a:gd name="T30" fmla="*/ 20 w 5258"/>
                <a:gd name="T31" fmla="*/ 2 h 1449"/>
                <a:gd name="T32" fmla="*/ 17 w 5258"/>
                <a:gd name="T33" fmla="*/ 2 h 1449"/>
                <a:gd name="T34" fmla="*/ 14 w 5258"/>
                <a:gd name="T35" fmla="*/ 2 h 1449"/>
                <a:gd name="T36" fmla="*/ 11 w 5258"/>
                <a:gd name="T37" fmla="*/ 2 h 1449"/>
                <a:gd name="T38" fmla="*/ 9 w 5258"/>
                <a:gd name="T39" fmla="*/ 3 h 1449"/>
                <a:gd name="T40" fmla="*/ 6 w 5258"/>
                <a:gd name="T41" fmla="*/ 3 h 1449"/>
                <a:gd name="T42" fmla="*/ 3 w 5258"/>
                <a:gd name="T43" fmla="*/ 4 h 1449"/>
                <a:gd name="T44" fmla="*/ 1 w 5258"/>
                <a:gd name="T45" fmla="*/ 4 h 1449"/>
                <a:gd name="T46" fmla="*/ 0 w 5258"/>
                <a:gd name="T47" fmla="*/ 4 h 1449"/>
                <a:gd name="T48" fmla="*/ 0 w 5258"/>
                <a:gd name="T49" fmla="*/ 9 h 1449"/>
                <a:gd name="T50" fmla="*/ 1 w 5258"/>
                <a:gd name="T51" fmla="*/ 9 h 1449"/>
                <a:gd name="T52" fmla="*/ 3 w 5258"/>
                <a:gd name="T53" fmla="*/ 9 h 1449"/>
                <a:gd name="T54" fmla="*/ 6 w 5258"/>
                <a:gd name="T55" fmla="*/ 10 h 1449"/>
                <a:gd name="T56" fmla="*/ 9 w 5258"/>
                <a:gd name="T57" fmla="*/ 10 h 1449"/>
                <a:gd name="T58" fmla="*/ 11 w 5258"/>
                <a:gd name="T59" fmla="*/ 10 h 1449"/>
                <a:gd name="T60" fmla="*/ 14 w 5258"/>
                <a:gd name="T61" fmla="*/ 10 h 1449"/>
                <a:gd name="T62" fmla="*/ 17 w 5258"/>
                <a:gd name="T63" fmla="*/ 11 h 1449"/>
                <a:gd name="T64" fmla="*/ 20 w 5258"/>
                <a:gd name="T65" fmla="*/ 11 h 1449"/>
                <a:gd name="T66" fmla="*/ 23 w 5258"/>
                <a:gd name="T67" fmla="*/ 11 h 1449"/>
                <a:gd name="T68" fmla="*/ 26 w 5258"/>
                <a:gd name="T69" fmla="*/ 11 h 1449"/>
                <a:gd name="T70" fmla="*/ 29 w 5258"/>
                <a:gd name="T71" fmla="*/ 12 h 1449"/>
                <a:gd name="T72" fmla="*/ 32 w 5258"/>
                <a:gd name="T73" fmla="*/ 12 h 1449"/>
                <a:gd name="T74" fmla="*/ 35 w 5258"/>
                <a:gd name="T75" fmla="*/ 12 h 1449"/>
                <a:gd name="T76" fmla="*/ 39 w 5258"/>
                <a:gd name="T77" fmla="*/ 12 h 1449"/>
                <a:gd name="T78" fmla="*/ 42 w 5258"/>
                <a:gd name="T79" fmla="*/ 12 h 1449"/>
                <a:gd name="T80" fmla="*/ 45 w 5258"/>
                <a:gd name="T81" fmla="*/ 13 h 1449"/>
                <a:gd name="T82" fmla="*/ 48 w 5258"/>
                <a:gd name="T83" fmla="*/ 13 h 1449"/>
                <a:gd name="T84" fmla="*/ 48 w 5258"/>
                <a:gd name="T85" fmla="*/ 13 h 1449"/>
                <a:gd name="T86" fmla="*/ 74 w 5258"/>
                <a:gd name="T87" fmla="*/ 13 h 1449"/>
                <a:gd name="T88" fmla="*/ 74 w 5258"/>
                <a:gd name="T89" fmla="*/ 13 h 1449"/>
                <a:gd name="T90" fmla="*/ 87 w 5258"/>
                <a:gd name="T91" fmla="*/ 11 h 1449"/>
                <a:gd name="T92" fmla="*/ 87 w 5258"/>
                <a:gd name="T93" fmla="*/ 11 h 1449"/>
                <a:gd name="T94" fmla="*/ 87 w 5258"/>
                <a:gd name="T95" fmla="*/ 11 h 144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258" h="1449">
                  <a:moveTo>
                    <a:pt x="5252" y="1342"/>
                  </a:moveTo>
                  <a:lnTo>
                    <a:pt x="5252" y="112"/>
                  </a:lnTo>
                  <a:lnTo>
                    <a:pt x="4470" y="1"/>
                  </a:lnTo>
                  <a:lnTo>
                    <a:pt x="4464" y="0"/>
                  </a:lnTo>
                  <a:lnTo>
                    <a:pt x="2906" y="0"/>
                  </a:lnTo>
                  <a:lnTo>
                    <a:pt x="2904" y="2"/>
                  </a:lnTo>
                  <a:lnTo>
                    <a:pt x="2711" y="13"/>
                  </a:lnTo>
                  <a:lnTo>
                    <a:pt x="2519" y="26"/>
                  </a:lnTo>
                  <a:lnTo>
                    <a:pt x="2328" y="42"/>
                  </a:lnTo>
                  <a:lnTo>
                    <a:pt x="2139" y="59"/>
                  </a:lnTo>
                  <a:lnTo>
                    <a:pt x="1951" y="79"/>
                  </a:lnTo>
                  <a:lnTo>
                    <a:pt x="1764" y="101"/>
                  </a:lnTo>
                  <a:lnTo>
                    <a:pt x="1579" y="126"/>
                  </a:lnTo>
                  <a:lnTo>
                    <a:pt x="1397" y="152"/>
                  </a:lnTo>
                  <a:lnTo>
                    <a:pt x="1215" y="181"/>
                  </a:lnTo>
                  <a:lnTo>
                    <a:pt x="1036" y="212"/>
                  </a:lnTo>
                  <a:lnTo>
                    <a:pt x="858" y="245"/>
                  </a:lnTo>
                  <a:lnTo>
                    <a:pt x="683" y="280"/>
                  </a:lnTo>
                  <a:lnTo>
                    <a:pt x="509" y="318"/>
                  </a:lnTo>
                  <a:lnTo>
                    <a:pt x="338" y="357"/>
                  </a:lnTo>
                  <a:lnTo>
                    <a:pt x="169" y="399"/>
                  </a:lnTo>
                  <a:lnTo>
                    <a:pt x="3" y="441"/>
                  </a:lnTo>
                  <a:lnTo>
                    <a:pt x="0" y="448"/>
                  </a:lnTo>
                  <a:lnTo>
                    <a:pt x="0" y="1007"/>
                  </a:lnTo>
                  <a:lnTo>
                    <a:pt x="2" y="1008"/>
                  </a:lnTo>
                  <a:lnTo>
                    <a:pt x="168" y="1052"/>
                  </a:lnTo>
                  <a:lnTo>
                    <a:pt x="338" y="1094"/>
                  </a:lnTo>
                  <a:lnTo>
                    <a:pt x="508" y="1134"/>
                  </a:lnTo>
                  <a:lnTo>
                    <a:pt x="682" y="1170"/>
                  </a:lnTo>
                  <a:lnTo>
                    <a:pt x="858" y="1206"/>
                  </a:lnTo>
                  <a:lnTo>
                    <a:pt x="1035" y="1239"/>
                  </a:lnTo>
                  <a:lnTo>
                    <a:pt x="1214" y="1270"/>
                  </a:lnTo>
                  <a:lnTo>
                    <a:pt x="1397" y="1298"/>
                  </a:lnTo>
                  <a:lnTo>
                    <a:pt x="1579" y="1325"/>
                  </a:lnTo>
                  <a:lnTo>
                    <a:pt x="1764" y="1349"/>
                  </a:lnTo>
                  <a:lnTo>
                    <a:pt x="1951" y="1372"/>
                  </a:lnTo>
                  <a:lnTo>
                    <a:pt x="2139" y="1391"/>
                  </a:lnTo>
                  <a:lnTo>
                    <a:pt x="2327" y="1409"/>
                  </a:lnTo>
                  <a:lnTo>
                    <a:pt x="2518" y="1424"/>
                  </a:lnTo>
                  <a:lnTo>
                    <a:pt x="2710" y="1438"/>
                  </a:lnTo>
                  <a:lnTo>
                    <a:pt x="2903" y="1448"/>
                  </a:lnTo>
                  <a:lnTo>
                    <a:pt x="2911" y="1446"/>
                  </a:lnTo>
                  <a:lnTo>
                    <a:pt x="4470" y="1446"/>
                  </a:lnTo>
                  <a:lnTo>
                    <a:pt x="4475" y="1445"/>
                  </a:lnTo>
                  <a:lnTo>
                    <a:pt x="5257" y="1333"/>
                  </a:lnTo>
                  <a:lnTo>
                    <a:pt x="5252" y="1342"/>
                  </a:lnTo>
                </a:path>
              </a:pathLst>
            </a:custGeom>
            <a:gradFill rotWithShape="0">
              <a:gsLst>
                <a:gs pos="0">
                  <a:srgbClr val="336600"/>
                </a:gs>
                <a:gs pos="50000">
                  <a:srgbClr val="CCCC00"/>
                </a:gs>
                <a:gs pos="100000">
                  <a:srgbClr val="3366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nvGrpSpPr>
            <p:cNvPr id="14446" name="Group 75">
              <a:extLst>
                <a:ext uri="{FF2B5EF4-FFF2-40B4-BE49-F238E27FC236}">
                  <a16:creationId xmlns:a16="http://schemas.microsoft.com/office/drawing/2014/main" id="{A413BDD5-70DB-9EB1-64FF-C1E7D207D3E0}"/>
                </a:ext>
              </a:extLst>
            </p:cNvPr>
            <p:cNvGrpSpPr>
              <a:grpSpLocks noChangeAspect="1"/>
            </p:cNvGrpSpPr>
            <p:nvPr/>
          </p:nvGrpSpPr>
          <p:grpSpPr bwMode="auto">
            <a:xfrm>
              <a:off x="3799" y="1305"/>
              <a:ext cx="233" cy="707"/>
              <a:chOff x="3799" y="1296"/>
              <a:chExt cx="233" cy="707"/>
            </a:xfrm>
          </p:grpSpPr>
          <p:sp>
            <p:nvSpPr>
              <p:cNvPr id="14447" name="Rectangle 76">
                <a:extLst>
                  <a:ext uri="{FF2B5EF4-FFF2-40B4-BE49-F238E27FC236}">
                    <a16:creationId xmlns:a16="http://schemas.microsoft.com/office/drawing/2014/main" id="{4A38B990-A0A3-C298-6EBC-0414C2B2D2C1}"/>
                  </a:ext>
                </a:extLst>
              </p:cNvPr>
              <p:cNvSpPr>
                <a:spLocks noChangeAspect="1" noChangeArrowheads="1"/>
              </p:cNvSpPr>
              <p:nvPr/>
            </p:nvSpPr>
            <p:spPr bwMode="auto">
              <a:xfrm>
                <a:off x="3888" y="1296"/>
                <a:ext cx="55" cy="707"/>
              </a:xfrm>
              <a:prstGeom prst="rect">
                <a:avLst/>
              </a:pr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48" name="AutoShape 77">
                <a:extLst>
                  <a:ext uri="{FF2B5EF4-FFF2-40B4-BE49-F238E27FC236}">
                    <a16:creationId xmlns:a16="http://schemas.microsoft.com/office/drawing/2014/main" id="{5620672F-4BD5-BF91-44DB-190BDBAB2771}"/>
                  </a:ext>
                </a:extLst>
              </p:cNvPr>
              <p:cNvSpPr>
                <a:spLocks noChangeAspect="1" noChangeArrowheads="1"/>
              </p:cNvSpPr>
              <p:nvPr/>
            </p:nvSpPr>
            <p:spPr bwMode="auto">
              <a:xfrm rot="5400000">
                <a:off x="3490" y="1605"/>
                <a:ext cx="707" cy="8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39 w 21600"/>
                  <a:gd name="T13" fmla="*/ 2184 h 21600"/>
                  <a:gd name="T14" fmla="*/ 19461 w 21600"/>
                  <a:gd name="T15" fmla="*/ 19416 h 21600"/>
                </a:gdLst>
                <a:ahLst/>
                <a:cxnLst>
                  <a:cxn ang="T8">
                    <a:pos x="T0" y="T1"/>
                  </a:cxn>
                  <a:cxn ang="T9">
                    <a:pos x="T2" y="T3"/>
                  </a:cxn>
                  <a:cxn ang="T10">
                    <a:pos x="T4" y="T5"/>
                  </a:cxn>
                  <a:cxn ang="T11">
                    <a:pos x="T6" y="T7"/>
                  </a:cxn>
                </a:cxnLst>
                <a:rect l="T12" t="T13" r="T14" b="T15"/>
                <a:pathLst>
                  <a:path w="21600" h="21600">
                    <a:moveTo>
                      <a:pt x="0" y="0"/>
                    </a:moveTo>
                    <a:lnTo>
                      <a:pt x="674" y="21600"/>
                    </a:lnTo>
                    <a:lnTo>
                      <a:pt x="20926" y="21600"/>
                    </a:lnTo>
                    <a:lnTo>
                      <a:pt x="21600" y="0"/>
                    </a:lnTo>
                    <a:lnTo>
                      <a:pt x="0" y="0"/>
                    </a:lnTo>
                    <a:close/>
                  </a:path>
                </a:pathLst>
              </a:cu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449" name="AutoShape 78">
                <a:extLst>
                  <a:ext uri="{FF2B5EF4-FFF2-40B4-BE49-F238E27FC236}">
                    <a16:creationId xmlns:a16="http://schemas.microsoft.com/office/drawing/2014/main" id="{DCAF1B14-B91F-4D7A-8089-9BAABE54E800}"/>
                  </a:ext>
                </a:extLst>
              </p:cNvPr>
              <p:cNvSpPr>
                <a:spLocks noChangeAspect="1" noChangeArrowheads="1"/>
              </p:cNvSpPr>
              <p:nvPr/>
            </p:nvSpPr>
            <p:spPr bwMode="auto">
              <a:xfrm rot="16200000" flipH="1">
                <a:off x="3634" y="1605"/>
                <a:ext cx="707" cy="8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39 w 21600"/>
                  <a:gd name="T13" fmla="*/ 2184 h 21600"/>
                  <a:gd name="T14" fmla="*/ 19461 w 21600"/>
                  <a:gd name="T15" fmla="*/ 19416 h 21600"/>
                </a:gdLst>
                <a:ahLst/>
                <a:cxnLst>
                  <a:cxn ang="T8">
                    <a:pos x="T0" y="T1"/>
                  </a:cxn>
                  <a:cxn ang="T9">
                    <a:pos x="T2" y="T3"/>
                  </a:cxn>
                  <a:cxn ang="T10">
                    <a:pos x="T4" y="T5"/>
                  </a:cxn>
                  <a:cxn ang="T11">
                    <a:pos x="T6" y="T7"/>
                  </a:cxn>
                </a:cxnLst>
                <a:rect l="T12" t="T13" r="T14" b="T15"/>
                <a:pathLst>
                  <a:path w="21600" h="21600">
                    <a:moveTo>
                      <a:pt x="0" y="0"/>
                    </a:moveTo>
                    <a:lnTo>
                      <a:pt x="674" y="21600"/>
                    </a:lnTo>
                    <a:lnTo>
                      <a:pt x="20926" y="21600"/>
                    </a:lnTo>
                    <a:lnTo>
                      <a:pt x="21600" y="0"/>
                    </a:lnTo>
                    <a:lnTo>
                      <a:pt x="0" y="0"/>
                    </a:lnTo>
                    <a:close/>
                  </a:path>
                </a:pathLst>
              </a:custGeom>
              <a:gradFill rotWithShape="0">
                <a:gsLst>
                  <a:gs pos="0">
                    <a:srgbClr val="A50021"/>
                  </a:gs>
                  <a:gs pos="50000">
                    <a:srgbClr val="FFCC66"/>
                  </a:gs>
                  <a:gs pos="100000">
                    <a:srgbClr val="A50021"/>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grpSp>
      <p:grpSp>
        <p:nvGrpSpPr>
          <p:cNvPr id="14365" name="Group 79">
            <a:extLst>
              <a:ext uri="{FF2B5EF4-FFF2-40B4-BE49-F238E27FC236}">
                <a16:creationId xmlns:a16="http://schemas.microsoft.com/office/drawing/2014/main" id="{FAAB0C5F-E2CD-5665-BFEC-A33E1FABDB2B}"/>
              </a:ext>
            </a:extLst>
          </p:cNvPr>
          <p:cNvGrpSpPr>
            <a:grpSpLocks noChangeAspect="1"/>
          </p:cNvGrpSpPr>
          <p:nvPr/>
        </p:nvGrpSpPr>
        <p:grpSpPr bwMode="auto">
          <a:xfrm>
            <a:off x="9096375" y="2952751"/>
            <a:ext cx="1339850" cy="334963"/>
            <a:chOff x="3721" y="2861"/>
            <a:chExt cx="1519" cy="380"/>
          </a:xfrm>
        </p:grpSpPr>
        <p:sp>
          <p:nvSpPr>
            <p:cNvPr id="14442" name="Freeform 80">
              <a:extLst>
                <a:ext uri="{FF2B5EF4-FFF2-40B4-BE49-F238E27FC236}">
                  <a16:creationId xmlns:a16="http://schemas.microsoft.com/office/drawing/2014/main" id="{193D0727-88A0-0D73-F1B0-EFB54D03060C}"/>
                </a:ext>
              </a:extLst>
            </p:cNvPr>
            <p:cNvSpPr>
              <a:spLocks noChangeAspect="1"/>
            </p:cNvSpPr>
            <p:nvPr/>
          </p:nvSpPr>
          <p:spPr bwMode="auto">
            <a:xfrm>
              <a:off x="3721" y="2861"/>
              <a:ext cx="1519" cy="158"/>
            </a:xfrm>
            <a:custGeom>
              <a:avLst/>
              <a:gdLst>
                <a:gd name="T0" fmla="*/ 0 w 9115"/>
                <a:gd name="T1" fmla="*/ 0 h 949"/>
                <a:gd name="T2" fmla="*/ 0 w 9115"/>
                <a:gd name="T3" fmla="*/ 0 h 949"/>
                <a:gd name="T4" fmla="*/ 0 w 9115"/>
                <a:gd name="T5" fmla="*/ 0 h 949"/>
                <a:gd name="T6" fmla="*/ 0 w 9115"/>
                <a:gd name="T7" fmla="*/ 0 h 949"/>
                <a:gd name="T8" fmla="*/ 0 w 9115"/>
                <a:gd name="T9" fmla="*/ 0 h 949"/>
                <a:gd name="T10" fmla="*/ 0 w 9115"/>
                <a:gd name="T11" fmla="*/ 0 h 949"/>
                <a:gd name="T12" fmla="*/ 0 w 9115"/>
                <a:gd name="T13" fmla="*/ 0 h 949"/>
                <a:gd name="T14" fmla="*/ 0 w 9115"/>
                <a:gd name="T15" fmla="*/ 0 h 949"/>
                <a:gd name="T16" fmla="*/ 0 w 9115"/>
                <a:gd name="T17" fmla="*/ 0 h 949"/>
                <a:gd name="T18" fmla="*/ 0 w 9115"/>
                <a:gd name="T19" fmla="*/ 0 h 949"/>
                <a:gd name="T20" fmla="*/ 0 w 9115"/>
                <a:gd name="T21" fmla="*/ 0 h 949"/>
                <a:gd name="T22" fmla="*/ 0 w 9115"/>
                <a:gd name="T23" fmla="*/ 0 h 949"/>
                <a:gd name="T24" fmla="*/ 0 w 9115"/>
                <a:gd name="T25" fmla="*/ 0 h 949"/>
                <a:gd name="T26" fmla="*/ 0 w 9115"/>
                <a:gd name="T27" fmla="*/ 0 h 949"/>
                <a:gd name="T28" fmla="*/ 0 w 9115"/>
                <a:gd name="T29" fmla="*/ 0 h 949"/>
                <a:gd name="T30" fmla="*/ 0 w 9115"/>
                <a:gd name="T31" fmla="*/ 0 h 949"/>
                <a:gd name="T32" fmla="*/ 0 w 9115"/>
                <a:gd name="T33" fmla="*/ 0 h 949"/>
                <a:gd name="T34" fmla="*/ 0 w 9115"/>
                <a:gd name="T35" fmla="*/ 0 h 949"/>
                <a:gd name="T36" fmla="*/ 0 w 9115"/>
                <a:gd name="T37" fmla="*/ 0 h 949"/>
                <a:gd name="T38" fmla="*/ 0 w 9115"/>
                <a:gd name="T39" fmla="*/ 0 h 949"/>
                <a:gd name="T40" fmla="*/ 0 w 9115"/>
                <a:gd name="T41" fmla="*/ 0 h 949"/>
                <a:gd name="T42" fmla="*/ 0 w 9115"/>
                <a:gd name="T43" fmla="*/ 0 h 949"/>
                <a:gd name="T44" fmla="*/ 0 w 9115"/>
                <a:gd name="T45" fmla="*/ 0 h 949"/>
                <a:gd name="T46" fmla="*/ 0 w 9115"/>
                <a:gd name="T47" fmla="*/ 0 h 949"/>
                <a:gd name="T48" fmla="*/ 0 w 9115"/>
                <a:gd name="T49" fmla="*/ 0 h 949"/>
                <a:gd name="T50" fmla="*/ 0 w 9115"/>
                <a:gd name="T51" fmla="*/ 0 h 949"/>
                <a:gd name="T52" fmla="*/ 0 w 9115"/>
                <a:gd name="T53" fmla="*/ 0 h 949"/>
                <a:gd name="T54" fmla="*/ 0 w 9115"/>
                <a:gd name="T55" fmla="*/ 0 h 949"/>
                <a:gd name="T56" fmla="*/ 0 w 9115"/>
                <a:gd name="T57" fmla="*/ 0 h 949"/>
                <a:gd name="T58" fmla="*/ 0 w 9115"/>
                <a:gd name="T59" fmla="*/ 0 h 94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9115" h="949">
                  <a:moveTo>
                    <a:pt x="8912" y="197"/>
                  </a:moveTo>
                  <a:lnTo>
                    <a:pt x="1578" y="335"/>
                  </a:lnTo>
                  <a:lnTo>
                    <a:pt x="789" y="435"/>
                  </a:lnTo>
                  <a:lnTo>
                    <a:pt x="0" y="435"/>
                  </a:lnTo>
                  <a:lnTo>
                    <a:pt x="0" y="537"/>
                  </a:lnTo>
                  <a:lnTo>
                    <a:pt x="789" y="537"/>
                  </a:lnTo>
                  <a:lnTo>
                    <a:pt x="1578" y="435"/>
                  </a:lnTo>
                  <a:lnTo>
                    <a:pt x="7495" y="335"/>
                  </a:lnTo>
                  <a:lnTo>
                    <a:pt x="7497" y="335"/>
                  </a:lnTo>
                  <a:lnTo>
                    <a:pt x="8532" y="341"/>
                  </a:lnTo>
                  <a:lnTo>
                    <a:pt x="8530" y="340"/>
                  </a:lnTo>
                  <a:lnTo>
                    <a:pt x="8554" y="340"/>
                  </a:lnTo>
                  <a:lnTo>
                    <a:pt x="8578" y="342"/>
                  </a:lnTo>
                  <a:lnTo>
                    <a:pt x="8621" y="352"/>
                  </a:lnTo>
                  <a:lnTo>
                    <a:pt x="8688" y="396"/>
                  </a:lnTo>
                  <a:lnTo>
                    <a:pt x="8731" y="460"/>
                  </a:lnTo>
                  <a:lnTo>
                    <a:pt x="8749" y="537"/>
                  </a:lnTo>
                  <a:lnTo>
                    <a:pt x="8749" y="555"/>
                  </a:lnTo>
                  <a:lnTo>
                    <a:pt x="8748" y="574"/>
                  </a:lnTo>
                  <a:lnTo>
                    <a:pt x="8742" y="613"/>
                  </a:lnTo>
                  <a:lnTo>
                    <a:pt x="8706" y="682"/>
                  </a:lnTo>
                  <a:lnTo>
                    <a:pt x="8645" y="733"/>
                  </a:lnTo>
                  <a:lnTo>
                    <a:pt x="8553" y="758"/>
                  </a:lnTo>
                  <a:lnTo>
                    <a:pt x="8545" y="759"/>
                  </a:lnTo>
                  <a:lnTo>
                    <a:pt x="8545" y="949"/>
                  </a:lnTo>
                  <a:lnTo>
                    <a:pt x="9115" y="949"/>
                  </a:lnTo>
                  <a:lnTo>
                    <a:pt x="9115" y="0"/>
                  </a:lnTo>
                  <a:lnTo>
                    <a:pt x="8925" y="0"/>
                  </a:lnTo>
                  <a:lnTo>
                    <a:pt x="8925" y="189"/>
                  </a:lnTo>
                  <a:lnTo>
                    <a:pt x="8912" y="197"/>
                  </a:lnTo>
                  <a:close/>
                </a:path>
              </a:pathLst>
            </a:custGeom>
            <a:solidFill>
              <a:srgbClr val="CC99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443" name="Freeform 81">
              <a:extLst>
                <a:ext uri="{FF2B5EF4-FFF2-40B4-BE49-F238E27FC236}">
                  <a16:creationId xmlns:a16="http://schemas.microsoft.com/office/drawing/2014/main" id="{B3514D8B-D191-DE3B-7C31-7941111027DB}"/>
                </a:ext>
              </a:extLst>
            </p:cNvPr>
            <p:cNvSpPr>
              <a:spLocks noChangeAspect="1"/>
            </p:cNvSpPr>
            <p:nvPr/>
          </p:nvSpPr>
          <p:spPr bwMode="auto">
            <a:xfrm>
              <a:off x="3721" y="3083"/>
              <a:ext cx="1519" cy="158"/>
            </a:xfrm>
            <a:custGeom>
              <a:avLst/>
              <a:gdLst>
                <a:gd name="T0" fmla="*/ 0 w 9116"/>
                <a:gd name="T1" fmla="*/ 0 h 951"/>
                <a:gd name="T2" fmla="*/ 0 w 9116"/>
                <a:gd name="T3" fmla="*/ 0 h 951"/>
                <a:gd name="T4" fmla="*/ 0 w 9116"/>
                <a:gd name="T5" fmla="*/ 0 h 951"/>
                <a:gd name="T6" fmla="*/ 0 w 9116"/>
                <a:gd name="T7" fmla="*/ 0 h 951"/>
                <a:gd name="T8" fmla="*/ 0 w 9116"/>
                <a:gd name="T9" fmla="*/ 0 h 951"/>
                <a:gd name="T10" fmla="*/ 0 w 9116"/>
                <a:gd name="T11" fmla="*/ 0 h 951"/>
                <a:gd name="T12" fmla="*/ 0 w 9116"/>
                <a:gd name="T13" fmla="*/ 0 h 951"/>
                <a:gd name="T14" fmla="*/ 0 w 9116"/>
                <a:gd name="T15" fmla="*/ 0 h 951"/>
                <a:gd name="T16" fmla="*/ 0 w 9116"/>
                <a:gd name="T17" fmla="*/ 0 h 951"/>
                <a:gd name="T18" fmla="*/ 0 w 9116"/>
                <a:gd name="T19" fmla="*/ 0 h 951"/>
                <a:gd name="T20" fmla="*/ 0 w 9116"/>
                <a:gd name="T21" fmla="*/ 0 h 951"/>
                <a:gd name="T22" fmla="*/ 0 w 9116"/>
                <a:gd name="T23" fmla="*/ 0 h 951"/>
                <a:gd name="T24" fmla="*/ 0 w 9116"/>
                <a:gd name="T25" fmla="*/ 0 h 951"/>
                <a:gd name="T26" fmla="*/ 0 w 9116"/>
                <a:gd name="T27" fmla="*/ 0 h 951"/>
                <a:gd name="T28" fmla="*/ 0 w 9116"/>
                <a:gd name="T29" fmla="*/ 0 h 951"/>
                <a:gd name="T30" fmla="*/ 0 w 9116"/>
                <a:gd name="T31" fmla="*/ 0 h 951"/>
                <a:gd name="T32" fmla="*/ 0 w 9116"/>
                <a:gd name="T33" fmla="*/ 0 h 951"/>
                <a:gd name="T34" fmla="*/ 0 w 9116"/>
                <a:gd name="T35" fmla="*/ 0 h 951"/>
                <a:gd name="T36" fmla="*/ 0 w 9116"/>
                <a:gd name="T37" fmla="*/ 0 h 951"/>
                <a:gd name="T38" fmla="*/ 0 w 9116"/>
                <a:gd name="T39" fmla="*/ 0 h 951"/>
                <a:gd name="T40" fmla="*/ 0 w 9116"/>
                <a:gd name="T41" fmla="*/ 0 h 951"/>
                <a:gd name="T42" fmla="*/ 0 w 9116"/>
                <a:gd name="T43" fmla="*/ 0 h 951"/>
                <a:gd name="T44" fmla="*/ 0 w 9116"/>
                <a:gd name="T45" fmla="*/ 0 h 951"/>
                <a:gd name="T46" fmla="*/ 0 w 9116"/>
                <a:gd name="T47" fmla="*/ 0 h 951"/>
                <a:gd name="T48" fmla="*/ 0 w 9116"/>
                <a:gd name="T49" fmla="*/ 0 h 951"/>
                <a:gd name="T50" fmla="*/ 0 w 9116"/>
                <a:gd name="T51" fmla="*/ 0 h 951"/>
                <a:gd name="T52" fmla="*/ 0 w 9116"/>
                <a:gd name="T53" fmla="*/ 0 h 951"/>
                <a:gd name="T54" fmla="*/ 0 w 9116"/>
                <a:gd name="T55" fmla="*/ 0 h 951"/>
                <a:gd name="T56" fmla="*/ 0 w 9116"/>
                <a:gd name="T57" fmla="*/ 0 h 951"/>
                <a:gd name="T58" fmla="*/ 0 w 9116"/>
                <a:gd name="T59" fmla="*/ 0 h 95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9116" h="951">
                  <a:moveTo>
                    <a:pt x="8912" y="756"/>
                  </a:moveTo>
                  <a:lnTo>
                    <a:pt x="1578" y="618"/>
                  </a:lnTo>
                  <a:lnTo>
                    <a:pt x="789" y="517"/>
                  </a:lnTo>
                  <a:lnTo>
                    <a:pt x="0" y="517"/>
                  </a:lnTo>
                  <a:lnTo>
                    <a:pt x="0" y="417"/>
                  </a:lnTo>
                  <a:lnTo>
                    <a:pt x="789" y="417"/>
                  </a:lnTo>
                  <a:lnTo>
                    <a:pt x="1578" y="517"/>
                  </a:lnTo>
                  <a:lnTo>
                    <a:pt x="7495" y="618"/>
                  </a:lnTo>
                  <a:lnTo>
                    <a:pt x="7495" y="615"/>
                  </a:lnTo>
                  <a:lnTo>
                    <a:pt x="8526" y="611"/>
                  </a:lnTo>
                  <a:lnTo>
                    <a:pt x="8522" y="610"/>
                  </a:lnTo>
                  <a:lnTo>
                    <a:pt x="8570" y="608"/>
                  </a:lnTo>
                  <a:lnTo>
                    <a:pt x="8612" y="598"/>
                  </a:lnTo>
                  <a:lnTo>
                    <a:pt x="8680" y="555"/>
                  </a:lnTo>
                  <a:lnTo>
                    <a:pt x="8723" y="490"/>
                  </a:lnTo>
                  <a:lnTo>
                    <a:pt x="8741" y="413"/>
                  </a:lnTo>
                  <a:lnTo>
                    <a:pt x="8741" y="395"/>
                  </a:lnTo>
                  <a:lnTo>
                    <a:pt x="8740" y="376"/>
                  </a:lnTo>
                  <a:lnTo>
                    <a:pt x="8734" y="337"/>
                  </a:lnTo>
                  <a:lnTo>
                    <a:pt x="8698" y="268"/>
                  </a:lnTo>
                  <a:lnTo>
                    <a:pt x="8637" y="217"/>
                  </a:lnTo>
                  <a:lnTo>
                    <a:pt x="8545" y="192"/>
                  </a:lnTo>
                  <a:lnTo>
                    <a:pt x="8546" y="190"/>
                  </a:lnTo>
                  <a:lnTo>
                    <a:pt x="8546" y="0"/>
                  </a:lnTo>
                  <a:lnTo>
                    <a:pt x="8546" y="1"/>
                  </a:lnTo>
                  <a:lnTo>
                    <a:pt x="9116" y="1"/>
                  </a:lnTo>
                  <a:lnTo>
                    <a:pt x="9116" y="951"/>
                  </a:lnTo>
                  <a:lnTo>
                    <a:pt x="8926" y="951"/>
                  </a:lnTo>
                  <a:lnTo>
                    <a:pt x="8926" y="761"/>
                  </a:lnTo>
                  <a:lnTo>
                    <a:pt x="8912" y="756"/>
                  </a:lnTo>
                  <a:close/>
                </a:path>
              </a:pathLst>
            </a:custGeom>
            <a:solidFill>
              <a:srgbClr val="CC99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grpSp>
        <p:nvGrpSpPr>
          <p:cNvPr id="14367" name="Group 88">
            <a:extLst>
              <a:ext uri="{FF2B5EF4-FFF2-40B4-BE49-F238E27FC236}">
                <a16:creationId xmlns:a16="http://schemas.microsoft.com/office/drawing/2014/main" id="{C8B2314A-9D5C-9999-F4F4-D17E4C72748D}"/>
              </a:ext>
            </a:extLst>
          </p:cNvPr>
          <p:cNvGrpSpPr>
            <a:grpSpLocks noChangeAspect="1"/>
          </p:cNvGrpSpPr>
          <p:nvPr/>
        </p:nvGrpSpPr>
        <p:grpSpPr bwMode="auto">
          <a:xfrm>
            <a:off x="9056689" y="5583238"/>
            <a:ext cx="1057275" cy="284162"/>
            <a:chOff x="2888" y="3077"/>
            <a:chExt cx="1423" cy="382"/>
          </a:xfrm>
        </p:grpSpPr>
        <p:sp>
          <p:nvSpPr>
            <p:cNvPr id="14403" name="AutoShape 89">
              <a:extLst>
                <a:ext uri="{FF2B5EF4-FFF2-40B4-BE49-F238E27FC236}">
                  <a16:creationId xmlns:a16="http://schemas.microsoft.com/office/drawing/2014/main" id="{B118AC4D-64F7-BEA4-F06D-E7924953F8D4}"/>
                </a:ext>
              </a:extLst>
            </p:cNvPr>
            <p:cNvSpPr>
              <a:spLocks noChangeAspect="1" noChangeArrowheads="1"/>
            </p:cNvSpPr>
            <p:nvPr/>
          </p:nvSpPr>
          <p:spPr bwMode="auto">
            <a:xfrm>
              <a:off x="2933" y="3093"/>
              <a:ext cx="1363" cy="350"/>
            </a:xfrm>
            <a:prstGeom prst="roundRect">
              <a:avLst>
                <a:gd name="adj" fmla="val 16667"/>
              </a:avLst>
            </a:prstGeom>
            <a:gradFill rotWithShape="0">
              <a:gsLst>
                <a:gs pos="0">
                  <a:srgbClr val="000000"/>
                </a:gs>
                <a:gs pos="100000">
                  <a:srgbClr val="FF6600"/>
                </a:gs>
              </a:gsLst>
              <a:lin ang="54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04" name="Freeform 90">
              <a:extLst>
                <a:ext uri="{FF2B5EF4-FFF2-40B4-BE49-F238E27FC236}">
                  <a16:creationId xmlns:a16="http://schemas.microsoft.com/office/drawing/2014/main" id="{A2A1A955-7CF1-70D7-2509-36486B981F32}"/>
                </a:ext>
              </a:extLst>
            </p:cNvPr>
            <p:cNvSpPr>
              <a:spLocks noChangeAspect="1"/>
            </p:cNvSpPr>
            <p:nvPr/>
          </p:nvSpPr>
          <p:spPr bwMode="auto">
            <a:xfrm>
              <a:off x="2950" y="3077"/>
              <a:ext cx="1361" cy="382"/>
            </a:xfrm>
            <a:custGeom>
              <a:avLst/>
              <a:gdLst>
                <a:gd name="T0" fmla="*/ 0 w 8172"/>
                <a:gd name="T1" fmla="*/ 0 h 2288"/>
                <a:gd name="T2" fmla="*/ 0 w 8172"/>
                <a:gd name="T3" fmla="*/ 0 h 2288"/>
                <a:gd name="T4" fmla="*/ 0 w 8172"/>
                <a:gd name="T5" fmla="*/ 0 h 2288"/>
                <a:gd name="T6" fmla="*/ 0 w 8172"/>
                <a:gd name="T7" fmla="*/ 0 h 2288"/>
                <a:gd name="T8" fmla="*/ 0 w 8172"/>
                <a:gd name="T9" fmla="*/ 0 h 2288"/>
                <a:gd name="T10" fmla="*/ 0 w 8172"/>
                <a:gd name="T11" fmla="*/ 0 h 2288"/>
                <a:gd name="T12" fmla="*/ 0 w 8172"/>
                <a:gd name="T13" fmla="*/ 0 h 2288"/>
                <a:gd name="T14" fmla="*/ 0 w 8172"/>
                <a:gd name="T15" fmla="*/ 0 h 2288"/>
                <a:gd name="T16" fmla="*/ 0 w 8172"/>
                <a:gd name="T17" fmla="*/ 0 h 2288"/>
                <a:gd name="T18" fmla="*/ 0 w 8172"/>
                <a:gd name="T19" fmla="*/ 0 h 2288"/>
                <a:gd name="T20" fmla="*/ 0 w 8172"/>
                <a:gd name="T21" fmla="*/ 0 h 2288"/>
                <a:gd name="T22" fmla="*/ 0 w 8172"/>
                <a:gd name="T23" fmla="*/ 0 h 2288"/>
                <a:gd name="T24" fmla="*/ 0 w 8172"/>
                <a:gd name="T25" fmla="*/ 0 h 2288"/>
                <a:gd name="T26" fmla="*/ 0 w 8172"/>
                <a:gd name="T27" fmla="*/ 0 h 2288"/>
                <a:gd name="T28" fmla="*/ 0 w 8172"/>
                <a:gd name="T29" fmla="*/ 0 h 2288"/>
                <a:gd name="T30" fmla="*/ 0 w 8172"/>
                <a:gd name="T31" fmla="*/ 0 h 2288"/>
                <a:gd name="T32" fmla="*/ 0 w 8172"/>
                <a:gd name="T33" fmla="*/ 0 h 2288"/>
                <a:gd name="T34" fmla="*/ 0 w 8172"/>
                <a:gd name="T35" fmla="*/ 0 h 2288"/>
                <a:gd name="T36" fmla="*/ 0 w 8172"/>
                <a:gd name="T37" fmla="*/ 0 h 2288"/>
                <a:gd name="T38" fmla="*/ 0 w 8172"/>
                <a:gd name="T39" fmla="*/ 0 h 2288"/>
                <a:gd name="T40" fmla="*/ 0 w 8172"/>
                <a:gd name="T41" fmla="*/ 0 h 2288"/>
                <a:gd name="T42" fmla="*/ 0 w 8172"/>
                <a:gd name="T43" fmla="*/ 0 h 2288"/>
                <a:gd name="T44" fmla="*/ 0 w 8172"/>
                <a:gd name="T45" fmla="*/ 0 h 2288"/>
                <a:gd name="T46" fmla="*/ 0 w 8172"/>
                <a:gd name="T47" fmla="*/ 0 h 2288"/>
                <a:gd name="T48" fmla="*/ 0 w 8172"/>
                <a:gd name="T49" fmla="*/ 0 h 2288"/>
                <a:gd name="T50" fmla="*/ 0 w 8172"/>
                <a:gd name="T51" fmla="*/ 0 h 2288"/>
                <a:gd name="T52" fmla="*/ 0 w 8172"/>
                <a:gd name="T53" fmla="*/ 0 h 2288"/>
                <a:gd name="T54" fmla="*/ 0 w 8172"/>
                <a:gd name="T55" fmla="*/ 0 h 2288"/>
                <a:gd name="T56" fmla="*/ 0 w 8172"/>
                <a:gd name="T57" fmla="*/ 0 h 2288"/>
                <a:gd name="T58" fmla="*/ 0 w 8172"/>
                <a:gd name="T59" fmla="*/ 0 h 2288"/>
                <a:gd name="T60" fmla="*/ 0 w 8172"/>
                <a:gd name="T61" fmla="*/ 0 h 2288"/>
                <a:gd name="T62" fmla="*/ 0 w 8172"/>
                <a:gd name="T63" fmla="*/ 0 h 2288"/>
                <a:gd name="T64" fmla="*/ 0 w 8172"/>
                <a:gd name="T65" fmla="*/ 0 h 2288"/>
                <a:gd name="T66" fmla="*/ 0 w 8172"/>
                <a:gd name="T67" fmla="*/ 0 h 2288"/>
                <a:gd name="T68" fmla="*/ 0 w 8172"/>
                <a:gd name="T69" fmla="*/ 0 h 2288"/>
                <a:gd name="T70" fmla="*/ 0 w 8172"/>
                <a:gd name="T71" fmla="*/ 0 h 2288"/>
                <a:gd name="T72" fmla="*/ 0 w 8172"/>
                <a:gd name="T73" fmla="*/ 0 h 2288"/>
                <a:gd name="T74" fmla="*/ 0 w 8172"/>
                <a:gd name="T75" fmla="*/ 0 h 2288"/>
                <a:gd name="T76" fmla="*/ 0 w 8172"/>
                <a:gd name="T77" fmla="*/ 0 h 2288"/>
                <a:gd name="T78" fmla="*/ 0 w 8172"/>
                <a:gd name="T79" fmla="*/ 0 h 2288"/>
                <a:gd name="T80" fmla="*/ 0 w 8172"/>
                <a:gd name="T81" fmla="*/ 0 h 2288"/>
                <a:gd name="T82" fmla="*/ 0 w 8172"/>
                <a:gd name="T83" fmla="*/ 0 h 2288"/>
                <a:gd name="T84" fmla="*/ 0 w 8172"/>
                <a:gd name="T85" fmla="*/ 0 h 2288"/>
                <a:gd name="T86" fmla="*/ 0 w 8172"/>
                <a:gd name="T87" fmla="*/ 0 h 2288"/>
                <a:gd name="T88" fmla="*/ 0 w 8172"/>
                <a:gd name="T89" fmla="*/ 0 h 2288"/>
                <a:gd name="T90" fmla="*/ 0 w 8172"/>
                <a:gd name="T91" fmla="*/ 0 h 2288"/>
                <a:gd name="T92" fmla="*/ 0 w 8172"/>
                <a:gd name="T93" fmla="*/ 0 h 2288"/>
                <a:gd name="T94" fmla="*/ 0 w 8172"/>
                <a:gd name="T95" fmla="*/ 0 h 2288"/>
                <a:gd name="T96" fmla="*/ 0 w 8172"/>
                <a:gd name="T97" fmla="*/ 0 h 228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8172" h="2288">
                  <a:moveTo>
                    <a:pt x="8166" y="1909"/>
                  </a:moveTo>
                  <a:lnTo>
                    <a:pt x="8166" y="1927"/>
                  </a:lnTo>
                  <a:lnTo>
                    <a:pt x="8165" y="1946"/>
                  </a:lnTo>
                  <a:lnTo>
                    <a:pt x="8160" y="1985"/>
                  </a:lnTo>
                  <a:lnTo>
                    <a:pt x="8138" y="2056"/>
                  </a:lnTo>
                  <a:lnTo>
                    <a:pt x="8104" y="2120"/>
                  </a:lnTo>
                  <a:lnTo>
                    <a:pt x="8056" y="2177"/>
                  </a:lnTo>
                  <a:lnTo>
                    <a:pt x="8001" y="2222"/>
                  </a:lnTo>
                  <a:lnTo>
                    <a:pt x="7936" y="2257"/>
                  </a:lnTo>
                  <a:lnTo>
                    <a:pt x="7866" y="2279"/>
                  </a:lnTo>
                  <a:lnTo>
                    <a:pt x="7827" y="2285"/>
                  </a:lnTo>
                  <a:lnTo>
                    <a:pt x="7809" y="2286"/>
                  </a:lnTo>
                  <a:lnTo>
                    <a:pt x="7788" y="2287"/>
                  </a:lnTo>
                  <a:lnTo>
                    <a:pt x="7787" y="2288"/>
                  </a:lnTo>
                  <a:lnTo>
                    <a:pt x="0" y="2288"/>
                  </a:lnTo>
                  <a:lnTo>
                    <a:pt x="0" y="2098"/>
                  </a:lnTo>
                  <a:lnTo>
                    <a:pt x="7787" y="2098"/>
                  </a:lnTo>
                  <a:lnTo>
                    <a:pt x="7858" y="2083"/>
                  </a:lnTo>
                  <a:lnTo>
                    <a:pt x="7919" y="2041"/>
                  </a:lnTo>
                  <a:lnTo>
                    <a:pt x="7960" y="1982"/>
                  </a:lnTo>
                  <a:lnTo>
                    <a:pt x="7977" y="1908"/>
                  </a:lnTo>
                  <a:lnTo>
                    <a:pt x="7982" y="1904"/>
                  </a:lnTo>
                  <a:lnTo>
                    <a:pt x="7982" y="384"/>
                  </a:lnTo>
                  <a:lnTo>
                    <a:pt x="7982" y="379"/>
                  </a:lnTo>
                  <a:lnTo>
                    <a:pt x="7982" y="361"/>
                  </a:lnTo>
                  <a:lnTo>
                    <a:pt x="7979" y="343"/>
                  </a:lnTo>
                  <a:lnTo>
                    <a:pt x="7967" y="308"/>
                  </a:lnTo>
                  <a:lnTo>
                    <a:pt x="7925" y="247"/>
                  </a:lnTo>
                  <a:lnTo>
                    <a:pt x="7866" y="207"/>
                  </a:lnTo>
                  <a:lnTo>
                    <a:pt x="7792" y="189"/>
                  </a:lnTo>
                  <a:lnTo>
                    <a:pt x="5" y="189"/>
                  </a:lnTo>
                  <a:lnTo>
                    <a:pt x="5" y="0"/>
                  </a:lnTo>
                  <a:lnTo>
                    <a:pt x="7792" y="0"/>
                  </a:lnTo>
                  <a:lnTo>
                    <a:pt x="7793" y="1"/>
                  </a:lnTo>
                  <a:lnTo>
                    <a:pt x="7811" y="1"/>
                  </a:lnTo>
                  <a:lnTo>
                    <a:pt x="7830" y="2"/>
                  </a:lnTo>
                  <a:lnTo>
                    <a:pt x="7869" y="7"/>
                  </a:lnTo>
                  <a:lnTo>
                    <a:pt x="7940" y="28"/>
                  </a:lnTo>
                  <a:lnTo>
                    <a:pt x="8004" y="62"/>
                  </a:lnTo>
                  <a:lnTo>
                    <a:pt x="8061" y="110"/>
                  </a:lnTo>
                  <a:lnTo>
                    <a:pt x="8106" y="165"/>
                  </a:lnTo>
                  <a:lnTo>
                    <a:pt x="8141" y="230"/>
                  </a:lnTo>
                  <a:lnTo>
                    <a:pt x="8163" y="301"/>
                  </a:lnTo>
                  <a:lnTo>
                    <a:pt x="8169" y="339"/>
                  </a:lnTo>
                  <a:lnTo>
                    <a:pt x="8170" y="357"/>
                  </a:lnTo>
                  <a:lnTo>
                    <a:pt x="8171" y="378"/>
                  </a:lnTo>
                  <a:lnTo>
                    <a:pt x="8172" y="384"/>
                  </a:lnTo>
                  <a:lnTo>
                    <a:pt x="8172" y="1904"/>
                  </a:lnTo>
                  <a:lnTo>
                    <a:pt x="8166" y="1909"/>
                  </a:lnTo>
                  <a:close/>
                </a:path>
              </a:pathLst>
            </a:custGeom>
            <a:solidFill>
              <a:srgbClr val="FF66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405" name="Freeform 91">
              <a:extLst>
                <a:ext uri="{FF2B5EF4-FFF2-40B4-BE49-F238E27FC236}">
                  <a16:creationId xmlns:a16="http://schemas.microsoft.com/office/drawing/2014/main" id="{94313189-D8FD-E3AF-2198-7D8A0927FB07}"/>
                </a:ext>
              </a:extLst>
            </p:cNvPr>
            <p:cNvSpPr>
              <a:spLocks noChangeAspect="1"/>
            </p:cNvSpPr>
            <p:nvPr/>
          </p:nvSpPr>
          <p:spPr bwMode="auto">
            <a:xfrm>
              <a:off x="4215" y="3109"/>
              <a:ext cx="64" cy="316"/>
            </a:xfrm>
            <a:custGeom>
              <a:avLst/>
              <a:gdLst>
                <a:gd name="T0" fmla="*/ 0 w 382"/>
                <a:gd name="T1" fmla="*/ 0 h 1898"/>
                <a:gd name="T2" fmla="*/ 0 w 382"/>
                <a:gd name="T3" fmla="*/ 0 h 1898"/>
                <a:gd name="T4" fmla="*/ 0 w 382"/>
                <a:gd name="T5" fmla="*/ 0 h 1898"/>
                <a:gd name="T6" fmla="*/ 0 w 382"/>
                <a:gd name="T7" fmla="*/ 0 h 1898"/>
                <a:gd name="T8" fmla="*/ 0 w 382"/>
                <a:gd name="T9" fmla="*/ 0 h 1898"/>
                <a:gd name="T10" fmla="*/ 0 w 382"/>
                <a:gd name="T11" fmla="*/ 0 h 1898"/>
                <a:gd name="T12" fmla="*/ 0 w 382"/>
                <a:gd name="T13" fmla="*/ 0 h 1898"/>
                <a:gd name="T14" fmla="*/ 0 w 382"/>
                <a:gd name="T15" fmla="*/ 0 h 1898"/>
                <a:gd name="T16" fmla="*/ 0 w 382"/>
                <a:gd name="T17" fmla="*/ 0 h 1898"/>
                <a:gd name="T18" fmla="*/ 0 w 382"/>
                <a:gd name="T19" fmla="*/ 0 h 1898"/>
                <a:gd name="T20" fmla="*/ 0 w 382"/>
                <a:gd name="T21" fmla="*/ 0 h 1898"/>
                <a:gd name="T22" fmla="*/ 0 w 382"/>
                <a:gd name="T23" fmla="*/ 0 h 1898"/>
                <a:gd name="T24" fmla="*/ 0 w 382"/>
                <a:gd name="T25" fmla="*/ 0 h 1898"/>
                <a:gd name="T26" fmla="*/ 0 w 382"/>
                <a:gd name="T27" fmla="*/ 0 h 1898"/>
                <a:gd name="T28" fmla="*/ 0 w 382"/>
                <a:gd name="T29" fmla="*/ 0 h 1898"/>
                <a:gd name="T30" fmla="*/ 0 w 382"/>
                <a:gd name="T31" fmla="*/ 0 h 1898"/>
                <a:gd name="T32" fmla="*/ 0 w 382"/>
                <a:gd name="T33" fmla="*/ 0 h 1898"/>
                <a:gd name="T34" fmla="*/ 0 w 382"/>
                <a:gd name="T35" fmla="*/ 0 h 1898"/>
                <a:gd name="T36" fmla="*/ 0 w 382"/>
                <a:gd name="T37" fmla="*/ 0 h 1898"/>
                <a:gd name="T38" fmla="*/ 0 w 382"/>
                <a:gd name="T39" fmla="*/ 0 h 1898"/>
                <a:gd name="T40" fmla="*/ 0 w 382"/>
                <a:gd name="T41" fmla="*/ 0 h 1898"/>
                <a:gd name="T42" fmla="*/ 0 w 382"/>
                <a:gd name="T43" fmla="*/ 0 h 1898"/>
                <a:gd name="T44" fmla="*/ 0 w 382"/>
                <a:gd name="T45" fmla="*/ 0 h 1898"/>
                <a:gd name="T46" fmla="*/ 0 w 382"/>
                <a:gd name="T47" fmla="*/ 0 h 1898"/>
                <a:gd name="T48" fmla="*/ 0 w 382"/>
                <a:gd name="T49" fmla="*/ 0 h 1898"/>
                <a:gd name="T50" fmla="*/ 0 w 382"/>
                <a:gd name="T51" fmla="*/ 0 h 1898"/>
                <a:gd name="T52" fmla="*/ 0 w 382"/>
                <a:gd name="T53" fmla="*/ 0 h 18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82" h="1898">
                  <a:moveTo>
                    <a:pt x="0" y="190"/>
                  </a:moveTo>
                  <a:lnTo>
                    <a:pt x="0" y="1710"/>
                  </a:lnTo>
                  <a:lnTo>
                    <a:pt x="2" y="1709"/>
                  </a:lnTo>
                  <a:lnTo>
                    <a:pt x="17" y="1791"/>
                  </a:lnTo>
                  <a:lnTo>
                    <a:pt x="60" y="1850"/>
                  </a:lnTo>
                  <a:lnTo>
                    <a:pt x="121" y="1886"/>
                  </a:lnTo>
                  <a:lnTo>
                    <a:pt x="192" y="1898"/>
                  </a:lnTo>
                  <a:lnTo>
                    <a:pt x="260" y="1888"/>
                  </a:lnTo>
                  <a:lnTo>
                    <a:pt x="322" y="1851"/>
                  </a:lnTo>
                  <a:lnTo>
                    <a:pt x="365" y="1794"/>
                  </a:lnTo>
                  <a:lnTo>
                    <a:pt x="382" y="1709"/>
                  </a:lnTo>
                  <a:lnTo>
                    <a:pt x="382" y="1707"/>
                  </a:lnTo>
                  <a:lnTo>
                    <a:pt x="382" y="187"/>
                  </a:lnTo>
                  <a:lnTo>
                    <a:pt x="382" y="189"/>
                  </a:lnTo>
                  <a:lnTo>
                    <a:pt x="382" y="168"/>
                  </a:lnTo>
                  <a:lnTo>
                    <a:pt x="379" y="147"/>
                  </a:lnTo>
                  <a:lnTo>
                    <a:pt x="367" y="108"/>
                  </a:lnTo>
                  <a:lnTo>
                    <a:pt x="323" y="48"/>
                  </a:lnTo>
                  <a:lnTo>
                    <a:pt x="262" y="13"/>
                  </a:lnTo>
                  <a:lnTo>
                    <a:pt x="192" y="0"/>
                  </a:lnTo>
                  <a:lnTo>
                    <a:pt x="177" y="0"/>
                  </a:lnTo>
                  <a:lnTo>
                    <a:pt x="158" y="1"/>
                  </a:lnTo>
                  <a:lnTo>
                    <a:pt x="123" y="11"/>
                  </a:lnTo>
                  <a:lnTo>
                    <a:pt x="61" y="47"/>
                  </a:lnTo>
                  <a:lnTo>
                    <a:pt x="19" y="105"/>
                  </a:lnTo>
                  <a:lnTo>
                    <a:pt x="2" y="189"/>
                  </a:lnTo>
                  <a:lnTo>
                    <a:pt x="0" y="190"/>
                  </a:lnTo>
                  <a:close/>
                </a:path>
              </a:pathLst>
            </a:custGeom>
            <a:solidFill>
              <a:srgbClr val="FFCCCC"/>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nvGrpSpPr>
            <p:cNvPr id="14406" name="Group 92">
              <a:extLst>
                <a:ext uri="{FF2B5EF4-FFF2-40B4-BE49-F238E27FC236}">
                  <a16:creationId xmlns:a16="http://schemas.microsoft.com/office/drawing/2014/main" id="{84220E22-C6F7-7E46-196C-C486749AD6A0}"/>
                </a:ext>
              </a:extLst>
            </p:cNvPr>
            <p:cNvGrpSpPr>
              <a:grpSpLocks noChangeAspect="1"/>
            </p:cNvGrpSpPr>
            <p:nvPr/>
          </p:nvGrpSpPr>
          <p:grpSpPr bwMode="auto">
            <a:xfrm>
              <a:off x="2888" y="3077"/>
              <a:ext cx="95" cy="380"/>
              <a:chOff x="2840" y="2365"/>
              <a:chExt cx="95" cy="380"/>
            </a:xfrm>
          </p:grpSpPr>
          <p:sp>
            <p:nvSpPr>
              <p:cNvPr id="14435" name="Freeform 93">
                <a:extLst>
                  <a:ext uri="{FF2B5EF4-FFF2-40B4-BE49-F238E27FC236}">
                    <a16:creationId xmlns:a16="http://schemas.microsoft.com/office/drawing/2014/main" id="{DB47A50A-0E6C-5847-426C-4E302E97DA7A}"/>
                  </a:ext>
                </a:extLst>
              </p:cNvPr>
              <p:cNvSpPr>
                <a:spLocks noChangeAspect="1"/>
              </p:cNvSpPr>
              <p:nvPr/>
            </p:nvSpPr>
            <p:spPr bwMode="auto">
              <a:xfrm>
                <a:off x="2840" y="2365"/>
                <a:ext cx="95" cy="380"/>
              </a:xfrm>
              <a:custGeom>
                <a:avLst/>
                <a:gdLst>
                  <a:gd name="T0" fmla="*/ 0 w 570"/>
                  <a:gd name="T1" fmla="*/ 0 h 2279"/>
                  <a:gd name="T2" fmla="*/ 0 w 570"/>
                  <a:gd name="T3" fmla="*/ 0 h 2279"/>
                  <a:gd name="T4" fmla="*/ 0 w 570"/>
                  <a:gd name="T5" fmla="*/ 0 h 2279"/>
                  <a:gd name="T6" fmla="*/ 0 w 570"/>
                  <a:gd name="T7" fmla="*/ 0 h 2279"/>
                  <a:gd name="T8" fmla="*/ 0 w 570"/>
                  <a:gd name="T9" fmla="*/ 0 h 2279"/>
                  <a:gd name="T10" fmla="*/ 0 w 570"/>
                  <a:gd name="T11" fmla="*/ 0 h 2279"/>
                  <a:gd name="T12" fmla="*/ 0 w 570"/>
                  <a:gd name="T13" fmla="*/ 0 h 2279"/>
                  <a:gd name="T14" fmla="*/ 0 w 570"/>
                  <a:gd name="T15" fmla="*/ 0 h 2279"/>
                  <a:gd name="T16" fmla="*/ 0 w 570"/>
                  <a:gd name="T17" fmla="*/ 0 h 2279"/>
                  <a:gd name="T18" fmla="*/ 0 w 570"/>
                  <a:gd name="T19" fmla="*/ 0 h 2279"/>
                  <a:gd name="T20" fmla="*/ 0 w 570"/>
                  <a:gd name="T21" fmla="*/ 0 h 2279"/>
                  <a:gd name="T22" fmla="*/ 0 w 570"/>
                  <a:gd name="T23" fmla="*/ 0 h 2279"/>
                  <a:gd name="T24" fmla="*/ 0 w 570"/>
                  <a:gd name="T25" fmla="*/ 0 h 2279"/>
                  <a:gd name="T26" fmla="*/ 0 w 570"/>
                  <a:gd name="T27" fmla="*/ 0 h 2279"/>
                  <a:gd name="T28" fmla="*/ 0 w 570"/>
                  <a:gd name="T29" fmla="*/ 0 h 227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70" h="2279">
                    <a:moveTo>
                      <a:pt x="380" y="0"/>
                    </a:moveTo>
                    <a:lnTo>
                      <a:pt x="190" y="0"/>
                    </a:lnTo>
                    <a:lnTo>
                      <a:pt x="0" y="189"/>
                    </a:lnTo>
                    <a:lnTo>
                      <a:pt x="0" y="379"/>
                    </a:lnTo>
                    <a:lnTo>
                      <a:pt x="380" y="379"/>
                    </a:lnTo>
                    <a:lnTo>
                      <a:pt x="380" y="1899"/>
                    </a:lnTo>
                    <a:lnTo>
                      <a:pt x="0" y="1899"/>
                    </a:lnTo>
                    <a:lnTo>
                      <a:pt x="0" y="2089"/>
                    </a:lnTo>
                    <a:lnTo>
                      <a:pt x="190" y="2279"/>
                    </a:lnTo>
                    <a:lnTo>
                      <a:pt x="380" y="2279"/>
                    </a:lnTo>
                    <a:lnTo>
                      <a:pt x="380" y="2089"/>
                    </a:lnTo>
                    <a:lnTo>
                      <a:pt x="570" y="2089"/>
                    </a:lnTo>
                    <a:lnTo>
                      <a:pt x="570" y="189"/>
                    </a:lnTo>
                    <a:lnTo>
                      <a:pt x="380" y="189"/>
                    </a:lnTo>
                    <a:lnTo>
                      <a:pt x="380" y="0"/>
                    </a:lnTo>
                    <a:close/>
                  </a:path>
                </a:pathLst>
              </a:custGeom>
              <a:solidFill>
                <a:srgbClr val="FF6600"/>
              </a:soli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436" name="Rectangle 94">
                <a:extLst>
                  <a:ext uri="{FF2B5EF4-FFF2-40B4-BE49-F238E27FC236}">
                    <a16:creationId xmlns:a16="http://schemas.microsoft.com/office/drawing/2014/main" id="{3589D381-BFF5-9930-8ACB-FC15A8DEF0DB}"/>
                  </a:ext>
                </a:extLst>
              </p:cNvPr>
              <p:cNvSpPr>
                <a:spLocks noChangeAspect="1" noChangeArrowheads="1"/>
              </p:cNvSpPr>
              <p:nvPr/>
            </p:nvSpPr>
            <p:spPr bwMode="auto">
              <a:xfrm>
                <a:off x="2840" y="2427"/>
                <a:ext cx="63" cy="255"/>
              </a:xfrm>
              <a:prstGeom prst="rect">
                <a:avLst/>
              </a:prstGeom>
              <a:gradFill rotWithShape="0">
                <a:gsLst>
                  <a:gs pos="0">
                    <a:srgbClr val="A50021"/>
                  </a:gs>
                  <a:gs pos="100000">
                    <a:srgbClr val="FF66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grpSp>
          <p:nvGrpSpPr>
            <p:cNvPr id="14407" name="Group 95">
              <a:extLst>
                <a:ext uri="{FF2B5EF4-FFF2-40B4-BE49-F238E27FC236}">
                  <a16:creationId xmlns:a16="http://schemas.microsoft.com/office/drawing/2014/main" id="{C0882BCD-705A-D823-E25C-BC3EA23ACBF5}"/>
                </a:ext>
              </a:extLst>
            </p:cNvPr>
            <p:cNvGrpSpPr>
              <a:grpSpLocks noChangeAspect="1"/>
            </p:cNvGrpSpPr>
            <p:nvPr/>
          </p:nvGrpSpPr>
          <p:grpSpPr bwMode="auto">
            <a:xfrm>
              <a:off x="2980" y="3106"/>
              <a:ext cx="1234" cy="321"/>
              <a:chOff x="2932" y="2394"/>
              <a:chExt cx="1234" cy="321"/>
            </a:xfrm>
          </p:grpSpPr>
          <p:grpSp>
            <p:nvGrpSpPr>
              <p:cNvPr id="14408" name="Group 96">
                <a:extLst>
                  <a:ext uri="{FF2B5EF4-FFF2-40B4-BE49-F238E27FC236}">
                    <a16:creationId xmlns:a16="http://schemas.microsoft.com/office/drawing/2014/main" id="{AD676E9F-3E8A-FA14-6407-DC4553C2963A}"/>
                  </a:ext>
                </a:extLst>
              </p:cNvPr>
              <p:cNvGrpSpPr>
                <a:grpSpLocks noChangeAspect="1"/>
              </p:cNvGrpSpPr>
              <p:nvPr/>
            </p:nvGrpSpPr>
            <p:grpSpPr bwMode="auto">
              <a:xfrm>
                <a:off x="2932" y="2397"/>
                <a:ext cx="1234" cy="105"/>
                <a:chOff x="2942" y="2401"/>
                <a:chExt cx="1234" cy="334"/>
              </a:xfrm>
            </p:grpSpPr>
            <p:sp>
              <p:nvSpPr>
                <p:cNvPr id="14428" name="Rectangle 97">
                  <a:extLst>
                    <a:ext uri="{FF2B5EF4-FFF2-40B4-BE49-F238E27FC236}">
                      <a16:creationId xmlns:a16="http://schemas.microsoft.com/office/drawing/2014/main" id="{29BFF282-C50E-CDBE-11C4-9FE866D9FFA1}"/>
                    </a:ext>
                  </a:extLst>
                </p:cNvPr>
                <p:cNvSpPr>
                  <a:spLocks noChangeAspect="1" noChangeArrowheads="1"/>
                </p:cNvSpPr>
                <p:nvPr/>
              </p:nvSpPr>
              <p:spPr bwMode="auto">
                <a:xfrm>
                  <a:off x="2942" y="2401"/>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29" name="Rectangle 98">
                  <a:extLst>
                    <a:ext uri="{FF2B5EF4-FFF2-40B4-BE49-F238E27FC236}">
                      <a16:creationId xmlns:a16="http://schemas.microsoft.com/office/drawing/2014/main" id="{C664E730-3B42-A0B5-4CD3-A4E5603F0CB3}"/>
                    </a:ext>
                  </a:extLst>
                </p:cNvPr>
                <p:cNvSpPr>
                  <a:spLocks noChangeAspect="1" noChangeArrowheads="1"/>
                </p:cNvSpPr>
                <p:nvPr/>
              </p:nvSpPr>
              <p:spPr bwMode="auto">
                <a:xfrm>
                  <a:off x="2942" y="2640"/>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30" name="Rectangle 99">
                  <a:extLst>
                    <a:ext uri="{FF2B5EF4-FFF2-40B4-BE49-F238E27FC236}">
                      <a16:creationId xmlns:a16="http://schemas.microsoft.com/office/drawing/2014/main" id="{38B637FC-63B0-BF04-675A-A45FCFCA6ACF}"/>
                    </a:ext>
                  </a:extLst>
                </p:cNvPr>
                <p:cNvSpPr>
                  <a:spLocks noChangeAspect="1" noChangeArrowheads="1"/>
                </p:cNvSpPr>
                <p:nvPr/>
              </p:nvSpPr>
              <p:spPr bwMode="auto">
                <a:xfrm>
                  <a:off x="2942" y="2593"/>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31" name="Rectangle 100">
                  <a:extLst>
                    <a:ext uri="{FF2B5EF4-FFF2-40B4-BE49-F238E27FC236}">
                      <a16:creationId xmlns:a16="http://schemas.microsoft.com/office/drawing/2014/main" id="{427A621F-47AF-1B63-F4ED-06B5BD38D539}"/>
                    </a:ext>
                  </a:extLst>
                </p:cNvPr>
                <p:cNvSpPr>
                  <a:spLocks noChangeAspect="1" noChangeArrowheads="1"/>
                </p:cNvSpPr>
                <p:nvPr/>
              </p:nvSpPr>
              <p:spPr bwMode="auto">
                <a:xfrm>
                  <a:off x="2942" y="2688"/>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32" name="Rectangle 101">
                  <a:extLst>
                    <a:ext uri="{FF2B5EF4-FFF2-40B4-BE49-F238E27FC236}">
                      <a16:creationId xmlns:a16="http://schemas.microsoft.com/office/drawing/2014/main" id="{E2583708-7E96-165D-33E4-B22450D22764}"/>
                    </a:ext>
                  </a:extLst>
                </p:cNvPr>
                <p:cNvSpPr>
                  <a:spLocks noChangeAspect="1" noChangeArrowheads="1"/>
                </p:cNvSpPr>
                <p:nvPr/>
              </p:nvSpPr>
              <p:spPr bwMode="auto">
                <a:xfrm>
                  <a:off x="2942" y="2545"/>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33" name="Rectangle 102">
                  <a:extLst>
                    <a:ext uri="{FF2B5EF4-FFF2-40B4-BE49-F238E27FC236}">
                      <a16:creationId xmlns:a16="http://schemas.microsoft.com/office/drawing/2014/main" id="{93449BC5-B2EF-5CCD-60B1-FEB73B25262D}"/>
                    </a:ext>
                  </a:extLst>
                </p:cNvPr>
                <p:cNvSpPr>
                  <a:spLocks noChangeAspect="1" noChangeArrowheads="1"/>
                </p:cNvSpPr>
                <p:nvPr/>
              </p:nvSpPr>
              <p:spPr bwMode="auto">
                <a:xfrm>
                  <a:off x="2942" y="2497"/>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34" name="Rectangle 103">
                  <a:extLst>
                    <a:ext uri="{FF2B5EF4-FFF2-40B4-BE49-F238E27FC236}">
                      <a16:creationId xmlns:a16="http://schemas.microsoft.com/office/drawing/2014/main" id="{FC9B97C9-266A-7AC5-0849-A97A5182598A}"/>
                    </a:ext>
                  </a:extLst>
                </p:cNvPr>
                <p:cNvSpPr>
                  <a:spLocks noChangeAspect="1" noChangeArrowheads="1"/>
                </p:cNvSpPr>
                <p:nvPr/>
              </p:nvSpPr>
              <p:spPr bwMode="auto">
                <a:xfrm>
                  <a:off x="2942" y="2449"/>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grpSp>
            <p:nvGrpSpPr>
              <p:cNvPr id="14409" name="Group 104">
                <a:extLst>
                  <a:ext uri="{FF2B5EF4-FFF2-40B4-BE49-F238E27FC236}">
                    <a16:creationId xmlns:a16="http://schemas.microsoft.com/office/drawing/2014/main" id="{70CF1444-7BC0-901B-13B9-B3193D513357}"/>
                  </a:ext>
                </a:extLst>
              </p:cNvPr>
              <p:cNvGrpSpPr>
                <a:grpSpLocks noChangeAspect="1"/>
              </p:cNvGrpSpPr>
              <p:nvPr/>
            </p:nvGrpSpPr>
            <p:grpSpPr bwMode="auto">
              <a:xfrm>
                <a:off x="2932" y="2503"/>
                <a:ext cx="1234" cy="104"/>
                <a:chOff x="2942" y="2401"/>
                <a:chExt cx="1234" cy="334"/>
              </a:xfrm>
            </p:grpSpPr>
            <p:sp>
              <p:nvSpPr>
                <p:cNvPr id="14421" name="Rectangle 105">
                  <a:extLst>
                    <a:ext uri="{FF2B5EF4-FFF2-40B4-BE49-F238E27FC236}">
                      <a16:creationId xmlns:a16="http://schemas.microsoft.com/office/drawing/2014/main" id="{06403684-4C4D-9A35-4BC2-2D6A958E4408}"/>
                    </a:ext>
                  </a:extLst>
                </p:cNvPr>
                <p:cNvSpPr>
                  <a:spLocks noChangeAspect="1" noChangeArrowheads="1"/>
                </p:cNvSpPr>
                <p:nvPr/>
              </p:nvSpPr>
              <p:spPr bwMode="auto">
                <a:xfrm>
                  <a:off x="2942" y="2401"/>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22" name="Rectangle 106">
                  <a:extLst>
                    <a:ext uri="{FF2B5EF4-FFF2-40B4-BE49-F238E27FC236}">
                      <a16:creationId xmlns:a16="http://schemas.microsoft.com/office/drawing/2014/main" id="{09124AE4-F616-989D-C7E6-E920B6BC54D7}"/>
                    </a:ext>
                  </a:extLst>
                </p:cNvPr>
                <p:cNvSpPr>
                  <a:spLocks noChangeAspect="1" noChangeArrowheads="1"/>
                </p:cNvSpPr>
                <p:nvPr/>
              </p:nvSpPr>
              <p:spPr bwMode="auto">
                <a:xfrm>
                  <a:off x="2942" y="2640"/>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23" name="Rectangle 107">
                  <a:extLst>
                    <a:ext uri="{FF2B5EF4-FFF2-40B4-BE49-F238E27FC236}">
                      <a16:creationId xmlns:a16="http://schemas.microsoft.com/office/drawing/2014/main" id="{B991B833-9B18-FBD8-AADD-A68D3DFC6AC2}"/>
                    </a:ext>
                  </a:extLst>
                </p:cNvPr>
                <p:cNvSpPr>
                  <a:spLocks noChangeAspect="1" noChangeArrowheads="1"/>
                </p:cNvSpPr>
                <p:nvPr/>
              </p:nvSpPr>
              <p:spPr bwMode="auto">
                <a:xfrm>
                  <a:off x="2942" y="2593"/>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24" name="Rectangle 108">
                  <a:extLst>
                    <a:ext uri="{FF2B5EF4-FFF2-40B4-BE49-F238E27FC236}">
                      <a16:creationId xmlns:a16="http://schemas.microsoft.com/office/drawing/2014/main" id="{4CE05817-B3BF-A9FE-9A85-352C2CDF1D51}"/>
                    </a:ext>
                  </a:extLst>
                </p:cNvPr>
                <p:cNvSpPr>
                  <a:spLocks noChangeAspect="1" noChangeArrowheads="1"/>
                </p:cNvSpPr>
                <p:nvPr/>
              </p:nvSpPr>
              <p:spPr bwMode="auto">
                <a:xfrm>
                  <a:off x="2942" y="2688"/>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25" name="Rectangle 109">
                  <a:extLst>
                    <a:ext uri="{FF2B5EF4-FFF2-40B4-BE49-F238E27FC236}">
                      <a16:creationId xmlns:a16="http://schemas.microsoft.com/office/drawing/2014/main" id="{D94E8B91-992C-9109-7320-B34508BD3616}"/>
                    </a:ext>
                  </a:extLst>
                </p:cNvPr>
                <p:cNvSpPr>
                  <a:spLocks noChangeAspect="1" noChangeArrowheads="1"/>
                </p:cNvSpPr>
                <p:nvPr/>
              </p:nvSpPr>
              <p:spPr bwMode="auto">
                <a:xfrm>
                  <a:off x="2942" y="2545"/>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26" name="Rectangle 110">
                  <a:extLst>
                    <a:ext uri="{FF2B5EF4-FFF2-40B4-BE49-F238E27FC236}">
                      <a16:creationId xmlns:a16="http://schemas.microsoft.com/office/drawing/2014/main" id="{35E64446-9068-D494-A378-0E85ED4324E2}"/>
                    </a:ext>
                  </a:extLst>
                </p:cNvPr>
                <p:cNvSpPr>
                  <a:spLocks noChangeAspect="1" noChangeArrowheads="1"/>
                </p:cNvSpPr>
                <p:nvPr/>
              </p:nvSpPr>
              <p:spPr bwMode="auto">
                <a:xfrm>
                  <a:off x="2942" y="2497"/>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27" name="Rectangle 111">
                  <a:extLst>
                    <a:ext uri="{FF2B5EF4-FFF2-40B4-BE49-F238E27FC236}">
                      <a16:creationId xmlns:a16="http://schemas.microsoft.com/office/drawing/2014/main" id="{51BEFB1C-693D-64BF-DDBF-4ADF3357A3AE}"/>
                    </a:ext>
                  </a:extLst>
                </p:cNvPr>
                <p:cNvSpPr>
                  <a:spLocks noChangeAspect="1" noChangeArrowheads="1"/>
                </p:cNvSpPr>
                <p:nvPr/>
              </p:nvSpPr>
              <p:spPr bwMode="auto">
                <a:xfrm>
                  <a:off x="2942" y="2449"/>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grpSp>
            <p:nvGrpSpPr>
              <p:cNvPr id="14410" name="Group 112">
                <a:extLst>
                  <a:ext uri="{FF2B5EF4-FFF2-40B4-BE49-F238E27FC236}">
                    <a16:creationId xmlns:a16="http://schemas.microsoft.com/office/drawing/2014/main" id="{C18D08C4-804D-D6DB-A274-E3F3441AA319}"/>
                  </a:ext>
                </a:extLst>
              </p:cNvPr>
              <p:cNvGrpSpPr>
                <a:grpSpLocks noChangeAspect="1"/>
              </p:cNvGrpSpPr>
              <p:nvPr/>
            </p:nvGrpSpPr>
            <p:grpSpPr bwMode="auto">
              <a:xfrm>
                <a:off x="2932" y="2609"/>
                <a:ext cx="1234" cy="105"/>
                <a:chOff x="2942" y="2401"/>
                <a:chExt cx="1234" cy="334"/>
              </a:xfrm>
            </p:grpSpPr>
            <p:sp>
              <p:nvSpPr>
                <p:cNvPr id="14414" name="Rectangle 113">
                  <a:extLst>
                    <a:ext uri="{FF2B5EF4-FFF2-40B4-BE49-F238E27FC236}">
                      <a16:creationId xmlns:a16="http://schemas.microsoft.com/office/drawing/2014/main" id="{79945449-8CD1-B41D-9C30-EFD4D2514EC8}"/>
                    </a:ext>
                  </a:extLst>
                </p:cNvPr>
                <p:cNvSpPr>
                  <a:spLocks noChangeAspect="1" noChangeArrowheads="1"/>
                </p:cNvSpPr>
                <p:nvPr/>
              </p:nvSpPr>
              <p:spPr bwMode="auto">
                <a:xfrm>
                  <a:off x="2942" y="2401"/>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15" name="Rectangle 114">
                  <a:extLst>
                    <a:ext uri="{FF2B5EF4-FFF2-40B4-BE49-F238E27FC236}">
                      <a16:creationId xmlns:a16="http://schemas.microsoft.com/office/drawing/2014/main" id="{BFFEE810-BDBF-B36A-ED7F-4BC8D6B4FD65}"/>
                    </a:ext>
                  </a:extLst>
                </p:cNvPr>
                <p:cNvSpPr>
                  <a:spLocks noChangeAspect="1" noChangeArrowheads="1"/>
                </p:cNvSpPr>
                <p:nvPr/>
              </p:nvSpPr>
              <p:spPr bwMode="auto">
                <a:xfrm>
                  <a:off x="2942" y="2640"/>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16" name="Rectangle 115">
                  <a:extLst>
                    <a:ext uri="{FF2B5EF4-FFF2-40B4-BE49-F238E27FC236}">
                      <a16:creationId xmlns:a16="http://schemas.microsoft.com/office/drawing/2014/main" id="{D6E2372E-E298-B1D2-EE2E-A74C0A6ADD68}"/>
                    </a:ext>
                  </a:extLst>
                </p:cNvPr>
                <p:cNvSpPr>
                  <a:spLocks noChangeAspect="1" noChangeArrowheads="1"/>
                </p:cNvSpPr>
                <p:nvPr/>
              </p:nvSpPr>
              <p:spPr bwMode="auto">
                <a:xfrm>
                  <a:off x="2942" y="2593"/>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17" name="Rectangle 116">
                  <a:extLst>
                    <a:ext uri="{FF2B5EF4-FFF2-40B4-BE49-F238E27FC236}">
                      <a16:creationId xmlns:a16="http://schemas.microsoft.com/office/drawing/2014/main" id="{22F4F337-4D2D-170B-A738-7A245716AFA3}"/>
                    </a:ext>
                  </a:extLst>
                </p:cNvPr>
                <p:cNvSpPr>
                  <a:spLocks noChangeAspect="1" noChangeArrowheads="1"/>
                </p:cNvSpPr>
                <p:nvPr/>
              </p:nvSpPr>
              <p:spPr bwMode="auto">
                <a:xfrm>
                  <a:off x="2942" y="2688"/>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18" name="Rectangle 117">
                  <a:extLst>
                    <a:ext uri="{FF2B5EF4-FFF2-40B4-BE49-F238E27FC236}">
                      <a16:creationId xmlns:a16="http://schemas.microsoft.com/office/drawing/2014/main" id="{B14AA1F5-0F03-FEDF-779F-2C94F17E2FEC}"/>
                    </a:ext>
                  </a:extLst>
                </p:cNvPr>
                <p:cNvSpPr>
                  <a:spLocks noChangeAspect="1" noChangeArrowheads="1"/>
                </p:cNvSpPr>
                <p:nvPr/>
              </p:nvSpPr>
              <p:spPr bwMode="auto">
                <a:xfrm>
                  <a:off x="2942" y="2545"/>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19" name="Rectangle 118">
                  <a:extLst>
                    <a:ext uri="{FF2B5EF4-FFF2-40B4-BE49-F238E27FC236}">
                      <a16:creationId xmlns:a16="http://schemas.microsoft.com/office/drawing/2014/main" id="{81E261C2-1288-401E-F86D-ACA3663EEB30}"/>
                    </a:ext>
                  </a:extLst>
                </p:cNvPr>
                <p:cNvSpPr>
                  <a:spLocks noChangeAspect="1" noChangeArrowheads="1"/>
                </p:cNvSpPr>
                <p:nvPr/>
              </p:nvSpPr>
              <p:spPr bwMode="auto">
                <a:xfrm>
                  <a:off x="2942" y="2497"/>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420" name="Rectangle 119">
                  <a:extLst>
                    <a:ext uri="{FF2B5EF4-FFF2-40B4-BE49-F238E27FC236}">
                      <a16:creationId xmlns:a16="http://schemas.microsoft.com/office/drawing/2014/main" id="{0AA195DC-439C-3A82-915D-F86DCC4E1B35}"/>
                    </a:ext>
                  </a:extLst>
                </p:cNvPr>
                <p:cNvSpPr>
                  <a:spLocks noChangeAspect="1" noChangeArrowheads="1"/>
                </p:cNvSpPr>
                <p:nvPr/>
              </p:nvSpPr>
              <p:spPr bwMode="auto">
                <a:xfrm>
                  <a:off x="2942" y="2449"/>
                  <a:ext cx="1234" cy="47"/>
                </a:xfrm>
                <a:prstGeom prst="rect">
                  <a:avLst/>
                </a:prstGeom>
                <a:gradFill rotWithShape="0">
                  <a:gsLst>
                    <a:gs pos="0">
                      <a:srgbClr val="33CCCC"/>
                    </a:gs>
                    <a:gs pos="50000">
                      <a:srgbClr val="FFFFFF"/>
                    </a:gs>
                    <a:gs pos="100000">
                      <a:srgbClr val="33CCCC"/>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sp>
            <p:nvSpPr>
              <p:cNvPr id="14411" name="Line 120">
                <a:extLst>
                  <a:ext uri="{FF2B5EF4-FFF2-40B4-BE49-F238E27FC236}">
                    <a16:creationId xmlns:a16="http://schemas.microsoft.com/office/drawing/2014/main" id="{B76E22BB-6F99-2AF0-28C3-B45BC689C383}"/>
                  </a:ext>
                </a:extLst>
              </p:cNvPr>
              <p:cNvSpPr>
                <a:spLocks noChangeAspect="1" noChangeShapeType="1"/>
              </p:cNvSpPr>
              <p:nvPr/>
            </p:nvSpPr>
            <p:spPr bwMode="auto">
              <a:xfrm>
                <a:off x="3110" y="2398"/>
                <a:ext cx="0" cy="317"/>
              </a:xfrm>
              <a:prstGeom prst="line">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412" name="Line 121">
                <a:extLst>
                  <a:ext uri="{FF2B5EF4-FFF2-40B4-BE49-F238E27FC236}">
                    <a16:creationId xmlns:a16="http://schemas.microsoft.com/office/drawing/2014/main" id="{F9CA0CAC-36E6-3EF3-6E3A-BCCE5D2E9658}"/>
                  </a:ext>
                </a:extLst>
              </p:cNvPr>
              <p:cNvSpPr>
                <a:spLocks noChangeAspect="1" noChangeShapeType="1"/>
              </p:cNvSpPr>
              <p:nvPr/>
            </p:nvSpPr>
            <p:spPr bwMode="auto">
              <a:xfrm flipH="1">
                <a:off x="3974" y="2398"/>
                <a:ext cx="1" cy="317"/>
              </a:xfrm>
              <a:prstGeom prst="line">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413" name="Line 122">
                <a:extLst>
                  <a:ext uri="{FF2B5EF4-FFF2-40B4-BE49-F238E27FC236}">
                    <a16:creationId xmlns:a16="http://schemas.microsoft.com/office/drawing/2014/main" id="{D76AB427-F858-990C-EE38-618DBDBF04DD}"/>
                  </a:ext>
                </a:extLst>
              </p:cNvPr>
              <p:cNvSpPr>
                <a:spLocks noChangeAspect="1" noChangeShapeType="1"/>
              </p:cNvSpPr>
              <p:nvPr/>
            </p:nvSpPr>
            <p:spPr bwMode="auto">
              <a:xfrm>
                <a:off x="3542" y="2394"/>
                <a:ext cx="0" cy="321"/>
              </a:xfrm>
              <a:prstGeom prst="line">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grpSp>
      <p:grpSp>
        <p:nvGrpSpPr>
          <p:cNvPr id="14368" name="Group 123">
            <a:extLst>
              <a:ext uri="{FF2B5EF4-FFF2-40B4-BE49-F238E27FC236}">
                <a16:creationId xmlns:a16="http://schemas.microsoft.com/office/drawing/2014/main" id="{D6B73DEC-3003-882C-9A4E-BA51F169E8B1}"/>
              </a:ext>
            </a:extLst>
          </p:cNvPr>
          <p:cNvGrpSpPr>
            <a:grpSpLocks noChangeAspect="1"/>
          </p:cNvGrpSpPr>
          <p:nvPr/>
        </p:nvGrpSpPr>
        <p:grpSpPr bwMode="auto">
          <a:xfrm>
            <a:off x="7991476" y="5595939"/>
            <a:ext cx="1025525" cy="257175"/>
            <a:chOff x="336" y="2456"/>
            <a:chExt cx="1843" cy="461"/>
          </a:xfrm>
        </p:grpSpPr>
        <p:sp>
          <p:nvSpPr>
            <p:cNvPr id="14378" name="Freeform 124">
              <a:extLst>
                <a:ext uri="{FF2B5EF4-FFF2-40B4-BE49-F238E27FC236}">
                  <a16:creationId xmlns:a16="http://schemas.microsoft.com/office/drawing/2014/main" id="{22447F69-A233-0947-2B21-244B14433DF8}"/>
                </a:ext>
              </a:extLst>
            </p:cNvPr>
            <p:cNvSpPr>
              <a:spLocks noChangeAspect="1"/>
            </p:cNvSpPr>
            <p:nvPr/>
          </p:nvSpPr>
          <p:spPr bwMode="auto">
            <a:xfrm>
              <a:off x="336" y="2645"/>
              <a:ext cx="1681" cy="81"/>
            </a:xfrm>
            <a:custGeom>
              <a:avLst/>
              <a:gdLst>
                <a:gd name="T0" fmla="*/ 0 w 2278"/>
                <a:gd name="T1" fmla="*/ 8 h 113"/>
                <a:gd name="T2" fmla="*/ 5 w 2278"/>
                <a:gd name="T3" fmla="*/ 8 h 113"/>
                <a:gd name="T4" fmla="*/ 10 w 2278"/>
                <a:gd name="T5" fmla="*/ 10 h 113"/>
                <a:gd name="T6" fmla="*/ 15 w 2278"/>
                <a:gd name="T7" fmla="*/ 10 h 113"/>
                <a:gd name="T8" fmla="*/ 20 w 2278"/>
                <a:gd name="T9" fmla="*/ 11 h 113"/>
                <a:gd name="T10" fmla="*/ 25 w 2278"/>
                <a:gd name="T11" fmla="*/ 11 h 113"/>
                <a:gd name="T12" fmla="*/ 30 w 2278"/>
                <a:gd name="T13" fmla="*/ 12 h 113"/>
                <a:gd name="T14" fmla="*/ 35 w 2278"/>
                <a:gd name="T15" fmla="*/ 13 h 113"/>
                <a:gd name="T16" fmla="*/ 41 w 2278"/>
                <a:gd name="T17" fmla="*/ 14 h 113"/>
                <a:gd name="T18" fmla="*/ 45 w 2278"/>
                <a:gd name="T19" fmla="*/ 14 h 113"/>
                <a:gd name="T20" fmla="*/ 50 w 2278"/>
                <a:gd name="T21" fmla="*/ 14 h 113"/>
                <a:gd name="T22" fmla="*/ 55 w 2278"/>
                <a:gd name="T23" fmla="*/ 14 h 113"/>
                <a:gd name="T24" fmla="*/ 61 w 2278"/>
                <a:gd name="T25" fmla="*/ 15 h 113"/>
                <a:gd name="T26" fmla="*/ 66 w 2278"/>
                <a:gd name="T27" fmla="*/ 15 h 113"/>
                <a:gd name="T28" fmla="*/ 71 w 2278"/>
                <a:gd name="T29" fmla="*/ 15 h 113"/>
                <a:gd name="T30" fmla="*/ 76 w 2278"/>
                <a:gd name="T31" fmla="*/ 15 h 113"/>
                <a:gd name="T32" fmla="*/ 82 w 2278"/>
                <a:gd name="T33" fmla="*/ 15 h 113"/>
                <a:gd name="T34" fmla="*/ 82 w 2278"/>
                <a:gd name="T35" fmla="*/ 15 h 113"/>
                <a:gd name="T36" fmla="*/ 367 w 2278"/>
                <a:gd name="T37" fmla="*/ 15 h 113"/>
                <a:gd name="T38" fmla="*/ 367 w 2278"/>
                <a:gd name="T39" fmla="*/ 0 h 113"/>
                <a:gd name="T40" fmla="*/ 82 w 2278"/>
                <a:gd name="T41" fmla="*/ 0 h 113"/>
                <a:gd name="T42" fmla="*/ 82 w 2278"/>
                <a:gd name="T43" fmla="*/ 1 h 113"/>
                <a:gd name="T44" fmla="*/ 76 w 2278"/>
                <a:gd name="T45" fmla="*/ 1 h 113"/>
                <a:gd name="T46" fmla="*/ 71 w 2278"/>
                <a:gd name="T47" fmla="*/ 1 h 113"/>
                <a:gd name="T48" fmla="*/ 66 w 2278"/>
                <a:gd name="T49" fmla="*/ 1 h 113"/>
                <a:gd name="T50" fmla="*/ 61 w 2278"/>
                <a:gd name="T51" fmla="*/ 1 h 113"/>
                <a:gd name="T52" fmla="*/ 55 w 2278"/>
                <a:gd name="T53" fmla="*/ 1 h 113"/>
                <a:gd name="T54" fmla="*/ 50 w 2278"/>
                <a:gd name="T55" fmla="*/ 1 h 113"/>
                <a:gd name="T56" fmla="*/ 45 w 2278"/>
                <a:gd name="T57" fmla="*/ 1 h 113"/>
                <a:gd name="T58" fmla="*/ 41 w 2278"/>
                <a:gd name="T59" fmla="*/ 1 h 113"/>
                <a:gd name="T60" fmla="*/ 35 w 2278"/>
                <a:gd name="T61" fmla="*/ 2 h 113"/>
                <a:gd name="T62" fmla="*/ 30 w 2278"/>
                <a:gd name="T63" fmla="*/ 3 h 113"/>
                <a:gd name="T64" fmla="*/ 25 w 2278"/>
                <a:gd name="T65" fmla="*/ 4 h 113"/>
                <a:gd name="T66" fmla="*/ 20 w 2278"/>
                <a:gd name="T67" fmla="*/ 4 h 113"/>
                <a:gd name="T68" fmla="*/ 15 w 2278"/>
                <a:gd name="T69" fmla="*/ 5 h 113"/>
                <a:gd name="T70" fmla="*/ 10 w 2278"/>
                <a:gd name="T71" fmla="*/ 6 h 113"/>
                <a:gd name="T72" fmla="*/ 5 w 2278"/>
                <a:gd name="T73" fmla="*/ 7 h 113"/>
                <a:gd name="T74" fmla="*/ 0 w 2278"/>
                <a:gd name="T75" fmla="*/ 8 h 113"/>
                <a:gd name="T76" fmla="*/ 0 w 2278"/>
                <a:gd name="T77" fmla="*/ 8 h 113"/>
                <a:gd name="T78" fmla="*/ 0 w 2278"/>
                <a:gd name="T79" fmla="*/ 8 h 113"/>
                <a:gd name="T80" fmla="*/ 0 w 2278"/>
                <a:gd name="T81" fmla="*/ 8 h 113"/>
                <a:gd name="T82" fmla="*/ 0 w 2278"/>
                <a:gd name="T83" fmla="*/ 8 h 113"/>
                <a:gd name="T84" fmla="*/ 0 w 2278"/>
                <a:gd name="T85" fmla="*/ 8 h 113"/>
                <a:gd name="T86" fmla="*/ 0 w 2278"/>
                <a:gd name="T87" fmla="*/ 8 h 113"/>
                <a:gd name="T88" fmla="*/ 0 w 2278"/>
                <a:gd name="T89" fmla="*/ 8 h 113"/>
                <a:gd name="T90" fmla="*/ 0 w 2278"/>
                <a:gd name="T91" fmla="*/ 8 h 113"/>
                <a:gd name="T92" fmla="*/ 0 w 2278"/>
                <a:gd name="T93" fmla="*/ 8 h 113"/>
                <a:gd name="T94" fmla="*/ 0 w 2278"/>
                <a:gd name="T95" fmla="*/ 8 h 113"/>
                <a:gd name="T96" fmla="*/ 0 w 2278"/>
                <a:gd name="T97" fmla="*/ 8 h 113"/>
                <a:gd name="T98" fmla="*/ 0 w 2278"/>
                <a:gd name="T99" fmla="*/ 8 h 113"/>
                <a:gd name="T100" fmla="*/ 0 w 2278"/>
                <a:gd name="T101" fmla="*/ 8 h 113"/>
                <a:gd name="T102" fmla="*/ 0 w 2278"/>
                <a:gd name="T103" fmla="*/ 8 h 113"/>
                <a:gd name="T104" fmla="*/ 0 w 2278"/>
                <a:gd name="T105" fmla="*/ 8 h 113"/>
                <a:gd name="T106" fmla="*/ 0 w 2278"/>
                <a:gd name="T107" fmla="*/ 8 h 113"/>
                <a:gd name="T108" fmla="*/ 0 w 2278"/>
                <a:gd name="T109" fmla="*/ 8 h 11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278" h="113">
                  <a:moveTo>
                    <a:pt x="0" y="56"/>
                  </a:moveTo>
                  <a:lnTo>
                    <a:pt x="31" y="63"/>
                  </a:lnTo>
                  <a:lnTo>
                    <a:pt x="62" y="70"/>
                  </a:lnTo>
                  <a:lnTo>
                    <a:pt x="93" y="76"/>
                  </a:lnTo>
                  <a:lnTo>
                    <a:pt x="125" y="82"/>
                  </a:lnTo>
                  <a:lnTo>
                    <a:pt x="156" y="87"/>
                  </a:lnTo>
                  <a:lnTo>
                    <a:pt x="187" y="92"/>
                  </a:lnTo>
                  <a:lnTo>
                    <a:pt x="218" y="96"/>
                  </a:lnTo>
                  <a:lnTo>
                    <a:pt x="251" y="100"/>
                  </a:lnTo>
                  <a:lnTo>
                    <a:pt x="281" y="103"/>
                  </a:lnTo>
                  <a:lnTo>
                    <a:pt x="312" y="106"/>
                  </a:lnTo>
                  <a:lnTo>
                    <a:pt x="343" y="108"/>
                  </a:lnTo>
                  <a:lnTo>
                    <a:pt x="376" y="110"/>
                  </a:lnTo>
                  <a:lnTo>
                    <a:pt x="407" y="111"/>
                  </a:lnTo>
                  <a:lnTo>
                    <a:pt x="439" y="112"/>
                  </a:lnTo>
                  <a:lnTo>
                    <a:pt x="472" y="112"/>
                  </a:lnTo>
                  <a:lnTo>
                    <a:pt x="505" y="111"/>
                  </a:lnTo>
                  <a:lnTo>
                    <a:pt x="505" y="112"/>
                  </a:lnTo>
                  <a:lnTo>
                    <a:pt x="2277" y="112"/>
                  </a:lnTo>
                  <a:lnTo>
                    <a:pt x="2277" y="0"/>
                  </a:lnTo>
                  <a:lnTo>
                    <a:pt x="505" y="0"/>
                  </a:lnTo>
                  <a:lnTo>
                    <a:pt x="505" y="1"/>
                  </a:lnTo>
                  <a:lnTo>
                    <a:pt x="472" y="2"/>
                  </a:lnTo>
                  <a:lnTo>
                    <a:pt x="439" y="2"/>
                  </a:lnTo>
                  <a:lnTo>
                    <a:pt x="407" y="4"/>
                  </a:lnTo>
                  <a:lnTo>
                    <a:pt x="376" y="4"/>
                  </a:lnTo>
                  <a:lnTo>
                    <a:pt x="343" y="6"/>
                  </a:lnTo>
                  <a:lnTo>
                    <a:pt x="312" y="8"/>
                  </a:lnTo>
                  <a:lnTo>
                    <a:pt x="281" y="11"/>
                  </a:lnTo>
                  <a:lnTo>
                    <a:pt x="251" y="13"/>
                  </a:lnTo>
                  <a:lnTo>
                    <a:pt x="218" y="18"/>
                  </a:lnTo>
                  <a:lnTo>
                    <a:pt x="187" y="21"/>
                  </a:lnTo>
                  <a:lnTo>
                    <a:pt x="156" y="27"/>
                  </a:lnTo>
                  <a:lnTo>
                    <a:pt x="125" y="31"/>
                  </a:lnTo>
                  <a:lnTo>
                    <a:pt x="93" y="38"/>
                  </a:lnTo>
                  <a:lnTo>
                    <a:pt x="62" y="44"/>
                  </a:lnTo>
                  <a:lnTo>
                    <a:pt x="31" y="51"/>
                  </a:lnTo>
                  <a:lnTo>
                    <a:pt x="0" y="57"/>
                  </a:lnTo>
                  <a:lnTo>
                    <a:pt x="0" y="56"/>
                  </a:lnTo>
                </a:path>
              </a:pathLst>
            </a:custGeom>
            <a:gradFill rotWithShape="0">
              <a:gsLst>
                <a:gs pos="0">
                  <a:srgbClr val="000000"/>
                </a:gs>
                <a:gs pos="50000">
                  <a:srgbClr val="969696"/>
                </a:gs>
                <a:gs pos="100000">
                  <a:srgbClr val="000000"/>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79" name="Freeform 125">
              <a:extLst>
                <a:ext uri="{FF2B5EF4-FFF2-40B4-BE49-F238E27FC236}">
                  <a16:creationId xmlns:a16="http://schemas.microsoft.com/office/drawing/2014/main" id="{5630566C-20DA-6F4C-35B8-155C75894A59}"/>
                </a:ext>
              </a:extLst>
            </p:cNvPr>
            <p:cNvSpPr>
              <a:spLocks noChangeAspect="1"/>
            </p:cNvSpPr>
            <p:nvPr/>
          </p:nvSpPr>
          <p:spPr bwMode="auto">
            <a:xfrm>
              <a:off x="1720" y="2531"/>
              <a:ext cx="137" cy="97"/>
            </a:xfrm>
            <a:custGeom>
              <a:avLst/>
              <a:gdLst>
                <a:gd name="T0" fmla="*/ 12 w 225"/>
                <a:gd name="T1" fmla="*/ 1 h 158"/>
                <a:gd name="T2" fmla="*/ 12 w 225"/>
                <a:gd name="T3" fmla="*/ 9 h 158"/>
                <a:gd name="T4" fmla="*/ 3 w 225"/>
                <a:gd name="T5" fmla="*/ 7 h 158"/>
                <a:gd name="T6" fmla="*/ 0 w 225"/>
                <a:gd name="T7" fmla="*/ 6 h 158"/>
                <a:gd name="T8" fmla="*/ 1 w 225"/>
                <a:gd name="T9" fmla="*/ 4 h 158"/>
                <a:gd name="T10" fmla="*/ 1 w 225"/>
                <a:gd name="T11" fmla="*/ 0 h 158"/>
                <a:gd name="T12" fmla="*/ 4 w 225"/>
                <a:gd name="T13" fmla="*/ 0 h 158"/>
                <a:gd name="T14" fmla="*/ 8 w 225"/>
                <a:gd name="T15" fmla="*/ 0 h 158"/>
                <a:gd name="T16" fmla="*/ 12 w 225"/>
                <a:gd name="T17" fmla="*/ 1 h 158"/>
                <a:gd name="T18" fmla="*/ 12 w 225"/>
                <a:gd name="T19" fmla="*/ 1 h 15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5" h="158">
                  <a:moveTo>
                    <a:pt x="224" y="20"/>
                  </a:moveTo>
                  <a:lnTo>
                    <a:pt x="224" y="157"/>
                  </a:lnTo>
                  <a:lnTo>
                    <a:pt x="67" y="137"/>
                  </a:lnTo>
                  <a:lnTo>
                    <a:pt x="0" y="117"/>
                  </a:lnTo>
                  <a:lnTo>
                    <a:pt x="22" y="59"/>
                  </a:lnTo>
                  <a:lnTo>
                    <a:pt x="22" y="0"/>
                  </a:lnTo>
                  <a:lnTo>
                    <a:pt x="89" y="0"/>
                  </a:lnTo>
                  <a:lnTo>
                    <a:pt x="156" y="0"/>
                  </a:lnTo>
                  <a:lnTo>
                    <a:pt x="224" y="20"/>
                  </a:lnTo>
                </a:path>
              </a:pathLst>
            </a:custGeom>
            <a:gradFill rotWithShape="0">
              <a:gsLst>
                <a:gs pos="0">
                  <a:srgbClr val="E26200"/>
                </a:gs>
                <a:gs pos="100000">
                  <a:srgbClr val="FFEFCE"/>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80" name="Freeform 126">
              <a:extLst>
                <a:ext uri="{FF2B5EF4-FFF2-40B4-BE49-F238E27FC236}">
                  <a16:creationId xmlns:a16="http://schemas.microsoft.com/office/drawing/2014/main" id="{09C5B061-4150-A5E1-7110-FB129C2C25F6}"/>
                </a:ext>
              </a:extLst>
            </p:cNvPr>
            <p:cNvSpPr>
              <a:spLocks noChangeAspect="1"/>
            </p:cNvSpPr>
            <p:nvPr/>
          </p:nvSpPr>
          <p:spPr bwMode="auto">
            <a:xfrm>
              <a:off x="1720" y="2504"/>
              <a:ext cx="165" cy="165"/>
            </a:xfrm>
            <a:custGeom>
              <a:avLst/>
              <a:gdLst>
                <a:gd name="T0" fmla="*/ 0 w 269"/>
                <a:gd name="T1" fmla="*/ 1 h 270"/>
                <a:gd name="T2" fmla="*/ 14 w 269"/>
                <a:gd name="T3" fmla="*/ 14 h 270"/>
                <a:gd name="T4" fmla="*/ 14 w 269"/>
                <a:gd name="T5" fmla="*/ 12 h 270"/>
                <a:gd name="T6" fmla="*/ 14 w 269"/>
                <a:gd name="T7" fmla="*/ 12 h 270"/>
                <a:gd name="T8" fmla="*/ 14 w 269"/>
                <a:gd name="T9" fmla="*/ 12 h 270"/>
                <a:gd name="T10" fmla="*/ 14 w 269"/>
                <a:gd name="T11" fmla="*/ 12 h 270"/>
                <a:gd name="T12" fmla="*/ 14 w 269"/>
                <a:gd name="T13" fmla="*/ 11 h 270"/>
                <a:gd name="T14" fmla="*/ 13 w 269"/>
                <a:gd name="T15" fmla="*/ 11 h 270"/>
                <a:gd name="T16" fmla="*/ 13 w 269"/>
                <a:gd name="T17" fmla="*/ 11 h 270"/>
                <a:gd name="T18" fmla="*/ 13 w 269"/>
                <a:gd name="T19" fmla="*/ 11 h 270"/>
                <a:gd name="T20" fmla="*/ 13 w 269"/>
                <a:gd name="T21" fmla="*/ 10 h 270"/>
                <a:gd name="T22" fmla="*/ 13 w 269"/>
                <a:gd name="T23" fmla="*/ 10 h 270"/>
                <a:gd name="T24" fmla="*/ 6 w 269"/>
                <a:gd name="T25" fmla="*/ 8 h 270"/>
                <a:gd name="T26" fmla="*/ 6 w 269"/>
                <a:gd name="T27" fmla="*/ 8 h 270"/>
                <a:gd name="T28" fmla="*/ 5 w 269"/>
                <a:gd name="T29" fmla="*/ 8 h 270"/>
                <a:gd name="T30" fmla="*/ 5 w 269"/>
                <a:gd name="T31" fmla="*/ 7 h 270"/>
                <a:gd name="T32" fmla="*/ 5 w 269"/>
                <a:gd name="T33" fmla="*/ 7 h 270"/>
                <a:gd name="T34" fmla="*/ 5 w 269"/>
                <a:gd name="T35" fmla="*/ 7 h 270"/>
                <a:gd name="T36" fmla="*/ 5 w 269"/>
                <a:gd name="T37" fmla="*/ 6 h 270"/>
                <a:gd name="T38" fmla="*/ 6 w 269"/>
                <a:gd name="T39" fmla="*/ 6 h 270"/>
                <a:gd name="T40" fmla="*/ 6 w 269"/>
                <a:gd name="T41" fmla="*/ 6 h 270"/>
                <a:gd name="T42" fmla="*/ 10 w 269"/>
                <a:gd name="T43" fmla="*/ 5 h 270"/>
                <a:gd name="T44" fmla="*/ 11 w 269"/>
                <a:gd name="T45" fmla="*/ 4 h 270"/>
                <a:gd name="T46" fmla="*/ 11 w 269"/>
                <a:gd name="T47" fmla="*/ 4 h 270"/>
                <a:gd name="T48" fmla="*/ 11 w 269"/>
                <a:gd name="T49" fmla="*/ 4 h 270"/>
                <a:gd name="T50" fmla="*/ 12 w 269"/>
                <a:gd name="T51" fmla="*/ 4 h 270"/>
                <a:gd name="T52" fmla="*/ 12 w 269"/>
                <a:gd name="T53" fmla="*/ 4 h 270"/>
                <a:gd name="T54" fmla="*/ 12 w 269"/>
                <a:gd name="T55" fmla="*/ 4 h 270"/>
                <a:gd name="T56" fmla="*/ 12 w 269"/>
                <a:gd name="T57" fmla="*/ 4 h 270"/>
                <a:gd name="T58" fmla="*/ 12 w 269"/>
                <a:gd name="T59" fmla="*/ 4 h 270"/>
                <a:gd name="T60" fmla="*/ 12 w 269"/>
                <a:gd name="T61" fmla="*/ 4 h 270"/>
                <a:gd name="T62" fmla="*/ 12 w 269"/>
                <a:gd name="T63" fmla="*/ 2 h 270"/>
                <a:gd name="T64" fmla="*/ 12 w 269"/>
                <a:gd name="T65" fmla="*/ 2 h 270"/>
                <a:gd name="T66" fmla="*/ 12 w 269"/>
                <a:gd name="T67" fmla="*/ 2 h 270"/>
                <a:gd name="T68" fmla="*/ 12 w 269"/>
                <a:gd name="T69" fmla="*/ 1 h 270"/>
                <a:gd name="T70" fmla="*/ 12 w 269"/>
                <a:gd name="T71" fmla="*/ 1 h 270"/>
                <a:gd name="T72" fmla="*/ 11 w 269"/>
                <a:gd name="T73" fmla="*/ 1 h 270"/>
                <a:gd name="T74" fmla="*/ 11 w 269"/>
                <a:gd name="T75" fmla="*/ 1 h 270"/>
                <a:gd name="T76" fmla="*/ 11 w 269"/>
                <a:gd name="T77" fmla="*/ 1 h 270"/>
                <a:gd name="T78" fmla="*/ 11 w 269"/>
                <a:gd name="T79" fmla="*/ 1 h 270"/>
                <a:gd name="T80" fmla="*/ 4 w 269"/>
                <a:gd name="T81" fmla="*/ 0 h 270"/>
                <a:gd name="T82" fmla="*/ 0 w 269"/>
                <a:gd name="T83" fmla="*/ 1 h 2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69" h="270">
                  <a:moveTo>
                    <a:pt x="0" y="1"/>
                  </a:moveTo>
                  <a:lnTo>
                    <a:pt x="0" y="23"/>
                  </a:lnTo>
                  <a:lnTo>
                    <a:pt x="44" y="225"/>
                  </a:lnTo>
                  <a:lnTo>
                    <a:pt x="268" y="269"/>
                  </a:lnTo>
                  <a:lnTo>
                    <a:pt x="268" y="224"/>
                  </a:lnTo>
                  <a:lnTo>
                    <a:pt x="267" y="222"/>
                  </a:lnTo>
                  <a:lnTo>
                    <a:pt x="266" y="220"/>
                  </a:lnTo>
                  <a:lnTo>
                    <a:pt x="264" y="219"/>
                  </a:lnTo>
                  <a:lnTo>
                    <a:pt x="264" y="217"/>
                  </a:lnTo>
                  <a:lnTo>
                    <a:pt x="262" y="216"/>
                  </a:lnTo>
                  <a:lnTo>
                    <a:pt x="262" y="214"/>
                  </a:lnTo>
                  <a:lnTo>
                    <a:pt x="260" y="212"/>
                  </a:lnTo>
                  <a:lnTo>
                    <a:pt x="260" y="210"/>
                  </a:lnTo>
                  <a:lnTo>
                    <a:pt x="258" y="210"/>
                  </a:lnTo>
                  <a:lnTo>
                    <a:pt x="256" y="208"/>
                  </a:lnTo>
                  <a:lnTo>
                    <a:pt x="254" y="208"/>
                  </a:lnTo>
                  <a:lnTo>
                    <a:pt x="253" y="206"/>
                  </a:lnTo>
                  <a:lnTo>
                    <a:pt x="251" y="206"/>
                  </a:lnTo>
                  <a:lnTo>
                    <a:pt x="250" y="204"/>
                  </a:lnTo>
                  <a:lnTo>
                    <a:pt x="248" y="203"/>
                  </a:lnTo>
                  <a:lnTo>
                    <a:pt x="246" y="202"/>
                  </a:lnTo>
                  <a:lnTo>
                    <a:pt x="111" y="157"/>
                  </a:lnTo>
                  <a:lnTo>
                    <a:pt x="106" y="157"/>
                  </a:lnTo>
                  <a:lnTo>
                    <a:pt x="101" y="156"/>
                  </a:lnTo>
                  <a:lnTo>
                    <a:pt x="97" y="154"/>
                  </a:lnTo>
                  <a:lnTo>
                    <a:pt x="95" y="150"/>
                  </a:lnTo>
                  <a:lnTo>
                    <a:pt x="92" y="147"/>
                  </a:lnTo>
                  <a:lnTo>
                    <a:pt x="90" y="144"/>
                  </a:lnTo>
                  <a:lnTo>
                    <a:pt x="89" y="140"/>
                  </a:lnTo>
                  <a:lnTo>
                    <a:pt x="89" y="135"/>
                  </a:lnTo>
                  <a:lnTo>
                    <a:pt x="89" y="132"/>
                  </a:lnTo>
                  <a:lnTo>
                    <a:pt x="90" y="128"/>
                  </a:lnTo>
                  <a:lnTo>
                    <a:pt x="92" y="124"/>
                  </a:lnTo>
                  <a:lnTo>
                    <a:pt x="95" y="120"/>
                  </a:lnTo>
                  <a:lnTo>
                    <a:pt x="97" y="118"/>
                  </a:lnTo>
                  <a:lnTo>
                    <a:pt x="101" y="115"/>
                  </a:lnTo>
                  <a:lnTo>
                    <a:pt x="106" y="113"/>
                  </a:lnTo>
                  <a:lnTo>
                    <a:pt x="111" y="112"/>
                  </a:lnTo>
                  <a:lnTo>
                    <a:pt x="201" y="90"/>
                  </a:lnTo>
                  <a:lnTo>
                    <a:pt x="202" y="89"/>
                  </a:lnTo>
                  <a:lnTo>
                    <a:pt x="203" y="89"/>
                  </a:lnTo>
                  <a:lnTo>
                    <a:pt x="205" y="89"/>
                  </a:lnTo>
                  <a:lnTo>
                    <a:pt x="207" y="89"/>
                  </a:lnTo>
                  <a:lnTo>
                    <a:pt x="210" y="89"/>
                  </a:lnTo>
                  <a:lnTo>
                    <a:pt x="211" y="89"/>
                  </a:lnTo>
                  <a:lnTo>
                    <a:pt x="213" y="87"/>
                  </a:lnTo>
                  <a:lnTo>
                    <a:pt x="215" y="85"/>
                  </a:lnTo>
                  <a:lnTo>
                    <a:pt x="216" y="83"/>
                  </a:lnTo>
                  <a:lnTo>
                    <a:pt x="216" y="82"/>
                  </a:lnTo>
                  <a:lnTo>
                    <a:pt x="218" y="81"/>
                  </a:lnTo>
                  <a:lnTo>
                    <a:pt x="219" y="79"/>
                  </a:lnTo>
                  <a:lnTo>
                    <a:pt x="220" y="77"/>
                  </a:lnTo>
                  <a:lnTo>
                    <a:pt x="220" y="75"/>
                  </a:lnTo>
                  <a:lnTo>
                    <a:pt x="221" y="73"/>
                  </a:lnTo>
                  <a:lnTo>
                    <a:pt x="221" y="71"/>
                  </a:lnTo>
                  <a:lnTo>
                    <a:pt x="222" y="68"/>
                  </a:lnTo>
                  <a:lnTo>
                    <a:pt x="224" y="67"/>
                  </a:lnTo>
                  <a:lnTo>
                    <a:pt x="224" y="45"/>
                  </a:lnTo>
                  <a:lnTo>
                    <a:pt x="223" y="44"/>
                  </a:lnTo>
                  <a:lnTo>
                    <a:pt x="222" y="42"/>
                  </a:lnTo>
                  <a:lnTo>
                    <a:pt x="222" y="41"/>
                  </a:lnTo>
                  <a:lnTo>
                    <a:pt x="221" y="39"/>
                  </a:lnTo>
                  <a:lnTo>
                    <a:pt x="221" y="37"/>
                  </a:lnTo>
                  <a:lnTo>
                    <a:pt x="219" y="35"/>
                  </a:lnTo>
                  <a:lnTo>
                    <a:pt x="218" y="33"/>
                  </a:lnTo>
                  <a:lnTo>
                    <a:pt x="216" y="31"/>
                  </a:lnTo>
                  <a:lnTo>
                    <a:pt x="216" y="30"/>
                  </a:lnTo>
                  <a:lnTo>
                    <a:pt x="215" y="30"/>
                  </a:lnTo>
                  <a:lnTo>
                    <a:pt x="213" y="28"/>
                  </a:lnTo>
                  <a:lnTo>
                    <a:pt x="211" y="27"/>
                  </a:lnTo>
                  <a:lnTo>
                    <a:pt x="210" y="25"/>
                  </a:lnTo>
                  <a:lnTo>
                    <a:pt x="207" y="25"/>
                  </a:lnTo>
                  <a:lnTo>
                    <a:pt x="205" y="24"/>
                  </a:lnTo>
                  <a:lnTo>
                    <a:pt x="203" y="24"/>
                  </a:lnTo>
                  <a:lnTo>
                    <a:pt x="202" y="23"/>
                  </a:lnTo>
                  <a:lnTo>
                    <a:pt x="201" y="23"/>
                  </a:lnTo>
                  <a:lnTo>
                    <a:pt x="67" y="0"/>
                  </a:lnTo>
                  <a:lnTo>
                    <a:pt x="0" y="0"/>
                  </a:lnTo>
                  <a:lnTo>
                    <a:pt x="0" y="1"/>
                  </a:lnTo>
                </a:path>
              </a:pathLst>
            </a:custGeom>
            <a:solidFill>
              <a:srgbClr val="FFEFCE"/>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81" name="Freeform 127">
              <a:extLst>
                <a:ext uri="{FF2B5EF4-FFF2-40B4-BE49-F238E27FC236}">
                  <a16:creationId xmlns:a16="http://schemas.microsoft.com/office/drawing/2014/main" id="{A109F116-8ED1-9459-29B9-0ED620686817}"/>
                </a:ext>
              </a:extLst>
            </p:cNvPr>
            <p:cNvSpPr>
              <a:spLocks noChangeAspect="1"/>
            </p:cNvSpPr>
            <p:nvPr/>
          </p:nvSpPr>
          <p:spPr bwMode="auto">
            <a:xfrm>
              <a:off x="855" y="2490"/>
              <a:ext cx="55" cy="28"/>
            </a:xfrm>
            <a:custGeom>
              <a:avLst/>
              <a:gdLst>
                <a:gd name="T0" fmla="*/ 4 w 91"/>
                <a:gd name="T1" fmla="*/ 2 h 46"/>
                <a:gd name="T2" fmla="*/ 0 w 91"/>
                <a:gd name="T3" fmla="*/ 2 h 46"/>
                <a:gd name="T4" fmla="*/ 0 w 91"/>
                <a:gd name="T5" fmla="*/ 1 h 46"/>
                <a:gd name="T6" fmla="*/ 1 w 91"/>
                <a:gd name="T7" fmla="*/ 0 h 46"/>
                <a:gd name="T8" fmla="*/ 4 w 91"/>
                <a:gd name="T9" fmla="*/ 0 h 46"/>
                <a:gd name="T10" fmla="*/ 4 w 91"/>
                <a:gd name="T11" fmla="*/ 2 h 46"/>
                <a:gd name="T12" fmla="*/ 4 w 91"/>
                <a:gd name="T13" fmla="*/ 2 h 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1" h="46">
                  <a:moveTo>
                    <a:pt x="90" y="45"/>
                  </a:moveTo>
                  <a:lnTo>
                    <a:pt x="0" y="45"/>
                  </a:lnTo>
                  <a:lnTo>
                    <a:pt x="0" y="22"/>
                  </a:lnTo>
                  <a:lnTo>
                    <a:pt x="22" y="0"/>
                  </a:lnTo>
                  <a:lnTo>
                    <a:pt x="90" y="0"/>
                  </a:lnTo>
                  <a:lnTo>
                    <a:pt x="90" y="45"/>
                  </a:lnTo>
                </a:path>
              </a:pathLst>
            </a:custGeom>
            <a:solidFill>
              <a:srgbClr val="FFFFFF"/>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82" name="Freeform 128">
              <a:extLst>
                <a:ext uri="{FF2B5EF4-FFF2-40B4-BE49-F238E27FC236}">
                  <a16:creationId xmlns:a16="http://schemas.microsoft.com/office/drawing/2014/main" id="{435B7442-8E36-7756-36FC-873D8D3F779E}"/>
                </a:ext>
              </a:extLst>
            </p:cNvPr>
            <p:cNvSpPr>
              <a:spLocks noChangeAspect="1"/>
            </p:cNvSpPr>
            <p:nvPr/>
          </p:nvSpPr>
          <p:spPr bwMode="auto">
            <a:xfrm>
              <a:off x="1720" y="2787"/>
              <a:ext cx="137" cy="97"/>
            </a:xfrm>
            <a:custGeom>
              <a:avLst/>
              <a:gdLst>
                <a:gd name="T0" fmla="*/ 12 w 225"/>
                <a:gd name="T1" fmla="*/ 7 h 157"/>
                <a:gd name="T2" fmla="*/ 12 w 225"/>
                <a:gd name="T3" fmla="*/ 0 h 157"/>
                <a:gd name="T4" fmla="*/ 3 w 225"/>
                <a:gd name="T5" fmla="*/ 1 h 157"/>
                <a:gd name="T6" fmla="*/ 0 w 225"/>
                <a:gd name="T7" fmla="*/ 2 h 157"/>
                <a:gd name="T8" fmla="*/ 1 w 225"/>
                <a:gd name="T9" fmla="*/ 6 h 157"/>
                <a:gd name="T10" fmla="*/ 1 w 225"/>
                <a:gd name="T11" fmla="*/ 9 h 157"/>
                <a:gd name="T12" fmla="*/ 4 w 225"/>
                <a:gd name="T13" fmla="*/ 9 h 157"/>
                <a:gd name="T14" fmla="*/ 8 w 225"/>
                <a:gd name="T15" fmla="*/ 9 h 157"/>
                <a:gd name="T16" fmla="*/ 12 w 225"/>
                <a:gd name="T17" fmla="*/ 7 h 157"/>
                <a:gd name="T18" fmla="*/ 12 w 225"/>
                <a:gd name="T19" fmla="*/ 7 h 15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5" h="157">
                  <a:moveTo>
                    <a:pt x="224" y="137"/>
                  </a:moveTo>
                  <a:lnTo>
                    <a:pt x="224" y="0"/>
                  </a:lnTo>
                  <a:lnTo>
                    <a:pt x="67" y="20"/>
                  </a:lnTo>
                  <a:lnTo>
                    <a:pt x="0" y="40"/>
                  </a:lnTo>
                  <a:lnTo>
                    <a:pt x="22" y="98"/>
                  </a:lnTo>
                  <a:lnTo>
                    <a:pt x="22" y="156"/>
                  </a:lnTo>
                  <a:lnTo>
                    <a:pt x="89" y="156"/>
                  </a:lnTo>
                  <a:lnTo>
                    <a:pt x="156" y="156"/>
                  </a:lnTo>
                  <a:lnTo>
                    <a:pt x="224" y="137"/>
                  </a:lnTo>
                </a:path>
              </a:pathLst>
            </a:custGeom>
            <a:gradFill rotWithShape="0">
              <a:gsLst>
                <a:gs pos="0">
                  <a:srgbClr val="E26200"/>
                </a:gs>
                <a:gs pos="100000">
                  <a:srgbClr val="FFEFCE"/>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83" name="Freeform 129">
              <a:extLst>
                <a:ext uri="{FF2B5EF4-FFF2-40B4-BE49-F238E27FC236}">
                  <a16:creationId xmlns:a16="http://schemas.microsoft.com/office/drawing/2014/main" id="{5429DAC7-6682-4246-7212-A92A75CCAF4F}"/>
                </a:ext>
              </a:extLst>
            </p:cNvPr>
            <p:cNvSpPr>
              <a:spLocks noChangeAspect="1"/>
            </p:cNvSpPr>
            <p:nvPr/>
          </p:nvSpPr>
          <p:spPr bwMode="auto">
            <a:xfrm>
              <a:off x="1880" y="2591"/>
              <a:ext cx="273" cy="78"/>
            </a:xfrm>
            <a:custGeom>
              <a:avLst/>
              <a:gdLst>
                <a:gd name="T0" fmla="*/ 0 w 446"/>
                <a:gd name="T1" fmla="*/ 12 h 113"/>
                <a:gd name="T2" fmla="*/ 12 w 446"/>
                <a:gd name="T3" fmla="*/ 0 h 113"/>
                <a:gd name="T4" fmla="*/ 23 w 446"/>
                <a:gd name="T5" fmla="*/ 0 h 113"/>
                <a:gd name="T6" fmla="*/ 23 w 446"/>
                <a:gd name="T7" fmla="*/ 6 h 113"/>
                <a:gd name="T8" fmla="*/ 23 w 446"/>
                <a:gd name="T9" fmla="*/ 12 h 113"/>
                <a:gd name="T10" fmla="*/ 0 w 446"/>
                <a:gd name="T11" fmla="*/ 12 h 113"/>
                <a:gd name="T12" fmla="*/ 0 w 446"/>
                <a:gd name="T13" fmla="*/ 12 h 1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6" h="113">
                  <a:moveTo>
                    <a:pt x="0" y="112"/>
                  </a:moveTo>
                  <a:lnTo>
                    <a:pt x="223" y="0"/>
                  </a:lnTo>
                  <a:lnTo>
                    <a:pt x="445" y="0"/>
                  </a:lnTo>
                  <a:lnTo>
                    <a:pt x="445" y="56"/>
                  </a:lnTo>
                  <a:lnTo>
                    <a:pt x="445" y="112"/>
                  </a:lnTo>
                  <a:lnTo>
                    <a:pt x="0" y="112"/>
                  </a:lnTo>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84" name="Freeform 130">
              <a:extLst>
                <a:ext uri="{FF2B5EF4-FFF2-40B4-BE49-F238E27FC236}">
                  <a16:creationId xmlns:a16="http://schemas.microsoft.com/office/drawing/2014/main" id="{156BEAE9-B53F-FD50-7357-B9C7D4C76B88}"/>
                </a:ext>
              </a:extLst>
            </p:cNvPr>
            <p:cNvSpPr>
              <a:spLocks noChangeAspect="1"/>
            </p:cNvSpPr>
            <p:nvPr/>
          </p:nvSpPr>
          <p:spPr bwMode="auto">
            <a:xfrm>
              <a:off x="1880" y="2747"/>
              <a:ext cx="273" cy="77"/>
            </a:xfrm>
            <a:custGeom>
              <a:avLst/>
              <a:gdLst>
                <a:gd name="T0" fmla="*/ 0 w 446"/>
                <a:gd name="T1" fmla="*/ 0 h 112"/>
                <a:gd name="T2" fmla="*/ 12 w 446"/>
                <a:gd name="T3" fmla="*/ 12 h 112"/>
                <a:gd name="T4" fmla="*/ 23 w 446"/>
                <a:gd name="T5" fmla="*/ 12 h 112"/>
                <a:gd name="T6" fmla="*/ 23 w 446"/>
                <a:gd name="T7" fmla="*/ 6 h 112"/>
                <a:gd name="T8" fmla="*/ 23 w 446"/>
                <a:gd name="T9" fmla="*/ 0 h 112"/>
                <a:gd name="T10" fmla="*/ 0 w 446"/>
                <a:gd name="T11" fmla="*/ 0 h 112"/>
                <a:gd name="T12" fmla="*/ 0 w 446"/>
                <a:gd name="T13" fmla="*/ 0 h 1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6" h="112">
                  <a:moveTo>
                    <a:pt x="0" y="0"/>
                  </a:moveTo>
                  <a:lnTo>
                    <a:pt x="223" y="111"/>
                  </a:lnTo>
                  <a:lnTo>
                    <a:pt x="445" y="111"/>
                  </a:lnTo>
                  <a:lnTo>
                    <a:pt x="445" y="56"/>
                  </a:lnTo>
                  <a:lnTo>
                    <a:pt x="445" y="0"/>
                  </a:lnTo>
                  <a:lnTo>
                    <a:pt x="0" y="0"/>
                  </a:lnTo>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85" name="AutoShape 131">
              <a:extLst>
                <a:ext uri="{FF2B5EF4-FFF2-40B4-BE49-F238E27FC236}">
                  <a16:creationId xmlns:a16="http://schemas.microsoft.com/office/drawing/2014/main" id="{A3EAD56A-4B4E-9EF5-9A59-6F99A84D6DE8}"/>
                </a:ext>
              </a:extLst>
            </p:cNvPr>
            <p:cNvSpPr>
              <a:spLocks noChangeAspect="1" noChangeArrowheads="1"/>
            </p:cNvSpPr>
            <p:nvPr/>
          </p:nvSpPr>
          <p:spPr bwMode="auto">
            <a:xfrm rot="5400000">
              <a:off x="368" y="2634"/>
              <a:ext cx="40" cy="104"/>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5940 w 21600"/>
                <a:gd name="T13" fmla="*/ 6023 h 21600"/>
                <a:gd name="T14" fmla="*/ 15660 w 21600"/>
                <a:gd name="T15" fmla="*/ 15577 h 21600"/>
              </a:gdLst>
              <a:ahLst/>
              <a:cxnLst>
                <a:cxn ang="T8">
                  <a:pos x="T0" y="T1"/>
                </a:cxn>
                <a:cxn ang="T9">
                  <a:pos x="T2" y="T3"/>
                </a:cxn>
                <a:cxn ang="T10">
                  <a:pos x="T4" y="T5"/>
                </a:cxn>
                <a:cxn ang="T11">
                  <a:pos x="T6" y="T7"/>
                </a:cxn>
              </a:cxnLst>
              <a:rect l="T12" t="T13" r="T14" b="T15"/>
              <a:pathLst>
                <a:path w="21600" h="21600">
                  <a:moveTo>
                    <a:pt x="0" y="0"/>
                  </a:moveTo>
                  <a:lnTo>
                    <a:pt x="8441" y="21600"/>
                  </a:lnTo>
                  <a:lnTo>
                    <a:pt x="13159" y="21600"/>
                  </a:lnTo>
                  <a:lnTo>
                    <a:pt x="21600" y="0"/>
                  </a:lnTo>
                  <a:lnTo>
                    <a:pt x="0" y="0"/>
                  </a:lnTo>
                  <a:close/>
                </a:path>
              </a:pathLst>
            </a:cu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86" name="Freeform 132">
              <a:extLst>
                <a:ext uri="{FF2B5EF4-FFF2-40B4-BE49-F238E27FC236}">
                  <a16:creationId xmlns:a16="http://schemas.microsoft.com/office/drawing/2014/main" id="{515B16C5-BACF-CC22-CC3C-5AACE6AB4B60}"/>
                </a:ext>
              </a:extLst>
            </p:cNvPr>
            <p:cNvSpPr>
              <a:spLocks noChangeAspect="1"/>
            </p:cNvSpPr>
            <p:nvPr/>
          </p:nvSpPr>
          <p:spPr bwMode="auto">
            <a:xfrm>
              <a:off x="1880" y="2666"/>
              <a:ext cx="273" cy="14"/>
            </a:xfrm>
            <a:custGeom>
              <a:avLst/>
              <a:gdLst>
                <a:gd name="T0" fmla="*/ 0 w 672"/>
                <a:gd name="T1" fmla="*/ 0 h 96"/>
                <a:gd name="T2" fmla="*/ 3 w 672"/>
                <a:gd name="T3" fmla="*/ 0 h 96"/>
                <a:gd name="T4" fmla="*/ 3 w 672"/>
                <a:gd name="T5" fmla="*/ 0 h 96"/>
                <a:gd name="T6" fmla="*/ 1 w 672"/>
                <a:gd name="T7" fmla="*/ 0 h 96"/>
                <a:gd name="T8" fmla="*/ 0 w 672"/>
                <a:gd name="T9" fmla="*/ 0 h 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2" h="96">
                  <a:moveTo>
                    <a:pt x="0" y="0"/>
                  </a:moveTo>
                  <a:lnTo>
                    <a:pt x="672" y="0"/>
                  </a:lnTo>
                  <a:lnTo>
                    <a:pt x="672" y="96"/>
                  </a:lnTo>
                  <a:lnTo>
                    <a:pt x="192" y="96"/>
                  </a:lnTo>
                  <a:lnTo>
                    <a:pt x="0" y="0"/>
                  </a:lnTo>
                  <a:close/>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87" name="Freeform 133">
              <a:extLst>
                <a:ext uri="{FF2B5EF4-FFF2-40B4-BE49-F238E27FC236}">
                  <a16:creationId xmlns:a16="http://schemas.microsoft.com/office/drawing/2014/main" id="{44077198-974D-70EF-7F3E-DD5D732C6672}"/>
                </a:ext>
              </a:extLst>
            </p:cNvPr>
            <p:cNvSpPr>
              <a:spLocks noChangeAspect="1"/>
            </p:cNvSpPr>
            <p:nvPr/>
          </p:nvSpPr>
          <p:spPr bwMode="auto">
            <a:xfrm flipV="1">
              <a:off x="1880" y="2734"/>
              <a:ext cx="273" cy="13"/>
            </a:xfrm>
            <a:custGeom>
              <a:avLst/>
              <a:gdLst>
                <a:gd name="T0" fmla="*/ 0 w 672"/>
                <a:gd name="T1" fmla="*/ 0 h 96"/>
                <a:gd name="T2" fmla="*/ 3 w 672"/>
                <a:gd name="T3" fmla="*/ 0 h 96"/>
                <a:gd name="T4" fmla="*/ 3 w 672"/>
                <a:gd name="T5" fmla="*/ 0 h 96"/>
                <a:gd name="T6" fmla="*/ 1 w 672"/>
                <a:gd name="T7" fmla="*/ 0 h 96"/>
                <a:gd name="T8" fmla="*/ 0 w 672"/>
                <a:gd name="T9" fmla="*/ 0 h 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2" h="96">
                  <a:moveTo>
                    <a:pt x="0" y="0"/>
                  </a:moveTo>
                  <a:lnTo>
                    <a:pt x="672" y="0"/>
                  </a:lnTo>
                  <a:lnTo>
                    <a:pt x="672" y="96"/>
                  </a:lnTo>
                  <a:lnTo>
                    <a:pt x="192" y="96"/>
                  </a:lnTo>
                  <a:lnTo>
                    <a:pt x="0" y="0"/>
                  </a:lnTo>
                  <a:close/>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88" name="Rectangle 134">
              <a:extLst>
                <a:ext uri="{FF2B5EF4-FFF2-40B4-BE49-F238E27FC236}">
                  <a16:creationId xmlns:a16="http://schemas.microsoft.com/office/drawing/2014/main" id="{A90FF497-7E0A-E258-5A77-F37F6092BC30}"/>
                </a:ext>
              </a:extLst>
            </p:cNvPr>
            <p:cNvSpPr>
              <a:spLocks noChangeAspect="1" noChangeArrowheads="1"/>
            </p:cNvSpPr>
            <p:nvPr/>
          </p:nvSpPr>
          <p:spPr bwMode="auto">
            <a:xfrm>
              <a:off x="2016" y="2680"/>
              <a:ext cx="136" cy="54"/>
            </a:xfrm>
            <a:prstGeom prst="rect">
              <a:avLst/>
            </a:prstGeom>
            <a:solidFill>
              <a:srgbClr val="FF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389" name="Rectangle 135">
              <a:extLst>
                <a:ext uri="{FF2B5EF4-FFF2-40B4-BE49-F238E27FC236}">
                  <a16:creationId xmlns:a16="http://schemas.microsoft.com/office/drawing/2014/main" id="{3FF5CEB0-1FA0-3640-4558-1390807000D0}"/>
                </a:ext>
              </a:extLst>
            </p:cNvPr>
            <p:cNvSpPr>
              <a:spLocks noChangeAspect="1" noChangeArrowheads="1"/>
            </p:cNvSpPr>
            <p:nvPr/>
          </p:nvSpPr>
          <p:spPr bwMode="auto">
            <a:xfrm>
              <a:off x="1718" y="2475"/>
              <a:ext cx="39" cy="423"/>
            </a:xfrm>
            <a:prstGeom prst="rect">
              <a:avLst/>
            </a:prstGeom>
            <a:gradFill rotWithShape="0">
              <a:gsLst>
                <a:gs pos="0">
                  <a:srgbClr val="CC0000"/>
                </a:gs>
                <a:gs pos="50000">
                  <a:srgbClr val="FF9933"/>
                </a:gs>
                <a:gs pos="100000">
                  <a:srgbClr val="CC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390" name="AutoShape 136">
              <a:extLst>
                <a:ext uri="{FF2B5EF4-FFF2-40B4-BE49-F238E27FC236}">
                  <a16:creationId xmlns:a16="http://schemas.microsoft.com/office/drawing/2014/main" id="{EA1DF2C8-F51C-C87F-DAE5-23D2DC6E9F11}"/>
                </a:ext>
              </a:extLst>
            </p:cNvPr>
            <p:cNvSpPr>
              <a:spLocks noChangeAspect="1" noChangeArrowheads="1"/>
            </p:cNvSpPr>
            <p:nvPr/>
          </p:nvSpPr>
          <p:spPr bwMode="auto">
            <a:xfrm>
              <a:off x="1795" y="2514"/>
              <a:ext cx="384" cy="345"/>
            </a:xfrm>
            <a:prstGeom prst="roundRect">
              <a:avLst>
                <a:gd name="adj" fmla="val 11111"/>
              </a:avLst>
            </a:prstGeom>
            <a:gradFill rotWithShape="0">
              <a:gsLst>
                <a:gs pos="0">
                  <a:srgbClr val="CC0000"/>
                </a:gs>
                <a:gs pos="50000">
                  <a:srgbClr val="FF9933"/>
                </a:gs>
                <a:gs pos="100000">
                  <a:srgbClr val="CC0000"/>
                </a:gs>
              </a:gsLst>
              <a:lin ang="54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391" name="AutoShape 137">
              <a:extLst>
                <a:ext uri="{FF2B5EF4-FFF2-40B4-BE49-F238E27FC236}">
                  <a16:creationId xmlns:a16="http://schemas.microsoft.com/office/drawing/2014/main" id="{9BF18269-4A75-91DF-3036-7B9C120A4E26}"/>
                </a:ext>
              </a:extLst>
            </p:cNvPr>
            <p:cNvSpPr>
              <a:spLocks noChangeAspect="1" noChangeArrowheads="1"/>
            </p:cNvSpPr>
            <p:nvPr/>
          </p:nvSpPr>
          <p:spPr bwMode="auto">
            <a:xfrm rot="-5400000">
              <a:off x="1622" y="2610"/>
              <a:ext cx="423" cy="15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757 w 21600"/>
                <a:gd name="T13" fmla="*/ 2824 h 21600"/>
                <a:gd name="T14" fmla="*/ 18843 w 21600"/>
                <a:gd name="T15" fmla="*/ 18776 h 21600"/>
              </a:gdLst>
              <a:ahLst/>
              <a:cxnLst>
                <a:cxn ang="T8">
                  <a:pos x="T0" y="T1"/>
                </a:cxn>
                <a:cxn ang="T9">
                  <a:pos x="T2" y="T3"/>
                </a:cxn>
                <a:cxn ang="T10">
                  <a:pos x="T4" y="T5"/>
                </a:cxn>
                <a:cxn ang="T11">
                  <a:pos x="T6" y="T7"/>
                </a:cxn>
              </a:cxnLst>
              <a:rect l="T12" t="T13" r="T14" b="T15"/>
              <a:pathLst>
                <a:path w="21600" h="21600">
                  <a:moveTo>
                    <a:pt x="0" y="0"/>
                  </a:moveTo>
                  <a:lnTo>
                    <a:pt x="1963" y="21600"/>
                  </a:lnTo>
                  <a:lnTo>
                    <a:pt x="19637" y="21600"/>
                  </a:lnTo>
                  <a:lnTo>
                    <a:pt x="21600" y="0"/>
                  </a:lnTo>
                  <a:lnTo>
                    <a:pt x="0" y="0"/>
                  </a:lnTo>
                  <a:close/>
                </a:path>
              </a:pathLst>
            </a:custGeom>
            <a:gradFill rotWithShape="0">
              <a:gsLst>
                <a:gs pos="0">
                  <a:srgbClr val="CC0000"/>
                </a:gs>
                <a:gs pos="50000">
                  <a:srgbClr val="FF9933"/>
                </a:gs>
                <a:gs pos="100000">
                  <a:srgbClr val="CC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92" name="Rectangle 138">
              <a:extLst>
                <a:ext uri="{FF2B5EF4-FFF2-40B4-BE49-F238E27FC236}">
                  <a16:creationId xmlns:a16="http://schemas.microsoft.com/office/drawing/2014/main" id="{16E07080-4AB6-2AA1-C520-F61A1336595E}"/>
                </a:ext>
              </a:extLst>
            </p:cNvPr>
            <p:cNvSpPr>
              <a:spLocks noChangeAspect="1" noChangeArrowheads="1"/>
            </p:cNvSpPr>
            <p:nvPr/>
          </p:nvSpPr>
          <p:spPr bwMode="auto">
            <a:xfrm>
              <a:off x="1565" y="2475"/>
              <a:ext cx="38" cy="423"/>
            </a:xfrm>
            <a:prstGeom prst="rect">
              <a:avLst/>
            </a:pr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228939" name="Rectangle 139">
              <a:extLst>
                <a:ext uri="{FF2B5EF4-FFF2-40B4-BE49-F238E27FC236}">
                  <a16:creationId xmlns:a16="http://schemas.microsoft.com/office/drawing/2014/main" id="{F05B475A-CBAE-213F-9AAE-9EA3CA77D5CA}"/>
                </a:ext>
              </a:extLst>
            </p:cNvPr>
            <p:cNvSpPr>
              <a:spLocks noChangeAspect="1" noChangeArrowheads="1"/>
            </p:cNvSpPr>
            <p:nvPr/>
          </p:nvSpPr>
          <p:spPr bwMode="auto">
            <a:xfrm>
              <a:off x="1640" y="2456"/>
              <a:ext cx="77" cy="461"/>
            </a:xfrm>
            <a:prstGeom prst="rect">
              <a:avLst/>
            </a:pr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defRPr/>
              </a:pPr>
              <a:endParaRPr lang="en-GB">
                <a:solidFill>
                  <a:srgbClr val="FFFFFF"/>
                </a:solidFill>
                <a:latin typeface="Arial" panose="020B0604020202020204" pitchFamily="34" charset="0"/>
              </a:endParaRPr>
            </a:p>
          </p:txBody>
        </p:sp>
        <p:grpSp>
          <p:nvGrpSpPr>
            <p:cNvPr id="14394" name="Group 140">
              <a:extLst>
                <a:ext uri="{FF2B5EF4-FFF2-40B4-BE49-F238E27FC236}">
                  <a16:creationId xmlns:a16="http://schemas.microsoft.com/office/drawing/2014/main" id="{51A4165F-E06D-8726-E932-CC32476A7C72}"/>
                </a:ext>
              </a:extLst>
            </p:cNvPr>
            <p:cNvGrpSpPr>
              <a:grpSpLocks noChangeAspect="1"/>
            </p:cNvGrpSpPr>
            <p:nvPr/>
          </p:nvGrpSpPr>
          <p:grpSpPr bwMode="auto">
            <a:xfrm>
              <a:off x="835" y="2474"/>
              <a:ext cx="77" cy="422"/>
              <a:chOff x="2016" y="2448"/>
              <a:chExt cx="144" cy="576"/>
            </a:xfrm>
          </p:grpSpPr>
          <p:sp>
            <p:nvSpPr>
              <p:cNvPr id="1228941" name="Rectangle 141">
                <a:extLst>
                  <a:ext uri="{FF2B5EF4-FFF2-40B4-BE49-F238E27FC236}">
                    <a16:creationId xmlns:a16="http://schemas.microsoft.com/office/drawing/2014/main" id="{9446DF46-F47E-6BFF-2D80-FD68106164A8}"/>
                  </a:ext>
                </a:extLst>
              </p:cNvPr>
              <p:cNvSpPr>
                <a:spLocks noChangeAspect="1" noChangeArrowheads="1"/>
              </p:cNvSpPr>
              <p:nvPr/>
            </p:nvSpPr>
            <p:spPr bwMode="auto">
              <a:xfrm>
                <a:off x="2065" y="2447"/>
                <a:ext cx="96" cy="590"/>
              </a:xfrm>
              <a:prstGeom prst="rect">
                <a:avLst/>
              </a:pr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defRPr/>
                </a:pPr>
                <a:endParaRPr lang="en-GB">
                  <a:solidFill>
                    <a:srgbClr val="FFFFFF"/>
                  </a:solidFill>
                  <a:latin typeface="Arial" panose="020B0604020202020204" pitchFamily="34" charset="0"/>
                </a:endParaRPr>
              </a:p>
            </p:txBody>
          </p:sp>
          <p:sp>
            <p:nvSpPr>
              <p:cNvPr id="1228942" name="AutoShape 142">
                <a:extLst>
                  <a:ext uri="{FF2B5EF4-FFF2-40B4-BE49-F238E27FC236}">
                    <a16:creationId xmlns:a16="http://schemas.microsoft.com/office/drawing/2014/main" id="{E115EF24-D242-A224-575A-1F7AC0F670F7}"/>
                  </a:ext>
                </a:extLst>
              </p:cNvPr>
              <p:cNvSpPr>
                <a:spLocks noChangeAspect="1" noChangeArrowheads="1"/>
              </p:cNvSpPr>
              <p:nvPr/>
            </p:nvSpPr>
            <p:spPr bwMode="auto">
              <a:xfrm rot="5400000">
                <a:off x="1745" y="2706"/>
                <a:ext cx="590" cy="48"/>
              </a:xfrm>
              <a:custGeom>
                <a:avLst/>
                <a:gdLst>
                  <a:gd name="G0" fmla="+- 787 0 0"/>
                  <a:gd name="G1" fmla="+- 21600 0 787"/>
                  <a:gd name="G2" fmla="*/ 787 1 2"/>
                  <a:gd name="G3" fmla="+- 21600 0 G2"/>
                  <a:gd name="G4" fmla="+/ 787 21600 2"/>
                  <a:gd name="G5" fmla="+/ G1 0 2"/>
                  <a:gd name="G6" fmla="*/ 21600 21600 787"/>
                  <a:gd name="G7" fmla="*/ G6 1 2"/>
                  <a:gd name="G8" fmla="+- 21600 0 G7"/>
                  <a:gd name="G9" fmla="*/ 21600 1 2"/>
                  <a:gd name="G10" fmla="+- 787 0 G9"/>
                  <a:gd name="G11" fmla="?: G10 G8 0"/>
                  <a:gd name="G12" fmla="?: G10 G7 21600"/>
                  <a:gd name="T0" fmla="*/ 21206 w 21600"/>
                  <a:gd name="T1" fmla="*/ 10800 h 21600"/>
                  <a:gd name="T2" fmla="*/ 10800 w 21600"/>
                  <a:gd name="T3" fmla="*/ 21600 h 21600"/>
                  <a:gd name="T4" fmla="*/ 394 w 21600"/>
                  <a:gd name="T5" fmla="*/ 10800 h 21600"/>
                  <a:gd name="T6" fmla="*/ 10800 w 21600"/>
                  <a:gd name="T7" fmla="*/ 0 h 21600"/>
                  <a:gd name="T8" fmla="*/ 2194 w 21600"/>
                  <a:gd name="T9" fmla="*/ 2194 h 21600"/>
                  <a:gd name="T10" fmla="*/ 19406 w 21600"/>
                  <a:gd name="T11" fmla="*/ 19406 h 21600"/>
                </a:gdLst>
                <a:ahLst/>
                <a:cxnLst>
                  <a:cxn ang="0">
                    <a:pos x="T0" y="T1"/>
                  </a:cxn>
                  <a:cxn ang="0">
                    <a:pos x="T2" y="T3"/>
                  </a:cxn>
                  <a:cxn ang="0">
                    <a:pos x="T4" y="T5"/>
                  </a:cxn>
                  <a:cxn ang="0">
                    <a:pos x="T6" y="T7"/>
                  </a:cxn>
                </a:cxnLst>
                <a:rect l="T8" t="T9" r="T10" b="T11"/>
                <a:pathLst>
                  <a:path w="21600" h="21600">
                    <a:moveTo>
                      <a:pt x="0" y="0"/>
                    </a:moveTo>
                    <a:lnTo>
                      <a:pt x="787" y="21600"/>
                    </a:lnTo>
                    <a:lnTo>
                      <a:pt x="20813" y="21600"/>
                    </a:lnTo>
                    <a:lnTo>
                      <a:pt x="21600" y="0"/>
                    </a:lnTo>
                    <a:close/>
                  </a:path>
                </a:pathLst>
              </a:cu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defRPr/>
                </a:pPr>
                <a:endParaRPr lang="en-GB">
                  <a:solidFill>
                    <a:srgbClr val="FFFFFF"/>
                  </a:solidFill>
                  <a:latin typeface="Arial" panose="020B0604020202020204" pitchFamily="34" charset="0"/>
                </a:endParaRPr>
              </a:p>
            </p:txBody>
          </p:sp>
        </p:grpSp>
        <p:sp>
          <p:nvSpPr>
            <p:cNvPr id="14395" name="Rectangle 143">
              <a:extLst>
                <a:ext uri="{FF2B5EF4-FFF2-40B4-BE49-F238E27FC236}">
                  <a16:creationId xmlns:a16="http://schemas.microsoft.com/office/drawing/2014/main" id="{028C3FED-1614-9FD3-1581-5C225D42B677}"/>
                </a:ext>
              </a:extLst>
            </p:cNvPr>
            <p:cNvSpPr>
              <a:spLocks noChangeAspect="1" noChangeArrowheads="1"/>
            </p:cNvSpPr>
            <p:nvPr/>
          </p:nvSpPr>
          <p:spPr bwMode="auto">
            <a:xfrm>
              <a:off x="912" y="2474"/>
              <a:ext cx="38" cy="422"/>
            </a:xfrm>
            <a:prstGeom prst="rect">
              <a:avLst/>
            </a:pr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396" name="AutoShape 144">
              <a:extLst>
                <a:ext uri="{FF2B5EF4-FFF2-40B4-BE49-F238E27FC236}">
                  <a16:creationId xmlns:a16="http://schemas.microsoft.com/office/drawing/2014/main" id="{1EA49D48-8905-185E-BB0C-F496BF9B5EB1}"/>
                </a:ext>
              </a:extLst>
            </p:cNvPr>
            <p:cNvSpPr>
              <a:spLocks noChangeAspect="1" noChangeArrowheads="1"/>
            </p:cNvSpPr>
            <p:nvPr/>
          </p:nvSpPr>
          <p:spPr bwMode="auto">
            <a:xfrm rot="5400000">
              <a:off x="739" y="2668"/>
              <a:ext cx="153" cy="3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259 w 21600"/>
                <a:gd name="T13" fmla="*/ 2274 h 21600"/>
                <a:gd name="T14" fmla="*/ 19341 w 21600"/>
                <a:gd name="T15" fmla="*/ 19326 h 21600"/>
              </a:gdLst>
              <a:ahLst/>
              <a:cxnLst>
                <a:cxn ang="T8">
                  <a:pos x="T0" y="T1"/>
                </a:cxn>
                <a:cxn ang="T9">
                  <a:pos x="T2" y="T3"/>
                </a:cxn>
                <a:cxn ang="T10">
                  <a:pos x="T4" y="T5"/>
                </a:cxn>
                <a:cxn ang="T11">
                  <a:pos x="T6" y="T7"/>
                </a:cxn>
              </a:cxnLst>
              <a:rect l="T12" t="T13" r="T14" b="T15"/>
              <a:pathLst>
                <a:path w="21600" h="21600">
                  <a:moveTo>
                    <a:pt x="0" y="0"/>
                  </a:moveTo>
                  <a:lnTo>
                    <a:pt x="824" y="21600"/>
                  </a:lnTo>
                  <a:lnTo>
                    <a:pt x="20776" y="21600"/>
                  </a:lnTo>
                  <a:lnTo>
                    <a:pt x="21600" y="0"/>
                  </a:lnTo>
                  <a:lnTo>
                    <a:pt x="0" y="0"/>
                  </a:lnTo>
                  <a:close/>
                </a:path>
              </a:pathLst>
            </a:custGeom>
            <a:gradFill rotWithShape="0">
              <a:gsLst>
                <a:gs pos="0">
                  <a:srgbClr val="000000"/>
                </a:gs>
                <a:gs pos="50000">
                  <a:srgbClr val="969696"/>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97" name="Freeform 145">
              <a:extLst>
                <a:ext uri="{FF2B5EF4-FFF2-40B4-BE49-F238E27FC236}">
                  <a16:creationId xmlns:a16="http://schemas.microsoft.com/office/drawing/2014/main" id="{92AFCB71-3407-CCBC-45EC-BA28A7494863}"/>
                </a:ext>
              </a:extLst>
            </p:cNvPr>
            <p:cNvSpPr>
              <a:spLocks noChangeAspect="1"/>
            </p:cNvSpPr>
            <p:nvPr/>
          </p:nvSpPr>
          <p:spPr bwMode="auto">
            <a:xfrm>
              <a:off x="950" y="2477"/>
              <a:ext cx="615" cy="419"/>
            </a:xfrm>
            <a:custGeom>
              <a:avLst/>
              <a:gdLst>
                <a:gd name="T0" fmla="*/ 0 w 7545"/>
                <a:gd name="T1" fmla="*/ 0 h 4948"/>
                <a:gd name="T2" fmla="*/ 0 w 7545"/>
                <a:gd name="T3" fmla="*/ 0 h 4948"/>
                <a:gd name="T4" fmla="*/ 0 w 7545"/>
                <a:gd name="T5" fmla="*/ 0 h 4948"/>
                <a:gd name="T6" fmla="*/ 0 w 7545"/>
                <a:gd name="T7" fmla="*/ 0 h 4948"/>
                <a:gd name="T8" fmla="*/ 0 w 7545"/>
                <a:gd name="T9" fmla="*/ 0 h 4948"/>
                <a:gd name="T10" fmla="*/ 0 w 7545"/>
                <a:gd name="T11" fmla="*/ 0 h 4948"/>
                <a:gd name="T12" fmla="*/ 0 w 7545"/>
                <a:gd name="T13" fmla="*/ 0 h 4948"/>
                <a:gd name="T14" fmla="*/ 0 w 7545"/>
                <a:gd name="T15" fmla="*/ 0 h 4948"/>
                <a:gd name="T16" fmla="*/ 0 w 7545"/>
                <a:gd name="T17" fmla="*/ 0 h 4948"/>
                <a:gd name="T18" fmla="*/ 0 w 7545"/>
                <a:gd name="T19" fmla="*/ 0 h 4948"/>
                <a:gd name="T20" fmla="*/ 0 w 7545"/>
                <a:gd name="T21" fmla="*/ 0 h 4948"/>
                <a:gd name="T22" fmla="*/ 0 w 7545"/>
                <a:gd name="T23" fmla="*/ 0 h 4948"/>
                <a:gd name="T24" fmla="*/ 0 w 7545"/>
                <a:gd name="T25" fmla="*/ 0 h 4948"/>
                <a:gd name="T26" fmla="*/ 0 w 7545"/>
                <a:gd name="T27" fmla="*/ 0 h 4948"/>
                <a:gd name="T28" fmla="*/ 0 w 7545"/>
                <a:gd name="T29" fmla="*/ 0 h 4948"/>
                <a:gd name="T30" fmla="*/ 0 w 7545"/>
                <a:gd name="T31" fmla="*/ 0 h 4948"/>
                <a:gd name="T32" fmla="*/ 0 w 7545"/>
                <a:gd name="T33" fmla="*/ 0 h 4948"/>
                <a:gd name="T34" fmla="*/ 0 w 7545"/>
                <a:gd name="T35" fmla="*/ 0 h 4948"/>
                <a:gd name="T36" fmla="*/ 0 w 7545"/>
                <a:gd name="T37" fmla="*/ 0 h 4948"/>
                <a:gd name="T38" fmla="*/ 0 w 7545"/>
                <a:gd name="T39" fmla="*/ 0 h 4948"/>
                <a:gd name="T40" fmla="*/ 0 w 7545"/>
                <a:gd name="T41" fmla="*/ 0 h 4948"/>
                <a:gd name="T42" fmla="*/ 0 w 7545"/>
                <a:gd name="T43" fmla="*/ 0 h 4948"/>
                <a:gd name="T44" fmla="*/ 0 w 7545"/>
                <a:gd name="T45" fmla="*/ 0 h 4948"/>
                <a:gd name="T46" fmla="*/ 0 w 7545"/>
                <a:gd name="T47" fmla="*/ 0 h 4948"/>
                <a:gd name="T48" fmla="*/ 0 w 7545"/>
                <a:gd name="T49" fmla="*/ 0 h 4948"/>
                <a:gd name="T50" fmla="*/ 0 w 7545"/>
                <a:gd name="T51" fmla="*/ 0 h 4948"/>
                <a:gd name="T52" fmla="*/ 0 w 7545"/>
                <a:gd name="T53" fmla="*/ 0 h 4948"/>
                <a:gd name="T54" fmla="*/ 0 w 7545"/>
                <a:gd name="T55" fmla="*/ 0 h 4948"/>
                <a:gd name="T56" fmla="*/ 0 w 7545"/>
                <a:gd name="T57" fmla="*/ 0 h 4948"/>
                <a:gd name="T58" fmla="*/ 0 w 7545"/>
                <a:gd name="T59" fmla="*/ 0 h 4948"/>
                <a:gd name="T60" fmla="*/ 0 w 7545"/>
                <a:gd name="T61" fmla="*/ 0 h 4948"/>
                <a:gd name="T62" fmla="*/ 0 w 7545"/>
                <a:gd name="T63" fmla="*/ 0 h 4948"/>
                <a:gd name="T64" fmla="*/ 0 w 7545"/>
                <a:gd name="T65" fmla="*/ 0 h 4948"/>
                <a:gd name="T66" fmla="*/ 0 w 7545"/>
                <a:gd name="T67" fmla="*/ 0 h 4948"/>
                <a:gd name="T68" fmla="*/ 0 w 7545"/>
                <a:gd name="T69" fmla="*/ 0 h 4948"/>
                <a:gd name="T70" fmla="*/ 0 w 7545"/>
                <a:gd name="T71" fmla="*/ 0 h 4948"/>
                <a:gd name="T72" fmla="*/ 0 w 7545"/>
                <a:gd name="T73" fmla="*/ 0 h 4948"/>
                <a:gd name="T74" fmla="*/ 0 w 7545"/>
                <a:gd name="T75" fmla="*/ 0 h 4948"/>
                <a:gd name="T76" fmla="*/ 0 w 7545"/>
                <a:gd name="T77" fmla="*/ 0 h 4948"/>
                <a:gd name="T78" fmla="*/ 0 w 7545"/>
                <a:gd name="T79" fmla="*/ 0 h 4948"/>
                <a:gd name="T80" fmla="*/ 0 w 7545"/>
                <a:gd name="T81" fmla="*/ 0 h 4948"/>
                <a:gd name="T82" fmla="*/ 0 w 7545"/>
                <a:gd name="T83" fmla="*/ 0 h 4948"/>
                <a:gd name="T84" fmla="*/ 0 w 7545"/>
                <a:gd name="T85" fmla="*/ 0 h 4948"/>
                <a:gd name="T86" fmla="*/ 0 w 7545"/>
                <a:gd name="T87" fmla="*/ 0 h 4948"/>
                <a:gd name="T88" fmla="*/ 0 w 7545"/>
                <a:gd name="T89" fmla="*/ 0 h 4948"/>
                <a:gd name="T90" fmla="*/ 0 w 7545"/>
                <a:gd name="T91" fmla="*/ 0 h 4948"/>
                <a:gd name="T92" fmla="*/ 0 w 7545"/>
                <a:gd name="T93" fmla="*/ 0 h 4948"/>
                <a:gd name="T94" fmla="*/ 0 w 7545"/>
                <a:gd name="T95" fmla="*/ 0 h 4948"/>
                <a:gd name="T96" fmla="*/ 0 w 7545"/>
                <a:gd name="T97" fmla="*/ 0 h 4948"/>
                <a:gd name="T98" fmla="*/ 0 w 7545"/>
                <a:gd name="T99" fmla="*/ 0 h 4948"/>
                <a:gd name="T100" fmla="*/ 0 w 7545"/>
                <a:gd name="T101" fmla="*/ 0 h 4948"/>
                <a:gd name="T102" fmla="*/ 0 w 7545"/>
                <a:gd name="T103" fmla="*/ 0 h 49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545" h="4948">
                  <a:moveTo>
                    <a:pt x="2" y="4936"/>
                  </a:moveTo>
                  <a:lnTo>
                    <a:pt x="2" y="1"/>
                  </a:lnTo>
                  <a:lnTo>
                    <a:pt x="945" y="950"/>
                  </a:lnTo>
                  <a:lnTo>
                    <a:pt x="946" y="949"/>
                  </a:lnTo>
                  <a:lnTo>
                    <a:pt x="1061" y="1053"/>
                  </a:lnTo>
                  <a:lnTo>
                    <a:pt x="1188" y="1142"/>
                  </a:lnTo>
                  <a:lnTo>
                    <a:pt x="1322" y="1215"/>
                  </a:lnTo>
                  <a:lnTo>
                    <a:pt x="1465" y="1272"/>
                  </a:lnTo>
                  <a:lnTo>
                    <a:pt x="1611" y="1312"/>
                  </a:lnTo>
                  <a:lnTo>
                    <a:pt x="1763" y="1336"/>
                  </a:lnTo>
                  <a:lnTo>
                    <a:pt x="1841" y="1341"/>
                  </a:lnTo>
                  <a:lnTo>
                    <a:pt x="1880" y="1341"/>
                  </a:lnTo>
                  <a:lnTo>
                    <a:pt x="1919" y="1342"/>
                  </a:lnTo>
                  <a:lnTo>
                    <a:pt x="2075" y="1329"/>
                  </a:lnTo>
                  <a:lnTo>
                    <a:pt x="2076" y="1330"/>
                  </a:lnTo>
                  <a:lnTo>
                    <a:pt x="5848" y="761"/>
                  </a:lnTo>
                  <a:lnTo>
                    <a:pt x="5848" y="760"/>
                  </a:lnTo>
                  <a:lnTo>
                    <a:pt x="6078" y="717"/>
                  </a:lnTo>
                  <a:lnTo>
                    <a:pt x="6305" y="658"/>
                  </a:lnTo>
                  <a:lnTo>
                    <a:pt x="6528" y="584"/>
                  </a:lnTo>
                  <a:lnTo>
                    <a:pt x="6746" y="495"/>
                  </a:lnTo>
                  <a:lnTo>
                    <a:pt x="6956" y="393"/>
                  </a:lnTo>
                  <a:lnTo>
                    <a:pt x="7161" y="276"/>
                  </a:lnTo>
                  <a:lnTo>
                    <a:pt x="7356" y="146"/>
                  </a:lnTo>
                  <a:lnTo>
                    <a:pt x="7545" y="0"/>
                  </a:lnTo>
                  <a:lnTo>
                    <a:pt x="7544" y="4"/>
                  </a:lnTo>
                  <a:lnTo>
                    <a:pt x="7544" y="4939"/>
                  </a:lnTo>
                  <a:lnTo>
                    <a:pt x="7543" y="4948"/>
                  </a:lnTo>
                  <a:lnTo>
                    <a:pt x="7356" y="4805"/>
                  </a:lnTo>
                  <a:lnTo>
                    <a:pt x="7160" y="4675"/>
                  </a:lnTo>
                  <a:lnTo>
                    <a:pt x="6956" y="4559"/>
                  </a:lnTo>
                  <a:lnTo>
                    <a:pt x="6745" y="4455"/>
                  </a:lnTo>
                  <a:lnTo>
                    <a:pt x="6529" y="4367"/>
                  </a:lnTo>
                  <a:lnTo>
                    <a:pt x="6305" y="4292"/>
                  </a:lnTo>
                  <a:lnTo>
                    <a:pt x="6078" y="4234"/>
                  </a:lnTo>
                  <a:lnTo>
                    <a:pt x="5846" y="4188"/>
                  </a:lnTo>
                  <a:lnTo>
                    <a:pt x="5846" y="4187"/>
                  </a:lnTo>
                  <a:lnTo>
                    <a:pt x="2074" y="3618"/>
                  </a:lnTo>
                  <a:lnTo>
                    <a:pt x="2073" y="3619"/>
                  </a:lnTo>
                  <a:lnTo>
                    <a:pt x="1920" y="3607"/>
                  </a:lnTo>
                  <a:lnTo>
                    <a:pt x="1843" y="3606"/>
                  </a:lnTo>
                  <a:lnTo>
                    <a:pt x="1804" y="3607"/>
                  </a:lnTo>
                  <a:lnTo>
                    <a:pt x="1764" y="3611"/>
                  </a:lnTo>
                  <a:lnTo>
                    <a:pt x="1613" y="3632"/>
                  </a:lnTo>
                  <a:lnTo>
                    <a:pt x="1465" y="3673"/>
                  </a:lnTo>
                  <a:lnTo>
                    <a:pt x="1323" y="3729"/>
                  </a:lnTo>
                  <a:lnTo>
                    <a:pt x="1188" y="3804"/>
                  </a:lnTo>
                  <a:lnTo>
                    <a:pt x="1061" y="3892"/>
                  </a:lnTo>
                  <a:lnTo>
                    <a:pt x="944" y="3999"/>
                  </a:lnTo>
                  <a:lnTo>
                    <a:pt x="943" y="3998"/>
                  </a:lnTo>
                  <a:lnTo>
                    <a:pt x="0" y="4947"/>
                  </a:lnTo>
                  <a:lnTo>
                    <a:pt x="2" y="4936"/>
                  </a:lnTo>
                  <a:close/>
                </a:path>
              </a:pathLst>
            </a:custGeom>
            <a:gradFill rotWithShape="0">
              <a:gsLst>
                <a:gs pos="0">
                  <a:srgbClr val="000000"/>
                </a:gs>
                <a:gs pos="50000">
                  <a:srgbClr val="969696"/>
                </a:gs>
                <a:gs pos="100000">
                  <a:srgbClr val="000000"/>
                </a:gs>
              </a:gsLst>
              <a:lin ang="5400000" scaled="1"/>
            </a:gradFill>
            <a:ln w="6350">
              <a:solidFill>
                <a:srgbClr val="000000"/>
              </a:solidFill>
              <a:prstDash val="solid"/>
              <a:round/>
              <a:headEnd/>
              <a:tailEnd/>
            </a:ln>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28946" name="AutoShape 146">
              <a:extLst>
                <a:ext uri="{FF2B5EF4-FFF2-40B4-BE49-F238E27FC236}">
                  <a16:creationId xmlns:a16="http://schemas.microsoft.com/office/drawing/2014/main" id="{681BFAF2-0A96-6C4F-732B-2B745222495D}"/>
                </a:ext>
              </a:extLst>
            </p:cNvPr>
            <p:cNvSpPr>
              <a:spLocks noChangeAspect="1" noChangeArrowheads="1"/>
            </p:cNvSpPr>
            <p:nvPr/>
          </p:nvSpPr>
          <p:spPr bwMode="auto">
            <a:xfrm rot="5400000">
              <a:off x="1391" y="2668"/>
              <a:ext cx="461" cy="37"/>
            </a:xfrm>
            <a:custGeom>
              <a:avLst/>
              <a:gdLst>
                <a:gd name="G0" fmla="+- 787 0 0"/>
                <a:gd name="G1" fmla="+- 21600 0 787"/>
                <a:gd name="G2" fmla="*/ 787 1 2"/>
                <a:gd name="G3" fmla="+- 21600 0 G2"/>
                <a:gd name="G4" fmla="+/ 787 21600 2"/>
                <a:gd name="G5" fmla="+/ G1 0 2"/>
                <a:gd name="G6" fmla="*/ 21600 21600 787"/>
                <a:gd name="G7" fmla="*/ G6 1 2"/>
                <a:gd name="G8" fmla="+- 21600 0 G7"/>
                <a:gd name="G9" fmla="*/ 21600 1 2"/>
                <a:gd name="G10" fmla="+- 787 0 G9"/>
                <a:gd name="G11" fmla="?: G10 G8 0"/>
                <a:gd name="G12" fmla="?: G10 G7 21600"/>
                <a:gd name="T0" fmla="*/ 21206 w 21600"/>
                <a:gd name="T1" fmla="*/ 10800 h 21600"/>
                <a:gd name="T2" fmla="*/ 10800 w 21600"/>
                <a:gd name="T3" fmla="*/ 21600 h 21600"/>
                <a:gd name="T4" fmla="*/ 394 w 21600"/>
                <a:gd name="T5" fmla="*/ 10800 h 21600"/>
                <a:gd name="T6" fmla="*/ 10800 w 21600"/>
                <a:gd name="T7" fmla="*/ 0 h 21600"/>
                <a:gd name="T8" fmla="*/ 2194 w 21600"/>
                <a:gd name="T9" fmla="*/ 2194 h 21600"/>
                <a:gd name="T10" fmla="*/ 19406 w 21600"/>
                <a:gd name="T11" fmla="*/ 19406 h 21600"/>
              </a:gdLst>
              <a:ahLst/>
              <a:cxnLst>
                <a:cxn ang="0">
                  <a:pos x="T0" y="T1"/>
                </a:cxn>
                <a:cxn ang="0">
                  <a:pos x="T2" y="T3"/>
                </a:cxn>
                <a:cxn ang="0">
                  <a:pos x="T4" y="T5"/>
                </a:cxn>
                <a:cxn ang="0">
                  <a:pos x="T6" y="T7"/>
                </a:cxn>
              </a:cxnLst>
              <a:rect l="T8" t="T9" r="T10" b="T11"/>
              <a:pathLst>
                <a:path w="21600" h="21600">
                  <a:moveTo>
                    <a:pt x="0" y="0"/>
                  </a:moveTo>
                  <a:lnTo>
                    <a:pt x="787" y="21600"/>
                  </a:lnTo>
                  <a:lnTo>
                    <a:pt x="20813" y="21600"/>
                  </a:lnTo>
                  <a:lnTo>
                    <a:pt x="21600" y="0"/>
                  </a:lnTo>
                  <a:close/>
                </a:path>
              </a:pathLst>
            </a:custGeom>
            <a:gradFill rotWithShape="0">
              <a:gsLst>
                <a:gs pos="0">
                  <a:srgbClr val="C0C0C0"/>
                </a:gs>
                <a:gs pos="50000">
                  <a:schemeClr val="tx1"/>
                </a:gs>
                <a:gs pos="100000">
                  <a:srgbClr val="C0C0C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defRPr/>
              </a:pPr>
              <a:endParaRPr lang="en-GB">
                <a:solidFill>
                  <a:srgbClr val="FFFFFF"/>
                </a:solidFill>
                <a:latin typeface="Arial" panose="020B0604020202020204" pitchFamily="34" charset="0"/>
              </a:endParaRPr>
            </a:p>
          </p:txBody>
        </p:sp>
        <p:sp>
          <p:nvSpPr>
            <p:cNvPr id="14399" name="Line 147">
              <a:extLst>
                <a:ext uri="{FF2B5EF4-FFF2-40B4-BE49-F238E27FC236}">
                  <a16:creationId xmlns:a16="http://schemas.microsoft.com/office/drawing/2014/main" id="{D77C6785-EA51-3562-8F18-26C94D0D6DEC}"/>
                </a:ext>
              </a:extLst>
            </p:cNvPr>
            <p:cNvSpPr>
              <a:spLocks noChangeAspect="1" noChangeShapeType="1"/>
            </p:cNvSpPr>
            <p:nvPr/>
          </p:nvSpPr>
          <p:spPr bwMode="auto">
            <a:xfrm>
              <a:off x="912" y="2687"/>
              <a:ext cx="691" cy="0"/>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400" name="Line 148">
              <a:extLst>
                <a:ext uri="{FF2B5EF4-FFF2-40B4-BE49-F238E27FC236}">
                  <a16:creationId xmlns:a16="http://schemas.microsoft.com/office/drawing/2014/main" id="{C1A76459-1527-1649-231B-C2AEF3E5AA2A}"/>
                </a:ext>
              </a:extLst>
            </p:cNvPr>
            <p:cNvSpPr>
              <a:spLocks noChangeAspect="1" noChangeShapeType="1"/>
            </p:cNvSpPr>
            <p:nvPr/>
          </p:nvSpPr>
          <p:spPr bwMode="auto">
            <a:xfrm>
              <a:off x="797" y="2687"/>
              <a:ext cx="38" cy="0"/>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grpSp>
        <p:nvGrpSpPr>
          <p:cNvPr id="14369" name="Group 149">
            <a:extLst>
              <a:ext uri="{FF2B5EF4-FFF2-40B4-BE49-F238E27FC236}">
                <a16:creationId xmlns:a16="http://schemas.microsoft.com/office/drawing/2014/main" id="{762550FC-43CB-C0DF-7ED7-290AC6E2529F}"/>
              </a:ext>
            </a:extLst>
          </p:cNvPr>
          <p:cNvGrpSpPr>
            <a:grpSpLocks noChangeAspect="1"/>
          </p:cNvGrpSpPr>
          <p:nvPr/>
        </p:nvGrpSpPr>
        <p:grpSpPr bwMode="auto">
          <a:xfrm>
            <a:off x="10179051" y="5684838"/>
            <a:ext cx="315913" cy="82550"/>
            <a:chOff x="4232" y="2445"/>
            <a:chExt cx="1986" cy="516"/>
          </a:xfrm>
        </p:grpSpPr>
        <p:sp>
          <p:nvSpPr>
            <p:cNvPr id="14371" name="Rectangle 150">
              <a:extLst>
                <a:ext uri="{FF2B5EF4-FFF2-40B4-BE49-F238E27FC236}">
                  <a16:creationId xmlns:a16="http://schemas.microsoft.com/office/drawing/2014/main" id="{27F963D2-148F-C29E-6A91-7440846ACA44}"/>
                </a:ext>
              </a:extLst>
            </p:cNvPr>
            <p:cNvSpPr>
              <a:spLocks noChangeAspect="1" noChangeArrowheads="1"/>
            </p:cNvSpPr>
            <p:nvPr/>
          </p:nvSpPr>
          <p:spPr bwMode="auto">
            <a:xfrm>
              <a:off x="5873" y="2574"/>
              <a:ext cx="345" cy="258"/>
            </a:xfrm>
            <a:prstGeom prst="rect">
              <a:avLst/>
            </a:prstGeom>
            <a:solidFill>
              <a:srgbClr val="FFFFFF"/>
            </a:solidFill>
            <a:ln w="6350">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372" name="Rectangle 151">
              <a:extLst>
                <a:ext uri="{FF2B5EF4-FFF2-40B4-BE49-F238E27FC236}">
                  <a16:creationId xmlns:a16="http://schemas.microsoft.com/office/drawing/2014/main" id="{F4517069-D8BB-F4A9-ADC0-143396162168}"/>
                </a:ext>
              </a:extLst>
            </p:cNvPr>
            <p:cNvSpPr>
              <a:spLocks noChangeAspect="1" noChangeArrowheads="1"/>
            </p:cNvSpPr>
            <p:nvPr/>
          </p:nvSpPr>
          <p:spPr bwMode="auto">
            <a:xfrm>
              <a:off x="6045" y="2660"/>
              <a:ext cx="173" cy="86"/>
            </a:xfrm>
            <a:prstGeom prst="rect">
              <a:avLst/>
            </a:prstGeom>
            <a:solidFill>
              <a:srgbClr val="FFFFFF"/>
            </a:solidFill>
            <a:ln w="6350">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373" name="Rectangle 152">
              <a:extLst>
                <a:ext uri="{FF2B5EF4-FFF2-40B4-BE49-F238E27FC236}">
                  <a16:creationId xmlns:a16="http://schemas.microsoft.com/office/drawing/2014/main" id="{F4ECB58E-9637-F9B9-9442-F2F1008A8EEE}"/>
                </a:ext>
              </a:extLst>
            </p:cNvPr>
            <p:cNvSpPr>
              <a:spLocks noChangeAspect="1" noChangeArrowheads="1"/>
            </p:cNvSpPr>
            <p:nvPr/>
          </p:nvSpPr>
          <p:spPr bwMode="auto">
            <a:xfrm>
              <a:off x="5873" y="2660"/>
              <a:ext cx="172" cy="86"/>
            </a:xfrm>
            <a:prstGeom prst="rect">
              <a:avLst/>
            </a:prstGeom>
            <a:solidFill>
              <a:srgbClr val="FFFFFF"/>
            </a:solidFill>
            <a:ln w="6350">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374" name="Freeform 153">
              <a:extLst>
                <a:ext uri="{FF2B5EF4-FFF2-40B4-BE49-F238E27FC236}">
                  <a16:creationId xmlns:a16="http://schemas.microsoft.com/office/drawing/2014/main" id="{9A886BF2-7FBA-B083-079F-943ECCB34670}"/>
                </a:ext>
              </a:extLst>
            </p:cNvPr>
            <p:cNvSpPr>
              <a:spLocks noChangeAspect="1"/>
            </p:cNvSpPr>
            <p:nvPr/>
          </p:nvSpPr>
          <p:spPr bwMode="auto">
            <a:xfrm>
              <a:off x="4232" y="2488"/>
              <a:ext cx="1641" cy="430"/>
            </a:xfrm>
            <a:custGeom>
              <a:avLst/>
              <a:gdLst>
                <a:gd name="T0" fmla="*/ 0 w 1824"/>
                <a:gd name="T1" fmla="*/ 50 h 480"/>
                <a:gd name="T2" fmla="*/ 102 w 1824"/>
                <a:gd name="T3" fmla="*/ 50 h 480"/>
                <a:gd name="T4" fmla="*/ 203 w 1824"/>
                <a:gd name="T5" fmla="*/ 25 h 480"/>
                <a:gd name="T6" fmla="*/ 891 w 1824"/>
                <a:gd name="T7" fmla="*/ 0 h 480"/>
                <a:gd name="T8" fmla="*/ 967 w 1824"/>
                <a:gd name="T9" fmla="*/ 50 h 480"/>
                <a:gd name="T10" fmla="*/ 967 w 1824"/>
                <a:gd name="T11" fmla="*/ 198 h 480"/>
                <a:gd name="T12" fmla="*/ 891 w 1824"/>
                <a:gd name="T13" fmla="*/ 248 h 480"/>
                <a:gd name="T14" fmla="*/ 203 w 1824"/>
                <a:gd name="T15" fmla="*/ 224 h 480"/>
                <a:gd name="T16" fmla="*/ 102 w 1824"/>
                <a:gd name="T17" fmla="*/ 198 h 480"/>
                <a:gd name="T18" fmla="*/ 0 w 1824"/>
                <a:gd name="T19" fmla="*/ 198 h 480"/>
                <a:gd name="T20" fmla="*/ 0 w 1824"/>
                <a:gd name="T21" fmla="*/ 50 h 4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24" h="480">
                  <a:moveTo>
                    <a:pt x="0" y="96"/>
                  </a:moveTo>
                  <a:lnTo>
                    <a:pt x="192" y="96"/>
                  </a:lnTo>
                  <a:lnTo>
                    <a:pt x="384" y="48"/>
                  </a:lnTo>
                  <a:lnTo>
                    <a:pt x="1680" y="0"/>
                  </a:lnTo>
                  <a:lnTo>
                    <a:pt x="1824" y="96"/>
                  </a:lnTo>
                  <a:lnTo>
                    <a:pt x="1824" y="384"/>
                  </a:lnTo>
                  <a:lnTo>
                    <a:pt x="1680" y="480"/>
                  </a:lnTo>
                  <a:lnTo>
                    <a:pt x="384" y="432"/>
                  </a:lnTo>
                  <a:lnTo>
                    <a:pt x="192" y="384"/>
                  </a:lnTo>
                  <a:lnTo>
                    <a:pt x="0" y="384"/>
                  </a:lnTo>
                  <a:lnTo>
                    <a:pt x="0" y="96"/>
                  </a:lnTo>
                  <a:close/>
                </a:path>
              </a:pathLst>
            </a:custGeom>
            <a:solidFill>
              <a:srgbClr val="FFFFFF"/>
            </a:solidFill>
            <a:ln w="6350" cap="flat" cmpd="sng">
              <a:solidFill>
                <a:srgbClr val="FFFFFF"/>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75" name="Rectangle 154">
              <a:extLst>
                <a:ext uri="{FF2B5EF4-FFF2-40B4-BE49-F238E27FC236}">
                  <a16:creationId xmlns:a16="http://schemas.microsoft.com/office/drawing/2014/main" id="{8353384F-D62F-8BE8-6DF3-25EA426BBBEA}"/>
                </a:ext>
              </a:extLst>
            </p:cNvPr>
            <p:cNvSpPr>
              <a:spLocks noChangeAspect="1" noChangeArrowheads="1"/>
            </p:cNvSpPr>
            <p:nvPr/>
          </p:nvSpPr>
          <p:spPr bwMode="auto">
            <a:xfrm>
              <a:off x="4232" y="2574"/>
              <a:ext cx="130" cy="258"/>
            </a:xfrm>
            <a:prstGeom prst="rect">
              <a:avLst/>
            </a:prstGeom>
            <a:solidFill>
              <a:srgbClr val="FFFFFF"/>
            </a:solidFill>
            <a:ln w="6350">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4376" name="Freeform 155">
              <a:extLst>
                <a:ext uri="{FF2B5EF4-FFF2-40B4-BE49-F238E27FC236}">
                  <a16:creationId xmlns:a16="http://schemas.microsoft.com/office/drawing/2014/main" id="{E8F608CB-9E4C-CFBD-5F61-07BC4B7CCEA7}"/>
                </a:ext>
              </a:extLst>
            </p:cNvPr>
            <p:cNvSpPr>
              <a:spLocks noChangeAspect="1"/>
            </p:cNvSpPr>
            <p:nvPr/>
          </p:nvSpPr>
          <p:spPr bwMode="auto">
            <a:xfrm>
              <a:off x="4232" y="2445"/>
              <a:ext cx="1986" cy="129"/>
            </a:xfrm>
            <a:custGeom>
              <a:avLst/>
              <a:gdLst>
                <a:gd name="T0" fmla="*/ 0 w 2208"/>
                <a:gd name="T1" fmla="*/ 50 h 144"/>
                <a:gd name="T2" fmla="*/ 102 w 2208"/>
                <a:gd name="T3" fmla="*/ 50 h 144"/>
                <a:gd name="T4" fmla="*/ 203 w 2208"/>
                <a:gd name="T5" fmla="*/ 25 h 144"/>
                <a:gd name="T6" fmla="*/ 1042 w 2208"/>
                <a:gd name="T7" fmla="*/ 0 h 144"/>
                <a:gd name="T8" fmla="*/ 1068 w 2208"/>
                <a:gd name="T9" fmla="*/ 25 h 144"/>
                <a:gd name="T10" fmla="*/ 1118 w 2208"/>
                <a:gd name="T11" fmla="*/ 25 h 144"/>
                <a:gd name="T12" fmla="*/ 1118 w 2208"/>
                <a:gd name="T13" fmla="*/ 0 h 144"/>
                <a:gd name="T14" fmla="*/ 1169 w 2208"/>
                <a:gd name="T15" fmla="*/ 0 h 144"/>
                <a:gd name="T16" fmla="*/ 1169 w 2208"/>
                <a:gd name="T17" fmla="*/ 74 h 144"/>
                <a:gd name="T18" fmla="*/ 966 w 2208"/>
                <a:gd name="T19" fmla="*/ 74 h 144"/>
                <a:gd name="T20" fmla="*/ 890 w 2208"/>
                <a:gd name="T21" fmla="*/ 25 h 144"/>
                <a:gd name="T22" fmla="*/ 203 w 2208"/>
                <a:gd name="T23" fmla="*/ 50 h 144"/>
                <a:gd name="T24" fmla="*/ 102 w 2208"/>
                <a:gd name="T25" fmla="*/ 74 h 144"/>
                <a:gd name="T26" fmla="*/ 0 w 2208"/>
                <a:gd name="T27" fmla="*/ 74 h 144"/>
                <a:gd name="T28" fmla="*/ 0 w 2208"/>
                <a:gd name="T29" fmla="*/ 50 h 1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208" h="144">
                  <a:moveTo>
                    <a:pt x="0" y="96"/>
                  </a:moveTo>
                  <a:lnTo>
                    <a:pt x="192" y="96"/>
                  </a:lnTo>
                  <a:lnTo>
                    <a:pt x="384" y="48"/>
                  </a:lnTo>
                  <a:lnTo>
                    <a:pt x="1968" y="0"/>
                  </a:lnTo>
                  <a:lnTo>
                    <a:pt x="2016" y="48"/>
                  </a:lnTo>
                  <a:lnTo>
                    <a:pt x="2112" y="48"/>
                  </a:lnTo>
                  <a:lnTo>
                    <a:pt x="2112" y="0"/>
                  </a:lnTo>
                  <a:lnTo>
                    <a:pt x="2208" y="0"/>
                  </a:lnTo>
                  <a:lnTo>
                    <a:pt x="2208" y="144"/>
                  </a:lnTo>
                  <a:lnTo>
                    <a:pt x="1824" y="144"/>
                  </a:lnTo>
                  <a:lnTo>
                    <a:pt x="1680" y="48"/>
                  </a:lnTo>
                  <a:lnTo>
                    <a:pt x="384" y="96"/>
                  </a:lnTo>
                  <a:lnTo>
                    <a:pt x="192" y="144"/>
                  </a:lnTo>
                  <a:lnTo>
                    <a:pt x="0" y="144"/>
                  </a:lnTo>
                  <a:lnTo>
                    <a:pt x="0" y="96"/>
                  </a:lnTo>
                  <a:close/>
                </a:path>
              </a:pathLst>
            </a:custGeom>
            <a:solidFill>
              <a:srgbClr val="FFFFFF"/>
            </a:solidFill>
            <a:ln w="6350" cap="flat" cmpd="sng">
              <a:solidFill>
                <a:srgbClr val="FFFFFF"/>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4377" name="Freeform 156">
              <a:extLst>
                <a:ext uri="{FF2B5EF4-FFF2-40B4-BE49-F238E27FC236}">
                  <a16:creationId xmlns:a16="http://schemas.microsoft.com/office/drawing/2014/main" id="{5F8D1562-3A01-AA8B-4B54-433429AD117F}"/>
                </a:ext>
              </a:extLst>
            </p:cNvPr>
            <p:cNvSpPr>
              <a:spLocks noChangeAspect="1"/>
            </p:cNvSpPr>
            <p:nvPr/>
          </p:nvSpPr>
          <p:spPr bwMode="auto">
            <a:xfrm flipV="1">
              <a:off x="4232" y="2832"/>
              <a:ext cx="1986" cy="129"/>
            </a:xfrm>
            <a:custGeom>
              <a:avLst/>
              <a:gdLst>
                <a:gd name="T0" fmla="*/ 0 w 2208"/>
                <a:gd name="T1" fmla="*/ 50 h 144"/>
                <a:gd name="T2" fmla="*/ 102 w 2208"/>
                <a:gd name="T3" fmla="*/ 50 h 144"/>
                <a:gd name="T4" fmla="*/ 203 w 2208"/>
                <a:gd name="T5" fmla="*/ 25 h 144"/>
                <a:gd name="T6" fmla="*/ 1042 w 2208"/>
                <a:gd name="T7" fmla="*/ 0 h 144"/>
                <a:gd name="T8" fmla="*/ 1068 w 2208"/>
                <a:gd name="T9" fmla="*/ 25 h 144"/>
                <a:gd name="T10" fmla="*/ 1118 w 2208"/>
                <a:gd name="T11" fmla="*/ 25 h 144"/>
                <a:gd name="T12" fmla="*/ 1118 w 2208"/>
                <a:gd name="T13" fmla="*/ 0 h 144"/>
                <a:gd name="T14" fmla="*/ 1169 w 2208"/>
                <a:gd name="T15" fmla="*/ 0 h 144"/>
                <a:gd name="T16" fmla="*/ 1169 w 2208"/>
                <a:gd name="T17" fmla="*/ 74 h 144"/>
                <a:gd name="T18" fmla="*/ 966 w 2208"/>
                <a:gd name="T19" fmla="*/ 74 h 144"/>
                <a:gd name="T20" fmla="*/ 890 w 2208"/>
                <a:gd name="T21" fmla="*/ 25 h 144"/>
                <a:gd name="T22" fmla="*/ 203 w 2208"/>
                <a:gd name="T23" fmla="*/ 50 h 144"/>
                <a:gd name="T24" fmla="*/ 102 w 2208"/>
                <a:gd name="T25" fmla="*/ 74 h 144"/>
                <a:gd name="T26" fmla="*/ 0 w 2208"/>
                <a:gd name="T27" fmla="*/ 74 h 144"/>
                <a:gd name="T28" fmla="*/ 0 w 2208"/>
                <a:gd name="T29" fmla="*/ 50 h 1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208" h="144">
                  <a:moveTo>
                    <a:pt x="0" y="96"/>
                  </a:moveTo>
                  <a:lnTo>
                    <a:pt x="192" y="96"/>
                  </a:lnTo>
                  <a:lnTo>
                    <a:pt x="384" y="48"/>
                  </a:lnTo>
                  <a:lnTo>
                    <a:pt x="1968" y="0"/>
                  </a:lnTo>
                  <a:lnTo>
                    <a:pt x="2016" y="48"/>
                  </a:lnTo>
                  <a:lnTo>
                    <a:pt x="2112" y="48"/>
                  </a:lnTo>
                  <a:lnTo>
                    <a:pt x="2112" y="0"/>
                  </a:lnTo>
                  <a:lnTo>
                    <a:pt x="2208" y="0"/>
                  </a:lnTo>
                  <a:lnTo>
                    <a:pt x="2208" y="144"/>
                  </a:lnTo>
                  <a:lnTo>
                    <a:pt x="1824" y="144"/>
                  </a:lnTo>
                  <a:lnTo>
                    <a:pt x="1680" y="48"/>
                  </a:lnTo>
                  <a:lnTo>
                    <a:pt x="384" y="96"/>
                  </a:lnTo>
                  <a:lnTo>
                    <a:pt x="192" y="144"/>
                  </a:lnTo>
                  <a:lnTo>
                    <a:pt x="0" y="144"/>
                  </a:lnTo>
                  <a:lnTo>
                    <a:pt x="0" y="96"/>
                  </a:lnTo>
                  <a:close/>
                </a:path>
              </a:pathLst>
            </a:custGeom>
            <a:solidFill>
              <a:srgbClr val="FFFFFF"/>
            </a:solidFill>
            <a:ln w="6350" cap="flat" cmpd="sng">
              <a:solidFill>
                <a:srgbClr val="FFFFFF"/>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14370" name="Rectangle 157">
            <a:extLst>
              <a:ext uri="{FF2B5EF4-FFF2-40B4-BE49-F238E27FC236}">
                <a16:creationId xmlns:a16="http://schemas.microsoft.com/office/drawing/2014/main" id="{DD6300B4-FFCD-C9D0-2162-E298643CF416}"/>
              </a:ext>
            </a:extLst>
          </p:cNvPr>
          <p:cNvSpPr>
            <a:spLocks noChangeAspect="1" noChangeArrowheads="1"/>
          </p:cNvSpPr>
          <p:nvPr/>
        </p:nvSpPr>
        <p:spPr bwMode="auto">
          <a:xfrm>
            <a:off x="1581150" y="114300"/>
            <a:ext cx="3989388" cy="534988"/>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spcBef>
                <a:spcPct val="10000"/>
              </a:spcBef>
              <a:spcAft>
                <a:spcPct val="10000"/>
              </a:spcAft>
              <a:buClr>
                <a:srgbClr val="FF1C1C"/>
              </a:buClr>
              <a:buSzPct val="80000"/>
              <a:buFont typeface="Wingdings" pitchFamily="2" charset="2"/>
              <a:buChar char="n"/>
              <a:defRPr sz="2800">
                <a:solidFill>
                  <a:schemeClr val="tx1"/>
                </a:solidFill>
                <a:latin typeface="Arial" panose="020B0604020202020204" pitchFamily="34" charset="0"/>
              </a:defRPr>
            </a:lvl1pPr>
            <a:lvl2pPr marL="947738" indent="-36830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2pPr>
            <a:lvl3pPr marL="1519238" indent="-373063">
              <a:spcBef>
                <a:spcPct val="10000"/>
              </a:spcBef>
              <a:spcAft>
                <a:spcPct val="10000"/>
              </a:spcAft>
              <a:buClr>
                <a:srgbClr val="FF1C1C"/>
              </a:buClr>
              <a:buSzPct val="80000"/>
              <a:buFont typeface="Wingdings" pitchFamily="2" charset="2"/>
              <a:buChar char="n"/>
              <a:defRPr sz="2400">
                <a:solidFill>
                  <a:schemeClr val="tx1"/>
                </a:solidFill>
                <a:latin typeface="Arial" panose="020B0604020202020204" pitchFamily="34" charset="0"/>
              </a:defRPr>
            </a:lvl3pPr>
            <a:lvl4pPr marL="2095500" indent="-385763">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4pPr>
            <a:lvl5pPr marL="2674938" indent="-388938">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5pPr>
            <a:lvl6pPr marL="31321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6pPr>
            <a:lvl7pPr marL="35893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7pPr>
            <a:lvl8pPr marL="40465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8pPr>
            <a:lvl9pPr marL="45037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9pPr>
          </a:lstStyle>
          <a:p>
            <a:pPr eaLnBrk="0" fontAlgn="base" hangingPunct="0">
              <a:spcBef>
                <a:spcPct val="0"/>
              </a:spcBef>
              <a:spcAft>
                <a:spcPct val="0"/>
              </a:spcAft>
              <a:buClrTx/>
              <a:buSzTx/>
              <a:buNone/>
            </a:pPr>
            <a:r>
              <a:rPr lang="en-GB" altLang="en-US" b="1">
                <a:solidFill>
                  <a:srgbClr val="FFFFFF"/>
                </a:solidFill>
              </a:rPr>
              <a:t>Charge Components</a:t>
            </a:r>
          </a:p>
        </p:txBody>
      </p:sp>
    </p:spTree>
  </p:cSld>
  <p:clrMapOvr>
    <a:masterClrMapping/>
  </p:clrMapOvr>
  <p:transition>
    <p:wipe dir="r"/>
  </p:transition>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Freeform: Shape 1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Isosceles Triangle 2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46F73D3-F977-2F98-969D-ACBD2DF7819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7083" t="11429" r="2738" b="11666"/>
          <a:stretch/>
        </p:blipFill>
        <p:spPr>
          <a:xfrm>
            <a:off x="1877786" y="265339"/>
            <a:ext cx="8250405" cy="6187804"/>
          </a:xfrm>
          <a:prstGeom prst="rect">
            <a:avLst/>
          </a:prstGeom>
          <a:ln>
            <a:noFill/>
          </a:ln>
        </p:spPr>
      </p:pic>
      <p:sp>
        <p:nvSpPr>
          <p:cNvPr id="23" name="Isosceles Triangle 2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08706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AACBC9F-B42A-E286-AC06-170302064E0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6548" t="6666" r="8809" b="8572"/>
          <a:stretch/>
        </p:blipFill>
        <p:spPr>
          <a:xfrm>
            <a:off x="1908648" y="288485"/>
            <a:ext cx="8345695" cy="6259272"/>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07602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8681" name="Freeform 9">
            <a:extLst>
              <a:ext uri="{FF2B5EF4-FFF2-40B4-BE49-F238E27FC236}">
                <a16:creationId xmlns:a16="http://schemas.microsoft.com/office/drawing/2014/main" id="{4195F1C7-1D50-17A3-5015-8157B424701A}"/>
              </a:ext>
            </a:extLst>
          </p:cNvPr>
          <p:cNvSpPr>
            <a:spLocks/>
          </p:cNvSpPr>
          <p:nvPr/>
        </p:nvSpPr>
        <p:spPr bwMode="auto">
          <a:xfrm>
            <a:off x="5498307" y="2250281"/>
            <a:ext cx="1195386" cy="1890712"/>
          </a:xfrm>
          <a:custGeom>
            <a:avLst/>
            <a:gdLst>
              <a:gd name="T0" fmla="*/ 2147483646 w 672"/>
              <a:gd name="T1" fmla="*/ 2147483646 h 1023"/>
              <a:gd name="T2" fmla="*/ 2147483646 w 672"/>
              <a:gd name="T3" fmla="*/ 2147483646 h 1023"/>
              <a:gd name="T4" fmla="*/ 2147483646 w 672"/>
              <a:gd name="T5" fmla="*/ 2147483646 h 1023"/>
              <a:gd name="T6" fmla="*/ 2147483646 w 672"/>
              <a:gd name="T7" fmla="*/ 2147483646 h 1023"/>
              <a:gd name="T8" fmla="*/ 2147483646 w 672"/>
              <a:gd name="T9" fmla="*/ 2147483646 h 1023"/>
              <a:gd name="T10" fmla="*/ 2147483646 w 672"/>
              <a:gd name="T11" fmla="*/ 2147483646 h 1023"/>
              <a:gd name="T12" fmla="*/ 2147483646 w 672"/>
              <a:gd name="T13" fmla="*/ 2147483646 h 1023"/>
              <a:gd name="T14" fmla="*/ 2147483646 w 672"/>
              <a:gd name="T15" fmla="*/ 2147483646 h 1023"/>
              <a:gd name="T16" fmla="*/ 2147483646 w 672"/>
              <a:gd name="T17" fmla="*/ 2147483646 h 1023"/>
              <a:gd name="T18" fmla="*/ 2147483646 w 672"/>
              <a:gd name="T19" fmla="*/ 2147483646 h 1023"/>
              <a:gd name="T20" fmla="*/ 2147483646 w 672"/>
              <a:gd name="T21" fmla="*/ 2147483646 h 1023"/>
              <a:gd name="T22" fmla="*/ 2147483646 w 672"/>
              <a:gd name="T23" fmla="*/ 2147483646 h 1023"/>
              <a:gd name="T24" fmla="*/ 2147483646 w 672"/>
              <a:gd name="T25" fmla="*/ 2147483646 h 1023"/>
              <a:gd name="T26" fmla="*/ 2147483646 w 672"/>
              <a:gd name="T27" fmla="*/ 2147483646 h 1023"/>
              <a:gd name="T28" fmla="*/ 2147483646 w 672"/>
              <a:gd name="T29" fmla="*/ 2147483646 h 1023"/>
              <a:gd name="T30" fmla="*/ 2147483646 w 672"/>
              <a:gd name="T31" fmla="*/ 2147483646 h 1023"/>
              <a:gd name="T32" fmla="*/ 2147483646 w 672"/>
              <a:gd name="T33" fmla="*/ 2147483646 h 1023"/>
              <a:gd name="T34" fmla="*/ 2147483646 w 672"/>
              <a:gd name="T35" fmla="*/ 2147483646 h 1023"/>
              <a:gd name="T36" fmla="*/ 2147483646 w 672"/>
              <a:gd name="T37" fmla="*/ 2147483646 h 1023"/>
              <a:gd name="T38" fmla="*/ 2147483646 w 672"/>
              <a:gd name="T39" fmla="*/ 2147483646 h 1023"/>
              <a:gd name="T40" fmla="*/ 2147483646 w 672"/>
              <a:gd name="T41" fmla="*/ 2147483646 h 1023"/>
              <a:gd name="T42" fmla="*/ 2147483646 w 672"/>
              <a:gd name="T43" fmla="*/ 2147483646 h 1023"/>
              <a:gd name="T44" fmla="*/ 2147483646 w 672"/>
              <a:gd name="T45" fmla="*/ 2147483646 h 1023"/>
              <a:gd name="T46" fmla="*/ 2147483646 w 672"/>
              <a:gd name="T47" fmla="*/ 2147483646 h 1023"/>
              <a:gd name="T48" fmla="*/ 2147483646 w 672"/>
              <a:gd name="T49" fmla="*/ 2147483646 h 1023"/>
              <a:gd name="T50" fmla="*/ 2147483646 w 672"/>
              <a:gd name="T51" fmla="*/ 2147483646 h 1023"/>
              <a:gd name="T52" fmla="*/ 2147483646 w 672"/>
              <a:gd name="T53" fmla="*/ 2147483646 h 1023"/>
              <a:gd name="T54" fmla="*/ 2147483646 w 672"/>
              <a:gd name="T55" fmla="*/ 0 h 1023"/>
              <a:gd name="T56" fmla="*/ 2147483646 w 672"/>
              <a:gd name="T57" fmla="*/ 2147483646 h 1023"/>
              <a:gd name="T58" fmla="*/ 2147483646 w 672"/>
              <a:gd name="T59" fmla="*/ 2147483646 h 1023"/>
              <a:gd name="T60" fmla="*/ 2147483646 w 672"/>
              <a:gd name="T61" fmla="*/ 2147483646 h 1023"/>
              <a:gd name="T62" fmla="*/ 2147483646 w 672"/>
              <a:gd name="T63" fmla="*/ 2147483646 h 1023"/>
              <a:gd name="T64" fmla="*/ 2147483646 w 672"/>
              <a:gd name="T65" fmla="*/ 2147483646 h 1023"/>
              <a:gd name="T66" fmla="*/ 2147483646 w 672"/>
              <a:gd name="T67" fmla="*/ 2147483646 h 1023"/>
              <a:gd name="T68" fmla="*/ 2147483646 w 672"/>
              <a:gd name="T69" fmla="*/ 2147483646 h 1023"/>
              <a:gd name="T70" fmla="*/ 2147483646 w 672"/>
              <a:gd name="T71" fmla="*/ 2147483646 h 1023"/>
              <a:gd name="T72" fmla="*/ 2147483646 w 672"/>
              <a:gd name="T73" fmla="*/ 2147483646 h 1023"/>
              <a:gd name="T74" fmla="*/ 2147483646 w 672"/>
              <a:gd name="T75" fmla="*/ 2147483646 h 1023"/>
              <a:gd name="T76" fmla="*/ 2147483646 w 672"/>
              <a:gd name="T77" fmla="*/ 2147483646 h 1023"/>
              <a:gd name="T78" fmla="*/ 2147483646 w 672"/>
              <a:gd name="T79" fmla="*/ 2147483646 h 1023"/>
              <a:gd name="T80" fmla="*/ 0 w 672"/>
              <a:gd name="T81" fmla="*/ 2147483646 h 1023"/>
              <a:gd name="T82" fmla="*/ 0 w 672"/>
              <a:gd name="T83" fmla="*/ 2147483646 h 1023"/>
              <a:gd name="T84" fmla="*/ 2147483646 w 672"/>
              <a:gd name="T85" fmla="*/ 2147483646 h 102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72" h="1023">
                <a:moveTo>
                  <a:pt x="18" y="759"/>
                </a:moveTo>
                <a:lnTo>
                  <a:pt x="36" y="807"/>
                </a:lnTo>
                <a:lnTo>
                  <a:pt x="69" y="870"/>
                </a:lnTo>
                <a:lnTo>
                  <a:pt x="126" y="942"/>
                </a:lnTo>
                <a:lnTo>
                  <a:pt x="195" y="990"/>
                </a:lnTo>
                <a:lnTo>
                  <a:pt x="255" y="1011"/>
                </a:lnTo>
                <a:lnTo>
                  <a:pt x="327" y="1023"/>
                </a:lnTo>
                <a:lnTo>
                  <a:pt x="375" y="1020"/>
                </a:lnTo>
                <a:lnTo>
                  <a:pt x="447" y="1005"/>
                </a:lnTo>
                <a:lnTo>
                  <a:pt x="516" y="966"/>
                </a:lnTo>
                <a:lnTo>
                  <a:pt x="567" y="918"/>
                </a:lnTo>
                <a:lnTo>
                  <a:pt x="606" y="861"/>
                </a:lnTo>
                <a:lnTo>
                  <a:pt x="633" y="801"/>
                </a:lnTo>
                <a:lnTo>
                  <a:pt x="645" y="750"/>
                </a:lnTo>
                <a:lnTo>
                  <a:pt x="672" y="573"/>
                </a:lnTo>
                <a:lnTo>
                  <a:pt x="666" y="420"/>
                </a:lnTo>
                <a:lnTo>
                  <a:pt x="624" y="288"/>
                </a:lnTo>
                <a:lnTo>
                  <a:pt x="591" y="369"/>
                </a:lnTo>
                <a:lnTo>
                  <a:pt x="573" y="456"/>
                </a:lnTo>
                <a:lnTo>
                  <a:pt x="546" y="366"/>
                </a:lnTo>
                <a:lnTo>
                  <a:pt x="513" y="183"/>
                </a:lnTo>
                <a:lnTo>
                  <a:pt x="459" y="66"/>
                </a:lnTo>
                <a:lnTo>
                  <a:pt x="423" y="183"/>
                </a:lnTo>
                <a:lnTo>
                  <a:pt x="408" y="288"/>
                </a:lnTo>
                <a:lnTo>
                  <a:pt x="399" y="375"/>
                </a:lnTo>
                <a:lnTo>
                  <a:pt x="354" y="252"/>
                </a:lnTo>
                <a:lnTo>
                  <a:pt x="330" y="132"/>
                </a:lnTo>
                <a:lnTo>
                  <a:pt x="321" y="0"/>
                </a:lnTo>
                <a:lnTo>
                  <a:pt x="285" y="87"/>
                </a:lnTo>
                <a:lnTo>
                  <a:pt x="279" y="141"/>
                </a:lnTo>
                <a:lnTo>
                  <a:pt x="255" y="69"/>
                </a:lnTo>
                <a:lnTo>
                  <a:pt x="216" y="168"/>
                </a:lnTo>
                <a:lnTo>
                  <a:pt x="198" y="258"/>
                </a:lnTo>
                <a:lnTo>
                  <a:pt x="174" y="192"/>
                </a:lnTo>
                <a:lnTo>
                  <a:pt x="138" y="264"/>
                </a:lnTo>
                <a:lnTo>
                  <a:pt x="108" y="378"/>
                </a:lnTo>
                <a:lnTo>
                  <a:pt x="90" y="318"/>
                </a:lnTo>
                <a:lnTo>
                  <a:pt x="81" y="279"/>
                </a:lnTo>
                <a:lnTo>
                  <a:pt x="36" y="390"/>
                </a:lnTo>
                <a:lnTo>
                  <a:pt x="15" y="495"/>
                </a:lnTo>
                <a:lnTo>
                  <a:pt x="0" y="606"/>
                </a:lnTo>
                <a:lnTo>
                  <a:pt x="0" y="693"/>
                </a:lnTo>
                <a:lnTo>
                  <a:pt x="18" y="759"/>
                </a:lnTo>
                <a:close/>
              </a:path>
            </a:pathLst>
          </a:custGeom>
          <a:gradFill rotWithShape="1">
            <a:gsLst>
              <a:gs pos="0">
                <a:schemeClr val="accent1"/>
              </a:gs>
              <a:gs pos="100000">
                <a:srgbClr val="FF9900"/>
              </a:gs>
            </a:gsLst>
            <a:path path="rect">
              <a:fillToRect l="50000" t="50000" r="50000" b="50000"/>
            </a:path>
          </a:gradFill>
          <a:ln w="6350" cap="flat" cmpd="sng">
            <a:solidFill>
              <a:schemeClr val="accent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52227" name="Rectangle 3">
            <a:extLst>
              <a:ext uri="{FF2B5EF4-FFF2-40B4-BE49-F238E27FC236}">
                <a16:creationId xmlns:a16="http://schemas.microsoft.com/office/drawing/2014/main" id="{B80EEBCA-33FA-230D-0540-A4F334164557}"/>
              </a:ext>
            </a:extLst>
          </p:cNvPr>
          <p:cNvSpPr>
            <a:spLocks noChangeAspect="1" noChangeArrowheads="1"/>
          </p:cNvSpPr>
          <p:nvPr/>
        </p:nvSpPr>
        <p:spPr bwMode="auto">
          <a:xfrm>
            <a:off x="2503488" y="989014"/>
            <a:ext cx="7173912" cy="5349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3600" b="1">
                <a:solidFill>
                  <a:srgbClr val="FFFFFF"/>
                </a:solidFill>
              </a:rPr>
              <a:t>Propellant Combustion</a:t>
            </a:r>
          </a:p>
        </p:txBody>
      </p:sp>
      <p:sp>
        <p:nvSpPr>
          <p:cNvPr id="52228" name="Oval 5">
            <a:extLst>
              <a:ext uri="{FF2B5EF4-FFF2-40B4-BE49-F238E27FC236}">
                <a16:creationId xmlns:a16="http://schemas.microsoft.com/office/drawing/2014/main" id="{4032DD00-6528-47E3-A6AE-2BCDE965E7C2}"/>
              </a:ext>
            </a:extLst>
          </p:cNvPr>
          <p:cNvSpPr>
            <a:spLocks noChangeArrowheads="1"/>
          </p:cNvSpPr>
          <p:nvPr/>
        </p:nvSpPr>
        <p:spPr bwMode="auto">
          <a:xfrm>
            <a:off x="2468563" y="3127841"/>
            <a:ext cx="1484312" cy="562630"/>
          </a:xfrm>
          <a:prstGeom prst="ellipse">
            <a:avLst/>
          </a:prstGeom>
          <a:solidFill>
            <a:srgbClr val="FFCC66"/>
          </a:solidFill>
          <a:ln w="38100" algn="ctr">
            <a:solidFill>
              <a:srgbClr val="FFCC66"/>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308678" name="Cloud">
            <a:extLst>
              <a:ext uri="{FF2B5EF4-FFF2-40B4-BE49-F238E27FC236}">
                <a16:creationId xmlns:a16="http://schemas.microsoft.com/office/drawing/2014/main" id="{CCB9E765-2571-5AF4-B324-339D21B3AF21}"/>
              </a:ext>
            </a:extLst>
          </p:cNvPr>
          <p:cNvSpPr>
            <a:spLocks noChangeAspect="1" noEditPoints="1" noChangeArrowheads="1"/>
          </p:cNvSpPr>
          <p:nvPr/>
        </p:nvSpPr>
        <p:spPr bwMode="auto">
          <a:xfrm rot="10800000">
            <a:off x="8445501" y="2476500"/>
            <a:ext cx="925513"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rgbClr val="080808"/>
              </a:gs>
              <a:gs pos="100000">
                <a:schemeClr val="bg2"/>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308680" name="Oval 8">
            <a:extLst>
              <a:ext uri="{FF2B5EF4-FFF2-40B4-BE49-F238E27FC236}">
                <a16:creationId xmlns:a16="http://schemas.microsoft.com/office/drawing/2014/main" id="{30D92F88-B1C1-6F3F-0F3D-82200895F478}"/>
              </a:ext>
            </a:extLst>
          </p:cNvPr>
          <p:cNvSpPr>
            <a:spLocks noChangeArrowheads="1"/>
          </p:cNvSpPr>
          <p:nvPr/>
        </p:nvSpPr>
        <p:spPr bwMode="auto">
          <a:xfrm>
            <a:off x="5699126" y="3143716"/>
            <a:ext cx="784225" cy="562630"/>
          </a:xfrm>
          <a:prstGeom prst="ellipse">
            <a:avLst/>
          </a:prstGeom>
          <a:solidFill>
            <a:srgbClr val="FFCC66"/>
          </a:solidFill>
          <a:ln w="635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308682" name="AutoShape 10">
            <a:extLst>
              <a:ext uri="{FF2B5EF4-FFF2-40B4-BE49-F238E27FC236}">
                <a16:creationId xmlns:a16="http://schemas.microsoft.com/office/drawing/2014/main" id="{0B2518D2-65F7-B210-B040-CE49DFCA9534}"/>
              </a:ext>
            </a:extLst>
          </p:cNvPr>
          <p:cNvSpPr>
            <a:spLocks noChangeArrowheads="1"/>
          </p:cNvSpPr>
          <p:nvPr/>
        </p:nvSpPr>
        <p:spPr bwMode="auto">
          <a:xfrm rot="5400000">
            <a:off x="7303295" y="3188910"/>
            <a:ext cx="452437" cy="465892"/>
          </a:xfrm>
          <a:prstGeom prst="upArrow">
            <a:avLst>
              <a:gd name="adj1" fmla="val 50000"/>
              <a:gd name="adj2" fmla="val 30702"/>
            </a:avLst>
          </a:prstGeom>
          <a:solidFill>
            <a:schemeClr val="tx1"/>
          </a:solidFill>
          <a:ln w="381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308683" name="AutoShape 11">
            <a:extLst>
              <a:ext uri="{FF2B5EF4-FFF2-40B4-BE49-F238E27FC236}">
                <a16:creationId xmlns:a16="http://schemas.microsoft.com/office/drawing/2014/main" id="{F3F01014-63A4-EC65-2071-6A9A478DF421}"/>
              </a:ext>
            </a:extLst>
          </p:cNvPr>
          <p:cNvSpPr>
            <a:spLocks noChangeArrowheads="1"/>
          </p:cNvSpPr>
          <p:nvPr/>
        </p:nvSpPr>
        <p:spPr bwMode="auto">
          <a:xfrm rot="5400000">
            <a:off x="4425158" y="3188910"/>
            <a:ext cx="452437" cy="465892"/>
          </a:xfrm>
          <a:prstGeom prst="upArrow">
            <a:avLst>
              <a:gd name="adj1" fmla="val 50000"/>
              <a:gd name="adj2" fmla="val 30702"/>
            </a:avLst>
          </a:prstGeom>
          <a:solidFill>
            <a:schemeClr val="tx1"/>
          </a:solidFill>
          <a:ln w="381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52233" name="Text Box 12">
            <a:extLst>
              <a:ext uri="{FF2B5EF4-FFF2-40B4-BE49-F238E27FC236}">
                <a16:creationId xmlns:a16="http://schemas.microsoft.com/office/drawing/2014/main" id="{F87D0141-DC59-105E-B007-9BCBCFB1E388}"/>
              </a:ext>
            </a:extLst>
          </p:cNvPr>
          <p:cNvSpPr txBox="1">
            <a:spLocks noChangeArrowheads="1"/>
          </p:cNvSpPr>
          <p:nvPr/>
        </p:nvSpPr>
        <p:spPr bwMode="auto">
          <a:xfrm>
            <a:off x="2538413" y="4457700"/>
            <a:ext cx="1346200" cy="3365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600" b="1">
                <a:solidFill>
                  <a:srgbClr val="FFFFFF"/>
                </a:solidFill>
              </a:rPr>
              <a:t>Propellant</a:t>
            </a:r>
          </a:p>
        </p:txBody>
      </p:sp>
      <p:sp>
        <p:nvSpPr>
          <p:cNvPr id="1308685" name="Text Box 13">
            <a:extLst>
              <a:ext uri="{FF2B5EF4-FFF2-40B4-BE49-F238E27FC236}">
                <a16:creationId xmlns:a16="http://schemas.microsoft.com/office/drawing/2014/main" id="{0E1A9081-39B9-7434-0A8C-7F85255A7310}"/>
              </a:ext>
            </a:extLst>
          </p:cNvPr>
          <p:cNvSpPr txBox="1">
            <a:spLocks noChangeArrowheads="1"/>
          </p:cNvSpPr>
          <p:nvPr/>
        </p:nvSpPr>
        <p:spPr bwMode="auto">
          <a:xfrm>
            <a:off x="8294688" y="4246564"/>
            <a:ext cx="1346200" cy="581025"/>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600" b="1">
                <a:solidFill>
                  <a:srgbClr val="FFFFFF"/>
                </a:solidFill>
              </a:rPr>
              <a:t>Burnt</a:t>
            </a:r>
          </a:p>
          <a:p>
            <a:pPr algn="ctr" eaLnBrk="0" fontAlgn="base" hangingPunct="0">
              <a:spcBef>
                <a:spcPct val="0"/>
              </a:spcBef>
              <a:spcAft>
                <a:spcPct val="0"/>
              </a:spcAft>
            </a:pPr>
            <a:r>
              <a:rPr lang="en-GB" altLang="en-US" sz="1600" b="1">
                <a:solidFill>
                  <a:srgbClr val="FFFFFF"/>
                </a:solidFill>
              </a:rPr>
              <a:t>Propellant</a:t>
            </a:r>
          </a:p>
        </p:txBody>
      </p:sp>
      <p:sp>
        <p:nvSpPr>
          <p:cNvPr id="1308686" name="Text Box 14">
            <a:extLst>
              <a:ext uri="{FF2B5EF4-FFF2-40B4-BE49-F238E27FC236}">
                <a16:creationId xmlns:a16="http://schemas.microsoft.com/office/drawing/2014/main" id="{32BF4210-5DDA-3FA5-E391-FFCE4E87FFEB}"/>
              </a:ext>
            </a:extLst>
          </p:cNvPr>
          <p:cNvSpPr txBox="1">
            <a:spLocks noChangeArrowheads="1"/>
          </p:cNvSpPr>
          <p:nvPr/>
        </p:nvSpPr>
        <p:spPr bwMode="auto">
          <a:xfrm>
            <a:off x="5407025" y="4248151"/>
            <a:ext cx="1346200" cy="581025"/>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600" b="1">
                <a:solidFill>
                  <a:srgbClr val="FFFFFF"/>
                </a:solidFill>
              </a:rPr>
              <a:t>Burning</a:t>
            </a:r>
          </a:p>
          <a:p>
            <a:pPr algn="ctr" eaLnBrk="0" fontAlgn="base" hangingPunct="0">
              <a:spcBef>
                <a:spcPct val="0"/>
              </a:spcBef>
              <a:spcAft>
                <a:spcPct val="0"/>
              </a:spcAft>
            </a:pPr>
            <a:r>
              <a:rPr lang="en-GB" altLang="en-US" sz="1600" b="1">
                <a:solidFill>
                  <a:srgbClr val="FFFFFF"/>
                </a:solidFill>
              </a:rPr>
              <a:t>Propellant</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08681"/>
                                        </p:tgtEl>
                                        <p:attrNameLst>
                                          <p:attrName>style.visibility</p:attrName>
                                        </p:attrNameLst>
                                      </p:cBhvr>
                                      <p:to>
                                        <p:strVal val="visible"/>
                                      </p:to>
                                    </p:set>
                                    <p:animEffect transition="in" filter="blinds(horizontal)">
                                      <p:cBhvr>
                                        <p:cTn id="7" dur="500"/>
                                        <p:tgtEl>
                                          <p:spTgt spid="1308681"/>
                                        </p:tgtEl>
                                      </p:cBhvr>
                                    </p:animEffect>
                                  </p:childTnLst>
                                </p:cTn>
                              </p:par>
                              <p:par>
                                <p:cTn id="8" presetID="3" presetClass="entr" presetSubtype="10" fill="hold" nodeType="withEffect">
                                  <p:stCondLst>
                                    <p:cond delay="0"/>
                                  </p:stCondLst>
                                  <p:childTnLst>
                                    <p:set>
                                      <p:cBhvr>
                                        <p:cTn id="9" dur="1" fill="hold">
                                          <p:stCondLst>
                                            <p:cond delay="0"/>
                                          </p:stCondLst>
                                        </p:cTn>
                                        <p:tgtEl>
                                          <p:spTgt spid="1308680"/>
                                        </p:tgtEl>
                                        <p:attrNameLst>
                                          <p:attrName>style.visibility</p:attrName>
                                        </p:attrNameLst>
                                      </p:cBhvr>
                                      <p:to>
                                        <p:strVal val="visible"/>
                                      </p:to>
                                    </p:set>
                                    <p:animEffect transition="in" filter="blinds(horizontal)">
                                      <p:cBhvr>
                                        <p:cTn id="10" dur="500"/>
                                        <p:tgtEl>
                                          <p:spTgt spid="1308680"/>
                                        </p:tgtEl>
                                      </p:cBhvr>
                                    </p:animEffect>
                                  </p:childTnLst>
                                </p:cTn>
                              </p:par>
                              <p:par>
                                <p:cTn id="11" presetID="3" presetClass="entr" presetSubtype="10" fill="hold" nodeType="withEffect">
                                  <p:stCondLst>
                                    <p:cond delay="0"/>
                                  </p:stCondLst>
                                  <p:childTnLst>
                                    <p:set>
                                      <p:cBhvr>
                                        <p:cTn id="12" dur="1" fill="hold">
                                          <p:stCondLst>
                                            <p:cond delay="0"/>
                                          </p:stCondLst>
                                        </p:cTn>
                                        <p:tgtEl>
                                          <p:spTgt spid="1308683"/>
                                        </p:tgtEl>
                                        <p:attrNameLst>
                                          <p:attrName>style.visibility</p:attrName>
                                        </p:attrNameLst>
                                      </p:cBhvr>
                                      <p:to>
                                        <p:strVal val="visible"/>
                                      </p:to>
                                    </p:set>
                                    <p:animEffect transition="in" filter="blinds(horizontal)">
                                      <p:cBhvr>
                                        <p:cTn id="13" dur="500"/>
                                        <p:tgtEl>
                                          <p:spTgt spid="1308683"/>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308686"/>
                                        </p:tgtEl>
                                        <p:attrNameLst>
                                          <p:attrName>style.visibility</p:attrName>
                                        </p:attrNameLst>
                                      </p:cBhvr>
                                      <p:to>
                                        <p:strVal val="visible"/>
                                      </p:to>
                                    </p:set>
                                    <p:animEffect transition="in" filter="blinds(horizontal)">
                                      <p:cBhvr>
                                        <p:cTn id="16" dur="500"/>
                                        <p:tgtEl>
                                          <p:spTgt spid="130868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nodeType="clickEffect">
                                  <p:stCondLst>
                                    <p:cond delay="0"/>
                                  </p:stCondLst>
                                  <p:childTnLst>
                                    <p:set>
                                      <p:cBhvr>
                                        <p:cTn id="20" dur="1" fill="hold">
                                          <p:stCondLst>
                                            <p:cond delay="0"/>
                                          </p:stCondLst>
                                        </p:cTn>
                                        <p:tgtEl>
                                          <p:spTgt spid="1308678"/>
                                        </p:tgtEl>
                                        <p:attrNameLst>
                                          <p:attrName>style.visibility</p:attrName>
                                        </p:attrNameLst>
                                      </p:cBhvr>
                                      <p:to>
                                        <p:strVal val="visible"/>
                                      </p:to>
                                    </p:set>
                                    <p:animEffect transition="in" filter="blinds(horizontal)">
                                      <p:cBhvr>
                                        <p:cTn id="21" dur="500"/>
                                        <p:tgtEl>
                                          <p:spTgt spid="1308678"/>
                                        </p:tgtEl>
                                      </p:cBhvr>
                                    </p:animEffect>
                                  </p:childTnLst>
                                </p:cTn>
                              </p:par>
                              <p:par>
                                <p:cTn id="22" presetID="3" presetClass="entr" presetSubtype="10" fill="hold" nodeType="withEffect">
                                  <p:stCondLst>
                                    <p:cond delay="0"/>
                                  </p:stCondLst>
                                  <p:childTnLst>
                                    <p:set>
                                      <p:cBhvr>
                                        <p:cTn id="23" dur="1" fill="hold">
                                          <p:stCondLst>
                                            <p:cond delay="0"/>
                                          </p:stCondLst>
                                        </p:cTn>
                                        <p:tgtEl>
                                          <p:spTgt spid="1308682"/>
                                        </p:tgtEl>
                                        <p:attrNameLst>
                                          <p:attrName>style.visibility</p:attrName>
                                        </p:attrNameLst>
                                      </p:cBhvr>
                                      <p:to>
                                        <p:strVal val="visible"/>
                                      </p:to>
                                    </p:set>
                                    <p:animEffect transition="in" filter="blinds(horizontal)">
                                      <p:cBhvr>
                                        <p:cTn id="24" dur="500"/>
                                        <p:tgtEl>
                                          <p:spTgt spid="1308682"/>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1308685"/>
                                        </p:tgtEl>
                                        <p:attrNameLst>
                                          <p:attrName>style.visibility</p:attrName>
                                        </p:attrNameLst>
                                      </p:cBhvr>
                                      <p:to>
                                        <p:strVal val="visible"/>
                                      </p:to>
                                    </p:set>
                                    <p:animEffect transition="in" filter="blinds(horizontal)">
                                      <p:cBhvr>
                                        <p:cTn id="27" dur="500"/>
                                        <p:tgtEl>
                                          <p:spTgt spid="13086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8685" grpId="0"/>
      <p:bldP spid="1308686"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D5A13C1-07F3-1232-1278-FE7B171EF918}"/>
              </a:ext>
            </a:extLst>
          </p:cNvPr>
          <p:cNvPicPr>
            <a:picLocks noChangeAspect="1"/>
          </p:cNvPicPr>
          <p:nvPr/>
        </p:nvPicPr>
        <p:blipFill>
          <a:blip r:embed="rId2"/>
          <a:stretch>
            <a:fillRect/>
          </a:stretch>
        </p:blipFill>
        <p:spPr>
          <a:xfrm>
            <a:off x="1796143" y="204107"/>
            <a:ext cx="8637814" cy="6478362"/>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01431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08A15EE-BB55-800B-F5B8-EBABE86472A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3691" t="6904" r="3988" b="16667"/>
          <a:stretch/>
        </p:blipFill>
        <p:spPr>
          <a:xfrm>
            <a:off x="78841" y="696125"/>
            <a:ext cx="7287664" cy="5465749"/>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text, watch&#10;&#10;Description automatically generated">
            <a:extLst>
              <a:ext uri="{FF2B5EF4-FFF2-40B4-BE49-F238E27FC236}">
                <a16:creationId xmlns:a16="http://schemas.microsoft.com/office/drawing/2014/main" id="{43666485-8D3C-468E-03C1-4E5DB8E7F83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04080" y="923574"/>
            <a:ext cx="4055035" cy="1789809"/>
          </a:xfrm>
          <a:prstGeom prst="rect">
            <a:avLst/>
          </a:prstGeom>
        </p:spPr>
      </p:pic>
      <p:pic>
        <p:nvPicPr>
          <p:cNvPr id="6" name="Picture 5" descr="Diagram&#10;&#10;Description automatically generated with medium confidence">
            <a:extLst>
              <a:ext uri="{FF2B5EF4-FFF2-40B4-BE49-F238E27FC236}">
                <a16:creationId xmlns:a16="http://schemas.microsoft.com/office/drawing/2014/main" id="{CA45778E-3779-530C-8DD9-0CDE741CBFC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961849" y="2792950"/>
            <a:ext cx="3078186" cy="1960512"/>
          </a:xfrm>
          <a:prstGeom prst="rect">
            <a:avLst/>
          </a:prstGeom>
        </p:spPr>
      </p:pic>
      <p:pic>
        <p:nvPicPr>
          <p:cNvPr id="8" name="Picture 7" descr="Diagram&#10;&#10;Description automatically generated with medium confidence">
            <a:extLst>
              <a:ext uri="{FF2B5EF4-FFF2-40B4-BE49-F238E27FC236}">
                <a16:creationId xmlns:a16="http://schemas.microsoft.com/office/drawing/2014/main" id="{690BE54E-AE8F-37E4-A58F-27EA750FDE3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90150" y="4854002"/>
            <a:ext cx="1866900" cy="1498600"/>
          </a:xfrm>
          <a:prstGeom prst="rect">
            <a:avLst/>
          </a:prstGeom>
        </p:spPr>
      </p:pic>
    </p:spTree>
    <p:extLst>
      <p:ext uri="{BB962C8B-B14F-4D97-AF65-F5344CB8AC3E}">
        <p14:creationId xmlns:p14="http://schemas.microsoft.com/office/powerpoint/2010/main" val="370935603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4D8B910-44C2-8B31-4445-854449D38DA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4583" t="11190" r="9345" b="15000"/>
          <a:stretch/>
        </p:blipFill>
        <p:spPr>
          <a:xfrm>
            <a:off x="1764945" y="643467"/>
            <a:ext cx="8662110" cy="5571066"/>
          </a:xfrm>
          <a:prstGeom prst="rect">
            <a:avLst/>
          </a:prstGeom>
        </p:spPr>
      </p:pic>
    </p:spTree>
    <p:extLst>
      <p:ext uri="{BB962C8B-B14F-4D97-AF65-F5344CB8AC3E}">
        <p14:creationId xmlns:p14="http://schemas.microsoft.com/office/powerpoint/2010/main" val="25056465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13">
            <a:extLst>
              <a:ext uri="{FF2B5EF4-FFF2-40B4-BE49-F238E27FC236}">
                <a16:creationId xmlns:a16="http://schemas.microsoft.com/office/drawing/2014/main" id="{DD5CF8E8-5761-4400-93F6-8C475F7501CD}"/>
              </a:ext>
            </a:extLst>
          </p:cNvPr>
          <p:cNvSpPr>
            <a:spLocks noChangeAspect="1" noChangeArrowheads="1"/>
          </p:cNvSpPr>
          <p:nvPr/>
        </p:nvSpPr>
        <p:spPr bwMode="auto">
          <a:xfrm>
            <a:off x="2503488" y="989014"/>
            <a:ext cx="7173912" cy="5349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3600" b="1">
                <a:solidFill>
                  <a:srgbClr val="FFFFFF"/>
                </a:solidFill>
              </a:rPr>
              <a:t>Propellant Geometries</a:t>
            </a:r>
          </a:p>
        </p:txBody>
      </p:sp>
      <p:grpSp>
        <p:nvGrpSpPr>
          <p:cNvPr id="57347" name="Group 25">
            <a:extLst>
              <a:ext uri="{FF2B5EF4-FFF2-40B4-BE49-F238E27FC236}">
                <a16:creationId xmlns:a16="http://schemas.microsoft.com/office/drawing/2014/main" id="{A554326A-B0FB-16B1-0757-04E3FB1BC4A0}"/>
              </a:ext>
            </a:extLst>
          </p:cNvPr>
          <p:cNvGrpSpPr>
            <a:grpSpLocks/>
          </p:cNvGrpSpPr>
          <p:nvPr/>
        </p:nvGrpSpPr>
        <p:grpSpPr bwMode="auto">
          <a:xfrm>
            <a:off x="2565400" y="2578100"/>
            <a:ext cx="1828800" cy="990600"/>
            <a:chOff x="176" y="2362"/>
            <a:chExt cx="1152" cy="624"/>
          </a:xfrm>
        </p:grpSpPr>
        <p:sp>
          <p:nvSpPr>
            <p:cNvPr id="57366" name="AutoShape 26">
              <a:extLst>
                <a:ext uri="{FF2B5EF4-FFF2-40B4-BE49-F238E27FC236}">
                  <a16:creationId xmlns:a16="http://schemas.microsoft.com/office/drawing/2014/main" id="{87B321A1-EEE2-4CB6-FE73-ECCEBCB6C3DA}"/>
                </a:ext>
              </a:extLst>
            </p:cNvPr>
            <p:cNvSpPr>
              <a:spLocks noChangeArrowheads="1"/>
            </p:cNvSpPr>
            <p:nvPr/>
          </p:nvSpPr>
          <p:spPr bwMode="auto">
            <a:xfrm rot="-6997794">
              <a:off x="440" y="2098"/>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57367" name="Text Box 27">
              <a:extLst>
                <a:ext uri="{FF2B5EF4-FFF2-40B4-BE49-F238E27FC236}">
                  <a16:creationId xmlns:a16="http://schemas.microsoft.com/office/drawing/2014/main" id="{FAA27C79-48CF-5D70-1532-FE98C5BA3C7E}"/>
                </a:ext>
              </a:extLst>
            </p:cNvPr>
            <p:cNvSpPr txBox="1">
              <a:spLocks noChangeArrowheads="1"/>
            </p:cNvSpPr>
            <p:nvPr/>
          </p:nvSpPr>
          <p:spPr bwMode="auto">
            <a:xfrm>
              <a:off x="610" y="2565"/>
              <a:ext cx="398" cy="17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200" b="1">
                  <a:solidFill>
                    <a:srgbClr val="000000"/>
                  </a:solidFill>
                </a:rPr>
                <a:t>CORD</a:t>
              </a:r>
            </a:p>
          </p:txBody>
        </p:sp>
      </p:grpSp>
      <p:grpSp>
        <p:nvGrpSpPr>
          <p:cNvPr id="1333276" name="Group 28">
            <a:extLst>
              <a:ext uri="{FF2B5EF4-FFF2-40B4-BE49-F238E27FC236}">
                <a16:creationId xmlns:a16="http://schemas.microsoft.com/office/drawing/2014/main" id="{7B83B2FE-BCC9-5199-77F4-646751AC3AF8}"/>
              </a:ext>
            </a:extLst>
          </p:cNvPr>
          <p:cNvGrpSpPr>
            <a:grpSpLocks/>
          </p:cNvGrpSpPr>
          <p:nvPr/>
        </p:nvGrpSpPr>
        <p:grpSpPr bwMode="auto">
          <a:xfrm>
            <a:off x="5070475" y="2584451"/>
            <a:ext cx="1828800" cy="1071563"/>
            <a:chOff x="1268" y="3152"/>
            <a:chExt cx="1152" cy="675"/>
          </a:xfrm>
        </p:grpSpPr>
        <p:sp>
          <p:nvSpPr>
            <p:cNvPr id="57363" name="AutoShape 29">
              <a:extLst>
                <a:ext uri="{FF2B5EF4-FFF2-40B4-BE49-F238E27FC236}">
                  <a16:creationId xmlns:a16="http://schemas.microsoft.com/office/drawing/2014/main" id="{5411F1A9-7878-565E-776F-DE4577E6CC18}"/>
                </a:ext>
              </a:extLst>
            </p:cNvPr>
            <p:cNvSpPr>
              <a:spLocks noChangeArrowheads="1"/>
            </p:cNvSpPr>
            <p:nvPr/>
          </p:nvSpPr>
          <p:spPr bwMode="auto">
            <a:xfrm rot="-6997794">
              <a:off x="1532" y="2888"/>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57364" name="Oval 30">
              <a:extLst>
                <a:ext uri="{FF2B5EF4-FFF2-40B4-BE49-F238E27FC236}">
                  <a16:creationId xmlns:a16="http://schemas.microsoft.com/office/drawing/2014/main" id="{0F2C2FA8-5FBD-8FF1-8F11-80EE1A4DF37E}"/>
                </a:ext>
              </a:extLst>
            </p:cNvPr>
            <p:cNvSpPr>
              <a:spLocks noChangeAspect="1" noChangeArrowheads="1"/>
            </p:cNvSpPr>
            <p:nvPr/>
          </p:nvSpPr>
          <p:spPr bwMode="auto">
            <a:xfrm rot="-1632241">
              <a:off x="1384" y="3491"/>
              <a:ext cx="134" cy="336"/>
            </a:xfrm>
            <a:prstGeom prst="ellipse">
              <a:avLst/>
            </a:prstGeom>
            <a:gradFill rotWithShape="0">
              <a:gsLst>
                <a:gs pos="0">
                  <a:srgbClr val="765E00"/>
                </a:gs>
                <a:gs pos="50000">
                  <a:srgbClr val="FFCC00"/>
                </a:gs>
                <a:gs pos="100000">
                  <a:srgbClr val="765E00"/>
                </a:gs>
              </a:gsLst>
              <a:lin ang="54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57365" name="Text Box 31">
              <a:extLst>
                <a:ext uri="{FF2B5EF4-FFF2-40B4-BE49-F238E27FC236}">
                  <a16:creationId xmlns:a16="http://schemas.microsoft.com/office/drawing/2014/main" id="{A958C6E7-8D2D-933E-A056-82F6B4016114}"/>
                </a:ext>
              </a:extLst>
            </p:cNvPr>
            <p:cNvSpPr txBox="1">
              <a:spLocks noChangeArrowheads="1"/>
            </p:cNvSpPr>
            <p:nvPr/>
          </p:nvSpPr>
          <p:spPr bwMode="auto">
            <a:xfrm>
              <a:off x="1720" y="3323"/>
              <a:ext cx="377" cy="17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200" b="1">
                  <a:solidFill>
                    <a:srgbClr val="000000"/>
                  </a:solidFill>
                </a:rPr>
                <a:t>TUBE</a:t>
              </a:r>
            </a:p>
          </p:txBody>
        </p:sp>
      </p:grpSp>
      <p:grpSp>
        <p:nvGrpSpPr>
          <p:cNvPr id="1333288" name="Group 40">
            <a:extLst>
              <a:ext uri="{FF2B5EF4-FFF2-40B4-BE49-F238E27FC236}">
                <a16:creationId xmlns:a16="http://schemas.microsoft.com/office/drawing/2014/main" id="{8EC35FA6-8422-BA0F-6160-DB0ACA98F446}"/>
              </a:ext>
            </a:extLst>
          </p:cNvPr>
          <p:cNvGrpSpPr>
            <a:grpSpLocks/>
          </p:cNvGrpSpPr>
          <p:nvPr/>
        </p:nvGrpSpPr>
        <p:grpSpPr bwMode="auto">
          <a:xfrm>
            <a:off x="7566025" y="2555876"/>
            <a:ext cx="1828800" cy="1114425"/>
            <a:chOff x="4436" y="2378"/>
            <a:chExt cx="1152" cy="702"/>
          </a:xfrm>
        </p:grpSpPr>
        <p:grpSp>
          <p:nvGrpSpPr>
            <p:cNvPr id="57353" name="Group 41">
              <a:extLst>
                <a:ext uri="{FF2B5EF4-FFF2-40B4-BE49-F238E27FC236}">
                  <a16:creationId xmlns:a16="http://schemas.microsoft.com/office/drawing/2014/main" id="{1D92A051-61FF-2248-18E4-9340D8AAAEF5}"/>
                </a:ext>
              </a:extLst>
            </p:cNvPr>
            <p:cNvGrpSpPr>
              <a:grpSpLocks/>
            </p:cNvGrpSpPr>
            <p:nvPr/>
          </p:nvGrpSpPr>
          <p:grpSpPr bwMode="auto">
            <a:xfrm>
              <a:off x="4436" y="2378"/>
              <a:ext cx="1152" cy="702"/>
              <a:chOff x="3964" y="2641"/>
              <a:chExt cx="1152" cy="702"/>
            </a:xfrm>
          </p:grpSpPr>
          <p:sp>
            <p:nvSpPr>
              <p:cNvPr id="57355" name="AutoShape 42">
                <a:extLst>
                  <a:ext uri="{FF2B5EF4-FFF2-40B4-BE49-F238E27FC236}">
                    <a16:creationId xmlns:a16="http://schemas.microsoft.com/office/drawing/2014/main" id="{9B7CB33F-6964-7EA9-0A22-2FC153DECEE4}"/>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57356" name="Oval 43">
                <a:extLst>
                  <a:ext uri="{FF2B5EF4-FFF2-40B4-BE49-F238E27FC236}">
                    <a16:creationId xmlns:a16="http://schemas.microsoft.com/office/drawing/2014/main" id="{913B818F-FE14-2944-059A-56B8EBB1EC5E}"/>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57357" name="Oval 44">
                <a:extLst>
                  <a:ext uri="{FF2B5EF4-FFF2-40B4-BE49-F238E27FC236}">
                    <a16:creationId xmlns:a16="http://schemas.microsoft.com/office/drawing/2014/main" id="{FEB05C5B-9185-9519-57D0-017C9973B5E9}"/>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57358" name="Oval 45">
                <a:extLst>
                  <a:ext uri="{FF2B5EF4-FFF2-40B4-BE49-F238E27FC236}">
                    <a16:creationId xmlns:a16="http://schemas.microsoft.com/office/drawing/2014/main" id="{DFB2A9D0-093D-1149-8B85-6914DCCCA815}"/>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57359" name="Oval 46">
                <a:extLst>
                  <a:ext uri="{FF2B5EF4-FFF2-40B4-BE49-F238E27FC236}">
                    <a16:creationId xmlns:a16="http://schemas.microsoft.com/office/drawing/2014/main" id="{29ED38B6-2397-106E-F80F-AAB38AFFD480}"/>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57360" name="Oval 47">
                <a:extLst>
                  <a:ext uri="{FF2B5EF4-FFF2-40B4-BE49-F238E27FC236}">
                    <a16:creationId xmlns:a16="http://schemas.microsoft.com/office/drawing/2014/main" id="{55CE71D4-AF78-436C-CE61-08EB833AEE05}"/>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57361" name="Oval 48">
                <a:extLst>
                  <a:ext uri="{FF2B5EF4-FFF2-40B4-BE49-F238E27FC236}">
                    <a16:creationId xmlns:a16="http://schemas.microsoft.com/office/drawing/2014/main" id="{C3F4592F-988E-33FF-F2A5-DF660B3DCDDD}"/>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57362" name="Oval 49">
                <a:extLst>
                  <a:ext uri="{FF2B5EF4-FFF2-40B4-BE49-F238E27FC236}">
                    <a16:creationId xmlns:a16="http://schemas.microsoft.com/office/drawing/2014/main" id="{5C1438CC-E4AF-2051-4ACF-154BA01C401E}"/>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57354" name="Text Box 50">
              <a:extLst>
                <a:ext uri="{FF2B5EF4-FFF2-40B4-BE49-F238E27FC236}">
                  <a16:creationId xmlns:a16="http://schemas.microsoft.com/office/drawing/2014/main" id="{76017E74-8611-8AD5-0574-8214E9572024}"/>
                </a:ext>
              </a:extLst>
            </p:cNvPr>
            <p:cNvSpPr txBox="1">
              <a:spLocks noChangeArrowheads="1"/>
            </p:cNvSpPr>
            <p:nvPr/>
          </p:nvSpPr>
          <p:spPr bwMode="auto">
            <a:xfrm>
              <a:off x="4867" y="2555"/>
              <a:ext cx="463" cy="17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200" b="1">
                  <a:solidFill>
                    <a:srgbClr val="000000"/>
                  </a:solidFill>
                </a:rPr>
                <a:t>7 HOLE</a:t>
              </a:r>
            </a:p>
          </p:txBody>
        </p:sp>
      </p:grpSp>
      <p:sp>
        <p:nvSpPr>
          <p:cNvPr id="1333322" name="Text Box 74">
            <a:extLst>
              <a:ext uri="{FF2B5EF4-FFF2-40B4-BE49-F238E27FC236}">
                <a16:creationId xmlns:a16="http://schemas.microsoft.com/office/drawing/2014/main" id="{C5B4A92E-C3F0-66EA-2B8D-D4025EE73B74}"/>
              </a:ext>
            </a:extLst>
          </p:cNvPr>
          <p:cNvSpPr txBox="1">
            <a:spLocks noChangeArrowheads="1"/>
          </p:cNvSpPr>
          <p:nvPr/>
        </p:nvSpPr>
        <p:spPr bwMode="auto">
          <a:xfrm>
            <a:off x="7477125" y="4133850"/>
            <a:ext cx="2020888" cy="82550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FFFF"/>
                </a:solidFill>
              </a:rPr>
              <a:t>Surface increases </a:t>
            </a:r>
          </a:p>
          <a:p>
            <a:pPr eaLnBrk="0" fontAlgn="base" hangingPunct="0">
              <a:spcBef>
                <a:spcPct val="0"/>
              </a:spcBef>
              <a:spcAft>
                <a:spcPct val="0"/>
              </a:spcAft>
            </a:pPr>
            <a:r>
              <a:rPr lang="en-GB" altLang="en-US" sz="1600" b="1">
                <a:solidFill>
                  <a:srgbClr val="FFFFFF"/>
                </a:solidFill>
              </a:rPr>
              <a:t>as propellant burns</a:t>
            </a:r>
          </a:p>
        </p:txBody>
      </p:sp>
      <p:sp>
        <p:nvSpPr>
          <p:cNvPr id="57351" name="Text Box 75">
            <a:extLst>
              <a:ext uri="{FF2B5EF4-FFF2-40B4-BE49-F238E27FC236}">
                <a16:creationId xmlns:a16="http://schemas.microsoft.com/office/drawing/2014/main" id="{B7B39810-31AE-E8EF-E34D-0DE6E24CD2AD}"/>
              </a:ext>
            </a:extLst>
          </p:cNvPr>
          <p:cNvSpPr txBox="1">
            <a:spLocks noChangeArrowheads="1"/>
          </p:cNvSpPr>
          <p:nvPr/>
        </p:nvSpPr>
        <p:spPr bwMode="auto">
          <a:xfrm>
            <a:off x="2476500" y="4133850"/>
            <a:ext cx="2020888" cy="82550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FFFF"/>
                </a:solidFill>
              </a:rPr>
              <a:t>Surface decreases</a:t>
            </a:r>
          </a:p>
          <a:p>
            <a:pPr eaLnBrk="0" fontAlgn="base" hangingPunct="0">
              <a:spcBef>
                <a:spcPct val="0"/>
              </a:spcBef>
              <a:spcAft>
                <a:spcPct val="0"/>
              </a:spcAft>
            </a:pPr>
            <a:r>
              <a:rPr lang="en-GB" altLang="en-US" sz="1600" b="1">
                <a:solidFill>
                  <a:srgbClr val="FFFFFF"/>
                </a:solidFill>
              </a:rPr>
              <a:t>as propellant burns</a:t>
            </a:r>
          </a:p>
        </p:txBody>
      </p:sp>
      <p:sp>
        <p:nvSpPr>
          <p:cNvPr id="1333324" name="Text Box 76">
            <a:extLst>
              <a:ext uri="{FF2B5EF4-FFF2-40B4-BE49-F238E27FC236}">
                <a16:creationId xmlns:a16="http://schemas.microsoft.com/office/drawing/2014/main" id="{39463B87-C1BD-5D99-F8E1-F7F04626ED02}"/>
              </a:ext>
            </a:extLst>
          </p:cNvPr>
          <p:cNvSpPr txBox="1">
            <a:spLocks noChangeArrowheads="1"/>
          </p:cNvSpPr>
          <p:nvPr/>
        </p:nvSpPr>
        <p:spPr bwMode="auto">
          <a:xfrm>
            <a:off x="5000625" y="4133851"/>
            <a:ext cx="2020888" cy="1069975"/>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FFFF"/>
                </a:solidFill>
              </a:rPr>
              <a:t>Surface remains almost constant</a:t>
            </a:r>
          </a:p>
          <a:p>
            <a:pPr eaLnBrk="0" fontAlgn="base" hangingPunct="0">
              <a:spcBef>
                <a:spcPct val="0"/>
              </a:spcBef>
              <a:spcAft>
                <a:spcPct val="0"/>
              </a:spcAft>
            </a:pPr>
            <a:r>
              <a:rPr lang="en-GB" altLang="en-US" sz="1600" b="1">
                <a:solidFill>
                  <a:srgbClr val="FFFFFF"/>
                </a:solidFill>
              </a:rPr>
              <a:t>as propellant burns</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3276"/>
                                        </p:tgtEl>
                                        <p:attrNameLst>
                                          <p:attrName>style.visibility</p:attrName>
                                        </p:attrNameLst>
                                      </p:cBhvr>
                                      <p:to>
                                        <p:strVal val="visible"/>
                                      </p:to>
                                    </p:set>
                                    <p:animEffect transition="in" filter="blinds(horizontal)">
                                      <p:cBhvr>
                                        <p:cTn id="7" dur="500"/>
                                        <p:tgtEl>
                                          <p:spTgt spid="133327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333324"/>
                                        </p:tgtEl>
                                        <p:attrNameLst>
                                          <p:attrName>style.visibility</p:attrName>
                                        </p:attrNameLst>
                                      </p:cBhvr>
                                      <p:to>
                                        <p:strVal val="visible"/>
                                      </p:to>
                                    </p:set>
                                    <p:animEffect transition="in" filter="blinds(horizontal)">
                                      <p:cBhvr>
                                        <p:cTn id="10" dur="500"/>
                                        <p:tgtEl>
                                          <p:spTgt spid="133332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1333288"/>
                                        </p:tgtEl>
                                        <p:attrNameLst>
                                          <p:attrName>style.visibility</p:attrName>
                                        </p:attrNameLst>
                                      </p:cBhvr>
                                      <p:to>
                                        <p:strVal val="visible"/>
                                      </p:to>
                                    </p:set>
                                    <p:animEffect transition="in" filter="blinds(horizontal)">
                                      <p:cBhvr>
                                        <p:cTn id="15" dur="500"/>
                                        <p:tgtEl>
                                          <p:spTgt spid="1333288"/>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333322"/>
                                        </p:tgtEl>
                                        <p:attrNameLst>
                                          <p:attrName>style.visibility</p:attrName>
                                        </p:attrNameLst>
                                      </p:cBhvr>
                                      <p:to>
                                        <p:strVal val="visible"/>
                                      </p:to>
                                    </p:set>
                                    <p:animEffect transition="in" filter="blinds(horizontal)">
                                      <p:cBhvr>
                                        <p:cTn id="18" dur="500"/>
                                        <p:tgtEl>
                                          <p:spTgt spid="13333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3322" grpId="0"/>
      <p:bldP spid="1333324"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35947ED-E09A-0D8C-5016-381E66D40A2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9226" t="8333" r="9701" b="20953"/>
          <a:stretch/>
        </p:blipFill>
        <p:spPr>
          <a:xfrm>
            <a:off x="1670670" y="110002"/>
            <a:ext cx="8632659" cy="647449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72D63703-BD8F-5CC4-0BA8-C2C49A7D0C50}"/>
              </a:ext>
            </a:extLst>
          </p:cNvPr>
          <p:cNvSpPr txBox="1"/>
          <p:nvPr/>
        </p:nvSpPr>
        <p:spPr>
          <a:xfrm>
            <a:off x="3002497" y="1740877"/>
            <a:ext cx="1585370" cy="369332"/>
          </a:xfrm>
          <a:prstGeom prst="rect">
            <a:avLst/>
          </a:prstGeom>
          <a:noFill/>
        </p:spPr>
        <p:txBody>
          <a:bodyPr wrap="none" rtlCol="0">
            <a:spAutoFit/>
          </a:bodyPr>
          <a:lstStyle/>
          <a:p>
            <a:r>
              <a:rPr lang="en-US" dirty="0"/>
              <a:t>Before burning</a:t>
            </a:r>
          </a:p>
        </p:txBody>
      </p:sp>
      <p:sp>
        <p:nvSpPr>
          <p:cNvPr id="3" name="TextBox 2">
            <a:extLst>
              <a:ext uri="{FF2B5EF4-FFF2-40B4-BE49-F238E27FC236}">
                <a16:creationId xmlns:a16="http://schemas.microsoft.com/office/drawing/2014/main" id="{5804C0CA-CDE7-6349-F3DD-18570F9491DF}"/>
              </a:ext>
            </a:extLst>
          </p:cNvPr>
          <p:cNvSpPr txBox="1"/>
          <p:nvPr/>
        </p:nvSpPr>
        <p:spPr>
          <a:xfrm>
            <a:off x="6654445" y="1723292"/>
            <a:ext cx="2816412" cy="369332"/>
          </a:xfrm>
          <a:prstGeom prst="rect">
            <a:avLst/>
          </a:prstGeom>
          <a:noFill/>
        </p:spPr>
        <p:txBody>
          <a:bodyPr wrap="none" rtlCol="0">
            <a:spAutoFit/>
          </a:bodyPr>
          <a:lstStyle/>
          <a:p>
            <a:r>
              <a:rPr lang="en-US" dirty="0"/>
              <a:t>Slivering – towards all-burnt</a:t>
            </a:r>
          </a:p>
        </p:txBody>
      </p:sp>
    </p:spTree>
    <p:extLst>
      <p:ext uri="{BB962C8B-B14F-4D97-AF65-F5344CB8AC3E}">
        <p14:creationId xmlns:p14="http://schemas.microsoft.com/office/powerpoint/2010/main" val="13043027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C3E4A26F-4CB1-E3D9-9A2B-B5DC5E129EC9}"/>
              </a:ext>
            </a:extLst>
          </p:cNvPr>
          <p:cNvSpPr/>
          <p:nvPr/>
        </p:nvSpPr>
        <p:spPr bwMode="auto">
          <a:xfrm>
            <a:off x="6770961" y="1954215"/>
            <a:ext cx="1136904" cy="1137443"/>
          </a:xfrm>
          <a:prstGeom prst="ellipse">
            <a:avLst/>
          </a:prstGeom>
          <a:solidFill>
            <a:srgbClr val="FFFF99"/>
          </a:solidFill>
          <a:ln>
            <a:noFill/>
          </a:ln>
          <a:effectLst/>
          <a:extLst>
            <a:ext uri="{91240B29-F687-4F45-9708-019B960494DF}">
              <a14:hiddenLine xmlns:a14="http://schemas.microsoft.com/office/drawing/2010/main" w="9525" cap="flat" cmpd="sng" algn="ctr">
                <a:solidFill>
                  <a:srgbClr val="FF66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2"/>
              </a:solidFill>
              <a:effectLst/>
              <a:latin typeface="Arial" panose="020B0604020202020204" pitchFamily="34" charset="0"/>
            </a:endParaRPr>
          </a:p>
        </p:txBody>
      </p:sp>
      <p:sp>
        <p:nvSpPr>
          <p:cNvPr id="2" name="Oval 1">
            <a:extLst>
              <a:ext uri="{FF2B5EF4-FFF2-40B4-BE49-F238E27FC236}">
                <a16:creationId xmlns:a16="http://schemas.microsoft.com/office/drawing/2014/main" id="{198957BF-894B-2E90-F902-10610F4C1917}"/>
              </a:ext>
            </a:extLst>
          </p:cNvPr>
          <p:cNvSpPr/>
          <p:nvPr/>
        </p:nvSpPr>
        <p:spPr bwMode="auto">
          <a:xfrm>
            <a:off x="2411409" y="1982258"/>
            <a:ext cx="2295522" cy="2292346"/>
          </a:xfrm>
          <a:prstGeom prst="ellipse">
            <a:avLst/>
          </a:prstGeom>
          <a:solidFill>
            <a:srgbClr val="FFFF99"/>
          </a:solidFill>
          <a:ln>
            <a:noFill/>
          </a:ln>
          <a:effectLst/>
          <a:extLst>
            <a:ext uri="{91240B29-F687-4F45-9708-019B960494DF}">
              <a14:hiddenLine xmlns:a14="http://schemas.microsoft.com/office/drawing/2010/main" w="9525" cap="flat" cmpd="sng" algn="ctr">
                <a:solidFill>
                  <a:srgbClr val="FF66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2"/>
              </a:solidFill>
              <a:effectLst/>
              <a:latin typeface="Arial" panose="020B0604020202020204" pitchFamily="34" charset="0"/>
            </a:endParaRPr>
          </a:p>
        </p:txBody>
      </p:sp>
      <p:sp>
        <p:nvSpPr>
          <p:cNvPr id="58371" name="Rectangle 13">
            <a:extLst>
              <a:ext uri="{FF2B5EF4-FFF2-40B4-BE49-F238E27FC236}">
                <a16:creationId xmlns:a16="http://schemas.microsoft.com/office/drawing/2014/main" id="{3AFE4D44-80A6-55CA-191B-E87BD95CED64}"/>
              </a:ext>
            </a:extLst>
          </p:cNvPr>
          <p:cNvSpPr>
            <a:spLocks noChangeAspect="1" noChangeArrowheads="1"/>
          </p:cNvSpPr>
          <p:nvPr/>
        </p:nvSpPr>
        <p:spPr bwMode="auto">
          <a:xfrm>
            <a:off x="2503488" y="989014"/>
            <a:ext cx="7173912" cy="5349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3600" b="1">
                <a:solidFill>
                  <a:srgbClr val="FFFFFF"/>
                </a:solidFill>
              </a:rPr>
              <a:t>Propellant Combustion</a:t>
            </a:r>
          </a:p>
        </p:txBody>
      </p:sp>
      <p:sp>
        <p:nvSpPr>
          <p:cNvPr id="58373" name="Text Box 18">
            <a:extLst>
              <a:ext uri="{FF2B5EF4-FFF2-40B4-BE49-F238E27FC236}">
                <a16:creationId xmlns:a16="http://schemas.microsoft.com/office/drawing/2014/main" id="{52445799-28EA-1696-F896-4360C55EEBCC}"/>
              </a:ext>
            </a:extLst>
          </p:cNvPr>
          <p:cNvSpPr txBox="1">
            <a:spLocks noChangeArrowheads="1"/>
          </p:cNvSpPr>
          <p:nvPr/>
        </p:nvSpPr>
        <p:spPr bwMode="auto">
          <a:xfrm>
            <a:off x="3924301" y="5167313"/>
            <a:ext cx="3579813" cy="3365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600" b="1">
                <a:solidFill>
                  <a:srgbClr val="FFFFFF"/>
                </a:solidFill>
              </a:rPr>
              <a:t>Surface  </a:t>
            </a:r>
            <a:r>
              <a:rPr lang="en-GB" altLang="en-US" sz="1600" b="1">
                <a:solidFill>
                  <a:srgbClr val="FFFFFF"/>
                </a:solidFill>
                <a:sym typeface="Math B"/>
              </a:rPr>
              <a:t>  </a:t>
            </a:r>
            <a:r>
              <a:rPr lang="en-GB" altLang="en-US" sz="1600" b="1">
                <a:solidFill>
                  <a:srgbClr val="FFFFFF"/>
                </a:solidFill>
              </a:rPr>
              <a:t>Circumference</a:t>
            </a:r>
          </a:p>
        </p:txBody>
      </p:sp>
      <p:sp>
        <p:nvSpPr>
          <p:cNvPr id="58374" name="Text Box 19">
            <a:extLst>
              <a:ext uri="{FF2B5EF4-FFF2-40B4-BE49-F238E27FC236}">
                <a16:creationId xmlns:a16="http://schemas.microsoft.com/office/drawing/2014/main" id="{4984D6F4-62C2-F2AD-6E41-BDAA1FFF6576}"/>
              </a:ext>
            </a:extLst>
          </p:cNvPr>
          <p:cNvSpPr txBox="1">
            <a:spLocks noChangeArrowheads="1"/>
          </p:cNvSpPr>
          <p:nvPr/>
        </p:nvSpPr>
        <p:spPr bwMode="auto">
          <a:xfrm>
            <a:off x="2371725" y="5145088"/>
            <a:ext cx="2628900" cy="3365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600" b="1">
                <a:solidFill>
                  <a:srgbClr val="FFFFFF"/>
                </a:solidFill>
                <a:cs typeface="Arial" panose="020B0604020202020204" pitchFamily="34" charset="0"/>
              </a:rPr>
              <a:t>2</a:t>
            </a:r>
            <a:r>
              <a:rPr lang="el-GR" altLang="en-US" sz="1600" b="1">
                <a:solidFill>
                  <a:srgbClr val="FFFFFF"/>
                </a:solidFill>
                <a:cs typeface="Arial" panose="020B0604020202020204" pitchFamily="34" charset="0"/>
              </a:rPr>
              <a:t>π</a:t>
            </a:r>
            <a:r>
              <a:rPr lang="en-GB" altLang="en-US" sz="1600" b="1">
                <a:solidFill>
                  <a:srgbClr val="FFFFFF"/>
                </a:solidFill>
                <a:cs typeface="Arial" panose="020B0604020202020204" pitchFamily="34" charset="0"/>
              </a:rPr>
              <a:t> (2r)</a:t>
            </a:r>
            <a:endParaRPr lang="el-GR" altLang="en-US" sz="1600" b="1" baseline="30000">
              <a:solidFill>
                <a:srgbClr val="FFFFFF"/>
              </a:solidFill>
              <a:cs typeface="Arial" panose="020B0604020202020204" pitchFamily="34" charset="0"/>
            </a:endParaRPr>
          </a:p>
        </p:txBody>
      </p:sp>
      <p:sp>
        <p:nvSpPr>
          <p:cNvPr id="1311764" name="Text Box 20">
            <a:extLst>
              <a:ext uri="{FF2B5EF4-FFF2-40B4-BE49-F238E27FC236}">
                <a16:creationId xmlns:a16="http://schemas.microsoft.com/office/drawing/2014/main" id="{26E558EE-A58E-B1E2-DB9F-0C8D17979DA8}"/>
              </a:ext>
            </a:extLst>
          </p:cNvPr>
          <p:cNvSpPr txBox="1">
            <a:spLocks noChangeArrowheads="1"/>
          </p:cNvSpPr>
          <p:nvPr/>
        </p:nvSpPr>
        <p:spPr bwMode="auto">
          <a:xfrm>
            <a:off x="6618288" y="5124451"/>
            <a:ext cx="2628900" cy="396875"/>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600" b="1">
                <a:solidFill>
                  <a:srgbClr val="FFFFFF"/>
                </a:solidFill>
                <a:cs typeface="Arial" panose="020B0604020202020204" pitchFamily="34" charset="0"/>
              </a:rPr>
              <a:t>4 x 2 </a:t>
            </a:r>
            <a:r>
              <a:rPr lang="el-GR" altLang="en-US" sz="1600" b="1">
                <a:solidFill>
                  <a:srgbClr val="FFFFFF"/>
                </a:solidFill>
                <a:cs typeface="Arial" panose="020B0604020202020204" pitchFamily="34" charset="0"/>
              </a:rPr>
              <a:t>π</a:t>
            </a:r>
            <a:r>
              <a:rPr lang="en-GB" altLang="en-US" sz="1600" b="1">
                <a:solidFill>
                  <a:srgbClr val="FFFFFF"/>
                </a:solidFill>
                <a:cs typeface="Arial" panose="020B0604020202020204" pitchFamily="34" charset="0"/>
              </a:rPr>
              <a:t> </a:t>
            </a:r>
            <a:r>
              <a:rPr lang="en-GB" altLang="en-US" sz="2000" b="1">
                <a:solidFill>
                  <a:srgbClr val="FFFFFF"/>
                </a:solidFill>
              </a:rPr>
              <a:t>r</a:t>
            </a:r>
            <a:endParaRPr lang="el-GR" altLang="en-US" sz="1600" b="1">
              <a:solidFill>
                <a:srgbClr val="FFFFFF"/>
              </a:solidFill>
              <a:cs typeface="Arial" panose="020B0604020202020204" pitchFamily="34" charset="0"/>
            </a:endParaRPr>
          </a:p>
        </p:txBody>
      </p:sp>
      <p:sp>
        <p:nvSpPr>
          <p:cNvPr id="1311765" name="Line 21">
            <a:extLst>
              <a:ext uri="{FF2B5EF4-FFF2-40B4-BE49-F238E27FC236}">
                <a16:creationId xmlns:a16="http://schemas.microsoft.com/office/drawing/2014/main" id="{4D3DDDAA-7569-089F-DAC8-D4BCDAFC3308}"/>
              </a:ext>
            </a:extLst>
          </p:cNvPr>
          <p:cNvSpPr>
            <a:spLocks noChangeShapeType="1"/>
          </p:cNvSpPr>
          <p:nvPr/>
        </p:nvSpPr>
        <p:spPr bwMode="auto">
          <a:xfrm>
            <a:off x="3578226" y="2538413"/>
            <a:ext cx="3705225" cy="0"/>
          </a:xfrm>
          <a:prstGeom prst="line">
            <a:avLst/>
          </a:prstGeom>
          <a:noFill/>
          <a:ln w="254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311766" name="Line 22">
            <a:extLst>
              <a:ext uri="{FF2B5EF4-FFF2-40B4-BE49-F238E27FC236}">
                <a16:creationId xmlns:a16="http://schemas.microsoft.com/office/drawing/2014/main" id="{5874EB10-D6C2-DE9D-62A0-767265C66F89}"/>
              </a:ext>
            </a:extLst>
          </p:cNvPr>
          <p:cNvSpPr>
            <a:spLocks noChangeShapeType="1"/>
          </p:cNvSpPr>
          <p:nvPr/>
        </p:nvSpPr>
        <p:spPr bwMode="auto">
          <a:xfrm>
            <a:off x="3578226" y="3060700"/>
            <a:ext cx="3705225" cy="0"/>
          </a:xfrm>
          <a:prstGeom prst="line">
            <a:avLst/>
          </a:prstGeom>
          <a:noFill/>
          <a:ln w="254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311767" name="Line 23">
            <a:extLst>
              <a:ext uri="{FF2B5EF4-FFF2-40B4-BE49-F238E27FC236}">
                <a16:creationId xmlns:a16="http://schemas.microsoft.com/office/drawing/2014/main" id="{A3636615-29AD-C56C-DDE5-141E7C67ABA9}"/>
              </a:ext>
            </a:extLst>
          </p:cNvPr>
          <p:cNvSpPr>
            <a:spLocks noChangeShapeType="1"/>
          </p:cNvSpPr>
          <p:nvPr/>
        </p:nvSpPr>
        <p:spPr bwMode="auto">
          <a:xfrm>
            <a:off x="3578226" y="1982788"/>
            <a:ext cx="3705225" cy="0"/>
          </a:xfrm>
          <a:prstGeom prst="line">
            <a:avLst/>
          </a:prstGeom>
          <a:noFill/>
          <a:ln w="254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58379" name="Line 24">
            <a:extLst>
              <a:ext uri="{FF2B5EF4-FFF2-40B4-BE49-F238E27FC236}">
                <a16:creationId xmlns:a16="http://schemas.microsoft.com/office/drawing/2014/main" id="{44667E4B-65AB-16BD-938C-1591DCB768B9}"/>
              </a:ext>
            </a:extLst>
          </p:cNvPr>
          <p:cNvSpPr>
            <a:spLocks noChangeShapeType="1"/>
          </p:cNvSpPr>
          <p:nvPr/>
        </p:nvSpPr>
        <p:spPr bwMode="auto">
          <a:xfrm rot="-5400000">
            <a:off x="3039269" y="2515394"/>
            <a:ext cx="1100138" cy="0"/>
          </a:xfrm>
          <a:prstGeom prst="line">
            <a:avLst/>
          </a:prstGeom>
          <a:noFill/>
          <a:ln w="381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311769" name="Line 25">
            <a:extLst>
              <a:ext uri="{FF2B5EF4-FFF2-40B4-BE49-F238E27FC236}">
                <a16:creationId xmlns:a16="http://schemas.microsoft.com/office/drawing/2014/main" id="{D36D5766-77D8-45E1-B3AC-11E8B4327B35}"/>
              </a:ext>
            </a:extLst>
          </p:cNvPr>
          <p:cNvSpPr>
            <a:spLocks noChangeShapeType="1"/>
          </p:cNvSpPr>
          <p:nvPr/>
        </p:nvSpPr>
        <p:spPr bwMode="auto">
          <a:xfrm rot="-5400000">
            <a:off x="7035800" y="2266950"/>
            <a:ext cx="577850" cy="0"/>
          </a:xfrm>
          <a:prstGeom prst="line">
            <a:avLst/>
          </a:prstGeom>
          <a:noFill/>
          <a:ln w="381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58381" name="Text Box 27">
            <a:extLst>
              <a:ext uri="{FF2B5EF4-FFF2-40B4-BE49-F238E27FC236}">
                <a16:creationId xmlns:a16="http://schemas.microsoft.com/office/drawing/2014/main" id="{EDC2DD75-0656-C4B7-F359-04DF6ED391DD}"/>
              </a:ext>
            </a:extLst>
          </p:cNvPr>
          <p:cNvSpPr txBox="1">
            <a:spLocks noChangeArrowheads="1"/>
          </p:cNvSpPr>
          <p:nvPr/>
        </p:nvSpPr>
        <p:spPr bwMode="auto">
          <a:xfrm>
            <a:off x="6135688" y="2097089"/>
            <a:ext cx="2628900" cy="396875"/>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b="1">
                <a:solidFill>
                  <a:srgbClr val="080808"/>
                </a:solidFill>
              </a:rPr>
              <a:t>r</a:t>
            </a:r>
            <a:endParaRPr lang="el-GR" altLang="en-US" sz="2000" b="1">
              <a:solidFill>
                <a:srgbClr val="080808"/>
              </a:solidFill>
              <a:cs typeface="Arial" panose="020B0604020202020204" pitchFamily="34" charset="0"/>
            </a:endParaRPr>
          </a:p>
        </p:txBody>
      </p:sp>
      <p:sp>
        <p:nvSpPr>
          <p:cNvPr id="58382" name="Text Box 28">
            <a:extLst>
              <a:ext uri="{FF2B5EF4-FFF2-40B4-BE49-F238E27FC236}">
                <a16:creationId xmlns:a16="http://schemas.microsoft.com/office/drawing/2014/main" id="{D9DAD4CF-B256-6EE9-DD54-ACD338E0B132}"/>
              </a:ext>
            </a:extLst>
          </p:cNvPr>
          <p:cNvSpPr txBox="1">
            <a:spLocks noChangeArrowheads="1"/>
          </p:cNvSpPr>
          <p:nvPr/>
        </p:nvSpPr>
        <p:spPr bwMode="auto">
          <a:xfrm>
            <a:off x="2014538" y="2328864"/>
            <a:ext cx="2628900" cy="396875"/>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b="1">
                <a:solidFill>
                  <a:srgbClr val="080808"/>
                </a:solidFill>
              </a:rPr>
              <a:t>2 r</a:t>
            </a:r>
            <a:endParaRPr lang="el-GR" altLang="en-US" sz="2000" b="1">
              <a:solidFill>
                <a:srgbClr val="080808"/>
              </a:solidFill>
              <a:cs typeface="Arial" panose="020B0604020202020204" pitchFamily="34" charset="0"/>
            </a:endParaRPr>
          </a:p>
        </p:txBody>
      </p:sp>
      <p:sp>
        <p:nvSpPr>
          <p:cNvPr id="58383" name="Text Box 29">
            <a:extLst>
              <a:ext uri="{FF2B5EF4-FFF2-40B4-BE49-F238E27FC236}">
                <a16:creationId xmlns:a16="http://schemas.microsoft.com/office/drawing/2014/main" id="{697AB604-8A9C-C5DC-72F9-F397D2830CF0}"/>
              </a:ext>
            </a:extLst>
          </p:cNvPr>
          <p:cNvSpPr txBox="1">
            <a:spLocks noChangeArrowheads="1"/>
          </p:cNvSpPr>
          <p:nvPr/>
        </p:nvSpPr>
        <p:spPr bwMode="auto">
          <a:xfrm>
            <a:off x="4446588" y="4445000"/>
            <a:ext cx="2628900" cy="3365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600" b="1">
                <a:solidFill>
                  <a:srgbClr val="FFFFFF"/>
                </a:solidFill>
              </a:rPr>
              <a:t>Mass  </a:t>
            </a:r>
            <a:r>
              <a:rPr lang="en-GB" altLang="en-US" sz="1600" b="1">
                <a:solidFill>
                  <a:srgbClr val="FFFFFF"/>
                </a:solidFill>
                <a:sym typeface="Math B"/>
              </a:rPr>
              <a:t>  </a:t>
            </a:r>
            <a:r>
              <a:rPr lang="en-GB" altLang="en-US" sz="1600" b="1">
                <a:solidFill>
                  <a:srgbClr val="FFFFFF"/>
                </a:solidFill>
              </a:rPr>
              <a:t>CSA</a:t>
            </a:r>
          </a:p>
        </p:txBody>
      </p:sp>
      <p:sp>
        <p:nvSpPr>
          <p:cNvPr id="58384" name="Text Box 30">
            <a:extLst>
              <a:ext uri="{FF2B5EF4-FFF2-40B4-BE49-F238E27FC236}">
                <a16:creationId xmlns:a16="http://schemas.microsoft.com/office/drawing/2014/main" id="{BBFF150C-3EDA-866C-DD0E-EBC4B69503C3}"/>
              </a:ext>
            </a:extLst>
          </p:cNvPr>
          <p:cNvSpPr txBox="1">
            <a:spLocks noChangeArrowheads="1"/>
          </p:cNvSpPr>
          <p:nvPr/>
        </p:nvSpPr>
        <p:spPr bwMode="auto">
          <a:xfrm>
            <a:off x="2371725" y="4422775"/>
            <a:ext cx="2628900" cy="3365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l-GR" altLang="en-US" sz="1600" b="1">
                <a:solidFill>
                  <a:srgbClr val="FFFFFF"/>
                </a:solidFill>
                <a:cs typeface="Arial" panose="020B0604020202020204" pitchFamily="34" charset="0"/>
              </a:rPr>
              <a:t>π</a:t>
            </a:r>
            <a:r>
              <a:rPr lang="en-GB" altLang="en-US" sz="1600" b="1">
                <a:solidFill>
                  <a:srgbClr val="FFFFFF"/>
                </a:solidFill>
                <a:cs typeface="Arial" panose="020B0604020202020204" pitchFamily="34" charset="0"/>
              </a:rPr>
              <a:t> (2r)</a:t>
            </a:r>
            <a:r>
              <a:rPr lang="en-GB" altLang="en-US" sz="1600" b="1" baseline="30000">
                <a:solidFill>
                  <a:srgbClr val="FFFFFF"/>
                </a:solidFill>
                <a:cs typeface="Arial" panose="020B0604020202020204" pitchFamily="34" charset="0"/>
              </a:rPr>
              <a:t>2</a:t>
            </a:r>
            <a:endParaRPr lang="el-GR" altLang="en-US" sz="1600" b="1" baseline="30000">
              <a:solidFill>
                <a:srgbClr val="FFFFFF"/>
              </a:solidFill>
              <a:cs typeface="Arial" panose="020B0604020202020204" pitchFamily="34" charset="0"/>
            </a:endParaRPr>
          </a:p>
        </p:txBody>
      </p:sp>
      <p:sp>
        <p:nvSpPr>
          <p:cNvPr id="1311775" name="Text Box 31">
            <a:extLst>
              <a:ext uri="{FF2B5EF4-FFF2-40B4-BE49-F238E27FC236}">
                <a16:creationId xmlns:a16="http://schemas.microsoft.com/office/drawing/2014/main" id="{DBC21CEE-4DB0-46B6-DB88-8CB0F2E0DE9D}"/>
              </a:ext>
            </a:extLst>
          </p:cNvPr>
          <p:cNvSpPr txBox="1">
            <a:spLocks noChangeArrowheads="1"/>
          </p:cNvSpPr>
          <p:nvPr/>
        </p:nvSpPr>
        <p:spPr bwMode="auto">
          <a:xfrm>
            <a:off x="6618288" y="4402139"/>
            <a:ext cx="2628900" cy="396875"/>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600" b="1">
                <a:solidFill>
                  <a:srgbClr val="FFFFFF"/>
                </a:solidFill>
                <a:cs typeface="Arial" panose="020B0604020202020204" pitchFamily="34" charset="0"/>
              </a:rPr>
              <a:t>4 x (</a:t>
            </a:r>
            <a:r>
              <a:rPr lang="el-GR" altLang="en-US" sz="1600" b="1">
                <a:solidFill>
                  <a:srgbClr val="FFFFFF"/>
                </a:solidFill>
                <a:cs typeface="Arial" panose="020B0604020202020204" pitchFamily="34" charset="0"/>
              </a:rPr>
              <a:t>π</a:t>
            </a:r>
            <a:r>
              <a:rPr lang="en-GB" altLang="en-US" sz="1600" b="1">
                <a:solidFill>
                  <a:srgbClr val="FFFFFF"/>
                </a:solidFill>
                <a:cs typeface="Arial" panose="020B0604020202020204" pitchFamily="34" charset="0"/>
              </a:rPr>
              <a:t> </a:t>
            </a:r>
            <a:r>
              <a:rPr lang="en-GB" altLang="en-US" sz="2000" b="1">
                <a:solidFill>
                  <a:srgbClr val="FFFFFF"/>
                </a:solidFill>
              </a:rPr>
              <a:t>r</a:t>
            </a:r>
            <a:r>
              <a:rPr lang="en-GB" altLang="en-US" sz="1600" b="1" baseline="30000">
                <a:solidFill>
                  <a:srgbClr val="FFFFFF"/>
                </a:solidFill>
                <a:cs typeface="Arial" panose="020B0604020202020204" pitchFamily="34" charset="0"/>
              </a:rPr>
              <a:t>2</a:t>
            </a:r>
            <a:r>
              <a:rPr lang="en-GB" altLang="en-US" sz="1600" b="1">
                <a:solidFill>
                  <a:srgbClr val="FFFFFF"/>
                </a:solidFill>
                <a:cs typeface="Arial" panose="020B0604020202020204" pitchFamily="34" charset="0"/>
              </a:rPr>
              <a:t>)</a:t>
            </a:r>
            <a:endParaRPr lang="el-GR" altLang="en-US" sz="1600" b="1">
              <a:solidFill>
                <a:srgbClr val="FFFFFF"/>
              </a:solidFill>
              <a:cs typeface="Arial" panose="020B0604020202020204" pitchFamily="34" charset="0"/>
            </a:endParaRPr>
          </a:p>
        </p:txBody>
      </p:sp>
      <p:sp>
        <p:nvSpPr>
          <p:cNvPr id="1311776" name="Rectangle 32">
            <a:extLst>
              <a:ext uri="{FF2B5EF4-FFF2-40B4-BE49-F238E27FC236}">
                <a16:creationId xmlns:a16="http://schemas.microsoft.com/office/drawing/2014/main" id="{5ADBE93A-2AB6-5D44-D7E2-3E5938BFB760}"/>
              </a:ext>
            </a:extLst>
          </p:cNvPr>
          <p:cNvSpPr>
            <a:spLocks noChangeArrowheads="1"/>
          </p:cNvSpPr>
          <p:nvPr/>
        </p:nvSpPr>
        <p:spPr bwMode="auto">
          <a:xfrm>
            <a:off x="2684464" y="5646739"/>
            <a:ext cx="59594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b="1">
                <a:solidFill>
                  <a:srgbClr val="FFCC00"/>
                </a:solidFill>
              </a:rPr>
              <a:t>Half propellant web size </a:t>
            </a:r>
            <a:r>
              <a:rPr lang="en-GB" altLang="en-US" sz="2000" b="1">
                <a:solidFill>
                  <a:srgbClr val="FFCC00"/>
                </a:solidFill>
                <a:sym typeface="Wingdings" pitchFamily="2" charset="2"/>
              </a:rPr>
              <a:t>  Double surface area</a:t>
            </a:r>
            <a:endParaRPr lang="en-GB" altLang="en-US" sz="2000" b="1">
              <a:solidFill>
                <a:srgbClr val="FFCC00"/>
              </a:solidFill>
            </a:endParaRPr>
          </a:p>
        </p:txBody>
      </p:sp>
      <p:sp>
        <p:nvSpPr>
          <p:cNvPr id="5" name="Oval 4">
            <a:extLst>
              <a:ext uri="{FF2B5EF4-FFF2-40B4-BE49-F238E27FC236}">
                <a16:creationId xmlns:a16="http://schemas.microsoft.com/office/drawing/2014/main" id="{ED55F904-6359-1940-1372-C71FAF4F67D7}"/>
              </a:ext>
            </a:extLst>
          </p:cNvPr>
          <p:cNvSpPr/>
          <p:nvPr/>
        </p:nvSpPr>
        <p:spPr bwMode="auto">
          <a:xfrm>
            <a:off x="7922425" y="1937285"/>
            <a:ext cx="1136904" cy="1137443"/>
          </a:xfrm>
          <a:prstGeom prst="ellipse">
            <a:avLst/>
          </a:prstGeom>
          <a:solidFill>
            <a:srgbClr val="FFFF99"/>
          </a:solidFill>
          <a:ln>
            <a:noFill/>
          </a:ln>
          <a:effectLst/>
          <a:extLst>
            <a:ext uri="{91240B29-F687-4F45-9708-019B960494DF}">
              <a14:hiddenLine xmlns:a14="http://schemas.microsoft.com/office/drawing/2010/main" w="9525" cap="flat" cmpd="sng" algn="ctr">
                <a:solidFill>
                  <a:srgbClr val="FF66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2"/>
              </a:solidFill>
              <a:effectLst/>
              <a:latin typeface="Arial" panose="020B0604020202020204" pitchFamily="34" charset="0"/>
            </a:endParaRPr>
          </a:p>
        </p:txBody>
      </p:sp>
      <p:sp>
        <p:nvSpPr>
          <p:cNvPr id="6" name="Oval 5">
            <a:extLst>
              <a:ext uri="{FF2B5EF4-FFF2-40B4-BE49-F238E27FC236}">
                <a16:creationId xmlns:a16="http://schemas.microsoft.com/office/drawing/2014/main" id="{94F3F18D-AD8A-D040-F37C-ED1B7981033F}"/>
              </a:ext>
            </a:extLst>
          </p:cNvPr>
          <p:cNvSpPr/>
          <p:nvPr/>
        </p:nvSpPr>
        <p:spPr bwMode="auto">
          <a:xfrm>
            <a:off x="7922426" y="3088745"/>
            <a:ext cx="1136904" cy="1137443"/>
          </a:xfrm>
          <a:prstGeom prst="ellipse">
            <a:avLst/>
          </a:prstGeom>
          <a:solidFill>
            <a:srgbClr val="FFFF99"/>
          </a:solidFill>
          <a:ln>
            <a:noFill/>
          </a:ln>
          <a:effectLst/>
          <a:extLst>
            <a:ext uri="{91240B29-F687-4F45-9708-019B960494DF}">
              <a14:hiddenLine xmlns:a14="http://schemas.microsoft.com/office/drawing/2010/main" w="9525" cap="flat" cmpd="sng" algn="ctr">
                <a:solidFill>
                  <a:srgbClr val="FF66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2"/>
              </a:solidFill>
              <a:effectLst/>
              <a:latin typeface="Arial" panose="020B0604020202020204" pitchFamily="34" charset="0"/>
            </a:endParaRPr>
          </a:p>
        </p:txBody>
      </p:sp>
      <p:sp>
        <p:nvSpPr>
          <p:cNvPr id="7" name="Oval 6">
            <a:extLst>
              <a:ext uri="{FF2B5EF4-FFF2-40B4-BE49-F238E27FC236}">
                <a16:creationId xmlns:a16="http://schemas.microsoft.com/office/drawing/2014/main" id="{B10C3621-9BBA-A80C-2013-3700A2E546A3}"/>
              </a:ext>
            </a:extLst>
          </p:cNvPr>
          <p:cNvSpPr/>
          <p:nvPr/>
        </p:nvSpPr>
        <p:spPr bwMode="auto">
          <a:xfrm>
            <a:off x="6787895" y="3088744"/>
            <a:ext cx="1136904" cy="1137443"/>
          </a:xfrm>
          <a:prstGeom prst="ellipse">
            <a:avLst/>
          </a:prstGeom>
          <a:solidFill>
            <a:srgbClr val="FFFF99"/>
          </a:solidFill>
          <a:ln>
            <a:noFill/>
          </a:ln>
          <a:effectLst/>
          <a:extLst>
            <a:ext uri="{91240B29-F687-4F45-9708-019B960494DF}">
              <a14:hiddenLine xmlns:a14="http://schemas.microsoft.com/office/drawing/2010/main" w="9525" cap="flat" cmpd="sng" algn="ctr">
                <a:solidFill>
                  <a:srgbClr val="FF66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rtlCol="0" anchor="t" anchorCtr="0" compatLnSpc="1">
            <a:prstTxWarp prst="textNoShape">
              <a:avLst/>
            </a:prstTxWarp>
            <a:spAutoFit/>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2"/>
              </a:solidFill>
              <a:effectLst/>
              <a:latin typeface="Arial" panose="020B0604020202020204" pitchFamily="34"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1311769"/>
                                        </p:tgtEl>
                                        <p:attrNameLst>
                                          <p:attrName>style.visibility</p:attrName>
                                        </p:attrNameLst>
                                      </p:cBhvr>
                                      <p:to>
                                        <p:strVal val="visible"/>
                                      </p:to>
                                    </p:set>
                                    <p:animEffect transition="in" filter="blinds(horizontal)">
                                      <p:cBhvr>
                                        <p:cTn id="7" dur="500"/>
                                        <p:tgtEl>
                                          <p:spTgt spid="1311769"/>
                                        </p:tgtEl>
                                      </p:cBhvr>
                                    </p:animEffect>
                                  </p:childTnLst>
                                </p:cTn>
                              </p:par>
                              <p:par>
                                <p:cTn id="8" presetID="3" presetClass="entr" presetSubtype="10" fill="hold" nodeType="withEffect">
                                  <p:stCondLst>
                                    <p:cond delay="0"/>
                                  </p:stCondLst>
                                  <p:childTnLst>
                                    <p:set>
                                      <p:cBhvr>
                                        <p:cTn id="9" dur="1" fill="hold">
                                          <p:stCondLst>
                                            <p:cond delay="0"/>
                                          </p:stCondLst>
                                        </p:cTn>
                                        <p:tgtEl>
                                          <p:spTgt spid="1311767"/>
                                        </p:tgtEl>
                                        <p:attrNameLst>
                                          <p:attrName>style.visibility</p:attrName>
                                        </p:attrNameLst>
                                      </p:cBhvr>
                                      <p:to>
                                        <p:strVal val="visible"/>
                                      </p:to>
                                    </p:set>
                                    <p:animEffect transition="in" filter="blinds(horizontal)">
                                      <p:cBhvr>
                                        <p:cTn id="10" dur="500"/>
                                        <p:tgtEl>
                                          <p:spTgt spid="1311767"/>
                                        </p:tgtEl>
                                      </p:cBhvr>
                                    </p:animEffect>
                                  </p:childTnLst>
                                </p:cTn>
                              </p:par>
                              <p:par>
                                <p:cTn id="11" presetID="3" presetClass="entr" presetSubtype="10" fill="hold" nodeType="withEffect">
                                  <p:stCondLst>
                                    <p:cond delay="0"/>
                                  </p:stCondLst>
                                  <p:childTnLst>
                                    <p:set>
                                      <p:cBhvr>
                                        <p:cTn id="12" dur="1" fill="hold">
                                          <p:stCondLst>
                                            <p:cond delay="0"/>
                                          </p:stCondLst>
                                        </p:cTn>
                                        <p:tgtEl>
                                          <p:spTgt spid="1311765"/>
                                        </p:tgtEl>
                                        <p:attrNameLst>
                                          <p:attrName>style.visibility</p:attrName>
                                        </p:attrNameLst>
                                      </p:cBhvr>
                                      <p:to>
                                        <p:strVal val="visible"/>
                                      </p:to>
                                    </p:set>
                                    <p:animEffect transition="in" filter="blinds(horizontal)">
                                      <p:cBhvr>
                                        <p:cTn id="13" dur="500"/>
                                        <p:tgtEl>
                                          <p:spTgt spid="1311765"/>
                                        </p:tgtEl>
                                      </p:cBhvr>
                                    </p:animEffect>
                                  </p:childTnLst>
                                </p:cTn>
                              </p:par>
                              <p:par>
                                <p:cTn id="14" presetID="3" presetClass="entr" presetSubtype="10" fill="hold" nodeType="withEffect">
                                  <p:stCondLst>
                                    <p:cond delay="0"/>
                                  </p:stCondLst>
                                  <p:childTnLst>
                                    <p:set>
                                      <p:cBhvr>
                                        <p:cTn id="15" dur="1" fill="hold">
                                          <p:stCondLst>
                                            <p:cond delay="0"/>
                                          </p:stCondLst>
                                        </p:cTn>
                                        <p:tgtEl>
                                          <p:spTgt spid="1311766"/>
                                        </p:tgtEl>
                                        <p:attrNameLst>
                                          <p:attrName>style.visibility</p:attrName>
                                        </p:attrNameLst>
                                      </p:cBhvr>
                                      <p:to>
                                        <p:strVal val="visible"/>
                                      </p:to>
                                    </p:set>
                                    <p:animEffect transition="in" filter="blinds(horizontal)">
                                      <p:cBhvr>
                                        <p:cTn id="16" dur="500"/>
                                        <p:tgtEl>
                                          <p:spTgt spid="131176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1311775"/>
                                        </p:tgtEl>
                                        <p:attrNameLst>
                                          <p:attrName>style.visibility</p:attrName>
                                        </p:attrNameLst>
                                      </p:cBhvr>
                                      <p:to>
                                        <p:strVal val="visible"/>
                                      </p:to>
                                    </p:set>
                                    <p:animEffect transition="in" filter="blinds(horizontal)">
                                      <p:cBhvr>
                                        <p:cTn id="21" dur="500"/>
                                        <p:tgtEl>
                                          <p:spTgt spid="1311775"/>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311764"/>
                                        </p:tgtEl>
                                        <p:attrNameLst>
                                          <p:attrName>style.visibility</p:attrName>
                                        </p:attrNameLst>
                                      </p:cBhvr>
                                      <p:to>
                                        <p:strVal val="visible"/>
                                      </p:to>
                                    </p:set>
                                    <p:animEffect transition="in" filter="blinds(horizontal)">
                                      <p:cBhvr>
                                        <p:cTn id="26" dur="500"/>
                                        <p:tgtEl>
                                          <p:spTgt spid="1311764"/>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1311776"/>
                                        </p:tgtEl>
                                        <p:attrNameLst>
                                          <p:attrName>style.visibility</p:attrName>
                                        </p:attrNameLst>
                                      </p:cBhvr>
                                      <p:to>
                                        <p:strVal val="visible"/>
                                      </p:to>
                                    </p:set>
                                    <p:animEffect transition="in" filter="blinds(horizontal)">
                                      <p:cBhvr>
                                        <p:cTn id="31" dur="500"/>
                                        <p:tgtEl>
                                          <p:spTgt spid="13117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1764" grpId="0"/>
      <p:bldP spid="1311775" grpId="0"/>
      <p:bldP spid="131177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a:extLst>
              <a:ext uri="{FF2B5EF4-FFF2-40B4-BE49-F238E27FC236}">
                <a16:creationId xmlns:a16="http://schemas.microsoft.com/office/drawing/2014/main" id="{BD0659CF-CE59-71A1-81BF-52F8597EE779}"/>
              </a:ext>
            </a:extLst>
          </p:cNvPr>
          <p:cNvSpPr>
            <a:spLocks noChangeAspect="1" noChangeArrowheads="1"/>
          </p:cNvSpPr>
          <p:nvPr/>
        </p:nvSpPr>
        <p:spPr bwMode="auto">
          <a:xfrm>
            <a:off x="2503488" y="989014"/>
            <a:ext cx="7173912" cy="5349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3600" b="1">
                <a:solidFill>
                  <a:srgbClr val="FFFFFF"/>
                </a:solidFill>
              </a:rPr>
              <a:t>Propellant Combustion</a:t>
            </a:r>
          </a:p>
        </p:txBody>
      </p:sp>
      <p:sp>
        <p:nvSpPr>
          <p:cNvPr id="59395" name="Rectangle 22">
            <a:extLst>
              <a:ext uri="{FF2B5EF4-FFF2-40B4-BE49-F238E27FC236}">
                <a16:creationId xmlns:a16="http://schemas.microsoft.com/office/drawing/2014/main" id="{9B5BF49F-EAFF-A517-38F9-0970874AD5A3}"/>
              </a:ext>
            </a:extLst>
          </p:cNvPr>
          <p:cNvSpPr>
            <a:spLocks noChangeArrowheads="1"/>
          </p:cNvSpPr>
          <p:nvPr/>
        </p:nvSpPr>
        <p:spPr bwMode="auto">
          <a:xfrm>
            <a:off x="1803400" y="2884488"/>
            <a:ext cx="8528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3600" b="1">
                <a:solidFill>
                  <a:srgbClr val="FFFFFF"/>
                </a:solidFill>
              </a:rPr>
              <a:t>Burning Rate =</a:t>
            </a:r>
            <a:r>
              <a:rPr lang="en-GB" altLang="en-US" sz="3600" b="1">
                <a:solidFill>
                  <a:srgbClr val="FFFFFF"/>
                </a:solidFill>
                <a:sym typeface="Wingdings" pitchFamily="2" charset="2"/>
              </a:rPr>
              <a:t>  Coefficient x Pressure</a:t>
            </a:r>
            <a:endParaRPr lang="en-GB" altLang="en-US" sz="3600" b="1">
              <a:solidFill>
                <a:srgbClr val="FFFFFF"/>
              </a:solidFill>
            </a:endParaRPr>
          </a:p>
        </p:txBody>
      </p:sp>
      <p:sp>
        <p:nvSpPr>
          <p:cNvPr id="1312791" name="Rectangle 23">
            <a:extLst>
              <a:ext uri="{FF2B5EF4-FFF2-40B4-BE49-F238E27FC236}">
                <a16:creationId xmlns:a16="http://schemas.microsoft.com/office/drawing/2014/main" id="{94FCD33D-29FD-D94B-3916-A24462008E87}"/>
              </a:ext>
            </a:extLst>
          </p:cNvPr>
          <p:cNvSpPr>
            <a:spLocks noChangeArrowheads="1"/>
          </p:cNvSpPr>
          <p:nvPr/>
        </p:nvSpPr>
        <p:spPr bwMode="auto">
          <a:xfrm>
            <a:off x="3557589" y="5386389"/>
            <a:ext cx="50323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b="1">
                <a:solidFill>
                  <a:srgbClr val="FFCC00"/>
                </a:solidFill>
              </a:rPr>
              <a:t>Higher Pressure </a:t>
            </a:r>
            <a:r>
              <a:rPr lang="en-GB" altLang="en-US" sz="2000" b="1">
                <a:solidFill>
                  <a:srgbClr val="FFCC00"/>
                </a:solidFill>
                <a:sym typeface="Wingdings" pitchFamily="2" charset="2"/>
              </a:rPr>
              <a:t>  Faster Burning Rate</a:t>
            </a:r>
            <a:endParaRPr lang="en-GB" altLang="en-US" sz="2000" b="1">
              <a:solidFill>
                <a:srgbClr val="FFCC00"/>
              </a:solidFill>
            </a:endParaRPr>
          </a:p>
        </p:txBody>
      </p:sp>
      <p:sp>
        <p:nvSpPr>
          <p:cNvPr id="59397" name="Rectangle 24">
            <a:extLst>
              <a:ext uri="{FF2B5EF4-FFF2-40B4-BE49-F238E27FC236}">
                <a16:creationId xmlns:a16="http://schemas.microsoft.com/office/drawing/2014/main" id="{06EC18CE-CED1-3F04-8D55-2F2CF0BDF279}"/>
              </a:ext>
            </a:extLst>
          </p:cNvPr>
          <p:cNvSpPr>
            <a:spLocks noChangeArrowheads="1"/>
          </p:cNvSpPr>
          <p:nvPr/>
        </p:nvSpPr>
        <p:spPr bwMode="auto">
          <a:xfrm>
            <a:off x="4173539" y="2014539"/>
            <a:ext cx="38385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b="1" u="sng">
                <a:solidFill>
                  <a:srgbClr val="FFFFFF"/>
                </a:solidFill>
              </a:rPr>
              <a:t>Simple Burning Rate Equation</a:t>
            </a:r>
          </a:p>
        </p:txBody>
      </p:sp>
      <p:sp>
        <p:nvSpPr>
          <p:cNvPr id="59398" name="Rectangle 25">
            <a:extLst>
              <a:ext uri="{FF2B5EF4-FFF2-40B4-BE49-F238E27FC236}">
                <a16:creationId xmlns:a16="http://schemas.microsoft.com/office/drawing/2014/main" id="{4FF9FE5A-F1C5-4750-33C4-5B9D7E604DCB}"/>
              </a:ext>
            </a:extLst>
          </p:cNvPr>
          <p:cNvSpPr>
            <a:spLocks noChangeArrowheads="1"/>
          </p:cNvSpPr>
          <p:nvPr/>
        </p:nvSpPr>
        <p:spPr bwMode="auto">
          <a:xfrm>
            <a:off x="3562351" y="4459289"/>
            <a:ext cx="60039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b="1">
                <a:solidFill>
                  <a:srgbClr val="FFFFFF"/>
                </a:solidFill>
              </a:rPr>
              <a:t>Beta (</a:t>
            </a:r>
            <a:r>
              <a:rPr lang="el-GR" altLang="en-US" sz="2000" b="1">
                <a:solidFill>
                  <a:srgbClr val="FFFFFF"/>
                </a:solidFill>
                <a:cs typeface="Arial" panose="020B0604020202020204" pitchFamily="34" charset="0"/>
              </a:rPr>
              <a:t>β</a:t>
            </a:r>
            <a:r>
              <a:rPr lang="en-GB" altLang="en-US" sz="2000" b="1">
                <a:solidFill>
                  <a:srgbClr val="FFFFFF"/>
                </a:solidFill>
                <a:cs typeface="Arial" panose="020B0604020202020204" pitchFamily="34" charset="0"/>
              </a:rPr>
              <a:t>) </a:t>
            </a:r>
            <a:r>
              <a:rPr lang="en-GB" altLang="en-US" sz="2000" b="1">
                <a:solidFill>
                  <a:srgbClr val="FFFFFF"/>
                </a:solidFill>
              </a:rPr>
              <a:t>is the term for the Burn Rate Coefficient</a:t>
            </a:r>
          </a:p>
        </p:txBody>
      </p:sp>
      <p:sp>
        <p:nvSpPr>
          <p:cNvPr id="59399" name="Rectangle 26">
            <a:extLst>
              <a:ext uri="{FF2B5EF4-FFF2-40B4-BE49-F238E27FC236}">
                <a16:creationId xmlns:a16="http://schemas.microsoft.com/office/drawing/2014/main" id="{069E9C3C-8AF8-264C-B4DD-4BE801CA2B2A}"/>
              </a:ext>
            </a:extLst>
          </p:cNvPr>
          <p:cNvSpPr>
            <a:spLocks noChangeArrowheads="1"/>
          </p:cNvSpPr>
          <p:nvPr/>
        </p:nvSpPr>
        <p:spPr bwMode="auto">
          <a:xfrm>
            <a:off x="2724151" y="3446464"/>
            <a:ext cx="9302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b="1">
                <a:solidFill>
                  <a:srgbClr val="FFFFFF"/>
                </a:solidFill>
              </a:rPr>
              <a:t>(cm/s)</a:t>
            </a:r>
          </a:p>
        </p:txBody>
      </p:sp>
      <p:sp>
        <p:nvSpPr>
          <p:cNvPr id="59400" name="Rectangle 27">
            <a:extLst>
              <a:ext uri="{FF2B5EF4-FFF2-40B4-BE49-F238E27FC236}">
                <a16:creationId xmlns:a16="http://schemas.microsoft.com/office/drawing/2014/main" id="{7678B247-C0F1-BECA-7598-92FA1EC75992}"/>
              </a:ext>
            </a:extLst>
          </p:cNvPr>
          <p:cNvSpPr>
            <a:spLocks noChangeArrowheads="1"/>
          </p:cNvSpPr>
          <p:nvPr/>
        </p:nvSpPr>
        <p:spPr bwMode="auto">
          <a:xfrm>
            <a:off x="8832851" y="3455989"/>
            <a:ext cx="8747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b="1">
                <a:solidFill>
                  <a:srgbClr val="FFFFFF"/>
                </a:solidFill>
              </a:rPr>
              <a:t>(MPa)</a:t>
            </a:r>
          </a:p>
        </p:txBody>
      </p:sp>
      <p:sp>
        <p:nvSpPr>
          <p:cNvPr id="59401" name="Rectangle 28">
            <a:extLst>
              <a:ext uri="{FF2B5EF4-FFF2-40B4-BE49-F238E27FC236}">
                <a16:creationId xmlns:a16="http://schemas.microsoft.com/office/drawing/2014/main" id="{73943525-9573-5BE5-8651-1E2F82375B02}"/>
              </a:ext>
            </a:extLst>
          </p:cNvPr>
          <p:cNvSpPr>
            <a:spLocks noChangeArrowheads="1"/>
          </p:cNvSpPr>
          <p:nvPr/>
        </p:nvSpPr>
        <p:spPr bwMode="auto">
          <a:xfrm>
            <a:off x="5791201" y="3444876"/>
            <a:ext cx="15224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b="1">
                <a:solidFill>
                  <a:srgbClr val="FFFFFF"/>
                </a:solidFill>
              </a:rPr>
              <a:t>(cm/s/MPa)</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12791"/>
                                        </p:tgtEl>
                                        <p:attrNameLst>
                                          <p:attrName>style.visibility</p:attrName>
                                        </p:attrNameLst>
                                      </p:cBhvr>
                                      <p:to>
                                        <p:strVal val="visible"/>
                                      </p:to>
                                    </p:set>
                                    <p:animEffect transition="in" filter="blinds(horizontal)">
                                      <p:cBhvr>
                                        <p:cTn id="7" dur="500"/>
                                        <p:tgtEl>
                                          <p:spTgt spid="13127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279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50F77EE0-ECAA-A19F-B238-25CD55DAF396}"/>
              </a:ext>
            </a:extLst>
          </p:cNvPr>
          <p:cNvSpPr>
            <a:spLocks noChangeAspect="1" noChangeArrowheads="1"/>
          </p:cNvSpPr>
          <p:nvPr/>
        </p:nvSpPr>
        <p:spPr bwMode="auto">
          <a:xfrm>
            <a:off x="2503488" y="989014"/>
            <a:ext cx="7173912" cy="5349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3600" b="1">
                <a:solidFill>
                  <a:srgbClr val="FFFFFF"/>
                </a:solidFill>
              </a:rPr>
              <a:t>Propellant Combustion</a:t>
            </a:r>
          </a:p>
        </p:txBody>
      </p:sp>
      <p:sp>
        <p:nvSpPr>
          <p:cNvPr id="60419" name="Rectangle 9">
            <a:extLst>
              <a:ext uri="{FF2B5EF4-FFF2-40B4-BE49-F238E27FC236}">
                <a16:creationId xmlns:a16="http://schemas.microsoft.com/office/drawing/2014/main" id="{38C5DDC8-E68E-557F-3234-E7E2664D8C56}"/>
              </a:ext>
            </a:extLst>
          </p:cNvPr>
          <p:cNvSpPr>
            <a:spLocks noChangeArrowheads="1"/>
          </p:cNvSpPr>
          <p:nvPr/>
        </p:nvSpPr>
        <p:spPr bwMode="auto">
          <a:xfrm>
            <a:off x="2789238" y="3178175"/>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400" b="1">
                <a:solidFill>
                  <a:srgbClr val="FFFFFF"/>
                </a:solidFill>
              </a:rPr>
              <a:t>Higher Pressure</a:t>
            </a:r>
          </a:p>
        </p:txBody>
      </p:sp>
      <p:sp>
        <p:nvSpPr>
          <p:cNvPr id="60420" name="Rectangle 11">
            <a:extLst>
              <a:ext uri="{FF2B5EF4-FFF2-40B4-BE49-F238E27FC236}">
                <a16:creationId xmlns:a16="http://schemas.microsoft.com/office/drawing/2014/main" id="{F5E959AA-715E-F5EA-D29C-E7B33BCAFC4A}"/>
              </a:ext>
            </a:extLst>
          </p:cNvPr>
          <p:cNvSpPr>
            <a:spLocks noChangeArrowheads="1"/>
          </p:cNvSpPr>
          <p:nvPr/>
        </p:nvSpPr>
        <p:spPr bwMode="auto">
          <a:xfrm>
            <a:off x="6700838" y="3178175"/>
            <a:ext cx="30972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400" b="1">
                <a:solidFill>
                  <a:srgbClr val="FFFFFF"/>
                </a:solidFill>
              </a:rPr>
              <a:t>Faster Burning Rate</a:t>
            </a:r>
          </a:p>
        </p:txBody>
      </p:sp>
      <p:sp>
        <p:nvSpPr>
          <p:cNvPr id="60421" name="Rectangle 16">
            <a:extLst>
              <a:ext uri="{FF2B5EF4-FFF2-40B4-BE49-F238E27FC236}">
                <a16:creationId xmlns:a16="http://schemas.microsoft.com/office/drawing/2014/main" id="{23FC799A-F6B1-8282-B4D8-3B3439F582DF}"/>
              </a:ext>
            </a:extLst>
          </p:cNvPr>
          <p:cNvSpPr>
            <a:spLocks noChangeArrowheads="1"/>
          </p:cNvSpPr>
          <p:nvPr/>
        </p:nvSpPr>
        <p:spPr bwMode="auto">
          <a:xfrm>
            <a:off x="3000376" y="4875214"/>
            <a:ext cx="6151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b="1">
                <a:solidFill>
                  <a:srgbClr val="FFCC00"/>
                </a:solidFill>
              </a:rPr>
              <a:t>Higher Pressure </a:t>
            </a:r>
            <a:r>
              <a:rPr lang="en-GB" altLang="en-US" sz="2000" b="1">
                <a:solidFill>
                  <a:srgbClr val="FFCC00"/>
                </a:solidFill>
                <a:sym typeface="Wingdings" pitchFamily="2" charset="2"/>
              </a:rPr>
              <a:t>gives a Faster Burning Rate ……</a:t>
            </a:r>
            <a:endParaRPr lang="en-GB" altLang="en-US" sz="2000" b="1">
              <a:solidFill>
                <a:srgbClr val="FFCC00"/>
              </a:solidFill>
            </a:endParaRPr>
          </a:p>
        </p:txBody>
      </p:sp>
      <p:sp>
        <p:nvSpPr>
          <p:cNvPr id="60422" name="AutoShape 17">
            <a:extLst>
              <a:ext uri="{FF2B5EF4-FFF2-40B4-BE49-F238E27FC236}">
                <a16:creationId xmlns:a16="http://schemas.microsoft.com/office/drawing/2014/main" id="{4039FDA2-DA24-F53F-60E9-C8229EE406B3}"/>
              </a:ext>
            </a:extLst>
          </p:cNvPr>
          <p:cNvSpPr>
            <a:spLocks noChangeArrowheads="1"/>
          </p:cNvSpPr>
          <p:nvPr/>
        </p:nvSpPr>
        <p:spPr bwMode="auto">
          <a:xfrm>
            <a:off x="5329238" y="3034774"/>
            <a:ext cx="1371600" cy="794802"/>
          </a:xfrm>
          <a:prstGeom prst="rightArrow">
            <a:avLst>
              <a:gd name="adj1" fmla="val 50000"/>
              <a:gd name="adj2" fmla="val 90262"/>
            </a:avLst>
          </a:prstGeom>
          <a:solidFill>
            <a:srgbClr val="FF0000"/>
          </a:solidFill>
          <a:ln w="127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Tree>
  </p:cSld>
  <p:clrMapOvr>
    <a:masterClrMapping/>
  </p:clrMapOvr>
  <p:transition>
    <p:wipe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7A3A4C42-DD6A-D77B-5BFF-4F82FF058522}"/>
              </a:ext>
            </a:extLst>
          </p:cNvPr>
          <p:cNvSpPr>
            <a:spLocks noChangeAspect="1" noChangeArrowheads="1"/>
          </p:cNvSpPr>
          <p:nvPr/>
        </p:nvSpPr>
        <p:spPr bwMode="auto">
          <a:xfrm>
            <a:off x="2503488" y="989014"/>
            <a:ext cx="7173912" cy="5349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3600" b="1">
                <a:solidFill>
                  <a:srgbClr val="FFFFFF"/>
                </a:solidFill>
              </a:rPr>
              <a:t>Propellant Combustion</a:t>
            </a:r>
          </a:p>
        </p:txBody>
      </p:sp>
      <p:sp>
        <p:nvSpPr>
          <p:cNvPr id="61443" name="AutoShape 7">
            <a:extLst>
              <a:ext uri="{FF2B5EF4-FFF2-40B4-BE49-F238E27FC236}">
                <a16:creationId xmlns:a16="http://schemas.microsoft.com/office/drawing/2014/main" id="{8F394AE4-D403-E722-AFCF-8986E9A4F0E8}"/>
              </a:ext>
            </a:extLst>
          </p:cNvPr>
          <p:cNvSpPr>
            <a:spLocks noChangeArrowheads="1"/>
          </p:cNvSpPr>
          <p:nvPr/>
        </p:nvSpPr>
        <p:spPr bwMode="auto">
          <a:xfrm rot="5400000">
            <a:off x="5707857" y="2374107"/>
            <a:ext cx="517525" cy="3316288"/>
          </a:xfrm>
          <a:prstGeom prst="curvedLeftArrow">
            <a:avLst>
              <a:gd name="adj1" fmla="val 61528"/>
              <a:gd name="adj2" fmla="val 189747"/>
              <a:gd name="adj3" fmla="val 43046"/>
            </a:avLst>
          </a:prstGeom>
          <a:solidFill>
            <a:srgbClr val="FF33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61444" name="Rectangle 9">
            <a:extLst>
              <a:ext uri="{FF2B5EF4-FFF2-40B4-BE49-F238E27FC236}">
                <a16:creationId xmlns:a16="http://schemas.microsoft.com/office/drawing/2014/main" id="{287EB9A0-71DA-5A83-ECB8-3F7B2C79A008}"/>
              </a:ext>
            </a:extLst>
          </p:cNvPr>
          <p:cNvSpPr>
            <a:spLocks noChangeArrowheads="1"/>
          </p:cNvSpPr>
          <p:nvPr/>
        </p:nvSpPr>
        <p:spPr bwMode="auto">
          <a:xfrm>
            <a:off x="2789238" y="3178175"/>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400" b="1">
                <a:solidFill>
                  <a:srgbClr val="FFFFFF"/>
                </a:solidFill>
              </a:rPr>
              <a:t>Higher Pressure</a:t>
            </a:r>
          </a:p>
        </p:txBody>
      </p:sp>
      <p:sp>
        <p:nvSpPr>
          <p:cNvPr id="61445" name="Rectangle 10">
            <a:extLst>
              <a:ext uri="{FF2B5EF4-FFF2-40B4-BE49-F238E27FC236}">
                <a16:creationId xmlns:a16="http://schemas.microsoft.com/office/drawing/2014/main" id="{0560F4B5-3F75-E244-60B6-FDDCACA932DB}"/>
              </a:ext>
            </a:extLst>
          </p:cNvPr>
          <p:cNvSpPr>
            <a:spLocks noChangeArrowheads="1"/>
          </p:cNvSpPr>
          <p:nvPr/>
        </p:nvSpPr>
        <p:spPr bwMode="auto">
          <a:xfrm>
            <a:off x="6700838" y="3178175"/>
            <a:ext cx="30972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400" b="1">
                <a:solidFill>
                  <a:srgbClr val="FFFFFF"/>
                </a:solidFill>
              </a:rPr>
              <a:t>Faster Burning Rate</a:t>
            </a:r>
          </a:p>
        </p:txBody>
      </p:sp>
      <p:sp>
        <p:nvSpPr>
          <p:cNvPr id="61446" name="Rectangle 13">
            <a:extLst>
              <a:ext uri="{FF2B5EF4-FFF2-40B4-BE49-F238E27FC236}">
                <a16:creationId xmlns:a16="http://schemas.microsoft.com/office/drawing/2014/main" id="{6288EF11-44B2-268C-4F18-438068F2D7A2}"/>
              </a:ext>
            </a:extLst>
          </p:cNvPr>
          <p:cNvSpPr>
            <a:spLocks noChangeArrowheads="1"/>
          </p:cNvSpPr>
          <p:nvPr/>
        </p:nvSpPr>
        <p:spPr bwMode="auto">
          <a:xfrm>
            <a:off x="2376489" y="4875214"/>
            <a:ext cx="74056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b="1">
                <a:solidFill>
                  <a:srgbClr val="FFCC00"/>
                </a:solidFill>
              </a:rPr>
              <a:t>but a Faster </a:t>
            </a:r>
            <a:r>
              <a:rPr lang="en-GB" altLang="en-US" sz="2000" b="1">
                <a:solidFill>
                  <a:srgbClr val="FFCC00"/>
                </a:solidFill>
                <a:sym typeface="Wingdings" pitchFamily="2" charset="2"/>
              </a:rPr>
              <a:t>Burning Rate generates a higher pressure …….</a:t>
            </a:r>
            <a:endParaRPr lang="en-GB" altLang="en-US" sz="2000" b="1">
              <a:solidFill>
                <a:srgbClr val="FFCC00"/>
              </a:solidFill>
            </a:endParaRPr>
          </a:p>
        </p:txBody>
      </p:sp>
      <p:sp>
        <p:nvSpPr>
          <p:cNvPr id="61447" name="AutoShape 14">
            <a:extLst>
              <a:ext uri="{FF2B5EF4-FFF2-40B4-BE49-F238E27FC236}">
                <a16:creationId xmlns:a16="http://schemas.microsoft.com/office/drawing/2014/main" id="{4DEDD4D7-7F0D-3F70-75A7-AFD2EA9F25A4}"/>
              </a:ext>
            </a:extLst>
          </p:cNvPr>
          <p:cNvSpPr>
            <a:spLocks noChangeArrowheads="1"/>
          </p:cNvSpPr>
          <p:nvPr/>
        </p:nvSpPr>
        <p:spPr bwMode="auto">
          <a:xfrm>
            <a:off x="5491163" y="3034774"/>
            <a:ext cx="1209675" cy="794802"/>
          </a:xfrm>
          <a:prstGeom prst="rightArrow">
            <a:avLst>
              <a:gd name="adj1" fmla="val 50000"/>
              <a:gd name="adj2" fmla="val 90262"/>
            </a:avLst>
          </a:prstGeom>
          <a:solidFill>
            <a:srgbClr val="FF0000"/>
          </a:solidFill>
          <a:ln w="127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Tree>
  </p:cSld>
  <p:clrMapOvr>
    <a:masterClrMapping/>
  </p:clrMapOvr>
  <p:transition>
    <p:wipe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44962A31-ED08-F929-A560-11C671A0E8AD}"/>
              </a:ext>
            </a:extLst>
          </p:cNvPr>
          <p:cNvSpPr>
            <a:spLocks noChangeAspect="1" noChangeArrowheads="1"/>
          </p:cNvSpPr>
          <p:nvPr/>
        </p:nvSpPr>
        <p:spPr bwMode="auto">
          <a:xfrm>
            <a:off x="2503488" y="989014"/>
            <a:ext cx="7173912" cy="5349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3600" b="1">
                <a:solidFill>
                  <a:srgbClr val="FFFFFF"/>
                </a:solidFill>
              </a:rPr>
              <a:t>Propellant Combustion</a:t>
            </a:r>
          </a:p>
        </p:txBody>
      </p:sp>
      <p:sp>
        <p:nvSpPr>
          <p:cNvPr id="62467" name="AutoShape 7">
            <a:extLst>
              <a:ext uri="{FF2B5EF4-FFF2-40B4-BE49-F238E27FC236}">
                <a16:creationId xmlns:a16="http://schemas.microsoft.com/office/drawing/2014/main" id="{2AF6958C-CE1D-4587-FF34-CC0877796791}"/>
              </a:ext>
            </a:extLst>
          </p:cNvPr>
          <p:cNvSpPr>
            <a:spLocks noChangeArrowheads="1"/>
          </p:cNvSpPr>
          <p:nvPr/>
        </p:nvSpPr>
        <p:spPr bwMode="auto">
          <a:xfrm rot="5400000">
            <a:off x="5707857" y="2374107"/>
            <a:ext cx="517525" cy="3316288"/>
          </a:xfrm>
          <a:prstGeom prst="curvedLeftArrow">
            <a:avLst>
              <a:gd name="adj1" fmla="val 61528"/>
              <a:gd name="adj2" fmla="val 189747"/>
              <a:gd name="adj3" fmla="val 43046"/>
            </a:avLst>
          </a:prstGeom>
          <a:solidFill>
            <a:srgbClr val="FF33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62468" name="AutoShape 8">
            <a:extLst>
              <a:ext uri="{FF2B5EF4-FFF2-40B4-BE49-F238E27FC236}">
                <a16:creationId xmlns:a16="http://schemas.microsoft.com/office/drawing/2014/main" id="{1EF81192-B0F2-0E0C-CAD0-528447371DAB}"/>
              </a:ext>
            </a:extLst>
          </p:cNvPr>
          <p:cNvSpPr>
            <a:spLocks noChangeArrowheads="1"/>
          </p:cNvSpPr>
          <p:nvPr/>
        </p:nvSpPr>
        <p:spPr bwMode="auto">
          <a:xfrm rot="-5400000">
            <a:off x="5961857" y="411957"/>
            <a:ext cx="596900" cy="4611687"/>
          </a:xfrm>
          <a:prstGeom prst="curvedLeftArrow">
            <a:avLst>
              <a:gd name="adj1" fmla="val 74185"/>
              <a:gd name="adj2" fmla="val 228777"/>
              <a:gd name="adj3" fmla="val 43046"/>
            </a:avLst>
          </a:prstGeom>
          <a:solidFill>
            <a:srgbClr val="FF33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62469" name="Rectangle 9">
            <a:extLst>
              <a:ext uri="{FF2B5EF4-FFF2-40B4-BE49-F238E27FC236}">
                <a16:creationId xmlns:a16="http://schemas.microsoft.com/office/drawing/2014/main" id="{622522E5-9701-ECC1-1820-C8AF093F7B45}"/>
              </a:ext>
            </a:extLst>
          </p:cNvPr>
          <p:cNvSpPr>
            <a:spLocks noChangeArrowheads="1"/>
          </p:cNvSpPr>
          <p:nvPr/>
        </p:nvSpPr>
        <p:spPr bwMode="auto">
          <a:xfrm>
            <a:off x="2789238" y="3178175"/>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400" b="1">
                <a:solidFill>
                  <a:srgbClr val="FFFFFF"/>
                </a:solidFill>
              </a:rPr>
              <a:t>Higher Pressure</a:t>
            </a:r>
          </a:p>
        </p:txBody>
      </p:sp>
      <p:sp>
        <p:nvSpPr>
          <p:cNvPr id="62470" name="Rectangle 10">
            <a:extLst>
              <a:ext uri="{FF2B5EF4-FFF2-40B4-BE49-F238E27FC236}">
                <a16:creationId xmlns:a16="http://schemas.microsoft.com/office/drawing/2014/main" id="{0690A126-C03A-AC6E-A330-083190DB9713}"/>
              </a:ext>
            </a:extLst>
          </p:cNvPr>
          <p:cNvSpPr>
            <a:spLocks noChangeArrowheads="1"/>
          </p:cNvSpPr>
          <p:nvPr/>
        </p:nvSpPr>
        <p:spPr bwMode="auto">
          <a:xfrm>
            <a:off x="6700838" y="3178175"/>
            <a:ext cx="30972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400" b="1">
                <a:solidFill>
                  <a:srgbClr val="FFFFFF"/>
                </a:solidFill>
              </a:rPr>
              <a:t>Faster Burning Rate</a:t>
            </a:r>
          </a:p>
        </p:txBody>
      </p:sp>
      <p:sp>
        <p:nvSpPr>
          <p:cNvPr id="62471" name="Rectangle 12">
            <a:extLst>
              <a:ext uri="{FF2B5EF4-FFF2-40B4-BE49-F238E27FC236}">
                <a16:creationId xmlns:a16="http://schemas.microsoft.com/office/drawing/2014/main" id="{9DE495DF-A97C-C75B-EBC0-0FF8BF55BEE6}"/>
              </a:ext>
            </a:extLst>
          </p:cNvPr>
          <p:cNvSpPr>
            <a:spLocks noChangeArrowheads="1"/>
          </p:cNvSpPr>
          <p:nvPr/>
        </p:nvSpPr>
        <p:spPr bwMode="auto">
          <a:xfrm>
            <a:off x="3633788" y="4997451"/>
            <a:ext cx="48895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b="1">
                <a:solidFill>
                  <a:srgbClr val="FFCC00"/>
                </a:solidFill>
              </a:rPr>
              <a:t>which is gives a faster burning rate …..</a:t>
            </a:r>
          </a:p>
        </p:txBody>
      </p:sp>
      <p:sp>
        <p:nvSpPr>
          <p:cNvPr id="62472" name="AutoShape 13">
            <a:extLst>
              <a:ext uri="{FF2B5EF4-FFF2-40B4-BE49-F238E27FC236}">
                <a16:creationId xmlns:a16="http://schemas.microsoft.com/office/drawing/2014/main" id="{036B4816-9396-25CE-12DE-3FF2735747AB}"/>
              </a:ext>
            </a:extLst>
          </p:cNvPr>
          <p:cNvSpPr>
            <a:spLocks noChangeArrowheads="1"/>
          </p:cNvSpPr>
          <p:nvPr/>
        </p:nvSpPr>
        <p:spPr bwMode="auto">
          <a:xfrm>
            <a:off x="5491163" y="3034774"/>
            <a:ext cx="1209675" cy="794802"/>
          </a:xfrm>
          <a:prstGeom prst="rightArrow">
            <a:avLst>
              <a:gd name="adj1" fmla="val 50000"/>
              <a:gd name="adj2" fmla="val 90262"/>
            </a:avLst>
          </a:prstGeom>
          <a:solidFill>
            <a:srgbClr val="FF0000"/>
          </a:solidFill>
          <a:ln w="127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Tree>
  </p:cSld>
  <p:clrMapOvr>
    <a:masterClrMapping/>
  </p:clrMapOvr>
  <p:transition>
    <p:wipe dir="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96762204-8278-610C-6364-2323451221F6}"/>
              </a:ext>
            </a:extLst>
          </p:cNvPr>
          <p:cNvSpPr>
            <a:spLocks noChangeAspect="1" noChangeArrowheads="1"/>
          </p:cNvSpPr>
          <p:nvPr/>
        </p:nvSpPr>
        <p:spPr bwMode="auto">
          <a:xfrm>
            <a:off x="2503488" y="989014"/>
            <a:ext cx="7173912" cy="5349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3600" b="1">
                <a:solidFill>
                  <a:srgbClr val="FFFFFF"/>
                </a:solidFill>
              </a:rPr>
              <a:t>Propellant Combustion</a:t>
            </a:r>
          </a:p>
        </p:txBody>
      </p:sp>
      <p:sp>
        <p:nvSpPr>
          <p:cNvPr id="63491" name="AutoShape 3">
            <a:extLst>
              <a:ext uri="{FF2B5EF4-FFF2-40B4-BE49-F238E27FC236}">
                <a16:creationId xmlns:a16="http://schemas.microsoft.com/office/drawing/2014/main" id="{71D97ED7-8C9E-82EB-4D68-F3D7EF2B0376}"/>
              </a:ext>
            </a:extLst>
          </p:cNvPr>
          <p:cNvSpPr>
            <a:spLocks noChangeArrowheads="1"/>
          </p:cNvSpPr>
          <p:nvPr/>
        </p:nvSpPr>
        <p:spPr bwMode="auto">
          <a:xfrm rot="5400000">
            <a:off x="5019675" y="879475"/>
            <a:ext cx="1062038" cy="6808788"/>
          </a:xfrm>
          <a:prstGeom prst="curvedLeftArrow">
            <a:avLst>
              <a:gd name="adj1" fmla="val 61558"/>
              <a:gd name="adj2" fmla="val 189839"/>
              <a:gd name="adj3" fmla="val 43046"/>
            </a:avLst>
          </a:prstGeom>
          <a:solidFill>
            <a:srgbClr val="FF33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63492" name="AutoShape 4">
            <a:extLst>
              <a:ext uri="{FF2B5EF4-FFF2-40B4-BE49-F238E27FC236}">
                <a16:creationId xmlns:a16="http://schemas.microsoft.com/office/drawing/2014/main" id="{27FD5702-7D8C-3254-27DA-21EB3409273F}"/>
              </a:ext>
            </a:extLst>
          </p:cNvPr>
          <p:cNvSpPr>
            <a:spLocks noChangeArrowheads="1"/>
          </p:cNvSpPr>
          <p:nvPr/>
        </p:nvSpPr>
        <p:spPr bwMode="auto">
          <a:xfrm rot="5400000">
            <a:off x="5707857" y="2374107"/>
            <a:ext cx="517525" cy="3316288"/>
          </a:xfrm>
          <a:prstGeom prst="curvedLeftArrow">
            <a:avLst>
              <a:gd name="adj1" fmla="val 61528"/>
              <a:gd name="adj2" fmla="val 189747"/>
              <a:gd name="adj3" fmla="val 43046"/>
            </a:avLst>
          </a:prstGeom>
          <a:solidFill>
            <a:srgbClr val="FF33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63493" name="AutoShape 5">
            <a:extLst>
              <a:ext uri="{FF2B5EF4-FFF2-40B4-BE49-F238E27FC236}">
                <a16:creationId xmlns:a16="http://schemas.microsoft.com/office/drawing/2014/main" id="{05FC7182-36C7-FB1E-B5AD-38F35E7F49D5}"/>
              </a:ext>
            </a:extLst>
          </p:cNvPr>
          <p:cNvSpPr>
            <a:spLocks noChangeArrowheads="1"/>
          </p:cNvSpPr>
          <p:nvPr/>
        </p:nvSpPr>
        <p:spPr bwMode="auto">
          <a:xfrm rot="-5400000">
            <a:off x="5961857" y="411957"/>
            <a:ext cx="596900" cy="4611687"/>
          </a:xfrm>
          <a:prstGeom prst="curvedLeftArrow">
            <a:avLst>
              <a:gd name="adj1" fmla="val 74185"/>
              <a:gd name="adj2" fmla="val 228777"/>
              <a:gd name="adj3" fmla="val 43046"/>
            </a:avLst>
          </a:prstGeom>
          <a:solidFill>
            <a:srgbClr val="FF33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63494" name="Rectangle 6">
            <a:extLst>
              <a:ext uri="{FF2B5EF4-FFF2-40B4-BE49-F238E27FC236}">
                <a16:creationId xmlns:a16="http://schemas.microsoft.com/office/drawing/2014/main" id="{07DF0463-7DCE-713B-44E6-F6D8B8AC51C0}"/>
              </a:ext>
            </a:extLst>
          </p:cNvPr>
          <p:cNvSpPr>
            <a:spLocks noChangeArrowheads="1"/>
          </p:cNvSpPr>
          <p:nvPr/>
        </p:nvSpPr>
        <p:spPr bwMode="auto">
          <a:xfrm>
            <a:off x="2789238" y="3178175"/>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400" b="1">
                <a:solidFill>
                  <a:srgbClr val="FFFFFF"/>
                </a:solidFill>
              </a:rPr>
              <a:t>Higher Pressure</a:t>
            </a:r>
          </a:p>
        </p:txBody>
      </p:sp>
      <p:sp>
        <p:nvSpPr>
          <p:cNvPr id="63495" name="Rectangle 7">
            <a:extLst>
              <a:ext uri="{FF2B5EF4-FFF2-40B4-BE49-F238E27FC236}">
                <a16:creationId xmlns:a16="http://schemas.microsoft.com/office/drawing/2014/main" id="{6483CAFA-32CA-5355-5F2E-7CCA50F37DD4}"/>
              </a:ext>
            </a:extLst>
          </p:cNvPr>
          <p:cNvSpPr>
            <a:spLocks noChangeArrowheads="1"/>
          </p:cNvSpPr>
          <p:nvPr/>
        </p:nvSpPr>
        <p:spPr bwMode="auto">
          <a:xfrm>
            <a:off x="6700838" y="3178175"/>
            <a:ext cx="30972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400" b="1">
                <a:solidFill>
                  <a:srgbClr val="FFFFFF"/>
                </a:solidFill>
              </a:rPr>
              <a:t>Faster Burning Rate</a:t>
            </a:r>
          </a:p>
        </p:txBody>
      </p:sp>
      <p:sp>
        <p:nvSpPr>
          <p:cNvPr id="1357832" name="Rectangle 8">
            <a:extLst>
              <a:ext uri="{FF2B5EF4-FFF2-40B4-BE49-F238E27FC236}">
                <a16:creationId xmlns:a16="http://schemas.microsoft.com/office/drawing/2014/main" id="{D9E197AA-933B-3A2C-3825-8EFAAC207E36}"/>
              </a:ext>
            </a:extLst>
          </p:cNvPr>
          <p:cNvSpPr>
            <a:spLocks noChangeArrowheads="1"/>
          </p:cNvSpPr>
          <p:nvPr/>
        </p:nvSpPr>
        <p:spPr bwMode="auto">
          <a:xfrm>
            <a:off x="2595563" y="5753101"/>
            <a:ext cx="69977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b="1">
                <a:solidFill>
                  <a:srgbClr val="FFCC00"/>
                </a:solidFill>
              </a:rPr>
              <a:t>Positive feedback system = inherently difficult to control</a:t>
            </a:r>
          </a:p>
        </p:txBody>
      </p:sp>
      <p:sp>
        <p:nvSpPr>
          <p:cNvPr id="63497" name="Rectangle 9">
            <a:extLst>
              <a:ext uri="{FF2B5EF4-FFF2-40B4-BE49-F238E27FC236}">
                <a16:creationId xmlns:a16="http://schemas.microsoft.com/office/drawing/2014/main" id="{880D8E79-3CDB-C855-17E2-78880315DD90}"/>
              </a:ext>
            </a:extLst>
          </p:cNvPr>
          <p:cNvSpPr>
            <a:spLocks noChangeArrowheads="1"/>
          </p:cNvSpPr>
          <p:nvPr/>
        </p:nvSpPr>
        <p:spPr bwMode="auto">
          <a:xfrm>
            <a:off x="2763839" y="4997451"/>
            <a:ext cx="66262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000" b="1">
                <a:solidFill>
                  <a:srgbClr val="FFCC00"/>
                </a:solidFill>
              </a:rPr>
              <a:t>which is repeated in continuing increasing cycles …..</a:t>
            </a:r>
          </a:p>
        </p:txBody>
      </p:sp>
      <p:sp>
        <p:nvSpPr>
          <p:cNvPr id="63498" name="AutoShape 10">
            <a:extLst>
              <a:ext uri="{FF2B5EF4-FFF2-40B4-BE49-F238E27FC236}">
                <a16:creationId xmlns:a16="http://schemas.microsoft.com/office/drawing/2014/main" id="{2A4CAE3E-8C97-101E-13F0-DF7776AD17F5}"/>
              </a:ext>
            </a:extLst>
          </p:cNvPr>
          <p:cNvSpPr>
            <a:spLocks noChangeArrowheads="1"/>
          </p:cNvSpPr>
          <p:nvPr/>
        </p:nvSpPr>
        <p:spPr bwMode="auto">
          <a:xfrm>
            <a:off x="5491163" y="3034774"/>
            <a:ext cx="1209675" cy="794802"/>
          </a:xfrm>
          <a:prstGeom prst="rightArrow">
            <a:avLst>
              <a:gd name="adj1" fmla="val 50000"/>
              <a:gd name="adj2" fmla="val 90262"/>
            </a:avLst>
          </a:prstGeom>
          <a:solidFill>
            <a:srgbClr val="FF0000"/>
          </a:solidFill>
          <a:ln w="1270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57832"/>
                                        </p:tgtEl>
                                        <p:attrNameLst>
                                          <p:attrName>style.visibility</p:attrName>
                                        </p:attrNameLst>
                                      </p:cBhvr>
                                      <p:to>
                                        <p:strVal val="visible"/>
                                      </p:to>
                                    </p:set>
                                    <p:animEffect transition="in" filter="blinds(horizontal)">
                                      <p:cBhvr>
                                        <p:cTn id="7" dur="500"/>
                                        <p:tgtEl>
                                          <p:spTgt spid="13578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783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41C767D4-67BE-9713-698E-723C835A794D}"/>
              </a:ext>
            </a:extLst>
          </p:cNvPr>
          <p:cNvSpPr>
            <a:spLocks noChangeAspect="1" noChangeArrowheads="1"/>
          </p:cNvSpPr>
          <p:nvPr/>
        </p:nvSpPr>
        <p:spPr bwMode="auto">
          <a:xfrm>
            <a:off x="2503488" y="1011239"/>
            <a:ext cx="7173912" cy="5349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3600" b="1">
                <a:solidFill>
                  <a:srgbClr val="FFFFFF"/>
                </a:solidFill>
              </a:rPr>
              <a:t>Key Messages on Combustion</a:t>
            </a:r>
          </a:p>
        </p:txBody>
      </p:sp>
      <p:sp>
        <p:nvSpPr>
          <p:cNvPr id="1316875" name="Text Box 11">
            <a:extLst>
              <a:ext uri="{FF2B5EF4-FFF2-40B4-BE49-F238E27FC236}">
                <a16:creationId xmlns:a16="http://schemas.microsoft.com/office/drawing/2014/main" id="{88690CBB-5D85-990E-638D-AA193AF329D8}"/>
              </a:ext>
            </a:extLst>
          </p:cNvPr>
          <p:cNvSpPr txBox="1">
            <a:spLocks noChangeArrowheads="1"/>
          </p:cNvSpPr>
          <p:nvPr/>
        </p:nvSpPr>
        <p:spPr bwMode="auto">
          <a:xfrm>
            <a:off x="2474914" y="2024064"/>
            <a:ext cx="7578725" cy="301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450850" indent="-439738">
              <a:tabLst>
                <a:tab pos="450850" algn="l"/>
              </a:tabLst>
              <a:defRPr>
                <a:solidFill>
                  <a:schemeClr val="tx2"/>
                </a:solidFill>
                <a:latin typeface="Arial" panose="020B0604020202020204" pitchFamily="34" charset="0"/>
              </a:defRPr>
            </a:lvl1pPr>
            <a:lvl2pPr marL="903288" indent="355600">
              <a:tabLst>
                <a:tab pos="450850" algn="l"/>
              </a:tabLst>
              <a:defRPr>
                <a:solidFill>
                  <a:schemeClr val="tx2"/>
                </a:solidFill>
                <a:latin typeface="Arial" panose="020B0604020202020204" pitchFamily="34" charset="0"/>
              </a:defRPr>
            </a:lvl2pPr>
            <a:lvl3pPr marL="1143000" indent="-228600">
              <a:tabLst>
                <a:tab pos="450850" algn="l"/>
              </a:tabLst>
              <a:defRPr>
                <a:solidFill>
                  <a:schemeClr val="tx2"/>
                </a:solidFill>
                <a:latin typeface="Arial" panose="020B0604020202020204" pitchFamily="34" charset="0"/>
              </a:defRPr>
            </a:lvl3pPr>
            <a:lvl4pPr marL="1600200" indent="-228600">
              <a:tabLst>
                <a:tab pos="450850" algn="l"/>
              </a:tabLst>
              <a:defRPr>
                <a:solidFill>
                  <a:schemeClr val="tx2"/>
                </a:solidFill>
                <a:latin typeface="Arial" panose="020B0604020202020204" pitchFamily="34" charset="0"/>
              </a:defRPr>
            </a:lvl4pPr>
            <a:lvl5pPr marL="2057400" indent="-228600">
              <a:tabLst>
                <a:tab pos="450850" algn="l"/>
              </a:tabLst>
              <a:defRPr>
                <a:solidFill>
                  <a:schemeClr val="tx2"/>
                </a:solidFill>
                <a:latin typeface="Arial" panose="020B0604020202020204" pitchFamily="34" charset="0"/>
              </a:defRPr>
            </a:lvl5pPr>
            <a:lvl6pPr marL="2514600" indent="-228600" eaLnBrk="0" fontAlgn="base" hangingPunct="0">
              <a:spcBef>
                <a:spcPct val="0"/>
              </a:spcBef>
              <a:spcAft>
                <a:spcPct val="0"/>
              </a:spcAft>
              <a:tabLst>
                <a:tab pos="450850" algn="l"/>
              </a:tabLst>
              <a:defRPr>
                <a:solidFill>
                  <a:schemeClr val="tx2"/>
                </a:solidFill>
                <a:latin typeface="Arial" panose="020B0604020202020204" pitchFamily="34" charset="0"/>
              </a:defRPr>
            </a:lvl6pPr>
            <a:lvl7pPr marL="2971800" indent="-228600" eaLnBrk="0" fontAlgn="base" hangingPunct="0">
              <a:spcBef>
                <a:spcPct val="0"/>
              </a:spcBef>
              <a:spcAft>
                <a:spcPct val="0"/>
              </a:spcAft>
              <a:tabLst>
                <a:tab pos="450850" algn="l"/>
              </a:tabLst>
              <a:defRPr>
                <a:solidFill>
                  <a:schemeClr val="tx2"/>
                </a:solidFill>
                <a:latin typeface="Arial" panose="020B0604020202020204" pitchFamily="34" charset="0"/>
              </a:defRPr>
            </a:lvl7pPr>
            <a:lvl8pPr marL="3429000" indent="-228600" eaLnBrk="0" fontAlgn="base" hangingPunct="0">
              <a:spcBef>
                <a:spcPct val="0"/>
              </a:spcBef>
              <a:spcAft>
                <a:spcPct val="0"/>
              </a:spcAft>
              <a:tabLst>
                <a:tab pos="450850" algn="l"/>
              </a:tabLst>
              <a:defRPr>
                <a:solidFill>
                  <a:schemeClr val="tx2"/>
                </a:solidFill>
                <a:latin typeface="Arial" panose="020B0604020202020204" pitchFamily="34" charset="0"/>
              </a:defRPr>
            </a:lvl8pPr>
            <a:lvl9pPr marL="3886200" indent="-228600" eaLnBrk="0" fontAlgn="base" hangingPunct="0">
              <a:spcBef>
                <a:spcPct val="0"/>
              </a:spcBef>
              <a:spcAft>
                <a:spcPct val="0"/>
              </a:spcAft>
              <a:tabLst>
                <a:tab pos="450850" algn="l"/>
              </a:tabLst>
              <a:defRPr>
                <a:solidFill>
                  <a:schemeClr val="tx2"/>
                </a:solidFill>
                <a:latin typeface="Arial" panose="020B0604020202020204" pitchFamily="34" charset="0"/>
              </a:defRPr>
            </a:lvl9pPr>
          </a:lstStyle>
          <a:p>
            <a:pPr eaLnBrk="0" fontAlgn="base" hangingPunct="0">
              <a:spcBef>
                <a:spcPct val="0"/>
              </a:spcBef>
              <a:spcAft>
                <a:spcPct val="0"/>
              </a:spcAft>
              <a:buFontTx/>
              <a:buChar char="•"/>
            </a:pPr>
            <a:r>
              <a:rPr lang="en-GB" altLang="en-US" sz="2000" b="1">
                <a:solidFill>
                  <a:srgbClr val="FFFFFF"/>
                </a:solidFill>
              </a:rPr>
              <a:t>Rate of combustion depends on surface area</a:t>
            </a:r>
          </a:p>
          <a:p>
            <a:pPr eaLnBrk="0" fontAlgn="base" hangingPunct="0">
              <a:spcBef>
                <a:spcPct val="0"/>
              </a:spcBef>
              <a:spcAft>
                <a:spcPct val="0"/>
              </a:spcAft>
              <a:buFontTx/>
              <a:buChar char="•"/>
            </a:pPr>
            <a:endParaRPr lang="en-GB" altLang="en-US" sz="2000" b="1">
              <a:solidFill>
                <a:srgbClr val="FFFFFF"/>
              </a:solidFill>
            </a:endParaRPr>
          </a:p>
          <a:p>
            <a:pPr lvl="1" eaLnBrk="0" fontAlgn="base" hangingPunct="0">
              <a:spcBef>
                <a:spcPct val="0"/>
              </a:spcBef>
              <a:spcAft>
                <a:spcPct val="0"/>
              </a:spcAft>
              <a:buFont typeface="Wingdings" pitchFamily="2" charset="2"/>
              <a:buChar char="Ø"/>
            </a:pPr>
            <a:r>
              <a:rPr lang="en-GB" altLang="en-US" b="1">
                <a:solidFill>
                  <a:srgbClr val="FFFFFF"/>
                </a:solidFill>
              </a:rPr>
              <a:t>Small web propellants burn more quickly than large web</a:t>
            </a:r>
          </a:p>
          <a:p>
            <a:pPr lvl="1" eaLnBrk="0" fontAlgn="base" hangingPunct="0">
              <a:spcBef>
                <a:spcPct val="0"/>
              </a:spcBef>
              <a:spcAft>
                <a:spcPct val="0"/>
              </a:spcAft>
              <a:buFont typeface="Wingdings" pitchFamily="2" charset="2"/>
              <a:buChar char="Ø"/>
            </a:pPr>
            <a:endParaRPr lang="en-GB" altLang="en-US" b="1">
              <a:solidFill>
                <a:srgbClr val="FFFFFF"/>
              </a:solidFill>
            </a:endParaRPr>
          </a:p>
          <a:p>
            <a:pPr lvl="1" eaLnBrk="0" fontAlgn="base" hangingPunct="0">
              <a:spcBef>
                <a:spcPct val="0"/>
              </a:spcBef>
              <a:spcAft>
                <a:spcPct val="0"/>
              </a:spcAft>
              <a:buFont typeface="Wingdings" pitchFamily="2" charset="2"/>
              <a:buChar char="Ø"/>
            </a:pPr>
            <a:r>
              <a:rPr lang="en-GB" altLang="en-US" b="1">
                <a:solidFill>
                  <a:srgbClr val="FFFFFF"/>
                </a:solidFill>
              </a:rPr>
              <a:t>Must not lose control of the propellant surface area</a:t>
            </a:r>
          </a:p>
          <a:p>
            <a:pPr eaLnBrk="0" fontAlgn="base" hangingPunct="0">
              <a:spcBef>
                <a:spcPct val="0"/>
              </a:spcBef>
              <a:spcAft>
                <a:spcPct val="0"/>
              </a:spcAft>
              <a:buFontTx/>
              <a:buChar char="•"/>
            </a:pPr>
            <a:endParaRPr lang="en-GB" altLang="en-US" b="1">
              <a:solidFill>
                <a:srgbClr val="FFFFFF"/>
              </a:solidFill>
            </a:endParaRPr>
          </a:p>
          <a:p>
            <a:pPr eaLnBrk="0" fontAlgn="base" hangingPunct="0">
              <a:spcBef>
                <a:spcPct val="0"/>
              </a:spcBef>
              <a:spcAft>
                <a:spcPct val="0"/>
              </a:spcAft>
              <a:buFontTx/>
              <a:buChar char="•"/>
            </a:pPr>
            <a:r>
              <a:rPr lang="en-GB" altLang="en-US" sz="2000" b="1">
                <a:solidFill>
                  <a:srgbClr val="FFFFFF"/>
                </a:solidFill>
              </a:rPr>
              <a:t>Rate of combustion depends on pressure</a:t>
            </a:r>
          </a:p>
          <a:p>
            <a:pPr eaLnBrk="0" fontAlgn="base" hangingPunct="0">
              <a:spcBef>
                <a:spcPct val="0"/>
              </a:spcBef>
              <a:spcAft>
                <a:spcPct val="0"/>
              </a:spcAft>
              <a:buFontTx/>
              <a:buChar char="•"/>
            </a:pPr>
            <a:endParaRPr lang="en-GB" altLang="en-US" sz="2000" b="1">
              <a:solidFill>
                <a:srgbClr val="FFFFFF"/>
              </a:solidFill>
            </a:endParaRPr>
          </a:p>
          <a:p>
            <a:pPr eaLnBrk="0" fontAlgn="base" hangingPunct="0">
              <a:spcBef>
                <a:spcPct val="0"/>
              </a:spcBef>
              <a:spcAft>
                <a:spcPct val="0"/>
              </a:spcAft>
              <a:buFontTx/>
              <a:buChar char="•"/>
            </a:pPr>
            <a:r>
              <a:rPr lang="en-GB" altLang="en-US" sz="2000" b="1">
                <a:solidFill>
                  <a:srgbClr val="FFFFFF"/>
                </a:solidFill>
              </a:rPr>
              <a:t>Positive feedback system</a:t>
            </a:r>
          </a:p>
          <a:p>
            <a:pPr eaLnBrk="0" fontAlgn="base" hangingPunct="0">
              <a:spcBef>
                <a:spcPct val="0"/>
              </a:spcBef>
              <a:spcAft>
                <a:spcPct val="0"/>
              </a:spcAft>
              <a:buFontTx/>
              <a:buChar char="•"/>
            </a:pPr>
            <a:endParaRPr lang="en-GB" altLang="en-US" sz="2000" b="1">
              <a:solidFill>
                <a:srgbClr val="FFFFFF"/>
              </a:solidFill>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16875">
                                            <p:txEl>
                                              <p:pRg st="0" end="0"/>
                                            </p:txEl>
                                          </p:spTgt>
                                        </p:tgtEl>
                                        <p:attrNameLst>
                                          <p:attrName>style.visibility</p:attrName>
                                        </p:attrNameLst>
                                      </p:cBhvr>
                                      <p:to>
                                        <p:strVal val="visible"/>
                                      </p:to>
                                    </p:set>
                                    <p:animEffect transition="in" filter="blinds(horizontal)">
                                      <p:cBhvr>
                                        <p:cTn id="7" dur="500"/>
                                        <p:tgtEl>
                                          <p:spTgt spid="131687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16875">
                                            <p:txEl>
                                              <p:pRg st="2" end="2"/>
                                            </p:txEl>
                                          </p:spTgt>
                                        </p:tgtEl>
                                        <p:attrNameLst>
                                          <p:attrName>style.visibility</p:attrName>
                                        </p:attrNameLst>
                                      </p:cBhvr>
                                      <p:to>
                                        <p:strVal val="visible"/>
                                      </p:to>
                                    </p:set>
                                    <p:animEffect transition="in" filter="blinds(horizontal)">
                                      <p:cBhvr>
                                        <p:cTn id="12" dur="500"/>
                                        <p:tgtEl>
                                          <p:spTgt spid="131687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316875">
                                            <p:txEl>
                                              <p:pRg st="4" end="4"/>
                                            </p:txEl>
                                          </p:spTgt>
                                        </p:tgtEl>
                                        <p:attrNameLst>
                                          <p:attrName>style.visibility</p:attrName>
                                        </p:attrNameLst>
                                      </p:cBhvr>
                                      <p:to>
                                        <p:strVal val="visible"/>
                                      </p:to>
                                    </p:set>
                                    <p:animEffect transition="in" filter="blinds(horizontal)">
                                      <p:cBhvr>
                                        <p:cTn id="17" dur="500"/>
                                        <p:tgtEl>
                                          <p:spTgt spid="1316875">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316875">
                                            <p:txEl>
                                              <p:pRg st="6" end="6"/>
                                            </p:txEl>
                                          </p:spTgt>
                                        </p:tgtEl>
                                        <p:attrNameLst>
                                          <p:attrName>style.visibility</p:attrName>
                                        </p:attrNameLst>
                                      </p:cBhvr>
                                      <p:to>
                                        <p:strVal val="visible"/>
                                      </p:to>
                                    </p:set>
                                    <p:animEffect transition="in" filter="blinds(horizontal)">
                                      <p:cBhvr>
                                        <p:cTn id="22" dur="500"/>
                                        <p:tgtEl>
                                          <p:spTgt spid="1316875">
                                            <p:txEl>
                                              <p:pRg st="6" end="6"/>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316875">
                                            <p:txEl>
                                              <p:pRg st="8" end="8"/>
                                            </p:txEl>
                                          </p:spTgt>
                                        </p:tgtEl>
                                        <p:attrNameLst>
                                          <p:attrName>style.visibility</p:attrName>
                                        </p:attrNameLst>
                                      </p:cBhvr>
                                      <p:to>
                                        <p:strVal val="visible"/>
                                      </p:to>
                                    </p:set>
                                    <p:animEffect transition="in" filter="blinds(horizontal)">
                                      <p:cBhvr>
                                        <p:cTn id="27" dur="500"/>
                                        <p:tgtEl>
                                          <p:spTgt spid="131687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9ED5833-B85B-4103-8A3B-CAB0308E6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838200" y="365125"/>
            <a:ext cx="10515600" cy="1860400"/>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3600" kern="1200" dirty="0">
                <a:solidFill>
                  <a:schemeClr val="tx1"/>
                </a:solidFill>
                <a:latin typeface="+mj-lt"/>
                <a:ea typeface="+mj-ea"/>
                <a:cs typeface="+mj-cs"/>
              </a:rPr>
              <a:t>Grain shape and ratio of surface area burn </a:t>
            </a:r>
          </a:p>
          <a:p>
            <a:pPr>
              <a:spcBef>
                <a:spcPct val="0"/>
              </a:spcBef>
              <a:spcAft>
                <a:spcPts val="600"/>
              </a:spcAft>
            </a:pPr>
            <a:r>
              <a:rPr lang="en-US" sz="3600" kern="1200" dirty="0">
                <a:solidFill>
                  <a:schemeClr val="tx1"/>
                </a:solidFill>
                <a:latin typeface="+mj-lt"/>
                <a:ea typeface="+mj-ea"/>
                <a:cs typeface="+mj-cs"/>
              </a:rPr>
              <a:t>(the form function)</a:t>
            </a:r>
          </a:p>
        </p:txBody>
      </p:sp>
      <p:pic>
        <p:nvPicPr>
          <p:cNvPr id="9" name="Picture 8" descr="Diagram, shape&#10;&#10;Description automatically generated">
            <a:extLst>
              <a:ext uri="{FF2B5EF4-FFF2-40B4-BE49-F238E27FC236}">
                <a16:creationId xmlns:a16="http://schemas.microsoft.com/office/drawing/2014/main" id="{9188E18D-A301-B254-A853-E0E526ACE7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0117" y="2365285"/>
            <a:ext cx="5470495" cy="3938756"/>
          </a:xfrm>
          <a:prstGeom prst="rect">
            <a:avLst/>
          </a:prstGeom>
        </p:spPr>
      </p:pic>
      <p:pic>
        <p:nvPicPr>
          <p:cNvPr id="7" name="Picture 6" descr="Diagram&#10;&#10;Description automatically generated">
            <a:extLst>
              <a:ext uri="{FF2B5EF4-FFF2-40B4-BE49-F238E27FC236}">
                <a16:creationId xmlns:a16="http://schemas.microsoft.com/office/drawing/2014/main" id="{C0E11DC3-4AC6-E905-257B-3CD7AB9E998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82505" y="2440478"/>
            <a:ext cx="5828261" cy="3788369"/>
          </a:xfrm>
          <a:prstGeom prst="rect">
            <a:avLst/>
          </a:prstGeom>
        </p:spPr>
      </p:pic>
      <p:pic>
        <p:nvPicPr>
          <p:cNvPr id="4" name="Picture 3" descr="A picture containing icon&#10;&#10;Description automatically generated">
            <a:extLst>
              <a:ext uri="{FF2B5EF4-FFF2-40B4-BE49-F238E27FC236}">
                <a16:creationId xmlns:a16="http://schemas.microsoft.com/office/drawing/2014/main" id="{3755B0B2-7F5B-4C3C-5CC9-E73A125F1EB1}"/>
              </a:ext>
            </a:extLst>
          </p:cNvPr>
          <p:cNvPicPr>
            <a:picLocks noChangeAspect="1"/>
          </p:cNvPicPr>
          <p:nvPr/>
        </p:nvPicPr>
        <p:blipFill>
          <a:blip r:embed="rId5"/>
          <a:stretch>
            <a:fillRect/>
          </a:stretch>
        </p:blipFill>
        <p:spPr>
          <a:xfrm>
            <a:off x="7693478" y="1533405"/>
            <a:ext cx="3805851" cy="831880"/>
          </a:xfrm>
          <a:prstGeom prst="rect">
            <a:avLst/>
          </a:prstGeom>
        </p:spPr>
      </p:pic>
      <p:sp>
        <p:nvSpPr>
          <p:cNvPr id="2" name="TextBox 1">
            <a:extLst>
              <a:ext uri="{FF2B5EF4-FFF2-40B4-BE49-F238E27FC236}">
                <a16:creationId xmlns:a16="http://schemas.microsoft.com/office/drawing/2014/main" id="{7F8A937D-3A60-809E-356F-77F8FE4F239F}"/>
              </a:ext>
            </a:extLst>
          </p:cNvPr>
          <p:cNvSpPr txBox="1"/>
          <p:nvPr/>
        </p:nvSpPr>
        <p:spPr>
          <a:xfrm>
            <a:off x="2797628" y="1941217"/>
            <a:ext cx="4598310" cy="923330"/>
          </a:xfrm>
          <a:prstGeom prst="rect">
            <a:avLst/>
          </a:prstGeom>
          <a:noFill/>
        </p:spPr>
        <p:txBody>
          <a:bodyPr wrap="none" rtlCol="0">
            <a:spAutoFit/>
          </a:bodyPr>
          <a:lstStyle/>
          <a:p>
            <a:r>
              <a:rPr lang="en-US" dirty="0"/>
              <a:t>Z = fraction of grain mass burnt at given instant</a:t>
            </a:r>
          </a:p>
          <a:p>
            <a:r>
              <a:rPr lang="en-US" dirty="0"/>
              <a:t>f = fraction of grain mass remaining</a:t>
            </a:r>
          </a:p>
          <a:p>
            <a:r>
              <a:rPr lang="en-US" dirty="0"/>
              <a:t>𝜽=form coefficient for grain shape</a:t>
            </a:r>
          </a:p>
        </p:txBody>
      </p:sp>
      <p:sp>
        <p:nvSpPr>
          <p:cNvPr id="5" name="TextBox 4">
            <a:extLst>
              <a:ext uri="{FF2B5EF4-FFF2-40B4-BE49-F238E27FC236}">
                <a16:creationId xmlns:a16="http://schemas.microsoft.com/office/drawing/2014/main" id="{58192E21-9C25-74DB-43AA-B9579B939406}"/>
              </a:ext>
            </a:extLst>
          </p:cNvPr>
          <p:cNvSpPr txBox="1"/>
          <p:nvPr/>
        </p:nvSpPr>
        <p:spPr>
          <a:xfrm>
            <a:off x="1060420" y="2864547"/>
            <a:ext cx="676788" cy="369332"/>
          </a:xfrm>
          <a:prstGeom prst="rect">
            <a:avLst/>
          </a:prstGeom>
          <a:noFill/>
        </p:spPr>
        <p:txBody>
          <a:bodyPr wrap="none" rtlCol="0">
            <a:spAutoFit/>
          </a:bodyPr>
          <a:lstStyle/>
          <a:p>
            <a:r>
              <a:rPr lang="en-US" dirty="0"/>
              <a:t>𝜽=+1</a:t>
            </a:r>
          </a:p>
        </p:txBody>
      </p:sp>
      <p:sp>
        <p:nvSpPr>
          <p:cNvPr id="6" name="TextBox 5">
            <a:extLst>
              <a:ext uri="{FF2B5EF4-FFF2-40B4-BE49-F238E27FC236}">
                <a16:creationId xmlns:a16="http://schemas.microsoft.com/office/drawing/2014/main" id="{925901E2-2EAA-79D3-626B-ECB00CBFA40A}"/>
              </a:ext>
            </a:extLst>
          </p:cNvPr>
          <p:cNvSpPr txBox="1"/>
          <p:nvPr/>
        </p:nvSpPr>
        <p:spPr>
          <a:xfrm>
            <a:off x="1486836" y="3965330"/>
            <a:ext cx="561372" cy="369332"/>
          </a:xfrm>
          <a:prstGeom prst="rect">
            <a:avLst/>
          </a:prstGeom>
          <a:noFill/>
        </p:spPr>
        <p:txBody>
          <a:bodyPr wrap="none" rtlCol="0">
            <a:spAutoFit/>
          </a:bodyPr>
          <a:lstStyle/>
          <a:p>
            <a:r>
              <a:rPr lang="en-US" dirty="0"/>
              <a:t>𝜽=0</a:t>
            </a:r>
          </a:p>
        </p:txBody>
      </p:sp>
      <p:sp>
        <p:nvSpPr>
          <p:cNvPr id="8" name="TextBox 7">
            <a:extLst>
              <a:ext uri="{FF2B5EF4-FFF2-40B4-BE49-F238E27FC236}">
                <a16:creationId xmlns:a16="http://schemas.microsoft.com/office/drawing/2014/main" id="{2A59B93F-7A4A-4A7F-4FFE-0825BB5C6E18}"/>
              </a:ext>
            </a:extLst>
          </p:cNvPr>
          <p:cNvSpPr txBox="1"/>
          <p:nvPr/>
        </p:nvSpPr>
        <p:spPr>
          <a:xfrm>
            <a:off x="4358700" y="4590810"/>
            <a:ext cx="1040670" cy="369332"/>
          </a:xfrm>
          <a:prstGeom prst="rect">
            <a:avLst/>
          </a:prstGeom>
          <a:noFill/>
        </p:spPr>
        <p:txBody>
          <a:bodyPr wrap="none" rtlCol="0">
            <a:spAutoFit/>
          </a:bodyPr>
          <a:lstStyle/>
          <a:p>
            <a:r>
              <a:rPr lang="en-US" dirty="0"/>
              <a:t>𝜽=-0.172</a:t>
            </a:r>
          </a:p>
        </p:txBody>
      </p:sp>
      <p:sp>
        <p:nvSpPr>
          <p:cNvPr id="10" name="TextBox 9">
            <a:extLst>
              <a:ext uri="{FF2B5EF4-FFF2-40B4-BE49-F238E27FC236}">
                <a16:creationId xmlns:a16="http://schemas.microsoft.com/office/drawing/2014/main" id="{2E0F478F-92A5-A8E6-5D16-B9AA9D418759}"/>
              </a:ext>
            </a:extLst>
          </p:cNvPr>
          <p:cNvSpPr txBox="1"/>
          <p:nvPr/>
        </p:nvSpPr>
        <p:spPr>
          <a:xfrm>
            <a:off x="3526928" y="6288161"/>
            <a:ext cx="5668924" cy="461665"/>
          </a:xfrm>
          <a:prstGeom prst="rect">
            <a:avLst/>
          </a:prstGeom>
          <a:noFill/>
        </p:spPr>
        <p:txBody>
          <a:bodyPr wrap="none" rtlCol="0">
            <a:spAutoFit/>
          </a:bodyPr>
          <a:lstStyle/>
          <a:p>
            <a:r>
              <a:rPr lang="en-US" sz="2400" dirty="0"/>
              <a:t>𝜽= +</a:t>
            </a:r>
            <a:r>
              <a:rPr lang="en-US" sz="2400" dirty="0" err="1"/>
              <a:t>ve</a:t>
            </a:r>
            <a:r>
              <a:rPr lang="en-US" sz="2400" dirty="0"/>
              <a:t> regressive, 0 neutral, -</a:t>
            </a:r>
            <a:r>
              <a:rPr lang="en-US" sz="2400" dirty="0" err="1"/>
              <a:t>ve</a:t>
            </a:r>
            <a:r>
              <a:rPr lang="en-US" sz="2400" dirty="0"/>
              <a:t> progressive</a:t>
            </a:r>
          </a:p>
        </p:txBody>
      </p:sp>
    </p:spTree>
    <p:extLst>
      <p:ext uri="{BB962C8B-B14F-4D97-AF65-F5344CB8AC3E}">
        <p14:creationId xmlns:p14="http://schemas.microsoft.com/office/powerpoint/2010/main" val="249347538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
            <a:extLst>
              <a:ext uri="{FF2B5EF4-FFF2-40B4-BE49-F238E27FC236}">
                <a16:creationId xmlns:a16="http://schemas.microsoft.com/office/drawing/2014/main" id="{C848D0F2-8B4D-6BBC-7E1A-61E97E18BB50}"/>
              </a:ext>
            </a:extLst>
          </p:cNvPr>
          <p:cNvSpPr txBox="1">
            <a:spLocks/>
          </p:cNvSpPr>
          <p:nvPr/>
        </p:nvSpPr>
        <p:spPr>
          <a:xfrm>
            <a:off x="838200" y="184805"/>
            <a:ext cx="10515600" cy="1505883"/>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5200" kern="1200">
                <a:solidFill>
                  <a:schemeClr val="tx1"/>
                </a:solidFill>
                <a:latin typeface="+mj-lt"/>
                <a:ea typeface="+mj-ea"/>
                <a:cs typeface="+mj-cs"/>
              </a:rPr>
              <a:t>Effect of grain shape on performance</a:t>
            </a:r>
          </a:p>
        </p:txBody>
      </p:sp>
      <p:pic>
        <p:nvPicPr>
          <p:cNvPr id="4" name="Picture 3" descr="Diagram&#10;&#10;Description automatically generated">
            <a:extLst>
              <a:ext uri="{FF2B5EF4-FFF2-40B4-BE49-F238E27FC236}">
                <a16:creationId xmlns:a16="http://schemas.microsoft.com/office/drawing/2014/main" id="{EE8E22C1-3E8A-F4DF-36F4-6435A8C5F5D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751433" y="1845426"/>
            <a:ext cx="8686081" cy="4450303"/>
          </a:xfrm>
          <a:prstGeom prst="rect">
            <a:avLst/>
          </a:prstGeom>
        </p:spPr>
      </p:pic>
      <p:sp>
        <p:nvSpPr>
          <p:cNvPr id="3" name="TextBox 2">
            <a:extLst>
              <a:ext uri="{FF2B5EF4-FFF2-40B4-BE49-F238E27FC236}">
                <a16:creationId xmlns:a16="http://schemas.microsoft.com/office/drawing/2014/main" id="{71355D29-AB0F-CD5B-05C4-B98625C76E0C}"/>
              </a:ext>
            </a:extLst>
          </p:cNvPr>
          <p:cNvSpPr txBox="1"/>
          <p:nvPr/>
        </p:nvSpPr>
        <p:spPr>
          <a:xfrm>
            <a:off x="8985738" y="2795953"/>
            <a:ext cx="561372" cy="369332"/>
          </a:xfrm>
          <a:prstGeom prst="rect">
            <a:avLst/>
          </a:prstGeom>
          <a:noFill/>
        </p:spPr>
        <p:txBody>
          <a:bodyPr wrap="none" rtlCol="0">
            <a:spAutoFit/>
          </a:bodyPr>
          <a:lstStyle/>
          <a:p>
            <a:r>
              <a:rPr lang="en-US" dirty="0"/>
              <a:t>𝜽&gt;0</a:t>
            </a:r>
          </a:p>
        </p:txBody>
      </p:sp>
      <p:sp>
        <p:nvSpPr>
          <p:cNvPr id="6" name="TextBox 5">
            <a:extLst>
              <a:ext uri="{FF2B5EF4-FFF2-40B4-BE49-F238E27FC236}">
                <a16:creationId xmlns:a16="http://schemas.microsoft.com/office/drawing/2014/main" id="{2E373DE1-F753-7B31-6506-2D20B5E30515}"/>
              </a:ext>
            </a:extLst>
          </p:cNvPr>
          <p:cNvSpPr txBox="1"/>
          <p:nvPr/>
        </p:nvSpPr>
        <p:spPr>
          <a:xfrm>
            <a:off x="8962291" y="3282464"/>
            <a:ext cx="561372" cy="369332"/>
          </a:xfrm>
          <a:prstGeom prst="rect">
            <a:avLst/>
          </a:prstGeom>
          <a:noFill/>
        </p:spPr>
        <p:txBody>
          <a:bodyPr wrap="none" rtlCol="0">
            <a:spAutoFit/>
          </a:bodyPr>
          <a:lstStyle/>
          <a:p>
            <a:r>
              <a:rPr lang="en-US" dirty="0"/>
              <a:t>𝜽&lt;0</a:t>
            </a:r>
          </a:p>
        </p:txBody>
      </p:sp>
      <p:sp>
        <p:nvSpPr>
          <p:cNvPr id="7" name="TextBox 6">
            <a:extLst>
              <a:ext uri="{FF2B5EF4-FFF2-40B4-BE49-F238E27FC236}">
                <a16:creationId xmlns:a16="http://schemas.microsoft.com/office/drawing/2014/main" id="{ECDD06B8-FB2C-6EB4-D0D3-765469EE1A60}"/>
              </a:ext>
            </a:extLst>
          </p:cNvPr>
          <p:cNvSpPr txBox="1"/>
          <p:nvPr/>
        </p:nvSpPr>
        <p:spPr>
          <a:xfrm>
            <a:off x="8991601" y="2291859"/>
            <a:ext cx="561372" cy="369332"/>
          </a:xfrm>
          <a:prstGeom prst="rect">
            <a:avLst/>
          </a:prstGeom>
          <a:noFill/>
        </p:spPr>
        <p:txBody>
          <a:bodyPr wrap="none" rtlCol="0">
            <a:spAutoFit/>
          </a:bodyPr>
          <a:lstStyle/>
          <a:p>
            <a:r>
              <a:rPr lang="en-US" dirty="0"/>
              <a:t>𝜽=0</a:t>
            </a:r>
          </a:p>
        </p:txBody>
      </p:sp>
    </p:spTree>
    <p:extLst>
      <p:ext uri="{BB962C8B-B14F-4D97-AF65-F5344CB8AC3E}">
        <p14:creationId xmlns:p14="http://schemas.microsoft.com/office/powerpoint/2010/main" val="186681589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a:extLst>
              <a:ext uri="{FF2B5EF4-FFF2-40B4-BE49-F238E27FC236}">
                <a16:creationId xmlns:a16="http://schemas.microsoft.com/office/drawing/2014/main" id="{4BD766F5-E3A4-ACEC-08FE-B5FA64D23FB3}"/>
              </a:ext>
            </a:extLst>
          </p:cNvPr>
          <p:cNvSpPr>
            <a:spLocks noChangeAspect="1" noChangeArrowheads="1"/>
          </p:cNvSpPr>
          <p:nvPr/>
        </p:nvSpPr>
        <p:spPr bwMode="auto">
          <a:xfrm>
            <a:off x="1665289" y="96839"/>
            <a:ext cx="8320087" cy="5349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spcBef>
                <a:spcPct val="10000"/>
              </a:spcBef>
              <a:spcAft>
                <a:spcPct val="10000"/>
              </a:spcAft>
              <a:buClr>
                <a:srgbClr val="FF1C1C"/>
              </a:buClr>
              <a:buSzPct val="80000"/>
              <a:buFont typeface="Wingdings" pitchFamily="2" charset="2"/>
              <a:buChar char="n"/>
              <a:defRPr sz="2800">
                <a:solidFill>
                  <a:schemeClr val="tx1"/>
                </a:solidFill>
                <a:latin typeface="Arial" panose="020B0604020202020204" pitchFamily="34" charset="0"/>
              </a:defRPr>
            </a:lvl1pPr>
            <a:lvl2pPr marL="947738" indent="-36830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2pPr>
            <a:lvl3pPr marL="1519238" indent="-373063">
              <a:spcBef>
                <a:spcPct val="10000"/>
              </a:spcBef>
              <a:spcAft>
                <a:spcPct val="10000"/>
              </a:spcAft>
              <a:buClr>
                <a:srgbClr val="FF1C1C"/>
              </a:buClr>
              <a:buSzPct val="80000"/>
              <a:buFont typeface="Wingdings" pitchFamily="2" charset="2"/>
              <a:buChar char="n"/>
              <a:defRPr sz="2400">
                <a:solidFill>
                  <a:schemeClr val="tx1"/>
                </a:solidFill>
                <a:latin typeface="Arial" panose="020B0604020202020204" pitchFamily="34" charset="0"/>
              </a:defRPr>
            </a:lvl3pPr>
            <a:lvl4pPr marL="2095500" indent="-385763">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4pPr>
            <a:lvl5pPr marL="2674938" indent="-388938">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5pPr>
            <a:lvl6pPr marL="31321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6pPr>
            <a:lvl7pPr marL="35893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7pPr>
            <a:lvl8pPr marL="40465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8pPr>
            <a:lvl9pPr marL="4503738" indent="-388938" eaLnBrk="0" fontAlgn="base" hangingPunct="0">
              <a:spcBef>
                <a:spcPct val="10000"/>
              </a:spcBef>
              <a:spcAft>
                <a:spcPct val="10000"/>
              </a:spcAft>
              <a:buClr>
                <a:srgbClr val="FF1C1C"/>
              </a:buClr>
              <a:buSzPct val="80000"/>
              <a:buFont typeface="Wingdings" pitchFamily="2" charset="2"/>
              <a:buChar char="l"/>
              <a:defRPr sz="2400">
                <a:solidFill>
                  <a:schemeClr val="tx1"/>
                </a:solidFill>
                <a:latin typeface="Arial" panose="020B0604020202020204" pitchFamily="34" charset="0"/>
              </a:defRPr>
            </a:lvl9pPr>
          </a:lstStyle>
          <a:p>
            <a:pPr eaLnBrk="0" fontAlgn="base" hangingPunct="0">
              <a:spcBef>
                <a:spcPct val="0"/>
              </a:spcBef>
              <a:spcAft>
                <a:spcPct val="0"/>
              </a:spcAft>
              <a:buClrTx/>
              <a:buSzTx/>
              <a:buNone/>
            </a:pPr>
            <a:r>
              <a:rPr lang="en-GB" altLang="en-US" sz="3600" b="1">
                <a:solidFill>
                  <a:srgbClr val="FFFFFF"/>
                </a:solidFill>
              </a:rPr>
              <a:t>Propellant Configuration - Geometry</a:t>
            </a:r>
          </a:p>
        </p:txBody>
      </p:sp>
      <p:grpSp>
        <p:nvGrpSpPr>
          <p:cNvPr id="115715" name="Group 62">
            <a:extLst>
              <a:ext uri="{FF2B5EF4-FFF2-40B4-BE49-F238E27FC236}">
                <a16:creationId xmlns:a16="http://schemas.microsoft.com/office/drawing/2014/main" id="{7C4AED71-BD5F-9D92-DD11-C54DF776458F}"/>
              </a:ext>
            </a:extLst>
          </p:cNvPr>
          <p:cNvGrpSpPr>
            <a:grpSpLocks/>
          </p:cNvGrpSpPr>
          <p:nvPr/>
        </p:nvGrpSpPr>
        <p:grpSpPr bwMode="auto">
          <a:xfrm>
            <a:off x="1803400" y="1736725"/>
            <a:ext cx="8591550" cy="4338638"/>
            <a:chOff x="176" y="1094"/>
            <a:chExt cx="5412" cy="2733"/>
          </a:xfrm>
        </p:grpSpPr>
        <p:grpSp>
          <p:nvGrpSpPr>
            <p:cNvPr id="115724" name="Group 3">
              <a:extLst>
                <a:ext uri="{FF2B5EF4-FFF2-40B4-BE49-F238E27FC236}">
                  <a16:creationId xmlns:a16="http://schemas.microsoft.com/office/drawing/2014/main" id="{30494F4A-46ED-563A-F712-450BC04D8D22}"/>
                </a:ext>
              </a:extLst>
            </p:cNvPr>
            <p:cNvGrpSpPr>
              <a:grpSpLocks/>
            </p:cNvGrpSpPr>
            <p:nvPr/>
          </p:nvGrpSpPr>
          <p:grpSpPr bwMode="auto">
            <a:xfrm>
              <a:off x="1224" y="1206"/>
              <a:ext cx="3532" cy="2305"/>
              <a:chOff x="1224" y="1206"/>
              <a:chExt cx="3532" cy="2305"/>
            </a:xfrm>
          </p:grpSpPr>
          <p:sp>
            <p:nvSpPr>
              <p:cNvPr id="115772" name="AutoShape 4">
                <a:extLst>
                  <a:ext uri="{FF2B5EF4-FFF2-40B4-BE49-F238E27FC236}">
                    <a16:creationId xmlns:a16="http://schemas.microsoft.com/office/drawing/2014/main" id="{2491F82F-A721-0275-DE46-02C5E79D096F}"/>
                  </a:ext>
                </a:extLst>
              </p:cNvPr>
              <p:cNvSpPr>
                <a:spLocks noChangeAspect="1" noChangeArrowheads="1"/>
              </p:cNvSpPr>
              <p:nvPr/>
            </p:nvSpPr>
            <p:spPr bwMode="auto">
              <a:xfrm flipV="1">
                <a:off x="1224" y="1206"/>
                <a:ext cx="3532" cy="23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2 w 21600"/>
                  <a:gd name="T19" fmla="*/ 3167 h 21600"/>
                  <a:gd name="T20" fmla="*/ 18438 w 21600"/>
                  <a:gd name="T21" fmla="*/ 18433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3681" y="16238"/>
                    </a:moveTo>
                    <a:cubicBezTo>
                      <a:pt x="15695" y="15171"/>
                      <a:pt x="16955" y="13079"/>
                      <a:pt x="16955" y="10800"/>
                    </a:cubicBezTo>
                    <a:cubicBezTo>
                      <a:pt x="16955" y="7400"/>
                      <a:pt x="14199" y="4645"/>
                      <a:pt x="10800" y="4645"/>
                    </a:cubicBezTo>
                    <a:cubicBezTo>
                      <a:pt x="7750" y="4645"/>
                      <a:pt x="5160" y="6877"/>
                      <a:pt x="4712" y="9894"/>
                    </a:cubicBezTo>
                    <a:lnTo>
                      <a:pt x="117" y="9210"/>
                    </a:lnTo>
                    <a:cubicBezTo>
                      <a:pt x="905" y="3917"/>
                      <a:pt x="5449" y="0"/>
                      <a:pt x="10800" y="0"/>
                    </a:cubicBezTo>
                    <a:cubicBezTo>
                      <a:pt x="16764" y="0"/>
                      <a:pt x="21600" y="4835"/>
                      <a:pt x="21600" y="10800"/>
                    </a:cubicBezTo>
                    <a:cubicBezTo>
                      <a:pt x="21600" y="14799"/>
                      <a:pt x="19390" y="18470"/>
                      <a:pt x="15856" y="20343"/>
                    </a:cubicBezTo>
                    <a:lnTo>
                      <a:pt x="17120" y="22728"/>
                    </a:lnTo>
                    <a:lnTo>
                      <a:pt x="10330" y="20643"/>
                    </a:lnTo>
                    <a:lnTo>
                      <a:pt x="12417" y="13852"/>
                    </a:lnTo>
                    <a:lnTo>
                      <a:pt x="13681" y="16238"/>
                    </a:lnTo>
                    <a:close/>
                  </a:path>
                </a:pathLst>
              </a:custGeom>
              <a:solidFill>
                <a:schemeClr val="bg2"/>
              </a:solidFill>
              <a:ln w="6350">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15773" name="Text Box 5">
                <a:extLst>
                  <a:ext uri="{FF2B5EF4-FFF2-40B4-BE49-F238E27FC236}">
                    <a16:creationId xmlns:a16="http://schemas.microsoft.com/office/drawing/2014/main" id="{4C8F72FC-C12C-7FA4-DB54-5A2CA75F7B63}"/>
                  </a:ext>
                </a:extLst>
              </p:cNvPr>
              <p:cNvSpPr txBox="1">
                <a:spLocks noChangeArrowheads="1"/>
              </p:cNvSpPr>
              <p:nvPr/>
            </p:nvSpPr>
            <p:spPr bwMode="auto">
              <a:xfrm>
                <a:off x="2334" y="2160"/>
                <a:ext cx="1458" cy="442"/>
              </a:xfrm>
              <a:prstGeom prst="rect">
                <a:avLst/>
              </a:prstGeom>
              <a:solidFill>
                <a:schemeClr val="bg2"/>
              </a:solidFill>
              <a:ln>
                <a:noFill/>
              </a:ln>
              <a:effectLst/>
              <a:extLs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000" b="1">
                    <a:solidFill>
                      <a:srgbClr val="FFCC00"/>
                    </a:solidFill>
                  </a:rPr>
                  <a:t>More Progressive</a:t>
                </a:r>
              </a:p>
              <a:p>
                <a:pPr eaLnBrk="0" fontAlgn="base" hangingPunct="0">
                  <a:spcBef>
                    <a:spcPct val="0"/>
                  </a:spcBef>
                  <a:spcAft>
                    <a:spcPct val="0"/>
                  </a:spcAft>
                </a:pPr>
                <a:r>
                  <a:rPr lang="en-GB" altLang="en-US" sz="2000" b="1">
                    <a:solidFill>
                      <a:srgbClr val="FFCC00"/>
                    </a:solidFill>
                  </a:rPr>
                  <a:t>Burning</a:t>
                </a:r>
              </a:p>
            </p:txBody>
          </p:sp>
        </p:grpSp>
        <p:grpSp>
          <p:nvGrpSpPr>
            <p:cNvPr id="115725" name="Group 6">
              <a:extLst>
                <a:ext uri="{FF2B5EF4-FFF2-40B4-BE49-F238E27FC236}">
                  <a16:creationId xmlns:a16="http://schemas.microsoft.com/office/drawing/2014/main" id="{56BA1168-E969-5735-F0D9-B64D01A52A54}"/>
                </a:ext>
              </a:extLst>
            </p:cNvPr>
            <p:cNvGrpSpPr>
              <a:grpSpLocks/>
            </p:cNvGrpSpPr>
            <p:nvPr/>
          </p:nvGrpSpPr>
          <p:grpSpPr bwMode="auto">
            <a:xfrm>
              <a:off x="735" y="1094"/>
              <a:ext cx="1200" cy="864"/>
              <a:chOff x="735" y="1094"/>
              <a:chExt cx="1200" cy="864"/>
            </a:xfrm>
          </p:grpSpPr>
          <p:grpSp>
            <p:nvGrpSpPr>
              <p:cNvPr id="115767" name="Group 7">
                <a:extLst>
                  <a:ext uri="{FF2B5EF4-FFF2-40B4-BE49-F238E27FC236}">
                    <a16:creationId xmlns:a16="http://schemas.microsoft.com/office/drawing/2014/main" id="{7CD77393-E9B7-3B3D-3A4C-AA4890ECA5F6}"/>
                  </a:ext>
                </a:extLst>
              </p:cNvPr>
              <p:cNvGrpSpPr>
                <a:grpSpLocks/>
              </p:cNvGrpSpPr>
              <p:nvPr/>
            </p:nvGrpSpPr>
            <p:grpSpPr bwMode="auto">
              <a:xfrm>
                <a:off x="735" y="1094"/>
                <a:ext cx="1200" cy="864"/>
                <a:chOff x="288" y="1056"/>
                <a:chExt cx="1200" cy="864"/>
              </a:xfrm>
            </p:grpSpPr>
            <p:sp>
              <p:nvSpPr>
                <p:cNvPr id="115769" name="Freeform 8">
                  <a:extLst>
                    <a:ext uri="{FF2B5EF4-FFF2-40B4-BE49-F238E27FC236}">
                      <a16:creationId xmlns:a16="http://schemas.microsoft.com/office/drawing/2014/main" id="{CD6C9FE9-A8A8-03DD-4F58-0EE3005E9588}"/>
                    </a:ext>
                  </a:extLst>
                </p:cNvPr>
                <p:cNvSpPr>
                  <a:spLocks/>
                </p:cNvSpPr>
                <p:nvPr/>
              </p:nvSpPr>
              <p:spPr bwMode="auto">
                <a:xfrm>
                  <a:off x="288" y="1488"/>
                  <a:ext cx="336" cy="432"/>
                </a:xfrm>
                <a:custGeom>
                  <a:avLst/>
                  <a:gdLst>
                    <a:gd name="T0" fmla="*/ 0 w 336"/>
                    <a:gd name="T1" fmla="*/ 0 h 432"/>
                    <a:gd name="T2" fmla="*/ 336 w 336"/>
                    <a:gd name="T3" fmla="*/ 288 h 432"/>
                    <a:gd name="T4" fmla="*/ 336 w 336"/>
                    <a:gd name="T5" fmla="*/ 432 h 432"/>
                    <a:gd name="T6" fmla="*/ 0 w 336"/>
                    <a:gd name="T7" fmla="*/ 144 h 432"/>
                    <a:gd name="T8" fmla="*/ 0 w 336"/>
                    <a:gd name="T9" fmla="*/ 0 h 43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6" h="432">
                      <a:moveTo>
                        <a:pt x="0" y="0"/>
                      </a:moveTo>
                      <a:lnTo>
                        <a:pt x="336" y="288"/>
                      </a:lnTo>
                      <a:lnTo>
                        <a:pt x="336" y="432"/>
                      </a:lnTo>
                      <a:lnTo>
                        <a:pt x="0" y="144"/>
                      </a:lnTo>
                      <a:lnTo>
                        <a:pt x="0" y="0"/>
                      </a:lnTo>
                      <a:close/>
                    </a:path>
                  </a:pathLst>
                </a:custGeom>
                <a:gradFill rotWithShape="0">
                  <a:gsLst>
                    <a:gs pos="0">
                      <a:srgbClr val="FFCC00"/>
                    </a:gs>
                    <a:gs pos="100000">
                      <a:srgbClr val="765E00"/>
                    </a:gs>
                  </a:gsLst>
                  <a:lin ang="2700000" scaled="1"/>
                </a:gra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15770" name="Freeform 9">
                  <a:extLst>
                    <a:ext uri="{FF2B5EF4-FFF2-40B4-BE49-F238E27FC236}">
                      <a16:creationId xmlns:a16="http://schemas.microsoft.com/office/drawing/2014/main" id="{B8B467CF-F1CC-8F5D-393C-9E7E0D7C3F47}"/>
                    </a:ext>
                  </a:extLst>
                </p:cNvPr>
                <p:cNvSpPr>
                  <a:spLocks/>
                </p:cNvSpPr>
                <p:nvPr/>
              </p:nvSpPr>
              <p:spPr bwMode="auto">
                <a:xfrm>
                  <a:off x="288" y="1056"/>
                  <a:ext cx="1200" cy="720"/>
                </a:xfrm>
                <a:custGeom>
                  <a:avLst/>
                  <a:gdLst>
                    <a:gd name="T0" fmla="*/ 0 w 1200"/>
                    <a:gd name="T1" fmla="*/ 432 h 720"/>
                    <a:gd name="T2" fmla="*/ 864 w 1200"/>
                    <a:gd name="T3" fmla="*/ 0 h 720"/>
                    <a:gd name="T4" fmla="*/ 1200 w 1200"/>
                    <a:gd name="T5" fmla="*/ 288 h 720"/>
                    <a:gd name="T6" fmla="*/ 336 w 1200"/>
                    <a:gd name="T7" fmla="*/ 720 h 720"/>
                    <a:gd name="T8" fmla="*/ 0 w 1200"/>
                    <a:gd name="T9" fmla="*/ 432 h 72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 h="720">
                      <a:moveTo>
                        <a:pt x="0" y="432"/>
                      </a:moveTo>
                      <a:lnTo>
                        <a:pt x="864" y="0"/>
                      </a:lnTo>
                      <a:lnTo>
                        <a:pt x="1200" y="288"/>
                      </a:lnTo>
                      <a:lnTo>
                        <a:pt x="336" y="720"/>
                      </a:lnTo>
                      <a:lnTo>
                        <a:pt x="0" y="432"/>
                      </a:lnTo>
                      <a:close/>
                    </a:path>
                  </a:pathLst>
                </a:custGeom>
                <a:gradFill rotWithShape="0">
                  <a:gsLst>
                    <a:gs pos="0">
                      <a:srgbClr val="FFCC00"/>
                    </a:gs>
                    <a:gs pos="100000">
                      <a:srgbClr val="765E00"/>
                    </a:gs>
                  </a:gsLst>
                  <a:lin ang="2700000" scaled="1"/>
                </a:gra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15771" name="Freeform 10">
                  <a:extLst>
                    <a:ext uri="{FF2B5EF4-FFF2-40B4-BE49-F238E27FC236}">
                      <a16:creationId xmlns:a16="http://schemas.microsoft.com/office/drawing/2014/main" id="{A058AE03-40C7-0991-A0B0-5B4E41F5D9C4}"/>
                    </a:ext>
                  </a:extLst>
                </p:cNvPr>
                <p:cNvSpPr>
                  <a:spLocks/>
                </p:cNvSpPr>
                <p:nvPr/>
              </p:nvSpPr>
              <p:spPr bwMode="auto">
                <a:xfrm>
                  <a:off x="624" y="1344"/>
                  <a:ext cx="864" cy="576"/>
                </a:xfrm>
                <a:custGeom>
                  <a:avLst/>
                  <a:gdLst>
                    <a:gd name="T0" fmla="*/ 0 w 864"/>
                    <a:gd name="T1" fmla="*/ 432 h 576"/>
                    <a:gd name="T2" fmla="*/ 864 w 864"/>
                    <a:gd name="T3" fmla="*/ 0 h 576"/>
                    <a:gd name="T4" fmla="*/ 864 w 864"/>
                    <a:gd name="T5" fmla="*/ 144 h 576"/>
                    <a:gd name="T6" fmla="*/ 0 w 864"/>
                    <a:gd name="T7" fmla="*/ 576 h 576"/>
                    <a:gd name="T8" fmla="*/ 0 w 864"/>
                    <a:gd name="T9" fmla="*/ 432 h 5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64" h="576">
                      <a:moveTo>
                        <a:pt x="0" y="432"/>
                      </a:moveTo>
                      <a:lnTo>
                        <a:pt x="864" y="0"/>
                      </a:lnTo>
                      <a:lnTo>
                        <a:pt x="864" y="144"/>
                      </a:lnTo>
                      <a:lnTo>
                        <a:pt x="0" y="576"/>
                      </a:lnTo>
                      <a:lnTo>
                        <a:pt x="0" y="432"/>
                      </a:lnTo>
                      <a:close/>
                    </a:path>
                  </a:pathLst>
                </a:custGeom>
                <a:gradFill rotWithShape="0">
                  <a:gsLst>
                    <a:gs pos="0">
                      <a:srgbClr val="FFCC00"/>
                    </a:gs>
                    <a:gs pos="100000">
                      <a:srgbClr val="765E00"/>
                    </a:gs>
                  </a:gsLst>
                  <a:lin ang="2700000" scaled="1"/>
                </a:gra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115768" name="Text Box 11">
                <a:extLst>
                  <a:ext uri="{FF2B5EF4-FFF2-40B4-BE49-F238E27FC236}">
                    <a16:creationId xmlns:a16="http://schemas.microsoft.com/office/drawing/2014/main" id="{4DD510ED-00CA-78D3-3286-69C613A68778}"/>
                  </a:ext>
                </a:extLst>
              </p:cNvPr>
              <p:cNvSpPr txBox="1">
                <a:spLocks noChangeArrowheads="1"/>
              </p:cNvSpPr>
              <p:nvPr/>
            </p:nvSpPr>
            <p:spPr bwMode="auto">
              <a:xfrm>
                <a:off x="1119" y="1379"/>
                <a:ext cx="690" cy="23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000000"/>
                    </a:solidFill>
                  </a:rPr>
                  <a:t>RIBBON</a:t>
                </a:r>
              </a:p>
            </p:txBody>
          </p:sp>
        </p:grpSp>
        <p:grpSp>
          <p:nvGrpSpPr>
            <p:cNvPr id="115726" name="Group 12">
              <a:extLst>
                <a:ext uri="{FF2B5EF4-FFF2-40B4-BE49-F238E27FC236}">
                  <a16:creationId xmlns:a16="http://schemas.microsoft.com/office/drawing/2014/main" id="{3D9BF742-1B54-C047-932D-22B05510F174}"/>
                </a:ext>
              </a:extLst>
            </p:cNvPr>
            <p:cNvGrpSpPr>
              <a:grpSpLocks/>
            </p:cNvGrpSpPr>
            <p:nvPr/>
          </p:nvGrpSpPr>
          <p:grpSpPr bwMode="auto">
            <a:xfrm>
              <a:off x="176" y="2362"/>
              <a:ext cx="1152" cy="624"/>
              <a:chOff x="176" y="2362"/>
              <a:chExt cx="1152" cy="624"/>
            </a:xfrm>
          </p:grpSpPr>
          <p:sp>
            <p:nvSpPr>
              <p:cNvPr id="115765" name="AutoShape 13">
                <a:extLst>
                  <a:ext uri="{FF2B5EF4-FFF2-40B4-BE49-F238E27FC236}">
                    <a16:creationId xmlns:a16="http://schemas.microsoft.com/office/drawing/2014/main" id="{5CE9BC59-9FE6-702B-5D3D-A261525635BE}"/>
                  </a:ext>
                </a:extLst>
              </p:cNvPr>
              <p:cNvSpPr>
                <a:spLocks noChangeArrowheads="1"/>
              </p:cNvSpPr>
              <p:nvPr/>
            </p:nvSpPr>
            <p:spPr bwMode="auto">
              <a:xfrm rot="-6997794">
                <a:off x="440" y="2098"/>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66" name="Text Box 14">
                <a:extLst>
                  <a:ext uri="{FF2B5EF4-FFF2-40B4-BE49-F238E27FC236}">
                    <a16:creationId xmlns:a16="http://schemas.microsoft.com/office/drawing/2014/main" id="{E3820495-DE58-8B95-DA39-8D45DEAD9431}"/>
                  </a:ext>
                </a:extLst>
              </p:cNvPr>
              <p:cNvSpPr txBox="1">
                <a:spLocks noChangeArrowheads="1"/>
              </p:cNvSpPr>
              <p:nvPr/>
            </p:nvSpPr>
            <p:spPr bwMode="auto">
              <a:xfrm>
                <a:off x="610" y="2565"/>
                <a:ext cx="544" cy="23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000000"/>
                    </a:solidFill>
                  </a:rPr>
                  <a:t>CORD</a:t>
                </a:r>
              </a:p>
            </p:txBody>
          </p:sp>
        </p:grpSp>
        <p:grpSp>
          <p:nvGrpSpPr>
            <p:cNvPr id="115727" name="Group 15">
              <a:extLst>
                <a:ext uri="{FF2B5EF4-FFF2-40B4-BE49-F238E27FC236}">
                  <a16:creationId xmlns:a16="http://schemas.microsoft.com/office/drawing/2014/main" id="{1ED570B5-29F5-ED76-097E-4E93AA2409D6}"/>
                </a:ext>
              </a:extLst>
            </p:cNvPr>
            <p:cNvGrpSpPr>
              <a:grpSpLocks/>
            </p:cNvGrpSpPr>
            <p:nvPr/>
          </p:nvGrpSpPr>
          <p:grpSpPr bwMode="auto">
            <a:xfrm>
              <a:off x="1268" y="3152"/>
              <a:ext cx="1152" cy="675"/>
              <a:chOff x="1268" y="3152"/>
              <a:chExt cx="1152" cy="675"/>
            </a:xfrm>
          </p:grpSpPr>
          <p:sp>
            <p:nvSpPr>
              <p:cNvPr id="115762" name="AutoShape 16">
                <a:extLst>
                  <a:ext uri="{FF2B5EF4-FFF2-40B4-BE49-F238E27FC236}">
                    <a16:creationId xmlns:a16="http://schemas.microsoft.com/office/drawing/2014/main" id="{CDECF664-15C5-9597-D58E-573ADE918CF9}"/>
                  </a:ext>
                </a:extLst>
              </p:cNvPr>
              <p:cNvSpPr>
                <a:spLocks noChangeArrowheads="1"/>
              </p:cNvSpPr>
              <p:nvPr/>
            </p:nvSpPr>
            <p:spPr bwMode="auto">
              <a:xfrm rot="-6997794">
                <a:off x="1532" y="2888"/>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63" name="Oval 17">
                <a:extLst>
                  <a:ext uri="{FF2B5EF4-FFF2-40B4-BE49-F238E27FC236}">
                    <a16:creationId xmlns:a16="http://schemas.microsoft.com/office/drawing/2014/main" id="{1C6D07D9-8785-A3EB-954B-5EC9F1A60EE9}"/>
                  </a:ext>
                </a:extLst>
              </p:cNvPr>
              <p:cNvSpPr>
                <a:spLocks noChangeAspect="1" noChangeArrowheads="1"/>
              </p:cNvSpPr>
              <p:nvPr/>
            </p:nvSpPr>
            <p:spPr bwMode="auto">
              <a:xfrm rot="-1632241">
                <a:off x="1384" y="3491"/>
                <a:ext cx="134" cy="336"/>
              </a:xfrm>
              <a:prstGeom prst="ellipse">
                <a:avLst/>
              </a:prstGeom>
              <a:gradFill rotWithShape="0">
                <a:gsLst>
                  <a:gs pos="0">
                    <a:srgbClr val="765E00"/>
                  </a:gs>
                  <a:gs pos="50000">
                    <a:srgbClr val="FFCC00"/>
                  </a:gs>
                  <a:gs pos="100000">
                    <a:srgbClr val="765E00"/>
                  </a:gs>
                </a:gsLst>
                <a:lin ang="54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64" name="Text Box 18">
                <a:extLst>
                  <a:ext uri="{FF2B5EF4-FFF2-40B4-BE49-F238E27FC236}">
                    <a16:creationId xmlns:a16="http://schemas.microsoft.com/office/drawing/2014/main" id="{E3A43381-B997-1F1B-AC5D-AF741F555D8C}"/>
                  </a:ext>
                </a:extLst>
              </p:cNvPr>
              <p:cNvSpPr txBox="1">
                <a:spLocks noChangeArrowheads="1"/>
              </p:cNvSpPr>
              <p:nvPr/>
            </p:nvSpPr>
            <p:spPr bwMode="auto">
              <a:xfrm>
                <a:off x="1720" y="3323"/>
                <a:ext cx="512" cy="23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000000"/>
                    </a:solidFill>
                  </a:rPr>
                  <a:t>TUBE</a:t>
                </a:r>
              </a:p>
            </p:txBody>
          </p:sp>
        </p:grpSp>
        <p:grpSp>
          <p:nvGrpSpPr>
            <p:cNvPr id="115728" name="Group 27">
              <a:extLst>
                <a:ext uri="{FF2B5EF4-FFF2-40B4-BE49-F238E27FC236}">
                  <a16:creationId xmlns:a16="http://schemas.microsoft.com/office/drawing/2014/main" id="{DF532C01-E549-F0F5-B6CE-D76F6131E7A0}"/>
                </a:ext>
              </a:extLst>
            </p:cNvPr>
            <p:cNvGrpSpPr>
              <a:grpSpLocks/>
            </p:cNvGrpSpPr>
            <p:nvPr/>
          </p:nvGrpSpPr>
          <p:grpSpPr bwMode="auto">
            <a:xfrm>
              <a:off x="4436" y="2378"/>
              <a:ext cx="1152" cy="702"/>
              <a:chOff x="4436" y="2378"/>
              <a:chExt cx="1152" cy="702"/>
            </a:xfrm>
          </p:grpSpPr>
          <p:grpSp>
            <p:nvGrpSpPr>
              <p:cNvPr id="115752" name="Group 28">
                <a:extLst>
                  <a:ext uri="{FF2B5EF4-FFF2-40B4-BE49-F238E27FC236}">
                    <a16:creationId xmlns:a16="http://schemas.microsoft.com/office/drawing/2014/main" id="{0B9E7BFD-681E-AEA3-C093-D522CA781501}"/>
                  </a:ext>
                </a:extLst>
              </p:cNvPr>
              <p:cNvGrpSpPr>
                <a:grpSpLocks/>
              </p:cNvGrpSpPr>
              <p:nvPr/>
            </p:nvGrpSpPr>
            <p:grpSpPr bwMode="auto">
              <a:xfrm>
                <a:off x="4436" y="2378"/>
                <a:ext cx="1152" cy="702"/>
                <a:chOff x="3964" y="2641"/>
                <a:chExt cx="1152" cy="702"/>
              </a:xfrm>
            </p:grpSpPr>
            <p:sp>
              <p:nvSpPr>
                <p:cNvPr id="115754" name="AutoShape 29">
                  <a:extLst>
                    <a:ext uri="{FF2B5EF4-FFF2-40B4-BE49-F238E27FC236}">
                      <a16:creationId xmlns:a16="http://schemas.microsoft.com/office/drawing/2014/main" id="{22715E7D-5A19-8BB8-63BF-4366214190F5}"/>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55" name="Oval 30">
                  <a:extLst>
                    <a:ext uri="{FF2B5EF4-FFF2-40B4-BE49-F238E27FC236}">
                      <a16:creationId xmlns:a16="http://schemas.microsoft.com/office/drawing/2014/main" id="{AC7F4AC4-CEAA-D3C1-29E0-D56A41ECC081}"/>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56" name="Oval 31">
                  <a:extLst>
                    <a:ext uri="{FF2B5EF4-FFF2-40B4-BE49-F238E27FC236}">
                      <a16:creationId xmlns:a16="http://schemas.microsoft.com/office/drawing/2014/main" id="{B10D4D72-3FD3-B25F-33CD-463F21E56E4D}"/>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57" name="Oval 32">
                  <a:extLst>
                    <a:ext uri="{FF2B5EF4-FFF2-40B4-BE49-F238E27FC236}">
                      <a16:creationId xmlns:a16="http://schemas.microsoft.com/office/drawing/2014/main" id="{0752F57A-5DC9-6FA4-DD91-22F280FDCE8A}"/>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58" name="Oval 33">
                  <a:extLst>
                    <a:ext uri="{FF2B5EF4-FFF2-40B4-BE49-F238E27FC236}">
                      <a16:creationId xmlns:a16="http://schemas.microsoft.com/office/drawing/2014/main" id="{9C3817F5-42BE-DC88-89B9-911F8C6221CE}"/>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59" name="Oval 34">
                  <a:extLst>
                    <a:ext uri="{FF2B5EF4-FFF2-40B4-BE49-F238E27FC236}">
                      <a16:creationId xmlns:a16="http://schemas.microsoft.com/office/drawing/2014/main" id="{8AEA12DA-F2B6-10C0-084D-76E83A850CF1}"/>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60" name="Oval 35">
                  <a:extLst>
                    <a:ext uri="{FF2B5EF4-FFF2-40B4-BE49-F238E27FC236}">
                      <a16:creationId xmlns:a16="http://schemas.microsoft.com/office/drawing/2014/main" id="{495E3AA5-6988-8CA4-2D2B-CC45080DEE3B}"/>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61" name="Oval 36">
                  <a:extLst>
                    <a:ext uri="{FF2B5EF4-FFF2-40B4-BE49-F238E27FC236}">
                      <a16:creationId xmlns:a16="http://schemas.microsoft.com/office/drawing/2014/main" id="{D494238E-7A1E-7425-E853-9BB41BA7A672}"/>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sp>
            <p:nvSpPr>
              <p:cNvPr id="115753" name="Text Box 37">
                <a:extLst>
                  <a:ext uri="{FF2B5EF4-FFF2-40B4-BE49-F238E27FC236}">
                    <a16:creationId xmlns:a16="http://schemas.microsoft.com/office/drawing/2014/main" id="{F04BB137-7BAE-1C76-F6A4-B95C3FEEACEF}"/>
                  </a:ext>
                </a:extLst>
              </p:cNvPr>
              <p:cNvSpPr txBox="1">
                <a:spLocks noChangeArrowheads="1"/>
              </p:cNvSpPr>
              <p:nvPr/>
            </p:nvSpPr>
            <p:spPr bwMode="auto">
              <a:xfrm>
                <a:off x="4867" y="2555"/>
                <a:ext cx="641" cy="23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000000"/>
                    </a:solidFill>
                  </a:rPr>
                  <a:t>7 HOLE</a:t>
                </a:r>
              </a:p>
            </p:txBody>
          </p:sp>
        </p:grpSp>
        <p:grpSp>
          <p:nvGrpSpPr>
            <p:cNvPr id="115729" name="Group 38">
              <a:extLst>
                <a:ext uri="{FF2B5EF4-FFF2-40B4-BE49-F238E27FC236}">
                  <a16:creationId xmlns:a16="http://schemas.microsoft.com/office/drawing/2014/main" id="{88B00562-6BC1-3487-E3DF-B0629C69CD78}"/>
                </a:ext>
              </a:extLst>
            </p:cNvPr>
            <p:cNvGrpSpPr>
              <a:grpSpLocks/>
            </p:cNvGrpSpPr>
            <p:nvPr/>
          </p:nvGrpSpPr>
          <p:grpSpPr bwMode="auto">
            <a:xfrm>
              <a:off x="3752" y="1313"/>
              <a:ext cx="1152" cy="707"/>
              <a:chOff x="3752" y="1313"/>
              <a:chExt cx="1152" cy="707"/>
            </a:xfrm>
          </p:grpSpPr>
          <p:grpSp>
            <p:nvGrpSpPr>
              <p:cNvPr id="115730" name="Group 39">
                <a:extLst>
                  <a:ext uri="{FF2B5EF4-FFF2-40B4-BE49-F238E27FC236}">
                    <a16:creationId xmlns:a16="http://schemas.microsoft.com/office/drawing/2014/main" id="{23E2082C-95C6-BBB6-7FAC-12ECEA1DC35C}"/>
                  </a:ext>
                </a:extLst>
              </p:cNvPr>
              <p:cNvGrpSpPr>
                <a:grpSpLocks/>
              </p:cNvGrpSpPr>
              <p:nvPr/>
            </p:nvGrpSpPr>
            <p:grpSpPr bwMode="auto">
              <a:xfrm>
                <a:off x="3752" y="1313"/>
                <a:ext cx="1152" cy="707"/>
                <a:chOff x="4247" y="1251"/>
                <a:chExt cx="1152" cy="707"/>
              </a:xfrm>
            </p:grpSpPr>
            <p:sp>
              <p:nvSpPr>
                <p:cNvPr id="115732" name="AutoShape 40">
                  <a:extLst>
                    <a:ext uri="{FF2B5EF4-FFF2-40B4-BE49-F238E27FC236}">
                      <a16:creationId xmlns:a16="http://schemas.microsoft.com/office/drawing/2014/main" id="{2C7D9EEC-49F7-5211-413B-C13BA4900DE6}"/>
                    </a:ext>
                  </a:extLst>
                </p:cNvPr>
                <p:cNvSpPr>
                  <a:spLocks noChangeArrowheads="1"/>
                </p:cNvSpPr>
                <p:nvPr/>
              </p:nvSpPr>
              <p:spPr bwMode="auto">
                <a:xfrm rot="-6997794">
                  <a:off x="4511" y="98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33" name="Oval 41">
                  <a:extLst>
                    <a:ext uri="{FF2B5EF4-FFF2-40B4-BE49-F238E27FC236}">
                      <a16:creationId xmlns:a16="http://schemas.microsoft.com/office/drawing/2014/main" id="{5317AD1C-16D1-88BD-B3EA-1396537BADD5}"/>
                    </a:ext>
                  </a:extLst>
                </p:cNvPr>
                <p:cNvSpPr>
                  <a:spLocks noChangeAspect="1" noChangeArrowheads="1"/>
                </p:cNvSpPr>
                <p:nvPr/>
              </p:nvSpPr>
              <p:spPr bwMode="auto">
                <a:xfrm rot="-1632241">
                  <a:off x="4419" y="1735"/>
                  <a:ext cx="14" cy="34"/>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34" name="Oval 42">
                  <a:extLst>
                    <a:ext uri="{FF2B5EF4-FFF2-40B4-BE49-F238E27FC236}">
                      <a16:creationId xmlns:a16="http://schemas.microsoft.com/office/drawing/2014/main" id="{CEF6D71E-75F3-182E-A18E-CB26A8D9A269}"/>
                    </a:ext>
                  </a:extLst>
                </p:cNvPr>
                <p:cNvSpPr>
                  <a:spLocks noChangeAspect="1" noChangeArrowheads="1"/>
                </p:cNvSpPr>
                <p:nvPr/>
              </p:nvSpPr>
              <p:spPr bwMode="auto">
                <a:xfrm rot="-1632241">
                  <a:off x="4378" y="1650"/>
                  <a:ext cx="13" cy="34"/>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35" name="Oval 43">
                  <a:extLst>
                    <a:ext uri="{FF2B5EF4-FFF2-40B4-BE49-F238E27FC236}">
                      <a16:creationId xmlns:a16="http://schemas.microsoft.com/office/drawing/2014/main" id="{4CB6766C-FCFA-D394-04C5-6AC0F7F65830}"/>
                    </a:ext>
                  </a:extLst>
                </p:cNvPr>
                <p:cNvSpPr>
                  <a:spLocks noChangeAspect="1" noChangeArrowheads="1"/>
                </p:cNvSpPr>
                <p:nvPr/>
              </p:nvSpPr>
              <p:spPr bwMode="auto">
                <a:xfrm rot="-1632241">
                  <a:off x="4464" y="1818"/>
                  <a:ext cx="13" cy="34"/>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36" name="Oval 44">
                  <a:extLst>
                    <a:ext uri="{FF2B5EF4-FFF2-40B4-BE49-F238E27FC236}">
                      <a16:creationId xmlns:a16="http://schemas.microsoft.com/office/drawing/2014/main" id="{D3D98A0F-2B9E-B044-DC15-59D873C380BE}"/>
                    </a:ext>
                  </a:extLst>
                </p:cNvPr>
                <p:cNvSpPr>
                  <a:spLocks noChangeAspect="1" noChangeArrowheads="1"/>
                </p:cNvSpPr>
                <p:nvPr/>
              </p:nvSpPr>
              <p:spPr bwMode="auto">
                <a:xfrm rot="-1632241">
                  <a:off x="4369" y="1716"/>
                  <a:ext cx="14" cy="34"/>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37" name="Oval 45">
                  <a:extLst>
                    <a:ext uri="{FF2B5EF4-FFF2-40B4-BE49-F238E27FC236}">
                      <a16:creationId xmlns:a16="http://schemas.microsoft.com/office/drawing/2014/main" id="{BDF8E57B-23ED-3B69-DACC-B5BAAE46F296}"/>
                    </a:ext>
                  </a:extLst>
                </p:cNvPr>
                <p:cNvSpPr>
                  <a:spLocks noChangeAspect="1" noChangeArrowheads="1"/>
                </p:cNvSpPr>
                <p:nvPr/>
              </p:nvSpPr>
              <p:spPr bwMode="auto">
                <a:xfrm rot="-1632241">
                  <a:off x="4471" y="1754"/>
                  <a:ext cx="14" cy="34"/>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38" name="Oval 46">
                  <a:extLst>
                    <a:ext uri="{FF2B5EF4-FFF2-40B4-BE49-F238E27FC236}">
                      <a16:creationId xmlns:a16="http://schemas.microsoft.com/office/drawing/2014/main" id="{4BB29966-3503-E67F-7924-1B31EA715DCE}"/>
                    </a:ext>
                  </a:extLst>
                </p:cNvPr>
                <p:cNvSpPr>
                  <a:spLocks noChangeAspect="1" noChangeArrowheads="1"/>
                </p:cNvSpPr>
                <p:nvPr/>
              </p:nvSpPr>
              <p:spPr bwMode="auto">
                <a:xfrm rot="-1632241">
                  <a:off x="4412" y="1795"/>
                  <a:ext cx="14" cy="35"/>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39" name="Oval 47">
                  <a:extLst>
                    <a:ext uri="{FF2B5EF4-FFF2-40B4-BE49-F238E27FC236}">
                      <a16:creationId xmlns:a16="http://schemas.microsoft.com/office/drawing/2014/main" id="{CF987CCB-DF9D-C45E-678A-BFB371FEC5DD}"/>
                    </a:ext>
                  </a:extLst>
                </p:cNvPr>
                <p:cNvSpPr>
                  <a:spLocks noChangeAspect="1" noChangeArrowheads="1"/>
                </p:cNvSpPr>
                <p:nvPr/>
              </p:nvSpPr>
              <p:spPr bwMode="auto">
                <a:xfrm rot="-1632241">
                  <a:off x="4431" y="1675"/>
                  <a:ext cx="13" cy="34"/>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40" name="Oval 48">
                  <a:extLst>
                    <a:ext uri="{FF2B5EF4-FFF2-40B4-BE49-F238E27FC236}">
                      <a16:creationId xmlns:a16="http://schemas.microsoft.com/office/drawing/2014/main" id="{ACDC939C-6864-AFC5-3154-1DAA9F674B18}"/>
                    </a:ext>
                  </a:extLst>
                </p:cNvPr>
                <p:cNvSpPr>
                  <a:spLocks noChangeAspect="1" noChangeArrowheads="1"/>
                </p:cNvSpPr>
                <p:nvPr/>
              </p:nvSpPr>
              <p:spPr bwMode="auto">
                <a:xfrm rot="-1632241">
                  <a:off x="4307" y="1575"/>
                  <a:ext cx="13" cy="34"/>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41" name="Oval 49">
                  <a:extLst>
                    <a:ext uri="{FF2B5EF4-FFF2-40B4-BE49-F238E27FC236}">
                      <a16:creationId xmlns:a16="http://schemas.microsoft.com/office/drawing/2014/main" id="{413E06FF-0BFE-FF17-41B8-30FA0029DF7F}"/>
                    </a:ext>
                  </a:extLst>
                </p:cNvPr>
                <p:cNvSpPr>
                  <a:spLocks noChangeAspect="1" noChangeArrowheads="1"/>
                </p:cNvSpPr>
                <p:nvPr/>
              </p:nvSpPr>
              <p:spPr bwMode="auto">
                <a:xfrm rot="-1632241">
                  <a:off x="4535" y="1894"/>
                  <a:ext cx="13" cy="34"/>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42" name="Oval 50">
                  <a:extLst>
                    <a:ext uri="{FF2B5EF4-FFF2-40B4-BE49-F238E27FC236}">
                      <a16:creationId xmlns:a16="http://schemas.microsoft.com/office/drawing/2014/main" id="{46E94FD4-FE27-6CDC-0BE6-7B0C454D4B9F}"/>
                    </a:ext>
                  </a:extLst>
                </p:cNvPr>
                <p:cNvSpPr>
                  <a:spLocks noChangeAspect="1" noChangeArrowheads="1"/>
                </p:cNvSpPr>
                <p:nvPr/>
              </p:nvSpPr>
              <p:spPr bwMode="auto">
                <a:xfrm rot="-1632241">
                  <a:off x="4321" y="1747"/>
                  <a:ext cx="13" cy="34"/>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43" name="Oval 51">
                  <a:extLst>
                    <a:ext uri="{FF2B5EF4-FFF2-40B4-BE49-F238E27FC236}">
                      <a16:creationId xmlns:a16="http://schemas.microsoft.com/office/drawing/2014/main" id="{729170A6-1311-3DE3-2EA9-4984468A6440}"/>
                    </a:ext>
                  </a:extLst>
                </p:cNvPr>
                <p:cNvSpPr>
                  <a:spLocks noChangeAspect="1" noChangeArrowheads="1"/>
                </p:cNvSpPr>
                <p:nvPr/>
              </p:nvSpPr>
              <p:spPr bwMode="auto">
                <a:xfrm rot="-1632241">
                  <a:off x="4526" y="1735"/>
                  <a:ext cx="13" cy="34"/>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44" name="Oval 52">
                  <a:extLst>
                    <a:ext uri="{FF2B5EF4-FFF2-40B4-BE49-F238E27FC236}">
                      <a16:creationId xmlns:a16="http://schemas.microsoft.com/office/drawing/2014/main" id="{1FDC93D9-49DD-B933-99EB-685316F2BCD6}"/>
                    </a:ext>
                  </a:extLst>
                </p:cNvPr>
                <p:cNvSpPr>
                  <a:spLocks noChangeAspect="1" noChangeArrowheads="1"/>
                </p:cNvSpPr>
                <p:nvPr/>
              </p:nvSpPr>
              <p:spPr bwMode="auto">
                <a:xfrm rot="-1632241">
                  <a:off x="4413" y="1576"/>
                  <a:ext cx="13" cy="34"/>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45" name="Oval 53">
                  <a:extLst>
                    <a:ext uri="{FF2B5EF4-FFF2-40B4-BE49-F238E27FC236}">
                      <a16:creationId xmlns:a16="http://schemas.microsoft.com/office/drawing/2014/main" id="{1FB689F7-9E46-BAED-0887-016720CD0697}"/>
                    </a:ext>
                  </a:extLst>
                </p:cNvPr>
                <p:cNvSpPr>
                  <a:spLocks noChangeAspect="1" noChangeArrowheads="1"/>
                </p:cNvSpPr>
                <p:nvPr/>
              </p:nvSpPr>
              <p:spPr bwMode="auto">
                <a:xfrm rot="-1632241">
                  <a:off x="4429" y="1902"/>
                  <a:ext cx="13" cy="34"/>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46" name="Oval 54">
                  <a:extLst>
                    <a:ext uri="{FF2B5EF4-FFF2-40B4-BE49-F238E27FC236}">
                      <a16:creationId xmlns:a16="http://schemas.microsoft.com/office/drawing/2014/main" id="{F14F1453-321E-08C3-5BE3-687D3B320173}"/>
                    </a:ext>
                  </a:extLst>
                </p:cNvPr>
                <p:cNvSpPr>
                  <a:spLocks noChangeAspect="1" noChangeArrowheads="1"/>
                </p:cNvSpPr>
                <p:nvPr/>
              </p:nvSpPr>
              <p:spPr bwMode="auto">
                <a:xfrm rot="-1632241">
                  <a:off x="4479" y="1645"/>
                  <a:ext cx="13" cy="34"/>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47" name="Oval 55">
                  <a:extLst>
                    <a:ext uri="{FF2B5EF4-FFF2-40B4-BE49-F238E27FC236}">
                      <a16:creationId xmlns:a16="http://schemas.microsoft.com/office/drawing/2014/main" id="{A17FE503-F64C-2EF7-A1CD-B6B7742553EA}"/>
                    </a:ext>
                  </a:extLst>
                </p:cNvPr>
                <p:cNvSpPr>
                  <a:spLocks noChangeAspect="1" noChangeArrowheads="1"/>
                </p:cNvSpPr>
                <p:nvPr/>
              </p:nvSpPr>
              <p:spPr bwMode="auto">
                <a:xfrm rot="-1632241">
                  <a:off x="4352" y="1549"/>
                  <a:ext cx="13" cy="34"/>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48" name="Oval 56">
                  <a:extLst>
                    <a:ext uri="{FF2B5EF4-FFF2-40B4-BE49-F238E27FC236}">
                      <a16:creationId xmlns:a16="http://schemas.microsoft.com/office/drawing/2014/main" id="{5AF93427-B277-EC0E-B14A-1BDC11C6E2A4}"/>
                    </a:ext>
                  </a:extLst>
                </p:cNvPr>
                <p:cNvSpPr>
                  <a:spLocks noChangeAspect="1" noChangeArrowheads="1"/>
                </p:cNvSpPr>
                <p:nvPr/>
              </p:nvSpPr>
              <p:spPr bwMode="auto">
                <a:xfrm rot="-1632241">
                  <a:off x="4297" y="1656"/>
                  <a:ext cx="13" cy="34"/>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49" name="Oval 57">
                  <a:extLst>
                    <a:ext uri="{FF2B5EF4-FFF2-40B4-BE49-F238E27FC236}">
                      <a16:creationId xmlns:a16="http://schemas.microsoft.com/office/drawing/2014/main" id="{45596FB3-7E40-E773-905C-B75D380995E4}"/>
                    </a:ext>
                  </a:extLst>
                </p:cNvPr>
                <p:cNvSpPr>
                  <a:spLocks noChangeAspect="1" noChangeArrowheads="1"/>
                </p:cNvSpPr>
                <p:nvPr/>
              </p:nvSpPr>
              <p:spPr bwMode="auto">
                <a:xfrm rot="-1632241">
                  <a:off x="4369" y="1836"/>
                  <a:ext cx="13" cy="34"/>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50" name="Oval 58">
                  <a:extLst>
                    <a:ext uri="{FF2B5EF4-FFF2-40B4-BE49-F238E27FC236}">
                      <a16:creationId xmlns:a16="http://schemas.microsoft.com/office/drawing/2014/main" id="{3DF57C48-AAB9-F9C6-8E0C-564987A35FBB}"/>
                    </a:ext>
                  </a:extLst>
                </p:cNvPr>
                <p:cNvSpPr>
                  <a:spLocks noChangeAspect="1" noChangeArrowheads="1"/>
                </p:cNvSpPr>
                <p:nvPr/>
              </p:nvSpPr>
              <p:spPr bwMode="auto">
                <a:xfrm rot="-1632241">
                  <a:off x="4485" y="1924"/>
                  <a:ext cx="13" cy="34"/>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51" name="Oval 59">
                  <a:extLst>
                    <a:ext uri="{FF2B5EF4-FFF2-40B4-BE49-F238E27FC236}">
                      <a16:creationId xmlns:a16="http://schemas.microsoft.com/office/drawing/2014/main" id="{783A461C-F23B-903D-A03E-FF45CE67318F}"/>
                    </a:ext>
                  </a:extLst>
                </p:cNvPr>
                <p:cNvSpPr>
                  <a:spLocks noChangeAspect="1" noChangeArrowheads="1"/>
                </p:cNvSpPr>
                <p:nvPr/>
              </p:nvSpPr>
              <p:spPr bwMode="auto">
                <a:xfrm rot="-1632241">
                  <a:off x="4548" y="1829"/>
                  <a:ext cx="13" cy="34"/>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grpSp>
          <p:sp>
            <p:nvSpPr>
              <p:cNvPr id="115731" name="Text Box 60">
                <a:extLst>
                  <a:ext uri="{FF2B5EF4-FFF2-40B4-BE49-F238E27FC236}">
                    <a16:creationId xmlns:a16="http://schemas.microsoft.com/office/drawing/2014/main" id="{9A479EC8-EEA5-166D-D96F-262003A663FC}"/>
                  </a:ext>
                </a:extLst>
              </p:cNvPr>
              <p:cNvSpPr txBox="1">
                <a:spLocks noChangeArrowheads="1"/>
              </p:cNvSpPr>
              <p:nvPr/>
            </p:nvSpPr>
            <p:spPr bwMode="auto">
              <a:xfrm>
                <a:off x="4170" y="1491"/>
                <a:ext cx="722" cy="23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000000"/>
                    </a:solidFill>
                  </a:rPr>
                  <a:t>19 HOLE</a:t>
                </a:r>
              </a:p>
            </p:txBody>
          </p:sp>
        </p:grpSp>
      </p:grpSp>
      <p:grpSp>
        <p:nvGrpSpPr>
          <p:cNvPr id="115716" name="Group 19">
            <a:extLst>
              <a:ext uri="{FF2B5EF4-FFF2-40B4-BE49-F238E27FC236}">
                <a16:creationId xmlns:a16="http://schemas.microsoft.com/office/drawing/2014/main" id="{4D7B1D51-81E9-8469-070E-353064C38511}"/>
              </a:ext>
            </a:extLst>
          </p:cNvPr>
          <p:cNvGrpSpPr>
            <a:grpSpLocks/>
          </p:cNvGrpSpPr>
          <p:nvPr/>
        </p:nvGrpSpPr>
        <p:grpSpPr bwMode="auto">
          <a:xfrm>
            <a:off x="6307139" y="5030789"/>
            <a:ext cx="1900238" cy="1189037"/>
            <a:chOff x="3013" y="3169"/>
            <a:chExt cx="1197" cy="749"/>
          </a:xfrm>
        </p:grpSpPr>
        <p:grpSp>
          <p:nvGrpSpPr>
            <p:cNvPr id="115717" name="Group 20">
              <a:extLst>
                <a:ext uri="{FF2B5EF4-FFF2-40B4-BE49-F238E27FC236}">
                  <a16:creationId xmlns:a16="http://schemas.microsoft.com/office/drawing/2014/main" id="{98423DE9-CB62-BC49-808A-9A32EC2C0639}"/>
                </a:ext>
              </a:extLst>
            </p:cNvPr>
            <p:cNvGrpSpPr>
              <a:grpSpLocks/>
            </p:cNvGrpSpPr>
            <p:nvPr/>
          </p:nvGrpSpPr>
          <p:grpSpPr bwMode="auto">
            <a:xfrm>
              <a:off x="3013" y="3169"/>
              <a:ext cx="1152" cy="749"/>
              <a:chOff x="2431" y="3106"/>
              <a:chExt cx="1152" cy="749"/>
            </a:xfrm>
          </p:grpSpPr>
          <p:sp>
            <p:nvSpPr>
              <p:cNvPr id="115719" name="AutoShape 21">
                <a:extLst>
                  <a:ext uri="{FF2B5EF4-FFF2-40B4-BE49-F238E27FC236}">
                    <a16:creationId xmlns:a16="http://schemas.microsoft.com/office/drawing/2014/main" id="{FCF008F1-CC79-3AE2-9C3D-0A07B6D01383}"/>
                  </a:ext>
                </a:extLst>
              </p:cNvPr>
              <p:cNvSpPr>
                <a:spLocks noChangeArrowheads="1"/>
              </p:cNvSpPr>
              <p:nvPr/>
            </p:nvSpPr>
            <p:spPr bwMode="auto">
              <a:xfrm rot="-6997794">
                <a:off x="2695" y="2842"/>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20" name="Oval 22">
                <a:extLst>
                  <a:ext uri="{FF2B5EF4-FFF2-40B4-BE49-F238E27FC236}">
                    <a16:creationId xmlns:a16="http://schemas.microsoft.com/office/drawing/2014/main" id="{F196E13E-FC68-9D4D-29C6-62E60B269624}"/>
                  </a:ext>
                </a:extLst>
              </p:cNvPr>
              <p:cNvSpPr>
                <a:spLocks noChangeAspect="1" noChangeArrowheads="1"/>
              </p:cNvSpPr>
              <p:nvPr/>
            </p:nvSpPr>
            <p:spPr bwMode="auto">
              <a:xfrm rot="-1632241">
                <a:off x="2547" y="3445"/>
                <a:ext cx="134" cy="336"/>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5721" name="Line 23">
                <a:extLst>
                  <a:ext uri="{FF2B5EF4-FFF2-40B4-BE49-F238E27FC236}">
                    <a16:creationId xmlns:a16="http://schemas.microsoft.com/office/drawing/2014/main" id="{D86C82F4-4641-6FAC-3A8B-1130ABEC0E46}"/>
                  </a:ext>
                </a:extLst>
              </p:cNvPr>
              <p:cNvSpPr>
                <a:spLocks noChangeShapeType="1"/>
              </p:cNvSpPr>
              <p:nvPr/>
            </p:nvSpPr>
            <p:spPr bwMode="auto">
              <a:xfrm flipH="1">
                <a:off x="2626" y="3740"/>
                <a:ext cx="0" cy="114"/>
              </a:xfrm>
              <a:prstGeom prst="line">
                <a:avLst/>
              </a:prstGeom>
              <a:noFill/>
              <a:ln w="63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15722" name="Freeform 24">
                <a:extLst>
                  <a:ext uri="{FF2B5EF4-FFF2-40B4-BE49-F238E27FC236}">
                    <a16:creationId xmlns:a16="http://schemas.microsoft.com/office/drawing/2014/main" id="{129157AD-6022-11BE-B614-1CB4BD7A2B02}"/>
                  </a:ext>
                </a:extLst>
              </p:cNvPr>
              <p:cNvSpPr>
                <a:spLocks/>
              </p:cNvSpPr>
              <p:nvPr/>
            </p:nvSpPr>
            <p:spPr bwMode="auto">
              <a:xfrm>
                <a:off x="2578" y="3624"/>
                <a:ext cx="133" cy="178"/>
              </a:xfrm>
              <a:custGeom>
                <a:avLst/>
                <a:gdLst>
                  <a:gd name="T0" fmla="*/ 0 w 133"/>
                  <a:gd name="T1" fmla="*/ 178 h 178"/>
                  <a:gd name="T2" fmla="*/ 0 w 133"/>
                  <a:gd name="T3" fmla="*/ 57 h 178"/>
                  <a:gd name="T4" fmla="*/ 113 w 133"/>
                  <a:gd name="T5" fmla="*/ 0 h 178"/>
                  <a:gd name="T6" fmla="*/ 118 w 133"/>
                  <a:gd name="T7" fmla="*/ 9 h 178"/>
                  <a:gd name="T8" fmla="*/ 120 w 133"/>
                  <a:gd name="T9" fmla="*/ 19 h 178"/>
                  <a:gd name="T10" fmla="*/ 124 w 133"/>
                  <a:gd name="T11" fmla="*/ 30 h 178"/>
                  <a:gd name="T12" fmla="*/ 128 w 133"/>
                  <a:gd name="T13" fmla="*/ 44 h 178"/>
                  <a:gd name="T14" fmla="*/ 130 w 133"/>
                  <a:gd name="T15" fmla="*/ 56 h 178"/>
                  <a:gd name="T16" fmla="*/ 132 w 133"/>
                  <a:gd name="T17" fmla="*/ 66 h 178"/>
                  <a:gd name="T18" fmla="*/ 133 w 133"/>
                  <a:gd name="T19" fmla="*/ 74 h 178"/>
                  <a:gd name="T20" fmla="*/ 48 w 133"/>
                  <a:gd name="T21" fmla="*/ 116 h 178"/>
                  <a:gd name="T22" fmla="*/ 48 w 133"/>
                  <a:gd name="T23" fmla="*/ 157 h 178"/>
                  <a:gd name="T24" fmla="*/ 0 w 133"/>
                  <a:gd name="T25" fmla="*/ 178 h 17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33" h="178">
                    <a:moveTo>
                      <a:pt x="0" y="178"/>
                    </a:moveTo>
                    <a:lnTo>
                      <a:pt x="0" y="57"/>
                    </a:lnTo>
                    <a:lnTo>
                      <a:pt x="113" y="0"/>
                    </a:lnTo>
                    <a:lnTo>
                      <a:pt x="118" y="9"/>
                    </a:lnTo>
                    <a:lnTo>
                      <a:pt x="120" y="19"/>
                    </a:lnTo>
                    <a:lnTo>
                      <a:pt x="124" y="30"/>
                    </a:lnTo>
                    <a:lnTo>
                      <a:pt x="128" y="44"/>
                    </a:lnTo>
                    <a:lnTo>
                      <a:pt x="130" y="56"/>
                    </a:lnTo>
                    <a:lnTo>
                      <a:pt x="132" y="66"/>
                    </a:lnTo>
                    <a:lnTo>
                      <a:pt x="133" y="74"/>
                    </a:lnTo>
                    <a:lnTo>
                      <a:pt x="48" y="116"/>
                    </a:lnTo>
                    <a:lnTo>
                      <a:pt x="48" y="157"/>
                    </a:lnTo>
                    <a:lnTo>
                      <a:pt x="0" y="178"/>
                    </a:lnTo>
                    <a:close/>
                  </a:path>
                </a:pathLst>
              </a:custGeom>
              <a:gradFill rotWithShape="0">
                <a:gsLst>
                  <a:gs pos="0">
                    <a:srgbClr val="765E00"/>
                  </a:gs>
                  <a:gs pos="50000">
                    <a:srgbClr val="FFCC00"/>
                  </a:gs>
                  <a:gs pos="100000">
                    <a:srgbClr val="765E00"/>
                  </a:gs>
                </a:gsLst>
                <a:lin ang="2700000" scaled="1"/>
              </a:gra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15723" name="Freeform 25">
                <a:extLst>
                  <a:ext uri="{FF2B5EF4-FFF2-40B4-BE49-F238E27FC236}">
                    <a16:creationId xmlns:a16="http://schemas.microsoft.com/office/drawing/2014/main" id="{A9C5F9B6-C257-A5E0-4F44-D6113665552F}"/>
                  </a:ext>
                </a:extLst>
              </p:cNvPr>
              <p:cNvSpPr>
                <a:spLocks/>
              </p:cNvSpPr>
              <p:nvPr/>
            </p:nvSpPr>
            <p:spPr bwMode="auto">
              <a:xfrm>
                <a:off x="2573" y="3784"/>
                <a:ext cx="51" cy="71"/>
              </a:xfrm>
              <a:custGeom>
                <a:avLst/>
                <a:gdLst>
                  <a:gd name="T0" fmla="*/ 0 w 51"/>
                  <a:gd name="T1" fmla="*/ 21 h 71"/>
                  <a:gd name="T2" fmla="*/ 51 w 51"/>
                  <a:gd name="T3" fmla="*/ 0 h 71"/>
                  <a:gd name="T4" fmla="*/ 51 w 51"/>
                  <a:gd name="T5" fmla="*/ 71 h 71"/>
                  <a:gd name="T6" fmla="*/ 0 w 51"/>
                  <a:gd name="T7" fmla="*/ 21 h 7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1" h="71">
                    <a:moveTo>
                      <a:pt x="0" y="21"/>
                    </a:moveTo>
                    <a:lnTo>
                      <a:pt x="51" y="0"/>
                    </a:lnTo>
                    <a:lnTo>
                      <a:pt x="51" y="71"/>
                    </a:lnTo>
                    <a:lnTo>
                      <a:pt x="0" y="21"/>
                    </a:lnTo>
                    <a:close/>
                  </a:path>
                </a:pathLst>
              </a:custGeom>
              <a:gradFill rotWithShape="0">
                <a:gsLst>
                  <a:gs pos="0">
                    <a:srgbClr val="765E00"/>
                  </a:gs>
                  <a:gs pos="50000">
                    <a:srgbClr val="FFCC00"/>
                  </a:gs>
                  <a:gs pos="100000">
                    <a:srgbClr val="765E00"/>
                  </a:gs>
                </a:gsLst>
                <a:lin ang="2700000" scaled="1"/>
              </a:gradFill>
              <a:ln>
                <a:noFill/>
              </a:ln>
              <a:effectLst/>
              <a:extLst>
                <a:ext uri="{91240B29-F687-4F45-9708-019B960494DF}">
                  <a14:hiddenLine xmlns:a14="http://schemas.microsoft.com/office/drawing/2010/main" w="6350" cap="flat" cmpd="sng">
                    <a:solidFill>
                      <a:srgbClr val="000000"/>
                    </a:solidFill>
                    <a:prstDash val="solid"/>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115718" name="Text Box 26">
              <a:extLst>
                <a:ext uri="{FF2B5EF4-FFF2-40B4-BE49-F238E27FC236}">
                  <a16:creationId xmlns:a16="http://schemas.microsoft.com/office/drawing/2014/main" id="{EF737805-53C0-6DEE-E451-4D5FCE3A8165}"/>
                </a:ext>
              </a:extLst>
            </p:cNvPr>
            <p:cNvSpPr txBox="1">
              <a:spLocks noChangeArrowheads="1"/>
            </p:cNvSpPr>
            <p:nvPr/>
          </p:nvSpPr>
          <p:spPr bwMode="auto">
            <a:xfrm>
              <a:off x="3415" y="3292"/>
              <a:ext cx="795" cy="407"/>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000000"/>
                  </a:solidFill>
                </a:rPr>
                <a:t>SLOTTED</a:t>
              </a:r>
            </a:p>
            <a:p>
              <a:pPr eaLnBrk="0" fontAlgn="base" hangingPunct="0">
                <a:spcBef>
                  <a:spcPct val="0"/>
                </a:spcBef>
                <a:spcAft>
                  <a:spcPct val="0"/>
                </a:spcAft>
              </a:pPr>
              <a:r>
                <a:rPr lang="en-GB" altLang="en-US" b="1">
                  <a:solidFill>
                    <a:srgbClr val="000000"/>
                  </a:solidFill>
                </a:rPr>
                <a:t>TUBE</a:t>
              </a:r>
            </a:p>
          </p:txBody>
        </p:sp>
      </p:grpSp>
    </p:spTree>
  </p:cSld>
  <p:clrMapOvr>
    <a:masterClrMapping/>
  </p:clrMapOvr>
  <p:transition>
    <p:wipe dir="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Line 3">
            <a:extLst>
              <a:ext uri="{FF2B5EF4-FFF2-40B4-BE49-F238E27FC236}">
                <a16:creationId xmlns:a16="http://schemas.microsoft.com/office/drawing/2014/main" id="{DCE343B5-E209-C6DC-C5E8-F29F81C3EF1C}"/>
              </a:ext>
            </a:extLst>
          </p:cNvPr>
          <p:cNvSpPr>
            <a:spLocks noChangeShapeType="1"/>
          </p:cNvSpPr>
          <p:nvPr/>
        </p:nvSpPr>
        <p:spPr bwMode="auto">
          <a:xfrm flipV="1">
            <a:off x="3352800" y="1981200"/>
            <a:ext cx="0" cy="312420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875" name="Freeform 4">
            <a:extLst>
              <a:ext uri="{FF2B5EF4-FFF2-40B4-BE49-F238E27FC236}">
                <a16:creationId xmlns:a16="http://schemas.microsoft.com/office/drawing/2014/main" id="{6653F33E-543B-39E6-C9AF-9C61C7BF8394}"/>
              </a:ext>
            </a:extLst>
          </p:cNvPr>
          <p:cNvSpPr>
            <a:spLocks noChangeAspect="1"/>
          </p:cNvSpPr>
          <p:nvPr/>
        </p:nvSpPr>
        <p:spPr bwMode="auto">
          <a:xfrm>
            <a:off x="2632075" y="5313364"/>
            <a:ext cx="687388" cy="858837"/>
          </a:xfrm>
          <a:custGeom>
            <a:avLst/>
            <a:gdLst>
              <a:gd name="T0" fmla="*/ 0 w 528"/>
              <a:gd name="T1" fmla="*/ 2147483646 h 480"/>
              <a:gd name="T2" fmla="*/ 2147483646 w 528"/>
              <a:gd name="T3" fmla="*/ 0 h 480"/>
              <a:gd name="T4" fmla="*/ 2147483646 w 528"/>
              <a:gd name="T5" fmla="*/ 2147483646 h 480"/>
              <a:gd name="T6" fmla="*/ 2147483646 w 528"/>
              <a:gd name="T7" fmla="*/ 2147483646 h 480"/>
              <a:gd name="T8" fmla="*/ 0 w 528"/>
              <a:gd name="T9" fmla="*/ 2147483646 h 480"/>
              <a:gd name="T10" fmla="*/ 0 w 528"/>
              <a:gd name="T11" fmla="*/ 2147483646 h 48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28" h="480">
                <a:moveTo>
                  <a:pt x="0" y="48"/>
                </a:moveTo>
                <a:lnTo>
                  <a:pt x="528" y="0"/>
                </a:lnTo>
                <a:lnTo>
                  <a:pt x="528" y="480"/>
                </a:lnTo>
                <a:lnTo>
                  <a:pt x="144" y="480"/>
                </a:lnTo>
                <a:lnTo>
                  <a:pt x="0" y="384"/>
                </a:lnTo>
                <a:lnTo>
                  <a:pt x="0" y="48"/>
                </a:lnTo>
                <a:close/>
              </a:path>
            </a:pathLst>
          </a:custGeom>
          <a:solidFill>
            <a:srgbClr val="969696">
              <a:alpha val="50195"/>
            </a:srgbClr>
          </a:solidFill>
          <a:ln>
            <a:noFill/>
          </a:ln>
          <a:effectLst/>
          <a:extLst>
            <a:ext uri="{91240B29-F687-4F45-9708-019B960494DF}">
              <a14:hiddenLine xmlns:a14="http://schemas.microsoft.com/office/drawing/2010/main" w="9525" cap="flat" cmpd="sng">
                <a:solidFill>
                  <a:srgbClr val="969696"/>
                </a:solidFill>
                <a:prstDash val="solid"/>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876" name="Freeform 5">
            <a:extLst>
              <a:ext uri="{FF2B5EF4-FFF2-40B4-BE49-F238E27FC236}">
                <a16:creationId xmlns:a16="http://schemas.microsoft.com/office/drawing/2014/main" id="{460BE8A5-5928-C6DD-A48B-3B4DE78ACEC5}"/>
              </a:ext>
            </a:extLst>
          </p:cNvPr>
          <p:cNvSpPr>
            <a:spLocks noChangeAspect="1"/>
          </p:cNvSpPr>
          <p:nvPr/>
        </p:nvSpPr>
        <p:spPr bwMode="auto">
          <a:xfrm>
            <a:off x="3319464" y="5484814"/>
            <a:ext cx="5900737" cy="515937"/>
          </a:xfrm>
          <a:custGeom>
            <a:avLst/>
            <a:gdLst>
              <a:gd name="T0" fmla="*/ 0 w 4944"/>
              <a:gd name="T1" fmla="*/ 0 h 528"/>
              <a:gd name="T2" fmla="*/ 2147483646 w 4944"/>
              <a:gd name="T3" fmla="*/ 0 h 528"/>
              <a:gd name="T4" fmla="*/ 2147483646 w 4944"/>
              <a:gd name="T5" fmla="*/ 2147483646 h 528"/>
              <a:gd name="T6" fmla="*/ 2147483646 w 4944"/>
              <a:gd name="T7" fmla="*/ 2147483646 h 528"/>
              <a:gd name="T8" fmla="*/ 2147483646 w 4944"/>
              <a:gd name="T9" fmla="*/ 2147483646 h 528"/>
              <a:gd name="T10" fmla="*/ 2147483646 w 4944"/>
              <a:gd name="T11" fmla="*/ 2147483646 h 528"/>
              <a:gd name="T12" fmla="*/ 2147483646 w 4944"/>
              <a:gd name="T13" fmla="*/ 2147483646 h 528"/>
              <a:gd name="T14" fmla="*/ 0 w 4944"/>
              <a:gd name="T15" fmla="*/ 2147483646 h 528"/>
              <a:gd name="T16" fmla="*/ 0 w 4944"/>
              <a:gd name="T17" fmla="*/ 0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44" h="528">
                <a:moveTo>
                  <a:pt x="0" y="0"/>
                </a:moveTo>
                <a:lnTo>
                  <a:pt x="1440" y="0"/>
                </a:lnTo>
                <a:lnTo>
                  <a:pt x="1920" y="96"/>
                </a:lnTo>
                <a:lnTo>
                  <a:pt x="4944" y="96"/>
                </a:lnTo>
                <a:lnTo>
                  <a:pt x="4944" y="432"/>
                </a:lnTo>
                <a:lnTo>
                  <a:pt x="1920" y="432"/>
                </a:lnTo>
                <a:lnTo>
                  <a:pt x="1488" y="528"/>
                </a:lnTo>
                <a:lnTo>
                  <a:pt x="0" y="528"/>
                </a:lnTo>
                <a:lnTo>
                  <a:pt x="0" y="0"/>
                </a:lnTo>
                <a:close/>
              </a:path>
            </a:pathLst>
          </a:custGeom>
          <a:solidFill>
            <a:srgbClr val="969696">
              <a:alpha val="50195"/>
            </a:srgbClr>
          </a:solidFill>
          <a:ln>
            <a:noFill/>
          </a:ln>
          <a:effectLst/>
          <a:extLst>
            <a:ext uri="{91240B29-F687-4F45-9708-019B960494DF}">
              <a14:hiddenLine xmlns:a14="http://schemas.microsoft.com/office/drawing/2010/main" w="9525" cap="flat" cmpd="sng">
                <a:solidFill>
                  <a:srgbClr val="969696"/>
                </a:solidFill>
                <a:prstDash val="solid"/>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877" name="Rectangle 6">
            <a:extLst>
              <a:ext uri="{FF2B5EF4-FFF2-40B4-BE49-F238E27FC236}">
                <a16:creationId xmlns:a16="http://schemas.microsoft.com/office/drawing/2014/main" id="{8E392CF5-8281-1EA8-61F1-9C1B62D845AE}"/>
              </a:ext>
            </a:extLst>
          </p:cNvPr>
          <p:cNvSpPr>
            <a:spLocks noChangeAspect="1" noChangeArrowheads="1"/>
          </p:cNvSpPr>
          <p:nvPr/>
        </p:nvSpPr>
        <p:spPr bwMode="auto">
          <a:xfrm>
            <a:off x="6870701" y="5484814"/>
            <a:ext cx="974725" cy="515937"/>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79878" name="Rectangle 7">
            <a:extLst>
              <a:ext uri="{FF2B5EF4-FFF2-40B4-BE49-F238E27FC236}">
                <a16:creationId xmlns:a16="http://schemas.microsoft.com/office/drawing/2014/main" id="{8141775B-DF6B-54A0-A093-0FC47B51D57D}"/>
              </a:ext>
            </a:extLst>
          </p:cNvPr>
          <p:cNvSpPr>
            <a:spLocks noChangeAspect="1" noChangeArrowheads="1"/>
          </p:cNvSpPr>
          <p:nvPr/>
        </p:nvSpPr>
        <p:spPr bwMode="auto">
          <a:xfrm>
            <a:off x="5610226" y="5541964"/>
            <a:ext cx="1260475" cy="401637"/>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79879" name="Rectangle 8">
            <a:extLst>
              <a:ext uri="{FF2B5EF4-FFF2-40B4-BE49-F238E27FC236}">
                <a16:creationId xmlns:a16="http://schemas.microsoft.com/office/drawing/2014/main" id="{68C8F96C-881E-4B98-8BA4-23D78E8F52BD}"/>
              </a:ext>
            </a:extLst>
          </p:cNvPr>
          <p:cNvSpPr>
            <a:spLocks noChangeAspect="1" noChangeArrowheads="1"/>
          </p:cNvSpPr>
          <p:nvPr/>
        </p:nvSpPr>
        <p:spPr bwMode="auto">
          <a:xfrm>
            <a:off x="7845425" y="5541964"/>
            <a:ext cx="1258888" cy="401637"/>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79880" name="Rectangle 9">
            <a:extLst>
              <a:ext uri="{FF2B5EF4-FFF2-40B4-BE49-F238E27FC236}">
                <a16:creationId xmlns:a16="http://schemas.microsoft.com/office/drawing/2014/main" id="{FD72BACB-27B2-5A60-1A1D-381F2A18787E}"/>
              </a:ext>
            </a:extLst>
          </p:cNvPr>
          <p:cNvSpPr>
            <a:spLocks noChangeAspect="1" noChangeArrowheads="1"/>
          </p:cNvSpPr>
          <p:nvPr/>
        </p:nvSpPr>
        <p:spPr bwMode="auto">
          <a:xfrm>
            <a:off x="3319463" y="5370514"/>
            <a:ext cx="1719262" cy="744537"/>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79881" name="Oval 10">
            <a:extLst>
              <a:ext uri="{FF2B5EF4-FFF2-40B4-BE49-F238E27FC236}">
                <a16:creationId xmlns:a16="http://schemas.microsoft.com/office/drawing/2014/main" id="{4C63DA1F-CB0C-142E-DE99-11431AE447CF}"/>
              </a:ext>
            </a:extLst>
          </p:cNvPr>
          <p:cNvSpPr>
            <a:spLocks noChangeAspect="1" noChangeArrowheads="1"/>
          </p:cNvSpPr>
          <p:nvPr/>
        </p:nvSpPr>
        <p:spPr bwMode="auto">
          <a:xfrm>
            <a:off x="4808538" y="5656264"/>
            <a:ext cx="171450" cy="173037"/>
          </a:xfrm>
          <a:prstGeom prst="ellipse">
            <a:avLst/>
          </a:prstGeom>
          <a:solidFill>
            <a:srgbClr val="969696">
              <a:alpha val="50195"/>
            </a:srgbClr>
          </a:solidFill>
          <a:ln>
            <a:noFill/>
          </a:ln>
          <a:effectLst/>
          <a:extLst>
            <a:ext uri="{91240B29-F687-4F45-9708-019B960494DF}">
              <a14:hiddenLine xmlns:a14="http://schemas.microsoft.com/office/drawing/2010/main" w="9525">
                <a:solidFill>
                  <a:srgbClr val="969696"/>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79882" name="Rectangle 11">
            <a:extLst>
              <a:ext uri="{FF2B5EF4-FFF2-40B4-BE49-F238E27FC236}">
                <a16:creationId xmlns:a16="http://schemas.microsoft.com/office/drawing/2014/main" id="{ED94DCA4-D8F7-FF0A-8FDA-E4D05218CD69}"/>
              </a:ext>
            </a:extLst>
          </p:cNvPr>
          <p:cNvSpPr>
            <a:spLocks noChangeAspect="1" noChangeArrowheads="1"/>
          </p:cNvSpPr>
          <p:nvPr/>
        </p:nvSpPr>
        <p:spPr bwMode="auto">
          <a:xfrm>
            <a:off x="3490914" y="5313363"/>
            <a:ext cx="801687" cy="228600"/>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79883" name="Rectangle 12">
            <a:extLst>
              <a:ext uri="{FF2B5EF4-FFF2-40B4-BE49-F238E27FC236}">
                <a16:creationId xmlns:a16="http://schemas.microsoft.com/office/drawing/2014/main" id="{FCDB64E0-B909-8776-07DF-4B1D9D9E7C41}"/>
              </a:ext>
            </a:extLst>
          </p:cNvPr>
          <p:cNvSpPr>
            <a:spLocks noChangeAspect="1" noChangeArrowheads="1"/>
          </p:cNvSpPr>
          <p:nvPr/>
        </p:nvSpPr>
        <p:spPr bwMode="auto">
          <a:xfrm>
            <a:off x="3319463" y="5313363"/>
            <a:ext cx="114300" cy="228600"/>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79884" name="Rectangle 13">
            <a:extLst>
              <a:ext uri="{FF2B5EF4-FFF2-40B4-BE49-F238E27FC236}">
                <a16:creationId xmlns:a16="http://schemas.microsoft.com/office/drawing/2014/main" id="{39FEF86F-6300-4A9B-3E37-C72A7681550E}"/>
              </a:ext>
            </a:extLst>
          </p:cNvPr>
          <p:cNvSpPr>
            <a:spLocks noChangeAspect="1" noChangeArrowheads="1"/>
          </p:cNvSpPr>
          <p:nvPr/>
        </p:nvSpPr>
        <p:spPr bwMode="auto">
          <a:xfrm>
            <a:off x="3433763" y="5370513"/>
            <a:ext cx="57150" cy="114300"/>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79885" name="Rectangle 14">
            <a:extLst>
              <a:ext uri="{FF2B5EF4-FFF2-40B4-BE49-F238E27FC236}">
                <a16:creationId xmlns:a16="http://schemas.microsoft.com/office/drawing/2014/main" id="{98B2DBE0-495D-7D28-E20D-942EA1951612}"/>
              </a:ext>
            </a:extLst>
          </p:cNvPr>
          <p:cNvSpPr>
            <a:spLocks noChangeArrowheads="1"/>
          </p:cNvSpPr>
          <p:nvPr/>
        </p:nvSpPr>
        <p:spPr bwMode="auto">
          <a:xfrm>
            <a:off x="4862514" y="5599114"/>
            <a:ext cx="4357687" cy="293687"/>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79886" name="Rectangle 15">
            <a:extLst>
              <a:ext uri="{FF2B5EF4-FFF2-40B4-BE49-F238E27FC236}">
                <a16:creationId xmlns:a16="http://schemas.microsoft.com/office/drawing/2014/main" id="{ECB16283-4697-9206-9646-00A2789FB433}"/>
              </a:ext>
            </a:extLst>
          </p:cNvPr>
          <p:cNvSpPr>
            <a:spLocks noChangeArrowheads="1"/>
          </p:cNvSpPr>
          <p:nvPr/>
        </p:nvSpPr>
        <p:spPr bwMode="auto">
          <a:xfrm>
            <a:off x="4487863" y="5597525"/>
            <a:ext cx="373062" cy="293688"/>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79887" name="Rectangle 16">
            <a:extLst>
              <a:ext uri="{FF2B5EF4-FFF2-40B4-BE49-F238E27FC236}">
                <a16:creationId xmlns:a16="http://schemas.microsoft.com/office/drawing/2014/main" id="{22025E8F-0CD9-BD20-06A5-668E0C9D87F5}"/>
              </a:ext>
            </a:extLst>
          </p:cNvPr>
          <p:cNvSpPr>
            <a:spLocks noChangeArrowheads="1"/>
          </p:cNvSpPr>
          <p:nvPr/>
        </p:nvSpPr>
        <p:spPr bwMode="auto">
          <a:xfrm>
            <a:off x="3294064" y="5597525"/>
            <a:ext cx="1190625" cy="293688"/>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79888" name="Rectangle 17">
            <a:extLst>
              <a:ext uri="{FF2B5EF4-FFF2-40B4-BE49-F238E27FC236}">
                <a16:creationId xmlns:a16="http://schemas.microsoft.com/office/drawing/2014/main" id="{21D4AAE8-7D4B-ECC2-BA9E-E440B894B914}"/>
              </a:ext>
            </a:extLst>
          </p:cNvPr>
          <p:cNvSpPr>
            <a:spLocks noChangeAspect="1" noChangeArrowheads="1"/>
          </p:cNvSpPr>
          <p:nvPr/>
        </p:nvSpPr>
        <p:spPr bwMode="auto">
          <a:xfrm>
            <a:off x="3033713" y="5484814"/>
            <a:ext cx="285750" cy="515937"/>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nvGrpSpPr>
          <p:cNvPr id="79889" name="Group 18">
            <a:extLst>
              <a:ext uri="{FF2B5EF4-FFF2-40B4-BE49-F238E27FC236}">
                <a16:creationId xmlns:a16="http://schemas.microsoft.com/office/drawing/2014/main" id="{355A8186-0876-1BAB-9473-BF3F50C9E435}"/>
              </a:ext>
            </a:extLst>
          </p:cNvPr>
          <p:cNvGrpSpPr>
            <a:grpSpLocks noChangeAspect="1"/>
          </p:cNvGrpSpPr>
          <p:nvPr/>
        </p:nvGrpSpPr>
        <p:grpSpPr bwMode="auto">
          <a:xfrm flipH="1" flipV="1">
            <a:off x="4581526" y="5648326"/>
            <a:ext cx="695325" cy="188913"/>
            <a:chOff x="3652" y="2251"/>
            <a:chExt cx="2108" cy="543"/>
          </a:xfrm>
        </p:grpSpPr>
        <p:sp>
          <p:nvSpPr>
            <p:cNvPr id="79906" name="Freeform 19">
              <a:extLst>
                <a:ext uri="{FF2B5EF4-FFF2-40B4-BE49-F238E27FC236}">
                  <a16:creationId xmlns:a16="http://schemas.microsoft.com/office/drawing/2014/main" id="{754312C4-0D2B-5865-A19F-BC39614BE540}"/>
                </a:ext>
              </a:extLst>
            </p:cNvPr>
            <p:cNvSpPr>
              <a:spLocks noChangeAspect="1"/>
            </p:cNvSpPr>
            <p:nvPr/>
          </p:nvSpPr>
          <p:spPr bwMode="auto">
            <a:xfrm>
              <a:off x="3669" y="2471"/>
              <a:ext cx="1920" cy="101"/>
            </a:xfrm>
            <a:custGeom>
              <a:avLst/>
              <a:gdLst>
                <a:gd name="T0" fmla="*/ 0 w 2278"/>
                <a:gd name="T1" fmla="*/ 26 h 113"/>
                <a:gd name="T2" fmla="*/ 9 w 2278"/>
                <a:gd name="T3" fmla="*/ 29 h 113"/>
                <a:gd name="T4" fmla="*/ 19 w 2278"/>
                <a:gd name="T5" fmla="*/ 32 h 113"/>
                <a:gd name="T6" fmla="*/ 29 w 2278"/>
                <a:gd name="T7" fmla="*/ 35 h 113"/>
                <a:gd name="T8" fmla="*/ 37 w 2278"/>
                <a:gd name="T9" fmla="*/ 37 h 113"/>
                <a:gd name="T10" fmla="*/ 47 w 2278"/>
                <a:gd name="T11" fmla="*/ 40 h 113"/>
                <a:gd name="T12" fmla="*/ 56 w 2278"/>
                <a:gd name="T13" fmla="*/ 41 h 113"/>
                <a:gd name="T14" fmla="*/ 66 w 2278"/>
                <a:gd name="T15" fmla="*/ 44 h 113"/>
                <a:gd name="T16" fmla="*/ 76 w 2278"/>
                <a:gd name="T17" fmla="*/ 46 h 113"/>
                <a:gd name="T18" fmla="*/ 85 w 2278"/>
                <a:gd name="T19" fmla="*/ 46 h 113"/>
                <a:gd name="T20" fmla="*/ 94 w 2278"/>
                <a:gd name="T21" fmla="*/ 49 h 113"/>
                <a:gd name="T22" fmla="*/ 105 w 2278"/>
                <a:gd name="T23" fmla="*/ 50 h 113"/>
                <a:gd name="T24" fmla="*/ 114 w 2278"/>
                <a:gd name="T25" fmla="*/ 50 h 113"/>
                <a:gd name="T26" fmla="*/ 124 w 2278"/>
                <a:gd name="T27" fmla="*/ 50 h 113"/>
                <a:gd name="T28" fmla="*/ 133 w 2278"/>
                <a:gd name="T29" fmla="*/ 51 h 113"/>
                <a:gd name="T30" fmla="*/ 142 w 2278"/>
                <a:gd name="T31" fmla="*/ 51 h 113"/>
                <a:gd name="T32" fmla="*/ 153 w 2278"/>
                <a:gd name="T33" fmla="*/ 50 h 113"/>
                <a:gd name="T34" fmla="*/ 153 w 2278"/>
                <a:gd name="T35" fmla="*/ 51 h 113"/>
                <a:gd name="T36" fmla="*/ 688 w 2278"/>
                <a:gd name="T37" fmla="*/ 51 h 113"/>
                <a:gd name="T38" fmla="*/ 688 w 2278"/>
                <a:gd name="T39" fmla="*/ 0 h 113"/>
                <a:gd name="T40" fmla="*/ 153 w 2278"/>
                <a:gd name="T41" fmla="*/ 0 h 113"/>
                <a:gd name="T42" fmla="*/ 153 w 2278"/>
                <a:gd name="T43" fmla="*/ 1 h 113"/>
                <a:gd name="T44" fmla="*/ 142 w 2278"/>
                <a:gd name="T45" fmla="*/ 2 h 113"/>
                <a:gd name="T46" fmla="*/ 133 w 2278"/>
                <a:gd name="T47" fmla="*/ 2 h 113"/>
                <a:gd name="T48" fmla="*/ 124 w 2278"/>
                <a:gd name="T49" fmla="*/ 4 h 113"/>
                <a:gd name="T50" fmla="*/ 114 w 2278"/>
                <a:gd name="T51" fmla="*/ 4 h 113"/>
                <a:gd name="T52" fmla="*/ 105 w 2278"/>
                <a:gd name="T53" fmla="*/ 4 h 113"/>
                <a:gd name="T54" fmla="*/ 94 w 2278"/>
                <a:gd name="T55" fmla="*/ 4 h 113"/>
                <a:gd name="T56" fmla="*/ 85 w 2278"/>
                <a:gd name="T57" fmla="*/ 4 h 113"/>
                <a:gd name="T58" fmla="*/ 76 w 2278"/>
                <a:gd name="T59" fmla="*/ 6 h 113"/>
                <a:gd name="T60" fmla="*/ 66 w 2278"/>
                <a:gd name="T61" fmla="*/ 9 h 113"/>
                <a:gd name="T62" fmla="*/ 56 w 2278"/>
                <a:gd name="T63" fmla="*/ 10 h 113"/>
                <a:gd name="T64" fmla="*/ 47 w 2278"/>
                <a:gd name="T65" fmla="*/ 12 h 113"/>
                <a:gd name="T66" fmla="*/ 37 w 2278"/>
                <a:gd name="T67" fmla="*/ 14 h 113"/>
                <a:gd name="T68" fmla="*/ 29 w 2278"/>
                <a:gd name="T69" fmla="*/ 17 h 113"/>
                <a:gd name="T70" fmla="*/ 19 w 2278"/>
                <a:gd name="T71" fmla="*/ 20 h 113"/>
                <a:gd name="T72" fmla="*/ 9 w 2278"/>
                <a:gd name="T73" fmla="*/ 23 h 113"/>
                <a:gd name="T74" fmla="*/ 0 w 2278"/>
                <a:gd name="T75" fmla="*/ 26 h 113"/>
                <a:gd name="T76" fmla="*/ 0 w 2278"/>
                <a:gd name="T77" fmla="*/ 26 h 113"/>
                <a:gd name="T78" fmla="*/ 0 w 2278"/>
                <a:gd name="T79" fmla="*/ 26 h 113"/>
                <a:gd name="T80" fmla="*/ 0 w 2278"/>
                <a:gd name="T81" fmla="*/ 26 h 113"/>
                <a:gd name="T82" fmla="*/ 0 w 2278"/>
                <a:gd name="T83" fmla="*/ 26 h 113"/>
                <a:gd name="T84" fmla="*/ 0 w 2278"/>
                <a:gd name="T85" fmla="*/ 26 h 113"/>
                <a:gd name="T86" fmla="*/ 0 w 2278"/>
                <a:gd name="T87" fmla="*/ 26 h 113"/>
                <a:gd name="T88" fmla="*/ 0 w 2278"/>
                <a:gd name="T89" fmla="*/ 26 h 113"/>
                <a:gd name="T90" fmla="*/ 0 w 2278"/>
                <a:gd name="T91" fmla="*/ 26 h 113"/>
                <a:gd name="T92" fmla="*/ 0 w 2278"/>
                <a:gd name="T93" fmla="*/ 26 h 113"/>
                <a:gd name="T94" fmla="*/ 0 w 2278"/>
                <a:gd name="T95" fmla="*/ 26 h 113"/>
                <a:gd name="T96" fmla="*/ 0 w 2278"/>
                <a:gd name="T97" fmla="*/ 26 h 113"/>
                <a:gd name="T98" fmla="*/ 0 w 2278"/>
                <a:gd name="T99" fmla="*/ 26 h 113"/>
                <a:gd name="T100" fmla="*/ 0 w 2278"/>
                <a:gd name="T101" fmla="*/ 26 h 113"/>
                <a:gd name="T102" fmla="*/ 0 w 2278"/>
                <a:gd name="T103" fmla="*/ 26 h 113"/>
                <a:gd name="T104" fmla="*/ 0 w 2278"/>
                <a:gd name="T105" fmla="*/ 26 h 113"/>
                <a:gd name="T106" fmla="*/ 0 w 2278"/>
                <a:gd name="T107" fmla="*/ 26 h 113"/>
                <a:gd name="T108" fmla="*/ 0 w 2278"/>
                <a:gd name="T109" fmla="*/ 26 h 11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278" h="113">
                  <a:moveTo>
                    <a:pt x="0" y="56"/>
                  </a:moveTo>
                  <a:lnTo>
                    <a:pt x="31" y="63"/>
                  </a:lnTo>
                  <a:lnTo>
                    <a:pt x="62" y="70"/>
                  </a:lnTo>
                  <a:lnTo>
                    <a:pt x="93" y="76"/>
                  </a:lnTo>
                  <a:lnTo>
                    <a:pt x="125" y="82"/>
                  </a:lnTo>
                  <a:lnTo>
                    <a:pt x="156" y="87"/>
                  </a:lnTo>
                  <a:lnTo>
                    <a:pt x="187" y="92"/>
                  </a:lnTo>
                  <a:lnTo>
                    <a:pt x="218" y="96"/>
                  </a:lnTo>
                  <a:lnTo>
                    <a:pt x="251" y="100"/>
                  </a:lnTo>
                  <a:lnTo>
                    <a:pt x="281" y="103"/>
                  </a:lnTo>
                  <a:lnTo>
                    <a:pt x="312" y="106"/>
                  </a:lnTo>
                  <a:lnTo>
                    <a:pt x="343" y="108"/>
                  </a:lnTo>
                  <a:lnTo>
                    <a:pt x="376" y="110"/>
                  </a:lnTo>
                  <a:lnTo>
                    <a:pt x="407" y="111"/>
                  </a:lnTo>
                  <a:lnTo>
                    <a:pt x="439" y="112"/>
                  </a:lnTo>
                  <a:lnTo>
                    <a:pt x="472" y="112"/>
                  </a:lnTo>
                  <a:lnTo>
                    <a:pt x="505" y="111"/>
                  </a:lnTo>
                  <a:lnTo>
                    <a:pt x="505" y="112"/>
                  </a:lnTo>
                  <a:lnTo>
                    <a:pt x="2277" y="112"/>
                  </a:lnTo>
                  <a:lnTo>
                    <a:pt x="2277" y="0"/>
                  </a:lnTo>
                  <a:lnTo>
                    <a:pt x="505" y="0"/>
                  </a:lnTo>
                  <a:lnTo>
                    <a:pt x="505" y="1"/>
                  </a:lnTo>
                  <a:lnTo>
                    <a:pt x="472" y="2"/>
                  </a:lnTo>
                  <a:lnTo>
                    <a:pt x="439" y="2"/>
                  </a:lnTo>
                  <a:lnTo>
                    <a:pt x="407" y="4"/>
                  </a:lnTo>
                  <a:lnTo>
                    <a:pt x="376" y="4"/>
                  </a:lnTo>
                  <a:lnTo>
                    <a:pt x="343" y="6"/>
                  </a:lnTo>
                  <a:lnTo>
                    <a:pt x="312" y="8"/>
                  </a:lnTo>
                  <a:lnTo>
                    <a:pt x="281" y="11"/>
                  </a:lnTo>
                  <a:lnTo>
                    <a:pt x="251" y="13"/>
                  </a:lnTo>
                  <a:lnTo>
                    <a:pt x="218" y="18"/>
                  </a:lnTo>
                  <a:lnTo>
                    <a:pt x="187" y="21"/>
                  </a:lnTo>
                  <a:lnTo>
                    <a:pt x="156" y="27"/>
                  </a:lnTo>
                  <a:lnTo>
                    <a:pt x="125" y="31"/>
                  </a:lnTo>
                  <a:lnTo>
                    <a:pt x="93" y="38"/>
                  </a:lnTo>
                  <a:lnTo>
                    <a:pt x="62" y="44"/>
                  </a:lnTo>
                  <a:lnTo>
                    <a:pt x="31" y="51"/>
                  </a:lnTo>
                  <a:lnTo>
                    <a:pt x="0" y="57"/>
                  </a:lnTo>
                  <a:lnTo>
                    <a:pt x="0" y="56"/>
                  </a:lnTo>
                </a:path>
              </a:pathLst>
            </a:custGeom>
            <a:solidFill>
              <a:srgbClr val="C0C0C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07" name="Freeform 20">
              <a:extLst>
                <a:ext uri="{FF2B5EF4-FFF2-40B4-BE49-F238E27FC236}">
                  <a16:creationId xmlns:a16="http://schemas.microsoft.com/office/drawing/2014/main" id="{DFE3E046-2C77-A6D4-7270-EFE5275F4C6E}"/>
                </a:ext>
              </a:extLst>
            </p:cNvPr>
            <p:cNvSpPr>
              <a:spLocks noChangeAspect="1"/>
            </p:cNvSpPr>
            <p:nvPr/>
          </p:nvSpPr>
          <p:spPr bwMode="auto">
            <a:xfrm>
              <a:off x="5218" y="2302"/>
              <a:ext cx="172" cy="121"/>
            </a:xfrm>
            <a:custGeom>
              <a:avLst/>
              <a:gdLst>
                <a:gd name="T0" fmla="*/ 34 w 225"/>
                <a:gd name="T1" fmla="*/ 3 h 158"/>
                <a:gd name="T2" fmla="*/ 34 w 225"/>
                <a:gd name="T3" fmla="*/ 24 h 158"/>
                <a:gd name="T4" fmla="*/ 11 w 225"/>
                <a:gd name="T5" fmla="*/ 21 h 158"/>
                <a:gd name="T6" fmla="*/ 0 w 225"/>
                <a:gd name="T7" fmla="*/ 18 h 158"/>
                <a:gd name="T8" fmla="*/ 4 w 225"/>
                <a:gd name="T9" fmla="*/ 8 h 158"/>
                <a:gd name="T10" fmla="*/ 4 w 225"/>
                <a:gd name="T11" fmla="*/ 0 h 158"/>
                <a:gd name="T12" fmla="*/ 14 w 225"/>
                <a:gd name="T13" fmla="*/ 0 h 158"/>
                <a:gd name="T14" fmla="*/ 24 w 225"/>
                <a:gd name="T15" fmla="*/ 0 h 158"/>
                <a:gd name="T16" fmla="*/ 34 w 225"/>
                <a:gd name="T17" fmla="*/ 3 h 158"/>
                <a:gd name="T18" fmla="*/ 34 w 225"/>
                <a:gd name="T19" fmla="*/ 3 h 15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5" h="158">
                  <a:moveTo>
                    <a:pt x="224" y="20"/>
                  </a:moveTo>
                  <a:lnTo>
                    <a:pt x="224" y="157"/>
                  </a:lnTo>
                  <a:lnTo>
                    <a:pt x="67" y="137"/>
                  </a:lnTo>
                  <a:lnTo>
                    <a:pt x="0" y="117"/>
                  </a:lnTo>
                  <a:lnTo>
                    <a:pt x="22" y="59"/>
                  </a:lnTo>
                  <a:lnTo>
                    <a:pt x="22" y="0"/>
                  </a:lnTo>
                  <a:lnTo>
                    <a:pt x="89" y="0"/>
                  </a:lnTo>
                  <a:lnTo>
                    <a:pt x="156" y="0"/>
                  </a:lnTo>
                  <a:lnTo>
                    <a:pt x="224" y="20"/>
                  </a:lnTo>
                </a:path>
              </a:pathLst>
            </a:custGeom>
            <a:gradFill rotWithShape="0">
              <a:gsLst>
                <a:gs pos="0">
                  <a:srgbClr val="E26200"/>
                </a:gs>
                <a:gs pos="100000">
                  <a:srgbClr val="FFEFCE"/>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08" name="Freeform 21">
              <a:extLst>
                <a:ext uri="{FF2B5EF4-FFF2-40B4-BE49-F238E27FC236}">
                  <a16:creationId xmlns:a16="http://schemas.microsoft.com/office/drawing/2014/main" id="{7746DF14-B26E-3E8F-1268-08626661D257}"/>
                </a:ext>
              </a:extLst>
            </p:cNvPr>
            <p:cNvSpPr>
              <a:spLocks noChangeAspect="1"/>
            </p:cNvSpPr>
            <p:nvPr/>
          </p:nvSpPr>
          <p:spPr bwMode="auto">
            <a:xfrm>
              <a:off x="4119" y="2285"/>
              <a:ext cx="156" cy="172"/>
            </a:xfrm>
            <a:custGeom>
              <a:avLst/>
              <a:gdLst>
                <a:gd name="T0" fmla="*/ 0 w 203"/>
                <a:gd name="T1" fmla="*/ 4 h 224"/>
                <a:gd name="T2" fmla="*/ 0 w 203"/>
                <a:gd name="T3" fmla="*/ 35 h 224"/>
                <a:gd name="T4" fmla="*/ 25 w 203"/>
                <a:gd name="T5" fmla="*/ 31 h 224"/>
                <a:gd name="T6" fmla="*/ 28 w 203"/>
                <a:gd name="T7" fmla="*/ 28 h 224"/>
                <a:gd name="T8" fmla="*/ 32 w 203"/>
                <a:gd name="T9" fmla="*/ 22 h 224"/>
                <a:gd name="T10" fmla="*/ 32 w 203"/>
                <a:gd name="T11" fmla="*/ 14 h 224"/>
                <a:gd name="T12" fmla="*/ 28 w 203"/>
                <a:gd name="T13" fmla="*/ 11 h 224"/>
                <a:gd name="T14" fmla="*/ 22 w 203"/>
                <a:gd name="T15" fmla="*/ 4 h 224"/>
                <a:gd name="T16" fmla="*/ 15 w 203"/>
                <a:gd name="T17" fmla="*/ 0 h 224"/>
                <a:gd name="T18" fmla="*/ 7 w 203"/>
                <a:gd name="T19" fmla="*/ 0 h 224"/>
                <a:gd name="T20" fmla="*/ 0 w 203"/>
                <a:gd name="T21" fmla="*/ 4 h 224"/>
                <a:gd name="T22" fmla="*/ 0 w 203"/>
                <a:gd name="T23" fmla="*/ 4 h 2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3" h="224">
                  <a:moveTo>
                    <a:pt x="0" y="22"/>
                  </a:moveTo>
                  <a:lnTo>
                    <a:pt x="0" y="223"/>
                  </a:lnTo>
                  <a:lnTo>
                    <a:pt x="157" y="201"/>
                  </a:lnTo>
                  <a:lnTo>
                    <a:pt x="179" y="179"/>
                  </a:lnTo>
                  <a:lnTo>
                    <a:pt x="202" y="134"/>
                  </a:lnTo>
                  <a:lnTo>
                    <a:pt x="202" y="89"/>
                  </a:lnTo>
                  <a:lnTo>
                    <a:pt x="179" y="67"/>
                  </a:lnTo>
                  <a:lnTo>
                    <a:pt x="134" y="22"/>
                  </a:lnTo>
                  <a:lnTo>
                    <a:pt x="90" y="0"/>
                  </a:lnTo>
                  <a:lnTo>
                    <a:pt x="45" y="0"/>
                  </a:lnTo>
                  <a:lnTo>
                    <a:pt x="0" y="22"/>
                  </a:lnTo>
                </a:path>
              </a:pathLst>
            </a:custGeom>
            <a:gradFill rotWithShape="0">
              <a:gsLst>
                <a:gs pos="0">
                  <a:srgbClr val="5F5F5F"/>
                </a:gs>
                <a:gs pos="100000">
                  <a:srgbClr val="FFFFFF"/>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09" name="Freeform 22">
              <a:extLst>
                <a:ext uri="{FF2B5EF4-FFF2-40B4-BE49-F238E27FC236}">
                  <a16:creationId xmlns:a16="http://schemas.microsoft.com/office/drawing/2014/main" id="{556DBA0C-9D92-464B-E4D0-F452F49ECAF4}"/>
                </a:ext>
              </a:extLst>
            </p:cNvPr>
            <p:cNvSpPr>
              <a:spLocks noChangeAspect="1"/>
            </p:cNvSpPr>
            <p:nvPr/>
          </p:nvSpPr>
          <p:spPr bwMode="auto">
            <a:xfrm>
              <a:off x="5218" y="2268"/>
              <a:ext cx="206" cy="206"/>
            </a:xfrm>
            <a:custGeom>
              <a:avLst/>
              <a:gdLst>
                <a:gd name="T0" fmla="*/ 0 w 269"/>
                <a:gd name="T1" fmla="*/ 4 h 270"/>
                <a:gd name="T2" fmla="*/ 41 w 269"/>
                <a:gd name="T3" fmla="*/ 40 h 270"/>
                <a:gd name="T4" fmla="*/ 41 w 269"/>
                <a:gd name="T5" fmla="*/ 34 h 270"/>
                <a:gd name="T6" fmla="*/ 41 w 269"/>
                <a:gd name="T7" fmla="*/ 33 h 270"/>
                <a:gd name="T8" fmla="*/ 41 w 269"/>
                <a:gd name="T9" fmla="*/ 33 h 270"/>
                <a:gd name="T10" fmla="*/ 41 w 269"/>
                <a:gd name="T11" fmla="*/ 33 h 270"/>
                <a:gd name="T12" fmla="*/ 40 w 269"/>
                <a:gd name="T13" fmla="*/ 32 h 270"/>
                <a:gd name="T14" fmla="*/ 40 w 269"/>
                <a:gd name="T15" fmla="*/ 31 h 270"/>
                <a:gd name="T16" fmla="*/ 39 w 269"/>
                <a:gd name="T17" fmla="*/ 31 h 270"/>
                <a:gd name="T18" fmla="*/ 39 w 269"/>
                <a:gd name="T19" fmla="*/ 31 h 270"/>
                <a:gd name="T20" fmla="*/ 39 w 269"/>
                <a:gd name="T21" fmla="*/ 31 h 270"/>
                <a:gd name="T22" fmla="*/ 38 w 269"/>
                <a:gd name="T23" fmla="*/ 31 h 270"/>
                <a:gd name="T24" fmla="*/ 17 w 269"/>
                <a:gd name="T25" fmla="*/ 24 h 270"/>
                <a:gd name="T26" fmla="*/ 15 w 269"/>
                <a:gd name="T27" fmla="*/ 24 h 270"/>
                <a:gd name="T28" fmla="*/ 15 w 269"/>
                <a:gd name="T29" fmla="*/ 22 h 270"/>
                <a:gd name="T30" fmla="*/ 14 w 269"/>
                <a:gd name="T31" fmla="*/ 21 h 270"/>
                <a:gd name="T32" fmla="*/ 14 w 269"/>
                <a:gd name="T33" fmla="*/ 21 h 270"/>
                <a:gd name="T34" fmla="*/ 14 w 269"/>
                <a:gd name="T35" fmla="*/ 19 h 270"/>
                <a:gd name="T36" fmla="*/ 15 w 269"/>
                <a:gd name="T37" fmla="*/ 18 h 270"/>
                <a:gd name="T38" fmla="*/ 15 w 269"/>
                <a:gd name="T39" fmla="*/ 18 h 270"/>
                <a:gd name="T40" fmla="*/ 17 w 269"/>
                <a:gd name="T41" fmla="*/ 17 h 270"/>
                <a:gd name="T42" fmla="*/ 31 w 269"/>
                <a:gd name="T43" fmla="*/ 14 h 270"/>
                <a:gd name="T44" fmla="*/ 31 w 269"/>
                <a:gd name="T45" fmla="*/ 14 h 270"/>
                <a:gd name="T46" fmla="*/ 31 w 269"/>
                <a:gd name="T47" fmla="*/ 14 h 270"/>
                <a:gd name="T48" fmla="*/ 33 w 269"/>
                <a:gd name="T49" fmla="*/ 14 h 270"/>
                <a:gd name="T50" fmla="*/ 34 w 269"/>
                <a:gd name="T51" fmla="*/ 13 h 270"/>
                <a:gd name="T52" fmla="*/ 34 w 269"/>
                <a:gd name="T53" fmla="*/ 12 h 270"/>
                <a:gd name="T54" fmla="*/ 34 w 269"/>
                <a:gd name="T55" fmla="*/ 12 h 270"/>
                <a:gd name="T56" fmla="*/ 34 w 269"/>
                <a:gd name="T57" fmla="*/ 11 h 270"/>
                <a:gd name="T58" fmla="*/ 34 w 269"/>
                <a:gd name="T59" fmla="*/ 11 h 270"/>
                <a:gd name="T60" fmla="*/ 34 w 269"/>
                <a:gd name="T61" fmla="*/ 11 h 270"/>
                <a:gd name="T62" fmla="*/ 34 w 269"/>
                <a:gd name="T63" fmla="*/ 6 h 270"/>
                <a:gd name="T64" fmla="*/ 34 w 269"/>
                <a:gd name="T65" fmla="*/ 6 h 270"/>
                <a:gd name="T66" fmla="*/ 34 w 269"/>
                <a:gd name="T67" fmla="*/ 5 h 270"/>
                <a:gd name="T68" fmla="*/ 34 w 269"/>
                <a:gd name="T69" fmla="*/ 5 h 270"/>
                <a:gd name="T70" fmla="*/ 34 w 269"/>
                <a:gd name="T71" fmla="*/ 5 h 270"/>
                <a:gd name="T72" fmla="*/ 34 w 269"/>
                <a:gd name="T73" fmla="*/ 4 h 270"/>
                <a:gd name="T74" fmla="*/ 32 w 269"/>
                <a:gd name="T75" fmla="*/ 4 h 270"/>
                <a:gd name="T76" fmla="*/ 31 w 269"/>
                <a:gd name="T77" fmla="*/ 4 h 270"/>
                <a:gd name="T78" fmla="*/ 31 w 269"/>
                <a:gd name="T79" fmla="*/ 4 h 270"/>
                <a:gd name="T80" fmla="*/ 11 w 269"/>
                <a:gd name="T81" fmla="*/ 0 h 270"/>
                <a:gd name="T82" fmla="*/ 0 w 269"/>
                <a:gd name="T83" fmla="*/ 1 h 2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69" h="270">
                  <a:moveTo>
                    <a:pt x="0" y="1"/>
                  </a:moveTo>
                  <a:lnTo>
                    <a:pt x="0" y="23"/>
                  </a:lnTo>
                  <a:lnTo>
                    <a:pt x="44" y="225"/>
                  </a:lnTo>
                  <a:lnTo>
                    <a:pt x="268" y="269"/>
                  </a:lnTo>
                  <a:lnTo>
                    <a:pt x="268" y="224"/>
                  </a:lnTo>
                  <a:lnTo>
                    <a:pt x="267" y="222"/>
                  </a:lnTo>
                  <a:lnTo>
                    <a:pt x="266" y="220"/>
                  </a:lnTo>
                  <a:lnTo>
                    <a:pt x="264" y="219"/>
                  </a:lnTo>
                  <a:lnTo>
                    <a:pt x="264" y="217"/>
                  </a:lnTo>
                  <a:lnTo>
                    <a:pt x="262" y="216"/>
                  </a:lnTo>
                  <a:lnTo>
                    <a:pt x="262" y="214"/>
                  </a:lnTo>
                  <a:lnTo>
                    <a:pt x="260" y="212"/>
                  </a:lnTo>
                  <a:lnTo>
                    <a:pt x="260" y="210"/>
                  </a:lnTo>
                  <a:lnTo>
                    <a:pt x="258" y="210"/>
                  </a:lnTo>
                  <a:lnTo>
                    <a:pt x="256" y="208"/>
                  </a:lnTo>
                  <a:lnTo>
                    <a:pt x="254" y="208"/>
                  </a:lnTo>
                  <a:lnTo>
                    <a:pt x="253" y="206"/>
                  </a:lnTo>
                  <a:lnTo>
                    <a:pt x="251" y="206"/>
                  </a:lnTo>
                  <a:lnTo>
                    <a:pt x="250" y="204"/>
                  </a:lnTo>
                  <a:lnTo>
                    <a:pt x="248" y="203"/>
                  </a:lnTo>
                  <a:lnTo>
                    <a:pt x="246" y="202"/>
                  </a:lnTo>
                  <a:lnTo>
                    <a:pt x="111" y="157"/>
                  </a:lnTo>
                  <a:lnTo>
                    <a:pt x="106" y="157"/>
                  </a:lnTo>
                  <a:lnTo>
                    <a:pt x="101" y="156"/>
                  </a:lnTo>
                  <a:lnTo>
                    <a:pt x="97" y="154"/>
                  </a:lnTo>
                  <a:lnTo>
                    <a:pt x="95" y="150"/>
                  </a:lnTo>
                  <a:lnTo>
                    <a:pt x="92" y="147"/>
                  </a:lnTo>
                  <a:lnTo>
                    <a:pt x="90" y="144"/>
                  </a:lnTo>
                  <a:lnTo>
                    <a:pt x="89" y="140"/>
                  </a:lnTo>
                  <a:lnTo>
                    <a:pt x="89" y="135"/>
                  </a:lnTo>
                  <a:lnTo>
                    <a:pt x="89" y="132"/>
                  </a:lnTo>
                  <a:lnTo>
                    <a:pt x="90" y="128"/>
                  </a:lnTo>
                  <a:lnTo>
                    <a:pt x="92" y="124"/>
                  </a:lnTo>
                  <a:lnTo>
                    <a:pt x="95" y="120"/>
                  </a:lnTo>
                  <a:lnTo>
                    <a:pt x="97" y="118"/>
                  </a:lnTo>
                  <a:lnTo>
                    <a:pt x="101" y="115"/>
                  </a:lnTo>
                  <a:lnTo>
                    <a:pt x="106" y="113"/>
                  </a:lnTo>
                  <a:lnTo>
                    <a:pt x="111" y="112"/>
                  </a:lnTo>
                  <a:lnTo>
                    <a:pt x="201" y="90"/>
                  </a:lnTo>
                  <a:lnTo>
                    <a:pt x="202" y="89"/>
                  </a:lnTo>
                  <a:lnTo>
                    <a:pt x="203" y="89"/>
                  </a:lnTo>
                  <a:lnTo>
                    <a:pt x="205" y="89"/>
                  </a:lnTo>
                  <a:lnTo>
                    <a:pt x="207" y="89"/>
                  </a:lnTo>
                  <a:lnTo>
                    <a:pt x="210" y="89"/>
                  </a:lnTo>
                  <a:lnTo>
                    <a:pt x="211" y="89"/>
                  </a:lnTo>
                  <a:lnTo>
                    <a:pt x="213" y="87"/>
                  </a:lnTo>
                  <a:lnTo>
                    <a:pt x="215" y="85"/>
                  </a:lnTo>
                  <a:lnTo>
                    <a:pt x="216" y="83"/>
                  </a:lnTo>
                  <a:lnTo>
                    <a:pt x="216" y="82"/>
                  </a:lnTo>
                  <a:lnTo>
                    <a:pt x="218" y="81"/>
                  </a:lnTo>
                  <a:lnTo>
                    <a:pt x="219" y="79"/>
                  </a:lnTo>
                  <a:lnTo>
                    <a:pt x="220" y="77"/>
                  </a:lnTo>
                  <a:lnTo>
                    <a:pt x="220" y="75"/>
                  </a:lnTo>
                  <a:lnTo>
                    <a:pt x="221" y="73"/>
                  </a:lnTo>
                  <a:lnTo>
                    <a:pt x="221" y="71"/>
                  </a:lnTo>
                  <a:lnTo>
                    <a:pt x="222" y="68"/>
                  </a:lnTo>
                  <a:lnTo>
                    <a:pt x="224" y="67"/>
                  </a:lnTo>
                  <a:lnTo>
                    <a:pt x="224" y="45"/>
                  </a:lnTo>
                  <a:lnTo>
                    <a:pt x="223" y="44"/>
                  </a:lnTo>
                  <a:lnTo>
                    <a:pt x="222" y="42"/>
                  </a:lnTo>
                  <a:lnTo>
                    <a:pt x="222" y="41"/>
                  </a:lnTo>
                  <a:lnTo>
                    <a:pt x="221" y="39"/>
                  </a:lnTo>
                  <a:lnTo>
                    <a:pt x="221" y="37"/>
                  </a:lnTo>
                  <a:lnTo>
                    <a:pt x="219" y="35"/>
                  </a:lnTo>
                  <a:lnTo>
                    <a:pt x="218" y="33"/>
                  </a:lnTo>
                  <a:lnTo>
                    <a:pt x="216" y="31"/>
                  </a:lnTo>
                  <a:lnTo>
                    <a:pt x="216" y="30"/>
                  </a:lnTo>
                  <a:lnTo>
                    <a:pt x="215" y="30"/>
                  </a:lnTo>
                  <a:lnTo>
                    <a:pt x="213" y="28"/>
                  </a:lnTo>
                  <a:lnTo>
                    <a:pt x="211" y="27"/>
                  </a:lnTo>
                  <a:lnTo>
                    <a:pt x="210" y="25"/>
                  </a:lnTo>
                  <a:lnTo>
                    <a:pt x="207" y="25"/>
                  </a:lnTo>
                  <a:lnTo>
                    <a:pt x="205" y="24"/>
                  </a:lnTo>
                  <a:lnTo>
                    <a:pt x="203" y="24"/>
                  </a:lnTo>
                  <a:lnTo>
                    <a:pt x="202" y="23"/>
                  </a:lnTo>
                  <a:lnTo>
                    <a:pt x="201" y="23"/>
                  </a:lnTo>
                  <a:lnTo>
                    <a:pt x="67" y="0"/>
                  </a:lnTo>
                  <a:lnTo>
                    <a:pt x="0" y="0"/>
                  </a:lnTo>
                  <a:lnTo>
                    <a:pt x="0" y="1"/>
                  </a:lnTo>
                </a:path>
              </a:pathLst>
            </a:custGeom>
            <a:solidFill>
              <a:srgbClr val="FFEFCE"/>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10" name="Freeform 23">
              <a:extLst>
                <a:ext uri="{FF2B5EF4-FFF2-40B4-BE49-F238E27FC236}">
                  <a16:creationId xmlns:a16="http://schemas.microsoft.com/office/drawing/2014/main" id="{658711F4-6116-98B4-48CF-0B11AEF33911}"/>
                </a:ext>
              </a:extLst>
            </p:cNvPr>
            <p:cNvSpPr>
              <a:spLocks noChangeAspect="1"/>
            </p:cNvSpPr>
            <p:nvPr/>
          </p:nvSpPr>
          <p:spPr bwMode="auto">
            <a:xfrm>
              <a:off x="4137" y="2251"/>
              <a:ext cx="69" cy="35"/>
            </a:xfrm>
            <a:custGeom>
              <a:avLst/>
              <a:gdLst>
                <a:gd name="T0" fmla="*/ 13 w 91"/>
                <a:gd name="T1" fmla="*/ 6 h 46"/>
                <a:gd name="T2" fmla="*/ 0 w 91"/>
                <a:gd name="T3" fmla="*/ 6 h 46"/>
                <a:gd name="T4" fmla="*/ 0 w 91"/>
                <a:gd name="T5" fmla="*/ 4 h 46"/>
                <a:gd name="T6" fmla="*/ 4 w 91"/>
                <a:gd name="T7" fmla="*/ 0 h 46"/>
                <a:gd name="T8" fmla="*/ 13 w 91"/>
                <a:gd name="T9" fmla="*/ 0 h 46"/>
                <a:gd name="T10" fmla="*/ 13 w 91"/>
                <a:gd name="T11" fmla="*/ 6 h 46"/>
                <a:gd name="T12" fmla="*/ 13 w 91"/>
                <a:gd name="T13" fmla="*/ 6 h 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1" h="46">
                  <a:moveTo>
                    <a:pt x="90" y="45"/>
                  </a:moveTo>
                  <a:lnTo>
                    <a:pt x="0" y="45"/>
                  </a:lnTo>
                  <a:lnTo>
                    <a:pt x="0" y="22"/>
                  </a:lnTo>
                  <a:lnTo>
                    <a:pt x="22" y="0"/>
                  </a:lnTo>
                  <a:lnTo>
                    <a:pt x="90" y="0"/>
                  </a:lnTo>
                  <a:lnTo>
                    <a:pt x="90" y="45"/>
                  </a:lnTo>
                </a:path>
              </a:pathLst>
            </a:custGeom>
            <a:solidFill>
              <a:srgbClr val="FFFFFF"/>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11" name="Freeform 24">
              <a:extLst>
                <a:ext uri="{FF2B5EF4-FFF2-40B4-BE49-F238E27FC236}">
                  <a16:creationId xmlns:a16="http://schemas.microsoft.com/office/drawing/2014/main" id="{FBFE50B3-0395-B17D-34D7-D9D7E18E6563}"/>
                </a:ext>
              </a:extLst>
            </p:cNvPr>
            <p:cNvSpPr>
              <a:spLocks noChangeAspect="1"/>
            </p:cNvSpPr>
            <p:nvPr/>
          </p:nvSpPr>
          <p:spPr bwMode="auto">
            <a:xfrm>
              <a:off x="5098" y="2251"/>
              <a:ext cx="121" cy="52"/>
            </a:xfrm>
            <a:custGeom>
              <a:avLst/>
              <a:gdLst>
                <a:gd name="T0" fmla="*/ 0 w 158"/>
                <a:gd name="T1" fmla="*/ 4 h 68"/>
                <a:gd name="T2" fmla="*/ 4 w 158"/>
                <a:gd name="T3" fmla="*/ 0 h 68"/>
                <a:gd name="T4" fmla="*/ 21 w 158"/>
                <a:gd name="T5" fmla="*/ 0 h 68"/>
                <a:gd name="T6" fmla="*/ 24 w 158"/>
                <a:gd name="T7" fmla="*/ 4 h 68"/>
                <a:gd name="T8" fmla="*/ 24 w 158"/>
                <a:gd name="T9" fmla="*/ 11 h 68"/>
                <a:gd name="T10" fmla="*/ 0 w 158"/>
                <a:gd name="T11" fmla="*/ 11 h 68"/>
                <a:gd name="T12" fmla="*/ 0 w 158"/>
                <a:gd name="T13" fmla="*/ 4 h 68"/>
                <a:gd name="T14" fmla="*/ 0 w 158"/>
                <a:gd name="T15" fmla="*/ 4 h 6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8" h="68">
                  <a:moveTo>
                    <a:pt x="0" y="22"/>
                  </a:moveTo>
                  <a:lnTo>
                    <a:pt x="22" y="0"/>
                  </a:lnTo>
                  <a:lnTo>
                    <a:pt x="134" y="0"/>
                  </a:lnTo>
                  <a:lnTo>
                    <a:pt x="157" y="22"/>
                  </a:lnTo>
                  <a:lnTo>
                    <a:pt x="157" y="67"/>
                  </a:lnTo>
                  <a:lnTo>
                    <a:pt x="0" y="67"/>
                  </a:lnTo>
                  <a:lnTo>
                    <a:pt x="0" y="22"/>
                  </a:lnTo>
                </a:path>
              </a:pathLst>
            </a:custGeom>
            <a:solidFill>
              <a:srgbClr val="FFFFFF"/>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12" name="Freeform 25">
              <a:extLst>
                <a:ext uri="{FF2B5EF4-FFF2-40B4-BE49-F238E27FC236}">
                  <a16:creationId xmlns:a16="http://schemas.microsoft.com/office/drawing/2014/main" id="{242D9521-7C1E-90B7-067E-CB1FA26B965C}"/>
                </a:ext>
              </a:extLst>
            </p:cNvPr>
            <p:cNvSpPr>
              <a:spLocks noChangeAspect="1"/>
            </p:cNvSpPr>
            <p:nvPr/>
          </p:nvSpPr>
          <p:spPr bwMode="auto">
            <a:xfrm>
              <a:off x="5080" y="2268"/>
              <a:ext cx="139" cy="52"/>
            </a:xfrm>
            <a:custGeom>
              <a:avLst/>
              <a:gdLst>
                <a:gd name="T0" fmla="*/ 0 w 181"/>
                <a:gd name="T1" fmla="*/ 0 h 68"/>
                <a:gd name="T2" fmla="*/ 4 w 181"/>
                <a:gd name="T3" fmla="*/ 0 h 68"/>
                <a:gd name="T4" fmla="*/ 4 w 181"/>
                <a:gd name="T5" fmla="*/ 6 h 68"/>
                <a:gd name="T6" fmla="*/ 28 w 181"/>
                <a:gd name="T7" fmla="*/ 6 h 68"/>
                <a:gd name="T8" fmla="*/ 28 w 181"/>
                <a:gd name="T9" fmla="*/ 11 h 68"/>
                <a:gd name="T10" fmla="*/ 0 w 181"/>
                <a:gd name="T11" fmla="*/ 11 h 68"/>
                <a:gd name="T12" fmla="*/ 0 w 181"/>
                <a:gd name="T13" fmla="*/ 0 h 68"/>
                <a:gd name="T14" fmla="*/ 0 w 181"/>
                <a:gd name="T15" fmla="*/ 0 h 6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1" h="68">
                  <a:moveTo>
                    <a:pt x="0" y="0"/>
                  </a:moveTo>
                  <a:lnTo>
                    <a:pt x="23" y="0"/>
                  </a:lnTo>
                  <a:lnTo>
                    <a:pt x="23" y="45"/>
                  </a:lnTo>
                  <a:lnTo>
                    <a:pt x="180" y="45"/>
                  </a:lnTo>
                  <a:lnTo>
                    <a:pt x="180" y="67"/>
                  </a:lnTo>
                  <a:lnTo>
                    <a:pt x="0" y="67"/>
                  </a:lnTo>
                  <a:lnTo>
                    <a:pt x="0" y="0"/>
                  </a:lnTo>
                </a:path>
              </a:pathLst>
            </a:custGeom>
            <a:solidFill>
              <a:srgbClr val="FFFFFF"/>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13" name="Freeform 26">
              <a:extLst>
                <a:ext uri="{FF2B5EF4-FFF2-40B4-BE49-F238E27FC236}">
                  <a16:creationId xmlns:a16="http://schemas.microsoft.com/office/drawing/2014/main" id="{39B7881C-E7C2-A435-2687-86A166FD7412}"/>
                </a:ext>
              </a:extLst>
            </p:cNvPr>
            <p:cNvSpPr>
              <a:spLocks noChangeAspect="1"/>
            </p:cNvSpPr>
            <p:nvPr/>
          </p:nvSpPr>
          <p:spPr bwMode="auto">
            <a:xfrm>
              <a:off x="4068" y="2268"/>
              <a:ext cx="1339" cy="206"/>
            </a:xfrm>
            <a:custGeom>
              <a:avLst/>
              <a:gdLst>
                <a:gd name="T0" fmla="*/ 35 w 1749"/>
                <a:gd name="T1" fmla="*/ 15 h 270"/>
                <a:gd name="T2" fmla="*/ 36 w 1749"/>
                <a:gd name="T3" fmla="*/ 18 h 270"/>
                <a:gd name="T4" fmla="*/ 37 w 1749"/>
                <a:gd name="T5" fmla="*/ 21 h 270"/>
                <a:gd name="T6" fmla="*/ 36 w 1749"/>
                <a:gd name="T7" fmla="*/ 24 h 270"/>
                <a:gd name="T8" fmla="*/ 35 w 1749"/>
                <a:gd name="T9" fmla="*/ 25 h 270"/>
                <a:gd name="T10" fmla="*/ 34 w 1749"/>
                <a:gd name="T11" fmla="*/ 27 h 270"/>
                <a:gd name="T12" fmla="*/ 31 w 1749"/>
                <a:gd name="T13" fmla="*/ 29 h 270"/>
                <a:gd name="T14" fmla="*/ 29 w 1749"/>
                <a:gd name="T15" fmla="*/ 31 h 270"/>
                <a:gd name="T16" fmla="*/ 28 w 1749"/>
                <a:gd name="T17" fmla="*/ 31 h 270"/>
                <a:gd name="T18" fmla="*/ 0 w 1749"/>
                <a:gd name="T19" fmla="*/ 40 h 270"/>
                <a:gd name="T20" fmla="*/ 269 w 1749"/>
                <a:gd name="T21" fmla="*/ 40 h 270"/>
                <a:gd name="T22" fmla="*/ 269 w 1749"/>
                <a:gd name="T23" fmla="*/ 34 h 270"/>
                <a:gd name="T24" fmla="*/ 246 w 1749"/>
                <a:gd name="T25" fmla="*/ 27 h 270"/>
                <a:gd name="T26" fmla="*/ 243 w 1749"/>
                <a:gd name="T27" fmla="*/ 26 h 270"/>
                <a:gd name="T28" fmla="*/ 241 w 1749"/>
                <a:gd name="T29" fmla="*/ 24 h 270"/>
                <a:gd name="T30" fmla="*/ 240 w 1749"/>
                <a:gd name="T31" fmla="*/ 22 h 270"/>
                <a:gd name="T32" fmla="*/ 240 w 1749"/>
                <a:gd name="T33" fmla="*/ 21 h 270"/>
                <a:gd name="T34" fmla="*/ 240 w 1749"/>
                <a:gd name="T35" fmla="*/ 18 h 270"/>
                <a:gd name="T36" fmla="*/ 241 w 1749"/>
                <a:gd name="T37" fmla="*/ 16 h 270"/>
                <a:gd name="T38" fmla="*/ 243 w 1749"/>
                <a:gd name="T39" fmla="*/ 14 h 270"/>
                <a:gd name="T40" fmla="*/ 246 w 1749"/>
                <a:gd name="T41" fmla="*/ 14 h 270"/>
                <a:gd name="T42" fmla="*/ 263 w 1749"/>
                <a:gd name="T43" fmla="*/ 11 h 270"/>
                <a:gd name="T44" fmla="*/ 242 w 1749"/>
                <a:gd name="T45" fmla="*/ 4 h 270"/>
                <a:gd name="T46" fmla="*/ 231 w 1749"/>
                <a:gd name="T47" fmla="*/ 11 h 270"/>
                <a:gd name="T48" fmla="*/ 204 w 1749"/>
                <a:gd name="T49" fmla="*/ 0 h 270"/>
                <a:gd name="T50" fmla="*/ 190 w 1749"/>
                <a:gd name="T51" fmla="*/ 0 h 270"/>
                <a:gd name="T52" fmla="*/ 185 w 1749"/>
                <a:gd name="T53" fmla="*/ 4 h 270"/>
                <a:gd name="T54" fmla="*/ 180 w 1749"/>
                <a:gd name="T55" fmla="*/ 8 h 270"/>
                <a:gd name="T56" fmla="*/ 175 w 1749"/>
                <a:gd name="T57" fmla="*/ 11 h 270"/>
                <a:gd name="T58" fmla="*/ 169 w 1749"/>
                <a:gd name="T59" fmla="*/ 14 h 270"/>
                <a:gd name="T60" fmla="*/ 164 w 1749"/>
                <a:gd name="T61" fmla="*/ 16 h 270"/>
                <a:gd name="T62" fmla="*/ 158 w 1749"/>
                <a:gd name="T63" fmla="*/ 18 h 270"/>
                <a:gd name="T64" fmla="*/ 151 w 1749"/>
                <a:gd name="T65" fmla="*/ 19 h 270"/>
                <a:gd name="T66" fmla="*/ 145 w 1749"/>
                <a:gd name="T67" fmla="*/ 21 h 270"/>
                <a:gd name="T68" fmla="*/ 73 w 1749"/>
                <a:gd name="T69" fmla="*/ 27 h 270"/>
                <a:gd name="T70" fmla="*/ 71 w 1749"/>
                <a:gd name="T71" fmla="*/ 27 h 270"/>
                <a:gd name="T72" fmla="*/ 68 w 1749"/>
                <a:gd name="T73" fmla="*/ 27 h 270"/>
                <a:gd name="T74" fmla="*/ 66 w 1749"/>
                <a:gd name="T75" fmla="*/ 27 h 270"/>
                <a:gd name="T76" fmla="*/ 62 w 1749"/>
                <a:gd name="T77" fmla="*/ 27 h 270"/>
                <a:gd name="T78" fmla="*/ 60 w 1749"/>
                <a:gd name="T79" fmla="*/ 26 h 270"/>
                <a:gd name="T80" fmla="*/ 57 w 1749"/>
                <a:gd name="T81" fmla="*/ 24 h 270"/>
                <a:gd name="T82" fmla="*/ 54 w 1749"/>
                <a:gd name="T83" fmla="*/ 24 h 270"/>
                <a:gd name="T84" fmla="*/ 53 w 1749"/>
                <a:gd name="T85" fmla="*/ 21 h 270"/>
                <a:gd name="T86" fmla="*/ 52 w 1749"/>
                <a:gd name="T87" fmla="*/ 21 h 270"/>
                <a:gd name="T88" fmla="*/ 34 w 1749"/>
                <a:gd name="T89" fmla="*/ 4 h 270"/>
                <a:gd name="T90" fmla="*/ 28 w 1749"/>
                <a:gd name="T91" fmla="*/ 0 h 270"/>
                <a:gd name="T92" fmla="*/ 11 w 1749"/>
                <a:gd name="T93" fmla="*/ 4 h 270"/>
                <a:gd name="T94" fmla="*/ 11 w 1749"/>
                <a:gd name="T95" fmla="*/ 6 h 270"/>
                <a:gd name="T96" fmla="*/ 21 w 1749"/>
                <a:gd name="T97" fmla="*/ 6 h 270"/>
                <a:gd name="T98" fmla="*/ 22 w 1749"/>
                <a:gd name="T99" fmla="*/ 6 h 270"/>
                <a:gd name="T100" fmla="*/ 24 w 1749"/>
                <a:gd name="T101" fmla="*/ 7 h 270"/>
                <a:gd name="T102" fmla="*/ 24 w 1749"/>
                <a:gd name="T103" fmla="*/ 7 h 270"/>
                <a:gd name="T104" fmla="*/ 26 w 1749"/>
                <a:gd name="T105" fmla="*/ 8 h 270"/>
                <a:gd name="T106" fmla="*/ 28 w 1749"/>
                <a:gd name="T107" fmla="*/ 8 h 270"/>
                <a:gd name="T108" fmla="*/ 29 w 1749"/>
                <a:gd name="T109" fmla="*/ 8 h 270"/>
                <a:gd name="T110" fmla="*/ 30 w 1749"/>
                <a:gd name="T111" fmla="*/ 9 h 270"/>
                <a:gd name="T112" fmla="*/ 31 w 1749"/>
                <a:gd name="T113" fmla="*/ 11 h 270"/>
                <a:gd name="T114" fmla="*/ 34 w 1749"/>
                <a:gd name="T115" fmla="*/ 14 h 270"/>
                <a:gd name="T116" fmla="*/ 34 w 1749"/>
                <a:gd name="T117" fmla="*/ 14 h 27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749" h="270">
                  <a:moveTo>
                    <a:pt x="223" y="91"/>
                  </a:moveTo>
                  <a:lnTo>
                    <a:pt x="228" y="100"/>
                  </a:lnTo>
                  <a:lnTo>
                    <a:pt x="233" y="108"/>
                  </a:lnTo>
                  <a:lnTo>
                    <a:pt x="235" y="117"/>
                  </a:lnTo>
                  <a:lnTo>
                    <a:pt x="239" y="125"/>
                  </a:lnTo>
                  <a:lnTo>
                    <a:pt x="239" y="135"/>
                  </a:lnTo>
                  <a:lnTo>
                    <a:pt x="238" y="144"/>
                  </a:lnTo>
                  <a:lnTo>
                    <a:pt x="236" y="153"/>
                  </a:lnTo>
                  <a:lnTo>
                    <a:pt x="234" y="160"/>
                  </a:lnTo>
                  <a:lnTo>
                    <a:pt x="229" y="168"/>
                  </a:lnTo>
                  <a:lnTo>
                    <a:pt x="225" y="176"/>
                  </a:lnTo>
                  <a:lnTo>
                    <a:pt x="219" y="182"/>
                  </a:lnTo>
                  <a:lnTo>
                    <a:pt x="213" y="188"/>
                  </a:lnTo>
                  <a:lnTo>
                    <a:pt x="204" y="193"/>
                  </a:lnTo>
                  <a:lnTo>
                    <a:pt x="197" y="197"/>
                  </a:lnTo>
                  <a:lnTo>
                    <a:pt x="188" y="200"/>
                  </a:lnTo>
                  <a:lnTo>
                    <a:pt x="179" y="201"/>
                  </a:lnTo>
                  <a:lnTo>
                    <a:pt x="180" y="202"/>
                  </a:lnTo>
                  <a:lnTo>
                    <a:pt x="0" y="224"/>
                  </a:lnTo>
                  <a:lnTo>
                    <a:pt x="0" y="269"/>
                  </a:lnTo>
                  <a:lnTo>
                    <a:pt x="1748" y="269"/>
                  </a:lnTo>
                  <a:lnTo>
                    <a:pt x="1748" y="224"/>
                  </a:lnTo>
                  <a:lnTo>
                    <a:pt x="1591" y="179"/>
                  </a:lnTo>
                  <a:lnTo>
                    <a:pt x="1582" y="177"/>
                  </a:lnTo>
                  <a:lnTo>
                    <a:pt x="1575" y="173"/>
                  </a:lnTo>
                  <a:lnTo>
                    <a:pt x="1569" y="168"/>
                  </a:lnTo>
                  <a:lnTo>
                    <a:pt x="1564" y="162"/>
                  </a:lnTo>
                  <a:lnTo>
                    <a:pt x="1560" y="156"/>
                  </a:lnTo>
                  <a:lnTo>
                    <a:pt x="1558" y="149"/>
                  </a:lnTo>
                  <a:lnTo>
                    <a:pt x="1557" y="142"/>
                  </a:lnTo>
                  <a:lnTo>
                    <a:pt x="1557" y="135"/>
                  </a:lnTo>
                  <a:lnTo>
                    <a:pt x="1557" y="128"/>
                  </a:lnTo>
                  <a:lnTo>
                    <a:pt x="1558" y="121"/>
                  </a:lnTo>
                  <a:lnTo>
                    <a:pt x="1560" y="115"/>
                  </a:lnTo>
                  <a:lnTo>
                    <a:pt x="1564" y="107"/>
                  </a:lnTo>
                  <a:lnTo>
                    <a:pt x="1569" y="102"/>
                  </a:lnTo>
                  <a:lnTo>
                    <a:pt x="1575" y="97"/>
                  </a:lnTo>
                  <a:lnTo>
                    <a:pt x="1582" y="93"/>
                  </a:lnTo>
                  <a:lnTo>
                    <a:pt x="1591" y="90"/>
                  </a:lnTo>
                  <a:lnTo>
                    <a:pt x="1703" y="67"/>
                  </a:lnTo>
                  <a:lnTo>
                    <a:pt x="1703" y="45"/>
                  </a:lnTo>
                  <a:lnTo>
                    <a:pt x="1569" y="23"/>
                  </a:lnTo>
                  <a:lnTo>
                    <a:pt x="1502" y="23"/>
                  </a:lnTo>
                  <a:lnTo>
                    <a:pt x="1502" y="67"/>
                  </a:lnTo>
                  <a:lnTo>
                    <a:pt x="1322" y="67"/>
                  </a:lnTo>
                  <a:lnTo>
                    <a:pt x="1322" y="0"/>
                  </a:lnTo>
                  <a:lnTo>
                    <a:pt x="1233" y="0"/>
                  </a:lnTo>
                  <a:lnTo>
                    <a:pt x="1232" y="0"/>
                  </a:lnTo>
                  <a:lnTo>
                    <a:pt x="1216" y="14"/>
                  </a:lnTo>
                  <a:lnTo>
                    <a:pt x="1200" y="27"/>
                  </a:lnTo>
                  <a:lnTo>
                    <a:pt x="1184" y="40"/>
                  </a:lnTo>
                  <a:lnTo>
                    <a:pt x="1167" y="51"/>
                  </a:lnTo>
                  <a:lnTo>
                    <a:pt x="1149" y="63"/>
                  </a:lnTo>
                  <a:lnTo>
                    <a:pt x="1132" y="73"/>
                  </a:lnTo>
                  <a:lnTo>
                    <a:pt x="1114" y="82"/>
                  </a:lnTo>
                  <a:lnTo>
                    <a:pt x="1096" y="91"/>
                  </a:lnTo>
                  <a:lnTo>
                    <a:pt x="1077" y="100"/>
                  </a:lnTo>
                  <a:lnTo>
                    <a:pt x="1058" y="107"/>
                  </a:lnTo>
                  <a:lnTo>
                    <a:pt x="1038" y="114"/>
                  </a:lnTo>
                  <a:lnTo>
                    <a:pt x="1020" y="120"/>
                  </a:lnTo>
                  <a:lnTo>
                    <a:pt x="1000" y="125"/>
                  </a:lnTo>
                  <a:lnTo>
                    <a:pt x="980" y="128"/>
                  </a:lnTo>
                  <a:lnTo>
                    <a:pt x="960" y="132"/>
                  </a:lnTo>
                  <a:lnTo>
                    <a:pt x="941" y="134"/>
                  </a:lnTo>
                  <a:lnTo>
                    <a:pt x="942" y="135"/>
                  </a:lnTo>
                  <a:lnTo>
                    <a:pt x="471" y="179"/>
                  </a:lnTo>
                  <a:lnTo>
                    <a:pt x="461" y="181"/>
                  </a:lnTo>
                  <a:lnTo>
                    <a:pt x="452" y="182"/>
                  </a:lnTo>
                  <a:lnTo>
                    <a:pt x="442" y="182"/>
                  </a:lnTo>
                  <a:lnTo>
                    <a:pt x="433" y="181"/>
                  </a:lnTo>
                  <a:lnTo>
                    <a:pt x="424" y="180"/>
                  </a:lnTo>
                  <a:lnTo>
                    <a:pt x="415" y="178"/>
                  </a:lnTo>
                  <a:lnTo>
                    <a:pt x="406" y="176"/>
                  </a:lnTo>
                  <a:lnTo>
                    <a:pt x="398" y="173"/>
                  </a:lnTo>
                  <a:lnTo>
                    <a:pt x="388" y="170"/>
                  </a:lnTo>
                  <a:lnTo>
                    <a:pt x="380" y="167"/>
                  </a:lnTo>
                  <a:lnTo>
                    <a:pt x="372" y="163"/>
                  </a:lnTo>
                  <a:lnTo>
                    <a:pt x="364" y="158"/>
                  </a:lnTo>
                  <a:lnTo>
                    <a:pt x="357" y="153"/>
                  </a:lnTo>
                  <a:lnTo>
                    <a:pt x="349" y="148"/>
                  </a:lnTo>
                  <a:lnTo>
                    <a:pt x="342" y="142"/>
                  </a:lnTo>
                  <a:lnTo>
                    <a:pt x="336" y="135"/>
                  </a:lnTo>
                  <a:lnTo>
                    <a:pt x="225" y="23"/>
                  </a:lnTo>
                  <a:lnTo>
                    <a:pt x="225" y="0"/>
                  </a:lnTo>
                  <a:lnTo>
                    <a:pt x="180" y="0"/>
                  </a:lnTo>
                  <a:lnTo>
                    <a:pt x="180" y="23"/>
                  </a:lnTo>
                  <a:lnTo>
                    <a:pt x="68" y="23"/>
                  </a:lnTo>
                  <a:lnTo>
                    <a:pt x="68" y="45"/>
                  </a:lnTo>
                  <a:lnTo>
                    <a:pt x="135" y="45"/>
                  </a:lnTo>
                  <a:lnTo>
                    <a:pt x="139" y="45"/>
                  </a:lnTo>
                  <a:lnTo>
                    <a:pt x="144" y="45"/>
                  </a:lnTo>
                  <a:lnTo>
                    <a:pt x="148" y="46"/>
                  </a:lnTo>
                  <a:lnTo>
                    <a:pt x="153" y="46"/>
                  </a:lnTo>
                  <a:lnTo>
                    <a:pt x="157" y="48"/>
                  </a:lnTo>
                  <a:lnTo>
                    <a:pt x="161" y="48"/>
                  </a:lnTo>
                  <a:lnTo>
                    <a:pt x="165" y="50"/>
                  </a:lnTo>
                  <a:lnTo>
                    <a:pt x="171" y="50"/>
                  </a:lnTo>
                  <a:lnTo>
                    <a:pt x="174" y="52"/>
                  </a:lnTo>
                  <a:lnTo>
                    <a:pt x="178" y="53"/>
                  </a:lnTo>
                  <a:lnTo>
                    <a:pt x="182" y="55"/>
                  </a:lnTo>
                  <a:lnTo>
                    <a:pt x="186" y="57"/>
                  </a:lnTo>
                  <a:lnTo>
                    <a:pt x="190" y="61"/>
                  </a:lnTo>
                  <a:lnTo>
                    <a:pt x="194" y="63"/>
                  </a:lnTo>
                  <a:lnTo>
                    <a:pt x="197" y="66"/>
                  </a:lnTo>
                  <a:lnTo>
                    <a:pt x="201" y="68"/>
                  </a:lnTo>
                  <a:lnTo>
                    <a:pt x="202" y="67"/>
                  </a:lnTo>
                  <a:lnTo>
                    <a:pt x="225" y="90"/>
                  </a:lnTo>
                  <a:lnTo>
                    <a:pt x="223" y="91"/>
                  </a:lnTo>
                </a:path>
              </a:pathLst>
            </a:custGeom>
            <a:solidFill>
              <a:srgbClr val="E1E1E1"/>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14" name="Freeform 27">
              <a:extLst>
                <a:ext uri="{FF2B5EF4-FFF2-40B4-BE49-F238E27FC236}">
                  <a16:creationId xmlns:a16="http://schemas.microsoft.com/office/drawing/2014/main" id="{55829895-E6EF-5D3E-8F8B-F24F76084F2D}"/>
                </a:ext>
              </a:extLst>
            </p:cNvPr>
            <p:cNvSpPr>
              <a:spLocks noChangeAspect="1"/>
            </p:cNvSpPr>
            <p:nvPr/>
          </p:nvSpPr>
          <p:spPr bwMode="auto">
            <a:xfrm>
              <a:off x="5218" y="2622"/>
              <a:ext cx="172" cy="121"/>
            </a:xfrm>
            <a:custGeom>
              <a:avLst/>
              <a:gdLst>
                <a:gd name="T0" fmla="*/ 34 w 225"/>
                <a:gd name="T1" fmla="*/ 22 h 157"/>
                <a:gd name="T2" fmla="*/ 34 w 225"/>
                <a:gd name="T3" fmla="*/ 0 h 157"/>
                <a:gd name="T4" fmla="*/ 11 w 225"/>
                <a:gd name="T5" fmla="*/ 3 h 157"/>
                <a:gd name="T6" fmla="*/ 0 w 225"/>
                <a:gd name="T7" fmla="*/ 6 h 157"/>
                <a:gd name="T8" fmla="*/ 4 w 225"/>
                <a:gd name="T9" fmla="*/ 16 h 157"/>
                <a:gd name="T10" fmla="*/ 4 w 225"/>
                <a:gd name="T11" fmla="*/ 25 h 157"/>
                <a:gd name="T12" fmla="*/ 14 w 225"/>
                <a:gd name="T13" fmla="*/ 25 h 157"/>
                <a:gd name="T14" fmla="*/ 24 w 225"/>
                <a:gd name="T15" fmla="*/ 25 h 157"/>
                <a:gd name="T16" fmla="*/ 34 w 225"/>
                <a:gd name="T17" fmla="*/ 22 h 157"/>
                <a:gd name="T18" fmla="*/ 34 w 225"/>
                <a:gd name="T19" fmla="*/ 22 h 15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5" h="157">
                  <a:moveTo>
                    <a:pt x="224" y="137"/>
                  </a:moveTo>
                  <a:lnTo>
                    <a:pt x="224" y="0"/>
                  </a:lnTo>
                  <a:lnTo>
                    <a:pt x="67" y="20"/>
                  </a:lnTo>
                  <a:lnTo>
                    <a:pt x="0" y="40"/>
                  </a:lnTo>
                  <a:lnTo>
                    <a:pt x="22" y="98"/>
                  </a:lnTo>
                  <a:lnTo>
                    <a:pt x="22" y="156"/>
                  </a:lnTo>
                  <a:lnTo>
                    <a:pt x="89" y="156"/>
                  </a:lnTo>
                  <a:lnTo>
                    <a:pt x="156" y="156"/>
                  </a:lnTo>
                  <a:lnTo>
                    <a:pt x="224" y="137"/>
                  </a:lnTo>
                </a:path>
              </a:pathLst>
            </a:custGeom>
            <a:gradFill rotWithShape="0">
              <a:gsLst>
                <a:gs pos="0">
                  <a:srgbClr val="E26200"/>
                </a:gs>
                <a:gs pos="100000">
                  <a:srgbClr val="FFEFCE"/>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15" name="Freeform 28">
              <a:extLst>
                <a:ext uri="{FF2B5EF4-FFF2-40B4-BE49-F238E27FC236}">
                  <a16:creationId xmlns:a16="http://schemas.microsoft.com/office/drawing/2014/main" id="{B39497B6-082B-6763-3C55-E4F8C00C997A}"/>
                </a:ext>
              </a:extLst>
            </p:cNvPr>
            <p:cNvSpPr>
              <a:spLocks noChangeAspect="1"/>
            </p:cNvSpPr>
            <p:nvPr/>
          </p:nvSpPr>
          <p:spPr bwMode="auto">
            <a:xfrm>
              <a:off x="4119" y="2587"/>
              <a:ext cx="156" cy="173"/>
            </a:xfrm>
            <a:custGeom>
              <a:avLst/>
              <a:gdLst>
                <a:gd name="T0" fmla="*/ 0 w 203"/>
                <a:gd name="T1" fmla="*/ 32 h 225"/>
                <a:gd name="T2" fmla="*/ 0 w 203"/>
                <a:gd name="T3" fmla="*/ 0 h 225"/>
                <a:gd name="T4" fmla="*/ 25 w 203"/>
                <a:gd name="T5" fmla="*/ 4 h 225"/>
                <a:gd name="T6" fmla="*/ 28 w 203"/>
                <a:gd name="T7" fmla="*/ 7 h 225"/>
                <a:gd name="T8" fmla="*/ 32 w 203"/>
                <a:gd name="T9" fmla="*/ 15 h 225"/>
                <a:gd name="T10" fmla="*/ 32 w 203"/>
                <a:gd name="T11" fmla="*/ 22 h 225"/>
                <a:gd name="T12" fmla="*/ 28 w 203"/>
                <a:gd name="T13" fmla="*/ 25 h 225"/>
                <a:gd name="T14" fmla="*/ 22 w 203"/>
                <a:gd name="T15" fmla="*/ 32 h 225"/>
                <a:gd name="T16" fmla="*/ 15 w 203"/>
                <a:gd name="T17" fmla="*/ 35 h 225"/>
                <a:gd name="T18" fmla="*/ 7 w 203"/>
                <a:gd name="T19" fmla="*/ 35 h 225"/>
                <a:gd name="T20" fmla="*/ 0 w 203"/>
                <a:gd name="T21" fmla="*/ 32 h 225"/>
                <a:gd name="T22" fmla="*/ 0 w 203"/>
                <a:gd name="T23" fmla="*/ 32 h 22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3" h="225">
                  <a:moveTo>
                    <a:pt x="0" y="202"/>
                  </a:moveTo>
                  <a:lnTo>
                    <a:pt x="0" y="0"/>
                  </a:lnTo>
                  <a:lnTo>
                    <a:pt x="157" y="23"/>
                  </a:lnTo>
                  <a:lnTo>
                    <a:pt x="179" y="45"/>
                  </a:lnTo>
                  <a:lnTo>
                    <a:pt x="202" y="90"/>
                  </a:lnTo>
                  <a:lnTo>
                    <a:pt x="202" y="135"/>
                  </a:lnTo>
                  <a:lnTo>
                    <a:pt x="179" y="157"/>
                  </a:lnTo>
                  <a:lnTo>
                    <a:pt x="134" y="202"/>
                  </a:lnTo>
                  <a:lnTo>
                    <a:pt x="90" y="224"/>
                  </a:lnTo>
                  <a:lnTo>
                    <a:pt x="45" y="224"/>
                  </a:lnTo>
                  <a:lnTo>
                    <a:pt x="0" y="202"/>
                  </a:lnTo>
                </a:path>
              </a:pathLst>
            </a:custGeom>
            <a:gradFill rotWithShape="0">
              <a:gsLst>
                <a:gs pos="0">
                  <a:srgbClr val="5F5F5F"/>
                </a:gs>
                <a:gs pos="100000">
                  <a:srgbClr val="FFFFFF"/>
                </a:gs>
              </a:gsLst>
              <a:lin ang="5400000" scaled="1"/>
            </a:gra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16" name="Freeform 29">
              <a:extLst>
                <a:ext uri="{FF2B5EF4-FFF2-40B4-BE49-F238E27FC236}">
                  <a16:creationId xmlns:a16="http://schemas.microsoft.com/office/drawing/2014/main" id="{F2472BC7-B524-1774-88E7-B7688D70AAC1}"/>
                </a:ext>
              </a:extLst>
            </p:cNvPr>
            <p:cNvSpPr>
              <a:spLocks noChangeAspect="1"/>
            </p:cNvSpPr>
            <p:nvPr/>
          </p:nvSpPr>
          <p:spPr bwMode="auto">
            <a:xfrm>
              <a:off x="5218" y="2570"/>
              <a:ext cx="206" cy="207"/>
            </a:xfrm>
            <a:custGeom>
              <a:avLst/>
              <a:gdLst>
                <a:gd name="T0" fmla="*/ 0 w 269"/>
                <a:gd name="T1" fmla="*/ 37 h 271"/>
                <a:gd name="T2" fmla="*/ 41 w 269"/>
                <a:gd name="T3" fmla="*/ 0 h 271"/>
                <a:gd name="T4" fmla="*/ 41 w 269"/>
                <a:gd name="T5" fmla="*/ 7 h 271"/>
                <a:gd name="T6" fmla="*/ 41 w 269"/>
                <a:gd name="T7" fmla="*/ 7 h 271"/>
                <a:gd name="T8" fmla="*/ 41 w 269"/>
                <a:gd name="T9" fmla="*/ 8 h 271"/>
                <a:gd name="T10" fmla="*/ 41 w 269"/>
                <a:gd name="T11" fmla="*/ 8 h 271"/>
                <a:gd name="T12" fmla="*/ 40 w 269"/>
                <a:gd name="T13" fmla="*/ 9 h 271"/>
                <a:gd name="T14" fmla="*/ 40 w 269"/>
                <a:gd name="T15" fmla="*/ 9 h 271"/>
                <a:gd name="T16" fmla="*/ 39 w 269"/>
                <a:gd name="T17" fmla="*/ 10 h 271"/>
                <a:gd name="T18" fmla="*/ 39 w 269"/>
                <a:gd name="T19" fmla="*/ 11 h 271"/>
                <a:gd name="T20" fmla="*/ 39 w 269"/>
                <a:gd name="T21" fmla="*/ 11 h 271"/>
                <a:gd name="T22" fmla="*/ 38 w 269"/>
                <a:gd name="T23" fmla="*/ 11 h 271"/>
                <a:gd name="T24" fmla="*/ 17 w 269"/>
                <a:gd name="T25" fmla="*/ 17 h 271"/>
                <a:gd name="T26" fmla="*/ 15 w 269"/>
                <a:gd name="T27" fmla="*/ 18 h 271"/>
                <a:gd name="T28" fmla="*/ 15 w 269"/>
                <a:gd name="T29" fmla="*/ 18 h 271"/>
                <a:gd name="T30" fmla="*/ 14 w 269"/>
                <a:gd name="T31" fmla="*/ 20 h 271"/>
                <a:gd name="T32" fmla="*/ 14 w 269"/>
                <a:gd name="T33" fmla="*/ 21 h 271"/>
                <a:gd name="T34" fmla="*/ 14 w 269"/>
                <a:gd name="T35" fmla="*/ 21 h 271"/>
                <a:gd name="T36" fmla="*/ 15 w 269"/>
                <a:gd name="T37" fmla="*/ 23 h 271"/>
                <a:gd name="T38" fmla="*/ 15 w 269"/>
                <a:gd name="T39" fmla="*/ 24 h 271"/>
                <a:gd name="T40" fmla="*/ 17 w 269"/>
                <a:gd name="T41" fmla="*/ 24 h 271"/>
                <a:gd name="T42" fmla="*/ 31 w 269"/>
                <a:gd name="T43" fmla="*/ 27 h 271"/>
                <a:gd name="T44" fmla="*/ 31 w 269"/>
                <a:gd name="T45" fmla="*/ 27 h 271"/>
                <a:gd name="T46" fmla="*/ 31 w 269"/>
                <a:gd name="T47" fmla="*/ 28 h 271"/>
                <a:gd name="T48" fmla="*/ 33 w 269"/>
                <a:gd name="T49" fmla="*/ 28 h 271"/>
                <a:gd name="T50" fmla="*/ 34 w 269"/>
                <a:gd name="T51" fmla="*/ 28 h 271"/>
                <a:gd name="T52" fmla="*/ 34 w 269"/>
                <a:gd name="T53" fmla="*/ 28 h 271"/>
                <a:gd name="T54" fmla="*/ 34 w 269"/>
                <a:gd name="T55" fmla="*/ 29 h 271"/>
                <a:gd name="T56" fmla="*/ 34 w 269"/>
                <a:gd name="T57" fmla="*/ 30 h 271"/>
                <a:gd name="T58" fmla="*/ 34 w 269"/>
                <a:gd name="T59" fmla="*/ 31 h 271"/>
                <a:gd name="T60" fmla="*/ 34 w 269"/>
                <a:gd name="T61" fmla="*/ 31 h 271"/>
                <a:gd name="T62" fmla="*/ 34 w 269"/>
                <a:gd name="T63" fmla="*/ 34 h 271"/>
                <a:gd name="T64" fmla="*/ 34 w 269"/>
                <a:gd name="T65" fmla="*/ 35 h 271"/>
                <a:gd name="T66" fmla="*/ 34 w 269"/>
                <a:gd name="T67" fmla="*/ 36 h 271"/>
                <a:gd name="T68" fmla="*/ 34 w 269"/>
                <a:gd name="T69" fmla="*/ 36 h 271"/>
                <a:gd name="T70" fmla="*/ 34 w 269"/>
                <a:gd name="T71" fmla="*/ 37 h 271"/>
                <a:gd name="T72" fmla="*/ 34 w 269"/>
                <a:gd name="T73" fmla="*/ 37 h 271"/>
                <a:gd name="T74" fmla="*/ 32 w 269"/>
                <a:gd name="T75" fmla="*/ 37 h 271"/>
                <a:gd name="T76" fmla="*/ 31 w 269"/>
                <a:gd name="T77" fmla="*/ 37 h 271"/>
                <a:gd name="T78" fmla="*/ 31 w 269"/>
                <a:gd name="T79" fmla="*/ 37 h 271"/>
                <a:gd name="T80" fmla="*/ 11 w 269"/>
                <a:gd name="T81" fmla="*/ 40 h 271"/>
                <a:gd name="T82" fmla="*/ 0 w 269"/>
                <a:gd name="T83" fmla="*/ 40 h 27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69" h="271">
                  <a:moveTo>
                    <a:pt x="0" y="269"/>
                  </a:moveTo>
                  <a:lnTo>
                    <a:pt x="0" y="247"/>
                  </a:lnTo>
                  <a:lnTo>
                    <a:pt x="44" y="45"/>
                  </a:lnTo>
                  <a:lnTo>
                    <a:pt x="268" y="0"/>
                  </a:lnTo>
                  <a:lnTo>
                    <a:pt x="268" y="1"/>
                  </a:lnTo>
                  <a:lnTo>
                    <a:pt x="268" y="46"/>
                  </a:lnTo>
                  <a:lnTo>
                    <a:pt x="267" y="49"/>
                  </a:lnTo>
                  <a:lnTo>
                    <a:pt x="266" y="50"/>
                  </a:lnTo>
                  <a:lnTo>
                    <a:pt x="264" y="52"/>
                  </a:lnTo>
                  <a:lnTo>
                    <a:pt x="264" y="54"/>
                  </a:lnTo>
                  <a:lnTo>
                    <a:pt x="262" y="56"/>
                  </a:lnTo>
                  <a:lnTo>
                    <a:pt x="262" y="58"/>
                  </a:lnTo>
                  <a:lnTo>
                    <a:pt x="260" y="60"/>
                  </a:lnTo>
                  <a:lnTo>
                    <a:pt x="258" y="62"/>
                  </a:lnTo>
                  <a:lnTo>
                    <a:pt x="256" y="63"/>
                  </a:lnTo>
                  <a:lnTo>
                    <a:pt x="254" y="65"/>
                  </a:lnTo>
                  <a:lnTo>
                    <a:pt x="253" y="65"/>
                  </a:lnTo>
                  <a:lnTo>
                    <a:pt x="251" y="67"/>
                  </a:lnTo>
                  <a:lnTo>
                    <a:pt x="250" y="67"/>
                  </a:lnTo>
                  <a:lnTo>
                    <a:pt x="248" y="68"/>
                  </a:lnTo>
                  <a:lnTo>
                    <a:pt x="246" y="68"/>
                  </a:lnTo>
                  <a:lnTo>
                    <a:pt x="111" y="113"/>
                  </a:lnTo>
                  <a:lnTo>
                    <a:pt x="106" y="114"/>
                  </a:lnTo>
                  <a:lnTo>
                    <a:pt x="101" y="115"/>
                  </a:lnTo>
                  <a:lnTo>
                    <a:pt x="97" y="118"/>
                  </a:lnTo>
                  <a:lnTo>
                    <a:pt x="95" y="121"/>
                  </a:lnTo>
                  <a:lnTo>
                    <a:pt x="92" y="125"/>
                  </a:lnTo>
                  <a:lnTo>
                    <a:pt x="90" y="129"/>
                  </a:lnTo>
                  <a:lnTo>
                    <a:pt x="89" y="132"/>
                  </a:lnTo>
                  <a:lnTo>
                    <a:pt x="89" y="136"/>
                  </a:lnTo>
                  <a:lnTo>
                    <a:pt x="89" y="141"/>
                  </a:lnTo>
                  <a:lnTo>
                    <a:pt x="90" y="144"/>
                  </a:lnTo>
                  <a:lnTo>
                    <a:pt x="92" y="148"/>
                  </a:lnTo>
                  <a:lnTo>
                    <a:pt x="95" y="151"/>
                  </a:lnTo>
                  <a:lnTo>
                    <a:pt x="97" y="155"/>
                  </a:lnTo>
                  <a:lnTo>
                    <a:pt x="101" y="156"/>
                  </a:lnTo>
                  <a:lnTo>
                    <a:pt x="106" y="158"/>
                  </a:lnTo>
                  <a:lnTo>
                    <a:pt x="111" y="158"/>
                  </a:lnTo>
                  <a:lnTo>
                    <a:pt x="201" y="180"/>
                  </a:lnTo>
                  <a:lnTo>
                    <a:pt x="202" y="181"/>
                  </a:lnTo>
                  <a:lnTo>
                    <a:pt x="203" y="182"/>
                  </a:lnTo>
                  <a:lnTo>
                    <a:pt x="205" y="182"/>
                  </a:lnTo>
                  <a:lnTo>
                    <a:pt x="207" y="183"/>
                  </a:lnTo>
                  <a:lnTo>
                    <a:pt x="210" y="183"/>
                  </a:lnTo>
                  <a:lnTo>
                    <a:pt x="211" y="184"/>
                  </a:lnTo>
                  <a:lnTo>
                    <a:pt x="213" y="185"/>
                  </a:lnTo>
                  <a:lnTo>
                    <a:pt x="215" y="187"/>
                  </a:lnTo>
                  <a:lnTo>
                    <a:pt x="216" y="187"/>
                  </a:lnTo>
                  <a:lnTo>
                    <a:pt x="216" y="189"/>
                  </a:lnTo>
                  <a:lnTo>
                    <a:pt x="218" y="191"/>
                  </a:lnTo>
                  <a:lnTo>
                    <a:pt x="219" y="193"/>
                  </a:lnTo>
                  <a:lnTo>
                    <a:pt x="220" y="194"/>
                  </a:lnTo>
                  <a:lnTo>
                    <a:pt x="220" y="196"/>
                  </a:lnTo>
                  <a:lnTo>
                    <a:pt x="221" y="198"/>
                  </a:lnTo>
                  <a:lnTo>
                    <a:pt x="221" y="200"/>
                  </a:lnTo>
                  <a:lnTo>
                    <a:pt x="222" y="202"/>
                  </a:lnTo>
                  <a:lnTo>
                    <a:pt x="224" y="202"/>
                  </a:lnTo>
                  <a:lnTo>
                    <a:pt x="224" y="225"/>
                  </a:lnTo>
                  <a:lnTo>
                    <a:pt x="223" y="225"/>
                  </a:lnTo>
                  <a:lnTo>
                    <a:pt x="222" y="229"/>
                  </a:lnTo>
                  <a:lnTo>
                    <a:pt x="222" y="231"/>
                  </a:lnTo>
                  <a:lnTo>
                    <a:pt x="221" y="233"/>
                  </a:lnTo>
                  <a:lnTo>
                    <a:pt x="221" y="235"/>
                  </a:lnTo>
                  <a:lnTo>
                    <a:pt x="219" y="236"/>
                  </a:lnTo>
                  <a:lnTo>
                    <a:pt x="218" y="238"/>
                  </a:lnTo>
                  <a:lnTo>
                    <a:pt x="216" y="240"/>
                  </a:lnTo>
                  <a:lnTo>
                    <a:pt x="216" y="241"/>
                  </a:lnTo>
                  <a:lnTo>
                    <a:pt x="215" y="243"/>
                  </a:lnTo>
                  <a:lnTo>
                    <a:pt x="213" y="244"/>
                  </a:lnTo>
                  <a:lnTo>
                    <a:pt x="211" y="246"/>
                  </a:lnTo>
                  <a:lnTo>
                    <a:pt x="210" y="246"/>
                  </a:lnTo>
                  <a:lnTo>
                    <a:pt x="207" y="247"/>
                  </a:lnTo>
                  <a:lnTo>
                    <a:pt x="205" y="247"/>
                  </a:lnTo>
                  <a:lnTo>
                    <a:pt x="203" y="247"/>
                  </a:lnTo>
                  <a:lnTo>
                    <a:pt x="202" y="247"/>
                  </a:lnTo>
                  <a:lnTo>
                    <a:pt x="201" y="247"/>
                  </a:lnTo>
                  <a:lnTo>
                    <a:pt x="67" y="270"/>
                  </a:lnTo>
                  <a:lnTo>
                    <a:pt x="0" y="270"/>
                  </a:lnTo>
                  <a:lnTo>
                    <a:pt x="0" y="269"/>
                  </a:lnTo>
                </a:path>
              </a:pathLst>
            </a:custGeom>
            <a:solidFill>
              <a:srgbClr val="FFEFCE"/>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17" name="Freeform 30">
              <a:extLst>
                <a:ext uri="{FF2B5EF4-FFF2-40B4-BE49-F238E27FC236}">
                  <a16:creationId xmlns:a16="http://schemas.microsoft.com/office/drawing/2014/main" id="{B424B280-BC30-B521-0456-20FC3F1F8290}"/>
                </a:ext>
              </a:extLst>
            </p:cNvPr>
            <p:cNvSpPr>
              <a:spLocks noChangeAspect="1"/>
            </p:cNvSpPr>
            <p:nvPr/>
          </p:nvSpPr>
          <p:spPr bwMode="auto">
            <a:xfrm>
              <a:off x="4137" y="2759"/>
              <a:ext cx="69" cy="35"/>
            </a:xfrm>
            <a:custGeom>
              <a:avLst/>
              <a:gdLst>
                <a:gd name="T0" fmla="*/ 13 w 91"/>
                <a:gd name="T1" fmla="*/ 0 h 46"/>
                <a:gd name="T2" fmla="*/ 0 w 91"/>
                <a:gd name="T3" fmla="*/ 0 h 46"/>
                <a:gd name="T4" fmla="*/ 0 w 91"/>
                <a:gd name="T5" fmla="*/ 4 h 46"/>
                <a:gd name="T6" fmla="*/ 4 w 91"/>
                <a:gd name="T7" fmla="*/ 6 h 46"/>
                <a:gd name="T8" fmla="*/ 13 w 91"/>
                <a:gd name="T9" fmla="*/ 6 h 46"/>
                <a:gd name="T10" fmla="*/ 13 w 91"/>
                <a:gd name="T11" fmla="*/ 0 h 46"/>
                <a:gd name="T12" fmla="*/ 13 w 91"/>
                <a:gd name="T13" fmla="*/ 0 h 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1" h="46">
                  <a:moveTo>
                    <a:pt x="90" y="0"/>
                  </a:moveTo>
                  <a:lnTo>
                    <a:pt x="0" y="0"/>
                  </a:lnTo>
                  <a:lnTo>
                    <a:pt x="0" y="23"/>
                  </a:lnTo>
                  <a:lnTo>
                    <a:pt x="22" y="45"/>
                  </a:lnTo>
                  <a:lnTo>
                    <a:pt x="90" y="45"/>
                  </a:lnTo>
                  <a:lnTo>
                    <a:pt x="90" y="0"/>
                  </a:lnTo>
                </a:path>
              </a:pathLst>
            </a:custGeom>
            <a:solidFill>
              <a:srgbClr val="FFFFFF"/>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18" name="Freeform 31">
              <a:extLst>
                <a:ext uri="{FF2B5EF4-FFF2-40B4-BE49-F238E27FC236}">
                  <a16:creationId xmlns:a16="http://schemas.microsoft.com/office/drawing/2014/main" id="{9C93F832-530A-C63F-FC56-DCB105ED5B37}"/>
                </a:ext>
              </a:extLst>
            </p:cNvPr>
            <p:cNvSpPr>
              <a:spLocks noChangeAspect="1"/>
            </p:cNvSpPr>
            <p:nvPr/>
          </p:nvSpPr>
          <p:spPr bwMode="auto">
            <a:xfrm>
              <a:off x="5098" y="2742"/>
              <a:ext cx="121" cy="52"/>
            </a:xfrm>
            <a:custGeom>
              <a:avLst/>
              <a:gdLst>
                <a:gd name="T0" fmla="*/ 0 w 158"/>
                <a:gd name="T1" fmla="*/ 6 h 68"/>
                <a:gd name="T2" fmla="*/ 4 w 158"/>
                <a:gd name="T3" fmla="*/ 11 h 68"/>
                <a:gd name="T4" fmla="*/ 21 w 158"/>
                <a:gd name="T5" fmla="*/ 11 h 68"/>
                <a:gd name="T6" fmla="*/ 24 w 158"/>
                <a:gd name="T7" fmla="*/ 6 h 68"/>
                <a:gd name="T8" fmla="*/ 24 w 158"/>
                <a:gd name="T9" fmla="*/ 0 h 68"/>
                <a:gd name="T10" fmla="*/ 0 w 158"/>
                <a:gd name="T11" fmla="*/ 0 h 68"/>
                <a:gd name="T12" fmla="*/ 0 w 158"/>
                <a:gd name="T13" fmla="*/ 6 h 68"/>
                <a:gd name="T14" fmla="*/ 0 w 158"/>
                <a:gd name="T15" fmla="*/ 6 h 6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8" h="68">
                  <a:moveTo>
                    <a:pt x="0" y="45"/>
                  </a:moveTo>
                  <a:lnTo>
                    <a:pt x="22" y="67"/>
                  </a:lnTo>
                  <a:lnTo>
                    <a:pt x="134" y="67"/>
                  </a:lnTo>
                  <a:lnTo>
                    <a:pt x="157" y="45"/>
                  </a:lnTo>
                  <a:lnTo>
                    <a:pt x="157" y="0"/>
                  </a:lnTo>
                  <a:lnTo>
                    <a:pt x="0" y="0"/>
                  </a:lnTo>
                  <a:lnTo>
                    <a:pt x="0" y="45"/>
                  </a:lnTo>
                </a:path>
              </a:pathLst>
            </a:custGeom>
            <a:solidFill>
              <a:srgbClr val="FFFFFF"/>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19" name="Freeform 32">
              <a:extLst>
                <a:ext uri="{FF2B5EF4-FFF2-40B4-BE49-F238E27FC236}">
                  <a16:creationId xmlns:a16="http://schemas.microsoft.com/office/drawing/2014/main" id="{20E081B9-3216-2E9F-E10B-431F806044BC}"/>
                </a:ext>
              </a:extLst>
            </p:cNvPr>
            <p:cNvSpPr>
              <a:spLocks noChangeAspect="1"/>
            </p:cNvSpPr>
            <p:nvPr/>
          </p:nvSpPr>
          <p:spPr bwMode="auto">
            <a:xfrm>
              <a:off x="5080" y="2724"/>
              <a:ext cx="139" cy="53"/>
            </a:xfrm>
            <a:custGeom>
              <a:avLst/>
              <a:gdLst>
                <a:gd name="T0" fmla="*/ 0 w 181"/>
                <a:gd name="T1" fmla="*/ 11 h 69"/>
                <a:gd name="T2" fmla="*/ 4 w 181"/>
                <a:gd name="T3" fmla="*/ 11 h 69"/>
                <a:gd name="T4" fmla="*/ 4 w 181"/>
                <a:gd name="T5" fmla="*/ 4 h 69"/>
                <a:gd name="T6" fmla="*/ 28 w 181"/>
                <a:gd name="T7" fmla="*/ 4 h 69"/>
                <a:gd name="T8" fmla="*/ 28 w 181"/>
                <a:gd name="T9" fmla="*/ 0 h 69"/>
                <a:gd name="T10" fmla="*/ 0 w 181"/>
                <a:gd name="T11" fmla="*/ 0 h 69"/>
                <a:gd name="T12" fmla="*/ 0 w 181"/>
                <a:gd name="T13" fmla="*/ 11 h 69"/>
                <a:gd name="T14" fmla="*/ 0 w 181"/>
                <a:gd name="T15" fmla="*/ 11 h 6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1" h="69">
                  <a:moveTo>
                    <a:pt x="0" y="68"/>
                  </a:moveTo>
                  <a:lnTo>
                    <a:pt x="23" y="68"/>
                  </a:lnTo>
                  <a:lnTo>
                    <a:pt x="23" y="23"/>
                  </a:lnTo>
                  <a:lnTo>
                    <a:pt x="180" y="23"/>
                  </a:lnTo>
                  <a:lnTo>
                    <a:pt x="180" y="0"/>
                  </a:lnTo>
                  <a:lnTo>
                    <a:pt x="0" y="0"/>
                  </a:lnTo>
                  <a:lnTo>
                    <a:pt x="0" y="68"/>
                  </a:lnTo>
                </a:path>
              </a:pathLst>
            </a:custGeom>
            <a:solidFill>
              <a:srgbClr val="FFFFFF"/>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20" name="Freeform 33">
              <a:extLst>
                <a:ext uri="{FF2B5EF4-FFF2-40B4-BE49-F238E27FC236}">
                  <a16:creationId xmlns:a16="http://schemas.microsoft.com/office/drawing/2014/main" id="{712BB1B1-C3DC-3E23-FA16-B7BDC454B667}"/>
                </a:ext>
              </a:extLst>
            </p:cNvPr>
            <p:cNvSpPr>
              <a:spLocks noChangeAspect="1"/>
            </p:cNvSpPr>
            <p:nvPr/>
          </p:nvSpPr>
          <p:spPr bwMode="auto">
            <a:xfrm>
              <a:off x="4068" y="2571"/>
              <a:ext cx="1339" cy="206"/>
            </a:xfrm>
            <a:custGeom>
              <a:avLst/>
              <a:gdLst>
                <a:gd name="T0" fmla="*/ 35 w 1749"/>
                <a:gd name="T1" fmla="*/ 26 h 270"/>
                <a:gd name="T2" fmla="*/ 36 w 1749"/>
                <a:gd name="T3" fmla="*/ 24 h 270"/>
                <a:gd name="T4" fmla="*/ 37 w 1749"/>
                <a:gd name="T5" fmla="*/ 21 h 270"/>
                <a:gd name="T6" fmla="*/ 36 w 1749"/>
                <a:gd name="T7" fmla="*/ 18 h 270"/>
                <a:gd name="T8" fmla="*/ 35 w 1749"/>
                <a:gd name="T9" fmla="*/ 16 h 270"/>
                <a:gd name="T10" fmla="*/ 34 w 1749"/>
                <a:gd name="T11" fmla="*/ 14 h 270"/>
                <a:gd name="T12" fmla="*/ 31 w 1749"/>
                <a:gd name="T13" fmla="*/ 12 h 270"/>
                <a:gd name="T14" fmla="*/ 29 w 1749"/>
                <a:gd name="T15" fmla="*/ 11 h 270"/>
                <a:gd name="T16" fmla="*/ 28 w 1749"/>
                <a:gd name="T17" fmla="*/ 11 h 270"/>
                <a:gd name="T18" fmla="*/ 0 w 1749"/>
                <a:gd name="T19" fmla="*/ 0 h 270"/>
                <a:gd name="T20" fmla="*/ 269 w 1749"/>
                <a:gd name="T21" fmla="*/ 0 h 270"/>
                <a:gd name="T22" fmla="*/ 269 w 1749"/>
                <a:gd name="T23" fmla="*/ 6 h 270"/>
                <a:gd name="T24" fmla="*/ 246 w 1749"/>
                <a:gd name="T25" fmla="*/ 14 h 270"/>
                <a:gd name="T26" fmla="*/ 243 w 1749"/>
                <a:gd name="T27" fmla="*/ 14 h 270"/>
                <a:gd name="T28" fmla="*/ 241 w 1749"/>
                <a:gd name="T29" fmla="*/ 16 h 270"/>
                <a:gd name="T30" fmla="*/ 240 w 1749"/>
                <a:gd name="T31" fmla="*/ 18 h 270"/>
                <a:gd name="T32" fmla="*/ 240 w 1749"/>
                <a:gd name="T33" fmla="*/ 21 h 270"/>
                <a:gd name="T34" fmla="*/ 240 w 1749"/>
                <a:gd name="T35" fmla="*/ 22 h 270"/>
                <a:gd name="T36" fmla="*/ 241 w 1749"/>
                <a:gd name="T37" fmla="*/ 24 h 270"/>
                <a:gd name="T38" fmla="*/ 243 w 1749"/>
                <a:gd name="T39" fmla="*/ 26 h 270"/>
                <a:gd name="T40" fmla="*/ 246 w 1749"/>
                <a:gd name="T41" fmla="*/ 27 h 270"/>
                <a:gd name="T42" fmla="*/ 263 w 1749"/>
                <a:gd name="T43" fmla="*/ 31 h 270"/>
                <a:gd name="T44" fmla="*/ 242 w 1749"/>
                <a:gd name="T45" fmla="*/ 37 h 270"/>
                <a:gd name="T46" fmla="*/ 231 w 1749"/>
                <a:gd name="T47" fmla="*/ 31 h 270"/>
                <a:gd name="T48" fmla="*/ 204 w 1749"/>
                <a:gd name="T49" fmla="*/ 40 h 270"/>
                <a:gd name="T50" fmla="*/ 190 w 1749"/>
                <a:gd name="T51" fmla="*/ 40 h 270"/>
                <a:gd name="T52" fmla="*/ 185 w 1749"/>
                <a:gd name="T53" fmla="*/ 37 h 270"/>
                <a:gd name="T54" fmla="*/ 180 w 1749"/>
                <a:gd name="T55" fmla="*/ 33 h 270"/>
                <a:gd name="T56" fmla="*/ 175 w 1749"/>
                <a:gd name="T57" fmla="*/ 30 h 270"/>
                <a:gd name="T58" fmla="*/ 169 w 1749"/>
                <a:gd name="T59" fmla="*/ 27 h 270"/>
                <a:gd name="T60" fmla="*/ 164 w 1749"/>
                <a:gd name="T61" fmla="*/ 24 h 270"/>
                <a:gd name="T62" fmla="*/ 158 w 1749"/>
                <a:gd name="T63" fmla="*/ 23 h 270"/>
                <a:gd name="T64" fmla="*/ 151 w 1749"/>
                <a:gd name="T65" fmla="*/ 21 h 270"/>
                <a:gd name="T66" fmla="*/ 145 w 1749"/>
                <a:gd name="T67" fmla="*/ 21 h 270"/>
                <a:gd name="T68" fmla="*/ 73 w 1749"/>
                <a:gd name="T69" fmla="*/ 14 h 270"/>
                <a:gd name="T70" fmla="*/ 71 w 1749"/>
                <a:gd name="T71" fmla="*/ 14 h 270"/>
                <a:gd name="T72" fmla="*/ 68 w 1749"/>
                <a:gd name="T73" fmla="*/ 14 h 270"/>
                <a:gd name="T74" fmla="*/ 66 w 1749"/>
                <a:gd name="T75" fmla="*/ 14 h 270"/>
                <a:gd name="T76" fmla="*/ 62 w 1749"/>
                <a:gd name="T77" fmla="*/ 14 h 270"/>
                <a:gd name="T78" fmla="*/ 60 w 1749"/>
                <a:gd name="T79" fmla="*/ 15 h 270"/>
                <a:gd name="T80" fmla="*/ 57 w 1749"/>
                <a:gd name="T81" fmla="*/ 16 h 270"/>
                <a:gd name="T82" fmla="*/ 54 w 1749"/>
                <a:gd name="T83" fmla="*/ 18 h 270"/>
                <a:gd name="T84" fmla="*/ 53 w 1749"/>
                <a:gd name="T85" fmla="*/ 19 h 270"/>
                <a:gd name="T86" fmla="*/ 52 w 1749"/>
                <a:gd name="T87" fmla="*/ 21 h 270"/>
                <a:gd name="T88" fmla="*/ 34 w 1749"/>
                <a:gd name="T89" fmla="*/ 37 h 270"/>
                <a:gd name="T90" fmla="*/ 28 w 1749"/>
                <a:gd name="T91" fmla="*/ 40 h 270"/>
                <a:gd name="T92" fmla="*/ 11 w 1749"/>
                <a:gd name="T93" fmla="*/ 37 h 270"/>
                <a:gd name="T94" fmla="*/ 11 w 1749"/>
                <a:gd name="T95" fmla="*/ 34 h 270"/>
                <a:gd name="T96" fmla="*/ 21 w 1749"/>
                <a:gd name="T97" fmla="*/ 34 h 270"/>
                <a:gd name="T98" fmla="*/ 22 w 1749"/>
                <a:gd name="T99" fmla="*/ 34 h 270"/>
                <a:gd name="T100" fmla="*/ 24 w 1749"/>
                <a:gd name="T101" fmla="*/ 34 h 270"/>
                <a:gd name="T102" fmla="*/ 24 w 1749"/>
                <a:gd name="T103" fmla="*/ 34 h 270"/>
                <a:gd name="T104" fmla="*/ 26 w 1749"/>
                <a:gd name="T105" fmla="*/ 33 h 270"/>
                <a:gd name="T106" fmla="*/ 28 w 1749"/>
                <a:gd name="T107" fmla="*/ 33 h 270"/>
                <a:gd name="T108" fmla="*/ 29 w 1749"/>
                <a:gd name="T109" fmla="*/ 32 h 270"/>
                <a:gd name="T110" fmla="*/ 30 w 1749"/>
                <a:gd name="T111" fmla="*/ 31 h 270"/>
                <a:gd name="T112" fmla="*/ 31 w 1749"/>
                <a:gd name="T113" fmla="*/ 31 h 270"/>
                <a:gd name="T114" fmla="*/ 34 w 1749"/>
                <a:gd name="T115" fmla="*/ 27 h 270"/>
                <a:gd name="T116" fmla="*/ 34 w 1749"/>
                <a:gd name="T117" fmla="*/ 27 h 27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749" h="270">
                  <a:moveTo>
                    <a:pt x="223" y="178"/>
                  </a:moveTo>
                  <a:lnTo>
                    <a:pt x="228" y="170"/>
                  </a:lnTo>
                  <a:lnTo>
                    <a:pt x="233" y="163"/>
                  </a:lnTo>
                  <a:lnTo>
                    <a:pt x="235" y="154"/>
                  </a:lnTo>
                  <a:lnTo>
                    <a:pt x="239" y="145"/>
                  </a:lnTo>
                  <a:lnTo>
                    <a:pt x="239" y="137"/>
                  </a:lnTo>
                  <a:lnTo>
                    <a:pt x="238" y="128"/>
                  </a:lnTo>
                  <a:lnTo>
                    <a:pt x="236" y="119"/>
                  </a:lnTo>
                  <a:lnTo>
                    <a:pt x="234" y="110"/>
                  </a:lnTo>
                  <a:lnTo>
                    <a:pt x="229" y="103"/>
                  </a:lnTo>
                  <a:lnTo>
                    <a:pt x="225" y="95"/>
                  </a:lnTo>
                  <a:lnTo>
                    <a:pt x="219" y="89"/>
                  </a:lnTo>
                  <a:lnTo>
                    <a:pt x="213" y="82"/>
                  </a:lnTo>
                  <a:lnTo>
                    <a:pt x="204" y="78"/>
                  </a:lnTo>
                  <a:lnTo>
                    <a:pt x="197" y="73"/>
                  </a:lnTo>
                  <a:lnTo>
                    <a:pt x="188" y="70"/>
                  </a:lnTo>
                  <a:lnTo>
                    <a:pt x="179" y="68"/>
                  </a:lnTo>
                  <a:lnTo>
                    <a:pt x="180" y="67"/>
                  </a:lnTo>
                  <a:lnTo>
                    <a:pt x="0" y="45"/>
                  </a:lnTo>
                  <a:lnTo>
                    <a:pt x="0" y="0"/>
                  </a:lnTo>
                  <a:lnTo>
                    <a:pt x="1748" y="0"/>
                  </a:lnTo>
                  <a:lnTo>
                    <a:pt x="1748" y="45"/>
                  </a:lnTo>
                  <a:lnTo>
                    <a:pt x="1591" y="89"/>
                  </a:lnTo>
                  <a:lnTo>
                    <a:pt x="1582" y="93"/>
                  </a:lnTo>
                  <a:lnTo>
                    <a:pt x="1575" y="97"/>
                  </a:lnTo>
                  <a:lnTo>
                    <a:pt x="1569" y="102"/>
                  </a:lnTo>
                  <a:lnTo>
                    <a:pt x="1564" y="107"/>
                  </a:lnTo>
                  <a:lnTo>
                    <a:pt x="1560" y="114"/>
                  </a:lnTo>
                  <a:lnTo>
                    <a:pt x="1558" y="120"/>
                  </a:lnTo>
                  <a:lnTo>
                    <a:pt x="1557" y="128"/>
                  </a:lnTo>
                  <a:lnTo>
                    <a:pt x="1557" y="134"/>
                  </a:lnTo>
                  <a:lnTo>
                    <a:pt x="1557" y="142"/>
                  </a:lnTo>
                  <a:lnTo>
                    <a:pt x="1558" y="149"/>
                  </a:lnTo>
                  <a:lnTo>
                    <a:pt x="1560" y="156"/>
                  </a:lnTo>
                  <a:lnTo>
                    <a:pt x="1564" y="162"/>
                  </a:lnTo>
                  <a:lnTo>
                    <a:pt x="1569" y="168"/>
                  </a:lnTo>
                  <a:lnTo>
                    <a:pt x="1575" y="173"/>
                  </a:lnTo>
                  <a:lnTo>
                    <a:pt x="1582" y="177"/>
                  </a:lnTo>
                  <a:lnTo>
                    <a:pt x="1591" y="179"/>
                  </a:lnTo>
                  <a:lnTo>
                    <a:pt x="1703" y="201"/>
                  </a:lnTo>
                  <a:lnTo>
                    <a:pt x="1703" y="224"/>
                  </a:lnTo>
                  <a:lnTo>
                    <a:pt x="1569" y="246"/>
                  </a:lnTo>
                  <a:lnTo>
                    <a:pt x="1502" y="246"/>
                  </a:lnTo>
                  <a:lnTo>
                    <a:pt x="1502" y="201"/>
                  </a:lnTo>
                  <a:lnTo>
                    <a:pt x="1322" y="201"/>
                  </a:lnTo>
                  <a:lnTo>
                    <a:pt x="1322" y="269"/>
                  </a:lnTo>
                  <a:lnTo>
                    <a:pt x="1233" y="269"/>
                  </a:lnTo>
                  <a:lnTo>
                    <a:pt x="1232" y="269"/>
                  </a:lnTo>
                  <a:lnTo>
                    <a:pt x="1216" y="257"/>
                  </a:lnTo>
                  <a:lnTo>
                    <a:pt x="1200" y="243"/>
                  </a:lnTo>
                  <a:lnTo>
                    <a:pt x="1184" y="232"/>
                  </a:lnTo>
                  <a:lnTo>
                    <a:pt x="1167" y="219"/>
                  </a:lnTo>
                  <a:lnTo>
                    <a:pt x="1149" y="209"/>
                  </a:lnTo>
                  <a:lnTo>
                    <a:pt x="1132" y="198"/>
                  </a:lnTo>
                  <a:lnTo>
                    <a:pt x="1114" y="189"/>
                  </a:lnTo>
                  <a:lnTo>
                    <a:pt x="1096" y="179"/>
                  </a:lnTo>
                  <a:lnTo>
                    <a:pt x="1077" y="172"/>
                  </a:lnTo>
                  <a:lnTo>
                    <a:pt x="1058" y="164"/>
                  </a:lnTo>
                  <a:lnTo>
                    <a:pt x="1038" y="158"/>
                  </a:lnTo>
                  <a:lnTo>
                    <a:pt x="1020" y="151"/>
                  </a:lnTo>
                  <a:lnTo>
                    <a:pt x="1000" y="147"/>
                  </a:lnTo>
                  <a:lnTo>
                    <a:pt x="980" y="142"/>
                  </a:lnTo>
                  <a:lnTo>
                    <a:pt x="960" y="139"/>
                  </a:lnTo>
                  <a:lnTo>
                    <a:pt x="941" y="135"/>
                  </a:lnTo>
                  <a:lnTo>
                    <a:pt x="942" y="134"/>
                  </a:lnTo>
                  <a:lnTo>
                    <a:pt x="471" y="89"/>
                  </a:lnTo>
                  <a:lnTo>
                    <a:pt x="461" y="89"/>
                  </a:lnTo>
                  <a:lnTo>
                    <a:pt x="452" y="89"/>
                  </a:lnTo>
                  <a:lnTo>
                    <a:pt x="442" y="89"/>
                  </a:lnTo>
                  <a:lnTo>
                    <a:pt x="433" y="89"/>
                  </a:lnTo>
                  <a:lnTo>
                    <a:pt x="424" y="91"/>
                  </a:lnTo>
                  <a:lnTo>
                    <a:pt x="415" y="92"/>
                  </a:lnTo>
                  <a:lnTo>
                    <a:pt x="406" y="95"/>
                  </a:lnTo>
                  <a:lnTo>
                    <a:pt x="398" y="97"/>
                  </a:lnTo>
                  <a:lnTo>
                    <a:pt x="388" y="101"/>
                  </a:lnTo>
                  <a:lnTo>
                    <a:pt x="380" y="104"/>
                  </a:lnTo>
                  <a:lnTo>
                    <a:pt x="372" y="109"/>
                  </a:lnTo>
                  <a:lnTo>
                    <a:pt x="364" y="113"/>
                  </a:lnTo>
                  <a:lnTo>
                    <a:pt x="357" y="118"/>
                  </a:lnTo>
                  <a:lnTo>
                    <a:pt x="349" y="123"/>
                  </a:lnTo>
                  <a:lnTo>
                    <a:pt x="342" y="129"/>
                  </a:lnTo>
                  <a:lnTo>
                    <a:pt x="336" y="134"/>
                  </a:lnTo>
                  <a:lnTo>
                    <a:pt x="225" y="246"/>
                  </a:lnTo>
                  <a:lnTo>
                    <a:pt x="225" y="269"/>
                  </a:lnTo>
                  <a:lnTo>
                    <a:pt x="180" y="269"/>
                  </a:lnTo>
                  <a:lnTo>
                    <a:pt x="180" y="246"/>
                  </a:lnTo>
                  <a:lnTo>
                    <a:pt x="68" y="246"/>
                  </a:lnTo>
                  <a:lnTo>
                    <a:pt x="68" y="224"/>
                  </a:lnTo>
                  <a:lnTo>
                    <a:pt x="135" y="224"/>
                  </a:lnTo>
                  <a:lnTo>
                    <a:pt x="135" y="223"/>
                  </a:lnTo>
                  <a:lnTo>
                    <a:pt x="139" y="224"/>
                  </a:lnTo>
                  <a:lnTo>
                    <a:pt x="144" y="224"/>
                  </a:lnTo>
                  <a:lnTo>
                    <a:pt x="148" y="224"/>
                  </a:lnTo>
                  <a:lnTo>
                    <a:pt x="153" y="224"/>
                  </a:lnTo>
                  <a:lnTo>
                    <a:pt x="157" y="224"/>
                  </a:lnTo>
                  <a:lnTo>
                    <a:pt x="161" y="223"/>
                  </a:lnTo>
                  <a:lnTo>
                    <a:pt x="165" y="222"/>
                  </a:lnTo>
                  <a:lnTo>
                    <a:pt x="171" y="220"/>
                  </a:lnTo>
                  <a:lnTo>
                    <a:pt x="174" y="219"/>
                  </a:lnTo>
                  <a:lnTo>
                    <a:pt x="178" y="217"/>
                  </a:lnTo>
                  <a:lnTo>
                    <a:pt x="182" y="215"/>
                  </a:lnTo>
                  <a:lnTo>
                    <a:pt x="186" y="213"/>
                  </a:lnTo>
                  <a:lnTo>
                    <a:pt x="190" y="211"/>
                  </a:lnTo>
                  <a:lnTo>
                    <a:pt x="194" y="208"/>
                  </a:lnTo>
                  <a:lnTo>
                    <a:pt x="197" y="205"/>
                  </a:lnTo>
                  <a:lnTo>
                    <a:pt x="201" y="201"/>
                  </a:lnTo>
                  <a:lnTo>
                    <a:pt x="202" y="201"/>
                  </a:lnTo>
                  <a:lnTo>
                    <a:pt x="225" y="179"/>
                  </a:lnTo>
                  <a:lnTo>
                    <a:pt x="223" y="178"/>
                  </a:lnTo>
                </a:path>
              </a:pathLst>
            </a:custGeom>
            <a:solidFill>
              <a:srgbClr val="E1E1E1"/>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21" name="Freeform 34">
              <a:extLst>
                <a:ext uri="{FF2B5EF4-FFF2-40B4-BE49-F238E27FC236}">
                  <a16:creationId xmlns:a16="http://schemas.microsoft.com/office/drawing/2014/main" id="{80D89376-3783-5BB9-0C06-CA675B67E6C7}"/>
                </a:ext>
              </a:extLst>
            </p:cNvPr>
            <p:cNvSpPr>
              <a:spLocks noChangeAspect="1"/>
            </p:cNvSpPr>
            <p:nvPr/>
          </p:nvSpPr>
          <p:spPr bwMode="auto">
            <a:xfrm>
              <a:off x="5418" y="2377"/>
              <a:ext cx="342" cy="97"/>
            </a:xfrm>
            <a:custGeom>
              <a:avLst/>
              <a:gdLst>
                <a:gd name="T0" fmla="*/ 0 w 446"/>
                <a:gd name="T1" fmla="*/ 39 h 113"/>
                <a:gd name="T2" fmla="*/ 35 w 446"/>
                <a:gd name="T3" fmla="*/ 0 h 113"/>
                <a:gd name="T4" fmla="*/ 69 w 446"/>
                <a:gd name="T5" fmla="*/ 0 h 113"/>
                <a:gd name="T6" fmla="*/ 69 w 446"/>
                <a:gd name="T7" fmla="*/ 19 h 113"/>
                <a:gd name="T8" fmla="*/ 69 w 446"/>
                <a:gd name="T9" fmla="*/ 39 h 113"/>
                <a:gd name="T10" fmla="*/ 0 w 446"/>
                <a:gd name="T11" fmla="*/ 39 h 113"/>
                <a:gd name="T12" fmla="*/ 0 w 446"/>
                <a:gd name="T13" fmla="*/ 39 h 1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6" h="113">
                  <a:moveTo>
                    <a:pt x="0" y="112"/>
                  </a:moveTo>
                  <a:lnTo>
                    <a:pt x="223" y="0"/>
                  </a:lnTo>
                  <a:lnTo>
                    <a:pt x="445" y="0"/>
                  </a:lnTo>
                  <a:lnTo>
                    <a:pt x="445" y="56"/>
                  </a:lnTo>
                  <a:lnTo>
                    <a:pt x="445" y="112"/>
                  </a:lnTo>
                  <a:lnTo>
                    <a:pt x="0" y="112"/>
                  </a:lnTo>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22" name="Freeform 35">
              <a:extLst>
                <a:ext uri="{FF2B5EF4-FFF2-40B4-BE49-F238E27FC236}">
                  <a16:creationId xmlns:a16="http://schemas.microsoft.com/office/drawing/2014/main" id="{BEA2CDA9-CC74-FC5B-E6C2-A2DCEF0C5067}"/>
                </a:ext>
              </a:extLst>
            </p:cNvPr>
            <p:cNvSpPr>
              <a:spLocks noChangeAspect="1"/>
            </p:cNvSpPr>
            <p:nvPr/>
          </p:nvSpPr>
          <p:spPr bwMode="auto">
            <a:xfrm>
              <a:off x="5418" y="2572"/>
              <a:ext cx="342" cy="96"/>
            </a:xfrm>
            <a:custGeom>
              <a:avLst/>
              <a:gdLst>
                <a:gd name="T0" fmla="*/ 0 w 446"/>
                <a:gd name="T1" fmla="*/ 0 h 112"/>
                <a:gd name="T2" fmla="*/ 35 w 446"/>
                <a:gd name="T3" fmla="*/ 38 h 112"/>
                <a:gd name="T4" fmla="*/ 69 w 446"/>
                <a:gd name="T5" fmla="*/ 38 h 112"/>
                <a:gd name="T6" fmla="*/ 69 w 446"/>
                <a:gd name="T7" fmla="*/ 19 h 112"/>
                <a:gd name="T8" fmla="*/ 69 w 446"/>
                <a:gd name="T9" fmla="*/ 0 h 112"/>
                <a:gd name="T10" fmla="*/ 0 w 446"/>
                <a:gd name="T11" fmla="*/ 0 h 112"/>
                <a:gd name="T12" fmla="*/ 0 w 446"/>
                <a:gd name="T13" fmla="*/ 0 h 1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46" h="112">
                  <a:moveTo>
                    <a:pt x="0" y="0"/>
                  </a:moveTo>
                  <a:lnTo>
                    <a:pt x="223" y="111"/>
                  </a:lnTo>
                  <a:lnTo>
                    <a:pt x="445" y="111"/>
                  </a:lnTo>
                  <a:lnTo>
                    <a:pt x="445" y="56"/>
                  </a:lnTo>
                  <a:lnTo>
                    <a:pt x="445" y="0"/>
                  </a:lnTo>
                  <a:lnTo>
                    <a:pt x="0" y="0"/>
                  </a:lnTo>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23" name="AutoShape 36">
              <a:extLst>
                <a:ext uri="{FF2B5EF4-FFF2-40B4-BE49-F238E27FC236}">
                  <a16:creationId xmlns:a16="http://schemas.microsoft.com/office/drawing/2014/main" id="{5C1AA8C6-464E-E730-C4C0-E6DAFFC0341B}"/>
                </a:ext>
              </a:extLst>
            </p:cNvPr>
            <p:cNvSpPr>
              <a:spLocks noChangeAspect="1" noChangeArrowheads="1"/>
            </p:cNvSpPr>
            <p:nvPr/>
          </p:nvSpPr>
          <p:spPr bwMode="auto">
            <a:xfrm rot="5400000">
              <a:off x="3692" y="2456"/>
              <a:ext cx="49" cy="13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6171 w 21600"/>
                <a:gd name="T13" fmla="*/ 5982 h 21600"/>
                <a:gd name="T14" fmla="*/ 15429 w 21600"/>
                <a:gd name="T15" fmla="*/ 15618 h 21600"/>
              </a:gdLst>
              <a:ahLst/>
              <a:cxnLst>
                <a:cxn ang="T8">
                  <a:pos x="T0" y="T1"/>
                </a:cxn>
                <a:cxn ang="T9">
                  <a:pos x="T2" y="T3"/>
                </a:cxn>
                <a:cxn ang="T10">
                  <a:pos x="T4" y="T5"/>
                </a:cxn>
                <a:cxn ang="T11">
                  <a:pos x="T6" y="T7"/>
                </a:cxn>
              </a:cxnLst>
              <a:rect l="T12" t="T13" r="T14" b="T15"/>
              <a:pathLst>
                <a:path w="21600" h="21600">
                  <a:moveTo>
                    <a:pt x="0" y="0"/>
                  </a:moveTo>
                  <a:lnTo>
                    <a:pt x="8441" y="21600"/>
                  </a:lnTo>
                  <a:lnTo>
                    <a:pt x="13159" y="21600"/>
                  </a:lnTo>
                  <a:lnTo>
                    <a:pt x="21600" y="0"/>
                  </a:lnTo>
                  <a:lnTo>
                    <a:pt x="0" y="0"/>
                  </a:lnTo>
                  <a:close/>
                </a:path>
              </a:pathLst>
            </a:custGeom>
            <a:solidFill>
              <a:srgbClr val="969696"/>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24" name="Freeform 37">
              <a:extLst>
                <a:ext uri="{FF2B5EF4-FFF2-40B4-BE49-F238E27FC236}">
                  <a16:creationId xmlns:a16="http://schemas.microsoft.com/office/drawing/2014/main" id="{FF594B2F-F39B-1186-B373-26E78A488CA2}"/>
                </a:ext>
              </a:extLst>
            </p:cNvPr>
            <p:cNvSpPr>
              <a:spLocks noChangeAspect="1"/>
            </p:cNvSpPr>
            <p:nvPr/>
          </p:nvSpPr>
          <p:spPr bwMode="auto">
            <a:xfrm>
              <a:off x="5418" y="2471"/>
              <a:ext cx="341" cy="17"/>
            </a:xfrm>
            <a:custGeom>
              <a:avLst/>
              <a:gdLst>
                <a:gd name="T0" fmla="*/ 0 w 672"/>
                <a:gd name="T1" fmla="*/ 0 h 96"/>
                <a:gd name="T2" fmla="*/ 6 w 672"/>
                <a:gd name="T3" fmla="*/ 0 h 96"/>
                <a:gd name="T4" fmla="*/ 6 w 672"/>
                <a:gd name="T5" fmla="*/ 0 h 96"/>
                <a:gd name="T6" fmla="*/ 2 w 672"/>
                <a:gd name="T7" fmla="*/ 0 h 96"/>
                <a:gd name="T8" fmla="*/ 0 w 672"/>
                <a:gd name="T9" fmla="*/ 0 h 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2" h="96">
                  <a:moveTo>
                    <a:pt x="0" y="0"/>
                  </a:moveTo>
                  <a:lnTo>
                    <a:pt x="672" y="0"/>
                  </a:lnTo>
                  <a:lnTo>
                    <a:pt x="672" y="96"/>
                  </a:lnTo>
                  <a:lnTo>
                    <a:pt x="192" y="96"/>
                  </a:lnTo>
                  <a:lnTo>
                    <a:pt x="0" y="0"/>
                  </a:lnTo>
                  <a:close/>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25" name="Freeform 38">
              <a:extLst>
                <a:ext uri="{FF2B5EF4-FFF2-40B4-BE49-F238E27FC236}">
                  <a16:creationId xmlns:a16="http://schemas.microsoft.com/office/drawing/2014/main" id="{F92F4F8E-99CE-83B1-7ECD-87D74B6D6E73}"/>
                </a:ext>
              </a:extLst>
            </p:cNvPr>
            <p:cNvSpPr>
              <a:spLocks noChangeAspect="1"/>
            </p:cNvSpPr>
            <p:nvPr/>
          </p:nvSpPr>
          <p:spPr bwMode="auto">
            <a:xfrm flipV="1">
              <a:off x="5418" y="2555"/>
              <a:ext cx="341" cy="17"/>
            </a:xfrm>
            <a:custGeom>
              <a:avLst/>
              <a:gdLst>
                <a:gd name="T0" fmla="*/ 0 w 672"/>
                <a:gd name="T1" fmla="*/ 0 h 96"/>
                <a:gd name="T2" fmla="*/ 6 w 672"/>
                <a:gd name="T3" fmla="*/ 0 h 96"/>
                <a:gd name="T4" fmla="*/ 6 w 672"/>
                <a:gd name="T5" fmla="*/ 0 h 96"/>
                <a:gd name="T6" fmla="*/ 2 w 672"/>
                <a:gd name="T7" fmla="*/ 0 h 96"/>
                <a:gd name="T8" fmla="*/ 0 w 672"/>
                <a:gd name="T9" fmla="*/ 0 h 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2" h="96">
                  <a:moveTo>
                    <a:pt x="0" y="0"/>
                  </a:moveTo>
                  <a:lnTo>
                    <a:pt x="672" y="0"/>
                  </a:lnTo>
                  <a:lnTo>
                    <a:pt x="672" y="96"/>
                  </a:lnTo>
                  <a:lnTo>
                    <a:pt x="192" y="96"/>
                  </a:lnTo>
                  <a:lnTo>
                    <a:pt x="0" y="0"/>
                  </a:lnTo>
                  <a:close/>
                </a:path>
              </a:pathLst>
            </a:custGeom>
            <a:solidFill>
              <a:srgbClr val="80808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26" name="Rectangle 39">
              <a:extLst>
                <a:ext uri="{FF2B5EF4-FFF2-40B4-BE49-F238E27FC236}">
                  <a16:creationId xmlns:a16="http://schemas.microsoft.com/office/drawing/2014/main" id="{395DA577-D427-BC97-CBD3-E585F421C5B1}"/>
                </a:ext>
              </a:extLst>
            </p:cNvPr>
            <p:cNvSpPr>
              <a:spLocks noChangeAspect="1" noChangeArrowheads="1"/>
            </p:cNvSpPr>
            <p:nvPr/>
          </p:nvSpPr>
          <p:spPr bwMode="auto">
            <a:xfrm>
              <a:off x="5588" y="2488"/>
              <a:ext cx="170" cy="67"/>
            </a:xfrm>
            <a:prstGeom prst="rect">
              <a:avLst/>
            </a:prstGeom>
            <a:solidFill>
              <a:srgbClr val="FF99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grpSp>
        <p:nvGrpSpPr>
          <p:cNvPr id="79890" name="Group 40">
            <a:extLst>
              <a:ext uri="{FF2B5EF4-FFF2-40B4-BE49-F238E27FC236}">
                <a16:creationId xmlns:a16="http://schemas.microsoft.com/office/drawing/2014/main" id="{3D5E3D24-6FFC-DC3F-B3C1-347D68522C67}"/>
              </a:ext>
            </a:extLst>
          </p:cNvPr>
          <p:cNvGrpSpPr>
            <a:grpSpLocks noChangeAspect="1"/>
          </p:cNvGrpSpPr>
          <p:nvPr/>
        </p:nvGrpSpPr>
        <p:grpSpPr bwMode="auto">
          <a:xfrm>
            <a:off x="3319464" y="5484814"/>
            <a:ext cx="5900737" cy="515937"/>
            <a:chOff x="432" y="2304"/>
            <a:chExt cx="4944" cy="576"/>
          </a:xfrm>
        </p:grpSpPr>
        <p:sp>
          <p:nvSpPr>
            <p:cNvPr id="79904" name="Freeform 41">
              <a:extLst>
                <a:ext uri="{FF2B5EF4-FFF2-40B4-BE49-F238E27FC236}">
                  <a16:creationId xmlns:a16="http://schemas.microsoft.com/office/drawing/2014/main" id="{EC79BA40-91C8-970C-0199-771369792942}"/>
                </a:ext>
              </a:extLst>
            </p:cNvPr>
            <p:cNvSpPr>
              <a:spLocks noChangeAspect="1"/>
            </p:cNvSpPr>
            <p:nvPr/>
          </p:nvSpPr>
          <p:spPr bwMode="auto">
            <a:xfrm>
              <a:off x="432" y="2304"/>
              <a:ext cx="4944" cy="192"/>
            </a:xfrm>
            <a:custGeom>
              <a:avLst/>
              <a:gdLst>
                <a:gd name="T0" fmla="*/ 0 w 4944"/>
                <a:gd name="T1" fmla="*/ 0 h 192"/>
                <a:gd name="T2" fmla="*/ 1440 w 4944"/>
                <a:gd name="T3" fmla="*/ 0 h 192"/>
                <a:gd name="T4" fmla="*/ 1920 w 4944"/>
                <a:gd name="T5" fmla="*/ 96 h 192"/>
                <a:gd name="T6" fmla="*/ 4944 w 4944"/>
                <a:gd name="T7" fmla="*/ 96 h 192"/>
                <a:gd name="T8" fmla="*/ 4944 w 4944"/>
                <a:gd name="T9" fmla="*/ 192 h 192"/>
                <a:gd name="T10" fmla="*/ 1296 w 4944"/>
                <a:gd name="T11" fmla="*/ 192 h 192"/>
                <a:gd name="T12" fmla="*/ 960 w 4944"/>
                <a:gd name="T13" fmla="*/ 144 h 192"/>
                <a:gd name="T14" fmla="*/ 0 w 4944"/>
                <a:gd name="T15" fmla="*/ 144 h 192"/>
                <a:gd name="T16" fmla="*/ 0 w 4944"/>
                <a:gd name="T17" fmla="*/ 0 h 19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44" h="192">
                  <a:moveTo>
                    <a:pt x="0" y="0"/>
                  </a:moveTo>
                  <a:lnTo>
                    <a:pt x="1440" y="0"/>
                  </a:lnTo>
                  <a:lnTo>
                    <a:pt x="1920" y="96"/>
                  </a:lnTo>
                  <a:lnTo>
                    <a:pt x="4944" y="96"/>
                  </a:lnTo>
                  <a:lnTo>
                    <a:pt x="4944" y="192"/>
                  </a:lnTo>
                  <a:lnTo>
                    <a:pt x="1296" y="192"/>
                  </a:lnTo>
                  <a:lnTo>
                    <a:pt x="960" y="144"/>
                  </a:lnTo>
                  <a:lnTo>
                    <a:pt x="0" y="144"/>
                  </a:lnTo>
                  <a:lnTo>
                    <a:pt x="0" y="0"/>
                  </a:lnTo>
                  <a:close/>
                </a:path>
              </a:pathLst>
            </a:custGeom>
            <a:solidFill>
              <a:srgbClr val="C0C0C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905" name="Freeform 42">
              <a:extLst>
                <a:ext uri="{FF2B5EF4-FFF2-40B4-BE49-F238E27FC236}">
                  <a16:creationId xmlns:a16="http://schemas.microsoft.com/office/drawing/2014/main" id="{6B0D3689-A816-0DDB-4FCF-F4E31649D625}"/>
                </a:ext>
              </a:extLst>
            </p:cNvPr>
            <p:cNvSpPr>
              <a:spLocks noChangeAspect="1"/>
            </p:cNvSpPr>
            <p:nvPr/>
          </p:nvSpPr>
          <p:spPr bwMode="auto">
            <a:xfrm flipV="1">
              <a:off x="432" y="2688"/>
              <a:ext cx="4944" cy="192"/>
            </a:xfrm>
            <a:custGeom>
              <a:avLst/>
              <a:gdLst>
                <a:gd name="T0" fmla="*/ 0 w 4944"/>
                <a:gd name="T1" fmla="*/ 0 h 192"/>
                <a:gd name="T2" fmla="*/ 1440 w 4944"/>
                <a:gd name="T3" fmla="*/ 0 h 192"/>
                <a:gd name="T4" fmla="*/ 1920 w 4944"/>
                <a:gd name="T5" fmla="*/ 96 h 192"/>
                <a:gd name="T6" fmla="*/ 4944 w 4944"/>
                <a:gd name="T7" fmla="*/ 96 h 192"/>
                <a:gd name="T8" fmla="*/ 4944 w 4944"/>
                <a:gd name="T9" fmla="*/ 192 h 192"/>
                <a:gd name="T10" fmla="*/ 1296 w 4944"/>
                <a:gd name="T11" fmla="*/ 192 h 192"/>
                <a:gd name="T12" fmla="*/ 960 w 4944"/>
                <a:gd name="T13" fmla="*/ 144 h 192"/>
                <a:gd name="T14" fmla="*/ 0 w 4944"/>
                <a:gd name="T15" fmla="*/ 144 h 192"/>
                <a:gd name="T16" fmla="*/ 0 w 4944"/>
                <a:gd name="T17" fmla="*/ 0 h 19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44" h="192">
                  <a:moveTo>
                    <a:pt x="0" y="0"/>
                  </a:moveTo>
                  <a:lnTo>
                    <a:pt x="1440" y="0"/>
                  </a:lnTo>
                  <a:lnTo>
                    <a:pt x="1920" y="96"/>
                  </a:lnTo>
                  <a:lnTo>
                    <a:pt x="4944" y="96"/>
                  </a:lnTo>
                  <a:lnTo>
                    <a:pt x="4944" y="192"/>
                  </a:lnTo>
                  <a:lnTo>
                    <a:pt x="1296" y="192"/>
                  </a:lnTo>
                  <a:lnTo>
                    <a:pt x="960" y="144"/>
                  </a:lnTo>
                  <a:lnTo>
                    <a:pt x="0" y="144"/>
                  </a:lnTo>
                  <a:lnTo>
                    <a:pt x="0" y="0"/>
                  </a:lnTo>
                  <a:close/>
                </a:path>
              </a:pathLst>
            </a:custGeom>
            <a:solidFill>
              <a:srgbClr val="C0C0C0"/>
            </a:solidFill>
            <a:ln w="6350" cap="flat" cmpd="sng">
              <a:solidFill>
                <a:srgbClr val="000000"/>
              </a:solidFill>
              <a:prstDash val="solid"/>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79891" name="Line 51">
            <a:extLst>
              <a:ext uri="{FF2B5EF4-FFF2-40B4-BE49-F238E27FC236}">
                <a16:creationId xmlns:a16="http://schemas.microsoft.com/office/drawing/2014/main" id="{4821586D-DB47-F4CD-86DF-D147257C8580}"/>
              </a:ext>
            </a:extLst>
          </p:cNvPr>
          <p:cNvSpPr>
            <a:spLocks noChangeShapeType="1"/>
          </p:cNvSpPr>
          <p:nvPr/>
        </p:nvSpPr>
        <p:spPr bwMode="auto">
          <a:xfrm flipV="1">
            <a:off x="3352800" y="2438400"/>
            <a:ext cx="0" cy="2971800"/>
          </a:xfrm>
          <a:prstGeom prst="line">
            <a:avLst/>
          </a:prstGeom>
          <a:noFill/>
          <a:ln w="3175">
            <a:solidFill>
              <a:srgbClr val="969696"/>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892" name="Line 59">
            <a:extLst>
              <a:ext uri="{FF2B5EF4-FFF2-40B4-BE49-F238E27FC236}">
                <a16:creationId xmlns:a16="http://schemas.microsoft.com/office/drawing/2014/main" id="{59AF0E82-113A-677B-89CC-D165A6286C9D}"/>
              </a:ext>
            </a:extLst>
          </p:cNvPr>
          <p:cNvSpPr>
            <a:spLocks noChangeShapeType="1"/>
          </p:cNvSpPr>
          <p:nvPr/>
        </p:nvSpPr>
        <p:spPr bwMode="auto">
          <a:xfrm>
            <a:off x="3352800" y="5105400"/>
            <a:ext cx="5867400" cy="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893" name="Text Box 60">
            <a:extLst>
              <a:ext uri="{FF2B5EF4-FFF2-40B4-BE49-F238E27FC236}">
                <a16:creationId xmlns:a16="http://schemas.microsoft.com/office/drawing/2014/main" id="{3F6E69C9-FBC4-7A66-EBDB-612E44CAA830}"/>
              </a:ext>
            </a:extLst>
          </p:cNvPr>
          <p:cNvSpPr txBox="1">
            <a:spLocks noChangeArrowheads="1"/>
          </p:cNvSpPr>
          <p:nvPr/>
        </p:nvSpPr>
        <p:spPr bwMode="auto">
          <a:xfrm>
            <a:off x="5410201" y="5105400"/>
            <a:ext cx="1793875" cy="2746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99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200" b="1">
                <a:solidFill>
                  <a:srgbClr val="C0C0C0"/>
                </a:solidFill>
              </a:rPr>
              <a:t>PROJECTILE TRAVEL</a:t>
            </a:r>
          </a:p>
        </p:txBody>
      </p:sp>
      <p:sp>
        <p:nvSpPr>
          <p:cNvPr id="79894" name="Text Box 61">
            <a:extLst>
              <a:ext uri="{FF2B5EF4-FFF2-40B4-BE49-F238E27FC236}">
                <a16:creationId xmlns:a16="http://schemas.microsoft.com/office/drawing/2014/main" id="{7392A0E4-CA71-5AA8-F5C8-5BDA5AFDEEC0}"/>
              </a:ext>
            </a:extLst>
          </p:cNvPr>
          <p:cNvSpPr txBox="1">
            <a:spLocks noChangeArrowheads="1"/>
          </p:cNvSpPr>
          <p:nvPr/>
        </p:nvSpPr>
        <p:spPr bwMode="auto">
          <a:xfrm>
            <a:off x="2209801" y="2209800"/>
            <a:ext cx="1020763" cy="2746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99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200" b="1">
                <a:solidFill>
                  <a:srgbClr val="C0C0C0"/>
                </a:solidFill>
              </a:rPr>
              <a:t>PRESSURE</a:t>
            </a:r>
          </a:p>
        </p:txBody>
      </p:sp>
      <p:sp>
        <p:nvSpPr>
          <p:cNvPr id="79895" name="Rectangle 69">
            <a:extLst>
              <a:ext uri="{FF2B5EF4-FFF2-40B4-BE49-F238E27FC236}">
                <a16:creationId xmlns:a16="http://schemas.microsoft.com/office/drawing/2014/main" id="{0444BA9D-072F-AA9B-2D7F-B6CE3873F30B}"/>
              </a:ext>
            </a:extLst>
          </p:cNvPr>
          <p:cNvSpPr>
            <a:spLocks noChangeAspect="1" noChangeArrowheads="1"/>
          </p:cNvSpPr>
          <p:nvPr/>
        </p:nvSpPr>
        <p:spPr bwMode="auto">
          <a:xfrm>
            <a:off x="3584576" y="1222375"/>
            <a:ext cx="5013325" cy="534988"/>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800" b="1">
                <a:solidFill>
                  <a:srgbClr val="FFFFFF"/>
                </a:solidFill>
              </a:rPr>
              <a:t>Pressure Distribution</a:t>
            </a:r>
          </a:p>
        </p:txBody>
      </p:sp>
      <p:sp>
        <p:nvSpPr>
          <p:cNvPr id="79896" name="Line 73">
            <a:extLst>
              <a:ext uri="{FF2B5EF4-FFF2-40B4-BE49-F238E27FC236}">
                <a16:creationId xmlns:a16="http://schemas.microsoft.com/office/drawing/2014/main" id="{FAB45C2B-D9AA-1488-B8EE-DBC3035DDD08}"/>
              </a:ext>
            </a:extLst>
          </p:cNvPr>
          <p:cNvSpPr>
            <a:spLocks noChangeShapeType="1"/>
          </p:cNvSpPr>
          <p:nvPr/>
        </p:nvSpPr>
        <p:spPr bwMode="auto">
          <a:xfrm flipV="1">
            <a:off x="4746625" y="2816226"/>
            <a:ext cx="0" cy="2771775"/>
          </a:xfrm>
          <a:prstGeom prst="line">
            <a:avLst/>
          </a:prstGeom>
          <a:noFill/>
          <a:ln w="1905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79897" name="Line 74">
            <a:extLst>
              <a:ext uri="{FF2B5EF4-FFF2-40B4-BE49-F238E27FC236}">
                <a16:creationId xmlns:a16="http://schemas.microsoft.com/office/drawing/2014/main" id="{D72AA803-A3AE-EE57-31CD-60B7FA74B483}"/>
              </a:ext>
            </a:extLst>
          </p:cNvPr>
          <p:cNvSpPr>
            <a:spLocks noChangeShapeType="1"/>
          </p:cNvSpPr>
          <p:nvPr/>
        </p:nvSpPr>
        <p:spPr bwMode="auto">
          <a:xfrm>
            <a:off x="3338513" y="4732338"/>
            <a:ext cx="1408112"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28875" name="Line 75">
            <a:extLst>
              <a:ext uri="{FF2B5EF4-FFF2-40B4-BE49-F238E27FC236}">
                <a16:creationId xmlns:a16="http://schemas.microsoft.com/office/drawing/2014/main" id="{BF515FF9-9C01-E870-EAB8-256D45EAB86D}"/>
              </a:ext>
            </a:extLst>
          </p:cNvPr>
          <p:cNvSpPr>
            <a:spLocks noChangeShapeType="1"/>
          </p:cNvSpPr>
          <p:nvPr/>
        </p:nvSpPr>
        <p:spPr bwMode="auto">
          <a:xfrm>
            <a:off x="3332163" y="4324350"/>
            <a:ext cx="1408112" cy="0"/>
          </a:xfrm>
          <a:prstGeom prst="line">
            <a:avLst/>
          </a:prstGeom>
          <a:noFill/>
          <a:ln w="38100">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28876" name="AutoShape 76">
            <a:extLst>
              <a:ext uri="{FF2B5EF4-FFF2-40B4-BE49-F238E27FC236}">
                <a16:creationId xmlns:a16="http://schemas.microsoft.com/office/drawing/2014/main" id="{C872DF2D-211F-DE6B-948C-19E5D3DAE9D3}"/>
              </a:ext>
            </a:extLst>
          </p:cNvPr>
          <p:cNvSpPr>
            <a:spLocks noChangeArrowheads="1"/>
          </p:cNvSpPr>
          <p:nvPr/>
        </p:nvSpPr>
        <p:spPr bwMode="auto">
          <a:xfrm>
            <a:off x="3992563" y="4305667"/>
            <a:ext cx="201612" cy="431066"/>
          </a:xfrm>
          <a:prstGeom prst="upArrow">
            <a:avLst>
              <a:gd name="adj1" fmla="val 50000"/>
              <a:gd name="adj2" fmla="val 30709"/>
            </a:avLst>
          </a:prstGeom>
          <a:solidFill>
            <a:schemeClr val="accent1"/>
          </a:solidFill>
          <a:ln w="38100" algn="ctr">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79900" name="Text Box 77">
            <a:extLst>
              <a:ext uri="{FF2B5EF4-FFF2-40B4-BE49-F238E27FC236}">
                <a16:creationId xmlns:a16="http://schemas.microsoft.com/office/drawing/2014/main" id="{52D83CEB-2AD8-5EFB-5533-EA68C6D483F7}"/>
              </a:ext>
            </a:extLst>
          </p:cNvPr>
          <p:cNvSpPr txBox="1">
            <a:spLocks noChangeArrowheads="1"/>
          </p:cNvSpPr>
          <p:nvPr/>
        </p:nvSpPr>
        <p:spPr bwMode="auto">
          <a:xfrm>
            <a:off x="5268913" y="2028826"/>
            <a:ext cx="4703762"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450850" indent="-439738">
              <a:tabLst>
                <a:tab pos="450850" algn="l"/>
              </a:tabLst>
              <a:defRPr>
                <a:solidFill>
                  <a:schemeClr val="tx2"/>
                </a:solidFill>
                <a:latin typeface="Arial" panose="020B0604020202020204" pitchFamily="34" charset="0"/>
              </a:defRPr>
            </a:lvl1pPr>
            <a:lvl2pPr marL="1260475" indent="623888">
              <a:tabLst>
                <a:tab pos="450850" algn="l"/>
              </a:tabLst>
              <a:defRPr>
                <a:solidFill>
                  <a:schemeClr val="tx2"/>
                </a:solidFill>
                <a:latin typeface="Arial" panose="020B0604020202020204" pitchFamily="34" charset="0"/>
              </a:defRPr>
            </a:lvl2pPr>
            <a:lvl3pPr marL="1143000" indent="-228600">
              <a:tabLst>
                <a:tab pos="450850" algn="l"/>
              </a:tabLst>
              <a:defRPr>
                <a:solidFill>
                  <a:schemeClr val="tx2"/>
                </a:solidFill>
                <a:latin typeface="Arial" panose="020B0604020202020204" pitchFamily="34" charset="0"/>
              </a:defRPr>
            </a:lvl3pPr>
            <a:lvl4pPr marL="1600200" indent="-228600">
              <a:tabLst>
                <a:tab pos="450850" algn="l"/>
              </a:tabLst>
              <a:defRPr>
                <a:solidFill>
                  <a:schemeClr val="tx2"/>
                </a:solidFill>
                <a:latin typeface="Arial" panose="020B0604020202020204" pitchFamily="34" charset="0"/>
              </a:defRPr>
            </a:lvl4pPr>
            <a:lvl5pPr marL="2057400" indent="-228600">
              <a:tabLst>
                <a:tab pos="450850" algn="l"/>
              </a:tabLst>
              <a:defRPr>
                <a:solidFill>
                  <a:schemeClr val="tx2"/>
                </a:solidFill>
                <a:latin typeface="Arial" panose="020B0604020202020204" pitchFamily="34" charset="0"/>
              </a:defRPr>
            </a:lvl5pPr>
            <a:lvl6pPr marL="2514600" indent="-228600" eaLnBrk="0" fontAlgn="base" hangingPunct="0">
              <a:spcBef>
                <a:spcPct val="0"/>
              </a:spcBef>
              <a:spcAft>
                <a:spcPct val="0"/>
              </a:spcAft>
              <a:tabLst>
                <a:tab pos="450850" algn="l"/>
              </a:tabLst>
              <a:defRPr>
                <a:solidFill>
                  <a:schemeClr val="tx2"/>
                </a:solidFill>
                <a:latin typeface="Arial" panose="020B0604020202020204" pitchFamily="34" charset="0"/>
              </a:defRPr>
            </a:lvl6pPr>
            <a:lvl7pPr marL="2971800" indent="-228600" eaLnBrk="0" fontAlgn="base" hangingPunct="0">
              <a:spcBef>
                <a:spcPct val="0"/>
              </a:spcBef>
              <a:spcAft>
                <a:spcPct val="0"/>
              </a:spcAft>
              <a:tabLst>
                <a:tab pos="450850" algn="l"/>
              </a:tabLst>
              <a:defRPr>
                <a:solidFill>
                  <a:schemeClr val="tx2"/>
                </a:solidFill>
                <a:latin typeface="Arial" panose="020B0604020202020204" pitchFamily="34" charset="0"/>
              </a:defRPr>
            </a:lvl7pPr>
            <a:lvl8pPr marL="3429000" indent="-228600" eaLnBrk="0" fontAlgn="base" hangingPunct="0">
              <a:spcBef>
                <a:spcPct val="0"/>
              </a:spcBef>
              <a:spcAft>
                <a:spcPct val="0"/>
              </a:spcAft>
              <a:tabLst>
                <a:tab pos="450850" algn="l"/>
              </a:tabLst>
              <a:defRPr>
                <a:solidFill>
                  <a:schemeClr val="tx2"/>
                </a:solidFill>
                <a:latin typeface="Arial" panose="020B0604020202020204" pitchFamily="34" charset="0"/>
              </a:defRPr>
            </a:lvl8pPr>
            <a:lvl9pPr marL="3886200" indent="-228600" eaLnBrk="0" fontAlgn="base" hangingPunct="0">
              <a:spcBef>
                <a:spcPct val="0"/>
              </a:spcBef>
              <a:spcAft>
                <a:spcPct val="0"/>
              </a:spcAft>
              <a:tabLst>
                <a:tab pos="450850" algn="l"/>
              </a:tabLs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000" b="1">
                <a:solidFill>
                  <a:srgbClr val="FFFFFF"/>
                </a:solidFill>
              </a:rPr>
              <a:t>Before projectile starts to move,</a:t>
            </a:r>
          </a:p>
          <a:p>
            <a:pPr eaLnBrk="0" fontAlgn="base" hangingPunct="0">
              <a:spcBef>
                <a:spcPct val="0"/>
              </a:spcBef>
              <a:spcAft>
                <a:spcPct val="0"/>
              </a:spcAft>
            </a:pPr>
            <a:r>
              <a:rPr lang="en-GB" altLang="en-US" sz="2000" b="1">
                <a:solidFill>
                  <a:srgbClr val="FFFFFF"/>
                </a:solidFill>
              </a:rPr>
              <a:t>pressure is uniform in gun chamber</a:t>
            </a:r>
          </a:p>
        </p:txBody>
      </p:sp>
      <p:sp>
        <p:nvSpPr>
          <p:cNvPr id="1228878" name="Text Box 78">
            <a:extLst>
              <a:ext uri="{FF2B5EF4-FFF2-40B4-BE49-F238E27FC236}">
                <a16:creationId xmlns:a16="http://schemas.microsoft.com/office/drawing/2014/main" id="{195EB0F6-17ED-89E2-CD4A-5AE78AB84C22}"/>
              </a:ext>
            </a:extLst>
          </p:cNvPr>
          <p:cNvSpPr txBox="1">
            <a:spLocks noChangeArrowheads="1"/>
          </p:cNvSpPr>
          <p:nvPr/>
        </p:nvSpPr>
        <p:spPr bwMode="auto">
          <a:xfrm>
            <a:off x="6073775" y="3455988"/>
            <a:ext cx="2046288" cy="13144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600" b="1">
                <a:solidFill>
                  <a:srgbClr val="FFCC00"/>
                </a:solidFill>
              </a:rPr>
              <a:t>Burning Propellant</a:t>
            </a:r>
          </a:p>
          <a:p>
            <a:pPr algn="ctr" eaLnBrk="0" fontAlgn="base" hangingPunct="0">
              <a:spcBef>
                <a:spcPct val="0"/>
              </a:spcBef>
              <a:spcAft>
                <a:spcPct val="0"/>
              </a:spcAft>
            </a:pPr>
            <a:endParaRPr lang="en-GB" altLang="en-US" sz="1600" b="1">
              <a:solidFill>
                <a:srgbClr val="FFCC00"/>
              </a:solidFill>
            </a:endParaRPr>
          </a:p>
          <a:p>
            <a:pPr algn="ctr" eaLnBrk="0" fontAlgn="base" hangingPunct="0">
              <a:spcBef>
                <a:spcPct val="0"/>
              </a:spcBef>
              <a:spcAft>
                <a:spcPct val="0"/>
              </a:spcAft>
            </a:pPr>
            <a:r>
              <a:rPr lang="en-GB" altLang="en-US" sz="1600" b="1">
                <a:solidFill>
                  <a:srgbClr val="FFCC00"/>
                </a:solidFill>
              </a:rPr>
              <a:t>Generates gas</a:t>
            </a:r>
          </a:p>
          <a:p>
            <a:pPr algn="ctr" eaLnBrk="0" fontAlgn="base" hangingPunct="0">
              <a:spcBef>
                <a:spcPct val="0"/>
              </a:spcBef>
              <a:spcAft>
                <a:spcPct val="0"/>
              </a:spcAft>
            </a:pPr>
            <a:endParaRPr lang="en-GB" altLang="en-US" sz="1600" b="1">
              <a:solidFill>
                <a:srgbClr val="FFCC00"/>
              </a:solidFill>
            </a:endParaRPr>
          </a:p>
          <a:p>
            <a:pPr algn="ctr" eaLnBrk="0" fontAlgn="base" hangingPunct="0">
              <a:spcBef>
                <a:spcPct val="0"/>
              </a:spcBef>
              <a:spcAft>
                <a:spcPct val="0"/>
              </a:spcAft>
            </a:pPr>
            <a:r>
              <a:rPr lang="en-GB" altLang="en-US" sz="1600" b="1">
                <a:solidFill>
                  <a:srgbClr val="FFCC00"/>
                </a:solidFill>
              </a:rPr>
              <a:t>Increases Pressure</a:t>
            </a:r>
          </a:p>
        </p:txBody>
      </p:sp>
      <p:sp>
        <p:nvSpPr>
          <p:cNvPr id="1228879" name="AutoShape 79">
            <a:extLst>
              <a:ext uri="{FF2B5EF4-FFF2-40B4-BE49-F238E27FC236}">
                <a16:creationId xmlns:a16="http://schemas.microsoft.com/office/drawing/2014/main" id="{23CA4F3C-012D-79BC-A172-1B968F3034B4}"/>
              </a:ext>
            </a:extLst>
          </p:cNvPr>
          <p:cNvSpPr>
            <a:spLocks/>
          </p:cNvSpPr>
          <p:nvPr/>
        </p:nvSpPr>
        <p:spPr bwMode="auto">
          <a:xfrm>
            <a:off x="5907088" y="3896141"/>
            <a:ext cx="190500" cy="465892"/>
          </a:xfrm>
          <a:prstGeom prst="leftBrace">
            <a:avLst>
              <a:gd name="adj1" fmla="val 59028"/>
              <a:gd name="adj2" fmla="val 50000"/>
            </a:avLst>
          </a:prstGeom>
          <a:noFill/>
          <a:ln w="38100">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8880" name="Line 80">
            <a:extLst>
              <a:ext uri="{FF2B5EF4-FFF2-40B4-BE49-F238E27FC236}">
                <a16:creationId xmlns:a16="http://schemas.microsoft.com/office/drawing/2014/main" id="{B63BAE85-7FD9-7837-B93E-E80E402DBA12}"/>
              </a:ext>
            </a:extLst>
          </p:cNvPr>
          <p:cNvSpPr>
            <a:spLocks noChangeShapeType="1"/>
          </p:cNvSpPr>
          <p:nvPr/>
        </p:nvSpPr>
        <p:spPr bwMode="auto">
          <a:xfrm flipH="1">
            <a:off x="4470400" y="4137026"/>
            <a:ext cx="1277938" cy="347663"/>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228876"/>
                                        </p:tgtEl>
                                        <p:attrNameLst>
                                          <p:attrName>style.visibility</p:attrName>
                                        </p:attrNameLst>
                                      </p:cBhvr>
                                      <p:to>
                                        <p:strVal val="visible"/>
                                      </p:to>
                                    </p:set>
                                    <p:animEffect transition="in" filter="blinds(horizontal)">
                                      <p:cBhvr>
                                        <p:cTn id="7" dur="500"/>
                                        <p:tgtEl>
                                          <p:spTgt spid="1228876"/>
                                        </p:tgtEl>
                                      </p:cBhvr>
                                    </p:animEffect>
                                  </p:childTnLst>
                                </p:cTn>
                              </p:par>
                              <p:par>
                                <p:cTn id="8" presetID="3" presetClass="entr" presetSubtype="10" fill="hold" nodeType="withEffect">
                                  <p:stCondLst>
                                    <p:cond delay="0"/>
                                  </p:stCondLst>
                                  <p:childTnLst>
                                    <p:set>
                                      <p:cBhvr>
                                        <p:cTn id="9" dur="1" fill="hold">
                                          <p:stCondLst>
                                            <p:cond delay="0"/>
                                          </p:stCondLst>
                                        </p:cTn>
                                        <p:tgtEl>
                                          <p:spTgt spid="1228875"/>
                                        </p:tgtEl>
                                        <p:attrNameLst>
                                          <p:attrName>style.visibility</p:attrName>
                                        </p:attrNameLst>
                                      </p:cBhvr>
                                      <p:to>
                                        <p:strVal val="visible"/>
                                      </p:to>
                                    </p:set>
                                    <p:animEffect transition="in" filter="blinds(horizontal)">
                                      <p:cBhvr>
                                        <p:cTn id="10" dur="500"/>
                                        <p:tgtEl>
                                          <p:spTgt spid="1228875"/>
                                        </p:tgtEl>
                                      </p:cBhvr>
                                    </p:animEffect>
                                  </p:childTnLst>
                                </p:cTn>
                              </p:par>
                              <p:par>
                                <p:cTn id="11" presetID="3" presetClass="entr" presetSubtype="10" fill="hold" nodeType="withEffect">
                                  <p:stCondLst>
                                    <p:cond delay="0"/>
                                  </p:stCondLst>
                                  <p:childTnLst>
                                    <p:set>
                                      <p:cBhvr>
                                        <p:cTn id="12" dur="1" fill="hold">
                                          <p:stCondLst>
                                            <p:cond delay="0"/>
                                          </p:stCondLst>
                                        </p:cTn>
                                        <p:tgtEl>
                                          <p:spTgt spid="1228880"/>
                                        </p:tgtEl>
                                        <p:attrNameLst>
                                          <p:attrName>style.visibility</p:attrName>
                                        </p:attrNameLst>
                                      </p:cBhvr>
                                      <p:to>
                                        <p:strVal val="visible"/>
                                      </p:to>
                                    </p:set>
                                    <p:animEffect transition="in" filter="blinds(horizontal)">
                                      <p:cBhvr>
                                        <p:cTn id="13" dur="500"/>
                                        <p:tgtEl>
                                          <p:spTgt spid="1228880"/>
                                        </p:tgtEl>
                                      </p:cBhvr>
                                    </p:animEffect>
                                  </p:childTnLst>
                                </p:cTn>
                              </p:par>
                              <p:par>
                                <p:cTn id="14" presetID="3" presetClass="entr" presetSubtype="10" fill="hold" nodeType="withEffect">
                                  <p:stCondLst>
                                    <p:cond delay="0"/>
                                  </p:stCondLst>
                                  <p:childTnLst>
                                    <p:set>
                                      <p:cBhvr>
                                        <p:cTn id="15" dur="1" fill="hold">
                                          <p:stCondLst>
                                            <p:cond delay="0"/>
                                          </p:stCondLst>
                                        </p:cTn>
                                        <p:tgtEl>
                                          <p:spTgt spid="1228879"/>
                                        </p:tgtEl>
                                        <p:attrNameLst>
                                          <p:attrName>style.visibility</p:attrName>
                                        </p:attrNameLst>
                                      </p:cBhvr>
                                      <p:to>
                                        <p:strVal val="visible"/>
                                      </p:to>
                                    </p:set>
                                    <p:animEffect transition="in" filter="blinds(horizontal)">
                                      <p:cBhvr>
                                        <p:cTn id="16" dur="500"/>
                                        <p:tgtEl>
                                          <p:spTgt spid="122887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228878"/>
                                        </p:tgtEl>
                                        <p:attrNameLst>
                                          <p:attrName>style.visibility</p:attrName>
                                        </p:attrNameLst>
                                      </p:cBhvr>
                                      <p:to>
                                        <p:strVal val="visible"/>
                                      </p:to>
                                    </p:set>
                                    <p:animEffect transition="in" filter="blinds(horizontal)">
                                      <p:cBhvr>
                                        <p:cTn id="19" dur="500"/>
                                        <p:tgtEl>
                                          <p:spTgt spid="12288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7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3C23D70-9BEE-9475-384F-3C23B940D41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5170" t="11696" r="9880"/>
          <a:stretch/>
        </p:blipFill>
        <p:spPr>
          <a:xfrm>
            <a:off x="1659466" y="28451"/>
            <a:ext cx="8686800" cy="6772399"/>
          </a:xfrm>
          <a:prstGeom prst="rect">
            <a:avLst/>
          </a:prstGeom>
        </p:spPr>
      </p:pic>
    </p:spTree>
    <p:extLst>
      <p:ext uri="{BB962C8B-B14F-4D97-AF65-F5344CB8AC3E}">
        <p14:creationId xmlns:p14="http://schemas.microsoft.com/office/powerpoint/2010/main" val="217520774"/>
      </p:ext>
    </p:extLst>
  </p:cSld>
  <p:clrMapOvr>
    <a:masterClrMapping/>
  </p:clrMapOvr>
  <p:transition>
    <p:wipe dir="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40407E7-1C24-AEA7-33BA-0EA19CD5376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4466" t="15287" r="10565"/>
          <a:stretch/>
        </p:blipFill>
        <p:spPr>
          <a:xfrm>
            <a:off x="1371598" y="109520"/>
            <a:ext cx="8873067" cy="6634892"/>
          </a:xfrm>
          <a:prstGeom prst="rect">
            <a:avLst/>
          </a:prstGeom>
        </p:spPr>
      </p:pic>
    </p:spTree>
    <p:extLst>
      <p:ext uri="{BB962C8B-B14F-4D97-AF65-F5344CB8AC3E}">
        <p14:creationId xmlns:p14="http://schemas.microsoft.com/office/powerpoint/2010/main" val="788809232"/>
      </p:ext>
    </p:extLst>
  </p:cSld>
  <p:clrMapOvr>
    <a:masterClrMapping/>
  </p:clrMapOvr>
  <p:transition>
    <p:wipe dir="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B093C8C-0D96-A41D-4A44-6A702CDB062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4902" t="15578" r="10566"/>
          <a:stretch/>
        </p:blipFill>
        <p:spPr>
          <a:xfrm>
            <a:off x="1301856" y="254000"/>
            <a:ext cx="8739609" cy="6546260"/>
          </a:xfrm>
          <a:prstGeom prst="rect">
            <a:avLst/>
          </a:prstGeom>
        </p:spPr>
      </p:pic>
    </p:spTree>
    <p:extLst>
      <p:ext uri="{BB962C8B-B14F-4D97-AF65-F5344CB8AC3E}">
        <p14:creationId xmlns:p14="http://schemas.microsoft.com/office/powerpoint/2010/main" val="2574971596"/>
      </p:ext>
    </p:extLst>
  </p:cSld>
  <p:clrMapOvr>
    <a:masterClrMapping/>
  </p:clrMapOvr>
  <p:transition>
    <p:wipe dir="r"/>
  </p:transition>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1">
            <a:extLst>
              <a:ext uri="{FF2B5EF4-FFF2-40B4-BE49-F238E27FC236}">
                <a16:creationId xmlns:a16="http://schemas.microsoft.com/office/drawing/2014/main" id="{A857C941-4703-0138-FC75-1B33EE07A370}"/>
              </a:ext>
            </a:extLst>
          </p:cNvPr>
          <p:cNvSpPr txBox="1">
            <a:spLocks/>
          </p:cNvSpPr>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spcAft>
                <a:spcPts val="600"/>
              </a:spcAft>
            </a:pPr>
            <a:r>
              <a:rPr lang="en-US" sz="2400" kern="1200">
                <a:solidFill>
                  <a:srgbClr val="FFFFFF"/>
                </a:solidFill>
                <a:latin typeface="+mj-lt"/>
                <a:ea typeface="+mj-ea"/>
                <a:cs typeface="+mj-cs"/>
              </a:rPr>
              <a:t>Internal Ballistics – </a:t>
            </a:r>
          </a:p>
          <a:p>
            <a:pPr algn="ctr">
              <a:spcBef>
                <a:spcPct val="0"/>
              </a:spcBef>
              <a:spcAft>
                <a:spcPts val="600"/>
              </a:spcAft>
            </a:pPr>
            <a:r>
              <a:rPr lang="en-US" sz="2400" kern="1200">
                <a:solidFill>
                  <a:srgbClr val="FFFFFF"/>
                </a:solidFill>
                <a:latin typeface="+mj-lt"/>
                <a:ea typeface="+mj-ea"/>
                <a:cs typeface="+mj-cs"/>
              </a:rPr>
              <a:t>in-bore pressure vs distance</a:t>
            </a:r>
          </a:p>
        </p:txBody>
      </p:sp>
      <p:pic>
        <p:nvPicPr>
          <p:cNvPr id="3" name="Picture 2" descr="A picture containing diagram&#10;&#10;Description automatically generated">
            <a:extLst>
              <a:ext uri="{FF2B5EF4-FFF2-40B4-BE49-F238E27FC236}">
                <a16:creationId xmlns:a16="http://schemas.microsoft.com/office/drawing/2014/main" id="{2964C962-F96F-2D95-F46F-4824517AC731}"/>
              </a:ext>
            </a:extLst>
          </p:cNvPr>
          <p:cNvPicPr>
            <a:picLocks noChangeAspect="1"/>
          </p:cNvPicPr>
          <p:nvPr/>
        </p:nvPicPr>
        <p:blipFill>
          <a:blip r:embed="rId3"/>
          <a:stretch>
            <a:fillRect/>
          </a:stretch>
        </p:blipFill>
        <p:spPr>
          <a:xfrm>
            <a:off x="4038600" y="974333"/>
            <a:ext cx="7188199" cy="4905944"/>
          </a:xfrm>
          <a:prstGeom prst="rect">
            <a:avLst/>
          </a:prstGeom>
        </p:spPr>
      </p:pic>
    </p:spTree>
    <p:extLst>
      <p:ext uri="{BB962C8B-B14F-4D97-AF65-F5344CB8AC3E}">
        <p14:creationId xmlns:p14="http://schemas.microsoft.com/office/powerpoint/2010/main" val="301903859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5">
            <a:extLst>
              <a:ext uri="{FF2B5EF4-FFF2-40B4-BE49-F238E27FC236}">
                <a16:creationId xmlns:a16="http://schemas.microsoft.com/office/drawing/2014/main" id="{B74D4535-1374-719E-1B91-48699F489515}"/>
              </a:ext>
            </a:extLst>
          </p:cNvPr>
          <p:cNvSpPr>
            <a:spLocks noChangeAspect="1" noChangeArrowheads="1"/>
          </p:cNvSpPr>
          <p:nvPr/>
        </p:nvSpPr>
        <p:spPr bwMode="auto">
          <a:xfrm>
            <a:off x="3584576" y="1222375"/>
            <a:ext cx="5013325" cy="534988"/>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800" b="1">
                <a:solidFill>
                  <a:srgbClr val="FFFFFF"/>
                </a:solidFill>
              </a:rPr>
              <a:t>Real Propellant Ignition</a:t>
            </a:r>
          </a:p>
        </p:txBody>
      </p:sp>
      <p:sp>
        <p:nvSpPr>
          <p:cNvPr id="98307" name="Rectangle 26">
            <a:extLst>
              <a:ext uri="{FF2B5EF4-FFF2-40B4-BE49-F238E27FC236}">
                <a16:creationId xmlns:a16="http://schemas.microsoft.com/office/drawing/2014/main" id="{4788B9BC-A9BB-A433-CAF2-A365E6D47461}"/>
              </a:ext>
            </a:extLst>
          </p:cNvPr>
          <p:cNvSpPr>
            <a:spLocks noChangeAspect="1" noChangeArrowheads="1"/>
          </p:cNvSpPr>
          <p:nvPr/>
        </p:nvSpPr>
        <p:spPr bwMode="auto">
          <a:xfrm>
            <a:off x="3319463" y="1974850"/>
            <a:ext cx="6362700" cy="2146300"/>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08" name="Rectangle 31">
            <a:extLst>
              <a:ext uri="{FF2B5EF4-FFF2-40B4-BE49-F238E27FC236}">
                <a16:creationId xmlns:a16="http://schemas.microsoft.com/office/drawing/2014/main" id="{304E0333-0521-AA0B-3F03-FF3B9DF517AC}"/>
              </a:ext>
            </a:extLst>
          </p:cNvPr>
          <p:cNvSpPr>
            <a:spLocks noChangeArrowheads="1"/>
          </p:cNvSpPr>
          <p:nvPr/>
        </p:nvSpPr>
        <p:spPr bwMode="auto">
          <a:xfrm>
            <a:off x="4487864" y="2992439"/>
            <a:ext cx="1228725" cy="809625"/>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09" name="Rectangle 32">
            <a:extLst>
              <a:ext uri="{FF2B5EF4-FFF2-40B4-BE49-F238E27FC236}">
                <a16:creationId xmlns:a16="http://schemas.microsoft.com/office/drawing/2014/main" id="{539DDD23-5B97-589A-97D8-0C01E06DA0AD}"/>
              </a:ext>
            </a:extLst>
          </p:cNvPr>
          <p:cNvSpPr>
            <a:spLocks noChangeArrowheads="1"/>
          </p:cNvSpPr>
          <p:nvPr/>
        </p:nvSpPr>
        <p:spPr bwMode="auto">
          <a:xfrm>
            <a:off x="3294064" y="2339975"/>
            <a:ext cx="6391275" cy="1462088"/>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10" name="Rectangle 33">
            <a:extLst>
              <a:ext uri="{FF2B5EF4-FFF2-40B4-BE49-F238E27FC236}">
                <a16:creationId xmlns:a16="http://schemas.microsoft.com/office/drawing/2014/main" id="{1275F8AA-5F18-A878-5C03-D49F1E46A105}"/>
              </a:ext>
            </a:extLst>
          </p:cNvPr>
          <p:cNvSpPr>
            <a:spLocks noChangeAspect="1" noChangeArrowheads="1"/>
          </p:cNvSpPr>
          <p:nvPr/>
        </p:nvSpPr>
        <p:spPr bwMode="auto">
          <a:xfrm>
            <a:off x="3127375" y="2063750"/>
            <a:ext cx="173038" cy="2001838"/>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11" name="Rectangle 42">
            <a:extLst>
              <a:ext uri="{FF2B5EF4-FFF2-40B4-BE49-F238E27FC236}">
                <a16:creationId xmlns:a16="http://schemas.microsoft.com/office/drawing/2014/main" id="{DEB344CA-A5C2-3747-8CF7-DDE1FF7C6130}"/>
              </a:ext>
            </a:extLst>
          </p:cNvPr>
          <p:cNvSpPr>
            <a:spLocks noChangeArrowheads="1"/>
          </p:cNvSpPr>
          <p:nvPr/>
        </p:nvSpPr>
        <p:spPr bwMode="auto">
          <a:xfrm>
            <a:off x="8711116" y="2875726"/>
            <a:ext cx="184730" cy="400110"/>
          </a:xfrm>
          <a:prstGeom prst="rect">
            <a:avLst/>
          </a:prstGeom>
          <a:solidFill>
            <a:srgbClr val="FF6600"/>
          </a:solidFill>
          <a:ln w="38100" algn="ctr">
            <a:solidFill>
              <a:srgbClr val="FF66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12" name="Rectangle 43">
            <a:extLst>
              <a:ext uri="{FF2B5EF4-FFF2-40B4-BE49-F238E27FC236}">
                <a16:creationId xmlns:a16="http://schemas.microsoft.com/office/drawing/2014/main" id="{79E30F0C-703B-F621-7F11-EB882C7A1E8A}"/>
              </a:ext>
            </a:extLst>
          </p:cNvPr>
          <p:cNvSpPr>
            <a:spLocks noChangeArrowheads="1"/>
          </p:cNvSpPr>
          <p:nvPr/>
        </p:nvSpPr>
        <p:spPr bwMode="auto">
          <a:xfrm>
            <a:off x="8461375" y="2863820"/>
            <a:ext cx="1539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13" name="Rectangle 44">
            <a:extLst>
              <a:ext uri="{FF2B5EF4-FFF2-40B4-BE49-F238E27FC236}">
                <a16:creationId xmlns:a16="http://schemas.microsoft.com/office/drawing/2014/main" id="{313F6DFD-DFBD-A814-127D-1B23C72FB924}"/>
              </a:ext>
            </a:extLst>
          </p:cNvPr>
          <p:cNvSpPr>
            <a:spLocks noChangeArrowheads="1"/>
          </p:cNvSpPr>
          <p:nvPr/>
        </p:nvSpPr>
        <p:spPr bwMode="auto">
          <a:xfrm>
            <a:off x="8982075" y="2863820"/>
            <a:ext cx="7000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14" name="AutoShape 45">
            <a:extLst>
              <a:ext uri="{FF2B5EF4-FFF2-40B4-BE49-F238E27FC236}">
                <a16:creationId xmlns:a16="http://schemas.microsoft.com/office/drawing/2014/main" id="{9724D16F-7A1A-1993-1361-FCAF7DA8FEEB}"/>
              </a:ext>
            </a:extLst>
          </p:cNvPr>
          <p:cNvSpPr>
            <a:spLocks noChangeArrowheads="1"/>
          </p:cNvSpPr>
          <p:nvPr/>
        </p:nvSpPr>
        <p:spPr bwMode="auto">
          <a:xfrm rot="5400000" flipH="1">
            <a:off x="7590632" y="2813527"/>
            <a:ext cx="1412875" cy="49434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2779 w 21600"/>
              <a:gd name="T13" fmla="*/ 2779 h 21600"/>
              <a:gd name="T14" fmla="*/ 18821 w 21600"/>
              <a:gd name="T15" fmla="*/ 18821 h 21600"/>
            </a:gdLst>
            <a:ahLst/>
            <a:cxnLst>
              <a:cxn ang="T8">
                <a:pos x="T0" y="T1"/>
              </a:cxn>
              <a:cxn ang="T9">
                <a:pos x="T2" y="T3"/>
              </a:cxn>
              <a:cxn ang="T10">
                <a:pos x="T4" y="T5"/>
              </a:cxn>
              <a:cxn ang="T11">
                <a:pos x="T6" y="T7"/>
              </a:cxn>
            </a:cxnLst>
            <a:rect l="T12" t="T13" r="T14" b="T15"/>
            <a:pathLst>
              <a:path w="21600" h="21600">
                <a:moveTo>
                  <a:pt x="0" y="0"/>
                </a:moveTo>
                <a:lnTo>
                  <a:pt x="1957" y="21600"/>
                </a:lnTo>
                <a:lnTo>
                  <a:pt x="19643" y="21600"/>
                </a:lnTo>
                <a:lnTo>
                  <a:pt x="21600" y="0"/>
                </a:lnTo>
                <a:lnTo>
                  <a:pt x="0" y="0"/>
                </a:lnTo>
                <a:close/>
              </a:path>
            </a:pathLst>
          </a:cu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98315" name="Rectangle 46">
            <a:extLst>
              <a:ext uri="{FF2B5EF4-FFF2-40B4-BE49-F238E27FC236}">
                <a16:creationId xmlns:a16="http://schemas.microsoft.com/office/drawing/2014/main" id="{98E727FC-A3C4-8ECC-B5C8-787CA5D8A6F9}"/>
              </a:ext>
            </a:extLst>
          </p:cNvPr>
          <p:cNvSpPr>
            <a:spLocks noChangeArrowheads="1"/>
          </p:cNvSpPr>
          <p:nvPr/>
        </p:nvSpPr>
        <p:spPr bwMode="auto">
          <a:xfrm>
            <a:off x="3506789" y="35329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16" name="Rectangle 49">
            <a:extLst>
              <a:ext uri="{FF2B5EF4-FFF2-40B4-BE49-F238E27FC236}">
                <a16:creationId xmlns:a16="http://schemas.microsoft.com/office/drawing/2014/main" id="{6CAAEBE4-5B4B-88A0-CED8-8237243E2B41}"/>
              </a:ext>
            </a:extLst>
          </p:cNvPr>
          <p:cNvSpPr>
            <a:spLocks noChangeArrowheads="1"/>
          </p:cNvSpPr>
          <p:nvPr/>
        </p:nvSpPr>
        <p:spPr bwMode="auto">
          <a:xfrm>
            <a:off x="3506789" y="34996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17" name="Rectangle 50">
            <a:extLst>
              <a:ext uri="{FF2B5EF4-FFF2-40B4-BE49-F238E27FC236}">
                <a16:creationId xmlns:a16="http://schemas.microsoft.com/office/drawing/2014/main" id="{92ED4CF2-3744-1C4C-A962-C28C4D850CC0}"/>
              </a:ext>
            </a:extLst>
          </p:cNvPr>
          <p:cNvSpPr>
            <a:spLocks noChangeArrowheads="1"/>
          </p:cNvSpPr>
          <p:nvPr/>
        </p:nvSpPr>
        <p:spPr bwMode="auto">
          <a:xfrm>
            <a:off x="3506789" y="346627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18" name="Rectangle 51">
            <a:extLst>
              <a:ext uri="{FF2B5EF4-FFF2-40B4-BE49-F238E27FC236}">
                <a16:creationId xmlns:a16="http://schemas.microsoft.com/office/drawing/2014/main" id="{32B2675F-DC39-1385-74F0-A889D5A61F7F}"/>
              </a:ext>
            </a:extLst>
          </p:cNvPr>
          <p:cNvSpPr>
            <a:spLocks noChangeArrowheads="1"/>
          </p:cNvSpPr>
          <p:nvPr/>
        </p:nvSpPr>
        <p:spPr bwMode="auto">
          <a:xfrm>
            <a:off x="3506789" y="343293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19" name="Rectangle 52">
            <a:extLst>
              <a:ext uri="{FF2B5EF4-FFF2-40B4-BE49-F238E27FC236}">
                <a16:creationId xmlns:a16="http://schemas.microsoft.com/office/drawing/2014/main" id="{34548903-450F-3088-6FCA-EC4683318693}"/>
              </a:ext>
            </a:extLst>
          </p:cNvPr>
          <p:cNvSpPr>
            <a:spLocks noChangeArrowheads="1"/>
          </p:cNvSpPr>
          <p:nvPr/>
        </p:nvSpPr>
        <p:spPr bwMode="auto">
          <a:xfrm>
            <a:off x="3506789" y="33884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20" name="Rectangle 53">
            <a:extLst>
              <a:ext uri="{FF2B5EF4-FFF2-40B4-BE49-F238E27FC236}">
                <a16:creationId xmlns:a16="http://schemas.microsoft.com/office/drawing/2014/main" id="{8C770613-E90A-39F6-C4FA-43794C8FB1B7}"/>
              </a:ext>
            </a:extLst>
          </p:cNvPr>
          <p:cNvSpPr>
            <a:spLocks noChangeArrowheads="1"/>
          </p:cNvSpPr>
          <p:nvPr/>
        </p:nvSpPr>
        <p:spPr bwMode="auto">
          <a:xfrm>
            <a:off x="3506789" y="33551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21" name="Rectangle 54">
            <a:extLst>
              <a:ext uri="{FF2B5EF4-FFF2-40B4-BE49-F238E27FC236}">
                <a16:creationId xmlns:a16="http://schemas.microsoft.com/office/drawing/2014/main" id="{927131CD-7662-E1F3-57FD-FE75B7C85FCA}"/>
              </a:ext>
            </a:extLst>
          </p:cNvPr>
          <p:cNvSpPr>
            <a:spLocks noChangeArrowheads="1"/>
          </p:cNvSpPr>
          <p:nvPr/>
        </p:nvSpPr>
        <p:spPr bwMode="auto">
          <a:xfrm>
            <a:off x="3506789" y="33218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22" name="Rectangle 55">
            <a:extLst>
              <a:ext uri="{FF2B5EF4-FFF2-40B4-BE49-F238E27FC236}">
                <a16:creationId xmlns:a16="http://schemas.microsoft.com/office/drawing/2014/main" id="{A6014BA6-85E1-9675-8A23-8D7946C1DB3D}"/>
              </a:ext>
            </a:extLst>
          </p:cNvPr>
          <p:cNvSpPr>
            <a:spLocks noChangeArrowheads="1"/>
          </p:cNvSpPr>
          <p:nvPr/>
        </p:nvSpPr>
        <p:spPr bwMode="auto">
          <a:xfrm>
            <a:off x="3506789" y="328847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23" name="Rectangle 56">
            <a:extLst>
              <a:ext uri="{FF2B5EF4-FFF2-40B4-BE49-F238E27FC236}">
                <a16:creationId xmlns:a16="http://schemas.microsoft.com/office/drawing/2014/main" id="{C0FBFFE9-9E06-3493-E8BF-38D0CB600417}"/>
              </a:ext>
            </a:extLst>
          </p:cNvPr>
          <p:cNvSpPr>
            <a:spLocks noChangeArrowheads="1"/>
          </p:cNvSpPr>
          <p:nvPr/>
        </p:nvSpPr>
        <p:spPr bwMode="auto">
          <a:xfrm>
            <a:off x="3506789" y="32440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24" name="Rectangle 57">
            <a:extLst>
              <a:ext uri="{FF2B5EF4-FFF2-40B4-BE49-F238E27FC236}">
                <a16:creationId xmlns:a16="http://schemas.microsoft.com/office/drawing/2014/main" id="{F9146590-8703-A56C-4D97-821FDF3D4F3C}"/>
              </a:ext>
            </a:extLst>
          </p:cNvPr>
          <p:cNvSpPr>
            <a:spLocks noChangeArrowheads="1"/>
          </p:cNvSpPr>
          <p:nvPr/>
        </p:nvSpPr>
        <p:spPr bwMode="auto">
          <a:xfrm>
            <a:off x="3506789" y="32106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25" name="Rectangle 58">
            <a:extLst>
              <a:ext uri="{FF2B5EF4-FFF2-40B4-BE49-F238E27FC236}">
                <a16:creationId xmlns:a16="http://schemas.microsoft.com/office/drawing/2014/main" id="{926FB5AC-4BA7-BC30-8584-F32029987154}"/>
              </a:ext>
            </a:extLst>
          </p:cNvPr>
          <p:cNvSpPr>
            <a:spLocks noChangeArrowheads="1"/>
          </p:cNvSpPr>
          <p:nvPr/>
        </p:nvSpPr>
        <p:spPr bwMode="auto">
          <a:xfrm>
            <a:off x="3506789" y="31773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26" name="Rectangle 59">
            <a:extLst>
              <a:ext uri="{FF2B5EF4-FFF2-40B4-BE49-F238E27FC236}">
                <a16:creationId xmlns:a16="http://schemas.microsoft.com/office/drawing/2014/main" id="{56BDC886-2FA9-C7D9-71CA-02D464CEF941}"/>
              </a:ext>
            </a:extLst>
          </p:cNvPr>
          <p:cNvSpPr>
            <a:spLocks noChangeArrowheads="1"/>
          </p:cNvSpPr>
          <p:nvPr/>
        </p:nvSpPr>
        <p:spPr bwMode="auto">
          <a:xfrm>
            <a:off x="3506789" y="31440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27" name="Rectangle 60">
            <a:extLst>
              <a:ext uri="{FF2B5EF4-FFF2-40B4-BE49-F238E27FC236}">
                <a16:creationId xmlns:a16="http://schemas.microsoft.com/office/drawing/2014/main" id="{72B8F4B5-88DF-3898-618F-2E2E2C5A725D}"/>
              </a:ext>
            </a:extLst>
          </p:cNvPr>
          <p:cNvSpPr>
            <a:spLocks noChangeArrowheads="1"/>
          </p:cNvSpPr>
          <p:nvPr/>
        </p:nvSpPr>
        <p:spPr bwMode="auto">
          <a:xfrm>
            <a:off x="3506789" y="30995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28" name="Rectangle 61">
            <a:extLst>
              <a:ext uri="{FF2B5EF4-FFF2-40B4-BE49-F238E27FC236}">
                <a16:creationId xmlns:a16="http://schemas.microsoft.com/office/drawing/2014/main" id="{259E9E69-69FF-A85E-F195-5BA4A021AE16}"/>
              </a:ext>
            </a:extLst>
          </p:cNvPr>
          <p:cNvSpPr>
            <a:spLocks noChangeArrowheads="1"/>
          </p:cNvSpPr>
          <p:nvPr/>
        </p:nvSpPr>
        <p:spPr bwMode="auto">
          <a:xfrm>
            <a:off x="3506789" y="30662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29" name="Rectangle 62">
            <a:extLst>
              <a:ext uri="{FF2B5EF4-FFF2-40B4-BE49-F238E27FC236}">
                <a16:creationId xmlns:a16="http://schemas.microsoft.com/office/drawing/2014/main" id="{42F14FA5-72DC-5B1F-8CD3-A9D62695D163}"/>
              </a:ext>
            </a:extLst>
          </p:cNvPr>
          <p:cNvSpPr>
            <a:spLocks noChangeArrowheads="1"/>
          </p:cNvSpPr>
          <p:nvPr/>
        </p:nvSpPr>
        <p:spPr bwMode="auto">
          <a:xfrm>
            <a:off x="3506789" y="30328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30" name="Rectangle 63">
            <a:extLst>
              <a:ext uri="{FF2B5EF4-FFF2-40B4-BE49-F238E27FC236}">
                <a16:creationId xmlns:a16="http://schemas.microsoft.com/office/drawing/2014/main" id="{E1DB59A4-8D3E-EA9E-4928-EFCFE6109631}"/>
              </a:ext>
            </a:extLst>
          </p:cNvPr>
          <p:cNvSpPr>
            <a:spLocks noChangeArrowheads="1"/>
          </p:cNvSpPr>
          <p:nvPr/>
        </p:nvSpPr>
        <p:spPr bwMode="auto">
          <a:xfrm>
            <a:off x="3506789" y="29995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31" name="Rectangle 64">
            <a:extLst>
              <a:ext uri="{FF2B5EF4-FFF2-40B4-BE49-F238E27FC236}">
                <a16:creationId xmlns:a16="http://schemas.microsoft.com/office/drawing/2014/main" id="{9AA059D4-DF60-1696-117A-D357425A8555}"/>
              </a:ext>
            </a:extLst>
          </p:cNvPr>
          <p:cNvSpPr>
            <a:spLocks noChangeArrowheads="1"/>
          </p:cNvSpPr>
          <p:nvPr/>
        </p:nvSpPr>
        <p:spPr bwMode="auto">
          <a:xfrm>
            <a:off x="3506789" y="295510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32" name="Rectangle 65">
            <a:extLst>
              <a:ext uri="{FF2B5EF4-FFF2-40B4-BE49-F238E27FC236}">
                <a16:creationId xmlns:a16="http://schemas.microsoft.com/office/drawing/2014/main" id="{7C093A8E-F513-9BDB-928C-BD3F87AAF2D6}"/>
              </a:ext>
            </a:extLst>
          </p:cNvPr>
          <p:cNvSpPr>
            <a:spLocks noChangeArrowheads="1"/>
          </p:cNvSpPr>
          <p:nvPr/>
        </p:nvSpPr>
        <p:spPr bwMode="auto">
          <a:xfrm>
            <a:off x="3506789" y="29217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33" name="Rectangle 66">
            <a:extLst>
              <a:ext uri="{FF2B5EF4-FFF2-40B4-BE49-F238E27FC236}">
                <a16:creationId xmlns:a16="http://schemas.microsoft.com/office/drawing/2014/main" id="{487E9114-CCCB-C2EC-881A-68928C0B3738}"/>
              </a:ext>
            </a:extLst>
          </p:cNvPr>
          <p:cNvSpPr>
            <a:spLocks noChangeArrowheads="1"/>
          </p:cNvSpPr>
          <p:nvPr/>
        </p:nvSpPr>
        <p:spPr bwMode="auto">
          <a:xfrm>
            <a:off x="3506789" y="28884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34" name="Rectangle 67">
            <a:extLst>
              <a:ext uri="{FF2B5EF4-FFF2-40B4-BE49-F238E27FC236}">
                <a16:creationId xmlns:a16="http://schemas.microsoft.com/office/drawing/2014/main" id="{4DAC2FE6-AC73-CE0E-2FC1-73ED0423EAA6}"/>
              </a:ext>
            </a:extLst>
          </p:cNvPr>
          <p:cNvSpPr>
            <a:spLocks noChangeArrowheads="1"/>
          </p:cNvSpPr>
          <p:nvPr/>
        </p:nvSpPr>
        <p:spPr bwMode="auto">
          <a:xfrm>
            <a:off x="3506789" y="28550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35" name="Rectangle 68">
            <a:extLst>
              <a:ext uri="{FF2B5EF4-FFF2-40B4-BE49-F238E27FC236}">
                <a16:creationId xmlns:a16="http://schemas.microsoft.com/office/drawing/2014/main" id="{F68329EC-ECB9-180B-4BA8-661B2ABD88CC}"/>
              </a:ext>
            </a:extLst>
          </p:cNvPr>
          <p:cNvSpPr>
            <a:spLocks noChangeArrowheads="1"/>
          </p:cNvSpPr>
          <p:nvPr/>
        </p:nvSpPr>
        <p:spPr bwMode="auto">
          <a:xfrm>
            <a:off x="3506789" y="281063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36" name="Rectangle 69">
            <a:extLst>
              <a:ext uri="{FF2B5EF4-FFF2-40B4-BE49-F238E27FC236}">
                <a16:creationId xmlns:a16="http://schemas.microsoft.com/office/drawing/2014/main" id="{7C336021-E0FD-792F-AB9B-AB108217FD8F}"/>
              </a:ext>
            </a:extLst>
          </p:cNvPr>
          <p:cNvSpPr>
            <a:spLocks noChangeArrowheads="1"/>
          </p:cNvSpPr>
          <p:nvPr/>
        </p:nvSpPr>
        <p:spPr bwMode="auto">
          <a:xfrm>
            <a:off x="3506789" y="277730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37" name="Rectangle 70">
            <a:extLst>
              <a:ext uri="{FF2B5EF4-FFF2-40B4-BE49-F238E27FC236}">
                <a16:creationId xmlns:a16="http://schemas.microsoft.com/office/drawing/2014/main" id="{B966EB4B-A990-2DB7-5DD6-8068ECC69411}"/>
              </a:ext>
            </a:extLst>
          </p:cNvPr>
          <p:cNvSpPr>
            <a:spLocks noChangeArrowheads="1"/>
          </p:cNvSpPr>
          <p:nvPr/>
        </p:nvSpPr>
        <p:spPr bwMode="auto">
          <a:xfrm>
            <a:off x="3506789" y="27439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38" name="Rectangle 71">
            <a:extLst>
              <a:ext uri="{FF2B5EF4-FFF2-40B4-BE49-F238E27FC236}">
                <a16:creationId xmlns:a16="http://schemas.microsoft.com/office/drawing/2014/main" id="{99481818-F517-22E5-33B9-0258C576728D}"/>
              </a:ext>
            </a:extLst>
          </p:cNvPr>
          <p:cNvSpPr>
            <a:spLocks noChangeArrowheads="1"/>
          </p:cNvSpPr>
          <p:nvPr/>
        </p:nvSpPr>
        <p:spPr bwMode="auto">
          <a:xfrm>
            <a:off x="3506789" y="27106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8339" name="Rectangle 72">
            <a:extLst>
              <a:ext uri="{FF2B5EF4-FFF2-40B4-BE49-F238E27FC236}">
                <a16:creationId xmlns:a16="http://schemas.microsoft.com/office/drawing/2014/main" id="{93AC78C9-DC09-6EBA-230A-B910706364B0}"/>
              </a:ext>
            </a:extLst>
          </p:cNvPr>
          <p:cNvSpPr>
            <a:spLocks noChangeArrowheads="1"/>
          </p:cNvSpPr>
          <p:nvPr/>
        </p:nvSpPr>
        <p:spPr bwMode="auto">
          <a:xfrm>
            <a:off x="3436939" y="3129726"/>
            <a:ext cx="47625" cy="400110"/>
          </a:xfrm>
          <a:prstGeom prst="rect">
            <a:avLst/>
          </a:prstGeom>
          <a:solidFill>
            <a:schemeClr val="accent1"/>
          </a:solidFill>
          <a:ln w="38100" algn="ctr">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73929" name="Rectangle 73">
            <a:extLst>
              <a:ext uri="{FF2B5EF4-FFF2-40B4-BE49-F238E27FC236}">
                <a16:creationId xmlns:a16="http://schemas.microsoft.com/office/drawing/2014/main" id="{192146C1-A337-2C80-BEB8-5C6BF42AA279}"/>
              </a:ext>
            </a:extLst>
          </p:cNvPr>
          <p:cNvSpPr>
            <a:spLocks noChangeArrowheads="1"/>
          </p:cNvSpPr>
          <p:nvPr/>
        </p:nvSpPr>
        <p:spPr bwMode="auto">
          <a:xfrm>
            <a:off x="3135314" y="2882384"/>
            <a:ext cx="153987" cy="369332"/>
          </a:xfrm>
          <a:prstGeom prst="rect">
            <a:avLst/>
          </a:prstGeom>
          <a:gradFill rotWithShape="1">
            <a:gsLst>
              <a:gs pos="0">
                <a:schemeClr val="bg2">
                  <a:gamma/>
                  <a:shade val="46275"/>
                  <a:invGamma/>
                </a:schemeClr>
              </a:gs>
              <a:gs pos="100000">
                <a:schemeClr val="bg2"/>
              </a:gs>
            </a:gsLst>
            <a:lin ang="5400000" scaled="1"/>
          </a:gra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algn="ctr" eaLnBrk="0" fontAlgn="base" hangingPunct="0">
              <a:spcBef>
                <a:spcPct val="0"/>
              </a:spcBef>
              <a:spcAft>
                <a:spcPct val="0"/>
              </a:spcAft>
              <a:defRPr/>
            </a:pPr>
            <a:endParaRPr lang="en-GB">
              <a:solidFill>
                <a:srgbClr val="FFFFFF"/>
              </a:solidFill>
              <a:latin typeface="Arial" panose="020B0604020202020204" pitchFamily="34" charset="0"/>
            </a:endParaRPr>
          </a:p>
        </p:txBody>
      </p:sp>
      <p:sp>
        <p:nvSpPr>
          <p:cNvPr id="98341" name="Line 74">
            <a:extLst>
              <a:ext uri="{FF2B5EF4-FFF2-40B4-BE49-F238E27FC236}">
                <a16:creationId xmlns:a16="http://schemas.microsoft.com/office/drawing/2014/main" id="{F6B5F323-8074-D426-D5EC-A04C65DBB35F}"/>
              </a:ext>
            </a:extLst>
          </p:cNvPr>
          <p:cNvSpPr>
            <a:spLocks noChangeShapeType="1"/>
          </p:cNvSpPr>
          <p:nvPr/>
        </p:nvSpPr>
        <p:spPr bwMode="auto">
          <a:xfrm flipV="1">
            <a:off x="3459163" y="3787776"/>
            <a:ext cx="0" cy="1425575"/>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98342" name="Line 76">
            <a:extLst>
              <a:ext uri="{FF2B5EF4-FFF2-40B4-BE49-F238E27FC236}">
                <a16:creationId xmlns:a16="http://schemas.microsoft.com/office/drawing/2014/main" id="{E74F192B-70ED-2423-D025-00576619E02D}"/>
              </a:ext>
            </a:extLst>
          </p:cNvPr>
          <p:cNvSpPr>
            <a:spLocks noChangeShapeType="1"/>
          </p:cNvSpPr>
          <p:nvPr/>
        </p:nvSpPr>
        <p:spPr bwMode="auto">
          <a:xfrm flipV="1">
            <a:off x="2687639" y="3074988"/>
            <a:ext cx="403225" cy="131762"/>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98343" name="Line 77">
            <a:extLst>
              <a:ext uri="{FF2B5EF4-FFF2-40B4-BE49-F238E27FC236}">
                <a16:creationId xmlns:a16="http://schemas.microsoft.com/office/drawing/2014/main" id="{E904156B-ABBD-58B8-239C-14F75B748AB5}"/>
              </a:ext>
            </a:extLst>
          </p:cNvPr>
          <p:cNvSpPr>
            <a:spLocks noChangeShapeType="1"/>
          </p:cNvSpPr>
          <p:nvPr/>
        </p:nvSpPr>
        <p:spPr bwMode="auto">
          <a:xfrm flipV="1">
            <a:off x="5703888" y="3716339"/>
            <a:ext cx="23812" cy="985837"/>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98344" name="Line 79">
            <a:extLst>
              <a:ext uri="{FF2B5EF4-FFF2-40B4-BE49-F238E27FC236}">
                <a16:creationId xmlns:a16="http://schemas.microsoft.com/office/drawing/2014/main" id="{B2ED4F75-BB00-533F-AE3D-6DA0B86B7AA2}"/>
              </a:ext>
            </a:extLst>
          </p:cNvPr>
          <p:cNvSpPr>
            <a:spLocks noChangeShapeType="1"/>
          </p:cNvSpPr>
          <p:nvPr/>
        </p:nvSpPr>
        <p:spPr bwMode="auto">
          <a:xfrm flipV="1">
            <a:off x="8732838" y="3835401"/>
            <a:ext cx="546100" cy="1223963"/>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98345" name="Text Box 80">
            <a:extLst>
              <a:ext uri="{FF2B5EF4-FFF2-40B4-BE49-F238E27FC236}">
                <a16:creationId xmlns:a16="http://schemas.microsoft.com/office/drawing/2014/main" id="{CBDB5088-7015-BEFF-AE0F-52D0850DD26B}"/>
              </a:ext>
            </a:extLst>
          </p:cNvPr>
          <p:cNvSpPr txBox="1">
            <a:spLocks noChangeArrowheads="1"/>
          </p:cNvSpPr>
          <p:nvPr/>
        </p:nvSpPr>
        <p:spPr bwMode="auto">
          <a:xfrm>
            <a:off x="3176589" y="5232400"/>
            <a:ext cx="1235075" cy="3365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CC00"/>
                </a:solidFill>
              </a:rPr>
              <a:t>Igniter Pad</a:t>
            </a:r>
          </a:p>
        </p:txBody>
      </p:sp>
      <p:sp>
        <p:nvSpPr>
          <p:cNvPr id="98346" name="Text Box 81">
            <a:extLst>
              <a:ext uri="{FF2B5EF4-FFF2-40B4-BE49-F238E27FC236}">
                <a16:creationId xmlns:a16="http://schemas.microsoft.com/office/drawing/2014/main" id="{D61EACCC-FF50-A319-7CF7-9669323AF609}"/>
              </a:ext>
            </a:extLst>
          </p:cNvPr>
          <p:cNvSpPr txBox="1">
            <a:spLocks noChangeArrowheads="1"/>
          </p:cNvSpPr>
          <p:nvPr/>
        </p:nvSpPr>
        <p:spPr bwMode="auto">
          <a:xfrm>
            <a:off x="5303839" y="4735513"/>
            <a:ext cx="1889125" cy="3365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CC00"/>
                </a:solidFill>
              </a:rPr>
              <a:t>Stick Propellant</a:t>
            </a:r>
          </a:p>
        </p:txBody>
      </p:sp>
      <p:sp>
        <p:nvSpPr>
          <p:cNvPr id="98347" name="Text Box 82">
            <a:extLst>
              <a:ext uri="{FF2B5EF4-FFF2-40B4-BE49-F238E27FC236}">
                <a16:creationId xmlns:a16="http://schemas.microsoft.com/office/drawing/2014/main" id="{9382AD9A-758C-C314-6C6E-FB08093B44EF}"/>
              </a:ext>
            </a:extLst>
          </p:cNvPr>
          <p:cNvSpPr txBox="1">
            <a:spLocks noChangeArrowheads="1"/>
          </p:cNvSpPr>
          <p:nvPr/>
        </p:nvSpPr>
        <p:spPr bwMode="auto">
          <a:xfrm>
            <a:off x="8178801" y="5140325"/>
            <a:ext cx="1889125" cy="3365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CC00"/>
                </a:solidFill>
              </a:rPr>
              <a:t>Rear of projectile</a:t>
            </a:r>
          </a:p>
        </p:txBody>
      </p:sp>
      <p:sp>
        <p:nvSpPr>
          <p:cNvPr id="98348" name="Text Box 83">
            <a:extLst>
              <a:ext uri="{FF2B5EF4-FFF2-40B4-BE49-F238E27FC236}">
                <a16:creationId xmlns:a16="http://schemas.microsoft.com/office/drawing/2014/main" id="{39696E8D-89F9-B5BC-8DE6-5702E7B2B00A}"/>
              </a:ext>
            </a:extLst>
          </p:cNvPr>
          <p:cNvSpPr txBox="1">
            <a:spLocks noChangeArrowheads="1"/>
          </p:cNvSpPr>
          <p:nvPr/>
        </p:nvSpPr>
        <p:spPr bwMode="auto">
          <a:xfrm>
            <a:off x="1897063" y="3086101"/>
            <a:ext cx="1033462" cy="581025"/>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CC00"/>
                </a:solidFill>
              </a:rPr>
              <a:t>Vent</a:t>
            </a:r>
          </a:p>
          <a:p>
            <a:pPr eaLnBrk="0" fontAlgn="base" hangingPunct="0">
              <a:spcBef>
                <a:spcPct val="0"/>
              </a:spcBef>
              <a:spcAft>
                <a:spcPct val="0"/>
              </a:spcAft>
            </a:pPr>
            <a:r>
              <a:rPr lang="en-GB" altLang="en-US" sz="1600" b="1">
                <a:solidFill>
                  <a:srgbClr val="FFCC00"/>
                </a:solidFill>
              </a:rPr>
              <a:t>Channel</a:t>
            </a:r>
          </a:p>
        </p:txBody>
      </p:sp>
    </p:spTree>
  </p:cSld>
  <p:clrMapOvr>
    <a:masterClrMapping/>
  </p:clrMapOvr>
  <p:transition>
    <p:wipe dir="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Line 3">
            <a:extLst>
              <a:ext uri="{FF2B5EF4-FFF2-40B4-BE49-F238E27FC236}">
                <a16:creationId xmlns:a16="http://schemas.microsoft.com/office/drawing/2014/main" id="{33114633-200C-BBFB-9898-27BACE0FBF58}"/>
              </a:ext>
            </a:extLst>
          </p:cNvPr>
          <p:cNvSpPr>
            <a:spLocks noChangeShapeType="1"/>
          </p:cNvSpPr>
          <p:nvPr/>
        </p:nvSpPr>
        <p:spPr bwMode="auto">
          <a:xfrm>
            <a:off x="3208338" y="6294438"/>
            <a:ext cx="5867400" cy="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99331" name="Text Box 5">
            <a:extLst>
              <a:ext uri="{FF2B5EF4-FFF2-40B4-BE49-F238E27FC236}">
                <a16:creationId xmlns:a16="http://schemas.microsoft.com/office/drawing/2014/main" id="{62303E0C-6D9D-96FF-09F7-C91AE012CBBF}"/>
              </a:ext>
            </a:extLst>
          </p:cNvPr>
          <p:cNvSpPr txBox="1">
            <a:spLocks noChangeArrowheads="1"/>
          </p:cNvSpPr>
          <p:nvPr/>
        </p:nvSpPr>
        <p:spPr bwMode="auto">
          <a:xfrm>
            <a:off x="2070101" y="4814889"/>
            <a:ext cx="1020763" cy="274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99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200" b="1">
                <a:solidFill>
                  <a:srgbClr val="C0C0C0"/>
                </a:solidFill>
              </a:rPr>
              <a:t>PRESSURE</a:t>
            </a:r>
          </a:p>
        </p:txBody>
      </p:sp>
      <p:sp>
        <p:nvSpPr>
          <p:cNvPr id="99332" name="Line 6">
            <a:extLst>
              <a:ext uri="{FF2B5EF4-FFF2-40B4-BE49-F238E27FC236}">
                <a16:creationId xmlns:a16="http://schemas.microsoft.com/office/drawing/2014/main" id="{899E5CDF-7434-065A-CD25-7EAEE99C871A}"/>
              </a:ext>
            </a:extLst>
          </p:cNvPr>
          <p:cNvSpPr>
            <a:spLocks noChangeShapeType="1"/>
          </p:cNvSpPr>
          <p:nvPr/>
        </p:nvSpPr>
        <p:spPr bwMode="auto">
          <a:xfrm flipV="1">
            <a:off x="3208338" y="4452938"/>
            <a:ext cx="0" cy="184150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99333" name="Rectangle 7">
            <a:extLst>
              <a:ext uri="{FF2B5EF4-FFF2-40B4-BE49-F238E27FC236}">
                <a16:creationId xmlns:a16="http://schemas.microsoft.com/office/drawing/2014/main" id="{4AE426D3-C45A-FC0A-D1C4-FC1A0520837D}"/>
              </a:ext>
            </a:extLst>
          </p:cNvPr>
          <p:cNvSpPr>
            <a:spLocks noChangeAspect="1" noChangeArrowheads="1"/>
          </p:cNvSpPr>
          <p:nvPr/>
        </p:nvSpPr>
        <p:spPr bwMode="auto">
          <a:xfrm>
            <a:off x="3319463" y="1974850"/>
            <a:ext cx="6362700" cy="2146300"/>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34" name="Rectangle 8">
            <a:extLst>
              <a:ext uri="{FF2B5EF4-FFF2-40B4-BE49-F238E27FC236}">
                <a16:creationId xmlns:a16="http://schemas.microsoft.com/office/drawing/2014/main" id="{9770145F-A566-1268-128B-61345E18C1B1}"/>
              </a:ext>
            </a:extLst>
          </p:cNvPr>
          <p:cNvSpPr>
            <a:spLocks noChangeArrowheads="1"/>
          </p:cNvSpPr>
          <p:nvPr/>
        </p:nvSpPr>
        <p:spPr bwMode="auto">
          <a:xfrm>
            <a:off x="4487864" y="2992439"/>
            <a:ext cx="1228725" cy="809625"/>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35" name="Rectangle 9">
            <a:extLst>
              <a:ext uri="{FF2B5EF4-FFF2-40B4-BE49-F238E27FC236}">
                <a16:creationId xmlns:a16="http://schemas.microsoft.com/office/drawing/2014/main" id="{FE7FA184-8430-D538-97B0-9CAF79001AB9}"/>
              </a:ext>
            </a:extLst>
          </p:cNvPr>
          <p:cNvSpPr>
            <a:spLocks noChangeArrowheads="1"/>
          </p:cNvSpPr>
          <p:nvPr/>
        </p:nvSpPr>
        <p:spPr bwMode="auto">
          <a:xfrm>
            <a:off x="3294064" y="2339975"/>
            <a:ext cx="6391275" cy="1462088"/>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36" name="Rectangle 10">
            <a:extLst>
              <a:ext uri="{FF2B5EF4-FFF2-40B4-BE49-F238E27FC236}">
                <a16:creationId xmlns:a16="http://schemas.microsoft.com/office/drawing/2014/main" id="{C6E25743-CE2B-7658-8E31-24DFA1D483E8}"/>
              </a:ext>
            </a:extLst>
          </p:cNvPr>
          <p:cNvSpPr>
            <a:spLocks noChangeAspect="1" noChangeArrowheads="1"/>
          </p:cNvSpPr>
          <p:nvPr/>
        </p:nvSpPr>
        <p:spPr bwMode="auto">
          <a:xfrm>
            <a:off x="3127375" y="2063750"/>
            <a:ext cx="173038" cy="2001838"/>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37" name="Rectangle 11">
            <a:extLst>
              <a:ext uri="{FF2B5EF4-FFF2-40B4-BE49-F238E27FC236}">
                <a16:creationId xmlns:a16="http://schemas.microsoft.com/office/drawing/2014/main" id="{D4E59B12-178F-5AFA-7025-F602A1D3689C}"/>
              </a:ext>
            </a:extLst>
          </p:cNvPr>
          <p:cNvSpPr>
            <a:spLocks noChangeArrowheads="1"/>
          </p:cNvSpPr>
          <p:nvPr/>
        </p:nvSpPr>
        <p:spPr bwMode="auto">
          <a:xfrm>
            <a:off x="8711116" y="2875726"/>
            <a:ext cx="184730" cy="400110"/>
          </a:xfrm>
          <a:prstGeom prst="rect">
            <a:avLst/>
          </a:prstGeom>
          <a:solidFill>
            <a:srgbClr val="FF6600"/>
          </a:solidFill>
          <a:ln w="38100" algn="ctr">
            <a:solidFill>
              <a:srgbClr val="FF66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38" name="Rectangle 12">
            <a:extLst>
              <a:ext uri="{FF2B5EF4-FFF2-40B4-BE49-F238E27FC236}">
                <a16:creationId xmlns:a16="http://schemas.microsoft.com/office/drawing/2014/main" id="{3E7A4192-C1D2-9218-1278-356453AA1F07}"/>
              </a:ext>
            </a:extLst>
          </p:cNvPr>
          <p:cNvSpPr>
            <a:spLocks noChangeArrowheads="1"/>
          </p:cNvSpPr>
          <p:nvPr/>
        </p:nvSpPr>
        <p:spPr bwMode="auto">
          <a:xfrm>
            <a:off x="8461375" y="2863820"/>
            <a:ext cx="1539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39" name="Rectangle 13">
            <a:extLst>
              <a:ext uri="{FF2B5EF4-FFF2-40B4-BE49-F238E27FC236}">
                <a16:creationId xmlns:a16="http://schemas.microsoft.com/office/drawing/2014/main" id="{D4F7571C-386D-0D7F-886C-E641552571F3}"/>
              </a:ext>
            </a:extLst>
          </p:cNvPr>
          <p:cNvSpPr>
            <a:spLocks noChangeArrowheads="1"/>
          </p:cNvSpPr>
          <p:nvPr/>
        </p:nvSpPr>
        <p:spPr bwMode="auto">
          <a:xfrm>
            <a:off x="8982075" y="2863820"/>
            <a:ext cx="7000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40" name="AutoShape 14">
            <a:extLst>
              <a:ext uri="{FF2B5EF4-FFF2-40B4-BE49-F238E27FC236}">
                <a16:creationId xmlns:a16="http://schemas.microsoft.com/office/drawing/2014/main" id="{D709DF1F-06D8-8280-A281-B5F43E1260E4}"/>
              </a:ext>
            </a:extLst>
          </p:cNvPr>
          <p:cNvSpPr>
            <a:spLocks noChangeArrowheads="1"/>
          </p:cNvSpPr>
          <p:nvPr/>
        </p:nvSpPr>
        <p:spPr bwMode="auto">
          <a:xfrm rot="5400000" flipH="1">
            <a:off x="7590632" y="2813527"/>
            <a:ext cx="1412875" cy="49434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2779 w 21600"/>
              <a:gd name="T13" fmla="*/ 2779 h 21600"/>
              <a:gd name="T14" fmla="*/ 18821 w 21600"/>
              <a:gd name="T15" fmla="*/ 18821 h 21600"/>
            </a:gdLst>
            <a:ahLst/>
            <a:cxnLst>
              <a:cxn ang="T8">
                <a:pos x="T0" y="T1"/>
              </a:cxn>
              <a:cxn ang="T9">
                <a:pos x="T2" y="T3"/>
              </a:cxn>
              <a:cxn ang="T10">
                <a:pos x="T4" y="T5"/>
              </a:cxn>
              <a:cxn ang="T11">
                <a:pos x="T6" y="T7"/>
              </a:cxn>
            </a:cxnLst>
            <a:rect l="T12" t="T13" r="T14" b="T15"/>
            <a:pathLst>
              <a:path w="21600" h="21600">
                <a:moveTo>
                  <a:pt x="0" y="0"/>
                </a:moveTo>
                <a:lnTo>
                  <a:pt x="1957" y="21600"/>
                </a:lnTo>
                <a:lnTo>
                  <a:pt x="19643" y="21600"/>
                </a:lnTo>
                <a:lnTo>
                  <a:pt x="21600" y="0"/>
                </a:lnTo>
                <a:lnTo>
                  <a:pt x="0" y="0"/>
                </a:lnTo>
                <a:close/>
              </a:path>
            </a:pathLst>
          </a:cu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99341" name="Rectangle 15">
            <a:extLst>
              <a:ext uri="{FF2B5EF4-FFF2-40B4-BE49-F238E27FC236}">
                <a16:creationId xmlns:a16="http://schemas.microsoft.com/office/drawing/2014/main" id="{B869CCAB-CB4C-6F1D-4E29-CA443F11715D}"/>
              </a:ext>
            </a:extLst>
          </p:cNvPr>
          <p:cNvSpPr>
            <a:spLocks noChangeArrowheads="1"/>
          </p:cNvSpPr>
          <p:nvPr/>
        </p:nvSpPr>
        <p:spPr bwMode="auto">
          <a:xfrm>
            <a:off x="3506789" y="35329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42" name="Rectangle 16">
            <a:extLst>
              <a:ext uri="{FF2B5EF4-FFF2-40B4-BE49-F238E27FC236}">
                <a16:creationId xmlns:a16="http://schemas.microsoft.com/office/drawing/2014/main" id="{B8D95A61-9A61-A54F-10F4-920B343288AB}"/>
              </a:ext>
            </a:extLst>
          </p:cNvPr>
          <p:cNvSpPr>
            <a:spLocks noChangeArrowheads="1"/>
          </p:cNvSpPr>
          <p:nvPr/>
        </p:nvSpPr>
        <p:spPr bwMode="auto">
          <a:xfrm>
            <a:off x="3506789" y="34996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43" name="Rectangle 17">
            <a:extLst>
              <a:ext uri="{FF2B5EF4-FFF2-40B4-BE49-F238E27FC236}">
                <a16:creationId xmlns:a16="http://schemas.microsoft.com/office/drawing/2014/main" id="{BE5B99A0-6362-C616-0C41-8E77D68D0DAA}"/>
              </a:ext>
            </a:extLst>
          </p:cNvPr>
          <p:cNvSpPr>
            <a:spLocks noChangeArrowheads="1"/>
          </p:cNvSpPr>
          <p:nvPr/>
        </p:nvSpPr>
        <p:spPr bwMode="auto">
          <a:xfrm>
            <a:off x="3506789" y="346627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44" name="Rectangle 18">
            <a:extLst>
              <a:ext uri="{FF2B5EF4-FFF2-40B4-BE49-F238E27FC236}">
                <a16:creationId xmlns:a16="http://schemas.microsoft.com/office/drawing/2014/main" id="{2A20A98C-72EB-2F27-D9CF-1022F2D7582D}"/>
              </a:ext>
            </a:extLst>
          </p:cNvPr>
          <p:cNvSpPr>
            <a:spLocks noChangeArrowheads="1"/>
          </p:cNvSpPr>
          <p:nvPr/>
        </p:nvSpPr>
        <p:spPr bwMode="auto">
          <a:xfrm>
            <a:off x="3506789" y="343293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45" name="Rectangle 19">
            <a:extLst>
              <a:ext uri="{FF2B5EF4-FFF2-40B4-BE49-F238E27FC236}">
                <a16:creationId xmlns:a16="http://schemas.microsoft.com/office/drawing/2014/main" id="{DE7587B0-0A37-80DB-868D-DB7F7C30BE8F}"/>
              </a:ext>
            </a:extLst>
          </p:cNvPr>
          <p:cNvSpPr>
            <a:spLocks noChangeArrowheads="1"/>
          </p:cNvSpPr>
          <p:nvPr/>
        </p:nvSpPr>
        <p:spPr bwMode="auto">
          <a:xfrm>
            <a:off x="3506789" y="33884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46" name="Rectangle 20">
            <a:extLst>
              <a:ext uri="{FF2B5EF4-FFF2-40B4-BE49-F238E27FC236}">
                <a16:creationId xmlns:a16="http://schemas.microsoft.com/office/drawing/2014/main" id="{66288F34-7B06-4D02-2AEB-739723397422}"/>
              </a:ext>
            </a:extLst>
          </p:cNvPr>
          <p:cNvSpPr>
            <a:spLocks noChangeArrowheads="1"/>
          </p:cNvSpPr>
          <p:nvPr/>
        </p:nvSpPr>
        <p:spPr bwMode="auto">
          <a:xfrm>
            <a:off x="3506789" y="33551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47" name="Rectangle 21">
            <a:extLst>
              <a:ext uri="{FF2B5EF4-FFF2-40B4-BE49-F238E27FC236}">
                <a16:creationId xmlns:a16="http://schemas.microsoft.com/office/drawing/2014/main" id="{E958BE2D-CB76-96E0-0FFD-601A990E50CD}"/>
              </a:ext>
            </a:extLst>
          </p:cNvPr>
          <p:cNvSpPr>
            <a:spLocks noChangeArrowheads="1"/>
          </p:cNvSpPr>
          <p:nvPr/>
        </p:nvSpPr>
        <p:spPr bwMode="auto">
          <a:xfrm>
            <a:off x="3506789" y="33218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48" name="Rectangle 22">
            <a:extLst>
              <a:ext uri="{FF2B5EF4-FFF2-40B4-BE49-F238E27FC236}">
                <a16:creationId xmlns:a16="http://schemas.microsoft.com/office/drawing/2014/main" id="{049C5742-D5E3-6858-57A7-C600E86922CF}"/>
              </a:ext>
            </a:extLst>
          </p:cNvPr>
          <p:cNvSpPr>
            <a:spLocks noChangeArrowheads="1"/>
          </p:cNvSpPr>
          <p:nvPr/>
        </p:nvSpPr>
        <p:spPr bwMode="auto">
          <a:xfrm>
            <a:off x="3506789" y="328847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49" name="Rectangle 23">
            <a:extLst>
              <a:ext uri="{FF2B5EF4-FFF2-40B4-BE49-F238E27FC236}">
                <a16:creationId xmlns:a16="http://schemas.microsoft.com/office/drawing/2014/main" id="{70CB83F6-FEEC-6012-0B34-8BF295226488}"/>
              </a:ext>
            </a:extLst>
          </p:cNvPr>
          <p:cNvSpPr>
            <a:spLocks noChangeArrowheads="1"/>
          </p:cNvSpPr>
          <p:nvPr/>
        </p:nvSpPr>
        <p:spPr bwMode="auto">
          <a:xfrm>
            <a:off x="3506789" y="32440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50" name="Rectangle 24">
            <a:extLst>
              <a:ext uri="{FF2B5EF4-FFF2-40B4-BE49-F238E27FC236}">
                <a16:creationId xmlns:a16="http://schemas.microsoft.com/office/drawing/2014/main" id="{D5A40D3F-6431-BC3A-9CAF-4990C679C57B}"/>
              </a:ext>
            </a:extLst>
          </p:cNvPr>
          <p:cNvSpPr>
            <a:spLocks noChangeArrowheads="1"/>
          </p:cNvSpPr>
          <p:nvPr/>
        </p:nvSpPr>
        <p:spPr bwMode="auto">
          <a:xfrm>
            <a:off x="3506789" y="32106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51" name="Rectangle 25">
            <a:extLst>
              <a:ext uri="{FF2B5EF4-FFF2-40B4-BE49-F238E27FC236}">
                <a16:creationId xmlns:a16="http://schemas.microsoft.com/office/drawing/2014/main" id="{E7CD9B4D-109C-5CCD-510E-8E7BA0FAF09B}"/>
              </a:ext>
            </a:extLst>
          </p:cNvPr>
          <p:cNvSpPr>
            <a:spLocks noChangeArrowheads="1"/>
          </p:cNvSpPr>
          <p:nvPr/>
        </p:nvSpPr>
        <p:spPr bwMode="auto">
          <a:xfrm>
            <a:off x="3506789" y="31773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52" name="Rectangle 26">
            <a:extLst>
              <a:ext uri="{FF2B5EF4-FFF2-40B4-BE49-F238E27FC236}">
                <a16:creationId xmlns:a16="http://schemas.microsoft.com/office/drawing/2014/main" id="{AE1247A9-A3D6-A00E-DE56-610B1F473139}"/>
              </a:ext>
            </a:extLst>
          </p:cNvPr>
          <p:cNvSpPr>
            <a:spLocks noChangeArrowheads="1"/>
          </p:cNvSpPr>
          <p:nvPr/>
        </p:nvSpPr>
        <p:spPr bwMode="auto">
          <a:xfrm>
            <a:off x="3506789" y="31440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53" name="Rectangle 27">
            <a:extLst>
              <a:ext uri="{FF2B5EF4-FFF2-40B4-BE49-F238E27FC236}">
                <a16:creationId xmlns:a16="http://schemas.microsoft.com/office/drawing/2014/main" id="{550E65B5-BA1B-EB49-CEFF-042953380D70}"/>
              </a:ext>
            </a:extLst>
          </p:cNvPr>
          <p:cNvSpPr>
            <a:spLocks noChangeArrowheads="1"/>
          </p:cNvSpPr>
          <p:nvPr/>
        </p:nvSpPr>
        <p:spPr bwMode="auto">
          <a:xfrm>
            <a:off x="3506789" y="30995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54" name="Rectangle 28">
            <a:extLst>
              <a:ext uri="{FF2B5EF4-FFF2-40B4-BE49-F238E27FC236}">
                <a16:creationId xmlns:a16="http://schemas.microsoft.com/office/drawing/2014/main" id="{07DDF200-8773-93A1-E9F5-95C1D71AD744}"/>
              </a:ext>
            </a:extLst>
          </p:cNvPr>
          <p:cNvSpPr>
            <a:spLocks noChangeArrowheads="1"/>
          </p:cNvSpPr>
          <p:nvPr/>
        </p:nvSpPr>
        <p:spPr bwMode="auto">
          <a:xfrm>
            <a:off x="3506789" y="30662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55" name="Rectangle 29">
            <a:extLst>
              <a:ext uri="{FF2B5EF4-FFF2-40B4-BE49-F238E27FC236}">
                <a16:creationId xmlns:a16="http://schemas.microsoft.com/office/drawing/2014/main" id="{5A2CE130-A36E-D17C-54DF-1CB082AE038D}"/>
              </a:ext>
            </a:extLst>
          </p:cNvPr>
          <p:cNvSpPr>
            <a:spLocks noChangeArrowheads="1"/>
          </p:cNvSpPr>
          <p:nvPr/>
        </p:nvSpPr>
        <p:spPr bwMode="auto">
          <a:xfrm>
            <a:off x="3506789" y="30328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56" name="Rectangle 30">
            <a:extLst>
              <a:ext uri="{FF2B5EF4-FFF2-40B4-BE49-F238E27FC236}">
                <a16:creationId xmlns:a16="http://schemas.microsoft.com/office/drawing/2014/main" id="{D5974A48-D219-6160-6E7A-FAE2AA91E954}"/>
              </a:ext>
            </a:extLst>
          </p:cNvPr>
          <p:cNvSpPr>
            <a:spLocks noChangeArrowheads="1"/>
          </p:cNvSpPr>
          <p:nvPr/>
        </p:nvSpPr>
        <p:spPr bwMode="auto">
          <a:xfrm>
            <a:off x="3506789" y="29995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57" name="Rectangle 31">
            <a:extLst>
              <a:ext uri="{FF2B5EF4-FFF2-40B4-BE49-F238E27FC236}">
                <a16:creationId xmlns:a16="http://schemas.microsoft.com/office/drawing/2014/main" id="{7EE30FB5-655C-03C9-D8FB-53794FD01CC7}"/>
              </a:ext>
            </a:extLst>
          </p:cNvPr>
          <p:cNvSpPr>
            <a:spLocks noChangeArrowheads="1"/>
          </p:cNvSpPr>
          <p:nvPr/>
        </p:nvSpPr>
        <p:spPr bwMode="auto">
          <a:xfrm>
            <a:off x="3506789" y="295510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58" name="Rectangle 32">
            <a:extLst>
              <a:ext uri="{FF2B5EF4-FFF2-40B4-BE49-F238E27FC236}">
                <a16:creationId xmlns:a16="http://schemas.microsoft.com/office/drawing/2014/main" id="{E397AC86-F33B-68F4-9521-541A699E714C}"/>
              </a:ext>
            </a:extLst>
          </p:cNvPr>
          <p:cNvSpPr>
            <a:spLocks noChangeArrowheads="1"/>
          </p:cNvSpPr>
          <p:nvPr/>
        </p:nvSpPr>
        <p:spPr bwMode="auto">
          <a:xfrm>
            <a:off x="3506789" y="29217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59" name="Rectangle 33">
            <a:extLst>
              <a:ext uri="{FF2B5EF4-FFF2-40B4-BE49-F238E27FC236}">
                <a16:creationId xmlns:a16="http://schemas.microsoft.com/office/drawing/2014/main" id="{05E21A1F-6513-80A0-189B-5B0EBCD886BF}"/>
              </a:ext>
            </a:extLst>
          </p:cNvPr>
          <p:cNvSpPr>
            <a:spLocks noChangeArrowheads="1"/>
          </p:cNvSpPr>
          <p:nvPr/>
        </p:nvSpPr>
        <p:spPr bwMode="auto">
          <a:xfrm>
            <a:off x="3506789" y="28884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60" name="Rectangle 34">
            <a:extLst>
              <a:ext uri="{FF2B5EF4-FFF2-40B4-BE49-F238E27FC236}">
                <a16:creationId xmlns:a16="http://schemas.microsoft.com/office/drawing/2014/main" id="{6FC9DA53-F7C1-B573-1CC9-E52CBB9DDCB2}"/>
              </a:ext>
            </a:extLst>
          </p:cNvPr>
          <p:cNvSpPr>
            <a:spLocks noChangeArrowheads="1"/>
          </p:cNvSpPr>
          <p:nvPr/>
        </p:nvSpPr>
        <p:spPr bwMode="auto">
          <a:xfrm>
            <a:off x="3506789" y="28550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61" name="Rectangle 35">
            <a:extLst>
              <a:ext uri="{FF2B5EF4-FFF2-40B4-BE49-F238E27FC236}">
                <a16:creationId xmlns:a16="http://schemas.microsoft.com/office/drawing/2014/main" id="{B2E8D99D-F246-34A3-A0A9-0B50D34B7663}"/>
              </a:ext>
            </a:extLst>
          </p:cNvPr>
          <p:cNvSpPr>
            <a:spLocks noChangeArrowheads="1"/>
          </p:cNvSpPr>
          <p:nvPr/>
        </p:nvSpPr>
        <p:spPr bwMode="auto">
          <a:xfrm>
            <a:off x="3506789" y="281063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62" name="Rectangle 36">
            <a:extLst>
              <a:ext uri="{FF2B5EF4-FFF2-40B4-BE49-F238E27FC236}">
                <a16:creationId xmlns:a16="http://schemas.microsoft.com/office/drawing/2014/main" id="{D76D2B7C-0852-38FF-E98C-8A40B1A56ED5}"/>
              </a:ext>
            </a:extLst>
          </p:cNvPr>
          <p:cNvSpPr>
            <a:spLocks noChangeArrowheads="1"/>
          </p:cNvSpPr>
          <p:nvPr/>
        </p:nvSpPr>
        <p:spPr bwMode="auto">
          <a:xfrm>
            <a:off x="3506789" y="277730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63" name="Rectangle 37">
            <a:extLst>
              <a:ext uri="{FF2B5EF4-FFF2-40B4-BE49-F238E27FC236}">
                <a16:creationId xmlns:a16="http://schemas.microsoft.com/office/drawing/2014/main" id="{44B43D74-2808-0E06-088E-7A5E12A3A8E9}"/>
              </a:ext>
            </a:extLst>
          </p:cNvPr>
          <p:cNvSpPr>
            <a:spLocks noChangeArrowheads="1"/>
          </p:cNvSpPr>
          <p:nvPr/>
        </p:nvSpPr>
        <p:spPr bwMode="auto">
          <a:xfrm>
            <a:off x="3506789" y="27439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64" name="Rectangle 38">
            <a:extLst>
              <a:ext uri="{FF2B5EF4-FFF2-40B4-BE49-F238E27FC236}">
                <a16:creationId xmlns:a16="http://schemas.microsoft.com/office/drawing/2014/main" id="{1E781C8C-505E-DA34-3F75-21E692562452}"/>
              </a:ext>
            </a:extLst>
          </p:cNvPr>
          <p:cNvSpPr>
            <a:spLocks noChangeArrowheads="1"/>
          </p:cNvSpPr>
          <p:nvPr/>
        </p:nvSpPr>
        <p:spPr bwMode="auto">
          <a:xfrm>
            <a:off x="3506789" y="27106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99365" name="Rectangle 39">
            <a:extLst>
              <a:ext uri="{FF2B5EF4-FFF2-40B4-BE49-F238E27FC236}">
                <a16:creationId xmlns:a16="http://schemas.microsoft.com/office/drawing/2014/main" id="{E657D848-7248-F409-053D-1827DE0D5A7A}"/>
              </a:ext>
            </a:extLst>
          </p:cNvPr>
          <p:cNvSpPr>
            <a:spLocks noChangeArrowheads="1"/>
          </p:cNvSpPr>
          <p:nvPr/>
        </p:nvSpPr>
        <p:spPr bwMode="auto">
          <a:xfrm>
            <a:off x="3436939" y="3129726"/>
            <a:ext cx="47625" cy="400110"/>
          </a:xfrm>
          <a:prstGeom prst="rect">
            <a:avLst/>
          </a:prstGeom>
          <a:solidFill>
            <a:schemeClr val="accent1"/>
          </a:solidFill>
          <a:ln w="38100" algn="ctr">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75944" name="Rectangle 40">
            <a:extLst>
              <a:ext uri="{FF2B5EF4-FFF2-40B4-BE49-F238E27FC236}">
                <a16:creationId xmlns:a16="http://schemas.microsoft.com/office/drawing/2014/main" id="{AA4A0DB3-E9FF-DAA2-0995-703EE36DE043}"/>
              </a:ext>
            </a:extLst>
          </p:cNvPr>
          <p:cNvSpPr>
            <a:spLocks noChangeArrowheads="1"/>
          </p:cNvSpPr>
          <p:nvPr/>
        </p:nvSpPr>
        <p:spPr bwMode="auto">
          <a:xfrm>
            <a:off x="3135314" y="2882384"/>
            <a:ext cx="153987" cy="369332"/>
          </a:xfrm>
          <a:prstGeom prst="rect">
            <a:avLst/>
          </a:prstGeom>
          <a:gradFill rotWithShape="1">
            <a:gsLst>
              <a:gs pos="0">
                <a:schemeClr val="bg2">
                  <a:gamma/>
                  <a:shade val="46275"/>
                  <a:invGamma/>
                </a:schemeClr>
              </a:gs>
              <a:gs pos="100000">
                <a:schemeClr val="bg2"/>
              </a:gs>
            </a:gsLst>
            <a:lin ang="5400000" scaled="1"/>
          </a:gra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algn="ctr" eaLnBrk="0" fontAlgn="base" hangingPunct="0">
              <a:spcBef>
                <a:spcPct val="0"/>
              </a:spcBef>
              <a:spcAft>
                <a:spcPct val="0"/>
              </a:spcAft>
              <a:defRPr/>
            </a:pPr>
            <a:endParaRPr lang="en-GB">
              <a:solidFill>
                <a:srgbClr val="FFFFFF"/>
              </a:solidFill>
              <a:latin typeface="Arial" panose="020B0604020202020204" pitchFamily="34" charset="0"/>
            </a:endParaRPr>
          </a:p>
        </p:txBody>
      </p:sp>
      <p:sp>
        <p:nvSpPr>
          <p:cNvPr id="99367" name="Text Box 41">
            <a:extLst>
              <a:ext uri="{FF2B5EF4-FFF2-40B4-BE49-F238E27FC236}">
                <a16:creationId xmlns:a16="http://schemas.microsoft.com/office/drawing/2014/main" id="{0D5EECFE-44A3-2F1B-FC48-436A48F280FD}"/>
              </a:ext>
            </a:extLst>
          </p:cNvPr>
          <p:cNvSpPr txBox="1">
            <a:spLocks noChangeArrowheads="1"/>
          </p:cNvSpPr>
          <p:nvPr/>
        </p:nvSpPr>
        <p:spPr bwMode="auto">
          <a:xfrm>
            <a:off x="3211514" y="1258889"/>
            <a:ext cx="57626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1260475" indent="623888">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000" b="1">
                <a:solidFill>
                  <a:srgbClr val="FFFFFF"/>
                </a:solidFill>
              </a:rPr>
              <a:t>1)  TVE or Percussion Tube produces flash</a:t>
            </a:r>
          </a:p>
        </p:txBody>
      </p:sp>
      <p:sp>
        <p:nvSpPr>
          <p:cNvPr id="1275946" name="AutoShape 42">
            <a:extLst>
              <a:ext uri="{FF2B5EF4-FFF2-40B4-BE49-F238E27FC236}">
                <a16:creationId xmlns:a16="http://schemas.microsoft.com/office/drawing/2014/main" id="{AEEFC7E2-D349-7605-104B-258ABF3EA111}"/>
              </a:ext>
            </a:extLst>
          </p:cNvPr>
          <p:cNvSpPr>
            <a:spLocks noChangeArrowheads="1"/>
          </p:cNvSpPr>
          <p:nvPr/>
        </p:nvSpPr>
        <p:spPr bwMode="auto">
          <a:xfrm rot="5400000">
            <a:off x="3161888" y="2753600"/>
            <a:ext cx="315150" cy="630079"/>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chemeClr val="accent2"/>
              </a:gs>
              <a:gs pos="100000">
                <a:schemeClr val="accent1"/>
              </a:gs>
            </a:gsLst>
            <a:path path="shape">
              <a:fillToRect l="50000" t="50000" r="50000" b="50000"/>
            </a:path>
          </a:gradFill>
          <a:ln w="12700" algn="ctr">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p>
            <a:pPr algn="ctr" eaLnBrk="0" fontAlgn="base" hangingPunct="0">
              <a:spcBef>
                <a:spcPct val="0"/>
              </a:spcBef>
              <a:spcAft>
                <a:spcPct val="0"/>
              </a:spcAft>
              <a:defRPr/>
            </a:pPr>
            <a:endParaRPr lang="en-GB">
              <a:solidFill>
                <a:srgbClr val="FFFFFF"/>
              </a:solidFill>
              <a:latin typeface="Arial" panose="020B0604020202020204" pitchFamily="34" charset="0"/>
            </a:endParaRPr>
          </a:p>
        </p:txBody>
      </p:sp>
      <p:sp>
        <p:nvSpPr>
          <p:cNvPr id="99369" name="Line 43">
            <a:extLst>
              <a:ext uri="{FF2B5EF4-FFF2-40B4-BE49-F238E27FC236}">
                <a16:creationId xmlns:a16="http://schemas.microsoft.com/office/drawing/2014/main" id="{EFE4CD35-227C-A3C6-76E8-A4CAA26926AF}"/>
              </a:ext>
            </a:extLst>
          </p:cNvPr>
          <p:cNvSpPr>
            <a:spLocks noChangeShapeType="1"/>
          </p:cNvSpPr>
          <p:nvPr/>
        </p:nvSpPr>
        <p:spPr bwMode="auto">
          <a:xfrm flipH="1">
            <a:off x="3198813" y="6173789"/>
            <a:ext cx="296862" cy="1587"/>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99370" name="Line 44">
            <a:extLst>
              <a:ext uri="{FF2B5EF4-FFF2-40B4-BE49-F238E27FC236}">
                <a16:creationId xmlns:a16="http://schemas.microsoft.com/office/drawing/2014/main" id="{B7961F8A-4085-1D2A-B1B7-7294F370ADFE}"/>
              </a:ext>
            </a:extLst>
          </p:cNvPr>
          <p:cNvSpPr>
            <a:spLocks noChangeShapeType="1"/>
          </p:cNvSpPr>
          <p:nvPr/>
        </p:nvSpPr>
        <p:spPr bwMode="auto">
          <a:xfrm flipH="1" flipV="1">
            <a:off x="3498851" y="6165850"/>
            <a:ext cx="117475" cy="115888"/>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Tree>
  </p:cSld>
  <p:clrMapOvr>
    <a:masterClrMapping/>
  </p:clrMapOvr>
  <p:transition>
    <p:wipe dir="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Line 3">
            <a:extLst>
              <a:ext uri="{FF2B5EF4-FFF2-40B4-BE49-F238E27FC236}">
                <a16:creationId xmlns:a16="http://schemas.microsoft.com/office/drawing/2014/main" id="{2F45963B-9E49-8FD8-E8CA-85F3488E18D2}"/>
              </a:ext>
            </a:extLst>
          </p:cNvPr>
          <p:cNvSpPr>
            <a:spLocks noChangeShapeType="1"/>
          </p:cNvSpPr>
          <p:nvPr/>
        </p:nvSpPr>
        <p:spPr bwMode="auto">
          <a:xfrm>
            <a:off x="3208338" y="6294438"/>
            <a:ext cx="5867400" cy="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0355" name="Text Box 4">
            <a:extLst>
              <a:ext uri="{FF2B5EF4-FFF2-40B4-BE49-F238E27FC236}">
                <a16:creationId xmlns:a16="http://schemas.microsoft.com/office/drawing/2014/main" id="{AD8161E2-9ADA-691B-AB5B-654A465E9A61}"/>
              </a:ext>
            </a:extLst>
          </p:cNvPr>
          <p:cNvSpPr txBox="1">
            <a:spLocks noChangeArrowheads="1"/>
          </p:cNvSpPr>
          <p:nvPr/>
        </p:nvSpPr>
        <p:spPr bwMode="auto">
          <a:xfrm>
            <a:off x="2070101" y="4814889"/>
            <a:ext cx="1020763" cy="274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99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200" b="1">
                <a:solidFill>
                  <a:srgbClr val="C0C0C0"/>
                </a:solidFill>
              </a:rPr>
              <a:t>PRESSURE</a:t>
            </a:r>
          </a:p>
        </p:txBody>
      </p:sp>
      <p:sp>
        <p:nvSpPr>
          <p:cNvPr id="100356" name="Line 5">
            <a:extLst>
              <a:ext uri="{FF2B5EF4-FFF2-40B4-BE49-F238E27FC236}">
                <a16:creationId xmlns:a16="http://schemas.microsoft.com/office/drawing/2014/main" id="{832F188A-B1D9-04B0-DB3F-AB71B7F73E00}"/>
              </a:ext>
            </a:extLst>
          </p:cNvPr>
          <p:cNvSpPr>
            <a:spLocks noChangeShapeType="1"/>
          </p:cNvSpPr>
          <p:nvPr/>
        </p:nvSpPr>
        <p:spPr bwMode="auto">
          <a:xfrm flipV="1">
            <a:off x="3208338" y="4452938"/>
            <a:ext cx="0" cy="184150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0357" name="Rectangle 6">
            <a:extLst>
              <a:ext uri="{FF2B5EF4-FFF2-40B4-BE49-F238E27FC236}">
                <a16:creationId xmlns:a16="http://schemas.microsoft.com/office/drawing/2014/main" id="{88985BF2-FF73-DCD2-FC24-B4D4C1F2B7CD}"/>
              </a:ext>
            </a:extLst>
          </p:cNvPr>
          <p:cNvSpPr>
            <a:spLocks noChangeAspect="1" noChangeArrowheads="1"/>
          </p:cNvSpPr>
          <p:nvPr/>
        </p:nvSpPr>
        <p:spPr bwMode="auto">
          <a:xfrm>
            <a:off x="3319463" y="1974850"/>
            <a:ext cx="6362700" cy="2146300"/>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58" name="Rectangle 7">
            <a:extLst>
              <a:ext uri="{FF2B5EF4-FFF2-40B4-BE49-F238E27FC236}">
                <a16:creationId xmlns:a16="http://schemas.microsoft.com/office/drawing/2014/main" id="{61C2233A-7080-8A06-FCC6-4C537B9B0BDA}"/>
              </a:ext>
            </a:extLst>
          </p:cNvPr>
          <p:cNvSpPr>
            <a:spLocks noChangeArrowheads="1"/>
          </p:cNvSpPr>
          <p:nvPr/>
        </p:nvSpPr>
        <p:spPr bwMode="auto">
          <a:xfrm>
            <a:off x="4487864" y="2992439"/>
            <a:ext cx="1228725" cy="809625"/>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59" name="Rectangle 8">
            <a:extLst>
              <a:ext uri="{FF2B5EF4-FFF2-40B4-BE49-F238E27FC236}">
                <a16:creationId xmlns:a16="http://schemas.microsoft.com/office/drawing/2014/main" id="{77A88CC3-E3B8-8453-6034-7B96FB234781}"/>
              </a:ext>
            </a:extLst>
          </p:cNvPr>
          <p:cNvSpPr>
            <a:spLocks noChangeArrowheads="1"/>
          </p:cNvSpPr>
          <p:nvPr/>
        </p:nvSpPr>
        <p:spPr bwMode="auto">
          <a:xfrm>
            <a:off x="3294064" y="2339975"/>
            <a:ext cx="6391275" cy="1462088"/>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60" name="Rectangle 9">
            <a:extLst>
              <a:ext uri="{FF2B5EF4-FFF2-40B4-BE49-F238E27FC236}">
                <a16:creationId xmlns:a16="http://schemas.microsoft.com/office/drawing/2014/main" id="{D786DB77-4187-2323-5694-2946F8160608}"/>
              </a:ext>
            </a:extLst>
          </p:cNvPr>
          <p:cNvSpPr>
            <a:spLocks noChangeAspect="1" noChangeArrowheads="1"/>
          </p:cNvSpPr>
          <p:nvPr/>
        </p:nvSpPr>
        <p:spPr bwMode="auto">
          <a:xfrm>
            <a:off x="3127375" y="2063750"/>
            <a:ext cx="173038" cy="2001838"/>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61" name="Rectangle 10">
            <a:extLst>
              <a:ext uri="{FF2B5EF4-FFF2-40B4-BE49-F238E27FC236}">
                <a16:creationId xmlns:a16="http://schemas.microsoft.com/office/drawing/2014/main" id="{93DC4207-AB5D-5CEF-53C1-72CB87C26B7D}"/>
              </a:ext>
            </a:extLst>
          </p:cNvPr>
          <p:cNvSpPr>
            <a:spLocks noChangeArrowheads="1"/>
          </p:cNvSpPr>
          <p:nvPr/>
        </p:nvSpPr>
        <p:spPr bwMode="auto">
          <a:xfrm>
            <a:off x="8711116" y="2875726"/>
            <a:ext cx="184730" cy="400110"/>
          </a:xfrm>
          <a:prstGeom prst="rect">
            <a:avLst/>
          </a:prstGeom>
          <a:solidFill>
            <a:srgbClr val="FF6600"/>
          </a:solidFill>
          <a:ln w="38100" algn="ctr">
            <a:solidFill>
              <a:srgbClr val="FF66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62" name="Rectangle 11">
            <a:extLst>
              <a:ext uri="{FF2B5EF4-FFF2-40B4-BE49-F238E27FC236}">
                <a16:creationId xmlns:a16="http://schemas.microsoft.com/office/drawing/2014/main" id="{65117E98-F102-5BA7-0C2E-3852D5175DD4}"/>
              </a:ext>
            </a:extLst>
          </p:cNvPr>
          <p:cNvSpPr>
            <a:spLocks noChangeArrowheads="1"/>
          </p:cNvSpPr>
          <p:nvPr/>
        </p:nvSpPr>
        <p:spPr bwMode="auto">
          <a:xfrm>
            <a:off x="8461375" y="2863820"/>
            <a:ext cx="1539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63" name="Rectangle 12">
            <a:extLst>
              <a:ext uri="{FF2B5EF4-FFF2-40B4-BE49-F238E27FC236}">
                <a16:creationId xmlns:a16="http://schemas.microsoft.com/office/drawing/2014/main" id="{626E04BF-B74C-93B2-D23B-CCEF67003AEE}"/>
              </a:ext>
            </a:extLst>
          </p:cNvPr>
          <p:cNvSpPr>
            <a:spLocks noChangeArrowheads="1"/>
          </p:cNvSpPr>
          <p:nvPr/>
        </p:nvSpPr>
        <p:spPr bwMode="auto">
          <a:xfrm>
            <a:off x="8982075" y="2863820"/>
            <a:ext cx="7000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64" name="AutoShape 13">
            <a:extLst>
              <a:ext uri="{FF2B5EF4-FFF2-40B4-BE49-F238E27FC236}">
                <a16:creationId xmlns:a16="http://schemas.microsoft.com/office/drawing/2014/main" id="{942EC0C6-9220-AD1E-D08E-6FEF0F9E7301}"/>
              </a:ext>
            </a:extLst>
          </p:cNvPr>
          <p:cNvSpPr>
            <a:spLocks noChangeArrowheads="1"/>
          </p:cNvSpPr>
          <p:nvPr/>
        </p:nvSpPr>
        <p:spPr bwMode="auto">
          <a:xfrm rot="5400000" flipH="1">
            <a:off x="7590632" y="2813527"/>
            <a:ext cx="1412875" cy="49434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2779 w 21600"/>
              <a:gd name="T13" fmla="*/ 2779 h 21600"/>
              <a:gd name="T14" fmla="*/ 18821 w 21600"/>
              <a:gd name="T15" fmla="*/ 18821 h 21600"/>
            </a:gdLst>
            <a:ahLst/>
            <a:cxnLst>
              <a:cxn ang="T8">
                <a:pos x="T0" y="T1"/>
              </a:cxn>
              <a:cxn ang="T9">
                <a:pos x="T2" y="T3"/>
              </a:cxn>
              <a:cxn ang="T10">
                <a:pos x="T4" y="T5"/>
              </a:cxn>
              <a:cxn ang="T11">
                <a:pos x="T6" y="T7"/>
              </a:cxn>
            </a:cxnLst>
            <a:rect l="T12" t="T13" r="T14" b="T15"/>
            <a:pathLst>
              <a:path w="21600" h="21600">
                <a:moveTo>
                  <a:pt x="0" y="0"/>
                </a:moveTo>
                <a:lnTo>
                  <a:pt x="1957" y="21600"/>
                </a:lnTo>
                <a:lnTo>
                  <a:pt x="19643" y="21600"/>
                </a:lnTo>
                <a:lnTo>
                  <a:pt x="21600" y="0"/>
                </a:lnTo>
                <a:lnTo>
                  <a:pt x="0" y="0"/>
                </a:lnTo>
                <a:close/>
              </a:path>
            </a:pathLst>
          </a:cu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0365" name="Rectangle 14">
            <a:extLst>
              <a:ext uri="{FF2B5EF4-FFF2-40B4-BE49-F238E27FC236}">
                <a16:creationId xmlns:a16="http://schemas.microsoft.com/office/drawing/2014/main" id="{404D3A29-61D7-88A9-4E83-7EEDFD76672D}"/>
              </a:ext>
            </a:extLst>
          </p:cNvPr>
          <p:cNvSpPr>
            <a:spLocks noChangeArrowheads="1"/>
          </p:cNvSpPr>
          <p:nvPr/>
        </p:nvSpPr>
        <p:spPr bwMode="auto">
          <a:xfrm>
            <a:off x="3506789" y="35329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66" name="Rectangle 15">
            <a:extLst>
              <a:ext uri="{FF2B5EF4-FFF2-40B4-BE49-F238E27FC236}">
                <a16:creationId xmlns:a16="http://schemas.microsoft.com/office/drawing/2014/main" id="{D67BA49C-CE70-D7BF-168F-90298229D28B}"/>
              </a:ext>
            </a:extLst>
          </p:cNvPr>
          <p:cNvSpPr>
            <a:spLocks noChangeArrowheads="1"/>
          </p:cNvSpPr>
          <p:nvPr/>
        </p:nvSpPr>
        <p:spPr bwMode="auto">
          <a:xfrm>
            <a:off x="3506789" y="34996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67" name="Rectangle 16">
            <a:extLst>
              <a:ext uri="{FF2B5EF4-FFF2-40B4-BE49-F238E27FC236}">
                <a16:creationId xmlns:a16="http://schemas.microsoft.com/office/drawing/2014/main" id="{43189AFD-4926-305A-96E9-4B9D7FD566F1}"/>
              </a:ext>
            </a:extLst>
          </p:cNvPr>
          <p:cNvSpPr>
            <a:spLocks noChangeArrowheads="1"/>
          </p:cNvSpPr>
          <p:nvPr/>
        </p:nvSpPr>
        <p:spPr bwMode="auto">
          <a:xfrm>
            <a:off x="3506789" y="346627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68" name="Rectangle 17">
            <a:extLst>
              <a:ext uri="{FF2B5EF4-FFF2-40B4-BE49-F238E27FC236}">
                <a16:creationId xmlns:a16="http://schemas.microsoft.com/office/drawing/2014/main" id="{A74FE128-A7B5-41F5-FE83-95834E30119E}"/>
              </a:ext>
            </a:extLst>
          </p:cNvPr>
          <p:cNvSpPr>
            <a:spLocks noChangeArrowheads="1"/>
          </p:cNvSpPr>
          <p:nvPr/>
        </p:nvSpPr>
        <p:spPr bwMode="auto">
          <a:xfrm>
            <a:off x="3506789" y="343293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69" name="Rectangle 18">
            <a:extLst>
              <a:ext uri="{FF2B5EF4-FFF2-40B4-BE49-F238E27FC236}">
                <a16:creationId xmlns:a16="http://schemas.microsoft.com/office/drawing/2014/main" id="{9E20CA6B-ABF1-EAE9-6A79-C16549627596}"/>
              </a:ext>
            </a:extLst>
          </p:cNvPr>
          <p:cNvSpPr>
            <a:spLocks noChangeArrowheads="1"/>
          </p:cNvSpPr>
          <p:nvPr/>
        </p:nvSpPr>
        <p:spPr bwMode="auto">
          <a:xfrm>
            <a:off x="3506789" y="33884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70" name="Rectangle 19">
            <a:extLst>
              <a:ext uri="{FF2B5EF4-FFF2-40B4-BE49-F238E27FC236}">
                <a16:creationId xmlns:a16="http://schemas.microsoft.com/office/drawing/2014/main" id="{E54F2552-50D5-E636-7F54-11B8C8810EAC}"/>
              </a:ext>
            </a:extLst>
          </p:cNvPr>
          <p:cNvSpPr>
            <a:spLocks noChangeArrowheads="1"/>
          </p:cNvSpPr>
          <p:nvPr/>
        </p:nvSpPr>
        <p:spPr bwMode="auto">
          <a:xfrm>
            <a:off x="3506789" y="33551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71" name="Rectangle 20">
            <a:extLst>
              <a:ext uri="{FF2B5EF4-FFF2-40B4-BE49-F238E27FC236}">
                <a16:creationId xmlns:a16="http://schemas.microsoft.com/office/drawing/2014/main" id="{CD03A08C-29E1-F80C-26DC-6FE06DEB27F2}"/>
              </a:ext>
            </a:extLst>
          </p:cNvPr>
          <p:cNvSpPr>
            <a:spLocks noChangeArrowheads="1"/>
          </p:cNvSpPr>
          <p:nvPr/>
        </p:nvSpPr>
        <p:spPr bwMode="auto">
          <a:xfrm>
            <a:off x="3506789" y="33218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72" name="Rectangle 21">
            <a:extLst>
              <a:ext uri="{FF2B5EF4-FFF2-40B4-BE49-F238E27FC236}">
                <a16:creationId xmlns:a16="http://schemas.microsoft.com/office/drawing/2014/main" id="{FDF7FCD9-2D47-DD6A-8325-92C4057BFB90}"/>
              </a:ext>
            </a:extLst>
          </p:cNvPr>
          <p:cNvSpPr>
            <a:spLocks noChangeArrowheads="1"/>
          </p:cNvSpPr>
          <p:nvPr/>
        </p:nvSpPr>
        <p:spPr bwMode="auto">
          <a:xfrm>
            <a:off x="3506789" y="328847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73" name="Rectangle 22">
            <a:extLst>
              <a:ext uri="{FF2B5EF4-FFF2-40B4-BE49-F238E27FC236}">
                <a16:creationId xmlns:a16="http://schemas.microsoft.com/office/drawing/2014/main" id="{1414E60A-6566-F56F-72DC-81B6C44BE543}"/>
              </a:ext>
            </a:extLst>
          </p:cNvPr>
          <p:cNvSpPr>
            <a:spLocks noChangeArrowheads="1"/>
          </p:cNvSpPr>
          <p:nvPr/>
        </p:nvSpPr>
        <p:spPr bwMode="auto">
          <a:xfrm>
            <a:off x="3506789" y="32440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74" name="Rectangle 23">
            <a:extLst>
              <a:ext uri="{FF2B5EF4-FFF2-40B4-BE49-F238E27FC236}">
                <a16:creationId xmlns:a16="http://schemas.microsoft.com/office/drawing/2014/main" id="{BBC49053-42B1-76B0-5DC4-5D72B94F3D39}"/>
              </a:ext>
            </a:extLst>
          </p:cNvPr>
          <p:cNvSpPr>
            <a:spLocks noChangeArrowheads="1"/>
          </p:cNvSpPr>
          <p:nvPr/>
        </p:nvSpPr>
        <p:spPr bwMode="auto">
          <a:xfrm>
            <a:off x="3506789" y="32106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75" name="Rectangle 24">
            <a:extLst>
              <a:ext uri="{FF2B5EF4-FFF2-40B4-BE49-F238E27FC236}">
                <a16:creationId xmlns:a16="http://schemas.microsoft.com/office/drawing/2014/main" id="{579C3A41-BD73-E019-1768-E96EF0D1A038}"/>
              </a:ext>
            </a:extLst>
          </p:cNvPr>
          <p:cNvSpPr>
            <a:spLocks noChangeArrowheads="1"/>
          </p:cNvSpPr>
          <p:nvPr/>
        </p:nvSpPr>
        <p:spPr bwMode="auto">
          <a:xfrm>
            <a:off x="3506789" y="31773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76" name="Rectangle 25">
            <a:extLst>
              <a:ext uri="{FF2B5EF4-FFF2-40B4-BE49-F238E27FC236}">
                <a16:creationId xmlns:a16="http://schemas.microsoft.com/office/drawing/2014/main" id="{CAD8CEC1-72E5-2E30-155C-36E2F4E1535B}"/>
              </a:ext>
            </a:extLst>
          </p:cNvPr>
          <p:cNvSpPr>
            <a:spLocks noChangeArrowheads="1"/>
          </p:cNvSpPr>
          <p:nvPr/>
        </p:nvSpPr>
        <p:spPr bwMode="auto">
          <a:xfrm>
            <a:off x="3506789" y="31440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77" name="Rectangle 26">
            <a:extLst>
              <a:ext uri="{FF2B5EF4-FFF2-40B4-BE49-F238E27FC236}">
                <a16:creationId xmlns:a16="http://schemas.microsoft.com/office/drawing/2014/main" id="{7294F03A-79A8-BBC4-A0FD-A31FBDD9CDC7}"/>
              </a:ext>
            </a:extLst>
          </p:cNvPr>
          <p:cNvSpPr>
            <a:spLocks noChangeArrowheads="1"/>
          </p:cNvSpPr>
          <p:nvPr/>
        </p:nvSpPr>
        <p:spPr bwMode="auto">
          <a:xfrm>
            <a:off x="3506789" y="30995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78" name="Rectangle 27">
            <a:extLst>
              <a:ext uri="{FF2B5EF4-FFF2-40B4-BE49-F238E27FC236}">
                <a16:creationId xmlns:a16="http://schemas.microsoft.com/office/drawing/2014/main" id="{3704BB54-85E5-3D71-7CFF-AB8D87F01753}"/>
              </a:ext>
            </a:extLst>
          </p:cNvPr>
          <p:cNvSpPr>
            <a:spLocks noChangeArrowheads="1"/>
          </p:cNvSpPr>
          <p:nvPr/>
        </p:nvSpPr>
        <p:spPr bwMode="auto">
          <a:xfrm>
            <a:off x="3506789" y="30662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79" name="Rectangle 28">
            <a:extLst>
              <a:ext uri="{FF2B5EF4-FFF2-40B4-BE49-F238E27FC236}">
                <a16:creationId xmlns:a16="http://schemas.microsoft.com/office/drawing/2014/main" id="{F432632C-CD7F-B9DA-0488-ADB58F350644}"/>
              </a:ext>
            </a:extLst>
          </p:cNvPr>
          <p:cNvSpPr>
            <a:spLocks noChangeArrowheads="1"/>
          </p:cNvSpPr>
          <p:nvPr/>
        </p:nvSpPr>
        <p:spPr bwMode="auto">
          <a:xfrm>
            <a:off x="3506789" y="30328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80" name="Rectangle 29">
            <a:extLst>
              <a:ext uri="{FF2B5EF4-FFF2-40B4-BE49-F238E27FC236}">
                <a16:creationId xmlns:a16="http://schemas.microsoft.com/office/drawing/2014/main" id="{FC503DC0-5B25-8911-9536-9D9D48850D1B}"/>
              </a:ext>
            </a:extLst>
          </p:cNvPr>
          <p:cNvSpPr>
            <a:spLocks noChangeArrowheads="1"/>
          </p:cNvSpPr>
          <p:nvPr/>
        </p:nvSpPr>
        <p:spPr bwMode="auto">
          <a:xfrm>
            <a:off x="3506789" y="29995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81" name="Rectangle 30">
            <a:extLst>
              <a:ext uri="{FF2B5EF4-FFF2-40B4-BE49-F238E27FC236}">
                <a16:creationId xmlns:a16="http://schemas.microsoft.com/office/drawing/2014/main" id="{933711BE-D18F-CB6D-C745-3CB57BA5366C}"/>
              </a:ext>
            </a:extLst>
          </p:cNvPr>
          <p:cNvSpPr>
            <a:spLocks noChangeArrowheads="1"/>
          </p:cNvSpPr>
          <p:nvPr/>
        </p:nvSpPr>
        <p:spPr bwMode="auto">
          <a:xfrm>
            <a:off x="3506789" y="295510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82" name="Rectangle 31">
            <a:extLst>
              <a:ext uri="{FF2B5EF4-FFF2-40B4-BE49-F238E27FC236}">
                <a16:creationId xmlns:a16="http://schemas.microsoft.com/office/drawing/2014/main" id="{10B96941-152F-1D6C-F97F-20D91318AFA4}"/>
              </a:ext>
            </a:extLst>
          </p:cNvPr>
          <p:cNvSpPr>
            <a:spLocks noChangeArrowheads="1"/>
          </p:cNvSpPr>
          <p:nvPr/>
        </p:nvSpPr>
        <p:spPr bwMode="auto">
          <a:xfrm>
            <a:off x="3506789" y="29217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83" name="Rectangle 32">
            <a:extLst>
              <a:ext uri="{FF2B5EF4-FFF2-40B4-BE49-F238E27FC236}">
                <a16:creationId xmlns:a16="http://schemas.microsoft.com/office/drawing/2014/main" id="{60B2BC71-927B-6C3D-5C47-44555DAEAD98}"/>
              </a:ext>
            </a:extLst>
          </p:cNvPr>
          <p:cNvSpPr>
            <a:spLocks noChangeArrowheads="1"/>
          </p:cNvSpPr>
          <p:nvPr/>
        </p:nvSpPr>
        <p:spPr bwMode="auto">
          <a:xfrm>
            <a:off x="3506789" y="28884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84" name="Rectangle 33">
            <a:extLst>
              <a:ext uri="{FF2B5EF4-FFF2-40B4-BE49-F238E27FC236}">
                <a16:creationId xmlns:a16="http://schemas.microsoft.com/office/drawing/2014/main" id="{FBE722BC-3F62-0A18-6916-2A012FB403CB}"/>
              </a:ext>
            </a:extLst>
          </p:cNvPr>
          <p:cNvSpPr>
            <a:spLocks noChangeArrowheads="1"/>
          </p:cNvSpPr>
          <p:nvPr/>
        </p:nvSpPr>
        <p:spPr bwMode="auto">
          <a:xfrm>
            <a:off x="3506789" y="28550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85" name="Rectangle 34">
            <a:extLst>
              <a:ext uri="{FF2B5EF4-FFF2-40B4-BE49-F238E27FC236}">
                <a16:creationId xmlns:a16="http://schemas.microsoft.com/office/drawing/2014/main" id="{4C0AFF3A-29CF-7100-151B-1D272FF06011}"/>
              </a:ext>
            </a:extLst>
          </p:cNvPr>
          <p:cNvSpPr>
            <a:spLocks noChangeArrowheads="1"/>
          </p:cNvSpPr>
          <p:nvPr/>
        </p:nvSpPr>
        <p:spPr bwMode="auto">
          <a:xfrm>
            <a:off x="3506789" y="281063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86" name="Rectangle 35">
            <a:extLst>
              <a:ext uri="{FF2B5EF4-FFF2-40B4-BE49-F238E27FC236}">
                <a16:creationId xmlns:a16="http://schemas.microsoft.com/office/drawing/2014/main" id="{10F0CBD6-E6D9-4E53-5662-CF879460A4CF}"/>
              </a:ext>
            </a:extLst>
          </p:cNvPr>
          <p:cNvSpPr>
            <a:spLocks noChangeArrowheads="1"/>
          </p:cNvSpPr>
          <p:nvPr/>
        </p:nvSpPr>
        <p:spPr bwMode="auto">
          <a:xfrm>
            <a:off x="3506789" y="277730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87" name="Rectangle 36">
            <a:extLst>
              <a:ext uri="{FF2B5EF4-FFF2-40B4-BE49-F238E27FC236}">
                <a16:creationId xmlns:a16="http://schemas.microsoft.com/office/drawing/2014/main" id="{E5E03F9E-08A0-A032-1FA9-8F1A838B19AB}"/>
              </a:ext>
            </a:extLst>
          </p:cNvPr>
          <p:cNvSpPr>
            <a:spLocks noChangeArrowheads="1"/>
          </p:cNvSpPr>
          <p:nvPr/>
        </p:nvSpPr>
        <p:spPr bwMode="auto">
          <a:xfrm>
            <a:off x="3506789" y="27439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88" name="Rectangle 37">
            <a:extLst>
              <a:ext uri="{FF2B5EF4-FFF2-40B4-BE49-F238E27FC236}">
                <a16:creationId xmlns:a16="http://schemas.microsoft.com/office/drawing/2014/main" id="{606E1097-F8B7-5849-76C0-CF59FF25305E}"/>
              </a:ext>
            </a:extLst>
          </p:cNvPr>
          <p:cNvSpPr>
            <a:spLocks noChangeArrowheads="1"/>
          </p:cNvSpPr>
          <p:nvPr/>
        </p:nvSpPr>
        <p:spPr bwMode="auto">
          <a:xfrm>
            <a:off x="3506789" y="27106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0389" name="Rectangle 38">
            <a:extLst>
              <a:ext uri="{FF2B5EF4-FFF2-40B4-BE49-F238E27FC236}">
                <a16:creationId xmlns:a16="http://schemas.microsoft.com/office/drawing/2014/main" id="{554E54A8-1380-B365-02DD-29BF5E61886B}"/>
              </a:ext>
            </a:extLst>
          </p:cNvPr>
          <p:cNvSpPr>
            <a:spLocks noChangeArrowheads="1"/>
          </p:cNvSpPr>
          <p:nvPr/>
        </p:nvSpPr>
        <p:spPr bwMode="auto">
          <a:xfrm>
            <a:off x="3436939" y="3129726"/>
            <a:ext cx="47625" cy="400110"/>
          </a:xfrm>
          <a:prstGeom prst="rect">
            <a:avLst/>
          </a:prstGeom>
          <a:solidFill>
            <a:schemeClr val="accent1"/>
          </a:solidFill>
          <a:ln w="38100" algn="ctr">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77991" name="Rectangle 39">
            <a:extLst>
              <a:ext uri="{FF2B5EF4-FFF2-40B4-BE49-F238E27FC236}">
                <a16:creationId xmlns:a16="http://schemas.microsoft.com/office/drawing/2014/main" id="{E292DBF4-42DF-9568-D840-A1C379A37DE6}"/>
              </a:ext>
            </a:extLst>
          </p:cNvPr>
          <p:cNvSpPr>
            <a:spLocks noChangeArrowheads="1"/>
          </p:cNvSpPr>
          <p:nvPr/>
        </p:nvSpPr>
        <p:spPr bwMode="auto">
          <a:xfrm>
            <a:off x="3135314" y="2882384"/>
            <a:ext cx="153987" cy="369332"/>
          </a:xfrm>
          <a:prstGeom prst="rect">
            <a:avLst/>
          </a:prstGeom>
          <a:gradFill rotWithShape="1">
            <a:gsLst>
              <a:gs pos="0">
                <a:schemeClr val="bg2">
                  <a:gamma/>
                  <a:shade val="46275"/>
                  <a:invGamma/>
                </a:schemeClr>
              </a:gs>
              <a:gs pos="100000">
                <a:schemeClr val="bg2"/>
              </a:gs>
            </a:gsLst>
            <a:lin ang="5400000" scaled="1"/>
          </a:gra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algn="ctr" eaLnBrk="0" fontAlgn="base" hangingPunct="0">
              <a:spcBef>
                <a:spcPct val="0"/>
              </a:spcBef>
              <a:spcAft>
                <a:spcPct val="0"/>
              </a:spcAft>
              <a:defRPr/>
            </a:pPr>
            <a:endParaRPr lang="en-GB">
              <a:solidFill>
                <a:srgbClr val="FFFFFF"/>
              </a:solidFill>
              <a:latin typeface="Arial" panose="020B0604020202020204" pitchFamily="34" charset="0"/>
            </a:endParaRPr>
          </a:p>
        </p:txBody>
      </p:sp>
      <p:sp>
        <p:nvSpPr>
          <p:cNvPr id="100391" name="Text Box 40">
            <a:extLst>
              <a:ext uri="{FF2B5EF4-FFF2-40B4-BE49-F238E27FC236}">
                <a16:creationId xmlns:a16="http://schemas.microsoft.com/office/drawing/2014/main" id="{32C7401A-F255-9481-B663-7D71BB2B01BC}"/>
              </a:ext>
            </a:extLst>
          </p:cNvPr>
          <p:cNvSpPr txBox="1">
            <a:spLocks noChangeArrowheads="1"/>
          </p:cNvSpPr>
          <p:nvPr/>
        </p:nvSpPr>
        <p:spPr bwMode="auto">
          <a:xfrm>
            <a:off x="3211514" y="1258889"/>
            <a:ext cx="57626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1260475" indent="623888">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000" b="1">
                <a:solidFill>
                  <a:srgbClr val="FFFFFF"/>
                </a:solidFill>
              </a:rPr>
              <a:t>2)  Igniter pad ignites</a:t>
            </a:r>
          </a:p>
        </p:txBody>
      </p:sp>
      <p:sp>
        <p:nvSpPr>
          <p:cNvPr id="100392" name="Line 42">
            <a:extLst>
              <a:ext uri="{FF2B5EF4-FFF2-40B4-BE49-F238E27FC236}">
                <a16:creationId xmlns:a16="http://schemas.microsoft.com/office/drawing/2014/main" id="{924FF5D2-2840-A593-3918-72D406CCED64}"/>
              </a:ext>
            </a:extLst>
          </p:cNvPr>
          <p:cNvSpPr>
            <a:spLocks noChangeShapeType="1"/>
          </p:cNvSpPr>
          <p:nvPr/>
        </p:nvSpPr>
        <p:spPr bwMode="auto">
          <a:xfrm flipH="1">
            <a:off x="3198814" y="6062664"/>
            <a:ext cx="403225" cy="1587"/>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0393" name="Line 43">
            <a:extLst>
              <a:ext uri="{FF2B5EF4-FFF2-40B4-BE49-F238E27FC236}">
                <a16:creationId xmlns:a16="http://schemas.microsoft.com/office/drawing/2014/main" id="{F5C8E26E-1F65-01B5-C1E7-0926C85D7B27}"/>
              </a:ext>
            </a:extLst>
          </p:cNvPr>
          <p:cNvSpPr>
            <a:spLocks noChangeShapeType="1"/>
          </p:cNvSpPr>
          <p:nvPr/>
        </p:nvSpPr>
        <p:spPr bwMode="auto">
          <a:xfrm flipH="1" flipV="1">
            <a:off x="3587750" y="6065838"/>
            <a:ext cx="236538" cy="233362"/>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0394" name="Cloud">
            <a:extLst>
              <a:ext uri="{FF2B5EF4-FFF2-40B4-BE49-F238E27FC236}">
                <a16:creationId xmlns:a16="http://schemas.microsoft.com/office/drawing/2014/main" id="{FA6EBF1D-7DE7-AB71-EFFD-4C76CC947F2C}"/>
              </a:ext>
            </a:extLst>
          </p:cNvPr>
          <p:cNvSpPr>
            <a:spLocks noChangeAspect="1" noEditPoints="1" noChangeArrowheads="1"/>
          </p:cNvSpPr>
          <p:nvPr/>
        </p:nvSpPr>
        <p:spPr bwMode="auto">
          <a:xfrm>
            <a:off x="3346450" y="2414589"/>
            <a:ext cx="203200" cy="1417637"/>
          </a:xfrm>
          <a:custGeom>
            <a:avLst/>
            <a:gdLst>
              <a:gd name="T0" fmla="*/ 436703668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Tree>
  </p:cSld>
  <p:clrMapOvr>
    <a:masterClrMapping/>
  </p:clrMapOvr>
  <p:transition>
    <p:wipe dir="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Line 3">
            <a:extLst>
              <a:ext uri="{FF2B5EF4-FFF2-40B4-BE49-F238E27FC236}">
                <a16:creationId xmlns:a16="http://schemas.microsoft.com/office/drawing/2014/main" id="{EFAB6B70-05DF-E4FB-F371-2E855D2FE949}"/>
              </a:ext>
            </a:extLst>
          </p:cNvPr>
          <p:cNvSpPr>
            <a:spLocks noChangeShapeType="1"/>
          </p:cNvSpPr>
          <p:nvPr/>
        </p:nvSpPr>
        <p:spPr bwMode="auto">
          <a:xfrm>
            <a:off x="3208338" y="6294438"/>
            <a:ext cx="5867400" cy="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1379" name="Text Box 4">
            <a:extLst>
              <a:ext uri="{FF2B5EF4-FFF2-40B4-BE49-F238E27FC236}">
                <a16:creationId xmlns:a16="http://schemas.microsoft.com/office/drawing/2014/main" id="{4165B7DD-201F-989A-079F-BBCBAFFCE611}"/>
              </a:ext>
            </a:extLst>
          </p:cNvPr>
          <p:cNvSpPr txBox="1">
            <a:spLocks noChangeArrowheads="1"/>
          </p:cNvSpPr>
          <p:nvPr/>
        </p:nvSpPr>
        <p:spPr bwMode="auto">
          <a:xfrm>
            <a:off x="2070101" y="4814889"/>
            <a:ext cx="1020763" cy="274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99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200" b="1">
                <a:solidFill>
                  <a:srgbClr val="C0C0C0"/>
                </a:solidFill>
              </a:rPr>
              <a:t>PRESSURE</a:t>
            </a:r>
          </a:p>
        </p:txBody>
      </p:sp>
      <p:sp>
        <p:nvSpPr>
          <p:cNvPr id="101380" name="Line 5">
            <a:extLst>
              <a:ext uri="{FF2B5EF4-FFF2-40B4-BE49-F238E27FC236}">
                <a16:creationId xmlns:a16="http://schemas.microsoft.com/office/drawing/2014/main" id="{126C72D1-784E-72A1-CFF4-BD519DFDEA54}"/>
              </a:ext>
            </a:extLst>
          </p:cNvPr>
          <p:cNvSpPr>
            <a:spLocks noChangeShapeType="1"/>
          </p:cNvSpPr>
          <p:nvPr/>
        </p:nvSpPr>
        <p:spPr bwMode="auto">
          <a:xfrm flipV="1">
            <a:off x="3208338" y="4452938"/>
            <a:ext cx="0" cy="184150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1381" name="Rectangle 6">
            <a:extLst>
              <a:ext uri="{FF2B5EF4-FFF2-40B4-BE49-F238E27FC236}">
                <a16:creationId xmlns:a16="http://schemas.microsoft.com/office/drawing/2014/main" id="{B3E66027-4570-2C90-D235-3C7044DD2BC9}"/>
              </a:ext>
            </a:extLst>
          </p:cNvPr>
          <p:cNvSpPr>
            <a:spLocks noChangeAspect="1" noChangeArrowheads="1"/>
          </p:cNvSpPr>
          <p:nvPr/>
        </p:nvSpPr>
        <p:spPr bwMode="auto">
          <a:xfrm>
            <a:off x="3319463" y="1974850"/>
            <a:ext cx="6362700" cy="2146300"/>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382" name="Rectangle 7">
            <a:extLst>
              <a:ext uri="{FF2B5EF4-FFF2-40B4-BE49-F238E27FC236}">
                <a16:creationId xmlns:a16="http://schemas.microsoft.com/office/drawing/2014/main" id="{3C6C5700-D667-ECC1-1950-67A476C0259D}"/>
              </a:ext>
            </a:extLst>
          </p:cNvPr>
          <p:cNvSpPr>
            <a:spLocks noChangeArrowheads="1"/>
          </p:cNvSpPr>
          <p:nvPr/>
        </p:nvSpPr>
        <p:spPr bwMode="auto">
          <a:xfrm>
            <a:off x="4487864" y="2992439"/>
            <a:ext cx="1228725" cy="809625"/>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383" name="Rectangle 8">
            <a:extLst>
              <a:ext uri="{FF2B5EF4-FFF2-40B4-BE49-F238E27FC236}">
                <a16:creationId xmlns:a16="http://schemas.microsoft.com/office/drawing/2014/main" id="{2F0CD820-4AD1-97A1-AE5E-98EF61362BE3}"/>
              </a:ext>
            </a:extLst>
          </p:cNvPr>
          <p:cNvSpPr>
            <a:spLocks noChangeArrowheads="1"/>
          </p:cNvSpPr>
          <p:nvPr/>
        </p:nvSpPr>
        <p:spPr bwMode="auto">
          <a:xfrm>
            <a:off x="3294064" y="2339975"/>
            <a:ext cx="6391275" cy="1462088"/>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384" name="Rectangle 9">
            <a:extLst>
              <a:ext uri="{FF2B5EF4-FFF2-40B4-BE49-F238E27FC236}">
                <a16:creationId xmlns:a16="http://schemas.microsoft.com/office/drawing/2014/main" id="{A9DE3ABD-598F-5916-CC06-F0DCD0AC482F}"/>
              </a:ext>
            </a:extLst>
          </p:cNvPr>
          <p:cNvSpPr>
            <a:spLocks noChangeAspect="1" noChangeArrowheads="1"/>
          </p:cNvSpPr>
          <p:nvPr/>
        </p:nvSpPr>
        <p:spPr bwMode="auto">
          <a:xfrm>
            <a:off x="3127375" y="2063750"/>
            <a:ext cx="173038" cy="2001838"/>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385" name="Rectangle 10">
            <a:extLst>
              <a:ext uri="{FF2B5EF4-FFF2-40B4-BE49-F238E27FC236}">
                <a16:creationId xmlns:a16="http://schemas.microsoft.com/office/drawing/2014/main" id="{FB02B0BC-1749-D63A-E423-8D0DC9BE0236}"/>
              </a:ext>
            </a:extLst>
          </p:cNvPr>
          <p:cNvSpPr>
            <a:spLocks noChangeArrowheads="1"/>
          </p:cNvSpPr>
          <p:nvPr/>
        </p:nvSpPr>
        <p:spPr bwMode="auto">
          <a:xfrm>
            <a:off x="8711116" y="2875726"/>
            <a:ext cx="184730" cy="400110"/>
          </a:xfrm>
          <a:prstGeom prst="rect">
            <a:avLst/>
          </a:prstGeom>
          <a:solidFill>
            <a:srgbClr val="FF6600"/>
          </a:solidFill>
          <a:ln w="38100" algn="ctr">
            <a:solidFill>
              <a:srgbClr val="FF66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386" name="Rectangle 11">
            <a:extLst>
              <a:ext uri="{FF2B5EF4-FFF2-40B4-BE49-F238E27FC236}">
                <a16:creationId xmlns:a16="http://schemas.microsoft.com/office/drawing/2014/main" id="{6C60E3E0-A828-EAA4-3C15-58C06C62E0AF}"/>
              </a:ext>
            </a:extLst>
          </p:cNvPr>
          <p:cNvSpPr>
            <a:spLocks noChangeArrowheads="1"/>
          </p:cNvSpPr>
          <p:nvPr/>
        </p:nvSpPr>
        <p:spPr bwMode="auto">
          <a:xfrm>
            <a:off x="8461375" y="2863820"/>
            <a:ext cx="1539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387" name="Rectangle 12">
            <a:extLst>
              <a:ext uri="{FF2B5EF4-FFF2-40B4-BE49-F238E27FC236}">
                <a16:creationId xmlns:a16="http://schemas.microsoft.com/office/drawing/2014/main" id="{084B677A-F84C-DCCA-FD62-2D2C17B9FC52}"/>
              </a:ext>
            </a:extLst>
          </p:cNvPr>
          <p:cNvSpPr>
            <a:spLocks noChangeArrowheads="1"/>
          </p:cNvSpPr>
          <p:nvPr/>
        </p:nvSpPr>
        <p:spPr bwMode="auto">
          <a:xfrm>
            <a:off x="8982075" y="2863820"/>
            <a:ext cx="7000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388" name="AutoShape 13">
            <a:extLst>
              <a:ext uri="{FF2B5EF4-FFF2-40B4-BE49-F238E27FC236}">
                <a16:creationId xmlns:a16="http://schemas.microsoft.com/office/drawing/2014/main" id="{7AD255E2-A687-0F09-6FB7-87294221EF8E}"/>
              </a:ext>
            </a:extLst>
          </p:cNvPr>
          <p:cNvSpPr>
            <a:spLocks noChangeArrowheads="1"/>
          </p:cNvSpPr>
          <p:nvPr/>
        </p:nvSpPr>
        <p:spPr bwMode="auto">
          <a:xfrm rot="5400000" flipH="1">
            <a:off x="7590632" y="2813527"/>
            <a:ext cx="1412875" cy="49434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2779 w 21600"/>
              <a:gd name="T13" fmla="*/ 2779 h 21600"/>
              <a:gd name="T14" fmla="*/ 18821 w 21600"/>
              <a:gd name="T15" fmla="*/ 18821 h 21600"/>
            </a:gdLst>
            <a:ahLst/>
            <a:cxnLst>
              <a:cxn ang="T8">
                <a:pos x="T0" y="T1"/>
              </a:cxn>
              <a:cxn ang="T9">
                <a:pos x="T2" y="T3"/>
              </a:cxn>
              <a:cxn ang="T10">
                <a:pos x="T4" y="T5"/>
              </a:cxn>
              <a:cxn ang="T11">
                <a:pos x="T6" y="T7"/>
              </a:cxn>
            </a:cxnLst>
            <a:rect l="T12" t="T13" r="T14" b="T15"/>
            <a:pathLst>
              <a:path w="21600" h="21600">
                <a:moveTo>
                  <a:pt x="0" y="0"/>
                </a:moveTo>
                <a:lnTo>
                  <a:pt x="1957" y="21600"/>
                </a:lnTo>
                <a:lnTo>
                  <a:pt x="19643" y="21600"/>
                </a:lnTo>
                <a:lnTo>
                  <a:pt x="21600" y="0"/>
                </a:lnTo>
                <a:lnTo>
                  <a:pt x="0" y="0"/>
                </a:lnTo>
                <a:close/>
              </a:path>
            </a:pathLst>
          </a:cu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1389" name="Rectangle 14">
            <a:extLst>
              <a:ext uri="{FF2B5EF4-FFF2-40B4-BE49-F238E27FC236}">
                <a16:creationId xmlns:a16="http://schemas.microsoft.com/office/drawing/2014/main" id="{D7069987-63C9-BE1B-6934-5FCA3D16B5F1}"/>
              </a:ext>
            </a:extLst>
          </p:cNvPr>
          <p:cNvSpPr>
            <a:spLocks noChangeArrowheads="1"/>
          </p:cNvSpPr>
          <p:nvPr/>
        </p:nvSpPr>
        <p:spPr bwMode="auto">
          <a:xfrm>
            <a:off x="3506789" y="35329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390" name="Rectangle 15">
            <a:extLst>
              <a:ext uri="{FF2B5EF4-FFF2-40B4-BE49-F238E27FC236}">
                <a16:creationId xmlns:a16="http://schemas.microsoft.com/office/drawing/2014/main" id="{17F0D761-9EFB-60AB-18AD-A922E31B6D14}"/>
              </a:ext>
            </a:extLst>
          </p:cNvPr>
          <p:cNvSpPr>
            <a:spLocks noChangeArrowheads="1"/>
          </p:cNvSpPr>
          <p:nvPr/>
        </p:nvSpPr>
        <p:spPr bwMode="auto">
          <a:xfrm>
            <a:off x="3506789" y="34996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391" name="Rectangle 16">
            <a:extLst>
              <a:ext uri="{FF2B5EF4-FFF2-40B4-BE49-F238E27FC236}">
                <a16:creationId xmlns:a16="http://schemas.microsoft.com/office/drawing/2014/main" id="{DE5F6942-90CE-99B1-D226-2D8E1B4F1A87}"/>
              </a:ext>
            </a:extLst>
          </p:cNvPr>
          <p:cNvSpPr>
            <a:spLocks noChangeArrowheads="1"/>
          </p:cNvSpPr>
          <p:nvPr/>
        </p:nvSpPr>
        <p:spPr bwMode="auto">
          <a:xfrm>
            <a:off x="3506789" y="346627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392" name="Rectangle 17">
            <a:extLst>
              <a:ext uri="{FF2B5EF4-FFF2-40B4-BE49-F238E27FC236}">
                <a16:creationId xmlns:a16="http://schemas.microsoft.com/office/drawing/2014/main" id="{6DC365D9-7EEB-26D9-F4A3-4E8E19089B59}"/>
              </a:ext>
            </a:extLst>
          </p:cNvPr>
          <p:cNvSpPr>
            <a:spLocks noChangeArrowheads="1"/>
          </p:cNvSpPr>
          <p:nvPr/>
        </p:nvSpPr>
        <p:spPr bwMode="auto">
          <a:xfrm>
            <a:off x="3506789" y="343293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393" name="Rectangle 18">
            <a:extLst>
              <a:ext uri="{FF2B5EF4-FFF2-40B4-BE49-F238E27FC236}">
                <a16:creationId xmlns:a16="http://schemas.microsoft.com/office/drawing/2014/main" id="{C2EE925C-5B91-28BE-FC9C-1BBCAF5EA162}"/>
              </a:ext>
            </a:extLst>
          </p:cNvPr>
          <p:cNvSpPr>
            <a:spLocks noChangeArrowheads="1"/>
          </p:cNvSpPr>
          <p:nvPr/>
        </p:nvSpPr>
        <p:spPr bwMode="auto">
          <a:xfrm>
            <a:off x="3506789" y="33884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394" name="Rectangle 19">
            <a:extLst>
              <a:ext uri="{FF2B5EF4-FFF2-40B4-BE49-F238E27FC236}">
                <a16:creationId xmlns:a16="http://schemas.microsoft.com/office/drawing/2014/main" id="{AAA1F207-2D26-4440-E669-B71D2E5B6871}"/>
              </a:ext>
            </a:extLst>
          </p:cNvPr>
          <p:cNvSpPr>
            <a:spLocks noChangeArrowheads="1"/>
          </p:cNvSpPr>
          <p:nvPr/>
        </p:nvSpPr>
        <p:spPr bwMode="auto">
          <a:xfrm>
            <a:off x="3506789" y="33551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395" name="Rectangle 20">
            <a:extLst>
              <a:ext uri="{FF2B5EF4-FFF2-40B4-BE49-F238E27FC236}">
                <a16:creationId xmlns:a16="http://schemas.microsoft.com/office/drawing/2014/main" id="{C19189D9-8976-7C4F-41B8-31DE6C265B5F}"/>
              </a:ext>
            </a:extLst>
          </p:cNvPr>
          <p:cNvSpPr>
            <a:spLocks noChangeArrowheads="1"/>
          </p:cNvSpPr>
          <p:nvPr/>
        </p:nvSpPr>
        <p:spPr bwMode="auto">
          <a:xfrm>
            <a:off x="3506789" y="33218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396" name="Rectangle 21">
            <a:extLst>
              <a:ext uri="{FF2B5EF4-FFF2-40B4-BE49-F238E27FC236}">
                <a16:creationId xmlns:a16="http://schemas.microsoft.com/office/drawing/2014/main" id="{0935FEAA-2AC4-0CF8-80B1-F8E35867CFEE}"/>
              </a:ext>
            </a:extLst>
          </p:cNvPr>
          <p:cNvSpPr>
            <a:spLocks noChangeArrowheads="1"/>
          </p:cNvSpPr>
          <p:nvPr/>
        </p:nvSpPr>
        <p:spPr bwMode="auto">
          <a:xfrm>
            <a:off x="3506789" y="328847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397" name="Rectangle 22">
            <a:extLst>
              <a:ext uri="{FF2B5EF4-FFF2-40B4-BE49-F238E27FC236}">
                <a16:creationId xmlns:a16="http://schemas.microsoft.com/office/drawing/2014/main" id="{04D89571-57DB-4B6B-A817-147CF5F23388}"/>
              </a:ext>
            </a:extLst>
          </p:cNvPr>
          <p:cNvSpPr>
            <a:spLocks noChangeArrowheads="1"/>
          </p:cNvSpPr>
          <p:nvPr/>
        </p:nvSpPr>
        <p:spPr bwMode="auto">
          <a:xfrm>
            <a:off x="3506789" y="32440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398" name="Rectangle 23">
            <a:extLst>
              <a:ext uri="{FF2B5EF4-FFF2-40B4-BE49-F238E27FC236}">
                <a16:creationId xmlns:a16="http://schemas.microsoft.com/office/drawing/2014/main" id="{7124814E-52CB-4C79-51C7-4767DED967DF}"/>
              </a:ext>
            </a:extLst>
          </p:cNvPr>
          <p:cNvSpPr>
            <a:spLocks noChangeArrowheads="1"/>
          </p:cNvSpPr>
          <p:nvPr/>
        </p:nvSpPr>
        <p:spPr bwMode="auto">
          <a:xfrm>
            <a:off x="3506789" y="32106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399" name="Rectangle 24">
            <a:extLst>
              <a:ext uri="{FF2B5EF4-FFF2-40B4-BE49-F238E27FC236}">
                <a16:creationId xmlns:a16="http://schemas.microsoft.com/office/drawing/2014/main" id="{29C327C8-0FF6-5716-BCA2-EB8BE689BBEC}"/>
              </a:ext>
            </a:extLst>
          </p:cNvPr>
          <p:cNvSpPr>
            <a:spLocks noChangeArrowheads="1"/>
          </p:cNvSpPr>
          <p:nvPr/>
        </p:nvSpPr>
        <p:spPr bwMode="auto">
          <a:xfrm>
            <a:off x="3506789" y="31773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400" name="Rectangle 25">
            <a:extLst>
              <a:ext uri="{FF2B5EF4-FFF2-40B4-BE49-F238E27FC236}">
                <a16:creationId xmlns:a16="http://schemas.microsoft.com/office/drawing/2014/main" id="{05C87C95-D6B8-911E-87AE-2CBC46A19B73}"/>
              </a:ext>
            </a:extLst>
          </p:cNvPr>
          <p:cNvSpPr>
            <a:spLocks noChangeArrowheads="1"/>
          </p:cNvSpPr>
          <p:nvPr/>
        </p:nvSpPr>
        <p:spPr bwMode="auto">
          <a:xfrm>
            <a:off x="3506789" y="31440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401" name="Rectangle 26">
            <a:extLst>
              <a:ext uri="{FF2B5EF4-FFF2-40B4-BE49-F238E27FC236}">
                <a16:creationId xmlns:a16="http://schemas.microsoft.com/office/drawing/2014/main" id="{7979218D-ED34-108B-2C1D-1DFE44BFE0D7}"/>
              </a:ext>
            </a:extLst>
          </p:cNvPr>
          <p:cNvSpPr>
            <a:spLocks noChangeArrowheads="1"/>
          </p:cNvSpPr>
          <p:nvPr/>
        </p:nvSpPr>
        <p:spPr bwMode="auto">
          <a:xfrm>
            <a:off x="3506789" y="30995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402" name="Rectangle 27">
            <a:extLst>
              <a:ext uri="{FF2B5EF4-FFF2-40B4-BE49-F238E27FC236}">
                <a16:creationId xmlns:a16="http://schemas.microsoft.com/office/drawing/2014/main" id="{C45EEC3B-D836-1302-BE08-5A4FF2277A12}"/>
              </a:ext>
            </a:extLst>
          </p:cNvPr>
          <p:cNvSpPr>
            <a:spLocks noChangeArrowheads="1"/>
          </p:cNvSpPr>
          <p:nvPr/>
        </p:nvSpPr>
        <p:spPr bwMode="auto">
          <a:xfrm>
            <a:off x="3506789" y="30662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403" name="Rectangle 28">
            <a:extLst>
              <a:ext uri="{FF2B5EF4-FFF2-40B4-BE49-F238E27FC236}">
                <a16:creationId xmlns:a16="http://schemas.microsoft.com/office/drawing/2014/main" id="{62E87469-288F-FC80-3569-8A8B15564CFF}"/>
              </a:ext>
            </a:extLst>
          </p:cNvPr>
          <p:cNvSpPr>
            <a:spLocks noChangeArrowheads="1"/>
          </p:cNvSpPr>
          <p:nvPr/>
        </p:nvSpPr>
        <p:spPr bwMode="auto">
          <a:xfrm>
            <a:off x="3506789" y="30328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404" name="Rectangle 29">
            <a:extLst>
              <a:ext uri="{FF2B5EF4-FFF2-40B4-BE49-F238E27FC236}">
                <a16:creationId xmlns:a16="http://schemas.microsoft.com/office/drawing/2014/main" id="{4D9FA031-ACC7-A642-A887-C9DF35F4A808}"/>
              </a:ext>
            </a:extLst>
          </p:cNvPr>
          <p:cNvSpPr>
            <a:spLocks noChangeArrowheads="1"/>
          </p:cNvSpPr>
          <p:nvPr/>
        </p:nvSpPr>
        <p:spPr bwMode="auto">
          <a:xfrm>
            <a:off x="3506789" y="29995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405" name="Rectangle 30">
            <a:extLst>
              <a:ext uri="{FF2B5EF4-FFF2-40B4-BE49-F238E27FC236}">
                <a16:creationId xmlns:a16="http://schemas.microsoft.com/office/drawing/2014/main" id="{622435E8-D842-46AA-BDE0-373F49B26DEB}"/>
              </a:ext>
            </a:extLst>
          </p:cNvPr>
          <p:cNvSpPr>
            <a:spLocks noChangeArrowheads="1"/>
          </p:cNvSpPr>
          <p:nvPr/>
        </p:nvSpPr>
        <p:spPr bwMode="auto">
          <a:xfrm>
            <a:off x="3506789" y="295510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406" name="Rectangle 31">
            <a:extLst>
              <a:ext uri="{FF2B5EF4-FFF2-40B4-BE49-F238E27FC236}">
                <a16:creationId xmlns:a16="http://schemas.microsoft.com/office/drawing/2014/main" id="{80D63FE1-3EA1-7F1F-FE95-EAB4F74B2B67}"/>
              </a:ext>
            </a:extLst>
          </p:cNvPr>
          <p:cNvSpPr>
            <a:spLocks noChangeArrowheads="1"/>
          </p:cNvSpPr>
          <p:nvPr/>
        </p:nvSpPr>
        <p:spPr bwMode="auto">
          <a:xfrm>
            <a:off x="3506789" y="29217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407" name="Rectangle 32">
            <a:extLst>
              <a:ext uri="{FF2B5EF4-FFF2-40B4-BE49-F238E27FC236}">
                <a16:creationId xmlns:a16="http://schemas.microsoft.com/office/drawing/2014/main" id="{E9A1BA90-9194-BAF2-8C18-41B314E4EFBE}"/>
              </a:ext>
            </a:extLst>
          </p:cNvPr>
          <p:cNvSpPr>
            <a:spLocks noChangeArrowheads="1"/>
          </p:cNvSpPr>
          <p:nvPr/>
        </p:nvSpPr>
        <p:spPr bwMode="auto">
          <a:xfrm>
            <a:off x="3506789" y="28884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408" name="Rectangle 33">
            <a:extLst>
              <a:ext uri="{FF2B5EF4-FFF2-40B4-BE49-F238E27FC236}">
                <a16:creationId xmlns:a16="http://schemas.microsoft.com/office/drawing/2014/main" id="{A7D7DCCE-69A1-59C1-9846-F4E130621B9A}"/>
              </a:ext>
            </a:extLst>
          </p:cNvPr>
          <p:cNvSpPr>
            <a:spLocks noChangeArrowheads="1"/>
          </p:cNvSpPr>
          <p:nvPr/>
        </p:nvSpPr>
        <p:spPr bwMode="auto">
          <a:xfrm>
            <a:off x="3506789" y="28550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409" name="Rectangle 34">
            <a:extLst>
              <a:ext uri="{FF2B5EF4-FFF2-40B4-BE49-F238E27FC236}">
                <a16:creationId xmlns:a16="http://schemas.microsoft.com/office/drawing/2014/main" id="{BA0985AB-A755-DBA9-413A-0A30B8D97114}"/>
              </a:ext>
            </a:extLst>
          </p:cNvPr>
          <p:cNvSpPr>
            <a:spLocks noChangeArrowheads="1"/>
          </p:cNvSpPr>
          <p:nvPr/>
        </p:nvSpPr>
        <p:spPr bwMode="auto">
          <a:xfrm>
            <a:off x="3506789" y="281063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410" name="Rectangle 35">
            <a:extLst>
              <a:ext uri="{FF2B5EF4-FFF2-40B4-BE49-F238E27FC236}">
                <a16:creationId xmlns:a16="http://schemas.microsoft.com/office/drawing/2014/main" id="{AAB615A5-684A-D7C5-1FA3-70A018F244BA}"/>
              </a:ext>
            </a:extLst>
          </p:cNvPr>
          <p:cNvSpPr>
            <a:spLocks noChangeArrowheads="1"/>
          </p:cNvSpPr>
          <p:nvPr/>
        </p:nvSpPr>
        <p:spPr bwMode="auto">
          <a:xfrm>
            <a:off x="3506789" y="277730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411" name="Rectangle 36">
            <a:extLst>
              <a:ext uri="{FF2B5EF4-FFF2-40B4-BE49-F238E27FC236}">
                <a16:creationId xmlns:a16="http://schemas.microsoft.com/office/drawing/2014/main" id="{19B1FD99-56B2-D978-DC51-4E854F9CBDC3}"/>
              </a:ext>
            </a:extLst>
          </p:cNvPr>
          <p:cNvSpPr>
            <a:spLocks noChangeArrowheads="1"/>
          </p:cNvSpPr>
          <p:nvPr/>
        </p:nvSpPr>
        <p:spPr bwMode="auto">
          <a:xfrm>
            <a:off x="3506789" y="27439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412" name="Rectangle 37">
            <a:extLst>
              <a:ext uri="{FF2B5EF4-FFF2-40B4-BE49-F238E27FC236}">
                <a16:creationId xmlns:a16="http://schemas.microsoft.com/office/drawing/2014/main" id="{00F2140A-3ACC-DCDA-6762-A38D1E312E60}"/>
              </a:ext>
            </a:extLst>
          </p:cNvPr>
          <p:cNvSpPr>
            <a:spLocks noChangeArrowheads="1"/>
          </p:cNvSpPr>
          <p:nvPr/>
        </p:nvSpPr>
        <p:spPr bwMode="auto">
          <a:xfrm>
            <a:off x="3506789" y="27106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1413" name="Rectangle 38">
            <a:extLst>
              <a:ext uri="{FF2B5EF4-FFF2-40B4-BE49-F238E27FC236}">
                <a16:creationId xmlns:a16="http://schemas.microsoft.com/office/drawing/2014/main" id="{CB19AC40-DFCE-92C5-8F28-F1399AE3FE91}"/>
              </a:ext>
            </a:extLst>
          </p:cNvPr>
          <p:cNvSpPr>
            <a:spLocks noChangeArrowheads="1"/>
          </p:cNvSpPr>
          <p:nvPr/>
        </p:nvSpPr>
        <p:spPr bwMode="auto">
          <a:xfrm>
            <a:off x="3436939" y="3129726"/>
            <a:ext cx="47625" cy="400110"/>
          </a:xfrm>
          <a:prstGeom prst="rect">
            <a:avLst/>
          </a:prstGeom>
          <a:solidFill>
            <a:schemeClr val="accent1"/>
          </a:solidFill>
          <a:ln w="38100" algn="ctr">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79015" name="Rectangle 39">
            <a:extLst>
              <a:ext uri="{FF2B5EF4-FFF2-40B4-BE49-F238E27FC236}">
                <a16:creationId xmlns:a16="http://schemas.microsoft.com/office/drawing/2014/main" id="{BE39540D-B89A-4E90-7ADF-4F0C551E0964}"/>
              </a:ext>
            </a:extLst>
          </p:cNvPr>
          <p:cNvSpPr>
            <a:spLocks noChangeArrowheads="1"/>
          </p:cNvSpPr>
          <p:nvPr/>
        </p:nvSpPr>
        <p:spPr bwMode="auto">
          <a:xfrm>
            <a:off x="3135314" y="2882384"/>
            <a:ext cx="153987" cy="369332"/>
          </a:xfrm>
          <a:prstGeom prst="rect">
            <a:avLst/>
          </a:prstGeom>
          <a:gradFill rotWithShape="1">
            <a:gsLst>
              <a:gs pos="0">
                <a:schemeClr val="bg2">
                  <a:gamma/>
                  <a:shade val="46275"/>
                  <a:invGamma/>
                </a:schemeClr>
              </a:gs>
              <a:gs pos="100000">
                <a:schemeClr val="bg2"/>
              </a:gs>
            </a:gsLst>
            <a:lin ang="5400000" scaled="1"/>
          </a:gra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algn="ctr" eaLnBrk="0" fontAlgn="base" hangingPunct="0">
              <a:spcBef>
                <a:spcPct val="0"/>
              </a:spcBef>
              <a:spcAft>
                <a:spcPct val="0"/>
              </a:spcAft>
              <a:defRPr/>
            </a:pPr>
            <a:endParaRPr lang="en-GB">
              <a:solidFill>
                <a:srgbClr val="FFFFFF"/>
              </a:solidFill>
              <a:latin typeface="Arial" panose="020B0604020202020204" pitchFamily="34" charset="0"/>
            </a:endParaRPr>
          </a:p>
        </p:txBody>
      </p:sp>
      <p:sp>
        <p:nvSpPr>
          <p:cNvPr id="101415" name="Text Box 40">
            <a:extLst>
              <a:ext uri="{FF2B5EF4-FFF2-40B4-BE49-F238E27FC236}">
                <a16:creationId xmlns:a16="http://schemas.microsoft.com/office/drawing/2014/main" id="{6EA4AFFF-87BF-FBBE-241E-B172D31D0EF1}"/>
              </a:ext>
            </a:extLst>
          </p:cNvPr>
          <p:cNvSpPr txBox="1">
            <a:spLocks noChangeArrowheads="1"/>
          </p:cNvSpPr>
          <p:nvPr/>
        </p:nvSpPr>
        <p:spPr bwMode="auto">
          <a:xfrm>
            <a:off x="3211514" y="1258889"/>
            <a:ext cx="57626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1260475" indent="623888">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000" b="1">
                <a:solidFill>
                  <a:srgbClr val="FFFFFF"/>
                </a:solidFill>
              </a:rPr>
              <a:t>3)  Rear part of propellant ignites</a:t>
            </a:r>
          </a:p>
        </p:txBody>
      </p:sp>
      <p:sp>
        <p:nvSpPr>
          <p:cNvPr id="101416" name="Line 41">
            <a:extLst>
              <a:ext uri="{FF2B5EF4-FFF2-40B4-BE49-F238E27FC236}">
                <a16:creationId xmlns:a16="http://schemas.microsoft.com/office/drawing/2014/main" id="{E5444E2A-AC7A-CB8D-1837-DE65885DEAB2}"/>
              </a:ext>
            </a:extLst>
          </p:cNvPr>
          <p:cNvSpPr>
            <a:spLocks noChangeShapeType="1"/>
          </p:cNvSpPr>
          <p:nvPr/>
        </p:nvSpPr>
        <p:spPr bwMode="auto">
          <a:xfrm flipH="1" flipV="1">
            <a:off x="3198814" y="5886450"/>
            <a:ext cx="1044575" cy="46038"/>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1417" name="Line 42">
            <a:extLst>
              <a:ext uri="{FF2B5EF4-FFF2-40B4-BE49-F238E27FC236}">
                <a16:creationId xmlns:a16="http://schemas.microsoft.com/office/drawing/2014/main" id="{09510D58-4921-5B19-63CA-0CF05D5F7BB6}"/>
              </a:ext>
            </a:extLst>
          </p:cNvPr>
          <p:cNvSpPr>
            <a:spLocks noChangeShapeType="1"/>
          </p:cNvSpPr>
          <p:nvPr/>
        </p:nvSpPr>
        <p:spPr bwMode="auto">
          <a:xfrm flipH="1" flipV="1">
            <a:off x="4205289" y="5922964"/>
            <a:ext cx="1150937" cy="365125"/>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1418" name="Cloud">
            <a:extLst>
              <a:ext uri="{FF2B5EF4-FFF2-40B4-BE49-F238E27FC236}">
                <a16:creationId xmlns:a16="http://schemas.microsoft.com/office/drawing/2014/main" id="{D3A7111A-BD29-5C5F-1A92-BCAEB3D540D5}"/>
              </a:ext>
            </a:extLst>
          </p:cNvPr>
          <p:cNvSpPr>
            <a:spLocks noChangeAspect="1" noEditPoints="1" noChangeArrowheads="1"/>
          </p:cNvSpPr>
          <p:nvPr/>
        </p:nvSpPr>
        <p:spPr bwMode="auto">
          <a:xfrm>
            <a:off x="3335339" y="2414589"/>
            <a:ext cx="523875" cy="14176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1419" name="Cloud">
            <a:extLst>
              <a:ext uri="{FF2B5EF4-FFF2-40B4-BE49-F238E27FC236}">
                <a16:creationId xmlns:a16="http://schemas.microsoft.com/office/drawing/2014/main" id="{9EF328C7-F49A-CC97-B73E-472CB96E54F6}"/>
              </a:ext>
            </a:extLst>
          </p:cNvPr>
          <p:cNvSpPr>
            <a:spLocks noChangeAspect="1" noEditPoints="1" noChangeArrowheads="1"/>
          </p:cNvSpPr>
          <p:nvPr/>
        </p:nvSpPr>
        <p:spPr bwMode="auto">
          <a:xfrm>
            <a:off x="3603626" y="2405064"/>
            <a:ext cx="523875" cy="14176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1420" name="Cloud">
            <a:extLst>
              <a:ext uri="{FF2B5EF4-FFF2-40B4-BE49-F238E27FC236}">
                <a16:creationId xmlns:a16="http://schemas.microsoft.com/office/drawing/2014/main" id="{7D6B13AC-CBC8-EA01-A083-4B92F2B32EC9}"/>
              </a:ext>
            </a:extLst>
          </p:cNvPr>
          <p:cNvSpPr>
            <a:spLocks noChangeAspect="1" noEditPoints="1" noChangeArrowheads="1"/>
          </p:cNvSpPr>
          <p:nvPr/>
        </p:nvSpPr>
        <p:spPr bwMode="auto">
          <a:xfrm>
            <a:off x="3914776" y="2371725"/>
            <a:ext cx="523875"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1421" name="Line 46">
            <a:extLst>
              <a:ext uri="{FF2B5EF4-FFF2-40B4-BE49-F238E27FC236}">
                <a16:creationId xmlns:a16="http://schemas.microsoft.com/office/drawing/2014/main" id="{19F6C28E-9946-AED4-EB26-9CA926FDC8BD}"/>
              </a:ext>
            </a:extLst>
          </p:cNvPr>
          <p:cNvSpPr>
            <a:spLocks noChangeShapeType="1"/>
          </p:cNvSpPr>
          <p:nvPr/>
        </p:nvSpPr>
        <p:spPr bwMode="auto">
          <a:xfrm>
            <a:off x="4421188" y="2732088"/>
            <a:ext cx="1092200" cy="11112"/>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1422" name="Text Box 47">
            <a:extLst>
              <a:ext uri="{FF2B5EF4-FFF2-40B4-BE49-F238E27FC236}">
                <a16:creationId xmlns:a16="http://schemas.microsoft.com/office/drawing/2014/main" id="{ECEADE08-E5FB-524F-C560-64AE206CD482}"/>
              </a:ext>
            </a:extLst>
          </p:cNvPr>
          <p:cNvSpPr txBox="1">
            <a:spLocks noChangeArrowheads="1"/>
          </p:cNvSpPr>
          <p:nvPr/>
        </p:nvSpPr>
        <p:spPr bwMode="auto">
          <a:xfrm>
            <a:off x="5516563" y="2514600"/>
            <a:ext cx="2755900" cy="3365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CC00"/>
                </a:solidFill>
              </a:rPr>
              <a:t>Gas flows along chamber</a:t>
            </a:r>
          </a:p>
        </p:txBody>
      </p:sp>
    </p:spTree>
  </p:cSld>
  <p:clrMapOvr>
    <a:masterClrMapping/>
  </p:clrMapOvr>
  <p:transition>
    <p:wipe dir="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Line 3">
            <a:extLst>
              <a:ext uri="{FF2B5EF4-FFF2-40B4-BE49-F238E27FC236}">
                <a16:creationId xmlns:a16="http://schemas.microsoft.com/office/drawing/2014/main" id="{6BC0B563-2FD9-6E26-95C7-232C0B18287E}"/>
              </a:ext>
            </a:extLst>
          </p:cNvPr>
          <p:cNvSpPr>
            <a:spLocks noChangeShapeType="1"/>
          </p:cNvSpPr>
          <p:nvPr/>
        </p:nvSpPr>
        <p:spPr bwMode="auto">
          <a:xfrm>
            <a:off x="3208338" y="6294438"/>
            <a:ext cx="5867400" cy="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2403" name="Text Box 4">
            <a:extLst>
              <a:ext uri="{FF2B5EF4-FFF2-40B4-BE49-F238E27FC236}">
                <a16:creationId xmlns:a16="http://schemas.microsoft.com/office/drawing/2014/main" id="{4E0F8DD2-98AB-D9BC-2793-05CD304D7937}"/>
              </a:ext>
            </a:extLst>
          </p:cNvPr>
          <p:cNvSpPr txBox="1">
            <a:spLocks noChangeArrowheads="1"/>
          </p:cNvSpPr>
          <p:nvPr/>
        </p:nvSpPr>
        <p:spPr bwMode="auto">
          <a:xfrm>
            <a:off x="2070101" y="4814889"/>
            <a:ext cx="1020763" cy="274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99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200" b="1">
                <a:solidFill>
                  <a:srgbClr val="C0C0C0"/>
                </a:solidFill>
              </a:rPr>
              <a:t>PRESSURE</a:t>
            </a:r>
          </a:p>
        </p:txBody>
      </p:sp>
      <p:sp>
        <p:nvSpPr>
          <p:cNvPr id="102404" name="Line 5">
            <a:extLst>
              <a:ext uri="{FF2B5EF4-FFF2-40B4-BE49-F238E27FC236}">
                <a16:creationId xmlns:a16="http://schemas.microsoft.com/office/drawing/2014/main" id="{725745CE-B8B9-342E-919B-71B2270597DA}"/>
              </a:ext>
            </a:extLst>
          </p:cNvPr>
          <p:cNvSpPr>
            <a:spLocks noChangeShapeType="1"/>
          </p:cNvSpPr>
          <p:nvPr/>
        </p:nvSpPr>
        <p:spPr bwMode="auto">
          <a:xfrm flipV="1">
            <a:off x="3208338" y="4452938"/>
            <a:ext cx="0" cy="184150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2405" name="Rectangle 6">
            <a:extLst>
              <a:ext uri="{FF2B5EF4-FFF2-40B4-BE49-F238E27FC236}">
                <a16:creationId xmlns:a16="http://schemas.microsoft.com/office/drawing/2014/main" id="{68A7DD9C-6997-4510-9B17-18B18EE5B017}"/>
              </a:ext>
            </a:extLst>
          </p:cNvPr>
          <p:cNvSpPr>
            <a:spLocks noChangeAspect="1" noChangeArrowheads="1"/>
          </p:cNvSpPr>
          <p:nvPr/>
        </p:nvSpPr>
        <p:spPr bwMode="auto">
          <a:xfrm>
            <a:off x="3319463" y="1974850"/>
            <a:ext cx="6362700" cy="2146300"/>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06" name="Rectangle 7">
            <a:extLst>
              <a:ext uri="{FF2B5EF4-FFF2-40B4-BE49-F238E27FC236}">
                <a16:creationId xmlns:a16="http://schemas.microsoft.com/office/drawing/2014/main" id="{ED49C00D-86CA-81FD-AF30-FBC1767CE0AE}"/>
              </a:ext>
            </a:extLst>
          </p:cNvPr>
          <p:cNvSpPr>
            <a:spLocks noChangeArrowheads="1"/>
          </p:cNvSpPr>
          <p:nvPr/>
        </p:nvSpPr>
        <p:spPr bwMode="auto">
          <a:xfrm>
            <a:off x="4487864" y="2992439"/>
            <a:ext cx="1228725" cy="809625"/>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07" name="Rectangle 8">
            <a:extLst>
              <a:ext uri="{FF2B5EF4-FFF2-40B4-BE49-F238E27FC236}">
                <a16:creationId xmlns:a16="http://schemas.microsoft.com/office/drawing/2014/main" id="{45DCC2A4-2731-AE48-B637-46925D5F5D8B}"/>
              </a:ext>
            </a:extLst>
          </p:cNvPr>
          <p:cNvSpPr>
            <a:spLocks noChangeArrowheads="1"/>
          </p:cNvSpPr>
          <p:nvPr/>
        </p:nvSpPr>
        <p:spPr bwMode="auto">
          <a:xfrm>
            <a:off x="3294064" y="2339975"/>
            <a:ext cx="6391275" cy="1462088"/>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08" name="Rectangle 9">
            <a:extLst>
              <a:ext uri="{FF2B5EF4-FFF2-40B4-BE49-F238E27FC236}">
                <a16:creationId xmlns:a16="http://schemas.microsoft.com/office/drawing/2014/main" id="{D5392198-19E7-2B54-2F68-7AF63FF25124}"/>
              </a:ext>
            </a:extLst>
          </p:cNvPr>
          <p:cNvSpPr>
            <a:spLocks noChangeAspect="1" noChangeArrowheads="1"/>
          </p:cNvSpPr>
          <p:nvPr/>
        </p:nvSpPr>
        <p:spPr bwMode="auto">
          <a:xfrm>
            <a:off x="3127375" y="2063750"/>
            <a:ext cx="173038" cy="2001838"/>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09" name="Rectangle 10">
            <a:extLst>
              <a:ext uri="{FF2B5EF4-FFF2-40B4-BE49-F238E27FC236}">
                <a16:creationId xmlns:a16="http://schemas.microsoft.com/office/drawing/2014/main" id="{E9118985-99CE-9703-A45F-8E1F3F9C0CCD}"/>
              </a:ext>
            </a:extLst>
          </p:cNvPr>
          <p:cNvSpPr>
            <a:spLocks noChangeArrowheads="1"/>
          </p:cNvSpPr>
          <p:nvPr/>
        </p:nvSpPr>
        <p:spPr bwMode="auto">
          <a:xfrm>
            <a:off x="8711116" y="2875726"/>
            <a:ext cx="184730" cy="400110"/>
          </a:xfrm>
          <a:prstGeom prst="rect">
            <a:avLst/>
          </a:prstGeom>
          <a:solidFill>
            <a:srgbClr val="FF6600"/>
          </a:solidFill>
          <a:ln w="38100" algn="ctr">
            <a:solidFill>
              <a:srgbClr val="FF66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10" name="Rectangle 11">
            <a:extLst>
              <a:ext uri="{FF2B5EF4-FFF2-40B4-BE49-F238E27FC236}">
                <a16:creationId xmlns:a16="http://schemas.microsoft.com/office/drawing/2014/main" id="{740030BF-5A83-5DC9-AE5C-1BF1AD984573}"/>
              </a:ext>
            </a:extLst>
          </p:cNvPr>
          <p:cNvSpPr>
            <a:spLocks noChangeArrowheads="1"/>
          </p:cNvSpPr>
          <p:nvPr/>
        </p:nvSpPr>
        <p:spPr bwMode="auto">
          <a:xfrm>
            <a:off x="8461375" y="2863820"/>
            <a:ext cx="1539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11" name="Rectangle 12">
            <a:extLst>
              <a:ext uri="{FF2B5EF4-FFF2-40B4-BE49-F238E27FC236}">
                <a16:creationId xmlns:a16="http://schemas.microsoft.com/office/drawing/2014/main" id="{4F5DA892-FA7E-4CB8-DB9E-410FC1C2D70D}"/>
              </a:ext>
            </a:extLst>
          </p:cNvPr>
          <p:cNvSpPr>
            <a:spLocks noChangeArrowheads="1"/>
          </p:cNvSpPr>
          <p:nvPr/>
        </p:nvSpPr>
        <p:spPr bwMode="auto">
          <a:xfrm>
            <a:off x="8982075" y="2863820"/>
            <a:ext cx="7000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12" name="AutoShape 13">
            <a:extLst>
              <a:ext uri="{FF2B5EF4-FFF2-40B4-BE49-F238E27FC236}">
                <a16:creationId xmlns:a16="http://schemas.microsoft.com/office/drawing/2014/main" id="{81F05335-FB04-D384-ECB4-055BCA9770A3}"/>
              </a:ext>
            </a:extLst>
          </p:cNvPr>
          <p:cNvSpPr>
            <a:spLocks noChangeArrowheads="1"/>
          </p:cNvSpPr>
          <p:nvPr/>
        </p:nvSpPr>
        <p:spPr bwMode="auto">
          <a:xfrm rot="5400000" flipH="1">
            <a:off x="7590632" y="2813527"/>
            <a:ext cx="1412875" cy="49434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2779 w 21600"/>
              <a:gd name="T13" fmla="*/ 2779 h 21600"/>
              <a:gd name="T14" fmla="*/ 18821 w 21600"/>
              <a:gd name="T15" fmla="*/ 18821 h 21600"/>
            </a:gdLst>
            <a:ahLst/>
            <a:cxnLst>
              <a:cxn ang="T8">
                <a:pos x="T0" y="T1"/>
              </a:cxn>
              <a:cxn ang="T9">
                <a:pos x="T2" y="T3"/>
              </a:cxn>
              <a:cxn ang="T10">
                <a:pos x="T4" y="T5"/>
              </a:cxn>
              <a:cxn ang="T11">
                <a:pos x="T6" y="T7"/>
              </a:cxn>
            </a:cxnLst>
            <a:rect l="T12" t="T13" r="T14" b="T15"/>
            <a:pathLst>
              <a:path w="21600" h="21600">
                <a:moveTo>
                  <a:pt x="0" y="0"/>
                </a:moveTo>
                <a:lnTo>
                  <a:pt x="1957" y="21600"/>
                </a:lnTo>
                <a:lnTo>
                  <a:pt x="19643" y="21600"/>
                </a:lnTo>
                <a:lnTo>
                  <a:pt x="21600" y="0"/>
                </a:lnTo>
                <a:lnTo>
                  <a:pt x="0" y="0"/>
                </a:lnTo>
                <a:close/>
              </a:path>
            </a:pathLst>
          </a:cu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2413" name="Rectangle 14">
            <a:extLst>
              <a:ext uri="{FF2B5EF4-FFF2-40B4-BE49-F238E27FC236}">
                <a16:creationId xmlns:a16="http://schemas.microsoft.com/office/drawing/2014/main" id="{CC69808E-6698-6E8F-C99A-D76C36BC8467}"/>
              </a:ext>
            </a:extLst>
          </p:cNvPr>
          <p:cNvSpPr>
            <a:spLocks noChangeArrowheads="1"/>
          </p:cNvSpPr>
          <p:nvPr/>
        </p:nvSpPr>
        <p:spPr bwMode="auto">
          <a:xfrm>
            <a:off x="3506789" y="35329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14" name="Rectangle 15">
            <a:extLst>
              <a:ext uri="{FF2B5EF4-FFF2-40B4-BE49-F238E27FC236}">
                <a16:creationId xmlns:a16="http://schemas.microsoft.com/office/drawing/2014/main" id="{55898A9E-76E8-38C2-A425-47AD6233E4CE}"/>
              </a:ext>
            </a:extLst>
          </p:cNvPr>
          <p:cNvSpPr>
            <a:spLocks noChangeArrowheads="1"/>
          </p:cNvSpPr>
          <p:nvPr/>
        </p:nvSpPr>
        <p:spPr bwMode="auto">
          <a:xfrm>
            <a:off x="3506789" y="34996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15" name="Rectangle 16">
            <a:extLst>
              <a:ext uri="{FF2B5EF4-FFF2-40B4-BE49-F238E27FC236}">
                <a16:creationId xmlns:a16="http://schemas.microsoft.com/office/drawing/2014/main" id="{7AFF8107-9316-77B5-AEDD-2904861900B7}"/>
              </a:ext>
            </a:extLst>
          </p:cNvPr>
          <p:cNvSpPr>
            <a:spLocks noChangeArrowheads="1"/>
          </p:cNvSpPr>
          <p:nvPr/>
        </p:nvSpPr>
        <p:spPr bwMode="auto">
          <a:xfrm>
            <a:off x="3506789" y="346627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16" name="Rectangle 17">
            <a:extLst>
              <a:ext uri="{FF2B5EF4-FFF2-40B4-BE49-F238E27FC236}">
                <a16:creationId xmlns:a16="http://schemas.microsoft.com/office/drawing/2014/main" id="{F3D7DE26-4395-B505-4B7D-4364E2288CB0}"/>
              </a:ext>
            </a:extLst>
          </p:cNvPr>
          <p:cNvSpPr>
            <a:spLocks noChangeArrowheads="1"/>
          </p:cNvSpPr>
          <p:nvPr/>
        </p:nvSpPr>
        <p:spPr bwMode="auto">
          <a:xfrm>
            <a:off x="3506789" y="343293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17" name="Rectangle 18">
            <a:extLst>
              <a:ext uri="{FF2B5EF4-FFF2-40B4-BE49-F238E27FC236}">
                <a16:creationId xmlns:a16="http://schemas.microsoft.com/office/drawing/2014/main" id="{E10205D3-94E7-28A7-E0AE-1245AD6B8FD1}"/>
              </a:ext>
            </a:extLst>
          </p:cNvPr>
          <p:cNvSpPr>
            <a:spLocks noChangeArrowheads="1"/>
          </p:cNvSpPr>
          <p:nvPr/>
        </p:nvSpPr>
        <p:spPr bwMode="auto">
          <a:xfrm>
            <a:off x="3506789" y="33884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18" name="Rectangle 19">
            <a:extLst>
              <a:ext uri="{FF2B5EF4-FFF2-40B4-BE49-F238E27FC236}">
                <a16:creationId xmlns:a16="http://schemas.microsoft.com/office/drawing/2014/main" id="{7A1441A5-B902-D1BE-A509-9D71A7A328FA}"/>
              </a:ext>
            </a:extLst>
          </p:cNvPr>
          <p:cNvSpPr>
            <a:spLocks noChangeArrowheads="1"/>
          </p:cNvSpPr>
          <p:nvPr/>
        </p:nvSpPr>
        <p:spPr bwMode="auto">
          <a:xfrm>
            <a:off x="3506789" y="33551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19" name="Rectangle 20">
            <a:extLst>
              <a:ext uri="{FF2B5EF4-FFF2-40B4-BE49-F238E27FC236}">
                <a16:creationId xmlns:a16="http://schemas.microsoft.com/office/drawing/2014/main" id="{8E9A74C5-E483-4F78-6DBB-8FB2EA3910A5}"/>
              </a:ext>
            </a:extLst>
          </p:cNvPr>
          <p:cNvSpPr>
            <a:spLocks noChangeArrowheads="1"/>
          </p:cNvSpPr>
          <p:nvPr/>
        </p:nvSpPr>
        <p:spPr bwMode="auto">
          <a:xfrm>
            <a:off x="3506789" y="33218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20" name="Rectangle 21">
            <a:extLst>
              <a:ext uri="{FF2B5EF4-FFF2-40B4-BE49-F238E27FC236}">
                <a16:creationId xmlns:a16="http://schemas.microsoft.com/office/drawing/2014/main" id="{FD3690A0-FA02-7F1A-6493-CF80092F7917}"/>
              </a:ext>
            </a:extLst>
          </p:cNvPr>
          <p:cNvSpPr>
            <a:spLocks noChangeArrowheads="1"/>
          </p:cNvSpPr>
          <p:nvPr/>
        </p:nvSpPr>
        <p:spPr bwMode="auto">
          <a:xfrm>
            <a:off x="3506789" y="328847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21" name="Rectangle 22">
            <a:extLst>
              <a:ext uri="{FF2B5EF4-FFF2-40B4-BE49-F238E27FC236}">
                <a16:creationId xmlns:a16="http://schemas.microsoft.com/office/drawing/2014/main" id="{69141F95-CA70-7DCC-DB2C-88976FFA9B98}"/>
              </a:ext>
            </a:extLst>
          </p:cNvPr>
          <p:cNvSpPr>
            <a:spLocks noChangeArrowheads="1"/>
          </p:cNvSpPr>
          <p:nvPr/>
        </p:nvSpPr>
        <p:spPr bwMode="auto">
          <a:xfrm>
            <a:off x="3506789" y="32440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22" name="Rectangle 23">
            <a:extLst>
              <a:ext uri="{FF2B5EF4-FFF2-40B4-BE49-F238E27FC236}">
                <a16:creationId xmlns:a16="http://schemas.microsoft.com/office/drawing/2014/main" id="{003AA6E9-ECE2-B314-4D24-A892DF66F679}"/>
              </a:ext>
            </a:extLst>
          </p:cNvPr>
          <p:cNvSpPr>
            <a:spLocks noChangeArrowheads="1"/>
          </p:cNvSpPr>
          <p:nvPr/>
        </p:nvSpPr>
        <p:spPr bwMode="auto">
          <a:xfrm>
            <a:off x="3506789" y="32106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23" name="Rectangle 24">
            <a:extLst>
              <a:ext uri="{FF2B5EF4-FFF2-40B4-BE49-F238E27FC236}">
                <a16:creationId xmlns:a16="http://schemas.microsoft.com/office/drawing/2014/main" id="{C0CF7977-4FDC-55C8-2B2D-CD907E48EDBE}"/>
              </a:ext>
            </a:extLst>
          </p:cNvPr>
          <p:cNvSpPr>
            <a:spLocks noChangeArrowheads="1"/>
          </p:cNvSpPr>
          <p:nvPr/>
        </p:nvSpPr>
        <p:spPr bwMode="auto">
          <a:xfrm>
            <a:off x="3506789" y="31773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24" name="Rectangle 25">
            <a:extLst>
              <a:ext uri="{FF2B5EF4-FFF2-40B4-BE49-F238E27FC236}">
                <a16:creationId xmlns:a16="http://schemas.microsoft.com/office/drawing/2014/main" id="{54776A0B-EC50-2A5A-D788-3579E871E39D}"/>
              </a:ext>
            </a:extLst>
          </p:cNvPr>
          <p:cNvSpPr>
            <a:spLocks noChangeArrowheads="1"/>
          </p:cNvSpPr>
          <p:nvPr/>
        </p:nvSpPr>
        <p:spPr bwMode="auto">
          <a:xfrm>
            <a:off x="3506789" y="31440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25" name="Rectangle 26">
            <a:extLst>
              <a:ext uri="{FF2B5EF4-FFF2-40B4-BE49-F238E27FC236}">
                <a16:creationId xmlns:a16="http://schemas.microsoft.com/office/drawing/2014/main" id="{7891CBA5-FCCC-60FC-1192-CDD59151EF9A}"/>
              </a:ext>
            </a:extLst>
          </p:cNvPr>
          <p:cNvSpPr>
            <a:spLocks noChangeArrowheads="1"/>
          </p:cNvSpPr>
          <p:nvPr/>
        </p:nvSpPr>
        <p:spPr bwMode="auto">
          <a:xfrm>
            <a:off x="3506789" y="30995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26" name="Rectangle 27">
            <a:extLst>
              <a:ext uri="{FF2B5EF4-FFF2-40B4-BE49-F238E27FC236}">
                <a16:creationId xmlns:a16="http://schemas.microsoft.com/office/drawing/2014/main" id="{6684E437-AF06-2B63-C635-C828BB9E3C4F}"/>
              </a:ext>
            </a:extLst>
          </p:cNvPr>
          <p:cNvSpPr>
            <a:spLocks noChangeArrowheads="1"/>
          </p:cNvSpPr>
          <p:nvPr/>
        </p:nvSpPr>
        <p:spPr bwMode="auto">
          <a:xfrm>
            <a:off x="3506789" y="30662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27" name="Rectangle 28">
            <a:extLst>
              <a:ext uri="{FF2B5EF4-FFF2-40B4-BE49-F238E27FC236}">
                <a16:creationId xmlns:a16="http://schemas.microsoft.com/office/drawing/2014/main" id="{92D77894-86ED-0F2E-81D0-292EAD812DD8}"/>
              </a:ext>
            </a:extLst>
          </p:cNvPr>
          <p:cNvSpPr>
            <a:spLocks noChangeArrowheads="1"/>
          </p:cNvSpPr>
          <p:nvPr/>
        </p:nvSpPr>
        <p:spPr bwMode="auto">
          <a:xfrm>
            <a:off x="3506789" y="30328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28" name="Rectangle 29">
            <a:extLst>
              <a:ext uri="{FF2B5EF4-FFF2-40B4-BE49-F238E27FC236}">
                <a16:creationId xmlns:a16="http://schemas.microsoft.com/office/drawing/2014/main" id="{CB120A41-9D1A-0984-98C1-7EE3103EE2A0}"/>
              </a:ext>
            </a:extLst>
          </p:cNvPr>
          <p:cNvSpPr>
            <a:spLocks noChangeArrowheads="1"/>
          </p:cNvSpPr>
          <p:nvPr/>
        </p:nvSpPr>
        <p:spPr bwMode="auto">
          <a:xfrm>
            <a:off x="3506789" y="29995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29" name="Rectangle 30">
            <a:extLst>
              <a:ext uri="{FF2B5EF4-FFF2-40B4-BE49-F238E27FC236}">
                <a16:creationId xmlns:a16="http://schemas.microsoft.com/office/drawing/2014/main" id="{3C66929B-2A1A-A4D0-BAC1-394A9CD9E8F1}"/>
              </a:ext>
            </a:extLst>
          </p:cNvPr>
          <p:cNvSpPr>
            <a:spLocks noChangeArrowheads="1"/>
          </p:cNvSpPr>
          <p:nvPr/>
        </p:nvSpPr>
        <p:spPr bwMode="auto">
          <a:xfrm>
            <a:off x="3506789" y="295510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30" name="Rectangle 31">
            <a:extLst>
              <a:ext uri="{FF2B5EF4-FFF2-40B4-BE49-F238E27FC236}">
                <a16:creationId xmlns:a16="http://schemas.microsoft.com/office/drawing/2014/main" id="{F3A91B03-154E-1B76-44B4-740774202B6E}"/>
              </a:ext>
            </a:extLst>
          </p:cNvPr>
          <p:cNvSpPr>
            <a:spLocks noChangeArrowheads="1"/>
          </p:cNvSpPr>
          <p:nvPr/>
        </p:nvSpPr>
        <p:spPr bwMode="auto">
          <a:xfrm>
            <a:off x="3506789" y="29217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31" name="Rectangle 32">
            <a:extLst>
              <a:ext uri="{FF2B5EF4-FFF2-40B4-BE49-F238E27FC236}">
                <a16:creationId xmlns:a16="http://schemas.microsoft.com/office/drawing/2014/main" id="{6611C6D1-8224-5BA0-BB04-578041DDB57B}"/>
              </a:ext>
            </a:extLst>
          </p:cNvPr>
          <p:cNvSpPr>
            <a:spLocks noChangeArrowheads="1"/>
          </p:cNvSpPr>
          <p:nvPr/>
        </p:nvSpPr>
        <p:spPr bwMode="auto">
          <a:xfrm>
            <a:off x="3506789" y="28884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32" name="Rectangle 33">
            <a:extLst>
              <a:ext uri="{FF2B5EF4-FFF2-40B4-BE49-F238E27FC236}">
                <a16:creationId xmlns:a16="http://schemas.microsoft.com/office/drawing/2014/main" id="{0B51F910-9F62-3436-74AC-BB9153EC18DC}"/>
              </a:ext>
            </a:extLst>
          </p:cNvPr>
          <p:cNvSpPr>
            <a:spLocks noChangeArrowheads="1"/>
          </p:cNvSpPr>
          <p:nvPr/>
        </p:nvSpPr>
        <p:spPr bwMode="auto">
          <a:xfrm>
            <a:off x="3506789" y="28550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33" name="Rectangle 34">
            <a:extLst>
              <a:ext uri="{FF2B5EF4-FFF2-40B4-BE49-F238E27FC236}">
                <a16:creationId xmlns:a16="http://schemas.microsoft.com/office/drawing/2014/main" id="{5C97912B-5980-C821-C0E8-C5D8AE0C20FD}"/>
              </a:ext>
            </a:extLst>
          </p:cNvPr>
          <p:cNvSpPr>
            <a:spLocks noChangeArrowheads="1"/>
          </p:cNvSpPr>
          <p:nvPr/>
        </p:nvSpPr>
        <p:spPr bwMode="auto">
          <a:xfrm>
            <a:off x="3506789" y="281063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34" name="Rectangle 35">
            <a:extLst>
              <a:ext uri="{FF2B5EF4-FFF2-40B4-BE49-F238E27FC236}">
                <a16:creationId xmlns:a16="http://schemas.microsoft.com/office/drawing/2014/main" id="{B4761F9B-B006-2297-B1E2-CDF5351B371F}"/>
              </a:ext>
            </a:extLst>
          </p:cNvPr>
          <p:cNvSpPr>
            <a:spLocks noChangeArrowheads="1"/>
          </p:cNvSpPr>
          <p:nvPr/>
        </p:nvSpPr>
        <p:spPr bwMode="auto">
          <a:xfrm>
            <a:off x="3506789" y="277730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35" name="Rectangle 36">
            <a:extLst>
              <a:ext uri="{FF2B5EF4-FFF2-40B4-BE49-F238E27FC236}">
                <a16:creationId xmlns:a16="http://schemas.microsoft.com/office/drawing/2014/main" id="{1A5C8970-0AFC-0C1E-5B86-5204BE801071}"/>
              </a:ext>
            </a:extLst>
          </p:cNvPr>
          <p:cNvSpPr>
            <a:spLocks noChangeArrowheads="1"/>
          </p:cNvSpPr>
          <p:nvPr/>
        </p:nvSpPr>
        <p:spPr bwMode="auto">
          <a:xfrm>
            <a:off x="3506789" y="27439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36" name="Rectangle 37">
            <a:extLst>
              <a:ext uri="{FF2B5EF4-FFF2-40B4-BE49-F238E27FC236}">
                <a16:creationId xmlns:a16="http://schemas.microsoft.com/office/drawing/2014/main" id="{1699917A-769F-FF5D-AA8C-A9682DB3F09D}"/>
              </a:ext>
            </a:extLst>
          </p:cNvPr>
          <p:cNvSpPr>
            <a:spLocks noChangeArrowheads="1"/>
          </p:cNvSpPr>
          <p:nvPr/>
        </p:nvSpPr>
        <p:spPr bwMode="auto">
          <a:xfrm>
            <a:off x="3506789" y="27106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2437" name="Rectangle 38">
            <a:extLst>
              <a:ext uri="{FF2B5EF4-FFF2-40B4-BE49-F238E27FC236}">
                <a16:creationId xmlns:a16="http://schemas.microsoft.com/office/drawing/2014/main" id="{CE205E95-BB23-5F09-2B47-009505C9D661}"/>
              </a:ext>
            </a:extLst>
          </p:cNvPr>
          <p:cNvSpPr>
            <a:spLocks noChangeArrowheads="1"/>
          </p:cNvSpPr>
          <p:nvPr/>
        </p:nvSpPr>
        <p:spPr bwMode="auto">
          <a:xfrm>
            <a:off x="3436939" y="3129726"/>
            <a:ext cx="47625" cy="400110"/>
          </a:xfrm>
          <a:prstGeom prst="rect">
            <a:avLst/>
          </a:prstGeom>
          <a:solidFill>
            <a:schemeClr val="accent1"/>
          </a:solidFill>
          <a:ln w="38100" algn="ctr">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80039" name="Rectangle 39">
            <a:extLst>
              <a:ext uri="{FF2B5EF4-FFF2-40B4-BE49-F238E27FC236}">
                <a16:creationId xmlns:a16="http://schemas.microsoft.com/office/drawing/2014/main" id="{FDEB2C1D-B719-FC63-F490-22D31AF851A0}"/>
              </a:ext>
            </a:extLst>
          </p:cNvPr>
          <p:cNvSpPr>
            <a:spLocks noChangeArrowheads="1"/>
          </p:cNvSpPr>
          <p:nvPr/>
        </p:nvSpPr>
        <p:spPr bwMode="auto">
          <a:xfrm>
            <a:off x="3135314" y="2882384"/>
            <a:ext cx="153987" cy="369332"/>
          </a:xfrm>
          <a:prstGeom prst="rect">
            <a:avLst/>
          </a:prstGeom>
          <a:gradFill rotWithShape="1">
            <a:gsLst>
              <a:gs pos="0">
                <a:schemeClr val="bg2">
                  <a:gamma/>
                  <a:shade val="46275"/>
                  <a:invGamma/>
                </a:schemeClr>
              </a:gs>
              <a:gs pos="100000">
                <a:schemeClr val="bg2"/>
              </a:gs>
            </a:gsLst>
            <a:lin ang="5400000" scaled="1"/>
          </a:gra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algn="ctr" eaLnBrk="0" fontAlgn="base" hangingPunct="0">
              <a:spcBef>
                <a:spcPct val="0"/>
              </a:spcBef>
              <a:spcAft>
                <a:spcPct val="0"/>
              </a:spcAft>
              <a:defRPr/>
            </a:pPr>
            <a:endParaRPr lang="en-GB">
              <a:solidFill>
                <a:srgbClr val="FFFFFF"/>
              </a:solidFill>
              <a:latin typeface="Arial" panose="020B0604020202020204" pitchFamily="34" charset="0"/>
            </a:endParaRPr>
          </a:p>
        </p:txBody>
      </p:sp>
      <p:sp>
        <p:nvSpPr>
          <p:cNvPr id="102439" name="Text Box 40">
            <a:extLst>
              <a:ext uri="{FF2B5EF4-FFF2-40B4-BE49-F238E27FC236}">
                <a16:creationId xmlns:a16="http://schemas.microsoft.com/office/drawing/2014/main" id="{33BAB9E4-0C50-71B0-95C4-BE3AC1D985CC}"/>
              </a:ext>
            </a:extLst>
          </p:cNvPr>
          <p:cNvSpPr txBox="1">
            <a:spLocks noChangeArrowheads="1"/>
          </p:cNvSpPr>
          <p:nvPr/>
        </p:nvSpPr>
        <p:spPr bwMode="auto">
          <a:xfrm>
            <a:off x="3211514" y="1258889"/>
            <a:ext cx="57626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1260475" indent="623888">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000" b="1">
                <a:solidFill>
                  <a:srgbClr val="FFFFFF"/>
                </a:solidFill>
              </a:rPr>
              <a:t>4)  Propellant ignition continues</a:t>
            </a:r>
          </a:p>
        </p:txBody>
      </p:sp>
      <p:sp>
        <p:nvSpPr>
          <p:cNvPr id="102440" name="Line 41">
            <a:extLst>
              <a:ext uri="{FF2B5EF4-FFF2-40B4-BE49-F238E27FC236}">
                <a16:creationId xmlns:a16="http://schemas.microsoft.com/office/drawing/2014/main" id="{0974BB4A-9867-121B-BC08-1A60F79B9494}"/>
              </a:ext>
            </a:extLst>
          </p:cNvPr>
          <p:cNvSpPr>
            <a:spLocks noChangeShapeType="1"/>
          </p:cNvSpPr>
          <p:nvPr/>
        </p:nvSpPr>
        <p:spPr bwMode="auto">
          <a:xfrm flipH="1" flipV="1">
            <a:off x="3198813" y="5753101"/>
            <a:ext cx="3300412" cy="106363"/>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2441" name="Line 42">
            <a:extLst>
              <a:ext uri="{FF2B5EF4-FFF2-40B4-BE49-F238E27FC236}">
                <a16:creationId xmlns:a16="http://schemas.microsoft.com/office/drawing/2014/main" id="{268C2181-D1D7-1569-9E66-DBC18F3DD227}"/>
              </a:ext>
            </a:extLst>
          </p:cNvPr>
          <p:cNvSpPr>
            <a:spLocks noChangeShapeType="1"/>
          </p:cNvSpPr>
          <p:nvPr/>
        </p:nvSpPr>
        <p:spPr bwMode="auto">
          <a:xfrm flipH="1" flipV="1">
            <a:off x="6497638" y="5851525"/>
            <a:ext cx="1720850" cy="412750"/>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2442" name="Cloud">
            <a:extLst>
              <a:ext uri="{FF2B5EF4-FFF2-40B4-BE49-F238E27FC236}">
                <a16:creationId xmlns:a16="http://schemas.microsoft.com/office/drawing/2014/main" id="{B7A498EA-115B-2B06-5E87-8164F054782E}"/>
              </a:ext>
            </a:extLst>
          </p:cNvPr>
          <p:cNvSpPr>
            <a:spLocks noChangeAspect="1" noEditPoints="1" noChangeArrowheads="1"/>
          </p:cNvSpPr>
          <p:nvPr/>
        </p:nvSpPr>
        <p:spPr bwMode="auto">
          <a:xfrm>
            <a:off x="3335339" y="2414589"/>
            <a:ext cx="523875" cy="14176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2443" name="Cloud">
            <a:extLst>
              <a:ext uri="{FF2B5EF4-FFF2-40B4-BE49-F238E27FC236}">
                <a16:creationId xmlns:a16="http://schemas.microsoft.com/office/drawing/2014/main" id="{3A2E5F36-C061-5299-B7F4-3531B92EEBAA}"/>
              </a:ext>
            </a:extLst>
          </p:cNvPr>
          <p:cNvSpPr>
            <a:spLocks noChangeAspect="1" noEditPoints="1" noChangeArrowheads="1"/>
          </p:cNvSpPr>
          <p:nvPr/>
        </p:nvSpPr>
        <p:spPr bwMode="auto">
          <a:xfrm>
            <a:off x="3700464" y="2371725"/>
            <a:ext cx="738187"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2444" name="Cloud">
            <a:extLst>
              <a:ext uri="{FF2B5EF4-FFF2-40B4-BE49-F238E27FC236}">
                <a16:creationId xmlns:a16="http://schemas.microsoft.com/office/drawing/2014/main" id="{D113A91B-9902-4C18-66A5-98639E3BF367}"/>
              </a:ext>
            </a:extLst>
          </p:cNvPr>
          <p:cNvSpPr>
            <a:spLocks noChangeAspect="1" noEditPoints="1" noChangeArrowheads="1"/>
          </p:cNvSpPr>
          <p:nvPr/>
        </p:nvSpPr>
        <p:spPr bwMode="auto">
          <a:xfrm>
            <a:off x="4260851" y="2395539"/>
            <a:ext cx="879475" cy="14176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2445" name="Cloud">
            <a:extLst>
              <a:ext uri="{FF2B5EF4-FFF2-40B4-BE49-F238E27FC236}">
                <a16:creationId xmlns:a16="http://schemas.microsoft.com/office/drawing/2014/main" id="{A2145B93-9787-3F44-EDCE-45513FB2E1D8}"/>
              </a:ext>
            </a:extLst>
          </p:cNvPr>
          <p:cNvSpPr>
            <a:spLocks noChangeAspect="1" noEditPoints="1" noChangeArrowheads="1"/>
          </p:cNvSpPr>
          <p:nvPr/>
        </p:nvSpPr>
        <p:spPr bwMode="auto">
          <a:xfrm>
            <a:off x="4927601" y="2362200"/>
            <a:ext cx="879475"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2446" name="Cloud">
            <a:extLst>
              <a:ext uri="{FF2B5EF4-FFF2-40B4-BE49-F238E27FC236}">
                <a16:creationId xmlns:a16="http://schemas.microsoft.com/office/drawing/2014/main" id="{99B72113-7458-C3B5-F78E-A093025E1EC0}"/>
              </a:ext>
            </a:extLst>
          </p:cNvPr>
          <p:cNvSpPr>
            <a:spLocks noChangeAspect="1" noEditPoints="1" noChangeArrowheads="1"/>
          </p:cNvSpPr>
          <p:nvPr/>
        </p:nvSpPr>
        <p:spPr bwMode="auto">
          <a:xfrm>
            <a:off x="5686426" y="2362200"/>
            <a:ext cx="879475"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2447" name="Line 51">
            <a:extLst>
              <a:ext uri="{FF2B5EF4-FFF2-40B4-BE49-F238E27FC236}">
                <a16:creationId xmlns:a16="http://schemas.microsoft.com/office/drawing/2014/main" id="{C578070D-A409-EED2-2958-740955E5DDB1}"/>
              </a:ext>
            </a:extLst>
          </p:cNvPr>
          <p:cNvSpPr>
            <a:spLocks noChangeShapeType="1"/>
          </p:cNvSpPr>
          <p:nvPr/>
        </p:nvSpPr>
        <p:spPr bwMode="auto">
          <a:xfrm>
            <a:off x="4421188" y="4376738"/>
            <a:ext cx="3562350" cy="36512"/>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2448" name="Text Box 52">
            <a:extLst>
              <a:ext uri="{FF2B5EF4-FFF2-40B4-BE49-F238E27FC236}">
                <a16:creationId xmlns:a16="http://schemas.microsoft.com/office/drawing/2014/main" id="{2635D014-E86D-6065-3D0F-B4EB3374174D}"/>
              </a:ext>
            </a:extLst>
          </p:cNvPr>
          <p:cNvSpPr txBox="1">
            <a:spLocks noChangeArrowheads="1"/>
          </p:cNvSpPr>
          <p:nvPr/>
        </p:nvSpPr>
        <p:spPr bwMode="auto">
          <a:xfrm>
            <a:off x="5083175" y="4537075"/>
            <a:ext cx="2755900" cy="3365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CC00"/>
                </a:solidFill>
              </a:rPr>
              <a:t>Gas flow along chamber</a:t>
            </a:r>
          </a:p>
        </p:txBody>
      </p:sp>
    </p:spTree>
  </p:cSld>
  <p:clrMapOvr>
    <a:masterClrMapping/>
  </p:clrMapOvr>
  <p:transition>
    <p:wipe dir="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Line 3">
            <a:extLst>
              <a:ext uri="{FF2B5EF4-FFF2-40B4-BE49-F238E27FC236}">
                <a16:creationId xmlns:a16="http://schemas.microsoft.com/office/drawing/2014/main" id="{48BC4C69-C029-45C4-667D-3E9413AC6C2C}"/>
              </a:ext>
            </a:extLst>
          </p:cNvPr>
          <p:cNvSpPr>
            <a:spLocks noChangeShapeType="1"/>
          </p:cNvSpPr>
          <p:nvPr/>
        </p:nvSpPr>
        <p:spPr bwMode="auto">
          <a:xfrm>
            <a:off x="3208338" y="6294438"/>
            <a:ext cx="5867400" cy="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3427" name="Text Box 4">
            <a:extLst>
              <a:ext uri="{FF2B5EF4-FFF2-40B4-BE49-F238E27FC236}">
                <a16:creationId xmlns:a16="http://schemas.microsoft.com/office/drawing/2014/main" id="{2E0C793D-726A-2AD5-3CDB-E94ACCE185D7}"/>
              </a:ext>
            </a:extLst>
          </p:cNvPr>
          <p:cNvSpPr txBox="1">
            <a:spLocks noChangeArrowheads="1"/>
          </p:cNvSpPr>
          <p:nvPr/>
        </p:nvSpPr>
        <p:spPr bwMode="auto">
          <a:xfrm>
            <a:off x="2070101" y="4814889"/>
            <a:ext cx="1020763" cy="274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99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200" b="1">
                <a:solidFill>
                  <a:srgbClr val="C0C0C0"/>
                </a:solidFill>
              </a:rPr>
              <a:t>PRESSURE</a:t>
            </a:r>
          </a:p>
        </p:txBody>
      </p:sp>
      <p:sp>
        <p:nvSpPr>
          <p:cNvPr id="103428" name="Line 5">
            <a:extLst>
              <a:ext uri="{FF2B5EF4-FFF2-40B4-BE49-F238E27FC236}">
                <a16:creationId xmlns:a16="http://schemas.microsoft.com/office/drawing/2014/main" id="{A912CDBD-1318-5078-BA8E-E489300DC5AB}"/>
              </a:ext>
            </a:extLst>
          </p:cNvPr>
          <p:cNvSpPr>
            <a:spLocks noChangeShapeType="1"/>
          </p:cNvSpPr>
          <p:nvPr/>
        </p:nvSpPr>
        <p:spPr bwMode="auto">
          <a:xfrm flipV="1">
            <a:off x="3208338" y="4452938"/>
            <a:ext cx="0" cy="184150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3429" name="Rectangle 6">
            <a:extLst>
              <a:ext uri="{FF2B5EF4-FFF2-40B4-BE49-F238E27FC236}">
                <a16:creationId xmlns:a16="http://schemas.microsoft.com/office/drawing/2014/main" id="{2187A4AF-CCF7-E5AE-E957-2C6FEA0BB641}"/>
              </a:ext>
            </a:extLst>
          </p:cNvPr>
          <p:cNvSpPr>
            <a:spLocks noChangeAspect="1" noChangeArrowheads="1"/>
          </p:cNvSpPr>
          <p:nvPr/>
        </p:nvSpPr>
        <p:spPr bwMode="auto">
          <a:xfrm>
            <a:off x="3319463" y="1974850"/>
            <a:ext cx="6362700" cy="2146300"/>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30" name="Rectangle 7">
            <a:extLst>
              <a:ext uri="{FF2B5EF4-FFF2-40B4-BE49-F238E27FC236}">
                <a16:creationId xmlns:a16="http://schemas.microsoft.com/office/drawing/2014/main" id="{A9B781EA-39C1-59D8-9296-9FA334328B91}"/>
              </a:ext>
            </a:extLst>
          </p:cNvPr>
          <p:cNvSpPr>
            <a:spLocks noChangeArrowheads="1"/>
          </p:cNvSpPr>
          <p:nvPr/>
        </p:nvSpPr>
        <p:spPr bwMode="auto">
          <a:xfrm>
            <a:off x="4487864" y="2992439"/>
            <a:ext cx="1228725" cy="809625"/>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31" name="Rectangle 8">
            <a:extLst>
              <a:ext uri="{FF2B5EF4-FFF2-40B4-BE49-F238E27FC236}">
                <a16:creationId xmlns:a16="http://schemas.microsoft.com/office/drawing/2014/main" id="{C55EC529-5EAD-C059-8B63-E90F26E9832D}"/>
              </a:ext>
            </a:extLst>
          </p:cNvPr>
          <p:cNvSpPr>
            <a:spLocks noChangeArrowheads="1"/>
          </p:cNvSpPr>
          <p:nvPr/>
        </p:nvSpPr>
        <p:spPr bwMode="auto">
          <a:xfrm>
            <a:off x="3294064" y="2339975"/>
            <a:ext cx="6391275" cy="1462088"/>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32" name="Rectangle 9">
            <a:extLst>
              <a:ext uri="{FF2B5EF4-FFF2-40B4-BE49-F238E27FC236}">
                <a16:creationId xmlns:a16="http://schemas.microsoft.com/office/drawing/2014/main" id="{C0462BED-CC7F-3439-8318-225406CCFBFF}"/>
              </a:ext>
            </a:extLst>
          </p:cNvPr>
          <p:cNvSpPr>
            <a:spLocks noChangeAspect="1" noChangeArrowheads="1"/>
          </p:cNvSpPr>
          <p:nvPr/>
        </p:nvSpPr>
        <p:spPr bwMode="auto">
          <a:xfrm>
            <a:off x="3127375" y="2063750"/>
            <a:ext cx="173038" cy="2001838"/>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33" name="Rectangle 10">
            <a:extLst>
              <a:ext uri="{FF2B5EF4-FFF2-40B4-BE49-F238E27FC236}">
                <a16:creationId xmlns:a16="http://schemas.microsoft.com/office/drawing/2014/main" id="{399BBEF8-7EF0-4BC9-3884-7AAE1AF8FCC7}"/>
              </a:ext>
            </a:extLst>
          </p:cNvPr>
          <p:cNvSpPr>
            <a:spLocks noChangeArrowheads="1"/>
          </p:cNvSpPr>
          <p:nvPr/>
        </p:nvSpPr>
        <p:spPr bwMode="auto">
          <a:xfrm>
            <a:off x="8711116" y="2875726"/>
            <a:ext cx="184730" cy="400110"/>
          </a:xfrm>
          <a:prstGeom prst="rect">
            <a:avLst/>
          </a:prstGeom>
          <a:solidFill>
            <a:srgbClr val="FF6600"/>
          </a:solidFill>
          <a:ln w="38100" algn="ctr">
            <a:solidFill>
              <a:srgbClr val="FF66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34" name="Rectangle 11">
            <a:extLst>
              <a:ext uri="{FF2B5EF4-FFF2-40B4-BE49-F238E27FC236}">
                <a16:creationId xmlns:a16="http://schemas.microsoft.com/office/drawing/2014/main" id="{6518CA6D-C688-C20D-69FE-B183B90F0715}"/>
              </a:ext>
            </a:extLst>
          </p:cNvPr>
          <p:cNvSpPr>
            <a:spLocks noChangeArrowheads="1"/>
          </p:cNvSpPr>
          <p:nvPr/>
        </p:nvSpPr>
        <p:spPr bwMode="auto">
          <a:xfrm>
            <a:off x="8461375" y="2863820"/>
            <a:ext cx="1539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35" name="Rectangle 12">
            <a:extLst>
              <a:ext uri="{FF2B5EF4-FFF2-40B4-BE49-F238E27FC236}">
                <a16:creationId xmlns:a16="http://schemas.microsoft.com/office/drawing/2014/main" id="{35F97651-9E97-1FBA-E228-4724165A3427}"/>
              </a:ext>
            </a:extLst>
          </p:cNvPr>
          <p:cNvSpPr>
            <a:spLocks noChangeArrowheads="1"/>
          </p:cNvSpPr>
          <p:nvPr/>
        </p:nvSpPr>
        <p:spPr bwMode="auto">
          <a:xfrm>
            <a:off x="8982075" y="2863820"/>
            <a:ext cx="7000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36" name="AutoShape 13">
            <a:extLst>
              <a:ext uri="{FF2B5EF4-FFF2-40B4-BE49-F238E27FC236}">
                <a16:creationId xmlns:a16="http://schemas.microsoft.com/office/drawing/2014/main" id="{B018702F-B819-2E46-A1F9-0FCE65D8D6C6}"/>
              </a:ext>
            </a:extLst>
          </p:cNvPr>
          <p:cNvSpPr>
            <a:spLocks noChangeArrowheads="1"/>
          </p:cNvSpPr>
          <p:nvPr/>
        </p:nvSpPr>
        <p:spPr bwMode="auto">
          <a:xfrm rot="5400000" flipH="1">
            <a:off x="7590632" y="2813527"/>
            <a:ext cx="1412875" cy="49434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2779 w 21600"/>
              <a:gd name="T13" fmla="*/ 2779 h 21600"/>
              <a:gd name="T14" fmla="*/ 18821 w 21600"/>
              <a:gd name="T15" fmla="*/ 18821 h 21600"/>
            </a:gdLst>
            <a:ahLst/>
            <a:cxnLst>
              <a:cxn ang="T8">
                <a:pos x="T0" y="T1"/>
              </a:cxn>
              <a:cxn ang="T9">
                <a:pos x="T2" y="T3"/>
              </a:cxn>
              <a:cxn ang="T10">
                <a:pos x="T4" y="T5"/>
              </a:cxn>
              <a:cxn ang="T11">
                <a:pos x="T6" y="T7"/>
              </a:cxn>
            </a:cxnLst>
            <a:rect l="T12" t="T13" r="T14" b="T15"/>
            <a:pathLst>
              <a:path w="21600" h="21600">
                <a:moveTo>
                  <a:pt x="0" y="0"/>
                </a:moveTo>
                <a:lnTo>
                  <a:pt x="1957" y="21600"/>
                </a:lnTo>
                <a:lnTo>
                  <a:pt x="19643" y="21600"/>
                </a:lnTo>
                <a:lnTo>
                  <a:pt x="21600" y="0"/>
                </a:lnTo>
                <a:lnTo>
                  <a:pt x="0" y="0"/>
                </a:lnTo>
                <a:close/>
              </a:path>
            </a:pathLst>
          </a:cu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3437" name="Rectangle 14">
            <a:extLst>
              <a:ext uri="{FF2B5EF4-FFF2-40B4-BE49-F238E27FC236}">
                <a16:creationId xmlns:a16="http://schemas.microsoft.com/office/drawing/2014/main" id="{AA5CB293-07DE-B279-2771-BC0D283B6621}"/>
              </a:ext>
            </a:extLst>
          </p:cNvPr>
          <p:cNvSpPr>
            <a:spLocks noChangeArrowheads="1"/>
          </p:cNvSpPr>
          <p:nvPr/>
        </p:nvSpPr>
        <p:spPr bwMode="auto">
          <a:xfrm>
            <a:off x="3506789" y="35329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38" name="Rectangle 15">
            <a:extLst>
              <a:ext uri="{FF2B5EF4-FFF2-40B4-BE49-F238E27FC236}">
                <a16:creationId xmlns:a16="http://schemas.microsoft.com/office/drawing/2014/main" id="{21178F0A-E7AA-94EB-F42C-8F47CE074F43}"/>
              </a:ext>
            </a:extLst>
          </p:cNvPr>
          <p:cNvSpPr>
            <a:spLocks noChangeArrowheads="1"/>
          </p:cNvSpPr>
          <p:nvPr/>
        </p:nvSpPr>
        <p:spPr bwMode="auto">
          <a:xfrm>
            <a:off x="3506789" y="34996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39" name="Rectangle 16">
            <a:extLst>
              <a:ext uri="{FF2B5EF4-FFF2-40B4-BE49-F238E27FC236}">
                <a16:creationId xmlns:a16="http://schemas.microsoft.com/office/drawing/2014/main" id="{AEAA5D20-9023-3A21-B416-DC69C470CB10}"/>
              </a:ext>
            </a:extLst>
          </p:cNvPr>
          <p:cNvSpPr>
            <a:spLocks noChangeArrowheads="1"/>
          </p:cNvSpPr>
          <p:nvPr/>
        </p:nvSpPr>
        <p:spPr bwMode="auto">
          <a:xfrm>
            <a:off x="3506789" y="346627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40" name="Rectangle 17">
            <a:extLst>
              <a:ext uri="{FF2B5EF4-FFF2-40B4-BE49-F238E27FC236}">
                <a16:creationId xmlns:a16="http://schemas.microsoft.com/office/drawing/2014/main" id="{AC50FBCD-9BC4-9511-7247-1A660E671B28}"/>
              </a:ext>
            </a:extLst>
          </p:cNvPr>
          <p:cNvSpPr>
            <a:spLocks noChangeArrowheads="1"/>
          </p:cNvSpPr>
          <p:nvPr/>
        </p:nvSpPr>
        <p:spPr bwMode="auto">
          <a:xfrm>
            <a:off x="3506789" y="343293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41" name="Rectangle 18">
            <a:extLst>
              <a:ext uri="{FF2B5EF4-FFF2-40B4-BE49-F238E27FC236}">
                <a16:creationId xmlns:a16="http://schemas.microsoft.com/office/drawing/2014/main" id="{FAA7B791-9E58-8AB9-2779-B2262082F9FF}"/>
              </a:ext>
            </a:extLst>
          </p:cNvPr>
          <p:cNvSpPr>
            <a:spLocks noChangeArrowheads="1"/>
          </p:cNvSpPr>
          <p:nvPr/>
        </p:nvSpPr>
        <p:spPr bwMode="auto">
          <a:xfrm>
            <a:off x="3506789" y="33884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42" name="Rectangle 19">
            <a:extLst>
              <a:ext uri="{FF2B5EF4-FFF2-40B4-BE49-F238E27FC236}">
                <a16:creationId xmlns:a16="http://schemas.microsoft.com/office/drawing/2014/main" id="{C7837577-595B-8EB2-7F44-E88E57D1F3BC}"/>
              </a:ext>
            </a:extLst>
          </p:cNvPr>
          <p:cNvSpPr>
            <a:spLocks noChangeArrowheads="1"/>
          </p:cNvSpPr>
          <p:nvPr/>
        </p:nvSpPr>
        <p:spPr bwMode="auto">
          <a:xfrm>
            <a:off x="3506789" y="33551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43" name="Rectangle 20">
            <a:extLst>
              <a:ext uri="{FF2B5EF4-FFF2-40B4-BE49-F238E27FC236}">
                <a16:creationId xmlns:a16="http://schemas.microsoft.com/office/drawing/2014/main" id="{0F2E21CC-EF9A-A368-A8B6-99A77EA16C2F}"/>
              </a:ext>
            </a:extLst>
          </p:cNvPr>
          <p:cNvSpPr>
            <a:spLocks noChangeArrowheads="1"/>
          </p:cNvSpPr>
          <p:nvPr/>
        </p:nvSpPr>
        <p:spPr bwMode="auto">
          <a:xfrm>
            <a:off x="3506789" y="33218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44" name="Rectangle 21">
            <a:extLst>
              <a:ext uri="{FF2B5EF4-FFF2-40B4-BE49-F238E27FC236}">
                <a16:creationId xmlns:a16="http://schemas.microsoft.com/office/drawing/2014/main" id="{1C55780C-536D-36C4-2B47-C84B19429BAD}"/>
              </a:ext>
            </a:extLst>
          </p:cNvPr>
          <p:cNvSpPr>
            <a:spLocks noChangeArrowheads="1"/>
          </p:cNvSpPr>
          <p:nvPr/>
        </p:nvSpPr>
        <p:spPr bwMode="auto">
          <a:xfrm>
            <a:off x="3506789" y="328847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45" name="Rectangle 22">
            <a:extLst>
              <a:ext uri="{FF2B5EF4-FFF2-40B4-BE49-F238E27FC236}">
                <a16:creationId xmlns:a16="http://schemas.microsoft.com/office/drawing/2014/main" id="{7A5ECCB7-CDE5-482B-879A-693F93441486}"/>
              </a:ext>
            </a:extLst>
          </p:cNvPr>
          <p:cNvSpPr>
            <a:spLocks noChangeArrowheads="1"/>
          </p:cNvSpPr>
          <p:nvPr/>
        </p:nvSpPr>
        <p:spPr bwMode="auto">
          <a:xfrm>
            <a:off x="3506789" y="32440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46" name="Rectangle 23">
            <a:extLst>
              <a:ext uri="{FF2B5EF4-FFF2-40B4-BE49-F238E27FC236}">
                <a16:creationId xmlns:a16="http://schemas.microsoft.com/office/drawing/2014/main" id="{BC3C88B9-61F3-24AA-6E1D-7AEA056DA08D}"/>
              </a:ext>
            </a:extLst>
          </p:cNvPr>
          <p:cNvSpPr>
            <a:spLocks noChangeArrowheads="1"/>
          </p:cNvSpPr>
          <p:nvPr/>
        </p:nvSpPr>
        <p:spPr bwMode="auto">
          <a:xfrm>
            <a:off x="3506789" y="32106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47" name="Rectangle 24">
            <a:extLst>
              <a:ext uri="{FF2B5EF4-FFF2-40B4-BE49-F238E27FC236}">
                <a16:creationId xmlns:a16="http://schemas.microsoft.com/office/drawing/2014/main" id="{B66627F3-A747-AE00-9DF8-853658E9C639}"/>
              </a:ext>
            </a:extLst>
          </p:cNvPr>
          <p:cNvSpPr>
            <a:spLocks noChangeArrowheads="1"/>
          </p:cNvSpPr>
          <p:nvPr/>
        </p:nvSpPr>
        <p:spPr bwMode="auto">
          <a:xfrm>
            <a:off x="3506789" y="31773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48" name="Rectangle 25">
            <a:extLst>
              <a:ext uri="{FF2B5EF4-FFF2-40B4-BE49-F238E27FC236}">
                <a16:creationId xmlns:a16="http://schemas.microsoft.com/office/drawing/2014/main" id="{FA1BD1F9-FF30-EBDC-BB48-F8205691081F}"/>
              </a:ext>
            </a:extLst>
          </p:cNvPr>
          <p:cNvSpPr>
            <a:spLocks noChangeArrowheads="1"/>
          </p:cNvSpPr>
          <p:nvPr/>
        </p:nvSpPr>
        <p:spPr bwMode="auto">
          <a:xfrm>
            <a:off x="3506789" y="31440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49" name="Rectangle 26">
            <a:extLst>
              <a:ext uri="{FF2B5EF4-FFF2-40B4-BE49-F238E27FC236}">
                <a16:creationId xmlns:a16="http://schemas.microsoft.com/office/drawing/2014/main" id="{467F432B-CF0F-78CE-5BFC-92552A32963E}"/>
              </a:ext>
            </a:extLst>
          </p:cNvPr>
          <p:cNvSpPr>
            <a:spLocks noChangeArrowheads="1"/>
          </p:cNvSpPr>
          <p:nvPr/>
        </p:nvSpPr>
        <p:spPr bwMode="auto">
          <a:xfrm>
            <a:off x="3506789" y="30995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50" name="Rectangle 27">
            <a:extLst>
              <a:ext uri="{FF2B5EF4-FFF2-40B4-BE49-F238E27FC236}">
                <a16:creationId xmlns:a16="http://schemas.microsoft.com/office/drawing/2014/main" id="{77F440AB-0CE1-3E94-E209-DDA22F31E3CC}"/>
              </a:ext>
            </a:extLst>
          </p:cNvPr>
          <p:cNvSpPr>
            <a:spLocks noChangeArrowheads="1"/>
          </p:cNvSpPr>
          <p:nvPr/>
        </p:nvSpPr>
        <p:spPr bwMode="auto">
          <a:xfrm>
            <a:off x="3506789" y="30662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51" name="Rectangle 28">
            <a:extLst>
              <a:ext uri="{FF2B5EF4-FFF2-40B4-BE49-F238E27FC236}">
                <a16:creationId xmlns:a16="http://schemas.microsoft.com/office/drawing/2014/main" id="{A101C943-DC56-7B6A-EBEA-A3FB6889BEA3}"/>
              </a:ext>
            </a:extLst>
          </p:cNvPr>
          <p:cNvSpPr>
            <a:spLocks noChangeArrowheads="1"/>
          </p:cNvSpPr>
          <p:nvPr/>
        </p:nvSpPr>
        <p:spPr bwMode="auto">
          <a:xfrm>
            <a:off x="3506789" y="30328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52" name="Rectangle 29">
            <a:extLst>
              <a:ext uri="{FF2B5EF4-FFF2-40B4-BE49-F238E27FC236}">
                <a16:creationId xmlns:a16="http://schemas.microsoft.com/office/drawing/2014/main" id="{217F3CF5-47E0-3266-3A61-41FA4CB4C2E2}"/>
              </a:ext>
            </a:extLst>
          </p:cNvPr>
          <p:cNvSpPr>
            <a:spLocks noChangeArrowheads="1"/>
          </p:cNvSpPr>
          <p:nvPr/>
        </p:nvSpPr>
        <p:spPr bwMode="auto">
          <a:xfrm>
            <a:off x="3506789" y="29995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53" name="Rectangle 30">
            <a:extLst>
              <a:ext uri="{FF2B5EF4-FFF2-40B4-BE49-F238E27FC236}">
                <a16:creationId xmlns:a16="http://schemas.microsoft.com/office/drawing/2014/main" id="{62EDFD35-37A9-1D99-C617-D989654C8AE8}"/>
              </a:ext>
            </a:extLst>
          </p:cNvPr>
          <p:cNvSpPr>
            <a:spLocks noChangeArrowheads="1"/>
          </p:cNvSpPr>
          <p:nvPr/>
        </p:nvSpPr>
        <p:spPr bwMode="auto">
          <a:xfrm>
            <a:off x="3506789" y="295510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54" name="Rectangle 31">
            <a:extLst>
              <a:ext uri="{FF2B5EF4-FFF2-40B4-BE49-F238E27FC236}">
                <a16:creationId xmlns:a16="http://schemas.microsoft.com/office/drawing/2014/main" id="{1B9A0C9F-980D-5B11-71DC-C8FE844E7046}"/>
              </a:ext>
            </a:extLst>
          </p:cNvPr>
          <p:cNvSpPr>
            <a:spLocks noChangeArrowheads="1"/>
          </p:cNvSpPr>
          <p:nvPr/>
        </p:nvSpPr>
        <p:spPr bwMode="auto">
          <a:xfrm>
            <a:off x="3506789" y="29217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55" name="Rectangle 32">
            <a:extLst>
              <a:ext uri="{FF2B5EF4-FFF2-40B4-BE49-F238E27FC236}">
                <a16:creationId xmlns:a16="http://schemas.microsoft.com/office/drawing/2014/main" id="{9CDCA141-1DE8-B550-F88C-D7AE91972BDC}"/>
              </a:ext>
            </a:extLst>
          </p:cNvPr>
          <p:cNvSpPr>
            <a:spLocks noChangeArrowheads="1"/>
          </p:cNvSpPr>
          <p:nvPr/>
        </p:nvSpPr>
        <p:spPr bwMode="auto">
          <a:xfrm>
            <a:off x="3506789" y="28884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56" name="Rectangle 33">
            <a:extLst>
              <a:ext uri="{FF2B5EF4-FFF2-40B4-BE49-F238E27FC236}">
                <a16:creationId xmlns:a16="http://schemas.microsoft.com/office/drawing/2014/main" id="{D0E84765-9188-2681-A588-1BF6D41ABC2C}"/>
              </a:ext>
            </a:extLst>
          </p:cNvPr>
          <p:cNvSpPr>
            <a:spLocks noChangeArrowheads="1"/>
          </p:cNvSpPr>
          <p:nvPr/>
        </p:nvSpPr>
        <p:spPr bwMode="auto">
          <a:xfrm>
            <a:off x="3506789" y="28550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57" name="Rectangle 34">
            <a:extLst>
              <a:ext uri="{FF2B5EF4-FFF2-40B4-BE49-F238E27FC236}">
                <a16:creationId xmlns:a16="http://schemas.microsoft.com/office/drawing/2014/main" id="{13EA22F3-C17C-B0F3-489E-EDBCF493A1FE}"/>
              </a:ext>
            </a:extLst>
          </p:cNvPr>
          <p:cNvSpPr>
            <a:spLocks noChangeArrowheads="1"/>
          </p:cNvSpPr>
          <p:nvPr/>
        </p:nvSpPr>
        <p:spPr bwMode="auto">
          <a:xfrm>
            <a:off x="3506789" y="281063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58" name="Rectangle 35">
            <a:extLst>
              <a:ext uri="{FF2B5EF4-FFF2-40B4-BE49-F238E27FC236}">
                <a16:creationId xmlns:a16="http://schemas.microsoft.com/office/drawing/2014/main" id="{6E82A261-06F0-EE5C-3D1D-46657C5AD821}"/>
              </a:ext>
            </a:extLst>
          </p:cNvPr>
          <p:cNvSpPr>
            <a:spLocks noChangeArrowheads="1"/>
          </p:cNvSpPr>
          <p:nvPr/>
        </p:nvSpPr>
        <p:spPr bwMode="auto">
          <a:xfrm>
            <a:off x="3506789" y="277730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59" name="Rectangle 36">
            <a:extLst>
              <a:ext uri="{FF2B5EF4-FFF2-40B4-BE49-F238E27FC236}">
                <a16:creationId xmlns:a16="http://schemas.microsoft.com/office/drawing/2014/main" id="{912B4A1C-777B-37F8-7D3F-58688CB64CA4}"/>
              </a:ext>
            </a:extLst>
          </p:cNvPr>
          <p:cNvSpPr>
            <a:spLocks noChangeArrowheads="1"/>
          </p:cNvSpPr>
          <p:nvPr/>
        </p:nvSpPr>
        <p:spPr bwMode="auto">
          <a:xfrm>
            <a:off x="3506789" y="27439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60" name="Rectangle 37">
            <a:extLst>
              <a:ext uri="{FF2B5EF4-FFF2-40B4-BE49-F238E27FC236}">
                <a16:creationId xmlns:a16="http://schemas.microsoft.com/office/drawing/2014/main" id="{6B738C9E-F7B7-CE63-F659-2E933D145F5C}"/>
              </a:ext>
            </a:extLst>
          </p:cNvPr>
          <p:cNvSpPr>
            <a:spLocks noChangeArrowheads="1"/>
          </p:cNvSpPr>
          <p:nvPr/>
        </p:nvSpPr>
        <p:spPr bwMode="auto">
          <a:xfrm>
            <a:off x="3506789" y="27106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3461" name="Rectangle 38">
            <a:extLst>
              <a:ext uri="{FF2B5EF4-FFF2-40B4-BE49-F238E27FC236}">
                <a16:creationId xmlns:a16="http://schemas.microsoft.com/office/drawing/2014/main" id="{10EB96F2-AB62-F87C-C847-F8FAA10435D8}"/>
              </a:ext>
            </a:extLst>
          </p:cNvPr>
          <p:cNvSpPr>
            <a:spLocks noChangeArrowheads="1"/>
          </p:cNvSpPr>
          <p:nvPr/>
        </p:nvSpPr>
        <p:spPr bwMode="auto">
          <a:xfrm>
            <a:off x="3436939" y="3129726"/>
            <a:ext cx="47625" cy="400110"/>
          </a:xfrm>
          <a:prstGeom prst="rect">
            <a:avLst/>
          </a:prstGeom>
          <a:solidFill>
            <a:schemeClr val="accent1"/>
          </a:solidFill>
          <a:ln w="38100" algn="ctr">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81063" name="Rectangle 39">
            <a:extLst>
              <a:ext uri="{FF2B5EF4-FFF2-40B4-BE49-F238E27FC236}">
                <a16:creationId xmlns:a16="http://schemas.microsoft.com/office/drawing/2014/main" id="{CC4FF196-A8E5-5975-F031-CAE58FA3AFEC}"/>
              </a:ext>
            </a:extLst>
          </p:cNvPr>
          <p:cNvSpPr>
            <a:spLocks noChangeArrowheads="1"/>
          </p:cNvSpPr>
          <p:nvPr/>
        </p:nvSpPr>
        <p:spPr bwMode="auto">
          <a:xfrm>
            <a:off x="3135314" y="2882384"/>
            <a:ext cx="153987" cy="369332"/>
          </a:xfrm>
          <a:prstGeom prst="rect">
            <a:avLst/>
          </a:prstGeom>
          <a:gradFill rotWithShape="1">
            <a:gsLst>
              <a:gs pos="0">
                <a:schemeClr val="bg2">
                  <a:gamma/>
                  <a:shade val="46275"/>
                  <a:invGamma/>
                </a:schemeClr>
              </a:gs>
              <a:gs pos="100000">
                <a:schemeClr val="bg2"/>
              </a:gs>
            </a:gsLst>
            <a:lin ang="5400000" scaled="1"/>
          </a:gra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algn="ctr" eaLnBrk="0" fontAlgn="base" hangingPunct="0">
              <a:spcBef>
                <a:spcPct val="0"/>
              </a:spcBef>
              <a:spcAft>
                <a:spcPct val="0"/>
              </a:spcAft>
              <a:defRPr/>
            </a:pPr>
            <a:endParaRPr lang="en-GB">
              <a:solidFill>
                <a:srgbClr val="FFFFFF"/>
              </a:solidFill>
              <a:latin typeface="Arial" panose="020B0604020202020204" pitchFamily="34" charset="0"/>
            </a:endParaRPr>
          </a:p>
        </p:txBody>
      </p:sp>
      <p:sp>
        <p:nvSpPr>
          <p:cNvPr id="103463" name="Text Box 40">
            <a:extLst>
              <a:ext uri="{FF2B5EF4-FFF2-40B4-BE49-F238E27FC236}">
                <a16:creationId xmlns:a16="http://schemas.microsoft.com/office/drawing/2014/main" id="{30A250BE-BAD5-DBB2-C289-5E48CD40BC6D}"/>
              </a:ext>
            </a:extLst>
          </p:cNvPr>
          <p:cNvSpPr txBox="1">
            <a:spLocks noChangeArrowheads="1"/>
          </p:cNvSpPr>
          <p:nvPr/>
        </p:nvSpPr>
        <p:spPr bwMode="auto">
          <a:xfrm>
            <a:off x="3211514" y="1258889"/>
            <a:ext cx="57626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1260475" indent="623888">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000" b="1">
                <a:solidFill>
                  <a:srgbClr val="FFFFFF"/>
                </a:solidFill>
              </a:rPr>
              <a:t>5)  Pressure front reaches projectile</a:t>
            </a:r>
          </a:p>
        </p:txBody>
      </p:sp>
      <p:sp>
        <p:nvSpPr>
          <p:cNvPr id="103464" name="Line 41">
            <a:extLst>
              <a:ext uri="{FF2B5EF4-FFF2-40B4-BE49-F238E27FC236}">
                <a16:creationId xmlns:a16="http://schemas.microsoft.com/office/drawing/2014/main" id="{9422AD11-1B98-88C6-6D0A-97F1BDAD6DE3}"/>
              </a:ext>
            </a:extLst>
          </p:cNvPr>
          <p:cNvSpPr>
            <a:spLocks noChangeShapeType="1"/>
          </p:cNvSpPr>
          <p:nvPr/>
        </p:nvSpPr>
        <p:spPr bwMode="auto">
          <a:xfrm flipH="1" flipV="1">
            <a:off x="3198813" y="5664200"/>
            <a:ext cx="4322762" cy="141288"/>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3465" name="Line 42">
            <a:extLst>
              <a:ext uri="{FF2B5EF4-FFF2-40B4-BE49-F238E27FC236}">
                <a16:creationId xmlns:a16="http://schemas.microsoft.com/office/drawing/2014/main" id="{9A3CCCF0-8CD2-B92E-4D02-A9A318BB0A26}"/>
              </a:ext>
            </a:extLst>
          </p:cNvPr>
          <p:cNvSpPr>
            <a:spLocks noChangeShapeType="1"/>
          </p:cNvSpPr>
          <p:nvPr/>
        </p:nvSpPr>
        <p:spPr bwMode="auto">
          <a:xfrm flipH="1">
            <a:off x="7815264" y="5445125"/>
            <a:ext cx="403225" cy="109538"/>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3466" name="Cloud">
            <a:extLst>
              <a:ext uri="{FF2B5EF4-FFF2-40B4-BE49-F238E27FC236}">
                <a16:creationId xmlns:a16="http://schemas.microsoft.com/office/drawing/2014/main" id="{DB2947CF-8E54-1C13-6B85-E498284A904A}"/>
              </a:ext>
            </a:extLst>
          </p:cNvPr>
          <p:cNvSpPr>
            <a:spLocks noChangeAspect="1" noEditPoints="1" noChangeArrowheads="1"/>
          </p:cNvSpPr>
          <p:nvPr/>
        </p:nvSpPr>
        <p:spPr bwMode="auto">
          <a:xfrm>
            <a:off x="3335339" y="2414589"/>
            <a:ext cx="523875" cy="14176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3467" name="Cloud">
            <a:extLst>
              <a:ext uri="{FF2B5EF4-FFF2-40B4-BE49-F238E27FC236}">
                <a16:creationId xmlns:a16="http://schemas.microsoft.com/office/drawing/2014/main" id="{DC0EB4BE-3759-F0D1-C63B-AC737EFB44C7}"/>
              </a:ext>
            </a:extLst>
          </p:cNvPr>
          <p:cNvSpPr>
            <a:spLocks noChangeAspect="1" noEditPoints="1" noChangeArrowheads="1"/>
          </p:cNvSpPr>
          <p:nvPr/>
        </p:nvSpPr>
        <p:spPr bwMode="auto">
          <a:xfrm>
            <a:off x="3700464" y="2371725"/>
            <a:ext cx="738187"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3468" name="Cloud">
            <a:extLst>
              <a:ext uri="{FF2B5EF4-FFF2-40B4-BE49-F238E27FC236}">
                <a16:creationId xmlns:a16="http://schemas.microsoft.com/office/drawing/2014/main" id="{9F94D679-C7EC-4B87-80C7-48FC84D5C129}"/>
              </a:ext>
            </a:extLst>
          </p:cNvPr>
          <p:cNvSpPr>
            <a:spLocks noChangeAspect="1" noEditPoints="1" noChangeArrowheads="1"/>
          </p:cNvSpPr>
          <p:nvPr/>
        </p:nvSpPr>
        <p:spPr bwMode="auto">
          <a:xfrm>
            <a:off x="4260851" y="2395539"/>
            <a:ext cx="879475" cy="14176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3469" name="Cloud">
            <a:extLst>
              <a:ext uri="{FF2B5EF4-FFF2-40B4-BE49-F238E27FC236}">
                <a16:creationId xmlns:a16="http://schemas.microsoft.com/office/drawing/2014/main" id="{9FA375AB-800B-D969-D250-8EBFCD388663}"/>
              </a:ext>
            </a:extLst>
          </p:cNvPr>
          <p:cNvSpPr>
            <a:spLocks noChangeAspect="1" noEditPoints="1" noChangeArrowheads="1"/>
          </p:cNvSpPr>
          <p:nvPr/>
        </p:nvSpPr>
        <p:spPr bwMode="auto">
          <a:xfrm>
            <a:off x="4927601" y="2362200"/>
            <a:ext cx="879475"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3470" name="Cloud">
            <a:extLst>
              <a:ext uri="{FF2B5EF4-FFF2-40B4-BE49-F238E27FC236}">
                <a16:creationId xmlns:a16="http://schemas.microsoft.com/office/drawing/2014/main" id="{779B9D0B-D95B-B755-2CA3-E094C23C002A}"/>
              </a:ext>
            </a:extLst>
          </p:cNvPr>
          <p:cNvSpPr>
            <a:spLocks noChangeAspect="1" noEditPoints="1" noChangeArrowheads="1"/>
          </p:cNvSpPr>
          <p:nvPr/>
        </p:nvSpPr>
        <p:spPr bwMode="auto">
          <a:xfrm>
            <a:off x="5686426" y="2362200"/>
            <a:ext cx="879475"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3471" name="Line 48">
            <a:extLst>
              <a:ext uri="{FF2B5EF4-FFF2-40B4-BE49-F238E27FC236}">
                <a16:creationId xmlns:a16="http://schemas.microsoft.com/office/drawing/2014/main" id="{D1052A46-0DD1-F781-1E51-C8B7B89EE4D2}"/>
              </a:ext>
            </a:extLst>
          </p:cNvPr>
          <p:cNvSpPr>
            <a:spLocks noChangeShapeType="1"/>
          </p:cNvSpPr>
          <p:nvPr/>
        </p:nvSpPr>
        <p:spPr bwMode="auto">
          <a:xfrm>
            <a:off x="6799263" y="4400550"/>
            <a:ext cx="1306512" cy="12700"/>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3472" name="Text Box 49">
            <a:extLst>
              <a:ext uri="{FF2B5EF4-FFF2-40B4-BE49-F238E27FC236}">
                <a16:creationId xmlns:a16="http://schemas.microsoft.com/office/drawing/2014/main" id="{CE399071-ACE1-5FB4-2184-3A672EBE5320}"/>
              </a:ext>
            </a:extLst>
          </p:cNvPr>
          <p:cNvSpPr txBox="1">
            <a:spLocks noChangeArrowheads="1"/>
          </p:cNvSpPr>
          <p:nvPr/>
        </p:nvSpPr>
        <p:spPr bwMode="auto">
          <a:xfrm>
            <a:off x="5938838" y="4502151"/>
            <a:ext cx="2755900" cy="581025"/>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CC00"/>
                </a:solidFill>
              </a:rPr>
              <a:t>Gas flow stopped by</a:t>
            </a:r>
          </a:p>
          <a:p>
            <a:pPr eaLnBrk="0" fontAlgn="base" hangingPunct="0">
              <a:spcBef>
                <a:spcPct val="0"/>
              </a:spcBef>
              <a:spcAft>
                <a:spcPct val="0"/>
              </a:spcAft>
            </a:pPr>
            <a:r>
              <a:rPr lang="en-GB" altLang="en-US" sz="1600" b="1">
                <a:solidFill>
                  <a:srgbClr val="FFCC00"/>
                </a:solidFill>
              </a:rPr>
              <a:t>stationary projectile</a:t>
            </a:r>
          </a:p>
        </p:txBody>
      </p:sp>
      <p:sp>
        <p:nvSpPr>
          <p:cNvPr id="103473" name="Line 50">
            <a:extLst>
              <a:ext uri="{FF2B5EF4-FFF2-40B4-BE49-F238E27FC236}">
                <a16:creationId xmlns:a16="http://schemas.microsoft.com/office/drawing/2014/main" id="{D0FCDE26-3771-C33D-D95A-69873C5B8166}"/>
              </a:ext>
            </a:extLst>
          </p:cNvPr>
          <p:cNvSpPr>
            <a:spLocks noChangeShapeType="1"/>
          </p:cNvSpPr>
          <p:nvPr/>
        </p:nvSpPr>
        <p:spPr bwMode="auto">
          <a:xfrm>
            <a:off x="8218488" y="4203700"/>
            <a:ext cx="11112" cy="712788"/>
          </a:xfrm>
          <a:prstGeom prst="line">
            <a:avLst/>
          </a:prstGeom>
          <a:noFill/>
          <a:ln w="381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3474" name="Line 51">
            <a:extLst>
              <a:ext uri="{FF2B5EF4-FFF2-40B4-BE49-F238E27FC236}">
                <a16:creationId xmlns:a16="http://schemas.microsoft.com/office/drawing/2014/main" id="{5099AC10-0D9B-2045-723F-D43AD0856793}"/>
              </a:ext>
            </a:extLst>
          </p:cNvPr>
          <p:cNvSpPr>
            <a:spLocks noChangeShapeType="1"/>
          </p:cNvSpPr>
          <p:nvPr/>
        </p:nvSpPr>
        <p:spPr bwMode="auto">
          <a:xfrm>
            <a:off x="8162926" y="4203700"/>
            <a:ext cx="11113" cy="712788"/>
          </a:xfrm>
          <a:prstGeom prst="line">
            <a:avLst/>
          </a:prstGeom>
          <a:noFill/>
          <a:ln w="38100">
            <a:solidFill>
              <a:schemeClr val="accent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3475" name="Line 52">
            <a:extLst>
              <a:ext uri="{FF2B5EF4-FFF2-40B4-BE49-F238E27FC236}">
                <a16:creationId xmlns:a16="http://schemas.microsoft.com/office/drawing/2014/main" id="{889B4F83-F18E-E184-60E5-31FEED1EF974}"/>
              </a:ext>
            </a:extLst>
          </p:cNvPr>
          <p:cNvSpPr>
            <a:spLocks noChangeShapeType="1"/>
          </p:cNvSpPr>
          <p:nvPr/>
        </p:nvSpPr>
        <p:spPr bwMode="auto">
          <a:xfrm flipV="1">
            <a:off x="8242300" y="5437189"/>
            <a:ext cx="1588" cy="839787"/>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3476" name="Line 53">
            <a:extLst>
              <a:ext uri="{FF2B5EF4-FFF2-40B4-BE49-F238E27FC236}">
                <a16:creationId xmlns:a16="http://schemas.microsoft.com/office/drawing/2014/main" id="{5CFEFFA3-C9D4-ACC5-6108-A36E94FBBAA4}"/>
              </a:ext>
            </a:extLst>
          </p:cNvPr>
          <p:cNvSpPr>
            <a:spLocks noChangeShapeType="1"/>
          </p:cNvSpPr>
          <p:nvPr/>
        </p:nvSpPr>
        <p:spPr bwMode="auto">
          <a:xfrm flipH="1">
            <a:off x="7496176" y="5540376"/>
            <a:ext cx="320675" cy="276225"/>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3477" name="Cloud">
            <a:extLst>
              <a:ext uri="{FF2B5EF4-FFF2-40B4-BE49-F238E27FC236}">
                <a16:creationId xmlns:a16="http://schemas.microsoft.com/office/drawing/2014/main" id="{90D6B5BA-9B6F-CA1E-3D95-AC01F1C3B86D}"/>
              </a:ext>
            </a:extLst>
          </p:cNvPr>
          <p:cNvSpPr>
            <a:spLocks noChangeAspect="1" noEditPoints="1" noChangeArrowheads="1"/>
          </p:cNvSpPr>
          <p:nvPr/>
        </p:nvSpPr>
        <p:spPr bwMode="auto">
          <a:xfrm>
            <a:off x="6376989" y="2351089"/>
            <a:ext cx="879475" cy="14176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3478" name="Cloud">
            <a:extLst>
              <a:ext uri="{FF2B5EF4-FFF2-40B4-BE49-F238E27FC236}">
                <a16:creationId xmlns:a16="http://schemas.microsoft.com/office/drawing/2014/main" id="{95C5D4A0-CDF6-C866-C145-9F26C4F22B75}"/>
              </a:ext>
            </a:extLst>
          </p:cNvPr>
          <p:cNvSpPr>
            <a:spLocks noChangeAspect="1" noEditPoints="1" noChangeArrowheads="1"/>
          </p:cNvSpPr>
          <p:nvPr/>
        </p:nvSpPr>
        <p:spPr bwMode="auto">
          <a:xfrm>
            <a:off x="6948488" y="2374900"/>
            <a:ext cx="652462"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Tree>
  </p:cSld>
  <p:clrMapOvr>
    <a:masterClrMapping/>
  </p:clrMapOvr>
  <p:transition>
    <p:wipe dir="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Line 3">
            <a:extLst>
              <a:ext uri="{FF2B5EF4-FFF2-40B4-BE49-F238E27FC236}">
                <a16:creationId xmlns:a16="http://schemas.microsoft.com/office/drawing/2014/main" id="{8A142608-DA33-FCA5-A83B-B6E906226D35}"/>
              </a:ext>
            </a:extLst>
          </p:cNvPr>
          <p:cNvSpPr>
            <a:spLocks noChangeShapeType="1"/>
          </p:cNvSpPr>
          <p:nvPr/>
        </p:nvSpPr>
        <p:spPr bwMode="auto">
          <a:xfrm>
            <a:off x="3208338" y="6294438"/>
            <a:ext cx="5867400" cy="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4451" name="Text Box 4">
            <a:extLst>
              <a:ext uri="{FF2B5EF4-FFF2-40B4-BE49-F238E27FC236}">
                <a16:creationId xmlns:a16="http://schemas.microsoft.com/office/drawing/2014/main" id="{8719EA00-9FD9-7557-F695-B2AA865C3100}"/>
              </a:ext>
            </a:extLst>
          </p:cNvPr>
          <p:cNvSpPr txBox="1">
            <a:spLocks noChangeArrowheads="1"/>
          </p:cNvSpPr>
          <p:nvPr/>
        </p:nvSpPr>
        <p:spPr bwMode="auto">
          <a:xfrm>
            <a:off x="2070101" y="4814889"/>
            <a:ext cx="1020763" cy="274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99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200" b="1">
                <a:solidFill>
                  <a:srgbClr val="C0C0C0"/>
                </a:solidFill>
              </a:rPr>
              <a:t>PRESSURE</a:t>
            </a:r>
          </a:p>
        </p:txBody>
      </p:sp>
      <p:sp>
        <p:nvSpPr>
          <p:cNvPr id="104452" name="Line 5">
            <a:extLst>
              <a:ext uri="{FF2B5EF4-FFF2-40B4-BE49-F238E27FC236}">
                <a16:creationId xmlns:a16="http://schemas.microsoft.com/office/drawing/2014/main" id="{673F01CD-1679-321C-EFB7-7A0AB32AA376}"/>
              </a:ext>
            </a:extLst>
          </p:cNvPr>
          <p:cNvSpPr>
            <a:spLocks noChangeShapeType="1"/>
          </p:cNvSpPr>
          <p:nvPr/>
        </p:nvSpPr>
        <p:spPr bwMode="auto">
          <a:xfrm flipV="1">
            <a:off x="3208338" y="4452938"/>
            <a:ext cx="0" cy="184150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4453" name="Rectangle 6">
            <a:extLst>
              <a:ext uri="{FF2B5EF4-FFF2-40B4-BE49-F238E27FC236}">
                <a16:creationId xmlns:a16="http://schemas.microsoft.com/office/drawing/2014/main" id="{538D004A-5737-9DA0-BAB0-502FA062FCA4}"/>
              </a:ext>
            </a:extLst>
          </p:cNvPr>
          <p:cNvSpPr>
            <a:spLocks noChangeAspect="1" noChangeArrowheads="1"/>
          </p:cNvSpPr>
          <p:nvPr/>
        </p:nvSpPr>
        <p:spPr bwMode="auto">
          <a:xfrm>
            <a:off x="3319463" y="1974850"/>
            <a:ext cx="6362700" cy="2146300"/>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54" name="Rectangle 7">
            <a:extLst>
              <a:ext uri="{FF2B5EF4-FFF2-40B4-BE49-F238E27FC236}">
                <a16:creationId xmlns:a16="http://schemas.microsoft.com/office/drawing/2014/main" id="{76581DE3-AA20-BAB7-C0ED-943586160E22}"/>
              </a:ext>
            </a:extLst>
          </p:cNvPr>
          <p:cNvSpPr>
            <a:spLocks noChangeArrowheads="1"/>
          </p:cNvSpPr>
          <p:nvPr/>
        </p:nvSpPr>
        <p:spPr bwMode="auto">
          <a:xfrm>
            <a:off x="4487864" y="2992439"/>
            <a:ext cx="1228725" cy="809625"/>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55" name="Rectangle 8">
            <a:extLst>
              <a:ext uri="{FF2B5EF4-FFF2-40B4-BE49-F238E27FC236}">
                <a16:creationId xmlns:a16="http://schemas.microsoft.com/office/drawing/2014/main" id="{E3A7C988-8712-169E-E62B-2FEDB38FFEF9}"/>
              </a:ext>
            </a:extLst>
          </p:cNvPr>
          <p:cNvSpPr>
            <a:spLocks noChangeArrowheads="1"/>
          </p:cNvSpPr>
          <p:nvPr/>
        </p:nvSpPr>
        <p:spPr bwMode="auto">
          <a:xfrm>
            <a:off x="3294064" y="2339975"/>
            <a:ext cx="6391275" cy="1462088"/>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56" name="Rectangle 9">
            <a:extLst>
              <a:ext uri="{FF2B5EF4-FFF2-40B4-BE49-F238E27FC236}">
                <a16:creationId xmlns:a16="http://schemas.microsoft.com/office/drawing/2014/main" id="{B8BA9A7F-573D-63C3-03CF-A815D20C12E7}"/>
              </a:ext>
            </a:extLst>
          </p:cNvPr>
          <p:cNvSpPr>
            <a:spLocks noChangeAspect="1" noChangeArrowheads="1"/>
          </p:cNvSpPr>
          <p:nvPr/>
        </p:nvSpPr>
        <p:spPr bwMode="auto">
          <a:xfrm>
            <a:off x="3127375" y="2063750"/>
            <a:ext cx="173038" cy="2001838"/>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57" name="Rectangle 10">
            <a:extLst>
              <a:ext uri="{FF2B5EF4-FFF2-40B4-BE49-F238E27FC236}">
                <a16:creationId xmlns:a16="http://schemas.microsoft.com/office/drawing/2014/main" id="{6CCB5F40-0A84-6C49-1FF0-9A7D868D5D87}"/>
              </a:ext>
            </a:extLst>
          </p:cNvPr>
          <p:cNvSpPr>
            <a:spLocks noChangeArrowheads="1"/>
          </p:cNvSpPr>
          <p:nvPr/>
        </p:nvSpPr>
        <p:spPr bwMode="auto">
          <a:xfrm>
            <a:off x="8711116" y="2875726"/>
            <a:ext cx="184730" cy="400110"/>
          </a:xfrm>
          <a:prstGeom prst="rect">
            <a:avLst/>
          </a:prstGeom>
          <a:solidFill>
            <a:srgbClr val="FF6600"/>
          </a:solidFill>
          <a:ln w="38100" algn="ctr">
            <a:solidFill>
              <a:srgbClr val="FF66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58" name="Rectangle 11">
            <a:extLst>
              <a:ext uri="{FF2B5EF4-FFF2-40B4-BE49-F238E27FC236}">
                <a16:creationId xmlns:a16="http://schemas.microsoft.com/office/drawing/2014/main" id="{3F991DEB-AA5A-EA80-E535-2A1E5E4269B7}"/>
              </a:ext>
            </a:extLst>
          </p:cNvPr>
          <p:cNvSpPr>
            <a:spLocks noChangeArrowheads="1"/>
          </p:cNvSpPr>
          <p:nvPr/>
        </p:nvSpPr>
        <p:spPr bwMode="auto">
          <a:xfrm>
            <a:off x="8461375" y="2863820"/>
            <a:ext cx="1539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59" name="Rectangle 12">
            <a:extLst>
              <a:ext uri="{FF2B5EF4-FFF2-40B4-BE49-F238E27FC236}">
                <a16:creationId xmlns:a16="http://schemas.microsoft.com/office/drawing/2014/main" id="{CD149129-E659-A64E-1812-F94A50B2F67B}"/>
              </a:ext>
            </a:extLst>
          </p:cNvPr>
          <p:cNvSpPr>
            <a:spLocks noChangeArrowheads="1"/>
          </p:cNvSpPr>
          <p:nvPr/>
        </p:nvSpPr>
        <p:spPr bwMode="auto">
          <a:xfrm>
            <a:off x="8982075" y="2863820"/>
            <a:ext cx="7000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60" name="AutoShape 13">
            <a:extLst>
              <a:ext uri="{FF2B5EF4-FFF2-40B4-BE49-F238E27FC236}">
                <a16:creationId xmlns:a16="http://schemas.microsoft.com/office/drawing/2014/main" id="{21E3BEA4-A3AB-D5B3-4609-9D946CD6742F}"/>
              </a:ext>
            </a:extLst>
          </p:cNvPr>
          <p:cNvSpPr>
            <a:spLocks noChangeArrowheads="1"/>
          </p:cNvSpPr>
          <p:nvPr/>
        </p:nvSpPr>
        <p:spPr bwMode="auto">
          <a:xfrm rot="5400000" flipH="1">
            <a:off x="7590632" y="2813527"/>
            <a:ext cx="1412875" cy="49434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2779 w 21600"/>
              <a:gd name="T13" fmla="*/ 2779 h 21600"/>
              <a:gd name="T14" fmla="*/ 18821 w 21600"/>
              <a:gd name="T15" fmla="*/ 18821 h 21600"/>
            </a:gdLst>
            <a:ahLst/>
            <a:cxnLst>
              <a:cxn ang="T8">
                <a:pos x="T0" y="T1"/>
              </a:cxn>
              <a:cxn ang="T9">
                <a:pos x="T2" y="T3"/>
              </a:cxn>
              <a:cxn ang="T10">
                <a:pos x="T4" y="T5"/>
              </a:cxn>
              <a:cxn ang="T11">
                <a:pos x="T6" y="T7"/>
              </a:cxn>
            </a:cxnLst>
            <a:rect l="T12" t="T13" r="T14" b="T15"/>
            <a:pathLst>
              <a:path w="21600" h="21600">
                <a:moveTo>
                  <a:pt x="0" y="0"/>
                </a:moveTo>
                <a:lnTo>
                  <a:pt x="1957" y="21600"/>
                </a:lnTo>
                <a:lnTo>
                  <a:pt x="19643" y="21600"/>
                </a:lnTo>
                <a:lnTo>
                  <a:pt x="21600" y="0"/>
                </a:lnTo>
                <a:lnTo>
                  <a:pt x="0" y="0"/>
                </a:lnTo>
                <a:close/>
              </a:path>
            </a:pathLst>
          </a:cu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4461" name="Rectangle 14">
            <a:extLst>
              <a:ext uri="{FF2B5EF4-FFF2-40B4-BE49-F238E27FC236}">
                <a16:creationId xmlns:a16="http://schemas.microsoft.com/office/drawing/2014/main" id="{C29CD6F2-7F4F-CB65-007E-EA2A88F009EB}"/>
              </a:ext>
            </a:extLst>
          </p:cNvPr>
          <p:cNvSpPr>
            <a:spLocks noChangeArrowheads="1"/>
          </p:cNvSpPr>
          <p:nvPr/>
        </p:nvSpPr>
        <p:spPr bwMode="auto">
          <a:xfrm>
            <a:off x="3506789" y="35329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62" name="Rectangle 15">
            <a:extLst>
              <a:ext uri="{FF2B5EF4-FFF2-40B4-BE49-F238E27FC236}">
                <a16:creationId xmlns:a16="http://schemas.microsoft.com/office/drawing/2014/main" id="{9A8D49CD-EF79-1E75-DF14-5CB47DA1C4DA}"/>
              </a:ext>
            </a:extLst>
          </p:cNvPr>
          <p:cNvSpPr>
            <a:spLocks noChangeArrowheads="1"/>
          </p:cNvSpPr>
          <p:nvPr/>
        </p:nvSpPr>
        <p:spPr bwMode="auto">
          <a:xfrm>
            <a:off x="3506789" y="34996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63" name="Rectangle 16">
            <a:extLst>
              <a:ext uri="{FF2B5EF4-FFF2-40B4-BE49-F238E27FC236}">
                <a16:creationId xmlns:a16="http://schemas.microsoft.com/office/drawing/2014/main" id="{FFABD3A4-D13C-6876-EB80-8A7221EE3279}"/>
              </a:ext>
            </a:extLst>
          </p:cNvPr>
          <p:cNvSpPr>
            <a:spLocks noChangeArrowheads="1"/>
          </p:cNvSpPr>
          <p:nvPr/>
        </p:nvSpPr>
        <p:spPr bwMode="auto">
          <a:xfrm>
            <a:off x="3506789" y="346627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64" name="Rectangle 17">
            <a:extLst>
              <a:ext uri="{FF2B5EF4-FFF2-40B4-BE49-F238E27FC236}">
                <a16:creationId xmlns:a16="http://schemas.microsoft.com/office/drawing/2014/main" id="{99047BCD-6B4A-2DA7-2179-6E25F4B982B6}"/>
              </a:ext>
            </a:extLst>
          </p:cNvPr>
          <p:cNvSpPr>
            <a:spLocks noChangeArrowheads="1"/>
          </p:cNvSpPr>
          <p:nvPr/>
        </p:nvSpPr>
        <p:spPr bwMode="auto">
          <a:xfrm>
            <a:off x="3506789" y="343293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65" name="Rectangle 18">
            <a:extLst>
              <a:ext uri="{FF2B5EF4-FFF2-40B4-BE49-F238E27FC236}">
                <a16:creationId xmlns:a16="http://schemas.microsoft.com/office/drawing/2014/main" id="{8D95A09E-0A31-56D6-D416-421B4935EB0A}"/>
              </a:ext>
            </a:extLst>
          </p:cNvPr>
          <p:cNvSpPr>
            <a:spLocks noChangeArrowheads="1"/>
          </p:cNvSpPr>
          <p:nvPr/>
        </p:nvSpPr>
        <p:spPr bwMode="auto">
          <a:xfrm>
            <a:off x="3506789" y="33884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66" name="Rectangle 19">
            <a:extLst>
              <a:ext uri="{FF2B5EF4-FFF2-40B4-BE49-F238E27FC236}">
                <a16:creationId xmlns:a16="http://schemas.microsoft.com/office/drawing/2014/main" id="{54D96EDA-A50E-1CE1-EE71-A195DA3D24F2}"/>
              </a:ext>
            </a:extLst>
          </p:cNvPr>
          <p:cNvSpPr>
            <a:spLocks noChangeArrowheads="1"/>
          </p:cNvSpPr>
          <p:nvPr/>
        </p:nvSpPr>
        <p:spPr bwMode="auto">
          <a:xfrm>
            <a:off x="3506789" y="33551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67" name="Rectangle 20">
            <a:extLst>
              <a:ext uri="{FF2B5EF4-FFF2-40B4-BE49-F238E27FC236}">
                <a16:creationId xmlns:a16="http://schemas.microsoft.com/office/drawing/2014/main" id="{97D70349-6B06-718B-81C5-19609557BE14}"/>
              </a:ext>
            </a:extLst>
          </p:cNvPr>
          <p:cNvSpPr>
            <a:spLocks noChangeArrowheads="1"/>
          </p:cNvSpPr>
          <p:nvPr/>
        </p:nvSpPr>
        <p:spPr bwMode="auto">
          <a:xfrm>
            <a:off x="3506789" y="33218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68" name="Rectangle 21">
            <a:extLst>
              <a:ext uri="{FF2B5EF4-FFF2-40B4-BE49-F238E27FC236}">
                <a16:creationId xmlns:a16="http://schemas.microsoft.com/office/drawing/2014/main" id="{E55C90DC-3D38-CE83-A3D5-830F5D6AB4B0}"/>
              </a:ext>
            </a:extLst>
          </p:cNvPr>
          <p:cNvSpPr>
            <a:spLocks noChangeArrowheads="1"/>
          </p:cNvSpPr>
          <p:nvPr/>
        </p:nvSpPr>
        <p:spPr bwMode="auto">
          <a:xfrm>
            <a:off x="3506789" y="328847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69" name="Rectangle 22">
            <a:extLst>
              <a:ext uri="{FF2B5EF4-FFF2-40B4-BE49-F238E27FC236}">
                <a16:creationId xmlns:a16="http://schemas.microsoft.com/office/drawing/2014/main" id="{B6A476C2-9C43-7D7C-7CAB-E33F6EA77AA9}"/>
              </a:ext>
            </a:extLst>
          </p:cNvPr>
          <p:cNvSpPr>
            <a:spLocks noChangeArrowheads="1"/>
          </p:cNvSpPr>
          <p:nvPr/>
        </p:nvSpPr>
        <p:spPr bwMode="auto">
          <a:xfrm>
            <a:off x="3506789" y="32440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70" name="Rectangle 23">
            <a:extLst>
              <a:ext uri="{FF2B5EF4-FFF2-40B4-BE49-F238E27FC236}">
                <a16:creationId xmlns:a16="http://schemas.microsoft.com/office/drawing/2014/main" id="{5E7B532C-69CD-5C72-A638-9FC5284EB9AA}"/>
              </a:ext>
            </a:extLst>
          </p:cNvPr>
          <p:cNvSpPr>
            <a:spLocks noChangeArrowheads="1"/>
          </p:cNvSpPr>
          <p:nvPr/>
        </p:nvSpPr>
        <p:spPr bwMode="auto">
          <a:xfrm>
            <a:off x="3506789" y="32106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71" name="Rectangle 24">
            <a:extLst>
              <a:ext uri="{FF2B5EF4-FFF2-40B4-BE49-F238E27FC236}">
                <a16:creationId xmlns:a16="http://schemas.microsoft.com/office/drawing/2014/main" id="{C84FF49E-A8CE-FD25-8056-9F083E056565}"/>
              </a:ext>
            </a:extLst>
          </p:cNvPr>
          <p:cNvSpPr>
            <a:spLocks noChangeArrowheads="1"/>
          </p:cNvSpPr>
          <p:nvPr/>
        </p:nvSpPr>
        <p:spPr bwMode="auto">
          <a:xfrm>
            <a:off x="3506789" y="31773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72" name="Rectangle 25">
            <a:extLst>
              <a:ext uri="{FF2B5EF4-FFF2-40B4-BE49-F238E27FC236}">
                <a16:creationId xmlns:a16="http://schemas.microsoft.com/office/drawing/2014/main" id="{1E4101E4-1E35-B86E-8EF7-B6A9ECA4D282}"/>
              </a:ext>
            </a:extLst>
          </p:cNvPr>
          <p:cNvSpPr>
            <a:spLocks noChangeArrowheads="1"/>
          </p:cNvSpPr>
          <p:nvPr/>
        </p:nvSpPr>
        <p:spPr bwMode="auto">
          <a:xfrm>
            <a:off x="3506789" y="31440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73" name="Rectangle 26">
            <a:extLst>
              <a:ext uri="{FF2B5EF4-FFF2-40B4-BE49-F238E27FC236}">
                <a16:creationId xmlns:a16="http://schemas.microsoft.com/office/drawing/2014/main" id="{2CC77E4E-B9C9-6D4C-4742-62B6501931AC}"/>
              </a:ext>
            </a:extLst>
          </p:cNvPr>
          <p:cNvSpPr>
            <a:spLocks noChangeArrowheads="1"/>
          </p:cNvSpPr>
          <p:nvPr/>
        </p:nvSpPr>
        <p:spPr bwMode="auto">
          <a:xfrm>
            <a:off x="3506789" y="30995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74" name="Rectangle 27">
            <a:extLst>
              <a:ext uri="{FF2B5EF4-FFF2-40B4-BE49-F238E27FC236}">
                <a16:creationId xmlns:a16="http://schemas.microsoft.com/office/drawing/2014/main" id="{8E311539-941B-71DC-4FBA-306CECDC64F9}"/>
              </a:ext>
            </a:extLst>
          </p:cNvPr>
          <p:cNvSpPr>
            <a:spLocks noChangeArrowheads="1"/>
          </p:cNvSpPr>
          <p:nvPr/>
        </p:nvSpPr>
        <p:spPr bwMode="auto">
          <a:xfrm>
            <a:off x="3506789" y="30662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75" name="Rectangle 28">
            <a:extLst>
              <a:ext uri="{FF2B5EF4-FFF2-40B4-BE49-F238E27FC236}">
                <a16:creationId xmlns:a16="http://schemas.microsoft.com/office/drawing/2014/main" id="{4E83F0AD-432D-BF51-8291-7F46C8D3B5E6}"/>
              </a:ext>
            </a:extLst>
          </p:cNvPr>
          <p:cNvSpPr>
            <a:spLocks noChangeArrowheads="1"/>
          </p:cNvSpPr>
          <p:nvPr/>
        </p:nvSpPr>
        <p:spPr bwMode="auto">
          <a:xfrm>
            <a:off x="3506789" y="30328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76" name="Rectangle 29">
            <a:extLst>
              <a:ext uri="{FF2B5EF4-FFF2-40B4-BE49-F238E27FC236}">
                <a16:creationId xmlns:a16="http://schemas.microsoft.com/office/drawing/2014/main" id="{9A6A3C00-B66F-1195-3435-3CF2B8C7F20E}"/>
              </a:ext>
            </a:extLst>
          </p:cNvPr>
          <p:cNvSpPr>
            <a:spLocks noChangeArrowheads="1"/>
          </p:cNvSpPr>
          <p:nvPr/>
        </p:nvSpPr>
        <p:spPr bwMode="auto">
          <a:xfrm>
            <a:off x="3506789" y="29995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77" name="Rectangle 30">
            <a:extLst>
              <a:ext uri="{FF2B5EF4-FFF2-40B4-BE49-F238E27FC236}">
                <a16:creationId xmlns:a16="http://schemas.microsoft.com/office/drawing/2014/main" id="{B6F2CB2E-4427-1C40-EA33-C6D8F7D69EA9}"/>
              </a:ext>
            </a:extLst>
          </p:cNvPr>
          <p:cNvSpPr>
            <a:spLocks noChangeArrowheads="1"/>
          </p:cNvSpPr>
          <p:nvPr/>
        </p:nvSpPr>
        <p:spPr bwMode="auto">
          <a:xfrm>
            <a:off x="3506789" y="295510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78" name="Rectangle 31">
            <a:extLst>
              <a:ext uri="{FF2B5EF4-FFF2-40B4-BE49-F238E27FC236}">
                <a16:creationId xmlns:a16="http://schemas.microsoft.com/office/drawing/2014/main" id="{8B1B341C-DC3B-831B-A634-4EB143D0996D}"/>
              </a:ext>
            </a:extLst>
          </p:cNvPr>
          <p:cNvSpPr>
            <a:spLocks noChangeArrowheads="1"/>
          </p:cNvSpPr>
          <p:nvPr/>
        </p:nvSpPr>
        <p:spPr bwMode="auto">
          <a:xfrm>
            <a:off x="3506789" y="29217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79" name="Rectangle 32">
            <a:extLst>
              <a:ext uri="{FF2B5EF4-FFF2-40B4-BE49-F238E27FC236}">
                <a16:creationId xmlns:a16="http://schemas.microsoft.com/office/drawing/2014/main" id="{26E3CAA8-9888-E483-B8F2-050D1C63EF81}"/>
              </a:ext>
            </a:extLst>
          </p:cNvPr>
          <p:cNvSpPr>
            <a:spLocks noChangeArrowheads="1"/>
          </p:cNvSpPr>
          <p:nvPr/>
        </p:nvSpPr>
        <p:spPr bwMode="auto">
          <a:xfrm>
            <a:off x="3506789" y="28884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80" name="Rectangle 33">
            <a:extLst>
              <a:ext uri="{FF2B5EF4-FFF2-40B4-BE49-F238E27FC236}">
                <a16:creationId xmlns:a16="http://schemas.microsoft.com/office/drawing/2014/main" id="{ACDC66D0-80BF-28C7-9CD2-8E10C849C1CB}"/>
              </a:ext>
            </a:extLst>
          </p:cNvPr>
          <p:cNvSpPr>
            <a:spLocks noChangeArrowheads="1"/>
          </p:cNvSpPr>
          <p:nvPr/>
        </p:nvSpPr>
        <p:spPr bwMode="auto">
          <a:xfrm>
            <a:off x="3506789" y="28550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81" name="Rectangle 34">
            <a:extLst>
              <a:ext uri="{FF2B5EF4-FFF2-40B4-BE49-F238E27FC236}">
                <a16:creationId xmlns:a16="http://schemas.microsoft.com/office/drawing/2014/main" id="{ECCE2CD5-B799-7908-0A52-6D0120EE5072}"/>
              </a:ext>
            </a:extLst>
          </p:cNvPr>
          <p:cNvSpPr>
            <a:spLocks noChangeArrowheads="1"/>
          </p:cNvSpPr>
          <p:nvPr/>
        </p:nvSpPr>
        <p:spPr bwMode="auto">
          <a:xfrm>
            <a:off x="3506789" y="281063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82" name="Rectangle 35">
            <a:extLst>
              <a:ext uri="{FF2B5EF4-FFF2-40B4-BE49-F238E27FC236}">
                <a16:creationId xmlns:a16="http://schemas.microsoft.com/office/drawing/2014/main" id="{B5DE4089-1C52-B9AF-182A-DBD90A27E902}"/>
              </a:ext>
            </a:extLst>
          </p:cNvPr>
          <p:cNvSpPr>
            <a:spLocks noChangeArrowheads="1"/>
          </p:cNvSpPr>
          <p:nvPr/>
        </p:nvSpPr>
        <p:spPr bwMode="auto">
          <a:xfrm>
            <a:off x="3506789" y="277730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83" name="Rectangle 36">
            <a:extLst>
              <a:ext uri="{FF2B5EF4-FFF2-40B4-BE49-F238E27FC236}">
                <a16:creationId xmlns:a16="http://schemas.microsoft.com/office/drawing/2014/main" id="{80AF40CD-8423-A5DF-D018-271914B11ED9}"/>
              </a:ext>
            </a:extLst>
          </p:cNvPr>
          <p:cNvSpPr>
            <a:spLocks noChangeArrowheads="1"/>
          </p:cNvSpPr>
          <p:nvPr/>
        </p:nvSpPr>
        <p:spPr bwMode="auto">
          <a:xfrm>
            <a:off x="3506789" y="27439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84" name="Rectangle 37">
            <a:extLst>
              <a:ext uri="{FF2B5EF4-FFF2-40B4-BE49-F238E27FC236}">
                <a16:creationId xmlns:a16="http://schemas.microsoft.com/office/drawing/2014/main" id="{506684C4-CBC0-DAC3-ED80-7FBDD40BF52E}"/>
              </a:ext>
            </a:extLst>
          </p:cNvPr>
          <p:cNvSpPr>
            <a:spLocks noChangeArrowheads="1"/>
          </p:cNvSpPr>
          <p:nvPr/>
        </p:nvSpPr>
        <p:spPr bwMode="auto">
          <a:xfrm>
            <a:off x="3506789" y="27106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4485" name="Rectangle 38">
            <a:extLst>
              <a:ext uri="{FF2B5EF4-FFF2-40B4-BE49-F238E27FC236}">
                <a16:creationId xmlns:a16="http://schemas.microsoft.com/office/drawing/2014/main" id="{A0F131A1-845D-CFD0-4ECF-2B67A797EC7A}"/>
              </a:ext>
            </a:extLst>
          </p:cNvPr>
          <p:cNvSpPr>
            <a:spLocks noChangeArrowheads="1"/>
          </p:cNvSpPr>
          <p:nvPr/>
        </p:nvSpPr>
        <p:spPr bwMode="auto">
          <a:xfrm>
            <a:off x="3436939" y="3129726"/>
            <a:ext cx="47625" cy="400110"/>
          </a:xfrm>
          <a:prstGeom prst="rect">
            <a:avLst/>
          </a:prstGeom>
          <a:solidFill>
            <a:schemeClr val="accent1"/>
          </a:solidFill>
          <a:ln w="38100" algn="ctr">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82087" name="Rectangle 39">
            <a:extLst>
              <a:ext uri="{FF2B5EF4-FFF2-40B4-BE49-F238E27FC236}">
                <a16:creationId xmlns:a16="http://schemas.microsoft.com/office/drawing/2014/main" id="{283EC372-BCBA-91E6-E781-20EAA41CB58F}"/>
              </a:ext>
            </a:extLst>
          </p:cNvPr>
          <p:cNvSpPr>
            <a:spLocks noChangeArrowheads="1"/>
          </p:cNvSpPr>
          <p:nvPr/>
        </p:nvSpPr>
        <p:spPr bwMode="auto">
          <a:xfrm>
            <a:off x="3135314" y="2882384"/>
            <a:ext cx="153987" cy="369332"/>
          </a:xfrm>
          <a:prstGeom prst="rect">
            <a:avLst/>
          </a:prstGeom>
          <a:gradFill rotWithShape="1">
            <a:gsLst>
              <a:gs pos="0">
                <a:schemeClr val="bg2">
                  <a:gamma/>
                  <a:shade val="46275"/>
                  <a:invGamma/>
                </a:schemeClr>
              </a:gs>
              <a:gs pos="100000">
                <a:schemeClr val="bg2"/>
              </a:gs>
            </a:gsLst>
            <a:lin ang="5400000" scaled="1"/>
          </a:gra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algn="ctr" eaLnBrk="0" fontAlgn="base" hangingPunct="0">
              <a:spcBef>
                <a:spcPct val="0"/>
              </a:spcBef>
              <a:spcAft>
                <a:spcPct val="0"/>
              </a:spcAft>
              <a:defRPr/>
            </a:pPr>
            <a:endParaRPr lang="en-GB">
              <a:solidFill>
                <a:srgbClr val="FFFFFF"/>
              </a:solidFill>
              <a:latin typeface="Arial" panose="020B0604020202020204" pitchFamily="34" charset="0"/>
            </a:endParaRPr>
          </a:p>
        </p:txBody>
      </p:sp>
      <p:sp>
        <p:nvSpPr>
          <p:cNvPr id="104487" name="Text Box 40">
            <a:extLst>
              <a:ext uri="{FF2B5EF4-FFF2-40B4-BE49-F238E27FC236}">
                <a16:creationId xmlns:a16="http://schemas.microsoft.com/office/drawing/2014/main" id="{AAFC60C9-0E77-539D-8848-6FCAE9EC4035}"/>
              </a:ext>
            </a:extLst>
          </p:cNvPr>
          <p:cNvSpPr txBox="1">
            <a:spLocks noChangeArrowheads="1"/>
          </p:cNvSpPr>
          <p:nvPr/>
        </p:nvSpPr>
        <p:spPr bwMode="auto">
          <a:xfrm>
            <a:off x="3211514" y="1258889"/>
            <a:ext cx="57626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1260475" indent="623888">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000" b="1">
                <a:solidFill>
                  <a:srgbClr val="FFFFFF"/>
                </a:solidFill>
              </a:rPr>
              <a:t>6)  Front part of propellant starts to burn</a:t>
            </a:r>
          </a:p>
        </p:txBody>
      </p:sp>
      <p:sp>
        <p:nvSpPr>
          <p:cNvPr id="104488" name="Line 41">
            <a:extLst>
              <a:ext uri="{FF2B5EF4-FFF2-40B4-BE49-F238E27FC236}">
                <a16:creationId xmlns:a16="http://schemas.microsoft.com/office/drawing/2014/main" id="{203D3066-E6A8-21A8-A0C9-604627C8AE5C}"/>
              </a:ext>
            </a:extLst>
          </p:cNvPr>
          <p:cNvSpPr>
            <a:spLocks noChangeShapeType="1"/>
          </p:cNvSpPr>
          <p:nvPr/>
        </p:nvSpPr>
        <p:spPr bwMode="auto">
          <a:xfrm flipH="1" flipV="1">
            <a:off x="3198814" y="5553076"/>
            <a:ext cx="3100387" cy="106363"/>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4489" name="Line 42">
            <a:extLst>
              <a:ext uri="{FF2B5EF4-FFF2-40B4-BE49-F238E27FC236}">
                <a16:creationId xmlns:a16="http://schemas.microsoft.com/office/drawing/2014/main" id="{70700EBA-7FD9-2057-41C0-576142AE1822}"/>
              </a:ext>
            </a:extLst>
          </p:cNvPr>
          <p:cNvSpPr>
            <a:spLocks noChangeShapeType="1"/>
          </p:cNvSpPr>
          <p:nvPr/>
        </p:nvSpPr>
        <p:spPr bwMode="auto">
          <a:xfrm flipH="1">
            <a:off x="6699250" y="5022851"/>
            <a:ext cx="1519238" cy="358775"/>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4490" name="Cloud">
            <a:extLst>
              <a:ext uri="{FF2B5EF4-FFF2-40B4-BE49-F238E27FC236}">
                <a16:creationId xmlns:a16="http://schemas.microsoft.com/office/drawing/2014/main" id="{BEA5951B-DBE9-DE78-7291-4B20A2F9FCD6}"/>
              </a:ext>
            </a:extLst>
          </p:cNvPr>
          <p:cNvSpPr>
            <a:spLocks noChangeAspect="1" noEditPoints="1" noChangeArrowheads="1"/>
          </p:cNvSpPr>
          <p:nvPr/>
        </p:nvSpPr>
        <p:spPr bwMode="auto">
          <a:xfrm>
            <a:off x="3335339" y="2414589"/>
            <a:ext cx="523875" cy="14176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4491" name="Cloud">
            <a:extLst>
              <a:ext uri="{FF2B5EF4-FFF2-40B4-BE49-F238E27FC236}">
                <a16:creationId xmlns:a16="http://schemas.microsoft.com/office/drawing/2014/main" id="{84EAE9B9-EC15-8F2D-0433-62FB3B1EF74D}"/>
              </a:ext>
            </a:extLst>
          </p:cNvPr>
          <p:cNvSpPr>
            <a:spLocks noChangeAspect="1" noEditPoints="1" noChangeArrowheads="1"/>
          </p:cNvSpPr>
          <p:nvPr/>
        </p:nvSpPr>
        <p:spPr bwMode="auto">
          <a:xfrm>
            <a:off x="3700464" y="2371725"/>
            <a:ext cx="738187"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4492" name="Cloud">
            <a:extLst>
              <a:ext uri="{FF2B5EF4-FFF2-40B4-BE49-F238E27FC236}">
                <a16:creationId xmlns:a16="http://schemas.microsoft.com/office/drawing/2014/main" id="{39E880B5-8A7F-BCE7-9E86-4192F06CA8DE}"/>
              </a:ext>
            </a:extLst>
          </p:cNvPr>
          <p:cNvSpPr>
            <a:spLocks noChangeAspect="1" noEditPoints="1" noChangeArrowheads="1"/>
          </p:cNvSpPr>
          <p:nvPr/>
        </p:nvSpPr>
        <p:spPr bwMode="auto">
          <a:xfrm>
            <a:off x="4260851" y="2395539"/>
            <a:ext cx="879475" cy="14176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4493" name="Cloud">
            <a:extLst>
              <a:ext uri="{FF2B5EF4-FFF2-40B4-BE49-F238E27FC236}">
                <a16:creationId xmlns:a16="http://schemas.microsoft.com/office/drawing/2014/main" id="{1F5D07A1-8AFE-D82D-E93A-E08CD528E904}"/>
              </a:ext>
            </a:extLst>
          </p:cNvPr>
          <p:cNvSpPr>
            <a:spLocks noChangeAspect="1" noEditPoints="1" noChangeArrowheads="1"/>
          </p:cNvSpPr>
          <p:nvPr/>
        </p:nvSpPr>
        <p:spPr bwMode="auto">
          <a:xfrm>
            <a:off x="4927601" y="2362200"/>
            <a:ext cx="879475"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4494" name="Cloud">
            <a:extLst>
              <a:ext uri="{FF2B5EF4-FFF2-40B4-BE49-F238E27FC236}">
                <a16:creationId xmlns:a16="http://schemas.microsoft.com/office/drawing/2014/main" id="{EF6FF66A-5204-6627-7D8C-D0A534B00D8C}"/>
              </a:ext>
            </a:extLst>
          </p:cNvPr>
          <p:cNvSpPr>
            <a:spLocks noChangeAspect="1" noEditPoints="1" noChangeArrowheads="1"/>
          </p:cNvSpPr>
          <p:nvPr/>
        </p:nvSpPr>
        <p:spPr bwMode="auto">
          <a:xfrm>
            <a:off x="5686426" y="2362200"/>
            <a:ext cx="879475"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4495" name="Text Box 49">
            <a:extLst>
              <a:ext uri="{FF2B5EF4-FFF2-40B4-BE49-F238E27FC236}">
                <a16:creationId xmlns:a16="http://schemas.microsoft.com/office/drawing/2014/main" id="{ADB1147B-A875-E187-EB58-7DA7741BCCE6}"/>
              </a:ext>
            </a:extLst>
          </p:cNvPr>
          <p:cNvSpPr txBox="1">
            <a:spLocks noChangeArrowheads="1"/>
          </p:cNvSpPr>
          <p:nvPr/>
        </p:nvSpPr>
        <p:spPr bwMode="auto">
          <a:xfrm>
            <a:off x="3349625" y="4205288"/>
            <a:ext cx="4927600" cy="82550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CC00"/>
                </a:solidFill>
              </a:rPr>
              <a:t>Higher pressure 	</a:t>
            </a:r>
            <a:r>
              <a:rPr lang="en-GB" altLang="en-US" sz="1600" b="1">
                <a:solidFill>
                  <a:srgbClr val="FFCC00"/>
                </a:solidFill>
                <a:cs typeface="Arial" panose="020B0604020202020204" pitchFamily="34" charset="0"/>
              </a:rPr>
              <a:t>→</a:t>
            </a:r>
            <a:r>
              <a:rPr lang="en-GB" altLang="en-US" sz="1600" b="1">
                <a:solidFill>
                  <a:srgbClr val="FFCC00"/>
                </a:solidFill>
              </a:rPr>
              <a:t> Faster propellant burn rate</a:t>
            </a:r>
          </a:p>
          <a:p>
            <a:pPr eaLnBrk="0" fontAlgn="base" hangingPunct="0">
              <a:spcBef>
                <a:spcPct val="0"/>
              </a:spcBef>
              <a:spcAft>
                <a:spcPct val="0"/>
              </a:spcAft>
            </a:pPr>
            <a:r>
              <a:rPr lang="en-GB" altLang="en-US" sz="1600" b="1">
                <a:solidFill>
                  <a:srgbClr val="FFCC00"/>
                </a:solidFill>
              </a:rPr>
              <a:t>		→ More gas </a:t>
            </a:r>
          </a:p>
          <a:p>
            <a:pPr eaLnBrk="0" fontAlgn="base" hangingPunct="0">
              <a:spcBef>
                <a:spcPct val="0"/>
              </a:spcBef>
              <a:spcAft>
                <a:spcPct val="0"/>
              </a:spcAft>
            </a:pPr>
            <a:r>
              <a:rPr lang="en-GB" altLang="en-US" sz="1600" b="1">
                <a:solidFill>
                  <a:srgbClr val="FFCC00"/>
                </a:solidFill>
              </a:rPr>
              <a:t>		→ Higher pressure</a:t>
            </a:r>
          </a:p>
        </p:txBody>
      </p:sp>
      <p:sp>
        <p:nvSpPr>
          <p:cNvPr id="104496" name="Line 52">
            <a:extLst>
              <a:ext uri="{FF2B5EF4-FFF2-40B4-BE49-F238E27FC236}">
                <a16:creationId xmlns:a16="http://schemas.microsoft.com/office/drawing/2014/main" id="{39413B86-D7B9-DD8E-21BE-73DEBBF59636}"/>
              </a:ext>
            </a:extLst>
          </p:cNvPr>
          <p:cNvSpPr>
            <a:spLocks noChangeShapeType="1"/>
          </p:cNvSpPr>
          <p:nvPr/>
        </p:nvSpPr>
        <p:spPr bwMode="auto">
          <a:xfrm flipH="1" flipV="1">
            <a:off x="8232776" y="4984751"/>
            <a:ext cx="9525" cy="1292225"/>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4497" name="Line 53">
            <a:extLst>
              <a:ext uri="{FF2B5EF4-FFF2-40B4-BE49-F238E27FC236}">
                <a16:creationId xmlns:a16="http://schemas.microsoft.com/office/drawing/2014/main" id="{7323F011-FF76-5BD2-5B79-7275BFB7E1A7}"/>
              </a:ext>
            </a:extLst>
          </p:cNvPr>
          <p:cNvSpPr>
            <a:spLocks noChangeShapeType="1"/>
          </p:cNvSpPr>
          <p:nvPr/>
        </p:nvSpPr>
        <p:spPr bwMode="auto">
          <a:xfrm flipH="1">
            <a:off x="6296026" y="5386389"/>
            <a:ext cx="415925" cy="276225"/>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4498" name="Cloud">
            <a:extLst>
              <a:ext uri="{FF2B5EF4-FFF2-40B4-BE49-F238E27FC236}">
                <a16:creationId xmlns:a16="http://schemas.microsoft.com/office/drawing/2014/main" id="{DFD18B9F-58BA-78E8-0059-CD2CE406FA2A}"/>
              </a:ext>
            </a:extLst>
          </p:cNvPr>
          <p:cNvSpPr>
            <a:spLocks noChangeAspect="1" noEditPoints="1" noChangeArrowheads="1"/>
          </p:cNvSpPr>
          <p:nvPr/>
        </p:nvSpPr>
        <p:spPr bwMode="auto">
          <a:xfrm>
            <a:off x="6376989" y="2351089"/>
            <a:ext cx="879475" cy="14176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4499" name="Cloud">
            <a:extLst>
              <a:ext uri="{FF2B5EF4-FFF2-40B4-BE49-F238E27FC236}">
                <a16:creationId xmlns:a16="http://schemas.microsoft.com/office/drawing/2014/main" id="{951DD43D-76A3-49E6-B058-B9FB6BFEFF2D}"/>
              </a:ext>
            </a:extLst>
          </p:cNvPr>
          <p:cNvSpPr>
            <a:spLocks noChangeAspect="1" noEditPoints="1" noChangeArrowheads="1"/>
          </p:cNvSpPr>
          <p:nvPr/>
        </p:nvSpPr>
        <p:spPr bwMode="auto">
          <a:xfrm>
            <a:off x="6948488" y="2374900"/>
            <a:ext cx="652462"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4500" name="Cloud">
            <a:extLst>
              <a:ext uri="{FF2B5EF4-FFF2-40B4-BE49-F238E27FC236}">
                <a16:creationId xmlns:a16="http://schemas.microsoft.com/office/drawing/2014/main" id="{C1A5B75F-43C3-111B-5FFB-A504C6ACF906}"/>
              </a:ext>
            </a:extLst>
          </p:cNvPr>
          <p:cNvSpPr>
            <a:spLocks noChangeAspect="1" noEditPoints="1" noChangeArrowheads="1"/>
          </p:cNvSpPr>
          <p:nvPr/>
        </p:nvSpPr>
        <p:spPr bwMode="auto">
          <a:xfrm>
            <a:off x="7424738" y="2363789"/>
            <a:ext cx="652462" cy="14176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4501" name="Text Box 57">
            <a:extLst>
              <a:ext uri="{FF2B5EF4-FFF2-40B4-BE49-F238E27FC236}">
                <a16:creationId xmlns:a16="http://schemas.microsoft.com/office/drawing/2014/main" id="{83AC7C5F-4841-AAFA-89FA-D10A3BC7997A}"/>
              </a:ext>
            </a:extLst>
          </p:cNvPr>
          <p:cNvSpPr txBox="1">
            <a:spLocks noChangeArrowheads="1"/>
          </p:cNvSpPr>
          <p:nvPr/>
        </p:nvSpPr>
        <p:spPr bwMode="auto">
          <a:xfrm>
            <a:off x="3328988" y="5729288"/>
            <a:ext cx="4927600" cy="3365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CC00"/>
                </a:solidFill>
              </a:rPr>
              <a:t>Pressure at front of chamber higher than at rear</a:t>
            </a:r>
          </a:p>
        </p:txBody>
      </p:sp>
    </p:spTree>
  </p:cSld>
  <p:clrMapOvr>
    <a:masterClrMapping/>
  </p:clrMapOvr>
  <p:transition>
    <p:wipe dir="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Line 3">
            <a:extLst>
              <a:ext uri="{FF2B5EF4-FFF2-40B4-BE49-F238E27FC236}">
                <a16:creationId xmlns:a16="http://schemas.microsoft.com/office/drawing/2014/main" id="{81EB6191-A2E2-FB88-89D3-40A5CD85285E}"/>
              </a:ext>
            </a:extLst>
          </p:cNvPr>
          <p:cNvSpPr>
            <a:spLocks noChangeShapeType="1"/>
          </p:cNvSpPr>
          <p:nvPr/>
        </p:nvSpPr>
        <p:spPr bwMode="auto">
          <a:xfrm>
            <a:off x="3208338" y="6294438"/>
            <a:ext cx="5867400" cy="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5475" name="Text Box 4">
            <a:extLst>
              <a:ext uri="{FF2B5EF4-FFF2-40B4-BE49-F238E27FC236}">
                <a16:creationId xmlns:a16="http://schemas.microsoft.com/office/drawing/2014/main" id="{E5E839BF-8CD2-3423-466F-83A1E7AD02F7}"/>
              </a:ext>
            </a:extLst>
          </p:cNvPr>
          <p:cNvSpPr txBox="1">
            <a:spLocks noChangeArrowheads="1"/>
          </p:cNvSpPr>
          <p:nvPr/>
        </p:nvSpPr>
        <p:spPr bwMode="auto">
          <a:xfrm>
            <a:off x="2070101" y="4814889"/>
            <a:ext cx="1020763" cy="274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99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200" b="1">
                <a:solidFill>
                  <a:srgbClr val="C0C0C0"/>
                </a:solidFill>
              </a:rPr>
              <a:t>PRESSURE</a:t>
            </a:r>
          </a:p>
        </p:txBody>
      </p:sp>
      <p:sp>
        <p:nvSpPr>
          <p:cNvPr id="105476" name="Line 5">
            <a:extLst>
              <a:ext uri="{FF2B5EF4-FFF2-40B4-BE49-F238E27FC236}">
                <a16:creationId xmlns:a16="http://schemas.microsoft.com/office/drawing/2014/main" id="{34070AFE-8962-CF20-E095-FD2B35F24703}"/>
              </a:ext>
            </a:extLst>
          </p:cNvPr>
          <p:cNvSpPr>
            <a:spLocks noChangeShapeType="1"/>
          </p:cNvSpPr>
          <p:nvPr/>
        </p:nvSpPr>
        <p:spPr bwMode="auto">
          <a:xfrm flipV="1">
            <a:off x="3208338" y="4452938"/>
            <a:ext cx="0" cy="184150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5477" name="Rectangle 6">
            <a:extLst>
              <a:ext uri="{FF2B5EF4-FFF2-40B4-BE49-F238E27FC236}">
                <a16:creationId xmlns:a16="http://schemas.microsoft.com/office/drawing/2014/main" id="{B430F6D4-0882-196C-8527-00EE603DCBBA}"/>
              </a:ext>
            </a:extLst>
          </p:cNvPr>
          <p:cNvSpPr>
            <a:spLocks noChangeAspect="1" noChangeArrowheads="1"/>
          </p:cNvSpPr>
          <p:nvPr/>
        </p:nvSpPr>
        <p:spPr bwMode="auto">
          <a:xfrm>
            <a:off x="3319463" y="1974850"/>
            <a:ext cx="6362700" cy="2146300"/>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78" name="Rectangle 7">
            <a:extLst>
              <a:ext uri="{FF2B5EF4-FFF2-40B4-BE49-F238E27FC236}">
                <a16:creationId xmlns:a16="http://schemas.microsoft.com/office/drawing/2014/main" id="{8E00934F-B805-A3AE-E3DF-A7D4C2F75CCC}"/>
              </a:ext>
            </a:extLst>
          </p:cNvPr>
          <p:cNvSpPr>
            <a:spLocks noChangeArrowheads="1"/>
          </p:cNvSpPr>
          <p:nvPr/>
        </p:nvSpPr>
        <p:spPr bwMode="auto">
          <a:xfrm>
            <a:off x="4487864" y="2992439"/>
            <a:ext cx="1228725" cy="809625"/>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79" name="Rectangle 8">
            <a:extLst>
              <a:ext uri="{FF2B5EF4-FFF2-40B4-BE49-F238E27FC236}">
                <a16:creationId xmlns:a16="http://schemas.microsoft.com/office/drawing/2014/main" id="{9A391368-1B4F-8724-9AAD-C69F8B827409}"/>
              </a:ext>
            </a:extLst>
          </p:cNvPr>
          <p:cNvSpPr>
            <a:spLocks noChangeArrowheads="1"/>
          </p:cNvSpPr>
          <p:nvPr/>
        </p:nvSpPr>
        <p:spPr bwMode="auto">
          <a:xfrm>
            <a:off x="3294064" y="2339975"/>
            <a:ext cx="6391275" cy="1462088"/>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80" name="Rectangle 9">
            <a:extLst>
              <a:ext uri="{FF2B5EF4-FFF2-40B4-BE49-F238E27FC236}">
                <a16:creationId xmlns:a16="http://schemas.microsoft.com/office/drawing/2014/main" id="{8A70EACC-70C6-7036-6AEB-72BF160CC6BB}"/>
              </a:ext>
            </a:extLst>
          </p:cNvPr>
          <p:cNvSpPr>
            <a:spLocks noChangeAspect="1" noChangeArrowheads="1"/>
          </p:cNvSpPr>
          <p:nvPr/>
        </p:nvSpPr>
        <p:spPr bwMode="auto">
          <a:xfrm>
            <a:off x="3127375" y="2063750"/>
            <a:ext cx="173038" cy="2001838"/>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81" name="Rectangle 10">
            <a:extLst>
              <a:ext uri="{FF2B5EF4-FFF2-40B4-BE49-F238E27FC236}">
                <a16:creationId xmlns:a16="http://schemas.microsoft.com/office/drawing/2014/main" id="{0AE796C8-555C-EB5E-8F39-A51F990CEEB1}"/>
              </a:ext>
            </a:extLst>
          </p:cNvPr>
          <p:cNvSpPr>
            <a:spLocks noChangeArrowheads="1"/>
          </p:cNvSpPr>
          <p:nvPr/>
        </p:nvSpPr>
        <p:spPr bwMode="auto">
          <a:xfrm>
            <a:off x="9422316" y="2875726"/>
            <a:ext cx="184730" cy="400110"/>
          </a:xfrm>
          <a:prstGeom prst="rect">
            <a:avLst/>
          </a:prstGeom>
          <a:solidFill>
            <a:srgbClr val="FF6600"/>
          </a:solidFill>
          <a:ln w="38100" algn="ctr">
            <a:solidFill>
              <a:srgbClr val="FF66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82" name="Rectangle 11">
            <a:extLst>
              <a:ext uri="{FF2B5EF4-FFF2-40B4-BE49-F238E27FC236}">
                <a16:creationId xmlns:a16="http://schemas.microsoft.com/office/drawing/2014/main" id="{7522D1BA-5322-8B7B-E182-BD62E3612399}"/>
              </a:ext>
            </a:extLst>
          </p:cNvPr>
          <p:cNvSpPr>
            <a:spLocks noChangeArrowheads="1"/>
          </p:cNvSpPr>
          <p:nvPr/>
        </p:nvSpPr>
        <p:spPr bwMode="auto">
          <a:xfrm>
            <a:off x="9172575" y="2863820"/>
            <a:ext cx="1539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83" name="AutoShape 13">
            <a:extLst>
              <a:ext uri="{FF2B5EF4-FFF2-40B4-BE49-F238E27FC236}">
                <a16:creationId xmlns:a16="http://schemas.microsoft.com/office/drawing/2014/main" id="{44F5076F-D408-6795-624E-4366B56200B1}"/>
              </a:ext>
            </a:extLst>
          </p:cNvPr>
          <p:cNvSpPr>
            <a:spLocks noChangeArrowheads="1"/>
          </p:cNvSpPr>
          <p:nvPr/>
        </p:nvSpPr>
        <p:spPr bwMode="auto">
          <a:xfrm rot="5400000" flipH="1">
            <a:off x="8301832" y="2813527"/>
            <a:ext cx="1412875" cy="49434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2779 w 21600"/>
              <a:gd name="T13" fmla="*/ 2779 h 21600"/>
              <a:gd name="T14" fmla="*/ 18821 w 21600"/>
              <a:gd name="T15" fmla="*/ 18821 h 21600"/>
            </a:gdLst>
            <a:ahLst/>
            <a:cxnLst>
              <a:cxn ang="T8">
                <a:pos x="T0" y="T1"/>
              </a:cxn>
              <a:cxn ang="T9">
                <a:pos x="T2" y="T3"/>
              </a:cxn>
              <a:cxn ang="T10">
                <a:pos x="T4" y="T5"/>
              </a:cxn>
              <a:cxn ang="T11">
                <a:pos x="T6" y="T7"/>
              </a:cxn>
            </a:cxnLst>
            <a:rect l="T12" t="T13" r="T14" b="T15"/>
            <a:pathLst>
              <a:path w="21600" h="21600">
                <a:moveTo>
                  <a:pt x="0" y="0"/>
                </a:moveTo>
                <a:lnTo>
                  <a:pt x="1957" y="21600"/>
                </a:lnTo>
                <a:lnTo>
                  <a:pt x="19643" y="21600"/>
                </a:lnTo>
                <a:lnTo>
                  <a:pt x="21600" y="0"/>
                </a:lnTo>
                <a:lnTo>
                  <a:pt x="0" y="0"/>
                </a:lnTo>
                <a:close/>
              </a:path>
            </a:pathLst>
          </a:cu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5484" name="Rectangle 14">
            <a:extLst>
              <a:ext uri="{FF2B5EF4-FFF2-40B4-BE49-F238E27FC236}">
                <a16:creationId xmlns:a16="http://schemas.microsoft.com/office/drawing/2014/main" id="{5A2C838B-A379-444F-7A1C-236CF248666F}"/>
              </a:ext>
            </a:extLst>
          </p:cNvPr>
          <p:cNvSpPr>
            <a:spLocks noChangeArrowheads="1"/>
          </p:cNvSpPr>
          <p:nvPr/>
        </p:nvSpPr>
        <p:spPr bwMode="auto">
          <a:xfrm>
            <a:off x="3506789" y="35329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85" name="Rectangle 15">
            <a:extLst>
              <a:ext uri="{FF2B5EF4-FFF2-40B4-BE49-F238E27FC236}">
                <a16:creationId xmlns:a16="http://schemas.microsoft.com/office/drawing/2014/main" id="{85B72265-FFD9-70FD-4088-06C804234B98}"/>
              </a:ext>
            </a:extLst>
          </p:cNvPr>
          <p:cNvSpPr>
            <a:spLocks noChangeArrowheads="1"/>
          </p:cNvSpPr>
          <p:nvPr/>
        </p:nvSpPr>
        <p:spPr bwMode="auto">
          <a:xfrm>
            <a:off x="3506789" y="34996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86" name="Rectangle 16">
            <a:extLst>
              <a:ext uri="{FF2B5EF4-FFF2-40B4-BE49-F238E27FC236}">
                <a16:creationId xmlns:a16="http://schemas.microsoft.com/office/drawing/2014/main" id="{9806D84D-D514-AA86-D472-8895EBCA72AE}"/>
              </a:ext>
            </a:extLst>
          </p:cNvPr>
          <p:cNvSpPr>
            <a:spLocks noChangeArrowheads="1"/>
          </p:cNvSpPr>
          <p:nvPr/>
        </p:nvSpPr>
        <p:spPr bwMode="auto">
          <a:xfrm>
            <a:off x="3506789" y="346627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87" name="Rectangle 17">
            <a:extLst>
              <a:ext uri="{FF2B5EF4-FFF2-40B4-BE49-F238E27FC236}">
                <a16:creationId xmlns:a16="http://schemas.microsoft.com/office/drawing/2014/main" id="{8C18DF95-B31F-0E41-2B8E-210D9E2251F4}"/>
              </a:ext>
            </a:extLst>
          </p:cNvPr>
          <p:cNvSpPr>
            <a:spLocks noChangeArrowheads="1"/>
          </p:cNvSpPr>
          <p:nvPr/>
        </p:nvSpPr>
        <p:spPr bwMode="auto">
          <a:xfrm>
            <a:off x="3506789" y="343293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88" name="Rectangle 18">
            <a:extLst>
              <a:ext uri="{FF2B5EF4-FFF2-40B4-BE49-F238E27FC236}">
                <a16:creationId xmlns:a16="http://schemas.microsoft.com/office/drawing/2014/main" id="{B8839522-4A52-1ADE-DE23-F13327E6287A}"/>
              </a:ext>
            </a:extLst>
          </p:cNvPr>
          <p:cNvSpPr>
            <a:spLocks noChangeArrowheads="1"/>
          </p:cNvSpPr>
          <p:nvPr/>
        </p:nvSpPr>
        <p:spPr bwMode="auto">
          <a:xfrm>
            <a:off x="3506789" y="33884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89" name="Rectangle 19">
            <a:extLst>
              <a:ext uri="{FF2B5EF4-FFF2-40B4-BE49-F238E27FC236}">
                <a16:creationId xmlns:a16="http://schemas.microsoft.com/office/drawing/2014/main" id="{20B0626D-7BE4-CC38-0A37-718B1A6A387F}"/>
              </a:ext>
            </a:extLst>
          </p:cNvPr>
          <p:cNvSpPr>
            <a:spLocks noChangeArrowheads="1"/>
          </p:cNvSpPr>
          <p:nvPr/>
        </p:nvSpPr>
        <p:spPr bwMode="auto">
          <a:xfrm>
            <a:off x="3506789" y="33551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90" name="Rectangle 20">
            <a:extLst>
              <a:ext uri="{FF2B5EF4-FFF2-40B4-BE49-F238E27FC236}">
                <a16:creationId xmlns:a16="http://schemas.microsoft.com/office/drawing/2014/main" id="{0705FADA-2E01-AF6A-8A6D-A7E0D431F4C2}"/>
              </a:ext>
            </a:extLst>
          </p:cNvPr>
          <p:cNvSpPr>
            <a:spLocks noChangeArrowheads="1"/>
          </p:cNvSpPr>
          <p:nvPr/>
        </p:nvSpPr>
        <p:spPr bwMode="auto">
          <a:xfrm>
            <a:off x="3506789" y="33218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91" name="Rectangle 21">
            <a:extLst>
              <a:ext uri="{FF2B5EF4-FFF2-40B4-BE49-F238E27FC236}">
                <a16:creationId xmlns:a16="http://schemas.microsoft.com/office/drawing/2014/main" id="{D376B934-42BF-E74D-3636-8D87DD48E688}"/>
              </a:ext>
            </a:extLst>
          </p:cNvPr>
          <p:cNvSpPr>
            <a:spLocks noChangeArrowheads="1"/>
          </p:cNvSpPr>
          <p:nvPr/>
        </p:nvSpPr>
        <p:spPr bwMode="auto">
          <a:xfrm>
            <a:off x="3506789" y="328847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92" name="Rectangle 22">
            <a:extLst>
              <a:ext uri="{FF2B5EF4-FFF2-40B4-BE49-F238E27FC236}">
                <a16:creationId xmlns:a16="http://schemas.microsoft.com/office/drawing/2014/main" id="{7A8813B3-38DC-BEFE-9C6F-9F41C1B94867}"/>
              </a:ext>
            </a:extLst>
          </p:cNvPr>
          <p:cNvSpPr>
            <a:spLocks noChangeArrowheads="1"/>
          </p:cNvSpPr>
          <p:nvPr/>
        </p:nvSpPr>
        <p:spPr bwMode="auto">
          <a:xfrm>
            <a:off x="3506789" y="32440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93" name="Rectangle 23">
            <a:extLst>
              <a:ext uri="{FF2B5EF4-FFF2-40B4-BE49-F238E27FC236}">
                <a16:creationId xmlns:a16="http://schemas.microsoft.com/office/drawing/2014/main" id="{861A1AE2-92F7-B176-D62A-0B59F61AF82F}"/>
              </a:ext>
            </a:extLst>
          </p:cNvPr>
          <p:cNvSpPr>
            <a:spLocks noChangeArrowheads="1"/>
          </p:cNvSpPr>
          <p:nvPr/>
        </p:nvSpPr>
        <p:spPr bwMode="auto">
          <a:xfrm>
            <a:off x="3506789" y="32106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94" name="Rectangle 24">
            <a:extLst>
              <a:ext uri="{FF2B5EF4-FFF2-40B4-BE49-F238E27FC236}">
                <a16:creationId xmlns:a16="http://schemas.microsoft.com/office/drawing/2014/main" id="{7F19D162-15AF-A474-99F6-CB382876FE62}"/>
              </a:ext>
            </a:extLst>
          </p:cNvPr>
          <p:cNvSpPr>
            <a:spLocks noChangeArrowheads="1"/>
          </p:cNvSpPr>
          <p:nvPr/>
        </p:nvSpPr>
        <p:spPr bwMode="auto">
          <a:xfrm>
            <a:off x="3506789" y="31773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95" name="Rectangle 25">
            <a:extLst>
              <a:ext uri="{FF2B5EF4-FFF2-40B4-BE49-F238E27FC236}">
                <a16:creationId xmlns:a16="http://schemas.microsoft.com/office/drawing/2014/main" id="{68D236BA-C107-3943-430B-4964239DB49A}"/>
              </a:ext>
            </a:extLst>
          </p:cNvPr>
          <p:cNvSpPr>
            <a:spLocks noChangeArrowheads="1"/>
          </p:cNvSpPr>
          <p:nvPr/>
        </p:nvSpPr>
        <p:spPr bwMode="auto">
          <a:xfrm>
            <a:off x="3506789" y="31440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96" name="Rectangle 26">
            <a:extLst>
              <a:ext uri="{FF2B5EF4-FFF2-40B4-BE49-F238E27FC236}">
                <a16:creationId xmlns:a16="http://schemas.microsoft.com/office/drawing/2014/main" id="{DB8E1844-22EB-CC90-800E-87612DBDF6BF}"/>
              </a:ext>
            </a:extLst>
          </p:cNvPr>
          <p:cNvSpPr>
            <a:spLocks noChangeArrowheads="1"/>
          </p:cNvSpPr>
          <p:nvPr/>
        </p:nvSpPr>
        <p:spPr bwMode="auto">
          <a:xfrm>
            <a:off x="3506789" y="30995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97" name="Rectangle 27">
            <a:extLst>
              <a:ext uri="{FF2B5EF4-FFF2-40B4-BE49-F238E27FC236}">
                <a16:creationId xmlns:a16="http://schemas.microsoft.com/office/drawing/2014/main" id="{43B0518B-3D2E-E91C-BFBF-5E10FD85114D}"/>
              </a:ext>
            </a:extLst>
          </p:cNvPr>
          <p:cNvSpPr>
            <a:spLocks noChangeArrowheads="1"/>
          </p:cNvSpPr>
          <p:nvPr/>
        </p:nvSpPr>
        <p:spPr bwMode="auto">
          <a:xfrm>
            <a:off x="3506789" y="30662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98" name="Rectangle 28">
            <a:extLst>
              <a:ext uri="{FF2B5EF4-FFF2-40B4-BE49-F238E27FC236}">
                <a16:creationId xmlns:a16="http://schemas.microsoft.com/office/drawing/2014/main" id="{705019FF-5A0B-6CDC-A99B-D62C7D42CBDC}"/>
              </a:ext>
            </a:extLst>
          </p:cNvPr>
          <p:cNvSpPr>
            <a:spLocks noChangeArrowheads="1"/>
          </p:cNvSpPr>
          <p:nvPr/>
        </p:nvSpPr>
        <p:spPr bwMode="auto">
          <a:xfrm>
            <a:off x="3506789" y="30328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499" name="Rectangle 29">
            <a:extLst>
              <a:ext uri="{FF2B5EF4-FFF2-40B4-BE49-F238E27FC236}">
                <a16:creationId xmlns:a16="http://schemas.microsoft.com/office/drawing/2014/main" id="{C51B5627-D8A5-C7CD-468C-A035B5B1C178}"/>
              </a:ext>
            </a:extLst>
          </p:cNvPr>
          <p:cNvSpPr>
            <a:spLocks noChangeArrowheads="1"/>
          </p:cNvSpPr>
          <p:nvPr/>
        </p:nvSpPr>
        <p:spPr bwMode="auto">
          <a:xfrm>
            <a:off x="3506789" y="29995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500" name="Rectangle 30">
            <a:extLst>
              <a:ext uri="{FF2B5EF4-FFF2-40B4-BE49-F238E27FC236}">
                <a16:creationId xmlns:a16="http://schemas.microsoft.com/office/drawing/2014/main" id="{95BA2890-E846-289E-CAF2-2398DA1E394E}"/>
              </a:ext>
            </a:extLst>
          </p:cNvPr>
          <p:cNvSpPr>
            <a:spLocks noChangeArrowheads="1"/>
          </p:cNvSpPr>
          <p:nvPr/>
        </p:nvSpPr>
        <p:spPr bwMode="auto">
          <a:xfrm>
            <a:off x="3506789" y="295510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501" name="Rectangle 31">
            <a:extLst>
              <a:ext uri="{FF2B5EF4-FFF2-40B4-BE49-F238E27FC236}">
                <a16:creationId xmlns:a16="http://schemas.microsoft.com/office/drawing/2014/main" id="{25A1E184-AB62-6483-7C4E-76C9B174DD00}"/>
              </a:ext>
            </a:extLst>
          </p:cNvPr>
          <p:cNvSpPr>
            <a:spLocks noChangeArrowheads="1"/>
          </p:cNvSpPr>
          <p:nvPr/>
        </p:nvSpPr>
        <p:spPr bwMode="auto">
          <a:xfrm>
            <a:off x="3506789" y="29217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502" name="Rectangle 32">
            <a:extLst>
              <a:ext uri="{FF2B5EF4-FFF2-40B4-BE49-F238E27FC236}">
                <a16:creationId xmlns:a16="http://schemas.microsoft.com/office/drawing/2014/main" id="{B274555D-04BE-FC73-D579-F60450674D33}"/>
              </a:ext>
            </a:extLst>
          </p:cNvPr>
          <p:cNvSpPr>
            <a:spLocks noChangeArrowheads="1"/>
          </p:cNvSpPr>
          <p:nvPr/>
        </p:nvSpPr>
        <p:spPr bwMode="auto">
          <a:xfrm>
            <a:off x="3506789" y="28884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503" name="Rectangle 33">
            <a:extLst>
              <a:ext uri="{FF2B5EF4-FFF2-40B4-BE49-F238E27FC236}">
                <a16:creationId xmlns:a16="http://schemas.microsoft.com/office/drawing/2014/main" id="{5C18A7FF-C1F2-09BC-94F5-5344E2AEBF06}"/>
              </a:ext>
            </a:extLst>
          </p:cNvPr>
          <p:cNvSpPr>
            <a:spLocks noChangeArrowheads="1"/>
          </p:cNvSpPr>
          <p:nvPr/>
        </p:nvSpPr>
        <p:spPr bwMode="auto">
          <a:xfrm>
            <a:off x="3506789" y="28550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504" name="Rectangle 34">
            <a:extLst>
              <a:ext uri="{FF2B5EF4-FFF2-40B4-BE49-F238E27FC236}">
                <a16:creationId xmlns:a16="http://schemas.microsoft.com/office/drawing/2014/main" id="{C2FF8F54-FB2E-7563-09AC-83B5F8781048}"/>
              </a:ext>
            </a:extLst>
          </p:cNvPr>
          <p:cNvSpPr>
            <a:spLocks noChangeArrowheads="1"/>
          </p:cNvSpPr>
          <p:nvPr/>
        </p:nvSpPr>
        <p:spPr bwMode="auto">
          <a:xfrm>
            <a:off x="3506789" y="281063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505" name="Rectangle 35">
            <a:extLst>
              <a:ext uri="{FF2B5EF4-FFF2-40B4-BE49-F238E27FC236}">
                <a16:creationId xmlns:a16="http://schemas.microsoft.com/office/drawing/2014/main" id="{D7CF4BE5-0164-864D-0B15-DA42CC117D17}"/>
              </a:ext>
            </a:extLst>
          </p:cNvPr>
          <p:cNvSpPr>
            <a:spLocks noChangeArrowheads="1"/>
          </p:cNvSpPr>
          <p:nvPr/>
        </p:nvSpPr>
        <p:spPr bwMode="auto">
          <a:xfrm>
            <a:off x="3506789" y="277730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506" name="Rectangle 36">
            <a:extLst>
              <a:ext uri="{FF2B5EF4-FFF2-40B4-BE49-F238E27FC236}">
                <a16:creationId xmlns:a16="http://schemas.microsoft.com/office/drawing/2014/main" id="{8303ED6E-0FD0-7B17-1E7A-BF5263493040}"/>
              </a:ext>
            </a:extLst>
          </p:cNvPr>
          <p:cNvSpPr>
            <a:spLocks noChangeArrowheads="1"/>
          </p:cNvSpPr>
          <p:nvPr/>
        </p:nvSpPr>
        <p:spPr bwMode="auto">
          <a:xfrm>
            <a:off x="3506789" y="27439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507" name="Rectangle 37">
            <a:extLst>
              <a:ext uri="{FF2B5EF4-FFF2-40B4-BE49-F238E27FC236}">
                <a16:creationId xmlns:a16="http://schemas.microsoft.com/office/drawing/2014/main" id="{4ACF2539-A429-08F3-721E-FC994EB3D972}"/>
              </a:ext>
            </a:extLst>
          </p:cNvPr>
          <p:cNvSpPr>
            <a:spLocks noChangeArrowheads="1"/>
          </p:cNvSpPr>
          <p:nvPr/>
        </p:nvSpPr>
        <p:spPr bwMode="auto">
          <a:xfrm>
            <a:off x="3506789" y="27106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5508" name="Rectangle 38">
            <a:extLst>
              <a:ext uri="{FF2B5EF4-FFF2-40B4-BE49-F238E27FC236}">
                <a16:creationId xmlns:a16="http://schemas.microsoft.com/office/drawing/2014/main" id="{AF8E82D8-FB4F-EFA7-BE4F-45FA438085CC}"/>
              </a:ext>
            </a:extLst>
          </p:cNvPr>
          <p:cNvSpPr>
            <a:spLocks noChangeArrowheads="1"/>
          </p:cNvSpPr>
          <p:nvPr/>
        </p:nvSpPr>
        <p:spPr bwMode="auto">
          <a:xfrm>
            <a:off x="3436939" y="3129726"/>
            <a:ext cx="47625" cy="400110"/>
          </a:xfrm>
          <a:prstGeom prst="rect">
            <a:avLst/>
          </a:prstGeom>
          <a:solidFill>
            <a:schemeClr val="accent1"/>
          </a:solidFill>
          <a:ln w="38100" algn="ctr">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83111" name="Rectangle 39">
            <a:extLst>
              <a:ext uri="{FF2B5EF4-FFF2-40B4-BE49-F238E27FC236}">
                <a16:creationId xmlns:a16="http://schemas.microsoft.com/office/drawing/2014/main" id="{A14936D3-0759-7B1D-5126-9F7A392E81D7}"/>
              </a:ext>
            </a:extLst>
          </p:cNvPr>
          <p:cNvSpPr>
            <a:spLocks noChangeArrowheads="1"/>
          </p:cNvSpPr>
          <p:nvPr/>
        </p:nvSpPr>
        <p:spPr bwMode="auto">
          <a:xfrm>
            <a:off x="3135314" y="2882384"/>
            <a:ext cx="153987" cy="369332"/>
          </a:xfrm>
          <a:prstGeom prst="rect">
            <a:avLst/>
          </a:prstGeom>
          <a:gradFill rotWithShape="1">
            <a:gsLst>
              <a:gs pos="0">
                <a:schemeClr val="bg2">
                  <a:gamma/>
                  <a:shade val="46275"/>
                  <a:invGamma/>
                </a:schemeClr>
              </a:gs>
              <a:gs pos="100000">
                <a:schemeClr val="bg2"/>
              </a:gs>
            </a:gsLst>
            <a:lin ang="5400000" scaled="1"/>
          </a:gra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algn="ctr" eaLnBrk="0" fontAlgn="base" hangingPunct="0">
              <a:spcBef>
                <a:spcPct val="0"/>
              </a:spcBef>
              <a:spcAft>
                <a:spcPct val="0"/>
              </a:spcAft>
              <a:defRPr/>
            </a:pPr>
            <a:endParaRPr lang="en-GB">
              <a:solidFill>
                <a:srgbClr val="FFFFFF"/>
              </a:solidFill>
              <a:latin typeface="Arial" panose="020B0604020202020204" pitchFamily="34" charset="0"/>
            </a:endParaRPr>
          </a:p>
        </p:txBody>
      </p:sp>
      <p:sp>
        <p:nvSpPr>
          <p:cNvPr id="105510" name="Text Box 40">
            <a:extLst>
              <a:ext uri="{FF2B5EF4-FFF2-40B4-BE49-F238E27FC236}">
                <a16:creationId xmlns:a16="http://schemas.microsoft.com/office/drawing/2014/main" id="{B4594F5F-7759-3A49-9BF6-D183E9205A11}"/>
              </a:ext>
            </a:extLst>
          </p:cNvPr>
          <p:cNvSpPr txBox="1">
            <a:spLocks noChangeArrowheads="1"/>
          </p:cNvSpPr>
          <p:nvPr/>
        </p:nvSpPr>
        <p:spPr bwMode="auto">
          <a:xfrm>
            <a:off x="3211514" y="1258889"/>
            <a:ext cx="57626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1260475" indent="623888">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000" b="1">
                <a:solidFill>
                  <a:srgbClr val="FFFFFF"/>
                </a:solidFill>
              </a:rPr>
              <a:t>7)  Projectile starts to move</a:t>
            </a:r>
          </a:p>
        </p:txBody>
      </p:sp>
      <p:sp>
        <p:nvSpPr>
          <p:cNvPr id="105511" name="Line 41">
            <a:extLst>
              <a:ext uri="{FF2B5EF4-FFF2-40B4-BE49-F238E27FC236}">
                <a16:creationId xmlns:a16="http://schemas.microsoft.com/office/drawing/2014/main" id="{ED647DD4-A908-FB05-44E9-10CE2FD13A23}"/>
              </a:ext>
            </a:extLst>
          </p:cNvPr>
          <p:cNvSpPr>
            <a:spLocks noChangeShapeType="1"/>
          </p:cNvSpPr>
          <p:nvPr/>
        </p:nvSpPr>
        <p:spPr bwMode="auto">
          <a:xfrm flipH="1" flipV="1">
            <a:off x="3198814" y="4892675"/>
            <a:ext cx="3100387" cy="414338"/>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5512" name="Line 42">
            <a:extLst>
              <a:ext uri="{FF2B5EF4-FFF2-40B4-BE49-F238E27FC236}">
                <a16:creationId xmlns:a16="http://schemas.microsoft.com/office/drawing/2014/main" id="{FB179997-D9A9-4D97-22AE-E1D5041276F5}"/>
              </a:ext>
            </a:extLst>
          </p:cNvPr>
          <p:cNvSpPr>
            <a:spLocks noChangeShapeType="1"/>
          </p:cNvSpPr>
          <p:nvPr/>
        </p:nvSpPr>
        <p:spPr bwMode="auto">
          <a:xfrm flipH="1">
            <a:off x="6688139" y="5024439"/>
            <a:ext cx="841375" cy="122237"/>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5513" name="Cloud">
            <a:extLst>
              <a:ext uri="{FF2B5EF4-FFF2-40B4-BE49-F238E27FC236}">
                <a16:creationId xmlns:a16="http://schemas.microsoft.com/office/drawing/2014/main" id="{EFA4930D-C4D9-376F-2408-E3BB814DE4E2}"/>
              </a:ext>
            </a:extLst>
          </p:cNvPr>
          <p:cNvSpPr>
            <a:spLocks noChangeAspect="1" noEditPoints="1" noChangeArrowheads="1"/>
          </p:cNvSpPr>
          <p:nvPr/>
        </p:nvSpPr>
        <p:spPr bwMode="auto">
          <a:xfrm>
            <a:off x="3335339" y="2414589"/>
            <a:ext cx="523875" cy="14176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5514" name="Cloud">
            <a:extLst>
              <a:ext uri="{FF2B5EF4-FFF2-40B4-BE49-F238E27FC236}">
                <a16:creationId xmlns:a16="http://schemas.microsoft.com/office/drawing/2014/main" id="{FAF19471-6888-3EC2-123B-116C1027C129}"/>
              </a:ext>
            </a:extLst>
          </p:cNvPr>
          <p:cNvSpPr>
            <a:spLocks noChangeAspect="1" noEditPoints="1" noChangeArrowheads="1"/>
          </p:cNvSpPr>
          <p:nvPr/>
        </p:nvSpPr>
        <p:spPr bwMode="auto">
          <a:xfrm>
            <a:off x="3700464" y="2371725"/>
            <a:ext cx="738187"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5515" name="Cloud">
            <a:extLst>
              <a:ext uri="{FF2B5EF4-FFF2-40B4-BE49-F238E27FC236}">
                <a16:creationId xmlns:a16="http://schemas.microsoft.com/office/drawing/2014/main" id="{6EA01B5B-6B81-E001-009A-3CF262AD98E0}"/>
              </a:ext>
            </a:extLst>
          </p:cNvPr>
          <p:cNvSpPr>
            <a:spLocks noChangeAspect="1" noEditPoints="1" noChangeArrowheads="1"/>
          </p:cNvSpPr>
          <p:nvPr/>
        </p:nvSpPr>
        <p:spPr bwMode="auto">
          <a:xfrm>
            <a:off x="4260851" y="2395539"/>
            <a:ext cx="879475" cy="14176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5516" name="Cloud">
            <a:extLst>
              <a:ext uri="{FF2B5EF4-FFF2-40B4-BE49-F238E27FC236}">
                <a16:creationId xmlns:a16="http://schemas.microsoft.com/office/drawing/2014/main" id="{8841941B-AD36-16E7-CF1C-6C5B678033B7}"/>
              </a:ext>
            </a:extLst>
          </p:cNvPr>
          <p:cNvSpPr>
            <a:spLocks noChangeAspect="1" noEditPoints="1" noChangeArrowheads="1"/>
          </p:cNvSpPr>
          <p:nvPr/>
        </p:nvSpPr>
        <p:spPr bwMode="auto">
          <a:xfrm>
            <a:off x="4927601" y="2362200"/>
            <a:ext cx="879475"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5517" name="Cloud">
            <a:extLst>
              <a:ext uri="{FF2B5EF4-FFF2-40B4-BE49-F238E27FC236}">
                <a16:creationId xmlns:a16="http://schemas.microsoft.com/office/drawing/2014/main" id="{E70F9488-AC8D-B172-466E-A4B9E3C906DE}"/>
              </a:ext>
            </a:extLst>
          </p:cNvPr>
          <p:cNvSpPr>
            <a:spLocks noChangeAspect="1" noEditPoints="1" noChangeArrowheads="1"/>
          </p:cNvSpPr>
          <p:nvPr/>
        </p:nvSpPr>
        <p:spPr bwMode="auto">
          <a:xfrm>
            <a:off x="5686426" y="2362200"/>
            <a:ext cx="879475"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5518" name="Line 49">
            <a:extLst>
              <a:ext uri="{FF2B5EF4-FFF2-40B4-BE49-F238E27FC236}">
                <a16:creationId xmlns:a16="http://schemas.microsoft.com/office/drawing/2014/main" id="{87017307-2200-897F-27D2-2D7077468283}"/>
              </a:ext>
            </a:extLst>
          </p:cNvPr>
          <p:cNvSpPr>
            <a:spLocks noChangeShapeType="1"/>
          </p:cNvSpPr>
          <p:nvPr/>
        </p:nvSpPr>
        <p:spPr bwMode="auto">
          <a:xfrm flipH="1" flipV="1">
            <a:off x="8932864" y="5376863"/>
            <a:ext cx="9525" cy="900112"/>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5519" name="Line 50">
            <a:extLst>
              <a:ext uri="{FF2B5EF4-FFF2-40B4-BE49-F238E27FC236}">
                <a16:creationId xmlns:a16="http://schemas.microsoft.com/office/drawing/2014/main" id="{D0E2CC42-B748-FF2E-6E53-2F53DC436E56}"/>
              </a:ext>
            </a:extLst>
          </p:cNvPr>
          <p:cNvSpPr>
            <a:spLocks noChangeShapeType="1"/>
          </p:cNvSpPr>
          <p:nvPr/>
        </p:nvSpPr>
        <p:spPr bwMode="auto">
          <a:xfrm flipH="1">
            <a:off x="6283326" y="5153026"/>
            <a:ext cx="428625" cy="157163"/>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5520" name="Cloud">
            <a:extLst>
              <a:ext uri="{FF2B5EF4-FFF2-40B4-BE49-F238E27FC236}">
                <a16:creationId xmlns:a16="http://schemas.microsoft.com/office/drawing/2014/main" id="{C70DDDB9-E834-AB16-0C37-565AB919CEEC}"/>
              </a:ext>
            </a:extLst>
          </p:cNvPr>
          <p:cNvSpPr>
            <a:spLocks noChangeAspect="1" noEditPoints="1" noChangeArrowheads="1"/>
          </p:cNvSpPr>
          <p:nvPr/>
        </p:nvSpPr>
        <p:spPr bwMode="auto">
          <a:xfrm>
            <a:off x="6376989" y="2351089"/>
            <a:ext cx="879475" cy="14176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5521" name="Cloud">
            <a:extLst>
              <a:ext uri="{FF2B5EF4-FFF2-40B4-BE49-F238E27FC236}">
                <a16:creationId xmlns:a16="http://schemas.microsoft.com/office/drawing/2014/main" id="{C4A72A77-6777-0E97-6696-D628241F6BFB}"/>
              </a:ext>
            </a:extLst>
          </p:cNvPr>
          <p:cNvSpPr>
            <a:spLocks noChangeAspect="1" noEditPoints="1" noChangeArrowheads="1"/>
          </p:cNvSpPr>
          <p:nvPr/>
        </p:nvSpPr>
        <p:spPr bwMode="auto">
          <a:xfrm>
            <a:off x="6948488" y="2374900"/>
            <a:ext cx="652462"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5522" name="Cloud">
            <a:extLst>
              <a:ext uri="{FF2B5EF4-FFF2-40B4-BE49-F238E27FC236}">
                <a16:creationId xmlns:a16="http://schemas.microsoft.com/office/drawing/2014/main" id="{284C3E52-368F-6465-DC1C-B788465B8F26}"/>
              </a:ext>
            </a:extLst>
          </p:cNvPr>
          <p:cNvSpPr>
            <a:spLocks noChangeAspect="1" noEditPoints="1" noChangeArrowheads="1"/>
          </p:cNvSpPr>
          <p:nvPr/>
        </p:nvSpPr>
        <p:spPr bwMode="auto">
          <a:xfrm>
            <a:off x="7424738" y="2363789"/>
            <a:ext cx="652462" cy="14176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5523" name="Text Box 54">
            <a:extLst>
              <a:ext uri="{FF2B5EF4-FFF2-40B4-BE49-F238E27FC236}">
                <a16:creationId xmlns:a16="http://schemas.microsoft.com/office/drawing/2014/main" id="{DC62E359-6C99-6099-FDB2-DC5120379428}"/>
              </a:ext>
            </a:extLst>
          </p:cNvPr>
          <p:cNvSpPr txBox="1">
            <a:spLocks noChangeArrowheads="1"/>
          </p:cNvSpPr>
          <p:nvPr/>
        </p:nvSpPr>
        <p:spPr bwMode="auto">
          <a:xfrm>
            <a:off x="3387725" y="5480050"/>
            <a:ext cx="5437188" cy="3365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CC00"/>
                </a:solidFill>
              </a:rPr>
              <a:t>Pressure variation at front of chamber is reduced</a:t>
            </a:r>
          </a:p>
        </p:txBody>
      </p:sp>
      <p:sp>
        <p:nvSpPr>
          <p:cNvPr id="105524" name="Cloud">
            <a:extLst>
              <a:ext uri="{FF2B5EF4-FFF2-40B4-BE49-F238E27FC236}">
                <a16:creationId xmlns:a16="http://schemas.microsoft.com/office/drawing/2014/main" id="{C334A413-8345-0E4B-F5BF-7218751CCA40}"/>
              </a:ext>
            </a:extLst>
          </p:cNvPr>
          <p:cNvSpPr>
            <a:spLocks noChangeAspect="1" noEditPoints="1" noChangeArrowheads="1"/>
          </p:cNvSpPr>
          <p:nvPr/>
        </p:nvSpPr>
        <p:spPr bwMode="auto">
          <a:xfrm>
            <a:off x="7866063" y="2352675"/>
            <a:ext cx="925512"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5525" name="Line 56">
            <a:extLst>
              <a:ext uri="{FF2B5EF4-FFF2-40B4-BE49-F238E27FC236}">
                <a16:creationId xmlns:a16="http://schemas.microsoft.com/office/drawing/2014/main" id="{043B3E16-1C3F-8CDA-AE3C-8A97BD8C80FE}"/>
              </a:ext>
            </a:extLst>
          </p:cNvPr>
          <p:cNvSpPr>
            <a:spLocks noChangeShapeType="1"/>
          </p:cNvSpPr>
          <p:nvPr/>
        </p:nvSpPr>
        <p:spPr bwMode="auto">
          <a:xfrm flipH="1" flipV="1">
            <a:off x="7497764" y="5029201"/>
            <a:ext cx="1411287" cy="365125"/>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5526" name="Line 57">
            <a:extLst>
              <a:ext uri="{FF2B5EF4-FFF2-40B4-BE49-F238E27FC236}">
                <a16:creationId xmlns:a16="http://schemas.microsoft.com/office/drawing/2014/main" id="{55944954-FF53-1F83-625A-E173BA0F523E}"/>
              </a:ext>
            </a:extLst>
          </p:cNvPr>
          <p:cNvSpPr>
            <a:spLocks noChangeShapeType="1"/>
          </p:cNvSpPr>
          <p:nvPr/>
        </p:nvSpPr>
        <p:spPr bwMode="auto">
          <a:xfrm>
            <a:off x="7454901" y="4333875"/>
            <a:ext cx="1306513" cy="12700"/>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5527" name="Text Box 58">
            <a:extLst>
              <a:ext uri="{FF2B5EF4-FFF2-40B4-BE49-F238E27FC236}">
                <a16:creationId xmlns:a16="http://schemas.microsoft.com/office/drawing/2014/main" id="{9DCE6276-2D89-6BF2-F4B4-17F8A6ADEA3F}"/>
              </a:ext>
            </a:extLst>
          </p:cNvPr>
          <p:cNvSpPr txBox="1">
            <a:spLocks noChangeArrowheads="1"/>
          </p:cNvSpPr>
          <p:nvPr/>
        </p:nvSpPr>
        <p:spPr bwMode="auto">
          <a:xfrm>
            <a:off x="6651626" y="4419600"/>
            <a:ext cx="3421063" cy="3365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CC00"/>
                </a:solidFill>
              </a:rPr>
              <a:t>Gas flows behind projectile</a:t>
            </a:r>
          </a:p>
        </p:txBody>
      </p:sp>
    </p:spTree>
  </p:cSld>
  <p:clrMapOvr>
    <a:masterClrMapping/>
  </p:clrMapOvr>
  <p:transition>
    <p:wipe dir="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Line 3">
            <a:extLst>
              <a:ext uri="{FF2B5EF4-FFF2-40B4-BE49-F238E27FC236}">
                <a16:creationId xmlns:a16="http://schemas.microsoft.com/office/drawing/2014/main" id="{8539C820-26FA-1305-9D1A-38D6AD3DD2BF}"/>
              </a:ext>
            </a:extLst>
          </p:cNvPr>
          <p:cNvSpPr>
            <a:spLocks noChangeShapeType="1"/>
          </p:cNvSpPr>
          <p:nvPr/>
        </p:nvSpPr>
        <p:spPr bwMode="auto">
          <a:xfrm>
            <a:off x="3208338" y="6294438"/>
            <a:ext cx="6699250" cy="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6499" name="Text Box 4">
            <a:extLst>
              <a:ext uri="{FF2B5EF4-FFF2-40B4-BE49-F238E27FC236}">
                <a16:creationId xmlns:a16="http://schemas.microsoft.com/office/drawing/2014/main" id="{EF01D98A-7E33-FF3F-7507-7F17C023B1CF}"/>
              </a:ext>
            </a:extLst>
          </p:cNvPr>
          <p:cNvSpPr txBox="1">
            <a:spLocks noChangeArrowheads="1"/>
          </p:cNvSpPr>
          <p:nvPr/>
        </p:nvSpPr>
        <p:spPr bwMode="auto">
          <a:xfrm>
            <a:off x="2070101" y="4814889"/>
            <a:ext cx="1020763" cy="274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99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200" b="1">
                <a:solidFill>
                  <a:srgbClr val="C0C0C0"/>
                </a:solidFill>
              </a:rPr>
              <a:t>PRESSURE</a:t>
            </a:r>
          </a:p>
        </p:txBody>
      </p:sp>
      <p:sp>
        <p:nvSpPr>
          <p:cNvPr id="106500" name="Line 5">
            <a:extLst>
              <a:ext uri="{FF2B5EF4-FFF2-40B4-BE49-F238E27FC236}">
                <a16:creationId xmlns:a16="http://schemas.microsoft.com/office/drawing/2014/main" id="{22697985-8E44-26C8-2C16-AB94775B09C4}"/>
              </a:ext>
            </a:extLst>
          </p:cNvPr>
          <p:cNvSpPr>
            <a:spLocks noChangeShapeType="1"/>
          </p:cNvSpPr>
          <p:nvPr/>
        </p:nvSpPr>
        <p:spPr bwMode="auto">
          <a:xfrm flipV="1">
            <a:off x="3208338" y="4452938"/>
            <a:ext cx="0" cy="184150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6501" name="Rectangle 6">
            <a:extLst>
              <a:ext uri="{FF2B5EF4-FFF2-40B4-BE49-F238E27FC236}">
                <a16:creationId xmlns:a16="http://schemas.microsoft.com/office/drawing/2014/main" id="{073C6217-CF15-D601-7D99-DD8EA2048C19}"/>
              </a:ext>
            </a:extLst>
          </p:cNvPr>
          <p:cNvSpPr>
            <a:spLocks noChangeAspect="1" noChangeArrowheads="1"/>
          </p:cNvSpPr>
          <p:nvPr/>
        </p:nvSpPr>
        <p:spPr bwMode="auto">
          <a:xfrm>
            <a:off x="3319463" y="1974850"/>
            <a:ext cx="6362700" cy="2146300"/>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02" name="Rectangle 7">
            <a:extLst>
              <a:ext uri="{FF2B5EF4-FFF2-40B4-BE49-F238E27FC236}">
                <a16:creationId xmlns:a16="http://schemas.microsoft.com/office/drawing/2014/main" id="{67A83B3F-12F3-8996-9537-A3AE29B780C6}"/>
              </a:ext>
            </a:extLst>
          </p:cNvPr>
          <p:cNvSpPr>
            <a:spLocks noChangeArrowheads="1"/>
          </p:cNvSpPr>
          <p:nvPr/>
        </p:nvSpPr>
        <p:spPr bwMode="auto">
          <a:xfrm>
            <a:off x="4487864" y="2992439"/>
            <a:ext cx="1228725" cy="809625"/>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03" name="Rectangle 8">
            <a:extLst>
              <a:ext uri="{FF2B5EF4-FFF2-40B4-BE49-F238E27FC236}">
                <a16:creationId xmlns:a16="http://schemas.microsoft.com/office/drawing/2014/main" id="{A80AE064-00DB-F435-C5AA-86C3409E9189}"/>
              </a:ext>
            </a:extLst>
          </p:cNvPr>
          <p:cNvSpPr>
            <a:spLocks noChangeArrowheads="1"/>
          </p:cNvSpPr>
          <p:nvPr/>
        </p:nvSpPr>
        <p:spPr bwMode="auto">
          <a:xfrm>
            <a:off x="3294064" y="2339975"/>
            <a:ext cx="6391275" cy="1462088"/>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04" name="Rectangle 9">
            <a:extLst>
              <a:ext uri="{FF2B5EF4-FFF2-40B4-BE49-F238E27FC236}">
                <a16:creationId xmlns:a16="http://schemas.microsoft.com/office/drawing/2014/main" id="{9350C848-E230-875C-862C-28BD59B0EB48}"/>
              </a:ext>
            </a:extLst>
          </p:cNvPr>
          <p:cNvSpPr>
            <a:spLocks noChangeAspect="1" noChangeArrowheads="1"/>
          </p:cNvSpPr>
          <p:nvPr/>
        </p:nvSpPr>
        <p:spPr bwMode="auto">
          <a:xfrm>
            <a:off x="3127375" y="2063750"/>
            <a:ext cx="173038" cy="2001838"/>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05" name="AutoShape 12">
            <a:extLst>
              <a:ext uri="{FF2B5EF4-FFF2-40B4-BE49-F238E27FC236}">
                <a16:creationId xmlns:a16="http://schemas.microsoft.com/office/drawing/2014/main" id="{71D18404-A82E-AF4D-26DF-74DDBC44CC27}"/>
              </a:ext>
            </a:extLst>
          </p:cNvPr>
          <p:cNvSpPr>
            <a:spLocks noChangeArrowheads="1"/>
          </p:cNvSpPr>
          <p:nvPr/>
        </p:nvSpPr>
        <p:spPr bwMode="auto">
          <a:xfrm rot="5400000" flipH="1">
            <a:off x="8835232" y="2813527"/>
            <a:ext cx="1412875" cy="49434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2779 w 21600"/>
              <a:gd name="T13" fmla="*/ 2779 h 21600"/>
              <a:gd name="T14" fmla="*/ 18821 w 21600"/>
              <a:gd name="T15" fmla="*/ 18821 h 21600"/>
            </a:gdLst>
            <a:ahLst/>
            <a:cxnLst>
              <a:cxn ang="T8">
                <a:pos x="T0" y="T1"/>
              </a:cxn>
              <a:cxn ang="T9">
                <a:pos x="T2" y="T3"/>
              </a:cxn>
              <a:cxn ang="T10">
                <a:pos x="T4" y="T5"/>
              </a:cxn>
              <a:cxn ang="T11">
                <a:pos x="T6" y="T7"/>
              </a:cxn>
            </a:cxnLst>
            <a:rect l="T12" t="T13" r="T14" b="T15"/>
            <a:pathLst>
              <a:path w="21600" h="21600">
                <a:moveTo>
                  <a:pt x="0" y="0"/>
                </a:moveTo>
                <a:lnTo>
                  <a:pt x="1957" y="21600"/>
                </a:lnTo>
                <a:lnTo>
                  <a:pt x="19643" y="21600"/>
                </a:lnTo>
                <a:lnTo>
                  <a:pt x="21600" y="0"/>
                </a:lnTo>
                <a:lnTo>
                  <a:pt x="0" y="0"/>
                </a:lnTo>
                <a:close/>
              </a:path>
            </a:pathLst>
          </a:cu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6506" name="Rectangle 13">
            <a:extLst>
              <a:ext uri="{FF2B5EF4-FFF2-40B4-BE49-F238E27FC236}">
                <a16:creationId xmlns:a16="http://schemas.microsoft.com/office/drawing/2014/main" id="{28A52C5B-C0D2-F916-A18E-3CC3BD5EFE0B}"/>
              </a:ext>
            </a:extLst>
          </p:cNvPr>
          <p:cNvSpPr>
            <a:spLocks noChangeArrowheads="1"/>
          </p:cNvSpPr>
          <p:nvPr/>
        </p:nvSpPr>
        <p:spPr bwMode="auto">
          <a:xfrm>
            <a:off x="3506789" y="35329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07" name="Rectangle 14">
            <a:extLst>
              <a:ext uri="{FF2B5EF4-FFF2-40B4-BE49-F238E27FC236}">
                <a16:creationId xmlns:a16="http://schemas.microsoft.com/office/drawing/2014/main" id="{A713825B-4D5F-05BD-07F9-91BD2F11EAD2}"/>
              </a:ext>
            </a:extLst>
          </p:cNvPr>
          <p:cNvSpPr>
            <a:spLocks noChangeArrowheads="1"/>
          </p:cNvSpPr>
          <p:nvPr/>
        </p:nvSpPr>
        <p:spPr bwMode="auto">
          <a:xfrm>
            <a:off x="3506789" y="34996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08" name="Rectangle 15">
            <a:extLst>
              <a:ext uri="{FF2B5EF4-FFF2-40B4-BE49-F238E27FC236}">
                <a16:creationId xmlns:a16="http://schemas.microsoft.com/office/drawing/2014/main" id="{FAD08BE3-BD9F-937B-FD95-827D265092B1}"/>
              </a:ext>
            </a:extLst>
          </p:cNvPr>
          <p:cNvSpPr>
            <a:spLocks noChangeArrowheads="1"/>
          </p:cNvSpPr>
          <p:nvPr/>
        </p:nvSpPr>
        <p:spPr bwMode="auto">
          <a:xfrm>
            <a:off x="3506789" y="346627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09" name="Rectangle 16">
            <a:extLst>
              <a:ext uri="{FF2B5EF4-FFF2-40B4-BE49-F238E27FC236}">
                <a16:creationId xmlns:a16="http://schemas.microsoft.com/office/drawing/2014/main" id="{1A9DA607-ED8D-B573-B890-76B35DCAF8CD}"/>
              </a:ext>
            </a:extLst>
          </p:cNvPr>
          <p:cNvSpPr>
            <a:spLocks noChangeArrowheads="1"/>
          </p:cNvSpPr>
          <p:nvPr/>
        </p:nvSpPr>
        <p:spPr bwMode="auto">
          <a:xfrm>
            <a:off x="3506789" y="343293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10" name="Rectangle 17">
            <a:extLst>
              <a:ext uri="{FF2B5EF4-FFF2-40B4-BE49-F238E27FC236}">
                <a16:creationId xmlns:a16="http://schemas.microsoft.com/office/drawing/2014/main" id="{20E0B04D-17DA-8725-A13A-7D184EF555E5}"/>
              </a:ext>
            </a:extLst>
          </p:cNvPr>
          <p:cNvSpPr>
            <a:spLocks noChangeArrowheads="1"/>
          </p:cNvSpPr>
          <p:nvPr/>
        </p:nvSpPr>
        <p:spPr bwMode="auto">
          <a:xfrm>
            <a:off x="3506789" y="33884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11" name="Rectangle 18">
            <a:extLst>
              <a:ext uri="{FF2B5EF4-FFF2-40B4-BE49-F238E27FC236}">
                <a16:creationId xmlns:a16="http://schemas.microsoft.com/office/drawing/2014/main" id="{AED9D434-A87A-C063-9431-234E9B3C20CD}"/>
              </a:ext>
            </a:extLst>
          </p:cNvPr>
          <p:cNvSpPr>
            <a:spLocks noChangeArrowheads="1"/>
          </p:cNvSpPr>
          <p:nvPr/>
        </p:nvSpPr>
        <p:spPr bwMode="auto">
          <a:xfrm>
            <a:off x="3506789" y="33551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12" name="Rectangle 19">
            <a:extLst>
              <a:ext uri="{FF2B5EF4-FFF2-40B4-BE49-F238E27FC236}">
                <a16:creationId xmlns:a16="http://schemas.microsoft.com/office/drawing/2014/main" id="{6BF1DC37-9862-ED2E-2C67-5B4EA5978946}"/>
              </a:ext>
            </a:extLst>
          </p:cNvPr>
          <p:cNvSpPr>
            <a:spLocks noChangeArrowheads="1"/>
          </p:cNvSpPr>
          <p:nvPr/>
        </p:nvSpPr>
        <p:spPr bwMode="auto">
          <a:xfrm>
            <a:off x="3506789" y="33218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13" name="Rectangle 20">
            <a:extLst>
              <a:ext uri="{FF2B5EF4-FFF2-40B4-BE49-F238E27FC236}">
                <a16:creationId xmlns:a16="http://schemas.microsoft.com/office/drawing/2014/main" id="{BCDCE230-3451-527E-02C4-0B5505DB35ED}"/>
              </a:ext>
            </a:extLst>
          </p:cNvPr>
          <p:cNvSpPr>
            <a:spLocks noChangeArrowheads="1"/>
          </p:cNvSpPr>
          <p:nvPr/>
        </p:nvSpPr>
        <p:spPr bwMode="auto">
          <a:xfrm>
            <a:off x="3506789" y="328847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14" name="Rectangle 21">
            <a:extLst>
              <a:ext uri="{FF2B5EF4-FFF2-40B4-BE49-F238E27FC236}">
                <a16:creationId xmlns:a16="http://schemas.microsoft.com/office/drawing/2014/main" id="{34733BEC-DDB9-9A5F-CE7D-DF37DDCF0E0D}"/>
              </a:ext>
            </a:extLst>
          </p:cNvPr>
          <p:cNvSpPr>
            <a:spLocks noChangeArrowheads="1"/>
          </p:cNvSpPr>
          <p:nvPr/>
        </p:nvSpPr>
        <p:spPr bwMode="auto">
          <a:xfrm>
            <a:off x="3506789" y="32440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15" name="Rectangle 22">
            <a:extLst>
              <a:ext uri="{FF2B5EF4-FFF2-40B4-BE49-F238E27FC236}">
                <a16:creationId xmlns:a16="http://schemas.microsoft.com/office/drawing/2014/main" id="{D084CD68-3ACD-0522-6A9D-3DC499F761D6}"/>
              </a:ext>
            </a:extLst>
          </p:cNvPr>
          <p:cNvSpPr>
            <a:spLocks noChangeArrowheads="1"/>
          </p:cNvSpPr>
          <p:nvPr/>
        </p:nvSpPr>
        <p:spPr bwMode="auto">
          <a:xfrm>
            <a:off x="3506789" y="32106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16" name="Rectangle 23">
            <a:extLst>
              <a:ext uri="{FF2B5EF4-FFF2-40B4-BE49-F238E27FC236}">
                <a16:creationId xmlns:a16="http://schemas.microsoft.com/office/drawing/2014/main" id="{450FB834-9D53-2B42-2C05-6CA89299497E}"/>
              </a:ext>
            </a:extLst>
          </p:cNvPr>
          <p:cNvSpPr>
            <a:spLocks noChangeArrowheads="1"/>
          </p:cNvSpPr>
          <p:nvPr/>
        </p:nvSpPr>
        <p:spPr bwMode="auto">
          <a:xfrm>
            <a:off x="3506789" y="31773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17" name="Rectangle 24">
            <a:extLst>
              <a:ext uri="{FF2B5EF4-FFF2-40B4-BE49-F238E27FC236}">
                <a16:creationId xmlns:a16="http://schemas.microsoft.com/office/drawing/2014/main" id="{6A3CFAE5-EA7D-6BC6-C6A8-D3A1C6ECFF8A}"/>
              </a:ext>
            </a:extLst>
          </p:cNvPr>
          <p:cNvSpPr>
            <a:spLocks noChangeArrowheads="1"/>
          </p:cNvSpPr>
          <p:nvPr/>
        </p:nvSpPr>
        <p:spPr bwMode="auto">
          <a:xfrm>
            <a:off x="3506789" y="314401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18" name="Rectangle 25">
            <a:extLst>
              <a:ext uri="{FF2B5EF4-FFF2-40B4-BE49-F238E27FC236}">
                <a16:creationId xmlns:a16="http://schemas.microsoft.com/office/drawing/2014/main" id="{A5BCF44E-5CF3-58E4-F0A4-E432335A45E2}"/>
              </a:ext>
            </a:extLst>
          </p:cNvPr>
          <p:cNvSpPr>
            <a:spLocks noChangeArrowheads="1"/>
          </p:cNvSpPr>
          <p:nvPr/>
        </p:nvSpPr>
        <p:spPr bwMode="auto">
          <a:xfrm>
            <a:off x="3506789" y="30995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19" name="Rectangle 26">
            <a:extLst>
              <a:ext uri="{FF2B5EF4-FFF2-40B4-BE49-F238E27FC236}">
                <a16:creationId xmlns:a16="http://schemas.microsoft.com/office/drawing/2014/main" id="{4A877135-40B0-9B50-495C-ABB0FF2A0431}"/>
              </a:ext>
            </a:extLst>
          </p:cNvPr>
          <p:cNvSpPr>
            <a:spLocks noChangeArrowheads="1"/>
          </p:cNvSpPr>
          <p:nvPr/>
        </p:nvSpPr>
        <p:spPr bwMode="auto">
          <a:xfrm>
            <a:off x="3506789" y="30662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20" name="Rectangle 27">
            <a:extLst>
              <a:ext uri="{FF2B5EF4-FFF2-40B4-BE49-F238E27FC236}">
                <a16:creationId xmlns:a16="http://schemas.microsoft.com/office/drawing/2014/main" id="{71442C0E-DD96-1E58-053E-67B439C7DBC6}"/>
              </a:ext>
            </a:extLst>
          </p:cNvPr>
          <p:cNvSpPr>
            <a:spLocks noChangeArrowheads="1"/>
          </p:cNvSpPr>
          <p:nvPr/>
        </p:nvSpPr>
        <p:spPr bwMode="auto">
          <a:xfrm>
            <a:off x="3506789" y="30328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21" name="Rectangle 28">
            <a:extLst>
              <a:ext uri="{FF2B5EF4-FFF2-40B4-BE49-F238E27FC236}">
                <a16:creationId xmlns:a16="http://schemas.microsoft.com/office/drawing/2014/main" id="{5B2E5506-C179-0920-AB37-37E7E38FC8D1}"/>
              </a:ext>
            </a:extLst>
          </p:cNvPr>
          <p:cNvSpPr>
            <a:spLocks noChangeArrowheads="1"/>
          </p:cNvSpPr>
          <p:nvPr/>
        </p:nvSpPr>
        <p:spPr bwMode="auto">
          <a:xfrm>
            <a:off x="3506789" y="299955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22" name="Rectangle 29">
            <a:extLst>
              <a:ext uri="{FF2B5EF4-FFF2-40B4-BE49-F238E27FC236}">
                <a16:creationId xmlns:a16="http://schemas.microsoft.com/office/drawing/2014/main" id="{48FFD618-EBF8-473C-D6AB-92DF6228F7BE}"/>
              </a:ext>
            </a:extLst>
          </p:cNvPr>
          <p:cNvSpPr>
            <a:spLocks noChangeArrowheads="1"/>
          </p:cNvSpPr>
          <p:nvPr/>
        </p:nvSpPr>
        <p:spPr bwMode="auto">
          <a:xfrm>
            <a:off x="3506789" y="295510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23" name="Rectangle 30">
            <a:extLst>
              <a:ext uri="{FF2B5EF4-FFF2-40B4-BE49-F238E27FC236}">
                <a16:creationId xmlns:a16="http://schemas.microsoft.com/office/drawing/2014/main" id="{8042598D-5A46-F204-A406-4A59AC0B6DEC}"/>
              </a:ext>
            </a:extLst>
          </p:cNvPr>
          <p:cNvSpPr>
            <a:spLocks noChangeArrowheads="1"/>
          </p:cNvSpPr>
          <p:nvPr/>
        </p:nvSpPr>
        <p:spPr bwMode="auto">
          <a:xfrm>
            <a:off x="3506789" y="29217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24" name="Rectangle 31">
            <a:extLst>
              <a:ext uri="{FF2B5EF4-FFF2-40B4-BE49-F238E27FC236}">
                <a16:creationId xmlns:a16="http://schemas.microsoft.com/office/drawing/2014/main" id="{9E557953-3766-65B3-5274-541BDD60CB66}"/>
              </a:ext>
            </a:extLst>
          </p:cNvPr>
          <p:cNvSpPr>
            <a:spLocks noChangeArrowheads="1"/>
          </p:cNvSpPr>
          <p:nvPr/>
        </p:nvSpPr>
        <p:spPr bwMode="auto">
          <a:xfrm>
            <a:off x="3506789" y="28884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25" name="Rectangle 32">
            <a:extLst>
              <a:ext uri="{FF2B5EF4-FFF2-40B4-BE49-F238E27FC236}">
                <a16:creationId xmlns:a16="http://schemas.microsoft.com/office/drawing/2014/main" id="{5E6D8BB8-8E56-4642-0C30-B2B2420799E3}"/>
              </a:ext>
            </a:extLst>
          </p:cNvPr>
          <p:cNvSpPr>
            <a:spLocks noChangeArrowheads="1"/>
          </p:cNvSpPr>
          <p:nvPr/>
        </p:nvSpPr>
        <p:spPr bwMode="auto">
          <a:xfrm>
            <a:off x="3506789" y="285508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26" name="Rectangle 33">
            <a:extLst>
              <a:ext uri="{FF2B5EF4-FFF2-40B4-BE49-F238E27FC236}">
                <a16:creationId xmlns:a16="http://schemas.microsoft.com/office/drawing/2014/main" id="{136B096C-4678-3BA9-ECF7-140D569E227F}"/>
              </a:ext>
            </a:extLst>
          </p:cNvPr>
          <p:cNvSpPr>
            <a:spLocks noChangeArrowheads="1"/>
          </p:cNvSpPr>
          <p:nvPr/>
        </p:nvSpPr>
        <p:spPr bwMode="auto">
          <a:xfrm>
            <a:off x="3506789" y="2810639"/>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27" name="Rectangle 34">
            <a:extLst>
              <a:ext uri="{FF2B5EF4-FFF2-40B4-BE49-F238E27FC236}">
                <a16:creationId xmlns:a16="http://schemas.microsoft.com/office/drawing/2014/main" id="{F0F81A36-719A-E1F0-CEF6-3EC74441E06B}"/>
              </a:ext>
            </a:extLst>
          </p:cNvPr>
          <p:cNvSpPr>
            <a:spLocks noChangeArrowheads="1"/>
          </p:cNvSpPr>
          <p:nvPr/>
        </p:nvSpPr>
        <p:spPr bwMode="auto">
          <a:xfrm>
            <a:off x="3506789" y="2777302"/>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28" name="Rectangle 35">
            <a:extLst>
              <a:ext uri="{FF2B5EF4-FFF2-40B4-BE49-F238E27FC236}">
                <a16:creationId xmlns:a16="http://schemas.microsoft.com/office/drawing/2014/main" id="{D34D32F3-195C-97CC-ED17-A26C81BFA58C}"/>
              </a:ext>
            </a:extLst>
          </p:cNvPr>
          <p:cNvSpPr>
            <a:spLocks noChangeArrowheads="1"/>
          </p:cNvSpPr>
          <p:nvPr/>
        </p:nvSpPr>
        <p:spPr bwMode="auto">
          <a:xfrm>
            <a:off x="3506789" y="2743964"/>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29" name="Rectangle 36">
            <a:extLst>
              <a:ext uri="{FF2B5EF4-FFF2-40B4-BE49-F238E27FC236}">
                <a16:creationId xmlns:a16="http://schemas.microsoft.com/office/drawing/2014/main" id="{A319EFD2-AD49-DA82-7704-4390322547FE}"/>
              </a:ext>
            </a:extLst>
          </p:cNvPr>
          <p:cNvSpPr>
            <a:spLocks noChangeArrowheads="1"/>
          </p:cNvSpPr>
          <p:nvPr/>
        </p:nvSpPr>
        <p:spPr bwMode="auto">
          <a:xfrm>
            <a:off x="3506789" y="2710627"/>
            <a:ext cx="4537075" cy="400110"/>
          </a:xfrm>
          <a:prstGeom prst="rect">
            <a:avLst/>
          </a:prstGeom>
          <a:solidFill>
            <a:srgbClr val="FFCC66"/>
          </a:soli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06530" name="Rectangle 37">
            <a:extLst>
              <a:ext uri="{FF2B5EF4-FFF2-40B4-BE49-F238E27FC236}">
                <a16:creationId xmlns:a16="http://schemas.microsoft.com/office/drawing/2014/main" id="{B3359A74-7B2F-E4E9-AC0C-576F54906023}"/>
              </a:ext>
            </a:extLst>
          </p:cNvPr>
          <p:cNvSpPr>
            <a:spLocks noChangeArrowheads="1"/>
          </p:cNvSpPr>
          <p:nvPr/>
        </p:nvSpPr>
        <p:spPr bwMode="auto">
          <a:xfrm>
            <a:off x="3436939" y="3129726"/>
            <a:ext cx="47625" cy="400110"/>
          </a:xfrm>
          <a:prstGeom prst="rect">
            <a:avLst/>
          </a:prstGeom>
          <a:solidFill>
            <a:schemeClr val="accent1"/>
          </a:solidFill>
          <a:ln w="38100" algn="ctr">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85158" name="Rectangle 38">
            <a:extLst>
              <a:ext uri="{FF2B5EF4-FFF2-40B4-BE49-F238E27FC236}">
                <a16:creationId xmlns:a16="http://schemas.microsoft.com/office/drawing/2014/main" id="{C108E093-140A-BBD1-FFC7-C592EF55D094}"/>
              </a:ext>
            </a:extLst>
          </p:cNvPr>
          <p:cNvSpPr>
            <a:spLocks noChangeArrowheads="1"/>
          </p:cNvSpPr>
          <p:nvPr/>
        </p:nvSpPr>
        <p:spPr bwMode="auto">
          <a:xfrm>
            <a:off x="3135314" y="2882384"/>
            <a:ext cx="153987" cy="369332"/>
          </a:xfrm>
          <a:prstGeom prst="rect">
            <a:avLst/>
          </a:prstGeom>
          <a:gradFill rotWithShape="1">
            <a:gsLst>
              <a:gs pos="0">
                <a:schemeClr val="bg2">
                  <a:gamma/>
                  <a:shade val="46275"/>
                  <a:invGamma/>
                </a:schemeClr>
              </a:gs>
              <a:gs pos="100000">
                <a:schemeClr val="bg2"/>
              </a:gs>
            </a:gsLst>
            <a:lin ang="5400000" scaled="1"/>
          </a:gra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algn="ctr" eaLnBrk="0" fontAlgn="base" hangingPunct="0">
              <a:spcBef>
                <a:spcPct val="0"/>
              </a:spcBef>
              <a:spcAft>
                <a:spcPct val="0"/>
              </a:spcAft>
              <a:defRPr/>
            </a:pPr>
            <a:endParaRPr lang="en-GB">
              <a:solidFill>
                <a:srgbClr val="FFFFFF"/>
              </a:solidFill>
              <a:latin typeface="Arial" panose="020B0604020202020204" pitchFamily="34" charset="0"/>
            </a:endParaRPr>
          </a:p>
        </p:txBody>
      </p:sp>
      <p:sp>
        <p:nvSpPr>
          <p:cNvPr id="106532" name="Text Box 39">
            <a:extLst>
              <a:ext uri="{FF2B5EF4-FFF2-40B4-BE49-F238E27FC236}">
                <a16:creationId xmlns:a16="http://schemas.microsoft.com/office/drawing/2014/main" id="{1EC5B26B-EA80-C558-47B8-03084C9EC68C}"/>
              </a:ext>
            </a:extLst>
          </p:cNvPr>
          <p:cNvSpPr txBox="1">
            <a:spLocks noChangeArrowheads="1"/>
          </p:cNvSpPr>
          <p:nvPr/>
        </p:nvSpPr>
        <p:spPr bwMode="auto">
          <a:xfrm>
            <a:off x="3211514" y="1258889"/>
            <a:ext cx="57626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accent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1260475" indent="623888">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2000" b="1">
                <a:solidFill>
                  <a:srgbClr val="FFFFFF"/>
                </a:solidFill>
              </a:rPr>
              <a:t>8)  Projectile continues to move</a:t>
            </a:r>
          </a:p>
        </p:txBody>
      </p:sp>
      <p:sp>
        <p:nvSpPr>
          <p:cNvPr id="106533" name="Line 40">
            <a:extLst>
              <a:ext uri="{FF2B5EF4-FFF2-40B4-BE49-F238E27FC236}">
                <a16:creationId xmlns:a16="http://schemas.microsoft.com/office/drawing/2014/main" id="{6E15ADAA-9850-E549-E304-79D019A54322}"/>
              </a:ext>
            </a:extLst>
          </p:cNvPr>
          <p:cNvSpPr>
            <a:spLocks noChangeShapeType="1"/>
          </p:cNvSpPr>
          <p:nvPr/>
        </p:nvSpPr>
        <p:spPr bwMode="auto">
          <a:xfrm flipH="1" flipV="1">
            <a:off x="3198814" y="4592639"/>
            <a:ext cx="3100387" cy="414337"/>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6534" name="Line 41">
            <a:extLst>
              <a:ext uri="{FF2B5EF4-FFF2-40B4-BE49-F238E27FC236}">
                <a16:creationId xmlns:a16="http://schemas.microsoft.com/office/drawing/2014/main" id="{CE786E9F-76AB-9210-CC6D-0B1E9AC989D1}"/>
              </a:ext>
            </a:extLst>
          </p:cNvPr>
          <p:cNvSpPr>
            <a:spLocks noChangeShapeType="1"/>
          </p:cNvSpPr>
          <p:nvPr/>
        </p:nvSpPr>
        <p:spPr bwMode="auto">
          <a:xfrm flipH="1" flipV="1">
            <a:off x="6283325" y="5002214"/>
            <a:ext cx="1720850" cy="22225"/>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6535" name="Cloud">
            <a:extLst>
              <a:ext uri="{FF2B5EF4-FFF2-40B4-BE49-F238E27FC236}">
                <a16:creationId xmlns:a16="http://schemas.microsoft.com/office/drawing/2014/main" id="{4E7EFF82-F55C-5353-0476-CA5F660FB354}"/>
              </a:ext>
            </a:extLst>
          </p:cNvPr>
          <p:cNvSpPr>
            <a:spLocks noChangeAspect="1" noEditPoints="1" noChangeArrowheads="1"/>
          </p:cNvSpPr>
          <p:nvPr/>
        </p:nvSpPr>
        <p:spPr bwMode="auto">
          <a:xfrm>
            <a:off x="3335339" y="2414589"/>
            <a:ext cx="523875" cy="14176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6536" name="Cloud">
            <a:extLst>
              <a:ext uri="{FF2B5EF4-FFF2-40B4-BE49-F238E27FC236}">
                <a16:creationId xmlns:a16="http://schemas.microsoft.com/office/drawing/2014/main" id="{AD40834E-FC5E-AB0F-95A9-C74A55F844A3}"/>
              </a:ext>
            </a:extLst>
          </p:cNvPr>
          <p:cNvSpPr>
            <a:spLocks noChangeAspect="1" noEditPoints="1" noChangeArrowheads="1"/>
          </p:cNvSpPr>
          <p:nvPr/>
        </p:nvSpPr>
        <p:spPr bwMode="auto">
          <a:xfrm>
            <a:off x="3700464" y="2371725"/>
            <a:ext cx="738187"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6537" name="Cloud">
            <a:extLst>
              <a:ext uri="{FF2B5EF4-FFF2-40B4-BE49-F238E27FC236}">
                <a16:creationId xmlns:a16="http://schemas.microsoft.com/office/drawing/2014/main" id="{54D2185B-1FDA-659E-C1E0-4A9075CA5777}"/>
              </a:ext>
            </a:extLst>
          </p:cNvPr>
          <p:cNvSpPr>
            <a:spLocks noChangeAspect="1" noEditPoints="1" noChangeArrowheads="1"/>
          </p:cNvSpPr>
          <p:nvPr/>
        </p:nvSpPr>
        <p:spPr bwMode="auto">
          <a:xfrm>
            <a:off x="4260851" y="2395539"/>
            <a:ext cx="879475" cy="14176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6538" name="Cloud">
            <a:extLst>
              <a:ext uri="{FF2B5EF4-FFF2-40B4-BE49-F238E27FC236}">
                <a16:creationId xmlns:a16="http://schemas.microsoft.com/office/drawing/2014/main" id="{79B13572-3D01-6932-FB31-B930FD5DEEFA}"/>
              </a:ext>
            </a:extLst>
          </p:cNvPr>
          <p:cNvSpPr>
            <a:spLocks noChangeAspect="1" noEditPoints="1" noChangeArrowheads="1"/>
          </p:cNvSpPr>
          <p:nvPr/>
        </p:nvSpPr>
        <p:spPr bwMode="auto">
          <a:xfrm>
            <a:off x="4927601" y="2362200"/>
            <a:ext cx="879475"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6539" name="Cloud">
            <a:extLst>
              <a:ext uri="{FF2B5EF4-FFF2-40B4-BE49-F238E27FC236}">
                <a16:creationId xmlns:a16="http://schemas.microsoft.com/office/drawing/2014/main" id="{B16AE8E9-3B57-1BF3-6AFC-0F79700D7409}"/>
              </a:ext>
            </a:extLst>
          </p:cNvPr>
          <p:cNvSpPr>
            <a:spLocks noChangeAspect="1" noEditPoints="1" noChangeArrowheads="1"/>
          </p:cNvSpPr>
          <p:nvPr/>
        </p:nvSpPr>
        <p:spPr bwMode="auto">
          <a:xfrm>
            <a:off x="5686426" y="2362200"/>
            <a:ext cx="879475"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6540" name="Line 47">
            <a:extLst>
              <a:ext uri="{FF2B5EF4-FFF2-40B4-BE49-F238E27FC236}">
                <a16:creationId xmlns:a16="http://schemas.microsoft.com/office/drawing/2014/main" id="{7CDCCC43-52F1-1CBB-B4C5-5CE7AB11D744}"/>
              </a:ext>
            </a:extLst>
          </p:cNvPr>
          <p:cNvSpPr>
            <a:spLocks noChangeShapeType="1"/>
          </p:cNvSpPr>
          <p:nvPr/>
        </p:nvSpPr>
        <p:spPr bwMode="auto">
          <a:xfrm flipH="1" flipV="1">
            <a:off x="9409114" y="5270501"/>
            <a:ext cx="7937" cy="993775"/>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6541" name="Cloud">
            <a:extLst>
              <a:ext uri="{FF2B5EF4-FFF2-40B4-BE49-F238E27FC236}">
                <a16:creationId xmlns:a16="http://schemas.microsoft.com/office/drawing/2014/main" id="{55FC2A99-29EF-0D10-E1B7-87BD9330762C}"/>
              </a:ext>
            </a:extLst>
          </p:cNvPr>
          <p:cNvSpPr>
            <a:spLocks noChangeAspect="1" noEditPoints="1" noChangeArrowheads="1"/>
          </p:cNvSpPr>
          <p:nvPr/>
        </p:nvSpPr>
        <p:spPr bwMode="auto">
          <a:xfrm>
            <a:off x="6376989" y="2351089"/>
            <a:ext cx="879475" cy="14176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6542" name="Cloud">
            <a:extLst>
              <a:ext uri="{FF2B5EF4-FFF2-40B4-BE49-F238E27FC236}">
                <a16:creationId xmlns:a16="http://schemas.microsoft.com/office/drawing/2014/main" id="{BB48281F-7882-4224-FA83-45035374CF87}"/>
              </a:ext>
            </a:extLst>
          </p:cNvPr>
          <p:cNvSpPr>
            <a:spLocks noChangeAspect="1" noEditPoints="1" noChangeArrowheads="1"/>
          </p:cNvSpPr>
          <p:nvPr/>
        </p:nvSpPr>
        <p:spPr bwMode="auto">
          <a:xfrm>
            <a:off x="6948488" y="2374900"/>
            <a:ext cx="652462"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6543" name="Cloud">
            <a:extLst>
              <a:ext uri="{FF2B5EF4-FFF2-40B4-BE49-F238E27FC236}">
                <a16:creationId xmlns:a16="http://schemas.microsoft.com/office/drawing/2014/main" id="{457BE07D-575E-F04C-4990-D58C4D94F20A}"/>
              </a:ext>
            </a:extLst>
          </p:cNvPr>
          <p:cNvSpPr>
            <a:spLocks noChangeAspect="1" noEditPoints="1" noChangeArrowheads="1"/>
          </p:cNvSpPr>
          <p:nvPr/>
        </p:nvSpPr>
        <p:spPr bwMode="auto">
          <a:xfrm>
            <a:off x="7424738" y="2363789"/>
            <a:ext cx="652462" cy="14176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6544" name="Text Box 52">
            <a:extLst>
              <a:ext uri="{FF2B5EF4-FFF2-40B4-BE49-F238E27FC236}">
                <a16:creationId xmlns:a16="http://schemas.microsoft.com/office/drawing/2014/main" id="{102157F3-C521-AA68-5152-F84BBCB21640}"/>
              </a:ext>
            </a:extLst>
          </p:cNvPr>
          <p:cNvSpPr txBox="1">
            <a:spLocks noChangeArrowheads="1"/>
          </p:cNvSpPr>
          <p:nvPr/>
        </p:nvSpPr>
        <p:spPr bwMode="auto">
          <a:xfrm>
            <a:off x="3387725" y="5480050"/>
            <a:ext cx="5437188" cy="3365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CC00"/>
                </a:solidFill>
              </a:rPr>
              <a:t>Pressure variation at front of chamber is damped out</a:t>
            </a:r>
          </a:p>
        </p:txBody>
      </p:sp>
      <p:sp>
        <p:nvSpPr>
          <p:cNvPr id="106545" name="Cloud">
            <a:extLst>
              <a:ext uri="{FF2B5EF4-FFF2-40B4-BE49-F238E27FC236}">
                <a16:creationId xmlns:a16="http://schemas.microsoft.com/office/drawing/2014/main" id="{5D8B08FD-E39E-C3C2-B71B-4D95E0E0553A}"/>
              </a:ext>
            </a:extLst>
          </p:cNvPr>
          <p:cNvSpPr>
            <a:spLocks noChangeAspect="1" noEditPoints="1" noChangeArrowheads="1"/>
          </p:cNvSpPr>
          <p:nvPr/>
        </p:nvSpPr>
        <p:spPr bwMode="auto">
          <a:xfrm>
            <a:off x="7866063" y="2352675"/>
            <a:ext cx="925512"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6546" name="Line 54">
            <a:extLst>
              <a:ext uri="{FF2B5EF4-FFF2-40B4-BE49-F238E27FC236}">
                <a16:creationId xmlns:a16="http://schemas.microsoft.com/office/drawing/2014/main" id="{C458B389-F6B9-B00C-49B9-FEF6A99A151C}"/>
              </a:ext>
            </a:extLst>
          </p:cNvPr>
          <p:cNvSpPr>
            <a:spLocks noChangeShapeType="1"/>
          </p:cNvSpPr>
          <p:nvPr/>
        </p:nvSpPr>
        <p:spPr bwMode="auto">
          <a:xfrm flipH="1" flipV="1">
            <a:off x="7997825" y="5029201"/>
            <a:ext cx="1411288" cy="246063"/>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06547" name="Cloud">
            <a:extLst>
              <a:ext uri="{FF2B5EF4-FFF2-40B4-BE49-F238E27FC236}">
                <a16:creationId xmlns:a16="http://schemas.microsoft.com/office/drawing/2014/main" id="{BB777203-3566-49F1-4815-699CA422FBB1}"/>
              </a:ext>
            </a:extLst>
          </p:cNvPr>
          <p:cNvSpPr>
            <a:spLocks noChangeAspect="1" noEditPoints="1" noChangeArrowheads="1"/>
          </p:cNvSpPr>
          <p:nvPr/>
        </p:nvSpPr>
        <p:spPr bwMode="auto">
          <a:xfrm>
            <a:off x="8445501" y="2365375"/>
            <a:ext cx="925513" cy="141763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1"/>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300"/>
                  <a:pt x="7635" y="20039"/>
                  <a:pt x="8235" y="19546"/>
                </a:cubicBezTo>
                <a:lnTo>
                  <a:pt x="8229" y="19550"/>
                </a:lnTo>
                <a:cubicBezTo>
                  <a:pt x="8855" y="20829"/>
                  <a:pt x="9908" y="21597"/>
                  <a:pt x="11036" y="21597"/>
                </a:cubicBezTo>
                <a:cubicBezTo>
                  <a:pt x="12523" y="21597"/>
                  <a:pt x="13836" y="20267"/>
                  <a:pt x="14267" y="18324"/>
                </a:cubicBezTo>
                <a:lnTo>
                  <a:pt x="14270" y="18350"/>
                </a:lnTo>
                <a:cubicBezTo>
                  <a:pt x="14730" y="18740"/>
                  <a:pt x="15260" y="18947"/>
                  <a:pt x="15802" y="18947"/>
                </a:cubicBezTo>
                <a:cubicBezTo>
                  <a:pt x="17390" y="18947"/>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lnTo>
                  <a:pt x="1949" y="7180"/>
                </a:lnTo>
                <a:close/>
              </a:path>
              <a:path w="21600" h="21600" fill="none" extrusionOk="0">
                <a:moveTo>
                  <a:pt x="1074" y="12702"/>
                </a:moveTo>
                <a:cubicBezTo>
                  <a:pt x="1407" y="12969"/>
                  <a:pt x="1786" y="13110"/>
                  <a:pt x="2172" y="13110"/>
                </a:cubicBezTo>
                <a:cubicBezTo>
                  <a:pt x="2228" y="13110"/>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chemeClr val="accent2"/>
              </a:gs>
              <a:gs pos="100000">
                <a:schemeClr val="accent1"/>
              </a:gs>
            </a:gsLst>
            <a:path path="rect">
              <a:fillToRect l="50000" t="50000" r="50000" b="50000"/>
            </a:path>
          </a:gradFill>
          <a:ln w="9525">
            <a:solidFill>
              <a:srgbClr val="000000"/>
            </a:solidFill>
            <a:miter lim="800000"/>
            <a:headEnd/>
            <a:tailEnd/>
          </a:ln>
          <a:effectLst>
            <a:outerShdw dist="107763" dir="2700000" algn="ctr" rotWithShape="0">
              <a:srgbClr val="808080"/>
            </a:outerShdw>
          </a:effectLst>
        </p:spPr>
        <p:txBody>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Tree>
  </p:cSld>
  <p:clrMapOvr>
    <a:masterClrMapping/>
  </p:clrMapOvr>
  <p:transition>
    <p:wipe dir="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a:extLst>
              <a:ext uri="{FF2B5EF4-FFF2-40B4-BE49-F238E27FC236}">
                <a16:creationId xmlns:a16="http://schemas.microsoft.com/office/drawing/2014/main" id="{462D5E8B-D799-2CC0-5EE2-DC3503AD52B0}"/>
              </a:ext>
            </a:extLst>
          </p:cNvPr>
          <p:cNvSpPr>
            <a:spLocks noChangeAspect="1" noChangeArrowheads="1"/>
          </p:cNvSpPr>
          <p:nvPr/>
        </p:nvSpPr>
        <p:spPr bwMode="auto">
          <a:xfrm>
            <a:off x="3319463" y="1974850"/>
            <a:ext cx="6362700" cy="2146300"/>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11" name="Rectangle 4">
            <a:extLst>
              <a:ext uri="{FF2B5EF4-FFF2-40B4-BE49-F238E27FC236}">
                <a16:creationId xmlns:a16="http://schemas.microsoft.com/office/drawing/2014/main" id="{61EFEBA2-F2FC-0AE1-C24F-7EEEA7FD2301}"/>
              </a:ext>
            </a:extLst>
          </p:cNvPr>
          <p:cNvSpPr>
            <a:spLocks noChangeArrowheads="1"/>
          </p:cNvSpPr>
          <p:nvPr/>
        </p:nvSpPr>
        <p:spPr bwMode="auto">
          <a:xfrm>
            <a:off x="3294064" y="2339975"/>
            <a:ext cx="6391275" cy="1462088"/>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12" name="Rectangle 5">
            <a:extLst>
              <a:ext uri="{FF2B5EF4-FFF2-40B4-BE49-F238E27FC236}">
                <a16:creationId xmlns:a16="http://schemas.microsoft.com/office/drawing/2014/main" id="{251F19CB-C45E-4575-7766-E378D1980894}"/>
              </a:ext>
            </a:extLst>
          </p:cNvPr>
          <p:cNvSpPr>
            <a:spLocks noChangeAspect="1" noChangeArrowheads="1"/>
          </p:cNvSpPr>
          <p:nvPr/>
        </p:nvSpPr>
        <p:spPr bwMode="auto">
          <a:xfrm>
            <a:off x="3127375" y="2063750"/>
            <a:ext cx="173038" cy="2001838"/>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13" name="Rectangle 6">
            <a:extLst>
              <a:ext uri="{FF2B5EF4-FFF2-40B4-BE49-F238E27FC236}">
                <a16:creationId xmlns:a16="http://schemas.microsoft.com/office/drawing/2014/main" id="{E4136C5F-29B9-3C94-DDE3-176AFA99F32E}"/>
              </a:ext>
            </a:extLst>
          </p:cNvPr>
          <p:cNvSpPr>
            <a:spLocks noChangeArrowheads="1"/>
          </p:cNvSpPr>
          <p:nvPr/>
        </p:nvSpPr>
        <p:spPr bwMode="auto">
          <a:xfrm>
            <a:off x="8711116" y="2875726"/>
            <a:ext cx="184730" cy="400110"/>
          </a:xfrm>
          <a:prstGeom prst="rect">
            <a:avLst/>
          </a:prstGeom>
          <a:solidFill>
            <a:srgbClr val="FF6600"/>
          </a:solidFill>
          <a:ln w="38100" algn="ctr">
            <a:solidFill>
              <a:srgbClr val="FF66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14" name="Rectangle 7">
            <a:extLst>
              <a:ext uri="{FF2B5EF4-FFF2-40B4-BE49-F238E27FC236}">
                <a16:creationId xmlns:a16="http://schemas.microsoft.com/office/drawing/2014/main" id="{A2DF25BA-D412-4853-A4F1-9A0DCF69C99F}"/>
              </a:ext>
            </a:extLst>
          </p:cNvPr>
          <p:cNvSpPr>
            <a:spLocks noChangeArrowheads="1"/>
          </p:cNvSpPr>
          <p:nvPr/>
        </p:nvSpPr>
        <p:spPr bwMode="auto">
          <a:xfrm>
            <a:off x="8461375" y="2863820"/>
            <a:ext cx="1539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15" name="Rectangle 8">
            <a:extLst>
              <a:ext uri="{FF2B5EF4-FFF2-40B4-BE49-F238E27FC236}">
                <a16:creationId xmlns:a16="http://schemas.microsoft.com/office/drawing/2014/main" id="{16271C4E-6767-67DA-C6BF-00B7EEC3D143}"/>
              </a:ext>
            </a:extLst>
          </p:cNvPr>
          <p:cNvSpPr>
            <a:spLocks noChangeArrowheads="1"/>
          </p:cNvSpPr>
          <p:nvPr/>
        </p:nvSpPr>
        <p:spPr bwMode="auto">
          <a:xfrm>
            <a:off x="8982075" y="2863820"/>
            <a:ext cx="7000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16" name="AutoShape 9">
            <a:extLst>
              <a:ext uri="{FF2B5EF4-FFF2-40B4-BE49-F238E27FC236}">
                <a16:creationId xmlns:a16="http://schemas.microsoft.com/office/drawing/2014/main" id="{0138BE71-0CF8-64D3-B6F9-527C6F52BC6E}"/>
              </a:ext>
            </a:extLst>
          </p:cNvPr>
          <p:cNvSpPr>
            <a:spLocks noChangeArrowheads="1"/>
          </p:cNvSpPr>
          <p:nvPr/>
        </p:nvSpPr>
        <p:spPr bwMode="auto">
          <a:xfrm rot="5400000" flipH="1">
            <a:off x="7590632" y="2813527"/>
            <a:ext cx="1412875" cy="49434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2779 w 21600"/>
              <a:gd name="T13" fmla="*/ 2779 h 21600"/>
              <a:gd name="T14" fmla="*/ 18821 w 21600"/>
              <a:gd name="T15" fmla="*/ 18821 h 21600"/>
            </a:gdLst>
            <a:ahLst/>
            <a:cxnLst>
              <a:cxn ang="T8">
                <a:pos x="T0" y="T1"/>
              </a:cxn>
              <a:cxn ang="T9">
                <a:pos x="T2" y="T3"/>
              </a:cxn>
              <a:cxn ang="T10">
                <a:pos x="T4" y="T5"/>
              </a:cxn>
              <a:cxn ang="T11">
                <a:pos x="T6" y="T7"/>
              </a:cxn>
            </a:cxnLst>
            <a:rect l="T12" t="T13" r="T14" b="T15"/>
            <a:pathLst>
              <a:path w="21600" h="21600">
                <a:moveTo>
                  <a:pt x="0" y="0"/>
                </a:moveTo>
                <a:lnTo>
                  <a:pt x="1957" y="21600"/>
                </a:lnTo>
                <a:lnTo>
                  <a:pt x="19643" y="21600"/>
                </a:lnTo>
                <a:lnTo>
                  <a:pt x="21600" y="0"/>
                </a:lnTo>
                <a:lnTo>
                  <a:pt x="0" y="0"/>
                </a:lnTo>
                <a:close/>
              </a:path>
            </a:pathLst>
          </a:cu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19817" name="Rectangle 34">
            <a:extLst>
              <a:ext uri="{FF2B5EF4-FFF2-40B4-BE49-F238E27FC236}">
                <a16:creationId xmlns:a16="http://schemas.microsoft.com/office/drawing/2014/main" id="{2A5AF339-ABE4-54A6-5C3C-29AC03B5D366}"/>
              </a:ext>
            </a:extLst>
          </p:cNvPr>
          <p:cNvSpPr>
            <a:spLocks noChangeArrowheads="1"/>
          </p:cNvSpPr>
          <p:nvPr/>
        </p:nvSpPr>
        <p:spPr bwMode="auto">
          <a:xfrm>
            <a:off x="3436939" y="3129726"/>
            <a:ext cx="47625" cy="400110"/>
          </a:xfrm>
          <a:prstGeom prst="rect">
            <a:avLst/>
          </a:prstGeom>
          <a:solidFill>
            <a:schemeClr val="accent1"/>
          </a:solidFill>
          <a:ln w="38100" algn="ctr">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349667" name="Rectangle 35">
            <a:extLst>
              <a:ext uri="{FF2B5EF4-FFF2-40B4-BE49-F238E27FC236}">
                <a16:creationId xmlns:a16="http://schemas.microsoft.com/office/drawing/2014/main" id="{FAEA44B4-DEAF-8C09-9979-53A925B8B723}"/>
              </a:ext>
            </a:extLst>
          </p:cNvPr>
          <p:cNvSpPr>
            <a:spLocks noChangeArrowheads="1"/>
          </p:cNvSpPr>
          <p:nvPr/>
        </p:nvSpPr>
        <p:spPr bwMode="auto">
          <a:xfrm>
            <a:off x="3135314" y="2882384"/>
            <a:ext cx="153987" cy="369332"/>
          </a:xfrm>
          <a:prstGeom prst="rect">
            <a:avLst/>
          </a:prstGeom>
          <a:gradFill rotWithShape="1">
            <a:gsLst>
              <a:gs pos="0">
                <a:schemeClr val="bg2">
                  <a:gamma/>
                  <a:shade val="46275"/>
                  <a:invGamma/>
                </a:schemeClr>
              </a:gs>
              <a:gs pos="100000">
                <a:schemeClr val="bg2"/>
              </a:gs>
            </a:gsLst>
            <a:lin ang="5400000" scaled="1"/>
          </a:gra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algn="ctr" eaLnBrk="0" fontAlgn="base" hangingPunct="0">
              <a:spcBef>
                <a:spcPct val="0"/>
              </a:spcBef>
              <a:spcAft>
                <a:spcPct val="0"/>
              </a:spcAft>
              <a:defRPr/>
            </a:pPr>
            <a:endParaRPr lang="en-GB">
              <a:solidFill>
                <a:srgbClr val="FFFFFF"/>
              </a:solidFill>
              <a:latin typeface="Arial" panose="020B0604020202020204" pitchFamily="34" charset="0"/>
            </a:endParaRPr>
          </a:p>
        </p:txBody>
      </p:sp>
      <p:sp>
        <p:nvSpPr>
          <p:cNvPr id="119819" name="Rectangle 36">
            <a:extLst>
              <a:ext uri="{FF2B5EF4-FFF2-40B4-BE49-F238E27FC236}">
                <a16:creationId xmlns:a16="http://schemas.microsoft.com/office/drawing/2014/main" id="{1ECB5CF7-78AA-45BB-4853-0B8330B8E75C}"/>
              </a:ext>
            </a:extLst>
          </p:cNvPr>
          <p:cNvSpPr>
            <a:spLocks noChangeAspect="1" noChangeArrowheads="1"/>
          </p:cNvSpPr>
          <p:nvPr/>
        </p:nvSpPr>
        <p:spPr bwMode="auto">
          <a:xfrm>
            <a:off x="2503488" y="989014"/>
            <a:ext cx="7173912" cy="5349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800" b="1">
                <a:solidFill>
                  <a:srgbClr val="FFFFFF"/>
                </a:solidFill>
              </a:rPr>
              <a:t>Granular Propellant in Gun Chamber</a:t>
            </a:r>
          </a:p>
        </p:txBody>
      </p:sp>
      <p:sp>
        <p:nvSpPr>
          <p:cNvPr id="119820" name="Rectangle 48">
            <a:extLst>
              <a:ext uri="{FF2B5EF4-FFF2-40B4-BE49-F238E27FC236}">
                <a16:creationId xmlns:a16="http://schemas.microsoft.com/office/drawing/2014/main" id="{5CE368E5-19AB-131A-FE1B-ADA087161033}"/>
              </a:ext>
            </a:extLst>
          </p:cNvPr>
          <p:cNvSpPr>
            <a:spLocks noChangeArrowheads="1"/>
          </p:cNvSpPr>
          <p:nvPr/>
        </p:nvSpPr>
        <p:spPr bwMode="auto">
          <a:xfrm>
            <a:off x="3482976" y="3125757"/>
            <a:ext cx="4500563" cy="400110"/>
          </a:xfrm>
          <a:prstGeom prst="rect">
            <a:avLst/>
          </a:prstGeom>
          <a:solidFill>
            <a:srgbClr val="FF99CC"/>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nvGrpSpPr>
          <p:cNvPr id="119821" name="Group 37">
            <a:extLst>
              <a:ext uri="{FF2B5EF4-FFF2-40B4-BE49-F238E27FC236}">
                <a16:creationId xmlns:a16="http://schemas.microsoft.com/office/drawing/2014/main" id="{12280C56-C9C5-A1BB-FF59-D0190A98B7F9}"/>
              </a:ext>
            </a:extLst>
          </p:cNvPr>
          <p:cNvGrpSpPr>
            <a:grpSpLocks/>
          </p:cNvGrpSpPr>
          <p:nvPr/>
        </p:nvGrpSpPr>
        <p:grpSpPr bwMode="auto">
          <a:xfrm>
            <a:off x="7434263" y="3001963"/>
            <a:ext cx="514350" cy="354012"/>
            <a:chOff x="4436" y="2378"/>
            <a:chExt cx="1152" cy="790"/>
          </a:xfrm>
        </p:grpSpPr>
        <p:grpSp>
          <p:nvGrpSpPr>
            <p:cNvPr id="119987" name="Group 38">
              <a:extLst>
                <a:ext uri="{FF2B5EF4-FFF2-40B4-BE49-F238E27FC236}">
                  <a16:creationId xmlns:a16="http://schemas.microsoft.com/office/drawing/2014/main" id="{259D360A-8F61-D5F2-A4A1-0C6D1280C2C4}"/>
                </a:ext>
              </a:extLst>
            </p:cNvPr>
            <p:cNvGrpSpPr>
              <a:grpSpLocks/>
            </p:cNvGrpSpPr>
            <p:nvPr/>
          </p:nvGrpSpPr>
          <p:grpSpPr bwMode="auto">
            <a:xfrm>
              <a:off x="4436" y="2378"/>
              <a:ext cx="1152" cy="702"/>
              <a:chOff x="3964" y="2641"/>
              <a:chExt cx="1152" cy="702"/>
            </a:xfrm>
          </p:grpSpPr>
          <p:sp>
            <p:nvSpPr>
              <p:cNvPr id="119989" name="AutoShape 39">
                <a:extLst>
                  <a:ext uri="{FF2B5EF4-FFF2-40B4-BE49-F238E27FC236}">
                    <a16:creationId xmlns:a16="http://schemas.microsoft.com/office/drawing/2014/main" id="{41F2A3EE-7DFF-EE9C-B109-E3B039DDB9B6}"/>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90" name="Oval 40">
                <a:extLst>
                  <a:ext uri="{FF2B5EF4-FFF2-40B4-BE49-F238E27FC236}">
                    <a16:creationId xmlns:a16="http://schemas.microsoft.com/office/drawing/2014/main" id="{BCB9E068-82A5-1393-F840-FE15E7D5C3CB}"/>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91" name="Oval 41">
                <a:extLst>
                  <a:ext uri="{FF2B5EF4-FFF2-40B4-BE49-F238E27FC236}">
                    <a16:creationId xmlns:a16="http://schemas.microsoft.com/office/drawing/2014/main" id="{78FA9EAD-3B37-EFA8-1A70-07CD6786C6AB}"/>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92" name="Oval 42">
                <a:extLst>
                  <a:ext uri="{FF2B5EF4-FFF2-40B4-BE49-F238E27FC236}">
                    <a16:creationId xmlns:a16="http://schemas.microsoft.com/office/drawing/2014/main" id="{605E1148-E91A-AAB0-AC15-E866A0D37CCC}"/>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93" name="Oval 43">
                <a:extLst>
                  <a:ext uri="{FF2B5EF4-FFF2-40B4-BE49-F238E27FC236}">
                    <a16:creationId xmlns:a16="http://schemas.microsoft.com/office/drawing/2014/main" id="{89D655D7-6806-D0D3-D9F3-F1425BC16CEB}"/>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94" name="Oval 44">
                <a:extLst>
                  <a:ext uri="{FF2B5EF4-FFF2-40B4-BE49-F238E27FC236}">
                    <a16:creationId xmlns:a16="http://schemas.microsoft.com/office/drawing/2014/main" id="{2D17290F-545E-D63E-3C6A-4D30BD3F7DBE}"/>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95" name="Oval 45">
                <a:extLst>
                  <a:ext uri="{FF2B5EF4-FFF2-40B4-BE49-F238E27FC236}">
                    <a16:creationId xmlns:a16="http://schemas.microsoft.com/office/drawing/2014/main" id="{099DEF61-3021-59B1-06C4-85B00DA1FB41}"/>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96" name="Oval 46">
                <a:extLst>
                  <a:ext uri="{FF2B5EF4-FFF2-40B4-BE49-F238E27FC236}">
                    <a16:creationId xmlns:a16="http://schemas.microsoft.com/office/drawing/2014/main" id="{F6A3E0F3-2B33-3FE9-4D41-FCE6E581A5F3}"/>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19988" name="Text Box 47">
              <a:extLst>
                <a:ext uri="{FF2B5EF4-FFF2-40B4-BE49-F238E27FC236}">
                  <a16:creationId xmlns:a16="http://schemas.microsoft.com/office/drawing/2014/main" id="{DD0EF673-5048-7DA9-F339-460A955C1CF5}"/>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19822" name="Group 49">
            <a:extLst>
              <a:ext uri="{FF2B5EF4-FFF2-40B4-BE49-F238E27FC236}">
                <a16:creationId xmlns:a16="http://schemas.microsoft.com/office/drawing/2014/main" id="{A8E5375F-8C07-19B8-4FB9-6D285300BF2E}"/>
              </a:ext>
            </a:extLst>
          </p:cNvPr>
          <p:cNvGrpSpPr>
            <a:grpSpLocks/>
          </p:cNvGrpSpPr>
          <p:nvPr/>
        </p:nvGrpSpPr>
        <p:grpSpPr bwMode="auto">
          <a:xfrm>
            <a:off x="7434263" y="3390901"/>
            <a:ext cx="514350" cy="354013"/>
            <a:chOff x="4436" y="2378"/>
            <a:chExt cx="1152" cy="790"/>
          </a:xfrm>
        </p:grpSpPr>
        <p:grpSp>
          <p:nvGrpSpPr>
            <p:cNvPr id="119977" name="Group 50">
              <a:extLst>
                <a:ext uri="{FF2B5EF4-FFF2-40B4-BE49-F238E27FC236}">
                  <a16:creationId xmlns:a16="http://schemas.microsoft.com/office/drawing/2014/main" id="{A3F860B3-2FA5-CA16-374E-2DF63C4B16F1}"/>
                </a:ext>
              </a:extLst>
            </p:cNvPr>
            <p:cNvGrpSpPr>
              <a:grpSpLocks/>
            </p:cNvGrpSpPr>
            <p:nvPr/>
          </p:nvGrpSpPr>
          <p:grpSpPr bwMode="auto">
            <a:xfrm>
              <a:off x="4436" y="2378"/>
              <a:ext cx="1152" cy="702"/>
              <a:chOff x="3964" y="2641"/>
              <a:chExt cx="1152" cy="702"/>
            </a:xfrm>
          </p:grpSpPr>
          <p:sp>
            <p:nvSpPr>
              <p:cNvPr id="119979" name="AutoShape 51">
                <a:extLst>
                  <a:ext uri="{FF2B5EF4-FFF2-40B4-BE49-F238E27FC236}">
                    <a16:creationId xmlns:a16="http://schemas.microsoft.com/office/drawing/2014/main" id="{930D1F4F-C367-97A3-1486-F65B4D3230CD}"/>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80" name="Oval 52">
                <a:extLst>
                  <a:ext uri="{FF2B5EF4-FFF2-40B4-BE49-F238E27FC236}">
                    <a16:creationId xmlns:a16="http://schemas.microsoft.com/office/drawing/2014/main" id="{D1F31C64-2ED4-47E7-D7E2-9309A3D8DAFF}"/>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81" name="Oval 53">
                <a:extLst>
                  <a:ext uri="{FF2B5EF4-FFF2-40B4-BE49-F238E27FC236}">
                    <a16:creationId xmlns:a16="http://schemas.microsoft.com/office/drawing/2014/main" id="{1C581039-5999-991F-311A-9AC216C8A15C}"/>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82" name="Oval 54">
                <a:extLst>
                  <a:ext uri="{FF2B5EF4-FFF2-40B4-BE49-F238E27FC236}">
                    <a16:creationId xmlns:a16="http://schemas.microsoft.com/office/drawing/2014/main" id="{5A28B494-19CA-5247-2822-C1276CC4F331}"/>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83" name="Oval 55">
                <a:extLst>
                  <a:ext uri="{FF2B5EF4-FFF2-40B4-BE49-F238E27FC236}">
                    <a16:creationId xmlns:a16="http://schemas.microsoft.com/office/drawing/2014/main" id="{18ED8098-8479-CC8C-B63F-ADFC439B8707}"/>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84" name="Oval 56">
                <a:extLst>
                  <a:ext uri="{FF2B5EF4-FFF2-40B4-BE49-F238E27FC236}">
                    <a16:creationId xmlns:a16="http://schemas.microsoft.com/office/drawing/2014/main" id="{75F9C123-E17B-C411-C317-4B26FD63F3F7}"/>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85" name="Oval 57">
                <a:extLst>
                  <a:ext uri="{FF2B5EF4-FFF2-40B4-BE49-F238E27FC236}">
                    <a16:creationId xmlns:a16="http://schemas.microsoft.com/office/drawing/2014/main" id="{D8C72CAD-C104-D025-C52D-1DE261BACF0E}"/>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86" name="Oval 58">
                <a:extLst>
                  <a:ext uri="{FF2B5EF4-FFF2-40B4-BE49-F238E27FC236}">
                    <a16:creationId xmlns:a16="http://schemas.microsoft.com/office/drawing/2014/main" id="{108E386F-66DF-177F-EDE1-D36882A2738B}"/>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19978" name="Text Box 59">
              <a:extLst>
                <a:ext uri="{FF2B5EF4-FFF2-40B4-BE49-F238E27FC236}">
                  <a16:creationId xmlns:a16="http://schemas.microsoft.com/office/drawing/2014/main" id="{DD6B0D02-1DCF-149C-F2BC-C9FBB893A48C}"/>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19823" name="Group 60">
            <a:extLst>
              <a:ext uri="{FF2B5EF4-FFF2-40B4-BE49-F238E27FC236}">
                <a16:creationId xmlns:a16="http://schemas.microsoft.com/office/drawing/2014/main" id="{1C1716F6-20D5-EA4A-4CED-7C3F8769C31D}"/>
              </a:ext>
            </a:extLst>
          </p:cNvPr>
          <p:cNvGrpSpPr>
            <a:grpSpLocks/>
          </p:cNvGrpSpPr>
          <p:nvPr/>
        </p:nvGrpSpPr>
        <p:grpSpPr bwMode="auto">
          <a:xfrm>
            <a:off x="6878638" y="3001963"/>
            <a:ext cx="514350" cy="354012"/>
            <a:chOff x="4436" y="2378"/>
            <a:chExt cx="1152" cy="790"/>
          </a:xfrm>
        </p:grpSpPr>
        <p:grpSp>
          <p:nvGrpSpPr>
            <p:cNvPr id="119967" name="Group 61">
              <a:extLst>
                <a:ext uri="{FF2B5EF4-FFF2-40B4-BE49-F238E27FC236}">
                  <a16:creationId xmlns:a16="http://schemas.microsoft.com/office/drawing/2014/main" id="{EE693658-B672-BC62-C3B1-F61389DC9831}"/>
                </a:ext>
              </a:extLst>
            </p:cNvPr>
            <p:cNvGrpSpPr>
              <a:grpSpLocks/>
            </p:cNvGrpSpPr>
            <p:nvPr/>
          </p:nvGrpSpPr>
          <p:grpSpPr bwMode="auto">
            <a:xfrm>
              <a:off x="4436" y="2378"/>
              <a:ext cx="1152" cy="702"/>
              <a:chOff x="3964" y="2641"/>
              <a:chExt cx="1152" cy="702"/>
            </a:xfrm>
          </p:grpSpPr>
          <p:sp>
            <p:nvSpPr>
              <p:cNvPr id="119969" name="AutoShape 62">
                <a:extLst>
                  <a:ext uri="{FF2B5EF4-FFF2-40B4-BE49-F238E27FC236}">
                    <a16:creationId xmlns:a16="http://schemas.microsoft.com/office/drawing/2014/main" id="{83714447-88A2-ED05-58C3-4C3012C44A38}"/>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70" name="Oval 63">
                <a:extLst>
                  <a:ext uri="{FF2B5EF4-FFF2-40B4-BE49-F238E27FC236}">
                    <a16:creationId xmlns:a16="http://schemas.microsoft.com/office/drawing/2014/main" id="{F8B68E11-5838-F223-9C65-2868FF84D66A}"/>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71" name="Oval 64">
                <a:extLst>
                  <a:ext uri="{FF2B5EF4-FFF2-40B4-BE49-F238E27FC236}">
                    <a16:creationId xmlns:a16="http://schemas.microsoft.com/office/drawing/2014/main" id="{DF3A4D85-8625-B249-11C0-A148471D5B5A}"/>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72" name="Oval 65">
                <a:extLst>
                  <a:ext uri="{FF2B5EF4-FFF2-40B4-BE49-F238E27FC236}">
                    <a16:creationId xmlns:a16="http://schemas.microsoft.com/office/drawing/2014/main" id="{BCB86617-3F14-7CC7-03E3-DA477E821A34}"/>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73" name="Oval 66">
                <a:extLst>
                  <a:ext uri="{FF2B5EF4-FFF2-40B4-BE49-F238E27FC236}">
                    <a16:creationId xmlns:a16="http://schemas.microsoft.com/office/drawing/2014/main" id="{F9B8A7F5-CF8D-8F81-7663-EF15AFEF00F8}"/>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74" name="Oval 67">
                <a:extLst>
                  <a:ext uri="{FF2B5EF4-FFF2-40B4-BE49-F238E27FC236}">
                    <a16:creationId xmlns:a16="http://schemas.microsoft.com/office/drawing/2014/main" id="{B3FC2DF0-F499-0F26-315C-B0B7AF69BA90}"/>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75" name="Oval 68">
                <a:extLst>
                  <a:ext uri="{FF2B5EF4-FFF2-40B4-BE49-F238E27FC236}">
                    <a16:creationId xmlns:a16="http://schemas.microsoft.com/office/drawing/2014/main" id="{BF0969AC-05A5-E626-F7BB-417A6DBECF47}"/>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76" name="Oval 69">
                <a:extLst>
                  <a:ext uri="{FF2B5EF4-FFF2-40B4-BE49-F238E27FC236}">
                    <a16:creationId xmlns:a16="http://schemas.microsoft.com/office/drawing/2014/main" id="{A3127648-92E1-F4ED-4867-73AD62522A95}"/>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19968" name="Text Box 70">
              <a:extLst>
                <a:ext uri="{FF2B5EF4-FFF2-40B4-BE49-F238E27FC236}">
                  <a16:creationId xmlns:a16="http://schemas.microsoft.com/office/drawing/2014/main" id="{36FEFFF0-FADA-4B7D-9C89-2E3F0D0B418B}"/>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19824" name="Group 71">
            <a:extLst>
              <a:ext uri="{FF2B5EF4-FFF2-40B4-BE49-F238E27FC236}">
                <a16:creationId xmlns:a16="http://schemas.microsoft.com/office/drawing/2014/main" id="{4881DE96-46BB-7334-22D5-D1789C508FAE}"/>
              </a:ext>
            </a:extLst>
          </p:cNvPr>
          <p:cNvGrpSpPr>
            <a:grpSpLocks/>
          </p:cNvGrpSpPr>
          <p:nvPr/>
        </p:nvGrpSpPr>
        <p:grpSpPr bwMode="auto">
          <a:xfrm>
            <a:off x="6878638" y="3390901"/>
            <a:ext cx="514350" cy="354013"/>
            <a:chOff x="4436" y="2378"/>
            <a:chExt cx="1152" cy="790"/>
          </a:xfrm>
        </p:grpSpPr>
        <p:grpSp>
          <p:nvGrpSpPr>
            <p:cNvPr id="119957" name="Group 72">
              <a:extLst>
                <a:ext uri="{FF2B5EF4-FFF2-40B4-BE49-F238E27FC236}">
                  <a16:creationId xmlns:a16="http://schemas.microsoft.com/office/drawing/2014/main" id="{1BEF934F-1AA5-75E5-FE21-9DE0C934E9E1}"/>
                </a:ext>
              </a:extLst>
            </p:cNvPr>
            <p:cNvGrpSpPr>
              <a:grpSpLocks/>
            </p:cNvGrpSpPr>
            <p:nvPr/>
          </p:nvGrpSpPr>
          <p:grpSpPr bwMode="auto">
            <a:xfrm>
              <a:off x="4436" y="2378"/>
              <a:ext cx="1152" cy="702"/>
              <a:chOff x="3964" y="2641"/>
              <a:chExt cx="1152" cy="702"/>
            </a:xfrm>
          </p:grpSpPr>
          <p:sp>
            <p:nvSpPr>
              <p:cNvPr id="119959" name="AutoShape 73">
                <a:extLst>
                  <a:ext uri="{FF2B5EF4-FFF2-40B4-BE49-F238E27FC236}">
                    <a16:creationId xmlns:a16="http://schemas.microsoft.com/office/drawing/2014/main" id="{A60C5F90-2A03-397D-6A52-6B047AEC90AB}"/>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60" name="Oval 74">
                <a:extLst>
                  <a:ext uri="{FF2B5EF4-FFF2-40B4-BE49-F238E27FC236}">
                    <a16:creationId xmlns:a16="http://schemas.microsoft.com/office/drawing/2014/main" id="{AA3DEFD6-5E19-097E-1553-156DE7420EB1}"/>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61" name="Oval 75">
                <a:extLst>
                  <a:ext uri="{FF2B5EF4-FFF2-40B4-BE49-F238E27FC236}">
                    <a16:creationId xmlns:a16="http://schemas.microsoft.com/office/drawing/2014/main" id="{1B06CFF3-AA0B-9285-4841-73ADFF1B82EE}"/>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62" name="Oval 76">
                <a:extLst>
                  <a:ext uri="{FF2B5EF4-FFF2-40B4-BE49-F238E27FC236}">
                    <a16:creationId xmlns:a16="http://schemas.microsoft.com/office/drawing/2014/main" id="{5A34735B-BFD3-2EAE-4C80-A4DFDE8527D3}"/>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63" name="Oval 77">
                <a:extLst>
                  <a:ext uri="{FF2B5EF4-FFF2-40B4-BE49-F238E27FC236}">
                    <a16:creationId xmlns:a16="http://schemas.microsoft.com/office/drawing/2014/main" id="{38E859AC-489B-6FE8-E1EA-03A21340E601}"/>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64" name="Oval 78">
                <a:extLst>
                  <a:ext uri="{FF2B5EF4-FFF2-40B4-BE49-F238E27FC236}">
                    <a16:creationId xmlns:a16="http://schemas.microsoft.com/office/drawing/2014/main" id="{042E65B9-6875-B1F3-EA95-D767CCE68FEC}"/>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65" name="Oval 79">
                <a:extLst>
                  <a:ext uri="{FF2B5EF4-FFF2-40B4-BE49-F238E27FC236}">
                    <a16:creationId xmlns:a16="http://schemas.microsoft.com/office/drawing/2014/main" id="{AFF14F56-10C7-94C4-93B8-618C29E66C78}"/>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66" name="Oval 80">
                <a:extLst>
                  <a:ext uri="{FF2B5EF4-FFF2-40B4-BE49-F238E27FC236}">
                    <a16:creationId xmlns:a16="http://schemas.microsoft.com/office/drawing/2014/main" id="{EC29D532-F968-0B3F-B2E7-0162910D7D50}"/>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19958" name="Text Box 81">
              <a:extLst>
                <a:ext uri="{FF2B5EF4-FFF2-40B4-BE49-F238E27FC236}">
                  <a16:creationId xmlns:a16="http://schemas.microsoft.com/office/drawing/2014/main" id="{3F7EC212-CBC4-2FD6-5F29-56B42F1E4692}"/>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19825" name="Group 82">
            <a:extLst>
              <a:ext uri="{FF2B5EF4-FFF2-40B4-BE49-F238E27FC236}">
                <a16:creationId xmlns:a16="http://schemas.microsoft.com/office/drawing/2014/main" id="{E46C796C-CADB-2C5C-7491-FE918883DAC3}"/>
              </a:ext>
            </a:extLst>
          </p:cNvPr>
          <p:cNvGrpSpPr>
            <a:grpSpLocks/>
          </p:cNvGrpSpPr>
          <p:nvPr/>
        </p:nvGrpSpPr>
        <p:grpSpPr bwMode="auto">
          <a:xfrm>
            <a:off x="6323013" y="3001963"/>
            <a:ext cx="514350" cy="354012"/>
            <a:chOff x="4436" y="2378"/>
            <a:chExt cx="1152" cy="790"/>
          </a:xfrm>
        </p:grpSpPr>
        <p:grpSp>
          <p:nvGrpSpPr>
            <p:cNvPr id="119947" name="Group 83">
              <a:extLst>
                <a:ext uri="{FF2B5EF4-FFF2-40B4-BE49-F238E27FC236}">
                  <a16:creationId xmlns:a16="http://schemas.microsoft.com/office/drawing/2014/main" id="{71E52AFE-C116-99D5-929F-5C16A3DD70E3}"/>
                </a:ext>
              </a:extLst>
            </p:cNvPr>
            <p:cNvGrpSpPr>
              <a:grpSpLocks/>
            </p:cNvGrpSpPr>
            <p:nvPr/>
          </p:nvGrpSpPr>
          <p:grpSpPr bwMode="auto">
            <a:xfrm>
              <a:off x="4436" y="2378"/>
              <a:ext cx="1152" cy="702"/>
              <a:chOff x="3964" y="2641"/>
              <a:chExt cx="1152" cy="702"/>
            </a:xfrm>
          </p:grpSpPr>
          <p:sp>
            <p:nvSpPr>
              <p:cNvPr id="119949" name="AutoShape 84">
                <a:extLst>
                  <a:ext uri="{FF2B5EF4-FFF2-40B4-BE49-F238E27FC236}">
                    <a16:creationId xmlns:a16="http://schemas.microsoft.com/office/drawing/2014/main" id="{70D51EB5-EC0D-726C-3AA8-0B26EE0758D9}"/>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50" name="Oval 85">
                <a:extLst>
                  <a:ext uri="{FF2B5EF4-FFF2-40B4-BE49-F238E27FC236}">
                    <a16:creationId xmlns:a16="http://schemas.microsoft.com/office/drawing/2014/main" id="{71C46807-A813-7BA8-A7F0-9A34495EADCA}"/>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51" name="Oval 86">
                <a:extLst>
                  <a:ext uri="{FF2B5EF4-FFF2-40B4-BE49-F238E27FC236}">
                    <a16:creationId xmlns:a16="http://schemas.microsoft.com/office/drawing/2014/main" id="{3AC76BFF-FA1D-BEE7-109B-E9033B5EE2ED}"/>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52" name="Oval 87">
                <a:extLst>
                  <a:ext uri="{FF2B5EF4-FFF2-40B4-BE49-F238E27FC236}">
                    <a16:creationId xmlns:a16="http://schemas.microsoft.com/office/drawing/2014/main" id="{568268C6-8813-77EA-8738-EAEECB8E8E8F}"/>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53" name="Oval 88">
                <a:extLst>
                  <a:ext uri="{FF2B5EF4-FFF2-40B4-BE49-F238E27FC236}">
                    <a16:creationId xmlns:a16="http://schemas.microsoft.com/office/drawing/2014/main" id="{041C4EDB-46E4-302D-EFB4-A2690CDF72B0}"/>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54" name="Oval 89">
                <a:extLst>
                  <a:ext uri="{FF2B5EF4-FFF2-40B4-BE49-F238E27FC236}">
                    <a16:creationId xmlns:a16="http://schemas.microsoft.com/office/drawing/2014/main" id="{18DF3B3B-48A0-43BF-200C-0671F6612582}"/>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55" name="Oval 90">
                <a:extLst>
                  <a:ext uri="{FF2B5EF4-FFF2-40B4-BE49-F238E27FC236}">
                    <a16:creationId xmlns:a16="http://schemas.microsoft.com/office/drawing/2014/main" id="{13B06221-0EF7-9C58-08B4-A38C0C162650}"/>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56" name="Oval 91">
                <a:extLst>
                  <a:ext uri="{FF2B5EF4-FFF2-40B4-BE49-F238E27FC236}">
                    <a16:creationId xmlns:a16="http://schemas.microsoft.com/office/drawing/2014/main" id="{0BE0C756-D832-D92A-7066-3925640C39D0}"/>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19948" name="Text Box 92">
              <a:extLst>
                <a:ext uri="{FF2B5EF4-FFF2-40B4-BE49-F238E27FC236}">
                  <a16:creationId xmlns:a16="http://schemas.microsoft.com/office/drawing/2014/main" id="{5F85035A-DD1A-5248-C825-8EDFCC1C5A54}"/>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19826" name="Group 93">
            <a:extLst>
              <a:ext uri="{FF2B5EF4-FFF2-40B4-BE49-F238E27FC236}">
                <a16:creationId xmlns:a16="http://schemas.microsoft.com/office/drawing/2014/main" id="{3B975515-B1AB-D539-2F08-EF08D6938D5D}"/>
              </a:ext>
            </a:extLst>
          </p:cNvPr>
          <p:cNvGrpSpPr>
            <a:grpSpLocks/>
          </p:cNvGrpSpPr>
          <p:nvPr/>
        </p:nvGrpSpPr>
        <p:grpSpPr bwMode="auto">
          <a:xfrm>
            <a:off x="6323013" y="3390901"/>
            <a:ext cx="514350" cy="354013"/>
            <a:chOff x="4436" y="2378"/>
            <a:chExt cx="1152" cy="790"/>
          </a:xfrm>
        </p:grpSpPr>
        <p:grpSp>
          <p:nvGrpSpPr>
            <p:cNvPr id="119937" name="Group 94">
              <a:extLst>
                <a:ext uri="{FF2B5EF4-FFF2-40B4-BE49-F238E27FC236}">
                  <a16:creationId xmlns:a16="http://schemas.microsoft.com/office/drawing/2014/main" id="{866AA50A-118B-E3A3-1720-18F69E5B3353}"/>
                </a:ext>
              </a:extLst>
            </p:cNvPr>
            <p:cNvGrpSpPr>
              <a:grpSpLocks/>
            </p:cNvGrpSpPr>
            <p:nvPr/>
          </p:nvGrpSpPr>
          <p:grpSpPr bwMode="auto">
            <a:xfrm>
              <a:off x="4436" y="2378"/>
              <a:ext cx="1152" cy="702"/>
              <a:chOff x="3964" y="2641"/>
              <a:chExt cx="1152" cy="702"/>
            </a:xfrm>
          </p:grpSpPr>
          <p:sp>
            <p:nvSpPr>
              <p:cNvPr id="119939" name="AutoShape 95">
                <a:extLst>
                  <a:ext uri="{FF2B5EF4-FFF2-40B4-BE49-F238E27FC236}">
                    <a16:creationId xmlns:a16="http://schemas.microsoft.com/office/drawing/2014/main" id="{D1BAEECE-2409-153D-4148-2B3AD6DC968B}"/>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40" name="Oval 96">
                <a:extLst>
                  <a:ext uri="{FF2B5EF4-FFF2-40B4-BE49-F238E27FC236}">
                    <a16:creationId xmlns:a16="http://schemas.microsoft.com/office/drawing/2014/main" id="{4FAD1F91-6E60-6549-D4E6-BA2B28131649}"/>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41" name="Oval 97">
                <a:extLst>
                  <a:ext uri="{FF2B5EF4-FFF2-40B4-BE49-F238E27FC236}">
                    <a16:creationId xmlns:a16="http://schemas.microsoft.com/office/drawing/2014/main" id="{64686289-E43B-B2B4-3810-7BC1F8743CC5}"/>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42" name="Oval 98">
                <a:extLst>
                  <a:ext uri="{FF2B5EF4-FFF2-40B4-BE49-F238E27FC236}">
                    <a16:creationId xmlns:a16="http://schemas.microsoft.com/office/drawing/2014/main" id="{3A9CACA8-1122-5ABD-F8CF-7DA380967FAB}"/>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43" name="Oval 99">
                <a:extLst>
                  <a:ext uri="{FF2B5EF4-FFF2-40B4-BE49-F238E27FC236}">
                    <a16:creationId xmlns:a16="http://schemas.microsoft.com/office/drawing/2014/main" id="{AD75D1A8-7D8A-9B7D-3F92-155B733689AF}"/>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44" name="Oval 100">
                <a:extLst>
                  <a:ext uri="{FF2B5EF4-FFF2-40B4-BE49-F238E27FC236}">
                    <a16:creationId xmlns:a16="http://schemas.microsoft.com/office/drawing/2014/main" id="{06C6080E-85CC-F815-F635-82A19005C75E}"/>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45" name="Oval 101">
                <a:extLst>
                  <a:ext uri="{FF2B5EF4-FFF2-40B4-BE49-F238E27FC236}">
                    <a16:creationId xmlns:a16="http://schemas.microsoft.com/office/drawing/2014/main" id="{B1FF3A73-601B-DF57-B450-D54357BF1A3D}"/>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46" name="Oval 102">
                <a:extLst>
                  <a:ext uri="{FF2B5EF4-FFF2-40B4-BE49-F238E27FC236}">
                    <a16:creationId xmlns:a16="http://schemas.microsoft.com/office/drawing/2014/main" id="{0DC239FE-4609-D831-DE74-E70428AFE905}"/>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19938" name="Text Box 103">
              <a:extLst>
                <a:ext uri="{FF2B5EF4-FFF2-40B4-BE49-F238E27FC236}">
                  <a16:creationId xmlns:a16="http://schemas.microsoft.com/office/drawing/2014/main" id="{0066C989-A0E3-7913-48EA-34C7D5DD9997}"/>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19827" name="Group 104">
            <a:extLst>
              <a:ext uri="{FF2B5EF4-FFF2-40B4-BE49-F238E27FC236}">
                <a16:creationId xmlns:a16="http://schemas.microsoft.com/office/drawing/2014/main" id="{1C6F869F-1E6B-7905-0FD9-A35741D805B4}"/>
              </a:ext>
            </a:extLst>
          </p:cNvPr>
          <p:cNvGrpSpPr>
            <a:grpSpLocks/>
          </p:cNvGrpSpPr>
          <p:nvPr/>
        </p:nvGrpSpPr>
        <p:grpSpPr bwMode="auto">
          <a:xfrm>
            <a:off x="5767388" y="3001963"/>
            <a:ext cx="514350" cy="354012"/>
            <a:chOff x="4436" y="2378"/>
            <a:chExt cx="1152" cy="790"/>
          </a:xfrm>
        </p:grpSpPr>
        <p:grpSp>
          <p:nvGrpSpPr>
            <p:cNvPr id="119927" name="Group 105">
              <a:extLst>
                <a:ext uri="{FF2B5EF4-FFF2-40B4-BE49-F238E27FC236}">
                  <a16:creationId xmlns:a16="http://schemas.microsoft.com/office/drawing/2014/main" id="{0D079580-D793-6BE4-DE06-C690A3C17E83}"/>
                </a:ext>
              </a:extLst>
            </p:cNvPr>
            <p:cNvGrpSpPr>
              <a:grpSpLocks/>
            </p:cNvGrpSpPr>
            <p:nvPr/>
          </p:nvGrpSpPr>
          <p:grpSpPr bwMode="auto">
            <a:xfrm>
              <a:off x="4436" y="2378"/>
              <a:ext cx="1152" cy="702"/>
              <a:chOff x="3964" y="2641"/>
              <a:chExt cx="1152" cy="702"/>
            </a:xfrm>
          </p:grpSpPr>
          <p:sp>
            <p:nvSpPr>
              <p:cNvPr id="119929" name="AutoShape 106">
                <a:extLst>
                  <a:ext uri="{FF2B5EF4-FFF2-40B4-BE49-F238E27FC236}">
                    <a16:creationId xmlns:a16="http://schemas.microsoft.com/office/drawing/2014/main" id="{F240F51C-F18E-B56A-A06D-B2E114213B19}"/>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30" name="Oval 107">
                <a:extLst>
                  <a:ext uri="{FF2B5EF4-FFF2-40B4-BE49-F238E27FC236}">
                    <a16:creationId xmlns:a16="http://schemas.microsoft.com/office/drawing/2014/main" id="{1CD1A2AC-E3D8-C1F9-D34F-E9A9367C3DAA}"/>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31" name="Oval 108">
                <a:extLst>
                  <a:ext uri="{FF2B5EF4-FFF2-40B4-BE49-F238E27FC236}">
                    <a16:creationId xmlns:a16="http://schemas.microsoft.com/office/drawing/2014/main" id="{EA53176E-3C4E-34AA-6C99-DD20EC93248E}"/>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32" name="Oval 109">
                <a:extLst>
                  <a:ext uri="{FF2B5EF4-FFF2-40B4-BE49-F238E27FC236}">
                    <a16:creationId xmlns:a16="http://schemas.microsoft.com/office/drawing/2014/main" id="{3B37370D-DEF4-DF8E-8C01-B7B05BB7A77E}"/>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33" name="Oval 110">
                <a:extLst>
                  <a:ext uri="{FF2B5EF4-FFF2-40B4-BE49-F238E27FC236}">
                    <a16:creationId xmlns:a16="http://schemas.microsoft.com/office/drawing/2014/main" id="{3E252E3A-B6F7-3921-F0E4-CBD2C694D5B4}"/>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34" name="Oval 111">
                <a:extLst>
                  <a:ext uri="{FF2B5EF4-FFF2-40B4-BE49-F238E27FC236}">
                    <a16:creationId xmlns:a16="http://schemas.microsoft.com/office/drawing/2014/main" id="{27410305-C6D9-A085-4154-AD7C233AFF51}"/>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35" name="Oval 112">
                <a:extLst>
                  <a:ext uri="{FF2B5EF4-FFF2-40B4-BE49-F238E27FC236}">
                    <a16:creationId xmlns:a16="http://schemas.microsoft.com/office/drawing/2014/main" id="{EF1BE6FE-9F68-4D43-8C82-524485E36900}"/>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36" name="Oval 113">
                <a:extLst>
                  <a:ext uri="{FF2B5EF4-FFF2-40B4-BE49-F238E27FC236}">
                    <a16:creationId xmlns:a16="http://schemas.microsoft.com/office/drawing/2014/main" id="{386DFB82-E9E0-2E84-674F-0977F86C68B4}"/>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19928" name="Text Box 114">
              <a:extLst>
                <a:ext uri="{FF2B5EF4-FFF2-40B4-BE49-F238E27FC236}">
                  <a16:creationId xmlns:a16="http://schemas.microsoft.com/office/drawing/2014/main" id="{935809D3-3830-88CC-82DA-7FB708E025F5}"/>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19828" name="Group 115">
            <a:extLst>
              <a:ext uri="{FF2B5EF4-FFF2-40B4-BE49-F238E27FC236}">
                <a16:creationId xmlns:a16="http://schemas.microsoft.com/office/drawing/2014/main" id="{0A197DD0-4254-BCFB-F28A-69034B377950}"/>
              </a:ext>
            </a:extLst>
          </p:cNvPr>
          <p:cNvGrpSpPr>
            <a:grpSpLocks/>
          </p:cNvGrpSpPr>
          <p:nvPr/>
        </p:nvGrpSpPr>
        <p:grpSpPr bwMode="auto">
          <a:xfrm>
            <a:off x="5767388" y="3390901"/>
            <a:ext cx="514350" cy="354013"/>
            <a:chOff x="4436" y="2378"/>
            <a:chExt cx="1152" cy="790"/>
          </a:xfrm>
        </p:grpSpPr>
        <p:grpSp>
          <p:nvGrpSpPr>
            <p:cNvPr id="119917" name="Group 116">
              <a:extLst>
                <a:ext uri="{FF2B5EF4-FFF2-40B4-BE49-F238E27FC236}">
                  <a16:creationId xmlns:a16="http://schemas.microsoft.com/office/drawing/2014/main" id="{F3A7BB5A-1402-22C3-96F8-09D2C54DA8D1}"/>
                </a:ext>
              </a:extLst>
            </p:cNvPr>
            <p:cNvGrpSpPr>
              <a:grpSpLocks/>
            </p:cNvGrpSpPr>
            <p:nvPr/>
          </p:nvGrpSpPr>
          <p:grpSpPr bwMode="auto">
            <a:xfrm>
              <a:off x="4436" y="2378"/>
              <a:ext cx="1152" cy="702"/>
              <a:chOff x="3964" y="2641"/>
              <a:chExt cx="1152" cy="702"/>
            </a:xfrm>
          </p:grpSpPr>
          <p:sp>
            <p:nvSpPr>
              <p:cNvPr id="119919" name="AutoShape 117">
                <a:extLst>
                  <a:ext uri="{FF2B5EF4-FFF2-40B4-BE49-F238E27FC236}">
                    <a16:creationId xmlns:a16="http://schemas.microsoft.com/office/drawing/2014/main" id="{05079687-3BBF-350C-D43C-8D7FA9C2C64D}"/>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20" name="Oval 118">
                <a:extLst>
                  <a:ext uri="{FF2B5EF4-FFF2-40B4-BE49-F238E27FC236}">
                    <a16:creationId xmlns:a16="http://schemas.microsoft.com/office/drawing/2014/main" id="{142E9225-DED1-6E04-ADEE-3568C4761C54}"/>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21" name="Oval 119">
                <a:extLst>
                  <a:ext uri="{FF2B5EF4-FFF2-40B4-BE49-F238E27FC236}">
                    <a16:creationId xmlns:a16="http://schemas.microsoft.com/office/drawing/2014/main" id="{28A36418-F238-5242-3BC6-2A2FE7E84F9A}"/>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22" name="Oval 120">
                <a:extLst>
                  <a:ext uri="{FF2B5EF4-FFF2-40B4-BE49-F238E27FC236}">
                    <a16:creationId xmlns:a16="http://schemas.microsoft.com/office/drawing/2014/main" id="{89A3BB87-5081-D377-9529-95EE08B147FC}"/>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23" name="Oval 121">
                <a:extLst>
                  <a:ext uri="{FF2B5EF4-FFF2-40B4-BE49-F238E27FC236}">
                    <a16:creationId xmlns:a16="http://schemas.microsoft.com/office/drawing/2014/main" id="{B190D774-DCB7-0254-C36E-E57C7F98CC49}"/>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24" name="Oval 122">
                <a:extLst>
                  <a:ext uri="{FF2B5EF4-FFF2-40B4-BE49-F238E27FC236}">
                    <a16:creationId xmlns:a16="http://schemas.microsoft.com/office/drawing/2014/main" id="{9E348B90-DE34-6350-091C-E895C92A3611}"/>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25" name="Oval 123">
                <a:extLst>
                  <a:ext uri="{FF2B5EF4-FFF2-40B4-BE49-F238E27FC236}">
                    <a16:creationId xmlns:a16="http://schemas.microsoft.com/office/drawing/2014/main" id="{32B6EC88-A28E-0AB5-74F5-8F1F7DFFB5E6}"/>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26" name="Oval 124">
                <a:extLst>
                  <a:ext uri="{FF2B5EF4-FFF2-40B4-BE49-F238E27FC236}">
                    <a16:creationId xmlns:a16="http://schemas.microsoft.com/office/drawing/2014/main" id="{B0CA79AE-7DFD-6C35-37FD-078B437609F4}"/>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19918" name="Text Box 125">
              <a:extLst>
                <a:ext uri="{FF2B5EF4-FFF2-40B4-BE49-F238E27FC236}">
                  <a16:creationId xmlns:a16="http://schemas.microsoft.com/office/drawing/2014/main" id="{ACB7B62F-5FB8-9A1B-3E48-A5B82DC46348}"/>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19829" name="Group 126">
            <a:extLst>
              <a:ext uri="{FF2B5EF4-FFF2-40B4-BE49-F238E27FC236}">
                <a16:creationId xmlns:a16="http://schemas.microsoft.com/office/drawing/2014/main" id="{FB41E9E6-8ED7-6B3E-1E6F-E0EA96CE49F1}"/>
              </a:ext>
            </a:extLst>
          </p:cNvPr>
          <p:cNvGrpSpPr>
            <a:grpSpLocks/>
          </p:cNvGrpSpPr>
          <p:nvPr/>
        </p:nvGrpSpPr>
        <p:grpSpPr bwMode="auto">
          <a:xfrm>
            <a:off x="4078288" y="3001963"/>
            <a:ext cx="514350" cy="354012"/>
            <a:chOff x="4436" y="2378"/>
            <a:chExt cx="1152" cy="790"/>
          </a:xfrm>
        </p:grpSpPr>
        <p:grpSp>
          <p:nvGrpSpPr>
            <p:cNvPr id="119907" name="Group 127">
              <a:extLst>
                <a:ext uri="{FF2B5EF4-FFF2-40B4-BE49-F238E27FC236}">
                  <a16:creationId xmlns:a16="http://schemas.microsoft.com/office/drawing/2014/main" id="{A5765550-73A5-6097-62D1-659CCDE79DFE}"/>
                </a:ext>
              </a:extLst>
            </p:cNvPr>
            <p:cNvGrpSpPr>
              <a:grpSpLocks/>
            </p:cNvGrpSpPr>
            <p:nvPr/>
          </p:nvGrpSpPr>
          <p:grpSpPr bwMode="auto">
            <a:xfrm>
              <a:off x="4436" y="2378"/>
              <a:ext cx="1152" cy="702"/>
              <a:chOff x="3964" y="2641"/>
              <a:chExt cx="1152" cy="702"/>
            </a:xfrm>
          </p:grpSpPr>
          <p:sp>
            <p:nvSpPr>
              <p:cNvPr id="119909" name="AutoShape 128">
                <a:extLst>
                  <a:ext uri="{FF2B5EF4-FFF2-40B4-BE49-F238E27FC236}">
                    <a16:creationId xmlns:a16="http://schemas.microsoft.com/office/drawing/2014/main" id="{CA93B28F-A2B7-CE3B-FB85-5A0D1AD21E94}"/>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10" name="Oval 129">
                <a:extLst>
                  <a:ext uri="{FF2B5EF4-FFF2-40B4-BE49-F238E27FC236}">
                    <a16:creationId xmlns:a16="http://schemas.microsoft.com/office/drawing/2014/main" id="{9ECCB361-3D87-A07D-6DAD-7F6B28265A57}"/>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11" name="Oval 130">
                <a:extLst>
                  <a:ext uri="{FF2B5EF4-FFF2-40B4-BE49-F238E27FC236}">
                    <a16:creationId xmlns:a16="http://schemas.microsoft.com/office/drawing/2014/main" id="{2C7A61BF-E219-63B0-461D-8D70A6BCB4CF}"/>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12" name="Oval 131">
                <a:extLst>
                  <a:ext uri="{FF2B5EF4-FFF2-40B4-BE49-F238E27FC236}">
                    <a16:creationId xmlns:a16="http://schemas.microsoft.com/office/drawing/2014/main" id="{97FE511B-D2EF-4C72-4D7A-FD2EF3549933}"/>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13" name="Oval 132">
                <a:extLst>
                  <a:ext uri="{FF2B5EF4-FFF2-40B4-BE49-F238E27FC236}">
                    <a16:creationId xmlns:a16="http://schemas.microsoft.com/office/drawing/2014/main" id="{97193158-9D1D-F839-62DC-754E26F428BB}"/>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14" name="Oval 133">
                <a:extLst>
                  <a:ext uri="{FF2B5EF4-FFF2-40B4-BE49-F238E27FC236}">
                    <a16:creationId xmlns:a16="http://schemas.microsoft.com/office/drawing/2014/main" id="{903F0BEF-41EF-98F3-6023-19AAAE75907A}"/>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15" name="Oval 134">
                <a:extLst>
                  <a:ext uri="{FF2B5EF4-FFF2-40B4-BE49-F238E27FC236}">
                    <a16:creationId xmlns:a16="http://schemas.microsoft.com/office/drawing/2014/main" id="{3B133FE4-13D5-97F4-F333-7D755811391B}"/>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16" name="Oval 135">
                <a:extLst>
                  <a:ext uri="{FF2B5EF4-FFF2-40B4-BE49-F238E27FC236}">
                    <a16:creationId xmlns:a16="http://schemas.microsoft.com/office/drawing/2014/main" id="{3880FA8E-404D-B782-3762-AF509957C9C7}"/>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19908" name="Text Box 136">
              <a:extLst>
                <a:ext uri="{FF2B5EF4-FFF2-40B4-BE49-F238E27FC236}">
                  <a16:creationId xmlns:a16="http://schemas.microsoft.com/office/drawing/2014/main" id="{65DE485F-F4C7-CEFD-6918-FE02E3039B10}"/>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19830" name="Group 137">
            <a:extLst>
              <a:ext uri="{FF2B5EF4-FFF2-40B4-BE49-F238E27FC236}">
                <a16:creationId xmlns:a16="http://schemas.microsoft.com/office/drawing/2014/main" id="{29FB7B72-9C16-4FD9-997A-7772273C89CD}"/>
              </a:ext>
            </a:extLst>
          </p:cNvPr>
          <p:cNvGrpSpPr>
            <a:grpSpLocks/>
          </p:cNvGrpSpPr>
          <p:nvPr/>
        </p:nvGrpSpPr>
        <p:grpSpPr bwMode="auto">
          <a:xfrm>
            <a:off x="4078288" y="3390901"/>
            <a:ext cx="514350" cy="354013"/>
            <a:chOff x="4436" y="2378"/>
            <a:chExt cx="1152" cy="790"/>
          </a:xfrm>
        </p:grpSpPr>
        <p:grpSp>
          <p:nvGrpSpPr>
            <p:cNvPr id="119897" name="Group 138">
              <a:extLst>
                <a:ext uri="{FF2B5EF4-FFF2-40B4-BE49-F238E27FC236}">
                  <a16:creationId xmlns:a16="http://schemas.microsoft.com/office/drawing/2014/main" id="{EE0891ED-D88F-EE59-0732-C9BF702C4ECA}"/>
                </a:ext>
              </a:extLst>
            </p:cNvPr>
            <p:cNvGrpSpPr>
              <a:grpSpLocks/>
            </p:cNvGrpSpPr>
            <p:nvPr/>
          </p:nvGrpSpPr>
          <p:grpSpPr bwMode="auto">
            <a:xfrm>
              <a:off x="4436" y="2378"/>
              <a:ext cx="1152" cy="702"/>
              <a:chOff x="3964" y="2641"/>
              <a:chExt cx="1152" cy="702"/>
            </a:xfrm>
          </p:grpSpPr>
          <p:sp>
            <p:nvSpPr>
              <p:cNvPr id="119899" name="AutoShape 139">
                <a:extLst>
                  <a:ext uri="{FF2B5EF4-FFF2-40B4-BE49-F238E27FC236}">
                    <a16:creationId xmlns:a16="http://schemas.microsoft.com/office/drawing/2014/main" id="{B31F59B9-9A12-6C9F-817F-45F3DE238782}"/>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00" name="Oval 140">
                <a:extLst>
                  <a:ext uri="{FF2B5EF4-FFF2-40B4-BE49-F238E27FC236}">
                    <a16:creationId xmlns:a16="http://schemas.microsoft.com/office/drawing/2014/main" id="{35B0CCB2-4D9A-C226-7224-8FBB0E8A82D7}"/>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01" name="Oval 141">
                <a:extLst>
                  <a:ext uri="{FF2B5EF4-FFF2-40B4-BE49-F238E27FC236}">
                    <a16:creationId xmlns:a16="http://schemas.microsoft.com/office/drawing/2014/main" id="{834C5ED4-77CC-C261-DA90-E61008CF213D}"/>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02" name="Oval 142">
                <a:extLst>
                  <a:ext uri="{FF2B5EF4-FFF2-40B4-BE49-F238E27FC236}">
                    <a16:creationId xmlns:a16="http://schemas.microsoft.com/office/drawing/2014/main" id="{17B1D3EF-628A-103D-84B2-1030210884BD}"/>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03" name="Oval 143">
                <a:extLst>
                  <a:ext uri="{FF2B5EF4-FFF2-40B4-BE49-F238E27FC236}">
                    <a16:creationId xmlns:a16="http://schemas.microsoft.com/office/drawing/2014/main" id="{264224ED-32AF-E388-ABD6-58C7064C9644}"/>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04" name="Oval 144">
                <a:extLst>
                  <a:ext uri="{FF2B5EF4-FFF2-40B4-BE49-F238E27FC236}">
                    <a16:creationId xmlns:a16="http://schemas.microsoft.com/office/drawing/2014/main" id="{1F591593-2B89-5F67-DB8A-C80A54244C7E}"/>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05" name="Oval 145">
                <a:extLst>
                  <a:ext uri="{FF2B5EF4-FFF2-40B4-BE49-F238E27FC236}">
                    <a16:creationId xmlns:a16="http://schemas.microsoft.com/office/drawing/2014/main" id="{6FFCA37C-EB7C-5350-B5C2-E2AB5E8CE650}"/>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906" name="Oval 146">
                <a:extLst>
                  <a:ext uri="{FF2B5EF4-FFF2-40B4-BE49-F238E27FC236}">
                    <a16:creationId xmlns:a16="http://schemas.microsoft.com/office/drawing/2014/main" id="{4016D03A-9E20-1227-11B5-A074C2E1F6A6}"/>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19898" name="Text Box 147">
              <a:extLst>
                <a:ext uri="{FF2B5EF4-FFF2-40B4-BE49-F238E27FC236}">
                  <a16:creationId xmlns:a16="http://schemas.microsoft.com/office/drawing/2014/main" id="{F05DD9BC-2A34-57EB-6A72-CE6277A94E3A}"/>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19831" name="Group 148">
            <a:extLst>
              <a:ext uri="{FF2B5EF4-FFF2-40B4-BE49-F238E27FC236}">
                <a16:creationId xmlns:a16="http://schemas.microsoft.com/office/drawing/2014/main" id="{230CB440-454A-082D-5F21-22EB498DE4D4}"/>
              </a:ext>
            </a:extLst>
          </p:cNvPr>
          <p:cNvGrpSpPr>
            <a:grpSpLocks/>
          </p:cNvGrpSpPr>
          <p:nvPr/>
        </p:nvGrpSpPr>
        <p:grpSpPr bwMode="auto">
          <a:xfrm>
            <a:off x="3522663" y="3001963"/>
            <a:ext cx="514350" cy="354012"/>
            <a:chOff x="4436" y="2378"/>
            <a:chExt cx="1152" cy="790"/>
          </a:xfrm>
        </p:grpSpPr>
        <p:grpSp>
          <p:nvGrpSpPr>
            <p:cNvPr id="119887" name="Group 149">
              <a:extLst>
                <a:ext uri="{FF2B5EF4-FFF2-40B4-BE49-F238E27FC236}">
                  <a16:creationId xmlns:a16="http://schemas.microsoft.com/office/drawing/2014/main" id="{7A8BE925-6C5A-454B-7BF1-4E994E24F02B}"/>
                </a:ext>
              </a:extLst>
            </p:cNvPr>
            <p:cNvGrpSpPr>
              <a:grpSpLocks/>
            </p:cNvGrpSpPr>
            <p:nvPr/>
          </p:nvGrpSpPr>
          <p:grpSpPr bwMode="auto">
            <a:xfrm>
              <a:off x="4436" y="2378"/>
              <a:ext cx="1152" cy="702"/>
              <a:chOff x="3964" y="2641"/>
              <a:chExt cx="1152" cy="702"/>
            </a:xfrm>
          </p:grpSpPr>
          <p:sp>
            <p:nvSpPr>
              <p:cNvPr id="119889" name="AutoShape 150">
                <a:extLst>
                  <a:ext uri="{FF2B5EF4-FFF2-40B4-BE49-F238E27FC236}">
                    <a16:creationId xmlns:a16="http://schemas.microsoft.com/office/drawing/2014/main" id="{402F187F-6B5C-2306-C836-0A207858A358}"/>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90" name="Oval 151">
                <a:extLst>
                  <a:ext uri="{FF2B5EF4-FFF2-40B4-BE49-F238E27FC236}">
                    <a16:creationId xmlns:a16="http://schemas.microsoft.com/office/drawing/2014/main" id="{28B4F1AE-25FB-3D8C-A195-6102C8C6F7C7}"/>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91" name="Oval 152">
                <a:extLst>
                  <a:ext uri="{FF2B5EF4-FFF2-40B4-BE49-F238E27FC236}">
                    <a16:creationId xmlns:a16="http://schemas.microsoft.com/office/drawing/2014/main" id="{CD51CF41-B4FC-D6AE-A94E-9ADD34BA55B0}"/>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92" name="Oval 153">
                <a:extLst>
                  <a:ext uri="{FF2B5EF4-FFF2-40B4-BE49-F238E27FC236}">
                    <a16:creationId xmlns:a16="http://schemas.microsoft.com/office/drawing/2014/main" id="{50A5B46D-D38B-09F8-DFA6-ADB2FAF7B451}"/>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93" name="Oval 154">
                <a:extLst>
                  <a:ext uri="{FF2B5EF4-FFF2-40B4-BE49-F238E27FC236}">
                    <a16:creationId xmlns:a16="http://schemas.microsoft.com/office/drawing/2014/main" id="{30CAEB33-16E1-2FC2-A5EA-C6B13585B8C4}"/>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94" name="Oval 155">
                <a:extLst>
                  <a:ext uri="{FF2B5EF4-FFF2-40B4-BE49-F238E27FC236}">
                    <a16:creationId xmlns:a16="http://schemas.microsoft.com/office/drawing/2014/main" id="{6D26EC1E-DD98-AB80-D42D-3BD2D14B9E93}"/>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95" name="Oval 156">
                <a:extLst>
                  <a:ext uri="{FF2B5EF4-FFF2-40B4-BE49-F238E27FC236}">
                    <a16:creationId xmlns:a16="http://schemas.microsoft.com/office/drawing/2014/main" id="{6A4869C2-3C78-AE04-F315-EFBF30F9C238}"/>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96" name="Oval 157">
                <a:extLst>
                  <a:ext uri="{FF2B5EF4-FFF2-40B4-BE49-F238E27FC236}">
                    <a16:creationId xmlns:a16="http://schemas.microsoft.com/office/drawing/2014/main" id="{AF39BBB4-2CFE-C61F-9D82-2EA2B90C7EF6}"/>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19888" name="Text Box 158">
              <a:extLst>
                <a:ext uri="{FF2B5EF4-FFF2-40B4-BE49-F238E27FC236}">
                  <a16:creationId xmlns:a16="http://schemas.microsoft.com/office/drawing/2014/main" id="{4367A93D-DB5A-3C56-D779-C33BC4A4DC5D}"/>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19832" name="Group 159">
            <a:extLst>
              <a:ext uri="{FF2B5EF4-FFF2-40B4-BE49-F238E27FC236}">
                <a16:creationId xmlns:a16="http://schemas.microsoft.com/office/drawing/2014/main" id="{5DC152A6-9563-D700-0ADF-22A9A1E9C5A6}"/>
              </a:ext>
            </a:extLst>
          </p:cNvPr>
          <p:cNvGrpSpPr>
            <a:grpSpLocks/>
          </p:cNvGrpSpPr>
          <p:nvPr/>
        </p:nvGrpSpPr>
        <p:grpSpPr bwMode="auto">
          <a:xfrm>
            <a:off x="3522663" y="3390901"/>
            <a:ext cx="514350" cy="354013"/>
            <a:chOff x="4436" y="2378"/>
            <a:chExt cx="1152" cy="790"/>
          </a:xfrm>
        </p:grpSpPr>
        <p:grpSp>
          <p:nvGrpSpPr>
            <p:cNvPr id="119877" name="Group 160">
              <a:extLst>
                <a:ext uri="{FF2B5EF4-FFF2-40B4-BE49-F238E27FC236}">
                  <a16:creationId xmlns:a16="http://schemas.microsoft.com/office/drawing/2014/main" id="{9C933A6C-398D-4663-7F7B-1AEC8E86AFC2}"/>
                </a:ext>
              </a:extLst>
            </p:cNvPr>
            <p:cNvGrpSpPr>
              <a:grpSpLocks/>
            </p:cNvGrpSpPr>
            <p:nvPr/>
          </p:nvGrpSpPr>
          <p:grpSpPr bwMode="auto">
            <a:xfrm>
              <a:off x="4436" y="2378"/>
              <a:ext cx="1152" cy="702"/>
              <a:chOff x="3964" y="2641"/>
              <a:chExt cx="1152" cy="702"/>
            </a:xfrm>
          </p:grpSpPr>
          <p:sp>
            <p:nvSpPr>
              <p:cNvPr id="119879" name="AutoShape 161">
                <a:extLst>
                  <a:ext uri="{FF2B5EF4-FFF2-40B4-BE49-F238E27FC236}">
                    <a16:creationId xmlns:a16="http://schemas.microsoft.com/office/drawing/2014/main" id="{9209422F-326A-5764-CDF5-227AC9623D8E}"/>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80" name="Oval 162">
                <a:extLst>
                  <a:ext uri="{FF2B5EF4-FFF2-40B4-BE49-F238E27FC236}">
                    <a16:creationId xmlns:a16="http://schemas.microsoft.com/office/drawing/2014/main" id="{0283923F-E2E6-35D0-C400-1E012ADF5AAE}"/>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81" name="Oval 163">
                <a:extLst>
                  <a:ext uri="{FF2B5EF4-FFF2-40B4-BE49-F238E27FC236}">
                    <a16:creationId xmlns:a16="http://schemas.microsoft.com/office/drawing/2014/main" id="{CA90D469-FC79-E6EC-193C-096BB7B225CA}"/>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82" name="Oval 164">
                <a:extLst>
                  <a:ext uri="{FF2B5EF4-FFF2-40B4-BE49-F238E27FC236}">
                    <a16:creationId xmlns:a16="http://schemas.microsoft.com/office/drawing/2014/main" id="{C1B3C02B-AC92-75D1-225F-0203A5167B10}"/>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83" name="Oval 165">
                <a:extLst>
                  <a:ext uri="{FF2B5EF4-FFF2-40B4-BE49-F238E27FC236}">
                    <a16:creationId xmlns:a16="http://schemas.microsoft.com/office/drawing/2014/main" id="{12DA1ADB-DBA2-D906-983B-A3977B483063}"/>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84" name="Oval 166">
                <a:extLst>
                  <a:ext uri="{FF2B5EF4-FFF2-40B4-BE49-F238E27FC236}">
                    <a16:creationId xmlns:a16="http://schemas.microsoft.com/office/drawing/2014/main" id="{70E8C776-C563-1B47-DE2E-CA198A142746}"/>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85" name="Oval 167">
                <a:extLst>
                  <a:ext uri="{FF2B5EF4-FFF2-40B4-BE49-F238E27FC236}">
                    <a16:creationId xmlns:a16="http://schemas.microsoft.com/office/drawing/2014/main" id="{F17E0B08-43FF-546E-F113-B3E2467AA306}"/>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86" name="Oval 168">
                <a:extLst>
                  <a:ext uri="{FF2B5EF4-FFF2-40B4-BE49-F238E27FC236}">
                    <a16:creationId xmlns:a16="http://schemas.microsoft.com/office/drawing/2014/main" id="{584A72C3-300E-33F7-B0ED-8BE92E750080}"/>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19878" name="Text Box 169">
              <a:extLst>
                <a:ext uri="{FF2B5EF4-FFF2-40B4-BE49-F238E27FC236}">
                  <a16:creationId xmlns:a16="http://schemas.microsoft.com/office/drawing/2014/main" id="{ADE7BEE7-9635-2248-8885-57541EDEAA02}"/>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19833" name="Group 170">
            <a:extLst>
              <a:ext uri="{FF2B5EF4-FFF2-40B4-BE49-F238E27FC236}">
                <a16:creationId xmlns:a16="http://schemas.microsoft.com/office/drawing/2014/main" id="{CFE6EA6E-7C30-9DE2-D4BA-E0FA6370F188}"/>
              </a:ext>
            </a:extLst>
          </p:cNvPr>
          <p:cNvGrpSpPr>
            <a:grpSpLocks/>
          </p:cNvGrpSpPr>
          <p:nvPr/>
        </p:nvGrpSpPr>
        <p:grpSpPr bwMode="auto">
          <a:xfrm>
            <a:off x="5200650" y="3001963"/>
            <a:ext cx="514350" cy="354012"/>
            <a:chOff x="4436" y="2378"/>
            <a:chExt cx="1152" cy="790"/>
          </a:xfrm>
        </p:grpSpPr>
        <p:grpSp>
          <p:nvGrpSpPr>
            <p:cNvPr id="119867" name="Group 171">
              <a:extLst>
                <a:ext uri="{FF2B5EF4-FFF2-40B4-BE49-F238E27FC236}">
                  <a16:creationId xmlns:a16="http://schemas.microsoft.com/office/drawing/2014/main" id="{D151C95A-C92F-1F13-B6F7-D530ECD3B4F8}"/>
                </a:ext>
              </a:extLst>
            </p:cNvPr>
            <p:cNvGrpSpPr>
              <a:grpSpLocks/>
            </p:cNvGrpSpPr>
            <p:nvPr/>
          </p:nvGrpSpPr>
          <p:grpSpPr bwMode="auto">
            <a:xfrm>
              <a:off x="4436" y="2378"/>
              <a:ext cx="1152" cy="702"/>
              <a:chOff x="3964" y="2641"/>
              <a:chExt cx="1152" cy="702"/>
            </a:xfrm>
          </p:grpSpPr>
          <p:sp>
            <p:nvSpPr>
              <p:cNvPr id="119869" name="AutoShape 172">
                <a:extLst>
                  <a:ext uri="{FF2B5EF4-FFF2-40B4-BE49-F238E27FC236}">
                    <a16:creationId xmlns:a16="http://schemas.microsoft.com/office/drawing/2014/main" id="{42D15E19-E92E-CF78-3022-8AF98FB60EDB}"/>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70" name="Oval 173">
                <a:extLst>
                  <a:ext uri="{FF2B5EF4-FFF2-40B4-BE49-F238E27FC236}">
                    <a16:creationId xmlns:a16="http://schemas.microsoft.com/office/drawing/2014/main" id="{46E1AB7F-3759-B559-2473-66CED2CBB075}"/>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71" name="Oval 174">
                <a:extLst>
                  <a:ext uri="{FF2B5EF4-FFF2-40B4-BE49-F238E27FC236}">
                    <a16:creationId xmlns:a16="http://schemas.microsoft.com/office/drawing/2014/main" id="{422FBBA8-C601-E63A-994D-CBAFE2DF54AC}"/>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72" name="Oval 175">
                <a:extLst>
                  <a:ext uri="{FF2B5EF4-FFF2-40B4-BE49-F238E27FC236}">
                    <a16:creationId xmlns:a16="http://schemas.microsoft.com/office/drawing/2014/main" id="{8818EB9B-A82D-0F67-4029-10DD36379E01}"/>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73" name="Oval 176">
                <a:extLst>
                  <a:ext uri="{FF2B5EF4-FFF2-40B4-BE49-F238E27FC236}">
                    <a16:creationId xmlns:a16="http://schemas.microsoft.com/office/drawing/2014/main" id="{5B5B0C0E-872F-E76F-ED68-4F726EBD8226}"/>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74" name="Oval 177">
                <a:extLst>
                  <a:ext uri="{FF2B5EF4-FFF2-40B4-BE49-F238E27FC236}">
                    <a16:creationId xmlns:a16="http://schemas.microsoft.com/office/drawing/2014/main" id="{8C4FB0AF-6CED-0C7C-D7A9-86F6BC9F4D8A}"/>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75" name="Oval 178">
                <a:extLst>
                  <a:ext uri="{FF2B5EF4-FFF2-40B4-BE49-F238E27FC236}">
                    <a16:creationId xmlns:a16="http://schemas.microsoft.com/office/drawing/2014/main" id="{67E5A001-3EB2-4459-B722-F18119D7B3F4}"/>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76" name="Oval 179">
                <a:extLst>
                  <a:ext uri="{FF2B5EF4-FFF2-40B4-BE49-F238E27FC236}">
                    <a16:creationId xmlns:a16="http://schemas.microsoft.com/office/drawing/2014/main" id="{B1625A11-8F14-7C73-A6E1-A29678202C7E}"/>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19868" name="Text Box 180">
              <a:extLst>
                <a:ext uri="{FF2B5EF4-FFF2-40B4-BE49-F238E27FC236}">
                  <a16:creationId xmlns:a16="http://schemas.microsoft.com/office/drawing/2014/main" id="{732A9F6B-446A-26B7-EFB2-EE8F675BADBE}"/>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19834" name="Group 181">
            <a:extLst>
              <a:ext uri="{FF2B5EF4-FFF2-40B4-BE49-F238E27FC236}">
                <a16:creationId xmlns:a16="http://schemas.microsoft.com/office/drawing/2014/main" id="{381C168C-6DA0-4B45-A378-8D94EA64CA70}"/>
              </a:ext>
            </a:extLst>
          </p:cNvPr>
          <p:cNvGrpSpPr>
            <a:grpSpLocks/>
          </p:cNvGrpSpPr>
          <p:nvPr/>
        </p:nvGrpSpPr>
        <p:grpSpPr bwMode="auto">
          <a:xfrm>
            <a:off x="5200650" y="3390901"/>
            <a:ext cx="514350" cy="354013"/>
            <a:chOff x="4436" y="2378"/>
            <a:chExt cx="1152" cy="790"/>
          </a:xfrm>
        </p:grpSpPr>
        <p:grpSp>
          <p:nvGrpSpPr>
            <p:cNvPr id="119857" name="Group 182">
              <a:extLst>
                <a:ext uri="{FF2B5EF4-FFF2-40B4-BE49-F238E27FC236}">
                  <a16:creationId xmlns:a16="http://schemas.microsoft.com/office/drawing/2014/main" id="{EB1E2599-7356-7574-4C0B-852407426B96}"/>
                </a:ext>
              </a:extLst>
            </p:cNvPr>
            <p:cNvGrpSpPr>
              <a:grpSpLocks/>
            </p:cNvGrpSpPr>
            <p:nvPr/>
          </p:nvGrpSpPr>
          <p:grpSpPr bwMode="auto">
            <a:xfrm>
              <a:off x="4436" y="2378"/>
              <a:ext cx="1152" cy="702"/>
              <a:chOff x="3964" y="2641"/>
              <a:chExt cx="1152" cy="702"/>
            </a:xfrm>
          </p:grpSpPr>
          <p:sp>
            <p:nvSpPr>
              <p:cNvPr id="119859" name="AutoShape 183">
                <a:extLst>
                  <a:ext uri="{FF2B5EF4-FFF2-40B4-BE49-F238E27FC236}">
                    <a16:creationId xmlns:a16="http://schemas.microsoft.com/office/drawing/2014/main" id="{7DD2C949-7B45-F13A-046D-31897BCFA9B2}"/>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60" name="Oval 184">
                <a:extLst>
                  <a:ext uri="{FF2B5EF4-FFF2-40B4-BE49-F238E27FC236}">
                    <a16:creationId xmlns:a16="http://schemas.microsoft.com/office/drawing/2014/main" id="{7CED0465-42C0-C995-B21B-026252D787D4}"/>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61" name="Oval 185">
                <a:extLst>
                  <a:ext uri="{FF2B5EF4-FFF2-40B4-BE49-F238E27FC236}">
                    <a16:creationId xmlns:a16="http://schemas.microsoft.com/office/drawing/2014/main" id="{AC80295F-3013-CB3F-F105-2E536E8DF406}"/>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62" name="Oval 186">
                <a:extLst>
                  <a:ext uri="{FF2B5EF4-FFF2-40B4-BE49-F238E27FC236}">
                    <a16:creationId xmlns:a16="http://schemas.microsoft.com/office/drawing/2014/main" id="{779E3B4D-461D-4A9A-1FF6-9B838784090B}"/>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63" name="Oval 187">
                <a:extLst>
                  <a:ext uri="{FF2B5EF4-FFF2-40B4-BE49-F238E27FC236}">
                    <a16:creationId xmlns:a16="http://schemas.microsoft.com/office/drawing/2014/main" id="{E5F67307-BD3E-ED2E-5988-03E5AC7476C9}"/>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64" name="Oval 188">
                <a:extLst>
                  <a:ext uri="{FF2B5EF4-FFF2-40B4-BE49-F238E27FC236}">
                    <a16:creationId xmlns:a16="http://schemas.microsoft.com/office/drawing/2014/main" id="{9800DA8D-13F1-41BC-C147-23F9BD9B0AE0}"/>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65" name="Oval 189">
                <a:extLst>
                  <a:ext uri="{FF2B5EF4-FFF2-40B4-BE49-F238E27FC236}">
                    <a16:creationId xmlns:a16="http://schemas.microsoft.com/office/drawing/2014/main" id="{6DEBA294-850E-B857-A124-FF330FC66141}"/>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66" name="Oval 190">
                <a:extLst>
                  <a:ext uri="{FF2B5EF4-FFF2-40B4-BE49-F238E27FC236}">
                    <a16:creationId xmlns:a16="http://schemas.microsoft.com/office/drawing/2014/main" id="{376F79D1-B5F0-48F5-D0B2-BDFC09553D5F}"/>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19858" name="Text Box 191">
              <a:extLst>
                <a:ext uri="{FF2B5EF4-FFF2-40B4-BE49-F238E27FC236}">
                  <a16:creationId xmlns:a16="http://schemas.microsoft.com/office/drawing/2014/main" id="{46469BE5-BF78-9CE1-3ECA-12A618771EEF}"/>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19835" name="Group 192">
            <a:extLst>
              <a:ext uri="{FF2B5EF4-FFF2-40B4-BE49-F238E27FC236}">
                <a16:creationId xmlns:a16="http://schemas.microsoft.com/office/drawing/2014/main" id="{F20006F3-2D9F-A3CD-C58B-082A29C07DB1}"/>
              </a:ext>
            </a:extLst>
          </p:cNvPr>
          <p:cNvGrpSpPr>
            <a:grpSpLocks/>
          </p:cNvGrpSpPr>
          <p:nvPr/>
        </p:nvGrpSpPr>
        <p:grpSpPr bwMode="auto">
          <a:xfrm>
            <a:off x="4645025" y="3001963"/>
            <a:ext cx="514350" cy="354012"/>
            <a:chOff x="4436" y="2378"/>
            <a:chExt cx="1152" cy="790"/>
          </a:xfrm>
        </p:grpSpPr>
        <p:grpSp>
          <p:nvGrpSpPr>
            <p:cNvPr id="119847" name="Group 193">
              <a:extLst>
                <a:ext uri="{FF2B5EF4-FFF2-40B4-BE49-F238E27FC236}">
                  <a16:creationId xmlns:a16="http://schemas.microsoft.com/office/drawing/2014/main" id="{DD52FA44-B39B-5147-632B-B9C63CEF7B54}"/>
                </a:ext>
              </a:extLst>
            </p:cNvPr>
            <p:cNvGrpSpPr>
              <a:grpSpLocks/>
            </p:cNvGrpSpPr>
            <p:nvPr/>
          </p:nvGrpSpPr>
          <p:grpSpPr bwMode="auto">
            <a:xfrm>
              <a:off x="4436" y="2378"/>
              <a:ext cx="1152" cy="702"/>
              <a:chOff x="3964" y="2641"/>
              <a:chExt cx="1152" cy="702"/>
            </a:xfrm>
          </p:grpSpPr>
          <p:sp>
            <p:nvSpPr>
              <p:cNvPr id="119849" name="AutoShape 194">
                <a:extLst>
                  <a:ext uri="{FF2B5EF4-FFF2-40B4-BE49-F238E27FC236}">
                    <a16:creationId xmlns:a16="http://schemas.microsoft.com/office/drawing/2014/main" id="{0E4BA471-C736-EDD0-8E15-83BCA8C0E9A7}"/>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50" name="Oval 195">
                <a:extLst>
                  <a:ext uri="{FF2B5EF4-FFF2-40B4-BE49-F238E27FC236}">
                    <a16:creationId xmlns:a16="http://schemas.microsoft.com/office/drawing/2014/main" id="{8209069A-54AD-EDEF-A073-4A9864440638}"/>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51" name="Oval 196">
                <a:extLst>
                  <a:ext uri="{FF2B5EF4-FFF2-40B4-BE49-F238E27FC236}">
                    <a16:creationId xmlns:a16="http://schemas.microsoft.com/office/drawing/2014/main" id="{87B22667-644A-33E3-48D2-406BF98FA057}"/>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52" name="Oval 197">
                <a:extLst>
                  <a:ext uri="{FF2B5EF4-FFF2-40B4-BE49-F238E27FC236}">
                    <a16:creationId xmlns:a16="http://schemas.microsoft.com/office/drawing/2014/main" id="{7EF8DACD-3AE5-9CEB-445E-D26F45B28A76}"/>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53" name="Oval 198">
                <a:extLst>
                  <a:ext uri="{FF2B5EF4-FFF2-40B4-BE49-F238E27FC236}">
                    <a16:creationId xmlns:a16="http://schemas.microsoft.com/office/drawing/2014/main" id="{E6668330-260D-3629-F432-260CB0E23CF5}"/>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54" name="Oval 199">
                <a:extLst>
                  <a:ext uri="{FF2B5EF4-FFF2-40B4-BE49-F238E27FC236}">
                    <a16:creationId xmlns:a16="http://schemas.microsoft.com/office/drawing/2014/main" id="{A9A3EE0E-5C2C-79AE-68E6-2C6FFD40A0C3}"/>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55" name="Oval 200">
                <a:extLst>
                  <a:ext uri="{FF2B5EF4-FFF2-40B4-BE49-F238E27FC236}">
                    <a16:creationId xmlns:a16="http://schemas.microsoft.com/office/drawing/2014/main" id="{37DBA397-0A9D-EAD9-7494-066345C955A5}"/>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56" name="Oval 201">
                <a:extLst>
                  <a:ext uri="{FF2B5EF4-FFF2-40B4-BE49-F238E27FC236}">
                    <a16:creationId xmlns:a16="http://schemas.microsoft.com/office/drawing/2014/main" id="{D078423E-9B76-4DE0-0248-8AB3EBCEAB85}"/>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19848" name="Text Box 202">
              <a:extLst>
                <a:ext uri="{FF2B5EF4-FFF2-40B4-BE49-F238E27FC236}">
                  <a16:creationId xmlns:a16="http://schemas.microsoft.com/office/drawing/2014/main" id="{735545CE-78DC-DC16-93C8-A44FEE357F10}"/>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19836" name="Group 203">
            <a:extLst>
              <a:ext uri="{FF2B5EF4-FFF2-40B4-BE49-F238E27FC236}">
                <a16:creationId xmlns:a16="http://schemas.microsoft.com/office/drawing/2014/main" id="{A59C0EB7-9774-4E59-9FDD-49BA004CDD2F}"/>
              </a:ext>
            </a:extLst>
          </p:cNvPr>
          <p:cNvGrpSpPr>
            <a:grpSpLocks/>
          </p:cNvGrpSpPr>
          <p:nvPr/>
        </p:nvGrpSpPr>
        <p:grpSpPr bwMode="auto">
          <a:xfrm>
            <a:off x="4645025" y="3390901"/>
            <a:ext cx="514350" cy="354013"/>
            <a:chOff x="4436" y="2378"/>
            <a:chExt cx="1152" cy="790"/>
          </a:xfrm>
        </p:grpSpPr>
        <p:grpSp>
          <p:nvGrpSpPr>
            <p:cNvPr id="119837" name="Group 204">
              <a:extLst>
                <a:ext uri="{FF2B5EF4-FFF2-40B4-BE49-F238E27FC236}">
                  <a16:creationId xmlns:a16="http://schemas.microsoft.com/office/drawing/2014/main" id="{D5488CDB-E0CA-90E2-A2B6-D442F624B337}"/>
                </a:ext>
              </a:extLst>
            </p:cNvPr>
            <p:cNvGrpSpPr>
              <a:grpSpLocks/>
            </p:cNvGrpSpPr>
            <p:nvPr/>
          </p:nvGrpSpPr>
          <p:grpSpPr bwMode="auto">
            <a:xfrm>
              <a:off x="4436" y="2378"/>
              <a:ext cx="1152" cy="702"/>
              <a:chOff x="3964" y="2641"/>
              <a:chExt cx="1152" cy="702"/>
            </a:xfrm>
          </p:grpSpPr>
          <p:sp>
            <p:nvSpPr>
              <p:cNvPr id="119839" name="AutoShape 205">
                <a:extLst>
                  <a:ext uri="{FF2B5EF4-FFF2-40B4-BE49-F238E27FC236}">
                    <a16:creationId xmlns:a16="http://schemas.microsoft.com/office/drawing/2014/main" id="{8A9F46ED-AB6B-1D83-90AB-31003EDD070F}"/>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40" name="Oval 206">
                <a:extLst>
                  <a:ext uri="{FF2B5EF4-FFF2-40B4-BE49-F238E27FC236}">
                    <a16:creationId xmlns:a16="http://schemas.microsoft.com/office/drawing/2014/main" id="{8C8F44B3-1A48-319D-A2E6-97027F5EA917}"/>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41" name="Oval 207">
                <a:extLst>
                  <a:ext uri="{FF2B5EF4-FFF2-40B4-BE49-F238E27FC236}">
                    <a16:creationId xmlns:a16="http://schemas.microsoft.com/office/drawing/2014/main" id="{CB3BE745-91C7-E614-4311-8AD7048DA061}"/>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42" name="Oval 208">
                <a:extLst>
                  <a:ext uri="{FF2B5EF4-FFF2-40B4-BE49-F238E27FC236}">
                    <a16:creationId xmlns:a16="http://schemas.microsoft.com/office/drawing/2014/main" id="{C379C814-47B2-06C3-D3BB-80C57B280861}"/>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43" name="Oval 209">
                <a:extLst>
                  <a:ext uri="{FF2B5EF4-FFF2-40B4-BE49-F238E27FC236}">
                    <a16:creationId xmlns:a16="http://schemas.microsoft.com/office/drawing/2014/main" id="{40E77C67-6F38-9AC3-8437-3905278F8CFF}"/>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44" name="Oval 210">
                <a:extLst>
                  <a:ext uri="{FF2B5EF4-FFF2-40B4-BE49-F238E27FC236}">
                    <a16:creationId xmlns:a16="http://schemas.microsoft.com/office/drawing/2014/main" id="{EAAD32E0-8527-035E-BF68-2D6206F42ED7}"/>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45" name="Oval 211">
                <a:extLst>
                  <a:ext uri="{FF2B5EF4-FFF2-40B4-BE49-F238E27FC236}">
                    <a16:creationId xmlns:a16="http://schemas.microsoft.com/office/drawing/2014/main" id="{D738A335-0222-7693-10EF-EB74AAD65038}"/>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19846" name="Oval 212">
                <a:extLst>
                  <a:ext uri="{FF2B5EF4-FFF2-40B4-BE49-F238E27FC236}">
                    <a16:creationId xmlns:a16="http://schemas.microsoft.com/office/drawing/2014/main" id="{BCE73775-1BBF-5C57-42EE-8EDE34BE8A7E}"/>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19838" name="Text Box 213">
              <a:extLst>
                <a:ext uri="{FF2B5EF4-FFF2-40B4-BE49-F238E27FC236}">
                  <a16:creationId xmlns:a16="http://schemas.microsoft.com/office/drawing/2014/main" id="{8F75248D-0B61-3C2E-2BFB-9D122218BEFF}"/>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spTree>
  </p:cSld>
  <p:clrMapOvr>
    <a:masterClrMapping/>
  </p:clrMapOvr>
  <p:transition>
    <p:wipe dir="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a:extLst>
              <a:ext uri="{FF2B5EF4-FFF2-40B4-BE49-F238E27FC236}">
                <a16:creationId xmlns:a16="http://schemas.microsoft.com/office/drawing/2014/main" id="{80CE3DBD-3BF8-2228-B1C9-BBA1F4CC87F0}"/>
              </a:ext>
            </a:extLst>
          </p:cNvPr>
          <p:cNvSpPr>
            <a:spLocks noChangeAspect="1" noChangeArrowheads="1"/>
          </p:cNvSpPr>
          <p:nvPr/>
        </p:nvSpPr>
        <p:spPr bwMode="auto">
          <a:xfrm>
            <a:off x="3319463" y="1974850"/>
            <a:ext cx="6362700" cy="2146300"/>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35" name="Rectangle 3">
            <a:extLst>
              <a:ext uri="{FF2B5EF4-FFF2-40B4-BE49-F238E27FC236}">
                <a16:creationId xmlns:a16="http://schemas.microsoft.com/office/drawing/2014/main" id="{717D04AC-F257-F080-F52E-BACE750DDDDB}"/>
              </a:ext>
            </a:extLst>
          </p:cNvPr>
          <p:cNvSpPr>
            <a:spLocks noChangeArrowheads="1"/>
          </p:cNvSpPr>
          <p:nvPr/>
        </p:nvSpPr>
        <p:spPr bwMode="auto">
          <a:xfrm>
            <a:off x="3294064" y="2339975"/>
            <a:ext cx="6391275" cy="1462088"/>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36" name="Rectangle 4">
            <a:extLst>
              <a:ext uri="{FF2B5EF4-FFF2-40B4-BE49-F238E27FC236}">
                <a16:creationId xmlns:a16="http://schemas.microsoft.com/office/drawing/2014/main" id="{BF0795F2-6379-604D-BC6A-88600536603C}"/>
              </a:ext>
            </a:extLst>
          </p:cNvPr>
          <p:cNvSpPr>
            <a:spLocks noChangeAspect="1" noChangeArrowheads="1"/>
          </p:cNvSpPr>
          <p:nvPr/>
        </p:nvSpPr>
        <p:spPr bwMode="auto">
          <a:xfrm>
            <a:off x="3127375" y="2063750"/>
            <a:ext cx="173038" cy="2001838"/>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37" name="Rectangle 5">
            <a:extLst>
              <a:ext uri="{FF2B5EF4-FFF2-40B4-BE49-F238E27FC236}">
                <a16:creationId xmlns:a16="http://schemas.microsoft.com/office/drawing/2014/main" id="{C2D88E5B-BC66-9F23-8328-E5D71DC31132}"/>
              </a:ext>
            </a:extLst>
          </p:cNvPr>
          <p:cNvSpPr>
            <a:spLocks noChangeArrowheads="1"/>
          </p:cNvSpPr>
          <p:nvPr/>
        </p:nvSpPr>
        <p:spPr bwMode="auto">
          <a:xfrm>
            <a:off x="8711116" y="2875726"/>
            <a:ext cx="184730" cy="400110"/>
          </a:xfrm>
          <a:prstGeom prst="rect">
            <a:avLst/>
          </a:prstGeom>
          <a:solidFill>
            <a:srgbClr val="FF6600"/>
          </a:solidFill>
          <a:ln w="38100" algn="ctr">
            <a:solidFill>
              <a:srgbClr val="FF66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38" name="Rectangle 6">
            <a:extLst>
              <a:ext uri="{FF2B5EF4-FFF2-40B4-BE49-F238E27FC236}">
                <a16:creationId xmlns:a16="http://schemas.microsoft.com/office/drawing/2014/main" id="{FF1D9B88-FE52-ED20-414F-CE576DF15911}"/>
              </a:ext>
            </a:extLst>
          </p:cNvPr>
          <p:cNvSpPr>
            <a:spLocks noChangeArrowheads="1"/>
          </p:cNvSpPr>
          <p:nvPr/>
        </p:nvSpPr>
        <p:spPr bwMode="auto">
          <a:xfrm>
            <a:off x="8461375" y="2863820"/>
            <a:ext cx="1539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39" name="Rectangle 7">
            <a:extLst>
              <a:ext uri="{FF2B5EF4-FFF2-40B4-BE49-F238E27FC236}">
                <a16:creationId xmlns:a16="http://schemas.microsoft.com/office/drawing/2014/main" id="{57EEAD3E-9B68-DE07-CE26-366096F39FFB}"/>
              </a:ext>
            </a:extLst>
          </p:cNvPr>
          <p:cNvSpPr>
            <a:spLocks noChangeArrowheads="1"/>
          </p:cNvSpPr>
          <p:nvPr/>
        </p:nvSpPr>
        <p:spPr bwMode="auto">
          <a:xfrm>
            <a:off x="8982075" y="2863820"/>
            <a:ext cx="7000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40" name="AutoShape 8">
            <a:extLst>
              <a:ext uri="{FF2B5EF4-FFF2-40B4-BE49-F238E27FC236}">
                <a16:creationId xmlns:a16="http://schemas.microsoft.com/office/drawing/2014/main" id="{08B9BDF5-D451-6C59-1663-3576BC5D3898}"/>
              </a:ext>
            </a:extLst>
          </p:cNvPr>
          <p:cNvSpPr>
            <a:spLocks noChangeArrowheads="1"/>
          </p:cNvSpPr>
          <p:nvPr/>
        </p:nvSpPr>
        <p:spPr bwMode="auto">
          <a:xfrm rot="5400000" flipH="1">
            <a:off x="7590632" y="2813527"/>
            <a:ext cx="1412875" cy="49434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2779 w 21600"/>
              <a:gd name="T13" fmla="*/ 2779 h 21600"/>
              <a:gd name="T14" fmla="*/ 18821 w 21600"/>
              <a:gd name="T15" fmla="*/ 18821 h 21600"/>
            </a:gdLst>
            <a:ahLst/>
            <a:cxnLst>
              <a:cxn ang="T8">
                <a:pos x="T0" y="T1"/>
              </a:cxn>
              <a:cxn ang="T9">
                <a:pos x="T2" y="T3"/>
              </a:cxn>
              <a:cxn ang="T10">
                <a:pos x="T4" y="T5"/>
              </a:cxn>
              <a:cxn ang="T11">
                <a:pos x="T6" y="T7"/>
              </a:cxn>
            </a:cxnLst>
            <a:rect l="T12" t="T13" r="T14" b="T15"/>
            <a:pathLst>
              <a:path w="21600" h="21600">
                <a:moveTo>
                  <a:pt x="0" y="0"/>
                </a:moveTo>
                <a:lnTo>
                  <a:pt x="1957" y="21600"/>
                </a:lnTo>
                <a:lnTo>
                  <a:pt x="19643" y="21600"/>
                </a:lnTo>
                <a:lnTo>
                  <a:pt x="21600" y="0"/>
                </a:lnTo>
                <a:lnTo>
                  <a:pt x="0" y="0"/>
                </a:lnTo>
                <a:close/>
              </a:path>
            </a:pathLst>
          </a:cu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0841" name="Rectangle 9">
            <a:extLst>
              <a:ext uri="{FF2B5EF4-FFF2-40B4-BE49-F238E27FC236}">
                <a16:creationId xmlns:a16="http://schemas.microsoft.com/office/drawing/2014/main" id="{62A138D1-0A4C-34FF-4DF6-446FBF48151B}"/>
              </a:ext>
            </a:extLst>
          </p:cNvPr>
          <p:cNvSpPr>
            <a:spLocks noChangeArrowheads="1"/>
          </p:cNvSpPr>
          <p:nvPr/>
        </p:nvSpPr>
        <p:spPr bwMode="auto">
          <a:xfrm>
            <a:off x="3436939" y="3129726"/>
            <a:ext cx="47625" cy="400110"/>
          </a:xfrm>
          <a:prstGeom prst="rect">
            <a:avLst/>
          </a:prstGeom>
          <a:solidFill>
            <a:schemeClr val="accent1"/>
          </a:solidFill>
          <a:ln w="38100" algn="ctr">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350666" name="Rectangle 10">
            <a:extLst>
              <a:ext uri="{FF2B5EF4-FFF2-40B4-BE49-F238E27FC236}">
                <a16:creationId xmlns:a16="http://schemas.microsoft.com/office/drawing/2014/main" id="{4EFC3C29-501D-D014-290A-1A85DBC69734}"/>
              </a:ext>
            </a:extLst>
          </p:cNvPr>
          <p:cNvSpPr>
            <a:spLocks noChangeArrowheads="1"/>
          </p:cNvSpPr>
          <p:nvPr/>
        </p:nvSpPr>
        <p:spPr bwMode="auto">
          <a:xfrm>
            <a:off x="3135314" y="2882384"/>
            <a:ext cx="153987" cy="369332"/>
          </a:xfrm>
          <a:prstGeom prst="rect">
            <a:avLst/>
          </a:prstGeom>
          <a:gradFill rotWithShape="1">
            <a:gsLst>
              <a:gs pos="0">
                <a:schemeClr val="bg2">
                  <a:gamma/>
                  <a:shade val="46275"/>
                  <a:invGamma/>
                </a:schemeClr>
              </a:gs>
              <a:gs pos="100000">
                <a:schemeClr val="bg2"/>
              </a:gs>
            </a:gsLst>
            <a:lin ang="5400000" scaled="1"/>
          </a:gra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algn="ctr" eaLnBrk="0" fontAlgn="base" hangingPunct="0">
              <a:spcBef>
                <a:spcPct val="0"/>
              </a:spcBef>
              <a:spcAft>
                <a:spcPct val="0"/>
              </a:spcAft>
              <a:defRPr/>
            </a:pPr>
            <a:endParaRPr lang="en-GB">
              <a:solidFill>
                <a:srgbClr val="FFFFFF"/>
              </a:solidFill>
              <a:latin typeface="Arial" panose="020B0604020202020204" pitchFamily="34" charset="0"/>
            </a:endParaRPr>
          </a:p>
        </p:txBody>
      </p:sp>
      <p:sp>
        <p:nvSpPr>
          <p:cNvPr id="120843" name="Rectangle 11">
            <a:extLst>
              <a:ext uri="{FF2B5EF4-FFF2-40B4-BE49-F238E27FC236}">
                <a16:creationId xmlns:a16="http://schemas.microsoft.com/office/drawing/2014/main" id="{17E739F6-08AA-D72D-5BB0-40ACD895B2DA}"/>
              </a:ext>
            </a:extLst>
          </p:cNvPr>
          <p:cNvSpPr>
            <a:spLocks noChangeAspect="1" noChangeArrowheads="1"/>
          </p:cNvSpPr>
          <p:nvPr/>
        </p:nvSpPr>
        <p:spPr bwMode="auto">
          <a:xfrm>
            <a:off x="2503488" y="989014"/>
            <a:ext cx="7173912" cy="5349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800" b="1">
                <a:solidFill>
                  <a:srgbClr val="FFFFFF"/>
                </a:solidFill>
              </a:rPr>
              <a:t>Granular Propellant in Gun Chamber</a:t>
            </a:r>
          </a:p>
        </p:txBody>
      </p:sp>
      <p:sp>
        <p:nvSpPr>
          <p:cNvPr id="120844" name="Rectangle 12">
            <a:extLst>
              <a:ext uri="{FF2B5EF4-FFF2-40B4-BE49-F238E27FC236}">
                <a16:creationId xmlns:a16="http://schemas.microsoft.com/office/drawing/2014/main" id="{3CCAB2A9-8F6A-4AEC-3A44-C1620FFD169C}"/>
              </a:ext>
            </a:extLst>
          </p:cNvPr>
          <p:cNvSpPr>
            <a:spLocks noChangeArrowheads="1"/>
          </p:cNvSpPr>
          <p:nvPr/>
        </p:nvSpPr>
        <p:spPr bwMode="auto">
          <a:xfrm>
            <a:off x="3482976" y="3125757"/>
            <a:ext cx="4500563" cy="400110"/>
          </a:xfrm>
          <a:prstGeom prst="rect">
            <a:avLst/>
          </a:prstGeom>
          <a:solidFill>
            <a:srgbClr val="FF99CC"/>
          </a:solidFill>
          <a:ln w="190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nvGrpSpPr>
          <p:cNvPr id="120845" name="Group 13">
            <a:extLst>
              <a:ext uri="{FF2B5EF4-FFF2-40B4-BE49-F238E27FC236}">
                <a16:creationId xmlns:a16="http://schemas.microsoft.com/office/drawing/2014/main" id="{535E2E57-7F7C-FF9B-B9E6-7E60138BC9E3}"/>
              </a:ext>
            </a:extLst>
          </p:cNvPr>
          <p:cNvGrpSpPr>
            <a:grpSpLocks/>
          </p:cNvGrpSpPr>
          <p:nvPr/>
        </p:nvGrpSpPr>
        <p:grpSpPr bwMode="auto">
          <a:xfrm>
            <a:off x="7434263" y="3001963"/>
            <a:ext cx="514350" cy="354012"/>
            <a:chOff x="4436" y="2378"/>
            <a:chExt cx="1152" cy="790"/>
          </a:xfrm>
        </p:grpSpPr>
        <p:grpSp>
          <p:nvGrpSpPr>
            <p:cNvPr id="121024" name="Group 14">
              <a:extLst>
                <a:ext uri="{FF2B5EF4-FFF2-40B4-BE49-F238E27FC236}">
                  <a16:creationId xmlns:a16="http://schemas.microsoft.com/office/drawing/2014/main" id="{B99DC4F8-8E2B-555C-222E-71EA01428806}"/>
                </a:ext>
              </a:extLst>
            </p:cNvPr>
            <p:cNvGrpSpPr>
              <a:grpSpLocks/>
            </p:cNvGrpSpPr>
            <p:nvPr/>
          </p:nvGrpSpPr>
          <p:grpSpPr bwMode="auto">
            <a:xfrm>
              <a:off x="4436" y="2378"/>
              <a:ext cx="1152" cy="702"/>
              <a:chOff x="3964" y="2641"/>
              <a:chExt cx="1152" cy="702"/>
            </a:xfrm>
          </p:grpSpPr>
          <p:sp>
            <p:nvSpPr>
              <p:cNvPr id="121026" name="AutoShape 15">
                <a:extLst>
                  <a:ext uri="{FF2B5EF4-FFF2-40B4-BE49-F238E27FC236}">
                    <a16:creationId xmlns:a16="http://schemas.microsoft.com/office/drawing/2014/main" id="{AA331E9E-730C-4AED-B8C0-772487837094}"/>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27" name="Oval 16">
                <a:extLst>
                  <a:ext uri="{FF2B5EF4-FFF2-40B4-BE49-F238E27FC236}">
                    <a16:creationId xmlns:a16="http://schemas.microsoft.com/office/drawing/2014/main" id="{E483C182-E76E-3FFA-5503-EAD9A0F47155}"/>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28" name="Oval 17">
                <a:extLst>
                  <a:ext uri="{FF2B5EF4-FFF2-40B4-BE49-F238E27FC236}">
                    <a16:creationId xmlns:a16="http://schemas.microsoft.com/office/drawing/2014/main" id="{E83DEF82-ECCB-5209-0CB1-228F2F0550F5}"/>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29" name="Oval 18">
                <a:extLst>
                  <a:ext uri="{FF2B5EF4-FFF2-40B4-BE49-F238E27FC236}">
                    <a16:creationId xmlns:a16="http://schemas.microsoft.com/office/drawing/2014/main" id="{E797548A-A546-F8BA-7742-51F69400C0D7}"/>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30" name="Oval 19">
                <a:extLst>
                  <a:ext uri="{FF2B5EF4-FFF2-40B4-BE49-F238E27FC236}">
                    <a16:creationId xmlns:a16="http://schemas.microsoft.com/office/drawing/2014/main" id="{D4DC115E-B976-BC45-58FB-7F1CA60AA9A1}"/>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31" name="Oval 20">
                <a:extLst>
                  <a:ext uri="{FF2B5EF4-FFF2-40B4-BE49-F238E27FC236}">
                    <a16:creationId xmlns:a16="http://schemas.microsoft.com/office/drawing/2014/main" id="{226CAB78-4BFE-26D3-AC0D-A3BF3658A66A}"/>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32" name="Oval 21">
                <a:extLst>
                  <a:ext uri="{FF2B5EF4-FFF2-40B4-BE49-F238E27FC236}">
                    <a16:creationId xmlns:a16="http://schemas.microsoft.com/office/drawing/2014/main" id="{EE845BF1-9768-71B8-C256-E680767C4ABA}"/>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33" name="Oval 22">
                <a:extLst>
                  <a:ext uri="{FF2B5EF4-FFF2-40B4-BE49-F238E27FC236}">
                    <a16:creationId xmlns:a16="http://schemas.microsoft.com/office/drawing/2014/main" id="{186C420B-34A8-37EE-91EF-D86D1CD2F120}"/>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1025" name="Text Box 23">
              <a:extLst>
                <a:ext uri="{FF2B5EF4-FFF2-40B4-BE49-F238E27FC236}">
                  <a16:creationId xmlns:a16="http://schemas.microsoft.com/office/drawing/2014/main" id="{BE5F148E-1218-9991-2D66-DFFACB74B73E}"/>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0846" name="Group 24">
            <a:extLst>
              <a:ext uri="{FF2B5EF4-FFF2-40B4-BE49-F238E27FC236}">
                <a16:creationId xmlns:a16="http://schemas.microsoft.com/office/drawing/2014/main" id="{7F22F950-F445-66AF-602D-46553E24E310}"/>
              </a:ext>
            </a:extLst>
          </p:cNvPr>
          <p:cNvGrpSpPr>
            <a:grpSpLocks/>
          </p:cNvGrpSpPr>
          <p:nvPr/>
        </p:nvGrpSpPr>
        <p:grpSpPr bwMode="auto">
          <a:xfrm>
            <a:off x="7434263" y="3390901"/>
            <a:ext cx="514350" cy="354013"/>
            <a:chOff x="4436" y="2378"/>
            <a:chExt cx="1152" cy="790"/>
          </a:xfrm>
        </p:grpSpPr>
        <p:grpSp>
          <p:nvGrpSpPr>
            <p:cNvPr id="121014" name="Group 25">
              <a:extLst>
                <a:ext uri="{FF2B5EF4-FFF2-40B4-BE49-F238E27FC236}">
                  <a16:creationId xmlns:a16="http://schemas.microsoft.com/office/drawing/2014/main" id="{293D6E02-C809-D700-E6EA-78BCF38A1E9F}"/>
                </a:ext>
              </a:extLst>
            </p:cNvPr>
            <p:cNvGrpSpPr>
              <a:grpSpLocks/>
            </p:cNvGrpSpPr>
            <p:nvPr/>
          </p:nvGrpSpPr>
          <p:grpSpPr bwMode="auto">
            <a:xfrm>
              <a:off x="4436" y="2378"/>
              <a:ext cx="1152" cy="702"/>
              <a:chOff x="3964" y="2641"/>
              <a:chExt cx="1152" cy="702"/>
            </a:xfrm>
          </p:grpSpPr>
          <p:sp>
            <p:nvSpPr>
              <p:cNvPr id="121016" name="AutoShape 26">
                <a:extLst>
                  <a:ext uri="{FF2B5EF4-FFF2-40B4-BE49-F238E27FC236}">
                    <a16:creationId xmlns:a16="http://schemas.microsoft.com/office/drawing/2014/main" id="{14F3296A-B821-708F-A8A0-FD8BE75D269A}"/>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17" name="Oval 27">
                <a:extLst>
                  <a:ext uri="{FF2B5EF4-FFF2-40B4-BE49-F238E27FC236}">
                    <a16:creationId xmlns:a16="http://schemas.microsoft.com/office/drawing/2014/main" id="{AF414ECB-1356-3F7B-C3F3-1B8DD2106E30}"/>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18" name="Oval 28">
                <a:extLst>
                  <a:ext uri="{FF2B5EF4-FFF2-40B4-BE49-F238E27FC236}">
                    <a16:creationId xmlns:a16="http://schemas.microsoft.com/office/drawing/2014/main" id="{F387BEF9-B611-43C5-3412-59856FB30AB6}"/>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19" name="Oval 29">
                <a:extLst>
                  <a:ext uri="{FF2B5EF4-FFF2-40B4-BE49-F238E27FC236}">
                    <a16:creationId xmlns:a16="http://schemas.microsoft.com/office/drawing/2014/main" id="{9255B565-CEF3-6207-48A2-E6B26C12ABB6}"/>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20" name="Oval 30">
                <a:extLst>
                  <a:ext uri="{FF2B5EF4-FFF2-40B4-BE49-F238E27FC236}">
                    <a16:creationId xmlns:a16="http://schemas.microsoft.com/office/drawing/2014/main" id="{937E717A-1800-ED0A-872F-780965103D40}"/>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21" name="Oval 31">
                <a:extLst>
                  <a:ext uri="{FF2B5EF4-FFF2-40B4-BE49-F238E27FC236}">
                    <a16:creationId xmlns:a16="http://schemas.microsoft.com/office/drawing/2014/main" id="{DA3D59B5-EE5B-0650-9160-B5404FD1067A}"/>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22" name="Oval 32">
                <a:extLst>
                  <a:ext uri="{FF2B5EF4-FFF2-40B4-BE49-F238E27FC236}">
                    <a16:creationId xmlns:a16="http://schemas.microsoft.com/office/drawing/2014/main" id="{3F2310BA-CD72-0432-6200-6AD81EAB9E8E}"/>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23" name="Oval 33">
                <a:extLst>
                  <a:ext uri="{FF2B5EF4-FFF2-40B4-BE49-F238E27FC236}">
                    <a16:creationId xmlns:a16="http://schemas.microsoft.com/office/drawing/2014/main" id="{33EC664E-17B2-590C-7739-9B5380706670}"/>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1015" name="Text Box 34">
              <a:extLst>
                <a:ext uri="{FF2B5EF4-FFF2-40B4-BE49-F238E27FC236}">
                  <a16:creationId xmlns:a16="http://schemas.microsoft.com/office/drawing/2014/main" id="{61BE72EB-5B7B-E0AB-CF11-2595F368D7D0}"/>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0847" name="Group 35">
            <a:extLst>
              <a:ext uri="{FF2B5EF4-FFF2-40B4-BE49-F238E27FC236}">
                <a16:creationId xmlns:a16="http://schemas.microsoft.com/office/drawing/2014/main" id="{BC495FB2-2141-34D4-E917-83BA1E038374}"/>
              </a:ext>
            </a:extLst>
          </p:cNvPr>
          <p:cNvGrpSpPr>
            <a:grpSpLocks/>
          </p:cNvGrpSpPr>
          <p:nvPr/>
        </p:nvGrpSpPr>
        <p:grpSpPr bwMode="auto">
          <a:xfrm>
            <a:off x="6878638" y="3001963"/>
            <a:ext cx="514350" cy="354012"/>
            <a:chOff x="4436" y="2378"/>
            <a:chExt cx="1152" cy="790"/>
          </a:xfrm>
        </p:grpSpPr>
        <p:grpSp>
          <p:nvGrpSpPr>
            <p:cNvPr id="121004" name="Group 36">
              <a:extLst>
                <a:ext uri="{FF2B5EF4-FFF2-40B4-BE49-F238E27FC236}">
                  <a16:creationId xmlns:a16="http://schemas.microsoft.com/office/drawing/2014/main" id="{71D36363-C7B8-50F1-0AFD-62A68481CFC8}"/>
                </a:ext>
              </a:extLst>
            </p:cNvPr>
            <p:cNvGrpSpPr>
              <a:grpSpLocks/>
            </p:cNvGrpSpPr>
            <p:nvPr/>
          </p:nvGrpSpPr>
          <p:grpSpPr bwMode="auto">
            <a:xfrm>
              <a:off x="4436" y="2378"/>
              <a:ext cx="1152" cy="702"/>
              <a:chOff x="3964" y="2641"/>
              <a:chExt cx="1152" cy="702"/>
            </a:xfrm>
          </p:grpSpPr>
          <p:sp>
            <p:nvSpPr>
              <p:cNvPr id="121006" name="AutoShape 37">
                <a:extLst>
                  <a:ext uri="{FF2B5EF4-FFF2-40B4-BE49-F238E27FC236}">
                    <a16:creationId xmlns:a16="http://schemas.microsoft.com/office/drawing/2014/main" id="{D0616192-68B4-BE0B-6637-6EF6B7B5990A}"/>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07" name="Oval 38">
                <a:extLst>
                  <a:ext uri="{FF2B5EF4-FFF2-40B4-BE49-F238E27FC236}">
                    <a16:creationId xmlns:a16="http://schemas.microsoft.com/office/drawing/2014/main" id="{1CB7137B-1536-8F18-A664-379F10CE5793}"/>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08" name="Oval 39">
                <a:extLst>
                  <a:ext uri="{FF2B5EF4-FFF2-40B4-BE49-F238E27FC236}">
                    <a16:creationId xmlns:a16="http://schemas.microsoft.com/office/drawing/2014/main" id="{03C61D49-8CBD-04BA-9663-F10DE88544CB}"/>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09" name="Oval 40">
                <a:extLst>
                  <a:ext uri="{FF2B5EF4-FFF2-40B4-BE49-F238E27FC236}">
                    <a16:creationId xmlns:a16="http://schemas.microsoft.com/office/drawing/2014/main" id="{D7A8B3D2-4F7B-33AA-3863-173E83ADF28F}"/>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10" name="Oval 41">
                <a:extLst>
                  <a:ext uri="{FF2B5EF4-FFF2-40B4-BE49-F238E27FC236}">
                    <a16:creationId xmlns:a16="http://schemas.microsoft.com/office/drawing/2014/main" id="{9053120D-62B0-B926-C072-8166CFAADC96}"/>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11" name="Oval 42">
                <a:extLst>
                  <a:ext uri="{FF2B5EF4-FFF2-40B4-BE49-F238E27FC236}">
                    <a16:creationId xmlns:a16="http://schemas.microsoft.com/office/drawing/2014/main" id="{E9432692-4C04-521A-1DEC-4A95F1D0C61D}"/>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12" name="Oval 43">
                <a:extLst>
                  <a:ext uri="{FF2B5EF4-FFF2-40B4-BE49-F238E27FC236}">
                    <a16:creationId xmlns:a16="http://schemas.microsoft.com/office/drawing/2014/main" id="{DAABDA1A-CF4C-DC2C-865C-CB2696E8FBFA}"/>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13" name="Oval 44">
                <a:extLst>
                  <a:ext uri="{FF2B5EF4-FFF2-40B4-BE49-F238E27FC236}">
                    <a16:creationId xmlns:a16="http://schemas.microsoft.com/office/drawing/2014/main" id="{EAE8C43F-608B-24C1-DDB4-51061DE1DCCD}"/>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1005" name="Text Box 45">
              <a:extLst>
                <a:ext uri="{FF2B5EF4-FFF2-40B4-BE49-F238E27FC236}">
                  <a16:creationId xmlns:a16="http://schemas.microsoft.com/office/drawing/2014/main" id="{A64C6D05-D8AD-EDD3-1F94-32C405D9C1FD}"/>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0848" name="Group 46">
            <a:extLst>
              <a:ext uri="{FF2B5EF4-FFF2-40B4-BE49-F238E27FC236}">
                <a16:creationId xmlns:a16="http://schemas.microsoft.com/office/drawing/2014/main" id="{CFBF2665-33CC-6943-FF1D-78643932F6D1}"/>
              </a:ext>
            </a:extLst>
          </p:cNvPr>
          <p:cNvGrpSpPr>
            <a:grpSpLocks/>
          </p:cNvGrpSpPr>
          <p:nvPr/>
        </p:nvGrpSpPr>
        <p:grpSpPr bwMode="auto">
          <a:xfrm>
            <a:off x="6878638" y="3390901"/>
            <a:ext cx="514350" cy="354013"/>
            <a:chOff x="4436" y="2378"/>
            <a:chExt cx="1152" cy="790"/>
          </a:xfrm>
        </p:grpSpPr>
        <p:grpSp>
          <p:nvGrpSpPr>
            <p:cNvPr id="120994" name="Group 47">
              <a:extLst>
                <a:ext uri="{FF2B5EF4-FFF2-40B4-BE49-F238E27FC236}">
                  <a16:creationId xmlns:a16="http://schemas.microsoft.com/office/drawing/2014/main" id="{AD873F30-397A-FC4F-1037-5405DD15959F}"/>
                </a:ext>
              </a:extLst>
            </p:cNvPr>
            <p:cNvGrpSpPr>
              <a:grpSpLocks/>
            </p:cNvGrpSpPr>
            <p:nvPr/>
          </p:nvGrpSpPr>
          <p:grpSpPr bwMode="auto">
            <a:xfrm>
              <a:off x="4436" y="2378"/>
              <a:ext cx="1152" cy="702"/>
              <a:chOff x="3964" y="2641"/>
              <a:chExt cx="1152" cy="702"/>
            </a:xfrm>
          </p:grpSpPr>
          <p:sp>
            <p:nvSpPr>
              <p:cNvPr id="120996" name="AutoShape 48">
                <a:extLst>
                  <a:ext uri="{FF2B5EF4-FFF2-40B4-BE49-F238E27FC236}">
                    <a16:creationId xmlns:a16="http://schemas.microsoft.com/office/drawing/2014/main" id="{68F6A53F-0797-77CB-2764-41AD8158F32E}"/>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97" name="Oval 49">
                <a:extLst>
                  <a:ext uri="{FF2B5EF4-FFF2-40B4-BE49-F238E27FC236}">
                    <a16:creationId xmlns:a16="http://schemas.microsoft.com/office/drawing/2014/main" id="{CFF7EF7F-4346-2731-2B0B-FEE8498C83B6}"/>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98" name="Oval 50">
                <a:extLst>
                  <a:ext uri="{FF2B5EF4-FFF2-40B4-BE49-F238E27FC236}">
                    <a16:creationId xmlns:a16="http://schemas.microsoft.com/office/drawing/2014/main" id="{361E3261-772E-91F5-CA59-3E49DBA6D775}"/>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99" name="Oval 51">
                <a:extLst>
                  <a:ext uri="{FF2B5EF4-FFF2-40B4-BE49-F238E27FC236}">
                    <a16:creationId xmlns:a16="http://schemas.microsoft.com/office/drawing/2014/main" id="{B93895FC-9902-345B-8807-C35E5CE59989}"/>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00" name="Oval 52">
                <a:extLst>
                  <a:ext uri="{FF2B5EF4-FFF2-40B4-BE49-F238E27FC236}">
                    <a16:creationId xmlns:a16="http://schemas.microsoft.com/office/drawing/2014/main" id="{2B9B31E7-02A4-6D83-ED5A-2958407DAC3E}"/>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01" name="Oval 53">
                <a:extLst>
                  <a:ext uri="{FF2B5EF4-FFF2-40B4-BE49-F238E27FC236}">
                    <a16:creationId xmlns:a16="http://schemas.microsoft.com/office/drawing/2014/main" id="{5658E8A1-7FFA-078A-3F1C-04E1C17AF54F}"/>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02" name="Oval 54">
                <a:extLst>
                  <a:ext uri="{FF2B5EF4-FFF2-40B4-BE49-F238E27FC236}">
                    <a16:creationId xmlns:a16="http://schemas.microsoft.com/office/drawing/2014/main" id="{BD03D4A5-B938-99DE-B24C-FD3426447813}"/>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003" name="Oval 55">
                <a:extLst>
                  <a:ext uri="{FF2B5EF4-FFF2-40B4-BE49-F238E27FC236}">
                    <a16:creationId xmlns:a16="http://schemas.microsoft.com/office/drawing/2014/main" id="{6824D2CB-CB1B-3981-8919-49F3704FBDE6}"/>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0995" name="Text Box 56">
              <a:extLst>
                <a:ext uri="{FF2B5EF4-FFF2-40B4-BE49-F238E27FC236}">
                  <a16:creationId xmlns:a16="http://schemas.microsoft.com/office/drawing/2014/main" id="{5CF42A91-0A00-849F-5FBB-0E345DE34C51}"/>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0849" name="Group 57">
            <a:extLst>
              <a:ext uri="{FF2B5EF4-FFF2-40B4-BE49-F238E27FC236}">
                <a16:creationId xmlns:a16="http://schemas.microsoft.com/office/drawing/2014/main" id="{ED510E76-EA2F-648A-C303-A3C7D7D13C2A}"/>
              </a:ext>
            </a:extLst>
          </p:cNvPr>
          <p:cNvGrpSpPr>
            <a:grpSpLocks/>
          </p:cNvGrpSpPr>
          <p:nvPr/>
        </p:nvGrpSpPr>
        <p:grpSpPr bwMode="auto">
          <a:xfrm>
            <a:off x="6323013" y="3001963"/>
            <a:ext cx="514350" cy="354012"/>
            <a:chOff x="4436" y="2378"/>
            <a:chExt cx="1152" cy="790"/>
          </a:xfrm>
        </p:grpSpPr>
        <p:grpSp>
          <p:nvGrpSpPr>
            <p:cNvPr id="120984" name="Group 58">
              <a:extLst>
                <a:ext uri="{FF2B5EF4-FFF2-40B4-BE49-F238E27FC236}">
                  <a16:creationId xmlns:a16="http://schemas.microsoft.com/office/drawing/2014/main" id="{D7114833-F76B-C708-7F33-09ECB62CFCE8}"/>
                </a:ext>
              </a:extLst>
            </p:cNvPr>
            <p:cNvGrpSpPr>
              <a:grpSpLocks/>
            </p:cNvGrpSpPr>
            <p:nvPr/>
          </p:nvGrpSpPr>
          <p:grpSpPr bwMode="auto">
            <a:xfrm>
              <a:off x="4436" y="2378"/>
              <a:ext cx="1152" cy="702"/>
              <a:chOff x="3964" y="2641"/>
              <a:chExt cx="1152" cy="702"/>
            </a:xfrm>
          </p:grpSpPr>
          <p:sp>
            <p:nvSpPr>
              <p:cNvPr id="120986" name="AutoShape 59">
                <a:extLst>
                  <a:ext uri="{FF2B5EF4-FFF2-40B4-BE49-F238E27FC236}">
                    <a16:creationId xmlns:a16="http://schemas.microsoft.com/office/drawing/2014/main" id="{720A99B2-DBE5-2935-550F-3E37A07E1B45}"/>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87" name="Oval 60">
                <a:extLst>
                  <a:ext uri="{FF2B5EF4-FFF2-40B4-BE49-F238E27FC236}">
                    <a16:creationId xmlns:a16="http://schemas.microsoft.com/office/drawing/2014/main" id="{937A9C05-1061-A214-5CF5-7377E3ADE941}"/>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88" name="Oval 61">
                <a:extLst>
                  <a:ext uri="{FF2B5EF4-FFF2-40B4-BE49-F238E27FC236}">
                    <a16:creationId xmlns:a16="http://schemas.microsoft.com/office/drawing/2014/main" id="{FD5B1C21-91AF-2589-79FC-150C3B2FDDB8}"/>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89" name="Oval 62">
                <a:extLst>
                  <a:ext uri="{FF2B5EF4-FFF2-40B4-BE49-F238E27FC236}">
                    <a16:creationId xmlns:a16="http://schemas.microsoft.com/office/drawing/2014/main" id="{EA25957A-C1BA-390E-C668-C76111B0B170}"/>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90" name="Oval 63">
                <a:extLst>
                  <a:ext uri="{FF2B5EF4-FFF2-40B4-BE49-F238E27FC236}">
                    <a16:creationId xmlns:a16="http://schemas.microsoft.com/office/drawing/2014/main" id="{EFC740DD-4BCC-6CE5-ED47-E02DEFE58C28}"/>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91" name="Oval 64">
                <a:extLst>
                  <a:ext uri="{FF2B5EF4-FFF2-40B4-BE49-F238E27FC236}">
                    <a16:creationId xmlns:a16="http://schemas.microsoft.com/office/drawing/2014/main" id="{39DE1D5D-A25A-8D08-B64A-859470B29A33}"/>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92" name="Oval 65">
                <a:extLst>
                  <a:ext uri="{FF2B5EF4-FFF2-40B4-BE49-F238E27FC236}">
                    <a16:creationId xmlns:a16="http://schemas.microsoft.com/office/drawing/2014/main" id="{521A6D0B-BEEF-7CEE-2D1F-A0479BDD940A}"/>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93" name="Oval 66">
                <a:extLst>
                  <a:ext uri="{FF2B5EF4-FFF2-40B4-BE49-F238E27FC236}">
                    <a16:creationId xmlns:a16="http://schemas.microsoft.com/office/drawing/2014/main" id="{E221A90B-18DB-C212-EE7F-41B5FE815090}"/>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0985" name="Text Box 67">
              <a:extLst>
                <a:ext uri="{FF2B5EF4-FFF2-40B4-BE49-F238E27FC236}">
                  <a16:creationId xmlns:a16="http://schemas.microsoft.com/office/drawing/2014/main" id="{CA490AB9-ECA1-1B63-6451-55C30242040F}"/>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0850" name="Group 68">
            <a:extLst>
              <a:ext uri="{FF2B5EF4-FFF2-40B4-BE49-F238E27FC236}">
                <a16:creationId xmlns:a16="http://schemas.microsoft.com/office/drawing/2014/main" id="{BD86DA9D-C50D-353C-6F5D-06AB6ED51068}"/>
              </a:ext>
            </a:extLst>
          </p:cNvPr>
          <p:cNvGrpSpPr>
            <a:grpSpLocks/>
          </p:cNvGrpSpPr>
          <p:nvPr/>
        </p:nvGrpSpPr>
        <p:grpSpPr bwMode="auto">
          <a:xfrm>
            <a:off x="6323013" y="3390901"/>
            <a:ext cx="514350" cy="354013"/>
            <a:chOff x="4436" y="2378"/>
            <a:chExt cx="1152" cy="790"/>
          </a:xfrm>
        </p:grpSpPr>
        <p:grpSp>
          <p:nvGrpSpPr>
            <p:cNvPr id="120974" name="Group 69">
              <a:extLst>
                <a:ext uri="{FF2B5EF4-FFF2-40B4-BE49-F238E27FC236}">
                  <a16:creationId xmlns:a16="http://schemas.microsoft.com/office/drawing/2014/main" id="{3992DDDA-D294-6BB2-7CA0-73A805ADECC7}"/>
                </a:ext>
              </a:extLst>
            </p:cNvPr>
            <p:cNvGrpSpPr>
              <a:grpSpLocks/>
            </p:cNvGrpSpPr>
            <p:nvPr/>
          </p:nvGrpSpPr>
          <p:grpSpPr bwMode="auto">
            <a:xfrm>
              <a:off x="4436" y="2378"/>
              <a:ext cx="1152" cy="702"/>
              <a:chOff x="3964" y="2641"/>
              <a:chExt cx="1152" cy="702"/>
            </a:xfrm>
          </p:grpSpPr>
          <p:sp>
            <p:nvSpPr>
              <p:cNvPr id="120976" name="AutoShape 70">
                <a:extLst>
                  <a:ext uri="{FF2B5EF4-FFF2-40B4-BE49-F238E27FC236}">
                    <a16:creationId xmlns:a16="http://schemas.microsoft.com/office/drawing/2014/main" id="{83AD85BC-7F4F-ECA8-977A-17CA174D8D46}"/>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77" name="Oval 71">
                <a:extLst>
                  <a:ext uri="{FF2B5EF4-FFF2-40B4-BE49-F238E27FC236}">
                    <a16:creationId xmlns:a16="http://schemas.microsoft.com/office/drawing/2014/main" id="{D05FA65B-8CC6-D3C8-09A1-791E532C508D}"/>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78" name="Oval 72">
                <a:extLst>
                  <a:ext uri="{FF2B5EF4-FFF2-40B4-BE49-F238E27FC236}">
                    <a16:creationId xmlns:a16="http://schemas.microsoft.com/office/drawing/2014/main" id="{4E4CCD44-8082-EAD2-CBB3-05BD8FDD1F6D}"/>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79" name="Oval 73">
                <a:extLst>
                  <a:ext uri="{FF2B5EF4-FFF2-40B4-BE49-F238E27FC236}">
                    <a16:creationId xmlns:a16="http://schemas.microsoft.com/office/drawing/2014/main" id="{3BD4545E-A9BB-CB1C-7618-301B64ECABFB}"/>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80" name="Oval 74">
                <a:extLst>
                  <a:ext uri="{FF2B5EF4-FFF2-40B4-BE49-F238E27FC236}">
                    <a16:creationId xmlns:a16="http://schemas.microsoft.com/office/drawing/2014/main" id="{EEDBF699-BAE2-59EB-C92D-86D770942A3E}"/>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81" name="Oval 75">
                <a:extLst>
                  <a:ext uri="{FF2B5EF4-FFF2-40B4-BE49-F238E27FC236}">
                    <a16:creationId xmlns:a16="http://schemas.microsoft.com/office/drawing/2014/main" id="{1D93263E-6370-9DF4-1D90-80DD6FEB360C}"/>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82" name="Oval 76">
                <a:extLst>
                  <a:ext uri="{FF2B5EF4-FFF2-40B4-BE49-F238E27FC236}">
                    <a16:creationId xmlns:a16="http://schemas.microsoft.com/office/drawing/2014/main" id="{B45B003E-232A-FD53-2CF0-AD72C0540769}"/>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83" name="Oval 77">
                <a:extLst>
                  <a:ext uri="{FF2B5EF4-FFF2-40B4-BE49-F238E27FC236}">
                    <a16:creationId xmlns:a16="http://schemas.microsoft.com/office/drawing/2014/main" id="{B9CD6D8A-368F-8DD5-3B07-E2CBF0125156}"/>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0975" name="Text Box 78">
              <a:extLst>
                <a:ext uri="{FF2B5EF4-FFF2-40B4-BE49-F238E27FC236}">
                  <a16:creationId xmlns:a16="http://schemas.microsoft.com/office/drawing/2014/main" id="{2326A5B6-70F3-838E-CC9A-078F16585631}"/>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0851" name="Group 79">
            <a:extLst>
              <a:ext uri="{FF2B5EF4-FFF2-40B4-BE49-F238E27FC236}">
                <a16:creationId xmlns:a16="http://schemas.microsoft.com/office/drawing/2014/main" id="{49F9F534-4F52-08CA-FFD1-6B3FAFAB2E0F}"/>
              </a:ext>
            </a:extLst>
          </p:cNvPr>
          <p:cNvGrpSpPr>
            <a:grpSpLocks/>
          </p:cNvGrpSpPr>
          <p:nvPr/>
        </p:nvGrpSpPr>
        <p:grpSpPr bwMode="auto">
          <a:xfrm>
            <a:off x="5767388" y="3001963"/>
            <a:ext cx="514350" cy="354012"/>
            <a:chOff x="4436" y="2378"/>
            <a:chExt cx="1152" cy="790"/>
          </a:xfrm>
        </p:grpSpPr>
        <p:grpSp>
          <p:nvGrpSpPr>
            <p:cNvPr id="120964" name="Group 80">
              <a:extLst>
                <a:ext uri="{FF2B5EF4-FFF2-40B4-BE49-F238E27FC236}">
                  <a16:creationId xmlns:a16="http://schemas.microsoft.com/office/drawing/2014/main" id="{C5E42610-4706-78DD-A859-1D670CC29BD6}"/>
                </a:ext>
              </a:extLst>
            </p:cNvPr>
            <p:cNvGrpSpPr>
              <a:grpSpLocks/>
            </p:cNvGrpSpPr>
            <p:nvPr/>
          </p:nvGrpSpPr>
          <p:grpSpPr bwMode="auto">
            <a:xfrm>
              <a:off x="4436" y="2378"/>
              <a:ext cx="1152" cy="702"/>
              <a:chOff x="3964" y="2641"/>
              <a:chExt cx="1152" cy="702"/>
            </a:xfrm>
          </p:grpSpPr>
          <p:sp>
            <p:nvSpPr>
              <p:cNvPr id="120966" name="AutoShape 81">
                <a:extLst>
                  <a:ext uri="{FF2B5EF4-FFF2-40B4-BE49-F238E27FC236}">
                    <a16:creationId xmlns:a16="http://schemas.microsoft.com/office/drawing/2014/main" id="{4FAEA88E-5B18-0084-9743-CB0BFB444948}"/>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67" name="Oval 82">
                <a:extLst>
                  <a:ext uri="{FF2B5EF4-FFF2-40B4-BE49-F238E27FC236}">
                    <a16:creationId xmlns:a16="http://schemas.microsoft.com/office/drawing/2014/main" id="{252FB8A1-FF55-A7DD-B6DF-32238A4F5B1F}"/>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68" name="Oval 83">
                <a:extLst>
                  <a:ext uri="{FF2B5EF4-FFF2-40B4-BE49-F238E27FC236}">
                    <a16:creationId xmlns:a16="http://schemas.microsoft.com/office/drawing/2014/main" id="{CBF7EB02-DB9D-6ACC-0001-0227EA323DAD}"/>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69" name="Oval 84">
                <a:extLst>
                  <a:ext uri="{FF2B5EF4-FFF2-40B4-BE49-F238E27FC236}">
                    <a16:creationId xmlns:a16="http://schemas.microsoft.com/office/drawing/2014/main" id="{21A221EC-53BE-013C-6AF8-DE5D676BE616}"/>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70" name="Oval 85">
                <a:extLst>
                  <a:ext uri="{FF2B5EF4-FFF2-40B4-BE49-F238E27FC236}">
                    <a16:creationId xmlns:a16="http://schemas.microsoft.com/office/drawing/2014/main" id="{C0F90EA6-6E17-7109-B4E6-83D2E2DB077B}"/>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71" name="Oval 86">
                <a:extLst>
                  <a:ext uri="{FF2B5EF4-FFF2-40B4-BE49-F238E27FC236}">
                    <a16:creationId xmlns:a16="http://schemas.microsoft.com/office/drawing/2014/main" id="{D8595739-22F7-18D4-7E32-088F5B55BC1C}"/>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72" name="Oval 87">
                <a:extLst>
                  <a:ext uri="{FF2B5EF4-FFF2-40B4-BE49-F238E27FC236}">
                    <a16:creationId xmlns:a16="http://schemas.microsoft.com/office/drawing/2014/main" id="{D0C2713E-4F04-E8F3-B856-BE4DBCF89887}"/>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73" name="Oval 88">
                <a:extLst>
                  <a:ext uri="{FF2B5EF4-FFF2-40B4-BE49-F238E27FC236}">
                    <a16:creationId xmlns:a16="http://schemas.microsoft.com/office/drawing/2014/main" id="{0F20A86B-C577-0A7D-251A-6F7D41789740}"/>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0965" name="Text Box 89">
              <a:extLst>
                <a:ext uri="{FF2B5EF4-FFF2-40B4-BE49-F238E27FC236}">
                  <a16:creationId xmlns:a16="http://schemas.microsoft.com/office/drawing/2014/main" id="{97773143-3116-5508-22D3-92526E7A6190}"/>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0852" name="Group 90">
            <a:extLst>
              <a:ext uri="{FF2B5EF4-FFF2-40B4-BE49-F238E27FC236}">
                <a16:creationId xmlns:a16="http://schemas.microsoft.com/office/drawing/2014/main" id="{6B160B63-00FB-D8D9-2E8F-609CEA81268D}"/>
              </a:ext>
            </a:extLst>
          </p:cNvPr>
          <p:cNvGrpSpPr>
            <a:grpSpLocks/>
          </p:cNvGrpSpPr>
          <p:nvPr/>
        </p:nvGrpSpPr>
        <p:grpSpPr bwMode="auto">
          <a:xfrm>
            <a:off x="5767388" y="3390901"/>
            <a:ext cx="514350" cy="354013"/>
            <a:chOff x="4436" y="2378"/>
            <a:chExt cx="1152" cy="790"/>
          </a:xfrm>
        </p:grpSpPr>
        <p:grpSp>
          <p:nvGrpSpPr>
            <p:cNvPr id="120954" name="Group 91">
              <a:extLst>
                <a:ext uri="{FF2B5EF4-FFF2-40B4-BE49-F238E27FC236}">
                  <a16:creationId xmlns:a16="http://schemas.microsoft.com/office/drawing/2014/main" id="{AB7FD7E4-E8FD-D059-FF6B-92C3FDF2AC65}"/>
                </a:ext>
              </a:extLst>
            </p:cNvPr>
            <p:cNvGrpSpPr>
              <a:grpSpLocks/>
            </p:cNvGrpSpPr>
            <p:nvPr/>
          </p:nvGrpSpPr>
          <p:grpSpPr bwMode="auto">
            <a:xfrm>
              <a:off x="4436" y="2378"/>
              <a:ext cx="1152" cy="702"/>
              <a:chOff x="3964" y="2641"/>
              <a:chExt cx="1152" cy="702"/>
            </a:xfrm>
          </p:grpSpPr>
          <p:sp>
            <p:nvSpPr>
              <p:cNvPr id="120956" name="AutoShape 92">
                <a:extLst>
                  <a:ext uri="{FF2B5EF4-FFF2-40B4-BE49-F238E27FC236}">
                    <a16:creationId xmlns:a16="http://schemas.microsoft.com/office/drawing/2014/main" id="{57DD77AD-AB16-C219-D2BD-C7966F502714}"/>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57" name="Oval 93">
                <a:extLst>
                  <a:ext uri="{FF2B5EF4-FFF2-40B4-BE49-F238E27FC236}">
                    <a16:creationId xmlns:a16="http://schemas.microsoft.com/office/drawing/2014/main" id="{6DB9D339-BD3A-771D-1FEB-FF8452D67131}"/>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58" name="Oval 94">
                <a:extLst>
                  <a:ext uri="{FF2B5EF4-FFF2-40B4-BE49-F238E27FC236}">
                    <a16:creationId xmlns:a16="http://schemas.microsoft.com/office/drawing/2014/main" id="{1BD2DD57-6A80-BA6D-97E8-39037EC736B7}"/>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59" name="Oval 95">
                <a:extLst>
                  <a:ext uri="{FF2B5EF4-FFF2-40B4-BE49-F238E27FC236}">
                    <a16:creationId xmlns:a16="http://schemas.microsoft.com/office/drawing/2014/main" id="{33FE12C2-ED16-0B00-ECEA-4F905EE6C16B}"/>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60" name="Oval 96">
                <a:extLst>
                  <a:ext uri="{FF2B5EF4-FFF2-40B4-BE49-F238E27FC236}">
                    <a16:creationId xmlns:a16="http://schemas.microsoft.com/office/drawing/2014/main" id="{637F05C0-BD95-15C2-893E-C828FB526697}"/>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61" name="Oval 97">
                <a:extLst>
                  <a:ext uri="{FF2B5EF4-FFF2-40B4-BE49-F238E27FC236}">
                    <a16:creationId xmlns:a16="http://schemas.microsoft.com/office/drawing/2014/main" id="{D0EDCE49-4D0A-11E3-CE63-A7DD0CC7CCA9}"/>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62" name="Oval 98">
                <a:extLst>
                  <a:ext uri="{FF2B5EF4-FFF2-40B4-BE49-F238E27FC236}">
                    <a16:creationId xmlns:a16="http://schemas.microsoft.com/office/drawing/2014/main" id="{D2681F17-508C-8678-AD5A-B44B2374EFDF}"/>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63" name="Oval 99">
                <a:extLst>
                  <a:ext uri="{FF2B5EF4-FFF2-40B4-BE49-F238E27FC236}">
                    <a16:creationId xmlns:a16="http://schemas.microsoft.com/office/drawing/2014/main" id="{F1CD906C-749F-D323-0B74-CCDA11C3A911}"/>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0955" name="Text Box 100">
              <a:extLst>
                <a:ext uri="{FF2B5EF4-FFF2-40B4-BE49-F238E27FC236}">
                  <a16:creationId xmlns:a16="http://schemas.microsoft.com/office/drawing/2014/main" id="{2FC848E8-A0E6-1853-F384-D314573C9985}"/>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0853" name="Group 101">
            <a:extLst>
              <a:ext uri="{FF2B5EF4-FFF2-40B4-BE49-F238E27FC236}">
                <a16:creationId xmlns:a16="http://schemas.microsoft.com/office/drawing/2014/main" id="{6007D40E-B3C3-D099-E272-2EA174EF56B5}"/>
              </a:ext>
            </a:extLst>
          </p:cNvPr>
          <p:cNvGrpSpPr>
            <a:grpSpLocks/>
          </p:cNvGrpSpPr>
          <p:nvPr/>
        </p:nvGrpSpPr>
        <p:grpSpPr bwMode="auto">
          <a:xfrm>
            <a:off x="4078288" y="3001963"/>
            <a:ext cx="514350" cy="354012"/>
            <a:chOff x="4436" y="2378"/>
            <a:chExt cx="1152" cy="790"/>
          </a:xfrm>
        </p:grpSpPr>
        <p:grpSp>
          <p:nvGrpSpPr>
            <p:cNvPr id="120944" name="Group 102">
              <a:extLst>
                <a:ext uri="{FF2B5EF4-FFF2-40B4-BE49-F238E27FC236}">
                  <a16:creationId xmlns:a16="http://schemas.microsoft.com/office/drawing/2014/main" id="{EB9A103B-EB2B-BBF4-43B7-A53C8206C16C}"/>
                </a:ext>
              </a:extLst>
            </p:cNvPr>
            <p:cNvGrpSpPr>
              <a:grpSpLocks/>
            </p:cNvGrpSpPr>
            <p:nvPr/>
          </p:nvGrpSpPr>
          <p:grpSpPr bwMode="auto">
            <a:xfrm>
              <a:off x="4436" y="2378"/>
              <a:ext cx="1152" cy="702"/>
              <a:chOff x="3964" y="2641"/>
              <a:chExt cx="1152" cy="702"/>
            </a:xfrm>
          </p:grpSpPr>
          <p:sp>
            <p:nvSpPr>
              <p:cNvPr id="120946" name="AutoShape 103">
                <a:extLst>
                  <a:ext uri="{FF2B5EF4-FFF2-40B4-BE49-F238E27FC236}">
                    <a16:creationId xmlns:a16="http://schemas.microsoft.com/office/drawing/2014/main" id="{7538D0D0-B57B-C338-7C5C-B05501CE0AD8}"/>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47" name="Oval 104">
                <a:extLst>
                  <a:ext uri="{FF2B5EF4-FFF2-40B4-BE49-F238E27FC236}">
                    <a16:creationId xmlns:a16="http://schemas.microsoft.com/office/drawing/2014/main" id="{2C49B56C-B3C6-D8DE-C921-A100CB45BD66}"/>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48" name="Oval 105">
                <a:extLst>
                  <a:ext uri="{FF2B5EF4-FFF2-40B4-BE49-F238E27FC236}">
                    <a16:creationId xmlns:a16="http://schemas.microsoft.com/office/drawing/2014/main" id="{274163BD-2D02-9661-B5C7-294D8C835BA7}"/>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49" name="Oval 106">
                <a:extLst>
                  <a:ext uri="{FF2B5EF4-FFF2-40B4-BE49-F238E27FC236}">
                    <a16:creationId xmlns:a16="http://schemas.microsoft.com/office/drawing/2014/main" id="{94651748-A0E6-0761-DD16-175D829ACC58}"/>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50" name="Oval 107">
                <a:extLst>
                  <a:ext uri="{FF2B5EF4-FFF2-40B4-BE49-F238E27FC236}">
                    <a16:creationId xmlns:a16="http://schemas.microsoft.com/office/drawing/2014/main" id="{F8C58735-D86A-26EB-0F57-C3CCC6F1A920}"/>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51" name="Oval 108">
                <a:extLst>
                  <a:ext uri="{FF2B5EF4-FFF2-40B4-BE49-F238E27FC236}">
                    <a16:creationId xmlns:a16="http://schemas.microsoft.com/office/drawing/2014/main" id="{E23BF426-0DB4-2F9D-9894-99B8378595F4}"/>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52" name="Oval 109">
                <a:extLst>
                  <a:ext uri="{FF2B5EF4-FFF2-40B4-BE49-F238E27FC236}">
                    <a16:creationId xmlns:a16="http://schemas.microsoft.com/office/drawing/2014/main" id="{837A466A-890A-F7D3-BF0B-9EF75F5E6E2D}"/>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53" name="Oval 110">
                <a:extLst>
                  <a:ext uri="{FF2B5EF4-FFF2-40B4-BE49-F238E27FC236}">
                    <a16:creationId xmlns:a16="http://schemas.microsoft.com/office/drawing/2014/main" id="{FEE17BB5-9ED7-62BA-690D-32FAAAE225AE}"/>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0945" name="Text Box 111">
              <a:extLst>
                <a:ext uri="{FF2B5EF4-FFF2-40B4-BE49-F238E27FC236}">
                  <a16:creationId xmlns:a16="http://schemas.microsoft.com/office/drawing/2014/main" id="{626274D9-60A4-1892-C3A4-9ABFFBAF303F}"/>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0854" name="Group 112">
            <a:extLst>
              <a:ext uri="{FF2B5EF4-FFF2-40B4-BE49-F238E27FC236}">
                <a16:creationId xmlns:a16="http://schemas.microsoft.com/office/drawing/2014/main" id="{9347E61B-C60B-8774-1B72-2543A71734BE}"/>
              </a:ext>
            </a:extLst>
          </p:cNvPr>
          <p:cNvGrpSpPr>
            <a:grpSpLocks/>
          </p:cNvGrpSpPr>
          <p:nvPr/>
        </p:nvGrpSpPr>
        <p:grpSpPr bwMode="auto">
          <a:xfrm>
            <a:off x="4078288" y="3390901"/>
            <a:ext cx="514350" cy="354013"/>
            <a:chOff x="4436" y="2378"/>
            <a:chExt cx="1152" cy="790"/>
          </a:xfrm>
        </p:grpSpPr>
        <p:grpSp>
          <p:nvGrpSpPr>
            <p:cNvPr id="120934" name="Group 113">
              <a:extLst>
                <a:ext uri="{FF2B5EF4-FFF2-40B4-BE49-F238E27FC236}">
                  <a16:creationId xmlns:a16="http://schemas.microsoft.com/office/drawing/2014/main" id="{BE4D39EE-6C82-217B-61B9-93D20A2C3C8D}"/>
                </a:ext>
              </a:extLst>
            </p:cNvPr>
            <p:cNvGrpSpPr>
              <a:grpSpLocks/>
            </p:cNvGrpSpPr>
            <p:nvPr/>
          </p:nvGrpSpPr>
          <p:grpSpPr bwMode="auto">
            <a:xfrm>
              <a:off x="4436" y="2378"/>
              <a:ext cx="1152" cy="702"/>
              <a:chOff x="3964" y="2641"/>
              <a:chExt cx="1152" cy="702"/>
            </a:xfrm>
          </p:grpSpPr>
          <p:sp>
            <p:nvSpPr>
              <p:cNvPr id="120936" name="AutoShape 114">
                <a:extLst>
                  <a:ext uri="{FF2B5EF4-FFF2-40B4-BE49-F238E27FC236}">
                    <a16:creationId xmlns:a16="http://schemas.microsoft.com/office/drawing/2014/main" id="{F4401F3C-9A94-AA0F-3804-8C20DE650A7B}"/>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37" name="Oval 115">
                <a:extLst>
                  <a:ext uri="{FF2B5EF4-FFF2-40B4-BE49-F238E27FC236}">
                    <a16:creationId xmlns:a16="http://schemas.microsoft.com/office/drawing/2014/main" id="{13702A60-A6B1-2181-801F-0A9AD862EE31}"/>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38" name="Oval 116">
                <a:extLst>
                  <a:ext uri="{FF2B5EF4-FFF2-40B4-BE49-F238E27FC236}">
                    <a16:creationId xmlns:a16="http://schemas.microsoft.com/office/drawing/2014/main" id="{71E1A2A2-9FDA-081C-C4CE-06AD9425C975}"/>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39" name="Oval 117">
                <a:extLst>
                  <a:ext uri="{FF2B5EF4-FFF2-40B4-BE49-F238E27FC236}">
                    <a16:creationId xmlns:a16="http://schemas.microsoft.com/office/drawing/2014/main" id="{7B722066-17CA-6172-90AA-A67FE730FD8D}"/>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40" name="Oval 118">
                <a:extLst>
                  <a:ext uri="{FF2B5EF4-FFF2-40B4-BE49-F238E27FC236}">
                    <a16:creationId xmlns:a16="http://schemas.microsoft.com/office/drawing/2014/main" id="{8ADFB257-1430-2240-C1EF-4E4B21E156F5}"/>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41" name="Oval 119">
                <a:extLst>
                  <a:ext uri="{FF2B5EF4-FFF2-40B4-BE49-F238E27FC236}">
                    <a16:creationId xmlns:a16="http://schemas.microsoft.com/office/drawing/2014/main" id="{AB53B23F-1D3B-7892-73B6-06D851C962CD}"/>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42" name="Oval 120">
                <a:extLst>
                  <a:ext uri="{FF2B5EF4-FFF2-40B4-BE49-F238E27FC236}">
                    <a16:creationId xmlns:a16="http://schemas.microsoft.com/office/drawing/2014/main" id="{C7FCDD38-0106-BFEC-867E-5EA038805277}"/>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43" name="Oval 121">
                <a:extLst>
                  <a:ext uri="{FF2B5EF4-FFF2-40B4-BE49-F238E27FC236}">
                    <a16:creationId xmlns:a16="http://schemas.microsoft.com/office/drawing/2014/main" id="{4A0569A7-D414-8630-8F9B-FCBEA4A058C6}"/>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0935" name="Text Box 122">
              <a:extLst>
                <a:ext uri="{FF2B5EF4-FFF2-40B4-BE49-F238E27FC236}">
                  <a16:creationId xmlns:a16="http://schemas.microsoft.com/office/drawing/2014/main" id="{48F554E8-C6E0-A2DD-928F-4615A4B782F8}"/>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0855" name="Group 123">
            <a:extLst>
              <a:ext uri="{FF2B5EF4-FFF2-40B4-BE49-F238E27FC236}">
                <a16:creationId xmlns:a16="http://schemas.microsoft.com/office/drawing/2014/main" id="{87984F16-E9D3-3C08-4F03-42F024175863}"/>
              </a:ext>
            </a:extLst>
          </p:cNvPr>
          <p:cNvGrpSpPr>
            <a:grpSpLocks/>
          </p:cNvGrpSpPr>
          <p:nvPr/>
        </p:nvGrpSpPr>
        <p:grpSpPr bwMode="auto">
          <a:xfrm>
            <a:off x="3522663" y="3001963"/>
            <a:ext cx="514350" cy="354012"/>
            <a:chOff x="4436" y="2378"/>
            <a:chExt cx="1152" cy="790"/>
          </a:xfrm>
        </p:grpSpPr>
        <p:grpSp>
          <p:nvGrpSpPr>
            <p:cNvPr id="120924" name="Group 124">
              <a:extLst>
                <a:ext uri="{FF2B5EF4-FFF2-40B4-BE49-F238E27FC236}">
                  <a16:creationId xmlns:a16="http://schemas.microsoft.com/office/drawing/2014/main" id="{49371780-483A-0DC8-6AB4-A129DCB39746}"/>
                </a:ext>
              </a:extLst>
            </p:cNvPr>
            <p:cNvGrpSpPr>
              <a:grpSpLocks/>
            </p:cNvGrpSpPr>
            <p:nvPr/>
          </p:nvGrpSpPr>
          <p:grpSpPr bwMode="auto">
            <a:xfrm>
              <a:off x="4436" y="2378"/>
              <a:ext cx="1152" cy="702"/>
              <a:chOff x="3964" y="2641"/>
              <a:chExt cx="1152" cy="702"/>
            </a:xfrm>
          </p:grpSpPr>
          <p:sp>
            <p:nvSpPr>
              <p:cNvPr id="120926" name="AutoShape 125">
                <a:extLst>
                  <a:ext uri="{FF2B5EF4-FFF2-40B4-BE49-F238E27FC236}">
                    <a16:creationId xmlns:a16="http://schemas.microsoft.com/office/drawing/2014/main" id="{66222086-06A8-FA63-1009-B3DA60295BC0}"/>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27" name="Oval 126">
                <a:extLst>
                  <a:ext uri="{FF2B5EF4-FFF2-40B4-BE49-F238E27FC236}">
                    <a16:creationId xmlns:a16="http://schemas.microsoft.com/office/drawing/2014/main" id="{C92B51DE-B4C8-303F-E410-62D301E112F6}"/>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28" name="Oval 127">
                <a:extLst>
                  <a:ext uri="{FF2B5EF4-FFF2-40B4-BE49-F238E27FC236}">
                    <a16:creationId xmlns:a16="http://schemas.microsoft.com/office/drawing/2014/main" id="{F2CED382-C58C-0519-4412-D590F46FD614}"/>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29" name="Oval 128">
                <a:extLst>
                  <a:ext uri="{FF2B5EF4-FFF2-40B4-BE49-F238E27FC236}">
                    <a16:creationId xmlns:a16="http://schemas.microsoft.com/office/drawing/2014/main" id="{9FA8DB4B-6F68-E237-34E6-51183CB9AD84}"/>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30" name="Oval 129">
                <a:extLst>
                  <a:ext uri="{FF2B5EF4-FFF2-40B4-BE49-F238E27FC236}">
                    <a16:creationId xmlns:a16="http://schemas.microsoft.com/office/drawing/2014/main" id="{D83CADA3-3A3A-75E0-3541-34966670C72F}"/>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31" name="Oval 130">
                <a:extLst>
                  <a:ext uri="{FF2B5EF4-FFF2-40B4-BE49-F238E27FC236}">
                    <a16:creationId xmlns:a16="http://schemas.microsoft.com/office/drawing/2014/main" id="{EDA08396-7DA2-0D76-ED1F-E845DEBAAC72}"/>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32" name="Oval 131">
                <a:extLst>
                  <a:ext uri="{FF2B5EF4-FFF2-40B4-BE49-F238E27FC236}">
                    <a16:creationId xmlns:a16="http://schemas.microsoft.com/office/drawing/2014/main" id="{E193B542-2F3E-11A5-E9C2-1BBFE05DC7AB}"/>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33" name="Oval 132">
                <a:extLst>
                  <a:ext uri="{FF2B5EF4-FFF2-40B4-BE49-F238E27FC236}">
                    <a16:creationId xmlns:a16="http://schemas.microsoft.com/office/drawing/2014/main" id="{BE266E73-D557-1C9C-1B6E-C679C32E09AF}"/>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0925" name="Text Box 133">
              <a:extLst>
                <a:ext uri="{FF2B5EF4-FFF2-40B4-BE49-F238E27FC236}">
                  <a16:creationId xmlns:a16="http://schemas.microsoft.com/office/drawing/2014/main" id="{B0EA7AB0-6BB8-D1A7-FE26-004276F6C77E}"/>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0856" name="Group 134">
            <a:extLst>
              <a:ext uri="{FF2B5EF4-FFF2-40B4-BE49-F238E27FC236}">
                <a16:creationId xmlns:a16="http://schemas.microsoft.com/office/drawing/2014/main" id="{2A275631-ADAB-D1ED-2848-3FB622532437}"/>
              </a:ext>
            </a:extLst>
          </p:cNvPr>
          <p:cNvGrpSpPr>
            <a:grpSpLocks/>
          </p:cNvGrpSpPr>
          <p:nvPr/>
        </p:nvGrpSpPr>
        <p:grpSpPr bwMode="auto">
          <a:xfrm>
            <a:off x="3522663" y="3390901"/>
            <a:ext cx="514350" cy="354013"/>
            <a:chOff x="4436" y="2378"/>
            <a:chExt cx="1152" cy="790"/>
          </a:xfrm>
        </p:grpSpPr>
        <p:grpSp>
          <p:nvGrpSpPr>
            <p:cNvPr id="120914" name="Group 135">
              <a:extLst>
                <a:ext uri="{FF2B5EF4-FFF2-40B4-BE49-F238E27FC236}">
                  <a16:creationId xmlns:a16="http://schemas.microsoft.com/office/drawing/2014/main" id="{447E06EB-D197-5242-675F-CDF861379660}"/>
                </a:ext>
              </a:extLst>
            </p:cNvPr>
            <p:cNvGrpSpPr>
              <a:grpSpLocks/>
            </p:cNvGrpSpPr>
            <p:nvPr/>
          </p:nvGrpSpPr>
          <p:grpSpPr bwMode="auto">
            <a:xfrm>
              <a:off x="4436" y="2378"/>
              <a:ext cx="1152" cy="702"/>
              <a:chOff x="3964" y="2641"/>
              <a:chExt cx="1152" cy="702"/>
            </a:xfrm>
          </p:grpSpPr>
          <p:sp>
            <p:nvSpPr>
              <p:cNvPr id="120916" name="AutoShape 136">
                <a:extLst>
                  <a:ext uri="{FF2B5EF4-FFF2-40B4-BE49-F238E27FC236}">
                    <a16:creationId xmlns:a16="http://schemas.microsoft.com/office/drawing/2014/main" id="{61EF488D-C0BF-7194-34A6-F8D8FD29B359}"/>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17" name="Oval 137">
                <a:extLst>
                  <a:ext uri="{FF2B5EF4-FFF2-40B4-BE49-F238E27FC236}">
                    <a16:creationId xmlns:a16="http://schemas.microsoft.com/office/drawing/2014/main" id="{7F716384-6D2C-1BA4-1B6C-04ECD326F6AF}"/>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18" name="Oval 138">
                <a:extLst>
                  <a:ext uri="{FF2B5EF4-FFF2-40B4-BE49-F238E27FC236}">
                    <a16:creationId xmlns:a16="http://schemas.microsoft.com/office/drawing/2014/main" id="{29B8E7B0-41AD-7C8E-D555-1209BE7423EB}"/>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19" name="Oval 139">
                <a:extLst>
                  <a:ext uri="{FF2B5EF4-FFF2-40B4-BE49-F238E27FC236}">
                    <a16:creationId xmlns:a16="http://schemas.microsoft.com/office/drawing/2014/main" id="{A9C84E49-CC49-375D-BE24-23D05CF2B19C}"/>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20" name="Oval 140">
                <a:extLst>
                  <a:ext uri="{FF2B5EF4-FFF2-40B4-BE49-F238E27FC236}">
                    <a16:creationId xmlns:a16="http://schemas.microsoft.com/office/drawing/2014/main" id="{7EEE479F-0BFF-A06A-9298-F1D1A5002CFF}"/>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21" name="Oval 141">
                <a:extLst>
                  <a:ext uri="{FF2B5EF4-FFF2-40B4-BE49-F238E27FC236}">
                    <a16:creationId xmlns:a16="http://schemas.microsoft.com/office/drawing/2014/main" id="{22DA7430-6D34-9EBC-6F9F-70F2900BFFAF}"/>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22" name="Oval 142">
                <a:extLst>
                  <a:ext uri="{FF2B5EF4-FFF2-40B4-BE49-F238E27FC236}">
                    <a16:creationId xmlns:a16="http://schemas.microsoft.com/office/drawing/2014/main" id="{C321CA94-AD25-B2DC-EADF-3088E057148A}"/>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23" name="Oval 143">
                <a:extLst>
                  <a:ext uri="{FF2B5EF4-FFF2-40B4-BE49-F238E27FC236}">
                    <a16:creationId xmlns:a16="http://schemas.microsoft.com/office/drawing/2014/main" id="{80C4F117-4E8C-ECF3-D23B-390D1C17FE09}"/>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0915" name="Text Box 144">
              <a:extLst>
                <a:ext uri="{FF2B5EF4-FFF2-40B4-BE49-F238E27FC236}">
                  <a16:creationId xmlns:a16="http://schemas.microsoft.com/office/drawing/2014/main" id="{B505B722-4905-BCD3-CD84-22EE64D21AEA}"/>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0857" name="Group 145">
            <a:extLst>
              <a:ext uri="{FF2B5EF4-FFF2-40B4-BE49-F238E27FC236}">
                <a16:creationId xmlns:a16="http://schemas.microsoft.com/office/drawing/2014/main" id="{010ED08E-757C-9BB1-5A28-485E588AFD33}"/>
              </a:ext>
            </a:extLst>
          </p:cNvPr>
          <p:cNvGrpSpPr>
            <a:grpSpLocks/>
          </p:cNvGrpSpPr>
          <p:nvPr/>
        </p:nvGrpSpPr>
        <p:grpSpPr bwMode="auto">
          <a:xfrm>
            <a:off x="5200650" y="3001963"/>
            <a:ext cx="514350" cy="354012"/>
            <a:chOff x="4436" y="2378"/>
            <a:chExt cx="1152" cy="790"/>
          </a:xfrm>
        </p:grpSpPr>
        <p:grpSp>
          <p:nvGrpSpPr>
            <p:cNvPr id="120904" name="Group 146">
              <a:extLst>
                <a:ext uri="{FF2B5EF4-FFF2-40B4-BE49-F238E27FC236}">
                  <a16:creationId xmlns:a16="http://schemas.microsoft.com/office/drawing/2014/main" id="{8931E919-7E62-5E15-3361-E20CCF227F26}"/>
                </a:ext>
              </a:extLst>
            </p:cNvPr>
            <p:cNvGrpSpPr>
              <a:grpSpLocks/>
            </p:cNvGrpSpPr>
            <p:nvPr/>
          </p:nvGrpSpPr>
          <p:grpSpPr bwMode="auto">
            <a:xfrm>
              <a:off x="4436" y="2378"/>
              <a:ext cx="1152" cy="702"/>
              <a:chOff x="3964" y="2641"/>
              <a:chExt cx="1152" cy="702"/>
            </a:xfrm>
          </p:grpSpPr>
          <p:sp>
            <p:nvSpPr>
              <p:cNvPr id="120906" name="AutoShape 147">
                <a:extLst>
                  <a:ext uri="{FF2B5EF4-FFF2-40B4-BE49-F238E27FC236}">
                    <a16:creationId xmlns:a16="http://schemas.microsoft.com/office/drawing/2014/main" id="{1C0CD36F-3E9E-6495-982D-B579AE00CEA4}"/>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07" name="Oval 148">
                <a:extLst>
                  <a:ext uri="{FF2B5EF4-FFF2-40B4-BE49-F238E27FC236}">
                    <a16:creationId xmlns:a16="http://schemas.microsoft.com/office/drawing/2014/main" id="{DCF069C4-7985-7576-AEF1-2523594B4DE3}"/>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08" name="Oval 149">
                <a:extLst>
                  <a:ext uri="{FF2B5EF4-FFF2-40B4-BE49-F238E27FC236}">
                    <a16:creationId xmlns:a16="http://schemas.microsoft.com/office/drawing/2014/main" id="{4DA3C09B-98A3-F76C-822C-9E71C5C25EA4}"/>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09" name="Oval 150">
                <a:extLst>
                  <a:ext uri="{FF2B5EF4-FFF2-40B4-BE49-F238E27FC236}">
                    <a16:creationId xmlns:a16="http://schemas.microsoft.com/office/drawing/2014/main" id="{4E0D2DA1-8AD9-8F13-4A9C-0F4567D3301C}"/>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10" name="Oval 151">
                <a:extLst>
                  <a:ext uri="{FF2B5EF4-FFF2-40B4-BE49-F238E27FC236}">
                    <a16:creationId xmlns:a16="http://schemas.microsoft.com/office/drawing/2014/main" id="{05525CAA-D420-3CE5-5FD8-7601DFCBE06E}"/>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11" name="Oval 152">
                <a:extLst>
                  <a:ext uri="{FF2B5EF4-FFF2-40B4-BE49-F238E27FC236}">
                    <a16:creationId xmlns:a16="http://schemas.microsoft.com/office/drawing/2014/main" id="{98DDDFE0-F530-5203-E0E6-DA352A870CD2}"/>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12" name="Oval 153">
                <a:extLst>
                  <a:ext uri="{FF2B5EF4-FFF2-40B4-BE49-F238E27FC236}">
                    <a16:creationId xmlns:a16="http://schemas.microsoft.com/office/drawing/2014/main" id="{2CBAE65D-17FC-32A7-4D4C-587B6388C6DE}"/>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13" name="Oval 154">
                <a:extLst>
                  <a:ext uri="{FF2B5EF4-FFF2-40B4-BE49-F238E27FC236}">
                    <a16:creationId xmlns:a16="http://schemas.microsoft.com/office/drawing/2014/main" id="{0016ED73-0F5D-7CF1-C790-6C3010A5EFE0}"/>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0905" name="Text Box 155">
              <a:extLst>
                <a:ext uri="{FF2B5EF4-FFF2-40B4-BE49-F238E27FC236}">
                  <a16:creationId xmlns:a16="http://schemas.microsoft.com/office/drawing/2014/main" id="{1C1873E0-D244-7B10-09C2-AB3C7007A0DB}"/>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0858" name="Group 156">
            <a:extLst>
              <a:ext uri="{FF2B5EF4-FFF2-40B4-BE49-F238E27FC236}">
                <a16:creationId xmlns:a16="http://schemas.microsoft.com/office/drawing/2014/main" id="{5A1E54E9-B15C-9E73-3976-811D62518508}"/>
              </a:ext>
            </a:extLst>
          </p:cNvPr>
          <p:cNvGrpSpPr>
            <a:grpSpLocks/>
          </p:cNvGrpSpPr>
          <p:nvPr/>
        </p:nvGrpSpPr>
        <p:grpSpPr bwMode="auto">
          <a:xfrm>
            <a:off x="5200650" y="3390901"/>
            <a:ext cx="514350" cy="354013"/>
            <a:chOff x="4436" y="2378"/>
            <a:chExt cx="1152" cy="790"/>
          </a:xfrm>
        </p:grpSpPr>
        <p:grpSp>
          <p:nvGrpSpPr>
            <p:cNvPr id="120894" name="Group 157">
              <a:extLst>
                <a:ext uri="{FF2B5EF4-FFF2-40B4-BE49-F238E27FC236}">
                  <a16:creationId xmlns:a16="http://schemas.microsoft.com/office/drawing/2014/main" id="{712C044B-64C3-9728-4968-371E59CC565D}"/>
                </a:ext>
              </a:extLst>
            </p:cNvPr>
            <p:cNvGrpSpPr>
              <a:grpSpLocks/>
            </p:cNvGrpSpPr>
            <p:nvPr/>
          </p:nvGrpSpPr>
          <p:grpSpPr bwMode="auto">
            <a:xfrm>
              <a:off x="4436" y="2378"/>
              <a:ext cx="1152" cy="702"/>
              <a:chOff x="3964" y="2641"/>
              <a:chExt cx="1152" cy="702"/>
            </a:xfrm>
          </p:grpSpPr>
          <p:sp>
            <p:nvSpPr>
              <p:cNvPr id="120896" name="AutoShape 158">
                <a:extLst>
                  <a:ext uri="{FF2B5EF4-FFF2-40B4-BE49-F238E27FC236}">
                    <a16:creationId xmlns:a16="http://schemas.microsoft.com/office/drawing/2014/main" id="{0897565B-2D82-AB10-9B50-69FB85AD37FA}"/>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97" name="Oval 159">
                <a:extLst>
                  <a:ext uri="{FF2B5EF4-FFF2-40B4-BE49-F238E27FC236}">
                    <a16:creationId xmlns:a16="http://schemas.microsoft.com/office/drawing/2014/main" id="{1093F6A4-4551-24A8-4804-60D96C6A86ED}"/>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98" name="Oval 160">
                <a:extLst>
                  <a:ext uri="{FF2B5EF4-FFF2-40B4-BE49-F238E27FC236}">
                    <a16:creationId xmlns:a16="http://schemas.microsoft.com/office/drawing/2014/main" id="{E3A012D2-728D-8CC0-FC3D-BD171BB9DD83}"/>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99" name="Oval 161">
                <a:extLst>
                  <a:ext uri="{FF2B5EF4-FFF2-40B4-BE49-F238E27FC236}">
                    <a16:creationId xmlns:a16="http://schemas.microsoft.com/office/drawing/2014/main" id="{F979C9E1-08C4-4321-0DB3-05E8A958520D}"/>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00" name="Oval 162">
                <a:extLst>
                  <a:ext uri="{FF2B5EF4-FFF2-40B4-BE49-F238E27FC236}">
                    <a16:creationId xmlns:a16="http://schemas.microsoft.com/office/drawing/2014/main" id="{965C1A20-B767-22AD-5D11-CEB96712B6CE}"/>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01" name="Oval 163">
                <a:extLst>
                  <a:ext uri="{FF2B5EF4-FFF2-40B4-BE49-F238E27FC236}">
                    <a16:creationId xmlns:a16="http://schemas.microsoft.com/office/drawing/2014/main" id="{B5CC283B-35E3-0E98-76E3-D719F93C2EAB}"/>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02" name="Oval 164">
                <a:extLst>
                  <a:ext uri="{FF2B5EF4-FFF2-40B4-BE49-F238E27FC236}">
                    <a16:creationId xmlns:a16="http://schemas.microsoft.com/office/drawing/2014/main" id="{2D7F55FD-2051-03EB-DE86-E151794818C7}"/>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903" name="Oval 165">
                <a:extLst>
                  <a:ext uri="{FF2B5EF4-FFF2-40B4-BE49-F238E27FC236}">
                    <a16:creationId xmlns:a16="http://schemas.microsoft.com/office/drawing/2014/main" id="{3CDCD7AC-3E8F-BF04-8C36-FE348A38015D}"/>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0895" name="Text Box 166">
              <a:extLst>
                <a:ext uri="{FF2B5EF4-FFF2-40B4-BE49-F238E27FC236}">
                  <a16:creationId xmlns:a16="http://schemas.microsoft.com/office/drawing/2014/main" id="{D48D882F-9D87-F9B1-974E-629F99AF7828}"/>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0859" name="Group 167">
            <a:extLst>
              <a:ext uri="{FF2B5EF4-FFF2-40B4-BE49-F238E27FC236}">
                <a16:creationId xmlns:a16="http://schemas.microsoft.com/office/drawing/2014/main" id="{65FB93D2-7DCE-C977-035E-704DE4F5E71F}"/>
              </a:ext>
            </a:extLst>
          </p:cNvPr>
          <p:cNvGrpSpPr>
            <a:grpSpLocks/>
          </p:cNvGrpSpPr>
          <p:nvPr/>
        </p:nvGrpSpPr>
        <p:grpSpPr bwMode="auto">
          <a:xfrm>
            <a:off x="4645025" y="3001963"/>
            <a:ext cx="514350" cy="354012"/>
            <a:chOff x="4436" y="2378"/>
            <a:chExt cx="1152" cy="790"/>
          </a:xfrm>
        </p:grpSpPr>
        <p:grpSp>
          <p:nvGrpSpPr>
            <p:cNvPr id="120884" name="Group 168">
              <a:extLst>
                <a:ext uri="{FF2B5EF4-FFF2-40B4-BE49-F238E27FC236}">
                  <a16:creationId xmlns:a16="http://schemas.microsoft.com/office/drawing/2014/main" id="{AD110F6B-0711-99A2-0C04-9BD16F647FEC}"/>
                </a:ext>
              </a:extLst>
            </p:cNvPr>
            <p:cNvGrpSpPr>
              <a:grpSpLocks/>
            </p:cNvGrpSpPr>
            <p:nvPr/>
          </p:nvGrpSpPr>
          <p:grpSpPr bwMode="auto">
            <a:xfrm>
              <a:off x="4436" y="2378"/>
              <a:ext cx="1152" cy="702"/>
              <a:chOff x="3964" y="2641"/>
              <a:chExt cx="1152" cy="702"/>
            </a:xfrm>
          </p:grpSpPr>
          <p:sp>
            <p:nvSpPr>
              <p:cNvPr id="120886" name="AutoShape 169">
                <a:extLst>
                  <a:ext uri="{FF2B5EF4-FFF2-40B4-BE49-F238E27FC236}">
                    <a16:creationId xmlns:a16="http://schemas.microsoft.com/office/drawing/2014/main" id="{8FD557C3-8154-CB82-A11B-6861D94C09B8}"/>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87" name="Oval 170">
                <a:extLst>
                  <a:ext uri="{FF2B5EF4-FFF2-40B4-BE49-F238E27FC236}">
                    <a16:creationId xmlns:a16="http://schemas.microsoft.com/office/drawing/2014/main" id="{D88FDBD3-D197-040C-20EA-C20DFF36BD6F}"/>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88" name="Oval 171">
                <a:extLst>
                  <a:ext uri="{FF2B5EF4-FFF2-40B4-BE49-F238E27FC236}">
                    <a16:creationId xmlns:a16="http://schemas.microsoft.com/office/drawing/2014/main" id="{D5E85A26-67AC-4436-AC34-FA76ECF2342E}"/>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89" name="Oval 172">
                <a:extLst>
                  <a:ext uri="{FF2B5EF4-FFF2-40B4-BE49-F238E27FC236}">
                    <a16:creationId xmlns:a16="http://schemas.microsoft.com/office/drawing/2014/main" id="{0F2A385B-CD41-4FE0-A71D-50581EE36DB7}"/>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90" name="Oval 173">
                <a:extLst>
                  <a:ext uri="{FF2B5EF4-FFF2-40B4-BE49-F238E27FC236}">
                    <a16:creationId xmlns:a16="http://schemas.microsoft.com/office/drawing/2014/main" id="{2AB25D16-4B5F-A4CC-E6AB-06F1B4FED3F3}"/>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91" name="Oval 174">
                <a:extLst>
                  <a:ext uri="{FF2B5EF4-FFF2-40B4-BE49-F238E27FC236}">
                    <a16:creationId xmlns:a16="http://schemas.microsoft.com/office/drawing/2014/main" id="{C469B3FE-EAB2-6590-25E4-A18193B5DEA3}"/>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92" name="Oval 175">
                <a:extLst>
                  <a:ext uri="{FF2B5EF4-FFF2-40B4-BE49-F238E27FC236}">
                    <a16:creationId xmlns:a16="http://schemas.microsoft.com/office/drawing/2014/main" id="{996FB5B7-6F2C-7353-DEE6-3E24AF1EE107}"/>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93" name="Oval 176">
                <a:extLst>
                  <a:ext uri="{FF2B5EF4-FFF2-40B4-BE49-F238E27FC236}">
                    <a16:creationId xmlns:a16="http://schemas.microsoft.com/office/drawing/2014/main" id="{B7003898-F77E-4A39-4D66-F4E8890CDF59}"/>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0885" name="Text Box 177">
              <a:extLst>
                <a:ext uri="{FF2B5EF4-FFF2-40B4-BE49-F238E27FC236}">
                  <a16:creationId xmlns:a16="http://schemas.microsoft.com/office/drawing/2014/main" id="{442F4D56-DDEF-07A2-8958-44A79FFDF89A}"/>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0860" name="Group 178">
            <a:extLst>
              <a:ext uri="{FF2B5EF4-FFF2-40B4-BE49-F238E27FC236}">
                <a16:creationId xmlns:a16="http://schemas.microsoft.com/office/drawing/2014/main" id="{B2A65E0A-2110-8AC3-728F-95E0E8AB2D85}"/>
              </a:ext>
            </a:extLst>
          </p:cNvPr>
          <p:cNvGrpSpPr>
            <a:grpSpLocks/>
          </p:cNvGrpSpPr>
          <p:nvPr/>
        </p:nvGrpSpPr>
        <p:grpSpPr bwMode="auto">
          <a:xfrm>
            <a:off x="4645025" y="3390901"/>
            <a:ext cx="514350" cy="354013"/>
            <a:chOff x="4436" y="2378"/>
            <a:chExt cx="1152" cy="790"/>
          </a:xfrm>
        </p:grpSpPr>
        <p:grpSp>
          <p:nvGrpSpPr>
            <p:cNvPr id="120874" name="Group 179">
              <a:extLst>
                <a:ext uri="{FF2B5EF4-FFF2-40B4-BE49-F238E27FC236}">
                  <a16:creationId xmlns:a16="http://schemas.microsoft.com/office/drawing/2014/main" id="{35C62ED1-6ADC-0319-FAB7-C24C6B24B8BE}"/>
                </a:ext>
              </a:extLst>
            </p:cNvPr>
            <p:cNvGrpSpPr>
              <a:grpSpLocks/>
            </p:cNvGrpSpPr>
            <p:nvPr/>
          </p:nvGrpSpPr>
          <p:grpSpPr bwMode="auto">
            <a:xfrm>
              <a:off x="4436" y="2378"/>
              <a:ext cx="1152" cy="702"/>
              <a:chOff x="3964" y="2641"/>
              <a:chExt cx="1152" cy="702"/>
            </a:xfrm>
          </p:grpSpPr>
          <p:sp>
            <p:nvSpPr>
              <p:cNvPr id="120876" name="AutoShape 180">
                <a:extLst>
                  <a:ext uri="{FF2B5EF4-FFF2-40B4-BE49-F238E27FC236}">
                    <a16:creationId xmlns:a16="http://schemas.microsoft.com/office/drawing/2014/main" id="{F8D27CF7-1A34-AE96-0A6D-BF8A17228C7C}"/>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77" name="Oval 181">
                <a:extLst>
                  <a:ext uri="{FF2B5EF4-FFF2-40B4-BE49-F238E27FC236}">
                    <a16:creationId xmlns:a16="http://schemas.microsoft.com/office/drawing/2014/main" id="{C87C7265-A206-D246-4365-DBEC4D1CDA32}"/>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78" name="Oval 182">
                <a:extLst>
                  <a:ext uri="{FF2B5EF4-FFF2-40B4-BE49-F238E27FC236}">
                    <a16:creationId xmlns:a16="http://schemas.microsoft.com/office/drawing/2014/main" id="{74F72E9D-724D-7C51-46D5-CC93AC3DD3A5}"/>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79" name="Oval 183">
                <a:extLst>
                  <a:ext uri="{FF2B5EF4-FFF2-40B4-BE49-F238E27FC236}">
                    <a16:creationId xmlns:a16="http://schemas.microsoft.com/office/drawing/2014/main" id="{C982EC02-F3BF-CEED-8ADF-CBA32943F23B}"/>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80" name="Oval 184">
                <a:extLst>
                  <a:ext uri="{FF2B5EF4-FFF2-40B4-BE49-F238E27FC236}">
                    <a16:creationId xmlns:a16="http://schemas.microsoft.com/office/drawing/2014/main" id="{29D8ED0D-7431-E55A-DB9A-56CC9AC09F23}"/>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81" name="Oval 185">
                <a:extLst>
                  <a:ext uri="{FF2B5EF4-FFF2-40B4-BE49-F238E27FC236}">
                    <a16:creationId xmlns:a16="http://schemas.microsoft.com/office/drawing/2014/main" id="{B07288BC-2912-6A44-D49C-063692E6BF4E}"/>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82" name="Oval 186">
                <a:extLst>
                  <a:ext uri="{FF2B5EF4-FFF2-40B4-BE49-F238E27FC236}">
                    <a16:creationId xmlns:a16="http://schemas.microsoft.com/office/drawing/2014/main" id="{020A3BD5-AC15-E375-648C-9705C0621252}"/>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83" name="Oval 187">
                <a:extLst>
                  <a:ext uri="{FF2B5EF4-FFF2-40B4-BE49-F238E27FC236}">
                    <a16:creationId xmlns:a16="http://schemas.microsoft.com/office/drawing/2014/main" id="{7015AE26-3793-4343-D1FE-AF9D3760BA7E}"/>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0875" name="Text Box 188">
              <a:extLst>
                <a:ext uri="{FF2B5EF4-FFF2-40B4-BE49-F238E27FC236}">
                  <a16:creationId xmlns:a16="http://schemas.microsoft.com/office/drawing/2014/main" id="{5AF35405-0F7B-C959-BBB0-67239FBCCA86}"/>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sp>
        <p:nvSpPr>
          <p:cNvPr id="120861" name="Line 189">
            <a:extLst>
              <a:ext uri="{FF2B5EF4-FFF2-40B4-BE49-F238E27FC236}">
                <a16:creationId xmlns:a16="http://schemas.microsoft.com/office/drawing/2014/main" id="{F6A511C9-0BF7-0D68-5150-8AD6CFA403FB}"/>
              </a:ext>
            </a:extLst>
          </p:cNvPr>
          <p:cNvSpPr>
            <a:spLocks noChangeShapeType="1"/>
          </p:cNvSpPr>
          <p:nvPr/>
        </p:nvSpPr>
        <p:spPr bwMode="auto">
          <a:xfrm>
            <a:off x="3208338" y="6294438"/>
            <a:ext cx="5867400" cy="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0862" name="Text Box 190">
            <a:extLst>
              <a:ext uri="{FF2B5EF4-FFF2-40B4-BE49-F238E27FC236}">
                <a16:creationId xmlns:a16="http://schemas.microsoft.com/office/drawing/2014/main" id="{1C5D957D-8487-BF1B-F24E-D2533F1A7203}"/>
              </a:ext>
            </a:extLst>
          </p:cNvPr>
          <p:cNvSpPr txBox="1">
            <a:spLocks noChangeArrowheads="1"/>
          </p:cNvSpPr>
          <p:nvPr/>
        </p:nvSpPr>
        <p:spPr bwMode="auto">
          <a:xfrm>
            <a:off x="2070101" y="4814889"/>
            <a:ext cx="1020763" cy="274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99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200" b="1">
                <a:solidFill>
                  <a:srgbClr val="C0C0C0"/>
                </a:solidFill>
              </a:rPr>
              <a:t>PRESSURE</a:t>
            </a:r>
          </a:p>
        </p:txBody>
      </p:sp>
      <p:sp>
        <p:nvSpPr>
          <p:cNvPr id="120863" name="Line 191">
            <a:extLst>
              <a:ext uri="{FF2B5EF4-FFF2-40B4-BE49-F238E27FC236}">
                <a16:creationId xmlns:a16="http://schemas.microsoft.com/office/drawing/2014/main" id="{D6BC7314-142A-8A69-CE7A-D99C29295A95}"/>
              </a:ext>
            </a:extLst>
          </p:cNvPr>
          <p:cNvSpPr>
            <a:spLocks noChangeShapeType="1"/>
          </p:cNvSpPr>
          <p:nvPr/>
        </p:nvSpPr>
        <p:spPr bwMode="auto">
          <a:xfrm flipV="1">
            <a:off x="3208338" y="4452938"/>
            <a:ext cx="0" cy="184150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0864" name="Line 192">
            <a:extLst>
              <a:ext uri="{FF2B5EF4-FFF2-40B4-BE49-F238E27FC236}">
                <a16:creationId xmlns:a16="http://schemas.microsoft.com/office/drawing/2014/main" id="{18B13011-8DBE-5AD7-4F79-E08E76253312}"/>
              </a:ext>
            </a:extLst>
          </p:cNvPr>
          <p:cNvSpPr>
            <a:spLocks noChangeShapeType="1"/>
          </p:cNvSpPr>
          <p:nvPr/>
        </p:nvSpPr>
        <p:spPr bwMode="auto">
          <a:xfrm flipH="1" flipV="1">
            <a:off x="3198813" y="5753101"/>
            <a:ext cx="3300412" cy="106363"/>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0865" name="Line 193">
            <a:extLst>
              <a:ext uri="{FF2B5EF4-FFF2-40B4-BE49-F238E27FC236}">
                <a16:creationId xmlns:a16="http://schemas.microsoft.com/office/drawing/2014/main" id="{6EFCB2E7-82BE-CA05-129B-31D9764CC34D}"/>
              </a:ext>
            </a:extLst>
          </p:cNvPr>
          <p:cNvSpPr>
            <a:spLocks noChangeShapeType="1"/>
          </p:cNvSpPr>
          <p:nvPr/>
        </p:nvSpPr>
        <p:spPr bwMode="auto">
          <a:xfrm flipH="1" flipV="1">
            <a:off x="6497638" y="5851525"/>
            <a:ext cx="1720850" cy="412750"/>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0866" name="Line 194">
            <a:extLst>
              <a:ext uri="{FF2B5EF4-FFF2-40B4-BE49-F238E27FC236}">
                <a16:creationId xmlns:a16="http://schemas.microsoft.com/office/drawing/2014/main" id="{5774A8B0-3634-4256-27EA-BE1082EFCFFF}"/>
              </a:ext>
            </a:extLst>
          </p:cNvPr>
          <p:cNvSpPr>
            <a:spLocks noChangeShapeType="1"/>
          </p:cNvSpPr>
          <p:nvPr/>
        </p:nvSpPr>
        <p:spPr bwMode="auto">
          <a:xfrm>
            <a:off x="4421188" y="4376738"/>
            <a:ext cx="3562350" cy="36512"/>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0867" name="Text Box 195">
            <a:extLst>
              <a:ext uri="{FF2B5EF4-FFF2-40B4-BE49-F238E27FC236}">
                <a16:creationId xmlns:a16="http://schemas.microsoft.com/office/drawing/2014/main" id="{DBF81731-87DC-03D8-3F49-6C13388CBAC8}"/>
              </a:ext>
            </a:extLst>
          </p:cNvPr>
          <p:cNvSpPr txBox="1">
            <a:spLocks noChangeArrowheads="1"/>
          </p:cNvSpPr>
          <p:nvPr/>
        </p:nvSpPr>
        <p:spPr bwMode="auto">
          <a:xfrm>
            <a:off x="5083175" y="4537075"/>
            <a:ext cx="2755900" cy="3365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CC00"/>
                </a:solidFill>
              </a:rPr>
              <a:t>Gas flow along chamber</a:t>
            </a:r>
          </a:p>
        </p:txBody>
      </p:sp>
      <p:grpSp>
        <p:nvGrpSpPr>
          <p:cNvPr id="120868" name="Group 205">
            <a:extLst>
              <a:ext uri="{FF2B5EF4-FFF2-40B4-BE49-F238E27FC236}">
                <a16:creationId xmlns:a16="http://schemas.microsoft.com/office/drawing/2014/main" id="{E4DDCC15-191C-DC37-D967-52B9501548E2}"/>
              </a:ext>
            </a:extLst>
          </p:cNvPr>
          <p:cNvGrpSpPr>
            <a:grpSpLocks/>
          </p:cNvGrpSpPr>
          <p:nvPr/>
        </p:nvGrpSpPr>
        <p:grpSpPr bwMode="auto">
          <a:xfrm>
            <a:off x="5359721" y="2852547"/>
            <a:ext cx="259709" cy="573098"/>
            <a:chOff x="5" y="1575"/>
            <a:chExt cx="746" cy="1654"/>
          </a:xfrm>
        </p:grpSpPr>
        <p:sp>
          <p:nvSpPr>
            <p:cNvPr id="120872" name="Oval 197">
              <a:extLst>
                <a:ext uri="{FF2B5EF4-FFF2-40B4-BE49-F238E27FC236}">
                  <a16:creationId xmlns:a16="http://schemas.microsoft.com/office/drawing/2014/main" id="{C9CC662A-610B-29B4-8F80-8E6694F0289E}"/>
                </a:ext>
              </a:extLst>
            </p:cNvPr>
            <p:cNvSpPr>
              <a:spLocks noChangeArrowheads="1"/>
            </p:cNvSpPr>
            <p:nvPr/>
          </p:nvSpPr>
          <p:spPr bwMode="auto">
            <a:xfrm>
              <a:off x="5" y="1575"/>
              <a:ext cx="746" cy="1624"/>
            </a:xfrm>
            <a:prstGeom prst="ellipse">
              <a:avLst/>
            </a:prstGeom>
            <a:solidFill>
              <a:schemeClr val="tx1"/>
            </a:solidFill>
            <a:ln w="1905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0873" name="Freeform 204">
              <a:extLst>
                <a:ext uri="{FF2B5EF4-FFF2-40B4-BE49-F238E27FC236}">
                  <a16:creationId xmlns:a16="http://schemas.microsoft.com/office/drawing/2014/main" id="{D19F7631-997B-07E8-41A8-44565BEC39A5}"/>
                </a:ext>
              </a:extLst>
            </p:cNvPr>
            <p:cNvSpPr>
              <a:spLocks/>
            </p:cNvSpPr>
            <p:nvPr/>
          </p:nvSpPr>
          <p:spPr bwMode="auto">
            <a:xfrm>
              <a:off x="150" y="2163"/>
              <a:ext cx="456" cy="1066"/>
            </a:xfrm>
            <a:custGeom>
              <a:avLst/>
              <a:gdLst>
                <a:gd name="T0" fmla="*/ 0 w 456"/>
                <a:gd name="T1" fmla="*/ 219 h 447"/>
                <a:gd name="T2" fmla="*/ 456 w 456"/>
                <a:gd name="T3" fmla="*/ 222 h 447"/>
                <a:gd name="T4" fmla="*/ 450 w 456"/>
                <a:gd name="T5" fmla="*/ 168 h 447"/>
                <a:gd name="T6" fmla="*/ 423 w 456"/>
                <a:gd name="T7" fmla="*/ 114 h 447"/>
                <a:gd name="T8" fmla="*/ 399 w 456"/>
                <a:gd name="T9" fmla="*/ 78 h 447"/>
                <a:gd name="T10" fmla="*/ 363 w 456"/>
                <a:gd name="T11" fmla="*/ 48 h 447"/>
                <a:gd name="T12" fmla="*/ 315 w 456"/>
                <a:gd name="T13" fmla="*/ 18 h 447"/>
                <a:gd name="T14" fmla="*/ 258 w 456"/>
                <a:gd name="T15" fmla="*/ 3 h 447"/>
                <a:gd name="T16" fmla="*/ 213 w 456"/>
                <a:gd name="T17" fmla="*/ 0 h 447"/>
                <a:gd name="T18" fmla="*/ 216 w 456"/>
                <a:gd name="T19" fmla="*/ 447 h 447"/>
                <a:gd name="T20" fmla="*/ 147 w 456"/>
                <a:gd name="T21" fmla="*/ 432 h 447"/>
                <a:gd name="T22" fmla="*/ 102 w 456"/>
                <a:gd name="T23" fmla="*/ 408 h 447"/>
                <a:gd name="T24" fmla="*/ 60 w 456"/>
                <a:gd name="T25" fmla="*/ 375 h 447"/>
                <a:gd name="T26" fmla="*/ 30 w 456"/>
                <a:gd name="T27" fmla="*/ 327 h 447"/>
                <a:gd name="T28" fmla="*/ 6 w 456"/>
                <a:gd name="T29" fmla="*/ 276 h 447"/>
                <a:gd name="T30" fmla="*/ 0 w 456"/>
                <a:gd name="T31" fmla="*/ 219 h 44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56" h="447">
                  <a:moveTo>
                    <a:pt x="0" y="219"/>
                  </a:moveTo>
                  <a:lnTo>
                    <a:pt x="456" y="222"/>
                  </a:lnTo>
                  <a:lnTo>
                    <a:pt x="450" y="168"/>
                  </a:lnTo>
                  <a:lnTo>
                    <a:pt x="423" y="114"/>
                  </a:lnTo>
                  <a:lnTo>
                    <a:pt x="399" y="78"/>
                  </a:lnTo>
                  <a:lnTo>
                    <a:pt x="363" y="48"/>
                  </a:lnTo>
                  <a:lnTo>
                    <a:pt x="315" y="18"/>
                  </a:lnTo>
                  <a:lnTo>
                    <a:pt x="258" y="3"/>
                  </a:lnTo>
                  <a:lnTo>
                    <a:pt x="213" y="0"/>
                  </a:lnTo>
                  <a:lnTo>
                    <a:pt x="216" y="447"/>
                  </a:lnTo>
                  <a:lnTo>
                    <a:pt x="147" y="432"/>
                  </a:lnTo>
                  <a:lnTo>
                    <a:pt x="102" y="408"/>
                  </a:lnTo>
                  <a:lnTo>
                    <a:pt x="60" y="375"/>
                  </a:lnTo>
                  <a:lnTo>
                    <a:pt x="30" y="327"/>
                  </a:lnTo>
                  <a:lnTo>
                    <a:pt x="6" y="276"/>
                  </a:lnTo>
                  <a:lnTo>
                    <a:pt x="0" y="219"/>
                  </a:lnTo>
                  <a:close/>
                </a:path>
              </a:pathLst>
            </a:custGeom>
            <a:solidFill>
              <a:srgbClr val="000000"/>
            </a:solidFill>
            <a:ln w="1270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120869" name="Line 196">
            <a:extLst>
              <a:ext uri="{FF2B5EF4-FFF2-40B4-BE49-F238E27FC236}">
                <a16:creationId xmlns:a16="http://schemas.microsoft.com/office/drawing/2014/main" id="{6358AE1F-6925-DF08-D7E9-EF59160A7FFD}"/>
              </a:ext>
            </a:extLst>
          </p:cNvPr>
          <p:cNvSpPr>
            <a:spLocks noChangeShapeType="1"/>
          </p:cNvSpPr>
          <p:nvPr/>
        </p:nvSpPr>
        <p:spPr bwMode="auto">
          <a:xfrm>
            <a:off x="5489575" y="3135314"/>
            <a:ext cx="571500" cy="7937"/>
          </a:xfrm>
          <a:prstGeom prst="line">
            <a:avLst/>
          </a:prstGeom>
          <a:noFill/>
          <a:ln w="38100">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0870" name="Text Box 206">
            <a:extLst>
              <a:ext uri="{FF2B5EF4-FFF2-40B4-BE49-F238E27FC236}">
                <a16:creationId xmlns:a16="http://schemas.microsoft.com/office/drawing/2014/main" id="{0D566CF8-ACF5-769E-B0B5-59D6EE3A8CC9}"/>
              </a:ext>
            </a:extLst>
          </p:cNvPr>
          <p:cNvSpPr txBox="1">
            <a:spLocks noChangeArrowheads="1"/>
          </p:cNvSpPr>
          <p:nvPr/>
        </p:nvSpPr>
        <p:spPr bwMode="auto">
          <a:xfrm>
            <a:off x="4049713" y="1990725"/>
            <a:ext cx="4500562" cy="3365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600" b="1">
                <a:solidFill>
                  <a:srgbClr val="FFFFFF"/>
                </a:solidFill>
              </a:rPr>
              <a:t>Pressure acts on all individual granules</a:t>
            </a:r>
          </a:p>
        </p:txBody>
      </p:sp>
      <p:sp>
        <p:nvSpPr>
          <p:cNvPr id="120871" name="Line 208">
            <a:extLst>
              <a:ext uri="{FF2B5EF4-FFF2-40B4-BE49-F238E27FC236}">
                <a16:creationId xmlns:a16="http://schemas.microsoft.com/office/drawing/2014/main" id="{3696327D-4344-2BE9-5ADB-CBAA0044DA88}"/>
              </a:ext>
            </a:extLst>
          </p:cNvPr>
          <p:cNvSpPr>
            <a:spLocks noChangeShapeType="1"/>
          </p:cNvSpPr>
          <p:nvPr/>
        </p:nvSpPr>
        <p:spPr bwMode="auto">
          <a:xfrm>
            <a:off x="5454650" y="2292351"/>
            <a:ext cx="0" cy="665163"/>
          </a:xfrm>
          <a:prstGeom prst="line">
            <a:avLst/>
          </a:prstGeom>
          <a:noFill/>
          <a:ln w="38100">
            <a:solidFill>
              <a:schemeClr val="tx1"/>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Tree>
  </p:cSld>
  <p:clrMapOvr>
    <a:masterClrMapping/>
  </p:clrMapOvr>
  <p:transition>
    <p:wipe dir="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a:extLst>
              <a:ext uri="{FF2B5EF4-FFF2-40B4-BE49-F238E27FC236}">
                <a16:creationId xmlns:a16="http://schemas.microsoft.com/office/drawing/2014/main" id="{3B0D945E-2544-E2E9-9F63-E50C2ADAF224}"/>
              </a:ext>
            </a:extLst>
          </p:cNvPr>
          <p:cNvSpPr>
            <a:spLocks noChangeAspect="1" noChangeArrowheads="1"/>
          </p:cNvSpPr>
          <p:nvPr/>
        </p:nvSpPr>
        <p:spPr bwMode="auto">
          <a:xfrm>
            <a:off x="3319463" y="1974850"/>
            <a:ext cx="6362700" cy="2146300"/>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859" name="Rectangle 3">
            <a:extLst>
              <a:ext uri="{FF2B5EF4-FFF2-40B4-BE49-F238E27FC236}">
                <a16:creationId xmlns:a16="http://schemas.microsoft.com/office/drawing/2014/main" id="{80540416-CAC0-3B9F-1EE6-1C6038B45EA0}"/>
              </a:ext>
            </a:extLst>
          </p:cNvPr>
          <p:cNvSpPr>
            <a:spLocks noChangeArrowheads="1"/>
          </p:cNvSpPr>
          <p:nvPr/>
        </p:nvSpPr>
        <p:spPr bwMode="auto">
          <a:xfrm>
            <a:off x="3294064" y="2339975"/>
            <a:ext cx="6391275" cy="1462088"/>
          </a:xfrm>
          <a:prstGeom prst="rect">
            <a:avLst/>
          </a:prstGeom>
          <a:gradFill rotWithShape="0">
            <a:gsLst>
              <a:gs pos="0">
                <a:srgbClr val="000000"/>
              </a:gs>
              <a:gs pos="100000">
                <a:srgbClr val="969696"/>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860" name="Rectangle 4">
            <a:extLst>
              <a:ext uri="{FF2B5EF4-FFF2-40B4-BE49-F238E27FC236}">
                <a16:creationId xmlns:a16="http://schemas.microsoft.com/office/drawing/2014/main" id="{D0751B2A-C0FD-984F-5A9F-256AA21B20F8}"/>
              </a:ext>
            </a:extLst>
          </p:cNvPr>
          <p:cNvSpPr>
            <a:spLocks noChangeAspect="1" noChangeArrowheads="1"/>
          </p:cNvSpPr>
          <p:nvPr/>
        </p:nvSpPr>
        <p:spPr bwMode="auto">
          <a:xfrm>
            <a:off x="3127375" y="2063750"/>
            <a:ext cx="173038" cy="2001838"/>
          </a:xfrm>
          <a:prstGeom prst="rect">
            <a:avLst/>
          </a:prstGeom>
          <a:solidFill>
            <a:srgbClr val="C0C0C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861" name="Rectangle 5">
            <a:extLst>
              <a:ext uri="{FF2B5EF4-FFF2-40B4-BE49-F238E27FC236}">
                <a16:creationId xmlns:a16="http://schemas.microsoft.com/office/drawing/2014/main" id="{BF8AD30E-68EA-6D7F-EAFC-EC913E7F7646}"/>
              </a:ext>
            </a:extLst>
          </p:cNvPr>
          <p:cNvSpPr>
            <a:spLocks noChangeArrowheads="1"/>
          </p:cNvSpPr>
          <p:nvPr/>
        </p:nvSpPr>
        <p:spPr bwMode="auto">
          <a:xfrm>
            <a:off x="8711116" y="2875726"/>
            <a:ext cx="184730" cy="400110"/>
          </a:xfrm>
          <a:prstGeom prst="rect">
            <a:avLst/>
          </a:prstGeom>
          <a:solidFill>
            <a:srgbClr val="FF6600"/>
          </a:solidFill>
          <a:ln w="38100" algn="ctr">
            <a:solidFill>
              <a:srgbClr val="FF66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862" name="Rectangle 6">
            <a:extLst>
              <a:ext uri="{FF2B5EF4-FFF2-40B4-BE49-F238E27FC236}">
                <a16:creationId xmlns:a16="http://schemas.microsoft.com/office/drawing/2014/main" id="{73F55023-BA89-F627-BFF7-A1D90DFE32DA}"/>
              </a:ext>
            </a:extLst>
          </p:cNvPr>
          <p:cNvSpPr>
            <a:spLocks noChangeArrowheads="1"/>
          </p:cNvSpPr>
          <p:nvPr/>
        </p:nvSpPr>
        <p:spPr bwMode="auto">
          <a:xfrm>
            <a:off x="8461375" y="2863820"/>
            <a:ext cx="1539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863" name="Rectangle 7">
            <a:extLst>
              <a:ext uri="{FF2B5EF4-FFF2-40B4-BE49-F238E27FC236}">
                <a16:creationId xmlns:a16="http://schemas.microsoft.com/office/drawing/2014/main" id="{F3B9F75C-F93F-41FA-783D-4F9B5EC57D61}"/>
              </a:ext>
            </a:extLst>
          </p:cNvPr>
          <p:cNvSpPr>
            <a:spLocks noChangeArrowheads="1"/>
          </p:cNvSpPr>
          <p:nvPr/>
        </p:nvSpPr>
        <p:spPr bwMode="auto">
          <a:xfrm>
            <a:off x="8982075" y="2863820"/>
            <a:ext cx="7000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864" name="AutoShape 8">
            <a:extLst>
              <a:ext uri="{FF2B5EF4-FFF2-40B4-BE49-F238E27FC236}">
                <a16:creationId xmlns:a16="http://schemas.microsoft.com/office/drawing/2014/main" id="{B5A4E089-C11F-5F61-2505-315FAE723CF5}"/>
              </a:ext>
            </a:extLst>
          </p:cNvPr>
          <p:cNvSpPr>
            <a:spLocks noChangeArrowheads="1"/>
          </p:cNvSpPr>
          <p:nvPr/>
        </p:nvSpPr>
        <p:spPr bwMode="auto">
          <a:xfrm rot="5400000" flipH="1">
            <a:off x="7590632" y="2813527"/>
            <a:ext cx="1412875" cy="49434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2779 w 21600"/>
              <a:gd name="T13" fmla="*/ 2779 h 21600"/>
              <a:gd name="T14" fmla="*/ 18821 w 21600"/>
              <a:gd name="T15" fmla="*/ 18821 h 21600"/>
            </a:gdLst>
            <a:ahLst/>
            <a:cxnLst>
              <a:cxn ang="T8">
                <a:pos x="T0" y="T1"/>
              </a:cxn>
              <a:cxn ang="T9">
                <a:pos x="T2" y="T3"/>
              </a:cxn>
              <a:cxn ang="T10">
                <a:pos x="T4" y="T5"/>
              </a:cxn>
              <a:cxn ang="T11">
                <a:pos x="T6" y="T7"/>
              </a:cxn>
            </a:cxnLst>
            <a:rect l="T12" t="T13" r="T14" b="T15"/>
            <a:pathLst>
              <a:path w="21600" h="21600">
                <a:moveTo>
                  <a:pt x="0" y="0"/>
                </a:moveTo>
                <a:lnTo>
                  <a:pt x="1957" y="21600"/>
                </a:lnTo>
                <a:lnTo>
                  <a:pt x="19643" y="21600"/>
                </a:lnTo>
                <a:lnTo>
                  <a:pt x="21600" y="0"/>
                </a:lnTo>
                <a:lnTo>
                  <a:pt x="0" y="0"/>
                </a:lnTo>
                <a:close/>
              </a:path>
            </a:pathLst>
          </a:cu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352714" name="Rectangle 10">
            <a:extLst>
              <a:ext uri="{FF2B5EF4-FFF2-40B4-BE49-F238E27FC236}">
                <a16:creationId xmlns:a16="http://schemas.microsoft.com/office/drawing/2014/main" id="{7338D8BF-B3A6-4324-A7D4-D9EB3ADC66A1}"/>
              </a:ext>
            </a:extLst>
          </p:cNvPr>
          <p:cNvSpPr>
            <a:spLocks noChangeArrowheads="1"/>
          </p:cNvSpPr>
          <p:nvPr/>
        </p:nvSpPr>
        <p:spPr bwMode="auto">
          <a:xfrm>
            <a:off x="3135314" y="2882384"/>
            <a:ext cx="153987" cy="369332"/>
          </a:xfrm>
          <a:prstGeom prst="rect">
            <a:avLst/>
          </a:prstGeom>
          <a:gradFill rotWithShape="1">
            <a:gsLst>
              <a:gs pos="0">
                <a:schemeClr val="bg2">
                  <a:gamma/>
                  <a:shade val="46275"/>
                  <a:invGamma/>
                </a:schemeClr>
              </a:gs>
              <a:gs pos="100000">
                <a:schemeClr val="bg2"/>
              </a:gs>
            </a:gsLst>
            <a:lin ang="5400000" scaled="1"/>
          </a:gradFill>
          <a:ln w="6350"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algn="ctr" eaLnBrk="0" fontAlgn="base" hangingPunct="0">
              <a:spcBef>
                <a:spcPct val="0"/>
              </a:spcBef>
              <a:spcAft>
                <a:spcPct val="0"/>
              </a:spcAft>
              <a:defRPr/>
            </a:pPr>
            <a:endParaRPr lang="en-GB">
              <a:solidFill>
                <a:srgbClr val="FFFFFF"/>
              </a:solidFill>
              <a:latin typeface="Arial" panose="020B0604020202020204" pitchFamily="34" charset="0"/>
            </a:endParaRPr>
          </a:p>
        </p:txBody>
      </p:sp>
      <p:sp>
        <p:nvSpPr>
          <p:cNvPr id="121866" name="Rectangle 11">
            <a:extLst>
              <a:ext uri="{FF2B5EF4-FFF2-40B4-BE49-F238E27FC236}">
                <a16:creationId xmlns:a16="http://schemas.microsoft.com/office/drawing/2014/main" id="{B7DA7BEE-33F9-6806-3168-6B456EBE98AE}"/>
              </a:ext>
            </a:extLst>
          </p:cNvPr>
          <p:cNvSpPr>
            <a:spLocks noChangeAspect="1" noChangeArrowheads="1"/>
          </p:cNvSpPr>
          <p:nvPr/>
        </p:nvSpPr>
        <p:spPr bwMode="auto">
          <a:xfrm>
            <a:off x="2503488" y="989014"/>
            <a:ext cx="7173912" cy="5349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800" b="1">
                <a:solidFill>
                  <a:srgbClr val="FFFFFF"/>
                </a:solidFill>
              </a:rPr>
              <a:t>Granular Propellant in Gun Chamber</a:t>
            </a:r>
          </a:p>
        </p:txBody>
      </p:sp>
      <p:grpSp>
        <p:nvGrpSpPr>
          <p:cNvPr id="121867" name="Group 13">
            <a:extLst>
              <a:ext uri="{FF2B5EF4-FFF2-40B4-BE49-F238E27FC236}">
                <a16:creationId xmlns:a16="http://schemas.microsoft.com/office/drawing/2014/main" id="{7F4B693D-17CB-4928-135F-0DF892E63F55}"/>
              </a:ext>
            </a:extLst>
          </p:cNvPr>
          <p:cNvGrpSpPr>
            <a:grpSpLocks/>
          </p:cNvGrpSpPr>
          <p:nvPr/>
        </p:nvGrpSpPr>
        <p:grpSpPr bwMode="auto">
          <a:xfrm>
            <a:off x="7434263" y="3001963"/>
            <a:ext cx="514350" cy="354012"/>
            <a:chOff x="4436" y="2378"/>
            <a:chExt cx="1152" cy="790"/>
          </a:xfrm>
        </p:grpSpPr>
        <p:grpSp>
          <p:nvGrpSpPr>
            <p:cNvPr id="122060" name="Group 14">
              <a:extLst>
                <a:ext uri="{FF2B5EF4-FFF2-40B4-BE49-F238E27FC236}">
                  <a16:creationId xmlns:a16="http://schemas.microsoft.com/office/drawing/2014/main" id="{B807AA1F-0894-19BF-8355-8D4F6FCAA322}"/>
                </a:ext>
              </a:extLst>
            </p:cNvPr>
            <p:cNvGrpSpPr>
              <a:grpSpLocks/>
            </p:cNvGrpSpPr>
            <p:nvPr/>
          </p:nvGrpSpPr>
          <p:grpSpPr bwMode="auto">
            <a:xfrm>
              <a:off x="4436" y="2378"/>
              <a:ext cx="1152" cy="702"/>
              <a:chOff x="3964" y="2641"/>
              <a:chExt cx="1152" cy="702"/>
            </a:xfrm>
          </p:grpSpPr>
          <p:sp>
            <p:nvSpPr>
              <p:cNvPr id="122062" name="AutoShape 15">
                <a:extLst>
                  <a:ext uri="{FF2B5EF4-FFF2-40B4-BE49-F238E27FC236}">
                    <a16:creationId xmlns:a16="http://schemas.microsoft.com/office/drawing/2014/main" id="{092B3430-52DB-A90D-E959-238F9C042AD8}"/>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63" name="Oval 16">
                <a:extLst>
                  <a:ext uri="{FF2B5EF4-FFF2-40B4-BE49-F238E27FC236}">
                    <a16:creationId xmlns:a16="http://schemas.microsoft.com/office/drawing/2014/main" id="{47E1B68C-5E0F-E495-E040-27F5A7265C6D}"/>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64" name="Oval 17">
                <a:extLst>
                  <a:ext uri="{FF2B5EF4-FFF2-40B4-BE49-F238E27FC236}">
                    <a16:creationId xmlns:a16="http://schemas.microsoft.com/office/drawing/2014/main" id="{CCBDA25C-B684-5878-3070-551122501B67}"/>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65" name="Oval 18">
                <a:extLst>
                  <a:ext uri="{FF2B5EF4-FFF2-40B4-BE49-F238E27FC236}">
                    <a16:creationId xmlns:a16="http://schemas.microsoft.com/office/drawing/2014/main" id="{DE77E2B2-C14B-38CC-8C7B-89FA6B6539B6}"/>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66" name="Oval 19">
                <a:extLst>
                  <a:ext uri="{FF2B5EF4-FFF2-40B4-BE49-F238E27FC236}">
                    <a16:creationId xmlns:a16="http://schemas.microsoft.com/office/drawing/2014/main" id="{1DC0EA43-B9AB-1AFD-CC9B-BAB98F6ACB46}"/>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67" name="Oval 20">
                <a:extLst>
                  <a:ext uri="{FF2B5EF4-FFF2-40B4-BE49-F238E27FC236}">
                    <a16:creationId xmlns:a16="http://schemas.microsoft.com/office/drawing/2014/main" id="{F0788D00-C6DE-F69E-7F3A-78B6926F1023}"/>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68" name="Oval 21">
                <a:extLst>
                  <a:ext uri="{FF2B5EF4-FFF2-40B4-BE49-F238E27FC236}">
                    <a16:creationId xmlns:a16="http://schemas.microsoft.com/office/drawing/2014/main" id="{94966A3B-7863-7051-6751-5012EB18B541}"/>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69" name="Oval 22">
                <a:extLst>
                  <a:ext uri="{FF2B5EF4-FFF2-40B4-BE49-F238E27FC236}">
                    <a16:creationId xmlns:a16="http://schemas.microsoft.com/office/drawing/2014/main" id="{3CBF0D33-81AA-05DD-B072-6D56F93499D6}"/>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2061" name="Text Box 23">
              <a:extLst>
                <a:ext uri="{FF2B5EF4-FFF2-40B4-BE49-F238E27FC236}">
                  <a16:creationId xmlns:a16="http://schemas.microsoft.com/office/drawing/2014/main" id="{DE24C82D-6DCA-68B7-63B5-D950C3926EA6}"/>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1868" name="Group 24">
            <a:extLst>
              <a:ext uri="{FF2B5EF4-FFF2-40B4-BE49-F238E27FC236}">
                <a16:creationId xmlns:a16="http://schemas.microsoft.com/office/drawing/2014/main" id="{826E1C7F-7A8F-261C-39F6-8176DADD912B}"/>
              </a:ext>
            </a:extLst>
          </p:cNvPr>
          <p:cNvGrpSpPr>
            <a:grpSpLocks/>
          </p:cNvGrpSpPr>
          <p:nvPr/>
        </p:nvGrpSpPr>
        <p:grpSpPr bwMode="auto">
          <a:xfrm>
            <a:off x="7434263" y="3390901"/>
            <a:ext cx="514350" cy="354013"/>
            <a:chOff x="4436" y="2378"/>
            <a:chExt cx="1152" cy="790"/>
          </a:xfrm>
        </p:grpSpPr>
        <p:grpSp>
          <p:nvGrpSpPr>
            <p:cNvPr id="122050" name="Group 25">
              <a:extLst>
                <a:ext uri="{FF2B5EF4-FFF2-40B4-BE49-F238E27FC236}">
                  <a16:creationId xmlns:a16="http://schemas.microsoft.com/office/drawing/2014/main" id="{DDDB6D1A-13C0-D5A3-310B-0E0E90829E85}"/>
                </a:ext>
              </a:extLst>
            </p:cNvPr>
            <p:cNvGrpSpPr>
              <a:grpSpLocks/>
            </p:cNvGrpSpPr>
            <p:nvPr/>
          </p:nvGrpSpPr>
          <p:grpSpPr bwMode="auto">
            <a:xfrm>
              <a:off x="4436" y="2378"/>
              <a:ext cx="1152" cy="702"/>
              <a:chOff x="3964" y="2641"/>
              <a:chExt cx="1152" cy="702"/>
            </a:xfrm>
          </p:grpSpPr>
          <p:sp>
            <p:nvSpPr>
              <p:cNvPr id="122052" name="AutoShape 26">
                <a:extLst>
                  <a:ext uri="{FF2B5EF4-FFF2-40B4-BE49-F238E27FC236}">
                    <a16:creationId xmlns:a16="http://schemas.microsoft.com/office/drawing/2014/main" id="{EBBD5CBA-0F1B-CE1A-0355-F97D45CF022A}"/>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53" name="Oval 27">
                <a:extLst>
                  <a:ext uri="{FF2B5EF4-FFF2-40B4-BE49-F238E27FC236}">
                    <a16:creationId xmlns:a16="http://schemas.microsoft.com/office/drawing/2014/main" id="{5A68D9DA-F43B-B2E0-B5C8-E475A94EF447}"/>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54" name="Oval 28">
                <a:extLst>
                  <a:ext uri="{FF2B5EF4-FFF2-40B4-BE49-F238E27FC236}">
                    <a16:creationId xmlns:a16="http://schemas.microsoft.com/office/drawing/2014/main" id="{E76210DC-3C2D-EAD1-B298-E1F5F733036E}"/>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55" name="Oval 29">
                <a:extLst>
                  <a:ext uri="{FF2B5EF4-FFF2-40B4-BE49-F238E27FC236}">
                    <a16:creationId xmlns:a16="http://schemas.microsoft.com/office/drawing/2014/main" id="{386FE076-4989-FCEE-2414-8EC0B2B1AF8B}"/>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56" name="Oval 30">
                <a:extLst>
                  <a:ext uri="{FF2B5EF4-FFF2-40B4-BE49-F238E27FC236}">
                    <a16:creationId xmlns:a16="http://schemas.microsoft.com/office/drawing/2014/main" id="{ED44385C-73A3-64A6-DAC2-EB9D7B18CCA0}"/>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57" name="Oval 31">
                <a:extLst>
                  <a:ext uri="{FF2B5EF4-FFF2-40B4-BE49-F238E27FC236}">
                    <a16:creationId xmlns:a16="http://schemas.microsoft.com/office/drawing/2014/main" id="{4DA5B186-7468-92AD-3AB1-B85ADBE712D6}"/>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58" name="Oval 32">
                <a:extLst>
                  <a:ext uri="{FF2B5EF4-FFF2-40B4-BE49-F238E27FC236}">
                    <a16:creationId xmlns:a16="http://schemas.microsoft.com/office/drawing/2014/main" id="{48D80039-EAB9-60CC-ACC3-7EC8F68EA656}"/>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59" name="Oval 33">
                <a:extLst>
                  <a:ext uri="{FF2B5EF4-FFF2-40B4-BE49-F238E27FC236}">
                    <a16:creationId xmlns:a16="http://schemas.microsoft.com/office/drawing/2014/main" id="{E4A50950-039A-3ADF-51C8-5F4B6A830F36}"/>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2051" name="Text Box 34">
              <a:extLst>
                <a:ext uri="{FF2B5EF4-FFF2-40B4-BE49-F238E27FC236}">
                  <a16:creationId xmlns:a16="http://schemas.microsoft.com/office/drawing/2014/main" id="{9138EDC0-8CDE-2D83-CE1A-BC6828FC9A6F}"/>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1869" name="Group 35">
            <a:extLst>
              <a:ext uri="{FF2B5EF4-FFF2-40B4-BE49-F238E27FC236}">
                <a16:creationId xmlns:a16="http://schemas.microsoft.com/office/drawing/2014/main" id="{748B32A1-4AD8-E991-349C-A27B18F633E6}"/>
              </a:ext>
            </a:extLst>
          </p:cNvPr>
          <p:cNvGrpSpPr>
            <a:grpSpLocks/>
          </p:cNvGrpSpPr>
          <p:nvPr/>
        </p:nvGrpSpPr>
        <p:grpSpPr bwMode="auto">
          <a:xfrm>
            <a:off x="6878638" y="3001963"/>
            <a:ext cx="514350" cy="354012"/>
            <a:chOff x="4436" y="2378"/>
            <a:chExt cx="1152" cy="790"/>
          </a:xfrm>
        </p:grpSpPr>
        <p:grpSp>
          <p:nvGrpSpPr>
            <p:cNvPr id="122040" name="Group 36">
              <a:extLst>
                <a:ext uri="{FF2B5EF4-FFF2-40B4-BE49-F238E27FC236}">
                  <a16:creationId xmlns:a16="http://schemas.microsoft.com/office/drawing/2014/main" id="{B18101FB-A967-7D7F-B3AF-5CF97BDD1870}"/>
                </a:ext>
              </a:extLst>
            </p:cNvPr>
            <p:cNvGrpSpPr>
              <a:grpSpLocks/>
            </p:cNvGrpSpPr>
            <p:nvPr/>
          </p:nvGrpSpPr>
          <p:grpSpPr bwMode="auto">
            <a:xfrm>
              <a:off x="4436" y="2378"/>
              <a:ext cx="1152" cy="702"/>
              <a:chOff x="3964" y="2641"/>
              <a:chExt cx="1152" cy="702"/>
            </a:xfrm>
          </p:grpSpPr>
          <p:sp>
            <p:nvSpPr>
              <p:cNvPr id="122042" name="AutoShape 37">
                <a:extLst>
                  <a:ext uri="{FF2B5EF4-FFF2-40B4-BE49-F238E27FC236}">
                    <a16:creationId xmlns:a16="http://schemas.microsoft.com/office/drawing/2014/main" id="{EC1096F3-DE62-C36F-4E61-4044FA37002C}"/>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43" name="Oval 38">
                <a:extLst>
                  <a:ext uri="{FF2B5EF4-FFF2-40B4-BE49-F238E27FC236}">
                    <a16:creationId xmlns:a16="http://schemas.microsoft.com/office/drawing/2014/main" id="{D59A3464-825A-57FC-167E-9A59218DF527}"/>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44" name="Oval 39">
                <a:extLst>
                  <a:ext uri="{FF2B5EF4-FFF2-40B4-BE49-F238E27FC236}">
                    <a16:creationId xmlns:a16="http://schemas.microsoft.com/office/drawing/2014/main" id="{4E437BC7-7466-B5B2-E39B-B9D2EAA524E7}"/>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45" name="Oval 40">
                <a:extLst>
                  <a:ext uri="{FF2B5EF4-FFF2-40B4-BE49-F238E27FC236}">
                    <a16:creationId xmlns:a16="http://schemas.microsoft.com/office/drawing/2014/main" id="{E354B1C5-7906-784C-43D6-DABCCB652FBA}"/>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46" name="Oval 41">
                <a:extLst>
                  <a:ext uri="{FF2B5EF4-FFF2-40B4-BE49-F238E27FC236}">
                    <a16:creationId xmlns:a16="http://schemas.microsoft.com/office/drawing/2014/main" id="{6CED0460-B828-AFCF-213E-74359306A0DC}"/>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47" name="Oval 42">
                <a:extLst>
                  <a:ext uri="{FF2B5EF4-FFF2-40B4-BE49-F238E27FC236}">
                    <a16:creationId xmlns:a16="http://schemas.microsoft.com/office/drawing/2014/main" id="{1A178DB4-02F6-D7F8-F1B5-CD1133F7DB46}"/>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48" name="Oval 43">
                <a:extLst>
                  <a:ext uri="{FF2B5EF4-FFF2-40B4-BE49-F238E27FC236}">
                    <a16:creationId xmlns:a16="http://schemas.microsoft.com/office/drawing/2014/main" id="{BC862E55-9B32-0045-609E-06197D88709C}"/>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49" name="Oval 44">
                <a:extLst>
                  <a:ext uri="{FF2B5EF4-FFF2-40B4-BE49-F238E27FC236}">
                    <a16:creationId xmlns:a16="http://schemas.microsoft.com/office/drawing/2014/main" id="{6266BF37-9AB0-EC44-AA10-5B84BA18CBA9}"/>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2041" name="Text Box 45">
              <a:extLst>
                <a:ext uri="{FF2B5EF4-FFF2-40B4-BE49-F238E27FC236}">
                  <a16:creationId xmlns:a16="http://schemas.microsoft.com/office/drawing/2014/main" id="{13EAF753-E9E6-6081-A33F-A8E812B66423}"/>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1870" name="Group 46">
            <a:extLst>
              <a:ext uri="{FF2B5EF4-FFF2-40B4-BE49-F238E27FC236}">
                <a16:creationId xmlns:a16="http://schemas.microsoft.com/office/drawing/2014/main" id="{AFB9696F-06F3-7BD5-58AE-F04FF8EE207C}"/>
              </a:ext>
            </a:extLst>
          </p:cNvPr>
          <p:cNvGrpSpPr>
            <a:grpSpLocks/>
          </p:cNvGrpSpPr>
          <p:nvPr/>
        </p:nvGrpSpPr>
        <p:grpSpPr bwMode="auto">
          <a:xfrm>
            <a:off x="6878638" y="3390901"/>
            <a:ext cx="514350" cy="354013"/>
            <a:chOff x="4436" y="2378"/>
            <a:chExt cx="1152" cy="790"/>
          </a:xfrm>
        </p:grpSpPr>
        <p:grpSp>
          <p:nvGrpSpPr>
            <p:cNvPr id="122030" name="Group 47">
              <a:extLst>
                <a:ext uri="{FF2B5EF4-FFF2-40B4-BE49-F238E27FC236}">
                  <a16:creationId xmlns:a16="http://schemas.microsoft.com/office/drawing/2014/main" id="{2F32E5F5-DB38-E08D-A267-DB1E99F20A0F}"/>
                </a:ext>
              </a:extLst>
            </p:cNvPr>
            <p:cNvGrpSpPr>
              <a:grpSpLocks/>
            </p:cNvGrpSpPr>
            <p:nvPr/>
          </p:nvGrpSpPr>
          <p:grpSpPr bwMode="auto">
            <a:xfrm>
              <a:off x="4436" y="2378"/>
              <a:ext cx="1152" cy="702"/>
              <a:chOff x="3964" y="2641"/>
              <a:chExt cx="1152" cy="702"/>
            </a:xfrm>
          </p:grpSpPr>
          <p:sp>
            <p:nvSpPr>
              <p:cNvPr id="122032" name="AutoShape 48">
                <a:extLst>
                  <a:ext uri="{FF2B5EF4-FFF2-40B4-BE49-F238E27FC236}">
                    <a16:creationId xmlns:a16="http://schemas.microsoft.com/office/drawing/2014/main" id="{3A77CFDF-9C61-B6DA-7A4C-B7B9B6A416B9}"/>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33" name="Oval 49">
                <a:extLst>
                  <a:ext uri="{FF2B5EF4-FFF2-40B4-BE49-F238E27FC236}">
                    <a16:creationId xmlns:a16="http://schemas.microsoft.com/office/drawing/2014/main" id="{63117967-7307-028B-38BA-155BB8FD26F8}"/>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34" name="Oval 50">
                <a:extLst>
                  <a:ext uri="{FF2B5EF4-FFF2-40B4-BE49-F238E27FC236}">
                    <a16:creationId xmlns:a16="http://schemas.microsoft.com/office/drawing/2014/main" id="{E9FA2176-D426-C04E-7FA0-8A5F1371DF48}"/>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35" name="Oval 51">
                <a:extLst>
                  <a:ext uri="{FF2B5EF4-FFF2-40B4-BE49-F238E27FC236}">
                    <a16:creationId xmlns:a16="http://schemas.microsoft.com/office/drawing/2014/main" id="{FB1CEB9B-3FE5-108B-2135-1D16FA3B64FE}"/>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36" name="Oval 52">
                <a:extLst>
                  <a:ext uri="{FF2B5EF4-FFF2-40B4-BE49-F238E27FC236}">
                    <a16:creationId xmlns:a16="http://schemas.microsoft.com/office/drawing/2014/main" id="{984E2956-3F0F-319E-4943-0667A6945CDB}"/>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37" name="Oval 53">
                <a:extLst>
                  <a:ext uri="{FF2B5EF4-FFF2-40B4-BE49-F238E27FC236}">
                    <a16:creationId xmlns:a16="http://schemas.microsoft.com/office/drawing/2014/main" id="{76066CE3-9349-590C-84D3-F04F033486FB}"/>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38" name="Oval 54">
                <a:extLst>
                  <a:ext uri="{FF2B5EF4-FFF2-40B4-BE49-F238E27FC236}">
                    <a16:creationId xmlns:a16="http://schemas.microsoft.com/office/drawing/2014/main" id="{A8E79A8F-6D49-7577-3342-F905B3FFF6B2}"/>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39" name="Oval 55">
                <a:extLst>
                  <a:ext uri="{FF2B5EF4-FFF2-40B4-BE49-F238E27FC236}">
                    <a16:creationId xmlns:a16="http://schemas.microsoft.com/office/drawing/2014/main" id="{0FD17FA1-0166-1893-C887-4192663B226A}"/>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2031" name="Text Box 56">
              <a:extLst>
                <a:ext uri="{FF2B5EF4-FFF2-40B4-BE49-F238E27FC236}">
                  <a16:creationId xmlns:a16="http://schemas.microsoft.com/office/drawing/2014/main" id="{D4A1EC56-10C2-F597-A333-E3E56AB19AEA}"/>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1871" name="Group 57">
            <a:extLst>
              <a:ext uri="{FF2B5EF4-FFF2-40B4-BE49-F238E27FC236}">
                <a16:creationId xmlns:a16="http://schemas.microsoft.com/office/drawing/2014/main" id="{5EC7AAE1-95FD-19D3-66C2-DD220C723952}"/>
              </a:ext>
            </a:extLst>
          </p:cNvPr>
          <p:cNvGrpSpPr>
            <a:grpSpLocks/>
          </p:cNvGrpSpPr>
          <p:nvPr/>
        </p:nvGrpSpPr>
        <p:grpSpPr bwMode="auto">
          <a:xfrm>
            <a:off x="6323013" y="3001963"/>
            <a:ext cx="514350" cy="354012"/>
            <a:chOff x="4436" y="2378"/>
            <a:chExt cx="1152" cy="790"/>
          </a:xfrm>
        </p:grpSpPr>
        <p:grpSp>
          <p:nvGrpSpPr>
            <p:cNvPr id="122020" name="Group 58">
              <a:extLst>
                <a:ext uri="{FF2B5EF4-FFF2-40B4-BE49-F238E27FC236}">
                  <a16:creationId xmlns:a16="http://schemas.microsoft.com/office/drawing/2014/main" id="{7F850FD5-6F7F-5C45-F7A5-C6AB5DCFE745}"/>
                </a:ext>
              </a:extLst>
            </p:cNvPr>
            <p:cNvGrpSpPr>
              <a:grpSpLocks/>
            </p:cNvGrpSpPr>
            <p:nvPr/>
          </p:nvGrpSpPr>
          <p:grpSpPr bwMode="auto">
            <a:xfrm>
              <a:off x="4436" y="2378"/>
              <a:ext cx="1152" cy="702"/>
              <a:chOff x="3964" y="2641"/>
              <a:chExt cx="1152" cy="702"/>
            </a:xfrm>
          </p:grpSpPr>
          <p:sp>
            <p:nvSpPr>
              <p:cNvPr id="122022" name="AutoShape 59">
                <a:extLst>
                  <a:ext uri="{FF2B5EF4-FFF2-40B4-BE49-F238E27FC236}">
                    <a16:creationId xmlns:a16="http://schemas.microsoft.com/office/drawing/2014/main" id="{148E813A-9B2E-B2BE-0EBF-D66F9C24C417}"/>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23" name="Oval 60">
                <a:extLst>
                  <a:ext uri="{FF2B5EF4-FFF2-40B4-BE49-F238E27FC236}">
                    <a16:creationId xmlns:a16="http://schemas.microsoft.com/office/drawing/2014/main" id="{5497187A-B025-7BD2-1E56-241FED13E7F6}"/>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24" name="Oval 61">
                <a:extLst>
                  <a:ext uri="{FF2B5EF4-FFF2-40B4-BE49-F238E27FC236}">
                    <a16:creationId xmlns:a16="http://schemas.microsoft.com/office/drawing/2014/main" id="{6E43C7A7-E4E2-928E-9F4D-1DE64B284F06}"/>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25" name="Oval 62">
                <a:extLst>
                  <a:ext uri="{FF2B5EF4-FFF2-40B4-BE49-F238E27FC236}">
                    <a16:creationId xmlns:a16="http://schemas.microsoft.com/office/drawing/2014/main" id="{28726946-D4E5-5299-4648-29764A63FBA1}"/>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26" name="Oval 63">
                <a:extLst>
                  <a:ext uri="{FF2B5EF4-FFF2-40B4-BE49-F238E27FC236}">
                    <a16:creationId xmlns:a16="http://schemas.microsoft.com/office/drawing/2014/main" id="{44C63FDA-78F6-6BF6-5057-F9A16B94B298}"/>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27" name="Oval 64">
                <a:extLst>
                  <a:ext uri="{FF2B5EF4-FFF2-40B4-BE49-F238E27FC236}">
                    <a16:creationId xmlns:a16="http://schemas.microsoft.com/office/drawing/2014/main" id="{33A2FB5A-44AF-1BDC-CBFF-3D29D95320EA}"/>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28" name="Oval 65">
                <a:extLst>
                  <a:ext uri="{FF2B5EF4-FFF2-40B4-BE49-F238E27FC236}">
                    <a16:creationId xmlns:a16="http://schemas.microsoft.com/office/drawing/2014/main" id="{31EB9A4B-C23F-9584-3E25-AAF362BD4899}"/>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29" name="Oval 66">
                <a:extLst>
                  <a:ext uri="{FF2B5EF4-FFF2-40B4-BE49-F238E27FC236}">
                    <a16:creationId xmlns:a16="http://schemas.microsoft.com/office/drawing/2014/main" id="{C50B6204-9CC7-E016-E105-07F5237F422E}"/>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2021" name="Text Box 67">
              <a:extLst>
                <a:ext uri="{FF2B5EF4-FFF2-40B4-BE49-F238E27FC236}">
                  <a16:creationId xmlns:a16="http://schemas.microsoft.com/office/drawing/2014/main" id="{C859F524-EDE8-F70A-AA0A-08746F7D280F}"/>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1872" name="Group 68">
            <a:extLst>
              <a:ext uri="{FF2B5EF4-FFF2-40B4-BE49-F238E27FC236}">
                <a16:creationId xmlns:a16="http://schemas.microsoft.com/office/drawing/2014/main" id="{15569B1D-BA88-7BE0-DFAD-BBF322AD80A5}"/>
              </a:ext>
            </a:extLst>
          </p:cNvPr>
          <p:cNvGrpSpPr>
            <a:grpSpLocks/>
          </p:cNvGrpSpPr>
          <p:nvPr/>
        </p:nvGrpSpPr>
        <p:grpSpPr bwMode="auto">
          <a:xfrm>
            <a:off x="6323013" y="3390901"/>
            <a:ext cx="514350" cy="354013"/>
            <a:chOff x="4436" y="2378"/>
            <a:chExt cx="1152" cy="790"/>
          </a:xfrm>
        </p:grpSpPr>
        <p:grpSp>
          <p:nvGrpSpPr>
            <p:cNvPr id="122010" name="Group 69">
              <a:extLst>
                <a:ext uri="{FF2B5EF4-FFF2-40B4-BE49-F238E27FC236}">
                  <a16:creationId xmlns:a16="http://schemas.microsoft.com/office/drawing/2014/main" id="{9BF10488-7362-F2B9-55DD-185673F6C02A}"/>
                </a:ext>
              </a:extLst>
            </p:cNvPr>
            <p:cNvGrpSpPr>
              <a:grpSpLocks/>
            </p:cNvGrpSpPr>
            <p:nvPr/>
          </p:nvGrpSpPr>
          <p:grpSpPr bwMode="auto">
            <a:xfrm>
              <a:off x="4436" y="2378"/>
              <a:ext cx="1152" cy="702"/>
              <a:chOff x="3964" y="2641"/>
              <a:chExt cx="1152" cy="702"/>
            </a:xfrm>
          </p:grpSpPr>
          <p:sp>
            <p:nvSpPr>
              <p:cNvPr id="122012" name="AutoShape 70">
                <a:extLst>
                  <a:ext uri="{FF2B5EF4-FFF2-40B4-BE49-F238E27FC236}">
                    <a16:creationId xmlns:a16="http://schemas.microsoft.com/office/drawing/2014/main" id="{FE02EA46-2F8A-7D44-489B-F43B3E6C17BE}"/>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13" name="Oval 71">
                <a:extLst>
                  <a:ext uri="{FF2B5EF4-FFF2-40B4-BE49-F238E27FC236}">
                    <a16:creationId xmlns:a16="http://schemas.microsoft.com/office/drawing/2014/main" id="{4A09EDC3-BF1B-C071-DAA2-FBDA0163C2D6}"/>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14" name="Oval 72">
                <a:extLst>
                  <a:ext uri="{FF2B5EF4-FFF2-40B4-BE49-F238E27FC236}">
                    <a16:creationId xmlns:a16="http://schemas.microsoft.com/office/drawing/2014/main" id="{3F739554-694E-7279-B34B-C9D447279E51}"/>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15" name="Oval 73">
                <a:extLst>
                  <a:ext uri="{FF2B5EF4-FFF2-40B4-BE49-F238E27FC236}">
                    <a16:creationId xmlns:a16="http://schemas.microsoft.com/office/drawing/2014/main" id="{EDA40D1B-CB54-3AF4-78FB-8F5BB8A8ABB2}"/>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16" name="Oval 74">
                <a:extLst>
                  <a:ext uri="{FF2B5EF4-FFF2-40B4-BE49-F238E27FC236}">
                    <a16:creationId xmlns:a16="http://schemas.microsoft.com/office/drawing/2014/main" id="{D4387852-9292-0582-DE4F-A031E21FB8C4}"/>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17" name="Oval 75">
                <a:extLst>
                  <a:ext uri="{FF2B5EF4-FFF2-40B4-BE49-F238E27FC236}">
                    <a16:creationId xmlns:a16="http://schemas.microsoft.com/office/drawing/2014/main" id="{6CA3B89A-40C0-FE62-6A7A-5F65C91CC631}"/>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18" name="Oval 76">
                <a:extLst>
                  <a:ext uri="{FF2B5EF4-FFF2-40B4-BE49-F238E27FC236}">
                    <a16:creationId xmlns:a16="http://schemas.microsoft.com/office/drawing/2014/main" id="{B3D47272-CF14-B3CD-FA24-0D5D0E574318}"/>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19" name="Oval 77">
                <a:extLst>
                  <a:ext uri="{FF2B5EF4-FFF2-40B4-BE49-F238E27FC236}">
                    <a16:creationId xmlns:a16="http://schemas.microsoft.com/office/drawing/2014/main" id="{C4F777C7-D02B-C34F-5FFB-44CAB54E0057}"/>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2011" name="Text Box 78">
              <a:extLst>
                <a:ext uri="{FF2B5EF4-FFF2-40B4-BE49-F238E27FC236}">
                  <a16:creationId xmlns:a16="http://schemas.microsoft.com/office/drawing/2014/main" id="{D66AE185-0D8F-364E-4DEE-74D1297A6FF0}"/>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1873" name="Group 79">
            <a:extLst>
              <a:ext uri="{FF2B5EF4-FFF2-40B4-BE49-F238E27FC236}">
                <a16:creationId xmlns:a16="http://schemas.microsoft.com/office/drawing/2014/main" id="{55ACF046-744D-9887-C18E-1157BE08B9E5}"/>
              </a:ext>
            </a:extLst>
          </p:cNvPr>
          <p:cNvGrpSpPr>
            <a:grpSpLocks/>
          </p:cNvGrpSpPr>
          <p:nvPr/>
        </p:nvGrpSpPr>
        <p:grpSpPr bwMode="auto">
          <a:xfrm>
            <a:off x="5767388" y="3001963"/>
            <a:ext cx="514350" cy="354012"/>
            <a:chOff x="4436" y="2378"/>
            <a:chExt cx="1152" cy="790"/>
          </a:xfrm>
        </p:grpSpPr>
        <p:grpSp>
          <p:nvGrpSpPr>
            <p:cNvPr id="122000" name="Group 80">
              <a:extLst>
                <a:ext uri="{FF2B5EF4-FFF2-40B4-BE49-F238E27FC236}">
                  <a16:creationId xmlns:a16="http://schemas.microsoft.com/office/drawing/2014/main" id="{8BAA84CB-923D-33B3-545A-D54D1024890E}"/>
                </a:ext>
              </a:extLst>
            </p:cNvPr>
            <p:cNvGrpSpPr>
              <a:grpSpLocks/>
            </p:cNvGrpSpPr>
            <p:nvPr/>
          </p:nvGrpSpPr>
          <p:grpSpPr bwMode="auto">
            <a:xfrm>
              <a:off x="4436" y="2378"/>
              <a:ext cx="1152" cy="702"/>
              <a:chOff x="3964" y="2641"/>
              <a:chExt cx="1152" cy="702"/>
            </a:xfrm>
          </p:grpSpPr>
          <p:sp>
            <p:nvSpPr>
              <p:cNvPr id="122002" name="AutoShape 81">
                <a:extLst>
                  <a:ext uri="{FF2B5EF4-FFF2-40B4-BE49-F238E27FC236}">
                    <a16:creationId xmlns:a16="http://schemas.microsoft.com/office/drawing/2014/main" id="{ACE1371F-B1DC-E58A-1ED7-AF8F3A3ECE31}"/>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03" name="Oval 82">
                <a:extLst>
                  <a:ext uri="{FF2B5EF4-FFF2-40B4-BE49-F238E27FC236}">
                    <a16:creationId xmlns:a16="http://schemas.microsoft.com/office/drawing/2014/main" id="{7074BBFF-8016-8DF3-E302-83BC8D2FFF86}"/>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04" name="Oval 83">
                <a:extLst>
                  <a:ext uri="{FF2B5EF4-FFF2-40B4-BE49-F238E27FC236}">
                    <a16:creationId xmlns:a16="http://schemas.microsoft.com/office/drawing/2014/main" id="{A2C8EC32-8BEF-3D4B-FF85-8B3ECC6D2A30}"/>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05" name="Oval 84">
                <a:extLst>
                  <a:ext uri="{FF2B5EF4-FFF2-40B4-BE49-F238E27FC236}">
                    <a16:creationId xmlns:a16="http://schemas.microsoft.com/office/drawing/2014/main" id="{E6BDD163-6CBB-88AB-46A7-D3403EDFA8DC}"/>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06" name="Oval 85">
                <a:extLst>
                  <a:ext uri="{FF2B5EF4-FFF2-40B4-BE49-F238E27FC236}">
                    <a16:creationId xmlns:a16="http://schemas.microsoft.com/office/drawing/2014/main" id="{95433944-264F-71FF-5298-F1B458E7B7C6}"/>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07" name="Oval 86">
                <a:extLst>
                  <a:ext uri="{FF2B5EF4-FFF2-40B4-BE49-F238E27FC236}">
                    <a16:creationId xmlns:a16="http://schemas.microsoft.com/office/drawing/2014/main" id="{881E00E5-2FDB-A1A5-A37E-F66AA34262AB}"/>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08" name="Oval 87">
                <a:extLst>
                  <a:ext uri="{FF2B5EF4-FFF2-40B4-BE49-F238E27FC236}">
                    <a16:creationId xmlns:a16="http://schemas.microsoft.com/office/drawing/2014/main" id="{8B50C632-F46F-FE58-CA84-CD3171FA8EB8}"/>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009" name="Oval 88">
                <a:extLst>
                  <a:ext uri="{FF2B5EF4-FFF2-40B4-BE49-F238E27FC236}">
                    <a16:creationId xmlns:a16="http://schemas.microsoft.com/office/drawing/2014/main" id="{A32B6067-5B1E-8F09-8C69-E97105F40D6F}"/>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2001" name="Text Box 89">
              <a:extLst>
                <a:ext uri="{FF2B5EF4-FFF2-40B4-BE49-F238E27FC236}">
                  <a16:creationId xmlns:a16="http://schemas.microsoft.com/office/drawing/2014/main" id="{3991AE3B-AD7F-33A8-9F7E-C2197F12E403}"/>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1874" name="Group 90">
            <a:extLst>
              <a:ext uri="{FF2B5EF4-FFF2-40B4-BE49-F238E27FC236}">
                <a16:creationId xmlns:a16="http://schemas.microsoft.com/office/drawing/2014/main" id="{D978AC38-3F2C-BF04-F478-73E3E82DFE0F}"/>
              </a:ext>
            </a:extLst>
          </p:cNvPr>
          <p:cNvGrpSpPr>
            <a:grpSpLocks/>
          </p:cNvGrpSpPr>
          <p:nvPr/>
        </p:nvGrpSpPr>
        <p:grpSpPr bwMode="auto">
          <a:xfrm>
            <a:off x="5767388" y="3390901"/>
            <a:ext cx="514350" cy="354013"/>
            <a:chOff x="4436" y="2378"/>
            <a:chExt cx="1152" cy="790"/>
          </a:xfrm>
        </p:grpSpPr>
        <p:grpSp>
          <p:nvGrpSpPr>
            <p:cNvPr id="121990" name="Group 91">
              <a:extLst>
                <a:ext uri="{FF2B5EF4-FFF2-40B4-BE49-F238E27FC236}">
                  <a16:creationId xmlns:a16="http://schemas.microsoft.com/office/drawing/2014/main" id="{D7332085-92ED-0E38-DD57-A479CAB2F366}"/>
                </a:ext>
              </a:extLst>
            </p:cNvPr>
            <p:cNvGrpSpPr>
              <a:grpSpLocks/>
            </p:cNvGrpSpPr>
            <p:nvPr/>
          </p:nvGrpSpPr>
          <p:grpSpPr bwMode="auto">
            <a:xfrm>
              <a:off x="4436" y="2378"/>
              <a:ext cx="1152" cy="702"/>
              <a:chOff x="3964" y="2641"/>
              <a:chExt cx="1152" cy="702"/>
            </a:xfrm>
          </p:grpSpPr>
          <p:sp>
            <p:nvSpPr>
              <p:cNvPr id="121992" name="AutoShape 92">
                <a:extLst>
                  <a:ext uri="{FF2B5EF4-FFF2-40B4-BE49-F238E27FC236}">
                    <a16:creationId xmlns:a16="http://schemas.microsoft.com/office/drawing/2014/main" id="{B3A8A78C-0B44-3BAA-F9E3-5CB4EE063BC8}"/>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93" name="Oval 93">
                <a:extLst>
                  <a:ext uri="{FF2B5EF4-FFF2-40B4-BE49-F238E27FC236}">
                    <a16:creationId xmlns:a16="http://schemas.microsoft.com/office/drawing/2014/main" id="{FE9FCDB5-FC25-151E-2C69-C7CBB35BD143}"/>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94" name="Oval 94">
                <a:extLst>
                  <a:ext uri="{FF2B5EF4-FFF2-40B4-BE49-F238E27FC236}">
                    <a16:creationId xmlns:a16="http://schemas.microsoft.com/office/drawing/2014/main" id="{A416C68E-7129-F6F2-8CED-89BFB4D28706}"/>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95" name="Oval 95">
                <a:extLst>
                  <a:ext uri="{FF2B5EF4-FFF2-40B4-BE49-F238E27FC236}">
                    <a16:creationId xmlns:a16="http://schemas.microsoft.com/office/drawing/2014/main" id="{CE926D03-570C-CE74-AA41-C2207EAEE832}"/>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96" name="Oval 96">
                <a:extLst>
                  <a:ext uri="{FF2B5EF4-FFF2-40B4-BE49-F238E27FC236}">
                    <a16:creationId xmlns:a16="http://schemas.microsoft.com/office/drawing/2014/main" id="{B2A9A20F-8A3D-CE53-2E22-D947211B6AB0}"/>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97" name="Oval 97">
                <a:extLst>
                  <a:ext uri="{FF2B5EF4-FFF2-40B4-BE49-F238E27FC236}">
                    <a16:creationId xmlns:a16="http://schemas.microsoft.com/office/drawing/2014/main" id="{1CA070AA-C982-219E-C662-F213759D67A9}"/>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98" name="Oval 98">
                <a:extLst>
                  <a:ext uri="{FF2B5EF4-FFF2-40B4-BE49-F238E27FC236}">
                    <a16:creationId xmlns:a16="http://schemas.microsoft.com/office/drawing/2014/main" id="{33AF046A-D400-C8C3-05D7-6E7A0FC67797}"/>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99" name="Oval 99">
                <a:extLst>
                  <a:ext uri="{FF2B5EF4-FFF2-40B4-BE49-F238E27FC236}">
                    <a16:creationId xmlns:a16="http://schemas.microsoft.com/office/drawing/2014/main" id="{3B96E82B-77DE-E3AF-22D5-65A99AED8A7E}"/>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1991" name="Text Box 100">
              <a:extLst>
                <a:ext uri="{FF2B5EF4-FFF2-40B4-BE49-F238E27FC236}">
                  <a16:creationId xmlns:a16="http://schemas.microsoft.com/office/drawing/2014/main" id="{8730A3BA-09BD-F378-E5F7-2C9ADE18885B}"/>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1875" name="Group 101">
            <a:extLst>
              <a:ext uri="{FF2B5EF4-FFF2-40B4-BE49-F238E27FC236}">
                <a16:creationId xmlns:a16="http://schemas.microsoft.com/office/drawing/2014/main" id="{8A23D6A5-94D6-2CF6-377F-C21EE54AE911}"/>
              </a:ext>
            </a:extLst>
          </p:cNvPr>
          <p:cNvGrpSpPr>
            <a:grpSpLocks/>
          </p:cNvGrpSpPr>
          <p:nvPr/>
        </p:nvGrpSpPr>
        <p:grpSpPr bwMode="auto">
          <a:xfrm>
            <a:off x="7142163" y="2492376"/>
            <a:ext cx="514350" cy="354013"/>
            <a:chOff x="4436" y="2378"/>
            <a:chExt cx="1152" cy="790"/>
          </a:xfrm>
        </p:grpSpPr>
        <p:grpSp>
          <p:nvGrpSpPr>
            <p:cNvPr id="121980" name="Group 102">
              <a:extLst>
                <a:ext uri="{FF2B5EF4-FFF2-40B4-BE49-F238E27FC236}">
                  <a16:creationId xmlns:a16="http://schemas.microsoft.com/office/drawing/2014/main" id="{57C5C95F-AF70-F855-23CD-6215B649CE31}"/>
                </a:ext>
              </a:extLst>
            </p:cNvPr>
            <p:cNvGrpSpPr>
              <a:grpSpLocks/>
            </p:cNvGrpSpPr>
            <p:nvPr/>
          </p:nvGrpSpPr>
          <p:grpSpPr bwMode="auto">
            <a:xfrm>
              <a:off x="4436" y="2378"/>
              <a:ext cx="1152" cy="702"/>
              <a:chOff x="3964" y="2641"/>
              <a:chExt cx="1152" cy="702"/>
            </a:xfrm>
          </p:grpSpPr>
          <p:sp>
            <p:nvSpPr>
              <p:cNvPr id="121982" name="AutoShape 103">
                <a:extLst>
                  <a:ext uri="{FF2B5EF4-FFF2-40B4-BE49-F238E27FC236}">
                    <a16:creationId xmlns:a16="http://schemas.microsoft.com/office/drawing/2014/main" id="{812EF081-1E54-7E67-1AB6-070EC89B8871}"/>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83" name="Oval 104">
                <a:extLst>
                  <a:ext uri="{FF2B5EF4-FFF2-40B4-BE49-F238E27FC236}">
                    <a16:creationId xmlns:a16="http://schemas.microsoft.com/office/drawing/2014/main" id="{6575890A-9424-6D97-A629-831A9CE60376}"/>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84" name="Oval 105">
                <a:extLst>
                  <a:ext uri="{FF2B5EF4-FFF2-40B4-BE49-F238E27FC236}">
                    <a16:creationId xmlns:a16="http://schemas.microsoft.com/office/drawing/2014/main" id="{A1758BCF-04B5-FCE0-36E4-3E0207C24B0B}"/>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85" name="Oval 106">
                <a:extLst>
                  <a:ext uri="{FF2B5EF4-FFF2-40B4-BE49-F238E27FC236}">
                    <a16:creationId xmlns:a16="http://schemas.microsoft.com/office/drawing/2014/main" id="{4EB0D47B-228D-F854-B178-2E7B1C2A5FE6}"/>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86" name="Oval 107">
                <a:extLst>
                  <a:ext uri="{FF2B5EF4-FFF2-40B4-BE49-F238E27FC236}">
                    <a16:creationId xmlns:a16="http://schemas.microsoft.com/office/drawing/2014/main" id="{2FB136F0-220F-CEDB-4B2E-C6FC469379E9}"/>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87" name="Oval 108">
                <a:extLst>
                  <a:ext uri="{FF2B5EF4-FFF2-40B4-BE49-F238E27FC236}">
                    <a16:creationId xmlns:a16="http://schemas.microsoft.com/office/drawing/2014/main" id="{6F6287E4-C911-32DB-45A9-C3CF410677C1}"/>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88" name="Oval 109">
                <a:extLst>
                  <a:ext uri="{FF2B5EF4-FFF2-40B4-BE49-F238E27FC236}">
                    <a16:creationId xmlns:a16="http://schemas.microsoft.com/office/drawing/2014/main" id="{242D29EF-11AA-C85A-068C-4DDF1B88B722}"/>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89" name="Oval 110">
                <a:extLst>
                  <a:ext uri="{FF2B5EF4-FFF2-40B4-BE49-F238E27FC236}">
                    <a16:creationId xmlns:a16="http://schemas.microsoft.com/office/drawing/2014/main" id="{136AD318-4AC2-52F7-97C0-D594D29036DF}"/>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1981" name="Text Box 111">
              <a:extLst>
                <a:ext uri="{FF2B5EF4-FFF2-40B4-BE49-F238E27FC236}">
                  <a16:creationId xmlns:a16="http://schemas.microsoft.com/office/drawing/2014/main" id="{1A2D4DAB-7311-CEF4-AD17-C9FB24F3F850}"/>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1876" name="Group 112">
            <a:extLst>
              <a:ext uri="{FF2B5EF4-FFF2-40B4-BE49-F238E27FC236}">
                <a16:creationId xmlns:a16="http://schemas.microsoft.com/office/drawing/2014/main" id="{4605AEFC-4CB3-2979-9D84-FB8E399CBF72}"/>
              </a:ext>
            </a:extLst>
          </p:cNvPr>
          <p:cNvGrpSpPr>
            <a:grpSpLocks/>
          </p:cNvGrpSpPr>
          <p:nvPr/>
        </p:nvGrpSpPr>
        <p:grpSpPr bwMode="auto">
          <a:xfrm>
            <a:off x="4279900" y="3070226"/>
            <a:ext cx="514350" cy="354013"/>
            <a:chOff x="4436" y="2378"/>
            <a:chExt cx="1152" cy="790"/>
          </a:xfrm>
        </p:grpSpPr>
        <p:grpSp>
          <p:nvGrpSpPr>
            <p:cNvPr id="121970" name="Group 113">
              <a:extLst>
                <a:ext uri="{FF2B5EF4-FFF2-40B4-BE49-F238E27FC236}">
                  <a16:creationId xmlns:a16="http://schemas.microsoft.com/office/drawing/2014/main" id="{FDD4FF51-C281-1145-7C4C-DB2DBC73EAFD}"/>
                </a:ext>
              </a:extLst>
            </p:cNvPr>
            <p:cNvGrpSpPr>
              <a:grpSpLocks/>
            </p:cNvGrpSpPr>
            <p:nvPr/>
          </p:nvGrpSpPr>
          <p:grpSpPr bwMode="auto">
            <a:xfrm>
              <a:off x="4436" y="2378"/>
              <a:ext cx="1152" cy="702"/>
              <a:chOff x="3964" y="2641"/>
              <a:chExt cx="1152" cy="702"/>
            </a:xfrm>
          </p:grpSpPr>
          <p:sp>
            <p:nvSpPr>
              <p:cNvPr id="121972" name="AutoShape 114">
                <a:extLst>
                  <a:ext uri="{FF2B5EF4-FFF2-40B4-BE49-F238E27FC236}">
                    <a16:creationId xmlns:a16="http://schemas.microsoft.com/office/drawing/2014/main" id="{6512DDEF-5E93-8CB7-683D-F97B935F0AB2}"/>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73" name="Oval 115">
                <a:extLst>
                  <a:ext uri="{FF2B5EF4-FFF2-40B4-BE49-F238E27FC236}">
                    <a16:creationId xmlns:a16="http://schemas.microsoft.com/office/drawing/2014/main" id="{B470A3C9-8999-8D62-98BC-B5A35080B2B2}"/>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74" name="Oval 116">
                <a:extLst>
                  <a:ext uri="{FF2B5EF4-FFF2-40B4-BE49-F238E27FC236}">
                    <a16:creationId xmlns:a16="http://schemas.microsoft.com/office/drawing/2014/main" id="{36C86E03-4C5D-1907-E319-9F990E4EEEB2}"/>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75" name="Oval 117">
                <a:extLst>
                  <a:ext uri="{FF2B5EF4-FFF2-40B4-BE49-F238E27FC236}">
                    <a16:creationId xmlns:a16="http://schemas.microsoft.com/office/drawing/2014/main" id="{3987218C-652A-AFCC-2205-4CC1B70A47E0}"/>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76" name="Oval 118">
                <a:extLst>
                  <a:ext uri="{FF2B5EF4-FFF2-40B4-BE49-F238E27FC236}">
                    <a16:creationId xmlns:a16="http://schemas.microsoft.com/office/drawing/2014/main" id="{61CC8451-45D5-BF4B-46B6-3806D8203004}"/>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77" name="Oval 119">
                <a:extLst>
                  <a:ext uri="{FF2B5EF4-FFF2-40B4-BE49-F238E27FC236}">
                    <a16:creationId xmlns:a16="http://schemas.microsoft.com/office/drawing/2014/main" id="{85F3290E-D6AB-9A1B-EFBC-5F10BC8F927C}"/>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78" name="Oval 120">
                <a:extLst>
                  <a:ext uri="{FF2B5EF4-FFF2-40B4-BE49-F238E27FC236}">
                    <a16:creationId xmlns:a16="http://schemas.microsoft.com/office/drawing/2014/main" id="{3ACAFA63-BBAE-9546-A8C6-783EA43C12E8}"/>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79" name="Oval 121">
                <a:extLst>
                  <a:ext uri="{FF2B5EF4-FFF2-40B4-BE49-F238E27FC236}">
                    <a16:creationId xmlns:a16="http://schemas.microsoft.com/office/drawing/2014/main" id="{3349FAFA-DBF2-AEB8-5931-D309C3A8093C}"/>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1971" name="Text Box 122">
              <a:extLst>
                <a:ext uri="{FF2B5EF4-FFF2-40B4-BE49-F238E27FC236}">
                  <a16:creationId xmlns:a16="http://schemas.microsoft.com/office/drawing/2014/main" id="{6A1CA39A-E961-5C8B-63A3-CBFEE74A69D7}"/>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1877" name="Group 123">
            <a:extLst>
              <a:ext uri="{FF2B5EF4-FFF2-40B4-BE49-F238E27FC236}">
                <a16:creationId xmlns:a16="http://schemas.microsoft.com/office/drawing/2014/main" id="{FA095CBC-F868-ACFB-92E7-78FDB1AB3168}"/>
              </a:ext>
            </a:extLst>
          </p:cNvPr>
          <p:cNvGrpSpPr>
            <a:grpSpLocks/>
          </p:cNvGrpSpPr>
          <p:nvPr/>
        </p:nvGrpSpPr>
        <p:grpSpPr bwMode="auto">
          <a:xfrm>
            <a:off x="6324600" y="2611438"/>
            <a:ext cx="514350" cy="354012"/>
            <a:chOff x="4436" y="2378"/>
            <a:chExt cx="1152" cy="790"/>
          </a:xfrm>
        </p:grpSpPr>
        <p:grpSp>
          <p:nvGrpSpPr>
            <p:cNvPr id="121960" name="Group 124">
              <a:extLst>
                <a:ext uri="{FF2B5EF4-FFF2-40B4-BE49-F238E27FC236}">
                  <a16:creationId xmlns:a16="http://schemas.microsoft.com/office/drawing/2014/main" id="{28247A13-846C-E725-CA8A-3BFAECAA1C08}"/>
                </a:ext>
              </a:extLst>
            </p:cNvPr>
            <p:cNvGrpSpPr>
              <a:grpSpLocks/>
            </p:cNvGrpSpPr>
            <p:nvPr/>
          </p:nvGrpSpPr>
          <p:grpSpPr bwMode="auto">
            <a:xfrm>
              <a:off x="4436" y="2378"/>
              <a:ext cx="1152" cy="702"/>
              <a:chOff x="3964" y="2641"/>
              <a:chExt cx="1152" cy="702"/>
            </a:xfrm>
          </p:grpSpPr>
          <p:sp>
            <p:nvSpPr>
              <p:cNvPr id="121962" name="AutoShape 125">
                <a:extLst>
                  <a:ext uri="{FF2B5EF4-FFF2-40B4-BE49-F238E27FC236}">
                    <a16:creationId xmlns:a16="http://schemas.microsoft.com/office/drawing/2014/main" id="{F84D5C0E-83DA-E693-F444-BF1350CF5196}"/>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63" name="Oval 126">
                <a:extLst>
                  <a:ext uri="{FF2B5EF4-FFF2-40B4-BE49-F238E27FC236}">
                    <a16:creationId xmlns:a16="http://schemas.microsoft.com/office/drawing/2014/main" id="{B126CF2A-1A19-26E8-2F98-E9DC174BA407}"/>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64" name="Oval 127">
                <a:extLst>
                  <a:ext uri="{FF2B5EF4-FFF2-40B4-BE49-F238E27FC236}">
                    <a16:creationId xmlns:a16="http://schemas.microsoft.com/office/drawing/2014/main" id="{A6A552DA-83E6-9604-0794-C6D6DA001716}"/>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65" name="Oval 128">
                <a:extLst>
                  <a:ext uri="{FF2B5EF4-FFF2-40B4-BE49-F238E27FC236}">
                    <a16:creationId xmlns:a16="http://schemas.microsoft.com/office/drawing/2014/main" id="{DF6967A7-A9CB-5A50-962D-1609DE23190B}"/>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66" name="Oval 129">
                <a:extLst>
                  <a:ext uri="{FF2B5EF4-FFF2-40B4-BE49-F238E27FC236}">
                    <a16:creationId xmlns:a16="http://schemas.microsoft.com/office/drawing/2014/main" id="{8BC56BD9-1B57-59B5-DF72-14EE6F32B944}"/>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67" name="Oval 130">
                <a:extLst>
                  <a:ext uri="{FF2B5EF4-FFF2-40B4-BE49-F238E27FC236}">
                    <a16:creationId xmlns:a16="http://schemas.microsoft.com/office/drawing/2014/main" id="{468EF7AD-2C7E-7301-A0A4-613D306F3887}"/>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68" name="Oval 131">
                <a:extLst>
                  <a:ext uri="{FF2B5EF4-FFF2-40B4-BE49-F238E27FC236}">
                    <a16:creationId xmlns:a16="http://schemas.microsoft.com/office/drawing/2014/main" id="{6A742A1C-BCCC-B053-B12B-0C3F2DC9FB98}"/>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69" name="Oval 132">
                <a:extLst>
                  <a:ext uri="{FF2B5EF4-FFF2-40B4-BE49-F238E27FC236}">
                    <a16:creationId xmlns:a16="http://schemas.microsoft.com/office/drawing/2014/main" id="{61FFC5CE-ECEA-FD2B-2121-237ED25D5507}"/>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1961" name="Text Box 133">
              <a:extLst>
                <a:ext uri="{FF2B5EF4-FFF2-40B4-BE49-F238E27FC236}">
                  <a16:creationId xmlns:a16="http://schemas.microsoft.com/office/drawing/2014/main" id="{8C15A17D-7461-89E5-512E-DECE811C1316}"/>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1878" name="Group 134">
            <a:extLst>
              <a:ext uri="{FF2B5EF4-FFF2-40B4-BE49-F238E27FC236}">
                <a16:creationId xmlns:a16="http://schemas.microsoft.com/office/drawing/2014/main" id="{5F11CA34-EC64-4ECA-7BE8-06C4E501AA74}"/>
              </a:ext>
            </a:extLst>
          </p:cNvPr>
          <p:cNvGrpSpPr>
            <a:grpSpLocks/>
          </p:cNvGrpSpPr>
          <p:nvPr/>
        </p:nvGrpSpPr>
        <p:grpSpPr bwMode="auto">
          <a:xfrm>
            <a:off x="3522663" y="3390901"/>
            <a:ext cx="514350" cy="354013"/>
            <a:chOff x="4436" y="2378"/>
            <a:chExt cx="1152" cy="790"/>
          </a:xfrm>
        </p:grpSpPr>
        <p:grpSp>
          <p:nvGrpSpPr>
            <p:cNvPr id="121950" name="Group 135">
              <a:extLst>
                <a:ext uri="{FF2B5EF4-FFF2-40B4-BE49-F238E27FC236}">
                  <a16:creationId xmlns:a16="http://schemas.microsoft.com/office/drawing/2014/main" id="{B5C61A31-C39F-49D7-8EC3-106210298388}"/>
                </a:ext>
              </a:extLst>
            </p:cNvPr>
            <p:cNvGrpSpPr>
              <a:grpSpLocks/>
            </p:cNvGrpSpPr>
            <p:nvPr/>
          </p:nvGrpSpPr>
          <p:grpSpPr bwMode="auto">
            <a:xfrm>
              <a:off x="4436" y="2378"/>
              <a:ext cx="1152" cy="702"/>
              <a:chOff x="3964" y="2641"/>
              <a:chExt cx="1152" cy="702"/>
            </a:xfrm>
          </p:grpSpPr>
          <p:sp>
            <p:nvSpPr>
              <p:cNvPr id="121952" name="AutoShape 136">
                <a:extLst>
                  <a:ext uri="{FF2B5EF4-FFF2-40B4-BE49-F238E27FC236}">
                    <a16:creationId xmlns:a16="http://schemas.microsoft.com/office/drawing/2014/main" id="{576683A3-40C4-9F96-E4C8-8488B345B426}"/>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53" name="Oval 137">
                <a:extLst>
                  <a:ext uri="{FF2B5EF4-FFF2-40B4-BE49-F238E27FC236}">
                    <a16:creationId xmlns:a16="http://schemas.microsoft.com/office/drawing/2014/main" id="{6DD2E8A2-BC78-7379-9D97-23FFE3C57777}"/>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54" name="Oval 138">
                <a:extLst>
                  <a:ext uri="{FF2B5EF4-FFF2-40B4-BE49-F238E27FC236}">
                    <a16:creationId xmlns:a16="http://schemas.microsoft.com/office/drawing/2014/main" id="{7A283B55-168D-A404-1CDE-684D1C297A12}"/>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55" name="Oval 139">
                <a:extLst>
                  <a:ext uri="{FF2B5EF4-FFF2-40B4-BE49-F238E27FC236}">
                    <a16:creationId xmlns:a16="http://schemas.microsoft.com/office/drawing/2014/main" id="{C20849D8-A0FF-0564-813F-D9299F166F6A}"/>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56" name="Oval 140">
                <a:extLst>
                  <a:ext uri="{FF2B5EF4-FFF2-40B4-BE49-F238E27FC236}">
                    <a16:creationId xmlns:a16="http://schemas.microsoft.com/office/drawing/2014/main" id="{914D2EE7-4863-DF76-5E4E-ADFB4C779E74}"/>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57" name="Oval 141">
                <a:extLst>
                  <a:ext uri="{FF2B5EF4-FFF2-40B4-BE49-F238E27FC236}">
                    <a16:creationId xmlns:a16="http://schemas.microsoft.com/office/drawing/2014/main" id="{4756E51A-CBEC-AFF8-4555-FD1599ED25C9}"/>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58" name="Oval 142">
                <a:extLst>
                  <a:ext uri="{FF2B5EF4-FFF2-40B4-BE49-F238E27FC236}">
                    <a16:creationId xmlns:a16="http://schemas.microsoft.com/office/drawing/2014/main" id="{AC7C082D-DFA9-C771-3288-6BE93E99CDE6}"/>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59" name="Oval 143">
                <a:extLst>
                  <a:ext uri="{FF2B5EF4-FFF2-40B4-BE49-F238E27FC236}">
                    <a16:creationId xmlns:a16="http://schemas.microsoft.com/office/drawing/2014/main" id="{390E681C-F860-18F7-5024-BA7C15179CBC}"/>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1951" name="Text Box 144">
              <a:extLst>
                <a:ext uri="{FF2B5EF4-FFF2-40B4-BE49-F238E27FC236}">
                  <a16:creationId xmlns:a16="http://schemas.microsoft.com/office/drawing/2014/main" id="{EFCD562F-393C-631A-DF89-E3BBC5F3F9EB}"/>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1879" name="Group 145">
            <a:extLst>
              <a:ext uri="{FF2B5EF4-FFF2-40B4-BE49-F238E27FC236}">
                <a16:creationId xmlns:a16="http://schemas.microsoft.com/office/drawing/2014/main" id="{19AF7C47-6F67-7EF5-04FA-7CEAF835183D}"/>
              </a:ext>
            </a:extLst>
          </p:cNvPr>
          <p:cNvGrpSpPr>
            <a:grpSpLocks/>
          </p:cNvGrpSpPr>
          <p:nvPr/>
        </p:nvGrpSpPr>
        <p:grpSpPr bwMode="auto">
          <a:xfrm>
            <a:off x="5402263" y="2813051"/>
            <a:ext cx="514350" cy="354013"/>
            <a:chOff x="4436" y="2378"/>
            <a:chExt cx="1152" cy="790"/>
          </a:xfrm>
        </p:grpSpPr>
        <p:grpSp>
          <p:nvGrpSpPr>
            <p:cNvPr id="121940" name="Group 146">
              <a:extLst>
                <a:ext uri="{FF2B5EF4-FFF2-40B4-BE49-F238E27FC236}">
                  <a16:creationId xmlns:a16="http://schemas.microsoft.com/office/drawing/2014/main" id="{C95968E1-E722-A588-9A2C-1260ED48EA64}"/>
                </a:ext>
              </a:extLst>
            </p:cNvPr>
            <p:cNvGrpSpPr>
              <a:grpSpLocks/>
            </p:cNvGrpSpPr>
            <p:nvPr/>
          </p:nvGrpSpPr>
          <p:grpSpPr bwMode="auto">
            <a:xfrm>
              <a:off x="4436" y="2378"/>
              <a:ext cx="1152" cy="702"/>
              <a:chOff x="3964" y="2641"/>
              <a:chExt cx="1152" cy="702"/>
            </a:xfrm>
          </p:grpSpPr>
          <p:sp>
            <p:nvSpPr>
              <p:cNvPr id="121942" name="AutoShape 147">
                <a:extLst>
                  <a:ext uri="{FF2B5EF4-FFF2-40B4-BE49-F238E27FC236}">
                    <a16:creationId xmlns:a16="http://schemas.microsoft.com/office/drawing/2014/main" id="{B3D949A8-B862-C2D4-621C-D2AF8C905127}"/>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43" name="Oval 148">
                <a:extLst>
                  <a:ext uri="{FF2B5EF4-FFF2-40B4-BE49-F238E27FC236}">
                    <a16:creationId xmlns:a16="http://schemas.microsoft.com/office/drawing/2014/main" id="{CC85B738-C6C6-6134-68AC-150D6FDDA41C}"/>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44" name="Oval 149">
                <a:extLst>
                  <a:ext uri="{FF2B5EF4-FFF2-40B4-BE49-F238E27FC236}">
                    <a16:creationId xmlns:a16="http://schemas.microsoft.com/office/drawing/2014/main" id="{2A43F8F7-15AB-95D8-2DFE-FD2D48D51E74}"/>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45" name="Oval 150">
                <a:extLst>
                  <a:ext uri="{FF2B5EF4-FFF2-40B4-BE49-F238E27FC236}">
                    <a16:creationId xmlns:a16="http://schemas.microsoft.com/office/drawing/2014/main" id="{9EB0036F-34D5-3D70-0523-E502B16B7826}"/>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46" name="Oval 151">
                <a:extLst>
                  <a:ext uri="{FF2B5EF4-FFF2-40B4-BE49-F238E27FC236}">
                    <a16:creationId xmlns:a16="http://schemas.microsoft.com/office/drawing/2014/main" id="{83579623-CC6D-EA5E-8F72-1CE96B6853F6}"/>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47" name="Oval 152">
                <a:extLst>
                  <a:ext uri="{FF2B5EF4-FFF2-40B4-BE49-F238E27FC236}">
                    <a16:creationId xmlns:a16="http://schemas.microsoft.com/office/drawing/2014/main" id="{33619AEC-C927-DFA3-3CCE-C9F7EF722EA1}"/>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48" name="Oval 153">
                <a:extLst>
                  <a:ext uri="{FF2B5EF4-FFF2-40B4-BE49-F238E27FC236}">
                    <a16:creationId xmlns:a16="http://schemas.microsoft.com/office/drawing/2014/main" id="{DF79D8BF-E3BA-7D28-02A1-30EE30F03C86}"/>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49" name="Oval 154">
                <a:extLst>
                  <a:ext uri="{FF2B5EF4-FFF2-40B4-BE49-F238E27FC236}">
                    <a16:creationId xmlns:a16="http://schemas.microsoft.com/office/drawing/2014/main" id="{BB09B1D5-E6F9-2E44-B814-A2C81547E22A}"/>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1941" name="Text Box 155">
              <a:extLst>
                <a:ext uri="{FF2B5EF4-FFF2-40B4-BE49-F238E27FC236}">
                  <a16:creationId xmlns:a16="http://schemas.microsoft.com/office/drawing/2014/main" id="{19853AB7-C2E6-710A-EEAC-B7A2044EC278}"/>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1880" name="Group 156">
            <a:extLst>
              <a:ext uri="{FF2B5EF4-FFF2-40B4-BE49-F238E27FC236}">
                <a16:creationId xmlns:a16="http://schemas.microsoft.com/office/drawing/2014/main" id="{52BEE336-EDA7-6E25-57DE-2B92057A9E53}"/>
              </a:ext>
            </a:extLst>
          </p:cNvPr>
          <p:cNvGrpSpPr>
            <a:grpSpLocks/>
          </p:cNvGrpSpPr>
          <p:nvPr/>
        </p:nvGrpSpPr>
        <p:grpSpPr bwMode="auto">
          <a:xfrm>
            <a:off x="5200650" y="3390901"/>
            <a:ext cx="514350" cy="354013"/>
            <a:chOff x="4436" y="2378"/>
            <a:chExt cx="1152" cy="790"/>
          </a:xfrm>
        </p:grpSpPr>
        <p:grpSp>
          <p:nvGrpSpPr>
            <p:cNvPr id="121930" name="Group 157">
              <a:extLst>
                <a:ext uri="{FF2B5EF4-FFF2-40B4-BE49-F238E27FC236}">
                  <a16:creationId xmlns:a16="http://schemas.microsoft.com/office/drawing/2014/main" id="{FFAF454C-7F0E-F50C-86D3-22385E322D5F}"/>
                </a:ext>
              </a:extLst>
            </p:cNvPr>
            <p:cNvGrpSpPr>
              <a:grpSpLocks/>
            </p:cNvGrpSpPr>
            <p:nvPr/>
          </p:nvGrpSpPr>
          <p:grpSpPr bwMode="auto">
            <a:xfrm>
              <a:off x="4436" y="2378"/>
              <a:ext cx="1152" cy="702"/>
              <a:chOff x="3964" y="2641"/>
              <a:chExt cx="1152" cy="702"/>
            </a:xfrm>
          </p:grpSpPr>
          <p:sp>
            <p:nvSpPr>
              <p:cNvPr id="121932" name="AutoShape 158">
                <a:extLst>
                  <a:ext uri="{FF2B5EF4-FFF2-40B4-BE49-F238E27FC236}">
                    <a16:creationId xmlns:a16="http://schemas.microsoft.com/office/drawing/2014/main" id="{655797B7-63B1-E85E-AFB0-19C056CE65E0}"/>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33" name="Oval 159">
                <a:extLst>
                  <a:ext uri="{FF2B5EF4-FFF2-40B4-BE49-F238E27FC236}">
                    <a16:creationId xmlns:a16="http://schemas.microsoft.com/office/drawing/2014/main" id="{649EB930-CC3E-94CC-6B77-D9F603686AA6}"/>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34" name="Oval 160">
                <a:extLst>
                  <a:ext uri="{FF2B5EF4-FFF2-40B4-BE49-F238E27FC236}">
                    <a16:creationId xmlns:a16="http://schemas.microsoft.com/office/drawing/2014/main" id="{C4242E91-3F4B-3F81-6EDC-9EAF9524FA20}"/>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35" name="Oval 161">
                <a:extLst>
                  <a:ext uri="{FF2B5EF4-FFF2-40B4-BE49-F238E27FC236}">
                    <a16:creationId xmlns:a16="http://schemas.microsoft.com/office/drawing/2014/main" id="{026DC487-512A-E59A-3ABE-133215A7EA08}"/>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36" name="Oval 162">
                <a:extLst>
                  <a:ext uri="{FF2B5EF4-FFF2-40B4-BE49-F238E27FC236}">
                    <a16:creationId xmlns:a16="http://schemas.microsoft.com/office/drawing/2014/main" id="{ECD3336A-FE31-E410-3C3C-633E2CB7A125}"/>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37" name="Oval 163">
                <a:extLst>
                  <a:ext uri="{FF2B5EF4-FFF2-40B4-BE49-F238E27FC236}">
                    <a16:creationId xmlns:a16="http://schemas.microsoft.com/office/drawing/2014/main" id="{C7AD1246-E431-C163-0BA8-6959EC5C9497}"/>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38" name="Oval 164">
                <a:extLst>
                  <a:ext uri="{FF2B5EF4-FFF2-40B4-BE49-F238E27FC236}">
                    <a16:creationId xmlns:a16="http://schemas.microsoft.com/office/drawing/2014/main" id="{D36F15BF-52AC-518F-B479-9C0A504C45F7}"/>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39" name="Oval 165">
                <a:extLst>
                  <a:ext uri="{FF2B5EF4-FFF2-40B4-BE49-F238E27FC236}">
                    <a16:creationId xmlns:a16="http://schemas.microsoft.com/office/drawing/2014/main" id="{0682136D-1891-6D41-DE04-C9E93F1BD235}"/>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1931" name="Text Box 166">
              <a:extLst>
                <a:ext uri="{FF2B5EF4-FFF2-40B4-BE49-F238E27FC236}">
                  <a16:creationId xmlns:a16="http://schemas.microsoft.com/office/drawing/2014/main" id="{830B93C4-81D6-4106-50BE-FBE9DA97ECB9}"/>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1881" name="Group 167">
            <a:extLst>
              <a:ext uri="{FF2B5EF4-FFF2-40B4-BE49-F238E27FC236}">
                <a16:creationId xmlns:a16="http://schemas.microsoft.com/office/drawing/2014/main" id="{8AB5DA7B-91B6-1080-23F4-220E5B9967EE}"/>
              </a:ext>
            </a:extLst>
          </p:cNvPr>
          <p:cNvGrpSpPr>
            <a:grpSpLocks/>
          </p:cNvGrpSpPr>
          <p:nvPr/>
        </p:nvGrpSpPr>
        <p:grpSpPr bwMode="auto">
          <a:xfrm>
            <a:off x="5072063" y="2538413"/>
            <a:ext cx="514350" cy="354012"/>
            <a:chOff x="4436" y="2378"/>
            <a:chExt cx="1152" cy="790"/>
          </a:xfrm>
        </p:grpSpPr>
        <p:grpSp>
          <p:nvGrpSpPr>
            <p:cNvPr id="121920" name="Group 168">
              <a:extLst>
                <a:ext uri="{FF2B5EF4-FFF2-40B4-BE49-F238E27FC236}">
                  <a16:creationId xmlns:a16="http://schemas.microsoft.com/office/drawing/2014/main" id="{DFD11538-E381-EF87-45EF-1138FB71364F}"/>
                </a:ext>
              </a:extLst>
            </p:cNvPr>
            <p:cNvGrpSpPr>
              <a:grpSpLocks/>
            </p:cNvGrpSpPr>
            <p:nvPr/>
          </p:nvGrpSpPr>
          <p:grpSpPr bwMode="auto">
            <a:xfrm>
              <a:off x="4436" y="2378"/>
              <a:ext cx="1152" cy="702"/>
              <a:chOff x="3964" y="2641"/>
              <a:chExt cx="1152" cy="702"/>
            </a:xfrm>
          </p:grpSpPr>
          <p:sp>
            <p:nvSpPr>
              <p:cNvPr id="121922" name="AutoShape 169">
                <a:extLst>
                  <a:ext uri="{FF2B5EF4-FFF2-40B4-BE49-F238E27FC236}">
                    <a16:creationId xmlns:a16="http://schemas.microsoft.com/office/drawing/2014/main" id="{3A9A3BDB-C675-F654-63EF-1C468C990EA0}"/>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23" name="Oval 170">
                <a:extLst>
                  <a:ext uri="{FF2B5EF4-FFF2-40B4-BE49-F238E27FC236}">
                    <a16:creationId xmlns:a16="http://schemas.microsoft.com/office/drawing/2014/main" id="{C70F87A5-E7FB-C0C5-C8E9-3DEDA06CF3C1}"/>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24" name="Oval 171">
                <a:extLst>
                  <a:ext uri="{FF2B5EF4-FFF2-40B4-BE49-F238E27FC236}">
                    <a16:creationId xmlns:a16="http://schemas.microsoft.com/office/drawing/2014/main" id="{0DAE96AF-54EC-749E-8183-E7A8CBC6EDB2}"/>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25" name="Oval 172">
                <a:extLst>
                  <a:ext uri="{FF2B5EF4-FFF2-40B4-BE49-F238E27FC236}">
                    <a16:creationId xmlns:a16="http://schemas.microsoft.com/office/drawing/2014/main" id="{31B625D3-8D6A-B2F9-4AEF-71012D301744}"/>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26" name="Oval 173">
                <a:extLst>
                  <a:ext uri="{FF2B5EF4-FFF2-40B4-BE49-F238E27FC236}">
                    <a16:creationId xmlns:a16="http://schemas.microsoft.com/office/drawing/2014/main" id="{5CAEBE70-F790-5B6F-58BC-5CFC20A707AC}"/>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27" name="Oval 174">
                <a:extLst>
                  <a:ext uri="{FF2B5EF4-FFF2-40B4-BE49-F238E27FC236}">
                    <a16:creationId xmlns:a16="http://schemas.microsoft.com/office/drawing/2014/main" id="{313C8131-E7C4-CB9E-9E32-CAEF048F8784}"/>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28" name="Oval 175">
                <a:extLst>
                  <a:ext uri="{FF2B5EF4-FFF2-40B4-BE49-F238E27FC236}">
                    <a16:creationId xmlns:a16="http://schemas.microsoft.com/office/drawing/2014/main" id="{0116ABE7-AA4C-1256-D53B-6F09E0A33396}"/>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29" name="Oval 176">
                <a:extLst>
                  <a:ext uri="{FF2B5EF4-FFF2-40B4-BE49-F238E27FC236}">
                    <a16:creationId xmlns:a16="http://schemas.microsoft.com/office/drawing/2014/main" id="{2BE251D0-63BB-202F-6A74-01CB9BBE4E69}"/>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1921" name="Text Box 177">
              <a:extLst>
                <a:ext uri="{FF2B5EF4-FFF2-40B4-BE49-F238E27FC236}">
                  <a16:creationId xmlns:a16="http://schemas.microsoft.com/office/drawing/2014/main" id="{CCFF678D-0B84-EA54-4F76-8C76293C01C0}"/>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1882" name="Group 178">
            <a:extLst>
              <a:ext uri="{FF2B5EF4-FFF2-40B4-BE49-F238E27FC236}">
                <a16:creationId xmlns:a16="http://schemas.microsoft.com/office/drawing/2014/main" id="{578ED750-7526-F476-A0CA-750B8481609D}"/>
              </a:ext>
            </a:extLst>
          </p:cNvPr>
          <p:cNvGrpSpPr>
            <a:grpSpLocks/>
          </p:cNvGrpSpPr>
          <p:nvPr/>
        </p:nvGrpSpPr>
        <p:grpSpPr bwMode="auto">
          <a:xfrm>
            <a:off x="4645025" y="3390901"/>
            <a:ext cx="514350" cy="354013"/>
            <a:chOff x="4436" y="2378"/>
            <a:chExt cx="1152" cy="790"/>
          </a:xfrm>
        </p:grpSpPr>
        <p:grpSp>
          <p:nvGrpSpPr>
            <p:cNvPr id="121910" name="Group 179">
              <a:extLst>
                <a:ext uri="{FF2B5EF4-FFF2-40B4-BE49-F238E27FC236}">
                  <a16:creationId xmlns:a16="http://schemas.microsoft.com/office/drawing/2014/main" id="{11A2DC6A-9BD0-E546-CD51-BA42B57B4C26}"/>
                </a:ext>
              </a:extLst>
            </p:cNvPr>
            <p:cNvGrpSpPr>
              <a:grpSpLocks/>
            </p:cNvGrpSpPr>
            <p:nvPr/>
          </p:nvGrpSpPr>
          <p:grpSpPr bwMode="auto">
            <a:xfrm>
              <a:off x="4436" y="2378"/>
              <a:ext cx="1152" cy="702"/>
              <a:chOff x="3964" y="2641"/>
              <a:chExt cx="1152" cy="702"/>
            </a:xfrm>
          </p:grpSpPr>
          <p:sp>
            <p:nvSpPr>
              <p:cNvPr id="121912" name="AutoShape 180">
                <a:extLst>
                  <a:ext uri="{FF2B5EF4-FFF2-40B4-BE49-F238E27FC236}">
                    <a16:creationId xmlns:a16="http://schemas.microsoft.com/office/drawing/2014/main" id="{DC42E92A-9D9A-F87B-F5BF-EF6A09AF7DE3}"/>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13" name="Oval 181">
                <a:extLst>
                  <a:ext uri="{FF2B5EF4-FFF2-40B4-BE49-F238E27FC236}">
                    <a16:creationId xmlns:a16="http://schemas.microsoft.com/office/drawing/2014/main" id="{6DD3F9DA-B2E2-3CCD-9FB4-B8A1C45BAE6E}"/>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14" name="Oval 182">
                <a:extLst>
                  <a:ext uri="{FF2B5EF4-FFF2-40B4-BE49-F238E27FC236}">
                    <a16:creationId xmlns:a16="http://schemas.microsoft.com/office/drawing/2014/main" id="{F4600C8C-8E48-8D71-E2C5-B62993AF8898}"/>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15" name="Oval 183">
                <a:extLst>
                  <a:ext uri="{FF2B5EF4-FFF2-40B4-BE49-F238E27FC236}">
                    <a16:creationId xmlns:a16="http://schemas.microsoft.com/office/drawing/2014/main" id="{60E93CB3-1DA4-7A33-F7B2-F0942991454A}"/>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16" name="Oval 184">
                <a:extLst>
                  <a:ext uri="{FF2B5EF4-FFF2-40B4-BE49-F238E27FC236}">
                    <a16:creationId xmlns:a16="http://schemas.microsoft.com/office/drawing/2014/main" id="{806F2369-EDE5-F6FA-3DA2-22078DCE8585}"/>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17" name="Oval 185">
                <a:extLst>
                  <a:ext uri="{FF2B5EF4-FFF2-40B4-BE49-F238E27FC236}">
                    <a16:creationId xmlns:a16="http://schemas.microsoft.com/office/drawing/2014/main" id="{AEE4446A-C188-9620-74EB-9B498929986B}"/>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18" name="Oval 186">
                <a:extLst>
                  <a:ext uri="{FF2B5EF4-FFF2-40B4-BE49-F238E27FC236}">
                    <a16:creationId xmlns:a16="http://schemas.microsoft.com/office/drawing/2014/main" id="{1562289E-043A-38D5-E353-0142BECDB262}"/>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19" name="Oval 187">
                <a:extLst>
                  <a:ext uri="{FF2B5EF4-FFF2-40B4-BE49-F238E27FC236}">
                    <a16:creationId xmlns:a16="http://schemas.microsoft.com/office/drawing/2014/main" id="{5F182923-9198-34AD-D511-977211A8299F}"/>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1911" name="Text Box 188">
              <a:extLst>
                <a:ext uri="{FF2B5EF4-FFF2-40B4-BE49-F238E27FC236}">
                  <a16:creationId xmlns:a16="http://schemas.microsoft.com/office/drawing/2014/main" id="{69764CE2-8B99-EA65-F12D-FDF86DE323AB}"/>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sp>
        <p:nvSpPr>
          <p:cNvPr id="121883" name="Line 189">
            <a:extLst>
              <a:ext uri="{FF2B5EF4-FFF2-40B4-BE49-F238E27FC236}">
                <a16:creationId xmlns:a16="http://schemas.microsoft.com/office/drawing/2014/main" id="{BEE1F184-C914-C13C-4973-9AB3C1AE8428}"/>
              </a:ext>
            </a:extLst>
          </p:cNvPr>
          <p:cNvSpPr>
            <a:spLocks noChangeShapeType="1"/>
          </p:cNvSpPr>
          <p:nvPr/>
        </p:nvSpPr>
        <p:spPr bwMode="auto">
          <a:xfrm>
            <a:off x="3208338" y="6294438"/>
            <a:ext cx="5867400" cy="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1884" name="Text Box 190">
            <a:extLst>
              <a:ext uri="{FF2B5EF4-FFF2-40B4-BE49-F238E27FC236}">
                <a16:creationId xmlns:a16="http://schemas.microsoft.com/office/drawing/2014/main" id="{E1322F47-1703-F45F-FFA1-9C9E7E440A69}"/>
              </a:ext>
            </a:extLst>
          </p:cNvPr>
          <p:cNvSpPr txBox="1">
            <a:spLocks noChangeArrowheads="1"/>
          </p:cNvSpPr>
          <p:nvPr/>
        </p:nvSpPr>
        <p:spPr bwMode="auto">
          <a:xfrm>
            <a:off x="2070101" y="4814889"/>
            <a:ext cx="1020763" cy="274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99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1200" b="1">
                <a:solidFill>
                  <a:srgbClr val="C0C0C0"/>
                </a:solidFill>
              </a:rPr>
              <a:t>PRESSURE</a:t>
            </a:r>
          </a:p>
        </p:txBody>
      </p:sp>
      <p:sp>
        <p:nvSpPr>
          <p:cNvPr id="121885" name="Line 191">
            <a:extLst>
              <a:ext uri="{FF2B5EF4-FFF2-40B4-BE49-F238E27FC236}">
                <a16:creationId xmlns:a16="http://schemas.microsoft.com/office/drawing/2014/main" id="{8F09D9ED-8252-472B-4084-4E42E95F5840}"/>
              </a:ext>
            </a:extLst>
          </p:cNvPr>
          <p:cNvSpPr>
            <a:spLocks noChangeShapeType="1"/>
          </p:cNvSpPr>
          <p:nvPr/>
        </p:nvSpPr>
        <p:spPr bwMode="auto">
          <a:xfrm flipV="1">
            <a:off x="3208338" y="4452938"/>
            <a:ext cx="0" cy="1841500"/>
          </a:xfrm>
          <a:prstGeom prst="line">
            <a:avLst/>
          </a:prstGeom>
          <a:noFill/>
          <a:ln w="25400">
            <a:solidFill>
              <a:srgbClr val="C0C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1886" name="Freeform 192">
            <a:extLst>
              <a:ext uri="{FF2B5EF4-FFF2-40B4-BE49-F238E27FC236}">
                <a16:creationId xmlns:a16="http://schemas.microsoft.com/office/drawing/2014/main" id="{AFBA45E1-905D-CDB9-B146-72E45AC86D7F}"/>
              </a:ext>
            </a:extLst>
          </p:cNvPr>
          <p:cNvSpPr>
            <a:spLocks/>
          </p:cNvSpPr>
          <p:nvPr/>
        </p:nvSpPr>
        <p:spPr bwMode="auto">
          <a:xfrm>
            <a:off x="3209925" y="5521325"/>
            <a:ext cx="3290888" cy="369332"/>
          </a:xfrm>
          <a:custGeom>
            <a:avLst/>
            <a:gdLst>
              <a:gd name="T0" fmla="*/ 2147483646 w 2073"/>
              <a:gd name="T1" fmla="*/ 2147483646 h 352"/>
              <a:gd name="T2" fmla="*/ 2147483646 w 2073"/>
              <a:gd name="T3" fmla="*/ 2147483646 h 352"/>
              <a:gd name="T4" fmla="*/ 2147483646 w 2073"/>
              <a:gd name="T5" fmla="*/ 0 h 352"/>
              <a:gd name="T6" fmla="*/ 2147483646 w 2073"/>
              <a:gd name="T7" fmla="*/ 2147483646 h 352"/>
              <a:gd name="T8" fmla="*/ 0 w 2073"/>
              <a:gd name="T9" fmla="*/ 2147483646 h 3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73" h="352">
                <a:moveTo>
                  <a:pt x="2073" y="214"/>
                </a:moveTo>
                <a:lnTo>
                  <a:pt x="1960" y="60"/>
                </a:lnTo>
                <a:lnTo>
                  <a:pt x="1721" y="0"/>
                </a:lnTo>
                <a:lnTo>
                  <a:pt x="905" y="180"/>
                </a:lnTo>
                <a:lnTo>
                  <a:pt x="0" y="352"/>
                </a:lnTo>
              </a:path>
            </a:pathLst>
          </a:custGeom>
          <a:noFill/>
          <a:ln w="38100">
            <a:solidFill>
              <a:srgbClr val="FF00FF"/>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1887" name="Line 193">
            <a:extLst>
              <a:ext uri="{FF2B5EF4-FFF2-40B4-BE49-F238E27FC236}">
                <a16:creationId xmlns:a16="http://schemas.microsoft.com/office/drawing/2014/main" id="{E88CFBC5-3BB0-2DC3-556A-71B85237D27E}"/>
              </a:ext>
            </a:extLst>
          </p:cNvPr>
          <p:cNvSpPr>
            <a:spLocks noChangeShapeType="1"/>
          </p:cNvSpPr>
          <p:nvPr/>
        </p:nvSpPr>
        <p:spPr bwMode="auto">
          <a:xfrm flipH="1" flipV="1">
            <a:off x="6400653" y="5683250"/>
            <a:ext cx="1817835" cy="581025"/>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1888" name="Line 194">
            <a:extLst>
              <a:ext uri="{FF2B5EF4-FFF2-40B4-BE49-F238E27FC236}">
                <a16:creationId xmlns:a16="http://schemas.microsoft.com/office/drawing/2014/main" id="{1A8B460D-B5FB-481F-BCC3-0C79838B56D9}"/>
              </a:ext>
            </a:extLst>
          </p:cNvPr>
          <p:cNvSpPr>
            <a:spLocks noChangeShapeType="1"/>
          </p:cNvSpPr>
          <p:nvPr/>
        </p:nvSpPr>
        <p:spPr bwMode="auto">
          <a:xfrm>
            <a:off x="4421188" y="4376738"/>
            <a:ext cx="3562350" cy="36512"/>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1889" name="Text Box 195">
            <a:extLst>
              <a:ext uri="{FF2B5EF4-FFF2-40B4-BE49-F238E27FC236}">
                <a16:creationId xmlns:a16="http://schemas.microsoft.com/office/drawing/2014/main" id="{6C6AE036-6C12-EFF0-A9E2-4FBFC44A7612}"/>
              </a:ext>
            </a:extLst>
          </p:cNvPr>
          <p:cNvSpPr txBox="1">
            <a:spLocks noChangeArrowheads="1"/>
          </p:cNvSpPr>
          <p:nvPr/>
        </p:nvSpPr>
        <p:spPr bwMode="auto">
          <a:xfrm>
            <a:off x="5083175" y="4537076"/>
            <a:ext cx="2755900" cy="581025"/>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a:solidFill>
                  <a:srgbClr val="FFCC00"/>
                </a:solidFill>
              </a:rPr>
              <a:t>Gas flow along chamber</a:t>
            </a:r>
          </a:p>
          <a:p>
            <a:pPr eaLnBrk="0" fontAlgn="base" hangingPunct="0">
              <a:spcBef>
                <a:spcPct val="0"/>
              </a:spcBef>
              <a:spcAft>
                <a:spcPct val="0"/>
              </a:spcAft>
            </a:pPr>
            <a:r>
              <a:rPr lang="en-GB" altLang="en-US" sz="1600" b="1">
                <a:solidFill>
                  <a:srgbClr val="FFCC00"/>
                </a:solidFill>
              </a:rPr>
              <a:t>likely to move granules</a:t>
            </a:r>
          </a:p>
        </p:txBody>
      </p:sp>
      <p:grpSp>
        <p:nvGrpSpPr>
          <p:cNvPr id="121890" name="Group 202">
            <a:extLst>
              <a:ext uri="{FF2B5EF4-FFF2-40B4-BE49-F238E27FC236}">
                <a16:creationId xmlns:a16="http://schemas.microsoft.com/office/drawing/2014/main" id="{0681F1A2-7284-24F0-2912-9D65CF7B7FA4}"/>
              </a:ext>
            </a:extLst>
          </p:cNvPr>
          <p:cNvGrpSpPr>
            <a:grpSpLocks/>
          </p:cNvGrpSpPr>
          <p:nvPr/>
        </p:nvGrpSpPr>
        <p:grpSpPr bwMode="auto">
          <a:xfrm>
            <a:off x="7053264" y="2833690"/>
            <a:ext cx="701675" cy="573088"/>
            <a:chOff x="3600" y="1783"/>
            <a:chExt cx="442" cy="361"/>
          </a:xfrm>
        </p:grpSpPr>
        <p:grpSp>
          <p:nvGrpSpPr>
            <p:cNvPr id="121906" name="Group 203">
              <a:extLst>
                <a:ext uri="{FF2B5EF4-FFF2-40B4-BE49-F238E27FC236}">
                  <a16:creationId xmlns:a16="http://schemas.microsoft.com/office/drawing/2014/main" id="{84AE3CDB-431A-F0AB-5098-83318B10E2A3}"/>
                </a:ext>
              </a:extLst>
            </p:cNvPr>
            <p:cNvGrpSpPr>
              <a:grpSpLocks/>
            </p:cNvGrpSpPr>
            <p:nvPr/>
          </p:nvGrpSpPr>
          <p:grpSpPr bwMode="auto">
            <a:xfrm>
              <a:off x="3600" y="1783"/>
              <a:ext cx="164" cy="361"/>
              <a:chOff x="5" y="1575"/>
              <a:chExt cx="746" cy="1655"/>
            </a:xfrm>
          </p:grpSpPr>
          <p:sp>
            <p:nvSpPr>
              <p:cNvPr id="121908" name="Oval 204">
                <a:extLst>
                  <a:ext uri="{FF2B5EF4-FFF2-40B4-BE49-F238E27FC236}">
                    <a16:creationId xmlns:a16="http://schemas.microsoft.com/office/drawing/2014/main" id="{D7EE1554-925D-4BE1-6FF5-A5D1C662A5F8}"/>
                  </a:ext>
                </a:extLst>
              </p:cNvPr>
              <p:cNvSpPr>
                <a:spLocks noChangeArrowheads="1"/>
              </p:cNvSpPr>
              <p:nvPr/>
            </p:nvSpPr>
            <p:spPr bwMode="auto">
              <a:xfrm>
                <a:off x="5" y="1575"/>
                <a:ext cx="746" cy="1624"/>
              </a:xfrm>
              <a:prstGeom prst="ellipse">
                <a:avLst/>
              </a:prstGeom>
              <a:solidFill>
                <a:schemeClr val="tx1"/>
              </a:solidFill>
              <a:ln w="1905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09" name="Freeform 205">
                <a:extLst>
                  <a:ext uri="{FF2B5EF4-FFF2-40B4-BE49-F238E27FC236}">
                    <a16:creationId xmlns:a16="http://schemas.microsoft.com/office/drawing/2014/main" id="{79FBAE79-4783-DBB4-6008-EE2B654236D1}"/>
                  </a:ext>
                </a:extLst>
              </p:cNvPr>
              <p:cNvSpPr>
                <a:spLocks/>
              </p:cNvSpPr>
              <p:nvPr/>
            </p:nvSpPr>
            <p:spPr bwMode="auto">
              <a:xfrm>
                <a:off x="150" y="2163"/>
                <a:ext cx="456" cy="1067"/>
              </a:xfrm>
              <a:custGeom>
                <a:avLst/>
                <a:gdLst>
                  <a:gd name="T0" fmla="*/ 0 w 456"/>
                  <a:gd name="T1" fmla="*/ 219 h 447"/>
                  <a:gd name="T2" fmla="*/ 456 w 456"/>
                  <a:gd name="T3" fmla="*/ 222 h 447"/>
                  <a:gd name="T4" fmla="*/ 450 w 456"/>
                  <a:gd name="T5" fmla="*/ 168 h 447"/>
                  <a:gd name="T6" fmla="*/ 423 w 456"/>
                  <a:gd name="T7" fmla="*/ 114 h 447"/>
                  <a:gd name="T8" fmla="*/ 399 w 456"/>
                  <a:gd name="T9" fmla="*/ 78 h 447"/>
                  <a:gd name="T10" fmla="*/ 363 w 456"/>
                  <a:gd name="T11" fmla="*/ 48 h 447"/>
                  <a:gd name="T12" fmla="*/ 315 w 456"/>
                  <a:gd name="T13" fmla="*/ 18 h 447"/>
                  <a:gd name="T14" fmla="*/ 258 w 456"/>
                  <a:gd name="T15" fmla="*/ 3 h 447"/>
                  <a:gd name="T16" fmla="*/ 213 w 456"/>
                  <a:gd name="T17" fmla="*/ 0 h 447"/>
                  <a:gd name="T18" fmla="*/ 216 w 456"/>
                  <a:gd name="T19" fmla="*/ 447 h 447"/>
                  <a:gd name="T20" fmla="*/ 147 w 456"/>
                  <a:gd name="T21" fmla="*/ 432 h 447"/>
                  <a:gd name="T22" fmla="*/ 102 w 456"/>
                  <a:gd name="T23" fmla="*/ 408 h 447"/>
                  <a:gd name="T24" fmla="*/ 60 w 456"/>
                  <a:gd name="T25" fmla="*/ 375 h 447"/>
                  <a:gd name="T26" fmla="*/ 30 w 456"/>
                  <a:gd name="T27" fmla="*/ 327 h 447"/>
                  <a:gd name="T28" fmla="*/ 6 w 456"/>
                  <a:gd name="T29" fmla="*/ 276 h 447"/>
                  <a:gd name="T30" fmla="*/ 0 w 456"/>
                  <a:gd name="T31" fmla="*/ 219 h 44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56" h="447">
                    <a:moveTo>
                      <a:pt x="0" y="219"/>
                    </a:moveTo>
                    <a:lnTo>
                      <a:pt x="456" y="222"/>
                    </a:lnTo>
                    <a:lnTo>
                      <a:pt x="450" y="168"/>
                    </a:lnTo>
                    <a:lnTo>
                      <a:pt x="423" y="114"/>
                    </a:lnTo>
                    <a:lnTo>
                      <a:pt x="399" y="78"/>
                    </a:lnTo>
                    <a:lnTo>
                      <a:pt x="363" y="48"/>
                    </a:lnTo>
                    <a:lnTo>
                      <a:pt x="315" y="18"/>
                    </a:lnTo>
                    <a:lnTo>
                      <a:pt x="258" y="3"/>
                    </a:lnTo>
                    <a:lnTo>
                      <a:pt x="213" y="0"/>
                    </a:lnTo>
                    <a:lnTo>
                      <a:pt x="216" y="447"/>
                    </a:lnTo>
                    <a:lnTo>
                      <a:pt x="147" y="432"/>
                    </a:lnTo>
                    <a:lnTo>
                      <a:pt x="102" y="408"/>
                    </a:lnTo>
                    <a:lnTo>
                      <a:pt x="60" y="375"/>
                    </a:lnTo>
                    <a:lnTo>
                      <a:pt x="30" y="327"/>
                    </a:lnTo>
                    <a:lnTo>
                      <a:pt x="6" y="276"/>
                    </a:lnTo>
                    <a:lnTo>
                      <a:pt x="0" y="219"/>
                    </a:lnTo>
                    <a:close/>
                  </a:path>
                </a:pathLst>
              </a:custGeom>
              <a:solidFill>
                <a:srgbClr val="000000"/>
              </a:solidFill>
              <a:ln w="1270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121907" name="Line 206">
              <a:extLst>
                <a:ext uri="{FF2B5EF4-FFF2-40B4-BE49-F238E27FC236}">
                  <a16:creationId xmlns:a16="http://schemas.microsoft.com/office/drawing/2014/main" id="{601DD9F3-E6A3-BB14-9AE3-6FCFF96F73E2}"/>
                </a:ext>
              </a:extLst>
            </p:cNvPr>
            <p:cNvSpPr>
              <a:spLocks noChangeShapeType="1"/>
            </p:cNvSpPr>
            <p:nvPr/>
          </p:nvSpPr>
          <p:spPr bwMode="auto">
            <a:xfrm>
              <a:off x="3682" y="1962"/>
              <a:ext cx="360" cy="5"/>
            </a:xfrm>
            <a:prstGeom prst="line">
              <a:avLst/>
            </a:prstGeom>
            <a:noFill/>
            <a:ln w="38100">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grpSp>
        <p:nvGrpSpPr>
          <p:cNvPr id="121891" name="Group 207">
            <a:extLst>
              <a:ext uri="{FF2B5EF4-FFF2-40B4-BE49-F238E27FC236}">
                <a16:creationId xmlns:a16="http://schemas.microsoft.com/office/drawing/2014/main" id="{B7B75505-771C-46C5-4B9A-61B451FE561A}"/>
              </a:ext>
            </a:extLst>
          </p:cNvPr>
          <p:cNvGrpSpPr>
            <a:grpSpLocks/>
          </p:cNvGrpSpPr>
          <p:nvPr/>
        </p:nvGrpSpPr>
        <p:grpSpPr bwMode="auto">
          <a:xfrm>
            <a:off x="7308851" y="2355853"/>
            <a:ext cx="701675" cy="573088"/>
            <a:chOff x="3600" y="1783"/>
            <a:chExt cx="442" cy="361"/>
          </a:xfrm>
        </p:grpSpPr>
        <p:grpSp>
          <p:nvGrpSpPr>
            <p:cNvPr id="121902" name="Group 208">
              <a:extLst>
                <a:ext uri="{FF2B5EF4-FFF2-40B4-BE49-F238E27FC236}">
                  <a16:creationId xmlns:a16="http://schemas.microsoft.com/office/drawing/2014/main" id="{C03E7315-8036-3C6D-25FF-81D755247E7D}"/>
                </a:ext>
              </a:extLst>
            </p:cNvPr>
            <p:cNvGrpSpPr>
              <a:grpSpLocks/>
            </p:cNvGrpSpPr>
            <p:nvPr/>
          </p:nvGrpSpPr>
          <p:grpSpPr bwMode="auto">
            <a:xfrm>
              <a:off x="3600" y="1783"/>
              <a:ext cx="164" cy="361"/>
              <a:chOff x="5" y="1575"/>
              <a:chExt cx="746" cy="1655"/>
            </a:xfrm>
          </p:grpSpPr>
          <p:sp>
            <p:nvSpPr>
              <p:cNvPr id="121904" name="Oval 209">
                <a:extLst>
                  <a:ext uri="{FF2B5EF4-FFF2-40B4-BE49-F238E27FC236}">
                    <a16:creationId xmlns:a16="http://schemas.microsoft.com/office/drawing/2014/main" id="{E317B907-213B-974A-9F46-7D7FDB673AFE}"/>
                  </a:ext>
                </a:extLst>
              </p:cNvPr>
              <p:cNvSpPr>
                <a:spLocks noChangeArrowheads="1"/>
              </p:cNvSpPr>
              <p:nvPr/>
            </p:nvSpPr>
            <p:spPr bwMode="auto">
              <a:xfrm>
                <a:off x="5" y="1575"/>
                <a:ext cx="746" cy="1624"/>
              </a:xfrm>
              <a:prstGeom prst="ellipse">
                <a:avLst/>
              </a:prstGeom>
              <a:solidFill>
                <a:schemeClr val="tx1"/>
              </a:solidFill>
              <a:ln w="1905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05" name="Freeform 210">
                <a:extLst>
                  <a:ext uri="{FF2B5EF4-FFF2-40B4-BE49-F238E27FC236}">
                    <a16:creationId xmlns:a16="http://schemas.microsoft.com/office/drawing/2014/main" id="{B65D00A3-3097-3FF5-FC82-1D723281085B}"/>
                  </a:ext>
                </a:extLst>
              </p:cNvPr>
              <p:cNvSpPr>
                <a:spLocks/>
              </p:cNvSpPr>
              <p:nvPr/>
            </p:nvSpPr>
            <p:spPr bwMode="auto">
              <a:xfrm>
                <a:off x="150" y="2163"/>
                <a:ext cx="456" cy="1067"/>
              </a:xfrm>
              <a:custGeom>
                <a:avLst/>
                <a:gdLst>
                  <a:gd name="T0" fmla="*/ 0 w 456"/>
                  <a:gd name="T1" fmla="*/ 219 h 447"/>
                  <a:gd name="T2" fmla="*/ 456 w 456"/>
                  <a:gd name="T3" fmla="*/ 222 h 447"/>
                  <a:gd name="T4" fmla="*/ 450 w 456"/>
                  <a:gd name="T5" fmla="*/ 168 h 447"/>
                  <a:gd name="T6" fmla="*/ 423 w 456"/>
                  <a:gd name="T7" fmla="*/ 114 h 447"/>
                  <a:gd name="T8" fmla="*/ 399 w 456"/>
                  <a:gd name="T9" fmla="*/ 78 h 447"/>
                  <a:gd name="T10" fmla="*/ 363 w 456"/>
                  <a:gd name="T11" fmla="*/ 48 h 447"/>
                  <a:gd name="T12" fmla="*/ 315 w 456"/>
                  <a:gd name="T13" fmla="*/ 18 h 447"/>
                  <a:gd name="T14" fmla="*/ 258 w 456"/>
                  <a:gd name="T15" fmla="*/ 3 h 447"/>
                  <a:gd name="T16" fmla="*/ 213 w 456"/>
                  <a:gd name="T17" fmla="*/ 0 h 447"/>
                  <a:gd name="T18" fmla="*/ 216 w 456"/>
                  <a:gd name="T19" fmla="*/ 447 h 447"/>
                  <a:gd name="T20" fmla="*/ 147 w 456"/>
                  <a:gd name="T21" fmla="*/ 432 h 447"/>
                  <a:gd name="T22" fmla="*/ 102 w 456"/>
                  <a:gd name="T23" fmla="*/ 408 h 447"/>
                  <a:gd name="T24" fmla="*/ 60 w 456"/>
                  <a:gd name="T25" fmla="*/ 375 h 447"/>
                  <a:gd name="T26" fmla="*/ 30 w 456"/>
                  <a:gd name="T27" fmla="*/ 327 h 447"/>
                  <a:gd name="T28" fmla="*/ 6 w 456"/>
                  <a:gd name="T29" fmla="*/ 276 h 447"/>
                  <a:gd name="T30" fmla="*/ 0 w 456"/>
                  <a:gd name="T31" fmla="*/ 219 h 44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56" h="447">
                    <a:moveTo>
                      <a:pt x="0" y="219"/>
                    </a:moveTo>
                    <a:lnTo>
                      <a:pt x="456" y="222"/>
                    </a:lnTo>
                    <a:lnTo>
                      <a:pt x="450" y="168"/>
                    </a:lnTo>
                    <a:lnTo>
                      <a:pt x="423" y="114"/>
                    </a:lnTo>
                    <a:lnTo>
                      <a:pt x="399" y="78"/>
                    </a:lnTo>
                    <a:lnTo>
                      <a:pt x="363" y="48"/>
                    </a:lnTo>
                    <a:lnTo>
                      <a:pt x="315" y="18"/>
                    </a:lnTo>
                    <a:lnTo>
                      <a:pt x="258" y="3"/>
                    </a:lnTo>
                    <a:lnTo>
                      <a:pt x="213" y="0"/>
                    </a:lnTo>
                    <a:lnTo>
                      <a:pt x="216" y="447"/>
                    </a:lnTo>
                    <a:lnTo>
                      <a:pt x="147" y="432"/>
                    </a:lnTo>
                    <a:lnTo>
                      <a:pt x="102" y="408"/>
                    </a:lnTo>
                    <a:lnTo>
                      <a:pt x="60" y="375"/>
                    </a:lnTo>
                    <a:lnTo>
                      <a:pt x="30" y="327"/>
                    </a:lnTo>
                    <a:lnTo>
                      <a:pt x="6" y="276"/>
                    </a:lnTo>
                    <a:lnTo>
                      <a:pt x="0" y="219"/>
                    </a:lnTo>
                    <a:close/>
                  </a:path>
                </a:pathLst>
              </a:custGeom>
              <a:solidFill>
                <a:srgbClr val="000000"/>
              </a:solidFill>
              <a:ln w="1270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121903" name="Line 211">
              <a:extLst>
                <a:ext uri="{FF2B5EF4-FFF2-40B4-BE49-F238E27FC236}">
                  <a16:creationId xmlns:a16="http://schemas.microsoft.com/office/drawing/2014/main" id="{27B18DCE-1F18-3352-3E44-729DE4E3AB4A}"/>
                </a:ext>
              </a:extLst>
            </p:cNvPr>
            <p:cNvSpPr>
              <a:spLocks noChangeShapeType="1"/>
            </p:cNvSpPr>
            <p:nvPr/>
          </p:nvSpPr>
          <p:spPr bwMode="auto">
            <a:xfrm>
              <a:off x="3682" y="1962"/>
              <a:ext cx="360" cy="5"/>
            </a:xfrm>
            <a:prstGeom prst="line">
              <a:avLst/>
            </a:prstGeom>
            <a:noFill/>
            <a:ln w="38100">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grpSp>
        <p:nvGrpSpPr>
          <p:cNvPr id="121892" name="Group 212">
            <a:extLst>
              <a:ext uri="{FF2B5EF4-FFF2-40B4-BE49-F238E27FC236}">
                <a16:creationId xmlns:a16="http://schemas.microsoft.com/office/drawing/2014/main" id="{8FCB7A19-2258-C16A-C1A8-3DAC3AC7ABF8}"/>
              </a:ext>
            </a:extLst>
          </p:cNvPr>
          <p:cNvGrpSpPr>
            <a:grpSpLocks/>
          </p:cNvGrpSpPr>
          <p:nvPr/>
        </p:nvGrpSpPr>
        <p:grpSpPr bwMode="auto">
          <a:xfrm>
            <a:off x="5953126" y="3233740"/>
            <a:ext cx="701675" cy="573088"/>
            <a:chOff x="3600" y="1783"/>
            <a:chExt cx="442" cy="361"/>
          </a:xfrm>
        </p:grpSpPr>
        <p:grpSp>
          <p:nvGrpSpPr>
            <p:cNvPr id="121898" name="Group 213">
              <a:extLst>
                <a:ext uri="{FF2B5EF4-FFF2-40B4-BE49-F238E27FC236}">
                  <a16:creationId xmlns:a16="http://schemas.microsoft.com/office/drawing/2014/main" id="{9CF7C48F-5386-C6DB-AF42-87F9549F757C}"/>
                </a:ext>
              </a:extLst>
            </p:cNvPr>
            <p:cNvGrpSpPr>
              <a:grpSpLocks/>
            </p:cNvGrpSpPr>
            <p:nvPr/>
          </p:nvGrpSpPr>
          <p:grpSpPr bwMode="auto">
            <a:xfrm>
              <a:off x="3600" y="1783"/>
              <a:ext cx="164" cy="361"/>
              <a:chOff x="5" y="1575"/>
              <a:chExt cx="746" cy="1655"/>
            </a:xfrm>
          </p:grpSpPr>
          <p:sp>
            <p:nvSpPr>
              <p:cNvPr id="121900" name="Oval 214">
                <a:extLst>
                  <a:ext uri="{FF2B5EF4-FFF2-40B4-BE49-F238E27FC236}">
                    <a16:creationId xmlns:a16="http://schemas.microsoft.com/office/drawing/2014/main" id="{6DC0496C-B512-B212-746A-9E4F6FED5E04}"/>
                  </a:ext>
                </a:extLst>
              </p:cNvPr>
              <p:cNvSpPr>
                <a:spLocks noChangeArrowheads="1"/>
              </p:cNvSpPr>
              <p:nvPr/>
            </p:nvSpPr>
            <p:spPr bwMode="auto">
              <a:xfrm>
                <a:off x="5" y="1575"/>
                <a:ext cx="746" cy="1624"/>
              </a:xfrm>
              <a:prstGeom prst="ellipse">
                <a:avLst/>
              </a:prstGeom>
              <a:solidFill>
                <a:schemeClr val="tx1"/>
              </a:solidFill>
              <a:ln w="1905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901" name="Freeform 215">
                <a:extLst>
                  <a:ext uri="{FF2B5EF4-FFF2-40B4-BE49-F238E27FC236}">
                    <a16:creationId xmlns:a16="http://schemas.microsoft.com/office/drawing/2014/main" id="{1AE4BBE2-FA3B-B9CD-10C3-56B672605EA9}"/>
                  </a:ext>
                </a:extLst>
              </p:cNvPr>
              <p:cNvSpPr>
                <a:spLocks/>
              </p:cNvSpPr>
              <p:nvPr/>
            </p:nvSpPr>
            <p:spPr bwMode="auto">
              <a:xfrm>
                <a:off x="150" y="2163"/>
                <a:ext cx="456" cy="1067"/>
              </a:xfrm>
              <a:custGeom>
                <a:avLst/>
                <a:gdLst>
                  <a:gd name="T0" fmla="*/ 0 w 456"/>
                  <a:gd name="T1" fmla="*/ 219 h 447"/>
                  <a:gd name="T2" fmla="*/ 456 w 456"/>
                  <a:gd name="T3" fmla="*/ 222 h 447"/>
                  <a:gd name="T4" fmla="*/ 450 w 456"/>
                  <a:gd name="T5" fmla="*/ 168 h 447"/>
                  <a:gd name="T6" fmla="*/ 423 w 456"/>
                  <a:gd name="T7" fmla="*/ 114 h 447"/>
                  <a:gd name="T8" fmla="*/ 399 w 456"/>
                  <a:gd name="T9" fmla="*/ 78 h 447"/>
                  <a:gd name="T10" fmla="*/ 363 w 456"/>
                  <a:gd name="T11" fmla="*/ 48 h 447"/>
                  <a:gd name="T12" fmla="*/ 315 w 456"/>
                  <a:gd name="T13" fmla="*/ 18 h 447"/>
                  <a:gd name="T14" fmla="*/ 258 w 456"/>
                  <a:gd name="T15" fmla="*/ 3 h 447"/>
                  <a:gd name="T16" fmla="*/ 213 w 456"/>
                  <a:gd name="T17" fmla="*/ 0 h 447"/>
                  <a:gd name="T18" fmla="*/ 216 w 456"/>
                  <a:gd name="T19" fmla="*/ 447 h 447"/>
                  <a:gd name="T20" fmla="*/ 147 w 456"/>
                  <a:gd name="T21" fmla="*/ 432 h 447"/>
                  <a:gd name="T22" fmla="*/ 102 w 456"/>
                  <a:gd name="T23" fmla="*/ 408 h 447"/>
                  <a:gd name="T24" fmla="*/ 60 w 456"/>
                  <a:gd name="T25" fmla="*/ 375 h 447"/>
                  <a:gd name="T26" fmla="*/ 30 w 456"/>
                  <a:gd name="T27" fmla="*/ 327 h 447"/>
                  <a:gd name="T28" fmla="*/ 6 w 456"/>
                  <a:gd name="T29" fmla="*/ 276 h 447"/>
                  <a:gd name="T30" fmla="*/ 0 w 456"/>
                  <a:gd name="T31" fmla="*/ 219 h 44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56" h="447">
                    <a:moveTo>
                      <a:pt x="0" y="219"/>
                    </a:moveTo>
                    <a:lnTo>
                      <a:pt x="456" y="222"/>
                    </a:lnTo>
                    <a:lnTo>
                      <a:pt x="450" y="168"/>
                    </a:lnTo>
                    <a:lnTo>
                      <a:pt x="423" y="114"/>
                    </a:lnTo>
                    <a:lnTo>
                      <a:pt x="399" y="78"/>
                    </a:lnTo>
                    <a:lnTo>
                      <a:pt x="363" y="48"/>
                    </a:lnTo>
                    <a:lnTo>
                      <a:pt x="315" y="18"/>
                    </a:lnTo>
                    <a:lnTo>
                      <a:pt x="258" y="3"/>
                    </a:lnTo>
                    <a:lnTo>
                      <a:pt x="213" y="0"/>
                    </a:lnTo>
                    <a:lnTo>
                      <a:pt x="216" y="447"/>
                    </a:lnTo>
                    <a:lnTo>
                      <a:pt x="147" y="432"/>
                    </a:lnTo>
                    <a:lnTo>
                      <a:pt x="102" y="408"/>
                    </a:lnTo>
                    <a:lnTo>
                      <a:pt x="60" y="375"/>
                    </a:lnTo>
                    <a:lnTo>
                      <a:pt x="30" y="327"/>
                    </a:lnTo>
                    <a:lnTo>
                      <a:pt x="6" y="276"/>
                    </a:lnTo>
                    <a:lnTo>
                      <a:pt x="0" y="219"/>
                    </a:lnTo>
                    <a:close/>
                  </a:path>
                </a:pathLst>
              </a:custGeom>
              <a:solidFill>
                <a:srgbClr val="000000"/>
              </a:solidFill>
              <a:ln w="1270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121899" name="Line 216">
              <a:extLst>
                <a:ext uri="{FF2B5EF4-FFF2-40B4-BE49-F238E27FC236}">
                  <a16:creationId xmlns:a16="http://schemas.microsoft.com/office/drawing/2014/main" id="{558EF8C1-4A18-BCBE-A097-8A27CA22799F}"/>
                </a:ext>
              </a:extLst>
            </p:cNvPr>
            <p:cNvSpPr>
              <a:spLocks noChangeShapeType="1"/>
            </p:cNvSpPr>
            <p:nvPr/>
          </p:nvSpPr>
          <p:spPr bwMode="auto">
            <a:xfrm>
              <a:off x="3682" y="1962"/>
              <a:ext cx="360" cy="5"/>
            </a:xfrm>
            <a:prstGeom prst="line">
              <a:avLst/>
            </a:prstGeom>
            <a:noFill/>
            <a:ln w="38100">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grpSp>
        <p:nvGrpSpPr>
          <p:cNvPr id="121893" name="Group 217">
            <a:extLst>
              <a:ext uri="{FF2B5EF4-FFF2-40B4-BE49-F238E27FC236}">
                <a16:creationId xmlns:a16="http://schemas.microsoft.com/office/drawing/2014/main" id="{B93B5879-235E-AA12-36D1-46A5C4DD2E12}"/>
              </a:ext>
            </a:extLst>
          </p:cNvPr>
          <p:cNvGrpSpPr>
            <a:grpSpLocks/>
          </p:cNvGrpSpPr>
          <p:nvPr/>
        </p:nvGrpSpPr>
        <p:grpSpPr bwMode="auto">
          <a:xfrm>
            <a:off x="5243514" y="2390778"/>
            <a:ext cx="701675" cy="573088"/>
            <a:chOff x="3600" y="1783"/>
            <a:chExt cx="442" cy="361"/>
          </a:xfrm>
        </p:grpSpPr>
        <p:grpSp>
          <p:nvGrpSpPr>
            <p:cNvPr id="121894" name="Group 218">
              <a:extLst>
                <a:ext uri="{FF2B5EF4-FFF2-40B4-BE49-F238E27FC236}">
                  <a16:creationId xmlns:a16="http://schemas.microsoft.com/office/drawing/2014/main" id="{C0D5C142-557D-C461-77C5-ED4B765EF3B9}"/>
                </a:ext>
              </a:extLst>
            </p:cNvPr>
            <p:cNvGrpSpPr>
              <a:grpSpLocks/>
            </p:cNvGrpSpPr>
            <p:nvPr/>
          </p:nvGrpSpPr>
          <p:grpSpPr bwMode="auto">
            <a:xfrm>
              <a:off x="3600" y="1783"/>
              <a:ext cx="164" cy="361"/>
              <a:chOff x="5" y="1575"/>
              <a:chExt cx="746" cy="1655"/>
            </a:xfrm>
          </p:grpSpPr>
          <p:sp>
            <p:nvSpPr>
              <p:cNvPr id="121896" name="Oval 219">
                <a:extLst>
                  <a:ext uri="{FF2B5EF4-FFF2-40B4-BE49-F238E27FC236}">
                    <a16:creationId xmlns:a16="http://schemas.microsoft.com/office/drawing/2014/main" id="{D7158130-49EE-F9B4-2AC7-FE3CD6722CF7}"/>
                  </a:ext>
                </a:extLst>
              </p:cNvPr>
              <p:cNvSpPr>
                <a:spLocks noChangeArrowheads="1"/>
              </p:cNvSpPr>
              <p:nvPr/>
            </p:nvSpPr>
            <p:spPr bwMode="auto">
              <a:xfrm>
                <a:off x="5" y="1575"/>
                <a:ext cx="746" cy="1624"/>
              </a:xfrm>
              <a:prstGeom prst="ellipse">
                <a:avLst/>
              </a:prstGeom>
              <a:solidFill>
                <a:schemeClr val="tx1"/>
              </a:solidFill>
              <a:ln w="19050"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1897" name="Freeform 220">
                <a:extLst>
                  <a:ext uri="{FF2B5EF4-FFF2-40B4-BE49-F238E27FC236}">
                    <a16:creationId xmlns:a16="http://schemas.microsoft.com/office/drawing/2014/main" id="{8D68F7AD-56FE-2F10-1D08-AB12F78BD31B}"/>
                  </a:ext>
                </a:extLst>
              </p:cNvPr>
              <p:cNvSpPr>
                <a:spLocks/>
              </p:cNvSpPr>
              <p:nvPr/>
            </p:nvSpPr>
            <p:spPr bwMode="auto">
              <a:xfrm>
                <a:off x="150" y="2163"/>
                <a:ext cx="456" cy="1067"/>
              </a:xfrm>
              <a:custGeom>
                <a:avLst/>
                <a:gdLst>
                  <a:gd name="T0" fmla="*/ 0 w 456"/>
                  <a:gd name="T1" fmla="*/ 219 h 447"/>
                  <a:gd name="T2" fmla="*/ 456 w 456"/>
                  <a:gd name="T3" fmla="*/ 222 h 447"/>
                  <a:gd name="T4" fmla="*/ 450 w 456"/>
                  <a:gd name="T5" fmla="*/ 168 h 447"/>
                  <a:gd name="T6" fmla="*/ 423 w 456"/>
                  <a:gd name="T7" fmla="*/ 114 h 447"/>
                  <a:gd name="T8" fmla="*/ 399 w 456"/>
                  <a:gd name="T9" fmla="*/ 78 h 447"/>
                  <a:gd name="T10" fmla="*/ 363 w 456"/>
                  <a:gd name="T11" fmla="*/ 48 h 447"/>
                  <a:gd name="T12" fmla="*/ 315 w 456"/>
                  <a:gd name="T13" fmla="*/ 18 h 447"/>
                  <a:gd name="T14" fmla="*/ 258 w 456"/>
                  <a:gd name="T15" fmla="*/ 3 h 447"/>
                  <a:gd name="T16" fmla="*/ 213 w 456"/>
                  <a:gd name="T17" fmla="*/ 0 h 447"/>
                  <a:gd name="T18" fmla="*/ 216 w 456"/>
                  <a:gd name="T19" fmla="*/ 447 h 447"/>
                  <a:gd name="T20" fmla="*/ 147 w 456"/>
                  <a:gd name="T21" fmla="*/ 432 h 447"/>
                  <a:gd name="T22" fmla="*/ 102 w 456"/>
                  <a:gd name="T23" fmla="*/ 408 h 447"/>
                  <a:gd name="T24" fmla="*/ 60 w 456"/>
                  <a:gd name="T25" fmla="*/ 375 h 447"/>
                  <a:gd name="T26" fmla="*/ 30 w 456"/>
                  <a:gd name="T27" fmla="*/ 327 h 447"/>
                  <a:gd name="T28" fmla="*/ 6 w 456"/>
                  <a:gd name="T29" fmla="*/ 276 h 447"/>
                  <a:gd name="T30" fmla="*/ 0 w 456"/>
                  <a:gd name="T31" fmla="*/ 219 h 44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56" h="447">
                    <a:moveTo>
                      <a:pt x="0" y="219"/>
                    </a:moveTo>
                    <a:lnTo>
                      <a:pt x="456" y="222"/>
                    </a:lnTo>
                    <a:lnTo>
                      <a:pt x="450" y="168"/>
                    </a:lnTo>
                    <a:lnTo>
                      <a:pt x="423" y="114"/>
                    </a:lnTo>
                    <a:lnTo>
                      <a:pt x="399" y="78"/>
                    </a:lnTo>
                    <a:lnTo>
                      <a:pt x="363" y="48"/>
                    </a:lnTo>
                    <a:lnTo>
                      <a:pt x="315" y="18"/>
                    </a:lnTo>
                    <a:lnTo>
                      <a:pt x="258" y="3"/>
                    </a:lnTo>
                    <a:lnTo>
                      <a:pt x="213" y="0"/>
                    </a:lnTo>
                    <a:lnTo>
                      <a:pt x="216" y="447"/>
                    </a:lnTo>
                    <a:lnTo>
                      <a:pt x="147" y="432"/>
                    </a:lnTo>
                    <a:lnTo>
                      <a:pt x="102" y="408"/>
                    </a:lnTo>
                    <a:lnTo>
                      <a:pt x="60" y="375"/>
                    </a:lnTo>
                    <a:lnTo>
                      <a:pt x="30" y="327"/>
                    </a:lnTo>
                    <a:lnTo>
                      <a:pt x="6" y="276"/>
                    </a:lnTo>
                    <a:lnTo>
                      <a:pt x="0" y="219"/>
                    </a:lnTo>
                    <a:close/>
                  </a:path>
                </a:pathLst>
              </a:custGeom>
              <a:solidFill>
                <a:srgbClr val="000000"/>
              </a:solidFill>
              <a:ln w="1270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121895" name="Line 221">
              <a:extLst>
                <a:ext uri="{FF2B5EF4-FFF2-40B4-BE49-F238E27FC236}">
                  <a16:creationId xmlns:a16="http://schemas.microsoft.com/office/drawing/2014/main" id="{D37F88E4-8809-ACE8-6B73-5DFFEC4EA350}"/>
                </a:ext>
              </a:extLst>
            </p:cNvPr>
            <p:cNvSpPr>
              <a:spLocks noChangeShapeType="1"/>
            </p:cNvSpPr>
            <p:nvPr/>
          </p:nvSpPr>
          <p:spPr bwMode="auto">
            <a:xfrm>
              <a:off x="3682" y="1962"/>
              <a:ext cx="360" cy="5"/>
            </a:xfrm>
            <a:prstGeom prst="line">
              <a:avLst/>
            </a:prstGeom>
            <a:noFill/>
            <a:ln w="38100">
              <a:solidFill>
                <a:schemeClr val="accent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Tree>
  </p:cSld>
  <p:clrMapOvr>
    <a:masterClrMapping/>
  </p:clrMapOvr>
  <p:transition>
    <p:wipe dir="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a:extLst>
              <a:ext uri="{FF2B5EF4-FFF2-40B4-BE49-F238E27FC236}">
                <a16:creationId xmlns:a16="http://schemas.microsoft.com/office/drawing/2014/main" id="{5BA0ADE1-B175-7B04-59DF-F6C9E05AC557}"/>
              </a:ext>
            </a:extLst>
          </p:cNvPr>
          <p:cNvSpPr>
            <a:spLocks noChangeAspect="1" noChangeArrowheads="1"/>
          </p:cNvSpPr>
          <p:nvPr/>
        </p:nvSpPr>
        <p:spPr bwMode="auto">
          <a:xfrm>
            <a:off x="3305175" y="1974850"/>
            <a:ext cx="6376988" cy="2146300"/>
          </a:xfrm>
          <a:prstGeom prst="rect">
            <a:avLst/>
          </a:prstGeom>
          <a:solidFill>
            <a:srgbClr val="969696">
              <a:alpha val="50195"/>
            </a:srgbClr>
          </a:solidFill>
          <a:ln>
            <a:noFill/>
          </a:ln>
          <a:effectLst/>
          <a:extLst>
            <a:ext uri="{91240B29-F687-4F45-9708-019B960494DF}">
              <a14:hiddenLine xmlns:a14="http://schemas.microsoft.com/office/drawing/2010/main" w="9525">
                <a:solidFill>
                  <a:srgbClr val="969696"/>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883" name="Rectangle 3">
            <a:extLst>
              <a:ext uri="{FF2B5EF4-FFF2-40B4-BE49-F238E27FC236}">
                <a16:creationId xmlns:a16="http://schemas.microsoft.com/office/drawing/2014/main" id="{C201C45D-4129-E262-52EA-09E7270234FC}"/>
              </a:ext>
            </a:extLst>
          </p:cNvPr>
          <p:cNvSpPr>
            <a:spLocks noChangeArrowheads="1"/>
          </p:cNvSpPr>
          <p:nvPr/>
        </p:nvSpPr>
        <p:spPr bwMode="auto">
          <a:xfrm>
            <a:off x="3294064" y="2339975"/>
            <a:ext cx="6391275" cy="1462088"/>
          </a:xfrm>
          <a:prstGeom prst="rect">
            <a:avLst/>
          </a:prstGeom>
          <a:gradFill rotWithShape="0">
            <a:gsLst>
              <a:gs pos="0">
                <a:srgbClr val="000000"/>
              </a:gs>
              <a:gs pos="50000">
                <a:srgbClr val="FF6600"/>
              </a:gs>
              <a:gs pos="100000">
                <a:srgbClr val="0000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884" name="Rectangle 4">
            <a:extLst>
              <a:ext uri="{FF2B5EF4-FFF2-40B4-BE49-F238E27FC236}">
                <a16:creationId xmlns:a16="http://schemas.microsoft.com/office/drawing/2014/main" id="{6CEE1826-3D19-AA45-2585-DE9873067329}"/>
              </a:ext>
            </a:extLst>
          </p:cNvPr>
          <p:cNvSpPr>
            <a:spLocks noChangeAspect="1" noChangeArrowheads="1"/>
          </p:cNvSpPr>
          <p:nvPr/>
        </p:nvSpPr>
        <p:spPr bwMode="auto">
          <a:xfrm>
            <a:off x="3127375" y="2278064"/>
            <a:ext cx="173038" cy="1597025"/>
          </a:xfrm>
          <a:prstGeom prst="rect">
            <a:avLst/>
          </a:prstGeom>
          <a:solidFill>
            <a:srgbClr val="FF66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885" name="Rectangle 5">
            <a:extLst>
              <a:ext uri="{FF2B5EF4-FFF2-40B4-BE49-F238E27FC236}">
                <a16:creationId xmlns:a16="http://schemas.microsoft.com/office/drawing/2014/main" id="{3F5265BC-44CC-A66A-2956-AA37A3931902}"/>
              </a:ext>
            </a:extLst>
          </p:cNvPr>
          <p:cNvSpPr>
            <a:spLocks noChangeArrowheads="1"/>
          </p:cNvSpPr>
          <p:nvPr/>
        </p:nvSpPr>
        <p:spPr bwMode="auto">
          <a:xfrm>
            <a:off x="8711116" y="2875726"/>
            <a:ext cx="184730" cy="400110"/>
          </a:xfrm>
          <a:prstGeom prst="rect">
            <a:avLst/>
          </a:prstGeom>
          <a:solidFill>
            <a:srgbClr val="FF6600"/>
          </a:solidFill>
          <a:ln w="38100" algn="ctr">
            <a:solidFill>
              <a:srgbClr val="FF66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886" name="Rectangle 6">
            <a:extLst>
              <a:ext uri="{FF2B5EF4-FFF2-40B4-BE49-F238E27FC236}">
                <a16:creationId xmlns:a16="http://schemas.microsoft.com/office/drawing/2014/main" id="{C2423DAD-11FA-7E50-6E6C-FA615B5AC384}"/>
              </a:ext>
            </a:extLst>
          </p:cNvPr>
          <p:cNvSpPr>
            <a:spLocks noChangeArrowheads="1"/>
          </p:cNvSpPr>
          <p:nvPr/>
        </p:nvSpPr>
        <p:spPr bwMode="auto">
          <a:xfrm>
            <a:off x="8461375" y="2863820"/>
            <a:ext cx="1539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887" name="Rectangle 7">
            <a:extLst>
              <a:ext uri="{FF2B5EF4-FFF2-40B4-BE49-F238E27FC236}">
                <a16:creationId xmlns:a16="http://schemas.microsoft.com/office/drawing/2014/main" id="{8300DBE4-8638-4EBF-69C5-90F44640CD3F}"/>
              </a:ext>
            </a:extLst>
          </p:cNvPr>
          <p:cNvSpPr>
            <a:spLocks noChangeArrowheads="1"/>
          </p:cNvSpPr>
          <p:nvPr/>
        </p:nvSpPr>
        <p:spPr bwMode="auto">
          <a:xfrm>
            <a:off x="8982075" y="2863820"/>
            <a:ext cx="700088" cy="400110"/>
          </a:xfrm>
          <a:prstGeom prst="rect">
            <a:avLst/>
          </a:pr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888" name="AutoShape 8">
            <a:extLst>
              <a:ext uri="{FF2B5EF4-FFF2-40B4-BE49-F238E27FC236}">
                <a16:creationId xmlns:a16="http://schemas.microsoft.com/office/drawing/2014/main" id="{FB754406-D4B2-3164-15AF-CBC5D6958974}"/>
              </a:ext>
            </a:extLst>
          </p:cNvPr>
          <p:cNvSpPr>
            <a:spLocks noChangeArrowheads="1"/>
          </p:cNvSpPr>
          <p:nvPr/>
        </p:nvSpPr>
        <p:spPr bwMode="auto">
          <a:xfrm rot="5400000" flipH="1">
            <a:off x="7590632" y="2813527"/>
            <a:ext cx="1412875" cy="49434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0 h 21600"/>
              <a:gd name="T8" fmla="*/ 0 60000 65536"/>
              <a:gd name="T9" fmla="*/ 0 60000 65536"/>
              <a:gd name="T10" fmla="*/ 0 60000 65536"/>
              <a:gd name="T11" fmla="*/ 0 60000 65536"/>
              <a:gd name="T12" fmla="*/ 2779 w 21600"/>
              <a:gd name="T13" fmla="*/ 2779 h 21600"/>
              <a:gd name="T14" fmla="*/ 18821 w 21600"/>
              <a:gd name="T15" fmla="*/ 18821 h 21600"/>
            </a:gdLst>
            <a:ahLst/>
            <a:cxnLst>
              <a:cxn ang="T8">
                <a:pos x="T0" y="T1"/>
              </a:cxn>
              <a:cxn ang="T9">
                <a:pos x="T2" y="T3"/>
              </a:cxn>
              <a:cxn ang="T10">
                <a:pos x="T4" y="T5"/>
              </a:cxn>
              <a:cxn ang="T11">
                <a:pos x="T6" y="T7"/>
              </a:cxn>
            </a:cxnLst>
            <a:rect l="T12" t="T13" r="T14" b="T15"/>
            <a:pathLst>
              <a:path w="21600" h="21600">
                <a:moveTo>
                  <a:pt x="0" y="0"/>
                </a:moveTo>
                <a:lnTo>
                  <a:pt x="1957" y="21600"/>
                </a:lnTo>
                <a:lnTo>
                  <a:pt x="19643" y="21600"/>
                </a:lnTo>
                <a:lnTo>
                  <a:pt x="21600" y="0"/>
                </a:lnTo>
                <a:lnTo>
                  <a:pt x="0" y="0"/>
                </a:lnTo>
                <a:close/>
              </a:path>
            </a:pathLst>
          </a:custGeom>
          <a:solidFill>
            <a:srgbClr val="008000"/>
          </a:solidFill>
          <a:ln w="38100" algn="ctr">
            <a:solidFill>
              <a:srgbClr val="008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2889" name="Rectangle 10">
            <a:extLst>
              <a:ext uri="{FF2B5EF4-FFF2-40B4-BE49-F238E27FC236}">
                <a16:creationId xmlns:a16="http://schemas.microsoft.com/office/drawing/2014/main" id="{723CEB99-1278-9BD7-5B20-0DECC3ECE229}"/>
              </a:ext>
            </a:extLst>
          </p:cNvPr>
          <p:cNvSpPr>
            <a:spLocks noChangeAspect="1" noChangeArrowheads="1"/>
          </p:cNvSpPr>
          <p:nvPr/>
        </p:nvSpPr>
        <p:spPr bwMode="auto">
          <a:xfrm>
            <a:off x="2503488" y="989014"/>
            <a:ext cx="7173912" cy="5349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sz="2800" b="1">
                <a:solidFill>
                  <a:srgbClr val="FFFFFF"/>
                </a:solidFill>
              </a:rPr>
              <a:t>Granular Propellant in Gun Chamber</a:t>
            </a:r>
          </a:p>
        </p:txBody>
      </p:sp>
      <p:grpSp>
        <p:nvGrpSpPr>
          <p:cNvPr id="122890" name="Group 16">
            <a:extLst>
              <a:ext uri="{FF2B5EF4-FFF2-40B4-BE49-F238E27FC236}">
                <a16:creationId xmlns:a16="http://schemas.microsoft.com/office/drawing/2014/main" id="{AD527C9C-47ED-8959-08D1-622C775C9C32}"/>
              </a:ext>
            </a:extLst>
          </p:cNvPr>
          <p:cNvGrpSpPr>
            <a:grpSpLocks/>
          </p:cNvGrpSpPr>
          <p:nvPr/>
        </p:nvGrpSpPr>
        <p:grpSpPr bwMode="auto">
          <a:xfrm>
            <a:off x="7551738" y="2493963"/>
            <a:ext cx="514350" cy="354012"/>
            <a:chOff x="4436" y="2378"/>
            <a:chExt cx="1152" cy="790"/>
          </a:xfrm>
        </p:grpSpPr>
        <p:grpSp>
          <p:nvGrpSpPr>
            <p:cNvPr id="123077" name="Group 17">
              <a:extLst>
                <a:ext uri="{FF2B5EF4-FFF2-40B4-BE49-F238E27FC236}">
                  <a16:creationId xmlns:a16="http://schemas.microsoft.com/office/drawing/2014/main" id="{273CCC24-0523-F6BF-92E2-E5D6A2428E0F}"/>
                </a:ext>
              </a:extLst>
            </p:cNvPr>
            <p:cNvGrpSpPr>
              <a:grpSpLocks/>
            </p:cNvGrpSpPr>
            <p:nvPr/>
          </p:nvGrpSpPr>
          <p:grpSpPr bwMode="auto">
            <a:xfrm>
              <a:off x="4436" y="2378"/>
              <a:ext cx="1152" cy="702"/>
              <a:chOff x="3964" y="2641"/>
              <a:chExt cx="1152" cy="702"/>
            </a:xfrm>
          </p:grpSpPr>
          <p:sp>
            <p:nvSpPr>
              <p:cNvPr id="123079" name="AutoShape 18">
                <a:extLst>
                  <a:ext uri="{FF2B5EF4-FFF2-40B4-BE49-F238E27FC236}">
                    <a16:creationId xmlns:a16="http://schemas.microsoft.com/office/drawing/2014/main" id="{1B2E38C3-FF77-19FF-0DD1-08BD5ACF76E4}"/>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80" name="Oval 19">
                <a:extLst>
                  <a:ext uri="{FF2B5EF4-FFF2-40B4-BE49-F238E27FC236}">
                    <a16:creationId xmlns:a16="http://schemas.microsoft.com/office/drawing/2014/main" id="{15F33BEA-DB23-B2B8-DC16-EDA421F01FF8}"/>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81" name="Oval 20">
                <a:extLst>
                  <a:ext uri="{FF2B5EF4-FFF2-40B4-BE49-F238E27FC236}">
                    <a16:creationId xmlns:a16="http://schemas.microsoft.com/office/drawing/2014/main" id="{8B713DCB-E6CC-C33B-2CAA-EB054A282963}"/>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82" name="Oval 21">
                <a:extLst>
                  <a:ext uri="{FF2B5EF4-FFF2-40B4-BE49-F238E27FC236}">
                    <a16:creationId xmlns:a16="http://schemas.microsoft.com/office/drawing/2014/main" id="{0A1211D5-898A-C51B-60DE-7B20D95CD52A}"/>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83" name="Oval 22">
                <a:extLst>
                  <a:ext uri="{FF2B5EF4-FFF2-40B4-BE49-F238E27FC236}">
                    <a16:creationId xmlns:a16="http://schemas.microsoft.com/office/drawing/2014/main" id="{C02573C3-1211-8523-CAEF-F5E02E6C7E71}"/>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84" name="Oval 23">
                <a:extLst>
                  <a:ext uri="{FF2B5EF4-FFF2-40B4-BE49-F238E27FC236}">
                    <a16:creationId xmlns:a16="http://schemas.microsoft.com/office/drawing/2014/main" id="{A5EEC48E-2D1B-64E2-7335-8619F7D1CD5E}"/>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85" name="Oval 24">
                <a:extLst>
                  <a:ext uri="{FF2B5EF4-FFF2-40B4-BE49-F238E27FC236}">
                    <a16:creationId xmlns:a16="http://schemas.microsoft.com/office/drawing/2014/main" id="{D4616965-53BD-DC2F-4DC6-FBB18884721B}"/>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86" name="Oval 25">
                <a:extLst>
                  <a:ext uri="{FF2B5EF4-FFF2-40B4-BE49-F238E27FC236}">
                    <a16:creationId xmlns:a16="http://schemas.microsoft.com/office/drawing/2014/main" id="{96E69ADF-B20B-E5A3-18E1-3EFB981BBD53}"/>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3078" name="Text Box 26">
              <a:extLst>
                <a:ext uri="{FF2B5EF4-FFF2-40B4-BE49-F238E27FC236}">
                  <a16:creationId xmlns:a16="http://schemas.microsoft.com/office/drawing/2014/main" id="{EEE12EA8-7264-80B2-29C9-368643C54363}"/>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2891" name="Group 27">
            <a:extLst>
              <a:ext uri="{FF2B5EF4-FFF2-40B4-BE49-F238E27FC236}">
                <a16:creationId xmlns:a16="http://schemas.microsoft.com/office/drawing/2014/main" id="{A05915F8-EADB-19B0-5045-2927A442CCF7}"/>
              </a:ext>
            </a:extLst>
          </p:cNvPr>
          <p:cNvGrpSpPr>
            <a:grpSpLocks/>
          </p:cNvGrpSpPr>
          <p:nvPr/>
        </p:nvGrpSpPr>
        <p:grpSpPr bwMode="auto">
          <a:xfrm>
            <a:off x="5486400" y="3333751"/>
            <a:ext cx="514350" cy="354013"/>
            <a:chOff x="4436" y="2378"/>
            <a:chExt cx="1152" cy="790"/>
          </a:xfrm>
        </p:grpSpPr>
        <p:grpSp>
          <p:nvGrpSpPr>
            <p:cNvPr id="123067" name="Group 28">
              <a:extLst>
                <a:ext uri="{FF2B5EF4-FFF2-40B4-BE49-F238E27FC236}">
                  <a16:creationId xmlns:a16="http://schemas.microsoft.com/office/drawing/2014/main" id="{68C6E910-5404-6BCA-34A5-7F904151C9CE}"/>
                </a:ext>
              </a:extLst>
            </p:cNvPr>
            <p:cNvGrpSpPr>
              <a:grpSpLocks/>
            </p:cNvGrpSpPr>
            <p:nvPr/>
          </p:nvGrpSpPr>
          <p:grpSpPr bwMode="auto">
            <a:xfrm>
              <a:off x="4436" y="2378"/>
              <a:ext cx="1152" cy="702"/>
              <a:chOff x="3964" y="2641"/>
              <a:chExt cx="1152" cy="702"/>
            </a:xfrm>
          </p:grpSpPr>
          <p:sp>
            <p:nvSpPr>
              <p:cNvPr id="123069" name="AutoShape 29">
                <a:extLst>
                  <a:ext uri="{FF2B5EF4-FFF2-40B4-BE49-F238E27FC236}">
                    <a16:creationId xmlns:a16="http://schemas.microsoft.com/office/drawing/2014/main" id="{2C68FC75-EC5D-A22B-BD97-7E702AF08A6C}"/>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70" name="Oval 30">
                <a:extLst>
                  <a:ext uri="{FF2B5EF4-FFF2-40B4-BE49-F238E27FC236}">
                    <a16:creationId xmlns:a16="http://schemas.microsoft.com/office/drawing/2014/main" id="{21B0C57C-752B-2D35-4B2C-657DB2A95CFE}"/>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71" name="Oval 31">
                <a:extLst>
                  <a:ext uri="{FF2B5EF4-FFF2-40B4-BE49-F238E27FC236}">
                    <a16:creationId xmlns:a16="http://schemas.microsoft.com/office/drawing/2014/main" id="{20669EC9-5E80-ED46-201C-AFF53E6C4189}"/>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72" name="Oval 32">
                <a:extLst>
                  <a:ext uri="{FF2B5EF4-FFF2-40B4-BE49-F238E27FC236}">
                    <a16:creationId xmlns:a16="http://schemas.microsoft.com/office/drawing/2014/main" id="{96AD239A-A49B-BD59-63BE-C58C522A088A}"/>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73" name="Oval 33">
                <a:extLst>
                  <a:ext uri="{FF2B5EF4-FFF2-40B4-BE49-F238E27FC236}">
                    <a16:creationId xmlns:a16="http://schemas.microsoft.com/office/drawing/2014/main" id="{AD8CD01A-75AF-A132-92A8-B52912FA4326}"/>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74" name="Oval 34">
                <a:extLst>
                  <a:ext uri="{FF2B5EF4-FFF2-40B4-BE49-F238E27FC236}">
                    <a16:creationId xmlns:a16="http://schemas.microsoft.com/office/drawing/2014/main" id="{A4AA67E0-5F98-6139-6DA3-72AA4B0CC164}"/>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75" name="Oval 35">
                <a:extLst>
                  <a:ext uri="{FF2B5EF4-FFF2-40B4-BE49-F238E27FC236}">
                    <a16:creationId xmlns:a16="http://schemas.microsoft.com/office/drawing/2014/main" id="{69E322D8-FF82-C0CA-F4C8-8B31021CFBBF}"/>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76" name="Oval 36">
                <a:extLst>
                  <a:ext uri="{FF2B5EF4-FFF2-40B4-BE49-F238E27FC236}">
                    <a16:creationId xmlns:a16="http://schemas.microsoft.com/office/drawing/2014/main" id="{17149759-AE0B-A00C-2720-7B8CEB110E89}"/>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3068" name="Text Box 37">
              <a:extLst>
                <a:ext uri="{FF2B5EF4-FFF2-40B4-BE49-F238E27FC236}">
                  <a16:creationId xmlns:a16="http://schemas.microsoft.com/office/drawing/2014/main" id="{BC364F2C-EF71-DE8F-99C6-62DD382C4A56}"/>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2892" name="Group 38">
            <a:extLst>
              <a:ext uri="{FF2B5EF4-FFF2-40B4-BE49-F238E27FC236}">
                <a16:creationId xmlns:a16="http://schemas.microsoft.com/office/drawing/2014/main" id="{18F7F034-7F63-2491-D67B-C886DDC9EA3A}"/>
              </a:ext>
            </a:extLst>
          </p:cNvPr>
          <p:cNvGrpSpPr>
            <a:grpSpLocks/>
          </p:cNvGrpSpPr>
          <p:nvPr/>
        </p:nvGrpSpPr>
        <p:grpSpPr bwMode="auto">
          <a:xfrm>
            <a:off x="6203950" y="3330576"/>
            <a:ext cx="514350" cy="354013"/>
            <a:chOff x="4436" y="2378"/>
            <a:chExt cx="1152" cy="790"/>
          </a:xfrm>
        </p:grpSpPr>
        <p:grpSp>
          <p:nvGrpSpPr>
            <p:cNvPr id="123057" name="Group 39">
              <a:extLst>
                <a:ext uri="{FF2B5EF4-FFF2-40B4-BE49-F238E27FC236}">
                  <a16:creationId xmlns:a16="http://schemas.microsoft.com/office/drawing/2014/main" id="{FDD9335D-6451-1EE5-35C6-C57136206491}"/>
                </a:ext>
              </a:extLst>
            </p:cNvPr>
            <p:cNvGrpSpPr>
              <a:grpSpLocks/>
            </p:cNvGrpSpPr>
            <p:nvPr/>
          </p:nvGrpSpPr>
          <p:grpSpPr bwMode="auto">
            <a:xfrm>
              <a:off x="4436" y="2378"/>
              <a:ext cx="1152" cy="702"/>
              <a:chOff x="3964" y="2641"/>
              <a:chExt cx="1152" cy="702"/>
            </a:xfrm>
          </p:grpSpPr>
          <p:sp>
            <p:nvSpPr>
              <p:cNvPr id="123059" name="AutoShape 40">
                <a:extLst>
                  <a:ext uri="{FF2B5EF4-FFF2-40B4-BE49-F238E27FC236}">
                    <a16:creationId xmlns:a16="http://schemas.microsoft.com/office/drawing/2014/main" id="{F275B0A1-13DB-3E2C-FEED-28CBA031E9DE}"/>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60" name="Oval 41">
                <a:extLst>
                  <a:ext uri="{FF2B5EF4-FFF2-40B4-BE49-F238E27FC236}">
                    <a16:creationId xmlns:a16="http://schemas.microsoft.com/office/drawing/2014/main" id="{B650F4A9-45F9-4BDE-3E19-40EC43111189}"/>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61" name="Oval 42">
                <a:extLst>
                  <a:ext uri="{FF2B5EF4-FFF2-40B4-BE49-F238E27FC236}">
                    <a16:creationId xmlns:a16="http://schemas.microsoft.com/office/drawing/2014/main" id="{0C02790E-8B11-F458-81CC-369343A91E60}"/>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62" name="Oval 43">
                <a:extLst>
                  <a:ext uri="{FF2B5EF4-FFF2-40B4-BE49-F238E27FC236}">
                    <a16:creationId xmlns:a16="http://schemas.microsoft.com/office/drawing/2014/main" id="{386F2120-CBC9-B64F-40B4-27B8A1749E45}"/>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63" name="Oval 44">
                <a:extLst>
                  <a:ext uri="{FF2B5EF4-FFF2-40B4-BE49-F238E27FC236}">
                    <a16:creationId xmlns:a16="http://schemas.microsoft.com/office/drawing/2014/main" id="{B26D94DF-5AE6-86E4-F3FA-A193C15BE0C8}"/>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64" name="Oval 45">
                <a:extLst>
                  <a:ext uri="{FF2B5EF4-FFF2-40B4-BE49-F238E27FC236}">
                    <a16:creationId xmlns:a16="http://schemas.microsoft.com/office/drawing/2014/main" id="{24BD1063-4A62-2673-86EF-B70063FA5026}"/>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65" name="Oval 46">
                <a:extLst>
                  <a:ext uri="{FF2B5EF4-FFF2-40B4-BE49-F238E27FC236}">
                    <a16:creationId xmlns:a16="http://schemas.microsoft.com/office/drawing/2014/main" id="{60CB4FFD-3682-D3FA-9B08-611BA3570C8C}"/>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66" name="Oval 47">
                <a:extLst>
                  <a:ext uri="{FF2B5EF4-FFF2-40B4-BE49-F238E27FC236}">
                    <a16:creationId xmlns:a16="http://schemas.microsoft.com/office/drawing/2014/main" id="{D5DAED8C-59A2-AC0C-6C68-1D08FF156919}"/>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3058" name="Text Box 48">
              <a:extLst>
                <a:ext uri="{FF2B5EF4-FFF2-40B4-BE49-F238E27FC236}">
                  <a16:creationId xmlns:a16="http://schemas.microsoft.com/office/drawing/2014/main" id="{D6E6605A-3575-F185-1899-C98159904C82}"/>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2893" name="Group 49">
            <a:extLst>
              <a:ext uri="{FF2B5EF4-FFF2-40B4-BE49-F238E27FC236}">
                <a16:creationId xmlns:a16="http://schemas.microsoft.com/office/drawing/2014/main" id="{18098C6D-C30A-402C-1551-7AAA238AB23D}"/>
              </a:ext>
            </a:extLst>
          </p:cNvPr>
          <p:cNvGrpSpPr>
            <a:grpSpLocks/>
          </p:cNvGrpSpPr>
          <p:nvPr/>
        </p:nvGrpSpPr>
        <p:grpSpPr bwMode="auto">
          <a:xfrm>
            <a:off x="4808538" y="3330576"/>
            <a:ext cx="514350" cy="354013"/>
            <a:chOff x="4436" y="2378"/>
            <a:chExt cx="1152" cy="790"/>
          </a:xfrm>
        </p:grpSpPr>
        <p:grpSp>
          <p:nvGrpSpPr>
            <p:cNvPr id="123047" name="Group 50">
              <a:extLst>
                <a:ext uri="{FF2B5EF4-FFF2-40B4-BE49-F238E27FC236}">
                  <a16:creationId xmlns:a16="http://schemas.microsoft.com/office/drawing/2014/main" id="{FB446995-738C-CE80-8E99-BD0BCFAD8927}"/>
                </a:ext>
              </a:extLst>
            </p:cNvPr>
            <p:cNvGrpSpPr>
              <a:grpSpLocks/>
            </p:cNvGrpSpPr>
            <p:nvPr/>
          </p:nvGrpSpPr>
          <p:grpSpPr bwMode="auto">
            <a:xfrm>
              <a:off x="4436" y="2378"/>
              <a:ext cx="1152" cy="702"/>
              <a:chOff x="3964" y="2641"/>
              <a:chExt cx="1152" cy="702"/>
            </a:xfrm>
          </p:grpSpPr>
          <p:sp>
            <p:nvSpPr>
              <p:cNvPr id="123049" name="AutoShape 51">
                <a:extLst>
                  <a:ext uri="{FF2B5EF4-FFF2-40B4-BE49-F238E27FC236}">
                    <a16:creationId xmlns:a16="http://schemas.microsoft.com/office/drawing/2014/main" id="{643EA3B5-AD91-6AFA-23DE-0F8EDF50C8EF}"/>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50" name="Oval 52">
                <a:extLst>
                  <a:ext uri="{FF2B5EF4-FFF2-40B4-BE49-F238E27FC236}">
                    <a16:creationId xmlns:a16="http://schemas.microsoft.com/office/drawing/2014/main" id="{FA484223-6557-8AB3-8411-326F9DB13698}"/>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51" name="Oval 53">
                <a:extLst>
                  <a:ext uri="{FF2B5EF4-FFF2-40B4-BE49-F238E27FC236}">
                    <a16:creationId xmlns:a16="http://schemas.microsoft.com/office/drawing/2014/main" id="{4A16480B-F9CB-C879-CF26-748FF80237C3}"/>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52" name="Oval 54">
                <a:extLst>
                  <a:ext uri="{FF2B5EF4-FFF2-40B4-BE49-F238E27FC236}">
                    <a16:creationId xmlns:a16="http://schemas.microsoft.com/office/drawing/2014/main" id="{9E1092C1-E56D-7EED-AA73-523067ED8433}"/>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53" name="Oval 55">
                <a:extLst>
                  <a:ext uri="{FF2B5EF4-FFF2-40B4-BE49-F238E27FC236}">
                    <a16:creationId xmlns:a16="http://schemas.microsoft.com/office/drawing/2014/main" id="{DF4FB6A5-E821-37CB-4ABA-DF5477B6675C}"/>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54" name="Oval 56">
                <a:extLst>
                  <a:ext uri="{FF2B5EF4-FFF2-40B4-BE49-F238E27FC236}">
                    <a16:creationId xmlns:a16="http://schemas.microsoft.com/office/drawing/2014/main" id="{3D02E0B7-3A93-5F24-2418-9C29B93E9FCE}"/>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55" name="Oval 57">
                <a:extLst>
                  <a:ext uri="{FF2B5EF4-FFF2-40B4-BE49-F238E27FC236}">
                    <a16:creationId xmlns:a16="http://schemas.microsoft.com/office/drawing/2014/main" id="{AA9CCBD4-8273-54DA-968F-ECE8B9BD3FE4}"/>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56" name="Oval 58">
                <a:extLst>
                  <a:ext uri="{FF2B5EF4-FFF2-40B4-BE49-F238E27FC236}">
                    <a16:creationId xmlns:a16="http://schemas.microsoft.com/office/drawing/2014/main" id="{E88B93AB-1F71-96F1-878C-8E3062A1C201}"/>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3048" name="Text Box 59">
              <a:extLst>
                <a:ext uri="{FF2B5EF4-FFF2-40B4-BE49-F238E27FC236}">
                  <a16:creationId xmlns:a16="http://schemas.microsoft.com/office/drawing/2014/main" id="{7D987CD5-803A-7C99-6A64-FD6914B6CDAB}"/>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2894" name="Group 60">
            <a:extLst>
              <a:ext uri="{FF2B5EF4-FFF2-40B4-BE49-F238E27FC236}">
                <a16:creationId xmlns:a16="http://schemas.microsoft.com/office/drawing/2014/main" id="{CD125BF9-45E8-34CB-0DEF-3788F57548D5}"/>
              </a:ext>
            </a:extLst>
          </p:cNvPr>
          <p:cNvGrpSpPr>
            <a:grpSpLocks/>
          </p:cNvGrpSpPr>
          <p:nvPr/>
        </p:nvGrpSpPr>
        <p:grpSpPr bwMode="auto">
          <a:xfrm>
            <a:off x="4222750" y="3330576"/>
            <a:ext cx="514350" cy="354013"/>
            <a:chOff x="4436" y="2378"/>
            <a:chExt cx="1152" cy="790"/>
          </a:xfrm>
        </p:grpSpPr>
        <p:grpSp>
          <p:nvGrpSpPr>
            <p:cNvPr id="123037" name="Group 61">
              <a:extLst>
                <a:ext uri="{FF2B5EF4-FFF2-40B4-BE49-F238E27FC236}">
                  <a16:creationId xmlns:a16="http://schemas.microsoft.com/office/drawing/2014/main" id="{C5B7C29D-6DEC-486F-8EC9-FD5BD22B65C9}"/>
                </a:ext>
              </a:extLst>
            </p:cNvPr>
            <p:cNvGrpSpPr>
              <a:grpSpLocks/>
            </p:cNvGrpSpPr>
            <p:nvPr/>
          </p:nvGrpSpPr>
          <p:grpSpPr bwMode="auto">
            <a:xfrm>
              <a:off x="4436" y="2378"/>
              <a:ext cx="1152" cy="702"/>
              <a:chOff x="3964" y="2641"/>
              <a:chExt cx="1152" cy="702"/>
            </a:xfrm>
          </p:grpSpPr>
          <p:sp>
            <p:nvSpPr>
              <p:cNvPr id="123039" name="AutoShape 62">
                <a:extLst>
                  <a:ext uri="{FF2B5EF4-FFF2-40B4-BE49-F238E27FC236}">
                    <a16:creationId xmlns:a16="http://schemas.microsoft.com/office/drawing/2014/main" id="{8C696063-24E4-C14A-4534-32891032E663}"/>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40" name="Oval 63">
                <a:extLst>
                  <a:ext uri="{FF2B5EF4-FFF2-40B4-BE49-F238E27FC236}">
                    <a16:creationId xmlns:a16="http://schemas.microsoft.com/office/drawing/2014/main" id="{6E92A2CA-9091-4D5C-FD2A-D9B637D6EAD1}"/>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41" name="Oval 64">
                <a:extLst>
                  <a:ext uri="{FF2B5EF4-FFF2-40B4-BE49-F238E27FC236}">
                    <a16:creationId xmlns:a16="http://schemas.microsoft.com/office/drawing/2014/main" id="{84E478FC-2E15-1BBD-0CAE-AFB0A3FAB89A}"/>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42" name="Oval 65">
                <a:extLst>
                  <a:ext uri="{FF2B5EF4-FFF2-40B4-BE49-F238E27FC236}">
                    <a16:creationId xmlns:a16="http://schemas.microsoft.com/office/drawing/2014/main" id="{3F7F411E-BA12-1079-9A90-258027A0175C}"/>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43" name="Oval 66">
                <a:extLst>
                  <a:ext uri="{FF2B5EF4-FFF2-40B4-BE49-F238E27FC236}">
                    <a16:creationId xmlns:a16="http://schemas.microsoft.com/office/drawing/2014/main" id="{F122A714-64ED-674D-4B7B-67BCFE6831B6}"/>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44" name="Oval 67">
                <a:extLst>
                  <a:ext uri="{FF2B5EF4-FFF2-40B4-BE49-F238E27FC236}">
                    <a16:creationId xmlns:a16="http://schemas.microsoft.com/office/drawing/2014/main" id="{C3D62D53-24FD-3A67-F494-28F3F0A53368}"/>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45" name="Oval 68">
                <a:extLst>
                  <a:ext uri="{FF2B5EF4-FFF2-40B4-BE49-F238E27FC236}">
                    <a16:creationId xmlns:a16="http://schemas.microsoft.com/office/drawing/2014/main" id="{5D22A9E9-1C45-745A-96C7-C90CDDD2C504}"/>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46" name="Oval 69">
                <a:extLst>
                  <a:ext uri="{FF2B5EF4-FFF2-40B4-BE49-F238E27FC236}">
                    <a16:creationId xmlns:a16="http://schemas.microsoft.com/office/drawing/2014/main" id="{323DF5D0-4435-1CBE-2B73-3A6895FF42EF}"/>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3038" name="Text Box 70">
              <a:extLst>
                <a:ext uri="{FF2B5EF4-FFF2-40B4-BE49-F238E27FC236}">
                  <a16:creationId xmlns:a16="http://schemas.microsoft.com/office/drawing/2014/main" id="{22D64E14-9F38-B0A9-0B22-57FF3DEA15B7}"/>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2895" name="Group 71">
            <a:extLst>
              <a:ext uri="{FF2B5EF4-FFF2-40B4-BE49-F238E27FC236}">
                <a16:creationId xmlns:a16="http://schemas.microsoft.com/office/drawing/2014/main" id="{BAE84D24-A9D1-DC0B-7D4D-9EE9E833A834}"/>
              </a:ext>
            </a:extLst>
          </p:cNvPr>
          <p:cNvGrpSpPr>
            <a:grpSpLocks/>
          </p:cNvGrpSpPr>
          <p:nvPr/>
        </p:nvGrpSpPr>
        <p:grpSpPr bwMode="auto">
          <a:xfrm>
            <a:off x="5492750" y="2506663"/>
            <a:ext cx="514350" cy="354012"/>
            <a:chOff x="4436" y="2378"/>
            <a:chExt cx="1152" cy="790"/>
          </a:xfrm>
        </p:grpSpPr>
        <p:grpSp>
          <p:nvGrpSpPr>
            <p:cNvPr id="123027" name="Group 72">
              <a:extLst>
                <a:ext uri="{FF2B5EF4-FFF2-40B4-BE49-F238E27FC236}">
                  <a16:creationId xmlns:a16="http://schemas.microsoft.com/office/drawing/2014/main" id="{0E8E6557-3CED-F138-C146-96E59CCE019E}"/>
                </a:ext>
              </a:extLst>
            </p:cNvPr>
            <p:cNvGrpSpPr>
              <a:grpSpLocks/>
            </p:cNvGrpSpPr>
            <p:nvPr/>
          </p:nvGrpSpPr>
          <p:grpSpPr bwMode="auto">
            <a:xfrm>
              <a:off x="4436" y="2378"/>
              <a:ext cx="1152" cy="702"/>
              <a:chOff x="3964" y="2641"/>
              <a:chExt cx="1152" cy="702"/>
            </a:xfrm>
          </p:grpSpPr>
          <p:sp>
            <p:nvSpPr>
              <p:cNvPr id="123029" name="AutoShape 73">
                <a:extLst>
                  <a:ext uri="{FF2B5EF4-FFF2-40B4-BE49-F238E27FC236}">
                    <a16:creationId xmlns:a16="http://schemas.microsoft.com/office/drawing/2014/main" id="{3812410A-A708-D014-99D9-196B0047D98D}"/>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30" name="Oval 74">
                <a:extLst>
                  <a:ext uri="{FF2B5EF4-FFF2-40B4-BE49-F238E27FC236}">
                    <a16:creationId xmlns:a16="http://schemas.microsoft.com/office/drawing/2014/main" id="{9EABC533-41B3-0B75-DA01-37AAE66FF9A0}"/>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31" name="Oval 75">
                <a:extLst>
                  <a:ext uri="{FF2B5EF4-FFF2-40B4-BE49-F238E27FC236}">
                    <a16:creationId xmlns:a16="http://schemas.microsoft.com/office/drawing/2014/main" id="{1D5D23AD-923E-5821-0AA2-4D9AF26AE62A}"/>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32" name="Oval 76">
                <a:extLst>
                  <a:ext uri="{FF2B5EF4-FFF2-40B4-BE49-F238E27FC236}">
                    <a16:creationId xmlns:a16="http://schemas.microsoft.com/office/drawing/2014/main" id="{DA0319EC-C2E7-1DA2-8B40-9A87A79DCBB6}"/>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33" name="Oval 77">
                <a:extLst>
                  <a:ext uri="{FF2B5EF4-FFF2-40B4-BE49-F238E27FC236}">
                    <a16:creationId xmlns:a16="http://schemas.microsoft.com/office/drawing/2014/main" id="{C28D1E60-C71D-E935-CE92-723E76C95890}"/>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34" name="Oval 78">
                <a:extLst>
                  <a:ext uri="{FF2B5EF4-FFF2-40B4-BE49-F238E27FC236}">
                    <a16:creationId xmlns:a16="http://schemas.microsoft.com/office/drawing/2014/main" id="{AE2AECD4-E914-BB29-4A1C-CE070915E297}"/>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35" name="Oval 79">
                <a:extLst>
                  <a:ext uri="{FF2B5EF4-FFF2-40B4-BE49-F238E27FC236}">
                    <a16:creationId xmlns:a16="http://schemas.microsoft.com/office/drawing/2014/main" id="{543FB518-080F-F721-55CC-C840F0D95FEB}"/>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36" name="Oval 80">
                <a:extLst>
                  <a:ext uri="{FF2B5EF4-FFF2-40B4-BE49-F238E27FC236}">
                    <a16:creationId xmlns:a16="http://schemas.microsoft.com/office/drawing/2014/main" id="{A30B0851-BFFB-8ED0-70C2-13910CAFFFCC}"/>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3028" name="Text Box 81">
              <a:extLst>
                <a:ext uri="{FF2B5EF4-FFF2-40B4-BE49-F238E27FC236}">
                  <a16:creationId xmlns:a16="http://schemas.microsoft.com/office/drawing/2014/main" id="{D5B17019-B1BF-69A4-70E2-CD9F95173E6B}"/>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2896" name="Group 82">
            <a:extLst>
              <a:ext uri="{FF2B5EF4-FFF2-40B4-BE49-F238E27FC236}">
                <a16:creationId xmlns:a16="http://schemas.microsoft.com/office/drawing/2014/main" id="{7BA38793-1F19-5D52-AE46-24D6F99844B9}"/>
              </a:ext>
            </a:extLst>
          </p:cNvPr>
          <p:cNvGrpSpPr>
            <a:grpSpLocks/>
          </p:cNvGrpSpPr>
          <p:nvPr/>
        </p:nvGrpSpPr>
        <p:grpSpPr bwMode="auto">
          <a:xfrm>
            <a:off x="3559175" y="2528888"/>
            <a:ext cx="514350" cy="354012"/>
            <a:chOff x="4436" y="2378"/>
            <a:chExt cx="1152" cy="790"/>
          </a:xfrm>
        </p:grpSpPr>
        <p:grpSp>
          <p:nvGrpSpPr>
            <p:cNvPr id="123017" name="Group 83">
              <a:extLst>
                <a:ext uri="{FF2B5EF4-FFF2-40B4-BE49-F238E27FC236}">
                  <a16:creationId xmlns:a16="http://schemas.microsoft.com/office/drawing/2014/main" id="{F1D6AF18-DEE9-89CD-FBC1-1D9EC99CF87D}"/>
                </a:ext>
              </a:extLst>
            </p:cNvPr>
            <p:cNvGrpSpPr>
              <a:grpSpLocks/>
            </p:cNvGrpSpPr>
            <p:nvPr/>
          </p:nvGrpSpPr>
          <p:grpSpPr bwMode="auto">
            <a:xfrm>
              <a:off x="4436" y="2378"/>
              <a:ext cx="1152" cy="702"/>
              <a:chOff x="3964" y="2641"/>
              <a:chExt cx="1152" cy="702"/>
            </a:xfrm>
          </p:grpSpPr>
          <p:sp>
            <p:nvSpPr>
              <p:cNvPr id="123019" name="AutoShape 84">
                <a:extLst>
                  <a:ext uri="{FF2B5EF4-FFF2-40B4-BE49-F238E27FC236}">
                    <a16:creationId xmlns:a16="http://schemas.microsoft.com/office/drawing/2014/main" id="{19751B2A-C9A4-D487-899E-A4C51B75422C}"/>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20" name="Oval 85">
                <a:extLst>
                  <a:ext uri="{FF2B5EF4-FFF2-40B4-BE49-F238E27FC236}">
                    <a16:creationId xmlns:a16="http://schemas.microsoft.com/office/drawing/2014/main" id="{E88FA9CF-8C03-B20B-E222-FD5B3CFEB270}"/>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21" name="Oval 86">
                <a:extLst>
                  <a:ext uri="{FF2B5EF4-FFF2-40B4-BE49-F238E27FC236}">
                    <a16:creationId xmlns:a16="http://schemas.microsoft.com/office/drawing/2014/main" id="{6D4F5017-8855-CBC4-6C7A-A16F3F699F7F}"/>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22" name="Oval 87">
                <a:extLst>
                  <a:ext uri="{FF2B5EF4-FFF2-40B4-BE49-F238E27FC236}">
                    <a16:creationId xmlns:a16="http://schemas.microsoft.com/office/drawing/2014/main" id="{169468D6-8AA5-530F-19BA-D5E9D71777A1}"/>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23" name="Oval 88">
                <a:extLst>
                  <a:ext uri="{FF2B5EF4-FFF2-40B4-BE49-F238E27FC236}">
                    <a16:creationId xmlns:a16="http://schemas.microsoft.com/office/drawing/2014/main" id="{834BD50C-7295-757A-1B47-4DB5369D60FF}"/>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24" name="Oval 89">
                <a:extLst>
                  <a:ext uri="{FF2B5EF4-FFF2-40B4-BE49-F238E27FC236}">
                    <a16:creationId xmlns:a16="http://schemas.microsoft.com/office/drawing/2014/main" id="{C2382AD5-25EB-124B-561F-5C44DA415325}"/>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25" name="Oval 90">
                <a:extLst>
                  <a:ext uri="{FF2B5EF4-FFF2-40B4-BE49-F238E27FC236}">
                    <a16:creationId xmlns:a16="http://schemas.microsoft.com/office/drawing/2014/main" id="{2B3150F3-8881-86E5-9DDA-EBEC6BD36F56}"/>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26" name="Oval 91">
                <a:extLst>
                  <a:ext uri="{FF2B5EF4-FFF2-40B4-BE49-F238E27FC236}">
                    <a16:creationId xmlns:a16="http://schemas.microsoft.com/office/drawing/2014/main" id="{2B88ED37-891A-FFB2-BBC6-09BE89BDA010}"/>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3018" name="Text Box 92">
              <a:extLst>
                <a:ext uri="{FF2B5EF4-FFF2-40B4-BE49-F238E27FC236}">
                  <a16:creationId xmlns:a16="http://schemas.microsoft.com/office/drawing/2014/main" id="{F52AC3D3-890B-64BD-73F5-D6805B2B92D0}"/>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2897" name="Group 93">
            <a:extLst>
              <a:ext uri="{FF2B5EF4-FFF2-40B4-BE49-F238E27FC236}">
                <a16:creationId xmlns:a16="http://schemas.microsoft.com/office/drawing/2014/main" id="{D9B873B0-52F2-3A38-CBB0-EA9F5F4F8CFF}"/>
              </a:ext>
            </a:extLst>
          </p:cNvPr>
          <p:cNvGrpSpPr>
            <a:grpSpLocks/>
          </p:cNvGrpSpPr>
          <p:nvPr/>
        </p:nvGrpSpPr>
        <p:grpSpPr bwMode="auto">
          <a:xfrm>
            <a:off x="6878638" y="2489201"/>
            <a:ext cx="514350" cy="354013"/>
            <a:chOff x="4436" y="2378"/>
            <a:chExt cx="1152" cy="790"/>
          </a:xfrm>
        </p:grpSpPr>
        <p:grpSp>
          <p:nvGrpSpPr>
            <p:cNvPr id="123007" name="Group 94">
              <a:extLst>
                <a:ext uri="{FF2B5EF4-FFF2-40B4-BE49-F238E27FC236}">
                  <a16:creationId xmlns:a16="http://schemas.microsoft.com/office/drawing/2014/main" id="{0027F55A-9775-FC29-30ED-D6671040F8BF}"/>
                </a:ext>
              </a:extLst>
            </p:cNvPr>
            <p:cNvGrpSpPr>
              <a:grpSpLocks/>
            </p:cNvGrpSpPr>
            <p:nvPr/>
          </p:nvGrpSpPr>
          <p:grpSpPr bwMode="auto">
            <a:xfrm>
              <a:off x="4436" y="2378"/>
              <a:ext cx="1152" cy="702"/>
              <a:chOff x="3964" y="2641"/>
              <a:chExt cx="1152" cy="702"/>
            </a:xfrm>
          </p:grpSpPr>
          <p:sp>
            <p:nvSpPr>
              <p:cNvPr id="123009" name="AutoShape 95">
                <a:extLst>
                  <a:ext uri="{FF2B5EF4-FFF2-40B4-BE49-F238E27FC236}">
                    <a16:creationId xmlns:a16="http://schemas.microsoft.com/office/drawing/2014/main" id="{3054B23E-C6ED-BF69-499F-F4B8359E1F57}"/>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10" name="Oval 96">
                <a:extLst>
                  <a:ext uri="{FF2B5EF4-FFF2-40B4-BE49-F238E27FC236}">
                    <a16:creationId xmlns:a16="http://schemas.microsoft.com/office/drawing/2014/main" id="{2F1283BD-FA7F-33B4-DE3C-0B6A06BD0F55}"/>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11" name="Oval 97">
                <a:extLst>
                  <a:ext uri="{FF2B5EF4-FFF2-40B4-BE49-F238E27FC236}">
                    <a16:creationId xmlns:a16="http://schemas.microsoft.com/office/drawing/2014/main" id="{D9D7DFEA-B620-6CCE-29F7-4076E048457B}"/>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12" name="Oval 98">
                <a:extLst>
                  <a:ext uri="{FF2B5EF4-FFF2-40B4-BE49-F238E27FC236}">
                    <a16:creationId xmlns:a16="http://schemas.microsoft.com/office/drawing/2014/main" id="{087E4D89-765A-47C2-B8BC-08B49AF5CC44}"/>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13" name="Oval 99">
                <a:extLst>
                  <a:ext uri="{FF2B5EF4-FFF2-40B4-BE49-F238E27FC236}">
                    <a16:creationId xmlns:a16="http://schemas.microsoft.com/office/drawing/2014/main" id="{B1CB5852-122D-5166-7A74-38D2F917DEA3}"/>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14" name="Oval 100">
                <a:extLst>
                  <a:ext uri="{FF2B5EF4-FFF2-40B4-BE49-F238E27FC236}">
                    <a16:creationId xmlns:a16="http://schemas.microsoft.com/office/drawing/2014/main" id="{25471151-F68B-BE90-4E10-8905FC3CF0A6}"/>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15" name="Oval 101">
                <a:extLst>
                  <a:ext uri="{FF2B5EF4-FFF2-40B4-BE49-F238E27FC236}">
                    <a16:creationId xmlns:a16="http://schemas.microsoft.com/office/drawing/2014/main" id="{F5330E3C-A7BC-5414-F118-91BA0C1E3E13}"/>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16" name="Oval 102">
                <a:extLst>
                  <a:ext uri="{FF2B5EF4-FFF2-40B4-BE49-F238E27FC236}">
                    <a16:creationId xmlns:a16="http://schemas.microsoft.com/office/drawing/2014/main" id="{6A51A86A-1F69-5E71-717B-AA54410EE55D}"/>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3008" name="Text Box 103">
              <a:extLst>
                <a:ext uri="{FF2B5EF4-FFF2-40B4-BE49-F238E27FC236}">
                  <a16:creationId xmlns:a16="http://schemas.microsoft.com/office/drawing/2014/main" id="{ADDAF70A-4FF5-3DE4-E968-9A952694552B}"/>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2898" name="Group 104">
            <a:extLst>
              <a:ext uri="{FF2B5EF4-FFF2-40B4-BE49-F238E27FC236}">
                <a16:creationId xmlns:a16="http://schemas.microsoft.com/office/drawing/2014/main" id="{9083C209-F974-A56D-8410-EA24617B2C9D}"/>
              </a:ext>
            </a:extLst>
          </p:cNvPr>
          <p:cNvGrpSpPr>
            <a:grpSpLocks/>
          </p:cNvGrpSpPr>
          <p:nvPr/>
        </p:nvGrpSpPr>
        <p:grpSpPr bwMode="auto">
          <a:xfrm>
            <a:off x="3538538" y="3346451"/>
            <a:ext cx="514350" cy="354013"/>
            <a:chOff x="4436" y="2378"/>
            <a:chExt cx="1152" cy="790"/>
          </a:xfrm>
        </p:grpSpPr>
        <p:grpSp>
          <p:nvGrpSpPr>
            <p:cNvPr id="122997" name="Group 105">
              <a:extLst>
                <a:ext uri="{FF2B5EF4-FFF2-40B4-BE49-F238E27FC236}">
                  <a16:creationId xmlns:a16="http://schemas.microsoft.com/office/drawing/2014/main" id="{8B120759-4B4E-7708-02B2-DA5883019A9E}"/>
                </a:ext>
              </a:extLst>
            </p:cNvPr>
            <p:cNvGrpSpPr>
              <a:grpSpLocks/>
            </p:cNvGrpSpPr>
            <p:nvPr/>
          </p:nvGrpSpPr>
          <p:grpSpPr bwMode="auto">
            <a:xfrm>
              <a:off x="4436" y="2378"/>
              <a:ext cx="1152" cy="702"/>
              <a:chOff x="3964" y="2641"/>
              <a:chExt cx="1152" cy="702"/>
            </a:xfrm>
          </p:grpSpPr>
          <p:sp>
            <p:nvSpPr>
              <p:cNvPr id="122999" name="AutoShape 106">
                <a:extLst>
                  <a:ext uri="{FF2B5EF4-FFF2-40B4-BE49-F238E27FC236}">
                    <a16:creationId xmlns:a16="http://schemas.microsoft.com/office/drawing/2014/main" id="{750E22DC-C5D2-5A01-E0F1-BAEAE1C1180A}"/>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00" name="Oval 107">
                <a:extLst>
                  <a:ext uri="{FF2B5EF4-FFF2-40B4-BE49-F238E27FC236}">
                    <a16:creationId xmlns:a16="http://schemas.microsoft.com/office/drawing/2014/main" id="{618A610D-14AB-2109-5ADA-86062ED7A090}"/>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01" name="Oval 108">
                <a:extLst>
                  <a:ext uri="{FF2B5EF4-FFF2-40B4-BE49-F238E27FC236}">
                    <a16:creationId xmlns:a16="http://schemas.microsoft.com/office/drawing/2014/main" id="{73878CDE-E3FD-9344-BFBB-0356DD45275C}"/>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02" name="Oval 109">
                <a:extLst>
                  <a:ext uri="{FF2B5EF4-FFF2-40B4-BE49-F238E27FC236}">
                    <a16:creationId xmlns:a16="http://schemas.microsoft.com/office/drawing/2014/main" id="{658D2CB7-05EB-C2A2-3203-7D676721CD8A}"/>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03" name="Oval 110">
                <a:extLst>
                  <a:ext uri="{FF2B5EF4-FFF2-40B4-BE49-F238E27FC236}">
                    <a16:creationId xmlns:a16="http://schemas.microsoft.com/office/drawing/2014/main" id="{40CF3CED-1B58-273E-0794-439F71E55ACA}"/>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04" name="Oval 111">
                <a:extLst>
                  <a:ext uri="{FF2B5EF4-FFF2-40B4-BE49-F238E27FC236}">
                    <a16:creationId xmlns:a16="http://schemas.microsoft.com/office/drawing/2014/main" id="{3C911071-1BD1-6989-A1AF-52A022F55D56}"/>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05" name="Oval 112">
                <a:extLst>
                  <a:ext uri="{FF2B5EF4-FFF2-40B4-BE49-F238E27FC236}">
                    <a16:creationId xmlns:a16="http://schemas.microsoft.com/office/drawing/2014/main" id="{69CCA7B2-E664-9769-98EA-B69CC1D0A95F}"/>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3006" name="Oval 113">
                <a:extLst>
                  <a:ext uri="{FF2B5EF4-FFF2-40B4-BE49-F238E27FC236}">
                    <a16:creationId xmlns:a16="http://schemas.microsoft.com/office/drawing/2014/main" id="{271C1238-7F8F-9151-CEDA-C73C8C812BA9}"/>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2998" name="Text Box 114">
              <a:extLst>
                <a:ext uri="{FF2B5EF4-FFF2-40B4-BE49-F238E27FC236}">
                  <a16:creationId xmlns:a16="http://schemas.microsoft.com/office/drawing/2014/main" id="{95B9A544-B28A-6901-5F1E-E28C7D92423F}"/>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2899" name="Group 115">
            <a:extLst>
              <a:ext uri="{FF2B5EF4-FFF2-40B4-BE49-F238E27FC236}">
                <a16:creationId xmlns:a16="http://schemas.microsoft.com/office/drawing/2014/main" id="{FF966CB9-27BF-77CD-385B-AD8B2F6190EF}"/>
              </a:ext>
            </a:extLst>
          </p:cNvPr>
          <p:cNvGrpSpPr>
            <a:grpSpLocks/>
          </p:cNvGrpSpPr>
          <p:nvPr/>
        </p:nvGrpSpPr>
        <p:grpSpPr bwMode="auto">
          <a:xfrm>
            <a:off x="4867275" y="2498726"/>
            <a:ext cx="514350" cy="354013"/>
            <a:chOff x="4436" y="2378"/>
            <a:chExt cx="1152" cy="790"/>
          </a:xfrm>
        </p:grpSpPr>
        <p:grpSp>
          <p:nvGrpSpPr>
            <p:cNvPr id="122987" name="Group 116">
              <a:extLst>
                <a:ext uri="{FF2B5EF4-FFF2-40B4-BE49-F238E27FC236}">
                  <a16:creationId xmlns:a16="http://schemas.microsoft.com/office/drawing/2014/main" id="{A2F2DCCD-8993-5D19-A379-4CBFF2179740}"/>
                </a:ext>
              </a:extLst>
            </p:cNvPr>
            <p:cNvGrpSpPr>
              <a:grpSpLocks/>
            </p:cNvGrpSpPr>
            <p:nvPr/>
          </p:nvGrpSpPr>
          <p:grpSpPr bwMode="auto">
            <a:xfrm>
              <a:off x="4436" y="2378"/>
              <a:ext cx="1152" cy="702"/>
              <a:chOff x="3964" y="2641"/>
              <a:chExt cx="1152" cy="702"/>
            </a:xfrm>
          </p:grpSpPr>
          <p:sp>
            <p:nvSpPr>
              <p:cNvPr id="122989" name="AutoShape 117">
                <a:extLst>
                  <a:ext uri="{FF2B5EF4-FFF2-40B4-BE49-F238E27FC236}">
                    <a16:creationId xmlns:a16="http://schemas.microsoft.com/office/drawing/2014/main" id="{6AE92597-2C5F-9C46-BC78-43244A6D0037}"/>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90" name="Oval 118">
                <a:extLst>
                  <a:ext uri="{FF2B5EF4-FFF2-40B4-BE49-F238E27FC236}">
                    <a16:creationId xmlns:a16="http://schemas.microsoft.com/office/drawing/2014/main" id="{C1385224-2305-5061-6171-0A6AF4849E84}"/>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91" name="Oval 119">
                <a:extLst>
                  <a:ext uri="{FF2B5EF4-FFF2-40B4-BE49-F238E27FC236}">
                    <a16:creationId xmlns:a16="http://schemas.microsoft.com/office/drawing/2014/main" id="{5668693B-519A-1CD3-2E69-BFC0D771B3BE}"/>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92" name="Oval 120">
                <a:extLst>
                  <a:ext uri="{FF2B5EF4-FFF2-40B4-BE49-F238E27FC236}">
                    <a16:creationId xmlns:a16="http://schemas.microsoft.com/office/drawing/2014/main" id="{69391402-5276-5085-7671-114D4345F806}"/>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93" name="Oval 121">
                <a:extLst>
                  <a:ext uri="{FF2B5EF4-FFF2-40B4-BE49-F238E27FC236}">
                    <a16:creationId xmlns:a16="http://schemas.microsoft.com/office/drawing/2014/main" id="{4FD57A2F-6E4B-B061-43B5-D244BEC7ED6F}"/>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94" name="Oval 122">
                <a:extLst>
                  <a:ext uri="{FF2B5EF4-FFF2-40B4-BE49-F238E27FC236}">
                    <a16:creationId xmlns:a16="http://schemas.microsoft.com/office/drawing/2014/main" id="{7C484D71-68DB-E0FC-7826-75087A5EAA15}"/>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95" name="Oval 123">
                <a:extLst>
                  <a:ext uri="{FF2B5EF4-FFF2-40B4-BE49-F238E27FC236}">
                    <a16:creationId xmlns:a16="http://schemas.microsoft.com/office/drawing/2014/main" id="{26F3A366-22A4-532F-7BBB-0CB35E18A659}"/>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96" name="Oval 124">
                <a:extLst>
                  <a:ext uri="{FF2B5EF4-FFF2-40B4-BE49-F238E27FC236}">
                    <a16:creationId xmlns:a16="http://schemas.microsoft.com/office/drawing/2014/main" id="{76669E59-9F90-BC35-5C7C-A5580E9DB6FE}"/>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2988" name="Text Box 125">
              <a:extLst>
                <a:ext uri="{FF2B5EF4-FFF2-40B4-BE49-F238E27FC236}">
                  <a16:creationId xmlns:a16="http://schemas.microsoft.com/office/drawing/2014/main" id="{4702FF2D-950E-4E6C-1D2A-EC7B4FFF9CF9}"/>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2900" name="Group 126">
            <a:extLst>
              <a:ext uri="{FF2B5EF4-FFF2-40B4-BE49-F238E27FC236}">
                <a16:creationId xmlns:a16="http://schemas.microsoft.com/office/drawing/2014/main" id="{3C904132-34C7-AC8B-2F94-00EDC5E83E04}"/>
              </a:ext>
            </a:extLst>
          </p:cNvPr>
          <p:cNvGrpSpPr>
            <a:grpSpLocks/>
          </p:cNvGrpSpPr>
          <p:nvPr/>
        </p:nvGrpSpPr>
        <p:grpSpPr bwMode="auto">
          <a:xfrm>
            <a:off x="4205288" y="2509838"/>
            <a:ext cx="514350" cy="354012"/>
            <a:chOff x="4436" y="2378"/>
            <a:chExt cx="1152" cy="790"/>
          </a:xfrm>
        </p:grpSpPr>
        <p:grpSp>
          <p:nvGrpSpPr>
            <p:cNvPr id="122977" name="Group 127">
              <a:extLst>
                <a:ext uri="{FF2B5EF4-FFF2-40B4-BE49-F238E27FC236}">
                  <a16:creationId xmlns:a16="http://schemas.microsoft.com/office/drawing/2014/main" id="{F79B15CA-74BA-EF2C-2373-1E89F5312296}"/>
                </a:ext>
              </a:extLst>
            </p:cNvPr>
            <p:cNvGrpSpPr>
              <a:grpSpLocks/>
            </p:cNvGrpSpPr>
            <p:nvPr/>
          </p:nvGrpSpPr>
          <p:grpSpPr bwMode="auto">
            <a:xfrm>
              <a:off x="4436" y="2378"/>
              <a:ext cx="1152" cy="702"/>
              <a:chOff x="3964" y="2641"/>
              <a:chExt cx="1152" cy="702"/>
            </a:xfrm>
          </p:grpSpPr>
          <p:sp>
            <p:nvSpPr>
              <p:cNvPr id="122979" name="AutoShape 128">
                <a:extLst>
                  <a:ext uri="{FF2B5EF4-FFF2-40B4-BE49-F238E27FC236}">
                    <a16:creationId xmlns:a16="http://schemas.microsoft.com/office/drawing/2014/main" id="{022760D1-92E5-9A15-A2B2-B6E4F45EAB68}"/>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80" name="Oval 129">
                <a:extLst>
                  <a:ext uri="{FF2B5EF4-FFF2-40B4-BE49-F238E27FC236}">
                    <a16:creationId xmlns:a16="http://schemas.microsoft.com/office/drawing/2014/main" id="{F0AE4B76-07C9-78C7-2126-33B860E03AAC}"/>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81" name="Oval 130">
                <a:extLst>
                  <a:ext uri="{FF2B5EF4-FFF2-40B4-BE49-F238E27FC236}">
                    <a16:creationId xmlns:a16="http://schemas.microsoft.com/office/drawing/2014/main" id="{15312369-4F2B-A25B-9411-48587589CC6E}"/>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82" name="Oval 131">
                <a:extLst>
                  <a:ext uri="{FF2B5EF4-FFF2-40B4-BE49-F238E27FC236}">
                    <a16:creationId xmlns:a16="http://schemas.microsoft.com/office/drawing/2014/main" id="{2618EF50-C985-6329-BE00-471746C0DD68}"/>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83" name="Oval 132">
                <a:extLst>
                  <a:ext uri="{FF2B5EF4-FFF2-40B4-BE49-F238E27FC236}">
                    <a16:creationId xmlns:a16="http://schemas.microsoft.com/office/drawing/2014/main" id="{426B2163-80E5-662A-3224-1CC7F81D5819}"/>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84" name="Oval 133">
                <a:extLst>
                  <a:ext uri="{FF2B5EF4-FFF2-40B4-BE49-F238E27FC236}">
                    <a16:creationId xmlns:a16="http://schemas.microsoft.com/office/drawing/2014/main" id="{6A064AEC-515C-8AFF-F76E-BD043B850E7E}"/>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85" name="Oval 134">
                <a:extLst>
                  <a:ext uri="{FF2B5EF4-FFF2-40B4-BE49-F238E27FC236}">
                    <a16:creationId xmlns:a16="http://schemas.microsoft.com/office/drawing/2014/main" id="{7EC0576A-913E-BDAA-2840-B524E5CE150F}"/>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86" name="Oval 135">
                <a:extLst>
                  <a:ext uri="{FF2B5EF4-FFF2-40B4-BE49-F238E27FC236}">
                    <a16:creationId xmlns:a16="http://schemas.microsoft.com/office/drawing/2014/main" id="{1897435B-1B78-B308-EFC1-FC4B905F49B3}"/>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2978" name="Text Box 136">
              <a:extLst>
                <a:ext uri="{FF2B5EF4-FFF2-40B4-BE49-F238E27FC236}">
                  <a16:creationId xmlns:a16="http://schemas.microsoft.com/office/drawing/2014/main" id="{60923C1B-6A70-B994-7574-53021639DE45}"/>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2901" name="Group 184">
            <a:extLst>
              <a:ext uri="{FF2B5EF4-FFF2-40B4-BE49-F238E27FC236}">
                <a16:creationId xmlns:a16="http://schemas.microsoft.com/office/drawing/2014/main" id="{78759060-9A49-D31D-0233-F763AE3E1EF4}"/>
              </a:ext>
            </a:extLst>
          </p:cNvPr>
          <p:cNvGrpSpPr>
            <a:grpSpLocks/>
          </p:cNvGrpSpPr>
          <p:nvPr/>
        </p:nvGrpSpPr>
        <p:grpSpPr bwMode="auto">
          <a:xfrm>
            <a:off x="6248400" y="2511426"/>
            <a:ext cx="514350" cy="354013"/>
            <a:chOff x="4436" y="2378"/>
            <a:chExt cx="1152" cy="790"/>
          </a:xfrm>
        </p:grpSpPr>
        <p:grpSp>
          <p:nvGrpSpPr>
            <p:cNvPr id="122967" name="Group 185">
              <a:extLst>
                <a:ext uri="{FF2B5EF4-FFF2-40B4-BE49-F238E27FC236}">
                  <a16:creationId xmlns:a16="http://schemas.microsoft.com/office/drawing/2014/main" id="{55BB9726-8B16-7EFF-28EE-54068F8BAEC7}"/>
                </a:ext>
              </a:extLst>
            </p:cNvPr>
            <p:cNvGrpSpPr>
              <a:grpSpLocks/>
            </p:cNvGrpSpPr>
            <p:nvPr/>
          </p:nvGrpSpPr>
          <p:grpSpPr bwMode="auto">
            <a:xfrm>
              <a:off x="4436" y="2378"/>
              <a:ext cx="1152" cy="702"/>
              <a:chOff x="3964" y="2641"/>
              <a:chExt cx="1152" cy="702"/>
            </a:xfrm>
          </p:grpSpPr>
          <p:sp>
            <p:nvSpPr>
              <p:cNvPr id="122969" name="AutoShape 186">
                <a:extLst>
                  <a:ext uri="{FF2B5EF4-FFF2-40B4-BE49-F238E27FC236}">
                    <a16:creationId xmlns:a16="http://schemas.microsoft.com/office/drawing/2014/main" id="{D2DCEEC1-481B-C599-9782-21376390F8E5}"/>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70" name="Oval 187">
                <a:extLst>
                  <a:ext uri="{FF2B5EF4-FFF2-40B4-BE49-F238E27FC236}">
                    <a16:creationId xmlns:a16="http://schemas.microsoft.com/office/drawing/2014/main" id="{24732021-7AAB-A335-E583-1ADC9A489A37}"/>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71" name="Oval 188">
                <a:extLst>
                  <a:ext uri="{FF2B5EF4-FFF2-40B4-BE49-F238E27FC236}">
                    <a16:creationId xmlns:a16="http://schemas.microsoft.com/office/drawing/2014/main" id="{13ECA1B5-60E9-71BF-5748-6D9358BD3E9B}"/>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72" name="Oval 189">
                <a:extLst>
                  <a:ext uri="{FF2B5EF4-FFF2-40B4-BE49-F238E27FC236}">
                    <a16:creationId xmlns:a16="http://schemas.microsoft.com/office/drawing/2014/main" id="{401BB55D-B0E6-F986-F6A5-A3A33520AB38}"/>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73" name="Oval 190">
                <a:extLst>
                  <a:ext uri="{FF2B5EF4-FFF2-40B4-BE49-F238E27FC236}">
                    <a16:creationId xmlns:a16="http://schemas.microsoft.com/office/drawing/2014/main" id="{248A3ACB-467D-5E65-6997-0CE84CF5B191}"/>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74" name="Oval 191">
                <a:extLst>
                  <a:ext uri="{FF2B5EF4-FFF2-40B4-BE49-F238E27FC236}">
                    <a16:creationId xmlns:a16="http://schemas.microsoft.com/office/drawing/2014/main" id="{B05ABE65-EF88-FBA4-A142-8CB884D60960}"/>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75" name="Oval 192">
                <a:extLst>
                  <a:ext uri="{FF2B5EF4-FFF2-40B4-BE49-F238E27FC236}">
                    <a16:creationId xmlns:a16="http://schemas.microsoft.com/office/drawing/2014/main" id="{87B0E316-1C17-FB4D-EB29-1F63902A067A}"/>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76" name="Oval 193">
                <a:extLst>
                  <a:ext uri="{FF2B5EF4-FFF2-40B4-BE49-F238E27FC236}">
                    <a16:creationId xmlns:a16="http://schemas.microsoft.com/office/drawing/2014/main" id="{D20A7460-58B6-BC71-2EAC-E994AA6C229B}"/>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2968" name="Text Box 194">
              <a:extLst>
                <a:ext uri="{FF2B5EF4-FFF2-40B4-BE49-F238E27FC236}">
                  <a16:creationId xmlns:a16="http://schemas.microsoft.com/office/drawing/2014/main" id="{B573C515-215E-7918-C1DF-ADC71CC97140}"/>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sp>
        <p:nvSpPr>
          <p:cNvPr id="122902" name="Rectangle 216">
            <a:extLst>
              <a:ext uri="{FF2B5EF4-FFF2-40B4-BE49-F238E27FC236}">
                <a16:creationId xmlns:a16="http://schemas.microsoft.com/office/drawing/2014/main" id="{B89A310B-2058-39C6-5CFB-9031C52E22D8}"/>
              </a:ext>
            </a:extLst>
          </p:cNvPr>
          <p:cNvSpPr>
            <a:spLocks noChangeAspect="1" noChangeArrowheads="1"/>
          </p:cNvSpPr>
          <p:nvPr/>
        </p:nvSpPr>
        <p:spPr bwMode="auto">
          <a:xfrm>
            <a:off x="3302000" y="3765551"/>
            <a:ext cx="5327650" cy="53975"/>
          </a:xfrm>
          <a:prstGeom prst="rect">
            <a:avLst/>
          </a:prstGeom>
          <a:solidFill>
            <a:srgbClr val="FF66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03" name="Rectangle 217">
            <a:extLst>
              <a:ext uri="{FF2B5EF4-FFF2-40B4-BE49-F238E27FC236}">
                <a16:creationId xmlns:a16="http://schemas.microsoft.com/office/drawing/2014/main" id="{D56EB48F-A8F5-4FC2-59A9-3D5E8D0602AB}"/>
              </a:ext>
            </a:extLst>
          </p:cNvPr>
          <p:cNvSpPr>
            <a:spLocks noChangeAspect="1" noChangeArrowheads="1"/>
          </p:cNvSpPr>
          <p:nvPr/>
        </p:nvSpPr>
        <p:spPr bwMode="auto">
          <a:xfrm>
            <a:off x="3302000" y="2343151"/>
            <a:ext cx="5327650" cy="53975"/>
          </a:xfrm>
          <a:prstGeom prst="rect">
            <a:avLst/>
          </a:prstGeom>
          <a:solidFill>
            <a:srgbClr val="FF6600"/>
          </a:soli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04" name="Rectangle 218">
            <a:extLst>
              <a:ext uri="{FF2B5EF4-FFF2-40B4-BE49-F238E27FC236}">
                <a16:creationId xmlns:a16="http://schemas.microsoft.com/office/drawing/2014/main" id="{C92332D5-2978-B001-65E0-FA3729DEBA66}"/>
              </a:ext>
            </a:extLst>
          </p:cNvPr>
          <p:cNvSpPr>
            <a:spLocks noChangeAspect="1" noChangeArrowheads="1"/>
          </p:cNvSpPr>
          <p:nvPr/>
        </p:nvSpPr>
        <p:spPr bwMode="auto">
          <a:xfrm>
            <a:off x="3302001" y="2924176"/>
            <a:ext cx="3630613" cy="314325"/>
          </a:xfrm>
          <a:prstGeom prst="rect">
            <a:avLst/>
          </a:prstGeom>
          <a:gradFill rotWithShape="1">
            <a:gsLst>
              <a:gs pos="0">
                <a:srgbClr val="762F00"/>
              </a:gs>
              <a:gs pos="50000">
                <a:srgbClr val="FF6600"/>
              </a:gs>
              <a:gs pos="100000">
                <a:srgbClr val="762F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nvGrpSpPr>
          <p:cNvPr id="122912" name="Group 232">
            <a:extLst>
              <a:ext uri="{FF2B5EF4-FFF2-40B4-BE49-F238E27FC236}">
                <a16:creationId xmlns:a16="http://schemas.microsoft.com/office/drawing/2014/main" id="{4F3E482E-B9C5-9921-DE40-8010D743D60D}"/>
              </a:ext>
            </a:extLst>
          </p:cNvPr>
          <p:cNvGrpSpPr>
            <a:grpSpLocks/>
          </p:cNvGrpSpPr>
          <p:nvPr/>
        </p:nvGrpSpPr>
        <p:grpSpPr bwMode="auto">
          <a:xfrm>
            <a:off x="7002463" y="2924176"/>
            <a:ext cx="514350" cy="354013"/>
            <a:chOff x="4436" y="2378"/>
            <a:chExt cx="1152" cy="790"/>
          </a:xfrm>
        </p:grpSpPr>
        <p:grpSp>
          <p:nvGrpSpPr>
            <p:cNvPr id="122951" name="Group 233">
              <a:extLst>
                <a:ext uri="{FF2B5EF4-FFF2-40B4-BE49-F238E27FC236}">
                  <a16:creationId xmlns:a16="http://schemas.microsoft.com/office/drawing/2014/main" id="{E2DF22A6-720D-BE31-4908-A3B12EB4EAB9}"/>
                </a:ext>
              </a:extLst>
            </p:cNvPr>
            <p:cNvGrpSpPr>
              <a:grpSpLocks/>
            </p:cNvGrpSpPr>
            <p:nvPr/>
          </p:nvGrpSpPr>
          <p:grpSpPr bwMode="auto">
            <a:xfrm>
              <a:off x="4436" y="2378"/>
              <a:ext cx="1152" cy="702"/>
              <a:chOff x="3964" y="2641"/>
              <a:chExt cx="1152" cy="702"/>
            </a:xfrm>
          </p:grpSpPr>
          <p:sp>
            <p:nvSpPr>
              <p:cNvPr id="122953" name="AutoShape 234">
                <a:extLst>
                  <a:ext uri="{FF2B5EF4-FFF2-40B4-BE49-F238E27FC236}">
                    <a16:creationId xmlns:a16="http://schemas.microsoft.com/office/drawing/2014/main" id="{1E5CA4F7-2E83-DEBE-99AA-924A4ED8F777}"/>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54" name="Oval 235">
                <a:extLst>
                  <a:ext uri="{FF2B5EF4-FFF2-40B4-BE49-F238E27FC236}">
                    <a16:creationId xmlns:a16="http://schemas.microsoft.com/office/drawing/2014/main" id="{D2EA37D3-ADE6-AE0D-D5AA-66401756A86E}"/>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55" name="Oval 236">
                <a:extLst>
                  <a:ext uri="{FF2B5EF4-FFF2-40B4-BE49-F238E27FC236}">
                    <a16:creationId xmlns:a16="http://schemas.microsoft.com/office/drawing/2014/main" id="{47D5D987-8831-BCB9-1DA7-D348852F33D3}"/>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56" name="Oval 237">
                <a:extLst>
                  <a:ext uri="{FF2B5EF4-FFF2-40B4-BE49-F238E27FC236}">
                    <a16:creationId xmlns:a16="http://schemas.microsoft.com/office/drawing/2014/main" id="{9A76F201-FCDC-3BCB-F0E3-CECD73097695}"/>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57" name="Oval 238">
                <a:extLst>
                  <a:ext uri="{FF2B5EF4-FFF2-40B4-BE49-F238E27FC236}">
                    <a16:creationId xmlns:a16="http://schemas.microsoft.com/office/drawing/2014/main" id="{80F5FAF8-A671-2F44-8812-747985F9E680}"/>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58" name="Oval 239">
                <a:extLst>
                  <a:ext uri="{FF2B5EF4-FFF2-40B4-BE49-F238E27FC236}">
                    <a16:creationId xmlns:a16="http://schemas.microsoft.com/office/drawing/2014/main" id="{92B5AB41-C7BB-B9B5-B53A-BD8F00800F7C}"/>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59" name="Oval 240">
                <a:extLst>
                  <a:ext uri="{FF2B5EF4-FFF2-40B4-BE49-F238E27FC236}">
                    <a16:creationId xmlns:a16="http://schemas.microsoft.com/office/drawing/2014/main" id="{9A385C83-B549-7C46-551C-0257BFB5DA12}"/>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60" name="Oval 241">
                <a:extLst>
                  <a:ext uri="{FF2B5EF4-FFF2-40B4-BE49-F238E27FC236}">
                    <a16:creationId xmlns:a16="http://schemas.microsoft.com/office/drawing/2014/main" id="{BA86CCDE-2DCF-FC70-D21B-E82929717EB3}"/>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2952" name="Text Box 242">
              <a:extLst>
                <a:ext uri="{FF2B5EF4-FFF2-40B4-BE49-F238E27FC236}">
                  <a16:creationId xmlns:a16="http://schemas.microsoft.com/office/drawing/2014/main" id="{DA3DE8F6-A988-BC5C-CB88-3422CE4E4AD1}"/>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2913" name="Group 243">
            <a:extLst>
              <a:ext uri="{FF2B5EF4-FFF2-40B4-BE49-F238E27FC236}">
                <a16:creationId xmlns:a16="http://schemas.microsoft.com/office/drawing/2014/main" id="{9E9C4629-F964-7068-34FB-B88C1D354004}"/>
              </a:ext>
            </a:extLst>
          </p:cNvPr>
          <p:cNvGrpSpPr>
            <a:grpSpLocks/>
          </p:cNvGrpSpPr>
          <p:nvPr/>
        </p:nvGrpSpPr>
        <p:grpSpPr bwMode="auto">
          <a:xfrm>
            <a:off x="7581900" y="2903538"/>
            <a:ext cx="514350" cy="354012"/>
            <a:chOff x="4436" y="2378"/>
            <a:chExt cx="1152" cy="790"/>
          </a:xfrm>
        </p:grpSpPr>
        <p:grpSp>
          <p:nvGrpSpPr>
            <p:cNvPr id="122941" name="Group 244">
              <a:extLst>
                <a:ext uri="{FF2B5EF4-FFF2-40B4-BE49-F238E27FC236}">
                  <a16:creationId xmlns:a16="http://schemas.microsoft.com/office/drawing/2014/main" id="{C5E9F0F5-3F4E-46C1-7E4E-B3AD3CB56AFE}"/>
                </a:ext>
              </a:extLst>
            </p:cNvPr>
            <p:cNvGrpSpPr>
              <a:grpSpLocks/>
            </p:cNvGrpSpPr>
            <p:nvPr/>
          </p:nvGrpSpPr>
          <p:grpSpPr bwMode="auto">
            <a:xfrm>
              <a:off x="4436" y="2378"/>
              <a:ext cx="1152" cy="702"/>
              <a:chOff x="3964" y="2641"/>
              <a:chExt cx="1152" cy="702"/>
            </a:xfrm>
          </p:grpSpPr>
          <p:sp>
            <p:nvSpPr>
              <p:cNvPr id="122943" name="AutoShape 245">
                <a:extLst>
                  <a:ext uri="{FF2B5EF4-FFF2-40B4-BE49-F238E27FC236}">
                    <a16:creationId xmlns:a16="http://schemas.microsoft.com/office/drawing/2014/main" id="{C30DCC39-3B5A-C771-C7B4-DAC90797D891}"/>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44" name="Oval 246">
                <a:extLst>
                  <a:ext uri="{FF2B5EF4-FFF2-40B4-BE49-F238E27FC236}">
                    <a16:creationId xmlns:a16="http://schemas.microsoft.com/office/drawing/2014/main" id="{BCCC9FDD-0932-ED38-4584-279624766336}"/>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45" name="Oval 247">
                <a:extLst>
                  <a:ext uri="{FF2B5EF4-FFF2-40B4-BE49-F238E27FC236}">
                    <a16:creationId xmlns:a16="http://schemas.microsoft.com/office/drawing/2014/main" id="{CADAA88F-CE04-13D1-3832-31387DB2827D}"/>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46" name="Oval 248">
                <a:extLst>
                  <a:ext uri="{FF2B5EF4-FFF2-40B4-BE49-F238E27FC236}">
                    <a16:creationId xmlns:a16="http://schemas.microsoft.com/office/drawing/2014/main" id="{147FEC9D-E521-ACD5-89D0-A2912A895D60}"/>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47" name="Oval 249">
                <a:extLst>
                  <a:ext uri="{FF2B5EF4-FFF2-40B4-BE49-F238E27FC236}">
                    <a16:creationId xmlns:a16="http://schemas.microsoft.com/office/drawing/2014/main" id="{F6FA6A46-E1A0-8D8A-C723-D2B21D935CC1}"/>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48" name="Oval 250">
                <a:extLst>
                  <a:ext uri="{FF2B5EF4-FFF2-40B4-BE49-F238E27FC236}">
                    <a16:creationId xmlns:a16="http://schemas.microsoft.com/office/drawing/2014/main" id="{262316D3-FD46-28E2-7ACB-32E77AC8EAEB}"/>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49" name="Oval 251">
                <a:extLst>
                  <a:ext uri="{FF2B5EF4-FFF2-40B4-BE49-F238E27FC236}">
                    <a16:creationId xmlns:a16="http://schemas.microsoft.com/office/drawing/2014/main" id="{4000A66D-7A9C-B6F6-C9A5-C6EB948533DA}"/>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50" name="Oval 252">
                <a:extLst>
                  <a:ext uri="{FF2B5EF4-FFF2-40B4-BE49-F238E27FC236}">
                    <a16:creationId xmlns:a16="http://schemas.microsoft.com/office/drawing/2014/main" id="{079A67FF-5BCA-E5D1-E2A1-061C6F4608AB}"/>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2942" name="Text Box 253">
              <a:extLst>
                <a:ext uri="{FF2B5EF4-FFF2-40B4-BE49-F238E27FC236}">
                  <a16:creationId xmlns:a16="http://schemas.microsoft.com/office/drawing/2014/main" id="{37253589-32D9-8C89-817B-0E2DF3CCD16A}"/>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2914" name="Group 254">
            <a:extLst>
              <a:ext uri="{FF2B5EF4-FFF2-40B4-BE49-F238E27FC236}">
                <a16:creationId xmlns:a16="http://schemas.microsoft.com/office/drawing/2014/main" id="{D151DEBA-27A8-E2B1-3BFD-A86E4A4FD8AE}"/>
              </a:ext>
            </a:extLst>
          </p:cNvPr>
          <p:cNvGrpSpPr>
            <a:grpSpLocks/>
          </p:cNvGrpSpPr>
          <p:nvPr/>
        </p:nvGrpSpPr>
        <p:grpSpPr bwMode="auto">
          <a:xfrm>
            <a:off x="7005638" y="3349626"/>
            <a:ext cx="514350" cy="354013"/>
            <a:chOff x="4436" y="2378"/>
            <a:chExt cx="1152" cy="790"/>
          </a:xfrm>
        </p:grpSpPr>
        <p:grpSp>
          <p:nvGrpSpPr>
            <p:cNvPr id="122931" name="Group 255">
              <a:extLst>
                <a:ext uri="{FF2B5EF4-FFF2-40B4-BE49-F238E27FC236}">
                  <a16:creationId xmlns:a16="http://schemas.microsoft.com/office/drawing/2014/main" id="{77E911CA-2008-79BF-712A-54FD10C97FE7}"/>
                </a:ext>
              </a:extLst>
            </p:cNvPr>
            <p:cNvGrpSpPr>
              <a:grpSpLocks/>
            </p:cNvGrpSpPr>
            <p:nvPr/>
          </p:nvGrpSpPr>
          <p:grpSpPr bwMode="auto">
            <a:xfrm>
              <a:off x="4436" y="2378"/>
              <a:ext cx="1152" cy="702"/>
              <a:chOff x="3964" y="2641"/>
              <a:chExt cx="1152" cy="702"/>
            </a:xfrm>
          </p:grpSpPr>
          <p:sp>
            <p:nvSpPr>
              <p:cNvPr id="122933" name="AutoShape 256">
                <a:extLst>
                  <a:ext uri="{FF2B5EF4-FFF2-40B4-BE49-F238E27FC236}">
                    <a16:creationId xmlns:a16="http://schemas.microsoft.com/office/drawing/2014/main" id="{69C680EB-47AF-DF4A-A445-D6A863F643BE}"/>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34" name="Oval 257">
                <a:extLst>
                  <a:ext uri="{FF2B5EF4-FFF2-40B4-BE49-F238E27FC236}">
                    <a16:creationId xmlns:a16="http://schemas.microsoft.com/office/drawing/2014/main" id="{8597AC3E-8214-D370-7FF1-B6DE1EEB41CA}"/>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35" name="Oval 258">
                <a:extLst>
                  <a:ext uri="{FF2B5EF4-FFF2-40B4-BE49-F238E27FC236}">
                    <a16:creationId xmlns:a16="http://schemas.microsoft.com/office/drawing/2014/main" id="{37F7772F-9E3E-528F-9F7A-D7D0B11BD5DC}"/>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36" name="Oval 259">
                <a:extLst>
                  <a:ext uri="{FF2B5EF4-FFF2-40B4-BE49-F238E27FC236}">
                    <a16:creationId xmlns:a16="http://schemas.microsoft.com/office/drawing/2014/main" id="{BC9AF8DF-BD04-FE2B-585A-8E2A13873071}"/>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37" name="Oval 260">
                <a:extLst>
                  <a:ext uri="{FF2B5EF4-FFF2-40B4-BE49-F238E27FC236}">
                    <a16:creationId xmlns:a16="http://schemas.microsoft.com/office/drawing/2014/main" id="{9DB9336B-92B2-1FA3-ABB0-E1C9888C10F2}"/>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38" name="Oval 261">
                <a:extLst>
                  <a:ext uri="{FF2B5EF4-FFF2-40B4-BE49-F238E27FC236}">
                    <a16:creationId xmlns:a16="http://schemas.microsoft.com/office/drawing/2014/main" id="{639A00B4-0288-8350-37CD-04D3B13335AA}"/>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39" name="Oval 262">
                <a:extLst>
                  <a:ext uri="{FF2B5EF4-FFF2-40B4-BE49-F238E27FC236}">
                    <a16:creationId xmlns:a16="http://schemas.microsoft.com/office/drawing/2014/main" id="{388637D8-7AC3-5245-81D1-67601AA61784}"/>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40" name="Oval 263">
                <a:extLst>
                  <a:ext uri="{FF2B5EF4-FFF2-40B4-BE49-F238E27FC236}">
                    <a16:creationId xmlns:a16="http://schemas.microsoft.com/office/drawing/2014/main" id="{2BF9AB8B-1EE5-CCDA-3CC0-CF2571776780}"/>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2932" name="Text Box 264">
              <a:extLst>
                <a:ext uri="{FF2B5EF4-FFF2-40B4-BE49-F238E27FC236}">
                  <a16:creationId xmlns:a16="http://schemas.microsoft.com/office/drawing/2014/main" id="{D474F10C-9B06-CA67-D353-CFFA7CF09D49}"/>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grpSp>
        <p:nvGrpSpPr>
          <p:cNvPr id="122915" name="Group 265">
            <a:extLst>
              <a:ext uri="{FF2B5EF4-FFF2-40B4-BE49-F238E27FC236}">
                <a16:creationId xmlns:a16="http://schemas.microsoft.com/office/drawing/2014/main" id="{BAA552D7-BD87-4E5B-7700-E0207EAC644F}"/>
              </a:ext>
            </a:extLst>
          </p:cNvPr>
          <p:cNvGrpSpPr>
            <a:grpSpLocks/>
          </p:cNvGrpSpPr>
          <p:nvPr/>
        </p:nvGrpSpPr>
        <p:grpSpPr bwMode="auto">
          <a:xfrm>
            <a:off x="7573963" y="3362326"/>
            <a:ext cx="514350" cy="354013"/>
            <a:chOff x="4436" y="2378"/>
            <a:chExt cx="1152" cy="790"/>
          </a:xfrm>
        </p:grpSpPr>
        <p:grpSp>
          <p:nvGrpSpPr>
            <p:cNvPr id="122921" name="Group 266">
              <a:extLst>
                <a:ext uri="{FF2B5EF4-FFF2-40B4-BE49-F238E27FC236}">
                  <a16:creationId xmlns:a16="http://schemas.microsoft.com/office/drawing/2014/main" id="{2FE3B23C-191B-A18D-450D-2EC5D8CD549F}"/>
                </a:ext>
              </a:extLst>
            </p:cNvPr>
            <p:cNvGrpSpPr>
              <a:grpSpLocks/>
            </p:cNvGrpSpPr>
            <p:nvPr/>
          </p:nvGrpSpPr>
          <p:grpSpPr bwMode="auto">
            <a:xfrm>
              <a:off x="4436" y="2378"/>
              <a:ext cx="1152" cy="702"/>
              <a:chOff x="3964" y="2641"/>
              <a:chExt cx="1152" cy="702"/>
            </a:xfrm>
          </p:grpSpPr>
          <p:sp>
            <p:nvSpPr>
              <p:cNvPr id="122923" name="AutoShape 267">
                <a:extLst>
                  <a:ext uri="{FF2B5EF4-FFF2-40B4-BE49-F238E27FC236}">
                    <a16:creationId xmlns:a16="http://schemas.microsoft.com/office/drawing/2014/main" id="{871C3A7B-CCF3-B2A3-0660-88863C5BE0E9}"/>
                  </a:ext>
                </a:extLst>
              </p:cNvPr>
              <p:cNvSpPr>
                <a:spLocks noChangeArrowheads="1"/>
              </p:cNvSpPr>
              <p:nvPr/>
            </p:nvSpPr>
            <p:spPr bwMode="auto">
              <a:xfrm rot="-6997794">
                <a:off x="4228" y="2377"/>
                <a:ext cx="624" cy="1152"/>
              </a:xfrm>
              <a:prstGeom prst="can">
                <a:avLst>
                  <a:gd name="adj" fmla="val 46154"/>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24" name="Oval 268">
                <a:extLst>
                  <a:ext uri="{FF2B5EF4-FFF2-40B4-BE49-F238E27FC236}">
                    <a16:creationId xmlns:a16="http://schemas.microsoft.com/office/drawing/2014/main" id="{4C0A7450-F6AF-2812-B47D-2801AA14AD73}"/>
                  </a:ext>
                </a:extLst>
              </p:cNvPr>
              <p:cNvSpPr>
                <a:spLocks noChangeAspect="1" noChangeArrowheads="1"/>
              </p:cNvSpPr>
              <p:nvPr/>
            </p:nvSpPr>
            <p:spPr bwMode="auto">
              <a:xfrm rot="-1632241">
                <a:off x="4129" y="311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25" name="Oval 269">
                <a:extLst>
                  <a:ext uri="{FF2B5EF4-FFF2-40B4-BE49-F238E27FC236}">
                    <a16:creationId xmlns:a16="http://schemas.microsoft.com/office/drawing/2014/main" id="{D219C8E7-838D-DCB8-FACC-688888FF8C36}"/>
                  </a:ext>
                </a:extLst>
              </p:cNvPr>
              <p:cNvSpPr>
                <a:spLocks noChangeAspect="1" noChangeArrowheads="1"/>
              </p:cNvSpPr>
              <p:nvPr/>
            </p:nvSpPr>
            <p:spPr bwMode="auto">
              <a:xfrm rot="-1632241">
                <a:off x="4048" y="294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26" name="Oval 270">
                <a:extLst>
                  <a:ext uri="{FF2B5EF4-FFF2-40B4-BE49-F238E27FC236}">
                    <a16:creationId xmlns:a16="http://schemas.microsoft.com/office/drawing/2014/main" id="{5D2D5AEA-3E3C-BEF4-E960-6FDAE90C7122}"/>
                  </a:ext>
                </a:extLst>
              </p:cNvPr>
              <p:cNvSpPr>
                <a:spLocks noChangeAspect="1" noChangeArrowheads="1"/>
              </p:cNvSpPr>
              <p:nvPr/>
            </p:nvSpPr>
            <p:spPr bwMode="auto">
              <a:xfrm rot="-1632241">
                <a:off x="4217" y="3275"/>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27" name="Oval 271">
                <a:extLst>
                  <a:ext uri="{FF2B5EF4-FFF2-40B4-BE49-F238E27FC236}">
                    <a16:creationId xmlns:a16="http://schemas.microsoft.com/office/drawing/2014/main" id="{7033E489-6D45-B294-1D3F-72432528291E}"/>
                  </a:ext>
                </a:extLst>
              </p:cNvPr>
              <p:cNvSpPr>
                <a:spLocks noChangeAspect="1" noChangeArrowheads="1"/>
              </p:cNvSpPr>
              <p:nvPr/>
            </p:nvSpPr>
            <p:spPr bwMode="auto">
              <a:xfrm rot="-1632241">
                <a:off x="4031" y="3074"/>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28" name="Oval 272">
                <a:extLst>
                  <a:ext uri="{FF2B5EF4-FFF2-40B4-BE49-F238E27FC236}">
                    <a16:creationId xmlns:a16="http://schemas.microsoft.com/office/drawing/2014/main" id="{3AE913A2-9DEB-9E93-E027-4CD71FE0FCFD}"/>
                  </a:ext>
                </a:extLst>
              </p:cNvPr>
              <p:cNvSpPr>
                <a:spLocks noChangeAspect="1" noChangeArrowheads="1"/>
              </p:cNvSpPr>
              <p:nvPr/>
            </p:nvSpPr>
            <p:spPr bwMode="auto">
              <a:xfrm rot="-1632241">
                <a:off x="4232" y="3149"/>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29" name="Oval 273">
                <a:extLst>
                  <a:ext uri="{FF2B5EF4-FFF2-40B4-BE49-F238E27FC236}">
                    <a16:creationId xmlns:a16="http://schemas.microsoft.com/office/drawing/2014/main" id="{598371DB-5A72-2641-AFAA-123D2151902D}"/>
                  </a:ext>
                </a:extLst>
              </p:cNvPr>
              <p:cNvSpPr>
                <a:spLocks noChangeAspect="1" noChangeArrowheads="1"/>
              </p:cNvSpPr>
              <p:nvPr/>
            </p:nvSpPr>
            <p:spPr bwMode="auto">
              <a:xfrm rot="-1632241">
                <a:off x="4116" y="3231"/>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30" name="Oval 274">
                <a:extLst>
                  <a:ext uri="{FF2B5EF4-FFF2-40B4-BE49-F238E27FC236}">
                    <a16:creationId xmlns:a16="http://schemas.microsoft.com/office/drawing/2014/main" id="{E065DCE0-5D1C-20DE-4668-FDBB16EF76D5}"/>
                  </a:ext>
                </a:extLst>
              </p:cNvPr>
              <p:cNvSpPr>
                <a:spLocks noChangeAspect="1" noChangeArrowheads="1"/>
              </p:cNvSpPr>
              <p:nvPr/>
            </p:nvSpPr>
            <p:spPr bwMode="auto">
              <a:xfrm rot="-1632241">
                <a:off x="4152" y="2993"/>
                <a:ext cx="27" cy="68"/>
              </a:xfrm>
              <a:prstGeom prst="ellipse">
                <a:avLst/>
              </a:prstGeom>
              <a:gradFill rotWithShape="0">
                <a:gsLst>
                  <a:gs pos="0">
                    <a:srgbClr val="765E00"/>
                  </a:gs>
                  <a:gs pos="50000">
                    <a:srgbClr val="FFCC00"/>
                  </a:gs>
                  <a:gs pos="100000">
                    <a:srgbClr val="765E00"/>
                  </a:gs>
                </a:gsLst>
                <a:lin ang="2700000" scaled="1"/>
              </a:gra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grpSp>
        <p:sp>
          <p:nvSpPr>
            <p:cNvPr id="122922" name="Text Box 275">
              <a:extLst>
                <a:ext uri="{FF2B5EF4-FFF2-40B4-BE49-F238E27FC236}">
                  <a16:creationId xmlns:a16="http://schemas.microsoft.com/office/drawing/2014/main" id="{1E8EC5BC-DEC4-654F-A0C8-8BC78CAC2754}"/>
                </a:ext>
              </a:extLst>
            </p:cNvPr>
            <p:cNvSpPr txBox="1">
              <a:spLocks noChangeArrowheads="1"/>
            </p:cNvSpPr>
            <p:nvPr/>
          </p:nvSpPr>
          <p:spPr bwMode="auto">
            <a:xfrm>
              <a:off x="4888" y="2555"/>
              <a:ext cx="412" cy="613"/>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1200" b="1">
                <a:solidFill>
                  <a:srgbClr val="000000"/>
                </a:solidFill>
              </a:endParaRPr>
            </a:p>
          </p:txBody>
        </p:sp>
      </p:grpSp>
      <p:sp>
        <p:nvSpPr>
          <p:cNvPr id="122916" name="Text Box 276">
            <a:extLst>
              <a:ext uri="{FF2B5EF4-FFF2-40B4-BE49-F238E27FC236}">
                <a16:creationId xmlns:a16="http://schemas.microsoft.com/office/drawing/2014/main" id="{72A5FFB6-91B8-5406-5CF0-21BF19290466}"/>
              </a:ext>
            </a:extLst>
          </p:cNvPr>
          <p:cNvSpPr txBox="1">
            <a:spLocks noChangeArrowheads="1"/>
          </p:cNvSpPr>
          <p:nvPr/>
        </p:nvSpPr>
        <p:spPr bwMode="auto">
          <a:xfrm>
            <a:off x="3906839" y="4687889"/>
            <a:ext cx="4346575" cy="915987"/>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28575">
                <a:solidFill>
                  <a:srgbClr val="B2B2B2"/>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b="1">
                <a:solidFill>
                  <a:srgbClr val="FFFFFF"/>
                </a:solidFill>
              </a:rPr>
              <a:t>Where possible, prefer to ignite granular propellant charges from the centre of the propellant bed</a:t>
            </a:r>
          </a:p>
        </p:txBody>
      </p:sp>
      <p:sp>
        <p:nvSpPr>
          <p:cNvPr id="122917" name="Freeform 277">
            <a:extLst>
              <a:ext uri="{FF2B5EF4-FFF2-40B4-BE49-F238E27FC236}">
                <a16:creationId xmlns:a16="http://schemas.microsoft.com/office/drawing/2014/main" id="{56B63BAC-F3C1-3665-A8D8-6368218D5EDA}"/>
              </a:ext>
            </a:extLst>
          </p:cNvPr>
          <p:cNvSpPr>
            <a:spLocks/>
          </p:cNvSpPr>
          <p:nvPr/>
        </p:nvSpPr>
        <p:spPr bwMode="auto">
          <a:xfrm>
            <a:off x="3300414" y="2393950"/>
            <a:ext cx="184731" cy="369332"/>
          </a:xfrm>
          <a:custGeom>
            <a:avLst/>
            <a:gdLst>
              <a:gd name="T0" fmla="*/ 0 w 627"/>
              <a:gd name="T1" fmla="*/ 0 h 327"/>
              <a:gd name="T2" fmla="*/ 0 w 627"/>
              <a:gd name="T3" fmla="*/ 2147483646 h 327"/>
              <a:gd name="T4" fmla="*/ 2147483646 w 627"/>
              <a:gd name="T5" fmla="*/ 2147483646 h 327"/>
              <a:gd name="T6" fmla="*/ 2147483646 w 627"/>
              <a:gd name="T7" fmla="*/ 2147483646 h 327"/>
              <a:gd name="T8" fmla="*/ 2147483646 w 627"/>
              <a:gd name="T9" fmla="*/ 2147483646 h 327"/>
              <a:gd name="T10" fmla="*/ 2147483646 w 627"/>
              <a:gd name="T11" fmla="*/ 2147483646 h 327"/>
              <a:gd name="T12" fmla="*/ 2147483646 w 627"/>
              <a:gd name="T13" fmla="*/ 2147483646 h 327"/>
              <a:gd name="T14" fmla="*/ 2147483646 w 627"/>
              <a:gd name="T15" fmla="*/ 2147483646 h 327"/>
              <a:gd name="T16" fmla="*/ 2147483646 w 627"/>
              <a:gd name="T17" fmla="*/ 2147483646 h 327"/>
              <a:gd name="T18" fmla="*/ 2147483646 w 627"/>
              <a:gd name="T19" fmla="*/ 2147483646 h 327"/>
              <a:gd name="T20" fmla="*/ 2147483646 w 627"/>
              <a:gd name="T21" fmla="*/ 2147483646 h 327"/>
              <a:gd name="T22" fmla="*/ 2147483646 w 627"/>
              <a:gd name="T23" fmla="*/ 2147483646 h 327"/>
              <a:gd name="T24" fmla="*/ 2147483646 w 627"/>
              <a:gd name="T25" fmla="*/ 2147483646 h 327"/>
              <a:gd name="T26" fmla="*/ 2147483646 w 627"/>
              <a:gd name="T27" fmla="*/ 0 h 327"/>
              <a:gd name="T28" fmla="*/ 0 w 627"/>
              <a:gd name="T29" fmla="*/ 0 h 3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627" h="327">
                <a:moveTo>
                  <a:pt x="0" y="0"/>
                </a:moveTo>
                <a:lnTo>
                  <a:pt x="0" y="327"/>
                </a:lnTo>
                <a:lnTo>
                  <a:pt x="192" y="327"/>
                </a:lnTo>
                <a:lnTo>
                  <a:pt x="194" y="292"/>
                </a:lnTo>
                <a:lnTo>
                  <a:pt x="125" y="286"/>
                </a:lnTo>
                <a:lnTo>
                  <a:pt x="87" y="267"/>
                </a:lnTo>
                <a:lnTo>
                  <a:pt x="63" y="225"/>
                </a:lnTo>
                <a:lnTo>
                  <a:pt x="53" y="174"/>
                </a:lnTo>
                <a:lnTo>
                  <a:pt x="56" y="112"/>
                </a:lnTo>
                <a:lnTo>
                  <a:pt x="87" y="61"/>
                </a:lnTo>
                <a:lnTo>
                  <a:pt x="150" y="36"/>
                </a:lnTo>
                <a:lnTo>
                  <a:pt x="287" y="21"/>
                </a:lnTo>
                <a:lnTo>
                  <a:pt x="482" y="10"/>
                </a:lnTo>
                <a:lnTo>
                  <a:pt x="627" y="0"/>
                </a:lnTo>
                <a:lnTo>
                  <a:pt x="0" y="0"/>
                </a:lnTo>
                <a:close/>
              </a:path>
            </a:pathLst>
          </a:custGeom>
          <a:solidFill>
            <a:srgbClr val="FF66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2918" name="Freeform 278">
            <a:extLst>
              <a:ext uri="{FF2B5EF4-FFF2-40B4-BE49-F238E27FC236}">
                <a16:creationId xmlns:a16="http://schemas.microsoft.com/office/drawing/2014/main" id="{C81BFE65-166B-6338-DCCA-B92C08EE7667}"/>
              </a:ext>
            </a:extLst>
          </p:cNvPr>
          <p:cNvSpPr>
            <a:spLocks/>
          </p:cNvSpPr>
          <p:nvPr/>
        </p:nvSpPr>
        <p:spPr bwMode="auto">
          <a:xfrm flipV="1">
            <a:off x="3302001" y="3249613"/>
            <a:ext cx="184731" cy="369332"/>
          </a:xfrm>
          <a:custGeom>
            <a:avLst/>
            <a:gdLst>
              <a:gd name="T0" fmla="*/ 0 w 627"/>
              <a:gd name="T1" fmla="*/ 0 h 327"/>
              <a:gd name="T2" fmla="*/ 0 w 627"/>
              <a:gd name="T3" fmla="*/ 2147483646 h 327"/>
              <a:gd name="T4" fmla="*/ 2147483646 w 627"/>
              <a:gd name="T5" fmla="*/ 2147483646 h 327"/>
              <a:gd name="T6" fmla="*/ 2147483646 w 627"/>
              <a:gd name="T7" fmla="*/ 2147483646 h 327"/>
              <a:gd name="T8" fmla="*/ 2147483646 w 627"/>
              <a:gd name="T9" fmla="*/ 2147483646 h 327"/>
              <a:gd name="T10" fmla="*/ 2147483646 w 627"/>
              <a:gd name="T11" fmla="*/ 2147483646 h 327"/>
              <a:gd name="T12" fmla="*/ 2147483646 w 627"/>
              <a:gd name="T13" fmla="*/ 2147483646 h 327"/>
              <a:gd name="T14" fmla="*/ 2147483646 w 627"/>
              <a:gd name="T15" fmla="*/ 2147483646 h 327"/>
              <a:gd name="T16" fmla="*/ 2147483646 w 627"/>
              <a:gd name="T17" fmla="*/ 2147483646 h 327"/>
              <a:gd name="T18" fmla="*/ 2147483646 w 627"/>
              <a:gd name="T19" fmla="*/ 2147483646 h 327"/>
              <a:gd name="T20" fmla="*/ 2147483646 w 627"/>
              <a:gd name="T21" fmla="*/ 2147483646 h 327"/>
              <a:gd name="T22" fmla="*/ 2147483646 w 627"/>
              <a:gd name="T23" fmla="*/ 2147483646 h 327"/>
              <a:gd name="T24" fmla="*/ 2147483646 w 627"/>
              <a:gd name="T25" fmla="*/ 2147483646 h 327"/>
              <a:gd name="T26" fmla="*/ 2147483646 w 627"/>
              <a:gd name="T27" fmla="*/ 0 h 327"/>
              <a:gd name="T28" fmla="*/ 0 w 627"/>
              <a:gd name="T29" fmla="*/ 0 h 3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627" h="327">
                <a:moveTo>
                  <a:pt x="0" y="0"/>
                </a:moveTo>
                <a:lnTo>
                  <a:pt x="0" y="327"/>
                </a:lnTo>
                <a:lnTo>
                  <a:pt x="192" y="327"/>
                </a:lnTo>
                <a:lnTo>
                  <a:pt x="194" y="292"/>
                </a:lnTo>
                <a:lnTo>
                  <a:pt x="125" y="286"/>
                </a:lnTo>
                <a:lnTo>
                  <a:pt x="87" y="267"/>
                </a:lnTo>
                <a:lnTo>
                  <a:pt x="63" y="225"/>
                </a:lnTo>
                <a:lnTo>
                  <a:pt x="53" y="174"/>
                </a:lnTo>
                <a:lnTo>
                  <a:pt x="56" y="112"/>
                </a:lnTo>
                <a:lnTo>
                  <a:pt x="87" y="61"/>
                </a:lnTo>
                <a:lnTo>
                  <a:pt x="150" y="36"/>
                </a:lnTo>
                <a:lnTo>
                  <a:pt x="287" y="21"/>
                </a:lnTo>
                <a:lnTo>
                  <a:pt x="482" y="10"/>
                </a:lnTo>
                <a:lnTo>
                  <a:pt x="627" y="0"/>
                </a:lnTo>
                <a:lnTo>
                  <a:pt x="0" y="0"/>
                </a:lnTo>
                <a:close/>
              </a:path>
            </a:pathLst>
          </a:custGeom>
          <a:solidFill>
            <a:srgbClr val="FF6600"/>
          </a:solidFill>
          <a:ln w="6350" cap="flat"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22919" name="Rectangle 279">
            <a:extLst>
              <a:ext uri="{FF2B5EF4-FFF2-40B4-BE49-F238E27FC236}">
                <a16:creationId xmlns:a16="http://schemas.microsoft.com/office/drawing/2014/main" id="{D778752A-9A3B-A27C-2CC7-D9916BFF9F3E}"/>
              </a:ext>
            </a:extLst>
          </p:cNvPr>
          <p:cNvSpPr>
            <a:spLocks noChangeAspect="1" noChangeArrowheads="1"/>
          </p:cNvSpPr>
          <p:nvPr/>
        </p:nvSpPr>
        <p:spPr bwMode="auto">
          <a:xfrm>
            <a:off x="3189288" y="2889251"/>
            <a:ext cx="519112" cy="373063"/>
          </a:xfrm>
          <a:prstGeom prst="rect">
            <a:avLst/>
          </a:prstGeom>
          <a:gradFill rotWithShape="1">
            <a:gsLst>
              <a:gs pos="0">
                <a:srgbClr val="762F00"/>
              </a:gs>
              <a:gs pos="50000">
                <a:srgbClr val="FF6600"/>
              </a:gs>
              <a:gs pos="100000">
                <a:srgbClr val="762F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
        <p:nvSpPr>
          <p:cNvPr id="122920" name="Rectangle 280">
            <a:extLst>
              <a:ext uri="{FF2B5EF4-FFF2-40B4-BE49-F238E27FC236}">
                <a16:creationId xmlns:a16="http://schemas.microsoft.com/office/drawing/2014/main" id="{7A58789C-D24B-F835-61FA-5D821485D727}"/>
              </a:ext>
            </a:extLst>
          </p:cNvPr>
          <p:cNvSpPr>
            <a:spLocks noChangeAspect="1" noChangeArrowheads="1"/>
          </p:cNvSpPr>
          <p:nvPr/>
        </p:nvSpPr>
        <p:spPr bwMode="auto">
          <a:xfrm>
            <a:off x="3140075" y="2840039"/>
            <a:ext cx="69850" cy="479425"/>
          </a:xfrm>
          <a:prstGeom prst="rect">
            <a:avLst/>
          </a:prstGeom>
          <a:gradFill rotWithShape="1">
            <a:gsLst>
              <a:gs pos="0">
                <a:srgbClr val="762F00"/>
              </a:gs>
              <a:gs pos="50000">
                <a:srgbClr val="FF6600"/>
              </a:gs>
              <a:gs pos="100000">
                <a:srgbClr val="762F00"/>
              </a:gs>
            </a:gsLst>
            <a:lin ang="5400000" scaled="1"/>
          </a:gradFill>
          <a:ln w="6350">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endParaRPr lang="en-US" altLang="en-US" sz="2000" b="1">
              <a:solidFill>
                <a:srgbClr val="FFFFFF"/>
              </a:solidFill>
            </a:endParaRPr>
          </a:p>
        </p:txBody>
      </p:sp>
    </p:spTree>
  </p:cSld>
  <p:clrMapOvr>
    <a:masterClrMapping/>
  </p:clrMapOvr>
  <p:transition>
    <p:wipe dir="r"/>
  </p:transition>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C1EE4AE-7485-444F-F9E3-D9C2AF0AA00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4095" r="6805" b="25779"/>
          <a:stretch/>
        </p:blipFill>
        <p:spPr>
          <a:xfrm>
            <a:off x="2381957" y="643467"/>
            <a:ext cx="7428086"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0512242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3">
            <a:extLst>
              <a:ext uri="{FF2B5EF4-FFF2-40B4-BE49-F238E27FC236}">
                <a16:creationId xmlns:a16="http://schemas.microsoft.com/office/drawing/2014/main" id="{F16217A6-E654-D2DC-A76F-E3A6C0DBCA15}"/>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l="3922" t="7195" r="3458" b="10013"/>
          <a:stretch/>
        </p:blipFill>
        <p:spPr>
          <a:xfrm>
            <a:off x="2666999" y="1130121"/>
            <a:ext cx="6858001" cy="4597758"/>
          </a:xfrm>
        </p:spPr>
      </p:pic>
    </p:spTree>
    <p:extLst>
      <p:ext uri="{BB962C8B-B14F-4D97-AF65-F5344CB8AC3E}">
        <p14:creationId xmlns:p14="http://schemas.microsoft.com/office/powerpoint/2010/main" val="262914841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B3A2D1A-45FC-4F95-B150-1C13EF2F6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39C3C864-C625-4883-B868-9A4C470F4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291" y="3296652"/>
            <a:ext cx="12202113" cy="3561346"/>
          </a:xfrm>
          <a:custGeom>
            <a:avLst/>
            <a:gdLst>
              <a:gd name="connsiteX0" fmla="*/ 0 w 12202113"/>
              <a:gd name="connsiteY0" fmla="*/ 3188466 h 3188466"/>
              <a:gd name="connsiteX1" fmla="*/ 10116 w 12202113"/>
              <a:gd name="connsiteY1" fmla="*/ 2657641 h 3188466"/>
              <a:gd name="connsiteX2" fmla="*/ 10116 w 12202113"/>
              <a:gd name="connsiteY2" fmla="*/ 0 h 3188466"/>
              <a:gd name="connsiteX3" fmla="*/ 12202113 w 12202113"/>
              <a:gd name="connsiteY3" fmla="*/ 0 h 3188466"/>
              <a:gd name="connsiteX4" fmla="*/ 12202113 w 12202113"/>
              <a:gd name="connsiteY4" fmla="*/ 2879832 h 3188466"/>
              <a:gd name="connsiteX5" fmla="*/ 12198167 w 12202113"/>
              <a:gd name="connsiteY5" fmla="*/ 2880360 h 3188466"/>
              <a:gd name="connsiteX6" fmla="*/ 12122128 w 12202113"/>
              <a:gd name="connsiteY6" fmla="*/ 2887194 h 3188466"/>
              <a:gd name="connsiteX7" fmla="*/ 12028868 w 12202113"/>
              <a:gd name="connsiteY7" fmla="*/ 2911786 h 3188466"/>
              <a:gd name="connsiteX8" fmla="*/ 11995238 w 12202113"/>
              <a:gd name="connsiteY8" fmla="*/ 2914090 h 3188466"/>
              <a:gd name="connsiteX9" fmla="*/ 11996460 w 12202113"/>
              <a:gd name="connsiteY9" fmla="*/ 2918442 h 3188466"/>
              <a:gd name="connsiteX10" fmla="*/ 11983968 w 12202113"/>
              <a:gd name="connsiteY10" fmla="*/ 2918762 h 3188466"/>
              <a:gd name="connsiteX11" fmla="*/ 11956084 w 12202113"/>
              <a:gd name="connsiteY11" fmla="*/ 2918868 h 3188466"/>
              <a:gd name="connsiteX12" fmla="*/ 11872586 w 12202113"/>
              <a:gd name="connsiteY12" fmla="*/ 2920076 h 3188466"/>
              <a:gd name="connsiteX13" fmla="*/ 11849804 w 12202113"/>
              <a:gd name="connsiteY13" fmla="*/ 2928420 h 3188466"/>
              <a:gd name="connsiteX14" fmla="*/ 11828254 w 12202113"/>
              <a:gd name="connsiteY14" fmla="*/ 2928551 h 3188466"/>
              <a:gd name="connsiteX15" fmla="*/ 11703277 w 12202113"/>
              <a:gd name="connsiteY15" fmla="*/ 2939735 h 3188466"/>
              <a:gd name="connsiteX16" fmla="*/ 11686094 w 12202113"/>
              <a:gd name="connsiteY16" fmla="*/ 2940570 h 3188466"/>
              <a:gd name="connsiteX17" fmla="*/ 11676788 w 12202113"/>
              <a:gd name="connsiteY17" fmla="*/ 2944321 h 3188466"/>
              <a:gd name="connsiteX18" fmla="*/ 11643464 w 12202113"/>
              <a:gd name="connsiteY18" fmla="*/ 2945066 h 3188466"/>
              <a:gd name="connsiteX19" fmla="*/ 11641922 w 12202113"/>
              <a:gd name="connsiteY19" fmla="*/ 2947200 h 3188466"/>
              <a:gd name="connsiteX20" fmla="*/ 11532386 w 12202113"/>
              <a:gd name="connsiteY20" fmla="*/ 2965529 h 3188466"/>
              <a:gd name="connsiteX21" fmla="*/ 11513619 w 12202113"/>
              <a:gd name="connsiteY21" fmla="*/ 2968556 h 3188466"/>
              <a:gd name="connsiteX22" fmla="*/ 11497404 w 12202113"/>
              <a:gd name="connsiteY22" fmla="*/ 2967639 h 3188466"/>
              <a:gd name="connsiteX23" fmla="*/ 11407630 w 12202113"/>
              <a:gd name="connsiteY23" fmla="*/ 2970255 h 3188466"/>
              <a:gd name="connsiteX24" fmla="*/ 11386276 w 12202113"/>
              <a:gd name="connsiteY24" fmla="*/ 2968648 h 3188466"/>
              <a:gd name="connsiteX25" fmla="*/ 11377296 w 12202113"/>
              <a:gd name="connsiteY25" fmla="*/ 2965257 h 3188466"/>
              <a:gd name="connsiteX26" fmla="*/ 11342536 w 12202113"/>
              <a:gd name="connsiteY26" fmla="*/ 2971666 h 3188466"/>
              <a:gd name="connsiteX27" fmla="*/ 11288902 w 12202113"/>
              <a:gd name="connsiteY27" fmla="*/ 2976058 h 3188466"/>
              <a:gd name="connsiteX28" fmla="*/ 11263411 w 12202113"/>
              <a:gd name="connsiteY28" fmla="*/ 2979228 h 3188466"/>
              <a:gd name="connsiteX29" fmla="*/ 11242843 w 12202113"/>
              <a:gd name="connsiteY29" fmla="*/ 2977303 h 3188466"/>
              <a:gd name="connsiteX30" fmla="*/ 11125798 w 12202113"/>
              <a:gd name="connsiteY30" fmla="*/ 2976816 h 3188466"/>
              <a:gd name="connsiteX31" fmla="*/ 11098884 w 12202113"/>
              <a:gd name="connsiteY31" fmla="*/ 2973758 h 3188466"/>
              <a:gd name="connsiteX32" fmla="*/ 11086128 w 12202113"/>
              <a:gd name="connsiteY32" fmla="*/ 2967663 h 3188466"/>
              <a:gd name="connsiteX33" fmla="*/ 11076132 w 12202113"/>
              <a:gd name="connsiteY33" fmla="*/ 2969836 h 3188466"/>
              <a:gd name="connsiteX34" fmla="*/ 11005337 w 12202113"/>
              <a:gd name="connsiteY34" fmla="*/ 2970053 h 3188466"/>
              <a:gd name="connsiteX35" fmla="*/ 10959154 w 12202113"/>
              <a:gd name="connsiteY35" fmla="*/ 2970750 h 3188466"/>
              <a:gd name="connsiteX36" fmla="*/ 10956347 w 12202113"/>
              <a:gd name="connsiteY36" fmla="*/ 2979118 h 3188466"/>
              <a:gd name="connsiteX37" fmla="*/ 10915223 w 12202113"/>
              <a:gd name="connsiteY37" fmla="*/ 2982099 h 3188466"/>
              <a:gd name="connsiteX38" fmla="*/ 10871398 w 12202113"/>
              <a:gd name="connsiteY38" fmla="*/ 2976728 h 3188466"/>
              <a:gd name="connsiteX39" fmla="*/ 10819743 w 12202113"/>
              <a:gd name="connsiteY39" fmla="*/ 2977481 h 3188466"/>
              <a:gd name="connsiteX40" fmla="*/ 10788834 w 12202113"/>
              <a:gd name="connsiteY40" fmla="*/ 2977840 h 3188466"/>
              <a:gd name="connsiteX41" fmla="*/ 10707711 w 12202113"/>
              <a:gd name="connsiteY41" fmla="*/ 2985644 h 3188466"/>
              <a:gd name="connsiteX42" fmla="*/ 10576086 w 12202113"/>
              <a:gd name="connsiteY42" fmla="*/ 3015319 h 3188466"/>
              <a:gd name="connsiteX43" fmla="*/ 10534761 w 12202113"/>
              <a:gd name="connsiteY43" fmla="*/ 3019524 h 3188466"/>
              <a:gd name="connsiteX44" fmla="*/ 10527537 w 12202113"/>
              <a:gd name="connsiteY44" fmla="*/ 3017814 h 3188466"/>
              <a:gd name="connsiteX45" fmla="*/ 10321799 w 12202113"/>
              <a:gd name="connsiteY45" fmla="*/ 3035635 h 3188466"/>
              <a:gd name="connsiteX46" fmla="*/ 10284989 w 12202113"/>
              <a:gd name="connsiteY46" fmla="*/ 3036679 h 3188466"/>
              <a:gd name="connsiteX47" fmla="*/ 10257423 w 12202113"/>
              <a:gd name="connsiteY47" fmla="*/ 3036027 h 3188466"/>
              <a:gd name="connsiteX48" fmla="*/ 10191450 w 12202113"/>
              <a:gd name="connsiteY48" fmla="*/ 3041963 h 3188466"/>
              <a:gd name="connsiteX49" fmla="*/ 10083845 w 12202113"/>
              <a:gd name="connsiteY49" fmla="*/ 3054978 h 3188466"/>
              <a:gd name="connsiteX50" fmla="*/ 10060611 w 12202113"/>
              <a:gd name="connsiteY50" fmla="*/ 3057035 h 3188466"/>
              <a:gd name="connsiteX51" fmla="*/ 10039363 w 12202113"/>
              <a:gd name="connsiteY51" fmla="*/ 3055961 h 3188466"/>
              <a:gd name="connsiteX52" fmla="*/ 10033322 w 12202113"/>
              <a:gd name="connsiteY52" fmla="*/ 3053238 h 3188466"/>
              <a:gd name="connsiteX53" fmla="*/ 10020337 w 12202113"/>
              <a:gd name="connsiteY53" fmla="*/ 3053912 h 3188466"/>
              <a:gd name="connsiteX54" fmla="*/ 10016616 w 12202113"/>
              <a:gd name="connsiteY54" fmla="*/ 3053498 h 3188466"/>
              <a:gd name="connsiteX55" fmla="*/ 9995549 w 12202113"/>
              <a:gd name="connsiteY55" fmla="*/ 3051719 h 3188466"/>
              <a:gd name="connsiteX56" fmla="*/ 9957212 w 12202113"/>
              <a:gd name="connsiteY56" fmla="*/ 3062663 h 3188466"/>
              <a:gd name="connsiteX57" fmla="*/ 9904584 w 12202113"/>
              <a:gd name="connsiteY57" fmla="*/ 3063999 h 3188466"/>
              <a:gd name="connsiteX58" fmla="*/ 9713857 w 12202113"/>
              <a:gd name="connsiteY58" fmla="*/ 3087955 h 3188466"/>
              <a:gd name="connsiteX59" fmla="*/ 9678879 w 12202113"/>
              <a:gd name="connsiteY59" fmla="*/ 3079676 h 3188466"/>
              <a:gd name="connsiteX60" fmla="*/ 9598760 w 12202113"/>
              <a:gd name="connsiteY60" fmla="*/ 3085228 h 3188466"/>
              <a:gd name="connsiteX61" fmla="*/ 9488796 w 12202113"/>
              <a:gd name="connsiteY61" fmla="*/ 3115384 h 3188466"/>
              <a:gd name="connsiteX62" fmla="*/ 9341972 w 12202113"/>
              <a:gd name="connsiteY62" fmla="*/ 3126583 h 3188466"/>
              <a:gd name="connsiteX63" fmla="*/ 9333795 w 12202113"/>
              <a:gd name="connsiteY63" fmla="*/ 3132083 h 3188466"/>
              <a:gd name="connsiteX64" fmla="*/ 9321736 w 12202113"/>
              <a:gd name="connsiteY64" fmla="*/ 3135834 h 3188466"/>
              <a:gd name="connsiteX65" fmla="*/ 9319405 w 12202113"/>
              <a:gd name="connsiteY65" fmla="*/ 3135561 h 3188466"/>
              <a:gd name="connsiteX66" fmla="*/ 9302847 w 12202113"/>
              <a:gd name="connsiteY66" fmla="*/ 3137746 h 3188466"/>
              <a:gd name="connsiteX67" fmla="*/ 9300930 w 12202113"/>
              <a:gd name="connsiteY67" fmla="*/ 3139687 h 3188466"/>
              <a:gd name="connsiteX68" fmla="*/ 9290106 w 12202113"/>
              <a:gd name="connsiteY68" fmla="*/ 3141645 h 3188466"/>
              <a:gd name="connsiteX69" fmla="*/ 9270220 w 12202113"/>
              <a:gd name="connsiteY69" fmla="*/ 3146737 h 3188466"/>
              <a:gd name="connsiteX70" fmla="*/ 9265150 w 12202113"/>
              <a:gd name="connsiteY70" fmla="*/ 3146531 h 3188466"/>
              <a:gd name="connsiteX71" fmla="*/ 9233057 w 12202113"/>
              <a:gd name="connsiteY71" fmla="*/ 3152408 h 3188466"/>
              <a:gd name="connsiteX72" fmla="*/ 9231974 w 12202113"/>
              <a:gd name="connsiteY72" fmla="*/ 3151938 h 3188466"/>
              <a:gd name="connsiteX73" fmla="*/ 9220130 w 12202113"/>
              <a:gd name="connsiteY73" fmla="*/ 3151189 h 3188466"/>
              <a:gd name="connsiteX74" fmla="*/ 9198955 w 12202113"/>
              <a:gd name="connsiteY74" fmla="*/ 3151015 h 3188466"/>
              <a:gd name="connsiteX75" fmla="*/ 9142196 w 12202113"/>
              <a:gd name="connsiteY75" fmla="*/ 3143802 h 3188466"/>
              <a:gd name="connsiteX76" fmla="*/ 9108665 w 12202113"/>
              <a:gd name="connsiteY76" fmla="*/ 3149868 h 3188466"/>
              <a:gd name="connsiteX77" fmla="*/ 9014086 w 12202113"/>
              <a:gd name="connsiteY77" fmla="*/ 3150791 h 3188466"/>
              <a:gd name="connsiteX78" fmla="*/ 8915037 w 12202113"/>
              <a:gd name="connsiteY78" fmla="*/ 3140020 h 3188466"/>
              <a:gd name="connsiteX79" fmla="*/ 8815667 w 12202113"/>
              <a:gd name="connsiteY79" fmla="*/ 3138606 h 3188466"/>
              <a:gd name="connsiteX80" fmla="*/ 8779688 w 12202113"/>
              <a:gd name="connsiteY80" fmla="*/ 3138895 h 3188466"/>
              <a:gd name="connsiteX81" fmla="*/ 8715556 w 12202113"/>
              <a:gd name="connsiteY81" fmla="*/ 3135878 h 3188466"/>
              <a:gd name="connsiteX82" fmla="*/ 8686183 w 12202113"/>
              <a:gd name="connsiteY82" fmla="*/ 3132307 h 3188466"/>
              <a:gd name="connsiteX83" fmla="*/ 8684895 w 12202113"/>
              <a:gd name="connsiteY83" fmla="*/ 3132527 h 3188466"/>
              <a:gd name="connsiteX84" fmla="*/ 8682270 w 12202113"/>
              <a:gd name="connsiteY84" fmla="*/ 3130989 h 3188466"/>
              <a:gd name="connsiteX85" fmla="*/ 8676836 w 12202113"/>
              <a:gd name="connsiteY85" fmla="*/ 3130278 h 3188466"/>
              <a:gd name="connsiteX86" fmla="*/ 8662002 w 12202113"/>
              <a:gd name="connsiteY86" fmla="*/ 3130735 h 3188466"/>
              <a:gd name="connsiteX87" fmla="*/ 8656423 w 12202113"/>
              <a:gd name="connsiteY87" fmla="*/ 3131304 h 3188466"/>
              <a:gd name="connsiteX88" fmla="*/ 8648261 w 12202113"/>
              <a:gd name="connsiteY88" fmla="*/ 3131294 h 3188466"/>
              <a:gd name="connsiteX89" fmla="*/ 8648057 w 12202113"/>
              <a:gd name="connsiteY89" fmla="*/ 3131167 h 3188466"/>
              <a:gd name="connsiteX90" fmla="*/ 8640412 w 12202113"/>
              <a:gd name="connsiteY90" fmla="*/ 3131403 h 3188466"/>
              <a:gd name="connsiteX91" fmla="*/ 8603003 w 12202113"/>
              <a:gd name="connsiteY91" fmla="*/ 3134155 h 3188466"/>
              <a:gd name="connsiteX92" fmla="*/ 8553571 w 12202113"/>
              <a:gd name="connsiteY92" fmla="*/ 3122125 h 3188466"/>
              <a:gd name="connsiteX93" fmla="*/ 8533128 w 12202113"/>
              <a:gd name="connsiteY93" fmla="*/ 3120039 h 3188466"/>
              <a:gd name="connsiteX94" fmla="*/ 8522209 w 12202113"/>
              <a:gd name="connsiteY94" fmla="*/ 3118252 h 3188466"/>
              <a:gd name="connsiteX95" fmla="*/ 8521532 w 12202113"/>
              <a:gd name="connsiteY95" fmla="*/ 3117705 h 3188466"/>
              <a:gd name="connsiteX96" fmla="*/ 8485667 w 12202113"/>
              <a:gd name="connsiteY96" fmla="*/ 3120406 h 3188466"/>
              <a:gd name="connsiteX97" fmla="*/ 8480905 w 12202113"/>
              <a:gd name="connsiteY97" fmla="*/ 3119749 h 3188466"/>
              <a:gd name="connsiteX98" fmla="*/ 8457530 w 12202113"/>
              <a:gd name="connsiteY98" fmla="*/ 3122810 h 3188466"/>
              <a:gd name="connsiteX99" fmla="*/ 8445451 w 12202113"/>
              <a:gd name="connsiteY99" fmla="*/ 3123697 h 3188466"/>
              <a:gd name="connsiteX100" fmla="*/ 8442039 w 12202113"/>
              <a:gd name="connsiteY100" fmla="*/ 3125378 h 3188466"/>
              <a:gd name="connsiteX101" fmla="*/ 8424215 w 12202113"/>
              <a:gd name="connsiteY101" fmla="*/ 3125963 h 3188466"/>
              <a:gd name="connsiteX102" fmla="*/ 8422165 w 12202113"/>
              <a:gd name="connsiteY102" fmla="*/ 3125491 h 3188466"/>
              <a:gd name="connsiteX103" fmla="*/ 8407465 w 12202113"/>
              <a:gd name="connsiteY103" fmla="*/ 3127979 h 3188466"/>
              <a:gd name="connsiteX104" fmla="*/ 8395146 w 12202113"/>
              <a:gd name="connsiteY104" fmla="*/ 3132488 h 3188466"/>
              <a:gd name="connsiteX105" fmla="*/ 8243538 w 12202113"/>
              <a:gd name="connsiteY105" fmla="*/ 3129873 h 3188466"/>
              <a:gd name="connsiteX106" fmla="*/ 8112685 w 12202113"/>
              <a:gd name="connsiteY106" fmla="*/ 3148698 h 3188466"/>
              <a:gd name="connsiteX107" fmla="*/ 8026741 w 12202113"/>
              <a:gd name="connsiteY107" fmla="*/ 3154015 h 3188466"/>
              <a:gd name="connsiteX108" fmla="*/ 8030400 w 12202113"/>
              <a:gd name="connsiteY108" fmla="*/ 3146736 h 3188466"/>
              <a:gd name="connsiteX109" fmla="*/ 8002987 w 12202113"/>
              <a:gd name="connsiteY109" fmla="*/ 3135663 h 3188466"/>
              <a:gd name="connsiteX110" fmla="*/ 7798568 w 12202113"/>
              <a:gd name="connsiteY110" fmla="*/ 3141249 h 3188466"/>
              <a:gd name="connsiteX111" fmla="*/ 7746353 w 12202113"/>
              <a:gd name="connsiteY111" fmla="*/ 3137755 h 3188466"/>
              <a:gd name="connsiteX112" fmla="*/ 7700395 w 12202113"/>
              <a:gd name="connsiteY112" fmla="*/ 3144729 h 3188466"/>
              <a:gd name="connsiteX113" fmla="*/ 7681335 w 12202113"/>
              <a:gd name="connsiteY113" fmla="*/ 3141120 h 3188466"/>
              <a:gd name="connsiteX114" fmla="*/ 7678044 w 12202113"/>
              <a:gd name="connsiteY114" fmla="*/ 3140387 h 3188466"/>
              <a:gd name="connsiteX115" fmla="*/ 7664890 w 12202113"/>
              <a:gd name="connsiteY115" fmla="*/ 3139855 h 3188466"/>
              <a:gd name="connsiteX116" fmla="*/ 7661183 w 12202113"/>
              <a:gd name="connsiteY116" fmla="*/ 3136706 h 3188466"/>
              <a:gd name="connsiteX117" fmla="*/ 7641383 w 12202113"/>
              <a:gd name="connsiteY117" fmla="*/ 3133755 h 3188466"/>
              <a:gd name="connsiteX118" fmla="*/ 7617169 w 12202113"/>
              <a:gd name="connsiteY118" fmla="*/ 3133614 h 3188466"/>
              <a:gd name="connsiteX119" fmla="*/ 7531143 w 12202113"/>
              <a:gd name="connsiteY119" fmla="*/ 3132781 h 3188466"/>
              <a:gd name="connsiteX120" fmla="*/ 7517113 w 12202113"/>
              <a:gd name="connsiteY120" fmla="*/ 3134483 h 3188466"/>
              <a:gd name="connsiteX121" fmla="*/ 7471320 w 12202113"/>
              <a:gd name="connsiteY121" fmla="*/ 3131645 h 3188466"/>
              <a:gd name="connsiteX122" fmla="*/ 7430512 w 12202113"/>
              <a:gd name="connsiteY122" fmla="*/ 3131007 h 3188466"/>
              <a:gd name="connsiteX123" fmla="*/ 7404071 w 12202113"/>
              <a:gd name="connsiteY123" fmla="*/ 3132361 h 3188466"/>
              <a:gd name="connsiteX124" fmla="*/ 7397140 w 12202113"/>
              <a:gd name="connsiteY124" fmla="*/ 3131239 h 3188466"/>
              <a:gd name="connsiteX125" fmla="*/ 7370514 w 12202113"/>
              <a:gd name="connsiteY125" fmla="*/ 3130516 h 3188466"/>
              <a:gd name="connsiteX126" fmla="*/ 7356953 w 12202113"/>
              <a:gd name="connsiteY126" fmla="*/ 3132179 h 3188466"/>
              <a:gd name="connsiteX127" fmla="*/ 7343567 w 12202113"/>
              <a:gd name="connsiteY127" fmla="*/ 3128350 h 3188466"/>
              <a:gd name="connsiteX128" fmla="*/ 7340295 w 12202113"/>
              <a:gd name="connsiteY128" fmla="*/ 3125545 h 3188466"/>
              <a:gd name="connsiteX129" fmla="*/ 7321348 w 12202113"/>
              <a:gd name="connsiteY129" fmla="*/ 3126804 h 3188466"/>
              <a:gd name="connsiteX130" fmla="*/ 7305815 w 12202113"/>
              <a:gd name="connsiteY130" fmla="*/ 3124063 h 3188466"/>
              <a:gd name="connsiteX131" fmla="*/ 7292274 w 12202113"/>
              <a:gd name="connsiteY131" fmla="*/ 3125855 h 3188466"/>
              <a:gd name="connsiteX132" fmla="*/ 7286654 w 12202113"/>
              <a:gd name="connsiteY132" fmla="*/ 3125451 h 3188466"/>
              <a:gd name="connsiteX133" fmla="*/ 7272685 w 12202113"/>
              <a:gd name="connsiteY133" fmla="*/ 3124094 h 3188466"/>
              <a:gd name="connsiteX134" fmla="*/ 7248584 w 12202113"/>
              <a:gd name="connsiteY134" fmla="*/ 3121080 h 3188466"/>
              <a:gd name="connsiteX135" fmla="*/ 7241065 w 12202113"/>
              <a:gd name="connsiteY135" fmla="*/ 3120661 h 3188466"/>
              <a:gd name="connsiteX136" fmla="*/ 7224696 w 12202113"/>
              <a:gd name="connsiteY136" fmla="*/ 3116051 h 3188466"/>
              <a:gd name="connsiteX137" fmla="*/ 7193009 w 12202113"/>
              <a:gd name="connsiteY137" fmla="*/ 3112108 h 3188466"/>
              <a:gd name="connsiteX138" fmla="*/ 7137220 w 12202113"/>
              <a:gd name="connsiteY138" fmla="*/ 3098354 h 3188466"/>
              <a:gd name="connsiteX139" fmla="*/ 7104427 w 12202113"/>
              <a:gd name="connsiteY139" fmla="*/ 3091790 h 3188466"/>
              <a:gd name="connsiteX140" fmla="*/ 7082240 w 12202113"/>
              <a:gd name="connsiteY140" fmla="*/ 3085740 h 3188466"/>
              <a:gd name="connsiteX141" fmla="*/ 7016754 w 12202113"/>
              <a:gd name="connsiteY141" fmla="*/ 3077196 h 3188466"/>
              <a:gd name="connsiteX142" fmla="*/ 6904436 w 12202113"/>
              <a:gd name="connsiteY142" fmla="*/ 3065900 h 3188466"/>
              <a:gd name="connsiteX143" fmla="*/ 6881434 w 12202113"/>
              <a:gd name="connsiteY143" fmla="*/ 3062865 h 3188466"/>
              <a:gd name="connsiteX144" fmla="*/ 6865273 w 12202113"/>
              <a:gd name="connsiteY144" fmla="*/ 3057749 h 3188466"/>
              <a:gd name="connsiteX145" fmla="*/ 6864671 w 12202113"/>
              <a:gd name="connsiteY145" fmla="*/ 3054378 h 3188466"/>
              <a:gd name="connsiteX146" fmla="*/ 6852599 w 12202113"/>
              <a:gd name="connsiteY146" fmla="*/ 3052306 h 3188466"/>
              <a:gd name="connsiteX147" fmla="*/ 6850143 w 12202113"/>
              <a:gd name="connsiteY147" fmla="*/ 3051232 h 3188466"/>
              <a:gd name="connsiteX148" fmla="*/ 6835301 w 12202113"/>
              <a:gd name="connsiteY148" fmla="*/ 3045593 h 3188466"/>
              <a:gd name="connsiteX149" fmla="*/ 6784871 w 12202113"/>
              <a:gd name="connsiteY149" fmla="*/ 3046562 h 3188466"/>
              <a:gd name="connsiteX150" fmla="*/ 6738245 w 12202113"/>
              <a:gd name="connsiteY150" fmla="*/ 3037055 h 3188466"/>
              <a:gd name="connsiteX151" fmla="*/ 6537703 w 12202113"/>
              <a:gd name="connsiteY151" fmla="*/ 3017736 h 3188466"/>
              <a:gd name="connsiteX152" fmla="*/ 6521858 w 12202113"/>
              <a:gd name="connsiteY152" fmla="*/ 3004158 h 3188466"/>
              <a:gd name="connsiteX153" fmla="*/ 6445069 w 12202113"/>
              <a:gd name="connsiteY153" fmla="*/ 2992470 h 3188466"/>
              <a:gd name="connsiteX154" fmla="*/ 6302447 w 12202113"/>
              <a:gd name="connsiteY154" fmla="*/ 2994274 h 3188466"/>
              <a:gd name="connsiteX155" fmla="*/ 6160029 w 12202113"/>
              <a:gd name="connsiteY155" fmla="*/ 2973666 h 3188466"/>
              <a:gd name="connsiteX156" fmla="*/ 6144046 w 12202113"/>
              <a:gd name="connsiteY156" fmla="*/ 2976380 h 3188466"/>
              <a:gd name="connsiteX157" fmla="*/ 6127670 w 12202113"/>
              <a:gd name="connsiteY157" fmla="*/ 2976929 h 3188466"/>
              <a:gd name="connsiteX158" fmla="*/ 6126155 w 12202113"/>
              <a:gd name="connsiteY158" fmla="*/ 2976245 h 3188466"/>
              <a:gd name="connsiteX159" fmla="*/ 6108575 w 12202113"/>
              <a:gd name="connsiteY159" fmla="*/ 2974651 h 3188466"/>
              <a:gd name="connsiteX160" fmla="*/ 6103746 w 12202113"/>
              <a:gd name="connsiteY160" fmla="*/ 2975803 h 3188466"/>
              <a:gd name="connsiteX161" fmla="*/ 6091377 w 12202113"/>
              <a:gd name="connsiteY161" fmla="*/ 2975180 h 3188466"/>
              <a:gd name="connsiteX162" fmla="*/ 6066183 w 12202113"/>
              <a:gd name="connsiteY162" fmla="*/ 2975222 h 3188466"/>
              <a:gd name="connsiteX163" fmla="*/ 6063287 w 12202113"/>
              <a:gd name="connsiteY163" fmla="*/ 2974353 h 3188466"/>
              <a:gd name="connsiteX164" fmla="*/ 6054813 w 12202113"/>
              <a:gd name="connsiteY164" fmla="*/ 2974911 h 3188466"/>
              <a:gd name="connsiteX165" fmla="*/ 6050809 w 12202113"/>
              <a:gd name="connsiteY165" fmla="*/ 2973985 h 3188466"/>
              <a:gd name="connsiteX166" fmla="*/ 6013979 w 12202113"/>
              <a:gd name="connsiteY166" fmla="*/ 2974553 h 3188466"/>
              <a:gd name="connsiteX167" fmla="*/ 6013800 w 12202113"/>
              <a:gd name="connsiteY167" fmla="*/ 2973973 h 3188466"/>
              <a:gd name="connsiteX168" fmla="*/ 6004866 w 12202113"/>
              <a:gd name="connsiteY168" fmla="*/ 2971570 h 3188466"/>
              <a:gd name="connsiteX169" fmla="*/ 5987036 w 12202113"/>
              <a:gd name="connsiteY169" fmla="*/ 2968315 h 3188466"/>
              <a:gd name="connsiteX170" fmla="*/ 5950027 w 12202113"/>
              <a:gd name="connsiteY170" fmla="*/ 2953546 h 3188466"/>
              <a:gd name="connsiteX171" fmla="*/ 5911668 w 12202113"/>
              <a:gd name="connsiteY171" fmla="*/ 2954074 h 3188466"/>
              <a:gd name="connsiteX172" fmla="*/ 5904110 w 12202113"/>
              <a:gd name="connsiteY172" fmla="*/ 2953861 h 3188466"/>
              <a:gd name="connsiteX173" fmla="*/ 5904026 w 12202113"/>
              <a:gd name="connsiteY173" fmla="*/ 2953724 h 3188466"/>
              <a:gd name="connsiteX174" fmla="*/ 5896189 w 12202113"/>
              <a:gd name="connsiteY174" fmla="*/ 2953236 h 3188466"/>
              <a:gd name="connsiteX175" fmla="*/ 5890331 w 12202113"/>
              <a:gd name="connsiteY175" fmla="*/ 2953471 h 3188466"/>
              <a:gd name="connsiteX176" fmla="*/ 5875672 w 12202113"/>
              <a:gd name="connsiteY176" fmla="*/ 2953056 h 3188466"/>
              <a:gd name="connsiteX177" fmla="*/ 5871070 w 12202113"/>
              <a:gd name="connsiteY177" fmla="*/ 2952035 h 3188466"/>
              <a:gd name="connsiteX178" fmla="*/ 5869888 w 12202113"/>
              <a:gd name="connsiteY178" fmla="*/ 2950364 h 3188466"/>
              <a:gd name="connsiteX179" fmla="*/ 5868461 w 12202113"/>
              <a:gd name="connsiteY179" fmla="*/ 2950506 h 3188466"/>
              <a:gd name="connsiteX180" fmla="*/ 5843343 w 12202113"/>
              <a:gd name="connsiteY180" fmla="*/ 2945262 h 3188466"/>
              <a:gd name="connsiteX181" fmla="*/ 5784331 w 12202113"/>
              <a:gd name="connsiteY181" fmla="*/ 2938531 h 3188466"/>
              <a:gd name="connsiteX182" fmla="*/ 5749498 w 12202113"/>
              <a:gd name="connsiteY182" fmla="*/ 2936713 h 3188466"/>
              <a:gd name="connsiteX183" fmla="*/ 5655214 w 12202113"/>
              <a:gd name="connsiteY183" fmla="*/ 2929503 h 3188466"/>
              <a:gd name="connsiteX184" fmla="*/ 5561446 w 12202113"/>
              <a:gd name="connsiteY184" fmla="*/ 2920575 h 3188466"/>
              <a:gd name="connsiteX185" fmla="*/ 5519456 w 12202113"/>
              <a:gd name="connsiteY185" fmla="*/ 2906631 h 3188466"/>
              <a:gd name="connsiteX186" fmla="*/ 5514099 w 12202113"/>
              <a:gd name="connsiteY186" fmla="*/ 2906097 h 3188466"/>
              <a:gd name="connsiteX187" fmla="*/ 5499273 w 12202113"/>
              <a:gd name="connsiteY187" fmla="*/ 2907057 h 3188466"/>
              <a:gd name="connsiteX188" fmla="*/ 5493664 w 12202113"/>
              <a:gd name="connsiteY188" fmla="*/ 2907817 h 3188466"/>
              <a:gd name="connsiteX189" fmla="*/ 5485530 w 12202113"/>
              <a:gd name="connsiteY189" fmla="*/ 2908080 h 3188466"/>
              <a:gd name="connsiteX190" fmla="*/ 5485337 w 12202113"/>
              <a:gd name="connsiteY190" fmla="*/ 2907959 h 3188466"/>
              <a:gd name="connsiteX191" fmla="*/ 5477696 w 12202113"/>
              <a:gd name="connsiteY191" fmla="*/ 2908455 h 3188466"/>
              <a:gd name="connsiteX192" fmla="*/ 5440170 w 12202113"/>
              <a:gd name="connsiteY192" fmla="*/ 2912482 h 3188466"/>
              <a:gd name="connsiteX193" fmla="*/ 5391911 w 12202113"/>
              <a:gd name="connsiteY193" fmla="*/ 2902040 h 3188466"/>
              <a:gd name="connsiteX194" fmla="*/ 5371708 w 12202113"/>
              <a:gd name="connsiteY194" fmla="*/ 2900629 h 3188466"/>
              <a:gd name="connsiteX195" fmla="*/ 5360976 w 12202113"/>
              <a:gd name="connsiteY195" fmla="*/ 2899197 h 3188466"/>
              <a:gd name="connsiteX196" fmla="*/ 5360345 w 12202113"/>
              <a:gd name="connsiteY196" fmla="*/ 2898671 h 3188466"/>
              <a:gd name="connsiteX197" fmla="*/ 5324367 w 12202113"/>
              <a:gd name="connsiteY197" fmla="*/ 2902593 h 3188466"/>
              <a:gd name="connsiteX198" fmla="*/ 5319673 w 12202113"/>
              <a:gd name="connsiteY198" fmla="*/ 2902094 h 3188466"/>
              <a:gd name="connsiteX199" fmla="*/ 5296114 w 12202113"/>
              <a:gd name="connsiteY199" fmla="*/ 2905958 h 3188466"/>
              <a:gd name="connsiteX200" fmla="*/ 5283999 w 12202113"/>
              <a:gd name="connsiteY200" fmla="*/ 2907258 h 3188466"/>
              <a:gd name="connsiteX201" fmla="*/ 5280460 w 12202113"/>
              <a:gd name="connsiteY201" fmla="*/ 2909063 h 3188466"/>
              <a:gd name="connsiteX202" fmla="*/ 5262637 w 12202113"/>
              <a:gd name="connsiteY202" fmla="*/ 2910250 h 3188466"/>
              <a:gd name="connsiteX203" fmla="*/ 5260635 w 12202113"/>
              <a:gd name="connsiteY203" fmla="*/ 2909845 h 3188466"/>
              <a:gd name="connsiteX204" fmla="*/ 5245770 w 12202113"/>
              <a:gd name="connsiteY204" fmla="*/ 2912842 h 3188466"/>
              <a:gd name="connsiteX205" fmla="*/ 5233108 w 12202113"/>
              <a:gd name="connsiteY205" fmla="*/ 2917794 h 3188466"/>
              <a:gd name="connsiteX206" fmla="*/ 5082201 w 12202113"/>
              <a:gd name="connsiteY206" fmla="*/ 2920260 h 3188466"/>
              <a:gd name="connsiteX207" fmla="*/ 4939211 w 12202113"/>
              <a:gd name="connsiteY207" fmla="*/ 2931760 h 3188466"/>
              <a:gd name="connsiteX208" fmla="*/ 4794309 w 12202113"/>
              <a:gd name="connsiteY208" fmla="*/ 2937227 h 3188466"/>
              <a:gd name="connsiteX209" fmla="*/ 4637676 w 12202113"/>
              <a:gd name="connsiteY209" fmla="*/ 2946666 h 3188466"/>
              <a:gd name="connsiteX210" fmla="*/ 4585922 w 12202113"/>
              <a:gd name="connsiteY210" fmla="*/ 2944906 h 3188466"/>
              <a:gd name="connsiteX211" fmla="*/ 4539516 w 12202113"/>
              <a:gd name="connsiteY211" fmla="*/ 2953466 h 3188466"/>
              <a:gd name="connsiteX212" fmla="*/ 4520819 w 12202113"/>
              <a:gd name="connsiteY212" fmla="*/ 2950477 h 3188466"/>
              <a:gd name="connsiteX213" fmla="*/ 4517604 w 12202113"/>
              <a:gd name="connsiteY213" fmla="*/ 2949852 h 3188466"/>
              <a:gd name="connsiteX214" fmla="*/ 4504537 w 12202113"/>
              <a:gd name="connsiteY214" fmla="*/ 2949759 h 3188466"/>
              <a:gd name="connsiteX215" fmla="*/ 4501104 w 12202113"/>
              <a:gd name="connsiteY215" fmla="*/ 2946715 h 3188466"/>
              <a:gd name="connsiteX216" fmla="*/ 4342695 w 12202113"/>
              <a:gd name="connsiteY216" fmla="*/ 2951638 h 3188466"/>
              <a:gd name="connsiteX217" fmla="*/ 4274096 w 12202113"/>
              <a:gd name="connsiteY217" fmla="*/ 2953640 h 3188466"/>
              <a:gd name="connsiteX218" fmla="*/ 4248170 w 12202113"/>
              <a:gd name="connsiteY218" fmla="*/ 2951384 h 3188466"/>
              <a:gd name="connsiteX219" fmla="*/ 4147924 w 12202113"/>
              <a:gd name="connsiteY219" fmla="*/ 2945945 h 3188466"/>
              <a:gd name="connsiteX220" fmla="*/ 4061825 w 12202113"/>
              <a:gd name="connsiteY220" fmla="*/ 2944206 h 3188466"/>
              <a:gd name="connsiteX221" fmla="*/ 3998557 w 12202113"/>
              <a:gd name="connsiteY221" fmla="*/ 2955821 h 3188466"/>
              <a:gd name="connsiteX222" fmla="*/ 3993107 w 12202113"/>
              <a:gd name="connsiteY222" fmla="*/ 2953708 h 3188466"/>
              <a:gd name="connsiteX223" fmla="*/ 3949713 w 12202113"/>
              <a:gd name="connsiteY223" fmla="*/ 2955441 h 3188466"/>
              <a:gd name="connsiteX224" fmla="*/ 3797284 w 12202113"/>
              <a:gd name="connsiteY224" fmla="*/ 2977037 h 3188466"/>
              <a:gd name="connsiteX225" fmla="*/ 3712498 w 12202113"/>
              <a:gd name="connsiteY225" fmla="*/ 2979996 h 3188466"/>
              <a:gd name="connsiteX226" fmla="*/ 3682471 w 12202113"/>
              <a:gd name="connsiteY226" fmla="*/ 2978543 h 3188466"/>
              <a:gd name="connsiteX227" fmla="*/ 3632163 w 12202113"/>
              <a:gd name="connsiteY227" fmla="*/ 2976264 h 3188466"/>
              <a:gd name="connsiteX228" fmla="*/ 3594728 w 12202113"/>
              <a:gd name="connsiteY228" fmla="*/ 2968398 h 3188466"/>
              <a:gd name="connsiteX229" fmla="*/ 3552594 w 12202113"/>
              <a:gd name="connsiteY229" fmla="*/ 2968934 h 3188466"/>
              <a:gd name="connsiteX230" fmla="*/ 3542589 w 12202113"/>
              <a:gd name="connsiteY230" fmla="*/ 2977031 h 3188466"/>
              <a:gd name="connsiteX231" fmla="*/ 3497591 w 12202113"/>
              <a:gd name="connsiteY231" fmla="*/ 2975018 h 3188466"/>
              <a:gd name="connsiteX232" fmla="*/ 3429352 w 12202113"/>
              <a:gd name="connsiteY232" fmla="*/ 2971090 h 3188466"/>
              <a:gd name="connsiteX233" fmla="*/ 3389938 w 12202113"/>
              <a:gd name="connsiteY233" fmla="*/ 2970884 h 3188466"/>
              <a:gd name="connsiteX234" fmla="*/ 3282344 w 12202113"/>
              <a:gd name="connsiteY234" fmla="*/ 2968084 h 3188466"/>
              <a:gd name="connsiteX235" fmla="*/ 3174624 w 12202113"/>
              <a:gd name="connsiteY235" fmla="*/ 2963576 h 3188466"/>
              <a:gd name="connsiteX236" fmla="*/ 3111077 w 12202113"/>
              <a:gd name="connsiteY236" fmla="*/ 2951285 h 3188466"/>
              <a:gd name="connsiteX237" fmla="*/ 3022501 w 12202113"/>
              <a:gd name="connsiteY237" fmla="*/ 2948619 h 3188466"/>
              <a:gd name="connsiteX238" fmla="*/ 3007714 w 12202113"/>
              <a:gd name="connsiteY238" fmla="*/ 2946762 h 3188466"/>
              <a:gd name="connsiteX239" fmla="*/ 2903098 w 12202113"/>
              <a:gd name="connsiteY239" fmla="*/ 2940576 h 3188466"/>
              <a:gd name="connsiteX240" fmla="*/ 2781591 w 12202113"/>
              <a:gd name="connsiteY240" fmla="*/ 2946394 h 3188466"/>
              <a:gd name="connsiteX241" fmla="*/ 2627942 w 12202113"/>
              <a:gd name="connsiteY241" fmla="*/ 2919996 h 3188466"/>
              <a:gd name="connsiteX242" fmla="*/ 2354959 w 12202113"/>
              <a:gd name="connsiteY242" fmla="*/ 2882080 h 3188466"/>
              <a:gd name="connsiteX243" fmla="*/ 2063184 w 12202113"/>
              <a:gd name="connsiteY243" fmla="*/ 2879109 h 3188466"/>
              <a:gd name="connsiteX244" fmla="*/ 1986946 w 12202113"/>
              <a:gd name="connsiteY244" fmla="*/ 2887619 h 3188466"/>
              <a:gd name="connsiteX245" fmla="*/ 1763479 w 12202113"/>
              <a:gd name="connsiteY245" fmla="*/ 2909077 h 3188466"/>
              <a:gd name="connsiteX246" fmla="*/ 1537980 w 12202113"/>
              <a:gd name="connsiteY246" fmla="*/ 2960398 h 3188466"/>
              <a:gd name="connsiteX247" fmla="*/ 1395229 w 12202113"/>
              <a:gd name="connsiteY247" fmla="*/ 2975625 h 3188466"/>
              <a:gd name="connsiteX248" fmla="*/ 1327834 w 12202113"/>
              <a:gd name="connsiteY248" fmla="*/ 2989485 h 3188466"/>
              <a:gd name="connsiteX249" fmla="*/ 1280757 w 12202113"/>
              <a:gd name="connsiteY249" fmla="*/ 2992959 h 3188466"/>
              <a:gd name="connsiteX250" fmla="*/ 1252582 w 12202113"/>
              <a:gd name="connsiteY250" fmla="*/ 2995877 h 3188466"/>
              <a:gd name="connsiteX251" fmla="*/ 1204670 w 12202113"/>
              <a:gd name="connsiteY251" fmla="*/ 3014826 h 3188466"/>
              <a:gd name="connsiteX252" fmla="*/ 1020457 w 12202113"/>
              <a:gd name="connsiteY252" fmla="*/ 3031603 h 3188466"/>
              <a:gd name="connsiteX253" fmla="*/ 843248 w 12202113"/>
              <a:gd name="connsiteY253" fmla="*/ 3026954 h 3188466"/>
              <a:gd name="connsiteX254" fmla="*/ 583517 w 12202113"/>
              <a:gd name="connsiteY254" fmla="*/ 3089095 h 3188466"/>
              <a:gd name="connsiteX255" fmla="*/ 556836 w 12202113"/>
              <a:gd name="connsiteY255" fmla="*/ 3094374 h 3188466"/>
              <a:gd name="connsiteX256" fmla="*/ 412089 w 12202113"/>
              <a:gd name="connsiteY256" fmla="*/ 3121334 h 3188466"/>
              <a:gd name="connsiteX257" fmla="*/ 83929 w 12202113"/>
              <a:gd name="connsiteY257" fmla="*/ 3150566 h 3188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12202113" h="3188466">
                <a:moveTo>
                  <a:pt x="0" y="3188466"/>
                </a:moveTo>
                <a:lnTo>
                  <a:pt x="10116" y="2657641"/>
                </a:lnTo>
                <a:lnTo>
                  <a:pt x="10116" y="0"/>
                </a:lnTo>
                <a:lnTo>
                  <a:pt x="12202113" y="0"/>
                </a:lnTo>
                <a:lnTo>
                  <a:pt x="12202113" y="2879832"/>
                </a:lnTo>
                <a:lnTo>
                  <a:pt x="12198167" y="2880360"/>
                </a:lnTo>
                <a:cubicBezTo>
                  <a:pt x="12163116" y="2884349"/>
                  <a:pt x="12143771" y="2884544"/>
                  <a:pt x="12122128" y="2887194"/>
                </a:cubicBezTo>
                <a:cubicBezTo>
                  <a:pt x="12087086" y="2893347"/>
                  <a:pt x="12050015" y="2907304"/>
                  <a:pt x="12028868" y="2911786"/>
                </a:cubicBezTo>
                <a:lnTo>
                  <a:pt x="11995238" y="2914090"/>
                </a:lnTo>
                <a:lnTo>
                  <a:pt x="11996460" y="2918442"/>
                </a:lnTo>
                <a:lnTo>
                  <a:pt x="11983968" y="2918762"/>
                </a:lnTo>
                <a:lnTo>
                  <a:pt x="11956084" y="2918868"/>
                </a:lnTo>
                <a:cubicBezTo>
                  <a:pt x="11938684" y="2919526"/>
                  <a:pt x="11890300" y="2918483"/>
                  <a:pt x="11872586" y="2920076"/>
                </a:cubicBezTo>
                <a:cubicBezTo>
                  <a:pt x="11867476" y="2924717"/>
                  <a:pt x="11859589" y="2927247"/>
                  <a:pt x="11849804" y="2928420"/>
                </a:cubicBezTo>
                <a:lnTo>
                  <a:pt x="11828254" y="2928551"/>
                </a:lnTo>
                <a:lnTo>
                  <a:pt x="11703277" y="2939735"/>
                </a:lnTo>
                <a:lnTo>
                  <a:pt x="11686094" y="2940570"/>
                </a:lnTo>
                <a:lnTo>
                  <a:pt x="11676788" y="2944321"/>
                </a:lnTo>
                <a:cubicBezTo>
                  <a:pt x="11669684" y="2945069"/>
                  <a:pt x="11649276" y="2944585"/>
                  <a:pt x="11643464" y="2945066"/>
                </a:cubicBezTo>
                <a:lnTo>
                  <a:pt x="11641922" y="2947200"/>
                </a:lnTo>
                <a:cubicBezTo>
                  <a:pt x="11623408" y="2950611"/>
                  <a:pt x="11553770" y="2961969"/>
                  <a:pt x="11532386" y="2965529"/>
                </a:cubicBezTo>
                <a:cubicBezTo>
                  <a:pt x="11528114" y="2962248"/>
                  <a:pt x="11518548" y="2967430"/>
                  <a:pt x="11513619" y="2968556"/>
                </a:cubicBezTo>
                <a:cubicBezTo>
                  <a:pt x="11512856" y="2966346"/>
                  <a:pt x="11500924" y="2965672"/>
                  <a:pt x="11497404" y="2967639"/>
                </a:cubicBezTo>
                <a:cubicBezTo>
                  <a:pt x="11413522" y="2978420"/>
                  <a:pt x="11455510" y="2956141"/>
                  <a:pt x="11407630" y="2970255"/>
                </a:cubicBezTo>
                <a:cubicBezTo>
                  <a:pt x="11399160" y="2971190"/>
                  <a:pt x="11392296" y="2970299"/>
                  <a:pt x="11386276" y="2968648"/>
                </a:cubicBezTo>
                <a:lnTo>
                  <a:pt x="11377296" y="2965257"/>
                </a:lnTo>
                <a:lnTo>
                  <a:pt x="11342536" y="2971666"/>
                </a:lnTo>
                <a:cubicBezTo>
                  <a:pt x="11325414" y="2973900"/>
                  <a:pt x="11307393" y="2975381"/>
                  <a:pt x="11288902" y="2976058"/>
                </a:cubicBezTo>
                <a:cubicBezTo>
                  <a:pt x="11284753" y="2971542"/>
                  <a:pt x="11270239" y="2977957"/>
                  <a:pt x="11263411" y="2979228"/>
                </a:cubicBezTo>
                <a:cubicBezTo>
                  <a:pt x="11263340" y="2976278"/>
                  <a:pt x="11248212" y="2974865"/>
                  <a:pt x="11242843" y="2977303"/>
                </a:cubicBezTo>
                <a:cubicBezTo>
                  <a:pt x="11130019" y="2987845"/>
                  <a:pt x="11193504" y="2960297"/>
                  <a:pt x="11125798" y="2976816"/>
                </a:cubicBezTo>
                <a:cubicBezTo>
                  <a:pt x="11114472" y="2977677"/>
                  <a:pt x="11105974" y="2976199"/>
                  <a:pt x="11098884" y="2973758"/>
                </a:cubicBezTo>
                <a:lnTo>
                  <a:pt x="11086128" y="2967663"/>
                </a:lnTo>
                <a:lnTo>
                  <a:pt x="11076132" y="2969836"/>
                </a:lnTo>
                <a:cubicBezTo>
                  <a:pt x="11038408" y="2970007"/>
                  <a:pt x="11027285" y="2963760"/>
                  <a:pt x="11005337" y="2970053"/>
                </a:cubicBezTo>
                <a:cubicBezTo>
                  <a:pt x="10972902" y="2956973"/>
                  <a:pt x="10983824" y="2968749"/>
                  <a:pt x="10959154" y="2970750"/>
                </a:cubicBezTo>
                <a:cubicBezTo>
                  <a:pt x="10939692" y="2973358"/>
                  <a:pt x="10975422" y="2978377"/>
                  <a:pt x="10956347" y="2979118"/>
                </a:cubicBezTo>
                <a:cubicBezTo>
                  <a:pt x="10935712" y="2975741"/>
                  <a:pt x="10936682" y="2986229"/>
                  <a:pt x="10915223" y="2982099"/>
                </a:cubicBezTo>
                <a:cubicBezTo>
                  <a:pt x="10920436" y="2974198"/>
                  <a:pt x="10872877" y="2983630"/>
                  <a:pt x="10871398" y="2976728"/>
                </a:cubicBezTo>
                <a:cubicBezTo>
                  <a:pt x="10853171" y="2986599"/>
                  <a:pt x="10844013" y="2974439"/>
                  <a:pt x="10819743" y="2977481"/>
                </a:cubicBezTo>
                <a:cubicBezTo>
                  <a:pt x="10808314" y="2981215"/>
                  <a:pt x="10800068" y="2981856"/>
                  <a:pt x="10788834" y="2977840"/>
                </a:cubicBezTo>
                <a:cubicBezTo>
                  <a:pt x="10736185" y="2996020"/>
                  <a:pt x="10756982" y="2978653"/>
                  <a:pt x="10707711" y="2985644"/>
                </a:cubicBezTo>
                <a:cubicBezTo>
                  <a:pt x="10665262" y="2992997"/>
                  <a:pt x="10617142" y="2997767"/>
                  <a:pt x="10576086" y="3015319"/>
                </a:cubicBezTo>
                <a:cubicBezTo>
                  <a:pt x="10568550" y="3020292"/>
                  <a:pt x="10550046" y="3022174"/>
                  <a:pt x="10534761" y="3019524"/>
                </a:cubicBezTo>
                <a:cubicBezTo>
                  <a:pt x="10532134" y="3019067"/>
                  <a:pt x="10529698" y="3018490"/>
                  <a:pt x="10527537" y="3017814"/>
                </a:cubicBezTo>
                <a:cubicBezTo>
                  <a:pt x="10492044" y="3020498"/>
                  <a:pt x="10362224" y="3032491"/>
                  <a:pt x="10321799" y="3035635"/>
                </a:cubicBezTo>
                <a:cubicBezTo>
                  <a:pt x="10318526" y="3029246"/>
                  <a:pt x="10298084" y="3040774"/>
                  <a:pt x="10284989" y="3036679"/>
                </a:cubicBezTo>
                <a:cubicBezTo>
                  <a:pt x="10275610" y="3033085"/>
                  <a:pt x="10267220" y="3035744"/>
                  <a:pt x="10257423" y="3036027"/>
                </a:cubicBezTo>
                <a:cubicBezTo>
                  <a:pt x="10244517" y="3033202"/>
                  <a:pt x="10202424" y="3038304"/>
                  <a:pt x="10191450" y="3041963"/>
                </a:cubicBezTo>
                <a:cubicBezTo>
                  <a:pt x="10165225" y="3054679"/>
                  <a:pt x="10105634" y="3045236"/>
                  <a:pt x="10083845" y="3054978"/>
                </a:cubicBezTo>
                <a:cubicBezTo>
                  <a:pt x="10075939" y="3056408"/>
                  <a:pt x="10068203" y="3056986"/>
                  <a:pt x="10060611" y="3057035"/>
                </a:cubicBezTo>
                <a:lnTo>
                  <a:pt x="10039363" y="3055961"/>
                </a:lnTo>
                <a:lnTo>
                  <a:pt x="10033322" y="3053238"/>
                </a:lnTo>
                <a:lnTo>
                  <a:pt x="10020337" y="3053912"/>
                </a:lnTo>
                <a:lnTo>
                  <a:pt x="10016616" y="3053498"/>
                </a:lnTo>
                <a:cubicBezTo>
                  <a:pt x="10009508" y="3052695"/>
                  <a:pt x="10002492" y="3051995"/>
                  <a:pt x="9995549" y="3051719"/>
                </a:cubicBezTo>
                <a:cubicBezTo>
                  <a:pt x="10004680" y="3065377"/>
                  <a:pt x="9937988" y="3051618"/>
                  <a:pt x="9957212" y="3062663"/>
                </a:cubicBezTo>
                <a:cubicBezTo>
                  <a:pt x="9920646" y="3063519"/>
                  <a:pt x="9948538" y="3073806"/>
                  <a:pt x="9904584" y="3063999"/>
                </a:cubicBezTo>
                <a:cubicBezTo>
                  <a:pt x="9847813" y="3075166"/>
                  <a:pt x="9758323" y="3071010"/>
                  <a:pt x="9713857" y="3087955"/>
                </a:cubicBezTo>
                <a:cubicBezTo>
                  <a:pt x="9719380" y="3081485"/>
                  <a:pt x="9695453" y="3076466"/>
                  <a:pt x="9678879" y="3079676"/>
                </a:cubicBezTo>
                <a:cubicBezTo>
                  <a:pt x="9698255" y="3054291"/>
                  <a:pt x="9613348" y="3102551"/>
                  <a:pt x="9598760" y="3085228"/>
                </a:cubicBezTo>
                <a:cubicBezTo>
                  <a:pt x="9598041" y="3101310"/>
                  <a:pt x="9523758" y="3128579"/>
                  <a:pt x="9488796" y="3115384"/>
                </a:cubicBezTo>
                <a:cubicBezTo>
                  <a:pt x="9435532" y="3118605"/>
                  <a:pt x="9397815" y="3131898"/>
                  <a:pt x="9341972" y="3126583"/>
                </a:cubicBezTo>
                <a:cubicBezTo>
                  <a:pt x="9340239" y="3128735"/>
                  <a:pt x="9337399" y="3130536"/>
                  <a:pt x="9333795" y="3132083"/>
                </a:cubicBezTo>
                <a:lnTo>
                  <a:pt x="9321736" y="3135834"/>
                </a:lnTo>
                <a:lnTo>
                  <a:pt x="9319405" y="3135561"/>
                </a:lnTo>
                <a:cubicBezTo>
                  <a:pt x="9310247" y="3135512"/>
                  <a:pt x="9305558" y="3136419"/>
                  <a:pt x="9302847" y="3137746"/>
                </a:cubicBezTo>
                <a:lnTo>
                  <a:pt x="9300930" y="3139687"/>
                </a:lnTo>
                <a:lnTo>
                  <a:pt x="9290106" y="3141645"/>
                </a:lnTo>
                <a:lnTo>
                  <a:pt x="9270220" y="3146737"/>
                </a:lnTo>
                <a:lnTo>
                  <a:pt x="9265150" y="3146531"/>
                </a:lnTo>
                <a:lnTo>
                  <a:pt x="9233057" y="3152408"/>
                </a:lnTo>
                <a:lnTo>
                  <a:pt x="9231974" y="3151938"/>
                </a:lnTo>
                <a:cubicBezTo>
                  <a:pt x="9228816" y="3151020"/>
                  <a:pt x="9225099" y="3150595"/>
                  <a:pt x="9220130" y="3151189"/>
                </a:cubicBezTo>
                <a:cubicBezTo>
                  <a:pt x="9218372" y="3142213"/>
                  <a:pt x="9213458" y="3148467"/>
                  <a:pt x="9198955" y="3151015"/>
                </a:cubicBezTo>
                <a:cubicBezTo>
                  <a:pt x="9192986" y="3137641"/>
                  <a:pt x="9157451" y="3149750"/>
                  <a:pt x="9142196" y="3143802"/>
                </a:cubicBezTo>
                <a:cubicBezTo>
                  <a:pt x="9131673" y="3145976"/>
                  <a:pt x="9120437" y="3148030"/>
                  <a:pt x="9108665" y="3149868"/>
                </a:cubicBezTo>
                <a:lnTo>
                  <a:pt x="9014086" y="3150791"/>
                </a:lnTo>
                <a:lnTo>
                  <a:pt x="8915037" y="3140020"/>
                </a:lnTo>
                <a:cubicBezTo>
                  <a:pt x="8878400" y="3139785"/>
                  <a:pt x="8846675" y="3135786"/>
                  <a:pt x="8815667" y="3138606"/>
                </a:cubicBezTo>
                <a:cubicBezTo>
                  <a:pt x="8803071" y="3135495"/>
                  <a:pt x="8791199" y="3134238"/>
                  <a:pt x="8779688" y="3138895"/>
                </a:cubicBezTo>
                <a:cubicBezTo>
                  <a:pt x="8745498" y="3137342"/>
                  <a:pt x="8737221" y="3130691"/>
                  <a:pt x="8715556" y="3135878"/>
                </a:cubicBezTo>
                <a:cubicBezTo>
                  <a:pt x="8696347" y="3125121"/>
                  <a:pt x="8695210" y="3129227"/>
                  <a:pt x="8686183" y="3132307"/>
                </a:cubicBezTo>
                <a:lnTo>
                  <a:pt x="8684895" y="3132527"/>
                </a:lnTo>
                <a:lnTo>
                  <a:pt x="8682270" y="3130989"/>
                </a:lnTo>
                <a:lnTo>
                  <a:pt x="8676836" y="3130278"/>
                </a:lnTo>
                <a:lnTo>
                  <a:pt x="8662002" y="3130735"/>
                </a:lnTo>
                <a:lnTo>
                  <a:pt x="8656423" y="3131304"/>
                </a:lnTo>
                <a:cubicBezTo>
                  <a:pt x="8652581" y="3131550"/>
                  <a:pt x="8650028" y="3131521"/>
                  <a:pt x="8648261" y="3131294"/>
                </a:cubicBezTo>
                <a:lnTo>
                  <a:pt x="8648057" y="3131167"/>
                </a:lnTo>
                <a:lnTo>
                  <a:pt x="8640412" y="3131403"/>
                </a:lnTo>
                <a:cubicBezTo>
                  <a:pt x="8627510" y="3132092"/>
                  <a:pt x="8614954" y="3133035"/>
                  <a:pt x="8603003" y="3134155"/>
                </a:cubicBezTo>
                <a:cubicBezTo>
                  <a:pt x="8592897" y="3127095"/>
                  <a:pt x="8548738" y="3135435"/>
                  <a:pt x="8553571" y="3122125"/>
                </a:cubicBezTo>
                <a:cubicBezTo>
                  <a:pt x="8537450" y="3123243"/>
                  <a:pt x="8527699" y="3128769"/>
                  <a:pt x="8533128" y="3120039"/>
                </a:cubicBezTo>
                <a:cubicBezTo>
                  <a:pt x="8527821" y="3120156"/>
                  <a:pt x="8524551" y="3119414"/>
                  <a:pt x="8522209" y="3118252"/>
                </a:cubicBezTo>
                <a:lnTo>
                  <a:pt x="8521532" y="3117705"/>
                </a:lnTo>
                <a:lnTo>
                  <a:pt x="8485667" y="3120406"/>
                </a:lnTo>
                <a:lnTo>
                  <a:pt x="8480905" y="3119749"/>
                </a:lnTo>
                <a:lnTo>
                  <a:pt x="8457530" y="3122810"/>
                </a:lnTo>
                <a:lnTo>
                  <a:pt x="8445451" y="3123697"/>
                </a:lnTo>
                <a:lnTo>
                  <a:pt x="8442039" y="3125378"/>
                </a:lnTo>
                <a:cubicBezTo>
                  <a:pt x="8438355" y="3126399"/>
                  <a:pt x="8433075" y="3126839"/>
                  <a:pt x="8424215" y="3125963"/>
                </a:cubicBezTo>
                <a:lnTo>
                  <a:pt x="8422165" y="3125491"/>
                </a:lnTo>
                <a:lnTo>
                  <a:pt x="8407465" y="3127979"/>
                </a:lnTo>
                <a:cubicBezTo>
                  <a:pt x="8402731" y="3129129"/>
                  <a:pt x="8398540" y="3130592"/>
                  <a:pt x="8395146" y="3132488"/>
                </a:cubicBezTo>
                <a:cubicBezTo>
                  <a:pt x="8345093" y="3122354"/>
                  <a:pt x="8297866" y="3131626"/>
                  <a:pt x="8243538" y="3129873"/>
                </a:cubicBezTo>
                <a:cubicBezTo>
                  <a:pt x="8220052" y="3114107"/>
                  <a:pt x="8126172" y="3133411"/>
                  <a:pt x="8112685" y="3148698"/>
                </a:cubicBezTo>
                <a:cubicBezTo>
                  <a:pt x="8112380" y="3135302"/>
                  <a:pt x="8044302" y="3153542"/>
                  <a:pt x="8026741" y="3154015"/>
                </a:cubicBezTo>
                <a:cubicBezTo>
                  <a:pt x="8020887" y="3154173"/>
                  <a:pt x="8020646" y="3152357"/>
                  <a:pt x="8030400" y="3146736"/>
                </a:cubicBezTo>
                <a:cubicBezTo>
                  <a:pt x="8011739" y="3148301"/>
                  <a:pt x="7992477" y="3141339"/>
                  <a:pt x="8002987" y="3135663"/>
                </a:cubicBezTo>
                <a:cubicBezTo>
                  <a:pt x="7946297" y="3147811"/>
                  <a:pt x="7862627" y="3135732"/>
                  <a:pt x="7798568" y="3141249"/>
                </a:cubicBezTo>
                <a:cubicBezTo>
                  <a:pt x="7763645" y="3127901"/>
                  <a:pt x="7782577" y="3140251"/>
                  <a:pt x="7746353" y="3137755"/>
                </a:cubicBezTo>
                <a:cubicBezTo>
                  <a:pt x="7756261" y="3150042"/>
                  <a:pt x="7702377" y="3130861"/>
                  <a:pt x="7700395" y="3144729"/>
                </a:cubicBezTo>
                <a:cubicBezTo>
                  <a:pt x="7693866" y="3143835"/>
                  <a:pt x="7687603" y="3142532"/>
                  <a:pt x="7681335" y="3141120"/>
                </a:cubicBezTo>
                <a:lnTo>
                  <a:pt x="7678044" y="3140387"/>
                </a:lnTo>
                <a:lnTo>
                  <a:pt x="7664890" y="3139855"/>
                </a:lnTo>
                <a:lnTo>
                  <a:pt x="7661183" y="3136706"/>
                </a:lnTo>
                <a:lnTo>
                  <a:pt x="7641383" y="3133755"/>
                </a:lnTo>
                <a:cubicBezTo>
                  <a:pt x="7633967" y="3133115"/>
                  <a:pt x="7625987" y="3132967"/>
                  <a:pt x="7617169" y="3133614"/>
                </a:cubicBezTo>
                <a:cubicBezTo>
                  <a:pt x="7595475" y="3139109"/>
                  <a:pt x="7561695" y="3132374"/>
                  <a:pt x="7531143" y="3132781"/>
                </a:cubicBezTo>
                <a:lnTo>
                  <a:pt x="7517113" y="3134483"/>
                </a:lnTo>
                <a:lnTo>
                  <a:pt x="7471320" y="3131645"/>
                </a:lnTo>
                <a:cubicBezTo>
                  <a:pt x="7458285" y="3131095"/>
                  <a:pt x="7444756" y="3130805"/>
                  <a:pt x="7430512" y="3131007"/>
                </a:cubicBezTo>
                <a:lnTo>
                  <a:pt x="7404071" y="3132361"/>
                </a:lnTo>
                <a:lnTo>
                  <a:pt x="7397140" y="3131239"/>
                </a:lnTo>
                <a:cubicBezTo>
                  <a:pt x="7385068" y="3131364"/>
                  <a:pt x="7369091" y="3135313"/>
                  <a:pt x="7370514" y="3130516"/>
                </a:cubicBezTo>
                <a:lnTo>
                  <a:pt x="7356953" y="3132179"/>
                </a:lnTo>
                <a:lnTo>
                  <a:pt x="7343567" y="3128350"/>
                </a:lnTo>
                <a:cubicBezTo>
                  <a:pt x="7342101" y="3127461"/>
                  <a:pt x="7340998" y="3126514"/>
                  <a:pt x="7340295" y="3125545"/>
                </a:cubicBezTo>
                <a:lnTo>
                  <a:pt x="7321348" y="3126804"/>
                </a:lnTo>
                <a:lnTo>
                  <a:pt x="7305815" y="3124063"/>
                </a:lnTo>
                <a:lnTo>
                  <a:pt x="7292274" y="3125855"/>
                </a:lnTo>
                <a:lnTo>
                  <a:pt x="7286654" y="3125451"/>
                </a:lnTo>
                <a:lnTo>
                  <a:pt x="7272685" y="3124094"/>
                </a:lnTo>
                <a:cubicBezTo>
                  <a:pt x="7265523" y="3123143"/>
                  <a:pt x="7257508" y="3121997"/>
                  <a:pt x="7248584" y="3121080"/>
                </a:cubicBezTo>
                <a:lnTo>
                  <a:pt x="7241065" y="3120661"/>
                </a:lnTo>
                <a:lnTo>
                  <a:pt x="7224696" y="3116051"/>
                </a:lnTo>
                <a:cubicBezTo>
                  <a:pt x="7212786" y="3112566"/>
                  <a:pt x="7203412" y="3110217"/>
                  <a:pt x="7193009" y="3112108"/>
                </a:cubicBezTo>
                <a:cubicBezTo>
                  <a:pt x="7175276" y="3107606"/>
                  <a:pt x="7162888" y="3094987"/>
                  <a:pt x="7137220" y="3098354"/>
                </a:cubicBezTo>
                <a:cubicBezTo>
                  <a:pt x="7145010" y="3092637"/>
                  <a:pt x="7108715" y="3097662"/>
                  <a:pt x="7104427" y="3091790"/>
                </a:cubicBezTo>
                <a:cubicBezTo>
                  <a:pt x="7102447" y="3087061"/>
                  <a:pt x="7090976" y="3087484"/>
                  <a:pt x="7082240" y="3085740"/>
                </a:cubicBezTo>
                <a:cubicBezTo>
                  <a:pt x="7076014" y="3080911"/>
                  <a:pt x="7032058" y="3076501"/>
                  <a:pt x="7016754" y="3077196"/>
                </a:cubicBezTo>
                <a:cubicBezTo>
                  <a:pt x="6973620" y="3082001"/>
                  <a:pt x="6938923" y="3062558"/>
                  <a:pt x="6904436" y="3065900"/>
                </a:cubicBezTo>
                <a:cubicBezTo>
                  <a:pt x="6895406" y="3065445"/>
                  <a:pt x="6887919" y="3064350"/>
                  <a:pt x="6881434" y="3062865"/>
                </a:cubicBezTo>
                <a:lnTo>
                  <a:pt x="6865273" y="3057749"/>
                </a:lnTo>
                <a:cubicBezTo>
                  <a:pt x="6865072" y="3056626"/>
                  <a:pt x="6864871" y="3055502"/>
                  <a:pt x="6864671" y="3054378"/>
                </a:cubicBezTo>
                <a:lnTo>
                  <a:pt x="6852599" y="3052306"/>
                </a:lnTo>
                <a:lnTo>
                  <a:pt x="6850143" y="3051232"/>
                </a:lnTo>
                <a:cubicBezTo>
                  <a:pt x="6845470" y="3049168"/>
                  <a:pt x="6840704" y="3047206"/>
                  <a:pt x="6835301" y="3045593"/>
                </a:cubicBezTo>
                <a:cubicBezTo>
                  <a:pt x="6820447" y="3058242"/>
                  <a:pt x="6786888" y="3033956"/>
                  <a:pt x="6784871" y="3046562"/>
                </a:cubicBezTo>
                <a:cubicBezTo>
                  <a:pt x="6752593" y="3039899"/>
                  <a:pt x="6759140" y="3053646"/>
                  <a:pt x="6738245" y="3037055"/>
                </a:cubicBezTo>
                <a:cubicBezTo>
                  <a:pt x="6671880" y="3034501"/>
                  <a:pt x="6603220" y="3013245"/>
                  <a:pt x="6537703" y="3017736"/>
                </a:cubicBezTo>
                <a:cubicBezTo>
                  <a:pt x="6553051" y="3013722"/>
                  <a:pt x="6541149" y="3004943"/>
                  <a:pt x="6521858" y="3004158"/>
                </a:cubicBezTo>
                <a:cubicBezTo>
                  <a:pt x="6580141" y="2987944"/>
                  <a:pt x="6428765" y="3009117"/>
                  <a:pt x="6445069" y="2992470"/>
                </a:cubicBezTo>
                <a:cubicBezTo>
                  <a:pt x="6417897" y="3005060"/>
                  <a:pt x="6310156" y="3011743"/>
                  <a:pt x="6302447" y="2994274"/>
                </a:cubicBezTo>
                <a:cubicBezTo>
                  <a:pt x="6252173" y="2986131"/>
                  <a:pt x="6198382" y="2989085"/>
                  <a:pt x="6160029" y="2973666"/>
                </a:cubicBezTo>
                <a:cubicBezTo>
                  <a:pt x="6155014" y="2975022"/>
                  <a:pt x="6149642" y="2975878"/>
                  <a:pt x="6144046" y="2976380"/>
                </a:cubicBezTo>
                <a:lnTo>
                  <a:pt x="6127670" y="2976929"/>
                </a:lnTo>
                <a:lnTo>
                  <a:pt x="6126155" y="2976245"/>
                </a:lnTo>
                <a:cubicBezTo>
                  <a:pt x="6118509" y="2974369"/>
                  <a:pt x="6113052" y="2974144"/>
                  <a:pt x="6108575" y="2974651"/>
                </a:cubicBezTo>
                <a:lnTo>
                  <a:pt x="6103746" y="2975803"/>
                </a:lnTo>
                <a:lnTo>
                  <a:pt x="6091377" y="2975180"/>
                </a:lnTo>
                <a:lnTo>
                  <a:pt x="6066183" y="2975222"/>
                </a:lnTo>
                <a:lnTo>
                  <a:pt x="6063287" y="2974353"/>
                </a:lnTo>
                <a:lnTo>
                  <a:pt x="6054813" y="2974911"/>
                </a:lnTo>
                <a:lnTo>
                  <a:pt x="6050809" y="2973985"/>
                </a:lnTo>
                <a:lnTo>
                  <a:pt x="6013979" y="2974553"/>
                </a:lnTo>
                <a:cubicBezTo>
                  <a:pt x="6013918" y="2974361"/>
                  <a:pt x="6013860" y="2974167"/>
                  <a:pt x="6013800" y="2973973"/>
                </a:cubicBezTo>
                <a:cubicBezTo>
                  <a:pt x="6012565" y="2972689"/>
                  <a:pt x="6010070" y="2971765"/>
                  <a:pt x="6004866" y="2971570"/>
                </a:cubicBezTo>
                <a:cubicBezTo>
                  <a:pt x="6017706" y="2963268"/>
                  <a:pt x="6003515" y="2968156"/>
                  <a:pt x="5987036" y="2968315"/>
                </a:cubicBezTo>
                <a:cubicBezTo>
                  <a:pt x="6003302" y="2955458"/>
                  <a:pt x="5953573" y="2961108"/>
                  <a:pt x="5950027" y="2953546"/>
                </a:cubicBezTo>
                <a:cubicBezTo>
                  <a:pt x="5937559" y="2953953"/>
                  <a:pt x="5924668" y="2954151"/>
                  <a:pt x="5911668" y="2954074"/>
                </a:cubicBezTo>
                <a:lnTo>
                  <a:pt x="5904110" y="2953861"/>
                </a:lnTo>
                <a:cubicBezTo>
                  <a:pt x="5904082" y="2953815"/>
                  <a:pt x="5904053" y="2953769"/>
                  <a:pt x="5904026" y="2953724"/>
                </a:cubicBezTo>
                <a:cubicBezTo>
                  <a:pt x="5902528" y="2953395"/>
                  <a:pt x="5900097" y="2953219"/>
                  <a:pt x="5896189" y="2953236"/>
                </a:cubicBezTo>
                <a:lnTo>
                  <a:pt x="5890331" y="2953471"/>
                </a:lnTo>
                <a:lnTo>
                  <a:pt x="5875672" y="2953056"/>
                </a:lnTo>
                <a:lnTo>
                  <a:pt x="5871070" y="2952035"/>
                </a:lnTo>
                <a:lnTo>
                  <a:pt x="5869888" y="2950364"/>
                </a:lnTo>
                <a:lnTo>
                  <a:pt x="5868461" y="2950506"/>
                </a:lnTo>
                <a:cubicBezTo>
                  <a:pt x="5857092" y="2953019"/>
                  <a:pt x="5852416" y="2957005"/>
                  <a:pt x="5843343" y="2945262"/>
                </a:cubicBezTo>
                <a:cubicBezTo>
                  <a:pt x="5817989" y="2949116"/>
                  <a:pt x="5815840" y="2942065"/>
                  <a:pt x="5784331" y="2938531"/>
                </a:cubicBezTo>
                <a:cubicBezTo>
                  <a:pt x="5769202" y="2942455"/>
                  <a:pt x="5758885" y="2940521"/>
                  <a:pt x="5749498" y="2936713"/>
                </a:cubicBezTo>
                <a:cubicBezTo>
                  <a:pt x="5717228" y="2937683"/>
                  <a:pt x="5690227" y="2931877"/>
                  <a:pt x="5655214" y="2929503"/>
                </a:cubicBezTo>
                <a:cubicBezTo>
                  <a:pt x="5614827" y="2933899"/>
                  <a:pt x="5598877" y="2923069"/>
                  <a:pt x="5561446" y="2920575"/>
                </a:cubicBezTo>
                <a:cubicBezTo>
                  <a:pt x="5525084" y="2929276"/>
                  <a:pt x="5537471" y="2911136"/>
                  <a:pt x="5519456" y="2906631"/>
                </a:cubicBezTo>
                <a:lnTo>
                  <a:pt x="5514099" y="2906097"/>
                </a:lnTo>
                <a:lnTo>
                  <a:pt x="5499273" y="2907057"/>
                </a:lnTo>
                <a:lnTo>
                  <a:pt x="5493664" y="2907817"/>
                </a:lnTo>
                <a:cubicBezTo>
                  <a:pt x="5489815" y="2908191"/>
                  <a:pt x="5487270" y="2908250"/>
                  <a:pt x="5485530" y="2908080"/>
                </a:cubicBezTo>
                <a:lnTo>
                  <a:pt x="5485337" y="2907959"/>
                </a:lnTo>
                <a:lnTo>
                  <a:pt x="5477696" y="2908455"/>
                </a:lnTo>
                <a:cubicBezTo>
                  <a:pt x="5464775" y="2909581"/>
                  <a:pt x="5452182" y="2910951"/>
                  <a:pt x="5440170" y="2912482"/>
                </a:cubicBezTo>
                <a:cubicBezTo>
                  <a:pt x="5430698" y="2905718"/>
                  <a:pt x="5385970" y="2915593"/>
                  <a:pt x="5391911" y="2902040"/>
                </a:cubicBezTo>
                <a:cubicBezTo>
                  <a:pt x="5375744" y="2903707"/>
                  <a:pt x="5365560" y="2909594"/>
                  <a:pt x="5371708" y="2900629"/>
                </a:cubicBezTo>
                <a:cubicBezTo>
                  <a:pt x="5366408" y="2900926"/>
                  <a:pt x="5363213" y="2900288"/>
                  <a:pt x="5360976" y="2899197"/>
                </a:cubicBezTo>
                <a:lnTo>
                  <a:pt x="5360345" y="2898671"/>
                </a:lnTo>
                <a:lnTo>
                  <a:pt x="5324367" y="2902593"/>
                </a:lnTo>
                <a:lnTo>
                  <a:pt x="5319673" y="2902094"/>
                </a:lnTo>
                <a:lnTo>
                  <a:pt x="5296114" y="2905958"/>
                </a:lnTo>
                <a:lnTo>
                  <a:pt x="5283999" y="2907258"/>
                </a:lnTo>
                <a:lnTo>
                  <a:pt x="5280460" y="2909063"/>
                </a:lnTo>
                <a:cubicBezTo>
                  <a:pt x="5276699" y="2910214"/>
                  <a:pt x="5271395" y="2910834"/>
                  <a:pt x="5262637" y="2910250"/>
                </a:cubicBezTo>
                <a:lnTo>
                  <a:pt x="5260635" y="2909845"/>
                </a:lnTo>
                <a:lnTo>
                  <a:pt x="5245770" y="2912842"/>
                </a:lnTo>
                <a:cubicBezTo>
                  <a:pt x="5240955" y="2914159"/>
                  <a:pt x="5236652" y="2915770"/>
                  <a:pt x="5233108" y="2917794"/>
                </a:cubicBezTo>
                <a:cubicBezTo>
                  <a:pt x="5184071" y="2909280"/>
                  <a:pt x="5136210" y="2920197"/>
                  <a:pt x="5082201" y="2920260"/>
                </a:cubicBezTo>
                <a:lnTo>
                  <a:pt x="4939211" y="2931760"/>
                </a:lnTo>
                <a:cubicBezTo>
                  <a:pt x="4920477" y="2933960"/>
                  <a:pt x="4783353" y="2943291"/>
                  <a:pt x="4794309" y="2937227"/>
                </a:cubicBezTo>
                <a:cubicBezTo>
                  <a:pt x="4736776" y="2951353"/>
                  <a:pt x="4701995" y="2938961"/>
                  <a:pt x="4637676" y="2946666"/>
                </a:cubicBezTo>
                <a:cubicBezTo>
                  <a:pt x="4603987" y="2934412"/>
                  <a:pt x="4621816" y="2946201"/>
                  <a:pt x="4585922" y="2944906"/>
                </a:cubicBezTo>
                <a:cubicBezTo>
                  <a:pt x="4594760" y="2956935"/>
                  <a:pt x="4542663" y="2939450"/>
                  <a:pt x="4539516" y="2953466"/>
                </a:cubicBezTo>
                <a:cubicBezTo>
                  <a:pt x="4533082" y="2952789"/>
                  <a:pt x="4526953" y="2951687"/>
                  <a:pt x="4520819" y="2950477"/>
                </a:cubicBezTo>
                <a:lnTo>
                  <a:pt x="4517604" y="2949852"/>
                </a:lnTo>
                <a:lnTo>
                  <a:pt x="4504537" y="2949759"/>
                </a:lnTo>
                <a:lnTo>
                  <a:pt x="4501104" y="2946715"/>
                </a:lnTo>
                <a:lnTo>
                  <a:pt x="4342695" y="2951638"/>
                </a:lnTo>
                <a:cubicBezTo>
                  <a:pt x="4328954" y="2954609"/>
                  <a:pt x="4284038" y="2957184"/>
                  <a:pt x="4274096" y="2953640"/>
                </a:cubicBezTo>
                <a:cubicBezTo>
                  <a:pt x="4264434" y="2953346"/>
                  <a:pt x="4254047" y="2955481"/>
                  <a:pt x="4248170" y="2951384"/>
                </a:cubicBezTo>
                <a:lnTo>
                  <a:pt x="4147924" y="2945945"/>
                </a:lnTo>
                <a:cubicBezTo>
                  <a:pt x="4131656" y="2952619"/>
                  <a:pt x="4104816" y="2942907"/>
                  <a:pt x="4061825" y="2944206"/>
                </a:cubicBezTo>
                <a:cubicBezTo>
                  <a:pt x="4044045" y="2951860"/>
                  <a:pt x="4032845" y="2944993"/>
                  <a:pt x="3998557" y="2955821"/>
                </a:cubicBezTo>
                <a:cubicBezTo>
                  <a:pt x="3997072" y="2955023"/>
                  <a:pt x="3995237" y="2954313"/>
                  <a:pt x="3993107" y="2953708"/>
                </a:cubicBezTo>
                <a:cubicBezTo>
                  <a:pt x="3980729" y="2950196"/>
                  <a:pt x="3961302" y="2950972"/>
                  <a:pt x="3949713" y="2955441"/>
                </a:cubicBezTo>
                <a:cubicBezTo>
                  <a:pt x="3894925" y="2970367"/>
                  <a:pt x="3844508" y="2972262"/>
                  <a:pt x="3797284" y="2977037"/>
                </a:cubicBezTo>
                <a:cubicBezTo>
                  <a:pt x="3743822" y="2981057"/>
                  <a:pt x="3778974" y="2965129"/>
                  <a:pt x="3712498" y="2979996"/>
                </a:cubicBezTo>
                <a:cubicBezTo>
                  <a:pt x="3705202" y="2975373"/>
                  <a:pt x="3696720" y="2975524"/>
                  <a:pt x="3682471" y="2978543"/>
                </a:cubicBezTo>
                <a:cubicBezTo>
                  <a:pt x="3656488" y="2980127"/>
                  <a:pt x="3658300" y="2967587"/>
                  <a:pt x="3632163" y="2976264"/>
                </a:cubicBezTo>
                <a:cubicBezTo>
                  <a:pt x="3636766" y="2969363"/>
                  <a:pt x="3582819" y="2975892"/>
                  <a:pt x="3594728" y="2968398"/>
                </a:cubicBezTo>
                <a:cubicBezTo>
                  <a:pt x="3577705" y="2963064"/>
                  <a:pt x="3569481" y="2973476"/>
                  <a:pt x="3552594" y="2968934"/>
                </a:cubicBezTo>
                <a:cubicBezTo>
                  <a:pt x="3533613" y="2968552"/>
                  <a:pt x="3563577" y="2975594"/>
                  <a:pt x="3542589" y="2977031"/>
                </a:cubicBezTo>
                <a:cubicBezTo>
                  <a:pt x="3517131" y="2977564"/>
                  <a:pt x="3517346" y="2989828"/>
                  <a:pt x="3497591" y="2975018"/>
                </a:cubicBezTo>
                <a:lnTo>
                  <a:pt x="3429352" y="2971090"/>
                </a:lnTo>
                <a:cubicBezTo>
                  <a:pt x="3414141" y="2975624"/>
                  <a:pt x="3401904" y="2974195"/>
                  <a:pt x="3389938" y="2970884"/>
                </a:cubicBezTo>
                <a:cubicBezTo>
                  <a:pt x="3354504" y="2973297"/>
                  <a:pt x="3322178" y="2968827"/>
                  <a:pt x="3282344" y="2968084"/>
                </a:cubicBezTo>
                <a:cubicBezTo>
                  <a:pt x="3239277" y="2974224"/>
                  <a:pt x="3217192" y="2964327"/>
                  <a:pt x="3174624" y="2963576"/>
                </a:cubicBezTo>
                <a:cubicBezTo>
                  <a:pt x="3132504" y="2975210"/>
                  <a:pt x="3146911" y="2949576"/>
                  <a:pt x="3111077" y="2951285"/>
                </a:cubicBezTo>
                <a:cubicBezTo>
                  <a:pt x="3052732" y="2962418"/>
                  <a:pt x="3112543" y="2942881"/>
                  <a:pt x="3022501" y="2948619"/>
                </a:cubicBezTo>
                <a:cubicBezTo>
                  <a:pt x="3017399" y="2950352"/>
                  <a:pt x="3006521" y="2948989"/>
                  <a:pt x="3007714" y="2946762"/>
                </a:cubicBezTo>
                <a:cubicBezTo>
                  <a:pt x="2987987" y="2948105"/>
                  <a:pt x="2931270" y="2937206"/>
                  <a:pt x="2903098" y="2940576"/>
                </a:cubicBezTo>
                <a:cubicBezTo>
                  <a:pt x="2848155" y="2935894"/>
                  <a:pt x="2821430" y="2947095"/>
                  <a:pt x="2781591" y="2946394"/>
                </a:cubicBezTo>
                <a:cubicBezTo>
                  <a:pt x="2735559" y="2940279"/>
                  <a:pt x="2708563" y="2934146"/>
                  <a:pt x="2627942" y="2919996"/>
                </a:cubicBezTo>
                <a:lnTo>
                  <a:pt x="2354959" y="2882080"/>
                </a:lnTo>
                <a:cubicBezTo>
                  <a:pt x="2252426" y="2847776"/>
                  <a:pt x="2124519" y="2878188"/>
                  <a:pt x="2063184" y="2879109"/>
                </a:cubicBezTo>
                <a:cubicBezTo>
                  <a:pt x="2038620" y="2892844"/>
                  <a:pt x="2017217" y="2880735"/>
                  <a:pt x="1986946" y="2887619"/>
                </a:cubicBezTo>
                <a:cubicBezTo>
                  <a:pt x="1919067" y="2894646"/>
                  <a:pt x="1852404" y="2912737"/>
                  <a:pt x="1763479" y="2909077"/>
                </a:cubicBezTo>
                <a:cubicBezTo>
                  <a:pt x="1726097" y="2949538"/>
                  <a:pt x="1621108" y="2933327"/>
                  <a:pt x="1537980" y="2960398"/>
                </a:cubicBezTo>
                <a:cubicBezTo>
                  <a:pt x="1489205" y="2967965"/>
                  <a:pt x="1410921" y="2954082"/>
                  <a:pt x="1395229" y="2975625"/>
                </a:cubicBezTo>
                <a:cubicBezTo>
                  <a:pt x="1371975" y="2964548"/>
                  <a:pt x="1352259" y="2986116"/>
                  <a:pt x="1327834" y="2989485"/>
                </a:cubicBezTo>
                <a:cubicBezTo>
                  <a:pt x="1307734" y="2982782"/>
                  <a:pt x="1298456" y="2990289"/>
                  <a:pt x="1280757" y="2992959"/>
                </a:cubicBezTo>
                <a:cubicBezTo>
                  <a:pt x="1272383" y="2988567"/>
                  <a:pt x="1257337" y="2989790"/>
                  <a:pt x="1252582" y="2995877"/>
                </a:cubicBezTo>
                <a:cubicBezTo>
                  <a:pt x="1260705" y="3008688"/>
                  <a:pt x="1207969" y="3005420"/>
                  <a:pt x="1204670" y="3014826"/>
                </a:cubicBezTo>
                <a:cubicBezTo>
                  <a:pt x="1174431" y="3018683"/>
                  <a:pt x="1041848" y="3015513"/>
                  <a:pt x="1020457" y="3031603"/>
                </a:cubicBezTo>
                <a:cubicBezTo>
                  <a:pt x="959520" y="3042500"/>
                  <a:pt x="869308" y="3024872"/>
                  <a:pt x="843248" y="3026954"/>
                </a:cubicBezTo>
                <a:cubicBezTo>
                  <a:pt x="815646" y="3001836"/>
                  <a:pt x="694189" y="3080490"/>
                  <a:pt x="583517" y="3089095"/>
                </a:cubicBezTo>
                <a:cubicBezTo>
                  <a:pt x="568425" y="3087467"/>
                  <a:pt x="560448" y="3088013"/>
                  <a:pt x="556836" y="3094374"/>
                </a:cubicBezTo>
                <a:cubicBezTo>
                  <a:pt x="528264" y="3099747"/>
                  <a:pt x="471823" y="3109156"/>
                  <a:pt x="412089" y="3121334"/>
                </a:cubicBezTo>
                <a:cubicBezTo>
                  <a:pt x="367235" y="3131096"/>
                  <a:pt x="143790" y="3139436"/>
                  <a:pt x="83929" y="3150566"/>
                </a:cubicBez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838200" y="3905833"/>
            <a:ext cx="4215063" cy="2398713"/>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400" kern="1200">
                <a:solidFill>
                  <a:schemeClr val="tx1"/>
                </a:solidFill>
                <a:latin typeface="+mj-lt"/>
                <a:ea typeface="+mj-ea"/>
                <a:cs typeface="+mj-cs"/>
              </a:rPr>
              <a:t>Importance of Nitrocellulose</a:t>
            </a:r>
          </a:p>
        </p:txBody>
      </p:sp>
      <p:pic>
        <p:nvPicPr>
          <p:cNvPr id="5" name="Picture 4" descr="Diagram, schematic&#10;&#10;Description automatically generated">
            <a:extLst>
              <a:ext uri="{FF2B5EF4-FFF2-40B4-BE49-F238E27FC236}">
                <a16:creationId xmlns:a16="http://schemas.microsoft.com/office/drawing/2014/main" id="{DD02F12C-FA1D-A56D-5C02-9C1B9CCDF73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58955" y="578374"/>
            <a:ext cx="9875259" cy="2419438"/>
          </a:xfrm>
          <a:prstGeom prst="rect">
            <a:avLst/>
          </a:prstGeom>
        </p:spPr>
      </p:pic>
      <p:sp>
        <p:nvSpPr>
          <p:cNvPr id="2" name="Content Placeholder 1">
            <a:extLst>
              <a:ext uri="{FF2B5EF4-FFF2-40B4-BE49-F238E27FC236}">
                <a16:creationId xmlns:a16="http://schemas.microsoft.com/office/drawing/2014/main" id="{25FD0F18-690A-4C6B-A981-8859C96F33FD}"/>
              </a:ext>
            </a:extLst>
          </p:cNvPr>
          <p:cNvSpPr>
            <a:spLocks noGrp="1"/>
          </p:cNvSpPr>
          <p:nvPr>
            <p:ph idx="1"/>
          </p:nvPr>
        </p:nvSpPr>
        <p:spPr>
          <a:xfrm>
            <a:off x="4733963" y="3943051"/>
            <a:ext cx="6977391" cy="2914948"/>
          </a:xfrm>
        </p:spPr>
        <p:txBody>
          <a:bodyPr vert="horz" wrap="square" lIns="91440" tIns="45720" rIns="91440" bIns="45720" rtlCol="0" anchor="ctr">
            <a:normAutofit/>
          </a:bodyPr>
          <a:lstStyle/>
          <a:p>
            <a:pPr marL="342900" lvl="0" indent="-228600">
              <a:spcBef>
                <a:spcPts val="1200"/>
              </a:spcBef>
              <a:buFont typeface="Arial" panose="020B0604020202020204" pitchFamily="34" charset="0"/>
              <a:buChar char="•"/>
            </a:pPr>
            <a:r>
              <a:rPr lang="en-US" sz="1100" dirty="0">
                <a:solidFill>
                  <a:schemeClr val="tx1"/>
                </a:solidFill>
              </a:rPr>
              <a:t>The nitration of cellulose with concentrated nitric acid and </a:t>
            </a:r>
            <a:r>
              <a:rPr lang="en-US" sz="1100" dirty="0" err="1">
                <a:solidFill>
                  <a:schemeClr val="tx1"/>
                </a:solidFill>
              </a:rPr>
              <a:t>sulphuric</a:t>
            </a:r>
            <a:r>
              <a:rPr lang="en-US" sz="1100" dirty="0">
                <a:solidFill>
                  <a:schemeClr val="tx1"/>
                </a:solidFill>
              </a:rPr>
              <a:t> acid;</a:t>
            </a:r>
            <a:r>
              <a:rPr lang="en-US" sz="1100" dirty="0">
                <a:solidFill>
                  <a:schemeClr val="tx1"/>
                </a:solidFill>
                <a:effectLst/>
              </a:rPr>
              <a:t> </a:t>
            </a:r>
          </a:p>
          <a:p>
            <a:pPr marL="342900" lvl="0" indent="-228600">
              <a:spcBef>
                <a:spcPts val="1200"/>
              </a:spcBef>
              <a:buFont typeface="Arial" panose="020B0604020202020204" pitchFamily="34" charset="0"/>
              <a:buChar char="•"/>
            </a:pPr>
            <a:r>
              <a:rPr lang="en-US" sz="1100" dirty="0">
                <a:solidFill>
                  <a:schemeClr val="tx1"/>
                </a:solidFill>
                <a:effectLst/>
              </a:rPr>
              <a:t>Provides mechanical strength and resilience during transport, handling and firing;</a:t>
            </a:r>
          </a:p>
          <a:p>
            <a:pPr marL="342900" lvl="0" indent="-228600">
              <a:spcBef>
                <a:spcPts val="1200"/>
              </a:spcBef>
              <a:buFont typeface="Arial" panose="020B0604020202020204" pitchFamily="34" charset="0"/>
              <a:buChar char="•"/>
            </a:pPr>
            <a:r>
              <a:rPr lang="en-US" sz="1100" dirty="0">
                <a:solidFill>
                  <a:schemeClr val="tx1"/>
                </a:solidFill>
              </a:rPr>
              <a:t>Provides a degree of choice relating to the amount of explosive energy available since it can be nitrated to differing percentages (up to 14.14%);</a:t>
            </a:r>
          </a:p>
          <a:p>
            <a:pPr marL="342900" lvl="0" indent="-228600">
              <a:spcBef>
                <a:spcPts val="1200"/>
              </a:spcBef>
              <a:buFont typeface="Arial" panose="020B0604020202020204" pitchFamily="34" charset="0"/>
              <a:buChar char="•"/>
            </a:pPr>
            <a:r>
              <a:rPr lang="en-US" sz="1100" dirty="0">
                <a:solidFill>
                  <a:schemeClr val="tx1"/>
                </a:solidFill>
              </a:rPr>
              <a:t>% of oxygen linked to % of nitrogen since each N is bonded to 3O.</a:t>
            </a:r>
          </a:p>
          <a:p>
            <a:pPr marL="342900" lvl="0" indent="-228600">
              <a:spcBef>
                <a:spcPts val="1200"/>
              </a:spcBef>
              <a:buFont typeface="Arial" panose="020B0604020202020204" pitchFamily="34" charset="0"/>
              <a:buChar char="•"/>
            </a:pPr>
            <a:r>
              <a:rPr lang="en-US" sz="1100" dirty="0">
                <a:solidFill>
                  <a:schemeClr val="tx1"/>
                </a:solidFill>
              </a:rPr>
              <a:t>Negative oxygen balance BUT t</a:t>
            </a:r>
            <a:r>
              <a:rPr lang="en-US" sz="1100" dirty="0">
                <a:solidFill>
                  <a:schemeClr val="tx1"/>
                </a:solidFill>
                <a:effectLst/>
              </a:rPr>
              <a:t>he higher the % nitrogen, the greater the amount of oxygen to produce combustion gases (higher Q);</a:t>
            </a:r>
          </a:p>
          <a:p>
            <a:pPr marL="342900" lvl="0" indent="-228600">
              <a:spcBef>
                <a:spcPts val="1200"/>
              </a:spcBef>
              <a:buFont typeface="Arial" panose="020B0604020202020204" pitchFamily="34" charset="0"/>
              <a:buChar char="•"/>
            </a:pPr>
            <a:r>
              <a:rPr lang="en-US" sz="1100" dirty="0">
                <a:solidFill>
                  <a:schemeClr val="tx1"/>
                </a:solidFill>
              </a:rPr>
              <a:t>Ignition temperature 180</a:t>
            </a:r>
            <a:r>
              <a:rPr lang="en-US" sz="1100" baseline="30000" dirty="0">
                <a:solidFill>
                  <a:schemeClr val="tx1"/>
                </a:solidFill>
              </a:rPr>
              <a:t>o</a:t>
            </a:r>
            <a:r>
              <a:rPr lang="en-US" sz="1100" dirty="0">
                <a:solidFill>
                  <a:schemeClr val="tx1"/>
                </a:solidFill>
              </a:rPr>
              <a:t>C  so sensitive to percussion or electrical discharge so keep wet;</a:t>
            </a:r>
          </a:p>
          <a:p>
            <a:pPr marL="342900" lvl="0" indent="-228600">
              <a:spcBef>
                <a:spcPts val="1200"/>
              </a:spcBef>
              <a:buFont typeface="Arial" panose="020B0604020202020204" pitchFamily="34" charset="0"/>
              <a:buChar char="•"/>
            </a:pPr>
            <a:r>
              <a:rPr lang="en-US" sz="1100" dirty="0">
                <a:solidFill>
                  <a:schemeClr val="tx1"/>
                </a:solidFill>
                <a:effectLst/>
              </a:rPr>
              <a:t>Therma</a:t>
            </a:r>
            <a:r>
              <a:rPr lang="en-US" sz="1100" dirty="0">
                <a:solidFill>
                  <a:schemeClr val="tx1"/>
                </a:solidFill>
              </a:rPr>
              <a:t>l stability decreases with increasing N content; and</a:t>
            </a:r>
          </a:p>
          <a:p>
            <a:pPr marL="342900" lvl="0" indent="-228600">
              <a:spcBef>
                <a:spcPts val="1200"/>
              </a:spcBef>
              <a:buFont typeface="Arial" panose="020B0604020202020204" pitchFamily="34" charset="0"/>
              <a:buChar char="•"/>
            </a:pPr>
            <a:r>
              <a:rPr lang="en-US" sz="1100" dirty="0">
                <a:solidFill>
                  <a:schemeClr val="tx1"/>
                </a:solidFill>
                <a:effectLst/>
              </a:rPr>
              <a:t>Degrades in long-term storage with loss </a:t>
            </a:r>
            <a:r>
              <a:rPr lang="en-US" sz="1100" dirty="0">
                <a:solidFill>
                  <a:schemeClr val="tx1"/>
                </a:solidFill>
              </a:rPr>
              <a:t>of nitrate ester groups</a:t>
            </a:r>
            <a:endParaRPr lang="en-US" sz="1100" dirty="0">
              <a:solidFill>
                <a:schemeClr val="tx1"/>
              </a:solidFill>
              <a:effectLst/>
            </a:endParaRPr>
          </a:p>
          <a:p>
            <a:pPr indent="-228600">
              <a:buFont typeface="Arial" panose="020B0604020202020204" pitchFamily="34" charset="0"/>
              <a:buChar char="•"/>
            </a:pPr>
            <a:endParaRPr lang="en-US" sz="1100" dirty="0">
              <a:solidFill>
                <a:schemeClr val="tx1"/>
              </a:solidFill>
            </a:endParaRPr>
          </a:p>
        </p:txBody>
      </p:sp>
    </p:spTree>
    <p:extLst>
      <p:ext uri="{BB962C8B-B14F-4D97-AF65-F5344CB8AC3E}">
        <p14:creationId xmlns:p14="http://schemas.microsoft.com/office/powerpoint/2010/main" val="241081793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2F15A2D-2324-487D-A02A-BF46C5C58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17A7F34E-D418-47E2-9F86-2C45BBC312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FAEDD63C-EEF6-9EB8-DB2D-CBE4E03D490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7901" t="2768" r="11130" b="7959"/>
          <a:stretch/>
        </p:blipFill>
        <p:spPr>
          <a:xfrm>
            <a:off x="1074387" y="918546"/>
            <a:ext cx="6021554" cy="4979334"/>
          </a:xfrm>
          <a:prstGeom prst="rect">
            <a:avLst/>
          </a:prstGeom>
        </p:spPr>
      </p:pic>
      <p:sp>
        <p:nvSpPr>
          <p:cNvPr id="20" name="Right Triangle 19">
            <a:extLst>
              <a:ext uri="{FF2B5EF4-FFF2-40B4-BE49-F238E27FC236}">
                <a16:creationId xmlns:a16="http://schemas.microsoft.com/office/drawing/2014/main" id="{2AEAFA59-923A-4F54-8B49-44C970BCC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descr="Diagram, schematic&#10;&#10;Description automatically generated">
            <a:extLst>
              <a:ext uri="{FF2B5EF4-FFF2-40B4-BE49-F238E27FC236}">
                <a16:creationId xmlns:a16="http://schemas.microsoft.com/office/drawing/2014/main" id="{C83FB072-6423-64A2-1AE3-6BC782A5A42E}"/>
              </a:ext>
            </a:extLst>
          </p:cNvPr>
          <p:cNvPicPr>
            <a:picLocks noChangeAspect="1"/>
          </p:cNvPicPr>
          <p:nvPr/>
        </p:nvPicPr>
        <p:blipFill>
          <a:blip r:embed="rId4"/>
          <a:stretch>
            <a:fillRect/>
          </a:stretch>
        </p:blipFill>
        <p:spPr>
          <a:xfrm>
            <a:off x="7531606" y="955623"/>
            <a:ext cx="3217333" cy="3217333"/>
          </a:xfrm>
          <a:prstGeom prst="rect">
            <a:avLst/>
          </a:prstGeom>
        </p:spPr>
      </p:pic>
      <p:sp>
        <p:nvSpPr>
          <p:cNvPr id="3" name="TextBox 2">
            <a:extLst>
              <a:ext uri="{FF2B5EF4-FFF2-40B4-BE49-F238E27FC236}">
                <a16:creationId xmlns:a16="http://schemas.microsoft.com/office/drawing/2014/main" id="{6915E8FD-4BF0-A589-D76E-BB6FC6385F79}"/>
              </a:ext>
            </a:extLst>
          </p:cNvPr>
          <p:cNvSpPr txBox="1"/>
          <p:nvPr/>
        </p:nvSpPr>
        <p:spPr>
          <a:xfrm>
            <a:off x="7291388" y="4310023"/>
            <a:ext cx="2931252" cy="369332"/>
          </a:xfrm>
          <a:prstGeom prst="rect">
            <a:avLst/>
          </a:prstGeom>
          <a:solidFill>
            <a:srgbClr val="FFC000"/>
          </a:solidFill>
        </p:spPr>
        <p:txBody>
          <a:bodyPr wrap="none" rtlCol="0">
            <a:spAutoFit/>
          </a:bodyPr>
          <a:lstStyle/>
          <a:p>
            <a:r>
              <a:rPr lang="en-US" dirty="0"/>
              <a:t>Ignition temperature reduces</a:t>
            </a:r>
          </a:p>
        </p:txBody>
      </p:sp>
      <p:cxnSp>
        <p:nvCxnSpPr>
          <p:cNvPr id="6" name="Straight Arrow Connector 5">
            <a:extLst>
              <a:ext uri="{FF2B5EF4-FFF2-40B4-BE49-F238E27FC236}">
                <a16:creationId xmlns:a16="http://schemas.microsoft.com/office/drawing/2014/main" id="{55150D69-956F-4FB0-3027-112E08CCA318}"/>
              </a:ext>
            </a:extLst>
          </p:cNvPr>
          <p:cNvCxnSpPr>
            <a:endCxn id="3" idx="1"/>
          </p:cNvCxnSpPr>
          <p:nvPr/>
        </p:nvCxnSpPr>
        <p:spPr>
          <a:xfrm>
            <a:off x="5205046" y="4494689"/>
            <a:ext cx="2086342"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814560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D2E6DFE-790F-0F2A-A5FF-8A7B1518D97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7216" r="12769" b="28517"/>
          <a:stretch/>
        </p:blipFill>
        <p:spPr>
          <a:xfrm>
            <a:off x="1670670" y="389350"/>
            <a:ext cx="8676100" cy="5813146"/>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6505138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able&#10;&#10;Description automatically generated">
            <a:extLst>
              <a:ext uri="{FF2B5EF4-FFF2-40B4-BE49-F238E27FC236}">
                <a16:creationId xmlns:a16="http://schemas.microsoft.com/office/drawing/2014/main" id="{B9DA2037-9D40-18B4-4227-1736D55E4F9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466641" y="643467"/>
            <a:ext cx="7258718"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9784957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EEA09A0-2796-F8EE-0086-2D7D0D9092E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018" t="8073" r="2307" b="10496"/>
          <a:stretch/>
        </p:blipFill>
        <p:spPr>
          <a:xfrm>
            <a:off x="2381957" y="643467"/>
            <a:ext cx="7428086"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0035349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604" y="0"/>
            <a:ext cx="6141396" cy="6858000"/>
          </a:xfrm>
          <a:prstGeom prst="rect">
            <a:avLst/>
          </a:pr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604" y="0"/>
            <a:ext cx="4319042"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1">
            <a:extLst>
              <a:ext uri="{FF2B5EF4-FFF2-40B4-BE49-F238E27FC236}">
                <a16:creationId xmlns:a16="http://schemas.microsoft.com/office/drawing/2014/main" id="{4725B72A-8252-2F4B-9119-821FB1D25C6D}"/>
              </a:ext>
            </a:extLst>
          </p:cNvPr>
          <p:cNvSpPr txBox="1">
            <a:spLocks/>
          </p:cNvSpPr>
          <p:nvPr/>
        </p:nvSpPr>
        <p:spPr>
          <a:xfrm>
            <a:off x="6499024" y="640263"/>
            <a:ext cx="5114839" cy="1344975"/>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000">
                <a:solidFill>
                  <a:schemeClr val="tx1"/>
                </a:solidFill>
                <a:latin typeface="+mj-lt"/>
                <a:ea typeface="+mj-ea"/>
                <a:cs typeface="+mj-cs"/>
              </a:rPr>
              <a:t>Single Base Propellants</a:t>
            </a:r>
          </a:p>
        </p:txBody>
      </p:sp>
      <p:pic>
        <p:nvPicPr>
          <p:cNvPr id="7" name="Picture 6" descr="A group of guns&#10;&#10;Description automatically generated with low confidence">
            <a:extLst>
              <a:ext uri="{FF2B5EF4-FFF2-40B4-BE49-F238E27FC236}">
                <a16:creationId xmlns:a16="http://schemas.microsoft.com/office/drawing/2014/main" id="{53D1E4CA-6A48-08A4-1416-CEFDEF7E487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1584" y="759329"/>
            <a:ext cx="5077118" cy="2221238"/>
          </a:xfrm>
          <a:prstGeom prst="rect">
            <a:avLst/>
          </a:prstGeom>
        </p:spPr>
      </p:pic>
      <p:pic>
        <p:nvPicPr>
          <p:cNvPr id="5" name="Picture 4" descr="A picture containing snow, outdoor, military vehicle&#10;&#10;Description automatically generated">
            <a:extLst>
              <a:ext uri="{FF2B5EF4-FFF2-40B4-BE49-F238E27FC236}">
                <a16:creationId xmlns:a16="http://schemas.microsoft.com/office/drawing/2014/main" id="{B47D33B1-748D-B7BE-9E8A-65702DEEC92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1584" y="3461782"/>
            <a:ext cx="5077117" cy="2741641"/>
          </a:xfrm>
          <a:prstGeom prst="rect">
            <a:avLst/>
          </a:prstGeom>
        </p:spPr>
      </p:pic>
      <p:sp>
        <p:nvSpPr>
          <p:cNvPr id="2" name="Content Placeholder 1">
            <a:extLst>
              <a:ext uri="{FF2B5EF4-FFF2-40B4-BE49-F238E27FC236}">
                <a16:creationId xmlns:a16="http://schemas.microsoft.com/office/drawing/2014/main" id="{52219EEE-9A33-3FDE-75F4-FB6ACEDCAF9E}"/>
              </a:ext>
            </a:extLst>
          </p:cNvPr>
          <p:cNvSpPr>
            <a:spLocks noGrp="1"/>
          </p:cNvSpPr>
          <p:nvPr>
            <p:ph idx="1"/>
          </p:nvPr>
        </p:nvSpPr>
        <p:spPr>
          <a:xfrm>
            <a:off x="6498619" y="2121763"/>
            <a:ext cx="5128773" cy="3773010"/>
          </a:xfrm>
        </p:spPr>
        <p:txBody>
          <a:bodyPr vert="horz" wrap="square" lIns="91440" tIns="45720" rIns="91440" bIns="45720" rtlCol="0">
            <a:normAutofit fontScale="92500" lnSpcReduction="20000"/>
          </a:bodyPr>
          <a:lstStyle/>
          <a:p>
            <a:pPr indent="-228600">
              <a:buFont typeface="Arial" panose="020B0604020202020204" pitchFamily="34" charset="0"/>
              <a:buChar char="•"/>
            </a:pPr>
            <a:r>
              <a:rPr lang="en-US" sz="2400" dirty="0">
                <a:solidFill>
                  <a:schemeClr val="tx1"/>
                </a:solidFill>
              </a:rPr>
              <a:t>A propellant in which NC is the only explosive ingredient is called a single-base type. These are employed in all kinds of guns from pistols to artillery weapons. Their heat of explosion (Q) is generally between 3100 J g</a:t>
            </a:r>
            <a:r>
              <a:rPr lang="en-US" sz="2400" baseline="30000" dirty="0">
                <a:solidFill>
                  <a:schemeClr val="tx1"/>
                </a:solidFill>
              </a:rPr>
              <a:t>-1</a:t>
            </a:r>
            <a:r>
              <a:rPr lang="en-US" sz="2400" dirty="0">
                <a:solidFill>
                  <a:schemeClr val="tx1"/>
                </a:solidFill>
              </a:rPr>
              <a:t> and 3700 J g</a:t>
            </a:r>
            <a:r>
              <a:rPr lang="en-US" sz="2400" baseline="30000" dirty="0">
                <a:solidFill>
                  <a:schemeClr val="tx1"/>
                </a:solidFill>
              </a:rPr>
              <a:t>-1</a:t>
            </a:r>
            <a:r>
              <a:rPr lang="en-US" sz="2400" dirty="0">
                <a:solidFill>
                  <a:schemeClr val="tx1"/>
                </a:solidFill>
              </a:rPr>
              <a:t>. It should be noted that energy values of propellants are quoted on the conventional assumption that the water formed on combustion is in the liquid phase, unlike the case of high explosives. The water is in fact gaseous, and the difference in the calculated value of Q is of the order of 10 % higher for water gaseous (</a:t>
            </a:r>
            <a:r>
              <a:rPr lang="en-US" sz="2400" dirty="0" err="1">
                <a:solidFill>
                  <a:schemeClr val="tx1"/>
                </a:solidFill>
              </a:rPr>
              <a:t>w.g</a:t>
            </a:r>
            <a:r>
              <a:rPr lang="en-US" sz="2400" dirty="0">
                <a:solidFill>
                  <a:schemeClr val="tx1"/>
                </a:solidFill>
              </a:rPr>
              <a:t>) than for water liquid (</a:t>
            </a:r>
            <a:r>
              <a:rPr lang="en-US" sz="2400" dirty="0" err="1">
                <a:solidFill>
                  <a:schemeClr val="tx1"/>
                </a:solidFill>
              </a:rPr>
              <a:t>w.l</a:t>
            </a:r>
            <a:r>
              <a:rPr lang="en-US" sz="2400" dirty="0">
                <a:solidFill>
                  <a:schemeClr val="tx1"/>
                </a:solidFill>
              </a:rPr>
              <a:t>) </a:t>
            </a:r>
          </a:p>
          <a:p>
            <a:pPr indent="-228600">
              <a:buFont typeface="Arial" panose="020B0604020202020204" pitchFamily="34" charset="0"/>
              <a:buChar char="•"/>
            </a:pPr>
            <a:endParaRPr lang="en-US" sz="2400" dirty="0">
              <a:solidFill>
                <a:schemeClr val="tx1"/>
              </a:solidFill>
            </a:endParaRPr>
          </a:p>
        </p:txBody>
      </p:sp>
    </p:spTree>
    <p:extLst>
      <p:ext uri="{BB962C8B-B14F-4D97-AF65-F5344CB8AC3E}">
        <p14:creationId xmlns:p14="http://schemas.microsoft.com/office/powerpoint/2010/main" val="2490462987"/>
      </p:ext>
    </p:extLst>
  </p:cSld>
  <p:clrMapOvr>
    <a:overrideClrMapping bg1="dk1" tx1="lt1" bg2="dk2" tx2="lt2" accent1="accent1" accent2="accent2" accent3="accent3" accent4="accent4" accent5="accent5" accent6="accent6" hlink="hlink" folHlink="folHlink"/>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B6D5F72-274E-BBAF-B06B-C0F3AE4870A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710" t="9919" r="1788" b="4499"/>
          <a:stretch/>
        </p:blipFill>
        <p:spPr>
          <a:xfrm>
            <a:off x="1778248" y="301102"/>
            <a:ext cx="8247530" cy="6185648"/>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3437782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604" y="0"/>
            <a:ext cx="6141396" cy="6858000"/>
          </a:xfrm>
          <a:prstGeom prst="rect">
            <a:avLst/>
          </a:pr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604" y="0"/>
            <a:ext cx="4319042"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1">
            <a:extLst>
              <a:ext uri="{FF2B5EF4-FFF2-40B4-BE49-F238E27FC236}">
                <a16:creationId xmlns:a16="http://schemas.microsoft.com/office/drawing/2014/main" id="{4725B72A-8252-2F4B-9119-821FB1D25C6D}"/>
              </a:ext>
            </a:extLst>
          </p:cNvPr>
          <p:cNvSpPr txBox="1">
            <a:spLocks/>
          </p:cNvSpPr>
          <p:nvPr/>
        </p:nvSpPr>
        <p:spPr>
          <a:xfrm>
            <a:off x="6499024" y="640263"/>
            <a:ext cx="5114839" cy="1344975"/>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fontAlgn="auto">
              <a:spcBef>
                <a:spcPct val="0"/>
              </a:spcBef>
              <a:spcAft>
                <a:spcPts val="600"/>
              </a:spcAft>
              <a:buClrTx/>
              <a:buSzTx/>
              <a:tabLst/>
              <a:defRPr/>
            </a:pPr>
            <a:r>
              <a:rPr lang="en-US" sz="4000">
                <a:solidFill>
                  <a:schemeClr val="tx1"/>
                </a:solidFill>
                <a:latin typeface="+mj-lt"/>
                <a:ea typeface="+mj-ea"/>
                <a:cs typeface="+mj-cs"/>
              </a:rPr>
              <a:t>Double</a:t>
            </a:r>
            <a:r>
              <a:rPr kumimoji="0" lang="en-US" sz="4000" b="0" i="0" u="none" strike="noStrike" cap="none" spc="0" normalizeH="0" baseline="0" noProof="0">
                <a:ln>
                  <a:noFill/>
                </a:ln>
                <a:solidFill>
                  <a:schemeClr val="tx1"/>
                </a:solidFill>
                <a:effectLst/>
                <a:uLnTx/>
                <a:uFillTx/>
                <a:latin typeface="+mj-lt"/>
                <a:ea typeface="+mj-ea"/>
                <a:cs typeface="+mj-cs"/>
              </a:rPr>
              <a:t> Base Propellants</a:t>
            </a:r>
          </a:p>
        </p:txBody>
      </p:sp>
      <p:pic>
        <p:nvPicPr>
          <p:cNvPr id="6" name="Picture 5" descr="A picture containing weapon&#10;&#10;Description automatically generated">
            <a:extLst>
              <a:ext uri="{FF2B5EF4-FFF2-40B4-BE49-F238E27FC236}">
                <a16:creationId xmlns:a16="http://schemas.microsoft.com/office/drawing/2014/main" id="{54A01F33-7679-F34C-0E53-847C881573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1584" y="484632"/>
            <a:ext cx="4433010" cy="2770632"/>
          </a:xfrm>
          <a:prstGeom prst="rect">
            <a:avLst/>
          </a:prstGeom>
        </p:spPr>
      </p:pic>
      <p:pic>
        <p:nvPicPr>
          <p:cNvPr id="9" name="Picture 8" descr="A picture containing weapon&#10;&#10;Description automatically generated">
            <a:extLst>
              <a:ext uri="{FF2B5EF4-FFF2-40B4-BE49-F238E27FC236}">
                <a16:creationId xmlns:a16="http://schemas.microsoft.com/office/drawing/2014/main" id="{05923430-560E-2DFF-4F29-6E6E9CCEF36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26378" y="3429000"/>
            <a:ext cx="3003396" cy="2770632"/>
          </a:xfrm>
          <a:prstGeom prst="rect">
            <a:avLst/>
          </a:prstGeom>
        </p:spPr>
      </p:pic>
      <p:sp>
        <p:nvSpPr>
          <p:cNvPr id="2" name="Content Placeholder 1">
            <a:extLst>
              <a:ext uri="{FF2B5EF4-FFF2-40B4-BE49-F238E27FC236}">
                <a16:creationId xmlns:a16="http://schemas.microsoft.com/office/drawing/2014/main" id="{52219EEE-9A33-3FDE-75F4-FB6ACEDCAF9E}"/>
              </a:ext>
            </a:extLst>
          </p:cNvPr>
          <p:cNvSpPr>
            <a:spLocks noGrp="1"/>
          </p:cNvSpPr>
          <p:nvPr>
            <p:ph idx="1"/>
          </p:nvPr>
        </p:nvSpPr>
        <p:spPr>
          <a:xfrm>
            <a:off x="6498619" y="2121763"/>
            <a:ext cx="5128773" cy="3773010"/>
          </a:xfrm>
        </p:spPr>
        <p:txBody>
          <a:bodyPr vert="horz" wrap="square" lIns="91440" tIns="45720" rIns="91440" bIns="45720" rtlCol="0">
            <a:normAutofit/>
          </a:bodyPr>
          <a:lstStyle/>
          <a:p>
            <a:pPr indent="-228600">
              <a:buFont typeface="Arial" panose="020B0604020202020204" pitchFamily="34" charset="0"/>
              <a:buChar char="•"/>
            </a:pPr>
            <a:r>
              <a:rPr lang="en-US" sz="2400" dirty="0">
                <a:solidFill>
                  <a:schemeClr val="tx1"/>
                </a:solidFill>
              </a:rPr>
              <a:t>Double-base propellants contain NG in addition to NC. They are more energetic than single-base propellants, having Q values between 4300 J g</a:t>
            </a:r>
            <a:r>
              <a:rPr lang="en-US" sz="2400" baseline="30000" dirty="0">
                <a:solidFill>
                  <a:schemeClr val="tx1"/>
                </a:solidFill>
              </a:rPr>
              <a:t>-1</a:t>
            </a:r>
            <a:r>
              <a:rPr lang="en-US" sz="2400" dirty="0">
                <a:solidFill>
                  <a:schemeClr val="tx1"/>
                </a:solidFill>
              </a:rPr>
              <a:t> and 5200 J g</a:t>
            </a:r>
            <a:r>
              <a:rPr lang="en-US" sz="2400" baseline="30000" dirty="0">
                <a:solidFill>
                  <a:schemeClr val="tx1"/>
                </a:solidFill>
              </a:rPr>
              <a:t>-1</a:t>
            </a:r>
            <a:r>
              <a:rPr lang="en-US" sz="2400" dirty="0">
                <a:solidFill>
                  <a:schemeClr val="tx1"/>
                </a:solidFill>
              </a:rPr>
              <a:t> depending on the proportion of NG present. The percentage of NG is much lower than when double-base propellants were first introduced in the late nineteenth century, due to the erosive effect of 'hot' propellants. </a:t>
            </a:r>
          </a:p>
          <a:p>
            <a:pPr indent="-228600">
              <a:buFont typeface="Arial" panose="020B0604020202020204" pitchFamily="34" charset="0"/>
              <a:buChar char="•"/>
            </a:pPr>
            <a:endParaRPr lang="en-US" sz="2400" dirty="0">
              <a:solidFill>
                <a:schemeClr val="tx1"/>
              </a:solidFill>
            </a:endParaRPr>
          </a:p>
        </p:txBody>
      </p:sp>
      <p:sp>
        <p:nvSpPr>
          <p:cNvPr id="4" name="TextBox 3">
            <a:extLst>
              <a:ext uri="{FF2B5EF4-FFF2-40B4-BE49-F238E27FC236}">
                <a16:creationId xmlns:a16="http://schemas.microsoft.com/office/drawing/2014/main" id="{B04DCCCC-7C45-C0EF-276A-BFAC9A6751FF}"/>
              </a:ext>
            </a:extLst>
          </p:cNvPr>
          <p:cNvSpPr txBox="1"/>
          <p:nvPr/>
        </p:nvSpPr>
        <p:spPr>
          <a:xfrm>
            <a:off x="6544576" y="5722578"/>
            <a:ext cx="4961080" cy="954107"/>
          </a:xfrm>
          <a:prstGeom prst="rect">
            <a:avLst/>
          </a:prstGeom>
          <a:solidFill>
            <a:srgbClr val="FF0000"/>
          </a:solidFill>
        </p:spPr>
        <p:txBody>
          <a:bodyPr wrap="square" rtlCol="0">
            <a:spAutoFit/>
          </a:bodyPr>
          <a:lstStyle/>
          <a:p>
            <a:r>
              <a:rPr lang="en-US" sz="2800" dirty="0"/>
              <a:t>Remember high value of Q and therefore T</a:t>
            </a:r>
            <a:r>
              <a:rPr lang="en-US" sz="2800" baseline="-25000" dirty="0"/>
              <a:t>o</a:t>
            </a:r>
          </a:p>
        </p:txBody>
      </p:sp>
    </p:spTree>
    <p:extLst>
      <p:ext uri="{BB962C8B-B14F-4D97-AF65-F5344CB8AC3E}">
        <p14:creationId xmlns:p14="http://schemas.microsoft.com/office/powerpoint/2010/main" val="140596313"/>
      </p:ext>
    </p:extLst>
  </p:cSld>
  <p:clrMapOvr>
    <a:overrideClrMapping bg1="dk1" tx1="lt1" bg2="dk2" tx2="lt2" accent1="accent1" accent2="accent2" accent3="accent3" accent4="accent4" accent5="accent5" accent6="accent6" hlink="hlink" folHlink="folHlink"/>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80F706E-0745-7B72-879E-FE20D87D8D0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364" t="5536" r="2133" b="7728"/>
          <a:stretch/>
        </p:blipFill>
        <p:spPr>
          <a:xfrm>
            <a:off x="2381957" y="643467"/>
            <a:ext cx="7428086"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361817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FCD741E-2E5E-3823-093F-C8D5598C755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3402" t="4844" b="13034"/>
          <a:stretch/>
        </p:blipFill>
        <p:spPr>
          <a:xfrm>
            <a:off x="2381956" y="643467"/>
            <a:ext cx="7428088" cy="5571066"/>
          </a:xfrm>
          <a:prstGeom prst="rect">
            <a:avLst/>
          </a:prstGeom>
        </p:spPr>
      </p:pic>
    </p:spTree>
    <p:extLst>
      <p:ext uri="{BB962C8B-B14F-4D97-AF65-F5344CB8AC3E}">
        <p14:creationId xmlns:p14="http://schemas.microsoft.com/office/powerpoint/2010/main" val="44907423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604" y="0"/>
            <a:ext cx="6141396" cy="6858000"/>
          </a:xfrm>
          <a:prstGeom prst="rect">
            <a:avLst/>
          </a:pr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604" y="0"/>
            <a:ext cx="4319042"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1">
            <a:extLst>
              <a:ext uri="{FF2B5EF4-FFF2-40B4-BE49-F238E27FC236}">
                <a16:creationId xmlns:a16="http://schemas.microsoft.com/office/drawing/2014/main" id="{4725B72A-8252-2F4B-9119-821FB1D25C6D}"/>
              </a:ext>
            </a:extLst>
          </p:cNvPr>
          <p:cNvSpPr txBox="1">
            <a:spLocks/>
          </p:cNvSpPr>
          <p:nvPr/>
        </p:nvSpPr>
        <p:spPr>
          <a:xfrm>
            <a:off x="6499024" y="640263"/>
            <a:ext cx="5114839" cy="1344975"/>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ct val="0"/>
              </a:spcBef>
              <a:spcAft>
                <a:spcPts val="600"/>
              </a:spcAft>
              <a:buClrTx/>
              <a:buSzTx/>
              <a:buFont typeface="Arial" panose="020B0604020202020204" pitchFamily="34" charset="0"/>
              <a:buNone/>
              <a:tabLst/>
              <a:defRPr/>
            </a:pPr>
            <a:r>
              <a:rPr lang="en-US" sz="4000" dirty="0">
                <a:solidFill>
                  <a:prstClr val="white"/>
                </a:solidFill>
                <a:latin typeface="Calibri Light" panose="020F0302020204030204"/>
              </a:rPr>
              <a:t>Triple</a:t>
            </a:r>
            <a:r>
              <a:rPr kumimoji="0" lang="en-US" sz="4000" b="0" i="0" u="none" strike="noStrike" kern="1200" cap="none" spc="0" normalizeH="0" baseline="0" noProof="0" dirty="0">
                <a:ln>
                  <a:noFill/>
                </a:ln>
                <a:solidFill>
                  <a:prstClr val="white"/>
                </a:solidFill>
                <a:effectLst/>
                <a:uLnTx/>
                <a:uFillTx/>
                <a:latin typeface="Calibri Light" panose="020F0302020204030204"/>
                <a:ea typeface="+mn-ea"/>
                <a:cs typeface="+mn-cs"/>
              </a:rPr>
              <a:t> Base Propellants</a:t>
            </a:r>
          </a:p>
        </p:txBody>
      </p:sp>
      <p:sp>
        <p:nvSpPr>
          <p:cNvPr id="2" name="Content Placeholder 1">
            <a:extLst>
              <a:ext uri="{FF2B5EF4-FFF2-40B4-BE49-F238E27FC236}">
                <a16:creationId xmlns:a16="http://schemas.microsoft.com/office/drawing/2014/main" id="{52219EEE-9A33-3FDE-75F4-FB6ACEDCAF9E}"/>
              </a:ext>
            </a:extLst>
          </p:cNvPr>
          <p:cNvSpPr>
            <a:spLocks noGrp="1"/>
          </p:cNvSpPr>
          <p:nvPr>
            <p:ph idx="1"/>
          </p:nvPr>
        </p:nvSpPr>
        <p:spPr>
          <a:xfrm>
            <a:off x="6376883" y="1985238"/>
            <a:ext cx="5128773" cy="3773010"/>
          </a:xfrm>
        </p:spPr>
        <p:txBody>
          <a:bodyPr vert="horz" wrap="square" lIns="91440" tIns="45720" rIns="91440" bIns="45720" rtlCol="0">
            <a:normAutofit fontScale="70000" lnSpcReduction="20000"/>
          </a:bodyPr>
          <a:lstStyle/>
          <a:p>
            <a:pPr marL="457200" indent="-457200">
              <a:buFont typeface="Arial" panose="020B0604020202020204" pitchFamily="34" charset="0"/>
              <a:buChar char="•"/>
            </a:pPr>
            <a:r>
              <a:rPr lang="en-GB" dirty="0">
                <a:solidFill>
                  <a:schemeClr val="tx1"/>
                </a:solidFill>
              </a:rPr>
              <a:t>Triple-base propellants were developed between the World Wars to render gun positions less easy to locate during night firing. These contain NC and NG, as well as, up to about 55 % w/w, NQ. NQ, which has the pseudonym Picrite, is a white, finely divided crystalline solid, and was mixed with the NC/NG gel to form a particulate suspension. The old triple-base propellants have Q values similar to single-base, ranging from 3200 J g</a:t>
            </a:r>
            <a:r>
              <a:rPr lang="en-GB" baseline="30000" dirty="0">
                <a:solidFill>
                  <a:schemeClr val="tx1"/>
                </a:solidFill>
              </a:rPr>
              <a:t>-1</a:t>
            </a:r>
            <a:r>
              <a:rPr lang="en-GB" dirty="0">
                <a:solidFill>
                  <a:schemeClr val="tx1"/>
                </a:solidFill>
              </a:rPr>
              <a:t> to 3700 J g</a:t>
            </a:r>
            <a:r>
              <a:rPr lang="en-GB" baseline="30000" dirty="0">
                <a:solidFill>
                  <a:schemeClr val="tx1"/>
                </a:solidFill>
              </a:rPr>
              <a:t>-1</a:t>
            </a:r>
            <a:r>
              <a:rPr lang="en-GB" dirty="0">
                <a:solidFill>
                  <a:schemeClr val="tx1"/>
                </a:solidFill>
              </a:rPr>
              <a:t>. The use of triple-base propellants has traditionally been restricted to the larger types of gun, where the production of minimal gun-flash, is of most value. </a:t>
            </a:r>
            <a:endParaRPr lang="en-GB" sz="2000" dirty="0">
              <a:solidFill>
                <a:schemeClr val="tx1"/>
              </a:solidFill>
            </a:endParaRPr>
          </a:p>
          <a:p>
            <a:pPr indent="-228600">
              <a:buFont typeface="Arial" panose="020B0604020202020204" pitchFamily="34" charset="0"/>
              <a:buChar char="•"/>
            </a:pPr>
            <a:endParaRPr lang="en-US" sz="2000" dirty="0">
              <a:solidFill>
                <a:schemeClr val="tx1"/>
              </a:solidFill>
            </a:endParaRPr>
          </a:p>
        </p:txBody>
      </p:sp>
      <p:pic>
        <p:nvPicPr>
          <p:cNvPr id="11" name="Picture 10">
            <a:extLst>
              <a:ext uri="{FF2B5EF4-FFF2-40B4-BE49-F238E27FC236}">
                <a16:creationId xmlns:a16="http://schemas.microsoft.com/office/drawing/2014/main" id="{B2B59202-46DD-CD89-5640-555EAFCDEF6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3148" y="266816"/>
            <a:ext cx="5124972" cy="2747054"/>
          </a:xfrm>
          <a:prstGeom prst="rect">
            <a:avLst/>
          </a:prstGeom>
        </p:spPr>
      </p:pic>
      <p:pic>
        <p:nvPicPr>
          <p:cNvPr id="13" name="Picture 12" descr="A picture containing snow, outdoor, military vehicle&#10;&#10;Description automatically generated">
            <a:extLst>
              <a:ext uri="{FF2B5EF4-FFF2-40B4-BE49-F238E27FC236}">
                <a16:creationId xmlns:a16="http://schemas.microsoft.com/office/drawing/2014/main" id="{E46D841C-2795-F2BF-58BF-36D6617A831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1035" y="3551918"/>
            <a:ext cx="5124972" cy="2768033"/>
          </a:xfrm>
          <a:prstGeom prst="rect">
            <a:avLst/>
          </a:prstGeom>
        </p:spPr>
      </p:pic>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8C4756C5-89C7-C553-F204-F152893802EA}"/>
                  </a:ext>
                </a:extLst>
              </p:cNvPr>
              <p:cNvSpPr txBox="1"/>
              <p:nvPr/>
            </p:nvSpPr>
            <p:spPr>
              <a:xfrm>
                <a:off x="6724647" y="5758248"/>
                <a:ext cx="4555414" cy="43088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800" b="0" i="1" smtClean="0">
                          <a:latin typeface="Cambria Math" panose="02040503050406030204" pitchFamily="18" charset="0"/>
                        </a:rPr>
                        <m:t>𝐶</m:t>
                      </m:r>
                      <m:sSub>
                        <m:sSubPr>
                          <m:ctrlPr>
                            <a:rPr lang="en-GB" sz="2800" b="0" i="1" smtClean="0">
                              <a:latin typeface="Cambria Math" panose="02040503050406030204" pitchFamily="18" charset="0"/>
                            </a:rPr>
                          </m:ctrlPr>
                        </m:sSubPr>
                        <m:e>
                          <m:r>
                            <a:rPr lang="en-GB" sz="2800" b="0" i="1" smtClean="0">
                              <a:latin typeface="Cambria Math" panose="02040503050406030204" pitchFamily="18" charset="0"/>
                            </a:rPr>
                            <m:t>𝐻</m:t>
                          </m:r>
                        </m:e>
                        <m:sub>
                          <m:r>
                            <a:rPr lang="en-GB" sz="2800" b="0" i="1" smtClean="0">
                              <a:latin typeface="Cambria Math" panose="02040503050406030204" pitchFamily="18" charset="0"/>
                            </a:rPr>
                            <m:t>4</m:t>
                          </m:r>
                        </m:sub>
                      </m:sSub>
                      <m:sSub>
                        <m:sSubPr>
                          <m:ctrlPr>
                            <a:rPr lang="en-GB" sz="2800" b="0" i="1" smtClean="0">
                              <a:latin typeface="Cambria Math" panose="02040503050406030204" pitchFamily="18" charset="0"/>
                            </a:rPr>
                          </m:ctrlPr>
                        </m:sSubPr>
                        <m:e>
                          <m:r>
                            <a:rPr lang="en-GB" sz="2800" b="0" i="1" smtClean="0">
                              <a:latin typeface="Cambria Math" panose="02040503050406030204" pitchFamily="18" charset="0"/>
                            </a:rPr>
                            <m:t>𝑁</m:t>
                          </m:r>
                        </m:e>
                        <m:sub>
                          <m:r>
                            <a:rPr lang="en-GB" sz="2800" b="0" i="1" smtClean="0">
                              <a:latin typeface="Cambria Math" panose="02040503050406030204" pitchFamily="18" charset="0"/>
                            </a:rPr>
                            <m:t>4</m:t>
                          </m:r>
                        </m:sub>
                      </m:sSub>
                      <m:sSub>
                        <m:sSubPr>
                          <m:ctrlPr>
                            <a:rPr lang="en-GB" sz="2800" b="0" i="1" smtClean="0">
                              <a:latin typeface="Cambria Math" panose="02040503050406030204" pitchFamily="18" charset="0"/>
                            </a:rPr>
                          </m:ctrlPr>
                        </m:sSubPr>
                        <m:e>
                          <m:r>
                            <a:rPr lang="en-GB" sz="2800" b="0" i="1" smtClean="0">
                              <a:latin typeface="Cambria Math" panose="02040503050406030204" pitchFamily="18" charset="0"/>
                            </a:rPr>
                            <m:t>𝑂</m:t>
                          </m:r>
                        </m:e>
                        <m:sub>
                          <m:r>
                            <a:rPr lang="en-GB" sz="2800" b="0" i="1" smtClean="0">
                              <a:latin typeface="Cambria Math" panose="02040503050406030204" pitchFamily="18" charset="0"/>
                            </a:rPr>
                            <m:t>2</m:t>
                          </m:r>
                        </m:sub>
                      </m:sSub>
                      <m:r>
                        <a:rPr lang="en-GB" sz="2800" b="0" i="1" smtClean="0">
                          <a:latin typeface="Cambria Math" panose="02040503050406030204" pitchFamily="18" charset="0"/>
                          <a:ea typeface="Cambria Math" panose="02040503050406030204" pitchFamily="18" charset="0"/>
                        </a:rPr>
                        <m:t>→</m:t>
                      </m:r>
                      <m:r>
                        <a:rPr lang="en-GB" sz="2800" b="0" i="1" smtClean="0">
                          <a:latin typeface="Cambria Math" panose="02040503050406030204" pitchFamily="18" charset="0"/>
                          <a:ea typeface="Cambria Math" panose="02040503050406030204" pitchFamily="18" charset="0"/>
                        </a:rPr>
                        <m:t>𝐶</m:t>
                      </m:r>
                      <m:r>
                        <a:rPr lang="en-GB" sz="2800" b="0" i="1" smtClean="0">
                          <a:latin typeface="Cambria Math" panose="02040503050406030204" pitchFamily="18" charset="0"/>
                          <a:ea typeface="Cambria Math" panose="02040503050406030204" pitchFamily="18" charset="0"/>
                        </a:rPr>
                        <m:t>+</m:t>
                      </m:r>
                      <m:sSub>
                        <m:sSubPr>
                          <m:ctrlPr>
                            <a:rPr lang="en-GB" sz="2800" b="0" i="1" smtClean="0">
                              <a:latin typeface="Cambria Math" panose="02040503050406030204" pitchFamily="18" charset="0"/>
                              <a:ea typeface="Cambria Math" panose="02040503050406030204" pitchFamily="18" charset="0"/>
                            </a:rPr>
                          </m:ctrlPr>
                        </m:sSubPr>
                        <m:e>
                          <m:r>
                            <a:rPr lang="en-GB" sz="2800" b="0" i="1" smtClean="0">
                              <a:latin typeface="Cambria Math" panose="02040503050406030204" pitchFamily="18" charset="0"/>
                              <a:ea typeface="Cambria Math" panose="02040503050406030204" pitchFamily="18" charset="0"/>
                            </a:rPr>
                            <m:t>2</m:t>
                          </m:r>
                          <m:r>
                            <a:rPr lang="en-GB" sz="2800" b="0" i="1" smtClean="0">
                              <a:latin typeface="Cambria Math" panose="02040503050406030204" pitchFamily="18" charset="0"/>
                              <a:ea typeface="Cambria Math" panose="02040503050406030204" pitchFamily="18" charset="0"/>
                            </a:rPr>
                            <m:t>𝐻</m:t>
                          </m:r>
                        </m:e>
                        <m:sub>
                          <m:r>
                            <a:rPr lang="en-GB" sz="2800" b="0" i="1" smtClean="0">
                              <a:latin typeface="Cambria Math" panose="02040503050406030204" pitchFamily="18" charset="0"/>
                              <a:ea typeface="Cambria Math" panose="02040503050406030204" pitchFamily="18" charset="0"/>
                            </a:rPr>
                            <m:t>2</m:t>
                          </m:r>
                        </m:sub>
                      </m:sSub>
                      <m:r>
                        <a:rPr lang="en-GB" sz="2800" b="0" i="1" smtClean="0">
                          <a:latin typeface="Cambria Math" panose="02040503050406030204" pitchFamily="18" charset="0"/>
                          <a:ea typeface="Cambria Math" panose="02040503050406030204" pitchFamily="18" charset="0"/>
                        </a:rPr>
                        <m:t>𝑂</m:t>
                      </m:r>
                      <m:r>
                        <a:rPr lang="en-GB" sz="2800" b="0" i="1" smtClean="0">
                          <a:latin typeface="Cambria Math" panose="02040503050406030204" pitchFamily="18" charset="0"/>
                          <a:ea typeface="Cambria Math" panose="02040503050406030204" pitchFamily="18" charset="0"/>
                        </a:rPr>
                        <m:t>+2</m:t>
                      </m:r>
                      <m:sSub>
                        <m:sSubPr>
                          <m:ctrlPr>
                            <a:rPr lang="en-GB" sz="2800" b="0" i="1" smtClean="0">
                              <a:latin typeface="Cambria Math" panose="02040503050406030204" pitchFamily="18" charset="0"/>
                              <a:ea typeface="Cambria Math" panose="02040503050406030204" pitchFamily="18" charset="0"/>
                            </a:rPr>
                          </m:ctrlPr>
                        </m:sSubPr>
                        <m:e>
                          <m:r>
                            <a:rPr lang="en-GB" sz="2800" b="0" i="1" smtClean="0">
                              <a:latin typeface="Cambria Math" panose="02040503050406030204" pitchFamily="18" charset="0"/>
                              <a:ea typeface="Cambria Math" panose="02040503050406030204" pitchFamily="18" charset="0"/>
                            </a:rPr>
                            <m:t>𝑁</m:t>
                          </m:r>
                        </m:e>
                        <m:sub>
                          <m:r>
                            <a:rPr lang="en-GB" sz="2800" b="0" i="1" smtClean="0">
                              <a:latin typeface="Cambria Math" panose="02040503050406030204" pitchFamily="18" charset="0"/>
                              <a:ea typeface="Cambria Math" panose="02040503050406030204" pitchFamily="18" charset="0"/>
                            </a:rPr>
                            <m:t>2</m:t>
                          </m:r>
                        </m:sub>
                      </m:sSub>
                    </m:oMath>
                  </m:oMathPara>
                </a14:m>
                <a:endParaRPr lang="en-US" sz="2800" dirty="0"/>
              </a:p>
            </p:txBody>
          </p:sp>
        </mc:Choice>
        <mc:Fallback xmlns="">
          <p:sp>
            <p:nvSpPr>
              <p:cNvPr id="4" name="TextBox 3">
                <a:extLst>
                  <a:ext uri="{FF2B5EF4-FFF2-40B4-BE49-F238E27FC236}">
                    <a16:creationId xmlns:a16="http://schemas.microsoft.com/office/drawing/2014/main" id="{8C4756C5-89C7-C553-F204-F152893802EA}"/>
                  </a:ext>
                </a:extLst>
              </p:cNvPr>
              <p:cNvSpPr txBox="1">
                <a:spLocks noRot="1" noChangeAspect="1" noMove="1" noResize="1" noEditPoints="1" noAdjustHandles="1" noChangeArrowheads="1" noChangeShapeType="1" noTextEdit="1"/>
              </p:cNvSpPr>
              <p:nvPr/>
            </p:nvSpPr>
            <p:spPr>
              <a:xfrm>
                <a:off x="6724647" y="5758248"/>
                <a:ext cx="4555414" cy="430887"/>
              </a:xfrm>
              <a:prstGeom prst="rect">
                <a:avLst/>
              </a:prstGeom>
              <a:blipFill>
                <a:blip r:embed="rId5"/>
                <a:stretch>
                  <a:fillRect l="-1389" b="-14286"/>
                </a:stretch>
              </a:blipFill>
            </p:spPr>
            <p:txBody>
              <a:bodyPr/>
              <a:lstStyle/>
              <a:p>
                <a:r>
                  <a:rPr lang="en-US">
                    <a:noFill/>
                  </a:rPr>
                  <a:t> </a:t>
                </a:r>
              </a:p>
            </p:txBody>
          </p:sp>
        </mc:Fallback>
      </mc:AlternateContent>
    </p:spTree>
    <p:extLst>
      <p:ext uri="{BB962C8B-B14F-4D97-AF65-F5344CB8AC3E}">
        <p14:creationId xmlns:p14="http://schemas.microsoft.com/office/powerpoint/2010/main" val="249694446"/>
      </p:ext>
    </p:extLst>
  </p:cSld>
  <p:clrMapOvr>
    <a:overrideClrMapping bg1="dk1" tx1="lt1" bg2="dk2" tx2="lt2" accent1="accent1" accent2="accent2" accent3="accent3" accent4="accent4" accent5="accent5" accent6="accent6" hlink="hlink" folHlink="folHlink"/>
  </p:clrMapOvr>
</p:sld>
</file>

<file path=ppt/slides/slide8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BC6468D-F787-B270-AEE3-79DFCB59C6A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191" t="6229" r="1616" b="7497"/>
          <a:stretch/>
        </p:blipFill>
        <p:spPr>
          <a:xfrm>
            <a:off x="2381957" y="643467"/>
            <a:ext cx="7428086"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531916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604" y="0"/>
            <a:ext cx="6141396" cy="6858000"/>
          </a:xfrm>
          <a:prstGeom prst="rect">
            <a:avLst/>
          </a:prstGeom>
          <a:solidFill>
            <a:schemeClr val="bg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604" y="0"/>
            <a:ext cx="4319042"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bg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1">
            <a:extLst>
              <a:ext uri="{FF2B5EF4-FFF2-40B4-BE49-F238E27FC236}">
                <a16:creationId xmlns:a16="http://schemas.microsoft.com/office/drawing/2014/main" id="{4725B72A-8252-2F4B-9119-821FB1D25C6D}"/>
              </a:ext>
            </a:extLst>
          </p:cNvPr>
          <p:cNvSpPr txBox="1">
            <a:spLocks/>
          </p:cNvSpPr>
          <p:nvPr/>
        </p:nvSpPr>
        <p:spPr>
          <a:xfrm>
            <a:off x="6499024" y="640263"/>
            <a:ext cx="5114839" cy="1344975"/>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ct val="0"/>
              </a:spcBef>
              <a:spcAft>
                <a:spcPts val="600"/>
              </a:spcAft>
              <a:buClrTx/>
              <a:buSzTx/>
              <a:buFont typeface="Arial" panose="020B0604020202020204" pitchFamily="34" charset="0"/>
              <a:buNone/>
              <a:tabLst/>
              <a:defRPr/>
            </a:pPr>
            <a:r>
              <a:rPr lang="en-US" sz="4000" dirty="0">
                <a:solidFill>
                  <a:prstClr val="white"/>
                </a:solidFill>
                <a:latin typeface="Calibri Light" panose="020F0302020204030204"/>
              </a:rPr>
              <a:t>High Energy Gun</a:t>
            </a:r>
            <a:r>
              <a:rPr kumimoji="0" lang="en-US" sz="4000" b="0" i="0" u="none" strike="noStrike" kern="1200" cap="none" spc="0" normalizeH="0" baseline="0" noProof="0" dirty="0">
                <a:ln>
                  <a:noFill/>
                </a:ln>
                <a:solidFill>
                  <a:prstClr val="white"/>
                </a:solidFill>
                <a:effectLst/>
                <a:uLnTx/>
                <a:uFillTx/>
                <a:latin typeface="Calibri Light" panose="020F0302020204030204"/>
                <a:ea typeface="+mn-ea"/>
                <a:cs typeface="+mn-cs"/>
              </a:rPr>
              <a:t> Propellants</a:t>
            </a:r>
          </a:p>
        </p:txBody>
      </p:sp>
      <p:sp>
        <p:nvSpPr>
          <p:cNvPr id="2" name="Content Placeholder 1">
            <a:extLst>
              <a:ext uri="{FF2B5EF4-FFF2-40B4-BE49-F238E27FC236}">
                <a16:creationId xmlns:a16="http://schemas.microsoft.com/office/drawing/2014/main" id="{52219EEE-9A33-3FDE-75F4-FB6ACEDCAF9E}"/>
              </a:ext>
            </a:extLst>
          </p:cNvPr>
          <p:cNvSpPr>
            <a:spLocks noGrp="1"/>
          </p:cNvSpPr>
          <p:nvPr>
            <p:ph idx="1"/>
          </p:nvPr>
        </p:nvSpPr>
        <p:spPr>
          <a:xfrm>
            <a:off x="6376883" y="1985238"/>
            <a:ext cx="5128773" cy="3773010"/>
          </a:xfrm>
        </p:spPr>
        <p:txBody>
          <a:bodyPr vert="horz" wrap="square" lIns="91440" tIns="45720" rIns="91440" bIns="45720" rtlCol="0">
            <a:normAutofit fontScale="70000" lnSpcReduction="20000"/>
          </a:bodyPr>
          <a:lstStyle/>
          <a:p>
            <a:pPr marL="457200" indent="-457200">
              <a:buFont typeface="Arial" panose="020B0604020202020204" pitchFamily="34" charset="0"/>
              <a:buChar char="•"/>
            </a:pPr>
            <a:r>
              <a:rPr lang="en-GB" dirty="0">
                <a:solidFill>
                  <a:schemeClr val="tx1"/>
                </a:solidFill>
              </a:rPr>
              <a:t>The ideal properties required of a propellant have been enumerated previously in this chapter. Since World War II, when RDX was successfully used as a high explosive, much research has been conducted into the incorporation of this compound in gun propellants, to make them approximate more closely to the ideals. </a:t>
            </a:r>
          </a:p>
          <a:p>
            <a:pPr marL="457200" indent="-457200">
              <a:buFont typeface="Arial" panose="020B0604020202020204" pitchFamily="34" charset="0"/>
              <a:buChar char="•"/>
            </a:pPr>
            <a:r>
              <a:rPr lang="en-GB" dirty="0">
                <a:solidFill>
                  <a:schemeClr val="tx1"/>
                </a:solidFill>
              </a:rPr>
              <a:t>Like NQ, which had been incorporated in gun propellants before World War II, RDX is a nitramine explosive, but its thermochemical properties are considerably different and, from certain points of view, better for propellant use.</a:t>
            </a:r>
          </a:p>
        </p:txBody>
      </p:sp>
      <p:pic>
        <p:nvPicPr>
          <p:cNvPr id="11" name="Picture 10">
            <a:extLst>
              <a:ext uri="{FF2B5EF4-FFF2-40B4-BE49-F238E27FC236}">
                <a16:creationId xmlns:a16="http://schemas.microsoft.com/office/drawing/2014/main" id="{B2B59202-46DD-CD89-5640-555EAFCDEF6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3148" y="266816"/>
            <a:ext cx="5124972" cy="2747054"/>
          </a:xfrm>
          <a:prstGeom prst="rect">
            <a:avLst/>
          </a:prstGeom>
        </p:spPr>
      </p:pic>
      <p:pic>
        <p:nvPicPr>
          <p:cNvPr id="13" name="Picture 12" descr="A picture containing snow, outdoor, military vehicle&#10;&#10;Description automatically generated">
            <a:extLst>
              <a:ext uri="{FF2B5EF4-FFF2-40B4-BE49-F238E27FC236}">
                <a16:creationId xmlns:a16="http://schemas.microsoft.com/office/drawing/2014/main" id="{E46D841C-2795-F2BF-58BF-36D6617A831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1035" y="3551918"/>
            <a:ext cx="5124972" cy="2768033"/>
          </a:xfrm>
          <a:prstGeom prst="rect">
            <a:avLst/>
          </a:prstGeom>
        </p:spPr>
      </p:pic>
    </p:spTree>
    <p:extLst>
      <p:ext uri="{BB962C8B-B14F-4D97-AF65-F5344CB8AC3E}">
        <p14:creationId xmlns:p14="http://schemas.microsoft.com/office/powerpoint/2010/main" val="618723733"/>
      </p:ext>
    </p:extLst>
  </p:cSld>
  <p:clrMapOvr>
    <a:overrideClrMapping bg1="dk1" tx1="lt1" bg2="dk2" tx2="lt2" accent1="accent1" accent2="accent2" accent3="accent3" accent4="accent4" accent5="accent5" accent6="accent6" hlink="hlink" folHlink="folHlink"/>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80BDB17-AB89-9D00-224B-7B628327EF4B}"/>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l="2357" t="9629" r="2414" b="9666"/>
          <a:stretch/>
        </p:blipFill>
        <p:spPr>
          <a:xfrm>
            <a:off x="5372099" y="98626"/>
            <a:ext cx="6663766" cy="4235600"/>
          </a:xfrm>
        </p:spPr>
      </p:pic>
      <p:pic>
        <p:nvPicPr>
          <p:cNvPr id="6" name="Picture 5" descr="Table&#10;&#10;Description automatically generated">
            <a:extLst>
              <a:ext uri="{FF2B5EF4-FFF2-40B4-BE49-F238E27FC236}">
                <a16:creationId xmlns:a16="http://schemas.microsoft.com/office/drawing/2014/main" id="{C75EE9E1-0F8B-008A-5D06-B6BB48CBCAE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72099" y="4641574"/>
            <a:ext cx="6663766" cy="1962335"/>
          </a:xfrm>
          <a:prstGeom prst="rect">
            <a:avLst/>
          </a:prstGeom>
        </p:spPr>
      </p:pic>
      <p:pic>
        <p:nvPicPr>
          <p:cNvPr id="10" name="Picture 9" descr="Text&#10;&#10;Description automatically generated">
            <a:extLst>
              <a:ext uri="{FF2B5EF4-FFF2-40B4-BE49-F238E27FC236}">
                <a16:creationId xmlns:a16="http://schemas.microsoft.com/office/drawing/2014/main" id="{32816B38-0F06-9D3E-3F31-4CE496C755F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4717" y="3404445"/>
            <a:ext cx="4277919" cy="2963123"/>
          </a:xfrm>
          <a:prstGeom prst="rect">
            <a:avLst/>
          </a:prstGeom>
        </p:spPr>
      </p:pic>
      <p:pic>
        <p:nvPicPr>
          <p:cNvPr id="12" name="Picture 11" descr="A military tank firing its cannon&#10;&#10;Description automatically generated with medium confidence">
            <a:extLst>
              <a:ext uri="{FF2B5EF4-FFF2-40B4-BE49-F238E27FC236}">
                <a16:creationId xmlns:a16="http://schemas.microsoft.com/office/drawing/2014/main" id="{05FA0F30-A3A3-B8DC-D7B8-6CF124D91A6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49860" y="223829"/>
            <a:ext cx="4827632" cy="2868993"/>
          </a:xfrm>
          <a:prstGeom prst="rect">
            <a:avLst/>
          </a:prstGeom>
        </p:spPr>
      </p:pic>
    </p:spTree>
    <p:extLst>
      <p:ext uri="{BB962C8B-B14F-4D97-AF65-F5344CB8AC3E}">
        <p14:creationId xmlns:p14="http://schemas.microsoft.com/office/powerpoint/2010/main" val="385490168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30">
            <a:extLst>
              <a:ext uri="{FF2B5EF4-FFF2-40B4-BE49-F238E27FC236}">
                <a16:creationId xmlns:a16="http://schemas.microsoft.com/office/drawing/2014/main" id="{5F9CFCE6-877F-4858-B8BD-2C52CA8AF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2">
            <a:extLst>
              <a:ext uri="{FF2B5EF4-FFF2-40B4-BE49-F238E27FC236}">
                <a16:creationId xmlns:a16="http://schemas.microsoft.com/office/drawing/2014/main" id="{8213F8A0-12AE-4514-8372-0DD766EC2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Graphical user interface, text, application&#10;&#10;Description automatically generated">
            <a:extLst>
              <a:ext uri="{FF2B5EF4-FFF2-40B4-BE49-F238E27FC236}">
                <a16:creationId xmlns:a16="http://schemas.microsoft.com/office/drawing/2014/main" id="{CCF6BBA6-8907-B213-4133-5CBD01DD0FD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421035" y="707629"/>
            <a:ext cx="5129784" cy="5442742"/>
          </a:xfrm>
          <a:prstGeom prst="rect">
            <a:avLst/>
          </a:prstGeom>
        </p:spPr>
      </p:pic>
      <p:sp>
        <p:nvSpPr>
          <p:cNvPr id="39" name="Rectangle 34">
            <a:extLst>
              <a:ext uri="{FF2B5EF4-FFF2-40B4-BE49-F238E27FC236}">
                <a16:creationId xmlns:a16="http://schemas.microsoft.com/office/drawing/2014/main" id="{9EFF17D4-9A8C-4CE5-B096-D8CCD4400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A2E98A8-44E6-1B96-C777-99658CA2C1F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2537" t="7843" r="2307" b="9804"/>
          <a:stretch/>
        </p:blipFill>
        <p:spPr>
          <a:xfrm>
            <a:off x="641180" y="1764156"/>
            <a:ext cx="5129784" cy="3329688"/>
          </a:xfrm>
          <a:prstGeom prst="rect">
            <a:avLst/>
          </a:prstGeom>
        </p:spPr>
      </p:pic>
    </p:spTree>
    <p:extLst>
      <p:ext uri="{BB962C8B-B14F-4D97-AF65-F5344CB8AC3E}">
        <p14:creationId xmlns:p14="http://schemas.microsoft.com/office/powerpoint/2010/main" val="3868230258"/>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able&#10;&#10;Description automatically generated">
            <a:extLst>
              <a:ext uri="{FF2B5EF4-FFF2-40B4-BE49-F238E27FC236}">
                <a16:creationId xmlns:a16="http://schemas.microsoft.com/office/drawing/2014/main" id="{2F9BEDF8-AF0C-639C-2C37-BECAD2F64BE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215128" y="256387"/>
            <a:ext cx="7816378" cy="6389890"/>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7221337"/>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3" descr="Table&#10;&#10;Description automatically generated">
            <a:extLst>
              <a:ext uri="{FF2B5EF4-FFF2-40B4-BE49-F238E27FC236}">
                <a16:creationId xmlns:a16="http://schemas.microsoft.com/office/drawing/2014/main" id="{1D423456-234D-EB3E-41F7-837CE35E36DA}"/>
              </a:ext>
            </a:extLst>
          </p:cNvPr>
          <p:cNvPicPr>
            <a:picLocks noGrp="1" noChangeAspect="1"/>
          </p:cNvPicPr>
          <p:nvPr>
            <p:ph idx="1"/>
          </p:nvPr>
        </p:nvPicPr>
        <p:blipFill>
          <a:blip r:embed="rId2"/>
          <a:stretch>
            <a:fillRect/>
          </a:stretch>
        </p:blipFill>
        <p:spPr>
          <a:xfrm>
            <a:off x="1942985" y="1210235"/>
            <a:ext cx="8276780" cy="4437551"/>
          </a:xfrm>
        </p:spPr>
      </p:pic>
    </p:spTree>
    <p:extLst>
      <p:ext uri="{BB962C8B-B14F-4D97-AF65-F5344CB8AC3E}">
        <p14:creationId xmlns:p14="http://schemas.microsoft.com/office/powerpoint/2010/main" val="2217394787"/>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Table&#10;&#10;Description automatically generated">
            <a:extLst>
              <a:ext uri="{FF2B5EF4-FFF2-40B4-BE49-F238E27FC236}">
                <a16:creationId xmlns:a16="http://schemas.microsoft.com/office/drawing/2014/main" id="{C4EC3B24-A977-9631-06B2-0DF21283B86B}"/>
              </a:ext>
            </a:extLst>
          </p:cNvPr>
          <p:cNvPicPr>
            <a:picLocks noGrp="1" noChangeAspect="1"/>
          </p:cNvPicPr>
          <p:nvPr>
            <p:ph idx="1"/>
          </p:nvPr>
        </p:nvPicPr>
        <p:blipFill>
          <a:blip r:embed="rId2"/>
          <a:stretch>
            <a:fillRect/>
          </a:stretch>
        </p:blipFill>
        <p:spPr>
          <a:xfrm>
            <a:off x="1797050" y="1853406"/>
            <a:ext cx="8470900" cy="3098800"/>
          </a:xfrm>
        </p:spPr>
      </p:pic>
    </p:spTree>
    <p:extLst>
      <p:ext uri="{BB962C8B-B14F-4D97-AF65-F5344CB8AC3E}">
        <p14:creationId xmlns:p14="http://schemas.microsoft.com/office/powerpoint/2010/main" val="335780377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3241E178-A9B2-D01A-3802-EC8077D85CD5}"/>
              </a:ext>
            </a:extLst>
          </p:cNvPr>
          <p:cNvSpPr txBox="1">
            <a:spLocks/>
          </p:cNvSpPr>
          <p:nvPr/>
        </p:nvSpPr>
        <p:spPr>
          <a:xfrm>
            <a:off x="4883252" y="424008"/>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Propellant Additives</a:t>
            </a:r>
          </a:p>
        </p:txBody>
      </p:sp>
      <p:pic>
        <p:nvPicPr>
          <p:cNvPr id="5" name="Picture 4">
            <a:extLst>
              <a:ext uri="{FF2B5EF4-FFF2-40B4-BE49-F238E27FC236}">
                <a16:creationId xmlns:a16="http://schemas.microsoft.com/office/drawing/2014/main" id="{A21E7858-F946-FCBD-3114-5409ADB760A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5916" r="1787" b="16495"/>
          <a:stretch/>
        </p:blipFill>
        <p:spPr>
          <a:xfrm>
            <a:off x="1674159" y="1146675"/>
            <a:ext cx="8843682" cy="4564649"/>
          </a:xfrm>
          <a:prstGeom prst="rect">
            <a:avLst/>
          </a:prstGeom>
        </p:spPr>
      </p:pic>
    </p:spTree>
    <p:extLst>
      <p:ext uri="{BB962C8B-B14F-4D97-AF65-F5344CB8AC3E}">
        <p14:creationId xmlns:p14="http://schemas.microsoft.com/office/powerpoint/2010/main" val="3029838384"/>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E905D6B-DE2A-AAB3-F9CD-352F052652CC}"/>
              </a:ext>
            </a:extLst>
          </p:cNvPr>
          <p:cNvSpPr>
            <a:spLocks noGrp="1"/>
          </p:cNvSpPr>
          <p:nvPr>
            <p:ph idx="1"/>
          </p:nvPr>
        </p:nvSpPr>
        <p:spPr>
          <a:xfrm>
            <a:off x="886305" y="1307431"/>
            <a:ext cx="10803903" cy="3864989"/>
          </a:xfrm>
        </p:spPr>
        <p:txBody>
          <a:bodyPr wrap="square"/>
          <a:lstStyle/>
          <a:p>
            <a:r>
              <a:rPr lang="en-GB" sz="2400" dirty="0"/>
              <a:t>Nitrocellulose and nitro-glycerine are nitrate esters and decompose slowly at normal temperatures to form oxides of nitrogen, mainly nitrogen dioxide (NO2). If these oxides are not chemically removed from the system as they are formed, they catalyse further decomposition, eventually leading to auto ignition and shortening the storage life of the propellant. The desirable properties of such a stabiliser are as follows: </a:t>
            </a:r>
          </a:p>
          <a:p>
            <a:endParaRPr lang="en-GB" sz="2400" dirty="0"/>
          </a:p>
          <a:p>
            <a:pPr marL="457200" indent="-457200">
              <a:buFont typeface="Wingdings" pitchFamily="2" charset="2"/>
              <a:buChar char="Ø"/>
            </a:pPr>
            <a:r>
              <a:rPr lang="en-GB" sz="2400" dirty="0"/>
              <a:t>Capacity to absorb oxides of nitrogen;</a:t>
            </a:r>
          </a:p>
          <a:p>
            <a:pPr marL="457200" indent="-457200">
              <a:buFont typeface="Wingdings" pitchFamily="2" charset="2"/>
              <a:buChar char="Ø"/>
            </a:pPr>
            <a:r>
              <a:rPr lang="en-GB" sz="2400" dirty="0"/>
              <a:t>Ability to neutralise acids;</a:t>
            </a:r>
          </a:p>
          <a:p>
            <a:pPr marL="457200" indent="-457200">
              <a:buFont typeface="Wingdings" pitchFamily="2" charset="2"/>
              <a:buChar char="Ø"/>
            </a:pPr>
            <a:r>
              <a:rPr lang="en-GB" sz="2400" dirty="0"/>
              <a:t>Ability to dissolve in the propellant matrix; and </a:t>
            </a:r>
          </a:p>
          <a:p>
            <a:pPr marL="457200" indent="-457200">
              <a:buFont typeface="Wingdings" pitchFamily="2" charset="2"/>
              <a:buChar char="Ø"/>
            </a:pPr>
            <a:r>
              <a:rPr lang="en-GB" sz="2400" dirty="0"/>
              <a:t>Inertness to NC or NG before and after reaction with the decomposition products </a:t>
            </a:r>
          </a:p>
          <a:p>
            <a:endParaRPr lang="en-US" sz="2400" dirty="0"/>
          </a:p>
        </p:txBody>
      </p:sp>
      <p:sp>
        <p:nvSpPr>
          <p:cNvPr id="3" name="Content Placeholder 1">
            <a:extLst>
              <a:ext uri="{FF2B5EF4-FFF2-40B4-BE49-F238E27FC236}">
                <a16:creationId xmlns:a16="http://schemas.microsoft.com/office/drawing/2014/main" id="{B127A278-4117-72FD-9799-3CED2FFBFE30}"/>
              </a:ext>
            </a:extLst>
          </p:cNvPr>
          <p:cNvSpPr txBox="1">
            <a:spLocks/>
          </p:cNvSpPr>
          <p:nvPr/>
        </p:nvSpPr>
        <p:spPr>
          <a:xfrm>
            <a:off x="4883252" y="424008"/>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Stabilisers</a:t>
            </a:r>
          </a:p>
        </p:txBody>
      </p:sp>
    </p:spTree>
    <p:extLst>
      <p:ext uri="{BB962C8B-B14F-4D97-AF65-F5344CB8AC3E}">
        <p14:creationId xmlns:p14="http://schemas.microsoft.com/office/powerpoint/2010/main" val="1158271398"/>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Diagram&#10;&#10;Description automatically generated">
            <a:extLst>
              <a:ext uri="{FF2B5EF4-FFF2-40B4-BE49-F238E27FC236}">
                <a16:creationId xmlns:a16="http://schemas.microsoft.com/office/drawing/2014/main" id="{F3E5665E-14C7-B254-FC9D-66A5D0F8DB4E}"/>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134471" y="1281768"/>
            <a:ext cx="6443423" cy="3865563"/>
          </a:xfrm>
        </p:spPr>
      </p:pic>
      <p:pic>
        <p:nvPicPr>
          <p:cNvPr id="6" name="Picture 5" descr="Shape, polygon&#10;&#10;Description automatically generated">
            <a:extLst>
              <a:ext uri="{FF2B5EF4-FFF2-40B4-BE49-F238E27FC236}">
                <a16:creationId xmlns:a16="http://schemas.microsoft.com/office/drawing/2014/main" id="{AFB1C790-A59E-5094-3D9E-E292B8D3A3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685470" y="1281768"/>
            <a:ext cx="5372059" cy="3865564"/>
          </a:xfrm>
          <a:prstGeom prst="rect">
            <a:avLst/>
          </a:prstGeom>
        </p:spPr>
      </p:pic>
    </p:spTree>
    <p:extLst>
      <p:ext uri="{BB962C8B-B14F-4D97-AF65-F5344CB8AC3E}">
        <p14:creationId xmlns:p14="http://schemas.microsoft.com/office/powerpoint/2010/main" val="3836810959"/>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Graphical user interface, text, application&#10;&#10;Description automatically generated">
            <a:extLst>
              <a:ext uri="{FF2B5EF4-FFF2-40B4-BE49-F238E27FC236}">
                <a16:creationId xmlns:a16="http://schemas.microsoft.com/office/drawing/2014/main" id="{1974CA87-76B0-4B11-CFF8-31DD9CA8B6D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09099" y="643467"/>
            <a:ext cx="9773802" cy="557106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38531927"/>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
            <a:extLst>
              <a:ext uri="{FF2B5EF4-FFF2-40B4-BE49-F238E27FC236}">
                <a16:creationId xmlns:a16="http://schemas.microsoft.com/office/drawing/2014/main" id="{8EBAD7AD-F8A0-9B5F-D31C-0B58482282E3}"/>
              </a:ext>
            </a:extLst>
          </p:cNvPr>
          <p:cNvSpPr txBox="1">
            <a:spLocks/>
          </p:cNvSpPr>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spcAft>
                <a:spcPts val="600"/>
              </a:spcAft>
            </a:pPr>
            <a:r>
              <a:rPr lang="en-US" sz="2600" kern="1200">
                <a:solidFill>
                  <a:srgbClr val="FFFFFF"/>
                </a:solidFill>
                <a:latin typeface="+mj-lt"/>
                <a:ea typeface="+mj-ea"/>
                <a:cs typeface="+mj-cs"/>
              </a:rPr>
              <a:t>Stability and Storage</a:t>
            </a:r>
          </a:p>
        </p:txBody>
      </p:sp>
      <p:pic>
        <p:nvPicPr>
          <p:cNvPr id="4" name="Picture 3">
            <a:extLst>
              <a:ext uri="{FF2B5EF4-FFF2-40B4-BE49-F238E27FC236}">
                <a16:creationId xmlns:a16="http://schemas.microsoft.com/office/drawing/2014/main" id="{AA1B91EC-F3E1-FB20-42E5-1A19EAF17C9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6344" t="15225" r="8016" b="2422"/>
          <a:stretch/>
        </p:blipFill>
        <p:spPr>
          <a:xfrm>
            <a:off x="4214166" y="961812"/>
            <a:ext cx="6837066" cy="4930987"/>
          </a:xfrm>
          <a:prstGeom prst="rect">
            <a:avLst/>
          </a:prstGeom>
        </p:spPr>
      </p:pic>
    </p:spTree>
    <p:extLst>
      <p:ext uri="{BB962C8B-B14F-4D97-AF65-F5344CB8AC3E}">
        <p14:creationId xmlns:p14="http://schemas.microsoft.com/office/powerpoint/2010/main" val="307876456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3EDE652F-B386-D109-561F-972020D341D4}"/>
              </a:ext>
            </a:extLst>
          </p:cNvPr>
          <p:cNvSpPr txBox="1">
            <a:spLocks/>
          </p:cNvSpPr>
          <p:nvPr/>
        </p:nvSpPr>
        <p:spPr>
          <a:xfrm>
            <a:off x="640080" y="2074363"/>
            <a:ext cx="2752354" cy="2709275"/>
          </a:xfrm>
          <a:prstGeom prst="ellipse">
            <a:avLst/>
          </a:prstGeom>
          <a:solidFill>
            <a:schemeClr val="tx1">
              <a:lumMod val="85000"/>
              <a:lumOff val="15000"/>
            </a:schemeClr>
          </a:solidFill>
          <a:ln w="174625" cmpd="thinThick">
            <a:solidFill>
              <a:schemeClr val="tx1">
                <a:lumMod val="85000"/>
                <a:lumOff val="15000"/>
              </a:schemeClr>
            </a:solidFill>
          </a:ln>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spcAft>
                <a:spcPts val="600"/>
              </a:spcAft>
            </a:pPr>
            <a:r>
              <a:rPr lang="en-US" sz="2400" kern="1200" dirty="0">
                <a:latin typeface="+mj-lt"/>
                <a:ea typeface="+mj-ea"/>
                <a:cs typeface="+mj-cs"/>
              </a:rPr>
              <a:t>Requirements of a </a:t>
            </a:r>
            <a:r>
              <a:rPr lang="en-US" sz="2400" kern="1200" dirty="0" err="1">
                <a:latin typeface="+mj-lt"/>
                <a:ea typeface="+mj-ea"/>
                <a:cs typeface="+mj-cs"/>
              </a:rPr>
              <a:t>Stabiliser</a:t>
            </a:r>
            <a:endParaRPr lang="en-US" sz="2400" kern="1200" dirty="0">
              <a:latin typeface="+mj-lt"/>
              <a:ea typeface="+mj-ea"/>
              <a:cs typeface="+mj-cs"/>
            </a:endParaRPr>
          </a:p>
        </p:txBody>
      </p:sp>
      <p:pic>
        <p:nvPicPr>
          <p:cNvPr id="5" name="Picture 4" descr="Graphical user interface, text, application&#10;&#10;Description automatically generated">
            <a:extLst>
              <a:ext uri="{FF2B5EF4-FFF2-40B4-BE49-F238E27FC236}">
                <a16:creationId xmlns:a16="http://schemas.microsoft.com/office/drawing/2014/main" id="{656D08A9-4636-4230-E223-E81968FBCA2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038599" y="1404290"/>
            <a:ext cx="8016561" cy="4028322"/>
          </a:xfrm>
          <a:prstGeom prst="rect">
            <a:avLst/>
          </a:prstGeom>
        </p:spPr>
      </p:pic>
    </p:spTree>
    <p:extLst>
      <p:ext uri="{BB962C8B-B14F-4D97-AF65-F5344CB8AC3E}">
        <p14:creationId xmlns:p14="http://schemas.microsoft.com/office/powerpoint/2010/main" val="285144562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C95F2C9-E640-97CF-7E00-A39AC368569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3922" t="4384" b="11880"/>
          <a:stretch/>
        </p:blipFill>
        <p:spPr>
          <a:xfrm>
            <a:off x="2381956" y="643467"/>
            <a:ext cx="7428088" cy="5571066"/>
          </a:xfrm>
          <a:prstGeom prst="rect">
            <a:avLst/>
          </a:prstGeom>
        </p:spPr>
      </p:pic>
    </p:spTree>
    <p:extLst>
      <p:ext uri="{BB962C8B-B14F-4D97-AF65-F5344CB8AC3E}">
        <p14:creationId xmlns:p14="http://schemas.microsoft.com/office/powerpoint/2010/main" val="3387904355"/>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C7BE1D6-3063-24E3-44F3-BE3CD01AB4C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3230" t="3460" b="17417"/>
          <a:stretch/>
        </p:blipFill>
        <p:spPr>
          <a:xfrm>
            <a:off x="1553604" y="643467"/>
            <a:ext cx="9084792" cy="5571066"/>
          </a:xfrm>
          <a:prstGeom prst="rect">
            <a:avLst/>
          </a:prstGeom>
        </p:spPr>
      </p:pic>
    </p:spTree>
    <p:extLst>
      <p:ext uri="{BB962C8B-B14F-4D97-AF65-F5344CB8AC3E}">
        <p14:creationId xmlns:p14="http://schemas.microsoft.com/office/powerpoint/2010/main" val="2897753079"/>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BF58372-9AF2-AB21-8F22-7A797A4D8C90}"/>
              </a:ext>
            </a:extLst>
          </p:cNvPr>
          <p:cNvSpPr>
            <a:spLocks noGrp="1"/>
          </p:cNvSpPr>
          <p:nvPr>
            <p:ph idx="1"/>
          </p:nvPr>
        </p:nvSpPr>
        <p:spPr/>
        <p:txBody>
          <a:bodyPr wrap="square"/>
          <a:lstStyle/>
          <a:p>
            <a:r>
              <a:rPr lang="en-GB" dirty="0"/>
              <a:t>In a large gun the driving band of the shell becomes partially molten during its passage along the bore and leaves a deposit of copper there. If this deposit is allowed to accumulate it eventually affects the ballistic performance of the gun. To counter this a de-coppering agent is used with the propellant. This can be done in one of two ways. Firstly, the propellant composition can contain compounds of lead or tin, or secondly a piece of lead or tin foil can be juxtaposed to the propellant in the cartridge. In either case the metallic element combines with the copper deposit and forms a brittle alloy, which is removed by friction when the next projectile is fired. </a:t>
            </a:r>
            <a:endParaRPr lang="en-GB" sz="2400" dirty="0"/>
          </a:p>
          <a:p>
            <a:r>
              <a:rPr lang="en-GB" sz="2400" dirty="0"/>
              <a:t> </a:t>
            </a:r>
          </a:p>
          <a:p>
            <a:endParaRPr lang="en-US" sz="2400" dirty="0"/>
          </a:p>
        </p:txBody>
      </p:sp>
      <p:sp>
        <p:nvSpPr>
          <p:cNvPr id="3" name="Content Placeholder 1">
            <a:extLst>
              <a:ext uri="{FF2B5EF4-FFF2-40B4-BE49-F238E27FC236}">
                <a16:creationId xmlns:a16="http://schemas.microsoft.com/office/drawing/2014/main" id="{15278A31-164F-FC2D-D94E-D20DF209FEF6}"/>
              </a:ext>
            </a:extLst>
          </p:cNvPr>
          <p:cNvSpPr txBox="1">
            <a:spLocks/>
          </p:cNvSpPr>
          <p:nvPr/>
        </p:nvSpPr>
        <p:spPr>
          <a:xfrm>
            <a:off x="5622840" y="397114"/>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dirty="0"/>
              <a:t>De-coppering Agents</a:t>
            </a:r>
          </a:p>
        </p:txBody>
      </p:sp>
    </p:spTree>
    <p:extLst>
      <p:ext uri="{BB962C8B-B14F-4D97-AF65-F5344CB8AC3E}">
        <p14:creationId xmlns:p14="http://schemas.microsoft.com/office/powerpoint/2010/main" val="1737520280"/>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9ED6ED6A-D2DE-B37A-1962-033848485450}"/>
              </a:ext>
            </a:extLst>
          </p:cNvPr>
          <p:cNvSpPr txBox="1">
            <a:spLocks/>
          </p:cNvSpPr>
          <p:nvPr/>
        </p:nvSpPr>
        <p:spPr>
          <a:xfrm>
            <a:off x="3318735" y="269285"/>
            <a:ext cx="7985759" cy="868823"/>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spcAft>
                <a:spcPts val="600"/>
              </a:spcAft>
            </a:pPr>
            <a:r>
              <a:rPr lang="en-US" sz="3700" kern="1200" dirty="0">
                <a:ea typeface="+mj-ea"/>
                <a:cs typeface="+mj-cs"/>
              </a:rPr>
              <a:t>Flash Inhibitors</a:t>
            </a:r>
          </a:p>
        </p:txBody>
      </p:sp>
      <p:pic>
        <p:nvPicPr>
          <p:cNvPr id="4" name="Picture 3" descr="Background pattern&#10;&#10;Description automatically generated with low confidence">
            <a:extLst>
              <a:ext uri="{FF2B5EF4-FFF2-40B4-BE49-F238E27FC236}">
                <a16:creationId xmlns:a16="http://schemas.microsoft.com/office/drawing/2014/main" id="{15F75A4C-6AA6-0D25-C38E-642591A8E879}"/>
              </a:ext>
            </a:extLst>
          </p:cNvPr>
          <p:cNvPicPr>
            <a:picLocks noChangeAspect="1"/>
          </p:cNvPicPr>
          <p:nvPr/>
        </p:nvPicPr>
        <p:blipFill>
          <a:blip r:embed="rId3"/>
          <a:stretch>
            <a:fillRect/>
          </a:stretch>
        </p:blipFill>
        <p:spPr>
          <a:xfrm>
            <a:off x="4529416" y="5616815"/>
            <a:ext cx="7329389" cy="1074977"/>
          </a:xfrm>
          <a:prstGeom prst="rect">
            <a:avLst/>
          </a:prstGeom>
        </p:spPr>
      </p:pic>
      <p:sp>
        <p:nvSpPr>
          <p:cNvPr id="6" name="TextBox 5">
            <a:extLst>
              <a:ext uri="{FF2B5EF4-FFF2-40B4-BE49-F238E27FC236}">
                <a16:creationId xmlns:a16="http://schemas.microsoft.com/office/drawing/2014/main" id="{8D3ED285-0961-7FAE-819F-6776E5697AA4}"/>
              </a:ext>
            </a:extLst>
          </p:cNvPr>
          <p:cNvSpPr txBox="1"/>
          <p:nvPr/>
        </p:nvSpPr>
        <p:spPr>
          <a:xfrm>
            <a:off x="535639" y="1260656"/>
            <a:ext cx="11361263" cy="4893647"/>
          </a:xfrm>
          <a:prstGeom prst="rect">
            <a:avLst/>
          </a:prstGeom>
          <a:noFill/>
        </p:spPr>
        <p:txBody>
          <a:bodyPr wrap="square" rtlCol="0">
            <a:spAutoFit/>
          </a:bodyPr>
          <a:lstStyle/>
          <a:p>
            <a:r>
              <a:rPr lang="en-GB" sz="2400" dirty="0">
                <a:solidFill>
                  <a:schemeClr val="bg1"/>
                </a:solidFill>
              </a:rPr>
              <a:t>The flash from a gun can be regarded as comprising two portions: </a:t>
            </a:r>
          </a:p>
          <a:p>
            <a:endParaRPr lang="en-GB" sz="2400" dirty="0">
              <a:solidFill>
                <a:schemeClr val="bg1"/>
              </a:solidFill>
            </a:endParaRPr>
          </a:p>
          <a:p>
            <a:pPr marL="342900" indent="-342900">
              <a:buFont typeface="+mj-lt"/>
              <a:buAutoNum type="arabicPeriod"/>
            </a:pPr>
            <a:r>
              <a:rPr lang="en-GB" sz="2400" b="1" dirty="0">
                <a:solidFill>
                  <a:schemeClr val="bg1"/>
                </a:solidFill>
              </a:rPr>
              <a:t>Muzzle glow </a:t>
            </a:r>
            <a:r>
              <a:rPr lang="en-GB" sz="2400" dirty="0">
                <a:solidFill>
                  <a:schemeClr val="bg1"/>
                </a:solidFill>
              </a:rPr>
              <a:t>- red in colour and probably due to incandescent particles in the hot gases from the propellant. </a:t>
            </a:r>
          </a:p>
          <a:p>
            <a:pPr marL="342900" indent="-342900">
              <a:buFont typeface="+mj-lt"/>
              <a:buAutoNum type="arabicPeriod"/>
            </a:pPr>
            <a:endParaRPr lang="en-GB" sz="2400" dirty="0">
              <a:solidFill>
                <a:schemeClr val="bg1"/>
              </a:solidFill>
            </a:endParaRPr>
          </a:p>
          <a:p>
            <a:pPr marL="342900" indent="-342900">
              <a:buFont typeface="+mj-lt"/>
              <a:buAutoNum type="arabicPeriod"/>
            </a:pPr>
            <a:r>
              <a:rPr lang="en-GB" sz="2400" b="1" dirty="0">
                <a:solidFill>
                  <a:schemeClr val="bg1"/>
                </a:solidFill>
              </a:rPr>
              <a:t>Secondary flash </a:t>
            </a:r>
            <a:r>
              <a:rPr lang="en-GB" sz="2400" dirty="0">
                <a:solidFill>
                  <a:schemeClr val="bg1"/>
                </a:solidFill>
              </a:rPr>
              <a:t>- a much larger flame, usually of considerable light intensity, occurring for some distance in front of the muzzle. This is due to the burning of the gases hydrogen and carbon monoxide after admixture with oxygen from the air. </a:t>
            </a:r>
          </a:p>
          <a:p>
            <a:endParaRPr lang="en-GB" sz="2400" dirty="0">
              <a:solidFill>
                <a:schemeClr val="bg1"/>
              </a:solidFill>
            </a:endParaRPr>
          </a:p>
          <a:p>
            <a:r>
              <a:rPr lang="en-GB" sz="2400" dirty="0">
                <a:solidFill>
                  <a:schemeClr val="bg1"/>
                </a:solidFill>
              </a:rPr>
              <a:t>Flash can be reduced by addition of metallic salts, especially by those of potassium, such as potassium sulphate or nitrate, and potassium cryolite. Sodium cryolite can also be used. However………..</a:t>
            </a:r>
          </a:p>
          <a:p>
            <a:endParaRPr lang="en-US" sz="2400" dirty="0">
              <a:solidFill>
                <a:schemeClr val="bg1"/>
              </a:solidFill>
            </a:endParaRPr>
          </a:p>
        </p:txBody>
      </p:sp>
    </p:spTree>
    <p:extLst>
      <p:ext uri="{BB962C8B-B14F-4D97-AF65-F5344CB8AC3E}">
        <p14:creationId xmlns:p14="http://schemas.microsoft.com/office/powerpoint/2010/main" val="65663251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09160" cy="6858000"/>
          </a:xfrm>
          <a:prstGeom prst="rect">
            <a:avLst/>
          </a:prstGeom>
          <a:solidFill>
            <a:schemeClr val="tx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84331"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1">
            <a:extLst>
              <a:ext uri="{FF2B5EF4-FFF2-40B4-BE49-F238E27FC236}">
                <a16:creationId xmlns:a16="http://schemas.microsoft.com/office/drawing/2014/main" id="{FDBAB851-1891-468A-6A2E-A4F54570F43F}"/>
              </a:ext>
            </a:extLst>
          </p:cNvPr>
          <p:cNvSpPr txBox="1">
            <a:spLocks/>
          </p:cNvSpPr>
          <p:nvPr/>
        </p:nvSpPr>
        <p:spPr>
          <a:xfrm>
            <a:off x="804672" y="640080"/>
            <a:ext cx="3282696" cy="5257800"/>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400" kern="1200">
                <a:latin typeface="+mj-lt"/>
                <a:ea typeface="+mj-ea"/>
                <a:cs typeface="+mj-cs"/>
              </a:rPr>
              <a:t>Flash Inhibitors</a:t>
            </a:r>
          </a:p>
        </p:txBody>
      </p:sp>
      <p:sp>
        <p:nvSpPr>
          <p:cNvPr id="2" name="Content Placeholder 1">
            <a:extLst>
              <a:ext uri="{FF2B5EF4-FFF2-40B4-BE49-F238E27FC236}">
                <a16:creationId xmlns:a16="http://schemas.microsoft.com/office/drawing/2014/main" id="{598C53FB-A7F2-5307-4862-23AC8BAA0109}"/>
              </a:ext>
            </a:extLst>
          </p:cNvPr>
          <p:cNvSpPr>
            <a:spLocks noGrp="1"/>
          </p:cNvSpPr>
          <p:nvPr>
            <p:ph idx="1"/>
          </p:nvPr>
        </p:nvSpPr>
        <p:spPr>
          <a:xfrm>
            <a:off x="5358384" y="640080"/>
            <a:ext cx="6599154" cy="5831057"/>
          </a:xfrm>
        </p:spPr>
        <p:txBody>
          <a:bodyPr vert="horz" wrap="square" lIns="91440" tIns="45720" rIns="91440" bIns="45720" rtlCol="0" anchor="ctr">
            <a:normAutofit/>
          </a:bodyPr>
          <a:lstStyle/>
          <a:p>
            <a:r>
              <a:rPr lang="en-US" sz="2400" dirty="0">
                <a:solidFill>
                  <a:schemeClr val="tx1"/>
                </a:solidFill>
              </a:rPr>
              <a:t>Points to remember:</a:t>
            </a:r>
          </a:p>
          <a:p>
            <a:pPr indent="-228600">
              <a:buFont typeface="Arial" panose="020B0604020202020204" pitchFamily="34" charset="0"/>
              <a:buChar char="•"/>
            </a:pPr>
            <a:endParaRPr lang="en-US" sz="2400" dirty="0">
              <a:solidFill>
                <a:schemeClr val="tx1"/>
              </a:solidFill>
            </a:endParaRPr>
          </a:p>
          <a:p>
            <a:pPr indent="-228600">
              <a:buFont typeface="Arial" panose="020B0604020202020204" pitchFamily="34" charset="0"/>
              <a:buChar char="•"/>
            </a:pPr>
            <a:r>
              <a:rPr lang="en-US" sz="2400" dirty="0">
                <a:solidFill>
                  <a:schemeClr val="tx1"/>
                </a:solidFill>
              </a:rPr>
              <a:t>The obvious thought is to make the oxygen balance less negative so that complete combustion occurs within the gun barrel.</a:t>
            </a:r>
          </a:p>
          <a:p>
            <a:pPr indent="-228600">
              <a:buFont typeface="Arial" panose="020B0604020202020204" pitchFamily="34" charset="0"/>
              <a:buChar char="•"/>
            </a:pPr>
            <a:r>
              <a:rPr lang="en-US" sz="2400" dirty="0">
                <a:solidFill>
                  <a:schemeClr val="tx1"/>
                </a:solidFill>
              </a:rPr>
              <a:t>This would prevent admixture of hydrogen gas and carbon monoxide with air at muzzle.</a:t>
            </a:r>
          </a:p>
          <a:p>
            <a:pPr indent="-228600">
              <a:buFont typeface="Arial" panose="020B0604020202020204" pitchFamily="34" charset="0"/>
              <a:buChar char="•"/>
            </a:pPr>
            <a:r>
              <a:rPr lang="en-US" sz="2400" dirty="0">
                <a:solidFill>
                  <a:schemeClr val="tx1"/>
                </a:solidFill>
              </a:rPr>
              <a:t>BUT, this will increase the amount of H</a:t>
            </a:r>
            <a:r>
              <a:rPr lang="en-US" sz="2400" baseline="-25000" dirty="0">
                <a:solidFill>
                  <a:schemeClr val="tx1"/>
                </a:solidFill>
              </a:rPr>
              <a:t>2</a:t>
            </a:r>
            <a:r>
              <a:rPr lang="en-US" sz="2400" dirty="0">
                <a:solidFill>
                  <a:schemeClr val="tx1"/>
                </a:solidFill>
              </a:rPr>
              <a:t>O and CO</a:t>
            </a:r>
            <a:r>
              <a:rPr lang="en-US" sz="2400" baseline="-25000" dirty="0">
                <a:solidFill>
                  <a:schemeClr val="tx1"/>
                </a:solidFill>
              </a:rPr>
              <a:t>2</a:t>
            </a:r>
            <a:r>
              <a:rPr lang="en-US" sz="2400" dirty="0">
                <a:solidFill>
                  <a:schemeClr val="tx1"/>
                </a:solidFill>
              </a:rPr>
              <a:t>, leading to:</a:t>
            </a:r>
          </a:p>
          <a:p>
            <a:pPr lvl="1"/>
            <a:r>
              <a:rPr lang="en-US" sz="2000" dirty="0"/>
              <a:t>A higher Flame Temperature (T</a:t>
            </a:r>
            <a:r>
              <a:rPr lang="en-US" sz="2000" baseline="-25000" dirty="0"/>
              <a:t>o</a:t>
            </a:r>
            <a:r>
              <a:rPr lang="en-US" sz="2000" dirty="0"/>
              <a:t>)</a:t>
            </a:r>
            <a:endParaRPr lang="en-US" sz="2000" baseline="-25000" dirty="0"/>
          </a:p>
          <a:p>
            <a:pPr lvl="1"/>
            <a:r>
              <a:rPr lang="en-US" sz="2000" dirty="0">
                <a:solidFill>
                  <a:schemeClr val="tx1"/>
                </a:solidFill>
              </a:rPr>
              <a:t>Increased transfer of heat to barrel</a:t>
            </a:r>
          </a:p>
          <a:p>
            <a:pPr lvl="1"/>
            <a:r>
              <a:rPr lang="en-US" sz="2000" dirty="0"/>
              <a:t>Increased bore erosion</a:t>
            </a:r>
          </a:p>
          <a:p>
            <a:pPr lvl="1"/>
            <a:r>
              <a:rPr lang="en-US" sz="2000" dirty="0">
                <a:solidFill>
                  <a:schemeClr val="tx1"/>
                </a:solidFill>
              </a:rPr>
              <a:t>Reduced life of gun</a:t>
            </a:r>
          </a:p>
        </p:txBody>
      </p:sp>
    </p:spTree>
    <p:extLst>
      <p:ext uri="{BB962C8B-B14F-4D97-AF65-F5344CB8AC3E}">
        <p14:creationId xmlns:p14="http://schemas.microsoft.com/office/powerpoint/2010/main" val="324991108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Number Placeholder 4">
            <a:extLst>
              <a:ext uri="{FF2B5EF4-FFF2-40B4-BE49-F238E27FC236}">
                <a16:creationId xmlns:a16="http://schemas.microsoft.com/office/drawing/2014/main" id="{1A5311B1-764E-CE10-0412-7FE3E12461FF}"/>
              </a:ext>
            </a:extLst>
          </p:cNvPr>
          <p:cNvSpPr>
            <a:spLocks noGrp="1"/>
          </p:cNvSpPr>
          <p:nvPr>
            <p:ph type="sldNum" sz="quarter" idx="4294967295"/>
          </p:nvPr>
        </p:nvSpPr>
        <p:spPr bwMode="auto">
          <a:xfrm>
            <a:off x="152400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sz="1600" b="1" dirty="0">
              <a:solidFill>
                <a:srgbClr val="FFFFFF"/>
              </a:solidFill>
            </a:endParaRPr>
          </a:p>
        </p:txBody>
      </p:sp>
      <p:sp>
        <p:nvSpPr>
          <p:cNvPr id="93186" name="Text Box 2">
            <a:extLst>
              <a:ext uri="{FF2B5EF4-FFF2-40B4-BE49-F238E27FC236}">
                <a16:creationId xmlns:a16="http://schemas.microsoft.com/office/drawing/2014/main" id="{44D2E9AF-3750-C1F9-9A10-2E6A9CD497DF}"/>
              </a:ext>
            </a:extLst>
          </p:cNvPr>
          <p:cNvSpPr txBox="1">
            <a:spLocks noChangeArrowheads="1"/>
          </p:cNvSpPr>
          <p:nvPr/>
        </p:nvSpPr>
        <p:spPr bwMode="auto">
          <a:xfrm>
            <a:off x="6149975" y="1989138"/>
            <a:ext cx="3816350" cy="83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defRPr/>
            </a:pPr>
            <a:r>
              <a:rPr lang="en-US" sz="2400" dirty="0">
                <a:solidFill>
                  <a:srgbClr val="FFFFFF"/>
                </a:solidFill>
                <a:latin typeface="Arial"/>
              </a:rPr>
              <a:t>5 G6 Guns firing</a:t>
            </a:r>
          </a:p>
          <a:p>
            <a:pPr eaLnBrk="0" fontAlgn="base" hangingPunct="0">
              <a:spcBef>
                <a:spcPct val="0"/>
              </a:spcBef>
              <a:spcAft>
                <a:spcPct val="0"/>
              </a:spcAft>
              <a:defRPr/>
            </a:pPr>
            <a:r>
              <a:rPr lang="en-US" sz="2400" dirty="0">
                <a:solidFill>
                  <a:srgbClr val="FFFFFF"/>
                </a:solidFill>
                <a:latin typeface="Arial"/>
              </a:rPr>
              <a:t>base bleed rounds at night</a:t>
            </a:r>
          </a:p>
        </p:txBody>
      </p:sp>
      <p:sp>
        <p:nvSpPr>
          <p:cNvPr id="93187" name="Text Box 3">
            <a:extLst>
              <a:ext uri="{FF2B5EF4-FFF2-40B4-BE49-F238E27FC236}">
                <a16:creationId xmlns:a16="http://schemas.microsoft.com/office/drawing/2014/main" id="{6F5953FC-55A0-B514-E8ED-905450770AE9}"/>
              </a:ext>
            </a:extLst>
          </p:cNvPr>
          <p:cNvSpPr txBox="1">
            <a:spLocks noChangeArrowheads="1"/>
          </p:cNvSpPr>
          <p:nvPr/>
        </p:nvSpPr>
        <p:spPr bwMode="auto">
          <a:xfrm>
            <a:off x="6149976" y="4156075"/>
            <a:ext cx="4518025" cy="1570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defRPr/>
            </a:pPr>
            <a:r>
              <a:rPr lang="en-US" sz="2400" dirty="0">
                <a:solidFill>
                  <a:srgbClr val="FFFFFF"/>
                </a:solidFill>
                <a:latin typeface="Arial"/>
              </a:rPr>
              <a:t>Effect varies between -46°C</a:t>
            </a:r>
          </a:p>
          <a:p>
            <a:pPr eaLnBrk="0" fontAlgn="base" hangingPunct="0">
              <a:spcBef>
                <a:spcPct val="0"/>
              </a:spcBef>
              <a:spcAft>
                <a:spcPct val="0"/>
              </a:spcAft>
              <a:defRPr/>
            </a:pPr>
            <a:r>
              <a:rPr lang="en-US" sz="2400" dirty="0">
                <a:solidFill>
                  <a:srgbClr val="FFFFFF"/>
                </a:solidFill>
                <a:latin typeface="Arial"/>
              </a:rPr>
              <a:t>and + 63°C.</a:t>
            </a:r>
          </a:p>
          <a:p>
            <a:pPr eaLnBrk="0" fontAlgn="base" hangingPunct="0">
              <a:spcBef>
                <a:spcPct val="0"/>
              </a:spcBef>
              <a:spcAft>
                <a:spcPct val="0"/>
              </a:spcAft>
              <a:defRPr/>
            </a:pPr>
            <a:r>
              <a:rPr lang="en-US" sz="2400" dirty="0">
                <a:solidFill>
                  <a:srgbClr val="FFFFFF"/>
                </a:solidFill>
                <a:latin typeface="Arial"/>
              </a:rPr>
              <a:t>Flash suppression also reduces</a:t>
            </a:r>
          </a:p>
          <a:p>
            <a:pPr eaLnBrk="0" fontAlgn="base" hangingPunct="0">
              <a:spcBef>
                <a:spcPct val="0"/>
              </a:spcBef>
              <a:spcAft>
                <a:spcPct val="0"/>
              </a:spcAft>
              <a:defRPr/>
            </a:pPr>
            <a:r>
              <a:rPr lang="en-US" sz="2400" dirty="0">
                <a:solidFill>
                  <a:srgbClr val="FFFFFF"/>
                </a:solidFill>
                <a:latin typeface="Arial"/>
              </a:rPr>
              <a:t>muzzle blast overpressure.</a:t>
            </a:r>
          </a:p>
        </p:txBody>
      </p:sp>
      <p:pic>
        <p:nvPicPr>
          <p:cNvPr id="44037" name="Picture 4" descr="gun - ammo - 155 mm muzzle flash (Somchem) copy">
            <a:extLst>
              <a:ext uri="{FF2B5EF4-FFF2-40B4-BE49-F238E27FC236}">
                <a16:creationId xmlns:a16="http://schemas.microsoft.com/office/drawing/2014/main" id="{8D0C52EB-B62A-D81D-2A1F-D7CBAF1F3722}"/>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063751" y="1125538"/>
            <a:ext cx="3821113" cy="547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8" name="Rectangle 5">
            <a:extLst>
              <a:ext uri="{FF2B5EF4-FFF2-40B4-BE49-F238E27FC236}">
                <a16:creationId xmlns:a16="http://schemas.microsoft.com/office/drawing/2014/main" id="{080D34ED-2DC9-4519-423F-223253E30EAA}"/>
              </a:ext>
            </a:extLst>
          </p:cNvPr>
          <p:cNvSpPr>
            <a:spLocks noGrp="1" noChangeArrowheads="1"/>
          </p:cNvSpPr>
          <p:nvPr>
            <p:ph type="title"/>
          </p:nvPr>
        </p:nvSpPr>
        <p:spPr>
          <a:xfrm>
            <a:off x="1981200" y="274639"/>
            <a:ext cx="8229600" cy="706437"/>
          </a:xfrm>
        </p:spPr>
        <p:txBody>
          <a:bodyPr/>
          <a:lstStyle/>
          <a:p>
            <a:r>
              <a:rPr lang="en-US" altLang="en-US" sz="3600"/>
              <a:t>Flash Suppression</a:t>
            </a:r>
          </a:p>
        </p:txBody>
      </p:sp>
    </p:spTree>
  </p:cSld>
  <p:clrMapOvr>
    <a:masterClrMapping/>
  </p:clrMapOvr>
  <p:transition>
    <p:wipe dir="r"/>
  </p:transition>
</p:sld>
</file>

<file path=ppt/slides/slide10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1A1C5D3-C053-4EE9-BE1A-419B6E27CC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A3473CF9-37EB-43E7-89EF-D2D1C53D1D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03615" y="221673"/>
            <a:ext cx="8384770" cy="1332634"/>
          </a:xfrm>
          <a:prstGeom prst="rect">
            <a:avLst/>
          </a:prstGeom>
          <a:ln w="12700">
            <a:solidFill>
              <a:srgbClr val="E1E1E1"/>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1">
            <a:extLst>
              <a:ext uri="{FF2B5EF4-FFF2-40B4-BE49-F238E27FC236}">
                <a16:creationId xmlns:a16="http://schemas.microsoft.com/office/drawing/2014/main" id="{9ED6ED6A-D2DE-B37A-1962-033848485450}"/>
              </a:ext>
            </a:extLst>
          </p:cNvPr>
          <p:cNvSpPr txBox="1">
            <a:spLocks/>
          </p:cNvSpPr>
          <p:nvPr/>
        </p:nvSpPr>
        <p:spPr>
          <a:xfrm>
            <a:off x="2103121" y="310343"/>
            <a:ext cx="7985759" cy="868823"/>
          </a:xfr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spcAft>
                <a:spcPts val="600"/>
              </a:spcAft>
            </a:pPr>
            <a:r>
              <a:rPr lang="en-US" sz="3700" kern="1200">
                <a:solidFill>
                  <a:schemeClr val="tx1"/>
                </a:solidFill>
                <a:latin typeface="+mj-lt"/>
                <a:ea typeface="+mj-ea"/>
                <a:cs typeface="+mj-cs"/>
              </a:rPr>
              <a:t>Flash Inhibitors and Anti-Wear Additives</a:t>
            </a:r>
          </a:p>
        </p:txBody>
      </p:sp>
      <p:sp>
        <p:nvSpPr>
          <p:cNvPr id="14" name="Rectangle: Rounded Corners 13">
            <a:extLst>
              <a:ext uri="{FF2B5EF4-FFF2-40B4-BE49-F238E27FC236}">
                <a16:creationId xmlns:a16="http://schemas.microsoft.com/office/drawing/2014/main" id="{586B4EF9-43BA-4655-A6FF-1D8E21574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83110" y="1211407"/>
            <a:ext cx="7225780"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5" name="Picture 4" descr="Graphical user interface, text, application&#10;&#10;Description automatically generated">
            <a:extLst>
              <a:ext uri="{FF2B5EF4-FFF2-40B4-BE49-F238E27FC236}">
                <a16:creationId xmlns:a16="http://schemas.microsoft.com/office/drawing/2014/main" id="{22336F78-E9D7-E8A9-13F6-BB06822E2BD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48055" y="2139484"/>
            <a:ext cx="9695889" cy="4096512"/>
          </a:xfrm>
          <a:prstGeom prst="rect">
            <a:avLst/>
          </a:prstGeom>
        </p:spPr>
      </p:pic>
    </p:spTree>
    <p:extLst>
      <p:ext uri="{BB962C8B-B14F-4D97-AF65-F5344CB8AC3E}">
        <p14:creationId xmlns:p14="http://schemas.microsoft.com/office/powerpoint/2010/main" val="1207304898"/>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879DF8E8-AD92-323F-B7E5-0EA41BFF22A7}"/>
              </a:ext>
            </a:extLst>
          </p:cNvPr>
          <p:cNvSpPr txBox="1">
            <a:spLocks/>
          </p:cNvSpPr>
          <p:nvPr/>
        </p:nvSpPr>
        <p:spPr>
          <a:xfrm>
            <a:off x="640080" y="2074363"/>
            <a:ext cx="2752354" cy="2709275"/>
          </a:xfrm>
          <a:prstGeom prst="ellipse">
            <a:avLst/>
          </a:prstGeom>
          <a:solidFill>
            <a:schemeClr val="tx1">
              <a:lumMod val="85000"/>
              <a:lumOff val="15000"/>
            </a:schemeClr>
          </a:solidFill>
          <a:ln w="174625" cmpd="thinThick">
            <a:solidFill>
              <a:schemeClr val="tx1">
                <a:lumMod val="85000"/>
                <a:lumOff val="15000"/>
              </a:schemeClr>
            </a:solidFill>
          </a:ln>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spcAft>
                <a:spcPts val="600"/>
              </a:spcAft>
            </a:pPr>
            <a:r>
              <a:rPr lang="en-US" sz="2600" kern="1200">
                <a:latin typeface="+mj-lt"/>
                <a:ea typeface="+mj-ea"/>
                <a:cs typeface="+mj-cs"/>
              </a:rPr>
              <a:t>Possible functions of gun propellant additives</a:t>
            </a:r>
          </a:p>
        </p:txBody>
      </p:sp>
      <p:pic>
        <p:nvPicPr>
          <p:cNvPr id="5" name="Content Placeholder 4" descr="Table&#10;&#10;Description automatically generated">
            <a:extLst>
              <a:ext uri="{FF2B5EF4-FFF2-40B4-BE49-F238E27FC236}">
                <a16:creationId xmlns:a16="http://schemas.microsoft.com/office/drawing/2014/main" id="{B8D3F674-1E41-DD82-DF6C-F2A60BF51834}"/>
              </a:ext>
            </a:extLst>
          </p:cNvPr>
          <p:cNvPicPr>
            <a:picLocks noGrp="1" noChangeAspect="1"/>
          </p:cNvPicPr>
          <p:nvPr>
            <p:ph idx="1"/>
          </p:nvPr>
        </p:nvPicPr>
        <p:blipFill>
          <a:blip r:embed="rId2"/>
          <a:stretch>
            <a:fillRect/>
          </a:stretch>
        </p:blipFill>
        <p:spPr>
          <a:xfrm>
            <a:off x="3615615" y="1358455"/>
            <a:ext cx="8217797" cy="4047263"/>
          </a:xfrm>
          <a:prstGeom prst="rect">
            <a:avLst/>
          </a:prstGeom>
        </p:spPr>
      </p:pic>
    </p:spTree>
    <p:extLst>
      <p:ext uri="{BB962C8B-B14F-4D97-AF65-F5344CB8AC3E}">
        <p14:creationId xmlns:p14="http://schemas.microsoft.com/office/powerpoint/2010/main" val="1866597220"/>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61C7C68-A974-263E-9D32-D44CB45D5C3C}"/>
              </a:ext>
            </a:extLst>
          </p:cNvPr>
          <p:cNvSpPr>
            <a:spLocks noGrp="1"/>
          </p:cNvSpPr>
          <p:nvPr>
            <p:ph idx="1"/>
          </p:nvPr>
        </p:nvSpPr>
        <p:spPr>
          <a:xfrm>
            <a:off x="694048" y="1605051"/>
            <a:ext cx="10803903" cy="3864989"/>
          </a:xfrm>
        </p:spPr>
        <p:txBody>
          <a:bodyPr wrap="square"/>
          <a:lstStyle/>
          <a:p>
            <a:r>
              <a:rPr lang="en-GB" dirty="0"/>
              <a:t>To summarise, the calorimetric value of a gun propellant composition can be adjusted by: </a:t>
            </a:r>
          </a:p>
          <a:p>
            <a:endParaRPr lang="en-GB" dirty="0"/>
          </a:p>
          <a:p>
            <a:pPr marL="514350" indent="-514350">
              <a:buFont typeface="+mj-lt"/>
              <a:buAutoNum type="arabicPeriod"/>
            </a:pPr>
            <a:r>
              <a:rPr lang="en-GB" dirty="0"/>
              <a:t>Varying the nitrogen content, and hence the oxygen content of the universal ingredient NC </a:t>
            </a:r>
          </a:p>
          <a:p>
            <a:pPr marL="514350" indent="-514350">
              <a:buFont typeface="+mj-lt"/>
              <a:buAutoNum type="arabicPeriod"/>
            </a:pPr>
            <a:r>
              <a:rPr lang="en-GB" dirty="0"/>
              <a:t>Varying the proportion (if any) of NG </a:t>
            </a:r>
          </a:p>
          <a:p>
            <a:pPr marL="514350" indent="-514350">
              <a:buFont typeface="+mj-lt"/>
              <a:buAutoNum type="arabicPeriod"/>
            </a:pPr>
            <a:r>
              <a:rPr lang="en-GB" dirty="0"/>
              <a:t>Including small amounts of non-explosive additives called coolants </a:t>
            </a:r>
          </a:p>
          <a:p>
            <a:endParaRPr lang="en-US" dirty="0"/>
          </a:p>
        </p:txBody>
      </p:sp>
      <p:sp>
        <p:nvSpPr>
          <p:cNvPr id="3" name="Content Placeholder 1">
            <a:extLst>
              <a:ext uri="{FF2B5EF4-FFF2-40B4-BE49-F238E27FC236}">
                <a16:creationId xmlns:a16="http://schemas.microsoft.com/office/drawing/2014/main" id="{766360A7-2214-2E38-6590-C9B8D5C07AD5}"/>
              </a:ext>
            </a:extLst>
          </p:cNvPr>
          <p:cNvSpPr txBox="1">
            <a:spLocks/>
          </p:cNvSpPr>
          <p:nvPr/>
        </p:nvSpPr>
        <p:spPr>
          <a:xfrm>
            <a:off x="5945570" y="356772"/>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3600" dirty="0"/>
              <a:t>Adjusting the calorimetric value?</a:t>
            </a:r>
          </a:p>
        </p:txBody>
      </p:sp>
    </p:spTree>
    <p:extLst>
      <p:ext uri="{BB962C8B-B14F-4D97-AF65-F5344CB8AC3E}">
        <p14:creationId xmlns:p14="http://schemas.microsoft.com/office/powerpoint/2010/main" val="467160189"/>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3" descr="Table&#10;&#10;Description automatically generated">
            <a:extLst>
              <a:ext uri="{FF2B5EF4-FFF2-40B4-BE49-F238E27FC236}">
                <a16:creationId xmlns:a16="http://schemas.microsoft.com/office/drawing/2014/main" id="{1D423456-234D-EB3E-41F7-837CE35E36DA}"/>
              </a:ext>
            </a:extLst>
          </p:cNvPr>
          <p:cNvPicPr>
            <a:picLocks noGrp="1" noChangeAspect="1"/>
          </p:cNvPicPr>
          <p:nvPr>
            <p:ph idx="1"/>
          </p:nvPr>
        </p:nvPicPr>
        <p:blipFill rotWithShape="1">
          <a:blip r:embed="rId2" cstate="screen">
            <a:extLst>
              <a:ext uri="{28A0092B-C50C-407E-A947-70E740481C1C}">
                <a14:useLocalDpi xmlns:a14="http://schemas.microsoft.com/office/drawing/2010/main"/>
              </a:ext>
            </a:extLst>
          </a:blip>
          <a:srcRect/>
          <a:stretch/>
        </p:blipFill>
        <p:spPr>
          <a:xfrm>
            <a:off x="1942985" y="1213338"/>
            <a:ext cx="8276780" cy="4434448"/>
          </a:xfrm>
        </p:spPr>
      </p:pic>
    </p:spTree>
    <p:extLst>
      <p:ext uri="{BB962C8B-B14F-4D97-AF65-F5344CB8AC3E}">
        <p14:creationId xmlns:p14="http://schemas.microsoft.com/office/powerpoint/2010/main" val="3015824151"/>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Graphical user interface, text, application&#10;&#10;Description automatically generated">
            <a:extLst>
              <a:ext uri="{FF2B5EF4-FFF2-40B4-BE49-F238E27FC236}">
                <a16:creationId xmlns:a16="http://schemas.microsoft.com/office/drawing/2014/main" id="{919FC71C-0222-0204-5B40-A8110381322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374757" y="643467"/>
            <a:ext cx="9442486" cy="5571066"/>
          </a:xfrm>
          <a:prstGeom prst="rect">
            <a:avLst/>
          </a:prstGeom>
        </p:spPr>
      </p:pic>
    </p:spTree>
    <p:extLst>
      <p:ext uri="{BB962C8B-B14F-4D97-AF65-F5344CB8AC3E}">
        <p14:creationId xmlns:p14="http://schemas.microsoft.com/office/powerpoint/2010/main" val="2199037563"/>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a:extLst>
              <a:ext uri="{FF2B5EF4-FFF2-40B4-BE49-F238E27FC236}">
                <a16:creationId xmlns:a16="http://schemas.microsoft.com/office/drawing/2014/main" id="{E2EB9C8A-AEE0-D88A-6902-215D27B7CDA4}"/>
              </a:ext>
            </a:extLst>
          </p:cNvPr>
          <p:cNvSpPr txBox="1">
            <a:spLocks/>
          </p:cNvSpPr>
          <p:nvPr/>
        </p:nvSpPr>
        <p:spPr>
          <a:xfrm>
            <a:off x="841248" y="256032"/>
            <a:ext cx="10506456" cy="1014984"/>
          </a:xfrm>
          <a:prstGeom prst="rect">
            <a:avLst/>
          </a:prstGeom>
        </p:spPr>
        <p:txBody>
          <a:bodyPr vert="horz" lIns="91440" tIns="45720" rIns="91440" bIns="45720" rtlCol="0" anchor="b"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400" kern="1200">
                <a:solidFill>
                  <a:schemeClr val="tx1"/>
                </a:solidFill>
                <a:latin typeface="+mj-lt"/>
                <a:ea typeface="+mj-ea"/>
                <a:cs typeface="+mj-cs"/>
              </a:rPr>
              <a:t>Summary – Gun Propellants</a:t>
            </a:r>
          </a:p>
        </p:txBody>
      </p:sp>
      <p:sp>
        <p:nvSpPr>
          <p:cNvPr id="10" name="Rectangle 9">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2" name="Rectangle 11">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3" name="Table 3">
            <a:extLst>
              <a:ext uri="{FF2B5EF4-FFF2-40B4-BE49-F238E27FC236}">
                <a16:creationId xmlns:a16="http://schemas.microsoft.com/office/drawing/2014/main" id="{4566C66F-88C2-08CF-FE6C-ACBFCFF25BB2}"/>
              </a:ext>
            </a:extLst>
          </p:cNvPr>
          <p:cNvGraphicFramePr>
            <a:graphicFrameLocks noGrp="1"/>
          </p:cNvGraphicFramePr>
          <p:nvPr>
            <p:ph idx="1"/>
            <p:extLst>
              <p:ext uri="{D42A27DB-BD31-4B8C-83A1-F6EECF244321}">
                <p14:modId xmlns:p14="http://schemas.microsoft.com/office/powerpoint/2010/main" val="1803874209"/>
              </p:ext>
            </p:extLst>
          </p:nvPr>
        </p:nvGraphicFramePr>
        <p:xfrm>
          <a:off x="857882" y="1926266"/>
          <a:ext cx="10476239" cy="4357526"/>
        </p:xfrm>
        <a:graphic>
          <a:graphicData uri="http://schemas.openxmlformats.org/drawingml/2006/table">
            <a:tbl>
              <a:tblPr firstRow="1" bandRow="1">
                <a:tableStyleId>{5C22544A-7EE6-4342-B048-85BDC9FD1C3A}</a:tableStyleId>
              </a:tblPr>
              <a:tblGrid>
                <a:gridCol w="2138440">
                  <a:extLst>
                    <a:ext uri="{9D8B030D-6E8A-4147-A177-3AD203B41FA5}">
                      <a16:colId xmlns:a16="http://schemas.microsoft.com/office/drawing/2014/main" val="3503424571"/>
                    </a:ext>
                  </a:extLst>
                </a:gridCol>
                <a:gridCol w="2084450">
                  <a:extLst>
                    <a:ext uri="{9D8B030D-6E8A-4147-A177-3AD203B41FA5}">
                      <a16:colId xmlns:a16="http://schemas.microsoft.com/office/drawing/2014/main" val="2118399787"/>
                    </a:ext>
                  </a:extLst>
                </a:gridCol>
                <a:gridCol w="1842810">
                  <a:extLst>
                    <a:ext uri="{9D8B030D-6E8A-4147-A177-3AD203B41FA5}">
                      <a16:colId xmlns:a16="http://schemas.microsoft.com/office/drawing/2014/main" val="1116831723"/>
                    </a:ext>
                  </a:extLst>
                </a:gridCol>
                <a:gridCol w="2326089">
                  <a:extLst>
                    <a:ext uri="{9D8B030D-6E8A-4147-A177-3AD203B41FA5}">
                      <a16:colId xmlns:a16="http://schemas.microsoft.com/office/drawing/2014/main" val="3274344663"/>
                    </a:ext>
                  </a:extLst>
                </a:gridCol>
                <a:gridCol w="2084450">
                  <a:extLst>
                    <a:ext uri="{9D8B030D-6E8A-4147-A177-3AD203B41FA5}">
                      <a16:colId xmlns:a16="http://schemas.microsoft.com/office/drawing/2014/main" val="135021027"/>
                    </a:ext>
                  </a:extLst>
                </a:gridCol>
              </a:tblGrid>
              <a:tr h="661557">
                <a:tc>
                  <a:txBody>
                    <a:bodyPr/>
                    <a:lstStyle/>
                    <a:p>
                      <a:r>
                        <a:rPr lang="en-US" sz="1800"/>
                        <a:t>Propellant</a:t>
                      </a:r>
                    </a:p>
                  </a:txBody>
                  <a:tcPr marL="82011" marR="82011" marT="41006" marB="41006"/>
                </a:tc>
                <a:tc>
                  <a:txBody>
                    <a:bodyPr/>
                    <a:lstStyle/>
                    <a:p>
                      <a:r>
                        <a:rPr lang="en-US" sz="1800"/>
                        <a:t>Constituent</a:t>
                      </a:r>
                    </a:p>
                  </a:txBody>
                  <a:tcPr marL="82011" marR="82011" marT="41006" marB="41006"/>
                </a:tc>
                <a:tc>
                  <a:txBody>
                    <a:bodyPr/>
                    <a:lstStyle/>
                    <a:p>
                      <a:r>
                        <a:rPr lang="en-US" sz="1800"/>
                        <a:t>Q (Jg</a:t>
                      </a:r>
                      <a:r>
                        <a:rPr lang="en-US" sz="1800" baseline="30000"/>
                        <a:t>-1</a:t>
                      </a:r>
                      <a:r>
                        <a:rPr lang="en-US" sz="1800"/>
                        <a:t>)</a:t>
                      </a:r>
                    </a:p>
                  </a:txBody>
                  <a:tcPr marL="82011" marR="82011" marT="41006" marB="41006"/>
                </a:tc>
                <a:tc>
                  <a:txBody>
                    <a:bodyPr/>
                    <a:lstStyle/>
                    <a:p>
                      <a:r>
                        <a:rPr lang="en-US" sz="1800"/>
                        <a:t>Flame Temperature (T</a:t>
                      </a:r>
                      <a:r>
                        <a:rPr lang="en-US" sz="1800" baseline="-25000"/>
                        <a:t>o</a:t>
                      </a:r>
                      <a:r>
                        <a:rPr lang="en-US" sz="1800"/>
                        <a:t>) K</a:t>
                      </a:r>
                    </a:p>
                  </a:txBody>
                  <a:tcPr marL="82011" marR="82011" marT="41006" marB="41006"/>
                </a:tc>
                <a:tc>
                  <a:txBody>
                    <a:bodyPr/>
                    <a:lstStyle/>
                    <a:p>
                      <a:r>
                        <a:rPr lang="en-US" sz="1800"/>
                        <a:t>Force Constant (Jg-</a:t>
                      </a:r>
                      <a:r>
                        <a:rPr lang="en-US" sz="1800" baseline="30000"/>
                        <a:t>1</a:t>
                      </a:r>
                      <a:r>
                        <a:rPr lang="en-US" sz="1800"/>
                        <a:t>)</a:t>
                      </a:r>
                    </a:p>
                  </a:txBody>
                  <a:tcPr marL="82011" marR="82011" marT="41006" marB="41006"/>
                </a:tc>
                <a:extLst>
                  <a:ext uri="{0D108BD9-81ED-4DB2-BD59-A6C34878D82A}">
                    <a16:rowId xmlns:a16="http://schemas.microsoft.com/office/drawing/2014/main" val="3855701960"/>
                  </a:ext>
                </a:extLst>
              </a:tr>
              <a:tr h="388186">
                <a:tc>
                  <a:txBody>
                    <a:bodyPr/>
                    <a:lstStyle/>
                    <a:p>
                      <a:r>
                        <a:rPr lang="en-US" sz="1800"/>
                        <a:t>Single Base</a:t>
                      </a:r>
                    </a:p>
                  </a:txBody>
                  <a:tcPr marL="82011" marR="82011" marT="41006" marB="41006"/>
                </a:tc>
                <a:tc>
                  <a:txBody>
                    <a:bodyPr/>
                    <a:lstStyle/>
                    <a:p>
                      <a:r>
                        <a:rPr lang="en-US" sz="1800"/>
                        <a:t>NC</a:t>
                      </a:r>
                    </a:p>
                  </a:txBody>
                  <a:tcPr marL="82011" marR="82011" marT="41006" marB="41006"/>
                </a:tc>
                <a:tc>
                  <a:txBody>
                    <a:bodyPr/>
                    <a:lstStyle/>
                    <a:p>
                      <a:r>
                        <a:rPr lang="en-US" sz="1800"/>
                        <a:t>3100 - 3700</a:t>
                      </a:r>
                    </a:p>
                  </a:txBody>
                  <a:tcPr marL="82011" marR="82011" marT="41006" marB="41006"/>
                </a:tc>
                <a:tc>
                  <a:txBody>
                    <a:bodyPr/>
                    <a:lstStyle/>
                    <a:p>
                      <a:r>
                        <a:rPr lang="en-US" sz="1800"/>
                        <a:t>2500 - 3000</a:t>
                      </a:r>
                    </a:p>
                  </a:txBody>
                  <a:tcPr marL="82011" marR="82011" marT="41006" marB="41006"/>
                </a:tc>
                <a:tc>
                  <a:txBody>
                    <a:bodyPr/>
                    <a:lstStyle/>
                    <a:p>
                      <a:r>
                        <a:rPr lang="en-US" sz="1800"/>
                        <a:t>920 - 1075</a:t>
                      </a:r>
                    </a:p>
                  </a:txBody>
                  <a:tcPr marL="82011" marR="82011" marT="41006" marB="41006"/>
                </a:tc>
                <a:extLst>
                  <a:ext uri="{0D108BD9-81ED-4DB2-BD59-A6C34878D82A}">
                    <a16:rowId xmlns:a16="http://schemas.microsoft.com/office/drawing/2014/main" val="2944517915"/>
                  </a:ext>
                </a:extLst>
              </a:tr>
              <a:tr h="388186">
                <a:tc>
                  <a:txBody>
                    <a:bodyPr/>
                    <a:lstStyle/>
                    <a:p>
                      <a:r>
                        <a:rPr lang="en-US" sz="1800"/>
                        <a:t>Double Base </a:t>
                      </a:r>
                    </a:p>
                  </a:txBody>
                  <a:tcPr marL="82011" marR="82011" marT="41006" marB="41006"/>
                </a:tc>
                <a:tc>
                  <a:txBody>
                    <a:bodyPr/>
                    <a:lstStyle/>
                    <a:p>
                      <a:r>
                        <a:rPr lang="en-US" sz="1800"/>
                        <a:t>NC+NG</a:t>
                      </a:r>
                    </a:p>
                  </a:txBody>
                  <a:tcPr marL="82011" marR="82011" marT="41006" marB="41006"/>
                </a:tc>
                <a:tc>
                  <a:txBody>
                    <a:bodyPr/>
                    <a:lstStyle/>
                    <a:p>
                      <a:r>
                        <a:rPr lang="en-US" sz="1800"/>
                        <a:t>4300 - 5200</a:t>
                      </a:r>
                    </a:p>
                  </a:txBody>
                  <a:tcPr marL="82011" marR="82011" marT="41006" marB="41006"/>
                </a:tc>
                <a:tc>
                  <a:txBody>
                    <a:bodyPr/>
                    <a:lstStyle/>
                    <a:p>
                      <a:r>
                        <a:rPr lang="en-US" sz="1800"/>
                        <a:t>2600 - 3600</a:t>
                      </a:r>
                    </a:p>
                  </a:txBody>
                  <a:tcPr marL="82011" marR="82011" marT="41006" marB="41006"/>
                </a:tc>
                <a:tc>
                  <a:txBody>
                    <a:bodyPr/>
                    <a:lstStyle/>
                    <a:p>
                      <a:r>
                        <a:rPr lang="en-US" sz="1800"/>
                        <a:t>1075 - 1175</a:t>
                      </a:r>
                    </a:p>
                  </a:txBody>
                  <a:tcPr marL="82011" marR="82011" marT="41006" marB="41006"/>
                </a:tc>
                <a:extLst>
                  <a:ext uri="{0D108BD9-81ED-4DB2-BD59-A6C34878D82A}">
                    <a16:rowId xmlns:a16="http://schemas.microsoft.com/office/drawing/2014/main" val="352386833"/>
                  </a:ext>
                </a:extLst>
              </a:tr>
              <a:tr h="388186">
                <a:tc>
                  <a:txBody>
                    <a:bodyPr/>
                    <a:lstStyle/>
                    <a:p>
                      <a:r>
                        <a:rPr lang="en-US" sz="1800"/>
                        <a:t>Triple Base</a:t>
                      </a:r>
                    </a:p>
                  </a:txBody>
                  <a:tcPr marL="82011" marR="82011" marT="41006" marB="41006"/>
                </a:tc>
                <a:tc>
                  <a:txBody>
                    <a:bodyPr/>
                    <a:lstStyle/>
                    <a:p>
                      <a:r>
                        <a:rPr lang="en-US" sz="1800"/>
                        <a:t>NC+NG+NQ</a:t>
                      </a:r>
                    </a:p>
                  </a:txBody>
                  <a:tcPr marL="82011" marR="82011" marT="41006" marB="41006"/>
                </a:tc>
                <a:tc>
                  <a:txBody>
                    <a:bodyPr/>
                    <a:lstStyle/>
                    <a:p>
                      <a:r>
                        <a:rPr lang="en-US" sz="1800"/>
                        <a:t>3200 - 3700</a:t>
                      </a:r>
                    </a:p>
                  </a:txBody>
                  <a:tcPr marL="82011" marR="82011" marT="41006" marB="41006"/>
                </a:tc>
                <a:tc>
                  <a:txBody>
                    <a:bodyPr/>
                    <a:lstStyle/>
                    <a:p>
                      <a:r>
                        <a:rPr lang="en-US" sz="1800"/>
                        <a:t>2400 - 3300</a:t>
                      </a:r>
                    </a:p>
                  </a:txBody>
                  <a:tcPr marL="82011" marR="82011" marT="41006" marB="41006"/>
                </a:tc>
                <a:tc>
                  <a:txBody>
                    <a:bodyPr/>
                    <a:lstStyle/>
                    <a:p>
                      <a:r>
                        <a:rPr lang="en-US" sz="1800"/>
                        <a:t>1000 - 1100</a:t>
                      </a:r>
                    </a:p>
                  </a:txBody>
                  <a:tcPr marL="82011" marR="82011" marT="41006" marB="41006"/>
                </a:tc>
                <a:extLst>
                  <a:ext uri="{0D108BD9-81ED-4DB2-BD59-A6C34878D82A}">
                    <a16:rowId xmlns:a16="http://schemas.microsoft.com/office/drawing/2014/main" val="980850869"/>
                  </a:ext>
                </a:extLst>
              </a:tr>
              <a:tr h="934927">
                <a:tc>
                  <a:txBody>
                    <a:bodyPr/>
                    <a:lstStyle/>
                    <a:p>
                      <a:r>
                        <a:rPr lang="en-US" sz="1800"/>
                        <a:t>Multi-Base, High Energy or Nitramine</a:t>
                      </a:r>
                    </a:p>
                  </a:txBody>
                  <a:tcPr marL="82011" marR="82011" marT="41006" marB="41006"/>
                </a:tc>
                <a:tc>
                  <a:txBody>
                    <a:bodyPr/>
                    <a:lstStyle/>
                    <a:p>
                      <a:r>
                        <a:rPr lang="en-US" sz="1800"/>
                        <a:t>NC+NG+NQ+RDX (NTO etc)</a:t>
                      </a:r>
                    </a:p>
                  </a:txBody>
                  <a:tcPr marL="82011" marR="82011" marT="41006" marB="41006"/>
                </a:tc>
                <a:tc>
                  <a:txBody>
                    <a:bodyPr/>
                    <a:lstStyle/>
                    <a:p>
                      <a:endParaRPr lang="en-US" sz="1800"/>
                    </a:p>
                  </a:txBody>
                  <a:tcPr marL="82011" marR="82011" marT="41006" marB="41006"/>
                </a:tc>
                <a:tc>
                  <a:txBody>
                    <a:bodyPr/>
                    <a:lstStyle/>
                    <a:p>
                      <a:r>
                        <a:rPr lang="en-US" sz="1800"/>
                        <a:t>2900 - 3200</a:t>
                      </a:r>
                    </a:p>
                  </a:txBody>
                  <a:tcPr marL="82011" marR="82011" marT="41006" marB="41006"/>
                </a:tc>
                <a:tc>
                  <a:txBody>
                    <a:bodyPr/>
                    <a:lstStyle/>
                    <a:p>
                      <a:r>
                        <a:rPr lang="en-US" sz="1800"/>
                        <a:t>1100 - 1250</a:t>
                      </a:r>
                    </a:p>
                  </a:txBody>
                  <a:tcPr marL="82011" marR="82011" marT="41006" marB="41006"/>
                </a:tc>
                <a:extLst>
                  <a:ext uri="{0D108BD9-81ED-4DB2-BD59-A6C34878D82A}">
                    <a16:rowId xmlns:a16="http://schemas.microsoft.com/office/drawing/2014/main" val="2296481560"/>
                  </a:ext>
                </a:extLst>
              </a:tr>
              <a:tr h="934927">
                <a:tc>
                  <a:txBody>
                    <a:bodyPr/>
                    <a:lstStyle/>
                    <a:p>
                      <a:r>
                        <a:rPr lang="en-US" sz="1800"/>
                        <a:t>LOVA</a:t>
                      </a:r>
                    </a:p>
                  </a:txBody>
                  <a:tcPr marL="82011" marR="82011" marT="41006" marB="41006"/>
                </a:tc>
                <a:tc>
                  <a:txBody>
                    <a:bodyPr/>
                    <a:lstStyle/>
                    <a:p>
                      <a:r>
                        <a:rPr lang="en-US" sz="1800"/>
                        <a:t>HMX/RDX+Binder+</a:t>
                      </a:r>
                    </a:p>
                    <a:p>
                      <a:r>
                        <a:rPr lang="en-US" sz="1800"/>
                        <a:t>Plasticiser</a:t>
                      </a:r>
                    </a:p>
                  </a:txBody>
                  <a:tcPr marL="82011" marR="82011" marT="41006" marB="41006"/>
                </a:tc>
                <a:tc>
                  <a:txBody>
                    <a:bodyPr/>
                    <a:lstStyle/>
                    <a:p>
                      <a:r>
                        <a:rPr lang="en-US" sz="1800"/>
                        <a:t>3410</a:t>
                      </a:r>
                    </a:p>
                  </a:txBody>
                  <a:tcPr marL="82011" marR="82011" marT="41006" marB="41006"/>
                </a:tc>
                <a:tc>
                  <a:txBody>
                    <a:bodyPr/>
                    <a:lstStyle/>
                    <a:p>
                      <a:r>
                        <a:rPr lang="en-US" sz="1800"/>
                        <a:t>2853</a:t>
                      </a:r>
                    </a:p>
                  </a:txBody>
                  <a:tcPr marL="82011" marR="82011" marT="41006" marB="41006"/>
                </a:tc>
                <a:tc>
                  <a:txBody>
                    <a:bodyPr/>
                    <a:lstStyle/>
                    <a:p>
                      <a:r>
                        <a:rPr lang="en-US" sz="1800"/>
                        <a:t>1100 - 1300</a:t>
                      </a:r>
                    </a:p>
                  </a:txBody>
                  <a:tcPr marL="82011" marR="82011" marT="41006" marB="41006"/>
                </a:tc>
                <a:extLst>
                  <a:ext uri="{0D108BD9-81ED-4DB2-BD59-A6C34878D82A}">
                    <a16:rowId xmlns:a16="http://schemas.microsoft.com/office/drawing/2014/main" val="1314287193"/>
                  </a:ext>
                </a:extLst>
              </a:tr>
              <a:tr h="661557">
                <a:tc>
                  <a:txBody>
                    <a:bodyPr/>
                    <a:lstStyle/>
                    <a:p>
                      <a:r>
                        <a:rPr lang="en-US" sz="1800"/>
                        <a:t>HAN</a:t>
                      </a:r>
                    </a:p>
                  </a:txBody>
                  <a:tcPr marL="82011" marR="82011" marT="41006" marB="41006"/>
                </a:tc>
                <a:tc>
                  <a:txBody>
                    <a:bodyPr/>
                    <a:lstStyle/>
                    <a:p>
                      <a:r>
                        <a:rPr lang="en-US" sz="1800"/>
                        <a:t>HAN, Nitrate salt of amine, water</a:t>
                      </a:r>
                    </a:p>
                  </a:txBody>
                  <a:tcPr marL="82011" marR="82011" marT="41006" marB="41006"/>
                </a:tc>
                <a:tc>
                  <a:txBody>
                    <a:bodyPr/>
                    <a:lstStyle/>
                    <a:p>
                      <a:endParaRPr lang="en-US" sz="1800"/>
                    </a:p>
                  </a:txBody>
                  <a:tcPr marL="82011" marR="82011" marT="41006" marB="41006"/>
                </a:tc>
                <a:tc>
                  <a:txBody>
                    <a:bodyPr/>
                    <a:lstStyle/>
                    <a:p>
                      <a:r>
                        <a:rPr lang="en-US" sz="1800"/>
                        <a:t>2730</a:t>
                      </a:r>
                    </a:p>
                  </a:txBody>
                  <a:tcPr marL="82011" marR="82011" marT="41006" marB="41006"/>
                </a:tc>
                <a:tc>
                  <a:txBody>
                    <a:bodyPr/>
                    <a:lstStyle/>
                    <a:p>
                      <a:r>
                        <a:rPr lang="en-US" sz="1800"/>
                        <a:t>970 - 1000</a:t>
                      </a:r>
                    </a:p>
                  </a:txBody>
                  <a:tcPr marL="82011" marR="82011" marT="41006" marB="41006"/>
                </a:tc>
                <a:extLst>
                  <a:ext uri="{0D108BD9-81ED-4DB2-BD59-A6C34878D82A}">
                    <a16:rowId xmlns:a16="http://schemas.microsoft.com/office/drawing/2014/main" val="3877072594"/>
                  </a:ext>
                </a:extLst>
              </a:tr>
            </a:tbl>
          </a:graphicData>
        </a:graphic>
      </p:graphicFrame>
    </p:spTree>
    <p:extLst>
      <p:ext uri="{BB962C8B-B14F-4D97-AF65-F5344CB8AC3E}">
        <p14:creationId xmlns:p14="http://schemas.microsoft.com/office/powerpoint/2010/main" val="1563826374"/>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Number Placeholder 4">
            <a:extLst>
              <a:ext uri="{FF2B5EF4-FFF2-40B4-BE49-F238E27FC236}">
                <a16:creationId xmlns:a16="http://schemas.microsoft.com/office/drawing/2014/main" id="{506C5051-0CDF-3270-6BAA-B3D27C1FDAF6}"/>
              </a:ext>
            </a:extLst>
          </p:cNvPr>
          <p:cNvSpPr>
            <a:spLocks noGrp="1"/>
          </p:cNvSpPr>
          <p:nvPr>
            <p:ph type="sldNum" sz="quarter" idx="4294967295"/>
          </p:nvPr>
        </p:nvSpPr>
        <p:spPr bwMode="auto">
          <a:xfrm>
            <a:off x="152400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sz="1600" b="1" dirty="0">
              <a:solidFill>
                <a:srgbClr val="FFFFFF"/>
              </a:solidFill>
            </a:endParaRPr>
          </a:p>
        </p:txBody>
      </p:sp>
      <p:pic>
        <p:nvPicPr>
          <p:cNvPr id="45059" name="Picture 2" descr="mortar 81 mm firing">
            <a:extLst>
              <a:ext uri="{FF2B5EF4-FFF2-40B4-BE49-F238E27FC236}">
                <a16:creationId xmlns:a16="http://schemas.microsoft.com/office/drawing/2014/main" id="{EEFA58A7-01BE-204A-7FC1-E6A3A4E62E1D}"/>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267200" y="981076"/>
            <a:ext cx="3657600" cy="540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0" name="Rectangle 3">
            <a:extLst>
              <a:ext uri="{FF2B5EF4-FFF2-40B4-BE49-F238E27FC236}">
                <a16:creationId xmlns:a16="http://schemas.microsoft.com/office/drawing/2014/main" id="{47A40FB6-3E39-9140-0C7D-40A2F1BD4E56}"/>
              </a:ext>
            </a:extLst>
          </p:cNvPr>
          <p:cNvSpPr>
            <a:spLocks noGrp="1" noChangeArrowheads="1"/>
          </p:cNvSpPr>
          <p:nvPr>
            <p:ph type="title"/>
          </p:nvPr>
        </p:nvSpPr>
        <p:spPr>
          <a:xfrm>
            <a:off x="1676400" y="121442"/>
            <a:ext cx="8229600" cy="706437"/>
          </a:xfrm>
        </p:spPr>
        <p:txBody>
          <a:bodyPr/>
          <a:lstStyle/>
          <a:p>
            <a:r>
              <a:rPr lang="en-US" altLang="en-US" sz="3600" dirty="0"/>
              <a:t>Case Study - 81 mm Mortar</a:t>
            </a:r>
          </a:p>
        </p:txBody>
      </p:sp>
    </p:spTree>
  </p:cSld>
  <p:clrMapOvr>
    <a:masterClrMapping/>
  </p:clrMapOvr>
  <p:transition>
    <p:wipe dir="r"/>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Number Placeholder 4">
            <a:extLst>
              <a:ext uri="{FF2B5EF4-FFF2-40B4-BE49-F238E27FC236}">
                <a16:creationId xmlns:a16="http://schemas.microsoft.com/office/drawing/2014/main" id="{03F4C305-4A4A-0C87-9E87-B4A056A558CC}"/>
              </a:ext>
            </a:extLst>
          </p:cNvPr>
          <p:cNvSpPr>
            <a:spLocks noGrp="1"/>
          </p:cNvSpPr>
          <p:nvPr>
            <p:ph type="sldNum" sz="quarter" idx="4294967295"/>
          </p:nvPr>
        </p:nvSpPr>
        <p:spPr bwMode="auto">
          <a:xfrm>
            <a:off x="152400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sz="1600" b="1" dirty="0">
              <a:solidFill>
                <a:srgbClr val="FFFFFF"/>
              </a:solidFill>
            </a:endParaRPr>
          </a:p>
        </p:txBody>
      </p:sp>
      <p:pic>
        <p:nvPicPr>
          <p:cNvPr id="46083" name="Picture 2" descr="mortar - ammo - 81 mm bomb and cartridges copy">
            <a:extLst>
              <a:ext uri="{FF2B5EF4-FFF2-40B4-BE49-F238E27FC236}">
                <a16:creationId xmlns:a16="http://schemas.microsoft.com/office/drawing/2014/main" id="{593A9032-659D-E44C-2981-D801A1A770ED}"/>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893888" y="1844676"/>
            <a:ext cx="8089900" cy="284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43" name="Text Box 3">
            <a:extLst>
              <a:ext uri="{FF2B5EF4-FFF2-40B4-BE49-F238E27FC236}">
                <a16:creationId xmlns:a16="http://schemas.microsoft.com/office/drawing/2014/main" id="{68C14C58-A6A1-2D09-411D-49F8C451C96F}"/>
              </a:ext>
            </a:extLst>
          </p:cNvPr>
          <p:cNvSpPr txBox="1">
            <a:spLocks noChangeArrowheads="1"/>
          </p:cNvSpPr>
          <p:nvPr/>
        </p:nvSpPr>
        <p:spPr bwMode="auto">
          <a:xfrm>
            <a:off x="2835275" y="5005389"/>
            <a:ext cx="2019300" cy="369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algn="ctr" eaLnBrk="0" fontAlgn="base" hangingPunct="0">
              <a:spcBef>
                <a:spcPct val="0"/>
              </a:spcBef>
              <a:spcAft>
                <a:spcPct val="0"/>
              </a:spcAft>
              <a:defRPr/>
            </a:pPr>
            <a:r>
              <a:rPr lang="en-GB" b="1" dirty="0">
                <a:solidFill>
                  <a:srgbClr val="FFFFFF"/>
                </a:solidFill>
                <a:latin typeface="Arial"/>
              </a:rPr>
              <a:t>Ctg. Primary L33</a:t>
            </a:r>
          </a:p>
        </p:txBody>
      </p:sp>
      <p:sp>
        <p:nvSpPr>
          <p:cNvPr id="112644" name="Text Box 4">
            <a:extLst>
              <a:ext uri="{FF2B5EF4-FFF2-40B4-BE49-F238E27FC236}">
                <a16:creationId xmlns:a16="http://schemas.microsoft.com/office/drawing/2014/main" id="{F14403EC-F92C-125D-6617-B0C4252B43B9}"/>
              </a:ext>
            </a:extLst>
          </p:cNvPr>
          <p:cNvSpPr txBox="1">
            <a:spLocks noChangeArrowheads="1"/>
          </p:cNvSpPr>
          <p:nvPr/>
        </p:nvSpPr>
        <p:spPr bwMode="auto">
          <a:xfrm>
            <a:off x="5591176" y="5051426"/>
            <a:ext cx="2498725" cy="646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algn="ctr" eaLnBrk="0" fontAlgn="base" hangingPunct="0">
              <a:spcBef>
                <a:spcPct val="0"/>
              </a:spcBef>
              <a:spcAft>
                <a:spcPct val="0"/>
              </a:spcAft>
              <a:defRPr/>
            </a:pPr>
            <a:r>
              <a:rPr lang="en-GB" b="1" dirty="0">
                <a:solidFill>
                  <a:srgbClr val="FFFFFF"/>
                </a:solidFill>
                <a:latin typeface="Arial"/>
              </a:rPr>
              <a:t>Ctg. Augmenting L32</a:t>
            </a:r>
          </a:p>
          <a:p>
            <a:pPr algn="ctr" eaLnBrk="0" fontAlgn="base" hangingPunct="0">
              <a:spcBef>
                <a:spcPct val="0"/>
              </a:spcBef>
              <a:spcAft>
                <a:spcPct val="0"/>
              </a:spcAft>
              <a:defRPr/>
            </a:pPr>
            <a:r>
              <a:rPr lang="en-GB" b="1" dirty="0">
                <a:solidFill>
                  <a:srgbClr val="FFFFFF"/>
                </a:solidFill>
                <a:latin typeface="Arial"/>
              </a:rPr>
              <a:t>160 g NC30</a:t>
            </a:r>
          </a:p>
        </p:txBody>
      </p:sp>
      <p:sp>
        <p:nvSpPr>
          <p:cNvPr id="112645" name="Text Box 5">
            <a:extLst>
              <a:ext uri="{FF2B5EF4-FFF2-40B4-BE49-F238E27FC236}">
                <a16:creationId xmlns:a16="http://schemas.microsoft.com/office/drawing/2014/main" id="{A63C28AE-7EB0-046F-8876-571CFCDA5E45}"/>
              </a:ext>
            </a:extLst>
          </p:cNvPr>
          <p:cNvSpPr txBox="1">
            <a:spLocks noChangeArrowheads="1"/>
          </p:cNvSpPr>
          <p:nvPr/>
        </p:nvSpPr>
        <p:spPr bwMode="auto">
          <a:xfrm>
            <a:off x="8161339" y="5005388"/>
            <a:ext cx="2498725" cy="646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algn="ctr" eaLnBrk="0" fontAlgn="base" hangingPunct="0">
              <a:spcBef>
                <a:spcPct val="0"/>
              </a:spcBef>
              <a:spcAft>
                <a:spcPct val="0"/>
              </a:spcAft>
              <a:defRPr/>
            </a:pPr>
            <a:r>
              <a:rPr lang="en-GB" b="1">
                <a:solidFill>
                  <a:srgbClr val="FFFFFF"/>
                </a:solidFill>
                <a:latin typeface="Arial"/>
              </a:rPr>
              <a:t>Ctg. Augmenting L34</a:t>
            </a:r>
          </a:p>
          <a:p>
            <a:pPr algn="ctr" eaLnBrk="0" fontAlgn="base" hangingPunct="0">
              <a:spcBef>
                <a:spcPct val="0"/>
              </a:spcBef>
              <a:spcAft>
                <a:spcPct val="0"/>
              </a:spcAft>
              <a:defRPr/>
            </a:pPr>
            <a:r>
              <a:rPr lang="en-GB" b="1">
                <a:solidFill>
                  <a:srgbClr val="FFFFFF"/>
                </a:solidFill>
                <a:latin typeface="Arial"/>
              </a:rPr>
              <a:t>285 g NC30</a:t>
            </a:r>
          </a:p>
        </p:txBody>
      </p:sp>
      <p:sp>
        <p:nvSpPr>
          <p:cNvPr id="46087" name="Rectangle 6">
            <a:extLst>
              <a:ext uri="{FF2B5EF4-FFF2-40B4-BE49-F238E27FC236}">
                <a16:creationId xmlns:a16="http://schemas.microsoft.com/office/drawing/2014/main" id="{0D8FCE84-874A-FED4-619E-25DF1BED79B0}"/>
              </a:ext>
            </a:extLst>
          </p:cNvPr>
          <p:cNvSpPr>
            <a:spLocks noGrp="1" noChangeArrowheads="1"/>
          </p:cNvSpPr>
          <p:nvPr>
            <p:ph type="title"/>
          </p:nvPr>
        </p:nvSpPr>
        <p:spPr>
          <a:xfrm>
            <a:off x="1981200" y="274639"/>
            <a:ext cx="8229600" cy="777875"/>
          </a:xfrm>
        </p:spPr>
        <p:txBody>
          <a:bodyPr/>
          <a:lstStyle/>
          <a:p>
            <a:r>
              <a:rPr lang="en-GB" altLang="en-US" sz="3600"/>
              <a:t>81mm System</a:t>
            </a:r>
          </a:p>
        </p:txBody>
      </p:sp>
    </p:spTree>
  </p:cSld>
  <p:clrMapOvr>
    <a:masterClrMapping/>
  </p:clrMapOvr>
  <p:transition>
    <p:wipe dir="r"/>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Number Placeholder 4">
            <a:extLst>
              <a:ext uri="{FF2B5EF4-FFF2-40B4-BE49-F238E27FC236}">
                <a16:creationId xmlns:a16="http://schemas.microsoft.com/office/drawing/2014/main" id="{2A4395AC-F971-AFD6-44F5-81C38CBACF51}"/>
              </a:ext>
            </a:extLst>
          </p:cNvPr>
          <p:cNvSpPr>
            <a:spLocks noGrp="1"/>
          </p:cNvSpPr>
          <p:nvPr>
            <p:ph type="sldNum" sz="quarter" idx="4294967295"/>
          </p:nvPr>
        </p:nvSpPr>
        <p:spPr bwMode="auto">
          <a:xfrm>
            <a:off x="152400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sz="1600" b="1" dirty="0">
              <a:solidFill>
                <a:srgbClr val="FFFFFF"/>
              </a:solidFill>
            </a:endParaRPr>
          </a:p>
        </p:txBody>
      </p:sp>
      <p:grpSp>
        <p:nvGrpSpPr>
          <p:cNvPr id="47107" name="Group 2">
            <a:extLst>
              <a:ext uri="{FF2B5EF4-FFF2-40B4-BE49-F238E27FC236}">
                <a16:creationId xmlns:a16="http://schemas.microsoft.com/office/drawing/2014/main" id="{D5BF798E-0983-07A9-D026-6A6F3E765C4A}"/>
              </a:ext>
            </a:extLst>
          </p:cNvPr>
          <p:cNvGrpSpPr>
            <a:grpSpLocks/>
          </p:cNvGrpSpPr>
          <p:nvPr/>
        </p:nvGrpSpPr>
        <p:grpSpPr bwMode="auto">
          <a:xfrm>
            <a:off x="1892301" y="1779588"/>
            <a:ext cx="8518525" cy="4232276"/>
            <a:chOff x="232" y="1121"/>
            <a:chExt cx="5366" cy="2666"/>
          </a:xfrm>
        </p:grpSpPr>
        <p:pic>
          <p:nvPicPr>
            <p:cNvPr id="47109" name="Picture 3" descr="mortar - ammo - 81 mm obturating ring copy">
              <a:extLst>
                <a:ext uri="{FF2B5EF4-FFF2-40B4-BE49-F238E27FC236}">
                  <a16:creationId xmlns:a16="http://schemas.microsoft.com/office/drawing/2014/main" id="{66F2E17D-A317-3BE7-18A6-0B0887B9BFAD}"/>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32" y="1192"/>
              <a:ext cx="5366" cy="1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3668" name="Text Box 4">
              <a:extLst>
                <a:ext uri="{FF2B5EF4-FFF2-40B4-BE49-F238E27FC236}">
                  <a16:creationId xmlns:a16="http://schemas.microsoft.com/office/drawing/2014/main" id="{BB1E05EA-57B6-0E6C-1EB7-0983D03B5A9C}"/>
                </a:ext>
              </a:extLst>
            </p:cNvPr>
            <p:cNvSpPr txBox="1">
              <a:spLocks noChangeArrowheads="1"/>
            </p:cNvSpPr>
            <p:nvPr/>
          </p:nvSpPr>
          <p:spPr bwMode="auto">
            <a:xfrm>
              <a:off x="527" y="3341"/>
              <a:ext cx="1893" cy="44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0000"/>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0"/>
                </a:spcBef>
                <a:spcAft>
                  <a:spcPct val="0"/>
                </a:spcAft>
                <a:defRPr/>
              </a:pPr>
              <a:r>
                <a:rPr lang="en-GB" sz="2000" dirty="0">
                  <a:solidFill>
                    <a:srgbClr val="FFFFFF"/>
                  </a:solidFill>
                  <a:latin typeface="Arial"/>
                </a:rPr>
                <a:t>Obturating ring in groove</a:t>
              </a:r>
            </a:p>
            <a:p>
              <a:pPr algn="ctr" eaLnBrk="0" fontAlgn="base" hangingPunct="0">
                <a:spcBef>
                  <a:spcPct val="0"/>
                </a:spcBef>
                <a:spcAft>
                  <a:spcPct val="0"/>
                </a:spcAft>
                <a:defRPr/>
              </a:pPr>
              <a:r>
                <a:rPr lang="en-GB" sz="2000" dirty="0">
                  <a:solidFill>
                    <a:srgbClr val="FFFFFF"/>
                  </a:solidFill>
                  <a:latin typeface="Arial"/>
                </a:rPr>
                <a:t>showing scarfed joint</a:t>
              </a:r>
            </a:p>
          </p:txBody>
        </p:sp>
        <p:sp>
          <p:nvSpPr>
            <p:cNvPr id="113669" name="Text Box 5">
              <a:extLst>
                <a:ext uri="{FF2B5EF4-FFF2-40B4-BE49-F238E27FC236}">
                  <a16:creationId xmlns:a16="http://schemas.microsoft.com/office/drawing/2014/main" id="{B0C980D9-A09F-03AA-A38B-24B9F5907F75}"/>
                </a:ext>
              </a:extLst>
            </p:cNvPr>
            <p:cNvSpPr txBox="1">
              <a:spLocks noChangeArrowheads="1"/>
            </p:cNvSpPr>
            <p:nvPr/>
          </p:nvSpPr>
          <p:spPr bwMode="auto">
            <a:xfrm>
              <a:off x="3791" y="1275"/>
              <a:ext cx="1174" cy="1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0000"/>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0"/>
                </a:spcBef>
                <a:spcAft>
                  <a:spcPct val="0"/>
                </a:spcAft>
                <a:defRPr/>
              </a:pPr>
              <a:r>
                <a:rPr lang="en-GB" sz="1200" dirty="0">
                  <a:solidFill>
                    <a:srgbClr val="FFFFFF"/>
                  </a:solidFill>
                  <a:latin typeface="Arial"/>
                </a:rPr>
                <a:t>Air flow through </a:t>
              </a:r>
              <a:r>
                <a:rPr lang="en-GB" sz="1200" dirty="0" err="1">
                  <a:solidFill>
                    <a:srgbClr val="FFFFFF"/>
                  </a:solidFill>
                  <a:latin typeface="Arial"/>
                </a:rPr>
                <a:t>windage</a:t>
              </a:r>
              <a:endParaRPr lang="en-GB" sz="1200" dirty="0">
                <a:solidFill>
                  <a:srgbClr val="FFFFFF"/>
                </a:solidFill>
                <a:latin typeface="Arial"/>
              </a:endParaRPr>
            </a:p>
          </p:txBody>
        </p:sp>
        <p:sp>
          <p:nvSpPr>
            <p:cNvPr id="113670" name="Text Box 6">
              <a:extLst>
                <a:ext uri="{FF2B5EF4-FFF2-40B4-BE49-F238E27FC236}">
                  <a16:creationId xmlns:a16="http://schemas.microsoft.com/office/drawing/2014/main" id="{1C51EF88-F7E7-D253-55F0-40EC155A5180}"/>
                </a:ext>
              </a:extLst>
            </p:cNvPr>
            <p:cNvSpPr txBox="1">
              <a:spLocks noChangeArrowheads="1"/>
            </p:cNvSpPr>
            <p:nvPr/>
          </p:nvSpPr>
          <p:spPr bwMode="auto">
            <a:xfrm>
              <a:off x="4396" y="2641"/>
              <a:ext cx="637" cy="1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0000"/>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0"/>
                </a:spcBef>
                <a:spcAft>
                  <a:spcPct val="0"/>
                </a:spcAft>
                <a:defRPr/>
              </a:pPr>
              <a:r>
                <a:rPr lang="en-GB" sz="1200">
                  <a:solidFill>
                    <a:srgbClr val="FFFFFF"/>
                  </a:solidFill>
                  <a:latin typeface="Arial"/>
                </a:rPr>
                <a:t>Bomb Firing</a:t>
              </a:r>
            </a:p>
          </p:txBody>
        </p:sp>
        <p:sp>
          <p:nvSpPr>
            <p:cNvPr id="113671" name="Text Box 7">
              <a:extLst>
                <a:ext uri="{FF2B5EF4-FFF2-40B4-BE49-F238E27FC236}">
                  <a16:creationId xmlns:a16="http://schemas.microsoft.com/office/drawing/2014/main" id="{ED7DC612-D6C5-18A7-1CCB-2E89C165DF27}"/>
                </a:ext>
              </a:extLst>
            </p:cNvPr>
            <p:cNvSpPr txBox="1">
              <a:spLocks noChangeArrowheads="1"/>
            </p:cNvSpPr>
            <p:nvPr/>
          </p:nvSpPr>
          <p:spPr bwMode="auto">
            <a:xfrm>
              <a:off x="3534" y="2254"/>
              <a:ext cx="605" cy="1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0000"/>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0"/>
                </a:spcBef>
                <a:spcAft>
                  <a:spcPct val="0"/>
                </a:spcAft>
                <a:defRPr/>
              </a:pPr>
              <a:r>
                <a:rPr lang="en-GB" sz="1200" dirty="0">
                  <a:solidFill>
                    <a:srgbClr val="FFFFFF"/>
                  </a:solidFill>
                  <a:latin typeface="Arial"/>
                </a:rPr>
                <a:t>Gas sealed</a:t>
              </a:r>
            </a:p>
          </p:txBody>
        </p:sp>
        <p:sp>
          <p:nvSpPr>
            <p:cNvPr id="113672" name="Text Box 8">
              <a:extLst>
                <a:ext uri="{FF2B5EF4-FFF2-40B4-BE49-F238E27FC236}">
                  <a16:creationId xmlns:a16="http://schemas.microsoft.com/office/drawing/2014/main" id="{E097D0A3-1B3F-91C8-CDD3-E514784C4E9F}"/>
                </a:ext>
              </a:extLst>
            </p:cNvPr>
            <p:cNvSpPr txBox="1">
              <a:spLocks noChangeArrowheads="1"/>
            </p:cNvSpPr>
            <p:nvPr/>
          </p:nvSpPr>
          <p:spPr bwMode="auto">
            <a:xfrm>
              <a:off x="4344" y="1640"/>
              <a:ext cx="738" cy="1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0000"/>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0"/>
                </a:spcBef>
                <a:spcAft>
                  <a:spcPct val="0"/>
                </a:spcAft>
                <a:defRPr/>
              </a:pPr>
              <a:r>
                <a:rPr lang="en-GB" sz="1200">
                  <a:solidFill>
                    <a:srgbClr val="FFFFFF"/>
                  </a:solidFill>
                  <a:latin typeface="Arial"/>
                </a:rPr>
                <a:t>Bomb Loading</a:t>
              </a:r>
            </a:p>
          </p:txBody>
        </p:sp>
        <p:sp>
          <p:nvSpPr>
            <p:cNvPr id="47115" name="AutoShape 9">
              <a:extLst>
                <a:ext uri="{FF2B5EF4-FFF2-40B4-BE49-F238E27FC236}">
                  <a16:creationId xmlns:a16="http://schemas.microsoft.com/office/drawing/2014/main" id="{8DC3BCFA-38E3-EFF8-107C-52C78CA7CB25}"/>
                </a:ext>
              </a:extLst>
            </p:cNvPr>
            <p:cNvSpPr>
              <a:spLocks noChangeArrowheads="1"/>
            </p:cNvSpPr>
            <p:nvPr/>
          </p:nvSpPr>
          <p:spPr bwMode="auto">
            <a:xfrm>
              <a:off x="5278" y="1121"/>
              <a:ext cx="150" cy="462"/>
            </a:xfrm>
            <a:prstGeom prst="rightArrow">
              <a:avLst>
                <a:gd name="adj1" fmla="val 50000"/>
                <a:gd name="adj2" fmla="val 45604"/>
              </a:avLst>
            </a:prstGeom>
            <a:solidFill>
              <a:schemeClr val="tx1"/>
            </a:solidFill>
            <a:ln w="12700">
              <a:solidFill>
                <a:schemeClr val="tx1"/>
              </a:solidFill>
              <a:miter lim="800000"/>
              <a:headEnd/>
              <a:tailEnd type="none" w="med"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47116" name="AutoShape 10">
              <a:extLst>
                <a:ext uri="{FF2B5EF4-FFF2-40B4-BE49-F238E27FC236}">
                  <a16:creationId xmlns:a16="http://schemas.microsoft.com/office/drawing/2014/main" id="{F23A9FDE-088C-88F6-9378-5CE10F9E6EC2}"/>
                </a:ext>
              </a:extLst>
            </p:cNvPr>
            <p:cNvSpPr>
              <a:spLocks noChangeArrowheads="1"/>
            </p:cNvSpPr>
            <p:nvPr/>
          </p:nvSpPr>
          <p:spPr bwMode="auto">
            <a:xfrm>
              <a:off x="3462" y="1121"/>
              <a:ext cx="150" cy="462"/>
            </a:xfrm>
            <a:prstGeom prst="rightArrow">
              <a:avLst>
                <a:gd name="adj1" fmla="val 50000"/>
                <a:gd name="adj2" fmla="val 45604"/>
              </a:avLst>
            </a:prstGeom>
            <a:solidFill>
              <a:schemeClr val="tx1"/>
            </a:solidFill>
            <a:ln w="12700">
              <a:solidFill>
                <a:schemeClr val="tx1"/>
              </a:solidFill>
              <a:miter lim="800000"/>
              <a:headEnd/>
              <a:tailEnd type="none" w="med"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47117" name="AutoShape 11">
              <a:extLst>
                <a:ext uri="{FF2B5EF4-FFF2-40B4-BE49-F238E27FC236}">
                  <a16:creationId xmlns:a16="http://schemas.microsoft.com/office/drawing/2014/main" id="{161AC0E9-6241-2A14-1F25-EB5C0D18297E}"/>
                </a:ext>
              </a:extLst>
            </p:cNvPr>
            <p:cNvSpPr>
              <a:spLocks noChangeArrowheads="1"/>
            </p:cNvSpPr>
            <p:nvPr/>
          </p:nvSpPr>
          <p:spPr bwMode="auto">
            <a:xfrm rot="10800000">
              <a:off x="4203" y="1501"/>
              <a:ext cx="150" cy="462"/>
            </a:xfrm>
            <a:prstGeom prst="rightArrow">
              <a:avLst>
                <a:gd name="adj1" fmla="val 50000"/>
                <a:gd name="adj2" fmla="val 45604"/>
              </a:avLst>
            </a:prstGeom>
            <a:solidFill>
              <a:schemeClr val="tx1"/>
            </a:solidFill>
            <a:ln w="12700">
              <a:solidFill>
                <a:schemeClr val="tx1"/>
              </a:solidFill>
              <a:miter lim="800000"/>
              <a:headEnd/>
              <a:tailEnd type="none" w="med"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47118" name="AutoShape 12">
              <a:extLst>
                <a:ext uri="{FF2B5EF4-FFF2-40B4-BE49-F238E27FC236}">
                  <a16:creationId xmlns:a16="http://schemas.microsoft.com/office/drawing/2014/main" id="{92F8D6E7-173C-E083-5D6B-981821FB9051}"/>
                </a:ext>
              </a:extLst>
            </p:cNvPr>
            <p:cNvSpPr>
              <a:spLocks noChangeArrowheads="1"/>
            </p:cNvSpPr>
            <p:nvPr/>
          </p:nvSpPr>
          <p:spPr bwMode="auto">
            <a:xfrm>
              <a:off x="4232" y="2508"/>
              <a:ext cx="150" cy="462"/>
            </a:xfrm>
            <a:prstGeom prst="rightArrow">
              <a:avLst>
                <a:gd name="adj1" fmla="val 50000"/>
                <a:gd name="adj2" fmla="val 45604"/>
              </a:avLst>
            </a:prstGeom>
            <a:solidFill>
              <a:schemeClr val="tx1"/>
            </a:solidFill>
            <a:ln w="12700">
              <a:solidFill>
                <a:schemeClr val="tx1"/>
              </a:solidFill>
              <a:miter lim="800000"/>
              <a:headEnd/>
              <a:tailEnd type="none" w="med"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47119" name="AutoShape 13">
              <a:extLst>
                <a:ext uri="{FF2B5EF4-FFF2-40B4-BE49-F238E27FC236}">
                  <a16:creationId xmlns:a16="http://schemas.microsoft.com/office/drawing/2014/main" id="{5165DD5C-683B-6441-32EE-93A90FC2D2A0}"/>
                </a:ext>
              </a:extLst>
            </p:cNvPr>
            <p:cNvSpPr>
              <a:spLocks noChangeArrowheads="1"/>
            </p:cNvSpPr>
            <p:nvPr/>
          </p:nvSpPr>
          <p:spPr bwMode="auto">
            <a:xfrm rot="1759060">
              <a:off x="4466" y="2207"/>
              <a:ext cx="150" cy="462"/>
            </a:xfrm>
            <a:prstGeom prst="rightArrow">
              <a:avLst>
                <a:gd name="adj1" fmla="val 50000"/>
                <a:gd name="adj2" fmla="val 45604"/>
              </a:avLst>
            </a:prstGeom>
            <a:solidFill>
              <a:schemeClr val="tx1"/>
            </a:solidFill>
            <a:ln w="12700">
              <a:solidFill>
                <a:schemeClr val="tx1"/>
              </a:solidFill>
              <a:miter lim="800000"/>
              <a:headEnd/>
              <a:tailEnd type="none" w="med"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a:solidFill>
                  <a:srgbClr val="FFFFFF"/>
                </a:solidFill>
              </a:endParaRPr>
            </a:p>
          </p:txBody>
        </p:sp>
        <p:sp>
          <p:nvSpPr>
            <p:cNvPr id="113678" name="Text Box 14">
              <a:extLst>
                <a:ext uri="{FF2B5EF4-FFF2-40B4-BE49-F238E27FC236}">
                  <a16:creationId xmlns:a16="http://schemas.microsoft.com/office/drawing/2014/main" id="{9ADB1BB4-6240-58C4-CDFA-5EAA6EECBE3E}"/>
                </a:ext>
              </a:extLst>
            </p:cNvPr>
            <p:cNvSpPr txBox="1">
              <a:spLocks noChangeArrowheads="1"/>
            </p:cNvSpPr>
            <p:nvPr/>
          </p:nvSpPr>
          <p:spPr bwMode="auto">
            <a:xfrm>
              <a:off x="3400" y="3351"/>
              <a:ext cx="2080" cy="2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0000"/>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0"/>
                </a:spcBef>
                <a:spcAft>
                  <a:spcPct val="0"/>
                </a:spcAft>
                <a:defRPr/>
              </a:pPr>
              <a:r>
                <a:rPr lang="en-GB" sz="2000" dirty="0">
                  <a:solidFill>
                    <a:srgbClr val="FFFFFF"/>
                  </a:solidFill>
                  <a:latin typeface="Arial"/>
                </a:rPr>
                <a:t>Operation of obturating ring</a:t>
              </a:r>
            </a:p>
          </p:txBody>
        </p:sp>
      </p:grpSp>
      <p:sp>
        <p:nvSpPr>
          <p:cNvPr id="47108" name="Rectangle 15">
            <a:extLst>
              <a:ext uri="{FF2B5EF4-FFF2-40B4-BE49-F238E27FC236}">
                <a16:creationId xmlns:a16="http://schemas.microsoft.com/office/drawing/2014/main" id="{0D01D5B2-EBEB-7674-2387-086C7355C8A7}"/>
              </a:ext>
            </a:extLst>
          </p:cNvPr>
          <p:cNvSpPr>
            <a:spLocks noGrp="1" noChangeArrowheads="1"/>
          </p:cNvSpPr>
          <p:nvPr>
            <p:ph type="title"/>
          </p:nvPr>
        </p:nvSpPr>
        <p:spPr>
          <a:xfrm>
            <a:off x="1982788" y="260350"/>
            <a:ext cx="8229600" cy="865188"/>
          </a:xfrm>
        </p:spPr>
        <p:txBody>
          <a:bodyPr/>
          <a:lstStyle/>
          <a:p>
            <a:r>
              <a:rPr lang="en-GB" altLang="en-US" sz="3600"/>
              <a:t>Obturating Ring</a:t>
            </a:r>
          </a:p>
        </p:txBody>
      </p:sp>
    </p:spTree>
  </p:cSld>
  <p:clrMapOvr>
    <a:masterClrMapping/>
  </p:clrMapOvr>
  <p:transition>
    <p:wipe dir="r"/>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Number Placeholder 4">
            <a:extLst>
              <a:ext uri="{FF2B5EF4-FFF2-40B4-BE49-F238E27FC236}">
                <a16:creationId xmlns:a16="http://schemas.microsoft.com/office/drawing/2014/main" id="{EE96A8D5-35A9-5EE3-8F9E-5CB99A06183D}"/>
              </a:ext>
            </a:extLst>
          </p:cNvPr>
          <p:cNvSpPr>
            <a:spLocks noGrp="1"/>
          </p:cNvSpPr>
          <p:nvPr>
            <p:ph type="sldNum" sz="quarter" idx="4294967295"/>
          </p:nvPr>
        </p:nvSpPr>
        <p:spPr bwMode="auto">
          <a:xfrm>
            <a:off x="152400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sz="1600" b="1" dirty="0">
              <a:solidFill>
                <a:srgbClr val="FFFFFF"/>
              </a:solidFill>
            </a:endParaRPr>
          </a:p>
        </p:txBody>
      </p:sp>
      <p:grpSp>
        <p:nvGrpSpPr>
          <p:cNvPr id="48131" name="Group 2">
            <a:extLst>
              <a:ext uri="{FF2B5EF4-FFF2-40B4-BE49-F238E27FC236}">
                <a16:creationId xmlns:a16="http://schemas.microsoft.com/office/drawing/2014/main" id="{223E5ECB-689C-E759-210C-400444B6FD5D}"/>
              </a:ext>
            </a:extLst>
          </p:cNvPr>
          <p:cNvGrpSpPr>
            <a:grpSpLocks/>
          </p:cNvGrpSpPr>
          <p:nvPr/>
        </p:nvGrpSpPr>
        <p:grpSpPr bwMode="auto">
          <a:xfrm>
            <a:off x="1643064" y="1647826"/>
            <a:ext cx="9001125" cy="4564063"/>
            <a:chOff x="75" y="1038"/>
            <a:chExt cx="5670" cy="2875"/>
          </a:xfrm>
        </p:grpSpPr>
        <p:pic>
          <p:nvPicPr>
            <p:cNvPr id="48133" name="Picture 3" descr="mortar - charge - primary cartridge 1 copy">
              <a:extLst>
                <a:ext uri="{FF2B5EF4-FFF2-40B4-BE49-F238E27FC236}">
                  <a16:creationId xmlns:a16="http://schemas.microsoft.com/office/drawing/2014/main" id="{B68FE32B-B85E-526E-ECFC-101E32B38DE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07" y="2010"/>
              <a:ext cx="3951" cy="1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4692" name="Text Box 4">
              <a:extLst>
                <a:ext uri="{FF2B5EF4-FFF2-40B4-BE49-F238E27FC236}">
                  <a16:creationId xmlns:a16="http://schemas.microsoft.com/office/drawing/2014/main" id="{36B0D8BC-6B12-4BAC-4854-7685B842FCC3}"/>
                </a:ext>
              </a:extLst>
            </p:cNvPr>
            <p:cNvSpPr txBox="1">
              <a:spLocks noChangeArrowheads="1"/>
            </p:cNvSpPr>
            <p:nvPr/>
          </p:nvSpPr>
          <p:spPr bwMode="auto">
            <a:xfrm>
              <a:off x="1656" y="1038"/>
              <a:ext cx="1393" cy="4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0000"/>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0"/>
                </a:spcBef>
                <a:spcAft>
                  <a:spcPct val="0"/>
                </a:spcAft>
                <a:defRPr/>
              </a:pPr>
              <a:r>
                <a:rPr lang="en-GB" dirty="0">
                  <a:solidFill>
                    <a:srgbClr val="FFFFFF"/>
                  </a:solidFill>
                  <a:latin typeface="Arial"/>
                </a:rPr>
                <a:t>Small Powder Case</a:t>
              </a:r>
            </a:p>
            <a:p>
              <a:pPr algn="ctr" eaLnBrk="0" fontAlgn="base" hangingPunct="0">
                <a:spcBef>
                  <a:spcPct val="0"/>
                </a:spcBef>
                <a:spcAft>
                  <a:spcPct val="0"/>
                </a:spcAft>
                <a:defRPr/>
              </a:pPr>
              <a:r>
                <a:rPr lang="en-GB" dirty="0">
                  <a:solidFill>
                    <a:srgbClr val="FFFFFF"/>
                  </a:solidFill>
                  <a:latin typeface="Arial"/>
                </a:rPr>
                <a:t>(aluminium alloy)</a:t>
              </a:r>
            </a:p>
          </p:txBody>
        </p:sp>
        <p:sp>
          <p:nvSpPr>
            <p:cNvPr id="114693" name="Text Box 5">
              <a:extLst>
                <a:ext uri="{FF2B5EF4-FFF2-40B4-BE49-F238E27FC236}">
                  <a16:creationId xmlns:a16="http://schemas.microsoft.com/office/drawing/2014/main" id="{00D6384C-698D-B9B1-9F95-C374427BDC3B}"/>
                </a:ext>
              </a:extLst>
            </p:cNvPr>
            <p:cNvSpPr txBox="1">
              <a:spLocks noChangeArrowheads="1"/>
            </p:cNvSpPr>
            <p:nvPr/>
          </p:nvSpPr>
          <p:spPr bwMode="auto">
            <a:xfrm>
              <a:off x="3017" y="1039"/>
              <a:ext cx="1425" cy="4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0000"/>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0"/>
                </a:spcBef>
                <a:spcAft>
                  <a:spcPct val="0"/>
                </a:spcAft>
                <a:defRPr/>
              </a:pPr>
              <a:r>
                <a:rPr lang="en-GB" dirty="0">
                  <a:solidFill>
                    <a:srgbClr val="FFFFFF"/>
                  </a:solidFill>
                  <a:latin typeface="Arial"/>
                </a:rPr>
                <a:t>Connecting Element</a:t>
              </a:r>
            </a:p>
            <a:p>
              <a:pPr algn="ctr" eaLnBrk="0" fontAlgn="base" hangingPunct="0">
                <a:spcBef>
                  <a:spcPct val="0"/>
                </a:spcBef>
                <a:spcAft>
                  <a:spcPct val="0"/>
                </a:spcAft>
                <a:defRPr/>
              </a:pPr>
              <a:r>
                <a:rPr lang="en-GB" dirty="0">
                  <a:solidFill>
                    <a:srgbClr val="FFFFFF"/>
                  </a:solidFill>
                  <a:latin typeface="Arial"/>
                </a:rPr>
                <a:t>(aluminium alloy)</a:t>
              </a:r>
            </a:p>
          </p:txBody>
        </p:sp>
        <p:sp>
          <p:nvSpPr>
            <p:cNvPr id="114694" name="Text Box 6">
              <a:extLst>
                <a:ext uri="{FF2B5EF4-FFF2-40B4-BE49-F238E27FC236}">
                  <a16:creationId xmlns:a16="http://schemas.microsoft.com/office/drawing/2014/main" id="{03BBF9BA-216D-BD50-1F86-817A3AE343C6}"/>
                </a:ext>
              </a:extLst>
            </p:cNvPr>
            <p:cNvSpPr txBox="1">
              <a:spLocks noChangeArrowheads="1"/>
            </p:cNvSpPr>
            <p:nvPr/>
          </p:nvSpPr>
          <p:spPr bwMode="auto">
            <a:xfrm>
              <a:off x="4344" y="1227"/>
              <a:ext cx="1401" cy="4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0000"/>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0"/>
                </a:spcBef>
                <a:spcAft>
                  <a:spcPct val="0"/>
                </a:spcAft>
                <a:defRPr/>
              </a:pPr>
              <a:r>
                <a:rPr lang="en-GB" dirty="0">
                  <a:solidFill>
                    <a:srgbClr val="FFFFFF"/>
                  </a:solidFill>
                  <a:latin typeface="Arial"/>
                </a:rPr>
                <a:t>Large Powder Case</a:t>
              </a:r>
            </a:p>
            <a:p>
              <a:pPr algn="ctr" eaLnBrk="0" fontAlgn="base" hangingPunct="0">
                <a:spcBef>
                  <a:spcPct val="0"/>
                </a:spcBef>
                <a:spcAft>
                  <a:spcPct val="0"/>
                </a:spcAft>
                <a:defRPr/>
              </a:pPr>
              <a:r>
                <a:rPr lang="en-GB" dirty="0">
                  <a:solidFill>
                    <a:srgbClr val="FFFFFF"/>
                  </a:solidFill>
                  <a:latin typeface="Arial"/>
                </a:rPr>
                <a:t>(aluminium alloy)</a:t>
              </a:r>
            </a:p>
          </p:txBody>
        </p:sp>
        <p:sp>
          <p:nvSpPr>
            <p:cNvPr id="114695" name="Text Box 7">
              <a:extLst>
                <a:ext uri="{FF2B5EF4-FFF2-40B4-BE49-F238E27FC236}">
                  <a16:creationId xmlns:a16="http://schemas.microsoft.com/office/drawing/2014/main" id="{6E7E8C58-4957-C5D3-366E-BAD253E57F0B}"/>
                </a:ext>
              </a:extLst>
            </p:cNvPr>
            <p:cNvSpPr txBox="1">
              <a:spLocks noChangeArrowheads="1"/>
            </p:cNvSpPr>
            <p:nvPr/>
          </p:nvSpPr>
          <p:spPr bwMode="auto">
            <a:xfrm>
              <a:off x="75" y="1044"/>
              <a:ext cx="1215" cy="4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0000"/>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defRPr/>
              </a:pPr>
              <a:r>
                <a:rPr lang="en-GB" dirty="0">
                  <a:solidFill>
                    <a:srgbClr val="FFFFFF"/>
                  </a:solidFill>
                  <a:latin typeface="Arial"/>
                </a:rPr>
                <a:t>Base</a:t>
              </a:r>
            </a:p>
            <a:p>
              <a:pPr eaLnBrk="0" fontAlgn="base" hangingPunct="0">
                <a:spcBef>
                  <a:spcPct val="0"/>
                </a:spcBef>
                <a:spcAft>
                  <a:spcPct val="0"/>
                </a:spcAft>
                <a:defRPr/>
              </a:pPr>
              <a:r>
                <a:rPr lang="en-GB" dirty="0">
                  <a:solidFill>
                    <a:srgbClr val="FFFFFF"/>
                  </a:solidFill>
                  <a:latin typeface="Arial"/>
                </a:rPr>
                <a:t>(aluminium alloy)</a:t>
              </a:r>
            </a:p>
          </p:txBody>
        </p:sp>
        <p:sp>
          <p:nvSpPr>
            <p:cNvPr id="114696" name="Text Box 8">
              <a:extLst>
                <a:ext uri="{FF2B5EF4-FFF2-40B4-BE49-F238E27FC236}">
                  <a16:creationId xmlns:a16="http://schemas.microsoft.com/office/drawing/2014/main" id="{2FCFEC74-341C-99B5-7C16-D899B993789E}"/>
                </a:ext>
              </a:extLst>
            </p:cNvPr>
            <p:cNvSpPr txBox="1">
              <a:spLocks noChangeArrowheads="1"/>
            </p:cNvSpPr>
            <p:nvPr/>
          </p:nvSpPr>
          <p:spPr bwMode="auto">
            <a:xfrm>
              <a:off x="855" y="1497"/>
              <a:ext cx="1409"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0000"/>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defRPr/>
              </a:pPr>
              <a:r>
                <a:rPr lang="en-GB">
                  <a:solidFill>
                    <a:srgbClr val="FFFFFF"/>
                  </a:solidFill>
                  <a:latin typeface="Arial"/>
                </a:rPr>
                <a:t>Primary Cap Carrier</a:t>
              </a:r>
            </a:p>
          </p:txBody>
        </p:sp>
        <p:sp>
          <p:nvSpPr>
            <p:cNvPr id="114697" name="Text Box 9">
              <a:extLst>
                <a:ext uri="{FF2B5EF4-FFF2-40B4-BE49-F238E27FC236}">
                  <a16:creationId xmlns:a16="http://schemas.microsoft.com/office/drawing/2014/main" id="{5E65459D-6D4E-5A96-8BA7-6E8B9E9043FE}"/>
                </a:ext>
              </a:extLst>
            </p:cNvPr>
            <p:cNvSpPr txBox="1">
              <a:spLocks noChangeArrowheads="1"/>
            </p:cNvSpPr>
            <p:nvPr/>
          </p:nvSpPr>
          <p:spPr bwMode="auto">
            <a:xfrm>
              <a:off x="2587" y="3507"/>
              <a:ext cx="924"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0000"/>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defRPr/>
              </a:pPr>
              <a:r>
                <a:rPr lang="en-GB">
                  <a:solidFill>
                    <a:srgbClr val="FFFFFF"/>
                  </a:solidFill>
                  <a:latin typeface="Arial"/>
                </a:rPr>
                <a:t>Gun Powder</a:t>
              </a:r>
            </a:p>
          </p:txBody>
        </p:sp>
        <p:sp>
          <p:nvSpPr>
            <p:cNvPr id="114698" name="Text Box 10">
              <a:extLst>
                <a:ext uri="{FF2B5EF4-FFF2-40B4-BE49-F238E27FC236}">
                  <a16:creationId xmlns:a16="http://schemas.microsoft.com/office/drawing/2014/main" id="{6ECF07B8-B7E0-5810-FFE7-21CDF9A83D0A}"/>
                </a:ext>
              </a:extLst>
            </p:cNvPr>
            <p:cNvSpPr txBox="1">
              <a:spLocks noChangeArrowheads="1"/>
            </p:cNvSpPr>
            <p:nvPr/>
          </p:nvSpPr>
          <p:spPr bwMode="auto">
            <a:xfrm>
              <a:off x="75" y="3506"/>
              <a:ext cx="1215" cy="4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0000"/>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defRPr/>
              </a:pPr>
              <a:r>
                <a:rPr lang="en-GB">
                  <a:solidFill>
                    <a:srgbClr val="FFFFFF"/>
                  </a:solidFill>
                  <a:latin typeface="Arial"/>
                </a:rPr>
                <a:t>Percussion Pin</a:t>
              </a:r>
            </a:p>
            <a:p>
              <a:pPr eaLnBrk="0" fontAlgn="base" hangingPunct="0">
                <a:spcBef>
                  <a:spcPct val="0"/>
                </a:spcBef>
                <a:spcAft>
                  <a:spcPct val="0"/>
                </a:spcAft>
                <a:defRPr/>
              </a:pPr>
              <a:r>
                <a:rPr lang="en-GB">
                  <a:solidFill>
                    <a:srgbClr val="FFFFFF"/>
                  </a:solidFill>
                  <a:latin typeface="Arial"/>
                </a:rPr>
                <a:t>(aluminium alloy)</a:t>
              </a:r>
            </a:p>
          </p:txBody>
        </p:sp>
        <p:sp>
          <p:nvSpPr>
            <p:cNvPr id="114699" name="Text Box 11">
              <a:extLst>
                <a:ext uri="{FF2B5EF4-FFF2-40B4-BE49-F238E27FC236}">
                  <a16:creationId xmlns:a16="http://schemas.microsoft.com/office/drawing/2014/main" id="{E61DB451-565E-D002-3456-236EBBA46553}"/>
                </a:ext>
              </a:extLst>
            </p:cNvPr>
            <p:cNvSpPr txBox="1">
              <a:spLocks noChangeArrowheads="1"/>
            </p:cNvSpPr>
            <p:nvPr/>
          </p:nvSpPr>
          <p:spPr bwMode="auto">
            <a:xfrm>
              <a:off x="3730" y="3507"/>
              <a:ext cx="116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0000"/>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0"/>
                </a:spcBef>
                <a:spcAft>
                  <a:spcPct val="0"/>
                </a:spcAft>
                <a:defRPr/>
              </a:pPr>
              <a:r>
                <a:rPr lang="en-GB">
                  <a:solidFill>
                    <a:srgbClr val="FFFFFF"/>
                  </a:solidFill>
                  <a:latin typeface="Arial"/>
                </a:rPr>
                <a:t>Flake Propellant</a:t>
              </a:r>
            </a:p>
          </p:txBody>
        </p:sp>
        <p:sp>
          <p:nvSpPr>
            <p:cNvPr id="114700" name="Text Box 12">
              <a:extLst>
                <a:ext uri="{FF2B5EF4-FFF2-40B4-BE49-F238E27FC236}">
                  <a16:creationId xmlns:a16="http://schemas.microsoft.com/office/drawing/2014/main" id="{92B0D533-15A5-3CD8-F2C7-0128C5CB6DC4}"/>
                </a:ext>
              </a:extLst>
            </p:cNvPr>
            <p:cNvSpPr txBox="1">
              <a:spLocks noChangeArrowheads="1"/>
            </p:cNvSpPr>
            <p:nvPr/>
          </p:nvSpPr>
          <p:spPr bwMode="auto">
            <a:xfrm>
              <a:off x="1415" y="3507"/>
              <a:ext cx="965"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0000"/>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0"/>
                </a:spcBef>
                <a:spcAft>
                  <a:spcPct val="0"/>
                </a:spcAft>
                <a:defRPr/>
              </a:pPr>
              <a:r>
                <a:rPr lang="en-GB">
                  <a:solidFill>
                    <a:srgbClr val="FFFFFF"/>
                  </a:solidFill>
                  <a:latin typeface="Arial"/>
                </a:rPr>
                <a:t>Boxer Primer</a:t>
              </a:r>
            </a:p>
          </p:txBody>
        </p:sp>
        <p:sp>
          <p:nvSpPr>
            <p:cNvPr id="48143" name="Line 13">
              <a:extLst>
                <a:ext uri="{FF2B5EF4-FFF2-40B4-BE49-F238E27FC236}">
                  <a16:creationId xmlns:a16="http://schemas.microsoft.com/office/drawing/2014/main" id="{EA90B533-F888-88D2-D464-FA0E8F315D10}"/>
                </a:ext>
              </a:extLst>
            </p:cNvPr>
            <p:cNvSpPr>
              <a:spLocks noChangeShapeType="1"/>
            </p:cNvSpPr>
            <p:nvPr/>
          </p:nvSpPr>
          <p:spPr bwMode="auto">
            <a:xfrm flipH="1">
              <a:off x="2020" y="1468"/>
              <a:ext cx="316" cy="959"/>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48144" name="Line 14">
              <a:extLst>
                <a:ext uri="{FF2B5EF4-FFF2-40B4-BE49-F238E27FC236}">
                  <a16:creationId xmlns:a16="http://schemas.microsoft.com/office/drawing/2014/main" id="{E45D1813-630B-945C-CFB8-A349284BF294}"/>
                </a:ext>
              </a:extLst>
            </p:cNvPr>
            <p:cNvSpPr>
              <a:spLocks noChangeShapeType="1"/>
            </p:cNvSpPr>
            <p:nvPr/>
          </p:nvSpPr>
          <p:spPr bwMode="auto">
            <a:xfrm flipH="1">
              <a:off x="2679" y="1452"/>
              <a:ext cx="766" cy="895"/>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48145" name="Line 15">
              <a:extLst>
                <a:ext uri="{FF2B5EF4-FFF2-40B4-BE49-F238E27FC236}">
                  <a16:creationId xmlns:a16="http://schemas.microsoft.com/office/drawing/2014/main" id="{BE2CDC92-3D76-B151-02EC-F6F1E8694434}"/>
                </a:ext>
              </a:extLst>
            </p:cNvPr>
            <p:cNvSpPr>
              <a:spLocks noChangeShapeType="1"/>
            </p:cNvSpPr>
            <p:nvPr/>
          </p:nvSpPr>
          <p:spPr bwMode="auto">
            <a:xfrm flipH="1">
              <a:off x="4270" y="1616"/>
              <a:ext cx="375" cy="574"/>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48146" name="Line 16">
              <a:extLst>
                <a:ext uri="{FF2B5EF4-FFF2-40B4-BE49-F238E27FC236}">
                  <a16:creationId xmlns:a16="http://schemas.microsoft.com/office/drawing/2014/main" id="{8D65430E-C29A-D76E-6072-E634AB16DEFF}"/>
                </a:ext>
              </a:extLst>
            </p:cNvPr>
            <p:cNvSpPr>
              <a:spLocks noChangeShapeType="1"/>
            </p:cNvSpPr>
            <p:nvPr/>
          </p:nvSpPr>
          <p:spPr bwMode="auto">
            <a:xfrm flipH="1" flipV="1">
              <a:off x="3632" y="2389"/>
              <a:ext cx="450" cy="1142"/>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48147" name="Line 17">
              <a:extLst>
                <a:ext uri="{FF2B5EF4-FFF2-40B4-BE49-F238E27FC236}">
                  <a16:creationId xmlns:a16="http://schemas.microsoft.com/office/drawing/2014/main" id="{4269ECC7-DB0D-26AA-ACE3-897092B85DD1}"/>
                </a:ext>
              </a:extLst>
            </p:cNvPr>
            <p:cNvSpPr>
              <a:spLocks noChangeShapeType="1"/>
            </p:cNvSpPr>
            <p:nvPr/>
          </p:nvSpPr>
          <p:spPr bwMode="auto">
            <a:xfrm flipH="1" flipV="1">
              <a:off x="2036" y="2534"/>
              <a:ext cx="771" cy="943"/>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48148" name="Line 18">
              <a:extLst>
                <a:ext uri="{FF2B5EF4-FFF2-40B4-BE49-F238E27FC236}">
                  <a16:creationId xmlns:a16="http://schemas.microsoft.com/office/drawing/2014/main" id="{10061125-FF5F-1CA8-A2F2-A02B03C00C1D}"/>
                </a:ext>
              </a:extLst>
            </p:cNvPr>
            <p:cNvSpPr>
              <a:spLocks noChangeShapeType="1"/>
            </p:cNvSpPr>
            <p:nvPr/>
          </p:nvSpPr>
          <p:spPr bwMode="auto">
            <a:xfrm flipH="1" flipV="1">
              <a:off x="1345" y="2556"/>
              <a:ext cx="450" cy="937"/>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48149" name="Line 19">
              <a:extLst>
                <a:ext uri="{FF2B5EF4-FFF2-40B4-BE49-F238E27FC236}">
                  <a16:creationId xmlns:a16="http://schemas.microsoft.com/office/drawing/2014/main" id="{9C1EDBFF-1F34-2660-7335-31AFDDAC4047}"/>
                </a:ext>
              </a:extLst>
            </p:cNvPr>
            <p:cNvSpPr>
              <a:spLocks noChangeShapeType="1"/>
            </p:cNvSpPr>
            <p:nvPr/>
          </p:nvSpPr>
          <p:spPr bwMode="auto">
            <a:xfrm flipV="1">
              <a:off x="895" y="2556"/>
              <a:ext cx="337" cy="921"/>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48150" name="Line 20">
              <a:extLst>
                <a:ext uri="{FF2B5EF4-FFF2-40B4-BE49-F238E27FC236}">
                  <a16:creationId xmlns:a16="http://schemas.microsoft.com/office/drawing/2014/main" id="{FAB19DAB-800B-ABBA-2F81-28EE4FBBFDBB}"/>
                </a:ext>
              </a:extLst>
            </p:cNvPr>
            <p:cNvSpPr>
              <a:spLocks noChangeShapeType="1"/>
            </p:cNvSpPr>
            <p:nvPr/>
          </p:nvSpPr>
          <p:spPr bwMode="auto">
            <a:xfrm flipH="1">
              <a:off x="1366" y="1752"/>
              <a:ext cx="129" cy="707"/>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48151" name="Line 21">
              <a:extLst>
                <a:ext uri="{FF2B5EF4-FFF2-40B4-BE49-F238E27FC236}">
                  <a16:creationId xmlns:a16="http://schemas.microsoft.com/office/drawing/2014/main" id="{60F22F08-39F8-E5B6-B854-F8F04351A3A1}"/>
                </a:ext>
              </a:extLst>
            </p:cNvPr>
            <p:cNvSpPr>
              <a:spLocks noChangeShapeType="1"/>
            </p:cNvSpPr>
            <p:nvPr/>
          </p:nvSpPr>
          <p:spPr bwMode="auto">
            <a:xfrm>
              <a:off x="386" y="1505"/>
              <a:ext cx="584" cy="847"/>
            </a:xfrm>
            <a:prstGeom prst="line">
              <a:avLst/>
            </a:prstGeom>
            <a:noFill/>
            <a:ln w="254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grpSp>
      <p:sp>
        <p:nvSpPr>
          <p:cNvPr id="48132" name="Rectangle 22">
            <a:extLst>
              <a:ext uri="{FF2B5EF4-FFF2-40B4-BE49-F238E27FC236}">
                <a16:creationId xmlns:a16="http://schemas.microsoft.com/office/drawing/2014/main" id="{0E9EC54D-D099-FEAC-7F44-5A6E6FD974AD}"/>
              </a:ext>
            </a:extLst>
          </p:cNvPr>
          <p:cNvSpPr>
            <a:spLocks noGrp="1" noChangeArrowheads="1"/>
          </p:cNvSpPr>
          <p:nvPr>
            <p:ph type="title"/>
          </p:nvPr>
        </p:nvSpPr>
        <p:spPr>
          <a:xfrm>
            <a:off x="1981200" y="274639"/>
            <a:ext cx="8229600" cy="777875"/>
          </a:xfrm>
        </p:spPr>
        <p:txBody>
          <a:bodyPr/>
          <a:lstStyle/>
          <a:p>
            <a:r>
              <a:rPr lang="en-GB" altLang="en-US" sz="3600"/>
              <a:t>81mm Primary Cartridge</a:t>
            </a:r>
          </a:p>
        </p:txBody>
      </p:sp>
    </p:spTree>
  </p:cSld>
  <p:clrMapOvr>
    <a:masterClrMapping/>
  </p:clrMapOvr>
  <p:transition>
    <p:wipe dir="r"/>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Number Placeholder 4">
            <a:extLst>
              <a:ext uri="{FF2B5EF4-FFF2-40B4-BE49-F238E27FC236}">
                <a16:creationId xmlns:a16="http://schemas.microsoft.com/office/drawing/2014/main" id="{B42B3124-518E-66D3-A2B5-9466F5F13045}"/>
              </a:ext>
            </a:extLst>
          </p:cNvPr>
          <p:cNvSpPr>
            <a:spLocks noGrp="1"/>
          </p:cNvSpPr>
          <p:nvPr>
            <p:ph type="sldNum" sz="quarter" idx="4294967295"/>
          </p:nvPr>
        </p:nvSpPr>
        <p:spPr bwMode="auto">
          <a:xfrm>
            <a:off x="152400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sz="1600" b="1" dirty="0">
              <a:solidFill>
                <a:srgbClr val="FFFFFF"/>
              </a:solidFill>
            </a:endParaRPr>
          </a:p>
        </p:txBody>
      </p:sp>
      <p:grpSp>
        <p:nvGrpSpPr>
          <p:cNvPr id="50179" name="Group 2">
            <a:extLst>
              <a:ext uri="{FF2B5EF4-FFF2-40B4-BE49-F238E27FC236}">
                <a16:creationId xmlns:a16="http://schemas.microsoft.com/office/drawing/2014/main" id="{3BD73AEC-8139-8534-5601-F22826A67768}"/>
              </a:ext>
            </a:extLst>
          </p:cNvPr>
          <p:cNvGrpSpPr>
            <a:grpSpLocks/>
          </p:cNvGrpSpPr>
          <p:nvPr/>
        </p:nvGrpSpPr>
        <p:grpSpPr bwMode="auto">
          <a:xfrm>
            <a:off x="2908300" y="1365251"/>
            <a:ext cx="6445250" cy="4938713"/>
            <a:chOff x="872" y="975"/>
            <a:chExt cx="4060" cy="3111"/>
          </a:xfrm>
        </p:grpSpPr>
        <p:pic>
          <p:nvPicPr>
            <p:cNvPr id="50181" name="Picture 3" descr="a1">
              <a:extLst>
                <a:ext uri="{FF2B5EF4-FFF2-40B4-BE49-F238E27FC236}">
                  <a16:creationId xmlns:a16="http://schemas.microsoft.com/office/drawing/2014/main" id="{AFAB7C11-25DD-BEE8-2CE2-32C951CD3CAA}"/>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355" y="1139"/>
              <a:ext cx="862" cy="2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2" name="Picture 4" descr="a2">
              <a:extLst>
                <a:ext uri="{FF2B5EF4-FFF2-40B4-BE49-F238E27FC236}">
                  <a16:creationId xmlns:a16="http://schemas.microsoft.com/office/drawing/2014/main" id="{DC130E1E-14E0-355D-EED8-43C9E5768EC9}"/>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581" y="1101"/>
              <a:ext cx="884" cy="2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5717" name="Text Box 5">
              <a:extLst>
                <a:ext uri="{FF2B5EF4-FFF2-40B4-BE49-F238E27FC236}">
                  <a16:creationId xmlns:a16="http://schemas.microsoft.com/office/drawing/2014/main" id="{AAD7DF6B-2122-83F9-6192-BC90878C8EAD}"/>
                </a:ext>
              </a:extLst>
            </p:cNvPr>
            <p:cNvSpPr txBox="1">
              <a:spLocks noChangeArrowheads="1"/>
            </p:cNvSpPr>
            <p:nvPr/>
          </p:nvSpPr>
          <p:spPr bwMode="auto">
            <a:xfrm>
              <a:off x="2517" y="1422"/>
              <a:ext cx="818" cy="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0000"/>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0"/>
                </a:spcBef>
                <a:spcAft>
                  <a:spcPct val="0"/>
                </a:spcAft>
                <a:defRPr/>
              </a:pPr>
              <a:r>
                <a:rPr lang="en-GB" sz="1400" dirty="0">
                  <a:solidFill>
                    <a:srgbClr val="FFFFFF"/>
                  </a:solidFill>
                  <a:latin typeface="Arial"/>
                </a:rPr>
                <a:t>Monogram of</a:t>
              </a:r>
            </a:p>
            <a:p>
              <a:pPr algn="ctr" eaLnBrk="0" fontAlgn="base" hangingPunct="0">
                <a:spcBef>
                  <a:spcPct val="0"/>
                </a:spcBef>
                <a:spcAft>
                  <a:spcPct val="0"/>
                </a:spcAft>
                <a:defRPr/>
              </a:pPr>
              <a:r>
                <a:rPr lang="en-GB" sz="1400" dirty="0">
                  <a:solidFill>
                    <a:srgbClr val="FFFFFF"/>
                  </a:solidFill>
                  <a:latin typeface="Arial"/>
                </a:rPr>
                <a:t>Filling Factory</a:t>
              </a:r>
            </a:p>
          </p:txBody>
        </p:sp>
        <p:sp>
          <p:nvSpPr>
            <p:cNvPr id="115718" name="Text Box 6">
              <a:extLst>
                <a:ext uri="{FF2B5EF4-FFF2-40B4-BE49-F238E27FC236}">
                  <a16:creationId xmlns:a16="http://schemas.microsoft.com/office/drawing/2014/main" id="{EE4A14FC-3DE6-4D29-9D77-1B108DB9C1B9}"/>
                </a:ext>
              </a:extLst>
            </p:cNvPr>
            <p:cNvSpPr txBox="1">
              <a:spLocks noChangeArrowheads="1"/>
            </p:cNvSpPr>
            <p:nvPr/>
          </p:nvSpPr>
          <p:spPr bwMode="auto">
            <a:xfrm>
              <a:off x="2472" y="1832"/>
              <a:ext cx="812" cy="3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0000"/>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0"/>
                </a:spcBef>
                <a:spcAft>
                  <a:spcPct val="0"/>
                </a:spcAft>
                <a:defRPr/>
              </a:pPr>
              <a:r>
                <a:rPr lang="en-GB" sz="1400">
                  <a:solidFill>
                    <a:srgbClr val="FFFFFF"/>
                  </a:solidFill>
                  <a:latin typeface="Arial"/>
                </a:rPr>
                <a:t>Propellant Lot</a:t>
              </a:r>
            </a:p>
            <a:p>
              <a:pPr algn="ctr" eaLnBrk="0" fontAlgn="base" hangingPunct="0">
                <a:spcBef>
                  <a:spcPct val="0"/>
                </a:spcBef>
                <a:spcAft>
                  <a:spcPct val="0"/>
                </a:spcAft>
                <a:defRPr/>
              </a:pPr>
              <a:r>
                <a:rPr lang="en-GB" sz="1400">
                  <a:solidFill>
                    <a:srgbClr val="FFFFFF"/>
                  </a:solidFill>
                  <a:latin typeface="Arial"/>
                </a:rPr>
                <a:t>Number</a:t>
              </a:r>
            </a:p>
          </p:txBody>
        </p:sp>
        <p:sp>
          <p:nvSpPr>
            <p:cNvPr id="115719" name="Text Box 7">
              <a:extLst>
                <a:ext uri="{FF2B5EF4-FFF2-40B4-BE49-F238E27FC236}">
                  <a16:creationId xmlns:a16="http://schemas.microsoft.com/office/drawing/2014/main" id="{B0642499-2DBF-DB41-3354-211EA208C109}"/>
                </a:ext>
              </a:extLst>
            </p:cNvPr>
            <p:cNvSpPr txBox="1">
              <a:spLocks noChangeArrowheads="1"/>
            </p:cNvSpPr>
            <p:nvPr/>
          </p:nvSpPr>
          <p:spPr bwMode="auto">
            <a:xfrm>
              <a:off x="2363" y="2157"/>
              <a:ext cx="1082" cy="4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0000"/>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0"/>
                </a:spcBef>
                <a:spcAft>
                  <a:spcPct val="0"/>
                </a:spcAft>
                <a:defRPr/>
              </a:pPr>
              <a:r>
                <a:rPr lang="en-GB" sz="1400">
                  <a:solidFill>
                    <a:srgbClr val="FFFFFF"/>
                  </a:solidFill>
                  <a:latin typeface="Arial"/>
                </a:rPr>
                <a:t>Celluloid Seal</a:t>
              </a:r>
            </a:p>
            <a:p>
              <a:pPr algn="ctr" eaLnBrk="0" fontAlgn="base" hangingPunct="0">
                <a:spcBef>
                  <a:spcPct val="0"/>
                </a:spcBef>
                <a:spcAft>
                  <a:spcPct val="0"/>
                </a:spcAft>
                <a:defRPr/>
              </a:pPr>
              <a:r>
                <a:rPr lang="en-GB" sz="1400">
                  <a:solidFill>
                    <a:srgbClr val="FFFFFF"/>
                  </a:solidFill>
                  <a:latin typeface="Arial"/>
                </a:rPr>
                <a:t>Celluloid Container</a:t>
              </a:r>
            </a:p>
            <a:p>
              <a:pPr algn="ctr" eaLnBrk="0" fontAlgn="base" hangingPunct="0">
                <a:spcBef>
                  <a:spcPct val="0"/>
                </a:spcBef>
                <a:spcAft>
                  <a:spcPct val="0"/>
                </a:spcAft>
                <a:defRPr/>
              </a:pPr>
              <a:r>
                <a:rPr lang="en-GB" sz="1400">
                  <a:solidFill>
                    <a:srgbClr val="FFFFFF"/>
                  </a:solidFill>
                  <a:latin typeface="Arial"/>
                </a:rPr>
                <a:t>Filling NC30 465 gr</a:t>
              </a:r>
            </a:p>
          </p:txBody>
        </p:sp>
        <p:sp>
          <p:nvSpPr>
            <p:cNvPr id="115720" name="Text Box 8">
              <a:extLst>
                <a:ext uri="{FF2B5EF4-FFF2-40B4-BE49-F238E27FC236}">
                  <a16:creationId xmlns:a16="http://schemas.microsoft.com/office/drawing/2014/main" id="{ECBF7E86-37D6-ADF2-5D6D-D373FED4D84A}"/>
                </a:ext>
              </a:extLst>
            </p:cNvPr>
            <p:cNvSpPr txBox="1">
              <a:spLocks noChangeArrowheads="1"/>
            </p:cNvSpPr>
            <p:nvPr/>
          </p:nvSpPr>
          <p:spPr bwMode="auto">
            <a:xfrm>
              <a:off x="2406" y="3369"/>
              <a:ext cx="1082" cy="6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FF0000"/>
                  </a:solidFill>
                  <a:miter lim="800000"/>
                  <a:headEnd/>
                  <a:tailEnd type="none" w="med"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fontAlgn="base" hangingPunct="0">
                <a:spcBef>
                  <a:spcPct val="0"/>
                </a:spcBef>
                <a:spcAft>
                  <a:spcPct val="0"/>
                </a:spcAft>
                <a:defRPr/>
              </a:pPr>
              <a:r>
                <a:rPr lang="en-GB" sz="1400">
                  <a:solidFill>
                    <a:srgbClr val="FFFFFF"/>
                  </a:solidFill>
                  <a:latin typeface="Arial"/>
                </a:rPr>
                <a:t>Celluloid Seal</a:t>
              </a:r>
            </a:p>
            <a:p>
              <a:pPr algn="ctr" eaLnBrk="0" fontAlgn="base" hangingPunct="0">
                <a:spcBef>
                  <a:spcPct val="0"/>
                </a:spcBef>
                <a:spcAft>
                  <a:spcPct val="0"/>
                </a:spcAft>
                <a:defRPr/>
              </a:pPr>
              <a:r>
                <a:rPr lang="en-GB" sz="1400">
                  <a:solidFill>
                    <a:srgbClr val="FFFFFF"/>
                  </a:solidFill>
                  <a:latin typeface="Arial"/>
                </a:rPr>
                <a:t>Celluloid Container</a:t>
              </a:r>
            </a:p>
            <a:p>
              <a:pPr algn="ctr" eaLnBrk="0" fontAlgn="base" hangingPunct="0">
                <a:spcBef>
                  <a:spcPct val="0"/>
                </a:spcBef>
                <a:spcAft>
                  <a:spcPct val="0"/>
                </a:spcAft>
                <a:defRPr/>
              </a:pPr>
              <a:r>
                <a:rPr lang="en-GB" sz="1400">
                  <a:solidFill>
                    <a:srgbClr val="FFFFFF"/>
                  </a:solidFill>
                  <a:latin typeface="Arial"/>
                </a:rPr>
                <a:t>Filling NC30 465 gr</a:t>
              </a:r>
            </a:p>
            <a:p>
              <a:pPr algn="ctr" eaLnBrk="0" fontAlgn="base" hangingPunct="0">
                <a:spcBef>
                  <a:spcPct val="0"/>
                </a:spcBef>
                <a:spcAft>
                  <a:spcPct val="0"/>
                </a:spcAft>
                <a:defRPr/>
              </a:pPr>
              <a:r>
                <a:rPr lang="en-GB" sz="1400">
                  <a:solidFill>
                    <a:srgbClr val="FFFFFF"/>
                  </a:solidFill>
                  <a:latin typeface="Arial"/>
                </a:rPr>
                <a:t>Filling NC30 130 gr</a:t>
              </a:r>
            </a:p>
          </p:txBody>
        </p:sp>
        <p:sp>
          <p:nvSpPr>
            <p:cNvPr id="50187" name="Line 9">
              <a:extLst>
                <a:ext uri="{FF2B5EF4-FFF2-40B4-BE49-F238E27FC236}">
                  <a16:creationId xmlns:a16="http://schemas.microsoft.com/office/drawing/2014/main" id="{088EDA01-5D2A-50E8-1BFF-B95D2D91F4D3}"/>
                </a:ext>
              </a:extLst>
            </p:cNvPr>
            <p:cNvSpPr>
              <a:spLocks noChangeShapeType="1"/>
            </p:cNvSpPr>
            <p:nvPr/>
          </p:nvSpPr>
          <p:spPr bwMode="auto">
            <a:xfrm flipV="1">
              <a:off x="3263" y="1398"/>
              <a:ext cx="926" cy="220"/>
            </a:xfrm>
            <a:prstGeom prst="line">
              <a:avLst/>
            </a:prstGeom>
            <a:noFill/>
            <a:ln w="127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50188" name="Line 10">
              <a:extLst>
                <a:ext uri="{FF2B5EF4-FFF2-40B4-BE49-F238E27FC236}">
                  <a16:creationId xmlns:a16="http://schemas.microsoft.com/office/drawing/2014/main" id="{8D5F4410-5D97-1C30-9851-8794C2CC043C}"/>
                </a:ext>
              </a:extLst>
            </p:cNvPr>
            <p:cNvSpPr>
              <a:spLocks noChangeShapeType="1"/>
            </p:cNvSpPr>
            <p:nvPr/>
          </p:nvSpPr>
          <p:spPr bwMode="auto">
            <a:xfrm flipH="1" flipV="1">
              <a:off x="2068" y="1414"/>
              <a:ext cx="466" cy="225"/>
            </a:xfrm>
            <a:prstGeom prst="line">
              <a:avLst/>
            </a:prstGeom>
            <a:noFill/>
            <a:ln w="127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50189" name="Line 11">
              <a:extLst>
                <a:ext uri="{FF2B5EF4-FFF2-40B4-BE49-F238E27FC236}">
                  <a16:creationId xmlns:a16="http://schemas.microsoft.com/office/drawing/2014/main" id="{CBD70293-000E-FC1E-104B-132EF62E0FAC}"/>
                </a:ext>
              </a:extLst>
            </p:cNvPr>
            <p:cNvSpPr>
              <a:spLocks noChangeShapeType="1"/>
            </p:cNvSpPr>
            <p:nvPr/>
          </p:nvSpPr>
          <p:spPr bwMode="auto">
            <a:xfrm flipV="1">
              <a:off x="3247" y="1377"/>
              <a:ext cx="551" cy="541"/>
            </a:xfrm>
            <a:prstGeom prst="line">
              <a:avLst/>
            </a:prstGeom>
            <a:noFill/>
            <a:ln w="127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50190" name="Line 12">
              <a:extLst>
                <a:ext uri="{FF2B5EF4-FFF2-40B4-BE49-F238E27FC236}">
                  <a16:creationId xmlns:a16="http://schemas.microsoft.com/office/drawing/2014/main" id="{24F7876B-EF55-86AE-6E9B-526CB4B8BF02}"/>
                </a:ext>
              </a:extLst>
            </p:cNvPr>
            <p:cNvSpPr>
              <a:spLocks noChangeShapeType="1"/>
            </p:cNvSpPr>
            <p:nvPr/>
          </p:nvSpPr>
          <p:spPr bwMode="auto">
            <a:xfrm flipH="1" flipV="1">
              <a:off x="1623" y="1409"/>
              <a:ext cx="895" cy="509"/>
            </a:xfrm>
            <a:prstGeom prst="line">
              <a:avLst/>
            </a:prstGeom>
            <a:noFill/>
            <a:ln w="127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50191" name="Line 13">
              <a:extLst>
                <a:ext uri="{FF2B5EF4-FFF2-40B4-BE49-F238E27FC236}">
                  <a16:creationId xmlns:a16="http://schemas.microsoft.com/office/drawing/2014/main" id="{5BDD22F4-900F-FC93-AD6A-5CE7F9F7B306}"/>
                </a:ext>
              </a:extLst>
            </p:cNvPr>
            <p:cNvSpPr>
              <a:spLocks noChangeShapeType="1"/>
            </p:cNvSpPr>
            <p:nvPr/>
          </p:nvSpPr>
          <p:spPr bwMode="auto">
            <a:xfrm flipV="1">
              <a:off x="3284" y="2160"/>
              <a:ext cx="344" cy="96"/>
            </a:xfrm>
            <a:prstGeom prst="line">
              <a:avLst/>
            </a:prstGeom>
            <a:noFill/>
            <a:ln w="127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50192" name="Line 14">
              <a:extLst>
                <a:ext uri="{FF2B5EF4-FFF2-40B4-BE49-F238E27FC236}">
                  <a16:creationId xmlns:a16="http://schemas.microsoft.com/office/drawing/2014/main" id="{FA103CB6-8AA4-642E-BF16-4690E2118B54}"/>
                </a:ext>
              </a:extLst>
            </p:cNvPr>
            <p:cNvSpPr>
              <a:spLocks noChangeShapeType="1"/>
            </p:cNvSpPr>
            <p:nvPr/>
          </p:nvSpPr>
          <p:spPr bwMode="auto">
            <a:xfrm flipV="1">
              <a:off x="3380" y="2272"/>
              <a:ext cx="253" cy="112"/>
            </a:xfrm>
            <a:prstGeom prst="line">
              <a:avLst/>
            </a:prstGeom>
            <a:noFill/>
            <a:ln w="127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50193" name="Line 15">
              <a:extLst>
                <a:ext uri="{FF2B5EF4-FFF2-40B4-BE49-F238E27FC236}">
                  <a16:creationId xmlns:a16="http://schemas.microsoft.com/office/drawing/2014/main" id="{B3F2E8F0-A212-10EB-774C-87E4CC1E8990}"/>
                </a:ext>
              </a:extLst>
            </p:cNvPr>
            <p:cNvSpPr>
              <a:spLocks noChangeShapeType="1"/>
            </p:cNvSpPr>
            <p:nvPr/>
          </p:nvSpPr>
          <p:spPr bwMode="auto">
            <a:xfrm flipV="1">
              <a:off x="3380" y="2253"/>
              <a:ext cx="375" cy="265"/>
            </a:xfrm>
            <a:prstGeom prst="line">
              <a:avLst/>
            </a:prstGeom>
            <a:noFill/>
            <a:ln w="127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50194" name="Line 16">
              <a:extLst>
                <a:ext uri="{FF2B5EF4-FFF2-40B4-BE49-F238E27FC236}">
                  <a16:creationId xmlns:a16="http://schemas.microsoft.com/office/drawing/2014/main" id="{2B77BD18-60EA-93B5-D8AA-2081A9CD87AE}"/>
                </a:ext>
              </a:extLst>
            </p:cNvPr>
            <p:cNvSpPr>
              <a:spLocks noChangeShapeType="1"/>
            </p:cNvSpPr>
            <p:nvPr/>
          </p:nvSpPr>
          <p:spPr bwMode="auto">
            <a:xfrm flipH="1" flipV="1">
              <a:off x="1799" y="2160"/>
              <a:ext cx="735" cy="79"/>
            </a:xfrm>
            <a:prstGeom prst="line">
              <a:avLst/>
            </a:prstGeom>
            <a:noFill/>
            <a:ln w="127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50195" name="Line 17">
              <a:extLst>
                <a:ext uri="{FF2B5EF4-FFF2-40B4-BE49-F238E27FC236}">
                  <a16:creationId xmlns:a16="http://schemas.microsoft.com/office/drawing/2014/main" id="{F8D560F0-1C33-1823-C92D-49FB3936AF44}"/>
                </a:ext>
              </a:extLst>
            </p:cNvPr>
            <p:cNvSpPr>
              <a:spLocks noChangeShapeType="1"/>
            </p:cNvSpPr>
            <p:nvPr/>
          </p:nvSpPr>
          <p:spPr bwMode="auto">
            <a:xfrm flipH="1" flipV="1">
              <a:off x="2181" y="2256"/>
              <a:ext cx="241" cy="133"/>
            </a:xfrm>
            <a:prstGeom prst="line">
              <a:avLst/>
            </a:prstGeom>
            <a:noFill/>
            <a:ln w="127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50196" name="Line 18">
              <a:extLst>
                <a:ext uri="{FF2B5EF4-FFF2-40B4-BE49-F238E27FC236}">
                  <a16:creationId xmlns:a16="http://schemas.microsoft.com/office/drawing/2014/main" id="{62503AE5-0256-4946-BA7A-8E8E7C462637}"/>
                </a:ext>
              </a:extLst>
            </p:cNvPr>
            <p:cNvSpPr>
              <a:spLocks noChangeShapeType="1"/>
            </p:cNvSpPr>
            <p:nvPr/>
          </p:nvSpPr>
          <p:spPr bwMode="auto">
            <a:xfrm flipH="1" flipV="1">
              <a:off x="2035" y="2288"/>
              <a:ext cx="370" cy="214"/>
            </a:xfrm>
            <a:prstGeom prst="line">
              <a:avLst/>
            </a:prstGeom>
            <a:noFill/>
            <a:ln w="127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50197" name="Line 19">
              <a:extLst>
                <a:ext uri="{FF2B5EF4-FFF2-40B4-BE49-F238E27FC236}">
                  <a16:creationId xmlns:a16="http://schemas.microsoft.com/office/drawing/2014/main" id="{77D9CC68-A4A5-CDA9-A196-1CB0226AF154}"/>
                </a:ext>
              </a:extLst>
            </p:cNvPr>
            <p:cNvSpPr>
              <a:spLocks noChangeShapeType="1"/>
            </p:cNvSpPr>
            <p:nvPr/>
          </p:nvSpPr>
          <p:spPr bwMode="auto">
            <a:xfrm flipH="1">
              <a:off x="1724" y="3493"/>
              <a:ext cx="848" cy="354"/>
            </a:xfrm>
            <a:prstGeom prst="line">
              <a:avLst/>
            </a:prstGeom>
            <a:noFill/>
            <a:ln w="127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50198" name="Line 20">
              <a:extLst>
                <a:ext uri="{FF2B5EF4-FFF2-40B4-BE49-F238E27FC236}">
                  <a16:creationId xmlns:a16="http://schemas.microsoft.com/office/drawing/2014/main" id="{71254FBA-6FD1-F873-BEAD-5F5B4A4C96E1}"/>
                </a:ext>
              </a:extLst>
            </p:cNvPr>
            <p:cNvSpPr>
              <a:spLocks noChangeShapeType="1"/>
            </p:cNvSpPr>
            <p:nvPr/>
          </p:nvSpPr>
          <p:spPr bwMode="auto">
            <a:xfrm flipH="1">
              <a:off x="2116" y="3606"/>
              <a:ext cx="322" cy="155"/>
            </a:xfrm>
            <a:prstGeom prst="line">
              <a:avLst/>
            </a:prstGeom>
            <a:noFill/>
            <a:ln w="127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50199" name="Line 21">
              <a:extLst>
                <a:ext uri="{FF2B5EF4-FFF2-40B4-BE49-F238E27FC236}">
                  <a16:creationId xmlns:a16="http://schemas.microsoft.com/office/drawing/2014/main" id="{1AC0ACE9-3A6C-7718-2E8A-34375092CA7F}"/>
                </a:ext>
              </a:extLst>
            </p:cNvPr>
            <p:cNvSpPr>
              <a:spLocks noChangeShapeType="1"/>
            </p:cNvSpPr>
            <p:nvPr/>
          </p:nvSpPr>
          <p:spPr bwMode="auto">
            <a:xfrm flipH="1">
              <a:off x="2019" y="3739"/>
              <a:ext cx="440" cy="166"/>
            </a:xfrm>
            <a:prstGeom prst="line">
              <a:avLst/>
            </a:prstGeom>
            <a:noFill/>
            <a:ln w="127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50200" name="Line 22">
              <a:extLst>
                <a:ext uri="{FF2B5EF4-FFF2-40B4-BE49-F238E27FC236}">
                  <a16:creationId xmlns:a16="http://schemas.microsoft.com/office/drawing/2014/main" id="{12D773D4-4BD3-CB03-1A61-1562F054A2CE}"/>
                </a:ext>
              </a:extLst>
            </p:cNvPr>
            <p:cNvSpPr>
              <a:spLocks noChangeShapeType="1"/>
            </p:cNvSpPr>
            <p:nvPr/>
          </p:nvSpPr>
          <p:spPr bwMode="auto">
            <a:xfrm>
              <a:off x="3450" y="3868"/>
              <a:ext cx="289" cy="75"/>
            </a:xfrm>
            <a:prstGeom prst="line">
              <a:avLst/>
            </a:prstGeom>
            <a:noFill/>
            <a:ln w="12700">
              <a:solidFill>
                <a:srgbClr val="FF0000"/>
              </a:solidFill>
              <a:round/>
              <a:headEnd/>
              <a:tailEnd type="stealth" w="med"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fontAlgn="base" hangingPunct="0">
                <a:spcBef>
                  <a:spcPct val="0"/>
                </a:spcBef>
                <a:spcAft>
                  <a:spcPct val="0"/>
                </a:spcAft>
              </a:pPr>
              <a:endParaRPr lang="en-US">
                <a:solidFill>
                  <a:srgbClr val="FFFFFF"/>
                </a:solidFill>
                <a:latin typeface="Arial" panose="020B0604020202020204" pitchFamily="34" charset="0"/>
              </a:endParaRPr>
            </a:p>
          </p:txBody>
        </p:sp>
        <p:sp>
          <p:nvSpPr>
            <p:cNvPr id="115735" name="Text Box 23">
              <a:extLst>
                <a:ext uri="{FF2B5EF4-FFF2-40B4-BE49-F238E27FC236}">
                  <a16:creationId xmlns:a16="http://schemas.microsoft.com/office/drawing/2014/main" id="{378E3D57-2F5B-0C72-2744-272BE3B4938E}"/>
                </a:ext>
              </a:extLst>
            </p:cNvPr>
            <p:cNvSpPr txBox="1">
              <a:spLocks noChangeArrowheads="1"/>
            </p:cNvSpPr>
            <p:nvPr/>
          </p:nvSpPr>
          <p:spPr bwMode="auto">
            <a:xfrm>
              <a:off x="872" y="975"/>
              <a:ext cx="553"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pPr algn="ctr" eaLnBrk="0" fontAlgn="base" hangingPunct="0">
                <a:spcBef>
                  <a:spcPct val="0"/>
                </a:spcBef>
                <a:spcAft>
                  <a:spcPct val="0"/>
                </a:spcAft>
                <a:defRPr/>
              </a:pPr>
              <a:r>
                <a:rPr lang="en-GB" b="1" dirty="0">
                  <a:solidFill>
                    <a:srgbClr val="FFFFFF"/>
                  </a:solidFill>
                  <a:latin typeface="Arial"/>
                </a:rPr>
                <a:t>L31A1</a:t>
              </a:r>
            </a:p>
          </p:txBody>
        </p:sp>
        <p:sp>
          <p:nvSpPr>
            <p:cNvPr id="50202" name="Text Box 24">
              <a:extLst>
                <a:ext uri="{FF2B5EF4-FFF2-40B4-BE49-F238E27FC236}">
                  <a16:creationId xmlns:a16="http://schemas.microsoft.com/office/drawing/2014/main" id="{060D35A1-2321-35DC-9EEF-B512391314C4}"/>
                </a:ext>
              </a:extLst>
            </p:cNvPr>
            <p:cNvSpPr txBox="1">
              <a:spLocks noChangeArrowheads="1"/>
            </p:cNvSpPr>
            <p:nvPr/>
          </p:nvSpPr>
          <p:spPr bwMode="auto">
            <a:xfrm>
              <a:off x="4400" y="975"/>
              <a:ext cx="532" cy="2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0"/>
                </a:spcBef>
                <a:spcAft>
                  <a:spcPct val="0"/>
                </a:spcAft>
              </a:pPr>
              <a:r>
                <a:rPr lang="en-GB" altLang="en-US" b="1">
                  <a:solidFill>
                    <a:srgbClr val="FFFFFF"/>
                  </a:solidFill>
                  <a:latin typeface="Times New Roman" panose="02020603050405020304" pitchFamily="18" charset="0"/>
                </a:rPr>
                <a:t>L32A2</a:t>
              </a:r>
            </a:p>
          </p:txBody>
        </p:sp>
      </p:grpSp>
      <p:sp>
        <p:nvSpPr>
          <p:cNvPr id="50180" name="Rectangle 25">
            <a:extLst>
              <a:ext uri="{FF2B5EF4-FFF2-40B4-BE49-F238E27FC236}">
                <a16:creationId xmlns:a16="http://schemas.microsoft.com/office/drawing/2014/main" id="{12D50638-6D64-14CA-D0EE-D1ECE22A9D58}"/>
              </a:ext>
            </a:extLst>
          </p:cNvPr>
          <p:cNvSpPr>
            <a:spLocks noGrp="1" noChangeArrowheads="1"/>
          </p:cNvSpPr>
          <p:nvPr>
            <p:ph type="title"/>
          </p:nvPr>
        </p:nvSpPr>
        <p:spPr>
          <a:xfrm>
            <a:off x="1981200" y="274639"/>
            <a:ext cx="8229600" cy="777875"/>
          </a:xfrm>
        </p:spPr>
        <p:txBody>
          <a:bodyPr/>
          <a:lstStyle/>
          <a:p>
            <a:r>
              <a:rPr lang="en-GB" altLang="en-US" sz="3600"/>
              <a:t>81mm Augmenting Charge Systems</a:t>
            </a:r>
          </a:p>
        </p:txBody>
      </p:sp>
    </p:spTree>
  </p:cSld>
  <p:clrMapOvr>
    <a:masterClrMapping/>
  </p:clrMapOvr>
  <p:transition>
    <p:wipe dir="r"/>
  </p:transition>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25AA76-F5C0-BC79-A4CD-5C25BC0EC69A}"/>
              </a:ext>
            </a:extLst>
          </p:cNvPr>
          <p:cNvSpPr>
            <a:spLocks noGrp="1"/>
          </p:cNvSpPr>
          <p:nvPr>
            <p:ph type="title" idx="4294967295"/>
          </p:nvPr>
        </p:nvSpPr>
        <p:spPr>
          <a:xfrm>
            <a:off x="1028700" y="1967266"/>
            <a:ext cx="2628900" cy="2547257"/>
          </a:xfrm>
          <a:noFill/>
        </p:spPr>
        <p:txBody>
          <a:bodyPr vert="horz" lIns="91440" tIns="45720" rIns="91440" bIns="45720" rtlCol="0" anchor="ctr">
            <a:normAutofit/>
          </a:bodyPr>
          <a:lstStyle/>
          <a:p>
            <a:pPr algn="ctr">
              <a:defRPr/>
            </a:pPr>
            <a:r>
              <a:rPr lang="en-US" sz="3600" kern="1200">
                <a:solidFill>
                  <a:srgbClr val="FFFFFF"/>
                </a:solidFill>
                <a:effectLst>
                  <a:outerShdw blurRad="38100" dist="38100" dir="2700000" algn="tl">
                    <a:srgbClr val="C0C0C0"/>
                  </a:outerShdw>
                </a:effectLst>
                <a:latin typeface="+mj-lt"/>
                <a:ea typeface="+mj-ea"/>
                <a:cs typeface="+mj-cs"/>
              </a:rPr>
              <a:t>Rocket Propellants</a:t>
            </a:r>
            <a:br>
              <a:rPr lang="en-US" sz="3600" kern="1200">
                <a:solidFill>
                  <a:srgbClr val="FFFFFF"/>
                </a:solidFill>
                <a:effectLst>
                  <a:outerShdw blurRad="38100" dist="38100" dir="2700000" algn="tl">
                    <a:srgbClr val="C0C0C0"/>
                  </a:outerShdw>
                </a:effectLst>
                <a:latin typeface="+mj-lt"/>
                <a:ea typeface="+mj-ea"/>
                <a:cs typeface="+mj-cs"/>
              </a:rPr>
            </a:br>
            <a:endParaRPr lang="en-US" sz="3600" kern="1200">
              <a:solidFill>
                <a:srgbClr val="FFFFFF"/>
              </a:solidFill>
              <a:latin typeface="+mj-lt"/>
              <a:ea typeface="+mj-ea"/>
              <a:cs typeface="+mj-cs"/>
            </a:endParaRPr>
          </a:p>
        </p:txBody>
      </p:sp>
      <p:pic>
        <p:nvPicPr>
          <p:cNvPr id="7" name="Picture 6">
            <a:extLst>
              <a:ext uri="{FF2B5EF4-FFF2-40B4-BE49-F238E27FC236}">
                <a16:creationId xmlns:a16="http://schemas.microsoft.com/office/drawing/2014/main" id="{E2CA3BD9-77D7-758C-C16E-4E25C259A8F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5235" t="33192" r="5390" b="3797"/>
          <a:stretch/>
        </p:blipFill>
        <p:spPr>
          <a:xfrm>
            <a:off x="4186920" y="1322962"/>
            <a:ext cx="7371096" cy="3897567"/>
          </a:xfrm>
          <a:prstGeom prst="rect">
            <a:avLst/>
          </a:prstGeom>
        </p:spPr>
      </p:pic>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1414F-A9E2-D60E-6916-DCD88FE9BECE}"/>
              </a:ext>
            </a:extLst>
          </p:cNvPr>
          <p:cNvSpPr>
            <a:spLocks noGrp="1"/>
          </p:cNvSpPr>
          <p:nvPr>
            <p:ph type="title"/>
          </p:nvPr>
        </p:nvSpPr>
        <p:spPr>
          <a:xfrm>
            <a:off x="4182894" y="131400"/>
            <a:ext cx="5648048" cy="1144800"/>
          </a:xfrm>
        </p:spPr>
        <p:txBody>
          <a:bodyPr/>
          <a:lstStyle/>
          <a:p>
            <a:pPr algn="r"/>
            <a:r>
              <a:rPr lang="en-US" b="1" dirty="0">
                <a:solidFill>
                  <a:schemeClr val="bg1"/>
                </a:solidFill>
              </a:rPr>
              <a:t>General Principles</a:t>
            </a:r>
          </a:p>
        </p:txBody>
      </p:sp>
      <p:sp>
        <p:nvSpPr>
          <p:cNvPr id="3" name="Subtitle 2">
            <a:extLst>
              <a:ext uri="{FF2B5EF4-FFF2-40B4-BE49-F238E27FC236}">
                <a16:creationId xmlns:a16="http://schemas.microsoft.com/office/drawing/2014/main" id="{08831C7F-8C94-6280-EA9A-7EADCE4528E1}"/>
              </a:ext>
            </a:extLst>
          </p:cNvPr>
          <p:cNvSpPr>
            <a:spLocks noGrp="1"/>
          </p:cNvSpPr>
          <p:nvPr>
            <p:ph type="subTitle"/>
          </p:nvPr>
        </p:nvSpPr>
        <p:spPr>
          <a:xfrm>
            <a:off x="609840" y="1276200"/>
            <a:ext cx="10972320" cy="3977280"/>
          </a:xfrm>
        </p:spPr>
        <p:txBody>
          <a:bodyPr wrap="square"/>
          <a:lstStyle/>
          <a:p>
            <a:pPr marL="457200" indent="-457200">
              <a:buFont typeface="Arial" panose="020B0604020202020204" pitchFamily="34" charset="0"/>
              <a:buChar char="•"/>
            </a:pPr>
            <a:r>
              <a:rPr lang="en-US" sz="2400" dirty="0">
                <a:solidFill>
                  <a:schemeClr val="bg1"/>
                </a:solidFill>
              </a:rPr>
              <a:t>In a closed pressurized cylinder, gas exerts a pressure, which is equal and opposite in all directions.</a:t>
            </a:r>
          </a:p>
          <a:p>
            <a:pPr marL="457200" indent="-457200">
              <a:buFont typeface="Arial" panose="020B0604020202020204" pitchFamily="34" charset="0"/>
              <a:buChar char="•"/>
            </a:pPr>
            <a:r>
              <a:rPr lang="en-US" sz="2400" dirty="0">
                <a:solidFill>
                  <a:schemeClr val="bg1"/>
                </a:solidFill>
              </a:rPr>
              <a:t>If, as in a rocket, an opening is made in one end and pressure maintained by a burning propellant, the pressure at the closed end will be higher than at the open end, and combustion gases will escape through the open end</a:t>
            </a:r>
          </a:p>
          <a:p>
            <a:pPr marL="457200" indent="-457200">
              <a:buFont typeface="Arial" panose="020B0604020202020204" pitchFamily="34" charset="0"/>
              <a:buChar char="•"/>
            </a:pPr>
            <a:r>
              <a:rPr lang="en-US" sz="2400" dirty="0">
                <a:solidFill>
                  <a:schemeClr val="bg1"/>
                </a:solidFill>
              </a:rPr>
              <a:t>The effect of the gas escape produces thrust</a:t>
            </a:r>
          </a:p>
          <a:p>
            <a:pPr marL="457200" indent="-457200">
              <a:buFont typeface="Arial" panose="020B0604020202020204" pitchFamily="34" charset="0"/>
              <a:buChar char="•"/>
            </a:pPr>
            <a:r>
              <a:rPr lang="en-US" sz="2400" dirty="0">
                <a:solidFill>
                  <a:schemeClr val="bg1"/>
                </a:solidFill>
              </a:rPr>
              <a:t>Acceleration is directly proportional to the rate at which the fuel is burnt</a:t>
            </a:r>
          </a:p>
          <a:p>
            <a:pPr marL="457200" indent="-457200">
              <a:buFont typeface="Arial" panose="020B0604020202020204" pitchFamily="34" charset="0"/>
              <a:buChar char="•"/>
            </a:pPr>
            <a:r>
              <a:rPr lang="en-US" sz="2400" dirty="0">
                <a:solidFill>
                  <a:schemeClr val="bg1"/>
                </a:solidFill>
              </a:rPr>
              <a:t>If fuel consumption is constant, the rocket will accelerate as the propellant mass decreases due to burning</a:t>
            </a:r>
          </a:p>
          <a:p>
            <a:pPr marL="457200" indent="-457200">
              <a:buFont typeface="Arial" panose="020B0604020202020204" pitchFamily="34" charset="0"/>
              <a:buChar char="•"/>
            </a:pPr>
            <a:r>
              <a:rPr lang="en-US" sz="2400" dirty="0">
                <a:solidFill>
                  <a:schemeClr val="bg1"/>
                </a:solidFill>
              </a:rPr>
              <a:t>The higher the gas velocity the greater the velocity of the rocket.</a:t>
            </a:r>
          </a:p>
        </p:txBody>
      </p:sp>
      <p:pic>
        <p:nvPicPr>
          <p:cNvPr id="5" name="Picture 4">
            <a:extLst>
              <a:ext uri="{FF2B5EF4-FFF2-40B4-BE49-F238E27FC236}">
                <a16:creationId xmlns:a16="http://schemas.microsoft.com/office/drawing/2014/main" id="{F5710BBE-36D0-7F21-3972-5334BA4DC2DB}"/>
              </a:ext>
            </a:extLst>
          </p:cNvPr>
          <p:cNvPicPr>
            <a:picLocks noChangeAspect="1"/>
          </p:cNvPicPr>
          <p:nvPr/>
        </p:nvPicPr>
        <p:blipFill>
          <a:blip r:embed="rId2"/>
          <a:stretch>
            <a:fillRect/>
          </a:stretch>
        </p:blipFill>
        <p:spPr>
          <a:xfrm>
            <a:off x="106194" y="5714334"/>
            <a:ext cx="8153400" cy="901700"/>
          </a:xfrm>
          <a:prstGeom prst="rect">
            <a:avLst/>
          </a:prstGeom>
        </p:spPr>
      </p:pic>
    </p:spTree>
    <p:extLst>
      <p:ext uri="{BB962C8B-B14F-4D97-AF65-F5344CB8AC3E}">
        <p14:creationId xmlns:p14="http://schemas.microsoft.com/office/powerpoint/2010/main" val="3202812661"/>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C1B55FE-46BD-3B6E-A61F-27D865FDB695}"/>
              </a:ext>
            </a:extLst>
          </p:cNvPr>
          <p:cNvSpPr txBox="1">
            <a:spLocks/>
          </p:cNvSpPr>
          <p:nvPr/>
        </p:nvSpPr>
        <p:spPr>
          <a:xfrm>
            <a:off x="5326027" y="-59788"/>
            <a:ext cx="7739341" cy="146304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r>
              <a:rPr lang="en-US" sz="4800" b="1" kern="1200" dirty="0">
                <a:solidFill>
                  <a:schemeClr val="bg1"/>
                </a:solidFill>
                <a:latin typeface="+mj-lt"/>
                <a:ea typeface="+mj-ea"/>
                <a:cs typeface="+mj-cs"/>
              </a:rPr>
              <a:t>General Principles</a:t>
            </a:r>
          </a:p>
        </p:txBody>
      </p:sp>
      <p:sp>
        <p:nvSpPr>
          <p:cNvPr id="5" name="TextBox 4">
            <a:extLst>
              <a:ext uri="{FF2B5EF4-FFF2-40B4-BE49-F238E27FC236}">
                <a16:creationId xmlns:a16="http://schemas.microsoft.com/office/drawing/2014/main" id="{1712929B-779B-1792-811F-F1AF4D09842D}"/>
              </a:ext>
            </a:extLst>
          </p:cNvPr>
          <p:cNvSpPr txBox="1"/>
          <p:nvPr/>
        </p:nvSpPr>
        <p:spPr>
          <a:xfrm>
            <a:off x="785680" y="883286"/>
            <a:ext cx="6894576" cy="1463040"/>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200" dirty="0">
                <a:solidFill>
                  <a:schemeClr val="bg1"/>
                </a:solidFill>
              </a:rPr>
              <a:t>The basic design of a rocket is as follows:</a:t>
            </a:r>
          </a:p>
        </p:txBody>
      </p:sp>
      <p:pic>
        <p:nvPicPr>
          <p:cNvPr id="7" name="Picture 6" descr="Diagram&#10;&#10;Description automatically generated">
            <a:extLst>
              <a:ext uri="{FF2B5EF4-FFF2-40B4-BE49-F238E27FC236}">
                <a16:creationId xmlns:a16="http://schemas.microsoft.com/office/drawing/2014/main" id="{D1DD9A00-CA74-2EA6-0D5C-448C0ED64C39}"/>
              </a:ext>
            </a:extLst>
          </p:cNvPr>
          <p:cNvPicPr>
            <a:picLocks noChangeAspect="1"/>
          </p:cNvPicPr>
          <p:nvPr/>
        </p:nvPicPr>
        <p:blipFill>
          <a:blip r:embed="rId2"/>
          <a:stretch>
            <a:fillRect/>
          </a:stretch>
        </p:blipFill>
        <p:spPr>
          <a:xfrm>
            <a:off x="630936" y="2346326"/>
            <a:ext cx="10917936" cy="3848571"/>
          </a:xfrm>
          <a:prstGeom prst="rect">
            <a:avLst/>
          </a:prstGeom>
        </p:spPr>
      </p:pic>
    </p:spTree>
    <p:extLst>
      <p:ext uri="{BB962C8B-B14F-4D97-AF65-F5344CB8AC3E}">
        <p14:creationId xmlns:p14="http://schemas.microsoft.com/office/powerpoint/2010/main" val="1023707189"/>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B3246A0-5B2D-18FA-DBF5-431425900CEA}"/>
              </a:ext>
            </a:extLst>
          </p:cNvPr>
          <p:cNvSpPr txBox="1">
            <a:spLocks/>
          </p:cNvSpPr>
          <p:nvPr/>
        </p:nvSpPr>
        <p:spPr>
          <a:xfrm>
            <a:off x="2780489" y="0"/>
            <a:ext cx="10210800" cy="107899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5400" b="1" dirty="0">
                <a:solidFill>
                  <a:schemeClr val="bg1"/>
                </a:solidFill>
              </a:rPr>
              <a:t>Performance Parameters</a:t>
            </a:r>
          </a:p>
        </p:txBody>
      </p:sp>
      <p:sp>
        <p:nvSpPr>
          <p:cNvPr id="7" name="TextBox 6">
            <a:extLst>
              <a:ext uri="{FF2B5EF4-FFF2-40B4-BE49-F238E27FC236}">
                <a16:creationId xmlns:a16="http://schemas.microsoft.com/office/drawing/2014/main" id="{679AF927-9EDB-3DE3-9EE4-FB64A5536DD5}"/>
              </a:ext>
            </a:extLst>
          </p:cNvPr>
          <p:cNvSpPr txBox="1"/>
          <p:nvPr/>
        </p:nvSpPr>
        <p:spPr>
          <a:xfrm>
            <a:off x="1147725" y="1413063"/>
            <a:ext cx="8625118" cy="4031873"/>
          </a:xfrm>
          <a:prstGeom prst="rect">
            <a:avLst/>
          </a:prstGeom>
          <a:noFill/>
        </p:spPr>
        <p:txBody>
          <a:bodyPr wrap="none" rtlCol="0">
            <a:spAutoFit/>
          </a:bodyPr>
          <a:lstStyle/>
          <a:p>
            <a:pPr marL="285750" indent="-285750">
              <a:buFont typeface="Wingdings" pitchFamily="2" charset="2"/>
              <a:buChar char="Ø"/>
            </a:pPr>
            <a:r>
              <a:rPr lang="en-US" sz="4000" dirty="0">
                <a:solidFill>
                  <a:schemeClr val="bg1"/>
                </a:solidFill>
              </a:rPr>
              <a:t>Rocket Propulsion</a:t>
            </a:r>
          </a:p>
          <a:p>
            <a:pPr marL="742950" lvl="1" indent="-285750">
              <a:buFont typeface="Wingdings" pitchFamily="2" charset="2"/>
              <a:buChar char="Ø"/>
            </a:pPr>
            <a:r>
              <a:rPr lang="en-US" sz="3200" dirty="0">
                <a:solidFill>
                  <a:schemeClr val="bg1"/>
                </a:solidFill>
              </a:rPr>
              <a:t>Relies on thrust created by burning propellant</a:t>
            </a:r>
          </a:p>
          <a:p>
            <a:pPr marL="742950" lvl="1" indent="-285750">
              <a:buFont typeface="Wingdings" pitchFamily="2" charset="2"/>
              <a:buChar char="Ø"/>
            </a:pPr>
            <a:r>
              <a:rPr lang="en-US" sz="3200" dirty="0">
                <a:solidFill>
                  <a:schemeClr val="bg1"/>
                </a:solidFill>
              </a:rPr>
              <a:t>Overcoming gravity and drag</a:t>
            </a:r>
          </a:p>
          <a:p>
            <a:pPr marL="742950" lvl="1" indent="-285750">
              <a:buFont typeface="Wingdings" pitchFamily="2" charset="2"/>
              <a:buChar char="Ø"/>
            </a:pPr>
            <a:r>
              <a:rPr lang="en-US" sz="3200" dirty="0">
                <a:solidFill>
                  <a:schemeClr val="bg1"/>
                </a:solidFill>
              </a:rPr>
              <a:t>Thermal efficiency about 20% (&gt;30% guns)</a:t>
            </a:r>
          </a:p>
          <a:p>
            <a:pPr marL="285750" indent="-285750">
              <a:buFont typeface="Wingdings" pitchFamily="2" charset="2"/>
              <a:buChar char="Ø"/>
            </a:pPr>
            <a:r>
              <a:rPr lang="en-US" sz="4000" dirty="0">
                <a:solidFill>
                  <a:schemeClr val="bg1"/>
                </a:solidFill>
              </a:rPr>
              <a:t>Calorimetric Value and Gas Production</a:t>
            </a:r>
          </a:p>
          <a:p>
            <a:pPr marL="285750" indent="-285750">
              <a:buFont typeface="Wingdings" pitchFamily="2" charset="2"/>
              <a:buChar char="Ø"/>
            </a:pPr>
            <a:r>
              <a:rPr lang="en-US" sz="4000" dirty="0">
                <a:solidFill>
                  <a:schemeClr val="bg1"/>
                </a:solidFill>
              </a:rPr>
              <a:t>Thrust and Specific Impulse</a:t>
            </a:r>
          </a:p>
          <a:p>
            <a:pPr marL="285750" indent="-285750">
              <a:buFont typeface="Wingdings" pitchFamily="2" charset="2"/>
              <a:buChar char="Ø"/>
            </a:pPr>
            <a:r>
              <a:rPr lang="en-US" sz="4000" dirty="0">
                <a:solidFill>
                  <a:schemeClr val="bg1"/>
                </a:solidFill>
              </a:rPr>
              <a:t>Characteristic Velocity</a:t>
            </a: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73AF6CD-5C8C-97DC-B185-502147AA8F0C}"/>
              </a:ext>
            </a:extLst>
          </p:cNvPr>
          <p:cNvSpPr>
            <a:spLocks noGrp="1"/>
          </p:cNvSpPr>
          <p:nvPr>
            <p:ph type="subTitle"/>
          </p:nvPr>
        </p:nvSpPr>
        <p:spPr>
          <a:xfrm>
            <a:off x="2391383" y="1440360"/>
            <a:ext cx="7542179" cy="3977280"/>
          </a:xfrm>
        </p:spPr>
        <p:txBody>
          <a:bodyPr/>
          <a:lstStyle/>
          <a:p>
            <a:pPr algn="ctr"/>
            <a:r>
              <a:rPr lang="en-US" dirty="0">
                <a:solidFill>
                  <a:schemeClr val="bg1"/>
                </a:solidFill>
              </a:rPr>
              <a:t>Calorimetric Value for propellant (</a:t>
            </a:r>
            <a:r>
              <a:rPr lang="en-US" dirty="0" err="1">
                <a:solidFill>
                  <a:schemeClr val="bg1"/>
                </a:solidFill>
              </a:rPr>
              <a:t>Q</a:t>
            </a:r>
            <a:r>
              <a:rPr lang="en-US" baseline="-25000" dirty="0" err="1">
                <a:solidFill>
                  <a:schemeClr val="bg1"/>
                </a:solidFill>
              </a:rPr>
              <a:t>p</a:t>
            </a:r>
            <a:r>
              <a:rPr lang="en-US" dirty="0">
                <a:solidFill>
                  <a:schemeClr val="bg1"/>
                </a:solidFill>
              </a:rPr>
              <a:t>) </a:t>
            </a:r>
          </a:p>
          <a:p>
            <a:pPr algn="ctr"/>
            <a:r>
              <a:rPr lang="en-US" dirty="0">
                <a:solidFill>
                  <a:schemeClr val="bg1"/>
                </a:solidFill>
              </a:rPr>
              <a:t>= </a:t>
            </a:r>
          </a:p>
          <a:p>
            <a:pPr algn="ctr"/>
            <a:r>
              <a:rPr lang="en-US" dirty="0">
                <a:solidFill>
                  <a:schemeClr val="bg1"/>
                </a:solidFill>
              </a:rPr>
              <a:t>Heat of combustion for a gun propellant (Q</a:t>
            </a:r>
            <a:r>
              <a:rPr lang="en-US" baseline="-25000" dirty="0">
                <a:solidFill>
                  <a:schemeClr val="bg1"/>
                </a:solidFill>
              </a:rPr>
              <a:t>v</a:t>
            </a:r>
            <a:r>
              <a:rPr lang="en-US" dirty="0">
                <a:solidFill>
                  <a:schemeClr val="bg1"/>
                </a:solidFill>
              </a:rPr>
              <a:t>)</a:t>
            </a:r>
          </a:p>
        </p:txBody>
      </p:sp>
      <p:sp>
        <p:nvSpPr>
          <p:cNvPr id="4" name="Title 1">
            <a:extLst>
              <a:ext uri="{FF2B5EF4-FFF2-40B4-BE49-F238E27FC236}">
                <a16:creationId xmlns:a16="http://schemas.microsoft.com/office/drawing/2014/main" id="{F79C261B-FDEB-90AA-EAC6-20F77D3D29A6}"/>
              </a:ext>
            </a:extLst>
          </p:cNvPr>
          <p:cNvSpPr txBox="1">
            <a:spLocks/>
          </p:cNvSpPr>
          <p:nvPr/>
        </p:nvSpPr>
        <p:spPr>
          <a:xfrm>
            <a:off x="2391383" y="0"/>
            <a:ext cx="10210800" cy="107899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5400" b="1" dirty="0">
                <a:solidFill>
                  <a:schemeClr val="bg1"/>
                </a:solidFill>
              </a:rPr>
              <a:t>Calorimetric Value</a:t>
            </a:r>
          </a:p>
        </p:txBody>
      </p:sp>
    </p:spTree>
    <p:extLst>
      <p:ext uri="{BB962C8B-B14F-4D97-AF65-F5344CB8AC3E}">
        <p14:creationId xmlns:p14="http://schemas.microsoft.com/office/powerpoint/2010/main" val="1622449684"/>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CC036-9BF2-F56E-74FC-346385D4D3FB}"/>
              </a:ext>
            </a:extLst>
          </p:cNvPr>
          <p:cNvSpPr>
            <a:spLocks noGrp="1"/>
          </p:cNvSpPr>
          <p:nvPr>
            <p:ph type="title"/>
          </p:nvPr>
        </p:nvSpPr>
        <p:spPr>
          <a:xfrm>
            <a:off x="2196829" y="6286"/>
            <a:ext cx="10210800" cy="1078992"/>
          </a:xfrm>
        </p:spPr>
        <p:txBody>
          <a:bodyPr vert="horz" lIns="91440" tIns="45720" rIns="91440" bIns="45720" rtlCol="0" anchor="b">
            <a:normAutofit/>
          </a:bodyPr>
          <a:lstStyle/>
          <a:p>
            <a:pPr algn="ctr"/>
            <a:r>
              <a:rPr lang="en-US" sz="5400" b="1" dirty="0">
                <a:solidFill>
                  <a:schemeClr val="bg1"/>
                </a:solidFill>
              </a:rPr>
              <a:t>Specific Impulse</a:t>
            </a:r>
          </a:p>
        </p:txBody>
      </p:sp>
      <p:pic>
        <p:nvPicPr>
          <p:cNvPr id="8" name="Picture 7" descr="Diagram&#10;&#10;Description automatically generated">
            <a:extLst>
              <a:ext uri="{FF2B5EF4-FFF2-40B4-BE49-F238E27FC236}">
                <a16:creationId xmlns:a16="http://schemas.microsoft.com/office/drawing/2014/main" id="{25817882-2B88-94FC-7790-0EFEF597282C}"/>
              </a:ext>
            </a:extLst>
          </p:cNvPr>
          <p:cNvPicPr>
            <a:picLocks noChangeAspect="1"/>
          </p:cNvPicPr>
          <p:nvPr/>
        </p:nvPicPr>
        <p:blipFill>
          <a:blip r:embed="rId3"/>
          <a:stretch>
            <a:fillRect/>
          </a:stretch>
        </p:blipFill>
        <p:spPr>
          <a:xfrm>
            <a:off x="428132" y="1381177"/>
            <a:ext cx="7105215" cy="4298653"/>
          </a:xfrm>
          <a:prstGeom prst="rect">
            <a:avLst/>
          </a:prstGeom>
        </p:spPr>
      </p:pic>
      <p:pic>
        <p:nvPicPr>
          <p:cNvPr id="10" name="Picture 9" descr="Text&#10;&#10;Description automatically generated with medium confidence">
            <a:extLst>
              <a:ext uri="{FF2B5EF4-FFF2-40B4-BE49-F238E27FC236}">
                <a16:creationId xmlns:a16="http://schemas.microsoft.com/office/drawing/2014/main" id="{D06168CD-B094-7E21-F864-02FA828C51E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70885" y="3311658"/>
            <a:ext cx="4974336" cy="733713"/>
          </a:xfrm>
          <a:prstGeom prst="rect">
            <a:avLst/>
          </a:prstGeom>
        </p:spPr>
      </p:pic>
    </p:spTree>
    <p:extLst>
      <p:ext uri="{BB962C8B-B14F-4D97-AF65-F5344CB8AC3E}">
        <p14:creationId xmlns:p14="http://schemas.microsoft.com/office/powerpoint/2010/main" val="939827496"/>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73D03-FF3C-61EF-C186-9E7BDD8DD63D}"/>
              </a:ext>
            </a:extLst>
          </p:cNvPr>
          <p:cNvSpPr>
            <a:spLocks noGrp="1"/>
          </p:cNvSpPr>
          <p:nvPr>
            <p:ph type="title"/>
          </p:nvPr>
        </p:nvSpPr>
        <p:spPr/>
        <p:txBody>
          <a:bodyPr/>
          <a:lstStyle/>
          <a:p>
            <a:endParaRPr lang="en-US"/>
          </a:p>
        </p:txBody>
      </p:sp>
      <p:sp>
        <p:nvSpPr>
          <p:cNvPr id="3" name="Subtitle 2">
            <a:extLst>
              <a:ext uri="{FF2B5EF4-FFF2-40B4-BE49-F238E27FC236}">
                <a16:creationId xmlns:a16="http://schemas.microsoft.com/office/drawing/2014/main" id="{31F3A1A9-DEC4-54F0-D8C6-5C4A2A2EB4AC}"/>
              </a:ext>
            </a:extLst>
          </p:cNvPr>
          <p:cNvSpPr>
            <a:spLocks noGrp="1"/>
          </p:cNvSpPr>
          <p:nvPr>
            <p:ph type="subTitle"/>
          </p:nvPr>
        </p:nvSpPr>
        <p:spPr/>
        <p:txBody>
          <a:bodyPr/>
          <a:lstStyle/>
          <a:p>
            <a:endParaRPr lang="en-US" dirty="0"/>
          </a:p>
        </p:txBody>
      </p:sp>
      <p:sp>
        <p:nvSpPr>
          <p:cNvPr id="4" name="Title 1">
            <a:extLst>
              <a:ext uri="{FF2B5EF4-FFF2-40B4-BE49-F238E27FC236}">
                <a16:creationId xmlns:a16="http://schemas.microsoft.com/office/drawing/2014/main" id="{89DD2C9D-0E89-4929-79FF-668667A0728C}"/>
              </a:ext>
            </a:extLst>
          </p:cNvPr>
          <p:cNvSpPr txBox="1">
            <a:spLocks/>
          </p:cNvSpPr>
          <p:nvPr/>
        </p:nvSpPr>
        <p:spPr>
          <a:xfrm>
            <a:off x="2196829" y="6286"/>
            <a:ext cx="10210800" cy="107899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5400" b="1">
                <a:solidFill>
                  <a:schemeClr val="bg1"/>
                </a:solidFill>
              </a:rPr>
              <a:t>Specific Impulse</a:t>
            </a:r>
            <a:endParaRPr lang="en-US" sz="5400" b="1" dirty="0">
              <a:solidFill>
                <a:schemeClr val="bg1"/>
              </a:solidFill>
            </a:endParaRPr>
          </a:p>
        </p:txBody>
      </p:sp>
      <p:pic>
        <p:nvPicPr>
          <p:cNvPr id="6" name="Picture 5" descr="Diagram&#10;&#10;Description automatically generated">
            <a:extLst>
              <a:ext uri="{FF2B5EF4-FFF2-40B4-BE49-F238E27FC236}">
                <a16:creationId xmlns:a16="http://schemas.microsoft.com/office/drawing/2014/main" id="{314290A1-3446-4217-F903-387365570B11}"/>
              </a:ext>
            </a:extLst>
          </p:cNvPr>
          <p:cNvPicPr>
            <a:picLocks noChangeAspect="1"/>
          </p:cNvPicPr>
          <p:nvPr/>
        </p:nvPicPr>
        <p:blipFill>
          <a:blip r:embed="rId3"/>
          <a:stretch>
            <a:fillRect/>
          </a:stretch>
        </p:blipFill>
        <p:spPr>
          <a:xfrm>
            <a:off x="340198" y="1840021"/>
            <a:ext cx="6375400" cy="3048000"/>
          </a:xfrm>
          <a:prstGeom prst="rect">
            <a:avLst/>
          </a:prstGeom>
        </p:spPr>
      </p:pic>
      <p:pic>
        <p:nvPicPr>
          <p:cNvPr id="8" name="Picture 7" descr="A picture containing diagram&#10;&#10;Description automatically generated">
            <a:extLst>
              <a:ext uri="{FF2B5EF4-FFF2-40B4-BE49-F238E27FC236}">
                <a16:creationId xmlns:a16="http://schemas.microsoft.com/office/drawing/2014/main" id="{39919EF0-D51C-7B08-2E9A-ACE04BEC9629}"/>
              </a:ext>
            </a:extLst>
          </p:cNvPr>
          <p:cNvPicPr>
            <a:picLocks noChangeAspect="1"/>
          </p:cNvPicPr>
          <p:nvPr/>
        </p:nvPicPr>
        <p:blipFill>
          <a:blip r:embed="rId4"/>
          <a:stretch>
            <a:fillRect/>
          </a:stretch>
        </p:blipFill>
        <p:spPr>
          <a:xfrm>
            <a:off x="7090653" y="1840021"/>
            <a:ext cx="2781300" cy="825500"/>
          </a:xfrm>
          <a:prstGeom prst="rect">
            <a:avLst/>
          </a:prstGeom>
        </p:spPr>
      </p:pic>
      <p:pic>
        <p:nvPicPr>
          <p:cNvPr id="10" name="Picture 9" descr="A picture containing schematic&#10;&#10;Description automatically generated">
            <a:extLst>
              <a:ext uri="{FF2B5EF4-FFF2-40B4-BE49-F238E27FC236}">
                <a16:creationId xmlns:a16="http://schemas.microsoft.com/office/drawing/2014/main" id="{CD970FAA-61FA-C0AB-79FA-B55B014BB7D8}"/>
              </a:ext>
            </a:extLst>
          </p:cNvPr>
          <p:cNvPicPr>
            <a:picLocks noChangeAspect="1"/>
          </p:cNvPicPr>
          <p:nvPr/>
        </p:nvPicPr>
        <p:blipFill>
          <a:blip r:embed="rId5"/>
          <a:stretch>
            <a:fillRect/>
          </a:stretch>
        </p:blipFill>
        <p:spPr>
          <a:xfrm>
            <a:off x="7090653" y="2895600"/>
            <a:ext cx="2933700" cy="533400"/>
          </a:xfrm>
          <a:prstGeom prst="rect">
            <a:avLst/>
          </a:prstGeom>
        </p:spPr>
      </p:pic>
      <p:pic>
        <p:nvPicPr>
          <p:cNvPr id="12" name="Picture 11" descr="Diagram&#10;&#10;Description automatically generated">
            <a:extLst>
              <a:ext uri="{FF2B5EF4-FFF2-40B4-BE49-F238E27FC236}">
                <a16:creationId xmlns:a16="http://schemas.microsoft.com/office/drawing/2014/main" id="{5F5C4927-7295-6455-D901-868F1604E1BF}"/>
              </a:ext>
            </a:extLst>
          </p:cNvPr>
          <p:cNvPicPr>
            <a:picLocks noChangeAspect="1"/>
          </p:cNvPicPr>
          <p:nvPr/>
        </p:nvPicPr>
        <p:blipFill>
          <a:blip r:embed="rId6"/>
          <a:stretch>
            <a:fillRect/>
          </a:stretch>
        </p:blipFill>
        <p:spPr>
          <a:xfrm>
            <a:off x="7090653" y="3717989"/>
            <a:ext cx="3835400" cy="1066800"/>
          </a:xfrm>
          <a:prstGeom prst="rect">
            <a:avLst/>
          </a:prstGeom>
        </p:spPr>
      </p:pic>
    </p:spTree>
    <p:extLst>
      <p:ext uri="{BB962C8B-B14F-4D97-AF65-F5344CB8AC3E}">
        <p14:creationId xmlns:p14="http://schemas.microsoft.com/office/powerpoint/2010/main" val="4202136043"/>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855A890-B60B-4670-9DC2-69DC05015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A6F3D4-6596-FDB2-3CD2-5DF1FDE890BF}"/>
              </a:ext>
            </a:extLst>
          </p:cNvPr>
          <p:cNvSpPr>
            <a:spLocks noGrp="1"/>
          </p:cNvSpPr>
          <p:nvPr>
            <p:ph type="title"/>
          </p:nvPr>
        </p:nvSpPr>
        <p:spPr>
          <a:xfrm>
            <a:off x="454467" y="2023110"/>
            <a:ext cx="2469624" cy="2846070"/>
          </a:xfrm>
        </p:spPr>
        <p:txBody>
          <a:bodyPr vert="horz" lIns="91440" tIns="45720" rIns="91440" bIns="45720" rtlCol="0" anchor="ctr">
            <a:normAutofit/>
          </a:bodyPr>
          <a:lstStyle/>
          <a:p>
            <a:r>
              <a:rPr lang="en-US" sz="3400"/>
              <a:t>Rocket Motor Grain Shapes and Burning Profiles</a:t>
            </a:r>
          </a:p>
        </p:txBody>
      </p:sp>
      <p:sp>
        <p:nvSpPr>
          <p:cNvPr id="3" name="Subtitle 2">
            <a:extLst>
              <a:ext uri="{FF2B5EF4-FFF2-40B4-BE49-F238E27FC236}">
                <a16:creationId xmlns:a16="http://schemas.microsoft.com/office/drawing/2014/main" id="{FF843D87-D045-6EBA-8E52-7D28EF738F4C}"/>
              </a:ext>
            </a:extLst>
          </p:cNvPr>
          <p:cNvSpPr>
            <a:spLocks noGrp="1"/>
          </p:cNvSpPr>
          <p:nvPr>
            <p:ph type="subTitle"/>
          </p:nvPr>
        </p:nvSpPr>
        <p:spPr>
          <a:xfrm>
            <a:off x="477627" y="5086350"/>
            <a:ext cx="2446465" cy="1178298"/>
          </a:xfrm>
        </p:spPr>
        <p:txBody>
          <a:bodyPr vert="horz" lIns="91440" tIns="45720" rIns="91440" bIns="45720" rtlCol="0">
            <a:normAutofit/>
          </a:bodyPr>
          <a:lstStyle/>
          <a:p>
            <a:pPr>
              <a:spcBef>
                <a:spcPts val="1000"/>
              </a:spcBef>
            </a:pPr>
            <a:endParaRPr lang="en-US" sz="1600" dirty="0">
              <a:latin typeface="+mn-lt"/>
              <a:ea typeface="+mn-ea"/>
              <a:cs typeface="+mn-cs"/>
            </a:endParaRPr>
          </a:p>
        </p:txBody>
      </p:sp>
      <p:sp>
        <p:nvSpPr>
          <p:cNvPr id="18" name="Rectangle 17">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22480"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042549"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283"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Shape&#10;&#10;Description automatically generated">
            <a:extLst>
              <a:ext uri="{FF2B5EF4-FFF2-40B4-BE49-F238E27FC236}">
                <a16:creationId xmlns:a16="http://schemas.microsoft.com/office/drawing/2014/main" id="{25474A7F-E99C-D9EA-063F-9457371054A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2153" y="4583729"/>
            <a:ext cx="2129590" cy="2023110"/>
          </a:xfrm>
          <a:prstGeom prst="rect">
            <a:avLst/>
          </a:prstGeom>
        </p:spPr>
      </p:pic>
      <p:pic>
        <p:nvPicPr>
          <p:cNvPr id="5" name="Picture 4" descr="Diagram&#10;&#10;Description automatically generated">
            <a:extLst>
              <a:ext uri="{FF2B5EF4-FFF2-40B4-BE49-F238E27FC236}">
                <a16:creationId xmlns:a16="http://schemas.microsoft.com/office/drawing/2014/main" id="{D4AE5C60-1FC4-43E3-2678-62EFCD2964D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70801" y="1161410"/>
            <a:ext cx="6009314" cy="4356753"/>
          </a:xfrm>
          <a:prstGeom prst="rect">
            <a:avLst/>
          </a:prstGeom>
        </p:spPr>
      </p:pic>
      <p:pic>
        <p:nvPicPr>
          <p:cNvPr id="9" name="Picture 8" descr="A black and white logo&#10;&#10;Description automatically generated with low confidence">
            <a:extLst>
              <a:ext uri="{FF2B5EF4-FFF2-40B4-BE49-F238E27FC236}">
                <a16:creationId xmlns:a16="http://schemas.microsoft.com/office/drawing/2014/main" id="{97028499-5C44-BB15-5E70-3238264A824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39668" y="377648"/>
            <a:ext cx="3703320" cy="1536877"/>
          </a:xfrm>
          <a:prstGeom prst="rect">
            <a:avLst/>
          </a:prstGeom>
        </p:spPr>
      </p:pic>
      <p:pic>
        <p:nvPicPr>
          <p:cNvPr id="7" name="Picture 6" descr="Diagram&#10;&#10;Description automatically generated">
            <a:extLst>
              <a:ext uri="{FF2B5EF4-FFF2-40B4-BE49-F238E27FC236}">
                <a16:creationId xmlns:a16="http://schemas.microsoft.com/office/drawing/2014/main" id="{2D950E41-26B4-5034-8174-31BF9D1F5DD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5561592">
            <a:off x="3131757" y="2958478"/>
            <a:ext cx="3703320" cy="1509102"/>
          </a:xfrm>
          <a:prstGeom prst="rect">
            <a:avLst/>
          </a:prstGeom>
        </p:spPr>
      </p:pic>
    </p:spTree>
    <p:extLst>
      <p:ext uri="{BB962C8B-B14F-4D97-AF65-F5344CB8AC3E}">
        <p14:creationId xmlns:p14="http://schemas.microsoft.com/office/powerpoint/2010/main" val="1706405361"/>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88263A24-0C1F-4677-B43C-4AE14E276B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0ADDB668-2CA4-4D2B-9C34-3487CA33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553" y="304802"/>
            <a:ext cx="11097349" cy="1573149"/>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843F301-5A39-B0BE-BA50-D314489B1CF2}"/>
              </a:ext>
            </a:extLst>
          </p:cNvPr>
          <p:cNvSpPr>
            <a:spLocks noGrp="1"/>
          </p:cNvSpPr>
          <p:nvPr>
            <p:ph type="title"/>
          </p:nvPr>
        </p:nvSpPr>
        <p:spPr>
          <a:xfrm>
            <a:off x="868680" y="405575"/>
            <a:ext cx="5001768" cy="1371600"/>
          </a:xfrm>
        </p:spPr>
        <p:txBody>
          <a:bodyPr vert="horz" lIns="91440" tIns="45720" rIns="91440" bIns="45720" rtlCol="0" anchor="ctr">
            <a:normAutofit/>
          </a:bodyPr>
          <a:lstStyle/>
          <a:p>
            <a:r>
              <a:rPr lang="en-US" sz="3600"/>
              <a:t>Rocket Motor Boost and Sustain Profiles</a:t>
            </a:r>
          </a:p>
        </p:txBody>
      </p:sp>
      <p:sp>
        <p:nvSpPr>
          <p:cNvPr id="3" name="Subtitle 2">
            <a:extLst>
              <a:ext uri="{FF2B5EF4-FFF2-40B4-BE49-F238E27FC236}">
                <a16:creationId xmlns:a16="http://schemas.microsoft.com/office/drawing/2014/main" id="{131A93B3-8144-7682-1C03-6BED7FF2D2A7}"/>
              </a:ext>
            </a:extLst>
          </p:cNvPr>
          <p:cNvSpPr>
            <a:spLocks noGrp="1"/>
          </p:cNvSpPr>
          <p:nvPr>
            <p:ph type="subTitle"/>
          </p:nvPr>
        </p:nvSpPr>
        <p:spPr>
          <a:xfrm>
            <a:off x="6382512" y="498698"/>
            <a:ext cx="4940808" cy="1185353"/>
          </a:xfrm>
        </p:spPr>
        <p:txBody>
          <a:bodyPr vert="horz" lIns="91440" tIns="45720" rIns="91440" bIns="45720" rtlCol="0" anchor="ctr">
            <a:normAutofit/>
          </a:bodyPr>
          <a:lstStyle/>
          <a:p>
            <a:pPr>
              <a:spcBef>
                <a:spcPts val="1000"/>
              </a:spcBef>
            </a:pPr>
            <a:endParaRPr lang="en-US" sz="2400">
              <a:latin typeface="+mn-lt"/>
              <a:ea typeface="+mn-ea"/>
              <a:cs typeface="+mn-cs"/>
            </a:endParaRPr>
          </a:p>
        </p:txBody>
      </p:sp>
      <p:sp>
        <p:nvSpPr>
          <p:cNvPr id="16" name="Rectangle 15">
            <a:extLst>
              <a:ext uri="{FF2B5EF4-FFF2-40B4-BE49-F238E27FC236}">
                <a16:creationId xmlns:a16="http://schemas.microsoft.com/office/drawing/2014/main" id="{2568BC19-F052-4108-93E1-6A3D1DEC07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4784" y="76442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D5FD337D-4D6B-4C8B-B6F5-121097E098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86984" y="1071836"/>
            <a:ext cx="1021458"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Diagram&#10;&#10;Description automatically generated">
            <a:extLst>
              <a:ext uri="{FF2B5EF4-FFF2-40B4-BE49-F238E27FC236}">
                <a16:creationId xmlns:a16="http://schemas.microsoft.com/office/drawing/2014/main" id="{177FDE34-EF00-FF15-39F3-1BB0F0D0BE38}"/>
              </a:ext>
            </a:extLst>
          </p:cNvPr>
          <p:cNvPicPr>
            <a:picLocks noChangeAspect="1"/>
          </p:cNvPicPr>
          <p:nvPr/>
        </p:nvPicPr>
        <p:blipFill>
          <a:blip r:embed="rId2"/>
          <a:stretch>
            <a:fillRect/>
          </a:stretch>
        </p:blipFill>
        <p:spPr>
          <a:xfrm rot="5400000">
            <a:off x="1485998" y="1478447"/>
            <a:ext cx="3557656" cy="5431536"/>
          </a:xfrm>
          <a:prstGeom prst="rect">
            <a:avLst/>
          </a:prstGeom>
        </p:spPr>
      </p:pic>
      <p:pic>
        <p:nvPicPr>
          <p:cNvPr id="5" name="Picture 4" descr="A picture containing diagram&#10;&#10;Description automatically generated">
            <a:extLst>
              <a:ext uri="{FF2B5EF4-FFF2-40B4-BE49-F238E27FC236}">
                <a16:creationId xmlns:a16="http://schemas.microsoft.com/office/drawing/2014/main" id="{C23FF953-F48E-63A5-94D8-3B9B5777E5B5}"/>
              </a:ext>
            </a:extLst>
          </p:cNvPr>
          <p:cNvPicPr>
            <a:picLocks noChangeAspect="1"/>
          </p:cNvPicPr>
          <p:nvPr/>
        </p:nvPicPr>
        <p:blipFill>
          <a:blip r:embed="rId3"/>
          <a:stretch>
            <a:fillRect/>
          </a:stretch>
        </p:blipFill>
        <p:spPr>
          <a:xfrm rot="5400000">
            <a:off x="7202664" y="1473433"/>
            <a:ext cx="3449024" cy="5431536"/>
          </a:xfrm>
          <a:prstGeom prst="rect">
            <a:avLst/>
          </a:prstGeom>
        </p:spPr>
      </p:pic>
    </p:spTree>
    <p:extLst>
      <p:ext uri="{BB962C8B-B14F-4D97-AF65-F5344CB8AC3E}">
        <p14:creationId xmlns:p14="http://schemas.microsoft.com/office/powerpoint/2010/main" val="2375579284"/>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46F6634-6AA1-47EC-0694-CEB0E8EF3405}"/>
              </a:ext>
            </a:extLst>
          </p:cNvPr>
          <p:cNvSpPr>
            <a:spLocks noGrp="1"/>
          </p:cNvSpPr>
          <p:nvPr>
            <p:ph idx="1"/>
          </p:nvPr>
        </p:nvSpPr>
        <p:spPr/>
        <p:txBody>
          <a:bodyPr/>
          <a:lstStyle/>
          <a:p>
            <a:pPr marL="514350" indent="-514350">
              <a:buFont typeface="+mj-lt"/>
              <a:buAutoNum type="arabicPeriod"/>
            </a:pPr>
            <a:r>
              <a:rPr lang="en-US" dirty="0"/>
              <a:t>An acceptable high energy / bulk ratio (F)</a:t>
            </a:r>
          </a:p>
          <a:p>
            <a:pPr marL="514350" indent="-514350">
              <a:buFont typeface="+mj-lt"/>
              <a:buAutoNum type="arabicPeriod"/>
            </a:pPr>
            <a:r>
              <a:rPr lang="en-US" dirty="0"/>
              <a:t>A predictable burning rate over a wide range of pressures (</a:t>
            </a:r>
            <a:r>
              <a:rPr lang="en-US" dirty="0" err="1"/>
              <a:t>Vieille’s</a:t>
            </a:r>
            <a:r>
              <a:rPr lang="en-US" dirty="0"/>
              <a:t> Law)</a:t>
            </a:r>
          </a:p>
          <a:p>
            <a:pPr marL="514350" indent="-514350">
              <a:buFont typeface="+mj-lt"/>
              <a:buAutoNum type="arabicPeriod"/>
            </a:pPr>
            <a:r>
              <a:rPr lang="en-US" dirty="0"/>
              <a:t>An acceptably low flame temperature (T</a:t>
            </a:r>
            <a:r>
              <a:rPr lang="en-US" baseline="-25000" dirty="0"/>
              <a:t>o</a:t>
            </a:r>
            <a:r>
              <a:rPr lang="en-US" dirty="0"/>
              <a:t>)</a:t>
            </a:r>
          </a:p>
          <a:p>
            <a:pPr marL="514350" indent="-514350">
              <a:buFont typeface="+mj-lt"/>
              <a:buAutoNum type="arabicPeriod"/>
            </a:pPr>
            <a:r>
              <a:rPr lang="en-US" dirty="0"/>
              <a:t>Capable of being easily and rapidly ignited</a:t>
            </a:r>
          </a:p>
          <a:p>
            <a:pPr marL="514350" indent="-514350">
              <a:buFont typeface="+mj-lt"/>
              <a:buAutoNum type="arabicPeriod"/>
            </a:pPr>
            <a:r>
              <a:rPr lang="en-US" dirty="0"/>
              <a:t>An acceptably low sensitiveness to other forms of ignition</a:t>
            </a:r>
          </a:p>
          <a:p>
            <a:pPr marL="514350" indent="-514350">
              <a:buFont typeface="+mj-lt"/>
              <a:buAutoNum type="arabicPeriod"/>
            </a:pPr>
            <a:r>
              <a:rPr lang="en-US" dirty="0"/>
              <a:t>Capable of cheap, easy and rapid manufacture</a:t>
            </a:r>
          </a:p>
          <a:p>
            <a:pPr marL="514350" indent="-514350">
              <a:buFont typeface="+mj-lt"/>
              <a:buAutoNum type="arabicPeriod"/>
            </a:pPr>
            <a:r>
              <a:rPr lang="en-US" dirty="0"/>
              <a:t>Long shelf life under all environmental conditions (degradation)</a:t>
            </a:r>
          </a:p>
          <a:p>
            <a:pPr marL="514350" indent="-514350">
              <a:buFont typeface="+mj-lt"/>
              <a:buAutoNum type="arabicPeriod"/>
            </a:pPr>
            <a:r>
              <a:rPr lang="en-US" dirty="0"/>
              <a:t>Minimum tendency to produce flash / smoke and toxic fumes</a:t>
            </a:r>
          </a:p>
        </p:txBody>
      </p:sp>
      <p:sp>
        <p:nvSpPr>
          <p:cNvPr id="3" name="Content Placeholder 1">
            <a:extLst>
              <a:ext uri="{FF2B5EF4-FFF2-40B4-BE49-F238E27FC236}">
                <a16:creationId xmlns:a16="http://schemas.microsoft.com/office/drawing/2014/main" id="{76B68BB5-B89D-EF40-4280-87C74EB0C416}"/>
              </a:ext>
            </a:extLst>
          </p:cNvPr>
          <p:cNvSpPr txBox="1">
            <a:spLocks/>
          </p:cNvSpPr>
          <p:nvPr/>
        </p:nvSpPr>
        <p:spPr>
          <a:xfrm>
            <a:off x="5945570" y="356772"/>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3600" dirty="0"/>
              <a:t>Summary – Propellants</a:t>
            </a:r>
          </a:p>
        </p:txBody>
      </p:sp>
    </p:spTree>
    <p:extLst>
      <p:ext uri="{BB962C8B-B14F-4D97-AF65-F5344CB8AC3E}">
        <p14:creationId xmlns:p14="http://schemas.microsoft.com/office/powerpoint/2010/main" val="1741806713"/>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Master layout body">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U-Presentation-Accessibility-APRIL-2021" id="{C99E393E-DB25-4FBD-80CE-E9CBFB9CD6A5}" vid="{C7544C4A-7948-4267-8A99-96613572B240}"/>
    </a:ext>
  </a:extLst>
</a:theme>
</file>

<file path=ppt/theme/theme22.xml><?xml version="1.0" encoding="utf-8"?>
<a:theme xmlns:a="http://schemas.openxmlformats.org/drawingml/2006/main" name="2008 Background">
  <a:themeElements>
    <a:clrScheme name="">
      <a:dk1>
        <a:srgbClr val="5F5F5F"/>
      </a:dk1>
      <a:lt1>
        <a:srgbClr val="FFFFFF"/>
      </a:lt1>
      <a:dk2>
        <a:srgbClr val="3F5C6E"/>
      </a:dk2>
      <a:lt2>
        <a:srgbClr val="FFFFFF"/>
      </a:lt2>
      <a:accent1>
        <a:srgbClr val="E60000"/>
      </a:accent1>
      <a:accent2>
        <a:srgbClr val="FFCC00"/>
      </a:accent2>
      <a:accent3>
        <a:srgbClr val="AFB5BA"/>
      </a:accent3>
      <a:accent4>
        <a:srgbClr val="DADADA"/>
      </a:accent4>
      <a:accent5>
        <a:srgbClr val="F0AAAA"/>
      </a:accent5>
      <a:accent6>
        <a:srgbClr val="E7B900"/>
      </a:accent6>
      <a:hlink>
        <a:srgbClr val="00B366"/>
      </a:hlink>
      <a:folHlink>
        <a:srgbClr val="7FD9FF"/>
      </a:folHlink>
    </a:clrScheme>
    <a:fontScheme name="2008 Background">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99"/>
        </a:solidFill>
        <a:ln>
          <a:noFill/>
        </a:ln>
        <a:effectLst/>
        <a:extLst>
          <a:ext uri="{91240B29-F687-4F45-9708-019B960494DF}">
            <a14:hiddenLine xmlns:a14="http://schemas.microsoft.com/office/drawing/2010/main" w="9525" cap="flat" cmpd="sng" algn="ctr">
              <a:solidFill>
                <a:srgbClr val="FF66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000" tIns="46800" rIns="90000" bIns="4680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2"/>
            </a:solidFill>
            <a:effectLst/>
            <a:latin typeface="Arial" panose="020B0604020202020204" pitchFamily="34" charset="0"/>
          </a:defRPr>
        </a:defPPr>
      </a:lstStyle>
    </a:spDef>
    <a:lnDef>
      <a:spPr bwMode="auto">
        <a:xfrm>
          <a:off x="0" y="0"/>
          <a:ext cx="1" cy="1"/>
        </a:xfrm>
        <a:custGeom>
          <a:avLst/>
          <a:gdLst/>
          <a:ahLst/>
          <a:cxnLst/>
          <a:rect l="0" t="0" r="0" b="0"/>
          <a:pathLst/>
        </a:custGeom>
        <a:solidFill>
          <a:srgbClr val="FFFF99"/>
        </a:solidFill>
        <a:ln>
          <a:noFill/>
        </a:ln>
        <a:effectLst/>
        <a:extLst>
          <a:ext uri="{91240B29-F687-4F45-9708-019B960494DF}">
            <a14:hiddenLine xmlns:a14="http://schemas.microsoft.com/office/drawing/2010/main" w="9525" cap="flat" cmpd="sng" algn="ctr">
              <a:solidFill>
                <a:srgbClr val="FF66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000" tIns="46800" rIns="90000" bIns="4680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2"/>
            </a:solidFill>
            <a:effectLst/>
            <a:latin typeface="Arial" panose="020B0604020202020204" pitchFamily="34" charset="0"/>
          </a:defRPr>
        </a:defPPr>
      </a:lstStyle>
    </a:lnDef>
  </a:objectDefaults>
  <a:extraClrSchemeLst>
    <a:extraClrScheme>
      <a:clrScheme name="2008 Background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2008 Background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2008 Background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2008 Background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2008 Background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2008 Background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2008 Background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2.xml><?xml version="1.0" encoding="utf-8"?>
<ds:datastoreItem xmlns:ds="http://schemas.openxmlformats.org/officeDocument/2006/customXml" ds:itemID="{59A90DE1-5030-4590-8AE5-55F67A0F02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D09DC4-48CE-45C2-9393-0A8E48C8FD95}">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1340</TotalTime>
  <Words>5816</Words>
  <Application>Microsoft Macintosh PowerPoint</Application>
  <PresentationFormat>Widescreen</PresentationFormat>
  <Paragraphs>611</Paragraphs>
  <Slides>124</Slides>
  <Notes>39</Notes>
  <HiddenSlides>0</HiddenSlides>
  <MMClips>0</MMClips>
  <ScaleCrop>false</ScaleCrop>
  <HeadingPairs>
    <vt:vector size="8" baseType="variant">
      <vt:variant>
        <vt:lpstr>Fonts Used</vt:lpstr>
      </vt:variant>
      <vt:variant>
        <vt:i4>10</vt:i4>
      </vt:variant>
      <vt:variant>
        <vt:lpstr>Theme</vt:lpstr>
      </vt:variant>
      <vt:variant>
        <vt:i4>22</vt:i4>
      </vt:variant>
      <vt:variant>
        <vt:lpstr>Embedded OLE Servers</vt:lpstr>
      </vt:variant>
      <vt:variant>
        <vt:i4>1</vt:i4>
      </vt:variant>
      <vt:variant>
        <vt:lpstr>Slide Titles</vt:lpstr>
      </vt:variant>
      <vt:variant>
        <vt:i4>124</vt:i4>
      </vt:variant>
    </vt:vector>
  </HeadingPairs>
  <TitlesOfParts>
    <vt:vector size="157" baseType="lpstr">
      <vt:lpstr>Arial</vt:lpstr>
      <vt:lpstr>Calibri</vt:lpstr>
      <vt:lpstr>Calibri Light</vt:lpstr>
      <vt:lpstr>Cambria Math</vt:lpstr>
      <vt:lpstr>HelveticaNeueLTPro</vt:lpstr>
      <vt:lpstr>Symbol</vt:lpstr>
      <vt:lpstr>SymbolMT</vt:lpstr>
      <vt:lpstr>Times New Roman</vt:lpstr>
      <vt:lpstr>TimesNewRoman</vt:lpstr>
      <vt:lpstr>Wingdings</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Master layout body</vt:lpstr>
      <vt:lpstr>2008 Background</vt:lpstr>
      <vt:lpstr>Document</vt:lpstr>
      <vt:lpstr>Ordnance, Munitions and Explosives Principles of OME Level 4 ACDA 4019  Propulsion Systems</vt:lpstr>
      <vt:lpstr>PowerPoint Presentation</vt:lpstr>
      <vt:lpstr>PowerPoint Presentation</vt:lpstr>
      <vt:lpstr>PowerPoint Presentation</vt:lpstr>
      <vt:lpstr>PowerPoint Presentation</vt:lpstr>
      <vt:lpstr>Charge Components</vt:lpstr>
      <vt:lpstr>Cartridge Cases</vt:lpstr>
      <vt:lpstr>Cartridge Cases</vt:lpstr>
      <vt:lpstr>Cartridge Cases</vt:lpstr>
      <vt:lpstr>Cartridge Cases</vt:lpstr>
      <vt:lpstr>Cartridge Cases</vt:lpstr>
      <vt:lpstr>Function of Cartridge Case</vt:lpstr>
      <vt:lpstr>Function of Cartridge Case</vt:lpstr>
      <vt:lpstr>Charge Components</vt:lpstr>
      <vt:lpstr>Charge M3A1, US 155mm Gun</vt:lpstr>
      <vt:lpstr>SOMCHEM 155 mm Modular Charge System</vt:lpstr>
      <vt:lpstr>PowerPoint Presentation</vt:lpstr>
      <vt:lpstr>Muzzle Velocity vs Charge/Projectile Mass Ratio</vt:lpstr>
      <vt:lpstr>Projectile Range</vt:lpstr>
      <vt:lpstr>Ignition Systems</vt:lpstr>
      <vt:lpstr>155mm Ammunition System FH 70</vt:lpstr>
      <vt:lpstr>PowerPoint Presentation</vt:lpstr>
      <vt:lpstr>PowerPoint Presentation</vt:lpstr>
      <vt:lpstr>PowerPoint Presentation</vt:lpstr>
      <vt:lpstr>Partition of Energy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Propulsion– Igniter Components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Flash Suppression</vt:lpstr>
      <vt:lpstr>PowerPoint Presentation</vt:lpstr>
      <vt:lpstr>PowerPoint Presentation</vt:lpstr>
      <vt:lpstr>PowerPoint Presentation</vt:lpstr>
      <vt:lpstr>PowerPoint Presentation</vt:lpstr>
      <vt:lpstr>PowerPoint Presentation</vt:lpstr>
      <vt:lpstr>PowerPoint Presentation</vt:lpstr>
      <vt:lpstr>Case Study - 81 mm Mortar</vt:lpstr>
      <vt:lpstr>81mm System</vt:lpstr>
      <vt:lpstr>Obturating Ring</vt:lpstr>
      <vt:lpstr>81mm Primary Cartridge</vt:lpstr>
      <vt:lpstr>81mm Augmenting Charge Systems</vt:lpstr>
      <vt:lpstr>Rocket Propellants </vt:lpstr>
      <vt:lpstr>General Principles</vt:lpstr>
      <vt:lpstr>PowerPoint Presentation</vt:lpstr>
      <vt:lpstr>PowerPoint Presentation</vt:lpstr>
      <vt:lpstr>PowerPoint Presentation</vt:lpstr>
      <vt:lpstr>Specific Impulse</vt:lpstr>
      <vt:lpstr>PowerPoint Presentation</vt:lpstr>
      <vt:lpstr>Rocket Motor Grain Shapes and Burning Profiles</vt:lpstr>
      <vt:lpstr>Rocket Motor Boost and Sustain Profiles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Gareth Collett</cp:lastModifiedBy>
  <cp:revision>79</cp:revision>
  <dcterms:created xsi:type="dcterms:W3CDTF">2021-03-09T15:35:42Z</dcterms:created>
  <dcterms:modified xsi:type="dcterms:W3CDTF">2023-03-29T16:08:55Z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