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3"/>
  </p:sldMasterIdLst>
  <p:notesMasterIdLst>
    <p:notesMasterId r:id="rId15"/>
  </p:notesMasterIdLst>
  <p:handoutMasterIdLst>
    <p:handoutMasterId r:id="rId16"/>
  </p:handoutMasterIdLst>
  <p:sldIdLst>
    <p:sldId id="277" r:id="rId4"/>
    <p:sldId id="310" r:id="rId5"/>
    <p:sldId id="337" r:id="rId6"/>
    <p:sldId id="338" r:id="rId7"/>
    <p:sldId id="339" r:id="rId8"/>
    <p:sldId id="348" r:id="rId9"/>
    <p:sldId id="341" r:id="rId10"/>
    <p:sldId id="342" r:id="rId11"/>
    <p:sldId id="343" r:id="rId12"/>
    <p:sldId id="344" r:id="rId13"/>
    <p:sldId id="345" r:id="rId14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3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786" autoAdjust="0"/>
    <p:restoredTop sz="95865" autoAdjust="0"/>
  </p:normalViewPr>
  <p:slideViewPr>
    <p:cSldViewPr>
      <p:cViewPr varScale="1">
        <p:scale>
          <a:sx n="114" d="100"/>
          <a:sy n="114" d="100"/>
        </p:scale>
        <p:origin x="1064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C0BF4EA7-F215-4490-8E5F-BBEAC1CA725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F24EBA94-77E6-4AE3-B443-7CD2F401283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8FE2C08-07E9-4E34-A91D-904631F964A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92C117EE-E5A9-4429-A307-8864071DFC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B88BD260-C43A-054A-9979-51CF3D106E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907C0488-4FA5-4B12-8AC4-FE249DE574C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1077858-8B5B-49A0-8961-2E4B5AF1776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3071F18B-7576-8AF8-C6EF-80112567201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A92A1AD1-5C85-4597-9BE6-8C82A0BD9F4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9E42470F-2577-4C6B-BCA6-1C064572DD2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EBFAC931-3851-4D2F-A1F2-D24037F465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808D4476-45CA-2044-A8D9-5AC14342E0A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69593-D14D-3198-1886-1398E458FE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C72C26-331E-3C47-8BE2-E4BA2F33B67F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EA803-7FBC-6244-2340-8C10DC392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AAC11-AC40-3D30-F979-0FE663F59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A759D9-1280-6241-A1A7-7DB6682ABAF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1693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B7632D-8F13-B97B-BA36-F053A863D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F0485-522B-A847-805E-08E58C2275EF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9D4A0-5C31-3991-4C70-4D96BCA03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33E48-BA32-0734-47AF-95348D9B7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7DEA08-CFEC-D143-BB8B-8EBF4DD29D0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4896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760C80-714F-B31F-516E-81B71B74C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9045B-F795-564A-A8A2-0F2099EEBB6F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00D6F-EB4A-FF80-9B24-0E9DB619D5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D716D1A-9569-AC47-93EA-C0E0281B569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362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7B132A8-7C5B-7687-F2A4-41AF67BF9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0E27D-63EC-9545-9611-063E66F705F7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D3991-4E15-0C46-7B2C-10056046D6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FB0183-AE86-2A41-98FE-2A95E5CD0C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0561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7DB87FA-5BE8-4972-9F96-0C139120F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C60D7-8C03-0549-A7FB-6E2EC56013E6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BFF9A34-65A1-CFA4-81C2-255F7A32C8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E48766B-D0CE-F746-95AE-9919237EB62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9649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828DF94-C56A-2E2E-8775-D674EB00B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5E4D8-06F6-604A-8641-9D79803B0CAD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DE0EA63-DF5B-734A-4DCD-65EA66B1D4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FE29E63-3842-664E-9A4E-E88B0A6B236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3140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F1834E3-4B68-CE0C-EA5D-01221F9E3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B8B61-6DC8-3246-A863-813302356A35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E6FDE2A-4DB7-4CA9-81C0-657AAFB7C27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E01CF29-984F-CD4A-8EC0-DD6ADF33C09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749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FE5F9D-6BD4-DCF9-01C8-0F782C208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FCB43-7F05-E74C-867F-B7634CC3D10A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AC4AC5-F811-62A3-C666-D64FFAAC11B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DBCDED-ABE5-3140-827F-BABABB78086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1001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252DAA3-EB86-01BF-E0DB-79762EAE6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33EA9-231C-7E49-87A4-6640C503C0CE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C05C29-1B22-930F-5C31-1BCF4091D5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A901-2AB5-F64B-83D7-67FDD9E0612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569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E9E32-D98F-15A0-53C8-5F8AEE869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15510-8642-D54D-B66C-CC8A293E2803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101A316-180E-D0AD-FB2D-CCC669822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2E2F5ED-CEE7-3A43-9328-EE3FC8CF6A9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8383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2BA22-23D5-2289-F2F0-3F0435BBC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2D978-5A80-B443-8C37-9C28FCFB0B62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521CF07-19C4-2DB2-8268-E89BA4E1DB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8FC5CCA-BC27-D94E-A63D-B3F774C6AAE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2095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0B3BD5B1-A7E5-077A-775C-B1E6BDD8C4D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4A5DD61-97FE-CB83-FA39-B710E371ADE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F97AB-FCD7-43D0-BDBA-F36FE85491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336F93-A91C-B54F-B608-2AE895481DA8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A65A3-8B9B-480F-9FC5-6F8A289A42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AA210B0A-C94B-DA40-9014-1F6C51FBA68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6" r:id="rId1"/>
    <p:sldLayoutId id="2147483927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55692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738033A-081C-4B8B-56A0-EE3ABC89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rgbClr val="1D2125"/>
                </a:solidFill>
                <a:latin typeface="+mn-lt"/>
              </a:rPr>
              <a:t>Psychology in Health and Social Care </a:t>
            </a:r>
            <a:r>
              <a:rPr lang="en-GB" altLang="en-US" sz="2400" b="1" dirty="0">
                <a:solidFill>
                  <a:srgbClr val="1D2125"/>
                </a:solidFill>
                <a:latin typeface="+mn-lt"/>
              </a:rPr>
              <a:t>(LCHS4010_LON)</a:t>
            </a:r>
            <a:endParaRPr lang="en-GB" altLang="en-US" sz="2400" dirty="0">
              <a:latin typeface="+mn-lt"/>
            </a:endParaRPr>
          </a:p>
        </p:txBody>
      </p:sp>
      <p:sp>
        <p:nvSpPr>
          <p:cNvPr id="7171" name="Subtitle 4">
            <a:extLst>
              <a:ext uri="{FF2B5EF4-FFF2-40B4-BE49-F238E27FC236}">
                <a16:creationId xmlns:a16="http://schemas.microsoft.com/office/drawing/2014/main" id="{E90D9357-0FF0-B86D-74D7-484AD7635D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504" y="2276873"/>
            <a:ext cx="9212709" cy="4100116"/>
          </a:xfrm>
        </p:spPr>
        <p:txBody>
          <a:bodyPr/>
          <a:lstStyle/>
          <a:p>
            <a:r>
              <a:rPr lang="en-GB" altLang="en-US" sz="1100" dirty="0">
                <a:solidFill>
                  <a:schemeClr val="tx1"/>
                </a:solidFill>
              </a:rPr>
              <a:t>: </a:t>
            </a:r>
            <a:r>
              <a:rPr lang="en-GB" altLang="en-US" sz="2800" dirty="0">
                <a:solidFill>
                  <a:schemeClr val="tx1"/>
                </a:solidFill>
              </a:rPr>
              <a:t>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AC9211-F237-4199-A10C-6D53674DDBD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BA519850-D023-E3CD-C7A6-F9AFB91EC9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FB8F63-23EF-144F-9FEC-03FE066C208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ECD807-993B-CCC8-8F90-925C488E36F6}"/>
              </a:ext>
            </a:extLst>
          </p:cNvPr>
          <p:cNvSpPr txBox="1"/>
          <p:nvPr/>
        </p:nvSpPr>
        <p:spPr>
          <a:xfrm>
            <a:off x="142880" y="2780928"/>
            <a:ext cx="79928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</a:t>
            </a:r>
            <a:r>
              <a:rPr lang="en-US" b="1" dirty="0"/>
              <a:t>     Assessment1:   </a:t>
            </a:r>
            <a:r>
              <a:rPr lang="en-US" dirty="0"/>
              <a:t>Individual Presentation.  </a:t>
            </a:r>
          </a:p>
          <a:p>
            <a:r>
              <a:rPr lang="en-US" dirty="0"/>
              <a:t>          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b="1" dirty="0"/>
              <a:t>               Name:   </a:t>
            </a:r>
            <a:r>
              <a:rPr lang="en-US" dirty="0"/>
              <a:t>Elizabeth  Olutayeshe (2514334)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             Lecturer :    Dr. Shephard Ziko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866DEE13-BB91-4962-85AB-312547804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16632"/>
            <a:ext cx="8229600" cy="99491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Introduction to Isaac's Case</a:t>
            </a:r>
            <a:endParaRPr lang="en-US" alt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0E626ED-CC6C-16E5-7122-A0F91AC0D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4608513"/>
          </a:xfrm>
        </p:spPr>
        <p:txBody>
          <a:bodyPr/>
          <a:lstStyle/>
          <a:p>
            <a:pPr fontAlgn="auto"/>
            <a:r>
              <a:rPr lang="en-GB" sz="1600" dirty="0"/>
              <a:t> ﻿﻿Isaac lives with his single mother.</a:t>
            </a:r>
          </a:p>
          <a:p>
            <a:pPr fontAlgn="auto"/>
            <a:r>
              <a:rPr lang="en-GB" sz="1600" dirty="0"/>
              <a:t>﻿﻿Mother experiences post-natal depression and has limited social support.</a:t>
            </a:r>
          </a:p>
          <a:p>
            <a:pPr fontAlgn="auto"/>
            <a:r>
              <a:rPr lang="en-GB" sz="1600" dirty="0"/>
              <a:t>﻿﻿Family recently relocated to London.</a:t>
            </a:r>
          </a:p>
          <a:p>
            <a:pPr fontAlgn="auto"/>
            <a:r>
              <a:rPr lang="en-GB" sz="1600" dirty="0"/>
              <a:t>﻿﻿Childcare has been inconsistent.</a:t>
            </a:r>
          </a:p>
          <a:p>
            <a:pPr fontAlgn="auto"/>
            <a:r>
              <a:rPr lang="en-GB" sz="1600" dirty="0"/>
              <a:t>﻿﻿Isaac ﻿﻿becomes distressed when separated from his mother</a:t>
            </a:r>
          </a:p>
          <a:p>
            <a:pPr fontAlgn="auto"/>
            <a:r>
              <a:rPr lang="en-GB" sz="1600" dirty="0"/>
              <a:t>Isaac ﻿﻿is withdrawn during free play</a:t>
            </a:r>
          </a:p>
          <a:p>
            <a:pPr fontAlgn="auto"/>
            <a:r>
              <a:rPr lang="en-GB" sz="1600" dirty="0"/>
              <a:t>Isaac ﻿﻿has delayed language development</a:t>
            </a:r>
          </a:p>
          <a:p>
            <a:pPr fontAlgn="auto"/>
            <a:r>
              <a:rPr lang="en-GB" sz="1600" dirty="0"/>
              <a:t>﻿﻿Isaac struggles in group activities</a:t>
            </a:r>
          </a:p>
          <a:p>
            <a:pPr fontAlgn="auto"/>
            <a:r>
              <a:rPr lang="en-GB" sz="1600" dirty="0"/>
              <a:t>Isaac ﻿﻿rarely plays independently</a:t>
            </a:r>
          </a:p>
          <a:p>
            <a:pPr fontAlgn="auto"/>
            <a:r>
              <a:rPr lang="en-GB" sz="1600" dirty="0"/>
              <a:t>Isaac ﻿﻿experiences sleep difficulties.</a:t>
            </a:r>
          </a:p>
          <a:p>
            <a:pPr fontAlgn="auto"/>
            <a:r>
              <a:rPr lang="en-GB" sz="1600" dirty="0"/>
              <a:t>Aim</a:t>
            </a:r>
          </a:p>
          <a:p>
            <a:pPr fontAlgn="auto"/>
            <a:r>
              <a:rPr lang="en-GB" sz="1600" dirty="0"/>
              <a:t>To analyse Isaac's development using Piaget's Cognitive Theory and recommend practical interventions(Piaget, 1952).</a:t>
            </a:r>
          </a:p>
          <a:p>
            <a:endParaRPr lang="en-US" sz="1800" dirty="0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CBCFA-08B6-5831-D169-5DE434FC2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/>
          <a:lstStyle/>
          <a:p>
            <a:pPr marL="0" indent="0" fontAlgn="auto"/>
            <a:r>
              <a:rPr lang="en-GB" sz="3200" dirty="0"/>
              <a:t>Piaget's Cognitive Theory  Key Concepts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A3DA0-08AC-AF79-4458-7DCB44132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795320" cy="4608513"/>
          </a:xfrm>
        </p:spPr>
        <p:txBody>
          <a:bodyPr/>
          <a:lstStyle/>
          <a:p>
            <a:pPr fontAlgn="auto"/>
            <a:r>
              <a:rPr lang="en-GB" sz="1600" dirty="0"/>
              <a:t>﻿﻿Children actively construct knowledge.</a:t>
            </a:r>
          </a:p>
          <a:p>
            <a:pPr fontAlgn="auto"/>
            <a:r>
              <a:rPr lang="en-GB" sz="1600" dirty="0"/>
              <a:t>﻿﻿Learning occurs through interaction with the environment.</a:t>
            </a:r>
          </a:p>
          <a:p>
            <a:pPr fontAlgn="auto"/>
            <a:r>
              <a:rPr lang="en-GB" sz="1600" dirty="0"/>
              <a:t>﻿﻿Cognitive development occurs through stages.</a:t>
            </a:r>
          </a:p>
          <a:p>
            <a:pPr fontAlgn="auto"/>
            <a:r>
              <a:rPr lang="en-GB" sz="1600" dirty="0"/>
              <a:t>﻿﻿Schemas organise knowledge.</a:t>
            </a:r>
          </a:p>
          <a:p>
            <a:pPr fontAlgn="auto"/>
            <a:r>
              <a:rPr lang="en-GB" sz="1600" dirty="0"/>
              <a:t>﻿﻿Assimilation incorporates new experiences.</a:t>
            </a:r>
          </a:p>
          <a:p>
            <a:pPr fontAlgn="auto"/>
            <a:r>
              <a:rPr lang="en-GB" sz="1600" dirty="0"/>
              <a:t>﻿﻿Accommodation changes existing thinking.</a:t>
            </a:r>
          </a:p>
          <a:p>
            <a:pPr fontAlgn="auto"/>
            <a:r>
              <a:rPr lang="en-GB" sz="1600" dirty="0"/>
              <a:t>﻿﻿Equilibration creates cognitive balance.</a:t>
            </a:r>
          </a:p>
          <a:p>
            <a:pPr fontAlgn="auto"/>
            <a:r>
              <a:rPr lang="en-GB" sz="1600" dirty="0"/>
              <a:t>Isaac's Stage</a:t>
            </a:r>
          </a:p>
          <a:p>
            <a:pPr fontAlgn="auto"/>
            <a:r>
              <a:rPr lang="en-GB" sz="1600" dirty="0"/>
              <a:t>Preoperational Stage (2-7 years)</a:t>
            </a:r>
          </a:p>
          <a:p>
            <a:pPr fontAlgn="auto"/>
            <a:r>
              <a:rPr lang="en-GB" sz="1600" dirty="0"/>
              <a:t>Characteristics:</a:t>
            </a:r>
          </a:p>
          <a:p>
            <a:pPr fontAlgn="auto"/>
            <a:r>
              <a:rPr lang="en-GB" sz="1600" dirty="0"/>
              <a:t>﻿﻿symbolic play</a:t>
            </a:r>
          </a:p>
          <a:p>
            <a:pPr fontAlgn="auto"/>
            <a:r>
              <a:rPr lang="en-GB" sz="1600" dirty="0"/>
              <a:t>﻿﻿developing language</a:t>
            </a:r>
          </a:p>
          <a:p>
            <a:pPr fontAlgn="auto"/>
            <a:r>
              <a:rPr lang="en-GB" sz="1600" dirty="0"/>
              <a:t>﻿﻿imagination</a:t>
            </a:r>
          </a:p>
          <a:p>
            <a:pPr fontAlgn="auto"/>
            <a:r>
              <a:rPr lang="en-GB" sz="1600" dirty="0"/>
              <a:t>﻿﻿learning through exploration(Piaget, 1952; Wood, 2014)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D3C43-EA64-498B-67D1-B1E9E77A9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1DDB57-4BE4-9060-18AF-04A8463F1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59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8449E-B16E-F496-80D0-8F62E71F5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dirty="0"/>
              <a:t>Developmental Assumptions and Relevance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1ADF6-15DB-D98B-DEE9-C630BA2DC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fontAlgn="auto"/>
            <a:r>
              <a:rPr lang="en-GB" sz="1600" dirty="0"/>
              <a:t>Piaget's Developmental Assumptions</a:t>
            </a:r>
          </a:p>
          <a:p>
            <a:pPr fontAlgn="auto"/>
            <a:r>
              <a:rPr lang="en-GB" sz="1600" dirty="0"/>
              <a:t>﻿﻿Children are active learners.</a:t>
            </a:r>
          </a:p>
          <a:p>
            <a:pPr fontAlgn="auto"/>
            <a:r>
              <a:rPr lang="en-GB" sz="1600" dirty="0"/>
              <a:t>﻿﻿Development follows universal stages.</a:t>
            </a:r>
          </a:p>
          <a:p>
            <a:pPr fontAlgn="auto"/>
            <a:r>
              <a:rPr lang="en-GB" sz="1600" dirty="0"/>
              <a:t>﻿﻿Learning depends upon interaction with the environment.</a:t>
            </a:r>
          </a:p>
          <a:p>
            <a:pPr fontAlgn="auto"/>
            <a:r>
              <a:rPr lang="en-GB" sz="1600" dirty="0"/>
              <a:t>﻿﻿Cognitive development builds upon previous experiences.</a:t>
            </a:r>
          </a:p>
          <a:p>
            <a:pPr fontAlgn="auto"/>
            <a:r>
              <a:rPr lang="en-GB" sz="1600" dirty="0"/>
              <a:t>Relevance to Early Childhood</a:t>
            </a:r>
          </a:p>
          <a:p>
            <a:pPr fontAlgn="auto"/>
            <a:r>
              <a:rPr lang="en-GB" sz="1600" dirty="0"/>
              <a:t>Supports:</a:t>
            </a:r>
          </a:p>
          <a:p>
            <a:pPr fontAlgn="auto"/>
            <a:r>
              <a:rPr lang="en-GB" sz="1600" dirty="0"/>
              <a:t>﻿﻿child-centred learning</a:t>
            </a:r>
          </a:p>
          <a:p>
            <a:pPr fontAlgn="auto"/>
            <a:r>
              <a:rPr lang="en-GB" sz="1600" dirty="0"/>
              <a:t>﻿﻿play-based education</a:t>
            </a:r>
          </a:p>
          <a:p>
            <a:pPr fontAlgn="auto"/>
            <a:r>
              <a:rPr lang="en-GB" sz="1600" dirty="0"/>
              <a:t>﻿﻿exploration</a:t>
            </a:r>
          </a:p>
          <a:p>
            <a:pPr fontAlgn="auto"/>
            <a:r>
              <a:rPr lang="en-GB" sz="1600" dirty="0"/>
              <a:t>﻿﻿problem-solving</a:t>
            </a:r>
          </a:p>
          <a:p>
            <a:pPr fontAlgn="auto"/>
            <a:r>
              <a:rPr lang="en-GB" sz="1600" dirty="0"/>
              <a:t>﻿﻿discovery learning</a:t>
            </a:r>
          </a:p>
          <a:p>
            <a:pPr fontAlgn="auto"/>
            <a:r>
              <a:rPr lang="en-GB" sz="1600" dirty="0"/>
              <a:t>These principles underpin the EYFS curriculum(Piaget, 1952; Bruce, 2021)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58D86-035F-CEFE-0982-D62C707C1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BC0E48-7476-AAC2-F561-1C6E1F2A8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3387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99717-4426-2067-51C2-B805B3399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4" y="404664"/>
            <a:ext cx="9001695" cy="648072"/>
          </a:xfrm>
        </p:spPr>
        <p:txBody>
          <a:bodyPr/>
          <a:lstStyle/>
          <a:p>
            <a:pPr fontAlgn="auto"/>
            <a:r>
              <a:rPr lang="en-GB" sz="3200" dirty="0"/>
              <a:t>Why Piaget Explains  Isaac's Situation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CB1F1-A0E7-B608-A5AA-658FAF4EE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fontAlgn="auto"/>
            <a:r>
              <a:rPr lang="en-GB" sz="1600" dirty="0"/>
              <a:t>﻿﻿disrupted childcare</a:t>
            </a:r>
          </a:p>
          <a:p>
            <a:pPr fontAlgn="auto"/>
            <a:r>
              <a:rPr lang="en-GB" sz="1600" dirty="0"/>
              <a:t>﻿﻿limited opportunities for exploration</a:t>
            </a:r>
          </a:p>
          <a:p>
            <a:pPr fontAlgn="auto"/>
            <a:r>
              <a:rPr lang="en-GB" sz="1600" dirty="0"/>
              <a:t>﻿﻿maternal mental health challenges</a:t>
            </a:r>
          </a:p>
          <a:p>
            <a:pPr fontAlgn="auto"/>
            <a:r>
              <a:rPr lang="en-GB" sz="1600" dirty="0"/>
              <a:t>﻿﻿reduced peer interaction</a:t>
            </a:r>
          </a:p>
          <a:p>
            <a:pPr fontAlgn="auto"/>
            <a:r>
              <a:rPr lang="en-GB" sz="1600" dirty="0"/>
              <a:t>﻿﻿emotional distress</a:t>
            </a:r>
          </a:p>
          <a:p>
            <a:pPr fontAlgn="auto"/>
            <a:r>
              <a:rPr lang="en-GB" sz="1600" dirty="0"/>
              <a:t>According to Piaget:</a:t>
            </a:r>
          </a:p>
          <a:p>
            <a:pPr fontAlgn="auto"/>
            <a:r>
              <a:rPr lang="en-GB" sz="1600" dirty="0"/>
              <a:t>﻿﻿consistent experiences help children develop schemas.</a:t>
            </a:r>
          </a:p>
          <a:p>
            <a:pPr fontAlgn="auto"/>
            <a:r>
              <a:rPr lang="en-GB" sz="1600" dirty="0"/>
              <a:t>﻿﻿active exploration promotes thinking and language.</a:t>
            </a:r>
          </a:p>
          <a:p>
            <a:pPr fontAlgn="auto"/>
            <a:r>
              <a:rPr lang="en-GB" sz="1600" dirty="0"/>
              <a:t>﻿﻿limited opportunities may delay cognitive development.</a:t>
            </a:r>
          </a:p>
          <a:p>
            <a:pPr fontAlgn="auto"/>
            <a:r>
              <a:rPr lang="en-GB" sz="1600" dirty="0"/>
              <a:t>Isaac's disrupted experiences may reduce opportunities to learn through play and interaction(Piaget, 1952; Nutbrown, 2011).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C911D9-DE2B-16E2-0A8C-E3770EDAF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0573FA-2C6F-05BC-5526-E2198E174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5130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312FEC1-7AC2-0C76-6033-EFA466CF4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Applying the Theory to Isaac Experienced</a:t>
            </a:r>
            <a:endParaRPr lang="en-US" sz="4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D25363-356F-8ACC-870F-DBD3C8B8CA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16225"/>
            <a:ext cx="4524375" cy="3989040"/>
          </a:xfrm>
        </p:spPr>
        <p:txBody>
          <a:bodyPr/>
          <a:lstStyle/>
          <a:p>
            <a:pPr fontAlgn="auto"/>
            <a:r>
              <a:rPr lang="en-GB" sz="2000" dirty="0"/>
              <a:t>Disrupted Childcare</a:t>
            </a:r>
          </a:p>
          <a:p>
            <a:pPr fontAlgn="auto"/>
            <a:r>
              <a:rPr lang="en-GB" sz="2000" dirty="0"/>
              <a:t>﻿﻿inconsistent routines</a:t>
            </a:r>
          </a:p>
          <a:p>
            <a:pPr fontAlgn="auto"/>
            <a:r>
              <a:rPr lang="en-GB" sz="2000" dirty="0"/>
              <a:t>﻿﻿fewer learning opportunities</a:t>
            </a:r>
          </a:p>
          <a:p>
            <a:pPr fontAlgn="auto"/>
            <a:r>
              <a:rPr lang="en-GB" sz="2000" dirty="0"/>
              <a:t>﻿﻿interrupted schema development</a:t>
            </a:r>
          </a:p>
          <a:p>
            <a:pPr fontAlgn="auto"/>
            <a:r>
              <a:rPr lang="en-GB" sz="2000" dirty="0"/>
              <a:t>Maternal Mental Health</a:t>
            </a:r>
          </a:p>
          <a:p>
            <a:pPr fontAlgn="auto"/>
            <a:r>
              <a:rPr lang="en-GB" sz="2000" dirty="0"/>
              <a:t>﻿﻿reduced interaction</a:t>
            </a:r>
          </a:p>
          <a:p>
            <a:pPr fontAlgn="auto"/>
            <a:r>
              <a:rPr lang="en-GB" sz="2000" dirty="0"/>
              <a:t>﻿﻿fewer learning conversations</a:t>
            </a:r>
          </a:p>
          <a:p>
            <a:pPr fontAlgn="auto"/>
            <a:r>
              <a:rPr lang="en-GB" sz="2000" dirty="0"/>
              <a:t>﻿﻿less cognitive stimulation</a:t>
            </a:r>
          </a:p>
          <a:p>
            <a:pPr fontAlgn="auto"/>
            <a:r>
              <a:rPr lang="en-GB" sz="2000" dirty="0"/>
              <a:t>Limited Social Interaction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6C1278A-1EFA-9DF4-6245-C06E20E0FB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fontAlgn="auto"/>
            <a:r>
              <a:rPr lang="en-GB" sz="2000" dirty="0"/>
              <a:t>﻿﻿reduced cooperative play</a:t>
            </a:r>
          </a:p>
          <a:p>
            <a:pPr fontAlgn="auto"/>
            <a:r>
              <a:rPr lang="en-GB" sz="2000" dirty="0"/>
              <a:t>﻿﻿limited peer learning</a:t>
            </a:r>
          </a:p>
          <a:p>
            <a:pPr fontAlgn="auto"/>
            <a:r>
              <a:rPr lang="en-GB" sz="2000" dirty="0"/>
              <a:t>Emotional Responses</a:t>
            </a:r>
          </a:p>
          <a:p>
            <a:pPr fontAlgn="auto"/>
            <a:r>
              <a:rPr lang="en-GB" sz="2000" dirty="0"/>
              <a:t>﻿﻿anxiety may reduce exploration</a:t>
            </a:r>
          </a:p>
          <a:p>
            <a:pPr fontAlgn="auto"/>
            <a:r>
              <a:rPr lang="en-GB" sz="2000" dirty="0"/>
              <a:t>﻿﻿less curiosity during play</a:t>
            </a:r>
          </a:p>
          <a:p>
            <a:pPr fontAlgn="auto"/>
            <a:r>
              <a:rPr lang="en-GB" sz="2000" dirty="0"/>
              <a:t>Language Delay</a:t>
            </a:r>
          </a:p>
          <a:p>
            <a:pPr fontAlgn="auto"/>
            <a:r>
              <a:rPr lang="en-GB" sz="2000" dirty="0"/>
              <a:t>﻿﻿fewer opportunities for communication</a:t>
            </a:r>
          </a:p>
          <a:p>
            <a:pPr fontAlgn="auto"/>
            <a:r>
              <a:rPr lang="en-GB" sz="2000" dirty="0"/>
              <a:t>﻿﻿slower symbolic thinking(Piaget, 1952; Bowlby, 15 * ; </a:t>
            </a:r>
            <a:r>
              <a:rPr lang="en-GB" sz="2000" dirty="0" err="1"/>
              <a:t>Vyotsky</a:t>
            </a:r>
            <a:r>
              <a:rPr lang="en-GB" sz="2000" dirty="0"/>
              <a:t>, 1978). 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68662-2B2A-FC44-B15A-5CCC11912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0CEC29-B948-EC27-3185-088ACF227D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2720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15EFB-C58D-EBE1-3F7D-7185F7AC6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GB" dirty="0"/>
              <a:t> </a:t>
            </a:r>
            <a:r>
              <a:rPr lang="en-GB" sz="3200" dirty="0"/>
              <a:t>Nature and Nurture Consideration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CFE37-7AAC-C857-8D06-8E015E3A8E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9036496" cy="4896544"/>
          </a:xfrm>
        </p:spPr>
        <p:txBody>
          <a:bodyPr/>
          <a:lstStyle/>
          <a:p>
            <a:pPr marL="0" indent="0" fontAlgn="auto">
              <a:buNone/>
            </a:pPr>
            <a:r>
              <a:rPr lang="en-GB" sz="1800" b="1" dirty="0"/>
              <a:t>Biological influences include</a:t>
            </a:r>
            <a:r>
              <a:rPr lang="en-GB" sz="1600" dirty="0"/>
              <a:t>:</a:t>
            </a:r>
          </a:p>
          <a:p>
            <a:pPr fontAlgn="auto"/>
            <a:r>
              <a:rPr lang="en-GB" sz="1600" dirty="0"/>
              <a:t>﻿﻿temperament</a:t>
            </a:r>
          </a:p>
          <a:p>
            <a:pPr fontAlgn="auto"/>
            <a:r>
              <a:rPr lang="en-GB" sz="1600" dirty="0"/>
              <a:t>﻿﻿genetics</a:t>
            </a:r>
          </a:p>
          <a:p>
            <a:pPr fontAlgn="auto"/>
            <a:r>
              <a:rPr lang="en-GB" sz="1600" dirty="0"/>
              <a:t>﻿﻿early brain development</a:t>
            </a:r>
          </a:p>
          <a:p>
            <a:pPr fontAlgn="auto"/>
            <a:r>
              <a:rPr lang="en-GB" sz="1600" dirty="0"/>
              <a:t>﻿﻿individual learning readiness</a:t>
            </a:r>
          </a:p>
          <a:p>
            <a:pPr fontAlgn="auto"/>
            <a:r>
              <a:rPr lang="en-GB" sz="1600" dirty="0"/>
              <a:t>Nurture</a:t>
            </a:r>
          </a:p>
          <a:p>
            <a:pPr marL="0" indent="0" fontAlgn="auto">
              <a:buNone/>
            </a:pPr>
            <a:r>
              <a:rPr lang="en-GB" sz="2000" b="1" dirty="0"/>
              <a:t>Environmental influences include:</a:t>
            </a:r>
          </a:p>
          <a:p>
            <a:pPr fontAlgn="auto"/>
            <a:r>
              <a:rPr lang="en-GB" sz="1600" dirty="0"/>
              <a:t>﻿﻿maternal wellbeing</a:t>
            </a:r>
          </a:p>
          <a:p>
            <a:pPr fontAlgn="auto"/>
            <a:r>
              <a:rPr lang="en-GB" sz="1600" dirty="0"/>
              <a:t>﻿﻿quality of caregiving</a:t>
            </a:r>
          </a:p>
          <a:p>
            <a:pPr fontAlgn="auto"/>
            <a:r>
              <a:rPr lang="en-GB" sz="1600" dirty="0"/>
              <a:t>﻿﻿language exposure</a:t>
            </a:r>
          </a:p>
          <a:p>
            <a:pPr fontAlgn="auto"/>
            <a:r>
              <a:rPr lang="en-GB" sz="1600" dirty="0"/>
              <a:t>﻿﻿nursery experiences</a:t>
            </a:r>
          </a:p>
          <a:p>
            <a:pPr fontAlgn="auto"/>
            <a:r>
              <a:rPr lang="en-GB" sz="1600" dirty="0"/>
              <a:t>﻿﻿social interaction</a:t>
            </a:r>
          </a:p>
          <a:p>
            <a:pPr fontAlgn="auto"/>
            <a:r>
              <a:rPr lang="en-GB" sz="1600" dirty="0"/>
              <a:t>﻿﻿family relocation</a:t>
            </a:r>
          </a:p>
          <a:p>
            <a:pPr fontAlgn="auto"/>
            <a:r>
              <a:rPr lang="en-GB" sz="1600" dirty="0"/>
              <a:t>﻿﻿disrupted childcare</a:t>
            </a:r>
          </a:p>
          <a:p>
            <a:pPr fontAlgn="auto"/>
            <a:r>
              <a:rPr lang="en-GB" sz="1600" dirty="0"/>
              <a:t>Development results from interaction between biological and environmental factors.</a:t>
            </a:r>
          </a:p>
          <a:p>
            <a:pPr fontAlgn="auto"/>
            <a:r>
              <a:rPr lang="en-GB" sz="1600" dirty="0"/>
              <a:t>(Bronfenbrenner, 1979; Shonkoff and Phillips, 2000)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8964B1-86E3-3228-4D23-69E21898E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7315F7-E796-052E-4A26-F08F7634C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1479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A6A40-ACC9-A5C1-2EC7-8AFB09CEF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066129"/>
          </a:xfrm>
        </p:spPr>
        <p:txBody>
          <a:bodyPr/>
          <a:lstStyle/>
          <a:p>
            <a:r>
              <a:rPr lang="en-GB" dirty="0"/>
              <a:t>Practical Support Plan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5BB61-B77B-FC7E-6918-648704DEF5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4114800" cy="4608513"/>
          </a:xfrm>
        </p:spPr>
        <p:txBody>
          <a:bodyPr/>
          <a:lstStyle/>
          <a:p>
            <a:pPr marL="0" indent="0" fontAlgn="auto">
              <a:buNone/>
            </a:pPr>
            <a:r>
              <a:rPr lang="en-GB" sz="1800" b="1" dirty="0"/>
              <a:t>Attachment-Based Practice</a:t>
            </a:r>
          </a:p>
          <a:p>
            <a:pPr fontAlgn="auto"/>
            <a:r>
              <a:rPr lang="en-GB" sz="1600" dirty="0"/>
              <a:t>﻿﻿consistent key person</a:t>
            </a:r>
          </a:p>
          <a:p>
            <a:pPr fontAlgn="auto"/>
            <a:r>
              <a:rPr lang="en-GB" sz="1600" dirty="0"/>
              <a:t>﻿﻿predictable routines</a:t>
            </a:r>
          </a:p>
          <a:p>
            <a:pPr fontAlgn="auto"/>
            <a:r>
              <a:rPr lang="en-GB" sz="1600" dirty="0"/>
              <a:t>﻿﻿gradual separation support</a:t>
            </a:r>
          </a:p>
          <a:p>
            <a:pPr fontAlgn="auto"/>
            <a:endParaRPr lang="en-GB" sz="1600" dirty="0"/>
          </a:p>
          <a:p>
            <a:pPr fontAlgn="auto"/>
            <a:endParaRPr lang="en-GB" sz="1600" dirty="0"/>
          </a:p>
          <a:p>
            <a:pPr marL="0" indent="0" fontAlgn="auto">
              <a:buNone/>
            </a:pPr>
            <a:r>
              <a:rPr lang="en-GB" sz="1800" b="1" dirty="0"/>
              <a:t>Play-Based Learning</a:t>
            </a:r>
          </a:p>
          <a:p>
            <a:pPr fontAlgn="auto"/>
            <a:r>
              <a:rPr lang="en-GB" sz="1600" dirty="0"/>
              <a:t>﻿﻿role play</a:t>
            </a:r>
          </a:p>
          <a:p>
            <a:pPr fontAlgn="auto"/>
            <a:r>
              <a:rPr lang="en-GB" sz="1600" dirty="0"/>
              <a:t>﻿﻿construction activities</a:t>
            </a:r>
          </a:p>
          <a:p>
            <a:pPr fontAlgn="auto"/>
            <a:r>
              <a:rPr lang="en-GB" sz="1600" dirty="0"/>
              <a:t>﻿﻿sensory exploration</a:t>
            </a:r>
          </a:p>
          <a:p>
            <a:pPr fontAlgn="auto"/>
            <a:r>
              <a:rPr lang="en-GB" sz="1600" dirty="0"/>
              <a:t>﻿﻿child-led play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62843-7D99-266B-F333-0D5D4B727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8782C0-6E38-C32D-F8A2-BF4622830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8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34E7355-4421-FDFD-6923-E00D79C125B3}"/>
              </a:ext>
            </a:extLst>
          </p:cNvPr>
          <p:cNvSpPr txBox="1">
            <a:spLocks/>
          </p:cNvSpPr>
          <p:nvPr/>
        </p:nvSpPr>
        <p:spPr bwMode="auto">
          <a:xfrm>
            <a:off x="4206875" y="906867"/>
            <a:ext cx="4114800" cy="460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buNone/>
            </a:pPr>
            <a:r>
              <a:rPr lang="en-GB" sz="1800" b="1" dirty="0"/>
              <a:t>Language-Rich Environment</a:t>
            </a:r>
          </a:p>
          <a:p>
            <a:pPr fontAlgn="auto"/>
            <a:r>
              <a:rPr lang="en-GB" sz="1600" dirty="0"/>
              <a:t>﻿﻿daily story sessions</a:t>
            </a:r>
          </a:p>
          <a:p>
            <a:pPr fontAlgn="auto"/>
            <a:r>
              <a:rPr lang="en-GB" sz="1600" dirty="0"/>
              <a:t>﻿﻿singing</a:t>
            </a:r>
          </a:p>
          <a:p>
            <a:pPr fontAlgn="auto"/>
            <a:r>
              <a:rPr lang="en-GB" sz="1600" dirty="0"/>
              <a:t>﻿﻿modelling vocabulary</a:t>
            </a:r>
          </a:p>
          <a:p>
            <a:pPr fontAlgn="auto"/>
            <a:r>
              <a:rPr lang="en-GB" sz="1600" dirty="0"/>
              <a:t>﻿﻿open-ended questioning</a:t>
            </a:r>
          </a:p>
          <a:p>
            <a:pPr fontAlgn="auto"/>
            <a:endParaRPr lang="en-GB" sz="1600" dirty="0"/>
          </a:p>
          <a:p>
            <a:pPr marL="0" indent="0" fontAlgn="auto">
              <a:buNone/>
            </a:pPr>
            <a:r>
              <a:rPr lang="en-GB" sz="1800" b="1" dirty="0"/>
              <a:t>Parent Support</a:t>
            </a:r>
          </a:p>
          <a:p>
            <a:pPr fontAlgn="auto"/>
            <a:r>
              <a:rPr lang="en-GB" sz="1600" dirty="0"/>
              <a:t>﻿﻿encourage shared reading</a:t>
            </a:r>
          </a:p>
          <a:p>
            <a:pPr fontAlgn="auto"/>
            <a:r>
              <a:rPr lang="en-GB" sz="1600" dirty="0"/>
              <a:t>﻿﻿model positive interactions</a:t>
            </a:r>
          </a:p>
          <a:p>
            <a:pPr fontAlgn="auto"/>
            <a:r>
              <a:rPr lang="en-GB" sz="1600" dirty="0"/>
              <a:t>﻿﻿parenting support programmes</a:t>
            </a:r>
          </a:p>
          <a:p>
            <a:pPr fontAlgn="auto"/>
            <a:endParaRPr lang="en-GB" sz="1600" dirty="0"/>
          </a:p>
          <a:p>
            <a:pPr marL="0" indent="0" fontAlgn="auto">
              <a:buNone/>
            </a:pPr>
            <a:r>
              <a:rPr lang="en-GB" sz="1600" b="1" dirty="0"/>
              <a:t>Multi-Agency Working</a:t>
            </a:r>
          </a:p>
          <a:p>
            <a:pPr fontAlgn="auto"/>
            <a:r>
              <a:rPr lang="en-GB" sz="1600" dirty="0"/>
              <a:t>﻿﻿Speech and Language Therapist</a:t>
            </a:r>
          </a:p>
          <a:p>
            <a:pPr fontAlgn="auto"/>
            <a:r>
              <a:rPr lang="en-GB" sz="1600" dirty="0"/>
              <a:t>﻿﻿SENCO</a:t>
            </a:r>
          </a:p>
          <a:p>
            <a:pPr fontAlgn="auto"/>
            <a:r>
              <a:rPr lang="en-GB" sz="1600" dirty="0"/>
              <a:t>﻿﻿Health Visitor   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6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7CAD0-A047-630C-5902-4D363EB2A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6829"/>
            <a:ext cx="8147248" cy="289883"/>
          </a:xfrm>
        </p:spPr>
        <p:txBody>
          <a:bodyPr/>
          <a:lstStyle/>
          <a:p>
            <a:r>
              <a:rPr lang="en-GB" dirty="0"/>
              <a:t>Critical Evaluation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EB2A8-81C3-8D11-CE20-231E7B883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4402832" cy="4680521"/>
          </a:xfrm>
        </p:spPr>
        <p:txBody>
          <a:bodyPr/>
          <a:lstStyle/>
          <a:p>
            <a:pPr marL="0" indent="0" fontAlgn="auto">
              <a:buNone/>
            </a:pPr>
            <a:r>
              <a:rPr lang="en-GB" sz="1800" b="1" dirty="0"/>
              <a:t>Strengths</a:t>
            </a:r>
          </a:p>
          <a:p>
            <a:pPr fontAlgn="auto"/>
            <a:r>
              <a:rPr lang="en-GB" sz="1600" dirty="0"/>
              <a:t>Explains how children think</a:t>
            </a:r>
          </a:p>
          <a:p>
            <a:pPr fontAlgn="auto"/>
            <a:r>
              <a:rPr lang="en-GB" sz="1600" dirty="0"/>
              <a:t>J Supports active learning</a:t>
            </a:r>
          </a:p>
          <a:p>
            <a:pPr fontAlgn="auto"/>
            <a:r>
              <a:rPr lang="en-GB" sz="1600" dirty="0"/>
              <a:t>Encourages play-based practice</a:t>
            </a:r>
          </a:p>
          <a:p>
            <a:pPr fontAlgn="auto"/>
            <a:r>
              <a:rPr lang="en-GB" sz="1600" dirty="0"/>
              <a:t>• Influential within EYFS</a:t>
            </a:r>
          </a:p>
          <a:p>
            <a:pPr marL="0" indent="0" fontAlgn="auto">
              <a:buNone/>
            </a:pPr>
            <a:endParaRPr lang="en-GB" sz="1800" b="1" dirty="0"/>
          </a:p>
          <a:p>
            <a:pPr marL="0" indent="0" fontAlgn="auto">
              <a:buNone/>
            </a:pPr>
            <a:r>
              <a:rPr lang="en-GB" sz="1800" b="1" dirty="0"/>
              <a:t>Limitations</a:t>
            </a:r>
          </a:p>
          <a:p>
            <a:pPr fontAlgn="auto"/>
            <a:r>
              <a:rPr lang="en-GB" sz="1600" dirty="0"/>
              <a:t>﻿﻿Underestimates young children's abilities.</a:t>
            </a:r>
          </a:p>
          <a:p>
            <a:pPr fontAlgn="auto"/>
            <a:r>
              <a:rPr lang="en-GB" sz="1600" dirty="0"/>
              <a:t>﻿﻿Limited attention to emotions.</a:t>
            </a:r>
          </a:p>
          <a:p>
            <a:pPr fontAlgn="auto"/>
            <a:r>
              <a:rPr lang="en-GB" sz="1600" dirty="0"/>
              <a:t>﻿﻿Limited emphasis on adult guidance.</a:t>
            </a:r>
          </a:p>
          <a:p>
            <a:pPr fontAlgn="auto"/>
            <a:r>
              <a:rPr lang="en-GB" sz="1600" dirty="0"/>
              <a:t>﻿﻿Less consideration of culture and diversity.</a:t>
            </a:r>
          </a:p>
          <a:p>
            <a:pPr fontAlgn="auto"/>
            <a:r>
              <a:rPr lang="en-GB" sz="1600" dirty="0"/>
              <a:t>Relevance to London's Diverse Communities</a:t>
            </a:r>
          </a:p>
          <a:p>
            <a:pPr fontAlgn="auto"/>
            <a:r>
              <a:rPr lang="en-GB" sz="1600" dirty="0"/>
              <a:t>holistic understanding. 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70222-1402-782E-1192-EA2F248A6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9535AD-0807-908B-E955-A6DEFDB1C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9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47074F6-F288-8063-AE5E-F2AB284565EB}"/>
              </a:ext>
            </a:extLst>
          </p:cNvPr>
          <p:cNvSpPr txBox="1">
            <a:spLocks/>
          </p:cNvSpPr>
          <p:nvPr/>
        </p:nvSpPr>
        <p:spPr bwMode="auto">
          <a:xfrm>
            <a:off x="4860032" y="548681"/>
            <a:ext cx="4283968" cy="496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buFont typeface="Arial" panose="020B0604020202020204" pitchFamily="34" charset="0"/>
              <a:buNone/>
            </a:pPr>
            <a:endParaRPr lang="en-GB" sz="1800" b="1" dirty="0"/>
          </a:p>
          <a:p>
            <a:pPr marL="0" indent="0" fontAlgn="auto">
              <a:buNone/>
            </a:pPr>
            <a:r>
              <a:rPr lang="en-GB" sz="1800" b="1" dirty="0"/>
              <a:t>Relevance to London's Diverse Communities</a:t>
            </a:r>
          </a:p>
          <a:p>
            <a:pPr fontAlgn="auto"/>
            <a:r>
              <a:rPr lang="en-GB" sz="1600" dirty="0"/>
              <a:t>Practitioners should also consider:</a:t>
            </a:r>
          </a:p>
          <a:p>
            <a:pPr fontAlgn="auto"/>
            <a:r>
              <a:rPr lang="en-GB" sz="1600" dirty="0"/>
              <a:t>﻿﻿multilingual families</a:t>
            </a:r>
          </a:p>
          <a:p>
            <a:pPr fontAlgn="auto"/>
            <a:r>
              <a:rPr lang="en-GB" sz="1600" dirty="0"/>
              <a:t>﻿﻿cultural beliefs</a:t>
            </a:r>
          </a:p>
          <a:p>
            <a:pPr fontAlgn="auto"/>
            <a:r>
              <a:rPr lang="en-GB" sz="1600" dirty="0"/>
              <a:t>﻿﻿socioeconomic factors</a:t>
            </a:r>
          </a:p>
          <a:p>
            <a:pPr fontAlgn="auto"/>
            <a:r>
              <a:rPr lang="en-GB" sz="1600" dirty="0"/>
              <a:t>﻿﻿family diversity</a:t>
            </a:r>
          </a:p>
          <a:p>
            <a:pPr fontAlgn="auto"/>
            <a:r>
              <a:rPr lang="en-GB" sz="1600" dirty="0"/>
              <a:t>Combining Piaget with Vygotsky and attachment theory provides a more holistic understanding.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099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9018D-4E8F-C6ED-EC16-5479AC43B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973A8-1D34-A599-E801-801E4DE61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7859216" cy="3917032"/>
          </a:xfrm>
        </p:spPr>
        <p:txBody>
          <a:bodyPr/>
          <a:lstStyle/>
          <a:p>
            <a:pPr fontAlgn="auto"/>
            <a:r>
              <a:rPr lang="en-GB" dirty="0"/>
              <a:t>﻿﻿</a:t>
            </a:r>
            <a:r>
              <a:rPr lang="en-GB" sz="1800" dirty="0"/>
              <a:t>Piaget explains how children actively construct knowledge through experience.</a:t>
            </a:r>
          </a:p>
          <a:p>
            <a:pPr fontAlgn="auto"/>
            <a:r>
              <a:rPr lang="en-GB" sz="1800" dirty="0"/>
              <a:t>﻿﻿Isaac's disrupted early experiences may have affected cognitive development.</a:t>
            </a:r>
          </a:p>
          <a:p>
            <a:pPr fontAlgn="auto"/>
            <a:r>
              <a:rPr lang="en-GB" sz="1800" dirty="0"/>
              <a:t>﻿﻿Both biological and environmental factors influence his wellbeing.</a:t>
            </a:r>
          </a:p>
          <a:p>
            <a:pPr fontAlgn="auto"/>
            <a:r>
              <a:rPr lang="en-GB" sz="1800" dirty="0"/>
              <a:t>﻿﻿Play-based learning, secure relationships and language-rich experiences can support his development.</a:t>
            </a:r>
          </a:p>
          <a:p>
            <a:pPr fontAlgn="auto"/>
            <a:r>
              <a:rPr lang="en-GB" sz="1800" dirty="0"/>
              <a:t>﻿﻿Piaget remains valuable but is most effective when combined with complementary developmental theories.</a:t>
            </a:r>
          </a:p>
          <a:p>
            <a:br>
              <a:rPr lang="en-GB" dirty="0"/>
            </a:b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32EC2F-4258-560E-A4EE-06546E35D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CDD28-104D-F597-A2BE-3E6B2DE05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6140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C799D-7E8C-B2F8-2B5E-C1532C856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5E667-FC31-A96F-3D3B-F83F76FFE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4824537"/>
          </a:xfrm>
        </p:spPr>
        <p:txBody>
          <a:bodyPr/>
          <a:lstStyle/>
          <a:p>
            <a:pPr fontAlgn="auto"/>
            <a:r>
              <a:rPr lang="en-GB" sz="1400" dirty="0"/>
              <a:t>Bowlby, J. (1988) A Secure Base: Parent-Child Attachment and Healthy Human Development.</a:t>
            </a:r>
          </a:p>
          <a:p>
            <a:pPr marL="0" indent="0" fontAlgn="auto">
              <a:buNone/>
            </a:pPr>
            <a:r>
              <a:rPr lang="en-GB" sz="1400" dirty="0"/>
              <a:t>       London: Routledge.</a:t>
            </a:r>
          </a:p>
          <a:p>
            <a:pPr marL="0" indent="0" fontAlgn="auto">
              <a:buNone/>
            </a:pPr>
            <a:endParaRPr lang="en-GB" sz="1400" dirty="0"/>
          </a:p>
          <a:p>
            <a:pPr fontAlgn="auto"/>
            <a:r>
              <a:rPr lang="en-GB" sz="1400" dirty="0"/>
              <a:t>Bronfenbrenner, U. (1979) The Ecology of Human Development. Cambridge, MA: Harvard University Press.</a:t>
            </a:r>
          </a:p>
          <a:p>
            <a:pPr fontAlgn="auto"/>
            <a:r>
              <a:rPr lang="en-GB" sz="1400" dirty="0"/>
              <a:t>Bruce, T. (2021) Early Childhood Education. 6th </a:t>
            </a:r>
            <a:r>
              <a:rPr lang="en-GB" sz="1400" dirty="0" err="1"/>
              <a:t>edn</a:t>
            </a:r>
            <a:r>
              <a:rPr lang="en-GB" sz="1400" dirty="0"/>
              <a:t>. London: Hodder Education.</a:t>
            </a:r>
          </a:p>
          <a:p>
            <a:pPr marL="0" indent="0" fontAlgn="auto">
              <a:buNone/>
            </a:pPr>
            <a:endParaRPr lang="en-GB" sz="1400" dirty="0"/>
          </a:p>
          <a:p>
            <a:pPr fontAlgn="auto"/>
            <a:r>
              <a:rPr lang="en-GB" sz="1400" dirty="0"/>
              <a:t>Department for Education (2024) Statutory Framework for the Early Years Foundation Stage.</a:t>
            </a:r>
          </a:p>
          <a:p>
            <a:pPr marL="0" indent="0" fontAlgn="auto">
              <a:buNone/>
            </a:pPr>
            <a:r>
              <a:rPr lang="en-GB" sz="1400" dirty="0"/>
              <a:t>        London: DfE.</a:t>
            </a:r>
          </a:p>
          <a:p>
            <a:pPr fontAlgn="auto"/>
            <a:r>
              <a:rPr lang="en-GB" sz="1400" dirty="0"/>
              <a:t>Nutbrown, C. (2011) Threads of Thinking. 4th </a:t>
            </a:r>
            <a:r>
              <a:rPr lang="en-GB" sz="1400" dirty="0" err="1"/>
              <a:t>edn</a:t>
            </a:r>
            <a:r>
              <a:rPr lang="en-GB" sz="1400" dirty="0"/>
              <a:t>. London: SAGE.</a:t>
            </a:r>
          </a:p>
          <a:p>
            <a:pPr fontAlgn="auto"/>
            <a:r>
              <a:rPr lang="en-GB" sz="1400" dirty="0"/>
              <a:t>Piaget, J. (1952) The Origins of Intelligence in Children. New York: International Universities Press.</a:t>
            </a:r>
          </a:p>
          <a:p>
            <a:pPr fontAlgn="auto"/>
            <a:r>
              <a:rPr lang="en-GB" sz="1400" dirty="0"/>
              <a:t>Shonkoff, J.P. and Phillips, D.A. (2000) From Neurons to </a:t>
            </a:r>
            <a:r>
              <a:rPr lang="en-GB" sz="1400" dirty="0" err="1"/>
              <a:t>Neighborhoods</a:t>
            </a:r>
            <a:r>
              <a:rPr lang="en-GB" sz="1400" dirty="0"/>
              <a:t>: The Science of Early Childhood Development. Washington, DC: National Academies Press.</a:t>
            </a:r>
          </a:p>
          <a:p>
            <a:pPr fontAlgn="auto"/>
            <a:r>
              <a:rPr lang="en-GB" sz="1400" dirty="0"/>
              <a:t>Vygotsky, L.S. (1978) Mind in Society: The Development of Higher Psychological Processes.</a:t>
            </a:r>
          </a:p>
          <a:p>
            <a:pPr marL="0" indent="0" fontAlgn="auto">
              <a:buNone/>
            </a:pPr>
            <a:r>
              <a:rPr lang="en-GB" sz="1400" dirty="0"/>
              <a:t>       Cambridge, MA: Harvard University Press.</a:t>
            </a:r>
          </a:p>
          <a:p>
            <a:pPr fontAlgn="auto"/>
            <a:r>
              <a:rPr lang="en-GB" sz="1400" dirty="0"/>
              <a:t>Wood, E. (2014) Play, Learning and the Early Childhood Curriculum. 4th </a:t>
            </a:r>
            <a:r>
              <a:rPr lang="en-GB" sz="1400" dirty="0" err="1"/>
              <a:t>edn</a:t>
            </a:r>
            <a:r>
              <a:rPr lang="en-GB" sz="1400" dirty="0"/>
              <a:t>. London: SAGE.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01495-A69D-E67C-71CA-FE39FB72C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BF0485-522B-A847-805E-08E58C2275EF}" type="datetime1">
              <a:rPr lang="en-GB" altLang="en-US" smtClean="0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F39DA8-C351-7193-5172-AB1C0A2C0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DEA08-CFEC-D143-BB8B-8EBF4DD29D02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816166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7FCDE2454B5D4AA3EF5C4450A090BD" ma:contentTypeVersion="7" ma:contentTypeDescription="Create a new document." ma:contentTypeScope="" ma:versionID="27d99757db8e4755225cc613ff1fc519">
  <xsd:schema xmlns:xsd="http://www.w3.org/2001/XMLSchema" xmlns:xs="http://www.w3.org/2001/XMLSchema" xmlns:p="http://schemas.microsoft.com/office/2006/metadata/properties" xmlns:ns3="8b38c207-d33f-48c3-9051-834cdbb76a3f" xmlns:ns4="47edf517-a845-4767-9843-da4f74c86aaa" targetNamespace="http://schemas.microsoft.com/office/2006/metadata/properties" ma:root="true" ma:fieldsID="d255ebf4ab84ab40fc26f95d462ffd31" ns3:_="" ns4:_="">
    <xsd:import namespace="8b38c207-d33f-48c3-9051-834cdbb76a3f"/>
    <xsd:import namespace="47edf517-a845-4767-9843-da4f74c86aa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38c207-d33f-48c3-9051-834cdbb76a3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edf517-a845-4767-9843-da4f74c86aa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EFED6C-E6B2-49AC-8283-4399755222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b38c207-d33f-48c3-9051-834cdbb76a3f"/>
    <ds:schemaRef ds:uri="47edf517-a845-4767-9843-da4f74c86aa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0D2D7F5-87E8-495E-90AE-C3B3639E87C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2575</TotalTime>
  <Words>958</Words>
  <Application>Microsoft Macintosh PowerPoint</Application>
  <PresentationFormat>On-screen Show (4:3)</PresentationFormat>
  <Paragraphs>192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Psychology in Health and Social Care (LCHS4010_LON)</vt:lpstr>
      <vt:lpstr>Introduction to Isaac's Case</vt:lpstr>
      <vt:lpstr>Piaget's Cognitive Theory  Key Concepts </vt:lpstr>
      <vt:lpstr>Developmental Assumptions and Relevance </vt:lpstr>
      <vt:lpstr>Why Piaget Explains  Isaac's Situation </vt:lpstr>
      <vt:lpstr>Applying the Theory to Isaac Experienced</vt:lpstr>
      <vt:lpstr> Nature and Nurture Consideration </vt:lpstr>
      <vt:lpstr>Practical Support Plan </vt:lpstr>
      <vt:lpstr>Critical Evaluation 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Elizabeth Olutayeshe (2514334)</cp:lastModifiedBy>
  <cp:revision>78</cp:revision>
  <cp:lastPrinted>1601-01-01T00:00:00Z</cp:lastPrinted>
  <dcterms:created xsi:type="dcterms:W3CDTF">2002-10-07T19:43:58Z</dcterms:created>
  <dcterms:modified xsi:type="dcterms:W3CDTF">2026-07-09T18:14:10Z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0x010100937FCDE2454B5D4AA3EF5C4450A090BD</vt:lpwstr>
  </property>
</Properties>
</file>