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2"/>
  </p:notesMasterIdLst>
  <p:sldIdLst>
    <p:sldId id="256" r:id="rId2"/>
    <p:sldId id="258" r:id="rId3"/>
    <p:sldId id="265" r:id="rId4"/>
    <p:sldId id="262" r:id="rId5"/>
    <p:sldId id="264" r:id="rId6"/>
    <p:sldId id="263" r:id="rId7"/>
    <p:sldId id="261" r:id="rId8"/>
    <p:sldId id="259" r:id="rId9"/>
    <p:sldId id="260" r:id="rId10"/>
    <p:sldId id="257"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9478" autoAdjust="0"/>
  </p:normalViewPr>
  <p:slideViewPr>
    <p:cSldViewPr snapToGrid="0">
      <p:cViewPr varScale="1">
        <p:scale>
          <a:sx n="69" d="100"/>
          <a:sy n="69" d="100"/>
        </p:scale>
        <p:origin x="1234"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23DEE5-807A-4B32-91F6-4621FB288136}" type="datetimeFigureOut">
              <a:rPr lang="en-GB" smtClean="0"/>
              <a:t>15/05/2018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0DD3DC-00CB-4E4C-B6B8-809EB6C81AD1}" type="slidenum">
              <a:rPr lang="en-GB" smtClean="0"/>
              <a:t>‹#›</a:t>
            </a:fld>
            <a:endParaRPr lang="en-GB"/>
          </a:p>
        </p:txBody>
      </p:sp>
    </p:spTree>
    <p:extLst>
      <p:ext uri="{BB962C8B-B14F-4D97-AF65-F5344CB8AC3E}">
        <p14:creationId xmlns:p14="http://schemas.microsoft.com/office/powerpoint/2010/main" val="37816328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0DD3DC-00CB-4E4C-B6B8-809EB6C81AD1}" type="slidenum">
              <a:rPr lang="en-GB" smtClean="0"/>
              <a:t>1</a:t>
            </a:fld>
            <a:endParaRPr lang="en-GB"/>
          </a:p>
        </p:txBody>
      </p:sp>
    </p:spTree>
    <p:extLst>
      <p:ext uri="{BB962C8B-B14F-4D97-AF65-F5344CB8AC3E}">
        <p14:creationId xmlns:p14="http://schemas.microsoft.com/office/powerpoint/2010/main" val="35000720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0DD3DC-00CB-4E4C-B6B8-809EB6C81AD1}" type="slidenum">
              <a:rPr lang="en-GB" smtClean="0"/>
              <a:t>2</a:t>
            </a:fld>
            <a:endParaRPr lang="en-GB"/>
          </a:p>
        </p:txBody>
      </p:sp>
    </p:spTree>
    <p:extLst>
      <p:ext uri="{BB962C8B-B14F-4D97-AF65-F5344CB8AC3E}">
        <p14:creationId xmlns:p14="http://schemas.microsoft.com/office/powerpoint/2010/main" val="24223247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0DD3DC-00CB-4E4C-B6B8-809EB6C81AD1}" type="slidenum">
              <a:rPr lang="en-GB" smtClean="0"/>
              <a:t>3</a:t>
            </a:fld>
            <a:endParaRPr lang="en-GB"/>
          </a:p>
        </p:txBody>
      </p:sp>
    </p:spTree>
    <p:extLst>
      <p:ext uri="{BB962C8B-B14F-4D97-AF65-F5344CB8AC3E}">
        <p14:creationId xmlns:p14="http://schemas.microsoft.com/office/powerpoint/2010/main" val="8302169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0DD3DC-00CB-4E4C-B6B8-809EB6C81AD1}" type="slidenum">
              <a:rPr lang="en-GB" smtClean="0"/>
              <a:t>4</a:t>
            </a:fld>
            <a:endParaRPr lang="en-GB"/>
          </a:p>
        </p:txBody>
      </p:sp>
    </p:spTree>
    <p:extLst>
      <p:ext uri="{BB962C8B-B14F-4D97-AF65-F5344CB8AC3E}">
        <p14:creationId xmlns:p14="http://schemas.microsoft.com/office/powerpoint/2010/main" val="40999158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0DD3DC-00CB-4E4C-B6B8-809EB6C81AD1}" type="slidenum">
              <a:rPr lang="en-GB" smtClean="0"/>
              <a:t>5</a:t>
            </a:fld>
            <a:endParaRPr lang="en-GB"/>
          </a:p>
        </p:txBody>
      </p:sp>
    </p:spTree>
    <p:extLst>
      <p:ext uri="{BB962C8B-B14F-4D97-AF65-F5344CB8AC3E}">
        <p14:creationId xmlns:p14="http://schemas.microsoft.com/office/powerpoint/2010/main" val="5748227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0DD3DC-00CB-4E4C-B6B8-809EB6C81AD1}" type="slidenum">
              <a:rPr lang="en-GB" smtClean="0"/>
              <a:t>6</a:t>
            </a:fld>
            <a:endParaRPr lang="en-GB"/>
          </a:p>
        </p:txBody>
      </p:sp>
    </p:spTree>
    <p:extLst>
      <p:ext uri="{BB962C8B-B14F-4D97-AF65-F5344CB8AC3E}">
        <p14:creationId xmlns:p14="http://schemas.microsoft.com/office/powerpoint/2010/main" val="3278054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0DD3DC-00CB-4E4C-B6B8-809EB6C81AD1}" type="slidenum">
              <a:rPr lang="en-GB" smtClean="0"/>
              <a:t>7</a:t>
            </a:fld>
            <a:endParaRPr lang="en-GB"/>
          </a:p>
        </p:txBody>
      </p:sp>
    </p:spTree>
    <p:extLst>
      <p:ext uri="{BB962C8B-B14F-4D97-AF65-F5344CB8AC3E}">
        <p14:creationId xmlns:p14="http://schemas.microsoft.com/office/powerpoint/2010/main" val="35863845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0DD3DC-00CB-4E4C-B6B8-809EB6C81AD1}" type="slidenum">
              <a:rPr lang="en-GB" smtClean="0"/>
              <a:t>8</a:t>
            </a:fld>
            <a:endParaRPr lang="en-GB"/>
          </a:p>
        </p:txBody>
      </p:sp>
    </p:spTree>
    <p:extLst>
      <p:ext uri="{BB962C8B-B14F-4D97-AF65-F5344CB8AC3E}">
        <p14:creationId xmlns:p14="http://schemas.microsoft.com/office/powerpoint/2010/main" val="20411763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5/15/2018</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5/15/2018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5/15/2018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5/15/2018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5/15/2018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5/15/2018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5/15/2018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5/15/2018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5/15/2018</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effectLst>
            <a:outerShdw blurRad="177800" dist="38100" dir="2700000" algn="tl">
              <a:srgbClr val="000000">
                <a:alpha val="24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effectLst>
            <a:outerShdw blurRad="152400" dist="38100" dir="2700000" algn="tl">
              <a:srgbClr val="000000">
                <a:alpha val="36000"/>
              </a:srgbClr>
            </a:outerShdw>
          </a:effectLst>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effectLst>
            <a:outerShdw blurRad="152400" dist="38100" dir="2700000" algn="tl">
              <a:srgbClr val="000000">
                <a:alpha val="36000"/>
              </a:srgbClr>
            </a:outerShdw>
          </a:effectLst>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effectLst>
            <a:outerShdw blurRad="152400" dist="38100" dir="2700000" algn="tl">
              <a:srgbClr val="000000">
                <a:alpha val="36000"/>
              </a:srgbClr>
            </a:outerShdw>
          </a:effectLst>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effectLst>
            <a:outerShdw blurRad="152400" dist="38100" dir="2700000" algn="tl">
              <a:srgbClr val="000000">
                <a:alpha val="36000"/>
              </a:srgbClr>
            </a:outerShdw>
          </a:effectLst>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effectLst>
            <a:outerShdw blurRad="152400" dist="38100" dir="2700000" algn="tl">
              <a:srgbClr val="000000">
                <a:alpha val="36000"/>
              </a:srgbClr>
            </a:outerShdw>
          </a:effectLst>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A3321-DC09-4D9C-8DC6-A36D82C9557E}"/>
              </a:ext>
            </a:extLst>
          </p:cNvPr>
          <p:cNvSpPr>
            <a:spLocks noGrp="1"/>
          </p:cNvSpPr>
          <p:nvPr>
            <p:ph type="ctrTitle"/>
          </p:nvPr>
        </p:nvSpPr>
        <p:spPr>
          <a:xfrm>
            <a:off x="1876424" y="1935407"/>
            <a:ext cx="8791575" cy="2387600"/>
          </a:xfrm>
        </p:spPr>
        <p:txBody>
          <a:bodyPr>
            <a:normAutofit fontScale="90000"/>
          </a:bodyPr>
          <a:lstStyle/>
          <a:p>
            <a:pPr algn="ctr"/>
            <a:r>
              <a:rPr lang="en-GB" sz="6700" dirty="0"/>
              <a:t>Social inclusion </a:t>
            </a:r>
            <a:br>
              <a:rPr lang="en-GB" sz="6700" dirty="0"/>
            </a:br>
            <a:br>
              <a:rPr lang="en-GB" sz="6700" dirty="0"/>
            </a:br>
            <a:r>
              <a:rPr lang="en-GB" sz="6700" dirty="0"/>
              <a:t>attachment theory</a:t>
            </a:r>
            <a:br>
              <a:rPr lang="en-GB" dirty="0"/>
            </a:br>
            <a:endParaRPr lang="en-GB" dirty="0"/>
          </a:p>
        </p:txBody>
      </p:sp>
      <p:sp>
        <p:nvSpPr>
          <p:cNvPr id="3" name="Subtitle 2">
            <a:extLst>
              <a:ext uri="{FF2B5EF4-FFF2-40B4-BE49-F238E27FC236}">
                <a16:creationId xmlns:a16="http://schemas.microsoft.com/office/drawing/2014/main" id="{F264A601-DA64-4030-993F-5C21D45C915C}"/>
              </a:ext>
            </a:extLst>
          </p:cNvPr>
          <p:cNvSpPr>
            <a:spLocks noGrp="1"/>
          </p:cNvSpPr>
          <p:nvPr>
            <p:ph type="subTitle" idx="1"/>
          </p:nvPr>
        </p:nvSpPr>
        <p:spPr>
          <a:xfrm>
            <a:off x="1876424" y="4410930"/>
            <a:ext cx="8791575" cy="1655762"/>
          </a:xfrm>
        </p:spPr>
        <p:txBody>
          <a:bodyPr/>
          <a:lstStyle/>
          <a:p>
            <a:r>
              <a:rPr lang="en-GB" b="1" dirty="0">
                <a:effectLst/>
                <a:latin typeface="Calibri" panose="020F0502020204030204" pitchFamily="34" charset="0"/>
                <a:ea typeface="Times New Roman" panose="02020603050405020304" pitchFamily="18" charset="0"/>
                <a:cs typeface="Times New Roman" panose="02020603050405020304" pitchFamily="18" charset="0"/>
              </a:rPr>
              <a:t>SJSI4017							          Lucy Morgan</a:t>
            </a:r>
          </a:p>
          <a:p>
            <a:r>
              <a:rPr lang="en-GB" b="1" dirty="0">
                <a:effectLst/>
                <a:latin typeface="Calibri" panose="020F0502020204030204" pitchFamily="34" charset="0"/>
                <a:cs typeface="Times New Roman" panose="02020603050405020304" pitchFamily="18" charset="0"/>
              </a:rPr>
              <a:t>								      1607920</a:t>
            </a:r>
            <a:endParaRPr lang="en-GB" dirty="0"/>
          </a:p>
        </p:txBody>
      </p:sp>
    </p:spTree>
    <p:extLst>
      <p:ext uri="{BB962C8B-B14F-4D97-AF65-F5344CB8AC3E}">
        <p14:creationId xmlns:p14="http://schemas.microsoft.com/office/powerpoint/2010/main" val="10260568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28B2A-3D39-44D5-B800-56749D34A33F}"/>
              </a:ext>
            </a:extLst>
          </p:cNvPr>
          <p:cNvSpPr>
            <a:spLocks noGrp="1"/>
          </p:cNvSpPr>
          <p:nvPr>
            <p:ph type="title"/>
          </p:nvPr>
        </p:nvSpPr>
        <p:spPr>
          <a:xfrm>
            <a:off x="1141413" y="618518"/>
            <a:ext cx="9905998" cy="1478570"/>
          </a:xfrm>
        </p:spPr>
        <p:txBody>
          <a:bodyPr/>
          <a:lstStyle/>
          <a:p>
            <a:pPr algn="ctr"/>
            <a:r>
              <a:rPr lang="en-GB" dirty="0"/>
              <a:t>Content</a:t>
            </a:r>
          </a:p>
        </p:txBody>
      </p:sp>
      <p:sp>
        <p:nvSpPr>
          <p:cNvPr id="3" name="Content Placeholder 2">
            <a:extLst>
              <a:ext uri="{FF2B5EF4-FFF2-40B4-BE49-F238E27FC236}">
                <a16:creationId xmlns:a16="http://schemas.microsoft.com/office/drawing/2014/main" id="{5073B770-3C0A-46DF-BAD1-433C6D8D0DB5}"/>
              </a:ext>
            </a:extLst>
          </p:cNvPr>
          <p:cNvSpPr>
            <a:spLocks noGrp="1"/>
          </p:cNvSpPr>
          <p:nvPr>
            <p:ph idx="1"/>
          </p:nvPr>
        </p:nvSpPr>
        <p:spPr>
          <a:xfrm>
            <a:off x="1141412" y="2249487"/>
            <a:ext cx="9905999" cy="3541714"/>
          </a:xfrm>
        </p:spPr>
        <p:txBody>
          <a:bodyPr/>
          <a:lstStyle/>
          <a:p>
            <a:r>
              <a:rPr lang="en-GB" dirty="0"/>
              <a:t>What is attachment theory</a:t>
            </a:r>
          </a:p>
          <a:p>
            <a:r>
              <a:rPr lang="en-GB" dirty="0"/>
              <a:t>History of attachment theory</a:t>
            </a:r>
          </a:p>
          <a:p>
            <a:r>
              <a:rPr lang="en-GB" dirty="0"/>
              <a:t>How attachment theory can be applied </a:t>
            </a:r>
          </a:p>
          <a:p>
            <a:r>
              <a:rPr lang="en-GB" dirty="0"/>
              <a:t>Social learning theory and the impact </a:t>
            </a:r>
          </a:p>
          <a:p>
            <a:r>
              <a:rPr lang="en-GB" dirty="0"/>
              <a:t>Interventions of attachment disorder </a:t>
            </a:r>
          </a:p>
          <a:p>
            <a:endParaRPr lang="en-GB" dirty="0"/>
          </a:p>
          <a:p>
            <a:endParaRPr lang="en-GB" dirty="0"/>
          </a:p>
          <a:p>
            <a:endParaRPr lang="en-GB" dirty="0"/>
          </a:p>
        </p:txBody>
      </p:sp>
      <p:pic>
        <p:nvPicPr>
          <p:cNvPr id="5" name="Picture 4" descr="A close up of a logo&#10;&#10;Description generated with very high confidence">
            <a:extLst>
              <a:ext uri="{FF2B5EF4-FFF2-40B4-BE49-F238E27FC236}">
                <a16:creationId xmlns:a16="http://schemas.microsoft.com/office/drawing/2014/main" id="{E59B9159-65A1-4799-84E6-C22AC39AEF27}"/>
              </a:ext>
            </a:extLst>
          </p:cNvPr>
          <p:cNvPicPr>
            <a:picLocks noChangeAspect="1"/>
          </p:cNvPicPr>
          <p:nvPr/>
        </p:nvPicPr>
        <p:blipFill>
          <a:blip r:embed="rId3"/>
          <a:stretch>
            <a:fillRect/>
          </a:stretch>
        </p:blipFill>
        <p:spPr>
          <a:xfrm>
            <a:off x="6931527" y="2380786"/>
            <a:ext cx="4115884" cy="2576901"/>
          </a:xfrm>
          <a:prstGeom prst="rect">
            <a:avLst/>
          </a:prstGeom>
        </p:spPr>
      </p:pic>
      <p:sp>
        <p:nvSpPr>
          <p:cNvPr id="6" name="TextBox 5">
            <a:extLst>
              <a:ext uri="{FF2B5EF4-FFF2-40B4-BE49-F238E27FC236}">
                <a16:creationId xmlns:a16="http://schemas.microsoft.com/office/drawing/2014/main" id="{B2BD0713-AC29-4450-9DAA-798E903783EC}"/>
              </a:ext>
            </a:extLst>
          </p:cNvPr>
          <p:cNvSpPr txBox="1"/>
          <p:nvPr/>
        </p:nvSpPr>
        <p:spPr>
          <a:xfrm>
            <a:off x="5809785" y="5073805"/>
            <a:ext cx="5237626" cy="307777"/>
          </a:xfrm>
          <a:prstGeom prst="rect">
            <a:avLst/>
          </a:prstGeom>
          <a:noFill/>
        </p:spPr>
        <p:txBody>
          <a:bodyPr wrap="square" rtlCol="0">
            <a:spAutoFit/>
          </a:bodyPr>
          <a:lstStyle/>
          <a:p>
            <a:pPr algn="r"/>
            <a:r>
              <a:rPr lang="en-GB" sz="1400" dirty="0"/>
              <a:t>(Attachment theory, 2018)</a:t>
            </a:r>
          </a:p>
        </p:txBody>
      </p:sp>
    </p:spTree>
    <p:extLst>
      <p:ext uri="{BB962C8B-B14F-4D97-AF65-F5344CB8AC3E}">
        <p14:creationId xmlns:p14="http://schemas.microsoft.com/office/powerpoint/2010/main" val="35336999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28B2A-3D39-44D5-B800-56749D34A33F}"/>
              </a:ext>
            </a:extLst>
          </p:cNvPr>
          <p:cNvSpPr>
            <a:spLocks noGrp="1"/>
          </p:cNvSpPr>
          <p:nvPr>
            <p:ph type="title"/>
          </p:nvPr>
        </p:nvSpPr>
        <p:spPr/>
        <p:txBody>
          <a:bodyPr/>
          <a:lstStyle/>
          <a:p>
            <a:pPr algn="ctr"/>
            <a:r>
              <a:rPr lang="en-GB" dirty="0"/>
              <a:t>What is attachment theory</a:t>
            </a:r>
            <a:br>
              <a:rPr lang="en-GB" dirty="0"/>
            </a:br>
            <a:endParaRPr lang="en-GB" dirty="0"/>
          </a:p>
        </p:txBody>
      </p:sp>
      <p:sp>
        <p:nvSpPr>
          <p:cNvPr id="3" name="Content Placeholder 2">
            <a:extLst>
              <a:ext uri="{FF2B5EF4-FFF2-40B4-BE49-F238E27FC236}">
                <a16:creationId xmlns:a16="http://schemas.microsoft.com/office/drawing/2014/main" id="{5073B770-3C0A-46DF-BAD1-433C6D8D0DB5}"/>
              </a:ext>
            </a:extLst>
          </p:cNvPr>
          <p:cNvSpPr>
            <a:spLocks noGrp="1"/>
          </p:cNvSpPr>
          <p:nvPr>
            <p:ph idx="1"/>
          </p:nvPr>
        </p:nvSpPr>
        <p:spPr/>
        <p:txBody>
          <a:bodyPr/>
          <a:lstStyle/>
          <a:p>
            <a:pPr marL="0" indent="0">
              <a:buNone/>
            </a:pPr>
            <a:endParaRPr lang="en-GB" dirty="0"/>
          </a:p>
          <a:p>
            <a:endParaRPr lang="en-GB" dirty="0"/>
          </a:p>
          <a:p>
            <a:endParaRPr lang="en-GB" dirty="0"/>
          </a:p>
        </p:txBody>
      </p:sp>
      <p:pic>
        <p:nvPicPr>
          <p:cNvPr id="5" name="Picture 4" descr="A close up of a hand&#10;&#10;Description generated with very high confidence">
            <a:extLst>
              <a:ext uri="{FF2B5EF4-FFF2-40B4-BE49-F238E27FC236}">
                <a16:creationId xmlns:a16="http://schemas.microsoft.com/office/drawing/2014/main" id="{A575C8A2-787D-4D79-9F4B-07D359E6AE46}"/>
              </a:ext>
            </a:extLst>
          </p:cNvPr>
          <p:cNvPicPr>
            <a:picLocks noChangeAspect="1"/>
          </p:cNvPicPr>
          <p:nvPr/>
        </p:nvPicPr>
        <p:blipFill>
          <a:blip r:embed="rId3"/>
          <a:stretch>
            <a:fillRect/>
          </a:stretch>
        </p:blipFill>
        <p:spPr>
          <a:xfrm>
            <a:off x="3142437" y="1492900"/>
            <a:ext cx="5733934" cy="4298301"/>
          </a:xfrm>
          <a:prstGeom prst="rect">
            <a:avLst/>
          </a:prstGeom>
        </p:spPr>
      </p:pic>
      <p:sp>
        <p:nvSpPr>
          <p:cNvPr id="6" name="TextBox 5">
            <a:extLst>
              <a:ext uri="{FF2B5EF4-FFF2-40B4-BE49-F238E27FC236}">
                <a16:creationId xmlns:a16="http://schemas.microsoft.com/office/drawing/2014/main" id="{1FF26000-DABC-4A29-9AE4-0605A0B2A2F4}"/>
              </a:ext>
            </a:extLst>
          </p:cNvPr>
          <p:cNvSpPr txBox="1"/>
          <p:nvPr/>
        </p:nvSpPr>
        <p:spPr>
          <a:xfrm>
            <a:off x="5330283" y="5791201"/>
            <a:ext cx="5717128" cy="307777"/>
          </a:xfrm>
          <a:prstGeom prst="rect">
            <a:avLst/>
          </a:prstGeom>
          <a:noFill/>
        </p:spPr>
        <p:txBody>
          <a:bodyPr wrap="square" rtlCol="0">
            <a:spAutoFit/>
          </a:bodyPr>
          <a:lstStyle/>
          <a:p>
            <a:pPr algn="r"/>
            <a:r>
              <a:rPr lang="en-GB" sz="1400" dirty="0"/>
              <a:t>(Attachment theory, 2017; Psychologist World, 2018)</a:t>
            </a:r>
          </a:p>
        </p:txBody>
      </p:sp>
    </p:spTree>
    <p:extLst>
      <p:ext uri="{BB962C8B-B14F-4D97-AF65-F5344CB8AC3E}">
        <p14:creationId xmlns:p14="http://schemas.microsoft.com/office/powerpoint/2010/main" val="2423498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28B2A-3D39-44D5-B800-56749D34A33F}"/>
              </a:ext>
            </a:extLst>
          </p:cNvPr>
          <p:cNvSpPr>
            <a:spLocks noGrp="1"/>
          </p:cNvSpPr>
          <p:nvPr>
            <p:ph type="title"/>
          </p:nvPr>
        </p:nvSpPr>
        <p:spPr/>
        <p:txBody>
          <a:bodyPr>
            <a:normAutofit/>
          </a:bodyPr>
          <a:lstStyle/>
          <a:p>
            <a:pPr algn="ctr"/>
            <a:r>
              <a:rPr lang="en-GB" dirty="0"/>
              <a:t>History of attachment theory</a:t>
            </a:r>
            <a:br>
              <a:rPr lang="en-GB" dirty="0"/>
            </a:br>
            <a:endParaRPr lang="en-GB" dirty="0"/>
          </a:p>
        </p:txBody>
      </p:sp>
      <p:sp>
        <p:nvSpPr>
          <p:cNvPr id="3" name="Content Placeholder 2">
            <a:extLst>
              <a:ext uri="{FF2B5EF4-FFF2-40B4-BE49-F238E27FC236}">
                <a16:creationId xmlns:a16="http://schemas.microsoft.com/office/drawing/2014/main" id="{5073B770-3C0A-46DF-BAD1-433C6D8D0DB5}"/>
              </a:ext>
            </a:extLst>
          </p:cNvPr>
          <p:cNvSpPr>
            <a:spLocks noGrp="1"/>
          </p:cNvSpPr>
          <p:nvPr>
            <p:ph idx="1"/>
          </p:nvPr>
        </p:nvSpPr>
        <p:spPr/>
        <p:txBody>
          <a:bodyPr/>
          <a:lstStyle/>
          <a:p>
            <a:endParaRPr lang="en-GB" dirty="0"/>
          </a:p>
          <a:p>
            <a:r>
              <a:rPr lang="en-GB" dirty="0"/>
              <a:t>John Bowlby </a:t>
            </a:r>
          </a:p>
          <a:p>
            <a:r>
              <a:rPr lang="en-GB" dirty="0"/>
              <a:t>Mary Ainsworth</a:t>
            </a:r>
          </a:p>
          <a:p>
            <a:r>
              <a:rPr lang="en-US" dirty="0"/>
              <a:t>Cindy </a:t>
            </a:r>
            <a:r>
              <a:rPr lang="en-US" dirty="0" err="1"/>
              <a:t>Hazan</a:t>
            </a:r>
            <a:r>
              <a:rPr lang="en-US" dirty="0"/>
              <a:t> and Phillip Shaver</a:t>
            </a:r>
          </a:p>
          <a:p>
            <a:endParaRPr lang="en-US" dirty="0"/>
          </a:p>
          <a:p>
            <a:pPr marL="0" indent="0" algn="r">
              <a:buNone/>
            </a:pPr>
            <a:r>
              <a:rPr lang="en-US" dirty="0"/>
              <a:t>(</a:t>
            </a:r>
            <a:r>
              <a:rPr lang="en-US" sz="1400" dirty="0"/>
              <a:t>Psychologist World, 2018; Simply Psychology, 2007; </a:t>
            </a:r>
            <a:r>
              <a:rPr lang="en-US" sz="1400" dirty="0" err="1"/>
              <a:t>Cromby</a:t>
            </a:r>
            <a:r>
              <a:rPr lang="en-US" sz="1400" dirty="0"/>
              <a:t>, J., Harper, D., </a:t>
            </a:r>
            <a:r>
              <a:rPr lang="en-US" sz="1400" dirty="0" err="1"/>
              <a:t>Reavey</a:t>
            </a:r>
            <a:r>
              <a:rPr lang="en-US" sz="1400" dirty="0"/>
              <a:t>, P. 2013)</a:t>
            </a:r>
            <a:endParaRPr lang="en-GB" sz="1400" dirty="0"/>
          </a:p>
          <a:p>
            <a:endParaRPr lang="en-GB" dirty="0"/>
          </a:p>
          <a:p>
            <a:endParaRPr lang="en-GB" dirty="0"/>
          </a:p>
          <a:p>
            <a:endParaRPr lang="en-GB" dirty="0"/>
          </a:p>
        </p:txBody>
      </p:sp>
    </p:spTree>
    <p:extLst>
      <p:ext uri="{BB962C8B-B14F-4D97-AF65-F5344CB8AC3E}">
        <p14:creationId xmlns:p14="http://schemas.microsoft.com/office/powerpoint/2010/main" val="39193710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28B2A-3D39-44D5-B800-56749D34A33F}"/>
              </a:ext>
            </a:extLst>
          </p:cNvPr>
          <p:cNvSpPr>
            <a:spLocks noGrp="1"/>
          </p:cNvSpPr>
          <p:nvPr>
            <p:ph type="title"/>
          </p:nvPr>
        </p:nvSpPr>
        <p:spPr/>
        <p:txBody>
          <a:bodyPr/>
          <a:lstStyle/>
          <a:p>
            <a:pPr algn="ctr"/>
            <a:r>
              <a:rPr lang="en-GB" dirty="0"/>
              <a:t>How attachment theory can be applied </a:t>
            </a:r>
            <a:br>
              <a:rPr lang="en-GB" dirty="0"/>
            </a:br>
            <a:endParaRPr lang="en-GB" dirty="0"/>
          </a:p>
        </p:txBody>
      </p:sp>
      <p:pic>
        <p:nvPicPr>
          <p:cNvPr id="5" name="Content Placeholder 4" descr="A close up of text on a white background&#10;&#10;Description generated with very high confidence">
            <a:extLst>
              <a:ext uri="{FF2B5EF4-FFF2-40B4-BE49-F238E27FC236}">
                <a16:creationId xmlns:a16="http://schemas.microsoft.com/office/drawing/2014/main" id="{8EE73E19-7E33-4EFC-98BB-99954BC27729}"/>
              </a:ext>
            </a:extLst>
          </p:cNvPr>
          <p:cNvPicPr>
            <a:picLocks noGrp="1" noChangeAspect="1"/>
          </p:cNvPicPr>
          <p:nvPr>
            <p:ph idx="1"/>
          </p:nvPr>
        </p:nvPicPr>
        <p:blipFill>
          <a:blip r:embed="rId3"/>
          <a:stretch>
            <a:fillRect/>
          </a:stretch>
        </p:blipFill>
        <p:spPr>
          <a:xfrm>
            <a:off x="2333487" y="1368954"/>
            <a:ext cx="7525026" cy="5016685"/>
          </a:xfrm>
        </p:spPr>
      </p:pic>
      <p:sp>
        <p:nvSpPr>
          <p:cNvPr id="6" name="TextBox 5">
            <a:extLst>
              <a:ext uri="{FF2B5EF4-FFF2-40B4-BE49-F238E27FC236}">
                <a16:creationId xmlns:a16="http://schemas.microsoft.com/office/drawing/2014/main" id="{25B22CA7-AA8B-4E70-899F-8A56FE7FE77B}"/>
              </a:ext>
            </a:extLst>
          </p:cNvPr>
          <p:cNvSpPr txBox="1"/>
          <p:nvPr/>
        </p:nvSpPr>
        <p:spPr>
          <a:xfrm>
            <a:off x="5963021" y="6385639"/>
            <a:ext cx="5710259" cy="307777"/>
          </a:xfrm>
          <a:prstGeom prst="rect">
            <a:avLst/>
          </a:prstGeom>
          <a:noFill/>
        </p:spPr>
        <p:txBody>
          <a:bodyPr wrap="square" rtlCol="0">
            <a:spAutoFit/>
          </a:bodyPr>
          <a:lstStyle/>
          <a:p>
            <a:r>
              <a:rPr lang="en-GB" sz="1400" dirty="0"/>
              <a:t>                                                         Maslow’s Pyramid (Salazar, 2017)</a:t>
            </a:r>
          </a:p>
        </p:txBody>
      </p:sp>
    </p:spTree>
    <p:extLst>
      <p:ext uri="{BB962C8B-B14F-4D97-AF65-F5344CB8AC3E}">
        <p14:creationId xmlns:p14="http://schemas.microsoft.com/office/powerpoint/2010/main" val="7900539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28B2A-3D39-44D5-B800-56749D34A33F}"/>
              </a:ext>
            </a:extLst>
          </p:cNvPr>
          <p:cNvSpPr>
            <a:spLocks noGrp="1"/>
          </p:cNvSpPr>
          <p:nvPr>
            <p:ph type="title"/>
          </p:nvPr>
        </p:nvSpPr>
        <p:spPr/>
        <p:txBody>
          <a:bodyPr/>
          <a:lstStyle/>
          <a:p>
            <a:pPr algn="ctr"/>
            <a:r>
              <a:rPr lang="en-GB" dirty="0"/>
              <a:t>Social learning theory </a:t>
            </a:r>
          </a:p>
        </p:txBody>
      </p:sp>
      <p:sp>
        <p:nvSpPr>
          <p:cNvPr id="3" name="Content Placeholder 2">
            <a:extLst>
              <a:ext uri="{FF2B5EF4-FFF2-40B4-BE49-F238E27FC236}">
                <a16:creationId xmlns:a16="http://schemas.microsoft.com/office/drawing/2014/main" id="{5073B770-3C0A-46DF-BAD1-433C6D8D0DB5}"/>
              </a:ext>
            </a:extLst>
          </p:cNvPr>
          <p:cNvSpPr>
            <a:spLocks noGrp="1"/>
          </p:cNvSpPr>
          <p:nvPr>
            <p:ph idx="1"/>
          </p:nvPr>
        </p:nvSpPr>
        <p:spPr/>
        <p:txBody>
          <a:bodyPr/>
          <a:lstStyle/>
          <a:p>
            <a:endParaRPr lang="en-GB" dirty="0"/>
          </a:p>
          <a:p>
            <a:endParaRPr lang="en-GB" dirty="0"/>
          </a:p>
          <a:p>
            <a:r>
              <a:rPr lang="en-GB" dirty="0"/>
              <a:t>Bobo-doll</a:t>
            </a:r>
          </a:p>
          <a:p>
            <a:r>
              <a:rPr lang="en-GB" dirty="0"/>
              <a:t>Social Learning theory </a:t>
            </a:r>
          </a:p>
          <a:p>
            <a:endParaRPr lang="en-GB" dirty="0"/>
          </a:p>
        </p:txBody>
      </p:sp>
      <p:pic>
        <p:nvPicPr>
          <p:cNvPr id="8" name="Picture 7">
            <a:extLst>
              <a:ext uri="{FF2B5EF4-FFF2-40B4-BE49-F238E27FC236}">
                <a16:creationId xmlns:a16="http://schemas.microsoft.com/office/drawing/2014/main" id="{929DE143-8E28-48C5-8293-3B6F71CAF2D8}"/>
              </a:ext>
            </a:extLst>
          </p:cNvPr>
          <p:cNvPicPr>
            <a:picLocks noChangeAspect="1"/>
          </p:cNvPicPr>
          <p:nvPr/>
        </p:nvPicPr>
        <p:blipFill>
          <a:blip r:embed="rId3"/>
          <a:stretch>
            <a:fillRect/>
          </a:stretch>
        </p:blipFill>
        <p:spPr>
          <a:xfrm>
            <a:off x="8884152" y="1570695"/>
            <a:ext cx="2028825" cy="4095750"/>
          </a:xfrm>
          <a:prstGeom prst="rect">
            <a:avLst/>
          </a:prstGeom>
        </p:spPr>
      </p:pic>
      <p:sp>
        <p:nvSpPr>
          <p:cNvPr id="4" name="TextBox 3">
            <a:extLst>
              <a:ext uri="{FF2B5EF4-FFF2-40B4-BE49-F238E27FC236}">
                <a16:creationId xmlns:a16="http://schemas.microsoft.com/office/drawing/2014/main" id="{E79ACFDE-EE76-4AD4-A614-AB5638134397}"/>
              </a:ext>
            </a:extLst>
          </p:cNvPr>
          <p:cNvSpPr txBox="1"/>
          <p:nvPr/>
        </p:nvSpPr>
        <p:spPr>
          <a:xfrm>
            <a:off x="4337824" y="5876693"/>
            <a:ext cx="6709587" cy="307777"/>
          </a:xfrm>
          <a:prstGeom prst="rect">
            <a:avLst/>
          </a:prstGeom>
          <a:noFill/>
        </p:spPr>
        <p:txBody>
          <a:bodyPr wrap="square" rtlCol="0">
            <a:spAutoFit/>
          </a:bodyPr>
          <a:lstStyle/>
          <a:p>
            <a:pPr algn="r"/>
            <a:r>
              <a:rPr lang="en-GB" sz="1400" dirty="0"/>
              <a:t>(Gross, R. 2003; Bobo-doll, 2018)</a:t>
            </a:r>
          </a:p>
        </p:txBody>
      </p:sp>
    </p:spTree>
    <p:extLst>
      <p:ext uri="{BB962C8B-B14F-4D97-AF65-F5344CB8AC3E}">
        <p14:creationId xmlns:p14="http://schemas.microsoft.com/office/powerpoint/2010/main" val="27468551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28B2A-3D39-44D5-B800-56749D34A33F}"/>
              </a:ext>
            </a:extLst>
          </p:cNvPr>
          <p:cNvSpPr>
            <a:spLocks noGrp="1"/>
          </p:cNvSpPr>
          <p:nvPr>
            <p:ph type="title"/>
          </p:nvPr>
        </p:nvSpPr>
        <p:spPr/>
        <p:txBody>
          <a:bodyPr/>
          <a:lstStyle/>
          <a:p>
            <a:pPr algn="ctr"/>
            <a:r>
              <a:rPr lang="en-GB" dirty="0"/>
              <a:t>Interventions of attachment disorder</a:t>
            </a:r>
          </a:p>
        </p:txBody>
      </p:sp>
      <p:sp>
        <p:nvSpPr>
          <p:cNvPr id="3" name="Content Placeholder 2">
            <a:extLst>
              <a:ext uri="{FF2B5EF4-FFF2-40B4-BE49-F238E27FC236}">
                <a16:creationId xmlns:a16="http://schemas.microsoft.com/office/drawing/2014/main" id="{5073B770-3C0A-46DF-BAD1-433C6D8D0DB5}"/>
              </a:ext>
            </a:extLst>
          </p:cNvPr>
          <p:cNvSpPr>
            <a:spLocks noGrp="1"/>
          </p:cNvSpPr>
          <p:nvPr>
            <p:ph idx="1"/>
          </p:nvPr>
        </p:nvSpPr>
        <p:spPr/>
        <p:txBody>
          <a:bodyPr>
            <a:normAutofit lnSpcReduction="10000"/>
          </a:bodyPr>
          <a:lstStyle/>
          <a:p>
            <a:r>
              <a:rPr lang="en-GB" dirty="0"/>
              <a:t>Every child matters</a:t>
            </a:r>
          </a:p>
          <a:p>
            <a:pPr lvl="1"/>
            <a:r>
              <a:rPr lang="en-GB" dirty="0"/>
              <a:t>Flying start</a:t>
            </a:r>
          </a:p>
          <a:p>
            <a:pPr lvl="1"/>
            <a:r>
              <a:rPr lang="en-GB" dirty="0"/>
              <a:t>Economic wellbeing</a:t>
            </a:r>
          </a:p>
          <a:p>
            <a:r>
              <a:rPr lang="en-GB" dirty="0"/>
              <a:t>After school clubs for kids</a:t>
            </a:r>
          </a:p>
          <a:p>
            <a:r>
              <a:rPr lang="en-GB" dirty="0"/>
              <a:t>Nurturing groups</a:t>
            </a:r>
          </a:p>
          <a:p>
            <a:r>
              <a:rPr lang="en-GB" dirty="0"/>
              <a:t>Counselling </a:t>
            </a:r>
          </a:p>
          <a:p>
            <a:r>
              <a:rPr lang="en-GB" dirty="0"/>
              <a:t>Therapy </a:t>
            </a:r>
          </a:p>
        </p:txBody>
      </p:sp>
      <p:sp>
        <p:nvSpPr>
          <p:cNvPr id="4" name="TextBox 3">
            <a:extLst>
              <a:ext uri="{FF2B5EF4-FFF2-40B4-BE49-F238E27FC236}">
                <a16:creationId xmlns:a16="http://schemas.microsoft.com/office/drawing/2014/main" id="{550E46D9-965C-4894-B366-07FE4F16338F}"/>
              </a:ext>
            </a:extLst>
          </p:cNvPr>
          <p:cNvSpPr txBox="1"/>
          <p:nvPr/>
        </p:nvSpPr>
        <p:spPr>
          <a:xfrm>
            <a:off x="1141413" y="5910146"/>
            <a:ext cx="9905998" cy="307777"/>
          </a:xfrm>
          <a:prstGeom prst="rect">
            <a:avLst/>
          </a:prstGeom>
          <a:noFill/>
        </p:spPr>
        <p:txBody>
          <a:bodyPr wrap="square" rtlCol="0">
            <a:spAutoFit/>
          </a:bodyPr>
          <a:lstStyle/>
          <a:p>
            <a:pPr algn="r"/>
            <a:r>
              <a:rPr lang="en-GB" sz="1400" dirty="0"/>
              <a:t>(</a:t>
            </a:r>
            <a:r>
              <a:rPr lang="en-GB" sz="1400" dirty="0" err="1"/>
              <a:t>Estyn.gov.wales</a:t>
            </a:r>
            <a:r>
              <a:rPr lang="en-GB" sz="1400" dirty="0"/>
              <a:t>, 2013; </a:t>
            </a:r>
            <a:r>
              <a:rPr lang="en-GB" sz="1400" dirty="0" err="1"/>
              <a:t>gov.wales</a:t>
            </a:r>
            <a:r>
              <a:rPr lang="en-GB" sz="1400" dirty="0"/>
              <a:t>, 2017; Good Therapy, 2017) </a:t>
            </a:r>
          </a:p>
        </p:txBody>
      </p:sp>
    </p:spTree>
    <p:extLst>
      <p:ext uri="{BB962C8B-B14F-4D97-AF65-F5344CB8AC3E}">
        <p14:creationId xmlns:p14="http://schemas.microsoft.com/office/powerpoint/2010/main" val="33594910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28B2A-3D39-44D5-B800-56749D34A33F}"/>
              </a:ext>
            </a:extLst>
          </p:cNvPr>
          <p:cNvSpPr>
            <a:spLocks noGrp="1"/>
          </p:cNvSpPr>
          <p:nvPr>
            <p:ph type="title"/>
          </p:nvPr>
        </p:nvSpPr>
        <p:spPr/>
        <p:txBody>
          <a:bodyPr/>
          <a:lstStyle/>
          <a:p>
            <a:pPr algn="ctr"/>
            <a:r>
              <a:rPr lang="en-GB" dirty="0"/>
              <a:t>conclusion</a:t>
            </a:r>
          </a:p>
        </p:txBody>
      </p:sp>
      <p:sp>
        <p:nvSpPr>
          <p:cNvPr id="3" name="Content Placeholder 2">
            <a:extLst>
              <a:ext uri="{FF2B5EF4-FFF2-40B4-BE49-F238E27FC236}">
                <a16:creationId xmlns:a16="http://schemas.microsoft.com/office/drawing/2014/main" id="{5073B770-3C0A-46DF-BAD1-433C6D8D0DB5}"/>
              </a:ext>
            </a:extLst>
          </p:cNvPr>
          <p:cNvSpPr>
            <a:spLocks noGrp="1"/>
          </p:cNvSpPr>
          <p:nvPr>
            <p:ph idx="1"/>
          </p:nvPr>
        </p:nvSpPr>
        <p:spPr/>
        <p:txBody>
          <a:bodyPr/>
          <a:lstStyle/>
          <a:p>
            <a:pPr marL="0" indent="0">
              <a:buNone/>
            </a:pPr>
            <a:r>
              <a:rPr lang="en-GB" dirty="0"/>
              <a:t>Attachment theory is more complex now than when Bowlby first coined the theory. The later works by Ainsworth started the research needed for future behavioural disorders. Attachment disorders are now more apparent within children. With increased awareness and targeted interventions applied, our children should have a better understanding that not all behaviours should be mimicked and how to created and maintain positive relationships. </a:t>
            </a:r>
          </a:p>
        </p:txBody>
      </p:sp>
    </p:spTree>
    <p:extLst>
      <p:ext uri="{BB962C8B-B14F-4D97-AF65-F5344CB8AC3E}">
        <p14:creationId xmlns:p14="http://schemas.microsoft.com/office/powerpoint/2010/main" val="42415638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28B2A-3D39-44D5-B800-56749D34A33F}"/>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5073B770-3C0A-46DF-BAD1-433C6D8D0DB5}"/>
              </a:ext>
            </a:extLst>
          </p:cNvPr>
          <p:cNvSpPr>
            <a:spLocks noGrp="1"/>
          </p:cNvSpPr>
          <p:nvPr>
            <p:ph idx="1"/>
          </p:nvPr>
        </p:nvSpPr>
        <p:spPr/>
        <p:txBody>
          <a:bodyPr>
            <a:normAutofit fontScale="62500" lnSpcReduction="20000"/>
          </a:bodyPr>
          <a:lstStyle/>
          <a:p>
            <a:pPr marL="0" indent="0">
              <a:buNone/>
            </a:pPr>
            <a:r>
              <a:rPr lang="en-US" dirty="0">
                <a:effectLst/>
              </a:rPr>
              <a:t> </a:t>
            </a:r>
            <a:r>
              <a:rPr lang="en-US" sz="2600" dirty="0" err="1">
                <a:effectLst/>
              </a:rPr>
              <a:t>Gov.Wales</a:t>
            </a:r>
            <a:r>
              <a:rPr lang="en-US" sz="2600" dirty="0">
                <a:effectLst/>
              </a:rPr>
              <a:t>. (2017) Flying start. Available at: https://gov.wales/topics/people-and-communities/people/children-and-young-people/parenting-support-guidance/help/flyingstart/?lang=en (Accessed: 15 May 2018).</a:t>
            </a:r>
          </a:p>
          <a:p>
            <a:pPr marL="0" indent="0">
              <a:buNone/>
            </a:pPr>
            <a:r>
              <a:rPr lang="en-US" sz="2600" dirty="0">
                <a:effectLst/>
              </a:rPr>
              <a:t>Psychologist World (2018) Attachment Theory. Available at: https://www.psychologistworld.com/developmental/attachment-theory (Accessed: 15 May 2018).</a:t>
            </a:r>
          </a:p>
          <a:p>
            <a:pPr marL="0" indent="0">
              <a:buNone/>
            </a:pPr>
            <a:r>
              <a:rPr lang="en-US" sz="2600" dirty="0">
                <a:effectLst/>
              </a:rPr>
              <a:t>Kelly, C. (2017) Attachment Theory. Available at: https://www.colleenmkellymft.com/attachment-theory/ (Accessed: 15 May 2018). </a:t>
            </a:r>
          </a:p>
          <a:p>
            <a:pPr marL="0" indent="0">
              <a:buNone/>
            </a:pPr>
            <a:r>
              <a:rPr lang="en-US" sz="2600" dirty="0">
                <a:effectLst/>
              </a:rPr>
              <a:t>Good Therapy (2017) Attachment Issues.  Available at: http://www.gooftherapy.org&gt;attachment (Accessed: 15 May 2018). </a:t>
            </a:r>
          </a:p>
          <a:p>
            <a:pPr marL="0" indent="0">
              <a:buNone/>
            </a:pPr>
            <a:r>
              <a:rPr lang="en-US" sz="2600" dirty="0">
                <a:effectLst/>
              </a:rPr>
              <a:t>Baron, R.A. (1977) Human Aggression. New York: Plenum.</a:t>
            </a:r>
          </a:p>
          <a:p>
            <a:pPr marL="0" indent="0">
              <a:buNone/>
            </a:pPr>
            <a:r>
              <a:rPr lang="en-US" sz="2600" dirty="0">
                <a:effectLst/>
              </a:rPr>
              <a:t>Gross, R. (2003) Key Studies in Psychology. 4thedn. London: Hodder &amp; Stoughton.</a:t>
            </a:r>
          </a:p>
          <a:p>
            <a:pPr marL="0" indent="0">
              <a:buNone/>
            </a:pPr>
            <a:endParaRPr lang="en-GB" i="1" dirty="0"/>
          </a:p>
        </p:txBody>
      </p:sp>
    </p:spTree>
    <p:extLst>
      <p:ext uri="{BB962C8B-B14F-4D97-AF65-F5344CB8AC3E}">
        <p14:creationId xmlns:p14="http://schemas.microsoft.com/office/powerpoint/2010/main" val="31631088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5F6DE85-2A4F-4CDB-8774-A220A0410896}"/>
              </a:ext>
            </a:extLst>
          </p:cNvPr>
          <p:cNvSpPr txBox="1"/>
          <p:nvPr/>
        </p:nvSpPr>
        <p:spPr>
          <a:xfrm>
            <a:off x="1505415" y="970156"/>
            <a:ext cx="9222058" cy="1569660"/>
          </a:xfrm>
          <a:prstGeom prst="rect">
            <a:avLst/>
          </a:prstGeom>
          <a:noFill/>
        </p:spPr>
        <p:txBody>
          <a:bodyPr wrap="square" rtlCol="0">
            <a:spAutoFit/>
          </a:bodyPr>
          <a:lstStyle/>
          <a:p>
            <a:r>
              <a:rPr lang="en-US" sz="1600" dirty="0"/>
              <a:t>Salazar, A. (2017) Maslow’s Pyramid. Available at: https://blog.cognifit.com/maslows-pyramid/ (Downloaded: 14 May 2018).</a:t>
            </a:r>
          </a:p>
          <a:p>
            <a:r>
              <a:rPr lang="en-US" sz="1600" dirty="0" err="1"/>
              <a:t>Tutorialspoint</a:t>
            </a:r>
            <a:r>
              <a:rPr lang="en-US" sz="1600" dirty="0"/>
              <a:t> (2018) Social Learning - Bobo Doll Experiment. Available at: https://www.tutorialspoint.com/social_learning/bobo_doll_experiment.htm (Accessed 14 May 2018).</a:t>
            </a:r>
          </a:p>
          <a:p>
            <a:r>
              <a:rPr lang="en-US" sz="1600" dirty="0" err="1"/>
              <a:t>Estyn</a:t>
            </a:r>
            <a:r>
              <a:rPr lang="en-US" sz="1600" dirty="0"/>
              <a:t> (2013) Parents play an important role in school life. Available at:  https://www.estyn.gov.wales/effective-practice/parents-play-important-role-school-life  (Accessed 14 May 2018). </a:t>
            </a:r>
          </a:p>
        </p:txBody>
      </p:sp>
    </p:spTree>
    <p:extLst>
      <p:ext uri="{BB962C8B-B14F-4D97-AF65-F5344CB8AC3E}">
        <p14:creationId xmlns:p14="http://schemas.microsoft.com/office/powerpoint/2010/main" val="22686883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2B5F27"/>
      </a:dk2>
      <a:lt2>
        <a:srgbClr val="D8FC68"/>
      </a:lt2>
      <a:accent1>
        <a:srgbClr val="DDC855"/>
      </a:accent1>
      <a:accent2>
        <a:srgbClr val="FCA03D"/>
      </a:accent2>
      <a:accent3>
        <a:srgbClr val="E36439"/>
      </a:accent3>
      <a:accent4>
        <a:srgbClr val="C2935B"/>
      </a:accent4>
      <a:accent5>
        <a:srgbClr val="88C25C"/>
      </a:accent5>
      <a:accent6>
        <a:srgbClr val="BFCC86"/>
      </a:accent6>
      <a:hlink>
        <a:srgbClr val="FFCE23"/>
      </a:hlink>
      <a:folHlink>
        <a:srgbClr val="FDEB86"/>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88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82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97ECCC31-8429-4523-BE8D-8F09B7A4D4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TM04033919[[fn=Circuit]]</Template>
  <TotalTime>407</TotalTime>
  <Words>509</Words>
  <Application>Microsoft Office PowerPoint</Application>
  <PresentationFormat>Widescreen</PresentationFormat>
  <Paragraphs>59</Paragraphs>
  <Slides>10</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Times New Roman</vt:lpstr>
      <vt:lpstr>Trebuchet MS</vt:lpstr>
      <vt:lpstr>Tw Cen MT</vt:lpstr>
      <vt:lpstr>Circuit</vt:lpstr>
      <vt:lpstr>Social inclusion   attachment theory </vt:lpstr>
      <vt:lpstr>Content</vt:lpstr>
      <vt:lpstr>What is attachment theory </vt:lpstr>
      <vt:lpstr>History of attachment theory </vt:lpstr>
      <vt:lpstr>How attachment theory can be applied  </vt:lpstr>
      <vt:lpstr>Social learning theory </vt:lpstr>
      <vt:lpstr>Interventions of attachment disorder</vt:lpstr>
      <vt:lpstr>conclusion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Lucy Morgan</dc:creator>
  <cp:lastModifiedBy>Lucy Morgan (1602970)</cp:lastModifiedBy>
  <cp:revision>32</cp:revision>
  <dcterms:created xsi:type="dcterms:W3CDTF">2018-05-14T09:02:27Z</dcterms:created>
  <dcterms:modified xsi:type="dcterms:W3CDTF">2018-05-15T12:14:43Z</dcterms:modified>
</cp:coreProperties>
</file>