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57" r:id="rId3"/>
    <p:sldId id="258" r:id="rId4"/>
    <p:sldId id="259" r:id="rId5"/>
    <p:sldId id="260" r:id="rId6"/>
    <p:sldId id="261" r:id="rId7"/>
    <p:sldId id="262" r:id="rId8"/>
    <p:sldId id="265" r:id="rId9"/>
    <p:sldId id="263" r:id="rId10"/>
    <p:sldId id="264"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5779" autoAdjust="0"/>
  </p:normalViewPr>
  <p:slideViewPr>
    <p:cSldViewPr>
      <p:cViewPr>
        <p:scale>
          <a:sx n="84" d="100"/>
          <a:sy n="84" d="100"/>
        </p:scale>
        <p:origin x="1240" y="1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5D4E5AA-9EB8-433B-BE31-85DC05E35949}" type="datetimeFigureOut">
              <a:rPr lang="en-US" smtClean="0"/>
              <a:pPr/>
              <a:t>11/26/21</a:t>
            </a:fld>
            <a:endParaRPr lang="en-IN"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FBB5816-30BD-4DBF-AB1E-ABCCE8DE1FF3}" type="slidenum">
              <a:rPr lang="en-IN" smtClean="0"/>
              <a:pPr/>
              <a:t>‹#›</a:t>
            </a:fld>
            <a:endParaRPr lang="en-IN"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itchFamily="18" charset="0"/>
                <a:cs typeface="Times New Roman" pitchFamily="18" charset="0"/>
              </a:rPr>
              <a:t>The retention of talented and skilled employees may be considered as the essential advantages sources for organisations.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Employees are considered as the crucial resources for organisations and the organisation’s failure and success is also linked with the ability of organisations for attracting, retaining and rewarding talented as well as capable employees with ease. Moreover, the retention of talented and skilled employees may be considered as the essential advantages sources for organisations. However, to retain their employees most of the organisations face various challenges and the employee retention problems impact the performance, productivity along with other factors of the business organisation. The main purpose of the study is to discuss the nature and impact of the respective problems in the </a:t>
            </a:r>
            <a:r>
              <a:rPr lang="en-GB" sz="1200" b="1" i="1" kern="1200" dirty="0">
                <a:solidFill>
                  <a:schemeClr val="tx1"/>
                </a:solidFill>
                <a:latin typeface="+mn-lt"/>
                <a:ea typeface="+mn-ea"/>
                <a:cs typeface="+mn-cs"/>
              </a:rPr>
              <a:t>workplace of Bedford hospital</a:t>
            </a:r>
            <a:r>
              <a:rPr lang="en-GB" sz="1200" kern="1200" dirty="0">
                <a:solidFill>
                  <a:schemeClr val="tx1"/>
                </a:solidFill>
                <a:latin typeface="+mn-lt"/>
                <a:ea typeface="+mn-ea"/>
                <a:cs typeface="+mn-cs"/>
              </a:rPr>
              <a:t>. To explain the cause of this problem and its effects will be analysed including PESTLE analysis for determining other organisational problems. Finally, it will offer some alternative solutions for the selected problems in the workplace.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BB5816-30BD-4DBF-AB1E-ABCCE8DE1FF3}" type="slidenum">
              <a:rPr lang="en-IN" smtClean="0"/>
              <a:pPr/>
              <a:t>3</a:t>
            </a:fld>
            <a:endParaRPr lang="en-IN"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dirty="0">
                <a:solidFill>
                  <a:schemeClr val="tx1"/>
                </a:solidFill>
                <a:latin typeface="+mn-lt"/>
                <a:ea typeface="+mn-ea"/>
                <a:cs typeface="+mn-cs"/>
              </a:rPr>
              <a:t>The </a:t>
            </a:r>
            <a:r>
              <a:rPr lang="en-GB" sz="1200" b="1" i="1" kern="1200" dirty="0">
                <a:solidFill>
                  <a:schemeClr val="tx1"/>
                </a:solidFill>
                <a:latin typeface="+mn-lt"/>
                <a:ea typeface="+mn-ea"/>
                <a:cs typeface="+mn-cs"/>
              </a:rPr>
              <a:t>nature</a:t>
            </a:r>
            <a:r>
              <a:rPr lang="en-GB" sz="1200" kern="1200" dirty="0">
                <a:solidFill>
                  <a:schemeClr val="tx1"/>
                </a:solidFill>
                <a:latin typeface="+mn-lt"/>
                <a:ea typeface="+mn-ea"/>
                <a:cs typeface="+mn-cs"/>
              </a:rPr>
              <a:t> of employee retention problems in the workplace indicates that showing avoidance and ignorance towards employees and engaging employees only work without involving them in other interesting activities. Most of the companies face the respective problem as they are unable to reach the satisfaction level of employees due to improper working culture, hours and huge work stress for them. The employees’ sleep pattern is affected by the negative working environment and the employees cannot take part in anything interesting in the workplace apart from huge working pressure and scheduled work (</a:t>
            </a:r>
            <a:r>
              <a:rPr lang="en-IN" sz="1200" kern="1200" dirty="0">
                <a:solidFill>
                  <a:schemeClr val="tx1"/>
                </a:solidFill>
                <a:latin typeface="+mn-lt"/>
                <a:ea typeface="+mn-ea"/>
                <a:cs typeface="+mn-cs"/>
              </a:rPr>
              <a:t>Perreira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2018)</a:t>
            </a:r>
            <a:r>
              <a:rPr lang="en-GB" sz="1200" kern="1200" dirty="0">
                <a:solidFill>
                  <a:schemeClr val="tx1"/>
                </a:solidFill>
                <a:latin typeface="+mn-lt"/>
                <a:ea typeface="+mn-ea"/>
                <a:cs typeface="+mn-cs"/>
              </a:rPr>
              <a:t>. For avoiding such stress and improper workplace culture employees look for better options and job opportunities in which they can work without facing any stress and overburden in the workplace. In the case of Bedford hospital, they treat employees only as front-line workers and they are not involved in the decision-making process especially done by the higher-level employees. The employees of this organisation also need appreciation, rewards and involvement from the organisation so that they get encouragement and motivation for their work (</a:t>
            </a:r>
            <a:r>
              <a:rPr lang="en-IN" sz="1200" kern="1200" dirty="0">
                <a:solidFill>
                  <a:schemeClr val="tx1"/>
                </a:solidFill>
                <a:latin typeface="+mn-lt"/>
                <a:ea typeface="+mn-ea"/>
                <a:cs typeface="+mn-cs"/>
              </a:rPr>
              <a:t>Aguenza and Som, 2018)</a:t>
            </a:r>
            <a:r>
              <a:rPr lang="en-GB" sz="1200" kern="1200" dirty="0">
                <a:solidFill>
                  <a:schemeClr val="tx1"/>
                </a:solidFill>
                <a:latin typeface="+mn-lt"/>
                <a:ea typeface="+mn-ea"/>
                <a:cs typeface="+mn-cs"/>
              </a:rPr>
              <a:t>. Unsupportive workplace environment causes employee retention problem and employees always want fixed timing, low-stress work and supportive management in the workplace. </a:t>
            </a:r>
          </a:p>
          <a:p>
            <a:pPr algn="just"/>
            <a:r>
              <a:rPr lang="en-GB" sz="1200" dirty="0">
                <a:latin typeface="Times New Roman" pitchFamily="18" charset="0"/>
                <a:cs typeface="Times New Roman" pitchFamily="18" charset="0"/>
              </a:rPr>
              <a:t>The employees’ sleep pattern is affected by the negative working environment and the employees cannot take part in anything interesting in the workplace apart from huge working pressure and scheduled work (</a:t>
            </a:r>
            <a:r>
              <a:rPr lang="en-IN" sz="1200" dirty="0">
                <a:latin typeface="Times New Roman" pitchFamily="18" charset="0"/>
                <a:cs typeface="Times New Roman" pitchFamily="18" charset="0"/>
              </a:rPr>
              <a:t>Perreira </a:t>
            </a:r>
            <a:r>
              <a:rPr lang="en-IN" sz="1200" i="1" dirty="0">
                <a:latin typeface="Times New Roman" pitchFamily="18" charset="0"/>
                <a:cs typeface="Times New Roman" pitchFamily="18" charset="0"/>
              </a:rPr>
              <a:t>et al.,</a:t>
            </a:r>
            <a:r>
              <a:rPr lang="en-IN" sz="1200" dirty="0">
                <a:latin typeface="Times New Roman" pitchFamily="18" charset="0"/>
                <a:cs typeface="Times New Roman" pitchFamily="18" charset="0"/>
              </a:rPr>
              <a:t> 2018)</a:t>
            </a:r>
            <a:r>
              <a:rPr lang="en-GB" sz="1200" dirty="0">
                <a:latin typeface="Times New Roman" pitchFamily="18" charset="0"/>
                <a:cs typeface="Times New Roman" pitchFamily="18" charset="0"/>
              </a:rPr>
              <a:t>. </a:t>
            </a:r>
            <a:endParaRPr lang="en-IN"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The </a:t>
            </a:r>
            <a:r>
              <a:rPr lang="en-GB" sz="1200" b="1" i="1" dirty="0">
                <a:latin typeface="Times New Roman" pitchFamily="18" charset="0"/>
                <a:cs typeface="Times New Roman" pitchFamily="18" charset="0"/>
              </a:rPr>
              <a:t>impact </a:t>
            </a:r>
            <a:r>
              <a:rPr lang="en-GB" sz="1200" dirty="0">
                <a:latin typeface="Times New Roman" pitchFamily="18" charset="0"/>
                <a:cs typeface="Times New Roman" pitchFamily="18" charset="0"/>
              </a:rPr>
              <a:t>of employee retention problems in Bedford hospital leads to negative impacts in the workplace. The main effect of this problem on the hiring process as it reduces the higher chances of hiring skilled and talented candidates for their organisations.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t>
            </a:r>
            <a:r>
              <a:rPr lang="en-GB" sz="1200" b="1" i="1" kern="1200" dirty="0">
                <a:solidFill>
                  <a:schemeClr val="tx1"/>
                </a:solidFill>
                <a:latin typeface="+mn-lt"/>
                <a:ea typeface="+mn-ea"/>
                <a:cs typeface="+mn-cs"/>
              </a:rPr>
              <a:t>impact </a:t>
            </a:r>
            <a:r>
              <a:rPr lang="en-GB" sz="1200" kern="1200" dirty="0">
                <a:solidFill>
                  <a:schemeClr val="tx1"/>
                </a:solidFill>
                <a:latin typeface="+mn-lt"/>
                <a:ea typeface="+mn-ea"/>
                <a:cs typeface="+mn-cs"/>
              </a:rPr>
              <a:t>of employee retention problems in Bedford hospital leads to negative impacts in the workplace. The main effect of this problem on the hiring process as it reduces the higher chances of hiring skilled and talented candidates for their organisations. Bedford hospital faces this kind of problem and it also makes a negative impact on their performance as productivity. The diversification among employees and a poor rewarding system leads to a higher level of employee retention problem (</a:t>
            </a:r>
            <a:r>
              <a:rPr lang="en-IN" sz="1200" kern="1200" dirty="0">
                <a:solidFill>
                  <a:schemeClr val="tx1"/>
                </a:solidFill>
                <a:latin typeface="+mn-lt"/>
                <a:ea typeface="+mn-ea"/>
                <a:cs typeface="+mn-cs"/>
              </a:rPr>
              <a:t>Mayende and Musenze, 2018)</a:t>
            </a:r>
            <a:r>
              <a:rPr lang="en-GB" sz="1200" kern="1200" dirty="0">
                <a:solidFill>
                  <a:schemeClr val="tx1"/>
                </a:solidFill>
                <a:latin typeface="+mn-lt"/>
                <a:ea typeface="+mn-ea"/>
                <a:cs typeface="+mn-cs"/>
              </a:rPr>
              <a:t>. Moreover, the respective problem has an adverse effect on the reputation, brand image including the customer base of organisations as poor retention rate hinders the effective customer services process and introduces negative cultures and reduces the production level of the respective organisation. They are unable to attract new employees as old employees spread a bad impression for the particular organisation in the competitive market (</a:t>
            </a:r>
            <a:r>
              <a:rPr lang="en-IN" sz="1200" kern="1200" dirty="0">
                <a:solidFill>
                  <a:schemeClr val="tx1"/>
                </a:solidFill>
                <a:latin typeface="+mn-lt"/>
                <a:ea typeface="+mn-ea"/>
                <a:cs typeface="+mn-cs"/>
              </a:rPr>
              <a:t>Belaid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2017)</a:t>
            </a:r>
            <a:r>
              <a:rPr lang="en-GB" sz="1200" kern="1200" dirty="0">
                <a:solidFill>
                  <a:schemeClr val="tx1"/>
                </a:solidFill>
                <a:latin typeface="+mn-lt"/>
                <a:ea typeface="+mn-ea"/>
                <a:cs typeface="+mn-cs"/>
              </a:rPr>
              <a:t>. They also face difficulties in hiring good candidates who are able to give an effective performance for them so that they can offer better productivity for their customers that lead to a poor brand image, brand value for the organisation. Thus, employee retention problems affect the workplace culture, performance, hiring process, productivity and brand image including value and reputation of the organisation negatively. </a:t>
            </a:r>
            <a:r>
              <a:rPr lang="en-GB" sz="1200" dirty="0">
                <a:latin typeface="Times New Roman" pitchFamily="18" charset="0"/>
                <a:cs typeface="Times New Roman" pitchFamily="18" charset="0"/>
              </a:rPr>
              <a:t>Most of the companies face the respective problem as they are unable to reach the satisfaction level of employees due to improper working culture, hours and huge work stress for them. </a:t>
            </a:r>
          </a:p>
          <a:p>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BB5816-30BD-4DBF-AB1E-ABCCE8DE1FF3}" type="slidenum">
              <a:rPr lang="en-IN" smtClean="0"/>
              <a:pPr/>
              <a:t>4</a:t>
            </a:fld>
            <a:endParaRPr lang="en-IN"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cause-and-effect analysis is known as the technique by which individuals can identify all causes of any specific problem. In this case, the cause and effect of the employee retention problem are described with the help of the </a:t>
            </a:r>
            <a:r>
              <a:rPr lang="en-GB" sz="1200" b="1" kern="1200" dirty="0">
                <a:solidFill>
                  <a:schemeClr val="tx1"/>
                </a:solidFill>
                <a:latin typeface="+mn-lt"/>
                <a:ea typeface="+mn-ea"/>
                <a:cs typeface="+mn-cs"/>
              </a:rPr>
              <a:t>Fishbone diagram </a:t>
            </a:r>
            <a:r>
              <a:rPr lang="en-GB" sz="1200" kern="1200" dirty="0">
                <a:solidFill>
                  <a:schemeClr val="tx1"/>
                </a:solidFill>
                <a:latin typeface="+mn-lt"/>
                <a:ea typeface="+mn-ea"/>
                <a:cs typeface="+mn-cs"/>
              </a:rPr>
              <a:t>that clearly defines various causes and effects of the particular problem in Bedford hospital (</a:t>
            </a:r>
            <a:r>
              <a:rPr lang="en-IN" sz="1200" kern="1200" dirty="0">
                <a:solidFill>
                  <a:schemeClr val="tx1"/>
                </a:solidFill>
                <a:latin typeface="+mn-lt"/>
                <a:ea typeface="+mn-ea"/>
                <a:cs typeface="+mn-cs"/>
              </a:rPr>
              <a:t>Coccia, 2018)</a:t>
            </a:r>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From the above-mentioned diagram, it is observed that there are various causes that can affect the workplace and bring retention-related problems to the organisation. Too much workload, stress and the constant rush are one of the main causes that make an impact on the work demands and leads to huge turnover for employees (</a:t>
            </a:r>
            <a:r>
              <a:rPr lang="en-IN" sz="1200" kern="1200" dirty="0">
                <a:solidFill>
                  <a:schemeClr val="tx1"/>
                </a:solidFill>
                <a:latin typeface="+mn-lt"/>
                <a:ea typeface="+mn-ea"/>
                <a:cs typeface="+mn-cs"/>
              </a:rPr>
              <a:t>Loredana, 2017)</a:t>
            </a:r>
            <a:r>
              <a:rPr lang="en-GB" sz="1200" kern="1200" dirty="0">
                <a:solidFill>
                  <a:schemeClr val="tx1"/>
                </a:solidFill>
                <a:latin typeface="+mn-lt"/>
                <a:ea typeface="+mn-ea"/>
                <a:cs typeface="+mn-cs"/>
              </a:rPr>
              <a:t>. The employees are also looking for better possibilities for development at another job and they also have some emotional as well as quantitative demands that may create problems for the organisation to retain employees by fulfilling their demands. Another cause is dissatisfaction such as job dissatisfaction, career dissatisfaction, dissatisfaction with salary and others. It makes impacts on the retention of an employee as the employees are not satisfied with their salary, career opportunity and job so that they can enjoy their workplace and give their best performance accordingly (</a:t>
            </a:r>
            <a:r>
              <a:rPr lang="en-IN" sz="1200" kern="1200" dirty="0">
                <a:solidFill>
                  <a:schemeClr val="tx1"/>
                </a:solidFill>
                <a:latin typeface="+mn-lt"/>
                <a:ea typeface="+mn-ea"/>
                <a:cs typeface="+mn-cs"/>
              </a:rPr>
              <a:t>Odhiambo and Muathe, 2018)</a:t>
            </a:r>
            <a:r>
              <a:rPr lang="en-GB" sz="1200" kern="1200" dirty="0">
                <a:solidFill>
                  <a:schemeClr val="tx1"/>
                </a:solidFill>
                <a:latin typeface="+mn-lt"/>
                <a:ea typeface="+mn-ea"/>
                <a:cs typeface="+mn-cs"/>
              </a:rPr>
              <a:t>. Conflict is another cause that can bring retention problems in the workplace. Conflict can be observed within the team, with the team members and managers. Moreover, conflict may occur due to the lack of work-life balance that influences employees to change their job and creates retention problems for organisations. Poor workplace environment, culture, negative attitude towards employees, poor administration and management can be considered as the causes of this employee retention problem and it affects the performance, productivity, reputation as well as organisational image and value in the competitive market (</a:t>
            </a:r>
            <a:r>
              <a:rPr lang="en-IN" sz="1200" kern="1200" dirty="0">
                <a:solidFill>
                  <a:schemeClr val="tx1"/>
                </a:solidFill>
                <a:latin typeface="+mn-lt"/>
                <a:ea typeface="+mn-ea"/>
                <a:cs typeface="+mn-cs"/>
              </a:rPr>
              <a:t>Ma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2018)</a:t>
            </a:r>
            <a:r>
              <a:rPr lang="en-GB" sz="1200" kern="1200" dirty="0">
                <a:solidFill>
                  <a:schemeClr val="tx1"/>
                </a:solidFill>
                <a:latin typeface="+mn-lt"/>
                <a:ea typeface="+mn-ea"/>
                <a:cs typeface="+mn-cs"/>
              </a:rPr>
              <a:t>. The hiring process of the employees is also affected due to the higher rate of employee retention. </a:t>
            </a:r>
            <a:r>
              <a:rPr lang="en-GB" sz="1200" dirty="0">
                <a:latin typeface="Times New Roman" pitchFamily="18" charset="0"/>
                <a:cs typeface="Times New Roman" pitchFamily="18" charset="0"/>
              </a:rPr>
              <a:t>The employees are also looking for better possibilities for development at another job and they also have some emotional as well as quantitative demands that may create problems for the organisation to retain employees by fulfilling their demands. </a:t>
            </a:r>
          </a:p>
          <a:p>
            <a:pPr algn="just"/>
            <a:r>
              <a:rPr lang="en-GB" sz="1200" dirty="0">
                <a:latin typeface="Times New Roman" pitchFamily="18" charset="0"/>
                <a:cs typeface="Times New Roman" pitchFamily="18" charset="0"/>
              </a:rPr>
              <a:t>Dissatisfaction such as job dissatisfaction, career dissatisfaction, dissatisfaction with salary and others. It makes impacts on the retention of an employee as the employees are not satisfied with their salary, career opportunity and job so that they can enjoy their workplace and give their best performance accordingly (</a:t>
            </a:r>
            <a:r>
              <a:rPr lang="en-IN" sz="1200" dirty="0">
                <a:latin typeface="Times New Roman" pitchFamily="18" charset="0"/>
                <a:cs typeface="Times New Roman" pitchFamily="18" charset="0"/>
              </a:rPr>
              <a:t>Odhiambo and Muathe, 2018)</a:t>
            </a:r>
            <a:r>
              <a:rPr lang="en-GB" sz="1200" dirty="0">
                <a:latin typeface="Times New Roman" pitchFamily="18" charset="0"/>
                <a:cs typeface="Times New Roman" pitchFamily="18" charset="0"/>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BB5816-30BD-4DBF-AB1E-ABCCE8DE1FF3}" type="slidenum">
              <a:rPr lang="en-IN" smtClean="0"/>
              <a:pPr/>
              <a:t>5</a:t>
            </a:fld>
            <a:endParaRPr lang="en-IN"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dirty="0">
                <a:latin typeface="Times New Roman" pitchFamily="18" charset="0"/>
                <a:cs typeface="Times New Roman" pitchFamily="18" charset="0"/>
              </a:rPr>
              <a:t>With higher economic growth and income rate employees look for better jobs to maintain the economic standard that brings employee retention problems in their workplace. </a:t>
            </a:r>
          </a:p>
          <a:p>
            <a:pPr algn="just"/>
            <a:r>
              <a:rPr lang="en-GB" sz="1200" dirty="0">
                <a:latin typeface="Times New Roman" pitchFamily="18" charset="0"/>
                <a:cs typeface="Times New Roman" pitchFamily="18" charset="0"/>
              </a:rPr>
              <a:t>Bedford hospital cannot offer flexible work and timing for them that leads to poor retention of employees. </a:t>
            </a:r>
          </a:p>
          <a:p>
            <a:pPr algn="just"/>
            <a:r>
              <a:rPr lang="en-GB" sz="1200" dirty="0">
                <a:latin typeface="Times New Roman" pitchFamily="18" charset="0"/>
                <a:cs typeface="Times New Roman" pitchFamily="18" charset="0"/>
              </a:rPr>
              <a:t>Bedford hospital is unable to offer development and training opportunities for their employees so that they can adopt innovative and modern technology in their workplace that leads to a greater retention problem for Bedford hospital (</a:t>
            </a:r>
            <a:r>
              <a:rPr lang="en-IN" sz="1200" dirty="0">
                <a:latin typeface="Times New Roman" pitchFamily="18" charset="0"/>
                <a:cs typeface="Times New Roman" pitchFamily="18" charset="0"/>
              </a:rPr>
              <a:t>Engelhardt, 2017)</a:t>
            </a:r>
            <a:r>
              <a:rPr lang="en-GB" sz="1200" dirty="0">
                <a:latin typeface="Times New Roman" pitchFamily="18" charset="0"/>
                <a:cs typeface="Times New Roman" pitchFamily="18" charset="0"/>
              </a:rPr>
              <a:t>. </a:t>
            </a:r>
          </a:p>
          <a:p>
            <a:endParaRPr lang="en-US" dirty="0"/>
          </a:p>
        </p:txBody>
      </p:sp>
      <p:sp>
        <p:nvSpPr>
          <p:cNvPr id="4" name="Slide Number Placeholder 3"/>
          <p:cNvSpPr>
            <a:spLocks noGrp="1"/>
          </p:cNvSpPr>
          <p:nvPr>
            <p:ph type="sldNum" sz="quarter" idx="10"/>
          </p:nvPr>
        </p:nvSpPr>
        <p:spPr/>
        <p:txBody>
          <a:bodyPr/>
          <a:lstStyle/>
          <a:p>
            <a:fld id="{AFBB5816-30BD-4DBF-AB1E-ABCCE8DE1FF3}" type="slidenum">
              <a:rPr lang="en-IN" smtClean="0"/>
              <a:pPr/>
              <a:t>6</a:t>
            </a:fld>
            <a:endParaRPr lang="en-IN"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kern="1200" dirty="0">
                <a:solidFill>
                  <a:schemeClr val="tx1"/>
                </a:solidFill>
                <a:latin typeface="+mn-lt"/>
                <a:ea typeface="+mn-ea"/>
                <a:cs typeface="+mn-cs"/>
              </a:rPr>
              <a:t>After identifying the causes and effect of the retention problem, some alternative solutions need to be considered by </a:t>
            </a:r>
            <a:r>
              <a:rPr lang="en-GB" sz="1200" b="1" i="1" kern="1200" dirty="0">
                <a:solidFill>
                  <a:schemeClr val="tx1"/>
                </a:solidFill>
                <a:latin typeface="+mn-lt"/>
                <a:ea typeface="+mn-ea"/>
                <a:cs typeface="+mn-cs"/>
              </a:rPr>
              <a:t>Bedford hospital</a:t>
            </a:r>
            <a:r>
              <a:rPr lang="en-GB" sz="1200" kern="1200" dirty="0">
                <a:solidFill>
                  <a:schemeClr val="tx1"/>
                </a:solidFill>
                <a:latin typeface="+mn-lt"/>
                <a:ea typeface="+mn-ea"/>
                <a:cs typeface="+mn-cs"/>
              </a:rPr>
              <a:t> for overcoming the respective complex problems in the workplace. The alternative solutions to the problem are as follows:</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Salary and benefits should be competitive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respective organisation should offer an appropriate salary to employees based on their position and work responsibilities. The HR manager of this organisation must look into advanced opportunities and better benefits for their employees so that they can get interested in working with them. </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Improve the hiring process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HR manager of Bedford hospital should improve the hiring process by hiring the right employees at the start without hiring any quitter that can bring retention-related problems in the workplace (</a:t>
            </a:r>
            <a:r>
              <a:rPr lang="en-IN" sz="1200" kern="1200" dirty="0">
                <a:solidFill>
                  <a:schemeClr val="tx1"/>
                </a:solidFill>
                <a:latin typeface="+mn-lt"/>
                <a:ea typeface="+mn-ea"/>
                <a:cs typeface="+mn-cs"/>
              </a:rPr>
              <a:t>Wadhwa and Madan, 2017)</a:t>
            </a:r>
            <a:r>
              <a:rPr lang="en-GB" sz="1200" kern="1200" dirty="0">
                <a:solidFill>
                  <a:schemeClr val="tx1"/>
                </a:solidFill>
                <a:latin typeface="+mn-lt"/>
                <a:ea typeface="+mn-ea"/>
                <a:cs typeface="+mn-cs"/>
              </a:rPr>
              <a:t>. Moreover, the HR manager needs to be honest with their hiring process and give a clear statement to new employees regarding their salary, benefits and opportunities at the initial stage.</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Introduce training and development process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To work with advanced and modern technology in the respective healthcare organisation Bedford hospital must introduce a training and development process that helps the employees to enhance their knowledge, skills in the workplace. They also get career development opportunities from the organisation and show more interest to work with them for a long time. </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Enhance workplace culture and environment</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Positive workplace culture as well as environment leads to positivity, motivation and encouragement among employees. By getting supportive workplace and management employees can get their requirements and feel more confident and flexible in the workplace (</a:t>
            </a:r>
            <a:r>
              <a:rPr lang="en-IN" sz="1200" kern="1200" dirty="0">
                <a:solidFill>
                  <a:schemeClr val="tx1"/>
                </a:solidFill>
                <a:latin typeface="+mn-lt"/>
                <a:ea typeface="+mn-ea"/>
                <a:cs typeface="+mn-cs"/>
              </a:rPr>
              <a:t>Kumar and Mathimaran, 2017)</a:t>
            </a:r>
            <a:r>
              <a:rPr lang="en-GB" sz="1200" kern="1200" dirty="0">
                <a:solidFill>
                  <a:schemeClr val="tx1"/>
                </a:solidFill>
                <a:latin typeface="+mn-lt"/>
                <a:ea typeface="+mn-ea"/>
                <a:cs typeface="+mn-cs"/>
              </a:rPr>
              <a:t>. To improve culture, Bedford Hospital should follow Equality Act, 2010 and serve healthy and safe employment services for employees. During Covid-19 situation, they need to follow the guidance of social distancing and other government regulations so that employees feel safer in the workplace.</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Build a culture of recognition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respective healthcare organisation must give recognition for the contribution of their employees and make it visible for others so that new talented employees show interest towards their organisation. Recognition works as the motivation factor for employees that make positive impacts on the retention rate. It gives more value to employees and helps organisations to achieve their goals and culture. </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Embrace transparency</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organisation should build mutual trusts between managers and employees that can embrace transparency in the workplace. Mutual trusts in the workplace help employees to interact with the management team freely and share their requirements with others. </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Improve leadership</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management team of the organisation must focus on their leadership style and behaviour of leaders. The leaders should be a guide not a boss and help employees to reach their goals and objectives by applying appropriate solutions. The leaders can understand the present condition of the employees and then communicate with them for finding the right way to achieve their success.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Therefore, Bedford Hospital can utilise the above-mentioned alternative solutions for overcoming their retention problems. Moreover, they can select any of the alternative solutions from above by which they can easily recognise the cause and effect of the retention problem.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BB5816-30BD-4DBF-AB1E-ABCCE8DE1FF3}" type="slidenum">
              <a:rPr lang="en-IN" smtClean="0"/>
              <a:pPr/>
              <a:t>7</a:t>
            </a:fld>
            <a:endParaRPr lang="en-IN"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PMI analysis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is a brainstorming and decision-making tool that helps business organisations to examine ideas, concepts as well as experiences to reach appropriate solutions. PMI analysis helps Bedford Hospital to recognise the plus, minus and negative sides of their start</a:t>
            </a:r>
          </a:p>
          <a:p>
            <a:r>
              <a:rPr lang="en-GB" sz="1200" dirty="0">
                <a:latin typeface="Times New Roman" pitchFamily="18" charset="0"/>
                <a:cs typeface="Times New Roman" pitchFamily="18" charset="0"/>
              </a:rPr>
              <a:t>The positive value indicates that the above-mentioned implementation plan and strategic decisions have been made by the selected company would be beneficial for managing employee retention problems in the workplace</a:t>
            </a:r>
            <a:r>
              <a:rPr lang="en-GB" sz="1200" kern="1200" dirty="0">
                <a:solidFill>
                  <a:schemeClr val="tx1"/>
                </a:solidFill>
                <a:latin typeface="+mn-lt"/>
                <a:ea typeface="+mn-ea"/>
                <a:cs typeface="+mn-cs"/>
              </a:rPr>
              <a:t> planning by which they can overcome staff retention problems(Mulyono</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2021). </a:t>
            </a:r>
            <a:endParaRPr lang="en-US" dirty="0"/>
          </a:p>
        </p:txBody>
      </p:sp>
      <p:sp>
        <p:nvSpPr>
          <p:cNvPr id="4" name="Slide Number Placeholder 3"/>
          <p:cNvSpPr>
            <a:spLocks noGrp="1"/>
          </p:cNvSpPr>
          <p:nvPr>
            <p:ph type="sldNum" sz="quarter" idx="10"/>
          </p:nvPr>
        </p:nvSpPr>
        <p:spPr/>
        <p:txBody>
          <a:bodyPr/>
          <a:lstStyle/>
          <a:p>
            <a:fld id="{AFBB5816-30BD-4DBF-AB1E-ABCCE8DE1FF3}" type="slidenum">
              <a:rPr lang="en-IN" smtClean="0"/>
              <a:pPr/>
              <a:t>8</a:t>
            </a:fld>
            <a:endParaRPr lang="en-IN"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conclusion, the retention problem in the selected organisation has been discussed in the study. The study also showed that employee retention problems have been increased due to poor employee management, lack of leadership, huge workload and other factors. Moreover, the study illustrated cause-effect analysis with the help of a fishbone diagram that shows potential problems, causes and effects of the same accordingly. PESTLE analysis tool has been utilised here to show the impacts of external factors on the selected problems faced by Bedford Hospital. Finally, some alternative solutions are provided in the study from which the respective organisation aims to select a solution to manage their problems with ease.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BB5816-30BD-4DBF-AB1E-ABCCE8DE1FF3}" type="slidenum">
              <a:rPr lang="en-IN" smtClean="0"/>
              <a:pPr/>
              <a:t>9</a:t>
            </a:fld>
            <a:endParaRPr lang="en-IN"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4BE17A66-8EAF-4620-A61F-A781AB91214A}" type="datetimeFigureOut">
              <a:rPr lang="en-US" smtClean="0"/>
              <a:pPr/>
              <a:t>11/26/21</a:t>
            </a:fld>
            <a:endParaRPr lang="en-IN" dirty="0"/>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IN" dirty="0"/>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6B16F836-D644-4EA7-BBF3-F62162CC0D2D}" type="slidenum">
              <a:rPr lang="en-IN" smtClean="0"/>
              <a:pPr/>
              <a:t>‹#›</a:t>
            </a:fld>
            <a:endParaRPr lang="en-IN"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4BE17A66-8EAF-4620-A61F-A781AB91214A}" type="datetimeFigureOut">
              <a:rPr lang="en-US" smtClean="0"/>
              <a:pPr/>
              <a:t>11/26/21</a:t>
            </a:fld>
            <a:endParaRPr lang="en-IN" dirty="0"/>
          </a:p>
        </p:txBody>
      </p:sp>
      <p:sp>
        <p:nvSpPr>
          <p:cNvPr id="5" name="Footer Placeholder 4"/>
          <p:cNvSpPr>
            <a:spLocks noGrp="1"/>
          </p:cNvSpPr>
          <p:nvPr>
            <p:ph type="ftr" sz="quarter" idx="11"/>
          </p:nvPr>
        </p:nvSpPr>
        <p:spPr>
          <a:xfrm>
            <a:off x="457200" y="6480969"/>
            <a:ext cx="4260056" cy="300831"/>
          </a:xfrm>
        </p:spPr>
        <p:txBody>
          <a:bodyPr/>
          <a:lstStyle/>
          <a:p>
            <a:endParaRPr lang="en-IN" dirty="0"/>
          </a:p>
        </p:txBody>
      </p:sp>
      <p:sp>
        <p:nvSpPr>
          <p:cNvPr id="6" name="Slide Number Placeholder 5"/>
          <p:cNvSpPr>
            <a:spLocks noGrp="1"/>
          </p:cNvSpPr>
          <p:nvPr>
            <p:ph type="sldNum" sz="quarter" idx="12"/>
          </p:nvPr>
        </p:nvSpPr>
        <p:spPr/>
        <p:txBody>
          <a:bodyPr/>
          <a:lstStyle/>
          <a:p>
            <a:fld id="{6B16F836-D644-4EA7-BBF3-F62162CC0D2D}" type="slidenum">
              <a:rPr lang="en-IN" smtClean="0"/>
              <a:pPr/>
              <a:t>‹#›</a:t>
            </a:fld>
            <a:endParaRPr lang="en-IN"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dirty="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Date Placeholder 3"/>
          <p:cNvSpPr>
            <a:spLocks noGrp="1"/>
          </p:cNvSpPr>
          <p:nvPr>
            <p:ph type="dt" sz="half" idx="10"/>
          </p:nvPr>
        </p:nvSpPr>
        <p:spPr>
          <a:xfrm>
            <a:off x="6955632" y="6477000"/>
            <a:ext cx="2133600" cy="304800"/>
          </a:xfrm>
        </p:spPr>
        <p:txBody>
          <a:bodyPr/>
          <a:lstStyle/>
          <a:p>
            <a:fld id="{4BE17A66-8EAF-4620-A61F-A781AB91214A}" type="datetimeFigureOut">
              <a:rPr lang="en-US" smtClean="0"/>
              <a:pPr/>
              <a:t>11/26/21</a:t>
            </a:fld>
            <a:endParaRPr lang="en-IN" dirty="0"/>
          </a:p>
        </p:txBody>
      </p:sp>
      <p:sp>
        <p:nvSpPr>
          <p:cNvPr id="5" name="Footer Placeholder 4"/>
          <p:cNvSpPr>
            <a:spLocks noGrp="1"/>
          </p:cNvSpPr>
          <p:nvPr>
            <p:ph type="ftr" sz="quarter" idx="11"/>
          </p:nvPr>
        </p:nvSpPr>
        <p:spPr>
          <a:xfrm>
            <a:off x="2619376" y="6480969"/>
            <a:ext cx="4260056" cy="300831"/>
          </a:xfrm>
        </p:spPr>
        <p:txBody>
          <a:bodyPr/>
          <a:lstStyle/>
          <a:p>
            <a:endParaRPr lang="en-IN" dirty="0"/>
          </a:p>
        </p:txBody>
      </p:sp>
      <p:sp>
        <p:nvSpPr>
          <p:cNvPr id="6" name="Slide Number Placeholder 5"/>
          <p:cNvSpPr>
            <a:spLocks noGrp="1"/>
          </p:cNvSpPr>
          <p:nvPr>
            <p:ph type="sldNum" sz="quarter" idx="12"/>
          </p:nvPr>
        </p:nvSpPr>
        <p:spPr>
          <a:xfrm>
            <a:off x="8451056" y="809624"/>
            <a:ext cx="502920" cy="300831"/>
          </a:xfrm>
        </p:spPr>
        <p:txBody>
          <a:bodyPr/>
          <a:lstStyle/>
          <a:p>
            <a:fld id="{6B16F836-D644-4EA7-BBF3-F62162CC0D2D}" type="slidenum">
              <a:rPr lang="en-IN" smtClean="0"/>
              <a:pPr/>
              <a:t>‹#›</a:t>
            </a:fld>
            <a:endParaRPr lang="en-IN" dirty="0"/>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4BE17A66-8EAF-4620-A61F-A781AB91214A}" type="datetimeFigureOut">
              <a:rPr lang="en-US" smtClean="0"/>
              <a:pPr/>
              <a:t>11/26/21</a:t>
            </a:fld>
            <a:endParaRPr lang="en-IN" dirty="0"/>
          </a:p>
        </p:txBody>
      </p:sp>
      <p:sp>
        <p:nvSpPr>
          <p:cNvPr id="6" name="Footer Placeholder 5"/>
          <p:cNvSpPr>
            <a:spLocks noGrp="1"/>
          </p:cNvSpPr>
          <p:nvPr>
            <p:ph type="ftr" sz="quarter" idx="11"/>
          </p:nvPr>
        </p:nvSpPr>
        <p:spPr>
          <a:xfrm>
            <a:off x="457200" y="6480969"/>
            <a:ext cx="4260056" cy="301752"/>
          </a:xfrm>
        </p:spPr>
        <p:txBody>
          <a:bodyPr/>
          <a:lstStyle/>
          <a:p>
            <a:endParaRPr lang="en-IN" dirty="0"/>
          </a:p>
        </p:txBody>
      </p:sp>
      <p:sp>
        <p:nvSpPr>
          <p:cNvPr id="7" name="Slide Number Placeholder 6"/>
          <p:cNvSpPr>
            <a:spLocks noGrp="1"/>
          </p:cNvSpPr>
          <p:nvPr>
            <p:ph type="sldNum" sz="quarter" idx="12"/>
          </p:nvPr>
        </p:nvSpPr>
        <p:spPr>
          <a:xfrm>
            <a:off x="7589520" y="6480969"/>
            <a:ext cx="502920" cy="301752"/>
          </a:xfrm>
        </p:spPr>
        <p:txBody>
          <a:bodyPr/>
          <a:lstStyle/>
          <a:p>
            <a:fld id="{6B16F836-D644-4EA7-BBF3-F62162CC0D2D}" type="slidenum">
              <a:rPr lang="en-IN" smtClean="0"/>
              <a:pPr/>
              <a:t>‹#›</a:t>
            </a:fld>
            <a:endParaRPr lang="en-IN"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4BE17A66-8EAF-4620-A61F-A781AB91214A}" type="datetimeFigureOut">
              <a:rPr lang="en-US" smtClean="0"/>
              <a:pPr/>
              <a:t>11/26/21</a:t>
            </a:fld>
            <a:endParaRPr lang="en-IN" dirty="0"/>
          </a:p>
        </p:txBody>
      </p:sp>
      <p:sp>
        <p:nvSpPr>
          <p:cNvPr id="8" name="Footer Placeholder 7"/>
          <p:cNvSpPr>
            <a:spLocks noGrp="1"/>
          </p:cNvSpPr>
          <p:nvPr>
            <p:ph type="ftr" sz="quarter" idx="11"/>
          </p:nvPr>
        </p:nvSpPr>
        <p:spPr>
          <a:xfrm>
            <a:off x="457200" y="6480969"/>
            <a:ext cx="4261104" cy="301752"/>
          </a:xfrm>
        </p:spPr>
        <p:txBody>
          <a:bodyPr/>
          <a:lstStyle/>
          <a:p>
            <a:endParaRPr lang="en-IN" dirty="0"/>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6B16F836-D644-4EA7-BBF3-F62162CC0D2D}" type="slidenum">
              <a:rPr lang="en-IN" smtClean="0"/>
              <a:pPr/>
              <a:t>‹#›</a:t>
            </a:fld>
            <a:endParaRPr lang="en-IN" dirty="0"/>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4BE17A66-8EAF-4620-A61F-A781AB91214A}" type="datetimeFigureOut">
              <a:rPr lang="en-US" smtClean="0"/>
              <a:pPr/>
              <a:t>11/26/21</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6B16F836-D644-4EA7-BBF3-F62162CC0D2D}" type="slidenum">
              <a:rPr lang="en-IN" smtClean="0"/>
              <a:pPr/>
              <a:t>‹#›</a:t>
            </a:fld>
            <a:endParaRPr lang="en-IN"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4BE17A66-8EAF-4620-A61F-A781AB91214A}" type="datetimeFigureOut">
              <a:rPr lang="en-US" smtClean="0"/>
              <a:pPr/>
              <a:t>11/26/21</a:t>
            </a:fld>
            <a:endParaRPr lang="en-IN" dirty="0"/>
          </a:p>
        </p:txBody>
      </p:sp>
      <p:sp>
        <p:nvSpPr>
          <p:cNvPr id="3" name="Footer Placeholder 2"/>
          <p:cNvSpPr>
            <a:spLocks noGrp="1"/>
          </p:cNvSpPr>
          <p:nvPr>
            <p:ph type="ftr" sz="quarter" idx="11"/>
          </p:nvPr>
        </p:nvSpPr>
        <p:spPr>
          <a:xfrm>
            <a:off x="457200" y="6481890"/>
            <a:ext cx="4260056" cy="300831"/>
          </a:xfrm>
        </p:spPr>
        <p:txBody>
          <a:bodyPr/>
          <a:lstStyle/>
          <a:p>
            <a:endParaRPr lang="en-IN" dirty="0"/>
          </a:p>
        </p:txBody>
      </p:sp>
      <p:sp>
        <p:nvSpPr>
          <p:cNvPr id="4" name="Slide Number Placeholder 3"/>
          <p:cNvSpPr>
            <a:spLocks noGrp="1"/>
          </p:cNvSpPr>
          <p:nvPr>
            <p:ph type="sldNum" sz="quarter" idx="12"/>
          </p:nvPr>
        </p:nvSpPr>
        <p:spPr>
          <a:xfrm>
            <a:off x="7589520" y="6480969"/>
            <a:ext cx="502920" cy="301752"/>
          </a:xfrm>
        </p:spPr>
        <p:txBody>
          <a:bodyPr/>
          <a:lstStyle/>
          <a:p>
            <a:fld id="{6B16F836-D644-4EA7-BBF3-F62162CC0D2D}" type="slidenum">
              <a:rPr lang="en-IN" smtClean="0"/>
              <a:pPr/>
              <a:t>‹#›</a:t>
            </a:fld>
            <a:endParaRPr lang="en-IN"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4BE17A66-8EAF-4620-A61F-A781AB91214A}" type="datetimeFigureOut">
              <a:rPr lang="en-US" smtClean="0"/>
              <a:pPr/>
              <a:t>11/26/21</a:t>
            </a:fld>
            <a:endParaRPr lang="en-IN" dirty="0"/>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IN" dirty="0"/>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6B16F836-D644-4EA7-BBF3-F62162CC0D2D}" type="slidenum">
              <a:rPr lang="en-IN" smtClean="0"/>
              <a:pPr/>
              <a:t>‹#›</a:t>
            </a:fld>
            <a:endParaRPr lang="en-IN" dirty="0"/>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4BE17A66-8EAF-4620-A61F-A781AB91214A}" type="datetimeFigureOut">
              <a:rPr lang="en-US" smtClean="0"/>
              <a:pPr/>
              <a:t>11/26/21</a:t>
            </a:fld>
            <a:endParaRPr lang="en-IN" dirty="0"/>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IN" dirty="0"/>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6B16F836-D644-4EA7-BBF3-F62162CC0D2D}" type="slidenum">
              <a:rPr lang="en-IN" smtClean="0"/>
              <a:pPr/>
              <a:t>‹#›</a:t>
            </a:fld>
            <a:endParaRPr lang="en-IN"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BE17A66-8EAF-4620-A61F-A781AB91214A}" type="datetimeFigureOut">
              <a:rPr lang="en-US" smtClean="0"/>
              <a:pPr/>
              <a:t>11/26/21</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6B16F836-D644-4EA7-BBF3-F62162CC0D2D}" type="slidenum">
              <a:rPr lang="en-IN" smtClean="0"/>
              <a:pPr/>
              <a:t>‹#›</a:t>
            </a:fld>
            <a:endParaRPr lang="en-IN"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BE17A66-8EAF-4620-A61F-A781AB91214A}" type="datetimeFigureOut">
              <a:rPr lang="en-US" smtClean="0"/>
              <a:pPr/>
              <a:t>11/26/21</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6B16F836-D644-4EA7-BBF3-F62162CC0D2D}" type="slidenum">
              <a:rPr lang="en-IN" smtClean="0"/>
              <a:pPr/>
              <a:t>‹#›</a:t>
            </a:fld>
            <a:endParaRPr lang="en-IN"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4BE17A66-8EAF-4620-A61F-A781AB91214A}" type="datetimeFigureOut">
              <a:rPr lang="en-US" smtClean="0"/>
              <a:pPr/>
              <a:t>11/26/21</a:t>
            </a:fld>
            <a:endParaRPr lang="en-IN" dirty="0"/>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IN" dirty="0"/>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6B16F836-D644-4EA7-BBF3-F62162CC0D2D}" type="slidenum">
              <a:rPr lang="en-IN" smtClean="0"/>
              <a:pPr/>
              <a:t>‹#›</a:t>
            </a:fld>
            <a:endParaRPr lang="en-IN" dirty="0"/>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260648"/>
            <a:ext cx="7772400" cy="6264696"/>
          </a:xfrm>
        </p:spPr>
        <p:txBody>
          <a:bodyPr>
            <a:normAutofit/>
          </a:bodyPr>
          <a:lstStyle/>
          <a:p>
            <a:r>
              <a:rPr lang="en-GB" b="1" dirty="0">
                <a:solidFill>
                  <a:schemeClr val="bg2">
                    <a:lumMod val="50000"/>
                  </a:schemeClr>
                </a:solidFill>
              </a:rPr>
              <a:t>Employee retention problem in the workplace</a:t>
            </a:r>
            <a:br>
              <a:rPr lang="en-GB" b="1" dirty="0">
                <a:solidFill>
                  <a:schemeClr val="bg2">
                    <a:lumMod val="50000"/>
                  </a:schemeClr>
                </a:solidFill>
              </a:rPr>
            </a:br>
            <a:r>
              <a:rPr lang="en-GB" b="1" dirty="0">
                <a:solidFill>
                  <a:schemeClr val="bg2">
                    <a:lumMod val="50000"/>
                  </a:schemeClr>
                </a:solidFill>
              </a:rPr>
              <a:t>Case study on: Bedford Hospital </a:t>
            </a:r>
            <a:br>
              <a:rPr lang="en-GB" b="1" dirty="0">
                <a:solidFill>
                  <a:schemeClr val="bg2">
                    <a:lumMod val="50000"/>
                  </a:schemeClr>
                </a:solidFill>
              </a:rPr>
            </a:br>
            <a:br>
              <a:rPr lang="en-GB" b="1" dirty="0">
                <a:solidFill>
                  <a:schemeClr val="bg2">
                    <a:lumMod val="50000"/>
                  </a:schemeClr>
                </a:solidFill>
              </a:rPr>
            </a:br>
            <a:r>
              <a:rPr lang="en-GB" sz="1800" b="1" i="1" dirty="0">
                <a:solidFill>
                  <a:schemeClr val="bg2">
                    <a:lumMod val="50000"/>
                  </a:schemeClr>
                </a:solidFill>
              </a:rPr>
              <a:t>Student Name : Alexandra Bungeanu</a:t>
            </a:r>
            <a:br>
              <a:rPr lang="en-IN" dirty="0">
                <a:solidFill>
                  <a:schemeClr val="bg2">
                    <a:lumMod val="50000"/>
                  </a:schemeClr>
                </a:solidFill>
              </a:rPr>
            </a:br>
            <a:r>
              <a:rPr lang="en-IN" sz="2000" dirty="0">
                <a:solidFill>
                  <a:schemeClr val="bg2">
                    <a:lumMod val="50000"/>
                  </a:schemeClr>
                </a:solidFill>
              </a:rPr>
              <a:t>Student ID : 2009786</a:t>
            </a:r>
            <a:r>
              <a:rPr lang="en-GB" sz="2000" b="1" dirty="0">
                <a:solidFill>
                  <a:schemeClr val="bg2">
                    <a:lumMod val="50000"/>
                  </a:schemeClr>
                </a:solidFill>
              </a:rPr>
              <a:t> </a:t>
            </a:r>
            <a:br>
              <a:rPr lang="en-IN" dirty="0">
                <a:solidFill>
                  <a:schemeClr val="bg2">
                    <a:lumMod val="50000"/>
                  </a:schemeClr>
                </a:solidFill>
              </a:rPr>
            </a:br>
            <a:r>
              <a:rPr lang="en-IN" sz="2000" dirty="0">
                <a:solidFill>
                  <a:schemeClr val="bg2">
                    <a:lumMod val="50000"/>
                  </a:schemeClr>
                </a:solidFill>
              </a:rPr>
              <a:t>Module Code : BMSW 4004</a:t>
            </a:r>
            <a:br>
              <a:rPr lang="en-IN" sz="2000" dirty="0">
                <a:solidFill>
                  <a:schemeClr val="bg2">
                    <a:lumMod val="50000"/>
                  </a:schemeClr>
                </a:solidFill>
              </a:rPr>
            </a:br>
            <a:r>
              <a:rPr lang="en-IN" sz="2000" dirty="0">
                <a:solidFill>
                  <a:schemeClr val="bg2">
                    <a:lumMod val="50000"/>
                  </a:schemeClr>
                </a:solidFill>
              </a:rPr>
              <a:t>Lecturer’s name : Ernest Ovia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2">
                    <a:lumMod val="25000"/>
                  </a:schemeClr>
                </a:solidFill>
              </a:rPr>
              <a:t>Table of content</a:t>
            </a:r>
            <a:endParaRPr lang="en-IN" dirty="0">
              <a:solidFill>
                <a:schemeClr val="bg2">
                  <a:lumMod val="25000"/>
                </a:schemeClr>
              </a:solidFill>
            </a:endParaRPr>
          </a:p>
        </p:txBody>
      </p:sp>
      <p:sp>
        <p:nvSpPr>
          <p:cNvPr id="3" name="Content Placeholder 2"/>
          <p:cNvSpPr>
            <a:spLocks noGrp="1"/>
          </p:cNvSpPr>
          <p:nvPr>
            <p:ph idx="1"/>
          </p:nvPr>
        </p:nvSpPr>
        <p:spPr/>
        <p:txBody>
          <a:bodyPr>
            <a:normAutofit lnSpcReduction="10000"/>
          </a:bodyPr>
          <a:lstStyle/>
          <a:p>
            <a:pPr algn="just"/>
            <a:r>
              <a:rPr lang="en-US" sz="2400" dirty="0">
                <a:latin typeface="Times New Roman" pitchFamily="18" charset="0"/>
                <a:cs typeface="Times New Roman" pitchFamily="18" charset="0"/>
              </a:rPr>
              <a:t>Slide 3: Introduction</a:t>
            </a:r>
          </a:p>
          <a:p>
            <a:pPr algn="just"/>
            <a:r>
              <a:rPr lang="en-US" sz="2400" dirty="0">
                <a:latin typeface="Times New Roman" pitchFamily="18" charset="0"/>
                <a:cs typeface="Times New Roman" pitchFamily="18" charset="0"/>
              </a:rPr>
              <a:t>Slide 4: </a:t>
            </a:r>
            <a:r>
              <a:rPr lang="en-GB" sz="2400" dirty="0">
                <a:latin typeface="Times New Roman" pitchFamily="18" charset="0"/>
                <a:cs typeface="Times New Roman" pitchFamily="18" charset="0"/>
              </a:rPr>
              <a:t>A discussion on nature and impact (actual and potential) of the complex problem in the workplace</a:t>
            </a:r>
            <a:endParaRPr lang="en-US" sz="2400" dirty="0">
              <a:latin typeface="Times New Roman" pitchFamily="18" charset="0"/>
              <a:cs typeface="Times New Roman" pitchFamily="18" charset="0"/>
            </a:endParaRPr>
          </a:p>
          <a:p>
            <a:pPr algn="just"/>
            <a:r>
              <a:rPr lang="en-US" sz="2400" dirty="0">
                <a:latin typeface="Times New Roman" pitchFamily="18" charset="0"/>
                <a:cs typeface="Times New Roman" pitchFamily="18" charset="0"/>
              </a:rPr>
              <a:t>Slide 5: </a:t>
            </a:r>
            <a:r>
              <a:rPr lang="en-GB" sz="2400" dirty="0">
                <a:latin typeface="Times New Roman" pitchFamily="18" charset="0"/>
                <a:cs typeface="Times New Roman" pitchFamily="18" charset="0"/>
              </a:rPr>
              <a:t>A research-informed cause-and-effect analysis of the complex problem</a:t>
            </a:r>
            <a:endParaRPr lang="en-US" sz="2400" dirty="0">
              <a:latin typeface="Times New Roman" pitchFamily="18" charset="0"/>
              <a:cs typeface="Times New Roman" pitchFamily="18" charset="0"/>
            </a:endParaRPr>
          </a:p>
          <a:p>
            <a:pPr algn="just"/>
            <a:r>
              <a:rPr lang="en-US" sz="2400" dirty="0">
                <a:latin typeface="Times New Roman" pitchFamily="18" charset="0"/>
                <a:cs typeface="Times New Roman" pitchFamily="18" charset="0"/>
              </a:rPr>
              <a:t>Slide 6: </a:t>
            </a:r>
            <a:r>
              <a:rPr lang="en-GB" sz="2400" dirty="0">
                <a:latin typeface="Times New Roman" pitchFamily="18" charset="0"/>
                <a:cs typeface="Times New Roman" pitchFamily="18" charset="0"/>
              </a:rPr>
              <a:t>An analysis of Bedford hospital facing the problem using PESTLE</a:t>
            </a:r>
            <a:endParaRPr lang="en-US" sz="2400" dirty="0">
              <a:latin typeface="Times New Roman" pitchFamily="18" charset="0"/>
              <a:cs typeface="Times New Roman" pitchFamily="18" charset="0"/>
            </a:endParaRPr>
          </a:p>
          <a:p>
            <a:pPr algn="just"/>
            <a:r>
              <a:rPr lang="en-US" sz="2400" dirty="0">
                <a:latin typeface="Times New Roman" pitchFamily="18" charset="0"/>
                <a:cs typeface="Times New Roman" pitchFamily="18" charset="0"/>
              </a:rPr>
              <a:t>Slide 7: </a:t>
            </a:r>
            <a:r>
              <a:rPr lang="en-GB" sz="2400" dirty="0">
                <a:latin typeface="Times New Roman" pitchFamily="18" charset="0"/>
                <a:cs typeface="Times New Roman" pitchFamily="18" charset="0"/>
              </a:rPr>
              <a:t>Proposed alternative solutions to the complex problem</a:t>
            </a:r>
          </a:p>
          <a:p>
            <a:pPr algn="just"/>
            <a:r>
              <a:rPr lang="en-GB" sz="2400" dirty="0">
                <a:latin typeface="Times New Roman" pitchFamily="18" charset="0"/>
                <a:cs typeface="Times New Roman" pitchFamily="18" charset="0"/>
              </a:rPr>
              <a:t>Slide 8: Application of PMI Tool</a:t>
            </a:r>
          </a:p>
          <a:p>
            <a:pPr algn="just"/>
            <a:r>
              <a:rPr lang="en-GB" sz="2400" dirty="0">
                <a:latin typeface="Times New Roman" pitchFamily="18" charset="0"/>
                <a:cs typeface="Times New Roman" pitchFamily="18" charset="0"/>
              </a:rPr>
              <a:t>Slide 9: Conclusion</a:t>
            </a:r>
          </a:p>
          <a:p>
            <a:pPr algn="just"/>
            <a:r>
              <a:rPr lang="en-GB" sz="2400" dirty="0">
                <a:latin typeface="Times New Roman" pitchFamily="18" charset="0"/>
                <a:cs typeface="Times New Roman" pitchFamily="18" charset="0"/>
              </a:rPr>
              <a:t>Slide 10: Reference list</a:t>
            </a:r>
            <a:endParaRPr lang="en-IN" sz="24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2">
                    <a:lumMod val="25000"/>
                  </a:schemeClr>
                </a:solidFill>
              </a:rPr>
              <a:t>Introduction</a:t>
            </a:r>
            <a:endParaRPr lang="en-IN" dirty="0">
              <a:solidFill>
                <a:schemeClr val="bg2">
                  <a:lumMod val="25000"/>
                </a:schemeClr>
              </a:solidFill>
            </a:endParaRPr>
          </a:p>
        </p:txBody>
      </p:sp>
      <p:sp>
        <p:nvSpPr>
          <p:cNvPr id="3" name="Content Placeholder 2"/>
          <p:cNvSpPr>
            <a:spLocks noGrp="1"/>
          </p:cNvSpPr>
          <p:nvPr>
            <p:ph idx="1"/>
          </p:nvPr>
        </p:nvSpPr>
        <p:spPr>
          <a:xfrm>
            <a:off x="381000" y="1905000"/>
            <a:ext cx="4329114" cy="4525963"/>
          </a:xfrm>
        </p:spPr>
        <p:txBody>
          <a:bodyPr>
            <a:noAutofit/>
          </a:bodyPr>
          <a:lstStyle/>
          <a:p>
            <a:pPr algn="just"/>
            <a:r>
              <a:rPr lang="en-GB" sz="2000" dirty="0">
                <a:latin typeface="Times New Roman" pitchFamily="18" charset="0"/>
                <a:cs typeface="Times New Roman" pitchFamily="18" charset="0"/>
              </a:rPr>
              <a:t>Employees are considered as the crucial resources for organisations and the organisation’s failure.</a:t>
            </a:r>
          </a:p>
          <a:p>
            <a:pPr algn="just"/>
            <a:r>
              <a:rPr lang="en-GB" sz="2000" dirty="0">
                <a:latin typeface="Times New Roman" pitchFamily="18" charset="0"/>
                <a:cs typeface="Times New Roman" pitchFamily="18" charset="0"/>
              </a:rPr>
              <a:t>The main purpose of the study is to discuss the nature and impact of the respective problems in the </a:t>
            </a:r>
            <a:r>
              <a:rPr lang="en-GB" sz="2000" b="1" i="1" dirty="0">
                <a:latin typeface="Times New Roman" pitchFamily="18" charset="0"/>
                <a:cs typeface="Times New Roman" pitchFamily="18" charset="0"/>
              </a:rPr>
              <a:t>workplace of Bedford hospital</a:t>
            </a:r>
            <a:r>
              <a:rPr lang="en-GB" sz="2000" dirty="0">
                <a:latin typeface="Times New Roman" pitchFamily="18" charset="0"/>
                <a:cs typeface="Times New Roman" pitchFamily="18" charset="0"/>
              </a:rPr>
              <a:t>. </a:t>
            </a:r>
            <a:endParaRPr lang="en-IN" sz="2000" dirty="0">
              <a:latin typeface="Times New Roman" pitchFamily="18" charset="0"/>
              <a:cs typeface="Times New Roman" pitchFamily="18" charset="0"/>
            </a:endParaRPr>
          </a:p>
        </p:txBody>
      </p:sp>
      <p:pic>
        <p:nvPicPr>
          <p:cNvPr id="4" name="Picture 3" descr="download.jpg"/>
          <p:cNvPicPr>
            <a:picLocks noChangeAspect="1"/>
          </p:cNvPicPr>
          <p:nvPr/>
        </p:nvPicPr>
        <p:blipFill>
          <a:blip r:embed="rId3"/>
          <a:stretch>
            <a:fillRect/>
          </a:stretch>
        </p:blipFill>
        <p:spPr>
          <a:xfrm>
            <a:off x="5000628" y="1714488"/>
            <a:ext cx="3714776" cy="450059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81000"/>
            <a:ext cx="8229600" cy="1143000"/>
          </a:xfrm>
        </p:spPr>
        <p:txBody>
          <a:bodyPr>
            <a:noAutofit/>
          </a:bodyPr>
          <a:lstStyle/>
          <a:p>
            <a:r>
              <a:rPr lang="en-GB" sz="2400" b="1" dirty="0">
                <a:solidFill>
                  <a:schemeClr val="bg2">
                    <a:lumMod val="25000"/>
                  </a:schemeClr>
                </a:solidFill>
                <a:latin typeface="Times New Roman" pitchFamily="18" charset="0"/>
                <a:cs typeface="Times New Roman" pitchFamily="18" charset="0"/>
              </a:rPr>
              <a:t>A discussion on nature and impact (actual and potential) of the complex problem in the workplace</a:t>
            </a:r>
            <a:br>
              <a:rPr lang="en-IN" sz="2400" b="1" dirty="0">
                <a:solidFill>
                  <a:schemeClr val="bg2">
                    <a:lumMod val="25000"/>
                  </a:schemeClr>
                </a:solidFill>
                <a:latin typeface="Times New Roman" pitchFamily="18" charset="0"/>
                <a:cs typeface="Times New Roman" pitchFamily="18" charset="0"/>
              </a:rPr>
            </a:br>
            <a:endParaRPr lang="en-IN" sz="2400" dirty="0">
              <a:solidFill>
                <a:schemeClr val="bg2">
                  <a:lumMod val="25000"/>
                </a:schemeClr>
              </a:solidFill>
              <a:latin typeface="Times New Roman" pitchFamily="18" charset="0"/>
              <a:cs typeface="Times New Roman" pitchFamily="18" charset="0"/>
            </a:endParaRPr>
          </a:p>
        </p:txBody>
      </p:sp>
      <p:sp>
        <p:nvSpPr>
          <p:cNvPr id="3" name="Content Placeholder 2"/>
          <p:cNvSpPr>
            <a:spLocks noGrp="1"/>
          </p:cNvSpPr>
          <p:nvPr>
            <p:ph idx="1"/>
          </p:nvPr>
        </p:nvSpPr>
        <p:spPr>
          <a:xfrm>
            <a:off x="3671878" y="1428736"/>
            <a:ext cx="5472122" cy="5429264"/>
          </a:xfrm>
        </p:spPr>
        <p:txBody>
          <a:bodyPr>
            <a:noAutofit/>
          </a:bodyPr>
          <a:lstStyle/>
          <a:p>
            <a:pPr algn="just"/>
            <a:r>
              <a:rPr lang="en-GB" sz="1800" dirty="0">
                <a:latin typeface="Times New Roman" pitchFamily="18" charset="0"/>
                <a:cs typeface="Times New Roman" pitchFamily="18" charset="0"/>
              </a:rPr>
              <a:t>The </a:t>
            </a:r>
            <a:r>
              <a:rPr lang="en-GB" sz="1800" b="1" i="1" dirty="0">
                <a:latin typeface="Times New Roman" pitchFamily="18" charset="0"/>
                <a:cs typeface="Times New Roman" pitchFamily="18" charset="0"/>
              </a:rPr>
              <a:t>nature</a:t>
            </a:r>
            <a:r>
              <a:rPr lang="en-GB" sz="1800" dirty="0">
                <a:latin typeface="Times New Roman" pitchFamily="18" charset="0"/>
                <a:cs typeface="Times New Roman" pitchFamily="18" charset="0"/>
              </a:rPr>
              <a:t> of employee retention problems in the workplace indicates that showing avoidance and ignorance towards employees and engaging employees only work without involving them in other interesting activities. </a:t>
            </a:r>
          </a:p>
          <a:p>
            <a:pPr algn="just"/>
            <a:r>
              <a:rPr lang="en-GB" sz="1800" dirty="0">
                <a:latin typeface="Times New Roman" pitchFamily="18" charset="0"/>
                <a:cs typeface="Times New Roman" pitchFamily="18" charset="0"/>
              </a:rPr>
              <a:t>Bedford hospital faces this kind of problem and it also makes a negative impact on their performance as productivity. </a:t>
            </a:r>
          </a:p>
          <a:p>
            <a:pPr algn="just"/>
            <a:r>
              <a:rPr lang="en-GB" sz="1800" dirty="0">
                <a:latin typeface="Times New Roman" pitchFamily="18" charset="0"/>
                <a:cs typeface="Times New Roman" pitchFamily="18" charset="0"/>
              </a:rPr>
              <a:t>The diversification among employees and a poor rewarding system leads to a higher level of employee retention problem (</a:t>
            </a:r>
            <a:r>
              <a:rPr lang="en-IN" sz="1800" dirty="0">
                <a:latin typeface="Times New Roman" pitchFamily="18" charset="0"/>
                <a:cs typeface="Times New Roman" pitchFamily="18" charset="0"/>
              </a:rPr>
              <a:t>Mayende and Musenze, 2018)</a:t>
            </a:r>
            <a:r>
              <a:rPr lang="en-GB" sz="1800" dirty="0">
                <a:latin typeface="Times New Roman" pitchFamily="18" charset="0"/>
                <a:cs typeface="Times New Roman" pitchFamily="18" charset="0"/>
              </a:rPr>
              <a:t>. </a:t>
            </a:r>
          </a:p>
          <a:p>
            <a:pPr algn="just"/>
            <a:endParaRPr lang="en-IN" sz="1800" dirty="0">
              <a:latin typeface="Times New Roman" pitchFamily="18" charset="0"/>
              <a:cs typeface="Times New Roman" pitchFamily="18" charset="0"/>
            </a:endParaRPr>
          </a:p>
        </p:txBody>
      </p:sp>
      <p:pic>
        <p:nvPicPr>
          <p:cNvPr id="4" name="Picture 3" descr="download (1).jpg"/>
          <p:cNvPicPr>
            <a:picLocks noChangeAspect="1"/>
          </p:cNvPicPr>
          <p:nvPr/>
        </p:nvPicPr>
        <p:blipFill>
          <a:blip r:embed="rId3"/>
          <a:stretch>
            <a:fillRect/>
          </a:stretch>
        </p:blipFill>
        <p:spPr>
          <a:xfrm>
            <a:off x="0" y="1500174"/>
            <a:ext cx="3571868" cy="50006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solidFill>
                  <a:schemeClr val="bg2">
                    <a:lumMod val="25000"/>
                  </a:schemeClr>
                </a:solidFill>
              </a:rPr>
              <a:t>A research-informed cause-and-effect analysis of the complex problem</a:t>
            </a:r>
            <a:br>
              <a:rPr lang="en-IN" sz="2400" b="1" dirty="0">
                <a:solidFill>
                  <a:schemeClr val="bg2">
                    <a:lumMod val="25000"/>
                  </a:schemeClr>
                </a:solidFill>
              </a:rPr>
            </a:br>
            <a:endParaRPr lang="en-IN" sz="2400" dirty="0">
              <a:solidFill>
                <a:schemeClr val="bg2">
                  <a:lumMod val="25000"/>
                </a:schemeClr>
              </a:solidFill>
            </a:endParaRPr>
          </a:p>
        </p:txBody>
      </p:sp>
      <p:sp>
        <p:nvSpPr>
          <p:cNvPr id="3" name="Content Placeholder 2"/>
          <p:cNvSpPr>
            <a:spLocks noGrp="1"/>
          </p:cNvSpPr>
          <p:nvPr>
            <p:ph idx="1"/>
          </p:nvPr>
        </p:nvSpPr>
        <p:spPr>
          <a:xfrm>
            <a:off x="304800" y="1981200"/>
            <a:ext cx="4257676" cy="4525963"/>
          </a:xfrm>
        </p:spPr>
        <p:txBody>
          <a:bodyPr>
            <a:noAutofit/>
          </a:bodyPr>
          <a:lstStyle/>
          <a:p>
            <a:pPr algn="just"/>
            <a:r>
              <a:rPr lang="en-GB" sz="1800" b="1" dirty="0">
                <a:latin typeface="Times New Roman" pitchFamily="18" charset="0"/>
                <a:cs typeface="Times New Roman" pitchFamily="18" charset="0"/>
              </a:rPr>
              <a:t>Fishbone diagram </a:t>
            </a:r>
            <a:r>
              <a:rPr lang="en-GB" sz="1800" dirty="0">
                <a:latin typeface="Times New Roman" pitchFamily="18" charset="0"/>
                <a:cs typeface="Times New Roman" pitchFamily="18" charset="0"/>
              </a:rPr>
              <a:t>clearly defines various causes and effects of the particular problem in Bedford hospital (</a:t>
            </a:r>
            <a:r>
              <a:rPr lang="en-IN" sz="1800" dirty="0">
                <a:latin typeface="Times New Roman" pitchFamily="18" charset="0"/>
                <a:cs typeface="Times New Roman" pitchFamily="18" charset="0"/>
              </a:rPr>
              <a:t>Coccia, 2018)</a:t>
            </a:r>
            <a:r>
              <a:rPr lang="en-GB" sz="1800" dirty="0">
                <a:latin typeface="Times New Roman" pitchFamily="18" charset="0"/>
                <a:cs typeface="Times New Roman" pitchFamily="18" charset="0"/>
              </a:rPr>
              <a:t>. </a:t>
            </a:r>
          </a:p>
          <a:p>
            <a:pPr algn="just"/>
            <a:r>
              <a:rPr lang="en-GB" sz="1800" dirty="0">
                <a:latin typeface="Times New Roman" pitchFamily="18" charset="0"/>
                <a:cs typeface="Times New Roman" pitchFamily="18" charset="0"/>
              </a:rPr>
              <a:t>Too much workload, stress and the constant rush are one of the main causes that make an impact on the work demands (</a:t>
            </a:r>
            <a:r>
              <a:rPr lang="en-IN" sz="1800" dirty="0">
                <a:latin typeface="Times New Roman" pitchFamily="18" charset="0"/>
                <a:cs typeface="Times New Roman" pitchFamily="18" charset="0"/>
              </a:rPr>
              <a:t>Loredana, 2017)</a:t>
            </a:r>
            <a:r>
              <a:rPr lang="en-GB" sz="1800" dirty="0">
                <a:latin typeface="Times New Roman" pitchFamily="18" charset="0"/>
                <a:cs typeface="Times New Roman" pitchFamily="18" charset="0"/>
              </a:rPr>
              <a:t>. </a:t>
            </a:r>
          </a:p>
          <a:p>
            <a:pPr algn="just"/>
            <a:r>
              <a:rPr lang="en-GB" sz="1800" dirty="0">
                <a:latin typeface="Times New Roman" pitchFamily="18" charset="0"/>
                <a:cs typeface="Times New Roman" pitchFamily="18" charset="0"/>
              </a:rPr>
              <a:t>Conflict is another cause that can bring retention problems in the workplace. Conflict can be observed within the team.</a:t>
            </a:r>
            <a:endParaRPr lang="en-IN" sz="1800" dirty="0">
              <a:latin typeface="Times New Roman" pitchFamily="18" charset="0"/>
              <a:cs typeface="Times New Roman" pitchFamily="18" charset="0"/>
            </a:endParaRPr>
          </a:p>
          <a:p>
            <a:pPr algn="just"/>
            <a:endParaRPr lang="en-IN" sz="1800" dirty="0">
              <a:latin typeface="Times New Roman" pitchFamily="18" charset="0"/>
              <a:cs typeface="Times New Roman" pitchFamily="18" charset="0"/>
            </a:endParaRPr>
          </a:p>
          <a:p>
            <a:pPr algn="just"/>
            <a:endParaRPr lang="en-IN" sz="1800" dirty="0">
              <a:latin typeface="Times New Roman" pitchFamily="18" charset="0"/>
              <a:cs typeface="Times New Roman" pitchFamily="18" charset="0"/>
            </a:endParaRPr>
          </a:p>
        </p:txBody>
      </p:sp>
      <p:sp>
        <p:nvSpPr>
          <p:cNvPr id="3099" name="Rectangle 2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IN" dirty="0"/>
          </a:p>
        </p:txBody>
      </p:sp>
      <p:pic>
        <p:nvPicPr>
          <p:cNvPr id="3117" name="Picture 45"/>
          <p:cNvPicPr>
            <a:picLocks noChangeAspect="1" noChangeArrowheads="1"/>
          </p:cNvPicPr>
          <p:nvPr/>
        </p:nvPicPr>
        <p:blipFill>
          <a:blip r:embed="rId3"/>
          <a:srcRect/>
          <a:stretch>
            <a:fillRect/>
          </a:stretch>
        </p:blipFill>
        <p:spPr bwMode="auto">
          <a:xfrm>
            <a:off x="4643438" y="1357298"/>
            <a:ext cx="4500562" cy="514353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latin typeface="Times New Roman" pitchFamily="18" charset="0"/>
                <a:cs typeface="Times New Roman" pitchFamily="18" charset="0"/>
              </a:rPr>
              <a:t>An analysis of Bedford hospital facing the problem using PESTLE</a:t>
            </a:r>
            <a:br>
              <a:rPr lang="en-IN" sz="2400" b="1" dirty="0">
                <a:latin typeface="Times New Roman" pitchFamily="18" charset="0"/>
                <a:cs typeface="Times New Roman" pitchFamily="18" charset="0"/>
              </a:rPr>
            </a:br>
            <a:endParaRPr lang="en-IN" sz="2400" dirty="0">
              <a:latin typeface="Times New Roman" pitchFamily="18" charset="0"/>
              <a:cs typeface="Times New Roman" pitchFamily="18" charset="0"/>
            </a:endParaRPr>
          </a:p>
        </p:txBody>
      </p:sp>
      <p:sp>
        <p:nvSpPr>
          <p:cNvPr id="3" name="Content Placeholder 2"/>
          <p:cNvSpPr>
            <a:spLocks noGrp="1"/>
          </p:cNvSpPr>
          <p:nvPr>
            <p:ph idx="1"/>
          </p:nvPr>
        </p:nvSpPr>
        <p:spPr>
          <a:xfrm>
            <a:off x="4419600" y="1676400"/>
            <a:ext cx="4257676" cy="4525963"/>
          </a:xfrm>
        </p:spPr>
        <p:txBody>
          <a:bodyPr>
            <a:noAutofit/>
          </a:bodyPr>
          <a:lstStyle/>
          <a:p>
            <a:pPr algn="just"/>
            <a:r>
              <a:rPr lang="en-GB" sz="1600" b="1" i="1" dirty="0">
                <a:latin typeface="Times New Roman" pitchFamily="18" charset="0"/>
                <a:cs typeface="Times New Roman" pitchFamily="18" charset="0"/>
              </a:rPr>
              <a:t>Bedford hospital</a:t>
            </a:r>
            <a:r>
              <a:rPr lang="en-GB" sz="1600" dirty="0">
                <a:latin typeface="Times New Roman" pitchFamily="18" charset="0"/>
                <a:cs typeface="Times New Roman" pitchFamily="18" charset="0"/>
              </a:rPr>
              <a:t> does hire employees from other nation as the employees have to take permission from the UK government and follow the policies have been changed after Brexit (</a:t>
            </a:r>
            <a:r>
              <a:rPr lang="en-IN" sz="1600" dirty="0">
                <a:latin typeface="Times New Roman" pitchFamily="18" charset="0"/>
                <a:cs typeface="Times New Roman" pitchFamily="18" charset="0"/>
              </a:rPr>
              <a:t>Esmaeilzadeh and Mirzaei, 2018)</a:t>
            </a:r>
            <a:r>
              <a:rPr lang="en-GB" sz="1600" dirty="0">
                <a:latin typeface="Times New Roman" pitchFamily="18" charset="0"/>
                <a:cs typeface="Times New Roman" pitchFamily="18" charset="0"/>
              </a:rPr>
              <a:t>.</a:t>
            </a:r>
          </a:p>
          <a:p>
            <a:pPr algn="just"/>
            <a:r>
              <a:rPr lang="en-GB" sz="1600" dirty="0">
                <a:latin typeface="Times New Roman" pitchFamily="18" charset="0"/>
                <a:cs typeface="Times New Roman" pitchFamily="18" charset="0"/>
              </a:rPr>
              <a:t>by following the Equality Act, 2010, they can maintain equal workplace for employees (</a:t>
            </a:r>
            <a:r>
              <a:rPr lang="en-IN" sz="1600" dirty="0">
                <a:latin typeface="Times New Roman" pitchFamily="18" charset="0"/>
                <a:cs typeface="Times New Roman" pitchFamily="18" charset="0"/>
              </a:rPr>
              <a:t>Sakellariou and Rotarou, 2017)</a:t>
            </a:r>
            <a:r>
              <a:rPr lang="en-GB" sz="1600" dirty="0">
                <a:latin typeface="Times New Roman" pitchFamily="18" charset="0"/>
                <a:cs typeface="Times New Roman" pitchFamily="18" charset="0"/>
              </a:rPr>
              <a:t>.</a:t>
            </a:r>
          </a:p>
          <a:p>
            <a:pPr algn="just"/>
            <a:r>
              <a:rPr lang="en-GB" sz="1600" dirty="0">
                <a:latin typeface="Times New Roman" pitchFamily="18" charset="0"/>
                <a:cs typeface="Times New Roman" pitchFamily="18" charset="0"/>
              </a:rPr>
              <a:t>Bedford hospital could not provide flexible timing and workplace and reduce the number of employees that dissatisfy the employees</a:t>
            </a:r>
          </a:p>
          <a:p>
            <a:pPr algn="just"/>
            <a:endParaRPr lang="en-IN" sz="1600" dirty="0">
              <a:latin typeface="Times New Roman" pitchFamily="18" charset="0"/>
              <a:cs typeface="Times New Roman" pitchFamily="18" charset="0"/>
            </a:endParaRPr>
          </a:p>
        </p:txBody>
      </p:sp>
      <p:pic>
        <p:nvPicPr>
          <p:cNvPr id="4" name="Picture 3" descr="download.png"/>
          <p:cNvPicPr>
            <a:picLocks noChangeAspect="1"/>
          </p:cNvPicPr>
          <p:nvPr/>
        </p:nvPicPr>
        <p:blipFill>
          <a:blip r:embed="rId3"/>
          <a:stretch>
            <a:fillRect/>
          </a:stretch>
        </p:blipFill>
        <p:spPr>
          <a:xfrm>
            <a:off x="357158" y="1500174"/>
            <a:ext cx="3786214" cy="442915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Proposed alternative solutions to the complex problem </a:t>
            </a:r>
            <a:endParaRPr lang="en-IN" dirty="0"/>
          </a:p>
        </p:txBody>
      </p:sp>
      <p:sp>
        <p:nvSpPr>
          <p:cNvPr id="3" name="Content Placeholder 2"/>
          <p:cNvSpPr>
            <a:spLocks noGrp="1"/>
          </p:cNvSpPr>
          <p:nvPr>
            <p:ph idx="1"/>
          </p:nvPr>
        </p:nvSpPr>
        <p:spPr>
          <a:xfrm>
            <a:off x="4743448" y="1714488"/>
            <a:ext cx="4400552" cy="4525963"/>
          </a:xfrm>
        </p:spPr>
        <p:txBody>
          <a:bodyPr>
            <a:normAutofit fontScale="77500" lnSpcReduction="20000"/>
          </a:bodyPr>
          <a:lstStyle/>
          <a:p>
            <a:pPr algn="just"/>
            <a:r>
              <a:rPr lang="en-GB" i="1" dirty="0"/>
              <a:t>Salary and benefits should be competitive</a:t>
            </a:r>
            <a:endParaRPr lang="en-IN" dirty="0"/>
          </a:p>
          <a:p>
            <a:pPr algn="just"/>
            <a:r>
              <a:rPr lang="en-GB" i="1" dirty="0"/>
              <a:t>Improve the hiring process</a:t>
            </a:r>
            <a:endParaRPr lang="en-IN" dirty="0"/>
          </a:p>
          <a:p>
            <a:pPr algn="just"/>
            <a:r>
              <a:rPr lang="en-GB" i="1" dirty="0"/>
              <a:t>Introduce training and development process</a:t>
            </a:r>
            <a:endParaRPr lang="en-IN" dirty="0"/>
          </a:p>
          <a:p>
            <a:pPr algn="just"/>
            <a:r>
              <a:rPr lang="en-GB" i="1" dirty="0"/>
              <a:t>Enhance workplace culture and environment</a:t>
            </a:r>
            <a:endParaRPr lang="en-IN" dirty="0"/>
          </a:p>
          <a:p>
            <a:pPr algn="just"/>
            <a:r>
              <a:rPr lang="en-GB" i="1" dirty="0"/>
              <a:t>Build a culture of recognition (</a:t>
            </a:r>
            <a:r>
              <a:rPr lang="en-IN" dirty="0"/>
              <a:t>Kumar and Mathimaran, 2017)</a:t>
            </a:r>
          </a:p>
          <a:p>
            <a:pPr algn="just"/>
            <a:r>
              <a:rPr lang="en-GB" i="1" dirty="0"/>
              <a:t>Embrace transparency</a:t>
            </a:r>
          </a:p>
          <a:p>
            <a:pPr algn="just"/>
            <a:r>
              <a:rPr lang="en-GB" i="1" dirty="0"/>
              <a:t>Improve leadership</a:t>
            </a:r>
            <a:endParaRPr lang="en-IN" dirty="0"/>
          </a:p>
          <a:p>
            <a:pPr algn="just"/>
            <a:endParaRPr lang="en-IN" dirty="0"/>
          </a:p>
          <a:p>
            <a:pPr algn="just"/>
            <a:endParaRPr lang="en-IN" dirty="0"/>
          </a:p>
        </p:txBody>
      </p:sp>
      <p:pic>
        <p:nvPicPr>
          <p:cNvPr id="4" name="Picture 3" descr="download (2).jpg"/>
          <p:cNvPicPr>
            <a:picLocks noChangeAspect="1"/>
          </p:cNvPicPr>
          <p:nvPr/>
        </p:nvPicPr>
        <p:blipFill>
          <a:blip r:embed="rId3"/>
          <a:stretch>
            <a:fillRect/>
          </a:stretch>
        </p:blipFill>
        <p:spPr>
          <a:xfrm>
            <a:off x="285720" y="1857364"/>
            <a:ext cx="4214842" cy="364333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8229600" cy="1143000"/>
          </a:xfrm>
        </p:spPr>
        <p:txBody>
          <a:bodyPr/>
          <a:lstStyle/>
          <a:p>
            <a:r>
              <a:rPr lang="en-US" dirty="0"/>
              <a:t>Application of PMI Tools</a:t>
            </a:r>
          </a:p>
        </p:txBody>
      </p:sp>
      <p:graphicFrame>
        <p:nvGraphicFramePr>
          <p:cNvPr id="4" name="Table 3"/>
          <p:cNvGraphicFramePr>
            <a:graphicFrameLocks noGrp="1"/>
          </p:cNvGraphicFramePr>
          <p:nvPr>
            <p:extLst>
              <p:ext uri="{D42A27DB-BD31-4B8C-83A1-F6EECF244321}">
                <p14:modId xmlns:p14="http://schemas.microsoft.com/office/powerpoint/2010/main" val="4075605457"/>
              </p:ext>
            </p:extLst>
          </p:nvPr>
        </p:nvGraphicFramePr>
        <p:xfrm>
          <a:off x="228600" y="1447799"/>
          <a:ext cx="5105400" cy="5457512"/>
        </p:xfrm>
        <a:graphic>
          <a:graphicData uri="http://schemas.openxmlformats.org/drawingml/2006/table">
            <a:tbl>
              <a:tblPr/>
              <a:tblGrid>
                <a:gridCol w="1677489">
                  <a:extLst>
                    <a:ext uri="{9D8B030D-6E8A-4147-A177-3AD203B41FA5}">
                      <a16:colId xmlns:a16="http://schemas.microsoft.com/office/drawing/2014/main" val="20000"/>
                    </a:ext>
                  </a:extLst>
                </a:gridCol>
                <a:gridCol w="1726111">
                  <a:extLst>
                    <a:ext uri="{9D8B030D-6E8A-4147-A177-3AD203B41FA5}">
                      <a16:colId xmlns:a16="http://schemas.microsoft.com/office/drawing/2014/main" val="20001"/>
                    </a:ext>
                  </a:extLst>
                </a:gridCol>
                <a:gridCol w="1701800">
                  <a:extLst>
                    <a:ext uri="{9D8B030D-6E8A-4147-A177-3AD203B41FA5}">
                      <a16:colId xmlns:a16="http://schemas.microsoft.com/office/drawing/2014/main" val="20002"/>
                    </a:ext>
                  </a:extLst>
                </a:gridCol>
              </a:tblGrid>
              <a:tr h="277662">
                <a:tc>
                  <a:txBody>
                    <a:bodyPr/>
                    <a:lstStyle/>
                    <a:p>
                      <a:pPr marL="0" marR="0" algn="ctr">
                        <a:lnSpc>
                          <a:spcPct val="115000"/>
                        </a:lnSpc>
                        <a:spcBef>
                          <a:spcPts val="0"/>
                        </a:spcBef>
                        <a:spcAft>
                          <a:spcPts val="0"/>
                        </a:spcAft>
                      </a:pPr>
                      <a:r>
                        <a:rPr lang="en-GB" sz="1200" b="1" dirty="0">
                          <a:solidFill>
                            <a:schemeClr val="tx1"/>
                          </a:solidFill>
                          <a:latin typeface="Times New Roman"/>
                          <a:ea typeface="Times New Roman"/>
                        </a:rPr>
                        <a:t>P (Plus)</a:t>
                      </a:r>
                      <a:endParaRPr lang="en-US" sz="1050" dirty="0">
                        <a:solidFill>
                          <a:schemeClr val="tx1"/>
                        </a:solidFill>
                        <a:latin typeface="Arial"/>
                        <a:ea typeface="Arial"/>
                      </a:endParaRPr>
                    </a:p>
                  </a:txBody>
                  <a:tcPr marL="56357" marR="56357" marT="56357" marB="5635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GB" sz="1200" b="1" dirty="0">
                          <a:solidFill>
                            <a:schemeClr val="tx1"/>
                          </a:solidFill>
                          <a:latin typeface="Times New Roman"/>
                          <a:ea typeface="Times New Roman"/>
                        </a:rPr>
                        <a:t>M (Minus)</a:t>
                      </a:r>
                      <a:endParaRPr lang="en-US" sz="1050" dirty="0">
                        <a:solidFill>
                          <a:schemeClr val="tx1"/>
                        </a:solidFill>
                        <a:latin typeface="Arial"/>
                        <a:ea typeface="Arial"/>
                      </a:endParaRPr>
                    </a:p>
                  </a:txBody>
                  <a:tcPr marL="56357" marR="56357" marT="56357" marB="5635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15000"/>
                        </a:lnSpc>
                        <a:spcBef>
                          <a:spcPts val="0"/>
                        </a:spcBef>
                        <a:spcAft>
                          <a:spcPts val="0"/>
                        </a:spcAft>
                      </a:pPr>
                      <a:r>
                        <a:rPr lang="en-GB" sz="1200" b="1" dirty="0">
                          <a:solidFill>
                            <a:schemeClr val="tx1"/>
                          </a:solidFill>
                          <a:latin typeface="Times New Roman"/>
                          <a:ea typeface="Times New Roman"/>
                        </a:rPr>
                        <a:t>Interesting (I)</a:t>
                      </a:r>
                      <a:endParaRPr lang="en-US" sz="1050" dirty="0">
                        <a:solidFill>
                          <a:schemeClr val="tx1"/>
                        </a:solidFill>
                        <a:latin typeface="Arial"/>
                        <a:ea typeface="Arial"/>
                      </a:endParaRPr>
                    </a:p>
                  </a:txBody>
                  <a:tcPr marL="56357" marR="56357" marT="56357" marB="5635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304605">
                <a:tc>
                  <a:txBody>
                    <a:bodyPr/>
                    <a:lstStyle/>
                    <a:p>
                      <a:pPr marL="342900" marR="0" lvl="0" indent="-342900" algn="just">
                        <a:lnSpc>
                          <a:spcPct val="150000"/>
                        </a:lnSpc>
                        <a:spcBef>
                          <a:spcPts val="0"/>
                        </a:spcBef>
                        <a:spcAft>
                          <a:spcPts val="0"/>
                        </a:spcAft>
                        <a:buFont typeface="Symbol"/>
                        <a:buChar char=""/>
                      </a:pPr>
                      <a:r>
                        <a:rPr lang="en-GB" sz="1200" dirty="0">
                          <a:solidFill>
                            <a:schemeClr val="tx1"/>
                          </a:solidFill>
                          <a:latin typeface="Times New Roman"/>
                          <a:ea typeface="Times New Roman"/>
                        </a:rPr>
                        <a:t>They can offer flexible timings (+5)</a:t>
                      </a:r>
                      <a:endParaRPr lang="en-US" sz="1050"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200" dirty="0">
                          <a:solidFill>
                            <a:schemeClr val="tx1"/>
                          </a:solidFill>
                          <a:latin typeface="Times New Roman"/>
                          <a:ea typeface="Times New Roman"/>
                        </a:rPr>
                        <a:t>Good salary structure and appreciation to encourage (+4)</a:t>
                      </a:r>
                      <a:endParaRPr lang="en-US" sz="1050"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200" dirty="0">
                          <a:solidFill>
                            <a:schemeClr val="tx1"/>
                          </a:solidFill>
                          <a:latin typeface="Times New Roman"/>
                          <a:ea typeface="Times New Roman"/>
                        </a:rPr>
                        <a:t>Motivate their staff. (+3)</a:t>
                      </a:r>
                      <a:endParaRPr lang="en-US" sz="1050" dirty="0">
                        <a:solidFill>
                          <a:schemeClr val="tx1"/>
                        </a:solidFill>
                        <a:latin typeface="Arial"/>
                        <a:ea typeface="Arial"/>
                      </a:endParaRPr>
                    </a:p>
                  </a:txBody>
                  <a:tcPr marL="56357" marR="56357" marT="56357" marB="5635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Symbol"/>
                        <a:buChar char=""/>
                      </a:pPr>
                      <a:r>
                        <a:rPr lang="en-GB" sz="1200" dirty="0">
                          <a:solidFill>
                            <a:schemeClr val="tx1"/>
                          </a:solidFill>
                          <a:latin typeface="Times New Roman"/>
                          <a:ea typeface="Times New Roman"/>
                        </a:rPr>
                        <a:t>They should involve staff in the decision making process by providing them higher responsibility and empowerment (-2)</a:t>
                      </a:r>
                      <a:endParaRPr lang="en-US" sz="1050"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200" dirty="0">
                          <a:solidFill>
                            <a:schemeClr val="tx1"/>
                          </a:solidFill>
                          <a:latin typeface="Times New Roman"/>
                          <a:ea typeface="Times New Roman"/>
                        </a:rPr>
                        <a:t>It is difficult to work in huge pressure for their staff (-1)</a:t>
                      </a:r>
                      <a:endParaRPr lang="en-US" sz="1050" dirty="0">
                        <a:solidFill>
                          <a:schemeClr val="tx1"/>
                        </a:solidFill>
                        <a:latin typeface="Arial"/>
                        <a:ea typeface="Arial"/>
                      </a:endParaRPr>
                    </a:p>
                  </a:txBody>
                  <a:tcPr marL="56357" marR="56357" marT="56357" marB="5635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just">
                        <a:lnSpc>
                          <a:spcPct val="150000"/>
                        </a:lnSpc>
                        <a:spcBef>
                          <a:spcPts val="0"/>
                        </a:spcBef>
                        <a:spcAft>
                          <a:spcPts val="0"/>
                        </a:spcAft>
                        <a:buFont typeface="Symbol"/>
                        <a:buChar char=""/>
                      </a:pPr>
                      <a:r>
                        <a:rPr lang="en-GB" sz="1200" dirty="0">
                          <a:solidFill>
                            <a:schemeClr val="tx1"/>
                          </a:solidFill>
                          <a:latin typeface="Times New Roman"/>
                          <a:ea typeface="Times New Roman"/>
                        </a:rPr>
                        <a:t>They can provide training and skill development opportunities for their staff (+2)</a:t>
                      </a:r>
                      <a:endParaRPr lang="en-US" sz="1050"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200" dirty="0">
                          <a:solidFill>
                            <a:schemeClr val="tx1"/>
                          </a:solidFill>
                          <a:latin typeface="Times New Roman"/>
                          <a:ea typeface="Times New Roman"/>
                        </a:rPr>
                        <a:t>Organise a group-discussion while working with complex case scenarios (-1)</a:t>
                      </a:r>
                      <a:endParaRPr lang="en-US" sz="1050" dirty="0">
                        <a:solidFill>
                          <a:schemeClr val="tx1"/>
                        </a:solidFill>
                        <a:latin typeface="Arial"/>
                        <a:ea typeface="Arial"/>
                      </a:endParaRPr>
                    </a:p>
                    <a:p>
                      <a:pPr marL="342900" marR="0" lvl="0" indent="-342900" algn="just">
                        <a:lnSpc>
                          <a:spcPct val="150000"/>
                        </a:lnSpc>
                        <a:spcBef>
                          <a:spcPts val="0"/>
                        </a:spcBef>
                        <a:spcAft>
                          <a:spcPts val="0"/>
                        </a:spcAft>
                        <a:buFont typeface="Symbol"/>
                        <a:buChar char=""/>
                      </a:pPr>
                      <a:r>
                        <a:rPr lang="en-GB" sz="1200" dirty="0">
                          <a:solidFill>
                            <a:schemeClr val="tx1"/>
                          </a:solidFill>
                          <a:latin typeface="Times New Roman"/>
                          <a:ea typeface="Times New Roman"/>
                        </a:rPr>
                        <a:t>It will be interesting for staff to know more regarding technologies such as AI, AR and ML utilised by Bedford Hospital (+3)</a:t>
                      </a:r>
                      <a:endParaRPr lang="en-US" sz="1050" dirty="0">
                        <a:solidFill>
                          <a:schemeClr val="tx1"/>
                        </a:solidFill>
                        <a:latin typeface="Arial"/>
                        <a:ea typeface="Arial"/>
                      </a:endParaRPr>
                    </a:p>
                  </a:txBody>
                  <a:tcPr marL="56357" marR="56357" marT="56357" marB="5635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70733">
                <a:tc>
                  <a:txBody>
                    <a:bodyPr/>
                    <a:lstStyle/>
                    <a:p>
                      <a:pPr marL="0" marR="0" algn="just">
                        <a:lnSpc>
                          <a:spcPct val="150000"/>
                        </a:lnSpc>
                        <a:spcBef>
                          <a:spcPts val="0"/>
                        </a:spcBef>
                        <a:spcAft>
                          <a:spcPts val="0"/>
                        </a:spcAft>
                      </a:pPr>
                      <a:r>
                        <a:rPr lang="en-GB" sz="1400" b="1" dirty="0">
                          <a:solidFill>
                            <a:schemeClr val="tx1"/>
                          </a:solidFill>
                          <a:latin typeface="Times New Roman"/>
                          <a:ea typeface="Times New Roman"/>
                        </a:rPr>
                        <a:t>Total score: +12</a:t>
                      </a:r>
                      <a:endParaRPr lang="en-US" sz="1200" dirty="0">
                        <a:solidFill>
                          <a:schemeClr val="tx1"/>
                        </a:solidFill>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400" b="1" dirty="0">
                          <a:solidFill>
                            <a:schemeClr val="tx1"/>
                          </a:solidFill>
                          <a:latin typeface="Times New Roman"/>
                          <a:ea typeface="Times New Roman"/>
                        </a:rPr>
                        <a:t>Total score: -3</a:t>
                      </a:r>
                      <a:endParaRPr lang="en-US" sz="1200" dirty="0">
                        <a:solidFill>
                          <a:schemeClr val="tx1"/>
                        </a:solidFill>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400" b="1" dirty="0">
                          <a:solidFill>
                            <a:schemeClr val="tx1"/>
                          </a:solidFill>
                          <a:latin typeface="Times New Roman"/>
                          <a:ea typeface="Times New Roman"/>
                        </a:rPr>
                        <a:t>Total score: +4</a:t>
                      </a:r>
                      <a:endParaRPr lang="en-US" sz="1200" dirty="0">
                        <a:solidFill>
                          <a:schemeClr val="tx1"/>
                        </a:solidFill>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5" name="TextBox 4"/>
          <p:cNvSpPr txBox="1"/>
          <p:nvPr/>
        </p:nvSpPr>
        <p:spPr>
          <a:xfrm>
            <a:off x="5486400" y="2286000"/>
            <a:ext cx="3429000" cy="3170099"/>
          </a:xfrm>
          <a:prstGeom prst="rect">
            <a:avLst/>
          </a:prstGeom>
          <a:noFill/>
        </p:spPr>
        <p:txBody>
          <a:bodyPr wrap="square" rtlCol="0">
            <a:spAutoFit/>
          </a:bodyPr>
          <a:lstStyle/>
          <a:p>
            <a:pPr algn="just"/>
            <a:r>
              <a:rPr lang="en-GB" sz="2000" dirty="0">
                <a:latin typeface="Times New Roman" pitchFamily="18" charset="0"/>
                <a:cs typeface="Times New Roman" pitchFamily="18" charset="0"/>
              </a:rPr>
              <a:t>From the PMI analysis the following value is calculated:</a:t>
            </a:r>
            <a:endParaRPr lang="en-US" sz="2000" dirty="0">
              <a:latin typeface="Times New Roman" pitchFamily="18" charset="0"/>
              <a:cs typeface="Times New Roman" pitchFamily="18" charset="0"/>
            </a:endParaRPr>
          </a:p>
          <a:p>
            <a:pPr algn="just"/>
            <a:r>
              <a:rPr lang="en-GB" sz="2000" b="1" i="1" dirty="0">
                <a:latin typeface="Times New Roman" pitchFamily="18" charset="0"/>
                <a:cs typeface="Times New Roman" pitchFamily="18" charset="0"/>
              </a:rPr>
              <a:t>Plus value:</a:t>
            </a:r>
            <a:r>
              <a:rPr lang="en-GB" sz="2000" dirty="0">
                <a:latin typeface="Times New Roman" pitchFamily="18" charset="0"/>
                <a:cs typeface="Times New Roman" pitchFamily="18" charset="0"/>
              </a:rPr>
              <a:t> +5 + 4 + 3 = + 12</a:t>
            </a:r>
            <a:endParaRPr lang="en-US" sz="2000" dirty="0">
              <a:latin typeface="Times New Roman" pitchFamily="18" charset="0"/>
              <a:cs typeface="Times New Roman" pitchFamily="18" charset="0"/>
            </a:endParaRPr>
          </a:p>
          <a:p>
            <a:pPr algn="just"/>
            <a:r>
              <a:rPr lang="en-GB" sz="2000" b="1" i="1" dirty="0">
                <a:latin typeface="Times New Roman" pitchFamily="18" charset="0"/>
                <a:cs typeface="Times New Roman" pitchFamily="18" charset="0"/>
              </a:rPr>
              <a:t>Minus value: </a:t>
            </a:r>
            <a:r>
              <a:rPr lang="en-GB" sz="2000" dirty="0">
                <a:latin typeface="Times New Roman" pitchFamily="18" charset="0"/>
                <a:cs typeface="Times New Roman" pitchFamily="18" charset="0"/>
              </a:rPr>
              <a:t>-2 – 1 = -3</a:t>
            </a:r>
            <a:endParaRPr lang="en-US" sz="2000" dirty="0">
              <a:latin typeface="Times New Roman" pitchFamily="18" charset="0"/>
              <a:cs typeface="Times New Roman" pitchFamily="18" charset="0"/>
            </a:endParaRPr>
          </a:p>
          <a:p>
            <a:pPr algn="just"/>
            <a:r>
              <a:rPr lang="en-GB" sz="2000" b="1" i="1" dirty="0">
                <a:latin typeface="Times New Roman" pitchFamily="18" charset="0"/>
                <a:cs typeface="Times New Roman" pitchFamily="18" charset="0"/>
              </a:rPr>
              <a:t>Interesting value:</a:t>
            </a:r>
            <a:r>
              <a:rPr lang="en-GB" sz="2000" dirty="0">
                <a:latin typeface="Times New Roman" pitchFamily="18" charset="0"/>
                <a:cs typeface="Times New Roman" pitchFamily="18" charset="0"/>
              </a:rPr>
              <a:t> +2 – 1 +3 = +4</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Therefore, total PMI value is = + 12 -3 +4 = </a:t>
            </a:r>
            <a:r>
              <a:rPr lang="en-GB" sz="2000" b="1" dirty="0">
                <a:latin typeface="Times New Roman" pitchFamily="18" charset="0"/>
                <a:cs typeface="Times New Roman" pitchFamily="18" charset="0"/>
              </a:rPr>
              <a:t>+13</a:t>
            </a:r>
            <a:endParaRPr lang="en-US"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a:t>
            </a:r>
            <a:endParaRPr lang="en-US" sz="2000" dirty="0">
              <a:latin typeface="Times New Roman" pitchFamily="18" charset="0"/>
              <a:cs typeface="Times New Roman" pitchFamily="18" charset="0"/>
            </a:endParaRPr>
          </a:p>
          <a:p>
            <a:pPr algn="just"/>
            <a:endParaRPr lang="en-US" sz="20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229600" cy="1143000"/>
          </a:xfrm>
        </p:spPr>
        <p:txBody>
          <a:bodyPr/>
          <a:lstStyle/>
          <a:p>
            <a:r>
              <a:rPr lang="en-US" dirty="0"/>
              <a:t>Conclusion</a:t>
            </a:r>
            <a:endParaRPr lang="en-IN" dirty="0"/>
          </a:p>
        </p:txBody>
      </p:sp>
      <p:sp>
        <p:nvSpPr>
          <p:cNvPr id="3" name="Content Placeholder 2"/>
          <p:cNvSpPr>
            <a:spLocks noGrp="1"/>
          </p:cNvSpPr>
          <p:nvPr>
            <p:ph idx="1"/>
          </p:nvPr>
        </p:nvSpPr>
        <p:spPr>
          <a:xfrm>
            <a:off x="457200" y="1600200"/>
            <a:ext cx="4329114" cy="4525963"/>
          </a:xfrm>
        </p:spPr>
        <p:txBody>
          <a:bodyPr>
            <a:normAutofit fontScale="32500" lnSpcReduction="20000"/>
          </a:bodyPr>
          <a:lstStyle/>
          <a:p>
            <a:pPr algn="just"/>
            <a:r>
              <a:rPr lang="en-GB" sz="7200" dirty="0">
                <a:latin typeface="Times New Roman" pitchFamily="18" charset="0"/>
                <a:cs typeface="Times New Roman" pitchFamily="18" charset="0"/>
              </a:rPr>
              <a:t>In conclusion, the retention problem in the selected organisation has been discussed in the study. </a:t>
            </a:r>
          </a:p>
          <a:p>
            <a:pPr algn="just"/>
            <a:r>
              <a:rPr lang="en-GB" sz="7200" dirty="0">
                <a:latin typeface="Times New Roman" pitchFamily="18" charset="0"/>
                <a:cs typeface="Times New Roman" pitchFamily="18" charset="0"/>
              </a:rPr>
              <a:t>The study also showed that employee retention problems have been increased due to poor employee management, lack of leadership, huge workload and other factors. </a:t>
            </a:r>
          </a:p>
          <a:p>
            <a:pPr algn="just"/>
            <a:r>
              <a:rPr lang="en-GB" sz="7200" dirty="0">
                <a:latin typeface="Times New Roman" pitchFamily="18" charset="0"/>
                <a:cs typeface="Times New Roman" pitchFamily="18" charset="0"/>
              </a:rPr>
              <a:t>The study illustrated cause-effect analysis with the help of a fishbone diagram</a:t>
            </a:r>
          </a:p>
          <a:p>
            <a:pPr algn="just"/>
            <a:endParaRPr lang="en-IN" dirty="0"/>
          </a:p>
        </p:txBody>
      </p:sp>
      <p:pic>
        <p:nvPicPr>
          <p:cNvPr id="4" name="Picture 3" descr="download (1).png"/>
          <p:cNvPicPr>
            <a:picLocks noChangeAspect="1"/>
          </p:cNvPicPr>
          <p:nvPr/>
        </p:nvPicPr>
        <p:blipFill>
          <a:blip r:embed="rId3"/>
          <a:stretch>
            <a:fillRect/>
          </a:stretch>
        </p:blipFill>
        <p:spPr>
          <a:xfrm>
            <a:off x="5072066" y="1643050"/>
            <a:ext cx="3786214" cy="428628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a:t>
            </a:r>
            <a:endParaRPr lang="en-IN" dirty="0"/>
          </a:p>
        </p:txBody>
      </p:sp>
      <p:sp>
        <p:nvSpPr>
          <p:cNvPr id="3" name="Content Placeholder 2"/>
          <p:cNvSpPr>
            <a:spLocks noGrp="1"/>
          </p:cNvSpPr>
          <p:nvPr>
            <p:ph idx="1"/>
          </p:nvPr>
        </p:nvSpPr>
        <p:spPr/>
        <p:txBody>
          <a:bodyPr>
            <a:noAutofit/>
          </a:bodyPr>
          <a:lstStyle/>
          <a:p>
            <a:pPr algn="just"/>
            <a:r>
              <a:rPr lang="en-IN" sz="900" dirty="0">
                <a:latin typeface="Times New Roman" pitchFamily="18" charset="0"/>
                <a:cs typeface="Times New Roman" pitchFamily="18" charset="0"/>
              </a:rPr>
              <a:t>Aguenza, B.B. and Som, A.P.M., 2018. Motivational factors of employee retention and engagement in organizations. </a:t>
            </a:r>
            <a:r>
              <a:rPr lang="en-IN" sz="900" i="1" dirty="0">
                <a:latin typeface="Times New Roman" pitchFamily="18" charset="0"/>
                <a:cs typeface="Times New Roman" pitchFamily="18" charset="0"/>
              </a:rPr>
              <a:t>International Journal of Advances in Agriculture Sciences</a:t>
            </a:r>
            <a:r>
              <a:rPr lang="en-IN" sz="900" dirty="0">
                <a:latin typeface="Times New Roman" pitchFamily="18" charset="0"/>
                <a:cs typeface="Times New Roman" pitchFamily="18" charset="0"/>
              </a:rPr>
              <a:t>.</a:t>
            </a:r>
          </a:p>
          <a:p>
            <a:pPr algn="just"/>
            <a:r>
              <a:rPr lang="en-IN" sz="900" dirty="0">
                <a:latin typeface="Times New Roman" pitchFamily="18" charset="0"/>
                <a:cs typeface="Times New Roman" pitchFamily="18" charset="0"/>
              </a:rPr>
              <a:t>Belaid, L., Dagenais, C., Moha, M. and Ridde, V., 2017. Understanding the factors affecting the attraction and retention of health professionals in rural and remote areas: a mixed-method study in Niger. </a:t>
            </a:r>
            <a:r>
              <a:rPr lang="en-IN" sz="900" i="1" dirty="0">
                <a:latin typeface="Times New Roman" pitchFamily="18" charset="0"/>
                <a:cs typeface="Times New Roman" pitchFamily="18" charset="0"/>
              </a:rPr>
              <a:t>Human resources for health</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15</a:t>
            </a:r>
            <a:r>
              <a:rPr lang="en-IN" sz="900" dirty="0">
                <a:latin typeface="Times New Roman" pitchFamily="18" charset="0"/>
                <a:cs typeface="Times New Roman" pitchFamily="18" charset="0"/>
              </a:rPr>
              <a:t>(1), pp.1-11.</a:t>
            </a:r>
          </a:p>
          <a:p>
            <a:pPr algn="just"/>
            <a:r>
              <a:rPr lang="en-IN" sz="900" dirty="0">
                <a:latin typeface="Times New Roman" pitchFamily="18" charset="0"/>
                <a:cs typeface="Times New Roman" pitchFamily="18" charset="0"/>
              </a:rPr>
              <a:t>Blake, H., Bermingham, F., Johnson, G. and Tabner, A., 2020. Mitigating the psychological impact of COVID-19 on healthcare workers: a digital learning package. </a:t>
            </a:r>
            <a:r>
              <a:rPr lang="en-IN" sz="900" i="1" dirty="0">
                <a:latin typeface="Times New Roman" pitchFamily="18" charset="0"/>
                <a:cs typeface="Times New Roman" pitchFamily="18" charset="0"/>
              </a:rPr>
              <a:t>International journal of environmental research and public health</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17</a:t>
            </a:r>
            <a:r>
              <a:rPr lang="en-IN" sz="900" dirty="0">
                <a:latin typeface="Times New Roman" pitchFamily="18" charset="0"/>
                <a:cs typeface="Times New Roman" pitchFamily="18" charset="0"/>
              </a:rPr>
              <a:t>(9), p.2997.</a:t>
            </a:r>
          </a:p>
          <a:p>
            <a:pPr algn="just"/>
            <a:r>
              <a:rPr lang="en-IN" sz="900" dirty="0">
                <a:latin typeface="Times New Roman" pitchFamily="18" charset="0"/>
                <a:cs typeface="Times New Roman" pitchFamily="18" charset="0"/>
              </a:rPr>
              <a:t>Coccia, M., 2018. The Fishbone diagram to identify, systematize and analyze the sources of general purpose Technologies. </a:t>
            </a:r>
            <a:r>
              <a:rPr lang="en-IN" sz="900" i="1" dirty="0">
                <a:latin typeface="Times New Roman" pitchFamily="18" charset="0"/>
                <a:cs typeface="Times New Roman" pitchFamily="18" charset="0"/>
              </a:rPr>
              <a:t>Journal of Social and Administrative Sciences</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4</a:t>
            </a:r>
            <a:r>
              <a:rPr lang="en-IN" sz="900" dirty="0">
                <a:latin typeface="Times New Roman" pitchFamily="18" charset="0"/>
                <a:cs typeface="Times New Roman" pitchFamily="18" charset="0"/>
              </a:rPr>
              <a:t>(4), pp.291-303.</a:t>
            </a:r>
          </a:p>
          <a:p>
            <a:pPr algn="just"/>
            <a:r>
              <a:rPr lang="en-IN" sz="900" dirty="0">
                <a:latin typeface="Times New Roman" pitchFamily="18" charset="0"/>
                <a:cs typeface="Times New Roman" pitchFamily="18" charset="0"/>
              </a:rPr>
              <a:t>Engelhardt, M.A., 2017. Hitching healthcare to the chain: An introduction to blockchain technology in the healthcare sector. </a:t>
            </a:r>
            <a:r>
              <a:rPr lang="en-IN" sz="900" i="1" dirty="0">
                <a:latin typeface="Times New Roman" pitchFamily="18" charset="0"/>
                <a:cs typeface="Times New Roman" pitchFamily="18" charset="0"/>
              </a:rPr>
              <a:t>Technology Innovation Management Review</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7</a:t>
            </a:r>
            <a:r>
              <a:rPr lang="en-IN" sz="900" dirty="0">
                <a:latin typeface="Times New Roman" pitchFamily="18" charset="0"/>
                <a:cs typeface="Times New Roman" pitchFamily="18" charset="0"/>
              </a:rPr>
              <a:t>(10).</a:t>
            </a:r>
          </a:p>
          <a:p>
            <a:pPr algn="just"/>
            <a:r>
              <a:rPr lang="en-IN" sz="900" dirty="0">
                <a:latin typeface="Times New Roman" pitchFamily="18" charset="0"/>
                <a:cs typeface="Times New Roman" pitchFamily="18" charset="0"/>
              </a:rPr>
              <a:t>Esmaeilzadeh, P. and Mirzaei, T., 2018. Comparison of the UK citizens’ perspectives on the consequences of different Brexit scenarios for healthcare: An experimental study. </a:t>
            </a:r>
            <a:r>
              <a:rPr lang="en-IN" sz="900" i="1" dirty="0">
                <a:latin typeface="Times New Roman" pitchFamily="18" charset="0"/>
                <a:cs typeface="Times New Roman" pitchFamily="18" charset="0"/>
              </a:rPr>
              <a:t>Health Policy and Technology</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7</a:t>
            </a:r>
            <a:r>
              <a:rPr lang="en-IN" sz="900" dirty="0">
                <a:latin typeface="Times New Roman" pitchFamily="18" charset="0"/>
                <a:cs typeface="Times New Roman" pitchFamily="18" charset="0"/>
              </a:rPr>
              <a:t>(4), pp.325-332.</a:t>
            </a:r>
          </a:p>
          <a:p>
            <a:pPr algn="just"/>
            <a:r>
              <a:rPr lang="en-IN" sz="900" dirty="0">
                <a:latin typeface="Times New Roman" pitchFamily="18" charset="0"/>
                <a:cs typeface="Times New Roman" pitchFamily="18" charset="0"/>
              </a:rPr>
              <a:t>Kumar, A.A. and Mathimaran, K.B., 2017. Employee Retention Strategies â€“An Empirical Research. </a:t>
            </a:r>
            <a:r>
              <a:rPr lang="en-IN" sz="900" i="1" dirty="0">
                <a:latin typeface="Times New Roman" pitchFamily="18" charset="0"/>
                <a:cs typeface="Times New Roman" pitchFamily="18" charset="0"/>
              </a:rPr>
              <a:t>Global Journal of Management and Business Research</a:t>
            </a:r>
            <a:r>
              <a:rPr lang="en-IN" sz="900" dirty="0">
                <a:latin typeface="Times New Roman" pitchFamily="18" charset="0"/>
                <a:cs typeface="Times New Roman" pitchFamily="18" charset="0"/>
              </a:rPr>
              <a:t>.</a:t>
            </a:r>
          </a:p>
          <a:p>
            <a:pPr algn="just"/>
            <a:r>
              <a:rPr lang="en-IN" sz="900" dirty="0">
                <a:latin typeface="Times New Roman" pitchFamily="18" charset="0"/>
                <a:cs typeface="Times New Roman" pitchFamily="18" charset="0"/>
              </a:rPr>
              <a:t>Lea, R., 2018. UK GDP growth was a respectable 1.8% in 2017. </a:t>
            </a:r>
            <a:r>
              <a:rPr lang="en-IN" sz="900" i="1" dirty="0">
                <a:latin typeface="Times New Roman" pitchFamily="18" charset="0"/>
                <a:cs typeface="Times New Roman" pitchFamily="18" charset="0"/>
              </a:rPr>
              <a:t>Arbuthnot Banking Group</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29</a:t>
            </a:r>
            <a:r>
              <a:rPr lang="en-IN" sz="900" dirty="0">
                <a:latin typeface="Times New Roman" pitchFamily="18" charset="0"/>
                <a:cs typeface="Times New Roman" pitchFamily="18" charset="0"/>
              </a:rPr>
              <a:t>.</a:t>
            </a:r>
          </a:p>
          <a:p>
            <a:pPr algn="just"/>
            <a:r>
              <a:rPr lang="en-IN" sz="900" dirty="0">
                <a:latin typeface="Times New Roman" pitchFamily="18" charset="0"/>
                <a:cs typeface="Times New Roman" pitchFamily="18" charset="0"/>
              </a:rPr>
              <a:t>Loredana, E.M., 2017. The analysis of causes and effects of a phenomenon by means of the “fishbone” diagram. </a:t>
            </a:r>
            <a:r>
              <a:rPr lang="en-IN" sz="900" i="1" dirty="0">
                <a:latin typeface="Times New Roman" pitchFamily="18" charset="0"/>
                <a:cs typeface="Times New Roman" pitchFamily="18" charset="0"/>
              </a:rPr>
              <a:t>Analele Universităţii Constantin Brâncuşi Din Târgu Jiu: Seria Economie</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1</a:t>
            </a:r>
            <a:r>
              <a:rPr lang="en-IN" sz="900" dirty="0">
                <a:latin typeface="Times New Roman" pitchFamily="18" charset="0"/>
                <a:cs typeface="Times New Roman" pitchFamily="18" charset="0"/>
              </a:rPr>
              <a:t>(5), pp.97-103.</a:t>
            </a:r>
          </a:p>
          <a:p>
            <a:pPr algn="just"/>
            <a:r>
              <a:rPr lang="en-IN" sz="900" dirty="0">
                <a:latin typeface="Times New Roman" pitchFamily="18" charset="0"/>
                <a:cs typeface="Times New Roman" pitchFamily="18" charset="0"/>
              </a:rPr>
              <a:t>Ma, Q.K., Mayfield, M. and Mayfield, J., 2018. Keep them on-board! How organizations can develop employee embeddedness to increase employee retention. </a:t>
            </a:r>
            <a:r>
              <a:rPr lang="en-IN" sz="900" i="1" dirty="0">
                <a:latin typeface="Times New Roman" pitchFamily="18" charset="0"/>
                <a:cs typeface="Times New Roman" pitchFamily="18" charset="0"/>
              </a:rPr>
              <a:t>Development and Learning in Organizations: An International Journal</a:t>
            </a:r>
            <a:r>
              <a:rPr lang="en-IN" sz="900" dirty="0">
                <a:latin typeface="Times New Roman" pitchFamily="18" charset="0"/>
                <a:cs typeface="Times New Roman" pitchFamily="18" charset="0"/>
              </a:rPr>
              <a:t>.</a:t>
            </a:r>
          </a:p>
          <a:p>
            <a:pPr algn="just"/>
            <a:r>
              <a:rPr lang="en-IN" sz="900" dirty="0">
                <a:latin typeface="Times New Roman" pitchFamily="18" charset="0"/>
                <a:cs typeface="Times New Roman" pitchFamily="18" charset="0"/>
              </a:rPr>
              <a:t>Mayende, T.S. and Musenze, I.A., 2018. Ethical leadership and staff retention: The moderating role of job resources in Uganda’s healthcare sector.</a:t>
            </a:r>
          </a:p>
          <a:p>
            <a:pPr algn="just"/>
            <a:r>
              <a:rPr lang="en-IN" sz="900" dirty="0">
                <a:latin typeface="Times New Roman" pitchFamily="18" charset="0"/>
                <a:cs typeface="Times New Roman" pitchFamily="18" charset="0"/>
              </a:rPr>
              <a:t>Odhiambo, O.T. and Muathe, S.M., 2018. Importance Employee Retention And Organizational Performance Of Public Universities In Nairobi County Kenya: A Theoretical Review And Critique. </a:t>
            </a:r>
            <a:r>
              <a:rPr lang="en-IN" sz="900" i="1" dirty="0">
                <a:latin typeface="Times New Roman" pitchFamily="18" charset="0"/>
                <a:cs typeface="Times New Roman" pitchFamily="18" charset="0"/>
              </a:rPr>
              <a:t>International Journal of Innovative Research and Advanced Studies</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5</a:t>
            </a:r>
            <a:r>
              <a:rPr lang="en-IN" sz="900" dirty="0">
                <a:latin typeface="Times New Roman" pitchFamily="18" charset="0"/>
                <a:cs typeface="Times New Roman" pitchFamily="18" charset="0"/>
              </a:rPr>
              <a:t>(2), pp.84-89.</a:t>
            </a:r>
          </a:p>
          <a:p>
            <a:pPr algn="just"/>
            <a:r>
              <a:rPr lang="en-IN" sz="900" dirty="0">
                <a:latin typeface="Times New Roman" pitchFamily="18" charset="0"/>
                <a:cs typeface="Times New Roman" pitchFamily="18" charset="0"/>
              </a:rPr>
              <a:t>Perreira, T.A., Berta, W. and Herbert, M., 2018. The employee retention triad in health care: Exploring relationships amongst organisational justice, affective commitment and turnover intention. </a:t>
            </a:r>
            <a:r>
              <a:rPr lang="en-IN" sz="900" i="1" dirty="0">
                <a:latin typeface="Times New Roman" pitchFamily="18" charset="0"/>
                <a:cs typeface="Times New Roman" pitchFamily="18" charset="0"/>
              </a:rPr>
              <a:t>Journal of clinical nursing</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27</a:t>
            </a:r>
            <a:r>
              <a:rPr lang="en-IN" sz="900" dirty="0">
                <a:latin typeface="Times New Roman" pitchFamily="18" charset="0"/>
                <a:cs typeface="Times New Roman" pitchFamily="18" charset="0"/>
              </a:rPr>
              <a:t>(7-8), pp.e1451-e1461.</a:t>
            </a:r>
          </a:p>
          <a:p>
            <a:pPr algn="just"/>
            <a:r>
              <a:rPr lang="en-IN" sz="900" dirty="0">
                <a:latin typeface="Times New Roman" pitchFamily="18" charset="0"/>
                <a:cs typeface="Times New Roman" pitchFamily="18" charset="0"/>
              </a:rPr>
              <a:t>Sakellariou, D. and Rotarou, E.S., 2017. Access to healthcare for men and women with disabilities in the UK: secondary analysis of cross-sectional data. </a:t>
            </a:r>
            <a:r>
              <a:rPr lang="en-IN" sz="900" i="1" dirty="0">
                <a:latin typeface="Times New Roman" pitchFamily="18" charset="0"/>
                <a:cs typeface="Times New Roman" pitchFamily="18" charset="0"/>
              </a:rPr>
              <a:t>BMJ open</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7</a:t>
            </a:r>
            <a:r>
              <a:rPr lang="en-IN" sz="900" dirty="0">
                <a:latin typeface="Times New Roman" pitchFamily="18" charset="0"/>
                <a:cs typeface="Times New Roman" pitchFamily="18" charset="0"/>
              </a:rPr>
              <a:t>(8).</a:t>
            </a:r>
          </a:p>
          <a:p>
            <a:pPr algn="just"/>
            <a:r>
              <a:rPr lang="en-IN" sz="900" dirty="0">
                <a:latin typeface="Times New Roman" pitchFamily="18" charset="0"/>
                <a:cs typeface="Times New Roman" pitchFamily="18" charset="0"/>
              </a:rPr>
              <a:t>Wadhwa, S. and Madan, S., 2017. Employee retention: A much needed strategy in global work environment. </a:t>
            </a:r>
            <a:r>
              <a:rPr lang="en-IN" sz="900" i="1" dirty="0">
                <a:latin typeface="Times New Roman" pitchFamily="18" charset="0"/>
                <a:cs typeface="Times New Roman" pitchFamily="18" charset="0"/>
              </a:rPr>
              <a:t>International Journal of Engineering and Management Research (IJEMR)</a:t>
            </a:r>
            <a:r>
              <a:rPr lang="en-IN" sz="900" dirty="0">
                <a:latin typeface="Times New Roman" pitchFamily="18" charset="0"/>
                <a:cs typeface="Times New Roman" pitchFamily="18" charset="0"/>
              </a:rPr>
              <a:t>, </a:t>
            </a:r>
            <a:r>
              <a:rPr lang="en-IN" sz="900" i="1" dirty="0">
                <a:latin typeface="Times New Roman" pitchFamily="18" charset="0"/>
                <a:cs typeface="Times New Roman" pitchFamily="18" charset="0"/>
              </a:rPr>
              <a:t>7</a:t>
            </a:r>
            <a:r>
              <a:rPr lang="en-IN" sz="900" dirty="0">
                <a:latin typeface="Times New Roman" pitchFamily="18" charset="0"/>
                <a:cs typeface="Times New Roman" pitchFamily="18" charset="0"/>
              </a:rPr>
              <a:t>(4), pp.201-205.</a:t>
            </a:r>
          </a:p>
          <a:p>
            <a:pPr algn="just"/>
            <a:endParaRPr lang="en-IN" sz="9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895600"/>
            <a:ext cx="8229600" cy="1143000"/>
          </a:xfrm>
        </p:spPr>
        <p:txBody>
          <a:bodyPr/>
          <a:lstStyle/>
          <a:p>
            <a:pPr algn="ctr"/>
            <a:r>
              <a:rPr lang="en-US" dirty="0"/>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59</TotalTime>
  <Words>3355</Words>
  <Application>Microsoft Macintosh PowerPoint</Application>
  <PresentationFormat>On-screen Show (4:3)</PresentationFormat>
  <Paragraphs>114</Paragraphs>
  <Slides>11</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Century Gothic</vt:lpstr>
      <vt:lpstr>Symbol</vt:lpstr>
      <vt:lpstr>Times New Roman</vt:lpstr>
      <vt:lpstr>Verdana</vt:lpstr>
      <vt:lpstr>Wingdings 2</vt:lpstr>
      <vt:lpstr>Verve</vt:lpstr>
      <vt:lpstr>Employee retention problem in the workplace Case study on: Bedford Hospital   Student Name : Alexandra Bungeanu Student ID : 2009786  Module Code : BMSW 4004 Lecturer’s name : Ernest Ovia</vt:lpstr>
      <vt:lpstr>Table of content</vt:lpstr>
      <vt:lpstr>Introduction</vt:lpstr>
      <vt:lpstr>A discussion on nature and impact (actual and potential) of the complex problem in the workplace </vt:lpstr>
      <vt:lpstr>A research-informed cause-and-effect analysis of the complex problem </vt:lpstr>
      <vt:lpstr>An analysis of Bedford hospital facing the problem using PESTLE </vt:lpstr>
      <vt:lpstr>Proposed alternative solutions to the complex problem </vt:lpstr>
      <vt:lpstr>Application of PMI Tools</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retention problem in the workplace Case study on: Bedford Hospital   Student Name : Alexandra Bungeanu Student ID : 2009786  Module Code : BMSW 4004 Lecturer’s name : Ernest Ovia</dc:title>
  <cp:lastModifiedBy>Alexandra Ștefania Bungeanu (2009786)</cp:lastModifiedBy>
  <cp:revision>1</cp:revision>
  <dcterms:created xsi:type="dcterms:W3CDTF">2021-02-18T08:40:33Z</dcterms:created>
  <dcterms:modified xsi:type="dcterms:W3CDTF">2021-11-26T21:43:17Z</dcterms:modified>
</cp:coreProperties>
</file>