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6"/>
  </p:notesMasterIdLst>
  <p:sldIdLst>
    <p:sldId id="275" r:id="rId2"/>
    <p:sldId id="256" r:id="rId3"/>
    <p:sldId id="257" r:id="rId4"/>
    <p:sldId id="258" r:id="rId5"/>
    <p:sldId id="259" r:id="rId6"/>
    <p:sldId id="260" r:id="rId7"/>
    <p:sldId id="261" r:id="rId8"/>
    <p:sldId id="262" r:id="rId9"/>
    <p:sldId id="264" r:id="rId10"/>
    <p:sldId id="266" r:id="rId11"/>
    <p:sldId id="267" r:id="rId12"/>
    <p:sldId id="269" r:id="rId13"/>
    <p:sldId id="273" r:id="rId14"/>
    <p:sldId id="274" r:id="rId15"/>
  </p:sldIdLst>
  <p:sldSz cx="9144000" cy="5143500" type="screen16x9"/>
  <p:notesSz cx="6858000" cy="9144000"/>
  <p:embeddedFontLst>
    <p:embeddedFont>
      <p:font typeface="Calibri" panose="020F0502020204030204" pitchFamily="34" charset="0"/>
      <p:regular r:id="rId17"/>
      <p:bold r:id="rId18"/>
      <p:italic r:id="rId19"/>
      <p:boldItalic r:id="rId20"/>
    </p:embeddedFont>
    <p:embeddedFont>
      <p:font typeface="Calibri Light" panose="020F0302020204030204" pitchFamily="34" charset="0"/>
      <p:regular r:id="rId21"/>
      <p:italic r:id="rId22"/>
    </p:embeddedFont>
    <p:embeddedFont>
      <p:font typeface="Fira Sans Black" panose="020F0502020204030204" pitchFamily="34" charset="0"/>
      <p:bold r:id="rId23"/>
      <p:italic r:id="rId24"/>
      <p:boldItalic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userDrawn="1">
          <p15:clr>
            <a:srgbClr val="747775"/>
          </p15:clr>
        </p15:guide>
        <p15:guide id="2" pos="2880" userDrawn="1">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66"/>
    <p:restoredTop sz="94200" autoAdjust="0"/>
  </p:normalViewPr>
  <p:slideViewPr>
    <p:cSldViewPr snapToGrid="0" showGuides="1">
      <p:cViewPr varScale="1">
        <p:scale>
          <a:sx n="192" d="100"/>
          <a:sy n="192" d="100"/>
        </p:scale>
        <p:origin x="184" y="240"/>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g25a10731a29_2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3" name="Google Shape;253;g25a10731a29_2_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Google Shape;267;g25a10731a29_2_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r>
              <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This presentation will show a project management plan for the construction of 6 new hostel blocks in the “Youth  Hostel” for students by UWTSD. The plan focuses on resources, scope, stakeholder involvement and time required for completion of tasks. The study will highlight the importance of meeting studies' needs and adhering to the budget to optimize resources and components of the project on time. </a:t>
            </a:r>
            <a:endParaRPr lang="en-US" b="0" dirty="0">
              <a:effectLst/>
            </a:endParaRPr>
          </a:p>
        </p:txBody>
      </p:sp>
      <p:sp>
        <p:nvSpPr>
          <p:cNvPr id="268" name="Google Shape;268;g25a10731a29_2_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g25a10731a29_2_1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r>
              <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The planning phase includes identifying resources, risks, costs, and stakeholders, proper feasibility studies and detailed communication among stakeholders. Collaborating with government, community members and corporate partners would help to provide shared ownership, enhancing the project's profitability.  </a:t>
            </a:r>
            <a:endParaRPr lang="en-US" b="0" dirty="0">
              <a:effectLst/>
            </a:endParaRPr>
          </a:p>
        </p:txBody>
      </p:sp>
      <p:sp>
        <p:nvSpPr>
          <p:cNvPr id="289" name="Google Shape;289;g25a10731a29_2_1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3"/>
        <p:cNvGrpSpPr/>
        <p:nvPr/>
      </p:nvGrpSpPr>
      <p:grpSpPr>
        <a:xfrm>
          <a:off x="0" y="0"/>
          <a:ext cx="0" cy="0"/>
          <a:chOff x="0" y="0"/>
          <a:chExt cx="0" cy="0"/>
        </a:xfrm>
      </p:grpSpPr>
      <p:sp>
        <p:nvSpPr>
          <p:cNvPr id="364" name="Google Shape;364;g25a10731a29_2_1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r>
              <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A high-speed </a:t>
            </a:r>
            <a:r>
              <a:rPr lang="en-US" sz="1100" b="0" i="0" u="none" strike="noStrike" cap="none" dirty="0" err="1">
                <a:solidFill>
                  <a:srgbClr val="000000"/>
                </a:solidFill>
                <a:effectLst/>
                <a:latin typeface="Arial" panose="020B0604020202020204"/>
                <a:ea typeface="Arial" panose="020B0604020202020204"/>
                <a:cs typeface="Arial" panose="020B0604020202020204"/>
                <a:sym typeface="Arial" panose="020B0604020202020204"/>
              </a:rPr>
              <a:t>wifi</a:t>
            </a:r>
            <a:r>
              <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 connection will be also provided in the project of youth hostels. The project includes 6 blocks of hotels for UWTSD students with basic amenities like beds, kitchen accessories, diseases and easy access to facilities. The deliverables are included in hostels with Precious outdoor areas, comfortable rooms with bidding and Library facilities along with study rooms. </a:t>
            </a:r>
            <a:endParaRPr lang="en-US" b="0" dirty="0">
              <a:effectLst/>
            </a:endParaRPr>
          </a:p>
          <a:p>
            <a:pPr marL="158750" indent="0">
              <a:buNone/>
            </a:pPr>
            <a:endParaRPr dirty="0"/>
          </a:p>
        </p:txBody>
      </p:sp>
      <p:sp>
        <p:nvSpPr>
          <p:cNvPr id="365" name="Google Shape;365;g25a10731a29_2_1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7"/>
        <p:cNvGrpSpPr/>
        <p:nvPr/>
      </p:nvGrpSpPr>
      <p:grpSpPr>
        <a:xfrm>
          <a:off x="0" y="0"/>
          <a:ext cx="0" cy="0"/>
          <a:chOff x="0" y="0"/>
          <a:chExt cx="0" cy="0"/>
        </a:xfrm>
      </p:grpSpPr>
      <p:sp>
        <p:nvSpPr>
          <p:cNvPr id="388" name="Google Shape;388;g25a10731a29_2_2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r>
              <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The initial phase involves site collection, land preparation, planning, design and execution of the youth hostel. Monitoring involves in risk assessment quality assessment and risk strategy to increase the quality of the project plan. This will ensure the proper execution and avoid errors through stakeholder communication.</a:t>
            </a:r>
            <a:endParaRPr lang="en-US" b="0" dirty="0">
              <a:effectLst/>
            </a:endParaRPr>
          </a:p>
        </p:txBody>
      </p:sp>
      <p:sp>
        <p:nvSpPr>
          <p:cNvPr id="389" name="Google Shape;389;g25a10731a29_2_2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2"/>
        <p:cNvGrpSpPr/>
        <p:nvPr/>
      </p:nvGrpSpPr>
      <p:grpSpPr>
        <a:xfrm>
          <a:off x="0" y="0"/>
          <a:ext cx="0" cy="0"/>
          <a:chOff x="0" y="0"/>
          <a:chExt cx="0" cy="0"/>
        </a:xfrm>
      </p:grpSpPr>
      <p:sp>
        <p:nvSpPr>
          <p:cNvPr id="413" name="Google Shape;413;g25a10731a29_2_2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Project success criteria will be in collaboration with the government, local communities and corporate partners to enhance the project quality. The success criteria of our project is money turning the construction of the youth hostel by “Pro Core”. The uncertain challenges will be mitigated by change control procedures and prevent the scope of errors in the success of the building projects of a new hostel for students. </a:t>
            </a:r>
            <a:endParaRPr dirty="0"/>
          </a:p>
        </p:txBody>
      </p:sp>
      <p:sp>
        <p:nvSpPr>
          <p:cNvPr id="414" name="Google Shape;414;g25a10731a29_2_2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2"/>
        <p:cNvGrpSpPr/>
        <p:nvPr/>
      </p:nvGrpSpPr>
      <p:grpSpPr>
        <a:xfrm>
          <a:off x="0" y="0"/>
          <a:ext cx="0" cy="0"/>
          <a:chOff x="0" y="0"/>
          <a:chExt cx="0" cy="0"/>
        </a:xfrm>
      </p:grpSpPr>
      <p:sp>
        <p:nvSpPr>
          <p:cNvPr id="443" name="Google Shape;443;g25a10731a29_2_2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buNone/>
            </a:pPr>
            <a:r>
              <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 The present slide discusses the background of our quad chart. The project focuses on the construction of a hotel facility for UWTSD students in Bloomsbury, Central London spanning an area of 35000 square feet. The initiative arose from the mission of accommodating the growing population of students in the UK. We are also focused on the learning experience. With proper planning and collaboration with our stakeholders, we have been integral to the project's inception. Visuals on the slide will show our planning regarding the hostel site and its design and location. Through this, we are expecting to give a clear understanding of the project and its objectives.</a:t>
            </a:r>
            <a:endParaRPr lang="en-US" b="0" dirty="0">
              <a:effectLst/>
            </a:endParaRPr>
          </a:p>
        </p:txBody>
      </p:sp>
      <p:sp>
        <p:nvSpPr>
          <p:cNvPr id="444" name="Google Shape;444;g25a10731a29_2_2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3"/>
        <p:cNvGrpSpPr/>
        <p:nvPr/>
      </p:nvGrpSpPr>
      <p:grpSpPr>
        <a:xfrm>
          <a:off x="0" y="0"/>
          <a:ext cx="0" cy="0"/>
          <a:chOff x="0" y="0"/>
          <a:chExt cx="0" cy="0"/>
        </a:xfrm>
      </p:grpSpPr>
      <p:sp>
        <p:nvSpPr>
          <p:cNvPr id="514" name="Google Shape;514;g25a10731a29_2_3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r>
              <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This slide shows our objectives regarding the hostel business. We are expecting to construct 6 new hostel blocks to effectively accommodate the student population in Central London. We have allocated a budget of 1 million US dollars for designing construction and furnishing. It is expected that students will get easy access to basic facilities such as library rooms study areas common lounge and a reliable Wi-Fi connection. Our object is to maintain high standards in the whole construction project and meet all the requirements regarding the project. Providing a comfortable living space and a learning environment is our primary objective in the whole process. </a:t>
            </a:r>
            <a:endParaRPr lang="en-US" b="0" dirty="0">
              <a:effectLst/>
            </a:endParaRPr>
          </a:p>
        </p:txBody>
      </p:sp>
      <p:sp>
        <p:nvSpPr>
          <p:cNvPr id="515" name="Google Shape;515;g25a10731a29_2_3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8"/>
        <p:cNvGrpSpPr/>
        <p:nvPr/>
      </p:nvGrpSpPr>
      <p:grpSpPr>
        <a:xfrm>
          <a:off x="0" y="0"/>
          <a:ext cx="0" cy="0"/>
          <a:chOff x="0" y="0"/>
          <a:chExt cx="0" cy="0"/>
        </a:xfrm>
      </p:grpSpPr>
      <p:sp>
        <p:nvSpPr>
          <p:cNvPr id="569" name="Google Shape;569;g25a10731a29_2_3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r>
              <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The present slide offers insight into the progress status of the project. In this project, we have accomplished multiple milestones, including the selection of site and land preparation. We have also achieved major milestones such as the completion of securing permission to build a hostel and the construction of areas including the resident room study room common areas and library room. We have a clear chart and graph to overview the progress of the project. </a:t>
            </a:r>
            <a:r>
              <a:rPr lang="en-US" sz="1100" b="0" i="0" u="none" strike="noStrike" cap="none" baseline="0" dirty="0">
                <a:solidFill>
                  <a:srgbClr val="000000"/>
                </a:solidFill>
                <a:effectLst/>
                <a:latin typeface="Arial" panose="020B0604020202020204"/>
                <a:ea typeface="Arial" panose="020B0604020202020204"/>
                <a:cs typeface="Arial" panose="020B0604020202020204"/>
                <a:sym typeface="Arial" panose="020B0604020202020204"/>
              </a:rPr>
              <a:t> 	</a:t>
            </a:r>
            <a:endParaRPr lang="en-US" b="0" dirty="0">
              <a:effectLst/>
            </a:endParaRPr>
          </a:p>
        </p:txBody>
      </p:sp>
      <p:sp>
        <p:nvSpPr>
          <p:cNvPr id="570" name="Google Shape;570;g25a10731a29_2_3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0"/>
        <p:cNvGrpSpPr/>
        <p:nvPr/>
      </p:nvGrpSpPr>
      <p:grpSpPr>
        <a:xfrm>
          <a:off x="0" y="0"/>
          <a:ext cx="0" cy="0"/>
          <a:chOff x="0" y="0"/>
          <a:chExt cx="0" cy="0"/>
        </a:xfrm>
      </p:grpSpPr>
      <p:sp>
        <p:nvSpPr>
          <p:cNvPr id="611" name="Google Shape;611;g25a10731a29_2_4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This flight has highlighted the future plan of the project. The first step will be to monitor the quality of the project till now and identify and rectify the errors associated with the project. The second part will be effectively completing the interior decoration and infrastructure development of the project and maintaining the quality as promised. Installing necessary equipment and A final inspection will be the necessary step for this project in the future along with identifying risk management Strategies and creating a stakeholder engagement plan. </a:t>
            </a:r>
            <a:endParaRPr dirty="0"/>
          </a:p>
        </p:txBody>
      </p:sp>
      <p:sp>
        <p:nvSpPr>
          <p:cNvPr id="612" name="Google Shape;612;g25a10731a29_2_4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9"/>
        <p:cNvGrpSpPr/>
        <p:nvPr/>
      </p:nvGrpSpPr>
      <p:grpSpPr>
        <a:xfrm>
          <a:off x="0" y="0"/>
          <a:ext cx="0" cy="0"/>
          <a:chOff x="0" y="0"/>
          <a:chExt cx="0" cy="0"/>
        </a:xfrm>
      </p:grpSpPr>
      <p:sp>
        <p:nvSpPr>
          <p:cNvPr id="660" name="Google Shape;660;g25a10731a29_2_4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rtl="0"/>
            <a:r>
              <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In conclusion, the thorough plan for the hostel construction of UWSTD is ready for execution with a Planning and strategic initiative along with team collaboration. The project schedule for complication of the task is 2 years through the research stakeholders' identification and Communication of project goals. Risk factors including financial losses, raw materials and </a:t>
            </a:r>
            <a:r>
              <a:rPr lang="en-US" sz="1100" b="0" i="0" u="none" strike="noStrike" cap="none" dirty="0" err="1">
                <a:solidFill>
                  <a:srgbClr val="000000"/>
                </a:solidFill>
                <a:effectLst/>
                <a:latin typeface="Arial" panose="020B0604020202020204"/>
                <a:ea typeface="Arial" panose="020B0604020202020204"/>
                <a:cs typeface="Arial" panose="020B0604020202020204"/>
                <a:sym typeface="Arial" panose="020B0604020202020204"/>
              </a:rPr>
              <a:t>labour</a:t>
            </a:r>
            <a:r>
              <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 shortages can impact the completion of the project.  Risk assessment mitigation strategy budget analysis and consistency plan are considered the important aspects for ensuring the Project objective.</a:t>
            </a:r>
            <a:endParaRPr lang="en-US" b="0" dirty="0">
              <a:effectLst/>
            </a:endParaRPr>
          </a:p>
        </p:txBody>
      </p:sp>
      <p:sp>
        <p:nvSpPr>
          <p:cNvPr id="661" name="Google Shape;661;g25a10731a29_2_4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0"/>
        <p:cNvGrpSpPr/>
        <p:nvPr/>
      </p:nvGrpSpPr>
      <p:grpSpPr>
        <a:xfrm>
          <a:off x="0" y="0"/>
          <a:ext cx="0" cy="0"/>
          <a:chOff x="0" y="0"/>
          <a:chExt cx="0" cy="0"/>
        </a:xfrm>
      </p:grpSpPr>
      <p:sp>
        <p:nvSpPr>
          <p:cNvPr id="911" name="Google Shape;911;g25a10731a29_2_7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12" name="Google Shape;912;g25a10731a29_2_7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IN"/>
          </a:p>
        </p:txBody>
      </p:sp>
      <p:sp>
        <p:nvSpPr>
          <p:cNvPr id="3" name="Subtitle 2"/>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E1860A39-7F42-45F5-AE45-58B19F67E440}" type="datetimeFigureOut">
              <a:rPr lang="en-IN" smtClean="0"/>
              <a:t>02/03/24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E1860A39-7F42-45F5-AE45-58B19F67E440}" type="datetimeFigureOut">
              <a:rPr lang="en-IN" smtClean="0"/>
              <a:t>02/03/24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282304"/>
            <a:ext cx="7886700" cy="2139553"/>
          </a:xfrm>
        </p:spPr>
        <p:txBody>
          <a:bodyPr anchor="b"/>
          <a:lstStyle>
            <a:lvl1pPr>
              <a:defRPr sz="4500"/>
            </a:lvl1pPr>
          </a:lstStyle>
          <a:p>
            <a:r>
              <a:rPr lang="en-US"/>
              <a:t>Click to edit Master title style</a:t>
            </a:r>
            <a:endParaRPr lang="en-IN"/>
          </a:p>
        </p:txBody>
      </p:sp>
      <p:sp>
        <p:nvSpPr>
          <p:cNvPr id="3" name="Text Placeholder 2"/>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1860A39-7F42-45F5-AE45-58B19F67E440}" type="datetimeFigureOut">
              <a:rPr lang="en-IN" smtClean="0"/>
              <a:t>02/03/24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628650" y="1369219"/>
            <a:ext cx="3886200" cy="326350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4629150" y="1369219"/>
            <a:ext cx="3886200" cy="326350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E1860A39-7F42-45F5-AE45-58B19F67E440}" type="datetimeFigureOut">
              <a:rPr lang="en-IN" smtClean="0"/>
              <a:t>02/03/24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273844"/>
            <a:ext cx="7886700" cy="994172"/>
          </a:xfrm>
        </p:spPr>
        <p:txBody>
          <a:bodyPr/>
          <a:lstStyle/>
          <a:p>
            <a:r>
              <a:rPr lang="en-US"/>
              <a:t>Click to edit Master title style</a:t>
            </a:r>
            <a:endParaRPr lang="en-IN"/>
          </a:p>
        </p:txBody>
      </p:sp>
      <p:sp>
        <p:nvSpPr>
          <p:cNvPr id="3" name="Text Placeholder 2"/>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1878806"/>
            <a:ext cx="3868340" cy="276344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1878806"/>
            <a:ext cx="3887391" cy="276344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E1860A39-7F42-45F5-AE45-58B19F67E440}" type="datetimeFigureOut">
              <a:rPr lang="en-IN" smtClean="0"/>
              <a:t>02/03/24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E1860A39-7F42-45F5-AE45-58B19F67E440}" type="datetimeFigureOut">
              <a:rPr lang="en-IN" smtClean="0"/>
              <a:t>02/03/24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860A39-7F42-45F5-AE45-58B19F67E440}" type="datetimeFigureOut">
              <a:rPr lang="en-IN" smtClean="0"/>
              <a:t>02/03/24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IN"/>
          </a:p>
        </p:txBody>
      </p:sp>
      <p:sp>
        <p:nvSpPr>
          <p:cNvPr id="3" name="Content Placeholder 2"/>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E1860A39-7F42-45F5-AE45-58B19F67E440}" type="datetimeFigureOut">
              <a:rPr lang="en-IN" smtClean="0"/>
              <a:t>02/03/24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IN"/>
          </a:p>
        </p:txBody>
      </p:sp>
      <p:sp>
        <p:nvSpPr>
          <p:cNvPr id="3" name="Picture Placeholder 2"/>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IN"/>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E1860A39-7F42-45F5-AE45-58B19F67E440}" type="datetimeFigureOut">
              <a:rPr lang="en-IN" smtClean="0"/>
              <a:t>02/03/24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E1860A39-7F42-45F5-AE45-58B19F67E440}" type="datetimeFigureOut">
              <a:rPr lang="en-IN" smtClean="0"/>
              <a:t>02/03/24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273844"/>
            <a:ext cx="1971675" cy="4358879"/>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628650" y="273844"/>
            <a:ext cx="5800725" cy="435887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E1860A39-7F42-45F5-AE45-58B19F67E440}" type="datetimeFigureOut">
              <a:rPr lang="en-IN" smtClean="0"/>
              <a:t>02/03/24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E1860A39-7F42-45F5-AE45-58B19F67E440}" type="datetimeFigureOut">
              <a:rPr lang="en-IN" smtClean="0"/>
              <a:t>02/03/24</a:t>
            </a:fld>
            <a:endParaRPr lang="en-IN"/>
          </a:p>
        </p:txBody>
      </p:sp>
      <p:sp>
        <p:nvSpPr>
          <p:cNvPr id="5" name="Footer Placeholder 4"/>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B2D6780-42F0-FF64-7605-E2C5BE9E3AFA}"/>
              </a:ext>
            </a:extLst>
          </p:cNvPr>
          <p:cNvSpPr txBox="1"/>
          <p:nvPr/>
        </p:nvSpPr>
        <p:spPr>
          <a:xfrm>
            <a:off x="449451" y="263471"/>
            <a:ext cx="8458598" cy="2123658"/>
          </a:xfrm>
          <a:prstGeom prst="rect">
            <a:avLst/>
          </a:prstGeom>
          <a:noFill/>
        </p:spPr>
        <p:txBody>
          <a:bodyPr wrap="none" rtlCol="0">
            <a:spAutoFit/>
          </a:bodyPr>
          <a:lstStyle/>
          <a:p>
            <a:r>
              <a:rPr lang="en-US" sz="4400" dirty="0"/>
              <a:t>Managing Projects in the Workplace</a:t>
            </a:r>
          </a:p>
          <a:p>
            <a:r>
              <a:rPr lang="en-US" sz="4400" dirty="0"/>
              <a:t>Elvis </a:t>
            </a:r>
            <a:r>
              <a:rPr lang="en-US" sz="4400" dirty="0" err="1"/>
              <a:t>Liviu</a:t>
            </a:r>
            <a:r>
              <a:rPr lang="en-US" sz="4400" dirty="0"/>
              <a:t> </a:t>
            </a:r>
            <a:r>
              <a:rPr lang="en-US" sz="4400" dirty="0" err="1"/>
              <a:t>Nassiri</a:t>
            </a:r>
            <a:r>
              <a:rPr lang="en-US" sz="4400" dirty="0"/>
              <a:t> Basti</a:t>
            </a:r>
          </a:p>
          <a:p>
            <a:r>
              <a:rPr lang="en-US" sz="4400" dirty="0"/>
              <a:t>Student id: 2112789</a:t>
            </a:r>
          </a:p>
        </p:txBody>
      </p:sp>
    </p:spTree>
    <p:extLst>
      <p:ext uri="{BB962C8B-B14F-4D97-AF65-F5344CB8AC3E}">
        <p14:creationId xmlns:p14="http://schemas.microsoft.com/office/powerpoint/2010/main" val="3921811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sp>
        <p:nvSpPr>
          <p:cNvPr id="261" name="Google Shape;261;p23"/>
          <p:cNvSpPr txBox="1"/>
          <p:nvPr/>
        </p:nvSpPr>
        <p:spPr>
          <a:xfrm>
            <a:off x="1212215" y="4054475"/>
            <a:ext cx="8294370" cy="1128395"/>
          </a:xfrm>
          <a:prstGeom prst="rect">
            <a:avLst/>
          </a:prstGeom>
          <a:noFill/>
          <a:ln>
            <a:noFill/>
          </a:ln>
        </p:spPr>
        <p:txBody>
          <a:bodyPr spcFirstLastPara="1" wrap="square" lIns="0" tIns="0" rIns="0" bIns="0" anchor="t" anchorCtr="0">
            <a:noAutofit/>
          </a:bodyPr>
          <a:lstStyle/>
          <a:p>
            <a:pPr lvl="0">
              <a:lnSpc>
                <a:spcPct val="140000"/>
              </a:lnSpc>
            </a:pPr>
            <a:endParaRPr lang="en-GB" sz="5400" b="1" dirty="0">
              <a:solidFill>
                <a:schemeClr val="bg1"/>
              </a:solidFill>
              <a:highlight>
                <a:srgbClr val="008080"/>
              </a:highlight>
              <a:latin typeface="Times New Roman" panose="02020603050405020304" pitchFamily="18" charset="0"/>
              <a:cs typeface="Times New Roman" panose="02020603050405020304" pitchFamily="18" charset="0"/>
            </a:endParaRPr>
          </a:p>
        </p:txBody>
      </p:sp>
      <p:pic>
        <p:nvPicPr>
          <p:cNvPr id="2" name="Picture 1" descr="7"/>
          <p:cNvPicPr>
            <a:picLocks noChangeAspect="1"/>
          </p:cNvPicPr>
          <p:nvPr/>
        </p:nvPicPr>
        <p:blipFill>
          <a:blip r:embed="rId3"/>
          <a:stretch>
            <a:fillRect/>
          </a:stretch>
        </p:blipFill>
        <p:spPr>
          <a:xfrm>
            <a:off x="0" y="111448"/>
            <a:ext cx="9144635" cy="443801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69"/>
        <p:cNvGrpSpPr/>
        <p:nvPr/>
      </p:nvGrpSpPr>
      <p:grpSpPr>
        <a:xfrm>
          <a:off x="0" y="0"/>
          <a:ext cx="0" cy="0"/>
          <a:chOff x="0" y="0"/>
          <a:chExt cx="0" cy="0"/>
        </a:xfrm>
      </p:grpSpPr>
      <p:sp>
        <p:nvSpPr>
          <p:cNvPr id="280" name="Google Shape;280;p24"/>
          <p:cNvSpPr txBox="1"/>
          <p:nvPr/>
        </p:nvSpPr>
        <p:spPr>
          <a:xfrm>
            <a:off x="635" y="255270"/>
            <a:ext cx="9144000" cy="615315"/>
          </a:xfrm>
          <a:prstGeom prst="rect">
            <a:avLst/>
          </a:prstGeom>
          <a:solidFill>
            <a:schemeClr val="accent1">
              <a:lumMod val="50000"/>
            </a:schemeClr>
          </a:solidFill>
          <a:ln>
            <a:noFill/>
          </a:ln>
        </p:spPr>
        <p:txBody>
          <a:bodyPr spcFirstLastPara="1" wrap="square" lIns="0" tIns="0" rIns="0" bIns="0" anchor="t" anchorCtr="0">
            <a:spAutoFit/>
          </a:bodyPr>
          <a:lstStyle/>
          <a:p>
            <a:r>
              <a:rPr lang="en-US" altLang="en-IN" sz="4000" b="1" dirty="0">
                <a:solidFill>
                  <a:schemeClr val="bg1"/>
                </a:solidFill>
                <a:latin typeface="Times New Roman" panose="02020603050405020304" pitchFamily="18" charset="0"/>
                <a:cs typeface="Times New Roman" panose="02020603050405020304" pitchFamily="18" charset="0"/>
              </a:rPr>
              <a:t>   </a:t>
            </a:r>
            <a:r>
              <a:rPr lang="en-IN" sz="4000" b="1" dirty="0">
                <a:solidFill>
                  <a:schemeClr val="bg1"/>
                </a:solidFill>
                <a:latin typeface="Times New Roman" panose="02020603050405020304" pitchFamily="18" charset="0"/>
                <a:cs typeface="Times New Roman" panose="02020603050405020304" pitchFamily="18" charset="0"/>
              </a:rPr>
              <a:t>Introduction</a:t>
            </a:r>
          </a:p>
        </p:txBody>
      </p:sp>
      <p:pic>
        <p:nvPicPr>
          <p:cNvPr id="1026" name="Picture 2" descr="Youth Hostel Building Facade, Backpack, Double Decker Bunk Bed, Room Key  Travel and Tourism Business Themed Items Stock Vector - Illustration of  manager, people: 9730784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2600" y="2959100"/>
            <a:ext cx="3740785" cy="207200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13995" y="870585"/>
            <a:ext cx="4009390" cy="3476625"/>
          </a:xfrm>
          <a:prstGeom prst="rect">
            <a:avLst/>
          </a:prstGeom>
        </p:spPr>
        <p:txBody>
          <a:bodyPr wrap="square">
            <a:noAutofit/>
          </a:bodyPr>
          <a:lstStyle/>
          <a:p>
            <a:pPr marL="285750" lvl="1" indent="-285750" algn="l" fontAlgn="base">
              <a:lnSpc>
                <a:spcPct val="150000"/>
              </a:lnSpc>
              <a:buFont typeface="Arial" panose="020B0604020202020204" pitchFamily="34" charset="0"/>
              <a:buChar char="•"/>
            </a:pPr>
            <a:r>
              <a:rPr lang="en-US" sz="1400" dirty="0">
                <a:latin typeface="Times New Roman" panose="02020603050405020304" pitchFamily="18" charset="0"/>
              </a:rPr>
              <a:t>Hello everyone!! Today, I am going to talk about the project management plan for a Youth Hostel.</a:t>
            </a:r>
          </a:p>
          <a:p>
            <a:pPr marL="285750" lvl="1" indent="-285750" algn="l" fontAlgn="base">
              <a:lnSpc>
                <a:spcPct val="150000"/>
              </a:lnSpc>
              <a:buFont typeface="Arial" panose="020B0604020202020204" pitchFamily="34" charset="0"/>
              <a:buChar char="•"/>
            </a:pPr>
            <a:r>
              <a:rPr lang="en-US" sz="1400" dirty="0">
                <a:latin typeface="Times New Roman" panose="02020603050405020304" pitchFamily="18" charset="0"/>
              </a:rPr>
              <a:t>Project management is involved in planning, organizing and execution from beginning to end. </a:t>
            </a:r>
          </a:p>
          <a:p>
            <a:pPr marL="285750" lvl="1" indent="-285750" algn="l" fontAlgn="base">
              <a:lnSpc>
                <a:spcPct val="150000"/>
              </a:lnSpc>
              <a:buFont typeface="Arial" panose="020B0604020202020204" pitchFamily="34" charset="0"/>
              <a:buChar char="•"/>
            </a:pPr>
            <a:r>
              <a:rPr lang="en-US" sz="1400" dirty="0">
                <a:latin typeface="Times New Roman" panose="02020603050405020304" pitchFamily="18" charset="0"/>
              </a:rPr>
              <a:t>It highlights the balanced cost, time, and scope to maintain high-quality projects</a:t>
            </a:r>
            <a:r>
              <a:rPr lang="en-US" sz="1400" b="1" dirty="0">
                <a:latin typeface="Times New Roman" panose="02020603050405020304" pitchFamily="18" charset="0"/>
              </a:rPr>
              <a:t>. </a:t>
            </a:r>
          </a:p>
        </p:txBody>
      </p:sp>
      <p:pic>
        <p:nvPicPr>
          <p:cNvPr id="100" name="Picture 99"/>
          <p:cNvPicPr/>
          <p:nvPr/>
        </p:nvPicPr>
        <p:blipFill>
          <a:blip r:embed="rId4"/>
          <a:stretch>
            <a:fillRect/>
          </a:stretch>
        </p:blipFill>
        <p:spPr>
          <a:xfrm>
            <a:off x="4657090" y="1102995"/>
            <a:ext cx="4163695" cy="3662680"/>
          </a:xfrm>
          <a:prstGeom prst="rect">
            <a:avLst/>
          </a:prstGeom>
          <a:noFill/>
          <a:ln w="9525">
            <a:noFill/>
          </a:ln>
        </p:spPr>
      </p:pic>
    </p:spTree>
  </p:cSld>
  <p:clrMapOvr>
    <a:masterClrMapping/>
  </p:clrMapOvr>
  <p:transition>
    <p:push/>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grpSp>
        <p:nvGrpSpPr>
          <p:cNvPr id="297" name="Google Shape;297;p25"/>
          <p:cNvGrpSpPr/>
          <p:nvPr/>
        </p:nvGrpSpPr>
        <p:grpSpPr>
          <a:xfrm>
            <a:off x="13413305" y="3377392"/>
            <a:ext cx="169041" cy="474718"/>
            <a:chOff x="0" y="-19050"/>
            <a:chExt cx="812800" cy="1896670"/>
          </a:xfrm>
        </p:grpSpPr>
        <p:sp>
          <p:nvSpPr>
            <p:cNvPr id="298" name="Google Shape;298;p25"/>
            <p:cNvSpPr/>
            <p:nvPr/>
          </p:nvSpPr>
          <p:spPr>
            <a:xfrm>
              <a:off x="0" y="0"/>
              <a:ext cx="812800" cy="1877620"/>
            </a:xfrm>
            <a:custGeom>
              <a:avLst/>
              <a:gdLst/>
              <a:ahLst/>
              <a:cxnLst/>
              <a:rect l="l" t="t" r="r" b="b"/>
              <a:pathLst>
                <a:path w="812800" h="1877620" extrusionOk="0">
                  <a:moveTo>
                    <a:pt x="0" y="0"/>
                  </a:moveTo>
                  <a:lnTo>
                    <a:pt x="812800" y="0"/>
                  </a:lnTo>
                  <a:lnTo>
                    <a:pt x="812800" y="1877620"/>
                  </a:lnTo>
                  <a:lnTo>
                    <a:pt x="0" y="1877620"/>
                  </a:lnTo>
                  <a:close/>
                </a:path>
              </a:pathLst>
            </a:custGeom>
            <a:solidFill>
              <a:srgbClr val="C1FF72"/>
            </a:solidFill>
            <a:ln>
              <a:noFill/>
            </a:ln>
          </p:spPr>
        </p:sp>
        <p:sp>
          <p:nvSpPr>
            <p:cNvPr id="299" name="Google Shape;299;p25"/>
            <p:cNvSpPr txBox="1"/>
            <p:nvPr/>
          </p:nvSpPr>
          <p:spPr>
            <a:xfrm>
              <a:off x="0" y="-19050"/>
              <a:ext cx="812800" cy="831850"/>
            </a:xfrm>
            <a:prstGeom prst="rect">
              <a:avLst/>
            </a:prstGeom>
            <a:noFill/>
            <a:ln>
              <a:noFill/>
            </a:ln>
          </p:spPr>
          <p:txBody>
            <a:bodyPr spcFirstLastPara="1" wrap="square" lIns="25400" tIns="25400" rIns="25400" bIns="25400" anchor="ctr" anchorCtr="0">
              <a:noAutofit/>
            </a:bodyPr>
            <a:lstStyle/>
            <a:p>
              <a:pPr marL="0" marR="0" lvl="0" indent="0" algn="ctr" rtl="0">
                <a:lnSpc>
                  <a:spcPct val="132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pic>
        <p:nvPicPr>
          <p:cNvPr id="2050" name="Picture 2" descr="Premium Vector | Youth hostel building facade, backpack, double decker bunk  bed, room key travel and tourism business themed item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0055" y="968375"/>
            <a:ext cx="2803525" cy="227266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Number of hostels worldwide by region 2019 | Statista"/>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30270" y="968375"/>
            <a:ext cx="2822575" cy="227266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he Big-Money Reinvention of the Humble Hostel: A Skift Deep Div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40170" y="1007110"/>
            <a:ext cx="2447925" cy="220535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384175" y="3154680"/>
            <a:ext cx="2914650" cy="1889125"/>
          </a:xfrm>
          <a:prstGeom prst="rect">
            <a:avLst/>
          </a:prstGeom>
        </p:spPr>
        <p:txBody>
          <a:bodyPr wrap="square">
            <a:noAutofit/>
          </a:bodyPr>
          <a:lstStyle/>
          <a:p>
            <a:pPr indent="0" algn="just" fontAlgn="base">
              <a:lnSpc>
                <a:spcPct val="150000"/>
              </a:lnSpc>
              <a:buFont typeface="Arial" panose="020B0604020202020204" pitchFamily="34" charset="0"/>
              <a:buNone/>
            </a:pPr>
            <a:r>
              <a:rPr lang="en-US" sz="1400" dirty="0">
                <a:solidFill>
                  <a:schemeClr val="tx1"/>
                </a:solidFill>
                <a:latin typeface="Times New Roman" panose="02020603050405020304" pitchFamily="18" charset="0"/>
              </a:rPr>
              <a:t>A detailed project plan is important for project managers, leaders and people working on the project as a detailed plan serves as a roadmap and ensures the successful completion of the project</a:t>
            </a:r>
          </a:p>
        </p:txBody>
      </p:sp>
      <p:sp>
        <p:nvSpPr>
          <p:cNvPr id="78" name="Rectangle 77"/>
          <p:cNvSpPr/>
          <p:nvPr/>
        </p:nvSpPr>
        <p:spPr>
          <a:xfrm>
            <a:off x="3592195" y="3338830"/>
            <a:ext cx="2745105" cy="1552575"/>
          </a:xfrm>
          <a:prstGeom prst="rect">
            <a:avLst/>
          </a:prstGeom>
        </p:spPr>
        <p:txBody>
          <a:bodyPr wrap="square">
            <a:noAutofit/>
          </a:bodyPr>
          <a:lstStyle/>
          <a:p>
            <a:pPr algn="just" fontAlgn="base">
              <a:lnSpc>
                <a:spcPct val="150000"/>
              </a:lnSpc>
            </a:pPr>
            <a:r>
              <a:rPr lang="en-US" sz="1400" dirty="0">
                <a:latin typeface="Times New Roman" panose="02020603050405020304" pitchFamily="18" charset="0"/>
                <a:cs typeface="Times New Roman" panose="02020603050405020304" pitchFamily="18" charset="0"/>
              </a:rPr>
              <a:t>UWTSD is a UK educational institution that plans to construct six new blocks in Bloomsbury </a:t>
            </a:r>
            <a:endParaRPr lang="en-US" sz="1400" dirty="0">
              <a:solidFill>
                <a:schemeClr val="tx1"/>
              </a:solidFill>
              <a:latin typeface="Times New Roman" panose="02020603050405020304" pitchFamily="18" charset="0"/>
              <a:cs typeface="Times New Roman" panose="02020603050405020304" pitchFamily="18" charset="0"/>
            </a:endParaRPr>
          </a:p>
        </p:txBody>
      </p:sp>
      <p:sp>
        <p:nvSpPr>
          <p:cNvPr id="79" name="Rectangle 78"/>
          <p:cNvSpPr/>
          <p:nvPr/>
        </p:nvSpPr>
        <p:spPr>
          <a:xfrm>
            <a:off x="6630670" y="3212465"/>
            <a:ext cx="2175510" cy="1383665"/>
          </a:xfrm>
          <a:prstGeom prst="rect">
            <a:avLst/>
          </a:prstGeom>
        </p:spPr>
        <p:txBody>
          <a:bodyPr wrap="square">
            <a:spAutoFit/>
          </a:bodyPr>
          <a:lstStyle/>
          <a:p>
            <a:pPr algn="just" fontAlgn="base">
              <a:lnSpc>
                <a:spcPct val="150000"/>
              </a:lnSpc>
            </a:pPr>
            <a:r>
              <a:rPr lang="en-US" sz="1400" dirty="0">
                <a:latin typeface="Times New Roman" panose="02020603050405020304" pitchFamily="18" charset="0"/>
                <a:cs typeface="Times New Roman" panose="02020603050405020304" pitchFamily="18" charset="0"/>
              </a:rPr>
              <a:t>The plan has been developed for securing investment for a total area of 35,000 square feet </a:t>
            </a:r>
            <a:endParaRPr lang="en-US" sz="1400" dirty="0">
              <a:solidFill>
                <a:schemeClr val="tx1"/>
              </a:solidFill>
              <a:latin typeface="Times New Roman" panose="02020603050405020304" pitchFamily="18" charset="0"/>
              <a:cs typeface="Times New Roman" panose="02020603050405020304" pitchFamily="18" charset="0"/>
            </a:endParaRPr>
          </a:p>
        </p:txBody>
      </p:sp>
      <p:sp>
        <p:nvSpPr>
          <p:cNvPr id="280" name="Google Shape;280;p24"/>
          <p:cNvSpPr txBox="1"/>
          <p:nvPr/>
        </p:nvSpPr>
        <p:spPr>
          <a:xfrm>
            <a:off x="635" y="255270"/>
            <a:ext cx="9144000" cy="615315"/>
          </a:xfrm>
          <a:prstGeom prst="rect">
            <a:avLst/>
          </a:prstGeom>
          <a:solidFill>
            <a:schemeClr val="accent1">
              <a:lumMod val="50000"/>
            </a:schemeClr>
          </a:solidFill>
          <a:ln>
            <a:noFill/>
          </a:ln>
        </p:spPr>
        <p:txBody>
          <a:bodyPr spcFirstLastPara="1" wrap="square" lIns="0" tIns="0" rIns="0" bIns="0" anchor="t" anchorCtr="0">
            <a:spAutoFit/>
          </a:bodyPr>
          <a:lstStyle/>
          <a:p>
            <a:pPr lvl="0"/>
            <a:r>
              <a:rPr lang="en-US" altLang="en-IN" sz="4000" b="1" dirty="0">
                <a:solidFill>
                  <a:schemeClr val="bg1"/>
                </a:solidFill>
                <a:latin typeface="Times New Roman" panose="02020603050405020304" pitchFamily="18" charset="0"/>
                <a:cs typeface="Times New Roman" panose="02020603050405020304" pitchFamily="18" charset="0"/>
              </a:rPr>
              <a:t>   Project Overview</a:t>
            </a:r>
            <a:endParaRPr lang="en-IN" sz="40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transition>
    <p:push/>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66"/>
        <p:cNvGrpSpPr/>
        <p:nvPr/>
      </p:nvGrpSpPr>
      <p:grpSpPr>
        <a:xfrm>
          <a:off x="0" y="0"/>
          <a:ext cx="0" cy="0"/>
          <a:chOff x="0" y="0"/>
          <a:chExt cx="0" cy="0"/>
        </a:xfrm>
      </p:grpSpPr>
      <p:sp>
        <p:nvSpPr>
          <p:cNvPr id="381" name="Google Shape;381;p26"/>
          <p:cNvSpPr txBox="1"/>
          <p:nvPr/>
        </p:nvSpPr>
        <p:spPr>
          <a:xfrm>
            <a:off x="806450" y="554355"/>
            <a:ext cx="2985770" cy="150495"/>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endParaRPr sz="700" dirty="0"/>
          </a:p>
        </p:txBody>
      </p:sp>
      <p:pic>
        <p:nvPicPr>
          <p:cNvPr id="3074" name="Picture 2" descr="Hotel industry enjoys revenue growth on supply constrain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20665" y="803910"/>
            <a:ext cx="3617595" cy="408051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0" y="750570"/>
            <a:ext cx="5121275" cy="3096260"/>
          </a:xfrm>
          <a:prstGeom prst="rect">
            <a:avLst/>
          </a:prstGeom>
        </p:spPr>
        <p:txBody>
          <a:bodyPr>
            <a:noAutofit/>
          </a:bodyPr>
          <a:lstStyle/>
          <a:p>
            <a:pPr marL="285750" indent="-285750" algn="just" fontAlgn="base">
              <a:lnSpc>
                <a:spcPct val="150000"/>
              </a:lnSpc>
              <a:buFont typeface="Arial" panose="020B0604020202020204" pitchFamily="34" charset="0"/>
              <a:buChar char="•"/>
            </a:pPr>
            <a:r>
              <a:rPr lang="en-US" sz="1600" dirty="0">
                <a:latin typeface="Times New Roman" panose="02020603050405020304" pitchFamily="18" charset="0"/>
              </a:rPr>
              <a:t>The project scope is an important aspect of project management, defining project boundaries and illustrating goals through tasks, and objectives.</a:t>
            </a:r>
          </a:p>
          <a:p>
            <a:pPr marL="285750" indent="-285750" algn="just" fontAlgn="base">
              <a:lnSpc>
                <a:spcPct val="150000"/>
              </a:lnSpc>
              <a:buFont typeface="Arial" panose="020B0604020202020204" pitchFamily="34" charset="0"/>
              <a:buChar char="•"/>
            </a:pPr>
            <a:r>
              <a:rPr lang="en-US" sz="1600" dirty="0">
                <a:latin typeface="Times New Roman" panose="02020603050405020304" pitchFamily="18" charset="0"/>
              </a:rPr>
              <a:t>In Phase 1, the activities include site selection, land preparation, roof construction, plumbing, electrical work and inspection. </a:t>
            </a:r>
          </a:p>
          <a:p>
            <a:pPr marL="285750" indent="-285750" algn="just" fontAlgn="base">
              <a:lnSpc>
                <a:spcPct val="150000"/>
              </a:lnSpc>
              <a:buFont typeface="Arial" panose="020B0604020202020204" pitchFamily="34" charset="0"/>
              <a:buChar char="•"/>
            </a:pPr>
            <a:r>
              <a:rPr lang="en-US" sz="1600" dirty="0">
                <a:latin typeface="Times New Roman" panose="02020603050405020304" pitchFamily="18" charset="0"/>
              </a:rPr>
              <a:t>Phase 2 includes secure accommodation, cleaning, common kitchen, lounge, TV unit installation, paint and ventilation areas.</a:t>
            </a:r>
            <a:endParaRPr lang="en-US" sz="1800" dirty="0">
              <a:latin typeface="Times New Roman" panose="02020603050405020304" pitchFamily="18" charset="0"/>
            </a:endParaRPr>
          </a:p>
        </p:txBody>
      </p:sp>
      <p:sp>
        <p:nvSpPr>
          <p:cNvPr id="280" name="Google Shape;280;p24"/>
          <p:cNvSpPr txBox="1"/>
          <p:nvPr/>
        </p:nvSpPr>
        <p:spPr>
          <a:xfrm>
            <a:off x="0" y="135255"/>
            <a:ext cx="9144000" cy="615315"/>
          </a:xfrm>
          <a:prstGeom prst="rect">
            <a:avLst/>
          </a:prstGeom>
          <a:solidFill>
            <a:schemeClr val="accent1">
              <a:lumMod val="50000"/>
            </a:schemeClr>
          </a:solidFill>
          <a:ln>
            <a:noFill/>
          </a:ln>
        </p:spPr>
        <p:txBody>
          <a:bodyPr spcFirstLastPara="1" wrap="square" lIns="0" tIns="0" rIns="0" bIns="0" anchor="t" anchorCtr="0">
            <a:spAutoFit/>
          </a:bodyPr>
          <a:lstStyle/>
          <a:p>
            <a:pPr lvl="0"/>
            <a:r>
              <a:rPr lang="en-US" altLang="en-IN" sz="4000" b="1" dirty="0">
                <a:solidFill>
                  <a:schemeClr val="bg1"/>
                </a:solidFill>
                <a:latin typeface="Times New Roman" panose="02020603050405020304" pitchFamily="18" charset="0"/>
                <a:cs typeface="Times New Roman" panose="02020603050405020304" pitchFamily="18" charset="0"/>
              </a:rPr>
              <a:t>  Scope</a:t>
            </a:r>
            <a:endParaRPr lang="en-IN" sz="4000" b="1" dirty="0">
              <a:solidFill>
                <a:schemeClr val="bg1"/>
              </a:solidFill>
              <a:latin typeface="Times New Roman" panose="02020603050405020304" pitchFamily="18" charset="0"/>
              <a:cs typeface="Times New Roman" panose="02020603050405020304" pitchFamily="18" charset="0"/>
            </a:endParaRPr>
          </a:p>
        </p:txBody>
      </p:sp>
      <p:sp>
        <p:nvSpPr>
          <p:cNvPr id="4" name="Chevron 3"/>
          <p:cNvSpPr/>
          <p:nvPr/>
        </p:nvSpPr>
        <p:spPr>
          <a:xfrm>
            <a:off x="728980" y="4209415"/>
            <a:ext cx="1892935" cy="568960"/>
          </a:xfrm>
          <a:prstGeom prst="chevron">
            <a:avLst/>
          </a:prstGeom>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l"/>
            <a:r>
              <a:rPr lang="en-US" sz="2400" b="1">
                <a:latin typeface="Times New Roman" panose="02020603050405020304" pitchFamily="18" charset="0"/>
                <a:cs typeface="Times New Roman" panose="02020603050405020304" pitchFamily="18" charset="0"/>
              </a:rPr>
              <a:t>Phase 1</a:t>
            </a:r>
          </a:p>
        </p:txBody>
      </p:sp>
      <p:sp>
        <p:nvSpPr>
          <p:cNvPr id="5" name="Chevron 4"/>
          <p:cNvSpPr/>
          <p:nvPr/>
        </p:nvSpPr>
        <p:spPr>
          <a:xfrm>
            <a:off x="2528570" y="4209415"/>
            <a:ext cx="1892935" cy="568960"/>
          </a:xfrm>
          <a:prstGeom prst="chevron">
            <a:avLst/>
          </a:prstGeom>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l"/>
            <a:r>
              <a:rPr lang="en-US" sz="2400" b="1">
                <a:latin typeface="Times New Roman" panose="02020603050405020304" pitchFamily="18" charset="0"/>
                <a:cs typeface="Times New Roman" panose="02020603050405020304" pitchFamily="18" charset="0"/>
              </a:rPr>
              <a:t>Phase 2</a:t>
            </a:r>
          </a:p>
        </p:txBody>
      </p:sp>
    </p:spTree>
  </p:cSld>
  <p:clrMapOvr>
    <a:masterClrMapping/>
  </p:clrMapOvr>
  <p:transition>
    <p:push/>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90"/>
        <p:cNvGrpSpPr/>
        <p:nvPr/>
      </p:nvGrpSpPr>
      <p:grpSpPr>
        <a:xfrm>
          <a:off x="0" y="0"/>
          <a:ext cx="0" cy="0"/>
          <a:chOff x="0" y="0"/>
          <a:chExt cx="0" cy="0"/>
        </a:xfrm>
      </p:grpSpPr>
      <p:pic>
        <p:nvPicPr>
          <p:cNvPr id="23" name="image1.png"/>
          <p:cNvPicPr/>
          <p:nvPr/>
        </p:nvPicPr>
        <p:blipFill>
          <a:blip r:embed="rId3"/>
          <a:stretch>
            <a:fillRect/>
          </a:stretch>
        </p:blipFill>
        <p:spPr>
          <a:xfrm>
            <a:off x="179705" y="980440"/>
            <a:ext cx="4272915" cy="3493770"/>
          </a:xfrm>
          <a:prstGeom prst="rect">
            <a:avLst/>
          </a:prstGeom>
          <a:ln w="25400">
            <a:solidFill>
              <a:srgbClr val="000000"/>
            </a:solidFill>
            <a:prstDash val="solid"/>
          </a:ln>
        </p:spPr>
      </p:pic>
      <p:sp>
        <p:nvSpPr>
          <p:cNvPr id="2" name="Rectangle 1"/>
          <p:cNvSpPr/>
          <p:nvPr/>
        </p:nvSpPr>
        <p:spPr>
          <a:xfrm>
            <a:off x="4566920" y="801370"/>
            <a:ext cx="4233545" cy="3540125"/>
          </a:xfrm>
          <a:prstGeom prst="rect">
            <a:avLst/>
          </a:prstGeom>
        </p:spPr>
        <p:txBody>
          <a:bodyPr wrap="square">
            <a:noAutofit/>
          </a:bodyPr>
          <a:lstStyle/>
          <a:p>
            <a:pPr marL="285750" indent="-285750" algn="just" fontAlgn="base">
              <a:lnSpc>
                <a:spcPct val="150000"/>
              </a:lnSpc>
              <a:buFont typeface="Arial" panose="020B0604020202020204" pitchFamily="34" charset="0"/>
              <a:buChar char="•"/>
            </a:pPr>
            <a:r>
              <a:rPr lang="en-US" sz="1400" dirty="0">
                <a:latin typeface="Times New Roman" panose="02020603050405020304" pitchFamily="18" charset="0"/>
              </a:rPr>
              <a:t>WBS is a systematic approach to construction projects breaking them down into manageable components</a:t>
            </a:r>
          </a:p>
          <a:p>
            <a:pPr marL="285750" indent="-285750" algn="just" fontAlgn="base">
              <a:lnSpc>
                <a:spcPct val="150000"/>
              </a:lnSpc>
              <a:buFont typeface="Arial" panose="020B0604020202020204" pitchFamily="34" charset="0"/>
              <a:buChar char="•"/>
            </a:pPr>
            <a:r>
              <a:rPr lang="en-US" sz="1400" dirty="0">
                <a:latin typeface="Times New Roman" panose="02020603050405020304" pitchFamily="18" charset="0"/>
              </a:rPr>
              <a:t>It helps to present a clear execution and quality maintenance for the life cycle of the project</a:t>
            </a:r>
          </a:p>
          <a:p>
            <a:pPr marL="285750" indent="-285750" algn="just" fontAlgn="base">
              <a:lnSpc>
                <a:spcPct val="150000"/>
              </a:lnSpc>
              <a:buFont typeface="Arial" panose="020B0604020202020204" pitchFamily="34" charset="0"/>
              <a:buChar char="•"/>
            </a:pPr>
            <a:r>
              <a:rPr lang="en-US" sz="1400" dirty="0">
                <a:latin typeface="Times New Roman" panose="02020603050405020304" pitchFamily="18" charset="0"/>
              </a:rPr>
              <a:t>The life cycle of the hostel construction is consistent and includes 4 stages: Initial planning, execution, monitoring and closure phase.</a:t>
            </a:r>
          </a:p>
        </p:txBody>
      </p:sp>
      <p:sp>
        <p:nvSpPr>
          <p:cNvPr id="280" name="Google Shape;280;p24"/>
          <p:cNvSpPr txBox="1"/>
          <p:nvPr/>
        </p:nvSpPr>
        <p:spPr>
          <a:xfrm>
            <a:off x="0" y="135255"/>
            <a:ext cx="9144000" cy="615315"/>
          </a:xfrm>
          <a:prstGeom prst="rect">
            <a:avLst/>
          </a:prstGeom>
          <a:solidFill>
            <a:schemeClr val="accent1">
              <a:lumMod val="50000"/>
            </a:schemeClr>
          </a:solidFill>
          <a:ln>
            <a:noFill/>
          </a:ln>
        </p:spPr>
        <p:txBody>
          <a:bodyPr spcFirstLastPara="1" wrap="square" lIns="0" tIns="0" rIns="0" bIns="0" anchor="t" anchorCtr="0">
            <a:spAutoFit/>
          </a:bodyPr>
          <a:lstStyle/>
          <a:p>
            <a:pPr lvl="0"/>
            <a:r>
              <a:rPr lang="en-US" altLang="en-IN" sz="4000" b="1" dirty="0">
                <a:solidFill>
                  <a:schemeClr val="bg1"/>
                </a:solidFill>
                <a:latin typeface="Times New Roman" panose="02020603050405020304" pitchFamily="18" charset="0"/>
                <a:cs typeface="Times New Roman" panose="02020603050405020304" pitchFamily="18" charset="0"/>
              </a:rPr>
              <a:t>  Work Breakdown Structure</a:t>
            </a:r>
            <a:endParaRPr lang="en-IN" sz="4000" b="1" dirty="0">
              <a:solidFill>
                <a:schemeClr val="bg1"/>
              </a:solidFill>
              <a:latin typeface="Times New Roman" panose="02020603050405020304" pitchFamily="18" charset="0"/>
              <a:cs typeface="Times New Roman" panose="02020603050405020304" pitchFamily="18" charset="0"/>
            </a:endParaRPr>
          </a:p>
        </p:txBody>
      </p:sp>
      <p:sp>
        <p:nvSpPr>
          <p:cNvPr id="3" name="Text Box 2"/>
          <p:cNvSpPr txBox="1"/>
          <p:nvPr/>
        </p:nvSpPr>
        <p:spPr>
          <a:xfrm>
            <a:off x="371475" y="4565015"/>
            <a:ext cx="4195445" cy="275590"/>
          </a:xfrm>
          <a:prstGeom prst="rect">
            <a:avLst/>
          </a:prstGeom>
          <a:noFill/>
        </p:spPr>
        <p:txBody>
          <a:bodyPr wrap="square" rtlCol="0">
            <a:spAutoFit/>
          </a:bodyPr>
          <a:lstStyle/>
          <a:p>
            <a:r>
              <a:rPr lang="en-US" sz="1200">
                <a:latin typeface="Times New Roman" panose="02020603050405020304" pitchFamily="18" charset="0"/>
                <a:cs typeface="Times New Roman" panose="02020603050405020304" pitchFamily="18" charset="0"/>
              </a:rPr>
              <a:t>Figure: WBS of hostel construction by UWSTD</a:t>
            </a:r>
          </a:p>
        </p:txBody>
      </p:sp>
      <p:pic>
        <p:nvPicPr>
          <p:cNvPr id="4" name="Picture 3"/>
          <p:cNvPicPr>
            <a:picLocks noChangeAspect="1"/>
          </p:cNvPicPr>
          <p:nvPr/>
        </p:nvPicPr>
        <p:blipFill>
          <a:blip r:embed="rId4"/>
          <a:stretch>
            <a:fillRect/>
          </a:stretch>
        </p:blipFill>
        <p:spPr>
          <a:xfrm>
            <a:off x="4944110" y="3468370"/>
            <a:ext cx="3133725" cy="1610995"/>
          </a:xfrm>
          <a:prstGeom prst="rect">
            <a:avLst/>
          </a:prstGeom>
        </p:spPr>
      </p:pic>
    </p:spTree>
  </p:cSld>
  <p:clrMapOvr>
    <a:masterClrMapping/>
  </p:clrMapOvr>
  <p:transition>
    <p:push/>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15"/>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5158740" y="841375"/>
            <a:ext cx="3773805" cy="4123055"/>
          </a:xfrm>
          <a:prstGeom prst="rect">
            <a:avLst/>
          </a:prstGeom>
        </p:spPr>
      </p:pic>
      <p:sp>
        <p:nvSpPr>
          <p:cNvPr id="4" name="Rectangle 3"/>
          <p:cNvSpPr/>
          <p:nvPr/>
        </p:nvSpPr>
        <p:spPr>
          <a:xfrm>
            <a:off x="313771" y="960288"/>
            <a:ext cx="4572000" cy="1060450"/>
          </a:xfrm>
          <a:prstGeom prst="rect">
            <a:avLst/>
          </a:prstGeom>
        </p:spPr>
        <p:txBody>
          <a:bodyPr>
            <a:spAutoFit/>
          </a:bodyPr>
          <a:lstStyle/>
          <a:p>
            <a:pPr marL="285750" indent="-285750" algn="just" fontAlgn="base">
              <a:lnSpc>
                <a:spcPct val="150000"/>
              </a:lnSpc>
              <a:buFont typeface="Arial" panose="020B0604020202020204" pitchFamily="34" charset="0"/>
              <a:buChar char="•"/>
            </a:pPr>
            <a:r>
              <a:rPr lang="en-US" sz="1400" dirty="0">
                <a:latin typeface="Times New Roman" panose="02020603050405020304" pitchFamily="18" charset="0"/>
              </a:rPr>
              <a:t>Collaborating with the government, local community, and corporate partners will help to enhance the project's success</a:t>
            </a:r>
          </a:p>
        </p:txBody>
      </p:sp>
      <p:sp>
        <p:nvSpPr>
          <p:cNvPr id="5" name="Rectangle 4"/>
          <p:cNvSpPr/>
          <p:nvPr/>
        </p:nvSpPr>
        <p:spPr>
          <a:xfrm>
            <a:off x="313690" y="1960880"/>
            <a:ext cx="4572000" cy="925830"/>
          </a:xfrm>
          <a:prstGeom prst="rect">
            <a:avLst/>
          </a:prstGeom>
        </p:spPr>
        <p:txBody>
          <a:bodyPr>
            <a:noAutofit/>
          </a:bodyPr>
          <a:lstStyle/>
          <a:p>
            <a:pPr marL="285750" indent="-285750" algn="just" fontAlgn="base">
              <a:lnSpc>
                <a:spcPct val="150000"/>
              </a:lnSpc>
              <a:buFont typeface="Arial" panose="020B0604020202020204" pitchFamily="34" charset="0"/>
              <a:buChar char="•"/>
            </a:pPr>
            <a:r>
              <a:rPr lang="en-US" sz="1400" dirty="0" err="1">
                <a:latin typeface="Times New Roman" panose="02020603050405020304" pitchFamily="18" charset="0"/>
              </a:rPr>
              <a:t>TheYouth</a:t>
            </a:r>
            <a:r>
              <a:rPr lang="en-US" sz="1400" dirty="0">
                <a:latin typeface="Times New Roman" panose="02020603050405020304" pitchFamily="18" charset="0"/>
              </a:rPr>
              <a:t> Hostel” will be project monitoring by using software like </a:t>
            </a:r>
            <a:r>
              <a:rPr lang="en-US" sz="1400" b="1" i="1" dirty="0">
                <a:latin typeface="Times New Roman" panose="02020603050405020304" pitchFamily="18" charset="0"/>
              </a:rPr>
              <a:t>“</a:t>
            </a:r>
            <a:r>
              <a:rPr lang="en-US" sz="1400" dirty="0">
                <a:latin typeface="Times New Roman" panose="02020603050405020304" pitchFamily="18" charset="0"/>
              </a:rPr>
              <a:t> success criteria for our project on the construction of a “</a:t>
            </a:r>
            <a:r>
              <a:rPr lang="en-US" sz="1400" i="1" dirty="0">
                <a:latin typeface="Times New Roman" panose="02020603050405020304" pitchFamily="18" charset="0"/>
              </a:rPr>
              <a:t>Pro-core</a:t>
            </a:r>
            <a:r>
              <a:rPr lang="en-US" sz="1400" b="1" i="1" dirty="0">
                <a:latin typeface="Times New Roman" panose="02020603050405020304" pitchFamily="18" charset="0"/>
              </a:rPr>
              <a:t>” </a:t>
            </a:r>
            <a:r>
              <a:rPr lang="en-US" sz="1400" dirty="0">
                <a:latin typeface="Times New Roman" panose="02020603050405020304" pitchFamily="18" charset="0"/>
              </a:rPr>
              <a:t>(</a:t>
            </a:r>
            <a:r>
              <a:rPr lang="en-US" sz="1400" dirty="0" err="1">
                <a:solidFill>
                  <a:srgbClr val="222222"/>
                </a:solidFill>
                <a:latin typeface="Times New Roman" panose="02020603050405020304" pitchFamily="18" charset="0"/>
              </a:rPr>
              <a:t>Huelster</a:t>
            </a:r>
            <a:r>
              <a:rPr lang="en-US" sz="1400" dirty="0">
                <a:solidFill>
                  <a:srgbClr val="222222"/>
                </a:solidFill>
                <a:latin typeface="Times New Roman" panose="02020603050405020304" pitchFamily="18" charset="0"/>
              </a:rPr>
              <a:t> </a:t>
            </a:r>
            <a:r>
              <a:rPr lang="en-US" sz="1400" i="1" dirty="0">
                <a:solidFill>
                  <a:srgbClr val="222222"/>
                </a:solidFill>
                <a:latin typeface="Times New Roman" panose="02020603050405020304" pitchFamily="18" charset="0"/>
              </a:rPr>
              <a:t>et al. </a:t>
            </a:r>
            <a:r>
              <a:rPr lang="en-US" sz="1400" dirty="0">
                <a:solidFill>
                  <a:srgbClr val="222222"/>
                </a:solidFill>
                <a:latin typeface="Times New Roman" panose="02020603050405020304" pitchFamily="18" charset="0"/>
              </a:rPr>
              <a:t>2023)</a:t>
            </a:r>
            <a:endParaRPr lang="en-US" sz="1400" dirty="0">
              <a:latin typeface="Times New Roman" panose="02020603050405020304" pitchFamily="18" charset="0"/>
            </a:endParaRPr>
          </a:p>
        </p:txBody>
      </p:sp>
      <p:sp>
        <p:nvSpPr>
          <p:cNvPr id="6" name="Rectangle 5"/>
          <p:cNvSpPr/>
          <p:nvPr/>
        </p:nvSpPr>
        <p:spPr>
          <a:xfrm>
            <a:off x="313380" y="3007012"/>
            <a:ext cx="4572000" cy="737235"/>
          </a:xfrm>
          <a:prstGeom prst="rect">
            <a:avLst/>
          </a:prstGeom>
        </p:spPr>
        <p:txBody>
          <a:bodyPr wrap="square">
            <a:spAutoFit/>
          </a:bodyPr>
          <a:lstStyle/>
          <a:p>
            <a:pPr marL="285750" indent="-285750">
              <a:lnSpc>
                <a:spcPct val="150000"/>
              </a:lnSpc>
              <a:buFont typeface="Arial" panose="020B0604020202020204" pitchFamily="34" charset="0"/>
              <a:buChar char="•"/>
            </a:pPr>
            <a:r>
              <a:rPr lang="en-US" sz="1400" dirty="0">
                <a:latin typeface="Times New Roman" panose="02020603050405020304" pitchFamily="18" charset="0"/>
              </a:rPr>
              <a:t>Change control procedures prevent scope creep and lead to the accurate access of performances. </a:t>
            </a:r>
            <a:endParaRPr lang="en-IN" sz="1400" dirty="0"/>
          </a:p>
        </p:txBody>
      </p:sp>
      <p:sp>
        <p:nvSpPr>
          <p:cNvPr id="35" name="Google Shape;434;p28"/>
          <p:cNvSpPr txBox="1"/>
          <p:nvPr/>
        </p:nvSpPr>
        <p:spPr>
          <a:xfrm rot="5400000" flipV="1">
            <a:off x="1799470" y="3515537"/>
            <a:ext cx="711524" cy="438553"/>
          </a:xfrm>
          <a:prstGeom prst="rect">
            <a:avLst/>
          </a:prstGeom>
          <a:noFill/>
          <a:ln>
            <a:noFill/>
          </a:ln>
        </p:spPr>
        <p:txBody>
          <a:bodyPr spcFirstLastPara="1" wrap="square" lIns="25400" tIns="25400" rIns="25400" bIns="25400" anchor="ctr" anchorCtr="0">
            <a:noAutofit/>
          </a:bodyPr>
          <a:lstStyle/>
          <a:p>
            <a:pPr marL="0" marR="0" lvl="0" indent="0" algn="ctr" rtl="0">
              <a:lnSpc>
                <a:spcPct val="132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80" name="Google Shape;280;p24"/>
          <p:cNvSpPr txBox="1"/>
          <p:nvPr/>
        </p:nvSpPr>
        <p:spPr>
          <a:xfrm>
            <a:off x="0" y="135255"/>
            <a:ext cx="9144000" cy="615315"/>
          </a:xfrm>
          <a:prstGeom prst="rect">
            <a:avLst/>
          </a:prstGeom>
          <a:solidFill>
            <a:schemeClr val="accent1">
              <a:lumMod val="50000"/>
            </a:schemeClr>
          </a:solidFill>
          <a:ln>
            <a:noFill/>
          </a:ln>
        </p:spPr>
        <p:txBody>
          <a:bodyPr spcFirstLastPara="1" wrap="square" lIns="0" tIns="0" rIns="0" bIns="0" anchor="t" anchorCtr="0">
            <a:spAutoFit/>
          </a:bodyPr>
          <a:lstStyle/>
          <a:p>
            <a:pPr lvl="0"/>
            <a:r>
              <a:rPr lang="en-US" altLang="en-IN" sz="4000" b="1" dirty="0">
                <a:solidFill>
                  <a:schemeClr val="bg1"/>
                </a:solidFill>
                <a:latin typeface="Times New Roman" panose="02020603050405020304" pitchFamily="18" charset="0"/>
                <a:cs typeface="Times New Roman" panose="02020603050405020304" pitchFamily="18" charset="0"/>
              </a:rPr>
              <a:t>  Project Success Criteria</a:t>
            </a:r>
            <a:endParaRPr lang="en-IN" sz="40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transition>
    <p:push/>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45"/>
        <p:cNvGrpSpPr/>
        <p:nvPr/>
      </p:nvGrpSpPr>
      <p:grpSpPr>
        <a:xfrm>
          <a:off x="0" y="0"/>
          <a:ext cx="0" cy="0"/>
          <a:chOff x="0" y="0"/>
          <a:chExt cx="0" cy="0"/>
        </a:xfrm>
      </p:grpSpPr>
      <p:cxnSp>
        <p:nvCxnSpPr>
          <p:cNvPr id="458" name="Google Shape;458;p29"/>
          <p:cNvCxnSpPr/>
          <p:nvPr/>
        </p:nvCxnSpPr>
        <p:spPr>
          <a:xfrm>
            <a:off x="-585801" y="3584559"/>
            <a:ext cx="10307545" cy="0"/>
          </a:xfrm>
          <a:prstGeom prst="straightConnector1">
            <a:avLst/>
          </a:prstGeom>
          <a:noFill/>
          <a:ln w="19050" cap="flat" cmpd="sng">
            <a:solidFill>
              <a:srgbClr val="000000"/>
            </a:solidFill>
            <a:prstDash val="solid"/>
            <a:round/>
            <a:headEnd type="none" w="sm" len="sm"/>
            <a:tailEnd type="none" w="sm" len="sm"/>
          </a:ln>
        </p:spPr>
      </p:cxnSp>
      <p:sp>
        <p:nvSpPr>
          <p:cNvPr id="468" name="Google Shape;468;p29"/>
          <p:cNvSpPr txBox="1"/>
          <p:nvPr/>
        </p:nvSpPr>
        <p:spPr>
          <a:xfrm>
            <a:off x="2066704" y="4205038"/>
            <a:ext cx="5102087" cy="646331"/>
          </a:xfrm>
          <a:prstGeom prst="rect">
            <a:avLst/>
          </a:prstGeom>
          <a:noFill/>
          <a:ln>
            <a:noFill/>
          </a:ln>
        </p:spPr>
        <p:txBody>
          <a:bodyPr spcFirstLastPara="1" wrap="square" lIns="0" tIns="0" rIns="0" bIns="0" anchor="t" anchorCtr="0">
            <a:spAutoFit/>
          </a:bodyPr>
          <a:lstStyle/>
          <a:p>
            <a:pPr marL="285750" indent="-285750"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Quad chart helps in describing innovation </a:t>
            </a:r>
          </a:p>
          <a:p>
            <a:pPr marL="285750" indent="-285750"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A Quad chart helps to present perfect in four different quadrants. </a:t>
            </a:r>
          </a:p>
        </p:txBody>
      </p:sp>
      <p:pic>
        <p:nvPicPr>
          <p:cNvPr id="6146" name="Picture 2" descr="Hostel Plan | Hostel Floor Plan | Hostel Building Plan - House Plan and  Designs |PDF Book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56335" y="892175"/>
            <a:ext cx="6977380" cy="3312160"/>
          </a:xfrm>
          <a:prstGeom prst="rect">
            <a:avLst/>
          </a:prstGeom>
          <a:noFill/>
          <a:extLst>
            <a:ext uri="{909E8E84-426E-40DD-AFC4-6F175D3DCCD1}">
              <a14:hiddenFill xmlns:a14="http://schemas.microsoft.com/office/drawing/2010/main">
                <a:solidFill>
                  <a:srgbClr val="FFFFFF"/>
                </a:solidFill>
              </a14:hiddenFill>
            </a:ext>
          </a:extLst>
        </p:spPr>
      </p:pic>
      <p:sp>
        <p:nvSpPr>
          <p:cNvPr id="280" name="Google Shape;280;p24"/>
          <p:cNvSpPr txBox="1"/>
          <p:nvPr/>
        </p:nvSpPr>
        <p:spPr>
          <a:xfrm>
            <a:off x="0" y="135255"/>
            <a:ext cx="9144000" cy="615315"/>
          </a:xfrm>
          <a:prstGeom prst="rect">
            <a:avLst/>
          </a:prstGeom>
          <a:solidFill>
            <a:schemeClr val="accent1">
              <a:lumMod val="50000"/>
            </a:schemeClr>
          </a:solidFill>
          <a:ln>
            <a:noFill/>
          </a:ln>
        </p:spPr>
        <p:txBody>
          <a:bodyPr spcFirstLastPara="1" wrap="square" lIns="0" tIns="0" rIns="0" bIns="0" anchor="t" anchorCtr="0">
            <a:spAutoFit/>
          </a:bodyPr>
          <a:lstStyle/>
          <a:p>
            <a:pPr lvl="0"/>
            <a:r>
              <a:rPr lang="en-US" altLang="en-IN" sz="4000" b="1" dirty="0">
                <a:solidFill>
                  <a:schemeClr val="bg1"/>
                </a:solidFill>
                <a:latin typeface="Times New Roman" panose="02020603050405020304" pitchFamily="18" charset="0"/>
                <a:cs typeface="Times New Roman" panose="02020603050405020304" pitchFamily="18" charset="0"/>
              </a:rPr>
              <a:t>  Quad Chart Background</a:t>
            </a:r>
            <a:endParaRPr lang="en-IN" sz="40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transition>
    <p:push/>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16"/>
        <p:cNvGrpSpPr/>
        <p:nvPr/>
      </p:nvGrpSpPr>
      <p:grpSpPr>
        <a:xfrm>
          <a:off x="0" y="0"/>
          <a:ext cx="0" cy="0"/>
          <a:chOff x="0" y="0"/>
          <a:chExt cx="0" cy="0"/>
        </a:xfrm>
      </p:grpSpPr>
      <p:grpSp>
        <p:nvGrpSpPr>
          <p:cNvPr id="517" name="Google Shape;517;p31"/>
          <p:cNvGrpSpPr/>
          <p:nvPr/>
        </p:nvGrpSpPr>
        <p:grpSpPr>
          <a:xfrm>
            <a:off x="200036" y="613862"/>
            <a:ext cx="2448307" cy="3593676"/>
            <a:chOff x="-457650" y="-76276"/>
            <a:chExt cx="6920137" cy="6941247"/>
          </a:xfrm>
        </p:grpSpPr>
        <p:sp>
          <p:nvSpPr>
            <p:cNvPr id="518" name="Google Shape;518;p31"/>
            <p:cNvSpPr txBox="1"/>
            <p:nvPr/>
          </p:nvSpPr>
          <p:spPr>
            <a:xfrm>
              <a:off x="914400" y="3040648"/>
              <a:ext cx="3942091" cy="402163"/>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None/>
              </a:pPr>
              <a:endParaRPr sz="700" dirty="0"/>
            </a:p>
          </p:txBody>
        </p:sp>
        <p:sp>
          <p:nvSpPr>
            <p:cNvPr id="519" name="Google Shape;519;p31"/>
            <p:cNvSpPr txBox="1"/>
            <p:nvPr/>
          </p:nvSpPr>
          <p:spPr>
            <a:xfrm>
              <a:off x="-457650" y="2570496"/>
              <a:ext cx="6920137" cy="3447100"/>
            </a:xfrm>
            <a:prstGeom prst="rect">
              <a:avLst/>
            </a:prstGeom>
            <a:noFill/>
            <a:ln>
              <a:noFill/>
            </a:ln>
          </p:spPr>
          <p:txBody>
            <a:bodyPr spcFirstLastPara="1" wrap="square" lIns="0" tIns="0" rIns="0" bIns="0" anchor="t" anchorCtr="0">
              <a:spAutoFit/>
            </a:bodyPr>
            <a:lstStyle/>
            <a:p>
              <a:pPr lvl="1" algn="just">
                <a:lnSpc>
                  <a:spcPct val="150000"/>
                </a:lnSpc>
              </a:pPr>
              <a:r>
                <a:rPr lang="en-US" sz="1400" dirty="0">
                  <a:latin typeface="Times New Roman" panose="02020603050405020304" pitchFamily="18" charset="0"/>
                  <a:cs typeface="Times New Roman" panose="02020603050405020304" pitchFamily="18" charset="0"/>
                </a:rPr>
                <a:t>Construction of 6 new hostel blocks to accommodate the increasing student population in London. </a:t>
              </a:r>
              <a:endParaRPr sz="1400" dirty="0">
                <a:latin typeface="Times New Roman" panose="02020603050405020304" pitchFamily="18" charset="0"/>
                <a:cs typeface="Times New Roman" panose="02020603050405020304" pitchFamily="18" charset="0"/>
              </a:endParaRPr>
            </a:p>
          </p:txBody>
        </p:sp>
        <p:sp>
          <p:nvSpPr>
            <p:cNvPr id="520" name="Google Shape;520;p31"/>
            <p:cNvSpPr txBox="1"/>
            <p:nvPr/>
          </p:nvSpPr>
          <p:spPr>
            <a:xfrm>
              <a:off x="1031375" y="-76276"/>
              <a:ext cx="3942090" cy="1498079"/>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GB" sz="3600" b="0" i="0" u="none" strike="noStrike" cap="none" dirty="0">
                  <a:latin typeface="Fira Sans Black" panose="020B0A03050000020004"/>
                  <a:ea typeface="Fira Sans Black" panose="020B0A03050000020004"/>
                  <a:cs typeface="Fira Sans Black" panose="020B0A03050000020004"/>
                  <a:sym typeface="Fira Sans Black" panose="020B0A03050000020004"/>
                </a:rPr>
                <a:t>01.</a:t>
              </a:r>
              <a:endParaRPr sz="200" dirty="0"/>
            </a:p>
          </p:txBody>
        </p:sp>
        <p:cxnSp>
          <p:nvCxnSpPr>
            <p:cNvPr id="521" name="Google Shape;521;p31"/>
            <p:cNvCxnSpPr/>
            <p:nvPr/>
          </p:nvCxnSpPr>
          <p:spPr>
            <a:xfrm>
              <a:off x="12700" y="0"/>
              <a:ext cx="0" cy="6864971"/>
            </a:xfrm>
            <a:prstGeom prst="straightConnector1">
              <a:avLst/>
            </a:prstGeom>
            <a:noFill/>
            <a:ln w="25400" cap="flat" cmpd="sng">
              <a:solidFill>
                <a:srgbClr val="000000"/>
              </a:solidFill>
              <a:prstDash val="solid"/>
              <a:round/>
              <a:headEnd type="none" w="sm" len="sm"/>
              <a:tailEnd type="none" w="sm" len="sm"/>
            </a:ln>
          </p:spPr>
        </p:cxnSp>
        <p:grpSp>
          <p:nvGrpSpPr>
            <p:cNvPr id="522" name="Google Shape;522;p31"/>
            <p:cNvGrpSpPr/>
            <p:nvPr/>
          </p:nvGrpSpPr>
          <p:grpSpPr>
            <a:xfrm rot="5400000">
              <a:off x="-36301" y="3178380"/>
              <a:ext cx="580814" cy="508212"/>
              <a:chOff x="0" y="0"/>
              <a:chExt cx="812800" cy="711200"/>
            </a:xfrm>
          </p:grpSpPr>
          <p:sp>
            <p:nvSpPr>
              <p:cNvPr id="523" name="Google Shape;523;p31"/>
              <p:cNvSpPr/>
              <p:nvPr/>
            </p:nvSpPr>
            <p:spPr>
              <a:xfrm>
                <a:off x="0" y="0"/>
                <a:ext cx="812800" cy="711200"/>
              </a:xfrm>
              <a:custGeom>
                <a:avLst/>
                <a:gdLst/>
                <a:ahLst/>
                <a:cxnLst/>
                <a:rect l="l" t="t" r="r" b="b"/>
                <a:pathLst>
                  <a:path w="812800" h="711200" extrusionOk="0">
                    <a:moveTo>
                      <a:pt x="406400" y="0"/>
                    </a:moveTo>
                    <a:lnTo>
                      <a:pt x="812800" y="711200"/>
                    </a:lnTo>
                    <a:lnTo>
                      <a:pt x="0" y="711200"/>
                    </a:lnTo>
                    <a:lnTo>
                      <a:pt x="406400" y="0"/>
                    </a:lnTo>
                    <a:close/>
                  </a:path>
                </a:pathLst>
              </a:custGeom>
              <a:solidFill>
                <a:srgbClr val="000000"/>
              </a:solidFill>
              <a:ln>
                <a:noFill/>
              </a:ln>
            </p:spPr>
          </p:sp>
          <p:sp>
            <p:nvSpPr>
              <p:cNvPr id="524" name="Google Shape;524;p31"/>
              <p:cNvSpPr txBox="1"/>
              <p:nvPr/>
            </p:nvSpPr>
            <p:spPr>
              <a:xfrm>
                <a:off x="127000" y="311150"/>
                <a:ext cx="558800" cy="349250"/>
              </a:xfrm>
              <a:prstGeom prst="rect">
                <a:avLst/>
              </a:prstGeom>
              <a:noFill/>
              <a:ln>
                <a:noFill/>
              </a:ln>
            </p:spPr>
            <p:txBody>
              <a:bodyPr spcFirstLastPara="1" wrap="square" lIns="25400" tIns="25400" rIns="25400" bIns="25400" anchor="ctr" anchorCtr="0">
                <a:noAutofit/>
              </a:bodyPr>
              <a:lstStyle/>
              <a:p>
                <a:pPr marL="0" marR="0" lvl="0" indent="0" algn="ctr" rtl="0">
                  <a:lnSpc>
                    <a:spcPct val="132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grpSp>
        <p:nvGrpSpPr>
          <p:cNvPr id="525" name="Google Shape;525;p31"/>
          <p:cNvGrpSpPr/>
          <p:nvPr/>
        </p:nvGrpSpPr>
        <p:grpSpPr>
          <a:xfrm>
            <a:off x="6558115" y="1500712"/>
            <a:ext cx="2438663" cy="2574364"/>
            <a:chOff x="0" y="0"/>
            <a:chExt cx="4856491" cy="6864971"/>
          </a:xfrm>
        </p:grpSpPr>
        <p:sp>
          <p:nvSpPr>
            <p:cNvPr id="527" name="Google Shape;527;p31"/>
            <p:cNvSpPr txBox="1"/>
            <p:nvPr/>
          </p:nvSpPr>
          <p:spPr>
            <a:xfrm>
              <a:off x="254104" y="2754933"/>
              <a:ext cx="4235279" cy="2585323"/>
            </a:xfrm>
            <a:prstGeom prst="rect">
              <a:avLst/>
            </a:prstGeom>
            <a:noFill/>
            <a:ln>
              <a:noFill/>
            </a:ln>
          </p:spPr>
          <p:txBody>
            <a:bodyPr spcFirstLastPara="1" wrap="square" lIns="0" tIns="0" rIns="0" bIns="0" anchor="t" anchorCtr="0">
              <a:spAutoFit/>
            </a:bodyPr>
            <a:lstStyle/>
            <a:p>
              <a:pPr lvl="1" algn="just">
                <a:lnSpc>
                  <a:spcPct val="150000"/>
                </a:lnSpc>
              </a:pPr>
              <a:r>
                <a:rPr lang="en-US" sz="1400" dirty="0">
                  <a:latin typeface="Times New Roman" panose="02020603050405020304" pitchFamily="18" charset="0"/>
                  <a:cs typeface="Times New Roman" panose="02020603050405020304" pitchFamily="18" charset="0"/>
                </a:rPr>
                <a:t>The targeted completion time of the project is 2 years. </a:t>
              </a:r>
              <a:endParaRPr sz="1400" dirty="0">
                <a:latin typeface="Times New Roman" panose="02020603050405020304" pitchFamily="18" charset="0"/>
                <a:cs typeface="Times New Roman" panose="02020603050405020304" pitchFamily="18" charset="0"/>
              </a:endParaRPr>
            </a:p>
          </p:txBody>
        </p:sp>
        <p:sp>
          <p:nvSpPr>
            <p:cNvPr id="528" name="Google Shape;528;p31"/>
            <p:cNvSpPr txBox="1"/>
            <p:nvPr/>
          </p:nvSpPr>
          <p:spPr>
            <a:xfrm>
              <a:off x="914399" y="249029"/>
              <a:ext cx="3942092" cy="2010808"/>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GB" sz="3500" b="0" i="0" u="none" strike="noStrike" cap="none" dirty="0">
                  <a:latin typeface="Fira Sans Black" panose="020B0A03050000020004"/>
                  <a:ea typeface="Fira Sans Black" panose="020B0A03050000020004"/>
                  <a:cs typeface="Fira Sans Black" panose="020B0A03050000020004"/>
                  <a:sym typeface="Fira Sans Black" panose="020B0A03050000020004"/>
                </a:rPr>
                <a:t>03.</a:t>
              </a:r>
              <a:endParaRPr sz="3500" dirty="0"/>
            </a:p>
          </p:txBody>
        </p:sp>
        <p:cxnSp>
          <p:nvCxnSpPr>
            <p:cNvPr id="529" name="Google Shape;529;p31"/>
            <p:cNvCxnSpPr/>
            <p:nvPr/>
          </p:nvCxnSpPr>
          <p:spPr>
            <a:xfrm>
              <a:off x="12700" y="0"/>
              <a:ext cx="0" cy="6864971"/>
            </a:xfrm>
            <a:prstGeom prst="straightConnector1">
              <a:avLst/>
            </a:prstGeom>
            <a:noFill/>
            <a:ln w="25400" cap="flat" cmpd="sng">
              <a:solidFill>
                <a:srgbClr val="000000"/>
              </a:solidFill>
              <a:prstDash val="solid"/>
              <a:round/>
              <a:headEnd type="none" w="sm" len="sm"/>
              <a:tailEnd type="none" w="sm" len="sm"/>
            </a:ln>
          </p:spPr>
        </p:cxnSp>
        <p:grpSp>
          <p:nvGrpSpPr>
            <p:cNvPr id="530" name="Google Shape;530;p31"/>
            <p:cNvGrpSpPr/>
            <p:nvPr/>
          </p:nvGrpSpPr>
          <p:grpSpPr>
            <a:xfrm rot="5400000">
              <a:off x="-36301" y="3178380"/>
              <a:ext cx="580814" cy="508212"/>
              <a:chOff x="0" y="0"/>
              <a:chExt cx="812800" cy="711200"/>
            </a:xfrm>
          </p:grpSpPr>
          <p:sp>
            <p:nvSpPr>
              <p:cNvPr id="531" name="Google Shape;531;p31"/>
              <p:cNvSpPr/>
              <p:nvPr/>
            </p:nvSpPr>
            <p:spPr>
              <a:xfrm>
                <a:off x="0" y="0"/>
                <a:ext cx="812800" cy="711200"/>
              </a:xfrm>
              <a:custGeom>
                <a:avLst/>
                <a:gdLst/>
                <a:ahLst/>
                <a:cxnLst/>
                <a:rect l="l" t="t" r="r" b="b"/>
                <a:pathLst>
                  <a:path w="812800" h="711200" extrusionOk="0">
                    <a:moveTo>
                      <a:pt x="406400" y="0"/>
                    </a:moveTo>
                    <a:lnTo>
                      <a:pt x="812800" y="711200"/>
                    </a:lnTo>
                    <a:lnTo>
                      <a:pt x="0" y="711200"/>
                    </a:lnTo>
                    <a:lnTo>
                      <a:pt x="406400" y="0"/>
                    </a:lnTo>
                    <a:close/>
                  </a:path>
                </a:pathLst>
              </a:custGeom>
              <a:solidFill>
                <a:srgbClr val="000000"/>
              </a:solidFill>
              <a:ln>
                <a:noFill/>
              </a:ln>
            </p:spPr>
          </p:sp>
          <p:sp>
            <p:nvSpPr>
              <p:cNvPr id="532" name="Google Shape;532;p31"/>
              <p:cNvSpPr txBox="1"/>
              <p:nvPr/>
            </p:nvSpPr>
            <p:spPr>
              <a:xfrm>
                <a:off x="127000" y="311150"/>
                <a:ext cx="558800" cy="349250"/>
              </a:xfrm>
              <a:prstGeom prst="rect">
                <a:avLst/>
              </a:prstGeom>
              <a:noFill/>
              <a:ln>
                <a:noFill/>
              </a:ln>
            </p:spPr>
            <p:txBody>
              <a:bodyPr spcFirstLastPara="1" wrap="square" lIns="25400" tIns="25400" rIns="25400" bIns="25400" anchor="ctr" anchorCtr="0">
                <a:noAutofit/>
              </a:bodyPr>
              <a:lstStyle/>
              <a:p>
                <a:pPr marL="0" marR="0" lvl="0" indent="0" algn="ctr" rtl="0">
                  <a:lnSpc>
                    <a:spcPct val="132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sp>
        <p:nvSpPr>
          <p:cNvPr id="534" name="Google Shape;534;p31"/>
          <p:cNvSpPr txBox="1"/>
          <p:nvPr/>
        </p:nvSpPr>
        <p:spPr>
          <a:xfrm>
            <a:off x="3483922" y="2332150"/>
            <a:ext cx="2736056" cy="1292662"/>
          </a:xfrm>
          <a:prstGeom prst="rect">
            <a:avLst/>
          </a:prstGeom>
          <a:noFill/>
          <a:ln>
            <a:noFill/>
          </a:ln>
        </p:spPr>
        <p:txBody>
          <a:bodyPr spcFirstLastPara="1" wrap="square" lIns="0" tIns="0" rIns="0" bIns="0" anchor="t" anchorCtr="0">
            <a:spAutoFit/>
          </a:bodyPr>
          <a:lstStyle/>
          <a:p>
            <a:pPr lvl="1" algn="just">
              <a:lnSpc>
                <a:spcPct val="150000"/>
              </a:lnSpc>
            </a:pPr>
            <a:r>
              <a:rPr lang="en-US" sz="1400" dirty="0">
                <a:latin typeface="Times New Roman" panose="02020603050405020304" pitchFamily="18" charset="0"/>
                <a:cs typeface="Times New Roman" panose="02020603050405020304" pitchFamily="18" charset="0"/>
              </a:rPr>
              <a:t>Ensure easy access to basic accommodation including Wi-Fi library room study room common lounge areas. </a:t>
            </a:r>
            <a:endParaRPr sz="500" dirty="0">
              <a:latin typeface="Times New Roman" panose="02020603050405020304" pitchFamily="18" charset="0"/>
              <a:cs typeface="Times New Roman" panose="02020603050405020304" pitchFamily="18" charset="0"/>
            </a:endParaRPr>
          </a:p>
        </p:txBody>
      </p:sp>
      <p:sp>
        <p:nvSpPr>
          <p:cNvPr id="535" name="Google Shape;535;p31"/>
          <p:cNvSpPr txBox="1"/>
          <p:nvPr/>
        </p:nvSpPr>
        <p:spPr>
          <a:xfrm>
            <a:off x="3708768" y="1276247"/>
            <a:ext cx="1478284" cy="754053"/>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GB" sz="3500" b="0" i="0" u="none" strike="noStrike" cap="none" dirty="0">
                <a:latin typeface="Fira Sans Black" panose="020B0A03050000020004"/>
                <a:ea typeface="Fira Sans Black" panose="020B0A03050000020004"/>
                <a:cs typeface="Fira Sans Black" panose="020B0A03050000020004"/>
                <a:sym typeface="Fira Sans Black" panose="020B0A03050000020004"/>
              </a:rPr>
              <a:t>02.</a:t>
            </a:r>
            <a:endParaRPr sz="3500" dirty="0"/>
          </a:p>
        </p:txBody>
      </p:sp>
      <p:cxnSp>
        <p:nvCxnSpPr>
          <p:cNvPr id="536" name="Google Shape;536;p31"/>
          <p:cNvCxnSpPr/>
          <p:nvPr/>
        </p:nvCxnSpPr>
        <p:spPr>
          <a:xfrm>
            <a:off x="3431961" y="1609615"/>
            <a:ext cx="0" cy="2574364"/>
          </a:xfrm>
          <a:prstGeom prst="straightConnector1">
            <a:avLst/>
          </a:prstGeom>
          <a:noFill/>
          <a:ln w="19050" cap="flat" cmpd="sng">
            <a:solidFill>
              <a:srgbClr val="000000"/>
            </a:solidFill>
            <a:prstDash val="solid"/>
            <a:round/>
            <a:headEnd type="none" w="sm" len="sm"/>
            <a:tailEnd type="none" w="sm" len="sm"/>
          </a:ln>
        </p:spPr>
      </p:cxnSp>
      <p:grpSp>
        <p:nvGrpSpPr>
          <p:cNvPr id="537" name="Google Shape;537;p31"/>
          <p:cNvGrpSpPr/>
          <p:nvPr/>
        </p:nvGrpSpPr>
        <p:grpSpPr>
          <a:xfrm rot="5400000">
            <a:off x="3423111" y="2484791"/>
            <a:ext cx="217805" cy="190580"/>
            <a:chOff x="0" y="0"/>
            <a:chExt cx="812800" cy="711200"/>
          </a:xfrm>
        </p:grpSpPr>
        <p:sp>
          <p:nvSpPr>
            <p:cNvPr id="538" name="Google Shape;538;p31"/>
            <p:cNvSpPr/>
            <p:nvPr/>
          </p:nvSpPr>
          <p:spPr>
            <a:xfrm>
              <a:off x="0" y="0"/>
              <a:ext cx="812800" cy="711200"/>
            </a:xfrm>
            <a:custGeom>
              <a:avLst/>
              <a:gdLst/>
              <a:ahLst/>
              <a:cxnLst/>
              <a:rect l="l" t="t" r="r" b="b"/>
              <a:pathLst>
                <a:path w="812800" h="711200" extrusionOk="0">
                  <a:moveTo>
                    <a:pt x="406400" y="0"/>
                  </a:moveTo>
                  <a:lnTo>
                    <a:pt x="812800" y="711200"/>
                  </a:lnTo>
                  <a:lnTo>
                    <a:pt x="0" y="711200"/>
                  </a:lnTo>
                  <a:lnTo>
                    <a:pt x="406400" y="0"/>
                  </a:lnTo>
                  <a:close/>
                </a:path>
              </a:pathLst>
            </a:custGeom>
            <a:solidFill>
              <a:srgbClr val="000000"/>
            </a:solidFill>
            <a:ln>
              <a:noFill/>
            </a:ln>
          </p:spPr>
        </p:sp>
        <p:sp>
          <p:nvSpPr>
            <p:cNvPr id="539" name="Google Shape;539;p31"/>
            <p:cNvSpPr txBox="1"/>
            <p:nvPr/>
          </p:nvSpPr>
          <p:spPr>
            <a:xfrm>
              <a:off x="127000" y="311150"/>
              <a:ext cx="558800" cy="349250"/>
            </a:xfrm>
            <a:prstGeom prst="rect">
              <a:avLst/>
            </a:prstGeom>
            <a:noFill/>
            <a:ln>
              <a:noFill/>
            </a:ln>
          </p:spPr>
          <p:txBody>
            <a:bodyPr spcFirstLastPara="1" wrap="square" lIns="25400" tIns="25400" rIns="25400" bIns="25400" anchor="ctr" anchorCtr="0">
              <a:noAutofit/>
            </a:bodyPr>
            <a:lstStyle/>
            <a:p>
              <a:pPr marL="0" marR="0" lvl="0" indent="0" algn="ctr" rtl="0">
                <a:lnSpc>
                  <a:spcPct val="132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pic>
        <p:nvPicPr>
          <p:cNvPr id="548" name="Google Shape;548;p31"/>
          <p:cNvPicPr preferRelativeResize="0"/>
          <p:nvPr/>
        </p:nvPicPr>
        <p:blipFill rotWithShape="1">
          <a:blip r:embed="rId3"/>
          <a:srcRect l="1047" t="25432" r="1047" b="51146"/>
          <a:stretch>
            <a:fillRect/>
          </a:stretch>
        </p:blipFill>
        <p:spPr>
          <a:xfrm>
            <a:off x="0" y="3686175"/>
            <a:ext cx="9144001" cy="1457327"/>
          </a:xfrm>
          <a:prstGeom prst="rect">
            <a:avLst/>
          </a:prstGeom>
          <a:noFill/>
          <a:ln>
            <a:noFill/>
          </a:ln>
        </p:spPr>
      </p:pic>
      <p:sp>
        <p:nvSpPr>
          <p:cNvPr id="552" name="Google Shape;552;p31"/>
          <p:cNvSpPr txBox="1"/>
          <p:nvPr/>
        </p:nvSpPr>
        <p:spPr>
          <a:xfrm>
            <a:off x="1269753" y="287062"/>
            <a:ext cx="6604493" cy="861774"/>
          </a:xfrm>
          <a:prstGeom prst="rect">
            <a:avLst/>
          </a:prstGeom>
          <a:noFill/>
          <a:ln>
            <a:noFill/>
          </a:ln>
        </p:spPr>
        <p:txBody>
          <a:bodyPr spcFirstLastPara="1" wrap="square" lIns="0" tIns="0" rIns="0" bIns="0" anchor="t" anchorCtr="0">
            <a:spAutoFit/>
          </a:bodyPr>
          <a:lstStyle/>
          <a:p>
            <a:pPr lvl="0" algn="ctr">
              <a:lnSpc>
                <a:spcPct val="140000"/>
              </a:lnSpc>
            </a:pPr>
            <a:r>
              <a:rPr lang="en-IN" sz="4000" b="1" dirty="0">
                <a:latin typeface="Times New Roman" panose="02020603050405020304" pitchFamily="18" charset="0"/>
                <a:cs typeface="Times New Roman" panose="02020603050405020304" pitchFamily="18" charset="0"/>
              </a:rPr>
              <a:t>Quad Chart objectives </a:t>
            </a:r>
            <a:endParaRPr sz="1600" dirty="0">
              <a:latin typeface="Times New Roman" panose="02020603050405020304" pitchFamily="18" charset="0"/>
              <a:cs typeface="Times New Roman" panose="02020603050405020304" pitchFamily="18" charset="0"/>
            </a:endParaRPr>
          </a:p>
        </p:txBody>
      </p:sp>
    </p:spTree>
  </p:cSld>
  <p:clrMapOvr>
    <a:masterClrMapping/>
  </p:clrMapOvr>
  <p:transition>
    <p:push/>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71"/>
        <p:cNvGrpSpPr/>
        <p:nvPr/>
      </p:nvGrpSpPr>
      <p:grpSpPr>
        <a:xfrm>
          <a:off x="0" y="0"/>
          <a:ext cx="0" cy="0"/>
          <a:chOff x="0" y="0"/>
          <a:chExt cx="0" cy="0"/>
        </a:xfrm>
      </p:grpSpPr>
      <p:cxnSp>
        <p:nvCxnSpPr>
          <p:cNvPr id="576" name="Google Shape;576;p33"/>
          <p:cNvCxnSpPr/>
          <p:nvPr/>
        </p:nvCxnSpPr>
        <p:spPr>
          <a:xfrm rot="10800000">
            <a:off x="-1410523" y="2841862"/>
            <a:ext cx="2402033" cy="926060"/>
          </a:xfrm>
          <a:prstGeom prst="straightConnector1">
            <a:avLst/>
          </a:prstGeom>
          <a:noFill/>
          <a:ln w="19050" cap="flat" cmpd="sng">
            <a:solidFill>
              <a:srgbClr val="000000"/>
            </a:solidFill>
            <a:prstDash val="solid"/>
            <a:round/>
            <a:headEnd type="none" w="sm" len="sm"/>
            <a:tailEnd type="none" w="sm" len="sm"/>
          </a:ln>
        </p:spPr>
      </p:cxnSp>
      <p:cxnSp>
        <p:nvCxnSpPr>
          <p:cNvPr id="577" name="Google Shape;577;p33"/>
          <p:cNvCxnSpPr/>
          <p:nvPr/>
        </p:nvCxnSpPr>
        <p:spPr>
          <a:xfrm flipH="1">
            <a:off x="1042443" y="2649818"/>
            <a:ext cx="2965653" cy="1129741"/>
          </a:xfrm>
          <a:prstGeom prst="straightConnector1">
            <a:avLst/>
          </a:prstGeom>
          <a:noFill/>
          <a:ln w="19050" cap="flat" cmpd="sng">
            <a:solidFill>
              <a:srgbClr val="000000"/>
            </a:solidFill>
            <a:prstDash val="solid"/>
            <a:round/>
            <a:headEnd type="none" w="sm" len="sm"/>
            <a:tailEnd type="none" w="sm" len="sm"/>
          </a:ln>
        </p:spPr>
      </p:cxnSp>
      <p:cxnSp>
        <p:nvCxnSpPr>
          <p:cNvPr id="578" name="Google Shape;578;p33"/>
          <p:cNvCxnSpPr/>
          <p:nvPr/>
        </p:nvCxnSpPr>
        <p:spPr>
          <a:xfrm rot="10800000">
            <a:off x="4119299" y="2620596"/>
            <a:ext cx="3068850" cy="808438"/>
          </a:xfrm>
          <a:prstGeom prst="straightConnector1">
            <a:avLst/>
          </a:prstGeom>
          <a:noFill/>
          <a:ln w="19050" cap="flat" cmpd="sng">
            <a:solidFill>
              <a:srgbClr val="000000"/>
            </a:solidFill>
            <a:prstDash val="solid"/>
            <a:round/>
            <a:headEnd type="none" w="sm" len="sm"/>
            <a:tailEnd type="none" w="sm" len="sm"/>
          </a:ln>
        </p:spPr>
      </p:cxnSp>
      <p:cxnSp>
        <p:nvCxnSpPr>
          <p:cNvPr id="579" name="Google Shape;579;p33"/>
          <p:cNvCxnSpPr/>
          <p:nvPr/>
        </p:nvCxnSpPr>
        <p:spPr>
          <a:xfrm flipH="1">
            <a:off x="7214335" y="1915300"/>
            <a:ext cx="2777538" cy="1535152"/>
          </a:xfrm>
          <a:prstGeom prst="straightConnector1">
            <a:avLst/>
          </a:prstGeom>
          <a:noFill/>
          <a:ln w="19050" cap="flat" cmpd="sng">
            <a:solidFill>
              <a:srgbClr val="000000"/>
            </a:solidFill>
            <a:prstDash val="solid"/>
            <a:round/>
            <a:headEnd type="none" w="sm" len="sm"/>
            <a:tailEnd type="none" w="sm" len="sm"/>
          </a:ln>
        </p:spPr>
      </p:cxnSp>
      <p:grpSp>
        <p:nvGrpSpPr>
          <p:cNvPr id="580" name="Google Shape;580;p33"/>
          <p:cNvGrpSpPr/>
          <p:nvPr/>
        </p:nvGrpSpPr>
        <p:grpSpPr>
          <a:xfrm>
            <a:off x="360900" y="3622040"/>
            <a:ext cx="2292075" cy="1352481"/>
            <a:chOff x="-1145801" y="0"/>
            <a:chExt cx="6112201" cy="3606615"/>
          </a:xfrm>
        </p:grpSpPr>
        <p:sp>
          <p:nvSpPr>
            <p:cNvPr id="582" name="Google Shape;582;p33"/>
            <p:cNvSpPr txBox="1"/>
            <p:nvPr/>
          </p:nvSpPr>
          <p:spPr>
            <a:xfrm>
              <a:off x="-1145801" y="1021293"/>
              <a:ext cx="6112201" cy="2585322"/>
            </a:xfrm>
            <a:prstGeom prst="rect">
              <a:avLst/>
            </a:prstGeom>
            <a:noFill/>
            <a:ln>
              <a:noFill/>
            </a:ln>
          </p:spPr>
          <p:txBody>
            <a:bodyPr spcFirstLastPara="1" wrap="square" lIns="0" tIns="0" rIns="0" bIns="0" anchor="t" anchorCtr="0">
              <a:spAutoFit/>
            </a:bodyPr>
            <a:lstStyle/>
            <a:p>
              <a:pPr lvl="0" algn="just">
                <a:lnSpc>
                  <a:spcPct val="150000"/>
                </a:lnSpc>
              </a:pPr>
              <a:r>
                <a:rPr lang="en-US" sz="1400" dirty="0">
                  <a:latin typeface="Times New Roman" panose="02020603050405020304" pitchFamily="18" charset="0"/>
                  <a:cs typeface="Times New Roman" panose="02020603050405020304" pitchFamily="18" charset="0"/>
                </a:rPr>
                <a:t>Milestones achieved such as side selection land preparation and infrastructure development. </a:t>
              </a:r>
              <a:endParaRPr sz="1400" dirty="0">
                <a:latin typeface="Times New Roman" panose="02020603050405020304" pitchFamily="18" charset="0"/>
                <a:cs typeface="Times New Roman" panose="02020603050405020304" pitchFamily="18" charset="0"/>
              </a:endParaRPr>
            </a:p>
          </p:txBody>
        </p:sp>
        <p:grpSp>
          <p:nvGrpSpPr>
            <p:cNvPr id="583" name="Google Shape;583;p33"/>
            <p:cNvGrpSpPr/>
            <p:nvPr/>
          </p:nvGrpSpPr>
          <p:grpSpPr>
            <a:xfrm>
              <a:off x="2279" y="0"/>
              <a:ext cx="1017028" cy="1021587"/>
              <a:chOff x="1813" y="0"/>
              <a:chExt cx="809173" cy="812800"/>
            </a:xfrm>
          </p:grpSpPr>
          <p:sp>
            <p:nvSpPr>
              <p:cNvPr id="584" name="Google Shape;584;p33"/>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C1FF72"/>
              </a:solidFill>
              <a:ln>
                <a:noFill/>
              </a:ln>
            </p:spPr>
            <p:txBody>
              <a:bodyPr spcFirstLastPara="1" wrap="square" lIns="45725" tIns="45725" rIns="45725" bIns="45725" anchor="ctr" anchorCtr="0">
                <a:noAutofit/>
              </a:bodyPr>
              <a:lstStyle/>
              <a:p>
                <a:pPr marL="0" lvl="0" indent="0" algn="l" rtl="0">
                  <a:lnSpc>
                    <a:spcPct val="100000"/>
                  </a:lnSpc>
                  <a:spcBef>
                    <a:spcPts val="0"/>
                  </a:spcBef>
                  <a:spcAft>
                    <a:spcPts val="0"/>
                  </a:spcAft>
                  <a:buNone/>
                </a:pPr>
                <a:endParaRPr/>
              </a:p>
            </p:txBody>
          </p:sp>
          <p:sp>
            <p:nvSpPr>
              <p:cNvPr id="585" name="Google Shape;585;p33"/>
              <p:cNvSpPr txBox="1"/>
              <p:nvPr/>
            </p:nvSpPr>
            <p:spPr>
              <a:xfrm>
                <a:off x="76200" y="57150"/>
                <a:ext cx="660400" cy="679450"/>
              </a:xfrm>
              <a:prstGeom prst="rect">
                <a:avLst/>
              </a:prstGeom>
              <a:noFill/>
              <a:ln>
                <a:noFill/>
              </a:ln>
            </p:spPr>
            <p:txBody>
              <a:bodyPr spcFirstLastPara="1" wrap="square" lIns="25400" tIns="25400" rIns="25400" bIns="25400" anchor="ctr" anchorCtr="0">
                <a:noAutofit/>
              </a:bodyPr>
              <a:lstStyle/>
              <a:p>
                <a:pPr marL="0" marR="0" lvl="0" indent="0" algn="ctr" rtl="0">
                  <a:lnSpc>
                    <a:spcPct val="100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grpSp>
        <p:nvGrpSpPr>
          <p:cNvPr id="586" name="Google Shape;586;p33"/>
          <p:cNvGrpSpPr/>
          <p:nvPr/>
        </p:nvGrpSpPr>
        <p:grpSpPr>
          <a:xfrm>
            <a:off x="3570801" y="1250180"/>
            <a:ext cx="2292075" cy="1452594"/>
            <a:chOff x="-876625" y="526541"/>
            <a:chExt cx="6112201" cy="2613322"/>
          </a:xfrm>
        </p:grpSpPr>
        <p:sp>
          <p:nvSpPr>
            <p:cNvPr id="588" name="Google Shape;588;p33"/>
            <p:cNvSpPr txBox="1"/>
            <p:nvPr/>
          </p:nvSpPr>
          <p:spPr>
            <a:xfrm>
              <a:off x="-876625" y="526541"/>
              <a:ext cx="6112201" cy="1550394"/>
            </a:xfrm>
            <a:prstGeom prst="rect">
              <a:avLst/>
            </a:prstGeom>
            <a:noFill/>
            <a:ln>
              <a:noFill/>
            </a:ln>
          </p:spPr>
          <p:txBody>
            <a:bodyPr spcFirstLastPara="1" wrap="square" lIns="0" tIns="0" rIns="0" bIns="0" anchor="t" anchorCtr="0">
              <a:spAutoFit/>
            </a:bodyPr>
            <a:lstStyle/>
            <a:p>
              <a:pPr lvl="0"/>
              <a:r>
                <a:rPr lang="en-US" sz="1400" dirty="0">
                  <a:latin typeface="Times New Roman" panose="02020603050405020304" pitchFamily="18" charset="0"/>
                  <a:cs typeface="Times New Roman" panose="02020603050405020304" pitchFamily="18" charset="0"/>
                </a:rPr>
                <a:t>Accomplished permissions for resident rooms and construction of Pacific areas including study rooms and common areas. </a:t>
              </a:r>
              <a:endParaRPr sz="1400" dirty="0">
                <a:latin typeface="Times New Roman" panose="02020603050405020304" pitchFamily="18" charset="0"/>
                <a:cs typeface="Times New Roman" panose="02020603050405020304" pitchFamily="18" charset="0"/>
              </a:endParaRPr>
            </a:p>
          </p:txBody>
        </p:sp>
        <p:grpSp>
          <p:nvGrpSpPr>
            <p:cNvPr id="589" name="Google Shape;589;p33"/>
            <p:cNvGrpSpPr/>
            <p:nvPr/>
          </p:nvGrpSpPr>
          <p:grpSpPr>
            <a:xfrm>
              <a:off x="2279" y="2118276"/>
              <a:ext cx="1017028" cy="1021587"/>
              <a:chOff x="1813" y="0"/>
              <a:chExt cx="809173" cy="812800"/>
            </a:xfrm>
          </p:grpSpPr>
          <p:sp>
            <p:nvSpPr>
              <p:cNvPr id="590" name="Google Shape;590;p33"/>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C1FF72"/>
              </a:solidFill>
              <a:ln>
                <a:noFill/>
              </a:ln>
            </p:spPr>
            <p:txBody>
              <a:bodyPr spcFirstLastPara="1" wrap="square" lIns="45725" tIns="45725" rIns="45725" bIns="45725" anchor="ctr" anchorCtr="0">
                <a:noAutofit/>
              </a:bodyPr>
              <a:lstStyle/>
              <a:p>
                <a:pPr marL="0" lvl="0" indent="0" algn="l" rtl="0">
                  <a:lnSpc>
                    <a:spcPct val="100000"/>
                  </a:lnSpc>
                  <a:spcBef>
                    <a:spcPts val="0"/>
                  </a:spcBef>
                  <a:spcAft>
                    <a:spcPts val="0"/>
                  </a:spcAft>
                  <a:buNone/>
                </a:pPr>
                <a:endParaRPr/>
              </a:p>
            </p:txBody>
          </p:sp>
          <p:sp>
            <p:nvSpPr>
              <p:cNvPr id="591" name="Google Shape;591;p33"/>
              <p:cNvSpPr txBox="1"/>
              <p:nvPr/>
            </p:nvSpPr>
            <p:spPr>
              <a:xfrm>
                <a:off x="76200" y="57150"/>
                <a:ext cx="660400" cy="679450"/>
              </a:xfrm>
              <a:prstGeom prst="rect">
                <a:avLst/>
              </a:prstGeom>
              <a:noFill/>
              <a:ln>
                <a:noFill/>
              </a:ln>
            </p:spPr>
            <p:txBody>
              <a:bodyPr spcFirstLastPara="1" wrap="square" lIns="25400" tIns="25400" rIns="25400" bIns="25400" anchor="ctr" anchorCtr="0">
                <a:noAutofit/>
              </a:bodyPr>
              <a:lstStyle/>
              <a:p>
                <a:pPr marL="0" marR="0" lvl="0" indent="0" algn="ctr" rtl="0">
                  <a:lnSpc>
                    <a:spcPct val="100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grpSp>
        <p:nvGrpSpPr>
          <p:cNvPr id="592" name="Google Shape;592;p33"/>
          <p:cNvGrpSpPr/>
          <p:nvPr/>
        </p:nvGrpSpPr>
        <p:grpSpPr>
          <a:xfrm>
            <a:off x="6556999" y="3233738"/>
            <a:ext cx="2292075" cy="1086902"/>
            <a:chOff x="-1183670" y="0"/>
            <a:chExt cx="6112200" cy="2898406"/>
          </a:xfrm>
        </p:grpSpPr>
        <p:sp>
          <p:nvSpPr>
            <p:cNvPr id="594" name="Google Shape;594;p33"/>
            <p:cNvSpPr txBox="1"/>
            <p:nvPr/>
          </p:nvSpPr>
          <p:spPr>
            <a:xfrm>
              <a:off x="-1183670" y="1174856"/>
              <a:ext cx="6112200" cy="1723550"/>
            </a:xfrm>
            <a:prstGeom prst="rect">
              <a:avLst/>
            </a:prstGeom>
            <a:noFill/>
            <a:ln>
              <a:noFill/>
            </a:ln>
          </p:spPr>
          <p:txBody>
            <a:bodyPr spcFirstLastPara="1" wrap="square" lIns="0" tIns="0" rIns="0" bIns="0" anchor="t" anchorCtr="0">
              <a:spAutoFit/>
            </a:bodyPr>
            <a:lstStyle/>
            <a:p>
              <a:pPr lvl="0" algn="just">
                <a:lnSpc>
                  <a:spcPct val="150000"/>
                </a:lnSpc>
              </a:pPr>
              <a:r>
                <a:rPr lang="en-IN" sz="1400" dirty="0">
                  <a:latin typeface="Times New Roman" panose="02020603050405020304" pitchFamily="18" charset="0"/>
                  <a:cs typeface="Times New Roman" panose="02020603050405020304" pitchFamily="18" charset="0"/>
                </a:rPr>
                <a:t>Infrastructure development was accomplished.</a:t>
              </a:r>
              <a:endParaRPr sz="1400" dirty="0">
                <a:latin typeface="Times New Roman" panose="02020603050405020304" pitchFamily="18" charset="0"/>
                <a:cs typeface="Times New Roman" panose="02020603050405020304" pitchFamily="18" charset="0"/>
              </a:endParaRPr>
            </a:p>
          </p:txBody>
        </p:sp>
        <p:grpSp>
          <p:nvGrpSpPr>
            <p:cNvPr id="595" name="Google Shape;595;p33"/>
            <p:cNvGrpSpPr/>
            <p:nvPr/>
          </p:nvGrpSpPr>
          <p:grpSpPr>
            <a:xfrm>
              <a:off x="2279" y="0"/>
              <a:ext cx="1017028" cy="1021587"/>
              <a:chOff x="1813" y="0"/>
              <a:chExt cx="809173" cy="812800"/>
            </a:xfrm>
          </p:grpSpPr>
          <p:sp>
            <p:nvSpPr>
              <p:cNvPr id="596" name="Google Shape;596;p33"/>
              <p:cNvSpPr/>
              <p:nvPr/>
            </p:nvSpPr>
            <p:spPr>
              <a:xfrm>
                <a:off x="1813" y="0"/>
                <a:ext cx="809173" cy="812800"/>
              </a:xfrm>
              <a:custGeom>
                <a:avLst/>
                <a:gdLst/>
                <a:ahLst/>
                <a:cxnLst/>
                <a:rect l="l" t="t" r="r" b="b"/>
                <a:pathLst>
                  <a:path w="809173" h="812800" extrusionOk="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C1FF72"/>
              </a:solidFill>
              <a:ln>
                <a:noFill/>
              </a:ln>
            </p:spPr>
            <p:txBody>
              <a:bodyPr spcFirstLastPara="1" wrap="square" lIns="45725" tIns="45725" rIns="45725" bIns="45725" anchor="ctr" anchorCtr="0">
                <a:noAutofit/>
              </a:bodyPr>
              <a:lstStyle/>
              <a:p>
                <a:pPr marL="0" lvl="0" indent="0" algn="l" rtl="0">
                  <a:lnSpc>
                    <a:spcPct val="100000"/>
                  </a:lnSpc>
                  <a:spcBef>
                    <a:spcPts val="0"/>
                  </a:spcBef>
                  <a:spcAft>
                    <a:spcPts val="0"/>
                  </a:spcAft>
                  <a:buNone/>
                </a:pPr>
                <a:endParaRPr/>
              </a:p>
            </p:txBody>
          </p:sp>
          <p:sp>
            <p:nvSpPr>
              <p:cNvPr id="597" name="Google Shape;597;p33"/>
              <p:cNvSpPr txBox="1"/>
              <p:nvPr/>
            </p:nvSpPr>
            <p:spPr>
              <a:xfrm>
                <a:off x="76200" y="57150"/>
                <a:ext cx="660400" cy="679450"/>
              </a:xfrm>
              <a:prstGeom prst="rect">
                <a:avLst/>
              </a:prstGeom>
              <a:noFill/>
              <a:ln>
                <a:noFill/>
              </a:ln>
            </p:spPr>
            <p:txBody>
              <a:bodyPr spcFirstLastPara="1" wrap="square" lIns="25400" tIns="25400" rIns="25400" bIns="25400" anchor="ctr" anchorCtr="0">
                <a:noAutofit/>
              </a:bodyPr>
              <a:lstStyle/>
              <a:p>
                <a:pPr marL="0" marR="0" lvl="0" indent="0" algn="ctr" rtl="0">
                  <a:lnSpc>
                    <a:spcPct val="100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grpSp>
        <p:nvGrpSpPr>
          <p:cNvPr id="598" name="Google Shape;598;p33"/>
          <p:cNvGrpSpPr/>
          <p:nvPr/>
        </p:nvGrpSpPr>
        <p:grpSpPr>
          <a:xfrm rot="4157882">
            <a:off x="1784034" y="3253032"/>
            <a:ext cx="1543069" cy="1579215"/>
            <a:chOff x="0" y="-19050"/>
            <a:chExt cx="812800" cy="831850"/>
          </a:xfrm>
        </p:grpSpPr>
        <p:sp>
          <p:nvSpPr>
            <p:cNvPr id="599" name="Google Shape;599;p33"/>
            <p:cNvSpPr/>
            <p:nvPr/>
          </p:nvSpPr>
          <p:spPr>
            <a:xfrm>
              <a:off x="0" y="0"/>
              <a:ext cx="17678" cy="491694"/>
            </a:xfrm>
            <a:custGeom>
              <a:avLst/>
              <a:gdLst/>
              <a:ahLst/>
              <a:cxnLst/>
              <a:rect l="l" t="t" r="r" b="b"/>
              <a:pathLst>
                <a:path w="17678" h="491694" extrusionOk="0">
                  <a:moveTo>
                    <a:pt x="0" y="0"/>
                  </a:moveTo>
                  <a:lnTo>
                    <a:pt x="17678" y="0"/>
                  </a:lnTo>
                  <a:lnTo>
                    <a:pt x="17678" y="491694"/>
                  </a:lnTo>
                  <a:lnTo>
                    <a:pt x="0" y="491694"/>
                  </a:lnTo>
                  <a:close/>
                </a:path>
              </a:pathLst>
            </a:custGeom>
            <a:solidFill>
              <a:srgbClr val="000000"/>
            </a:solidFill>
            <a:ln>
              <a:noFill/>
            </a:ln>
          </p:spPr>
        </p:sp>
        <p:sp>
          <p:nvSpPr>
            <p:cNvPr id="600" name="Google Shape;600;p33"/>
            <p:cNvSpPr txBox="1"/>
            <p:nvPr/>
          </p:nvSpPr>
          <p:spPr>
            <a:xfrm>
              <a:off x="0" y="-19050"/>
              <a:ext cx="812800" cy="831850"/>
            </a:xfrm>
            <a:prstGeom prst="rect">
              <a:avLst/>
            </a:prstGeom>
            <a:noFill/>
            <a:ln>
              <a:noFill/>
            </a:ln>
          </p:spPr>
          <p:txBody>
            <a:bodyPr spcFirstLastPara="1" wrap="square" lIns="25400" tIns="25400" rIns="25400" bIns="25400" anchor="ctr" anchorCtr="0">
              <a:noAutofit/>
            </a:bodyPr>
            <a:lstStyle/>
            <a:p>
              <a:pPr marL="0" marR="0" lvl="0" indent="0" algn="ctr" rtl="0">
                <a:lnSpc>
                  <a:spcPct val="132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601" name="Google Shape;601;p33"/>
          <p:cNvGrpSpPr/>
          <p:nvPr/>
        </p:nvGrpSpPr>
        <p:grpSpPr>
          <a:xfrm rot="6287179">
            <a:off x="4435764" y="2896555"/>
            <a:ext cx="1543069" cy="1579215"/>
            <a:chOff x="0" y="-19050"/>
            <a:chExt cx="812800" cy="831850"/>
          </a:xfrm>
        </p:grpSpPr>
        <p:sp>
          <p:nvSpPr>
            <p:cNvPr id="602" name="Google Shape;602;p33"/>
            <p:cNvSpPr/>
            <p:nvPr/>
          </p:nvSpPr>
          <p:spPr>
            <a:xfrm>
              <a:off x="0" y="0"/>
              <a:ext cx="17678" cy="491694"/>
            </a:xfrm>
            <a:custGeom>
              <a:avLst/>
              <a:gdLst/>
              <a:ahLst/>
              <a:cxnLst/>
              <a:rect l="l" t="t" r="r" b="b"/>
              <a:pathLst>
                <a:path w="17678" h="491694" extrusionOk="0">
                  <a:moveTo>
                    <a:pt x="0" y="0"/>
                  </a:moveTo>
                  <a:lnTo>
                    <a:pt x="17678" y="0"/>
                  </a:lnTo>
                  <a:lnTo>
                    <a:pt x="17678" y="491694"/>
                  </a:lnTo>
                  <a:lnTo>
                    <a:pt x="0" y="491694"/>
                  </a:lnTo>
                  <a:close/>
                </a:path>
              </a:pathLst>
            </a:custGeom>
            <a:solidFill>
              <a:srgbClr val="000000"/>
            </a:solidFill>
            <a:ln>
              <a:noFill/>
            </a:ln>
          </p:spPr>
        </p:sp>
        <p:sp>
          <p:nvSpPr>
            <p:cNvPr id="603" name="Google Shape;603;p33"/>
            <p:cNvSpPr txBox="1"/>
            <p:nvPr/>
          </p:nvSpPr>
          <p:spPr>
            <a:xfrm>
              <a:off x="0" y="-19050"/>
              <a:ext cx="812800" cy="831850"/>
            </a:xfrm>
            <a:prstGeom prst="rect">
              <a:avLst/>
            </a:prstGeom>
            <a:noFill/>
            <a:ln>
              <a:noFill/>
            </a:ln>
          </p:spPr>
          <p:txBody>
            <a:bodyPr spcFirstLastPara="1" wrap="square" lIns="25400" tIns="25400" rIns="25400" bIns="25400" anchor="ctr" anchorCtr="0">
              <a:noAutofit/>
            </a:bodyPr>
            <a:lstStyle/>
            <a:p>
              <a:pPr marL="0" marR="0" lvl="0" indent="0" algn="ctr" rtl="0">
                <a:lnSpc>
                  <a:spcPct val="132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604" name="Google Shape;604;p33"/>
          <p:cNvGrpSpPr/>
          <p:nvPr/>
        </p:nvGrpSpPr>
        <p:grpSpPr>
          <a:xfrm rot="3667219">
            <a:off x="8334121" y="2473712"/>
            <a:ext cx="1543069" cy="1579215"/>
            <a:chOff x="0" y="-19050"/>
            <a:chExt cx="812800" cy="831850"/>
          </a:xfrm>
        </p:grpSpPr>
        <p:sp>
          <p:nvSpPr>
            <p:cNvPr id="605" name="Google Shape;605;p33"/>
            <p:cNvSpPr/>
            <p:nvPr/>
          </p:nvSpPr>
          <p:spPr>
            <a:xfrm>
              <a:off x="0" y="0"/>
              <a:ext cx="17678" cy="491694"/>
            </a:xfrm>
            <a:custGeom>
              <a:avLst/>
              <a:gdLst/>
              <a:ahLst/>
              <a:cxnLst/>
              <a:rect l="l" t="t" r="r" b="b"/>
              <a:pathLst>
                <a:path w="17678" h="491694" extrusionOk="0">
                  <a:moveTo>
                    <a:pt x="0" y="0"/>
                  </a:moveTo>
                  <a:lnTo>
                    <a:pt x="17678" y="0"/>
                  </a:lnTo>
                  <a:lnTo>
                    <a:pt x="17678" y="491694"/>
                  </a:lnTo>
                  <a:lnTo>
                    <a:pt x="0" y="491694"/>
                  </a:lnTo>
                  <a:close/>
                </a:path>
              </a:pathLst>
            </a:custGeom>
            <a:solidFill>
              <a:srgbClr val="000000"/>
            </a:solidFill>
            <a:ln>
              <a:noFill/>
            </a:ln>
          </p:spPr>
        </p:sp>
        <p:sp>
          <p:nvSpPr>
            <p:cNvPr id="606" name="Google Shape;606;p33"/>
            <p:cNvSpPr txBox="1"/>
            <p:nvPr/>
          </p:nvSpPr>
          <p:spPr>
            <a:xfrm>
              <a:off x="0" y="-19050"/>
              <a:ext cx="812800" cy="831850"/>
            </a:xfrm>
            <a:prstGeom prst="rect">
              <a:avLst/>
            </a:prstGeom>
            <a:noFill/>
            <a:ln>
              <a:noFill/>
            </a:ln>
          </p:spPr>
          <p:txBody>
            <a:bodyPr spcFirstLastPara="1" wrap="square" lIns="25400" tIns="25400" rIns="25400" bIns="25400" anchor="ctr" anchorCtr="0">
              <a:noAutofit/>
            </a:bodyPr>
            <a:lstStyle/>
            <a:p>
              <a:pPr marL="0" marR="0" lvl="0" indent="0" algn="ctr" rtl="0">
                <a:lnSpc>
                  <a:spcPct val="132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grpSp>
        <p:nvGrpSpPr>
          <p:cNvPr id="607" name="Google Shape;607;p33"/>
          <p:cNvGrpSpPr/>
          <p:nvPr/>
        </p:nvGrpSpPr>
        <p:grpSpPr>
          <a:xfrm rot="6633806">
            <a:off x="-1420857" y="3165478"/>
            <a:ext cx="1543076" cy="1579215"/>
            <a:chOff x="0" y="-19050"/>
            <a:chExt cx="812800" cy="831850"/>
          </a:xfrm>
        </p:grpSpPr>
        <p:sp>
          <p:nvSpPr>
            <p:cNvPr id="608" name="Google Shape;608;p33"/>
            <p:cNvSpPr/>
            <p:nvPr/>
          </p:nvSpPr>
          <p:spPr>
            <a:xfrm>
              <a:off x="0" y="0"/>
              <a:ext cx="12543" cy="491694"/>
            </a:xfrm>
            <a:custGeom>
              <a:avLst/>
              <a:gdLst/>
              <a:ahLst/>
              <a:cxnLst/>
              <a:rect l="l" t="t" r="r" b="b"/>
              <a:pathLst>
                <a:path w="12543" h="491694" extrusionOk="0">
                  <a:moveTo>
                    <a:pt x="0" y="0"/>
                  </a:moveTo>
                  <a:lnTo>
                    <a:pt x="12543" y="0"/>
                  </a:lnTo>
                  <a:lnTo>
                    <a:pt x="12543" y="491694"/>
                  </a:lnTo>
                  <a:lnTo>
                    <a:pt x="0" y="491694"/>
                  </a:lnTo>
                  <a:close/>
                </a:path>
              </a:pathLst>
            </a:custGeom>
            <a:solidFill>
              <a:srgbClr val="000000"/>
            </a:solidFill>
            <a:ln>
              <a:noFill/>
            </a:ln>
          </p:spPr>
        </p:sp>
        <p:sp>
          <p:nvSpPr>
            <p:cNvPr id="609" name="Google Shape;609;p33"/>
            <p:cNvSpPr txBox="1"/>
            <p:nvPr/>
          </p:nvSpPr>
          <p:spPr>
            <a:xfrm>
              <a:off x="0" y="-19050"/>
              <a:ext cx="812800" cy="831850"/>
            </a:xfrm>
            <a:prstGeom prst="rect">
              <a:avLst/>
            </a:prstGeom>
            <a:noFill/>
            <a:ln>
              <a:noFill/>
            </a:ln>
          </p:spPr>
          <p:txBody>
            <a:bodyPr spcFirstLastPara="1" wrap="square" lIns="25400" tIns="25400" rIns="25400" bIns="25400" anchor="ctr" anchorCtr="0">
              <a:noAutofit/>
            </a:bodyPr>
            <a:lstStyle/>
            <a:p>
              <a:pPr marL="0" marR="0" lvl="0" indent="0" algn="ctr" rtl="0">
                <a:lnSpc>
                  <a:spcPct val="132000"/>
                </a:lnSpc>
                <a:spcBef>
                  <a:spcPts val="0"/>
                </a:spcBef>
                <a:spcAft>
                  <a:spcPts val="0"/>
                </a:spcAft>
                <a:buNone/>
              </a:pPr>
              <a:endParaRPr sz="9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grpSp>
      <p:sp>
        <p:nvSpPr>
          <p:cNvPr id="280" name="Google Shape;280;p24"/>
          <p:cNvSpPr txBox="1"/>
          <p:nvPr/>
        </p:nvSpPr>
        <p:spPr>
          <a:xfrm>
            <a:off x="0" y="135255"/>
            <a:ext cx="9144000" cy="615315"/>
          </a:xfrm>
          <a:prstGeom prst="rect">
            <a:avLst/>
          </a:prstGeom>
          <a:solidFill>
            <a:schemeClr val="accent1">
              <a:lumMod val="50000"/>
            </a:schemeClr>
          </a:solidFill>
          <a:ln>
            <a:noFill/>
          </a:ln>
        </p:spPr>
        <p:txBody>
          <a:bodyPr spcFirstLastPara="1" wrap="square" lIns="0" tIns="0" rIns="0" bIns="0" anchor="t" anchorCtr="0">
            <a:spAutoFit/>
          </a:bodyPr>
          <a:lstStyle/>
          <a:p>
            <a:pPr lvl="0"/>
            <a:r>
              <a:rPr lang="en-US" altLang="en-IN" sz="4000" b="1" dirty="0">
                <a:solidFill>
                  <a:schemeClr val="bg1"/>
                </a:solidFill>
                <a:latin typeface="Times New Roman" panose="02020603050405020304" pitchFamily="18" charset="0"/>
                <a:cs typeface="Times New Roman" panose="02020603050405020304" pitchFamily="18" charset="0"/>
              </a:rPr>
              <a:t>  Quad Chart Progress</a:t>
            </a:r>
            <a:endParaRPr lang="en-IN" sz="40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transition>
    <p:push/>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613"/>
        <p:cNvGrpSpPr/>
        <p:nvPr/>
      </p:nvGrpSpPr>
      <p:grpSpPr>
        <a:xfrm>
          <a:off x="0" y="0"/>
          <a:ext cx="0" cy="0"/>
          <a:chOff x="0" y="0"/>
          <a:chExt cx="0" cy="0"/>
        </a:xfrm>
      </p:grpSpPr>
      <p:sp>
        <p:nvSpPr>
          <p:cNvPr id="623" name="Google Shape;623;p34"/>
          <p:cNvSpPr txBox="1"/>
          <p:nvPr/>
        </p:nvSpPr>
        <p:spPr>
          <a:xfrm>
            <a:off x="316299" y="1189596"/>
            <a:ext cx="4306200" cy="969496"/>
          </a:xfrm>
          <a:prstGeom prst="rect">
            <a:avLst/>
          </a:prstGeom>
          <a:noFill/>
          <a:ln>
            <a:noFill/>
          </a:ln>
        </p:spPr>
        <p:txBody>
          <a:bodyPr spcFirstLastPara="1" wrap="square" lIns="0" tIns="0" rIns="0" bIns="0" anchor="t" anchorCtr="0">
            <a:spAutoFit/>
          </a:bodyPr>
          <a:lstStyle/>
          <a:p>
            <a:pPr algn="just" fontAlgn="base">
              <a:lnSpc>
                <a:spcPct val="150000"/>
              </a:lnSpc>
            </a:pPr>
            <a:r>
              <a:rPr lang="en-US" sz="1400" dirty="0">
                <a:latin typeface="Times New Roman" panose="02020603050405020304" pitchFamily="18" charset="0"/>
                <a:cs typeface="Times New Roman" panose="02020603050405020304" pitchFamily="18" charset="0"/>
              </a:rPr>
              <a:t>Completion of interior decoration and finalizing infrastructure development along with implementing quality assurance is the future goal of the project. </a:t>
            </a:r>
          </a:p>
        </p:txBody>
      </p:sp>
      <p:pic>
        <p:nvPicPr>
          <p:cNvPr id="25" name="image2.png"/>
          <p:cNvPicPr/>
          <p:nvPr/>
        </p:nvPicPr>
        <p:blipFill>
          <a:blip r:embed="rId3"/>
          <a:stretch>
            <a:fillRect/>
          </a:stretch>
        </p:blipFill>
        <p:spPr>
          <a:xfrm>
            <a:off x="5136515" y="1089025"/>
            <a:ext cx="3665220" cy="3636645"/>
          </a:xfrm>
          <a:prstGeom prst="rect">
            <a:avLst/>
          </a:prstGeom>
        </p:spPr>
      </p:pic>
      <p:sp>
        <p:nvSpPr>
          <p:cNvPr id="2" name="Rectangle 1"/>
          <p:cNvSpPr/>
          <p:nvPr/>
        </p:nvSpPr>
        <p:spPr>
          <a:xfrm>
            <a:off x="256304" y="2446740"/>
            <a:ext cx="4572000" cy="738664"/>
          </a:xfrm>
          <a:prstGeom prst="rect">
            <a:avLst/>
          </a:prstGeom>
        </p:spPr>
        <p:txBody>
          <a:bodyPr>
            <a:spAutoFit/>
          </a:bodyPr>
          <a:lstStyle/>
          <a:p>
            <a:pPr algn="just"/>
            <a:r>
              <a:rPr lang="en-US" sz="1400" dirty="0">
                <a:solidFill>
                  <a:schemeClr val="tx1"/>
                </a:solidFill>
                <a:latin typeface="Times New Roman" panose="02020603050405020304" pitchFamily="18" charset="0"/>
              </a:rPr>
              <a:t>Completing the construction of the common area and installing the necessary equipment are important tasks for the near future. </a:t>
            </a:r>
            <a:endParaRPr lang="en-IN" sz="1400" dirty="0">
              <a:solidFill>
                <a:schemeClr val="tx1"/>
              </a:solidFill>
            </a:endParaRPr>
          </a:p>
        </p:txBody>
      </p:sp>
      <p:sp>
        <p:nvSpPr>
          <p:cNvPr id="3" name="Rectangle 2"/>
          <p:cNvSpPr/>
          <p:nvPr/>
        </p:nvSpPr>
        <p:spPr>
          <a:xfrm>
            <a:off x="256239" y="3528240"/>
            <a:ext cx="4572000" cy="523220"/>
          </a:xfrm>
          <a:prstGeom prst="rect">
            <a:avLst/>
          </a:prstGeom>
        </p:spPr>
        <p:txBody>
          <a:bodyPr>
            <a:spAutoFit/>
          </a:bodyPr>
          <a:lstStyle/>
          <a:p>
            <a:r>
              <a:rPr lang="en-US" sz="1400" dirty="0">
                <a:solidFill>
                  <a:schemeClr val="tx1"/>
                </a:solidFill>
                <a:latin typeface="Times New Roman" panose="02020603050405020304" pitchFamily="18" charset="0"/>
              </a:rPr>
              <a:t>Conducting a final inspection will be an important aspect of this project. </a:t>
            </a:r>
            <a:endParaRPr lang="en-IN" sz="1400" dirty="0">
              <a:solidFill>
                <a:schemeClr val="tx1"/>
              </a:solidFill>
            </a:endParaRPr>
          </a:p>
        </p:txBody>
      </p:sp>
      <p:sp>
        <p:nvSpPr>
          <p:cNvPr id="280" name="Google Shape;280;p24"/>
          <p:cNvSpPr txBox="1"/>
          <p:nvPr/>
        </p:nvSpPr>
        <p:spPr>
          <a:xfrm>
            <a:off x="-635" y="216535"/>
            <a:ext cx="9204325" cy="615315"/>
          </a:xfrm>
          <a:prstGeom prst="rect">
            <a:avLst/>
          </a:prstGeom>
          <a:solidFill>
            <a:schemeClr val="accent1">
              <a:lumMod val="50000"/>
            </a:schemeClr>
          </a:solidFill>
          <a:ln>
            <a:noFill/>
          </a:ln>
        </p:spPr>
        <p:txBody>
          <a:bodyPr spcFirstLastPara="1" wrap="square" lIns="0" tIns="0" rIns="0" bIns="0" anchor="t" anchorCtr="0">
            <a:spAutoFit/>
          </a:bodyPr>
          <a:lstStyle/>
          <a:p>
            <a:pPr lvl="0"/>
            <a:r>
              <a:rPr lang="en-US" altLang="en-IN" sz="4000" b="1" dirty="0">
                <a:solidFill>
                  <a:schemeClr val="bg1"/>
                </a:solidFill>
                <a:latin typeface="Times New Roman" panose="02020603050405020304" pitchFamily="18" charset="0"/>
                <a:cs typeface="Times New Roman" panose="02020603050405020304" pitchFamily="18" charset="0"/>
              </a:rPr>
              <a:t>Quad Chart Future Plan</a:t>
            </a:r>
          </a:p>
        </p:txBody>
      </p:sp>
    </p:spTree>
  </p:cSld>
  <p:clrMapOvr>
    <a:masterClrMapping/>
  </p:clrMapOvr>
  <p:transition>
    <p:push/>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662"/>
        <p:cNvGrpSpPr/>
        <p:nvPr/>
      </p:nvGrpSpPr>
      <p:grpSpPr>
        <a:xfrm>
          <a:off x="0" y="0"/>
          <a:ext cx="0" cy="0"/>
          <a:chOff x="0" y="0"/>
          <a:chExt cx="0" cy="0"/>
        </a:xfrm>
      </p:grpSpPr>
      <p:sp>
        <p:nvSpPr>
          <p:cNvPr id="754" name="Google Shape;754;p36"/>
          <p:cNvSpPr txBox="1"/>
          <p:nvPr/>
        </p:nvSpPr>
        <p:spPr>
          <a:xfrm>
            <a:off x="106045" y="962660"/>
            <a:ext cx="2560955" cy="645795"/>
          </a:xfrm>
          <a:prstGeom prst="rect">
            <a:avLst/>
          </a:prstGeom>
          <a:noFill/>
          <a:ln>
            <a:noFill/>
          </a:ln>
        </p:spPr>
        <p:txBody>
          <a:bodyPr spcFirstLastPara="1" wrap="square" lIns="0" tIns="0" rIns="0" bIns="0" anchor="t" anchorCtr="0">
            <a:spAutoFit/>
          </a:bodyPr>
          <a:lstStyle/>
          <a:p>
            <a:pPr marL="742950" lvl="1" indent="-285750" algn="just">
              <a:lnSpc>
                <a:spcPct val="150000"/>
              </a:lnSpc>
              <a:buFont typeface="Wingdings" panose="05000000000000000000" charset="0"/>
              <a:buChar char="q"/>
            </a:pPr>
            <a:r>
              <a:rPr lang="en-US" sz="1400" dirty="0">
                <a:latin typeface="Times New Roman" panose="02020603050405020304" pitchFamily="18" charset="0"/>
                <a:cs typeface="Times New Roman" panose="02020603050405020304" pitchFamily="18" charset="0"/>
              </a:rPr>
              <a:t>The project plan is scheduled for 2 years</a:t>
            </a:r>
            <a:endParaRPr sz="1400" dirty="0">
              <a:latin typeface="Times New Roman" panose="02020603050405020304" pitchFamily="18" charset="0"/>
              <a:cs typeface="Times New Roman" panose="02020603050405020304" pitchFamily="18" charset="0"/>
            </a:endParaRPr>
          </a:p>
        </p:txBody>
      </p:sp>
      <p:sp>
        <p:nvSpPr>
          <p:cNvPr id="755" name="Google Shape;755;p36"/>
          <p:cNvSpPr txBox="1"/>
          <p:nvPr/>
        </p:nvSpPr>
        <p:spPr>
          <a:xfrm>
            <a:off x="3089275" y="962660"/>
            <a:ext cx="2534285" cy="1292225"/>
          </a:xfrm>
          <a:prstGeom prst="rect">
            <a:avLst/>
          </a:prstGeom>
          <a:noFill/>
          <a:ln>
            <a:noFill/>
          </a:ln>
        </p:spPr>
        <p:txBody>
          <a:bodyPr spcFirstLastPara="1" wrap="square" lIns="0" tIns="0" rIns="0" bIns="0" anchor="t" anchorCtr="0">
            <a:spAutoFit/>
          </a:bodyPr>
          <a:lstStyle/>
          <a:p>
            <a:pPr marL="285750" indent="-285750" algn="just" fontAlgn="base">
              <a:lnSpc>
                <a:spcPct val="150000"/>
              </a:lnSpc>
              <a:buFont typeface="Wingdings" panose="05000000000000000000" charset="0"/>
              <a:buChar char="q"/>
            </a:pPr>
            <a:r>
              <a:rPr lang="en-US" sz="1400" dirty="0">
                <a:latin typeface="Times New Roman" panose="02020603050405020304" pitchFamily="18" charset="0"/>
                <a:cs typeface="Times New Roman" panose="02020603050405020304" pitchFamily="18" charset="0"/>
              </a:rPr>
              <a:t>Financial losses, raw materials and </a:t>
            </a:r>
            <a:r>
              <a:rPr lang="en-US" sz="1400" dirty="0" err="1">
                <a:latin typeface="Times New Roman" panose="02020603050405020304" pitchFamily="18" charset="0"/>
                <a:cs typeface="Times New Roman" panose="02020603050405020304" pitchFamily="18" charset="0"/>
              </a:rPr>
              <a:t>labour</a:t>
            </a:r>
            <a:r>
              <a:rPr lang="en-US" sz="1400" dirty="0">
                <a:latin typeface="Times New Roman" panose="02020603050405020304" pitchFamily="18" charset="0"/>
                <a:cs typeface="Times New Roman" panose="02020603050405020304" pitchFamily="18" charset="0"/>
              </a:rPr>
              <a:t> shortages can impact the completion of the project.</a:t>
            </a:r>
          </a:p>
        </p:txBody>
      </p:sp>
      <p:sp>
        <p:nvSpPr>
          <p:cNvPr id="756" name="Google Shape;756;p36"/>
          <p:cNvSpPr txBox="1"/>
          <p:nvPr/>
        </p:nvSpPr>
        <p:spPr>
          <a:xfrm>
            <a:off x="6025515" y="962660"/>
            <a:ext cx="2872740" cy="1292225"/>
          </a:xfrm>
          <a:prstGeom prst="rect">
            <a:avLst/>
          </a:prstGeom>
          <a:noFill/>
          <a:ln>
            <a:noFill/>
          </a:ln>
        </p:spPr>
        <p:txBody>
          <a:bodyPr spcFirstLastPara="1" wrap="square" lIns="0" tIns="0" rIns="0" bIns="0" anchor="t" anchorCtr="0">
            <a:spAutoFit/>
          </a:bodyPr>
          <a:lstStyle/>
          <a:p>
            <a:pPr marL="742950" lvl="1" indent="-285750" algn="just">
              <a:lnSpc>
                <a:spcPct val="150000"/>
              </a:lnSpc>
              <a:buFont typeface="Wingdings" panose="05000000000000000000" charset="0"/>
              <a:buChar char="q"/>
            </a:pPr>
            <a:r>
              <a:rPr lang="en-US" sz="1400" dirty="0">
                <a:latin typeface="Times New Roman" panose="02020603050405020304" pitchFamily="18" charset="0"/>
                <a:cs typeface="Times New Roman" panose="02020603050405020304" pitchFamily="18" charset="0"/>
              </a:rPr>
              <a:t>Risk assessment and mitigation strategy budget analysis and consistency plan ensure the project's success.</a:t>
            </a:r>
            <a:endParaRPr sz="1400" dirty="0">
              <a:latin typeface="Times New Roman" panose="02020603050405020304" pitchFamily="18" charset="0"/>
              <a:cs typeface="Times New Roman" panose="02020603050405020304" pitchFamily="18" charset="0"/>
            </a:endParaRPr>
          </a:p>
        </p:txBody>
      </p:sp>
      <p:sp>
        <p:nvSpPr>
          <p:cNvPr id="280" name="Google Shape;280;p24"/>
          <p:cNvSpPr txBox="1"/>
          <p:nvPr/>
        </p:nvSpPr>
        <p:spPr>
          <a:xfrm>
            <a:off x="0" y="135255"/>
            <a:ext cx="9144000" cy="615315"/>
          </a:xfrm>
          <a:prstGeom prst="rect">
            <a:avLst/>
          </a:prstGeom>
          <a:solidFill>
            <a:schemeClr val="accent1">
              <a:lumMod val="50000"/>
            </a:schemeClr>
          </a:solidFill>
          <a:ln>
            <a:noFill/>
          </a:ln>
        </p:spPr>
        <p:txBody>
          <a:bodyPr spcFirstLastPara="1" wrap="square" lIns="0" tIns="0" rIns="0" bIns="0" anchor="t" anchorCtr="0">
            <a:spAutoFit/>
          </a:bodyPr>
          <a:lstStyle/>
          <a:p>
            <a:pPr lvl="0"/>
            <a:r>
              <a:rPr lang="en-US" altLang="en-IN" sz="4000" b="1" dirty="0">
                <a:solidFill>
                  <a:schemeClr val="bg1"/>
                </a:solidFill>
                <a:latin typeface="Times New Roman" panose="02020603050405020304" pitchFamily="18" charset="0"/>
                <a:cs typeface="Times New Roman" panose="02020603050405020304" pitchFamily="18" charset="0"/>
              </a:rPr>
              <a:t>  Conclusion</a:t>
            </a:r>
            <a:endParaRPr lang="en-IN" sz="40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transition>
    <p:push/>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913"/>
        <p:cNvGrpSpPr/>
        <p:nvPr/>
      </p:nvGrpSpPr>
      <p:grpSpPr>
        <a:xfrm>
          <a:off x="0" y="0"/>
          <a:ext cx="0" cy="0"/>
          <a:chOff x="0" y="0"/>
          <a:chExt cx="0" cy="0"/>
        </a:xfrm>
      </p:grpSpPr>
      <p:sp>
        <p:nvSpPr>
          <p:cNvPr id="3" name="Rectangle 2"/>
          <p:cNvSpPr/>
          <p:nvPr/>
        </p:nvSpPr>
        <p:spPr>
          <a:xfrm>
            <a:off x="993423" y="1663809"/>
            <a:ext cx="7791704" cy="1525418"/>
          </a:xfrm>
          <a:prstGeom prst="rect">
            <a:avLst/>
          </a:prstGeom>
        </p:spPr>
        <p:txBody>
          <a:bodyPr wrap="square">
            <a:spAutoFit/>
          </a:bodyPr>
          <a:lstStyle/>
          <a:p>
            <a:pPr algn="just">
              <a:lnSpc>
                <a:spcPct val="150000"/>
              </a:lnSpc>
            </a:pPr>
            <a:r>
              <a:rPr lang="en-IN" sz="1600" dirty="0" err="1">
                <a:solidFill>
                  <a:srgbClr val="222222"/>
                </a:solidFill>
                <a:latin typeface="Times New Roman" panose="02020603050405020304" pitchFamily="18" charset="0"/>
                <a:cs typeface="Times New Roman" panose="02020603050405020304" pitchFamily="18" charset="0"/>
              </a:rPr>
              <a:t>Huelster</a:t>
            </a:r>
            <a:r>
              <a:rPr lang="en-IN" sz="1600" dirty="0">
                <a:solidFill>
                  <a:srgbClr val="222222"/>
                </a:solidFill>
                <a:latin typeface="Times New Roman" panose="02020603050405020304" pitchFamily="18" charset="0"/>
                <a:cs typeface="Times New Roman" panose="02020603050405020304" pitchFamily="18" charset="0"/>
              </a:rPr>
              <a:t>, H.L., </a:t>
            </a:r>
            <a:r>
              <a:rPr lang="en-IN" sz="1600" dirty="0" err="1">
                <a:solidFill>
                  <a:srgbClr val="222222"/>
                </a:solidFill>
                <a:latin typeface="Times New Roman" panose="02020603050405020304" pitchFamily="18" charset="0"/>
                <a:cs typeface="Times New Roman" panose="02020603050405020304" pitchFamily="18" charset="0"/>
              </a:rPr>
              <a:t>Zemp</a:t>
            </a:r>
            <a:r>
              <a:rPr lang="en-IN" sz="1600" dirty="0">
                <a:solidFill>
                  <a:srgbClr val="222222"/>
                </a:solidFill>
                <a:latin typeface="Times New Roman" panose="02020603050405020304" pitchFamily="18" charset="0"/>
                <a:cs typeface="Times New Roman" panose="02020603050405020304" pitchFamily="18" charset="0"/>
              </a:rPr>
              <a:t>, L., Turner, K., Gonzalez, B.D., Jim, H., Gore, L.R. and Gilbert, S.M., 2023. Mobile postoperative symptom intervention tool and biometric monitoring after radical cystectomy: pilot study evaluating feasibility, usability, and potential utility. </a:t>
            </a:r>
            <a:r>
              <a:rPr lang="en-IN" sz="1600" i="1" dirty="0">
                <a:solidFill>
                  <a:srgbClr val="222222"/>
                </a:solidFill>
                <a:latin typeface="Times New Roman" panose="02020603050405020304" pitchFamily="18" charset="0"/>
                <a:cs typeface="Times New Roman" panose="02020603050405020304" pitchFamily="18" charset="0"/>
              </a:rPr>
              <a:t>The Journal of Urology</a:t>
            </a:r>
            <a:r>
              <a:rPr lang="en-IN" sz="1600" dirty="0">
                <a:solidFill>
                  <a:srgbClr val="222222"/>
                </a:solidFill>
                <a:latin typeface="Times New Roman" panose="02020603050405020304" pitchFamily="18" charset="0"/>
                <a:cs typeface="Times New Roman" panose="02020603050405020304" pitchFamily="18" charset="0"/>
              </a:rPr>
              <a:t>, </a:t>
            </a:r>
            <a:r>
              <a:rPr lang="en-IN" sz="1600" i="1" dirty="0">
                <a:solidFill>
                  <a:srgbClr val="222222"/>
                </a:solidFill>
                <a:latin typeface="Times New Roman" panose="02020603050405020304" pitchFamily="18" charset="0"/>
                <a:cs typeface="Times New Roman" panose="02020603050405020304" pitchFamily="18" charset="0"/>
              </a:rPr>
              <a:t>209</a:t>
            </a:r>
            <a:r>
              <a:rPr lang="en-IN" sz="1600" dirty="0">
                <a:solidFill>
                  <a:srgbClr val="222222"/>
                </a:solidFill>
                <a:latin typeface="Times New Roman" panose="02020603050405020304" pitchFamily="18" charset="0"/>
                <a:cs typeface="Times New Roman" panose="02020603050405020304" pitchFamily="18" charset="0"/>
              </a:rPr>
              <a:t>(2), pp.410-421.</a:t>
            </a:r>
            <a:endParaRPr lang="en-IN" sz="1600" dirty="0">
              <a:latin typeface="Times New Roman" panose="02020603050405020304" pitchFamily="18" charset="0"/>
              <a:cs typeface="Times New Roman" panose="02020603050405020304" pitchFamily="18" charset="0"/>
            </a:endParaRPr>
          </a:p>
        </p:txBody>
      </p:sp>
      <p:sp>
        <p:nvSpPr>
          <p:cNvPr id="280" name="Google Shape;280;p24"/>
          <p:cNvSpPr txBox="1"/>
          <p:nvPr/>
        </p:nvSpPr>
        <p:spPr>
          <a:xfrm>
            <a:off x="0" y="135255"/>
            <a:ext cx="9144000" cy="615315"/>
          </a:xfrm>
          <a:prstGeom prst="rect">
            <a:avLst/>
          </a:prstGeom>
          <a:solidFill>
            <a:schemeClr val="accent1">
              <a:lumMod val="50000"/>
            </a:schemeClr>
          </a:solidFill>
          <a:ln>
            <a:noFill/>
          </a:ln>
        </p:spPr>
        <p:txBody>
          <a:bodyPr spcFirstLastPara="1" wrap="square" lIns="0" tIns="0" rIns="0" bIns="0" anchor="t" anchorCtr="0">
            <a:spAutoFit/>
          </a:bodyPr>
          <a:lstStyle/>
          <a:p>
            <a:pPr lvl="0"/>
            <a:r>
              <a:rPr lang="en-US" altLang="en-IN" sz="4000" b="1" dirty="0">
                <a:solidFill>
                  <a:schemeClr val="bg1"/>
                </a:solidFill>
                <a:latin typeface="Times New Roman" panose="02020603050405020304" pitchFamily="18" charset="0"/>
                <a:cs typeface="Times New Roman" panose="02020603050405020304" pitchFamily="18" charset="0"/>
              </a:rPr>
              <a:t>  References</a:t>
            </a:r>
            <a:endParaRPr lang="en-IN" sz="40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descr="Thank You Images – Browse 275,073 Stock Photos, Vectors, and Video | Adobe  Stoc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143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1420</Words>
  <Application>Microsoft Macintosh PowerPoint</Application>
  <PresentationFormat>On-screen Show (16:9)</PresentationFormat>
  <Paragraphs>60</Paragraphs>
  <Slides>14</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Calibri Light</vt:lpstr>
      <vt:lpstr>Arial</vt:lpstr>
      <vt:lpstr>Fira Sans Black</vt:lpstr>
      <vt:lpstr>Times New Roman</vt:lpstr>
      <vt:lpstr>Calibri</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Bunny Mondal</dc:creator>
  <cp:lastModifiedBy>Elvis Liviu Nassiri Basti (2112789)</cp:lastModifiedBy>
  <cp:revision>17</cp:revision>
  <dcterms:created xsi:type="dcterms:W3CDTF">2024-03-02T07:32:05Z</dcterms:created>
  <dcterms:modified xsi:type="dcterms:W3CDTF">2024-03-02T10:56:02Z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C2F3E9239FA94B31815688683BAF591A_12</vt:lpwstr>
  </property>
  <property fmtid="{D5CDD505-2E9C-101B-9397-08002B2CF9AE}" pid="3" name="KSOProductBuildVer">
    <vt:lpwstr>1033-12.2.0.13489</vt:lpwstr>
  </property>
</Properties>
</file>