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1" r:id="rId1"/>
  </p:sldMasterIdLst>
  <p:notesMasterIdLst>
    <p:notesMasterId r:id="rId23"/>
  </p:notesMasterIdLst>
  <p:sldIdLst>
    <p:sldId id="256" r:id="rId2"/>
    <p:sldId id="265" r:id="rId3"/>
    <p:sldId id="273" r:id="rId4"/>
    <p:sldId id="270" r:id="rId5"/>
    <p:sldId id="274" r:id="rId6"/>
    <p:sldId id="276" r:id="rId7"/>
    <p:sldId id="275" r:id="rId8"/>
    <p:sldId id="279" r:id="rId9"/>
    <p:sldId id="277" r:id="rId10"/>
    <p:sldId id="280" r:id="rId11"/>
    <p:sldId id="278" r:id="rId12"/>
    <p:sldId id="286" r:id="rId13"/>
    <p:sldId id="263" r:id="rId14"/>
    <p:sldId id="289" r:id="rId15"/>
    <p:sldId id="266" r:id="rId16"/>
    <p:sldId id="267" r:id="rId17"/>
    <p:sldId id="268" r:id="rId18"/>
    <p:sldId id="260" r:id="rId19"/>
    <p:sldId id="261" r:id="rId20"/>
    <p:sldId id="272" r:id="rId21"/>
    <p:sldId id="288" r:id="rId22"/>
  </p:sldIdLst>
  <p:sldSz cx="9144000" cy="6858000" type="screen4x3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1746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20DF51B-AE49-49E9-BDE3-B9B7B4650ADC}" type="datetimeFigureOut">
              <a:rPr lang="en-GB"/>
              <a:pPr>
                <a:defRPr/>
              </a:pPr>
              <a:t>26/09/2016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A585E2C-6BF1-4216-B862-A37D66167B4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2276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661CEAA-72A3-4EB1-9F36-7E6AEE7B5EC0}" type="slidenum">
              <a:rPr lang="en-GB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019C397-D894-4ED8-8A0A-AED7684BCE64}" type="slidenum">
              <a:rPr lang="en-GB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A585E2C-6BF1-4216-B862-A37D66167B44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552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EA23A-6004-4A70-A2FE-F1345DA91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0022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1ACE2-9498-41A5-B0A8-83D0EF0106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5651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5B939D-C4D8-413A-8558-79C900E2722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1657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F69E3D-F473-42D0-8AEA-D24148BD264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6429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C30759-26F1-4EE1-BBF0-632BBA3792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6239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D94E9-3918-4910-BFF2-3CDB6E4628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7388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677586-2CF8-47FB-9A73-D0B0DE65DC6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5530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6C7C1-DBE3-43AC-96D7-45E25B4F052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6103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553CF7-E65C-446E-A7DD-15592DFF0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0966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27DF8-7830-40B0-B29F-FA9AF8DBB52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5766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CE3915-DC2A-4688-B97A-DA98674D1AD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1364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74688" y="971550"/>
            <a:ext cx="600075" cy="197008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“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999288" y="2613025"/>
            <a:ext cx="601662" cy="197008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48177" y="3771174"/>
            <a:ext cx="5540814" cy="342174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DDFB1-84DF-4E9A-B0B5-5A11DCE4D1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399503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3124201"/>
            <a:ext cx="6620968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8A1C0-2D01-47A9-BE99-B8DCF637E75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36721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>
            <a:off x="2795588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222875" y="2133600"/>
            <a:ext cx="0" cy="3967163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98A391-3B85-4079-9FE0-8941B93948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79485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/>
          <p:cNvCxnSpPr/>
          <p:nvPr/>
        </p:nvCxnSpPr>
        <p:spPr>
          <a:xfrm>
            <a:off x="2795588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5222875" y="2133600"/>
            <a:ext cx="0" cy="3967163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5" name="Date Placeholder 3"/>
          <p:cNvSpPr>
            <a:spLocks noGrp="1"/>
          </p:cNvSpPr>
          <p:nvPr>
            <p:ph type="dt" sz="half" idx="2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" name="Footer Placeholder 4"/>
          <p:cNvSpPr>
            <a:spLocks noGrp="1"/>
          </p:cNvSpPr>
          <p:nvPr>
            <p:ph type="ftr" sz="quarter" idx="2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Slide Number Placeholder 5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DBBEE4-3D34-41F2-B08D-AA1ABA0BAE0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00726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1E031-D5E9-4042-86E5-4227CFC113D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36782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92994-A17B-4BDC-8C18-DD55DB73D0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5462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4000"/>
                </a:schemeClr>
              </a:gs>
              <a:gs pos="73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0000"/>
                </a:schemeClr>
              </a:gs>
              <a:gs pos="66000">
                <a:schemeClr val="accent1">
                  <a:lumMod val="60000"/>
                  <a:lumOff val="40000"/>
                  <a:alpha val="0"/>
                </a:schemeClr>
              </a:gs>
              <a:gs pos="31000">
                <a:schemeClr val="accent1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1000"/>
                </a:schemeClr>
              </a:gs>
              <a:gs pos="75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8000"/>
                </a:schemeClr>
              </a:gs>
              <a:gs pos="72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413" y="0"/>
            <a:ext cx="685800" cy="11001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2" name="Title Placeholder 1"/>
          <p:cNvSpPr>
            <a:spLocks noGrp="1"/>
          </p:cNvSpPr>
          <p:nvPr>
            <p:ph type="title"/>
          </p:nvPr>
        </p:nvSpPr>
        <p:spPr bwMode="auto">
          <a:xfrm>
            <a:off x="484188" y="452438"/>
            <a:ext cx="7056437" cy="140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4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27088" y="2052638"/>
            <a:ext cx="6711950" cy="4195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588" y="1828800"/>
            <a:ext cx="990600" cy="22860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18" y="3263107"/>
            <a:ext cx="3859213" cy="2286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050" y="295275"/>
            <a:ext cx="628650" cy="7683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2801" b="0" i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8934B9-0271-40CE-BADD-85B7C8B93A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  <p:sldLayoutId id="2147483826" r:id="rId12"/>
    <p:sldLayoutId id="2147483823" r:id="rId13"/>
    <p:sldLayoutId id="2147483827" r:id="rId14"/>
    <p:sldLayoutId id="2147483828" r:id="rId15"/>
    <p:sldLayoutId id="2147483824" r:id="rId16"/>
    <p:sldLayoutId id="2147483825" r:id="rId17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4200" kern="1200">
          <a:solidFill>
            <a:schemeClr val="tx2"/>
          </a:solidFill>
          <a:latin typeface="+mj-lt"/>
          <a:ea typeface="+mj-ea"/>
          <a:cs typeface="+mj-cs"/>
        </a:defRPr>
      </a:lvl1pPr>
      <a:lvl2pPr algn="l" defTabSz="457200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Century Gothic" panose="020B0502020202020204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Century Gothic" panose="020B0502020202020204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Century Gothic" panose="020B0502020202020204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Century Gothic" panose="020B0502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200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60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40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40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95288" y="1773238"/>
            <a:ext cx="8064500" cy="792162"/>
          </a:xfrm>
        </p:spPr>
        <p:txBody>
          <a:bodyPr/>
          <a:lstStyle/>
          <a:p>
            <a:r>
              <a:rPr lang="en-GB" altLang="en-US" sz="4400" dirty="0">
                <a:latin typeface="Book Antiqua" panose="02040602050305030304" pitchFamily="18" charset="0"/>
              </a:rPr>
              <a:t>ABSORBING INFORMATION</a:t>
            </a:r>
          </a:p>
        </p:txBody>
      </p:sp>
      <p:sp>
        <p:nvSpPr>
          <p:cNvPr id="6147" name="Rectangle 1"/>
          <p:cNvSpPr>
            <a:spLocks noChangeArrowheads="1"/>
          </p:cNvSpPr>
          <p:nvPr/>
        </p:nvSpPr>
        <p:spPr bwMode="auto">
          <a:xfrm>
            <a:off x="1547813" y="3284538"/>
            <a:ext cx="6173787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800">
                <a:latin typeface="Book Antiqua" panose="02040602050305030304" pitchFamily="18" charset="0"/>
              </a:rPr>
              <a:t>Lectures &amp; seminars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800">
                <a:latin typeface="Book Antiqua" panose="02040602050305030304" pitchFamily="18" charset="0"/>
              </a:rPr>
              <a:t>Listening &amp; questioning;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800">
                <a:latin typeface="Book Antiqua" panose="02040602050305030304" pitchFamily="18" charset="0"/>
              </a:rPr>
              <a:t>Questioning &amp; reading: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800">
                <a:latin typeface="Book Antiqua" panose="02040602050305030304" pitchFamily="18" charset="0"/>
              </a:rPr>
              <a:t>Note taking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800">
                <a:latin typeface="Book Antiqua" panose="02040602050305030304" pitchFamily="18" charset="0"/>
              </a:rPr>
              <a:t>Skills for a degree are skills for life</a:t>
            </a:r>
            <a:endParaRPr lang="en-GB" altLang="en-US" sz="2800"/>
          </a:p>
        </p:txBody>
      </p:sp>
      <p:sp>
        <p:nvSpPr>
          <p:cNvPr id="4" name="Rectangle 3"/>
          <p:cNvSpPr/>
          <p:nvPr/>
        </p:nvSpPr>
        <p:spPr>
          <a:xfrm>
            <a:off x="7710488" y="260350"/>
            <a:ext cx="936625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6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6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323850" y="284163"/>
            <a:ext cx="7448550" cy="836612"/>
          </a:xfrm>
        </p:spPr>
        <p:txBody>
          <a:bodyPr/>
          <a:lstStyle/>
          <a:p>
            <a:r>
              <a:rPr lang="en-GB" altLang="en-US" sz="3600">
                <a:latin typeface="Garamond" panose="02020404030301010803" pitchFamily="18" charset="0"/>
              </a:rPr>
              <a:t>MODULE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341438"/>
            <a:ext cx="8497888" cy="5149850"/>
          </a:xfrm>
        </p:spPr>
        <p:txBody>
          <a:bodyPr rtlCol="0">
            <a:normAutofit fontScale="92500" lnSpcReduction="10000"/>
          </a:bodyPr>
          <a:lstStyle/>
          <a:p>
            <a:pPr marL="457200" indent="-457200" defTabSz="457207" fontAlgn="auto">
              <a:spcBef>
                <a:spcPts val="0"/>
              </a:spcBef>
              <a:spcAft>
                <a:spcPts val="180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AutoNum type="arabicPeriod"/>
              <a:defRPr/>
            </a:pPr>
            <a:r>
              <a:rPr lang="en-GB" sz="2600" dirty="0"/>
              <a:t>competency in </a:t>
            </a:r>
            <a:r>
              <a:rPr lang="en-GB" sz="2600" dirty="0">
                <a:solidFill>
                  <a:srgbClr val="FFFF00"/>
                </a:solidFill>
              </a:rPr>
              <a:t>certain recognised key and transferable skills </a:t>
            </a:r>
            <a:r>
              <a:rPr lang="en-GB" sz="2600" dirty="0"/>
              <a:t>integral to their subject;</a:t>
            </a:r>
          </a:p>
          <a:p>
            <a:pPr marL="457200" indent="-457200" defTabSz="457207" fontAlgn="auto">
              <a:spcBef>
                <a:spcPts val="0"/>
              </a:spcBef>
              <a:spcAft>
                <a:spcPts val="180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AutoNum type="arabicPeriod" startAt="2"/>
              <a:defRPr/>
            </a:pPr>
            <a:r>
              <a:rPr lang="en-GB" sz="2600" dirty="0"/>
              <a:t>effectively </a:t>
            </a:r>
            <a:r>
              <a:rPr lang="en-GB" sz="2600" dirty="0">
                <a:solidFill>
                  <a:srgbClr val="FFFF00"/>
                </a:solidFill>
              </a:rPr>
              <a:t>communicate information</a:t>
            </a:r>
            <a:r>
              <a:rPr lang="en-GB" sz="2600" dirty="0"/>
              <a:t>, both written and orally; </a:t>
            </a:r>
          </a:p>
          <a:p>
            <a:pPr marL="457200" indent="-457200" defTabSz="457207" fontAlgn="auto">
              <a:spcBef>
                <a:spcPts val="0"/>
              </a:spcBef>
              <a:spcAft>
                <a:spcPts val="180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AutoNum type="arabicPeriod" startAt="3"/>
              <a:defRPr/>
            </a:pPr>
            <a:r>
              <a:rPr lang="en-GB" sz="2600" dirty="0"/>
              <a:t>an understanding for </a:t>
            </a:r>
            <a:r>
              <a:rPr lang="en-GB" sz="2600" dirty="0">
                <a:solidFill>
                  <a:srgbClr val="FFFF00"/>
                </a:solidFill>
              </a:rPr>
              <a:t>established scholarly guidelines </a:t>
            </a:r>
            <a:r>
              <a:rPr lang="en-GB" sz="2600" dirty="0"/>
              <a:t>covering aspects of undergraduate study, </a:t>
            </a:r>
            <a:r>
              <a:rPr lang="en-GB" sz="2600" i="1" dirty="0"/>
              <a:t>such as</a:t>
            </a:r>
            <a:r>
              <a:rPr lang="en-GB" sz="2600" dirty="0"/>
              <a:t> the presentation and submission of work, research and study techniques, working independently or in a team, and the referencing of material from secondary sources; </a:t>
            </a:r>
          </a:p>
          <a:p>
            <a:pPr marL="457200" indent="-457200" defTabSz="457207" fontAlgn="auto">
              <a:spcBef>
                <a:spcPts val="0"/>
              </a:spcBef>
              <a:spcAft>
                <a:spcPts val="180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AutoNum type="arabicPeriod" startAt="3"/>
              <a:defRPr/>
            </a:pPr>
            <a:r>
              <a:rPr lang="en-GB" sz="2600" dirty="0"/>
              <a:t>effective use of various </a:t>
            </a:r>
            <a:r>
              <a:rPr lang="en-GB" sz="2600" dirty="0">
                <a:solidFill>
                  <a:srgbClr val="FFFF00"/>
                </a:solidFill>
              </a:rPr>
              <a:t>IT approaches </a:t>
            </a:r>
            <a:r>
              <a:rPr lang="en-GB" sz="2600" dirty="0"/>
              <a:t>and methods necessary for the study of their chosen subject. </a:t>
            </a:r>
          </a:p>
        </p:txBody>
      </p:sp>
      <p:sp>
        <p:nvSpPr>
          <p:cNvPr id="4" name="Rectangle 3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517525" y="249238"/>
            <a:ext cx="7991475" cy="1295400"/>
          </a:xfrm>
        </p:spPr>
        <p:txBody>
          <a:bodyPr/>
          <a:lstStyle/>
          <a:p>
            <a:r>
              <a:rPr lang="en-GB" altLang="en-US" sz="3200" dirty="0">
                <a:latin typeface="Garamond" panose="02020404030301010803" pitchFamily="18" charset="0"/>
              </a:rPr>
              <a:t>DIFFERENCE BETWEEN </a:t>
            </a:r>
            <a:br>
              <a:rPr lang="en-GB" altLang="en-US" sz="3200" dirty="0">
                <a:latin typeface="Garamond" panose="02020404030301010803" pitchFamily="18" charset="0"/>
              </a:rPr>
            </a:br>
            <a:r>
              <a:rPr lang="en-GB" altLang="en-US" sz="3200" dirty="0">
                <a:latin typeface="Garamond" panose="02020404030301010803" pitchFamily="18" charset="0"/>
              </a:rPr>
              <a:t>LECTURES </a:t>
            </a:r>
            <a:r>
              <a:rPr lang="en-GB" altLang="en-US" sz="3200" i="1" dirty="0">
                <a:latin typeface="Garamond" panose="02020404030301010803" pitchFamily="18" charset="0"/>
              </a:rPr>
              <a:t>&amp;</a:t>
            </a:r>
            <a:r>
              <a:rPr lang="en-GB" altLang="en-US" sz="3200" dirty="0">
                <a:latin typeface="Garamond" panose="02020404030301010803" pitchFamily="18" charset="0"/>
              </a:rPr>
              <a:t> SEMINARS 1</a:t>
            </a:r>
            <a:endParaRPr lang="en-GB" altLang="en-US" sz="3200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01638" y="1844675"/>
            <a:ext cx="8215312" cy="4176713"/>
          </a:xfrm>
        </p:spPr>
        <p:txBody>
          <a:bodyPr rtlCol="0">
            <a:normAutofit/>
          </a:bodyPr>
          <a:lstStyle/>
          <a:p>
            <a:pPr marL="0" indent="0" algn="r" defTabSz="457207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sz="100" dirty="0"/>
              <a:t> </a:t>
            </a:r>
          </a:p>
          <a:p>
            <a:pPr marL="457200" indent="-457200" defTabSz="457207" fontAlgn="auto">
              <a:spcBef>
                <a:spcPts val="12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+mj-lt"/>
              <a:buAutoNum type="arabicPeriod"/>
              <a:defRPr/>
            </a:pPr>
            <a:r>
              <a:rPr lang="en-GB" sz="2400" dirty="0"/>
              <a:t>Academic writing </a:t>
            </a:r>
            <a:r>
              <a:rPr lang="en-GB" altLang="en-US" sz="2800" i="1" dirty="0">
                <a:latin typeface="Garamond" panose="02020404030301010803" pitchFamily="18" charset="0"/>
              </a:rPr>
              <a:t>&amp;</a:t>
            </a:r>
            <a:r>
              <a:rPr lang="en-GB" sz="2400" dirty="0"/>
              <a:t> lectures  provide</a:t>
            </a:r>
            <a:r>
              <a:rPr lang="en-GB" sz="2400" u="sng" dirty="0"/>
              <a:t> models </a:t>
            </a:r>
            <a:r>
              <a:rPr lang="en-GB" sz="2400" dirty="0"/>
              <a:t>of connected and developed argument</a:t>
            </a:r>
          </a:p>
          <a:p>
            <a:pPr marL="457200" indent="-457200" defTabSz="457207" fontAlgn="auto">
              <a:spcBef>
                <a:spcPts val="12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+mj-lt"/>
              <a:buAutoNum type="arabicPeriod"/>
              <a:defRPr/>
            </a:pPr>
            <a:r>
              <a:rPr lang="en-GB" sz="2400" dirty="0"/>
              <a:t>Lecture material has been related to module concerns </a:t>
            </a:r>
            <a:r>
              <a:rPr lang="en-GB" altLang="en-US" sz="2400" i="1" dirty="0">
                <a:latin typeface="Garamond" panose="02020404030301010803" pitchFamily="18" charset="0"/>
              </a:rPr>
              <a:t>&amp;</a:t>
            </a:r>
            <a:r>
              <a:rPr lang="en-GB" sz="2400" dirty="0"/>
              <a:t> is focused on module learning outcomes</a:t>
            </a:r>
          </a:p>
          <a:p>
            <a:pPr marL="457200" indent="-457200" defTabSz="457207" fontAlgn="auto">
              <a:spcBef>
                <a:spcPts val="12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+mj-lt"/>
              <a:buAutoNum type="arabicPeriod"/>
              <a:defRPr/>
            </a:pPr>
            <a:r>
              <a:rPr lang="en-GB" sz="2400" dirty="0"/>
              <a:t>Critique secondary reading: without considering a text’s own research question you risk being overwhelmed by it - you may ask questions either during or after a lecture</a:t>
            </a:r>
          </a:p>
          <a:p>
            <a:pPr marL="0" indent="0" defTabSz="457207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7019925" y="1101725"/>
            <a:ext cx="16319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GB" altLang="en-US" sz="2800" u="sng">
                <a:solidFill>
                  <a:srgbClr val="FFC000"/>
                </a:solidFill>
              </a:rPr>
              <a:t>LECTURE</a:t>
            </a: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269875" y="260350"/>
            <a:ext cx="6174333" cy="1081088"/>
          </a:xfrm>
        </p:spPr>
        <p:txBody>
          <a:bodyPr/>
          <a:lstStyle/>
          <a:p>
            <a:r>
              <a:rPr lang="en-GB" altLang="en-US" sz="3200" dirty="0">
                <a:latin typeface="Garamond" panose="02020404030301010803" pitchFamily="18" charset="0"/>
              </a:rPr>
              <a:t>DIFFERENCE BETWEEN </a:t>
            </a:r>
            <a:br>
              <a:rPr lang="en-GB" altLang="en-US" sz="3200" dirty="0">
                <a:latin typeface="Garamond" panose="02020404030301010803" pitchFamily="18" charset="0"/>
              </a:rPr>
            </a:br>
            <a:r>
              <a:rPr lang="en-GB" altLang="en-US" sz="3200" dirty="0">
                <a:latin typeface="Garamond" panose="02020404030301010803" pitchFamily="18" charset="0"/>
              </a:rPr>
              <a:t>LECTURES </a:t>
            </a:r>
            <a:r>
              <a:rPr lang="en-GB" altLang="en-US" sz="3200" i="1" dirty="0">
                <a:latin typeface="Garamond" panose="02020404030301010803" pitchFamily="18" charset="0"/>
              </a:rPr>
              <a:t>&amp;</a:t>
            </a:r>
            <a:r>
              <a:rPr lang="en-GB" altLang="en-US" sz="3200" dirty="0">
                <a:latin typeface="Garamond" panose="02020404030301010803" pitchFamily="18" charset="0"/>
              </a:rPr>
              <a:t> SEMINARS 2</a:t>
            </a:r>
            <a:endParaRPr lang="en-GB" altLang="en-US" sz="4000" dirty="0">
              <a:latin typeface="Garamond" panose="020204040303010108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588" y="1804988"/>
            <a:ext cx="8221662" cy="4792662"/>
          </a:xfrm>
        </p:spPr>
        <p:txBody>
          <a:bodyPr rtlCol="0">
            <a:normAutofit fontScale="92500" lnSpcReduction="10000"/>
          </a:bodyPr>
          <a:lstStyle/>
          <a:p>
            <a:pPr marL="457200" indent="-457200" defTabSz="457207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+mj-lt"/>
              <a:buAutoNum type="arabicPeriod"/>
              <a:defRPr/>
            </a:pPr>
            <a:r>
              <a:rPr lang="en-GB" sz="2400" dirty="0"/>
              <a:t>Seminars provide textual examples </a:t>
            </a:r>
            <a:r>
              <a:rPr lang="en-GB" altLang="en-US" sz="2400" i="1" dirty="0">
                <a:latin typeface="Garamond" panose="02020404030301010803" pitchFamily="18" charset="0"/>
              </a:rPr>
              <a:t>&amp;</a:t>
            </a:r>
            <a:r>
              <a:rPr lang="en-GB" altLang="en-US" sz="2400" dirty="0">
                <a:latin typeface="Book Antiqua" panose="02040602050305030304" pitchFamily="18" charset="0"/>
              </a:rPr>
              <a:t> </a:t>
            </a:r>
            <a:r>
              <a:rPr lang="en-GB" sz="2400" dirty="0"/>
              <a:t>questions to develop skills of argument</a:t>
            </a:r>
          </a:p>
          <a:p>
            <a:pPr marL="457200" indent="-457200" defTabSz="457207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+mj-lt"/>
              <a:buAutoNum type="arabicPeriod"/>
              <a:defRPr/>
            </a:pPr>
            <a:r>
              <a:rPr lang="en-GB" sz="2400" dirty="0"/>
              <a:t>Seminar material has been related to module concerns </a:t>
            </a:r>
            <a:r>
              <a:rPr lang="en-GB" altLang="en-US" sz="2400" i="1" dirty="0">
                <a:latin typeface="Garamond" panose="02020404030301010803" pitchFamily="18" charset="0"/>
              </a:rPr>
              <a:t>&amp;</a:t>
            </a:r>
            <a:r>
              <a:rPr lang="en-GB" sz="2400" dirty="0"/>
              <a:t> is focused on module learning outcomes</a:t>
            </a:r>
          </a:p>
          <a:p>
            <a:pPr marL="457200" indent="-457200" defTabSz="457207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+mj-lt"/>
              <a:buAutoNum type="arabicPeriod"/>
              <a:defRPr/>
            </a:pPr>
            <a:r>
              <a:rPr lang="en-GB" sz="2400" dirty="0"/>
              <a:t>All research demonstrates best learning comes through engaging with the material </a:t>
            </a:r>
            <a:r>
              <a:rPr lang="en-GB" altLang="en-US" sz="2400" i="1" dirty="0">
                <a:latin typeface="Garamond" panose="02020404030301010803" pitchFamily="18" charset="0"/>
              </a:rPr>
              <a:t>&amp;</a:t>
            </a:r>
            <a:r>
              <a:rPr lang="en-GB" sz="2400" dirty="0"/>
              <a:t> peer to peer  (examples?)</a:t>
            </a:r>
          </a:p>
          <a:p>
            <a:pPr marL="457200" indent="-457200" defTabSz="457207" fontAlgn="auto">
              <a:spcBef>
                <a:spcPts val="12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+mj-lt"/>
              <a:buAutoNum type="arabicPeriod"/>
              <a:defRPr/>
            </a:pPr>
            <a:r>
              <a:rPr lang="en-GB" sz="2400" dirty="0"/>
              <a:t>Internet of variable quality, </a:t>
            </a:r>
          </a:p>
          <a:p>
            <a:pPr marL="914400" lvl="1" indent="-514350" defTabSz="457207" fontAlgn="auto">
              <a:spcBef>
                <a:spcPts val="12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+mj-lt"/>
              <a:buAutoNum type="romanUcPeriod"/>
              <a:defRPr/>
            </a:pPr>
            <a:r>
              <a:rPr lang="en-GB" sz="2200" dirty="0"/>
              <a:t>student essays often too general </a:t>
            </a:r>
            <a:r>
              <a:rPr lang="en-GB" altLang="en-US" sz="2200" i="1" dirty="0">
                <a:latin typeface="Garamond" panose="02020404030301010803" pitchFamily="18" charset="0"/>
              </a:rPr>
              <a:t>&amp; </a:t>
            </a:r>
            <a:r>
              <a:rPr lang="en-GB" sz="2200" dirty="0"/>
              <a:t>/or limited in scope; </a:t>
            </a:r>
          </a:p>
          <a:p>
            <a:pPr marL="914400" lvl="1" indent="-514350" defTabSz="457207" fontAlgn="auto">
              <a:spcBef>
                <a:spcPts val="12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+mj-lt"/>
              <a:buAutoNum type="romanUcPeriod"/>
              <a:defRPr/>
            </a:pPr>
            <a:r>
              <a:rPr lang="en-GB" sz="2200" dirty="0"/>
              <a:t>pre written essays are too generic </a:t>
            </a:r>
          </a:p>
          <a:p>
            <a:pPr marL="457200" indent="-457200" defTabSz="457207" fontAlgn="auto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+mj-lt"/>
              <a:buAutoNum type="arabicPeriod"/>
              <a:defRPr/>
            </a:pPr>
            <a:r>
              <a:rPr lang="en-GB" sz="2400" dirty="0"/>
              <a:t>Learn not to draw on unsubstantiated opinion. Develop an eye for proof (consider David Icke </a:t>
            </a:r>
            <a:r>
              <a:rPr lang="en-GB" sz="2400" dirty="0" err="1"/>
              <a:t>etc</a:t>
            </a:r>
            <a:r>
              <a:rPr lang="en-GB" sz="2400" dirty="0"/>
              <a:t>)</a:t>
            </a:r>
          </a:p>
        </p:txBody>
      </p:sp>
      <p:sp>
        <p:nvSpPr>
          <p:cNvPr id="4" name="Rectangle 3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  <p:sp>
        <p:nvSpPr>
          <p:cNvPr id="8197" name="Rectangle 1"/>
          <p:cNvSpPr>
            <a:spLocks noChangeArrowheads="1"/>
          </p:cNvSpPr>
          <p:nvPr/>
        </p:nvSpPr>
        <p:spPr bwMode="auto">
          <a:xfrm>
            <a:off x="7019925" y="1138238"/>
            <a:ext cx="1719263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GB" altLang="en-US" sz="2800" u="sng">
                <a:solidFill>
                  <a:srgbClr val="FFC000"/>
                </a:solidFill>
              </a:rPr>
              <a:t>SEMINAR</a:t>
            </a: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5"/>
          <p:cNvSpPr>
            <a:spLocks noGrp="1" noChangeArrowheads="1"/>
          </p:cNvSpPr>
          <p:nvPr>
            <p:ph type="title"/>
          </p:nvPr>
        </p:nvSpPr>
        <p:spPr>
          <a:xfrm>
            <a:off x="484188" y="452438"/>
            <a:ext cx="7184156" cy="1032346"/>
          </a:xfrm>
        </p:spPr>
        <p:txBody>
          <a:bodyPr/>
          <a:lstStyle/>
          <a:p>
            <a:pPr eaLnBrk="1" hangingPunct="1"/>
            <a:r>
              <a:rPr lang="en-GB" altLang="en-US" sz="3200" dirty="0">
                <a:latin typeface="Garamond" panose="02020404030301010803" pitchFamily="18" charset="0"/>
              </a:rPr>
              <a:t>READING FOR A DEGREE</a:t>
            </a:r>
          </a:p>
        </p:txBody>
      </p:sp>
      <p:sp>
        <p:nvSpPr>
          <p:cNvPr id="4099" name="Content Placeholder 1"/>
          <p:cNvSpPr>
            <a:spLocks noGrp="1"/>
          </p:cNvSpPr>
          <p:nvPr>
            <p:ph idx="4294967295"/>
          </p:nvPr>
        </p:nvSpPr>
        <p:spPr>
          <a:xfrm>
            <a:off x="539552" y="1628800"/>
            <a:ext cx="7704856" cy="4320480"/>
          </a:xfrm>
        </p:spPr>
        <p:txBody>
          <a:bodyPr/>
          <a:lstStyle/>
          <a:p>
            <a:pPr marL="0" indent="0" eaLnBrk="1" hangingPunct="1">
              <a:buNone/>
            </a:pPr>
            <a:endParaRPr lang="en-GB" altLang="en-US" sz="800" dirty="0"/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It can be daunting to look at a reading list and think of how much you must get through.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Feeling this is not uncommon! Everybody feels this way</a:t>
            </a:r>
          </a:p>
          <a:p>
            <a:pPr marL="0" indent="0" eaLnBrk="1" hangingPunct="1">
              <a:buNone/>
            </a:pPr>
            <a:endParaRPr lang="en-GB" altLang="en-US" sz="2400" dirty="0"/>
          </a:p>
          <a:p>
            <a:pPr marL="0" indent="0">
              <a:buNone/>
            </a:pPr>
            <a:r>
              <a:rPr lang="en-GB" altLang="en-US" sz="2400" dirty="0">
                <a:solidFill>
                  <a:srgbClr val="FFFF00"/>
                </a:solidFill>
              </a:rPr>
              <a:t>A degree marks a change from knowing a single place to reading a map of many places. This is why you will be expected to read far more texts than in previous study.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GB" altLang="en-US" sz="2400" dirty="0"/>
          </a:p>
        </p:txBody>
      </p:sp>
      <p:sp>
        <p:nvSpPr>
          <p:cNvPr id="4" name="Rectangle 3"/>
          <p:cNvSpPr/>
          <p:nvPr/>
        </p:nvSpPr>
        <p:spPr>
          <a:xfrm>
            <a:off x="7710488" y="260350"/>
            <a:ext cx="936625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6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6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604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812479"/>
            <a:ext cx="7056437" cy="672305"/>
          </a:xfrm>
        </p:spPr>
        <p:txBody>
          <a:bodyPr/>
          <a:lstStyle/>
          <a:p>
            <a:r>
              <a:rPr lang="en-GB" sz="3200" dirty="0">
                <a:latin typeface="Garamond" panose="02020404030301010803" pitchFamily="18" charset="0"/>
              </a:rPr>
              <a:t>PRIMARY SOURCES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321974" y="3573016"/>
            <a:ext cx="8424936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Books, articles, etc. </a:t>
            </a:r>
            <a:r>
              <a:rPr lang="en-GB" sz="2400" u="sng" dirty="0"/>
              <a:t>about</a:t>
            </a:r>
            <a:r>
              <a:rPr lang="en-GB" sz="2400" dirty="0"/>
              <a:t> the subject of your research: </a:t>
            </a:r>
            <a:r>
              <a:rPr lang="en-GB" sz="2200" i="1" dirty="0">
                <a:solidFill>
                  <a:prstClr val="white"/>
                </a:solidFill>
                <a:latin typeface="Garamond" panose="02020404030301010803" pitchFamily="18" charset="0"/>
              </a:rPr>
              <a:t>e.g.  </a:t>
            </a:r>
            <a:r>
              <a:rPr lang="en-GB" sz="2200" dirty="0"/>
              <a:t>Richard </a:t>
            </a:r>
            <a:r>
              <a:rPr lang="en-GB" sz="2200" dirty="0" err="1"/>
              <a:t>Ellmann</a:t>
            </a:r>
            <a:r>
              <a:rPr lang="en-GB" sz="2200" dirty="0"/>
              <a:t>, </a:t>
            </a:r>
            <a:r>
              <a:rPr lang="en-GB" sz="2200" i="1" dirty="0"/>
              <a:t>James </a:t>
            </a:r>
            <a:r>
              <a:rPr lang="en-GB" sz="2200" i="1" dirty="0" err="1"/>
              <a:t>Joyc,e</a:t>
            </a:r>
            <a:r>
              <a:rPr lang="en-GB" sz="2200" i="1" dirty="0"/>
              <a:t> </a:t>
            </a:r>
            <a:r>
              <a:rPr lang="en-GB" sz="2200" dirty="0"/>
              <a:t>(Oxford: Oxford University </a:t>
            </a:r>
            <a:br>
              <a:rPr lang="en-GB" sz="2200" dirty="0"/>
            </a:br>
            <a:r>
              <a:rPr lang="en-GB" sz="2200" dirty="0"/>
              <a:t>	Press, 1959); </a:t>
            </a:r>
          </a:p>
          <a:p>
            <a:pPr lvl="1"/>
            <a:endParaRPr lang="en-GB" dirty="0"/>
          </a:p>
          <a:p>
            <a:pPr lvl="1"/>
            <a:r>
              <a:rPr lang="en-GB" sz="2200" dirty="0"/>
              <a:t>Seamus Deane, ‘Dead ends: Joyce’s finest moments,’ Derek </a:t>
            </a:r>
            <a:r>
              <a:rPr lang="en-GB" sz="2200" dirty="0" err="1"/>
              <a:t>Attridge</a:t>
            </a:r>
            <a:r>
              <a:rPr lang="en-GB" sz="2200" dirty="0"/>
              <a:t> </a:t>
            </a:r>
            <a:r>
              <a:rPr lang="en-GB" sz="2200" i="1" dirty="0">
                <a:solidFill>
                  <a:prstClr val="white"/>
                </a:solidFill>
                <a:latin typeface="Garamond" panose="02020404030301010803" pitchFamily="18" charset="0"/>
              </a:rPr>
              <a:t>&amp; </a:t>
            </a:r>
            <a:r>
              <a:rPr lang="en-GB" sz="2200" dirty="0"/>
              <a:t>Marjorie </a:t>
            </a:r>
            <a:r>
              <a:rPr lang="en-GB" sz="2200" dirty="0" err="1"/>
              <a:t>Howes</a:t>
            </a:r>
            <a:r>
              <a:rPr lang="en-GB" sz="2200" dirty="0"/>
              <a:t>, eds., </a:t>
            </a:r>
            <a:r>
              <a:rPr lang="en-GB" sz="2200" i="1" dirty="0" err="1"/>
              <a:t>Semicolonial</a:t>
            </a:r>
            <a:r>
              <a:rPr lang="en-GB" sz="2200" i="1" dirty="0"/>
              <a:t> Joyce </a:t>
            </a:r>
            <a:r>
              <a:rPr lang="en-GB" sz="2200" dirty="0"/>
              <a:t>(Cambridge: Cambridge University Press, 2000), pp. 21-36.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 bwMode="auto">
          <a:xfrm>
            <a:off x="467544" y="3068960"/>
            <a:ext cx="5130013" cy="70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defTabSz="457200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2pPr>
            <a:lvl3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3pPr>
            <a:lvl4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4pPr>
            <a:lvl5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eaLnBrk="1" hangingPunct="1"/>
            <a:r>
              <a:rPr lang="en-GB" sz="3200" dirty="0">
                <a:latin typeface="Garamond" panose="02020404030301010803" pitchFamily="18" charset="0"/>
              </a:rPr>
              <a:t>SECONDARY SOURCES</a:t>
            </a:r>
          </a:p>
        </p:txBody>
      </p:sp>
      <p:sp>
        <p:nvSpPr>
          <p:cNvPr id="5" name="Rectangle 4"/>
          <p:cNvSpPr/>
          <p:nvPr/>
        </p:nvSpPr>
        <p:spPr>
          <a:xfrm>
            <a:off x="305981" y="1435797"/>
            <a:ext cx="8154451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2400" dirty="0">
                <a:solidFill>
                  <a:prstClr val="white"/>
                </a:solidFill>
              </a:rPr>
              <a:t>Books, articles etc. </a:t>
            </a:r>
            <a:r>
              <a:rPr lang="en-GB" sz="2400" u="sng" dirty="0">
                <a:solidFill>
                  <a:prstClr val="white"/>
                </a:solidFill>
              </a:rPr>
              <a:t>by</a:t>
            </a:r>
            <a:r>
              <a:rPr lang="en-GB" sz="2400" dirty="0">
                <a:solidFill>
                  <a:prstClr val="white"/>
                </a:solidFill>
              </a:rPr>
              <a:t> the subject of your research. </a:t>
            </a:r>
          </a:p>
          <a:p>
            <a:pPr lvl="0"/>
            <a:r>
              <a:rPr lang="en-GB" sz="2200" i="1" dirty="0">
                <a:solidFill>
                  <a:prstClr val="white"/>
                </a:solidFill>
                <a:latin typeface="Garamond" panose="02020404030301010803" pitchFamily="18" charset="0"/>
              </a:rPr>
              <a:t>e.g.  </a:t>
            </a:r>
            <a:r>
              <a:rPr lang="en-GB" sz="2200" dirty="0">
                <a:solidFill>
                  <a:prstClr val="white"/>
                </a:solidFill>
              </a:rPr>
              <a:t>James Joyce, </a:t>
            </a:r>
            <a:r>
              <a:rPr lang="en-GB" sz="2200" i="1" dirty="0">
                <a:solidFill>
                  <a:prstClr val="white"/>
                </a:solidFill>
              </a:rPr>
              <a:t>Ulysses,</a:t>
            </a:r>
            <a:r>
              <a:rPr lang="en-GB" sz="2200" dirty="0">
                <a:solidFill>
                  <a:prstClr val="white"/>
                </a:solidFill>
              </a:rPr>
              <a:t> ed. Hans Walter </a:t>
            </a:r>
            <a:r>
              <a:rPr lang="en-GB" sz="2200" dirty="0" err="1">
                <a:solidFill>
                  <a:prstClr val="white"/>
                </a:solidFill>
              </a:rPr>
              <a:t>Gabler</a:t>
            </a:r>
            <a:r>
              <a:rPr lang="en-GB" sz="2200" dirty="0">
                <a:solidFill>
                  <a:prstClr val="white"/>
                </a:solidFill>
              </a:rPr>
              <a:t> (New </a:t>
            </a:r>
            <a:br>
              <a:rPr lang="en-GB" sz="2200" dirty="0">
                <a:solidFill>
                  <a:prstClr val="white"/>
                </a:solidFill>
              </a:rPr>
            </a:br>
            <a:r>
              <a:rPr lang="en-GB" sz="2200" dirty="0">
                <a:solidFill>
                  <a:prstClr val="white"/>
                </a:solidFill>
              </a:rPr>
              <a:t>	York: </a:t>
            </a:r>
            <a:r>
              <a:rPr lang="en-GB" sz="2200" dirty="0" err="1">
                <a:solidFill>
                  <a:prstClr val="white"/>
                </a:solidFill>
              </a:rPr>
              <a:t>Bodley</a:t>
            </a:r>
            <a:r>
              <a:rPr lang="en-GB" sz="2200" dirty="0">
                <a:solidFill>
                  <a:prstClr val="white"/>
                </a:solidFill>
              </a:rPr>
              <a:t> Head, 1984).</a:t>
            </a:r>
          </a:p>
        </p:txBody>
      </p:sp>
      <p:sp>
        <p:nvSpPr>
          <p:cNvPr id="6" name="Rectangle 5"/>
          <p:cNvSpPr/>
          <p:nvPr/>
        </p:nvSpPr>
        <p:spPr>
          <a:xfrm>
            <a:off x="7710488" y="260350"/>
            <a:ext cx="936625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6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6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90895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056437" cy="1032346"/>
          </a:xfrm>
        </p:spPr>
        <p:txBody>
          <a:bodyPr/>
          <a:lstStyle/>
          <a:p>
            <a:r>
              <a:rPr lang="en-GB" altLang="en-US" sz="3000" dirty="0">
                <a:latin typeface="Garamond" panose="02020404030301010803" pitchFamily="18" charset="0"/>
              </a:rPr>
              <a:t>BOOKS: PRIMARY AND SECONDARY/ CONTEXTUAL, CRITICAL, CREATIVE </a:t>
            </a:r>
            <a:endParaRPr lang="en-GB" sz="3000" dirty="0">
              <a:latin typeface="Garamond" panose="02020404030301010803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1520" y="1334506"/>
            <a:ext cx="8712968" cy="5139869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eaLnBrk="1" hangingPunct="1"/>
            <a:r>
              <a:rPr lang="en-GB" altLang="en-US" sz="2000" u="sng" dirty="0"/>
              <a:t>CREATIVE</a:t>
            </a:r>
          </a:p>
          <a:p>
            <a:pPr marL="1714500" lvl="3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Novels, stories, poems</a:t>
            </a:r>
          </a:p>
          <a:p>
            <a:pPr marL="1543050" lvl="3" indent="-171450" eaLnBrk="1" hangingPunct="1">
              <a:buFont typeface="Arial" panose="020B0604020202020204" pitchFamily="34" charset="0"/>
              <a:buChar char="•"/>
            </a:pPr>
            <a:endParaRPr lang="en-GB" altLang="en-US" sz="800" dirty="0"/>
          </a:p>
          <a:p>
            <a:pPr marL="1714500" lvl="3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Film/TV/audio materials</a:t>
            </a:r>
          </a:p>
          <a:p>
            <a:pPr eaLnBrk="1" hangingPunct="1"/>
            <a:r>
              <a:rPr lang="en-GB" altLang="en-US" sz="2000" u="sng" dirty="0"/>
              <a:t>CRITICAL</a:t>
            </a:r>
            <a:endParaRPr lang="en-GB" altLang="en-US" sz="2000" dirty="0"/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endParaRPr lang="en-GB" altLang="en-US" sz="800" dirty="0"/>
          </a:p>
          <a:p>
            <a:pPr marL="1714500" lvl="3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Chapters in books</a:t>
            </a:r>
            <a:endParaRPr lang="en-GB" altLang="en-US" sz="800" dirty="0"/>
          </a:p>
          <a:p>
            <a:pPr marL="1543050" lvl="3" indent="-171450" eaLnBrk="1" hangingPunct="1">
              <a:buFont typeface="Arial" panose="020B0604020202020204" pitchFamily="34" charset="0"/>
              <a:buChar char="•"/>
            </a:pPr>
            <a:endParaRPr lang="en-GB" altLang="en-US" sz="800" dirty="0"/>
          </a:p>
          <a:p>
            <a:pPr marL="1714500" lvl="3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Journal/newspaper articles</a:t>
            </a:r>
          </a:p>
          <a:p>
            <a:pPr eaLnBrk="1" hangingPunct="1"/>
            <a:r>
              <a:rPr lang="en-GB" altLang="en-US" sz="2000" u="sng" dirty="0">
                <a:solidFill>
                  <a:prstClr val="white"/>
                </a:solidFill>
              </a:rPr>
              <a:t>REFERENCE</a:t>
            </a:r>
            <a:endParaRPr lang="en-GB" altLang="en-US" sz="2400" dirty="0"/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endParaRPr lang="en-GB" altLang="en-US" sz="800" dirty="0"/>
          </a:p>
          <a:p>
            <a:pPr marL="1714500" lvl="3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Dictionaries, encyclopaedia </a:t>
            </a:r>
            <a:r>
              <a:rPr lang="en-GB" altLang="en-US" sz="2400" dirty="0" err="1"/>
              <a:t>etc</a:t>
            </a:r>
            <a:endParaRPr lang="en-GB" altLang="en-US" sz="2400" dirty="0"/>
          </a:p>
          <a:p>
            <a:pPr marL="1543050" lvl="3" indent="-171450" eaLnBrk="1" hangingPunct="1">
              <a:buFont typeface="Arial" panose="020B0604020202020204" pitchFamily="34" charset="0"/>
              <a:buChar char="•"/>
            </a:pPr>
            <a:endParaRPr lang="en-GB" altLang="en-US" sz="800" dirty="0"/>
          </a:p>
          <a:p>
            <a:pPr marL="1714500" lvl="3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Archival materials </a:t>
            </a:r>
            <a:r>
              <a:rPr lang="en-GB" altLang="en-US" sz="2000" dirty="0"/>
              <a:t>(letters, manuscripts, etc.)</a:t>
            </a:r>
          </a:p>
          <a:p>
            <a:pPr eaLnBrk="1" hangingPunct="1"/>
            <a:r>
              <a:rPr lang="en-GB" altLang="en-US" sz="2000" u="sng" dirty="0">
                <a:solidFill>
                  <a:prstClr val="white"/>
                </a:solidFill>
              </a:rPr>
              <a:t>CONTEXTUAL</a:t>
            </a:r>
            <a:endParaRPr lang="en-GB" altLang="en-US" sz="800" dirty="0"/>
          </a:p>
          <a:p>
            <a:pPr marL="1714500" lvl="3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Published &amp; personal interviews</a:t>
            </a:r>
          </a:p>
          <a:p>
            <a:pPr marL="1543050" lvl="3" indent="-171450" eaLnBrk="1" hangingPunct="1">
              <a:buFont typeface="Arial" panose="020B0604020202020204" pitchFamily="34" charset="0"/>
              <a:buChar char="•"/>
            </a:pPr>
            <a:endParaRPr lang="en-GB" altLang="en-US" sz="800" dirty="0"/>
          </a:p>
          <a:p>
            <a:pPr marL="1714500" lvl="3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Personal correspondence </a:t>
            </a:r>
            <a:r>
              <a:rPr lang="en-GB" altLang="en-US" sz="2000" dirty="0"/>
              <a:t>(letters, emails, etc.)</a:t>
            </a:r>
          </a:p>
          <a:p>
            <a:pPr eaLnBrk="1" hangingPunct="1"/>
            <a:endParaRPr lang="en-GB" altLang="en-US" sz="800" dirty="0"/>
          </a:p>
        </p:txBody>
      </p:sp>
      <p:sp>
        <p:nvSpPr>
          <p:cNvPr id="4" name="Rectangle 3"/>
          <p:cNvSpPr/>
          <p:nvPr/>
        </p:nvSpPr>
        <p:spPr>
          <a:xfrm>
            <a:off x="7710488" y="260350"/>
            <a:ext cx="936625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6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6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50936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1541" y="260648"/>
            <a:ext cx="7571995" cy="1256159"/>
          </a:xfrm>
        </p:spPr>
        <p:txBody>
          <a:bodyPr/>
          <a:lstStyle/>
          <a:p>
            <a:r>
              <a:rPr lang="en-GB" altLang="en-US" sz="2800" dirty="0">
                <a:solidFill>
                  <a:schemeClr val="accent3">
                    <a:lumMod val="40000"/>
                    <a:lumOff val="60000"/>
                  </a:schemeClr>
                </a:solidFill>
                <a:latin typeface="Garamond" panose="02020404030301010803" pitchFamily="18" charset="0"/>
              </a:rPr>
              <a:t>READING FOR HE STUDY IS VERY DIFFERENT FROM EVERYDAY READING</a:t>
            </a:r>
            <a:br>
              <a:rPr lang="en-GB" altLang="en-US" sz="4400" dirty="0"/>
            </a:b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86105" y="1844824"/>
            <a:ext cx="7992888" cy="4278094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FFFF00"/>
                </a:solidFill>
              </a:rPr>
              <a:t>Quantity</a:t>
            </a:r>
            <a:r>
              <a:rPr lang="en-GB" altLang="en-US" sz="2400" dirty="0"/>
              <a:t>: as a student you need to devote significant periods of time to reading. </a:t>
            </a:r>
            <a:r>
              <a:rPr lang="en-GB" altLang="en-US" sz="2000" dirty="0"/>
              <a:t>(NB consider module time expectations)</a:t>
            </a:r>
            <a:r>
              <a:rPr lang="en-GB" altLang="en-US" sz="2400" dirty="0"/>
              <a:t>;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endParaRPr lang="en-GB" altLang="en-US" sz="800" dirty="0"/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FFFF00"/>
                </a:solidFill>
              </a:rPr>
              <a:t>Complexity</a:t>
            </a:r>
            <a:r>
              <a:rPr lang="en-GB" altLang="en-US" sz="2400" dirty="0"/>
              <a:t>: reading for study requires more care &amp; concentration;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endParaRPr lang="en-GB" altLang="en-US" sz="800" dirty="0"/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FFFF00"/>
                </a:solidFill>
              </a:rPr>
              <a:t>Purpose</a:t>
            </a:r>
            <a:r>
              <a:rPr lang="en-GB" altLang="en-US" sz="2400" dirty="0"/>
              <a:t>: in research reading you seek new ideas &amp; ways of thinking rather than relaxation;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endParaRPr lang="en-GB" altLang="en-US" sz="800" dirty="0"/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FFFF00"/>
                </a:solidFill>
              </a:rPr>
              <a:t>Active engagement: </a:t>
            </a:r>
            <a:r>
              <a:rPr lang="en-GB" altLang="en-US" sz="2400" dirty="0"/>
              <a:t>study requires working to incorporate these new ideas into your existing models of thinking &amp; allow them to modify them</a:t>
            </a: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905382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29309"/>
            <a:ext cx="7056437" cy="889755"/>
          </a:xfrm>
        </p:spPr>
        <p:txBody>
          <a:bodyPr/>
          <a:lstStyle/>
          <a:p>
            <a:r>
              <a:rPr lang="en-GB" sz="3200" dirty="0">
                <a:latin typeface="Garamond" panose="02020404030301010803" pitchFamily="18" charset="0"/>
              </a:rPr>
              <a:t>DIFFICULTIES WITH READING</a:t>
            </a:r>
          </a:p>
        </p:txBody>
      </p:sp>
      <p:sp>
        <p:nvSpPr>
          <p:cNvPr id="3" name="Rectangle 2"/>
          <p:cNvSpPr/>
          <p:nvPr/>
        </p:nvSpPr>
        <p:spPr>
          <a:xfrm>
            <a:off x="323528" y="1196752"/>
            <a:ext cx="8424936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/>
            <a:r>
              <a:rPr lang="en-US" altLang="en-US" sz="2400" dirty="0"/>
              <a:t>What IS reading?</a:t>
            </a:r>
          </a:p>
          <a:p>
            <a:pPr eaLnBrk="1" hangingPunct="1"/>
            <a:endParaRPr lang="en-US" altLang="en-US" sz="2400" dirty="0"/>
          </a:p>
          <a:p>
            <a:pPr eaLnBrk="1" hangingPunct="1"/>
            <a:r>
              <a:rPr lang="en-US" altLang="en-US" sz="2400" dirty="0"/>
              <a:t>The greatest problem is that </a:t>
            </a:r>
            <a:r>
              <a:rPr lang="en-US" altLang="en-US" sz="2400" dirty="0">
                <a:solidFill>
                  <a:srgbClr val="FFFF00"/>
                </a:solidFill>
              </a:rPr>
              <a:t>the form of the text is unfamiliar </a:t>
            </a:r>
            <a:r>
              <a:rPr lang="en-US" altLang="en-US" sz="2400" dirty="0"/>
              <a:t>so that even if you are interested in the subject </a:t>
            </a:r>
            <a:r>
              <a:rPr lang="en-US" altLang="en-US" sz="2400" u="sng" dirty="0">
                <a:solidFill>
                  <a:srgbClr val="FFFF00"/>
                </a:solidFill>
              </a:rPr>
              <a:t>your normal strategies of reading</a:t>
            </a:r>
            <a:r>
              <a:rPr lang="en-US" altLang="en-US" sz="2400" dirty="0">
                <a:solidFill>
                  <a:srgbClr val="FFFF00"/>
                </a:solidFill>
              </a:rPr>
              <a:t> don’t work</a:t>
            </a:r>
            <a:endParaRPr lang="en-US" altLang="en-US" sz="2400" dirty="0"/>
          </a:p>
          <a:p>
            <a:pPr eaLnBrk="1" hangingPunct="1"/>
            <a:endParaRPr lang="en-US" altLang="en-US" sz="1000" dirty="0"/>
          </a:p>
          <a:p>
            <a:pPr eaLnBrk="1" hangingPunct="1"/>
            <a:endParaRPr lang="en-US" altLang="en-US" sz="2200" dirty="0"/>
          </a:p>
          <a:p>
            <a:pPr eaLnBrk="1" hangingPunct="1"/>
            <a:r>
              <a:rPr lang="en-US" altLang="en-US" sz="2400" dirty="0"/>
              <a:t>Concentration is also affected by:</a:t>
            </a:r>
          </a:p>
          <a:p>
            <a:pPr eaLnBrk="1" hangingPunct="1"/>
            <a:endParaRPr lang="en-US" altLang="en-US" sz="800" dirty="0"/>
          </a:p>
          <a:p>
            <a:pPr marL="849313" lvl="1" indent="-392113" eaLnBrk="1" hangingPunct="1">
              <a:buFont typeface="Arial" panose="020B0604020202020204" pitchFamily="34" charset="0"/>
              <a:buChar char="•"/>
            </a:pPr>
            <a:r>
              <a:rPr lang="en-US" altLang="en-US" sz="2200" dirty="0">
                <a:solidFill>
                  <a:srgbClr val="FFFF00"/>
                </a:solidFill>
              </a:rPr>
              <a:t>Physical factors </a:t>
            </a:r>
            <a:r>
              <a:rPr lang="en-US" altLang="en-US" sz="2200" dirty="0"/>
              <a:t>such as being cold (or too hot), sleepy, hungry or drunk;</a:t>
            </a:r>
          </a:p>
          <a:p>
            <a:pPr marL="849313" lvl="1" indent="-392113" eaLnBrk="1" hangingPunct="1">
              <a:buFont typeface="Arial" panose="020B0604020202020204" pitchFamily="34" charset="0"/>
              <a:buChar char="•"/>
            </a:pPr>
            <a:endParaRPr lang="en-US" altLang="en-US" sz="2200" dirty="0"/>
          </a:p>
          <a:p>
            <a:pPr marL="849313" lvl="1" indent="-392113" eaLnBrk="1" hangingPunct="1">
              <a:buFont typeface="Arial" panose="020B0604020202020204" pitchFamily="34" charset="0"/>
              <a:buChar char="•"/>
            </a:pPr>
            <a:r>
              <a:rPr lang="en-US" altLang="en-US" sz="2200" dirty="0">
                <a:solidFill>
                  <a:srgbClr val="FFFF00"/>
                </a:solidFill>
              </a:rPr>
              <a:t>Emotional factors</a:t>
            </a:r>
            <a:r>
              <a:rPr lang="en-US" altLang="en-US" sz="2200" dirty="0"/>
              <a:t> - anxiety, relationship problems, family matters.</a:t>
            </a:r>
          </a:p>
        </p:txBody>
      </p:sp>
      <p:sp>
        <p:nvSpPr>
          <p:cNvPr id="4" name="Rectangle 3"/>
          <p:cNvSpPr/>
          <p:nvPr/>
        </p:nvSpPr>
        <p:spPr>
          <a:xfrm>
            <a:off x="7710488" y="260350"/>
            <a:ext cx="936625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6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6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66685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188" y="452439"/>
            <a:ext cx="7056437" cy="600298"/>
          </a:xfrm>
        </p:spPr>
        <p:txBody>
          <a:bodyPr/>
          <a:lstStyle/>
          <a:p>
            <a:pPr algn="ctr"/>
            <a:r>
              <a:rPr lang="en-GB" sz="3600" dirty="0">
                <a:latin typeface="Garamond" panose="02020404030301010803" pitchFamily="18" charset="0"/>
              </a:rPr>
              <a:t>READING STRATEGIES</a:t>
            </a:r>
          </a:p>
        </p:txBody>
      </p:sp>
      <p:sp>
        <p:nvSpPr>
          <p:cNvPr id="3" name="Rectangle 2"/>
          <p:cNvSpPr/>
          <p:nvPr/>
        </p:nvSpPr>
        <p:spPr>
          <a:xfrm>
            <a:off x="441468" y="1120631"/>
            <a:ext cx="806489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/>
            <a:r>
              <a:rPr lang="en-GB" altLang="en-US" sz="2000" dirty="0">
                <a:solidFill>
                  <a:srgbClr val="FFFF00"/>
                </a:solidFill>
              </a:rPr>
              <a:t>SQ3R: </a:t>
            </a:r>
            <a:r>
              <a:rPr lang="en-US" altLang="en-US" sz="2000" dirty="0">
                <a:solidFill>
                  <a:srgbClr val="FFFF00"/>
                </a:solidFill>
              </a:rPr>
              <a:t>Survey, Question, Read, Recite/Recall, Review</a:t>
            </a:r>
            <a:r>
              <a:rPr lang="en-GB" altLang="en-US" sz="2000" dirty="0">
                <a:solidFill>
                  <a:srgbClr val="FFFF00"/>
                </a:solidFill>
              </a:rPr>
              <a:t>: often advocated in study skills classes for academic purposes.</a:t>
            </a:r>
          </a:p>
        </p:txBody>
      </p:sp>
      <p:sp>
        <p:nvSpPr>
          <p:cNvPr id="4" name="Rectangle 3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36176" y="2852936"/>
            <a:ext cx="8162980" cy="33855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eaLnBrk="1" hangingPunct="1">
              <a:buNone/>
            </a:pPr>
            <a:r>
              <a:rPr lang="en-US" altLang="en-US" sz="2200" dirty="0"/>
              <a:t>Familiarize yourself with primary text/s &amp; identify whether you need a secondary text. </a:t>
            </a:r>
          </a:p>
          <a:p>
            <a:pPr marL="0" indent="0" eaLnBrk="1" hangingPunct="1">
              <a:buNone/>
            </a:pPr>
            <a:endParaRPr lang="en-GB" altLang="en-US" sz="2200" dirty="0"/>
          </a:p>
          <a:p>
            <a:pPr marL="0" indent="0" eaLnBrk="1" hangingPunct="1">
              <a:buNone/>
            </a:pPr>
            <a:r>
              <a:rPr lang="en-GB" altLang="en-US" sz="2200" dirty="0"/>
              <a:t>PRIMARY &amp; SECONDARY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200" dirty="0"/>
              <a:t>Skim the main body of the text for the </a:t>
            </a:r>
            <a:r>
              <a:rPr lang="en-GB" altLang="en-US" sz="2200" dirty="0">
                <a:solidFill>
                  <a:srgbClr val="FFFF00"/>
                </a:solidFill>
              </a:rPr>
              <a:t>general content</a:t>
            </a:r>
            <a:r>
              <a:rPr lang="en-GB" altLang="en-US" sz="2200" dirty="0"/>
              <a:t>.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endParaRPr lang="en-US" altLang="en-US" sz="800" dirty="0"/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US" altLang="en-US" sz="2200" dirty="0"/>
              <a:t>Skim the Contents pages of a secondary text looking for </a:t>
            </a:r>
            <a:r>
              <a:rPr lang="en-US" altLang="en-US" sz="2200" dirty="0">
                <a:solidFill>
                  <a:srgbClr val="FFFF00"/>
                </a:solidFill>
              </a:rPr>
              <a:t>key words </a:t>
            </a:r>
            <a:r>
              <a:rPr lang="en-US" altLang="en-US" sz="2200" dirty="0"/>
              <a:t>relating to your particular topic area.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endParaRPr lang="en-US" altLang="en-US" sz="800" dirty="0"/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US" altLang="en-US" sz="2200" dirty="0"/>
              <a:t>Read the </a:t>
            </a:r>
            <a:r>
              <a:rPr lang="en-US" altLang="en-US" sz="2200" dirty="0">
                <a:solidFill>
                  <a:srgbClr val="FFFF00"/>
                </a:solidFill>
              </a:rPr>
              <a:t>introduction &amp; conclusion </a:t>
            </a:r>
            <a:r>
              <a:rPr lang="en-US" altLang="en-US" sz="2200" dirty="0"/>
              <a:t>sections: they will suggest the overall arguments and ideas</a:t>
            </a:r>
            <a:r>
              <a:rPr lang="en-US" altLang="en-US" dirty="0"/>
              <a:t>. 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69712" y="2278988"/>
            <a:ext cx="6622568" cy="42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defTabSz="457200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2pPr>
            <a:lvl3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3pPr>
            <a:lvl4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4pPr>
            <a:lvl5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eaLnBrk="1" hangingPunct="1"/>
            <a:r>
              <a:rPr lang="en-GB" altLang="en-US" sz="2800" dirty="0">
                <a:latin typeface="Garamond" panose="02020404030301010803" pitchFamily="18" charset="0"/>
              </a:rPr>
              <a:t>1. SURVEY: </a:t>
            </a:r>
            <a:r>
              <a:rPr lang="en-US" altLang="en-US" sz="2800" dirty="0">
                <a:latin typeface="Garamond" panose="02020404030301010803" pitchFamily="18" charset="0"/>
              </a:rPr>
              <a:t>THE PREVIEW STAGE</a:t>
            </a:r>
            <a:endParaRPr lang="en-GB" altLang="en-US" sz="2800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2564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5"/>
          <p:cNvSpPr>
            <a:spLocks noGrp="1" noChangeArrowheads="1"/>
          </p:cNvSpPr>
          <p:nvPr>
            <p:ph type="title"/>
          </p:nvPr>
        </p:nvSpPr>
        <p:spPr>
          <a:xfrm>
            <a:off x="467545" y="329518"/>
            <a:ext cx="3672408" cy="744314"/>
          </a:xfrm>
        </p:spPr>
        <p:txBody>
          <a:bodyPr/>
          <a:lstStyle/>
          <a:p>
            <a:pPr eaLnBrk="1" hangingPunct="1"/>
            <a:r>
              <a:rPr lang="en-GB" altLang="en-US" sz="3200" dirty="0">
                <a:latin typeface="Garamond" panose="02020404030301010803" pitchFamily="18" charset="0"/>
              </a:rPr>
              <a:t>2. QUESTION</a:t>
            </a:r>
            <a:r>
              <a:rPr lang="en-GB" altLang="en-US" sz="3200" dirty="0">
                <a:solidFill>
                  <a:schemeClr val="accent3">
                    <a:lumMod val="40000"/>
                    <a:lumOff val="60000"/>
                  </a:schemeClr>
                </a:solidFill>
                <a:latin typeface="Garamond" panose="02020404030301010803" pitchFamily="18" charset="0"/>
              </a:rPr>
              <a:t>:</a:t>
            </a:r>
          </a:p>
        </p:txBody>
      </p:sp>
      <p:sp>
        <p:nvSpPr>
          <p:cNvPr id="9219" name="Content Placeholder 1"/>
          <p:cNvSpPr>
            <a:spLocks noGrp="1"/>
          </p:cNvSpPr>
          <p:nvPr>
            <p:ph idx="4294967295"/>
          </p:nvPr>
        </p:nvSpPr>
        <p:spPr>
          <a:xfrm>
            <a:off x="395536" y="1124744"/>
            <a:ext cx="8496944" cy="2808312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sz="2400" dirty="0"/>
              <a:t>What </a:t>
            </a:r>
            <a:r>
              <a:rPr lang="en-US" altLang="en-US" sz="2400" dirty="0">
                <a:solidFill>
                  <a:srgbClr val="FFFF00"/>
                </a:solidFill>
              </a:rPr>
              <a:t>kind</a:t>
            </a:r>
            <a:r>
              <a:rPr lang="en-US" altLang="en-US" sz="2400" dirty="0"/>
              <a:t> of text is this?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FFFF00"/>
                </a:solidFill>
              </a:rPr>
              <a:t>Why</a:t>
            </a:r>
            <a:r>
              <a:rPr lang="en-US" altLang="en-US" sz="2400" dirty="0"/>
              <a:t> are you reading it?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FFFF00"/>
                </a:solidFill>
              </a:rPr>
              <a:t>What</a:t>
            </a:r>
            <a:r>
              <a:rPr lang="en-US" altLang="en-US" sz="2400" dirty="0"/>
              <a:t> do you want to get out of it?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000" dirty="0"/>
              <a:t>Are you looking for a specific piece of information?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000" dirty="0"/>
              <a:t>For understanding of a general position?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000" dirty="0"/>
              <a:t>For a passage to challenge or substantiate an argument?</a:t>
            </a:r>
            <a:endParaRPr lang="en-US" altLang="en-US" sz="2400" dirty="0"/>
          </a:p>
        </p:txBody>
      </p:sp>
      <p:sp>
        <p:nvSpPr>
          <p:cNvPr id="4" name="Rectangle 3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 bwMode="auto">
          <a:xfrm>
            <a:off x="683568" y="4065877"/>
            <a:ext cx="2016224" cy="600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defTabSz="457200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2pPr>
            <a:lvl3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3pPr>
            <a:lvl4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4pPr>
            <a:lvl5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eaLnBrk="1" hangingPunct="1"/>
            <a:r>
              <a:rPr lang="en-GB" sz="3200" dirty="0">
                <a:latin typeface="Garamond" panose="02020404030301010803" pitchFamily="18" charset="0"/>
              </a:rPr>
              <a:t>3. READ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08545" y="4699359"/>
            <a:ext cx="7560840" cy="17030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lvl="1" indent="-28575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j-lt"/>
                <a:ea typeface="+mj-ea"/>
                <a:cs typeface="+mj-cs"/>
              </a:rPr>
              <a:t>skimming &amp; scanning</a:t>
            </a:r>
          </a:p>
          <a:p>
            <a:pPr marL="742950" lvl="1" indent="-28575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j-lt"/>
                <a:ea typeface="+mj-ea"/>
                <a:cs typeface="+mj-cs"/>
              </a:rPr>
              <a:t>reading stamina and familiarity : reading as prediction/ reading as  mapping</a:t>
            </a:r>
          </a:p>
          <a:p>
            <a:pPr marL="742950" lvl="1" indent="-28575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j-lt"/>
                <a:ea typeface="+mj-ea"/>
                <a:cs typeface="+mj-cs"/>
              </a:rPr>
              <a:t>auditory reading </a:t>
            </a:r>
            <a:r>
              <a:rPr lang="en-GB" sz="2200" dirty="0">
                <a:latin typeface="+mj-lt"/>
                <a:ea typeface="+mj-ea"/>
                <a:cs typeface="+mj-cs"/>
                <a:sym typeface="Wingdings" panose="05000000000000000000" pitchFamily="2" charset="2"/>
              </a:rPr>
              <a:t> visual reading</a:t>
            </a:r>
          </a:p>
        </p:txBody>
      </p:sp>
    </p:spTree>
    <p:extLst>
      <p:ext uri="{BB962C8B-B14F-4D97-AF65-F5344CB8AC3E}">
        <p14:creationId xmlns:p14="http://schemas.microsoft.com/office/powerpoint/2010/main" val="40257761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5"/>
          <p:cNvSpPr>
            <a:spLocks noGrp="1" noChangeArrowheads="1"/>
          </p:cNvSpPr>
          <p:nvPr>
            <p:ph type="title"/>
          </p:nvPr>
        </p:nvSpPr>
        <p:spPr>
          <a:xfrm>
            <a:off x="607515" y="164306"/>
            <a:ext cx="5760640" cy="706437"/>
          </a:xfrm>
        </p:spPr>
        <p:txBody>
          <a:bodyPr/>
          <a:lstStyle/>
          <a:p>
            <a:pPr eaLnBrk="1" hangingPunct="1"/>
            <a:r>
              <a:rPr lang="en-GB" altLang="en-US" sz="3200" dirty="0">
                <a:latin typeface="Garamond" panose="02020404030301010803" pitchFamily="18" charset="0"/>
              </a:rPr>
              <a:t>4. RECITE/REMEMBER</a:t>
            </a:r>
          </a:p>
        </p:txBody>
      </p:sp>
      <p:sp>
        <p:nvSpPr>
          <p:cNvPr id="18435" name="Content Placeholder 1"/>
          <p:cNvSpPr>
            <a:spLocks noGrp="1"/>
          </p:cNvSpPr>
          <p:nvPr>
            <p:ph idx="4294967295"/>
          </p:nvPr>
        </p:nvSpPr>
        <p:spPr>
          <a:xfrm>
            <a:off x="395536" y="701675"/>
            <a:ext cx="7920881" cy="3785504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sz="2300" dirty="0"/>
              <a:t>Short term memory: you may recall most of the content of a text but it will evaporate over time unless you make </a:t>
            </a:r>
            <a:r>
              <a:rPr lang="en-US" altLang="en-US" sz="2300" dirty="0">
                <a:solidFill>
                  <a:srgbClr val="FFFF00"/>
                </a:solidFill>
              </a:rPr>
              <a:t>a conscious effort to record/ remember</a:t>
            </a:r>
            <a:r>
              <a:rPr lang="en-US" altLang="en-US" sz="2300" dirty="0"/>
              <a:t> what you have read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Write </a:t>
            </a:r>
            <a:r>
              <a:rPr lang="en-US" altLang="en-US" dirty="0">
                <a:solidFill>
                  <a:srgbClr val="FFFF00"/>
                </a:solidFill>
              </a:rPr>
              <a:t>notes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After your first thorough read through, review your notes, checking to see that you have included all the </a:t>
            </a:r>
            <a:r>
              <a:rPr lang="en-US" altLang="en-US" dirty="0">
                <a:solidFill>
                  <a:srgbClr val="FFFF00"/>
                </a:solidFill>
              </a:rPr>
              <a:t>key points </a:t>
            </a:r>
            <a:r>
              <a:rPr lang="en-US" altLang="en-US" dirty="0"/>
              <a:t>from the original.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/>
              <a:t>Engage in </a:t>
            </a:r>
            <a:r>
              <a:rPr lang="en-US" altLang="en-US" dirty="0">
                <a:solidFill>
                  <a:srgbClr val="FFFF00"/>
                </a:solidFill>
              </a:rPr>
              <a:t>seminar or workshop discussion </a:t>
            </a:r>
            <a:r>
              <a:rPr lang="en-US" altLang="en-US" dirty="0"/>
              <a:t>of these points</a:t>
            </a:r>
          </a:p>
        </p:txBody>
      </p:sp>
      <p:sp>
        <p:nvSpPr>
          <p:cNvPr id="4" name="Rectangle 3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 bwMode="auto">
          <a:xfrm>
            <a:off x="591575" y="4365104"/>
            <a:ext cx="2232050" cy="720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defTabSz="457200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2pPr>
            <a:lvl3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3pPr>
            <a:lvl4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4pPr>
            <a:lvl5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eaLnBrk="1" hangingPunct="1"/>
            <a:r>
              <a:rPr lang="en-GB" altLang="en-US" sz="3200" dirty="0">
                <a:latin typeface="Garamond" panose="02020404030301010803" pitchFamily="18" charset="0"/>
              </a:rPr>
              <a:t>5. REVIEW</a:t>
            </a:r>
          </a:p>
        </p:txBody>
      </p:sp>
      <p:sp>
        <p:nvSpPr>
          <p:cNvPr id="2" name="Rectangle 1"/>
          <p:cNvSpPr/>
          <p:nvPr/>
        </p:nvSpPr>
        <p:spPr>
          <a:xfrm>
            <a:off x="251520" y="4941168"/>
            <a:ext cx="8222555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lvl="1" indent="-28575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000" dirty="0">
                <a:latin typeface="+mj-lt"/>
                <a:ea typeface="+mj-ea"/>
                <a:cs typeface="+mj-cs"/>
              </a:rPr>
              <a:t>Have you found what you wanted in the first place? </a:t>
            </a:r>
          </a:p>
          <a:p>
            <a:pPr marL="742950" lvl="1" indent="-28575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000" dirty="0">
                <a:latin typeface="+mj-lt"/>
                <a:ea typeface="+mj-ea"/>
                <a:cs typeface="+mj-cs"/>
              </a:rPr>
              <a:t>Will it help you to achieve your purpose? </a:t>
            </a:r>
          </a:p>
          <a:p>
            <a:pPr marL="742950" lvl="1" indent="-28575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000" dirty="0">
                <a:latin typeface="+mj-lt"/>
                <a:ea typeface="+mj-ea"/>
                <a:cs typeface="+mj-cs"/>
              </a:rPr>
              <a:t>What further steps should you take? </a:t>
            </a:r>
          </a:p>
          <a:p>
            <a:pPr marL="742950" lvl="1" indent="-28575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/>
            </a:pPr>
            <a:r>
              <a:rPr lang="en-US" altLang="en-US" sz="2000" dirty="0">
                <a:latin typeface="+mj-lt"/>
                <a:ea typeface="+mj-ea"/>
                <a:cs typeface="+mj-cs"/>
              </a:rPr>
              <a:t>Do you need further so</a:t>
            </a:r>
            <a:r>
              <a:rPr lang="en-US" altLang="en-US" sz="2000" dirty="0"/>
              <a:t>urces to reinforce the ideas?</a:t>
            </a:r>
          </a:p>
        </p:txBody>
      </p:sp>
    </p:spTree>
    <p:extLst>
      <p:ext uri="{BB962C8B-B14F-4D97-AF65-F5344CB8AC3E}">
        <p14:creationId xmlns:p14="http://schemas.microsoft.com/office/powerpoint/2010/main" val="29415864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188913"/>
            <a:ext cx="7426325" cy="700087"/>
          </a:xfrm>
        </p:spPr>
        <p:txBody>
          <a:bodyPr/>
          <a:lstStyle/>
          <a:p>
            <a:r>
              <a:rPr lang="en-GB" altLang="en-US" sz="3200" dirty="0">
                <a:latin typeface="Garamond" panose="02020404030301010803" pitchFamily="18" charset="0"/>
              </a:rPr>
              <a:t>RESEARCH NOTES: GENERAL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125538"/>
            <a:ext cx="8518525" cy="5254625"/>
          </a:xfrm>
        </p:spPr>
        <p:txBody>
          <a:bodyPr rtlCol="0">
            <a:noAutofit/>
          </a:bodyPr>
          <a:lstStyle/>
          <a:p>
            <a:pPr defTabSz="457207" fontAlgn="auto">
              <a:spcBef>
                <a:spcPts val="12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Tx/>
              <a:buChar char="-"/>
              <a:defRPr/>
            </a:pPr>
            <a:r>
              <a:rPr lang="en-GB" altLang="en-US" sz="2400" dirty="0"/>
              <a:t>Don’t be disappointed if you only use 15-25% of your notes: your efforts are not wasted as note taking helps you engage and learn. </a:t>
            </a:r>
          </a:p>
          <a:p>
            <a:pPr defTabSz="457207" fontAlgn="auto">
              <a:spcBef>
                <a:spcPts val="12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Tx/>
              <a:buChar char="-"/>
              <a:defRPr/>
            </a:pPr>
            <a:r>
              <a:rPr lang="en-GB" altLang="en-US" sz="2400" dirty="0">
                <a:solidFill>
                  <a:srgbClr val="FFFF00"/>
                </a:solidFill>
              </a:rPr>
              <a:t>Compress</a:t>
            </a:r>
            <a:r>
              <a:rPr lang="en-GB" altLang="en-US" sz="2400" dirty="0"/>
              <a:t>: look  for evidence, example and thesis statement, synthesis</a:t>
            </a:r>
          </a:p>
          <a:p>
            <a:pPr defTabSz="457207" fontAlgn="auto">
              <a:spcBef>
                <a:spcPts val="12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Tx/>
              <a:buChar char="-"/>
              <a:defRPr/>
            </a:pPr>
            <a:r>
              <a:rPr lang="en-GB" altLang="en-US" sz="2400" dirty="0"/>
              <a:t>Use a </a:t>
            </a:r>
            <a:r>
              <a:rPr lang="en-GB" altLang="en-US" sz="2400" dirty="0">
                <a:solidFill>
                  <a:srgbClr val="FFFF00"/>
                </a:solidFill>
              </a:rPr>
              <a:t>template</a:t>
            </a:r>
            <a:r>
              <a:rPr lang="en-GB" altLang="en-US" sz="2400" dirty="0"/>
              <a:t> will let you think more, and write less</a:t>
            </a:r>
          </a:p>
          <a:p>
            <a:pPr defTabSz="457207" fontAlgn="auto">
              <a:spcBef>
                <a:spcPts val="12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Tx/>
              <a:buChar char="-"/>
              <a:defRPr/>
            </a:pPr>
            <a:r>
              <a:rPr lang="en-GB" altLang="en-US" sz="2400" dirty="0"/>
              <a:t>Note </a:t>
            </a:r>
            <a:r>
              <a:rPr lang="en-GB" altLang="en-US" sz="2400" dirty="0">
                <a:solidFill>
                  <a:srgbClr val="FFFF00"/>
                </a:solidFill>
              </a:rPr>
              <a:t>key quotations </a:t>
            </a:r>
            <a:r>
              <a:rPr lang="en-GB" altLang="en-US" sz="2400" dirty="0"/>
              <a:t>primary &amp; secondary (hard to find later) </a:t>
            </a:r>
          </a:p>
          <a:p>
            <a:pPr defTabSz="457207" fontAlgn="auto">
              <a:spcBef>
                <a:spcPts val="12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Tx/>
              <a:buChar char="-"/>
              <a:defRPr/>
            </a:pPr>
            <a:r>
              <a:rPr lang="en-GB" altLang="en-US" sz="2400" dirty="0"/>
              <a:t>Note </a:t>
            </a:r>
            <a:r>
              <a:rPr lang="en-GB" altLang="en-US" sz="2400" dirty="0">
                <a:solidFill>
                  <a:srgbClr val="FFFF00"/>
                </a:solidFill>
              </a:rPr>
              <a:t>sources </a:t>
            </a:r>
            <a:r>
              <a:rPr lang="en-GB" altLang="en-US" sz="2400" i="1" dirty="0">
                <a:latin typeface="Garamond" panose="02020404030301010803" pitchFamily="18" charset="0"/>
              </a:rPr>
              <a:t>&amp; </a:t>
            </a:r>
            <a:r>
              <a:rPr lang="en-GB" altLang="en-US" sz="2400" dirty="0">
                <a:solidFill>
                  <a:srgbClr val="FFFF00"/>
                </a:solidFill>
              </a:rPr>
              <a:t>page numbers  </a:t>
            </a:r>
            <a:r>
              <a:rPr lang="en-GB" altLang="en-US" sz="2400" dirty="0"/>
              <a:t>on  notetaking template (use appropriate referencing system: </a:t>
            </a:r>
            <a:r>
              <a:rPr lang="en-GB" altLang="en-US" sz="2400" i="1" dirty="0">
                <a:latin typeface="Book Antiqua" panose="02040602050305030304" pitchFamily="18" charset="0"/>
              </a:rPr>
              <a:t>author, title, place publication, publisher, date edition</a:t>
            </a:r>
            <a:r>
              <a:rPr lang="en-GB" altLang="en-US" sz="2400" dirty="0"/>
              <a:t>), </a:t>
            </a:r>
            <a:br>
              <a:rPr lang="en-GB" altLang="en-US" sz="2400" dirty="0"/>
            </a:br>
            <a:r>
              <a:rPr lang="en-GB" altLang="en-US" dirty="0" err="1"/>
              <a:t>esp</a:t>
            </a:r>
            <a:r>
              <a:rPr lang="en-GB" altLang="en-US" dirty="0"/>
              <a:t> imp. for photocopied material – saves looking for them later  </a:t>
            </a:r>
            <a:endParaRPr lang="en-GB" altLang="en-US" sz="2400" dirty="0"/>
          </a:p>
        </p:txBody>
      </p:sp>
      <p:sp>
        <p:nvSpPr>
          <p:cNvPr id="4" name="Rectangle 3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268760"/>
            <a:ext cx="8690651" cy="518117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99592" y="225137"/>
            <a:ext cx="56886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3200" dirty="0">
                <a:solidFill>
                  <a:srgbClr val="ACCBF9"/>
                </a:solidFill>
                <a:latin typeface="Garamond" panose="02020404030301010803" pitchFamily="18" charset="0"/>
                <a:ea typeface="+mj-ea"/>
                <a:cs typeface="+mj-cs"/>
              </a:rPr>
              <a:t>THE VALUE OF NOTES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4331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251520" y="333375"/>
            <a:ext cx="7345363" cy="102235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2800" dirty="0">
                <a:solidFill>
                  <a:schemeClr val="accent3">
                    <a:lumMod val="40000"/>
                    <a:lumOff val="60000"/>
                  </a:schemeClr>
                </a:solidFill>
                <a:latin typeface="Garamond" panose="02020404030301010803" pitchFamily="18" charset="0"/>
              </a:rPr>
              <a:t>THE MECHANICS OF READING  &amp; NOTE </a:t>
            </a:r>
            <a:r>
              <a:rPr lang="en-GB" altLang="en-US" sz="2900" dirty="0">
                <a:solidFill>
                  <a:schemeClr val="accent3">
                    <a:lumMod val="40000"/>
                    <a:lumOff val="60000"/>
                  </a:schemeClr>
                </a:solidFill>
                <a:latin typeface="Garamond" panose="02020404030301010803" pitchFamily="18" charset="0"/>
              </a:rPr>
              <a:t>TAKING FOR ESSAYS &amp;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775" y="1634368"/>
            <a:ext cx="8497888" cy="4610100"/>
          </a:xfrm>
        </p:spPr>
        <p:txBody>
          <a:bodyPr rtlCol="0">
            <a:normAutofit/>
          </a:bodyPr>
          <a:lstStyle/>
          <a:p>
            <a:pPr marL="0" indent="0" defTabSz="457207" fontAlgn="auto">
              <a:spcBef>
                <a:spcPts val="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sz="2400" dirty="0"/>
              <a:t>Not only about recording information but about processing it for later reference </a:t>
            </a:r>
            <a:r>
              <a:rPr lang="en-GB" altLang="en-US" sz="2400" i="1" dirty="0">
                <a:latin typeface="Garamond" panose="02020404030301010803" pitchFamily="18" charset="0"/>
              </a:rPr>
              <a:t>&amp;</a:t>
            </a:r>
            <a:r>
              <a:rPr lang="en-GB" sz="2400" dirty="0"/>
              <a:t> </a:t>
            </a:r>
            <a:r>
              <a:rPr lang="en-GB" sz="2400" dirty="0">
                <a:solidFill>
                  <a:srgbClr val="FFFF00"/>
                </a:solidFill>
              </a:rPr>
              <a:t>retrieval </a:t>
            </a:r>
          </a:p>
          <a:p>
            <a:pPr marL="0" indent="0"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i="1" dirty="0"/>
              <a:t>                                 (problem with recorded lectures </a:t>
            </a:r>
            <a:r>
              <a:rPr lang="en-GB" i="1" dirty="0">
                <a:latin typeface="Garamond" panose="02020404030301010803" pitchFamily="18" charset="0"/>
              </a:rPr>
              <a:t>&amp;</a:t>
            </a:r>
            <a:r>
              <a:rPr lang="en-GB" i="1" dirty="0"/>
              <a:t> spider charts</a:t>
            </a:r>
            <a:endParaRPr lang="en-GB" sz="2200" i="1" dirty="0"/>
          </a:p>
          <a:p>
            <a:pPr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GB" sz="2200" dirty="0"/>
              <a:t>create a clear </a:t>
            </a:r>
            <a:r>
              <a:rPr lang="en-GB" sz="2200" dirty="0">
                <a:solidFill>
                  <a:srgbClr val="FFFF00"/>
                </a:solidFill>
              </a:rPr>
              <a:t>template </a:t>
            </a:r>
            <a:r>
              <a:rPr lang="en-GB" sz="2200" dirty="0"/>
              <a:t>with columns for different bits of information. The more you use it the more familiar it will be </a:t>
            </a:r>
            <a:r>
              <a:rPr lang="en-GB" altLang="en-US" sz="2200" i="1" dirty="0">
                <a:latin typeface="Garamond" panose="02020404030301010803" pitchFamily="18" charset="0"/>
              </a:rPr>
              <a:t>&amp;</a:t>
            </a:r>
            <a:r>
              <a:rPr lang="en-GB" sz="2200" dirty="0"/>
              <a:t> easier to find what you want</a:t>
            </a:r>
          </a:p>
          <a:p>
            <a:pPr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GB" sz="2200" dirty="0"/>
              <a:t>Keep it </a:t>
            </a:r>
            <a:r>
              <a:rPr lang="en-GB" sz="2200" dirty="0">
                <a:solidFill>
                  <a:srgbClr val="FFFF00"/>
                </a:solidFill>
              </a:rPr>
              <a:t>simple</a:t>
            </a:r>
          </a:p>
          <a:p>
            <a:pPr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GB" sz="2200" dirty="0"/>
              <a:t>Use </a:t>
            </a:r>
            <a:r>
              <a:rPr lang="en-GB" sz="2200" dirty="0">
                <a:solidFill>
                  <a:srgbClr val="FFFF00"/>
                </a:solidFill>
              </a:rPr>
              <a:t>colour </a:t>
            </a:r>
            <a:r>
              <a:rPr lang="en-GB" sz="2200" dirty="0"/>
              <a:t>to increase visualisation</a:t>
            </a:r>
          </a:p>
          <a:p>
            <a:pPr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GB" sz="2200" dirty="0"/>
              <a:t>Use </a:t>
            </a:r>
            <a:r>
              <a:rPr lang="en-GB" sz="2200" dirty="0">
                <a:solidFill>
                  <a:srgbClr val="FFFF00"/>
                </a:solidFill>
              </a:rPr>
              <a:t>space</a:t>
            </a:r>
            <a:r>
              <a:rPr lang="en-GB" sz="2200" dirty="0"/>
              <a:t>  – hard to read masses of information crammed together </a:t>
            </a:r>
          </a:p>
          <a:p>
            <a:pPr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FFFF00"/>
                </a:solidFill>
              </a:rPr>
              <a:t>Keep in files </a:t>
            </a:r>
            <a:r>
              <a:rPr lang="en-GB" sz="2200" dirty="0"/>
              <a:t>– electronic/paper (not scraps that get lost!)</a:t>
            </a:r>
          </a:p>
        </p:txBody>
      </p:sp>
      <p:sp>
        <p:nvSpPr>
          <p:cNvPr id="4" name="Rectangle 3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  <p:sp>
        <p:nvSpPr>
          <p:cNvPr id="11269" name="Rectangle 1"/>
          <p:cNvSpPr>
            <a:spLocks noChangeArrowheads="1"/>
          </p:cNvSpPr>
          <p:nvPr/>
        </p:nvSpPr>
        <p:spPr bwMode="auto">
          <a:xfrm>
            <a:off x="7178675" y="1138238"/>
            <a:ext cx="16779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GB" altLang="en-US" sz="2400" dirty="0">
                <a:solidFill>
                  <a:srgbClr val="FFFF00"/>
                </a:solidFill>
              </a:rPr>
              <a:t>RETRIEVAL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>
                <a:latin typeface="Garamond" panose="02020404030301010803" pitchFamily="18" charset="0"/>
              </a:rPr>
              <a:t>EXAMPLE TEMPLATE : </a:t>
            </a:r>
            <a:br>
              <a:rPr lang="en-GB" altLang="en-US" sz="3200" dirty="0">
                <a:latin typeface="Garamond" panose="02020404030301010803" pitchFamily="18" charset="0"/>
              </a:rPr>
            </a:br>
            <a:r>
              <a:rPr lang="en-GB" altLang="en-US" sz="3200" dirty="0">
                <a:latin typeface="Garamond" panose="02020404030301010803" pitchFamily="18" charset="0"/>
              </a:rPr>
              <a:t>LISTENING &amp; WRITING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11188" y="3270250"/>
          <a:ext cx="8137524" cy="3205305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584548">
                  <a:extLst>
                    <a:ext uri="{9D8B030D-6E8A-4147-A177-3AD203B41FA5}">
                      <a16:colId xmlns:a16="http://schemas.microsoft.com/office/drawing/2014/main" val="3690514394"/>
                    </a:ext>
                  </a:extLst>
                </a:gridCol>
                <a:gridCol w="3096344">
                  <a:extLst>
                    <a:ext uri="{9D8B030D-6E8A-4147-A177-3AD203B41FA5}">
                      <a16:colId xmlns:a16="http://schemas.microsoft.com/office/drawing/2014/main" val="2654355506"/>
                    </a:ext>
                  </a:extLst>
                </a:gridCol>
                <a:gridCol w="3456632">
                  <a:extLst>
                    <a:ext uri="{9D8B030D-6E8A-4147-A177-3AD203B41FA5}">
                      <a16:colId xmlns:a16="http://schemas.microsoft.com/office/drawing/2014/main" val="3697071568"/>
                    </a:ext>
                  </a:extLst>
                </a:gridCol>
              </a:tblGrid>
              <a:tr h="914330">
                <a:tc>
                  <a:txBody>
                    <a:bodyPr/>
                    <a:lstStyle/>
                    <a:p>
                      <a:r>
                        <a:rPr lang="en-GB" sz="1800" baseline="0" dirty="0"/>
                        <a:t>Point / issue</a:t>
                      </a:r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quotation</a:t>
                      </a:r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Develop</a:t>
                      </a:r>
                      <a:r>
                        <a:rPr lang="en-GB" sz="1800" baseline="0" dirty="0"/>
                        <a:t> – more information  examples, dates, names </a:t>
                      </a:r>
                      <a:r>
                        <a:rPr lang="en-GB" sz="1800" baseline="0" dirty="0" err="1"/>
                        <a:t>etc</a:t>
                      </a:r>
                      <a:endParaRPr lang="en-GB" sz="1800" baseline="0" dirty="0"/>
                    </a:p>
                    <a:p>
                      <a:endParaRPr lang="en-GB" sz="1800" dirty="0"/>
                    </a:p>
                  </a:txBody>
                  <a:tcPr marT="45709" marB="45709"/>
                </a:tc>
                <a:extLst>
                  <a:ext uri="{0D108BD9-81ED-4DB2-BD59-A6C34878D82A}">
                    <a16:rowId xmlns:a16="http://schemas.microsoft.com/office/drawing/2014/main" val="4213096054"/>
                  </a:ext>
                </a:extLst>
              </a:tr>
              <a:tr h="370753">
                <a:tc>
                  <a:txBody>
                    <a:bodyPr/>
                    <a:lstStyle/>
                    <a:p>
                      <a:pPr marL="0" marR="0" lvl="0" indent="0" algn="l" defTabSz="45720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709" marB="45709"/>
                </a:tc>
                <a:extLst>
                  <a:ext uri="{0D108BD9-81ED-4DB2-BD59-A6C34878D82A}">
                    <a16:rowId xmlns:a16="http://schemas.microsoft.com/office/drawing/2014/main" val="33409662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T="45709" marB="45709"/>
                </a:tc>
                <a:extLst>
                  <a:ext uri="{0D108BD9-81ED-4DB2-BD59-A6C34878D82A}">
                    <a16:rowId xmlns:a16="http://schemas.microsoft.com/office/drawing/2014/main" val="2744403912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T="45709" marB="45709"/>
                </a:tc>
                <a:extLst>
                  <a:ext uri="{0D108BD9-81ED-4DB2-BD59-A6C34878D82A}">
                    <a16:rowId xmlns:a16="http://schemas.microsoft.com/office/drawing/2014/main" val="3492203404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T="45709" marB="45709"/>
                </a:tc>
                <a:extLst>
                  <a:ext uri="{0D108BD9-81ED-4DB2-BD59-A6C34878D82A}">
                    <a16:rowId xmlns:a16="http://schemas.microsoft.com/office/drawing/2014/main" val="3716308019"/>
                  </a:ext>
                </a:extLst>
              </a:tr>
            </a:tbl>
          </a:graphicData>
        </a:graphic>
      </p:graphicFrame>
      <p:sp>
        <p:nvSpPr>
          <p:cNvPr id="5" name="Down Arrow 4"/>
          <p:cNvSpPr/>
          <p:nvPr/>
        </p:nvSpPr>
        <p:spPr>
          <a:xfrm>
            <a:off x="6530975" y="4438650"/>
            <a:ext cx="144463" cy="1439863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srgbClr val="FFC000"/>
              </a:solidFill>
            </a:endParaRPr>
          </a:p>
        </p:txBody>
      </p:sp>
      <p:sp>
        <p:nvSpPr>
          <p:cNvPr id="6" name="Down Arrow 5"/>
          <p:cNvSpPr/>
          <p:nvPr/>
        </p:nvSpPr>
        <p:spPr>
          <a:xfrm>
            <a:off x="3492500" y="4437063"/>
            <a:ext cx="142875" cy="1439862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srgbClr val="FFC000"/>
              </a:solidFill>
            </a:endParaRPr>
          </a:p>
        </p:txBody>
      </p:sp>
      <p:sp>
        <p:nvSpPr>
          <p:cNvPr id="7" name="Down Arrow 6"/>
          <p:cNvSpPr/>
          <p:nvPr/>
        </p:nvSpPr>
        <p:spPr>
          <a:xfrm>
            <a:off x="1274763" y="4437063"/>
            <a:ext cx="142875" cy="1439862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FFC000"/>
              </a:solidFill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4629259"/>
              </p:ext>
            </p:extLst>
          </p:nvPr>
        </p:nvGraphicFramePr>
        <p:xfrm>
          <a:off x="1631950" y="2276475"/>
          <a:ext cx="6096000" cy="371475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4090979682"/>
                    </a:ext>
                  </a:extLst>
                </a:gridCol>
                <a:gridCol w="1272034">
                  <a:extLst>
                    <a:ext uri="{9D8B030D-6E8A-4147-A177-3AD203B41FA5}">
                      <a16:colId xmlns:a16="http://schemas.microsoft.com/office/drawing/2014/main" val="2647507553"/>
                    </a:ext>
                  </a:extLst>
                </a:gridCol>
                <a:gridCol w="3299966">
                  <a:extLst>
                    <a:ext uri="{9D8B030D-6E8A-4147-A177-3AD203B41FA5}">
                      <a16:colId xmlns:a16="http://schemas.microsoft.com/office/drawing/2014/main" val="2428324003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Module</a:t>
                      </a:r>
                    </a:p>
                  </a:txBody>
                  <a:tcPr marT="45798" marB="457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Week </a:t>
                      </a:r>
                    </a:p>
                  </a:txBody>
                  <a:tcPr marT="45798" marB="457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Topic </a:t>
                      </a:r>
                    </a:p>
                  </a:txBody>
                  <a:tcPr marT="45798" marB="45798"/>
                </a:tc>
                <a:extLst>
                  <a:ext uri="{0D108BD9-81ED-4DB2-BD59-A6C34878D82A}">
                    <a16:rowId xmlns:a16="http://schemas.microsoft.com/office/drawing/2014/main" val="701891650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>
                <a:latin typeface="Garamond" panose="02020404030301010803" pitchFamily="18" charset="0"/>
              </a:rPr>
              <a:t>EXAMPLE TEMPLATE : </a:t>
            </a:r>
            <a:br>
              <a:rPr lang="en-GB" altLang="en-US" sz="3200" dirty="0">
                <a:latin typeface="Garamond" panose="02020404030301010803" pitchFamily="18" charset="0"/>
              </a:rPr>
            </a:br>
            <a:r>
              <a:rPr lang="en-GB" altLang="en-US" sz="3200" dirty="0">
                <a:latin typeface="Garamond" panose="02020404030301010803" pitchFamily="18" charset="0"/>
              </a:rPr>
              <a:t>READING &amp; WRITING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11188" y="3270250"/>
          <a:ext cx="8137524" cy="3205305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3690514394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3563266262"/>
                    </a:ext>
                  </a:extLst>
                </a:gridCol>
                <a:gridCol w="1944588">
                  <a:extLst>
                    <a:ext uri="{9D8B030D-6E8A-4147-A177-3AD203B41FA5}">
                      <a16:colId xmlns:a16="http://schemas.microsoft.com/office/drawing/2014/main" val="2654355506"/>
                    </a:ext>
                  </a:extLst>
                </a:gridCol>
                <a:gridCol w="3456632">
                  <a:extLst>
                    <a:ext uri="{9D8B030D-6E8A-4147-A177-3AD203B41FA5}">
                      <a16:colId xmlns:a16="http://schemas.microsoft.com/office/drawing/2014/main" val="3697071568"/>
                    </a:ext>
                  </a:extLst>
                </a:gridCol>
              </a:tblGrid>
              <a:tr h="914330">
                <a:tc>
                  <a:txBody>
                    <a:bodyPr/>
                    <a:lstStyle/>
                    <a:p>
                      <a:r>
                        <a:rPr lang="en-GB" sz="1800" baseline="0" dirty="0"/>
                        <a:t>Page </a:t>
                      </a:r>
                    </a:p>
                    <a:p>
                      <a:r>
                        <a:rPr lang="en-GB" sz="1800" baseline="0" dirty="0"/>
                        <a:t>no</a:t>
                      </a:r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Argument</a:t>
                      </a:r>
                      <a:r>
                        <a:rPr lang="en-GB" sz="1800" baseline="0" dirty="0"/>
                        <a:t> key points</a:t>
                      </a:r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quotation</a:t>
                      </a:r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Develop</a:t>
                      </a:r>
                      <a:r>
                        <a:rPr lang="en-GB" sz="1800" baseline="0" dirty="0"/>
                        <a:t> – more information  examples, dates, names </a:t>
                      </a:r>
                      <a:r>
                        <a:rPr lang="en-GB" sz="1800" baseline="0" dirty="0" err="1"/>
                        <a:t>etc</a:t>
                      </a:r>
                      <a:endParaRPr lang="en-GB" sz="1800" baseline="0" dirty="0"/>
                    </a:p>
                    <a:p>
                      <a:endParaRPr lang="en-GB" sz="1800" dirty="0"/>
                    </a:p>
                  </a:txBody>
                  <a:tcPr marT="45709" marB="45709"/>
                </a:tc>
                <a:extLst>
                  <a:ext uri="{0D108BD9-81ED-4DB2-BD59-A6C34878D82A}">
                    <a16:rowId xmlns:a16="http://schemas.microsoft.com/office/drawing/2014/main" val="4213096054"/>
                  </a:ext>
                </a:extLst>
              </a:tr>
              <a:tr h="370753">
                <a:tc>
                  <a:txBody>
                    <a:bodyPr/>
                    <a:lstStyle/>
                    <a:p>
                      <a:pPr marL="0" marR="0" lvl="0" indent="0" algn="l" defTabSz="45720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pPr marL="0" marR="0" lvl="0" indent="0" algn="l" defTabSz="45720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709" marB="45709"/>
                </a:tc>
                <a:extLst>
                  <a:ext uri="{0D108BD9-81ED-4DB2-BD59-A6C34878D82A}">
                    <a16:rowId xmlns:a16="http://schemas.microsoft.com/office/drawing/2014/main" val="33409662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T="45709" marB="45709"/>
                </a:tc>
                <a:extLst>
                  <a:ext uri="{0D108BD9-81ED-4DB2-BD59-A6C34878D82A}">
                    <a16:rowId xmlns:a16="http://schemas.microsoft.com/office/drawing/2014/main" val="2744403912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T="45709" marB="45709"/>
                </a:tc>
                <a:extLst>
                  <a:ext uri="{0D108BD9-81ED-4DB2-BD59-A6C34878D82A}">
                    <a16:rowId xmlns:a16="http://schemas.microsoft.com/office/drawing/2014/main" val="3492203404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T="45709" marB="45709"/>
                </a:tc>
                <a:extLst>
                  <a:ext uri="{0D108BD9-81ED-4DB2-BD59-A6C34878D82A}">
                    <a16:rowId xmlns:a16="http://schemas.microsoft.com/office/drawing/2014/main" val="3716308019"/>
                  </a:ext>
                </a:extLst>
              </a:tr>
            </a:tbl>
          </a:graphicData>
        </a:graphic>
      </p:graphicFrame>
      <p:sp>
        <p:nvSpPr>
          <p:cNvPr id="5" name="Down Arrow 4"/>
          <p:cNvSpPr/>
          <p:nvPr/>
        </p:nvSpPr>
        <p:spPr>
          <a:xfrm>
            <a:off x="6530975" y="4438650"/>
            <a:ext cx="144463" cy="1439863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srgbClr val="FFC000"/>
              </a:solidFill>
            </a:endParaRPr>
          </a:p>
        </p:txBody>
      </p:sp>
      <p:sp>
        <p:nvSpPr>
          <p:cNvPr id="6" name="Down Arrow 5"/>
          <p:cNvSpPr/>
          <p:nvPr/>
        </p:nvSpPr>
        <p:spPr>
          <a:xfrm>
            <a:off x="4211638" y="4435475"/>
            <a:ext cx="144462" cy="1439863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srgbClr val="FFC000"/>
              </a:solidFill>
            </a:endParaRPr>
          </a:p>
        </p:txBody>
      </p:sp>
      <p:sp>
        <p:nvSpPr>
          <p:cNvPr id="7" name="Down Arrow 6"/>
          <p:cNvSpPr/>
          <p:nvPr/>
        </p:nvSpPr>
        <p:spPr>
          <a:xfrm>
            <a:off x="1134146" y="4438650"/>
            <a:ext cx="142875" cy="1439863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FFC000"/>
              </a:solidFill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631950" y="2276475"/>
          <a:ext cx="6096000" cy="371475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409097968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647507553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428324003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Module</a:t>
                      </a:r>
                    </a:p>
                  </a:txBody>
                  <a:tcPr marT="45798" marB="457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Author</a:t>
                      </a:r>
                      <a:r>
                        <a:rPr lang="en-GB" sz="1800" baseline="0" dirty="0"/>
                        <a:t> </a:t>
                      </a:r>
                      <a:r>
                        <a:rPr lang="en-GB" sz="1800" dirty="0"/>
                        <a:t> </a:t>
                      </a:r>
                    </a:p>
                  </a:txBody>
                  <a:tcPr marT="45798" marB="457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Title</a:t>
                      </a:r>
                      <a:r>
                        <a:rPr lang="en-GB" sz="1800" baseline="0" dirty="0"/>
                        <a:t> </a:t>
                      </a:r>
                      <a:r>
                        <a:rPr lang="en-GB" sz="1800" dirty="0"/>
                        <a:t> (</a:t>
                      </a:r>
                      <a:r>
                        <a:rPr lang="en-GB" sz="1800" dirty="0" err="1"/>
                        <a:t>etc</a:t>
                      </a:r>
                      <a:r>
                        <a:rPr lang="en-GB" sz="1800" dirty="0"/>
                        <a:t>)</a:t>
                      </a:r>
                    </a:p>
                  </a:txBody>
                  <a:tcPr marT="45798" marB="45798"/>
                </a:tc>
                <a:extLst>
                  <a:ext uri="{0D108BD9-81ED-4DB2-BD59-A6C34878D82A}">
                    <a16:rowId xmlns:a16="http://schemas.microsoft.com/office/drawing/2014/main" val="701891650"/>
                  </a:ext>
                </a:extLst>
              </a:tr>
            </a:tbl>
          </a:graphicData>
        </a:graphic>
      </p:graphicFrame>
      <p:sp>
        <p:nvSpPr>
          <p:cNvPr id="10" name="Rectangle 9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257175" y="236538"/>
            <a:ext cx="8218488" cy="561975"/>
          </a:xfrm>
        </p:spPr>
        <p:txBody>
          <a:bodyPr/>
          <a:lstStyle/>
          <a:p>
            <a:r>
              <a:rPr lang="en-GB" altLang="en-US" sz="3200" dirty="0">
                <a:latin typeface="Garamond" panose="02020404030301010803" pitchFamily="18" charset="0"/>
              </a:rPr>
              <a:t>NOTES ARE  MADE NOT GIVEN:</a:t>
            </a:r>
            <a:endParaRPr lang="en-GB" altLang="en-US" sz="3600" dirty="0">
              <a:latin typeface="Garamond" panose="02020404030301010803" pitchFamily="18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274638" y="1196975"/>
            <a:ext cx="8431212" cy="5510213"/>
          </a:xfrm>
        </p:spPr>
        <p:txBody>
          <a:bodyPr rtlCol="0">
            <a:noAutofit/>
          </a:bodyPr>
          <a:lstStyle/>
          <a:p>
            <a:pPr marL="354013" indent="-354013"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panose="05040102010807070707" pitchFamily="18" charset="2"/>
              <a:buNone/>
              <a:defRPr/>
            </a:pPr>
            <a:r>
              <a:rPr lang="en-GB" altLang="en-US" sz="2400" dirty="0">
                <a:latin typeface="+mn-lt"/>
                <a:cs typeface="Times New Roman" panose="02020603050405020304" pitchFamily="18" charset="0"/>
              </a:rPr>
              <a:t>Put into your </a:t>
            </a:r>
            <a:r>
              <a:rPr lang="en-GB" altLang="en-US" sz="2400" dirty="0">
                <a:solidFill>
                  <a:srgbClr val="FFFF00"/>
                </a:solidFill>
                <a:latin typeface="+mn-lt"/>
                <a:cs typeface="Times New Roman" panose="02020603050405020304" pitchFamily="18" charset="0"/>
              </a:rPr>
              <a:t>own words</a:t>
            </a:r>
            <a:r>
              <a:rPr lang="en-GB" altLang="en-US" sz="2400" dirty="0">
                <a:latin typeface="+mn-lt"/>
                <a:cs typeface="Times New Roman" panose="02020603050405020304" pitchFamily="18" charset="0"/>
              </a:rPr>
              <a:t> – makes you think</a:t>
            </a:r>
            <a:endParaRPr lang="en-GB" altLang="en-US" sz="2400" dirty="0">
              <a:solidFill>
                <a:srgbClr val="FFFF00"/>
              </a:solidFill>
              <a:latin typeface="+mn-lt"/>
              <a:cs typeface="Times New Roman" panose="02020603050405020304" pitchFamily="18" charset="0"/>
            </a:endParaRPr>
          </a:p>
          <a:p>
            <a:pPr marL="354013" indent="-354013"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panose="05040102010807070707" pitchFamily="18" charset="2"/>
              <a:buNone/>
              <a:defRPr/>
            </a:pPr>
            <a:r>
              <a:rPr lang="en-GB" altLang="en-US" sz="2400" dirty="0">
                <a:latin typeface="+mn-lt"/>
                <a:cs typeface="Times New Roman" panose="02020603050405020304" pitchFamily="18" charset="0"/>
              </a:rPr>
              <a:t>Select </a:t>
            </a:r>
            <a:r>
              <a:rPr lang="en-GB" altLang="en-US" sz="2400" dirty="0">
                <a:solidFill>
                  <a:srgbClr val="FFFF00"/>
                </a:solidFill>
                <a:latin typeface="+mn-lt"/>
                <a:cs typeface="Times New Roman" panose="02020603050405020304" pitchFamily="18" charset="0"/>
              </a:rPr>
              <a:t>information relevant </a:t>
            </a:r>
            <a:r>
              <a:rPr lang="en-GB" altLang="en-US" sz="2400" dirty="0">
                <a:latin typeface="+mn-lt"/>
                <a:cs typeface="Times New Roman" panose="02020603050405020304" pitchFamily="18" charset="0"/>
              </a:rPr>
              <a:t>to your purpose(s) -- key ideas are signalled by the lecturer (if s/he is any good!): by handouts, repetition, transition phrases, summary, examples</a:t>
            </a:r>
          </a:p>
          <a:p>
            <a:pPr marL="354013" indent="-354013" defTabSz="457207" fontAlgn="auto">
              <a:spcBef>
                <a:spcPts val="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panose="05040102010807070707" pitchFamily="18" charset="2"/>
              <a:buNone/>
              <a:defRPr/>
            </a:pPr>
            <a:r>
              <a:rPr lang="en-GB" altLang="en-US" sz="2400" dirty="0">
                <a:solidFill>
                  <a:srgbClr val="FFFF00"/>
                </a:solidFill>
                <a:latin typeface="+mn-lt"/>
                <a:cs typeface="Times New Roman" panose="02020603050405020304" pitchFamily="18" charset="0"/>
              </a:rPr>
              <a:t>Abbreviate</a:t>
            </a:r>
            <a:r>
              <a:rPr lang="en-GB" altLang="en-US" sz="2400" dirty="0">
                <a:latin typeface="+mn-lt"/>
                <a:cs typeface="Times New Roman" panose="02020603050405020304" pitchFamily="18" charset="0"/>
              </a:rPr>
              <a:t> – as long as you can understand! </a:t>
            </a:r>
          </a:p>
          <a:p>
            <a:pPr marL="354013" indent="-354013"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panose="05040102010807070707" pitchFamily="18" charset="2"/>
              <a:buNone/>
              <a:defRPr/>
            </a:pPr>
            <a:r>
              <a:rPr lang="en-GB" altLang="en-US" sz="2400" dirty="0">
                <a:latin typeface="+mn-lt"/>
                <a:cs typeface="Times New Roman" panose="02020603050405020304" pitchFamily="18" charset="0"/>
              </a:rPr>
              <a:t>	</a:t>
            </a:r>
            <a:r>
              <a:rPr lang="en-GB" altLang="en-US" u="sng" dirty="0">
                <a:latin typeface="+mn-lt"/>
                <a:cs typeface="Times New Roman" panose="02020603050405020304" pitchFamily="18" charset="0"/>
              </a:rPr>
              <a:t>= for equals</a:t>
            </a:r>
            <a:r>
              <a:rPr lang="en-GB" altLang="en-US" dirty="0">
                <a:latin typeface="+mn-lt"/>
                <a:cs typeface="Times New Roman" panose="02020603050405020304" pitchFamily="18" charset="0"/>
              </a:rPr>
              <a:t>; </a:t>
            </a:r>
            <a:r>
              <a:rPr lang="en-GB" altLang="en-US" u="sng" dirty="0">
                <a:latin typeface="+mn-lt"/>
                <a:cs typeface="Times New Roman" panose="02020603050405020304" pitchFamily="18" charset="0"/>
              </a:rPr>
              <a:t>&gt; for greater than</a:t>
            </a:r>
            <a:r>
              <a:rPr lang="en-GB" altLang="en-US" dirty="0">
                <a:latin typeface="+mn-lt"/>
                <a:cs typeface="Times New Roman" panose="02020603050405020304" pitchFamily="18" charset="0"/>
              </a:rPr>
              <a:t>, </a:t>
            </a:r>
            <a:r>
              <a:rPr lang="en-GB" altLang="en-US" u="sng" dirty="0" err="1">
                <a:latin typeface="+mn-lt"/>
                <a:cs typeface="Times New Roman" panose="02020603050405020304" pitchFamily="18" charset="0"/>
              </a:rPr>
              <a:t>etc</a:t>
            </a:r>
            <a:r>
              <a:rPr lang="en-GB" altLang="en-US" dirty="0">
                <a:latin typeface="+mn-lt"/>
                <a:cs typeface="Times New Roman" panose="02020603050405020304" pitchFamily="18" charset="0"/>
              </a:rPr>
              <a:t>; </a:t>
            </a:r>
            <a:r>
              <a:rPr lang="en-GB" altLang="en-US" u="sng" dirty="0">
                <a:latin typeface="+mn-lt"/>
                <a:cs typeface="Times New Roman" panose="02020603050405020304" pitchFamily="18" charset="0"/>
              </a:rPr>
              <a:t>w/ for with</a:t>
            </a:r>
            <a:r>
              <a:rPr lang="en-GB" altLang="en-US" dirty="0">
                <a:latin typeface="+mn-lt"/>
                <a:cs typeface="Times New Roman" panose="02020603050405020304" pitchFamily="18" charset="0"/>
              </a:rPr>
              <a:t>; </a:t>
            </a:r>
            <a:r>
              <a:rPr lang="en-GB" altLang="en-US" u="sng" dirty="0">
                <a:latin typeface="+mn-lt"/>
                <a:cs typeface="Times New Roman" panose="02020603050405020304" pitchFamily="18" charset="0"/>
              </a:rPr>
              <a:t>w/in for within</a:t>
            </a:r>
            <a:r>
              <a:rPr lang="en-GB" altLang="en-US" dirty="0">
                <a:latin typeface="+mn-lt"/>
                <a:cs typeface="Times New Roman" panose="02020603050405020304" pitchFamily="18" charset="0"/>
              </a:rPr>
              <a:t> ; </a:t>
            </a:r>
            <a:r>
              <a:rPr lang="en-GB" altLang="en-US" u="sng" dirty="0">
                <a:latin typeface="+mn-lt"/>
                <a:cs typeface="Times New Roman" panose="02020603050405020304" pitchFamily="18" charset="0"/>
              </a:rPr>
              <a:t>----&gt; for leads to </a:t>
            </a:r>
            <a:r>
              <a:rPr lang="en-GB" altLang="en-US" dirty="0">
                <a:latin typeface="+mn-lt"/>
                <a:cs typeface="Times New Roman" panose="02020603050405020304" pitchFamily="18" charset="0"/>
              </a:rPr>
              <a:t>(</a:t>
            </a:r>
            <a:r>
              <a:rPr lang="en-GB" altLang="en-US" dirty="0" err="1">
                <a:latin typeface="+mn-lt"/>
                <a:cs typeface="Times New Roman" panose="02020603050405020304" pitchFamily="18" charset="0"/>
              </a:rPr>
              <a:t>etc</a:t>
            </a:r>
            <a:r>
              <a:rPr lang="en-GB" altLang="en-US" dirty="0">
                <a:latin typeface="+mn-lt"/>
                <a:cs typeface="Times New Roman" panose="02020603050405020304" pitchFamily="18" charset="0"/>
              </a:rPr>
              <a:t>)</a:t>
            </a:r>
          </a:p>
          <a:p>
            <a:pPr marL="354013" indent="-354013"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altLang="en-US" sz="2400" dirty="0">
                <a:solidFill>
                  <a:srgbClr val="FFFF00"/>
                </a:solidFill>
                <a:latin typeface="+mn-lt"/>
                <a:cs typeface="Times New Roman" panose="02020603050405020304" pitchFamily="18" charset="0"/>
              </a:rPr>
              <a:t>Structure </a:t>
            </a:r>
            <a:r>
              <a:rPr lang="en-GB" altLang="en-US" sz="2400" dirty="0">
                <a:latin typeface="+mn-lt"/>
                <a:cs typeface="Times New Roman" panose="02020603050405020304" pitchFamily="18" charset="0"/>
              </a:rPr>
              <a:t>- to highlight main </a:t>
            </a:r>
            <a:r>
              <a:rPr lang="en-GB" altLang="en-US" sz="2400" i="1" dirty="0">
                <a:latin typeface="Garamond" panose="02020404030301010803" pitchFamily="18" charset="0"/>
              </a:rPr>
              <a:t>&amp;</a:t>
            </a:r>
            <a:r>
              <a:rPr lang="en-GB" altLang="en-US" sz="2400" dirty="0">
                <a:latin typeface="+mn-lt"/>
                <a:cs typeface="Times New Roman" panose="02020603050405020304" pitchFamily="18" charset="0"/>
              </a:rPr>
              <a:t> subsidiary ideas/ evidence </a:t>
            </a:r>
            <a:r>
              <a:rPr lang="en-GB" altLang="en-US" sz="2400" i="1" dirty="0">
                <a:latin typeface="Garamond" panose="02020404030301010803" pitchFamily="18" charset="0"/>
              </a:rPr>
              <a:t>&amp; </a:t>
            </a:r>
            <a:r>
              <a:rPr lang="en-GB" altLang="en-US" sz="2400" dirty="0">
                <a:latin typeface="+mn-lt"/>
                <a:cs typeface="Times New Roman" panose="02020603050405020304" pitchFamily="18" charset="0"/>
              </a:rPr>
              <a:t>links between them </a:t>
            </a:r>
          </a:p>
          <a:p>
            <a:pPr marL="354013" indent="-354013"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panose="05040102010807070707" pitchFamily="18" charset="2"/>
              <a:buNone/>
              <a:defRPr/>
            </a:pPr>
            <a:r>
              <a:rPr lang="en-GB" altLang="en-US" sz="2400" dirty="0">
                <a:solidFill>
                  <a:srgbClr val="FFFF00"/>
                </a:solidFill>
                <a:latin typeface="+mn-lt"/>
                <a:cs typeface="Times New Roman" panose="02020603050405020304" pitchFamily="18" charset="0"/>
              </a:rPr>
              <a:t>Organize</a:t>
            </a:r>
            <a:r>
              <a:rPr lang="en-GB" altLang="en-US" sz="2400" dirty="0">
                <a:latin typeface="+mn-lt"/>
                <a:cs typeface="Times New Roman" panose="02020603050405020304" pitchFamily="18" charset="0"/>
              </a:rPr>
              <a:t> for flexibility - so that you can use your notes  </a:t>
            </a:r>
            <a:r>
              <a:rPr lang="en-GB" altLang="en-US" sz="2400" u="sng" dirty="0">
                <a:latin typeface="+mn-lt"/>
                <a:cs typeface="Times New Roman" panose="02020603050405020304" pitchFamily="18" charset="0"/>
              </a:rPr>
              <a:t>now</a:t>
            </a:r>
            <a:r>
              <a:rPr lang="en-GB" altLang="en-US" sz="2400" dirty="0">
                <a:latin typeface="+mn-lt"/>
                <a:cs typeface="Times New Roman" panose="02020603050405020304" pitchFamily="18" charset="0"/>
              </a:rPr>
              <a:t> but also come back to them in the longer term. </a:t>
            </a:r>
          </a:p>
        </p:txBody>
      </p:sp>
      <p:sp>
        <p:nvSpPr>
          <p:cNvPr id="4" name="Rectangle 3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63389" y="197619"/>
            <a:ext cx="7432675" cy="1008112"/>
          </a:xfrm>
        </p:spPr>
        <p:txBody>
          <a:bodyPr/>
          <a:lstStyle/>
          <a:p>
            <a:r>
              <a:rPr lang="en-GB" altLang="en-US" sz="3200" dirty="0">
                <a:latin typeface="Garamond" panose="02020404030301010803" pitchFamily="18" charset="0"/>
              </a:rPr>
              <a:t>MAKING NOTES DOES NOT END WITH THE LECTURE</a:t>
            </a:r>
            <a:endParaRPr lang="en-GB" altLang="en-US" sz="3200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381520" y="1772816"/>
            <a:ext cx="8092555" cy="4537075"/>
          </a:xfrm>
        </p:spPr>
        <p:txBody>
          <a:bodyPr rtlCol="0">
            <a:noAutofit/>
          </a:bodyPr>
          <a:lstStyle/>
          <a:p>
            <a:pPr defTabSz="457207" fontAlgn="auto">
              <a:spcBef>
                <a:spcPts val="12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Tx/>
              <a:buChar char="-"/>
              <a:defRPr/>
            </a:pPr>
            <a:r>
              <a:rPr lang="en-GB" altLang="en-US" sz="2300" dirty="0"/>
              <a:t>A key index of understanding is your ability to </a:t>
            </a:r>
            <a:r>
              <a:rPr lang="en-GB" altLang="en-US" sz="2300" dirty="0">
                <a:solidFill>
                  <a:srgbClr val="FFFF00"/>
                </a:solidFill>
              </a:rPr>
              <a:t>reproduce or summarise </a:t>
            </a:r>
            <a:r>
              <a:rPr lang="en-GB" altLang="en-US" sz="2300" dirty="0"/>
              <a:t>in your own words what you have read. </a:t>
            </a:r>
          </a:p>
          <a:p>
            <a:pPr defTabSz="457207" fontAlgn="auto">
              <a:spcBef>
                <a:spcPts val="12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Tx/>
              <a:buChar char="-"/>
              <a:defRPr/>
            </a:pPr>
            <a:r>
              <a:rPr lang="en-GB" altLang="en-US" sz="2300" dirty="0"/>
              <a:t>Making notes does just this – it is </a:t>
            </a:r>
            <a:r>
              <a:rPr lang="en-GB" altLang="en-US" sz="2300" dirty="0">
                <a:solidFill>
                  <a:srgbClr val="FFFF00"/>
                </a:solidFill>
              </a:rPr>
              <a:t>a crucial learning process</a:t>
            </a:r>
            <a:r>
              <a:rPr lang="en-GB" altLang="en-US" sz="2300" dirty="0"/>
              <a:t>. It helps new ideas to mesh with your current thought patterns.</a:t>
            </a:r>
          </a:p>
          <a:p>
            <a:pPr defTabSz="457207" fontAlgn="auto">
              <a:spcBef>
                <a:spcPts val="12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Tx/>
              <a:buChar char="-"/>
              <a:defRPr/>
            </a:pPr>
            <a:r>
              <a:rPr lang="en-GB" altLang="en-US" sz="2300" dirty="0"/>
              <a:t> Making notes helps you to assemble on paper knowledge you have build up of a subject. You can then </a:t>
            </a:r>
            <a:r>
              <a:rPr lang="en-GB" altLang="en-US" sz="2300" dirty="0">
                <a:solidFill>
                  <a:srgbClr val="FFFF00"/>
                </a:solidFill>
              </a:rPr>
              <a:t>arrange this knowledge/ information into a coherent narrative </a:t>
            </a:r>
            <a:r>
              <a:rPr lang="en-GB" altLang="en-US" sz="2300" dirty="0"/>
              <a:t>for (re)presentation. In so doing you understand it better.</a:t>
            </a:r>
          </a:p>
        </p:txBody>
      </p:sp>
      <p:sp>
        <p:nvSpPr>
          <p:cNvPr id="4" name="Rectangle 3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395288" y="428625"/>
            <a:ext cx="7054850" cy="912813"/>
          </a:xfrm>
        </p:spPr>
        <p:txBody>
          <a:bodyPr/>
          <a:lstStyle/>
          <a:p>
            <a:r>
              <a:rPr lang="en-GB" altLang="en-US" sz="3200" dirty="0">
                <a:latin typeface="Garamond" panose="02020404030301010803" pitchFamily="18" charset="0"/>
              </a:rPr>
              <a:t>NOTES CON’T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188" y="1557338"/>
            <a:ext cx="7862887" cy="4824412"/>
          </a:xfrm>
        </p:spPr>
        <p:txBody>
          <a:bodyPr rtlCol="0">
            <a:normAutofit/>
          </a:bodyPr>
          <a:lstStyle/>
          <a:p>
            <a:pPr marL="354013" indent="-354013" defTabSz="457207" fontAlgn="auto">
              <a:spcBef>
                <a:spcPts val="600"/>
              </a:spcBef>
              <a:spcAft>
                <a:spcPts val="0"/>
              </a:spcAft>
              <a:buClr>
                <a:srgbClr val="000000">
                  <a:lumMod val="40000"/>
                  <a:lumOff val="60000"/>
                </a:srgbClr>
              </a:buClr>
              <a:buFont typeface="Wingdings 3" panose="05040102010807070707" pitchFamily="18" charset="2"/>
              <a:buNone/>
              <a:defRPr/>
            </a:pPr>
            <a:r>
              <a:rPr lang="en-GB" altLang="en-US" sz="2400" dirty="0">
                <a:latin typeface="+mn-lt"/>
                <a:cs typeface="Times New Roman" panose="02020603050405020304" pitchFamily="18" charset="0"/>
              </a:rPr>
              <a:t>Utilise layout: </a:t>
            </a:r>
            <a:r>
              <a:rPr lang="en-GB" altLang="en-US" sz="2400" dirty="0" err="1">
                <a:latin typeface="+mn-lt"/>
                <a:cs typeface="Times New Roman" panose="02020603050405020304" pitchFamily="18" charset="0"/>
              </a:rPr>
              <a:t>e.g</a:t>
            </a:r>
            <a:r>
              <a:rPr lang="en-GB" altLang="en-US" sz="2400" dirty="0">
                <a:latin typeface="+mn-lt"/>
                <a:cs typeface="Times New Roman" panose="02020603050405020304" pitchFamily="18" charset="0"/>
              </a:rPr>
              <a:t> Box assignments and suggested books so you can identify them quickly (useful to have a space ready for this </a:t>
            </a:r>
          </a:p>
          <a:p>
            <a:pPr marL="354013" indent="-354013" defTabSz="457207" fontAlgn="auto">
              <a:spcBef>
                <a:spcPts val="600"/>
              </a:spcBef>
              <a:spcAft>
                <a:spcPts val="0"/>
              </a:spcAft>
              <a:buClr>
                <a:srgbClr val="000000">
                  <a:lumMod val="40000"/>
                  <a:lumOff val="60000"/>
                </a:srgbClr>
              </a:buClr>
              <a:buFont typeface="Wingdings 3" panose="05040102010807070707" pitchFamily="18" charset="2"/>
              <a:buNone/>
              <a:defRPr/>
            </a:pPr>
            <a:endParaRPr lang="en-GB" altLang="en-US" sz="1600" dirty="0">
              <a:latin typeface="+mn-lt"/>
              <a:cs typeface="Times New Roman" panose="02020603050405020304" pitchFamily="18" charset="0"/>
            </a:endParaRPr>
          </a:p>
          <a:p>
            <a:pPr marL="354013" indent="-354013" defTabSz="457207" fontAlgn="auto">
              <a:spcBef>
                <a:spcPts val="600"/>
              </a:spcBef>
              <a:spcAft>
                <a:spcPts val="0"/>
              </a:spcAft>
              <a:buClr>
                <a:srgbClr val="000000">
                  <a:lumMod val="40000"/>
                  <a:lumOff val="60000"/>
                </a:srgbClr>
              </a:buClr>
              <a:buFont typeface="Wingdings 3" panose="05040102010807070707" pitchFamily="18" charset="2"/>
              <a:buNone/>
              <a:defRPr/>
            </a:pPr>
            <a:r>
              <a:rPr lang="en-GB" altLang="en-US" sz="2400" dirty="0">
                <a:latin typeface="+mn-lt"/>
                <a:cs typeface="Times New Roman" panose="02020603050405020304" pitchFamily="18" charset="0"/>
              </a:rPr>
              <a:t>Engage particularly with handouts, anything written, shown etc. </a:t>
            </a:r>
          </a:p>
          <a:p>
            <a:pPr marL="354013" indent="-354013" defTabSz="457207" fontAlgn="auto">
              <a:spcBef>
                <a:spcPts val="600"/>
              </a:spcBef>
              <a:spcAft>
                <a:spcPts val="0"/>
              </a:spcAft>
              <a:buClr>
                <a:srgbClr val="000000">
                  <a:lumMod val="40000"/>
                  <a:lumOff val="60000"/>
                </a:srgbClr>
              </a:buClr>
              <a:buFont typeface="Wingdings 3" panose="05040102010807070707" pitchFamily="18" charset="2"/>
              <a:buNone/>
              <a:defRPr/>
            </a:pPr>
            <a:endParaRPr lang="en-GB" altLang="en-US" sz="1600" dirty="0">
              <a:latin typeface="+mn-lt"/>
              <a:cs typeface="Times New Roman" panose="02020603050405020304" pitchFamily="18" charset="0"/>
            </a:endParaRPr>
          </a:p>
          <a:p>
            <a:pPr marL="354013" indent="-354013" defTabSz="457207" fontAlgn="auto">
              <a:spcBef>
                <a:spcPts val="600"/>
              </a:spcBef>
              <a:spcAft>
                <a:spcPts val="0"/>
              </a:spcAft>
              <a:buClr>
                <a:srgbClr val="000000">
                  <a:lumMod val="40000"/>
                  <a:lumOff val="60000"/>
                </a:srgbClr>
              </a:buClr>
              <a:buFont typeface="Wingdings 3" panose="05040102010807070707" pitchFamily="18" charset="2"/>
              <a:buNone/>
              <a:defRPr/>
            </a:pPr>
            <a:r>
              <a:rPr lang="en-GB" altLang="en-US" sz="2400" dirty="0">
                <a:latin typeface="+mn-lt"/>
                <a:cs typeface="Times New Roman" panose="02020603050405020304" pitchFamily="18" charset="0"/>
              </a:rPr>
              <a:t>At the end of the lecture: ask questions about points you did not understand or make note of these to bring up in seminar (knowledge acquisition and  transformation)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dirty="0">
                <a:latin typeface="Garamond" panose="02020404030301010803" pitchFamily="18" charset="0"/>
              </a:rPr>
              <a:t>PORTFOLIO TASKS:</a:t>
            </a:r>
            <a:br>
              <a:rPr lang="en-GB" altLang="en-US" sz="3200" dirty="0">
                <a:latin typeface="Garamond" panose="02020404030301010803" pitchFamily="18" charset="0"/>
              </a:rPr>
            </a:br>
            <a:endParaRPr lang="en-GB" altLang="en-US" sz="3200" dirty="0">
              <a:latin typeface="Garamond" panose="02020404030301010803" pitchFamily="18" charset="0"/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6909" y="1700808"/>
            <a:ext cx="7296150" cy="3528392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IN CLASS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400" dirty="0"/>
              <a:t>Write a 25-50 word summary of a newspaper article (given out)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en-US" sz="2400" dirty="0"/>
          </a:p>
          <a:p>
            <a:pPr marL="0" indent="0">
              <a:buNone/>
            </a:pPr>
            <a:r>
              <a:rPr lang="en-GB" altLang="en-US" dirty="0"/>
              <a:t>OUTSIDE CLASS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400" dirty="0"/>
              <a:t>Find an article either in a journal or a chapter in a book: make notes on it; summarise its arguments and isolate 2 or 3 key quotations</a:t>
            </a:r>
          </a:p>
        </p:txBody>
      </p:sp>
      <p:sp>
        <p:nvSpPr>
          <p:cNvPr id="4" name="Rectangle 3"/>
          <p:cNvSpPr/>
          <p:nvPr/>
        </p:nvSpPr>
        <p:spPr>
          <a:xfrm>
            <a:off x="7772400" y="333375"/>
            <a:ext cx="701675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CSSK</a:t>
            </a:r>
          </a:p>
          <a:p>
            <a:pPr eaLnBrk="1" fontAlgn="auto" hangingPunct="1">
              <a:lnSpc>
                <a:spcPct val="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18thCentury" pitchFamily="2" charset="0"/>
              </a:rPr>
              <a:t> </a:t>
            </a:r>
            <a:endParaRPr lang="en-GB" sz="1200" dirty="0">
              <a:solidFill>
                <a:schemeClr val="tx2">
                  <a:lumMod val="1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468351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tint val="100000"/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657</TotalTime>
  <Words>1415</Words>
  <Application>Microsoft Office PowerPoint</Application>
  <PresentationFormat>On-screen Show (4:3)</PresentationFormat>
  <Paragraphs>210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1" baseType="lpstr">
      <vt:lpstr>18thCentury</vt:lpstr>
      <vt:lpstr>Arial</vt:lpstr>
      <vt:lpstr>Book Antiqua</vt:lpstr>
      <vt:lpstr>Calibri</vt:lpstr>
      <vt:lpstr>Century Gothic</vt:lpstr>
      <vt:lpstr>Garamond</vt:lpstr>
      <vt:lpstr>Times New Roman</vt:lpstr>
      <vt:lpstr>Wingdings</vt:lpstr>
      <vt:lpstr>Wingdings 3</vt:lpstr>
      <vt:lpstr>Ion</vt:lpstr>
      <vt:lpstr>ABSORBING INFORMATION</vt:lpstr>
      <vt:lpstr>MODULE LEARNING OUTCOMES</vt:lpstr>
      <vt:lpstr>DIFFERENCE BETWEEN  LECTURES &amp; SEMINARS 1</vt:lpstr>
      <vt:lpstr>DIFFERENCE BETWEEN  LECTURES &amp; SEMINARS 2</vt:lpstr>
      <vt:lpstr>READING FOR A DEGREE</vt:lpstr>
      <vt:lpstr>PRIMARY SOURCES</vt:lpstr>
      <vt:lpstr>BOOKS: PRIMARY AND SECONDARY/ CONTEXTUAL, CRITICAL, CREATIVE </vt:lpstr>
      <vt:lpstr>READING FOR HE STUDY IS VERY DIFFERENT FROM EVERYDAY READING </vt:lpstr>
      <vt:lpstr>DIFFICULTIES WITH READING</vt:lpstr>
      <vt:lpstr>READING STRATEGIES</vt:lpstr>
      <vt:lpstr>2. QUESTION:</vt:lpstr>
      <vt:lpstr>4. RECITE/REMEMBER</vt:lpstr>
      <vt:lpstr>RESEARCH NOTES: GENERAL</vt:lpstr>
      <vt:lpstr>PowerPoint Presentation</vt:lpstr>
      <vt:lpstr>THE MECHANICS OF READING  &amp; NOTE TAKING FOR ESSAYS &amp; PRESENTATIONS</vt:lpstr>
      <vt:lpstr>EXAMPLE TEMPLATE :  LISTENING &amp; WRITING</vt:lpstr>
      <vt:lpstr>EXAMPLE TEMPLATE :  READING &amp; WRITING</vt:lpstr>
      <vt:lpstr>NOTES ARE  MADE NOT GIVEN:</vt:lpstr>
      <vt:lpstr>MAKING NOTES DOES NOT END WITH THE LECTURE</vt:lpstr>
      <vt:lpstr>NOTES CON’T </vt:lpstr>
      <vt:lpstr>PORTFOLIO TASKS: 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Engaging with Culture Prt1: Note taking/taking note</dc:title>
  <dc:creator>IT</dc:creator>
  <cp:lastModifiedBy>Jeni Williams</cp:lastModifiedBy>
  <cp:revision>54</cp:revision>
  <dcterms:created xsi:type="dcterms:W3CDTF">2009-09-15T16:01:44Z</dcterms:created>
  <dcterms:modified xsi:type="dcterms:W3CDTF">2016-09-25T23:35:58Z</dcterms:modified>
</cp:coreProperties>
</file>