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2" r:id="rId1"/>
  </p:sldMasterIdLst>
  <p:sldIdLst>
    <p:sldId id="256" r:id="rId2"/>
    <p:sldId id="260" r:id="rId3"/>
    <p:sldId id="261" r:id="rId4"/>
    <p:sldId id="262" r:id="rId5"/>
    <p:sldId id="277" r:id="rId6"/>
    <p:sldId id="276" r:id="rId7"/>
    <p:sldId id="275" r:id="rId8"/>
    <p:sldId id="274" r:id="rId9"/>
    <p:sldId id="273" r:id="rId10"/>
    <p:sldId id="272" r:id="rId11"/>
    <p:sldId id="266" r:id="rId12"/>
    <p:sldId id="271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6" d="100"/>
          <a:sy n="66" d="100"/>
        </p:scale>
        <p:origin x="90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B5898F52-2787-4BA2-BBBC-9395E9F86D50}" type="datetimeFigureOut">
              <a:rPr lang="en-US" smtClean="0"/>
              <a:t>12/1/2021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52608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12/1/2021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858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5898F52-2787-4BA2-BBBC-9395E9F86D50}" type="datetimeFigureOut">
              <a:rPr lang="en-US" smtClean="0"/>
              <a:t>12/1/2021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41606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12/1/2021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63022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12/1/2021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75369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12/1/2021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81867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12/1/2021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82515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12/1/2021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9849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12/1/2021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63864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pPr/>
              <a:t>12/1/2021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5599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5898F52-2787-4BA2-BBBC-9395E9F86D50}" type="datetimeFigureOut">
              <a:rPr lang="en-US" smtClean="0"/>
              <a:pPr/>
              <a:t>12/1/2021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47756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5898F52-2787-4BA2-BBBC-9395E9F86D50}" type="datetimeFigureOut">
              <a:rPr lang="en-US" smtClean="0"/>
              <a:pPr/>
              <a:t>12/1/2021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71961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5898F52-2787-4BA2-BBBC-9395E9F86D50}" type="datetimeFigureOut">
              <a:rPr lang="en-US" smtClean="0"/>
              <a:pPr/>
              <a:t>12/1/2021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845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pPr/>
              <a:t>12/1/2021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36517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pPr/>
              <a:t>12/1/2021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29523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12/1/2021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829502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5898F52-2787-4BA2-BBBC-9395E9F86D50}" type="datetimeFigureOut">
              <a:rPr lang="en-US" smtClean="0"/>
              <a:t>12/1/2021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95707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898F52-2787-4BA2-BBBC-9395E9F86D50}" type="datetimeFigureOut">
              <a:rPr lang="en-US" smtClean="0"/>
              <a:pPr/>
              <a:t>12/1/2021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09340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65" r:id="rId3"/>
    <p:sldLayoutId id="2147483766" r:id="rId4"/>
    <p:sldLayoutId id="2147483767" r:id="rId5"/>
    <p:sldLayoutId id="2147483768" r:id="rId6"/>
    <p:sldLayoutId id="2147483769" r:id="rId7"/>
    <p:sldLayoutId id="2147483770" r:id="rId8"/>
    <p:sldLayoutId id="2147483771" r:id="rId9"/>
    <p:sldLayoutId id="2147483772" r:id="rId10"/>
    <p:sldLayoutId id="2147483773" r:id="rId11"/>
    <p:sldLayoutId id="2147483774" r:id="rId12"/>
    <p:sldLayoutId id="2147483775" r:id="rId13"/>
    <p:sldLayoutId id="2147483776" r:id="rId14"/>
    <p:sldLayoutId id="2147483777" r:id="rId15"/>
    <p:sldLayoutId id="2147483778" r:id="rId16"/>
    <p:sldLayoutId id="214748377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3" descr="Connected lines and dots on a purple and orange gradient background">
            <a:extLst>
              <a:ext uri="{FF2B5EF4-FFF2-40B4-BE49-F238E27FC236}">
                <a16:creationId xmlns:a16="http://schemas.microsoft.com/office/drawing/2014/main" id="{66E565BF-5440-43FC-A19C-A81EAE73609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8221" r="9091" b="1517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A6881CD-B720-4EC8-8F6F-800C59FF29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1115" y="1191585"/>
            <a:ext cx="12191980" cy="1825096"/>
          </a:xfrm>
        </p:spPr>
        <p:txBody>
          <a:bodyPr>
            <a:normAutofit/>
          </a:bodyPr>
          <a:lstStyle/>
          <a:p>
            <a:r>
              <a:rPr lang="en-GB" sz="4800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PROJECT MANAGEMENT PLAN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0AF727A-DE8C-465F-9743-1657F60E690F}"/>
              </a:ext>
            </a:extLst>
          </p:cNvPr>
          <p:cNvSpPr txBox="1"/>
          <p:nvPr/>
        </p:nvSpPr>
        <p:spPr>
          <a:xfrm>
            <a:off x="1065287" y="3429000"/>
            <a:ext cx="593059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Module title: Managing projects in the workplace </a:t>
            </a:r>
          </a:p>
          <a:p>
            <a:r>
              <a:rPr lang="en-GB" b="1" dirty="0"/>
              <a:t>Module code: BMSW5104</a:t>
            </a:r>
          </a:p>
          <a:p>
            <a:r>
              <a:rPr lang="en-GB" b="1" dirty="0"/>
              <a:t>Lecturers name: </a:t>
            </a:r>
            <a:r>
              <a:rPr lang="en-GB" b="1" dirty="0" err="1"/>
              <a:t>Daminabo</a:t>
            </a:r>
            <a:r>
              <a:rPr lang="en-GB" b="1" dirty="0"/>
              <a:t> </a:t>
            </a:r>
            <a:r>
              <a:rPr lang="en-GB" b="1" dirty="0" err="1"/>
              <a:t>Pokubo</a:t>
            </a:r>
            <a:endParaRPr lang="en-GB" b="1" dirty="0"/>
          </a:p>
          <a:p>
            <a:r>
              <a:rPr lang="en-GB" b="1" dirty="0"/>
              <a:t>Student name: Sara Al Hashidi </a:t>
            </a:r>
          </a:p>
          <a:p>
            <a:r>
              <a:rPr lang="en-GB" b="1" dirty="0"/>
              <a:t>Student ID: 1919947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9C5CD0-9715-4047-A1CB-5A140E6B1D6B}"/>
              </a:ext>
            </a:extLst>
          </p:cNvPr>
          <p:cNvSpPr txBox="1"/>
          <p:nvPr/>
        </p:nvSpPr>
        <p:spPr>
          <a:xfrm flipH="1">
            <a:off x="891115" y="1734801"/>
            <a:ext cx="46482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Assignment title:</a:t>
            </a:r>
          </a:p>
        </p:txBody>
      </p:sp>
    </p:spTree>
    <p:extLst>
      <p:ext uri="{BB962C8B-B14F-4D97-AF65-F5344CB8AC3E}">
        <p14:creationId xmlns:p14="http://schemas.microsoft.com/office/powerpoint/2010/main" val="3475073149"/>
      </p:ext>
    </p:extLst>
  </p:cSld>
  <p:clrMapOvr>
    <a:masterClrMapping/>
  </p:clrMapOvr>
  <p:transition spd="slow"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6A3F16E-CC60-4737-8CBB-9568A351D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Project Management or Plan Icon Concept. One Task Failed. Paper Sheets with  Check Marks, Abstract Text and Marker. Stock Vector - Illustration of  color, market: 132595137">
            <a:extLst>
              <a:ext uri="{FF2B5EF4-FFF2-40B4-BE49-F238E27FC236}">
                <a16:creationId xmlns:a16="http://schemas.microsoft.com/office/drawing/2014/main" id="{E18FACB8-8495-4294-9922-46F5B86CF06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466"/>
          <a:stretch/>
        </p:blipFill>
        <p:spPr bwMode="auto">
          <a:xfrm>
            <a:off x="6937105" y="1364343"/>
            <a:ext cx="4669460" cy="491308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C0DABE73-66EA-42B0-AB0A-9FB1C0AD7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36C8DBA-D7B5-4A9A-845B-43FBEA62A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730"/>
          <a:stretch/>
        </p:blipFill>
        <p:spPr>
          <a:xfrm rot="16200000">
            <a:off x="-1266906" y="2188762"/>
            <a:ext cx="6860373" cy="248285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5180527-739F-4825-AAB3-17855D68D4E0}"/>
              </a:ext>
            </a:extLst>
          </p:cNvPr>
          <p:cNvSpPr txBox="1"/>
          <p:nvPr/>
        </p:nvSpPr>
        <p:spPr>
          <a:xfrm flipH="1">
            <a:off x="5197202" y="580571"/>
            <a:ext cx="28426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i="1" dirty="0"/>
              <a:t>Introduction</a:t>
            </a:r>
            <a:r>
              <a:rPr lang="en-GB" sz="3600" i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844FD60-30C5-49BE-970A-4DFBE0942F78}"/>
              </a:ext>
            </a:extLst>
          </p:cNvPr>
          <p:cNvSpPr txBox="1"/>
          <p:nvPr/>
        </p:nvSpPr>
        <p:spPr>
          <a:xfrm flipH="1">
            <a:off x="3731476" y="1807473"/>
            <a:ext cx="3713265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i="1" dirty="0"/>
              <a:t>Project management plan</a:t>
            </a:r>
          </a:p>
          <a:p>
            <a:endParaRPr lang="en-GB" b="1" i="1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i="1" dirty="0"/>
              <a:t>Project scope</a:t>
            </a:r>
          </a:p>
          <a:p>
            <a:endParaRPr lang="en-GB" b="1" i="1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i="1" dirty="0"/>
              <a:t>Project life cycle</a:t>
            </a:r>
          </a:p>
          <a:p>
            <a:endParaRPr lang="en-GB" b="1" i="1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i="1" dirty="0"/>
              <a:t>Stakeholder analysis</a:t>
            </a:r>
          </a:p>
          <a:p>
            <a:endParaRPr lang="en-GB" b="1" i="1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i="1" dirty="0"/>
              <a:t>Work breakdown structure</a:t>
            </a:r>
          </a:p>
          <a:p>
            <a:endParaRPr lang="en-GB" b="1" i="1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i="1" dirty="0"/>
              <a:t>Quad chart</a:t>
            </a:r>
          </a:p>
          <a:p>
            <a:endParaRPr lang="en-GB" b="1" i="1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i="1" dirty="0"/>
              <a:t>Risk assessment </a:t>
            </a:r>
          </a:p>
          <a:p>
            <a:endParaRPr lang="en-GB" b="1" i="1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i="1" dirty="0"/>
              <a:t>Tuckman’s theory </a:t>
            </a:r>
          </a:p>
        </p:txBody>
      </p:sp>
    </p:spTree>
    <p:extLst>
      <p:ext uri="{BB962C8B-B14F-4D97-AF65-F5344CB8AC3E}">
        <p14:creationId xmlns:p14="http://schemas.microsoft.com/office/powerpoint/2010/main" val="34481185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6A3F16E-CC60-4737-8CBB-9568A351D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Diagram, timeline&#10;&#10;Description automatically generated">
            <a:extLst>
              <a:ext uri="{FF2B5EF4-FFF2-40B4-BE49-F238E27FC236}">
                <a16:creationId xmlns:a16="http://schemas.microsoft.com/office/drawing/2014/main" id="{35835DD8-C653-4A0F-8439-324E4CBF48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3844" y="2338986"/>
            <a:ext cx="5152311" cy="39672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C0DABE73-66EA-42B0-AB0A-9FB1C0AD7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336C8DBA-D7B5-4A9A-845B-43FBEA62A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730"/>
          <a:stretch/>
        </p:blipFill>
        <p:spPr>
          <a:xfrm rot="16200000">
            <a:off x="-1266906" y="2188762"/>
            <a:ext cx="6860373" cy="24828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124ABB0-D047-464F-B526-A54FEC5C8C24}"/>
              </a:ext>
            </a:extLst>
          </p:cNvPr>
          <p:cNvSpPr txBox="1"/>
          <p:nvPr/>
        </p:nvSpPr>
        <p:spPr>
          <a:xfrm flipH="1">
            <a:off x="3847373" y="507999"/>
            <a:ext cx="60729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i="1" dirty="0"/>
              <a:t>Project management plan</a:t>
            </a:r>
            <a:r>
              <a:rPr lang="en-GB" sz="3600" i="1" dirty="0"/>
              <a:t>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5B0F005-C39C-43A8-A713-432612518C54}"/>
              </a:ext>
            </a:extLst>
          </p:cNvPr>
          <p:cNvSpPr txBox="1"/>
          <p:nvPr/>
        </p:nvSpPr>
        <p:spPr>
          <a:xfrm flipH="1">
            <a:off x="3465430" y="1444973"/>
            <a:ext cx="445937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/>
              <a:t>Project management is a formal document that defines how the project should be carried out.</a:t>
            </a:r>
          </a:p>
          <a:p>
            <a:r>
              <a:rPr lang="en-GB" b="1" dirty="0"/>
              <a:t>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/>
              <a:t>It outlines the scope, goals, budget, timeline and deliverables of a project.</a:t>
            </a:r>
          </a:p>
          <a:p>
            <a:endParaRPr lang="en-GB" b="1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/>
              <a:t> Project management plan adds structure to the process by assigning an order to all the important parts involved in the plan.</a:t>
            </a:r>
          </a:p>
        </p:txBody>
      </p:sp>
    </p:spTree>
    <p:extLst>
      <p:ext uri="{BB962C8B-B14F-4D97-AF65-F5344CB8AC3E}">
        <p14:creationId xmlns:p14="http://schemas.microsoft.com/office/powerpoint/2010/main" val="5408653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6A3F16E-CC60-4737-8CBB-9568A351D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DABE73-66EA-42B0-AB0A-9FB1C0AD7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36C8DBA-D7B5-4A9A-845B-43FBEA62A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730"/>
          <a:stretch/>
        </p:blipFill>
        <p:spPr>
          <a:xfrm rot="16200000">
            <a:off x="-1266906" y="2188762"/>
            <a:ext cx="6860373" cy="248285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EEC734A-1AB4-4259-ADC4-3E4D8C07FB90}"/>
              </a:ext>
            </a:extLst>
          </p:cNvPr>
          <p:cNvSpPr txBox="1"/>
          <p:nvPr/>
        </p:nvSpPr>
        <p:spPr>
          <a:xfrm flipH="1">
            <a:off x="4337698" y="449942"/>
            <a:ext cx="43096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i="1" dirty="0"/>
              <a:t>Project scope</a:t>
            </a:r>
            <a:r>
              <a:rPr lang="en-GB" sz="3600" i="1" dirty="0"/>
              <a:t>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736EB56-D017-4F28-B4D4-8FAE00E0FF15}"/>
              </a:ext>
            </a:extLst>
          </p:cNvPr>
          <p:cNvSpPr txBox="1"/>
          <p:nvPr/>
        </p:nvSpPr>
        <p:spPr>
          <a:xfrm flipH="1">
            <a:off x="3619783" y="1674674"/>
            <a:ext cx="672890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/>
              <a:t>Scope defines the features and functions of a product, or the scope work needed to complete a project.</a:t>
            </a:r>
          </a:p>
          <a:p>
            <a:endParaRPr lang="en-GB" b="1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/>
              <a:t>Identifies the project needs, the objectives, goals of project and all the schedules included within the project.</a:t>
            </a:r>
          </a:p>
        </p:txBody>
      </p:sp>
      <p:pic>
        <p:nvPicPr>
          <p:cNvPr id="4" name="Picture 3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D9862566-B18A-411C-8D45-E9D2574D59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4810" y="3532418"/>
            <a:ext cx="7707086" cy="287886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05184196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6A3F16E-CC60-4737-8CBB-9568A351D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DABE73-66EA-42B0-AB0A-9FB1C0AD7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36C8DBA-D7B5-4A9A-845B-43FBEA62A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730"/>
          <a:stretch/>
        </p:blipFill>
        <p:spPr>
          <a:xfrm rot="16200000">
            <a:off x="-1266906" y="2188762"/>
            <a:ext cx="6860373" cy="24828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40802F0-B406-495D-9DCE-4F7F880098B8}"/>
              </a:ext>
            </a:extLst>
          </p:cNvPr>
          <p:cNvSpPr txBox="1"/>
          <p:nvPr/>
        </p:nvSpPr>
        <p:spPr>
          <a:xfrm flipH="1">
            <a:off x="3978001" y="507999"/>
            <a:ext cx="46289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i="1" dirty="0"/>
              <a:t>Project life cycle</a:t>
            </a:r>
            <a:r>
              <a:rPr lang="en-GB" sz="3600" i="1" dirty="0"/>
              <a:t> </a:t>
            </a: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0C9C0357-A4F0-45AC-BB84-068D5C605A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7542" y="1329130"/>
            <a:ext cx="7557579" cy="52322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2853336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6A3F16E-CC60-4737-8CBB-9568A351D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4" name="Picture 3" descr="A picture containing text, businesscard, vector graphics&#10;&#10;Description automatically generated">
            <a:extLst>
              <a:ext uri="{FF2B5EF4-FFF2-40B4-BE49-F238E27FC236}">
                <a16:creationId xmlns:a16="http://schemas.microsoft.com/office/drawing/2014/main" id="{488DD3F6-1010-4EE0-84E2-4520377A67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8301" y="2074863"/>
            <a:ext cx="6374615" cy="440892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C0DABE73-66EA-42B0-AB0A-9FB1C0AD7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36C8DBA-D7B5-4A9A-845B-43FBEA62A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730"/>
          <a:stretch/>
        </p:blipFill>
        <p:spPr>
          <a:xfrm rot="16200000">
            <a:off x="-1266906" y="2188762"/>
            <a:ext cx="6860373" cy="24828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48852AB-B0F0-4780-9F24-C13D7D989656}"/>
              </a:ext>
            </a:extLst>
          </p:cNvPr>
          <p:cNvSpPr txBox="1"/>
          <p:nvPr/>
        </p:nvSpPr>
        <p:spPr>
          <a:xfrm flipH="1">
            <a:off x="4040525" y="507999"/>
            <a:ext cx="47450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i="1" dirty="0"/>
              <a:t>Stakeholder analysis</a:t>
            </a:r>
            <a:r>
              <a:rPr lang="en-GB" sz="3600" i="1" dirty="0"/>
              <a:t>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480B44D-801C-4A86-806E-2C6629EE38DA}"/>
              </a:ext>
            </a:extLst>
          </p:cNvPr>
          <p:cNvSpPr txBox="1"/>
          <p:nvPr/>
        </p:nvSpPr>
        <p:spPr>
          <a:xfrm>
            <a:off x="3744686" y="1662329"/>
            <a:ext cx="41946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/>
              <a:t>Stakeholders involved</a:t>
            </a:r>
          </a:p>
          <a:p>
            <a:r>
              <a:rPr lang="en-GB" b="1" dirty="0"/>
              <a:t>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/>
              <a:t>Interests </a:t>
            </a:r>
          </a:p>
          <a:p>
            <a:endParaRPr lang="en-GB" b="1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/>
              <a:t>Importance </a:t>
            </a:r>
          </a:p>
          <a:p>
            <a:endParaRPr lang="en-GB" b="1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/>
              <a:t>Influence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41721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6A3F16E-CC60-4737-8CBB-9568A351D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DABE73-66EA-42B0-AB0A-9FB1C0AD7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36C8DBA-D7B5-4A9A-845B-43FBEA62A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730"/>
          <a:stretch/>
        </p:blipFill>
        <p:spPr>
          <a:xfrm rot="16200000">
            <a:off x="-1266906" y="2188762"/>
            <a:ext cx="6860373" cy="24828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DAC2AF6-6435-4913-A7C2-3DD49F5ACD43}"/>
              </a:ext>
            </a:extLst>
          </p:cNvPr>
          <p:cNvSpPr txBox="1"/>
          <p:nvPr/>
        </p:nvSpPr>
        <p:spPr>
          <a:xfrm flipH="1">
            <a:off x="3861887" y="435428"/>
            <a:ext cx="60729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i="1" dirty="0"/>
              <a:t>Work breakdown structure</a:t>
            </a:r>
            <a:r>
              <a:rPr lang="en-GB" sz="3600" i="1" dirty="0"/>
              <a:t>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D5B1948-9233-43F1-AF92-42EB914B3A58}"/>
              </a:ext>
            </a:extLst>
          </p:cNvPr>
          <p:cNvSpPr txBox="1"/>
          <p:nvPr/>
        </p:nvSpPr>
        <p:spPr>
          <a:xfrm>
            <a:off x="3755822" y="1640115"/>
            <a:ext cx="340639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/>
              <a:t>Work packages</a:t>
            </a:r>
          </a:p>
          <a:p>
            <a:r>
              <a:rPr lang="en-GB" b="1" dirty="0"/>
              <a:t>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/>
              <a:t>Cost</a:t>
            </a:r>
          </a:p>
          <a:p>
            <a:endParaRPr lang="en-GB" b="1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/>
              <a:t>Duration</a:t>
            </a:r>
          </a:p>
          <a:p>
            <a:endParaRPr lang="en-GB" b="1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/>
              <a:t>Responsibility</a:t>
            </a:r>
          </a:p>
          <a:p>
            <a:endParaRPr lang="en-GB" b="1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/>
              <a:t>Resources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</p:txBody>
      </p:sp>
      <p:pic>
        <p:nvPicPr>
          <p:cNvPr id="4" name="Picture 3" descr="A picture containing corn, food, fresh&#10;&#10;Description automatically generated">
            <a:extLst>
              <a:ext uri="{FF2B5EF4-FFF2-40B4-BE49-F238E27FC236}">
                <a16:creationId xmlns:a16="http://schemas.microsoft.com/office/drawing/2014/main" id="{81B95B51-C427-4BF7-9442-01CB184DF12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4313" y="1852040"/>
            <a:ext cx="6270172" cy="483107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0208427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6A3F16E-CC60-4737-8CBB-9568A351D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DABE73-66EA-42B0-AB0A-9FB1C0AD7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36C8DBA-D7B5-4A9A-845B-43FBEA62A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730"/>
          <a:stretch/>
        </p:blipFill>
        <p:spPr>
          <a:xfrm rot="16200000">
            <a:off x="-1266906" y="2188762"/>
            <a:ext cx="6860373" cy="24828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73D9F53-9FED-4F97-B3E0-6717A54FD4C9}"/>
              </a:ext>
            </a:extLst>
          </p:cNvPr>
          <p:cNvSpPr txBox="1"/>
          <p:nvPr/>
        </p:nvSpPr>
        <p:spPr>
          <a:xfrm flipH="1">
            <a:off x="4123144" y="449942"/>
            <a:ext cx="28426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i="1" dirty="0"/>
              <a:t>Quad chart</a:t>
            </a:r>
            <a:r>
              <a:rPr lang="en-GB" sz="3600" i="1" dirty="0"/>
              <a:t> </a:t>
            </a:r>
          </a:p>
        </p:txBody>
      </p:sp>
      <p:pic>
        <p:nvPicPr>
          <p:cNvPr id="4" name="Picture 3" descr="Graphical user interface&#10;&#10;Description automatically generated">
            <a:extLst>
              <a:ext uri="{FF2B5EF4-FFF2-40B4-BE49-F238E27FC236}">
                <a16:creationId xmlns:a16="http://schemas.microsoft.com/office/drawing/2014/main" id="{27FFA4DE-24C7-4C45-8C49-5E44558D023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3340" y="2257757"/>
            <a:ext cx="5804537" cy="3867273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A2D1011-EF04-49E0-B93C-34EB9C87969A}"/>
              </a:ext>
            </a:extLst>
          </p:cNvPr>
          <p:cNvSpPr txBox="1"/>
          <p:nvPr/>
        </p:nvSpPr>
        <p:spPr>
          <a:xfrm>
            <a:off x="3818418" y="1546215"/>
            <a:ext cx="2653290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/>
              <a:t>Aim/objectives</a:t>
            </a:r>
          </a:p>
          <a:p>
            <a:r>
              <a:rPr lang="en-GB" b="1" dirty="0"/>
              <a:t>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/>
              <a:t>Stakeholders</a:t>
            </a:r>
          </a:p>
          <a:p>
            <a:endParaRPr lang="en-GB" b="1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/>
              <a:t>Desired results</a:t>
            </a:r>
          </a:p>
          <a:p>
            <a:endParaRPr lang="en-GB" b="1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/>
              <a:t>Measure of success</a:t>
            </a:r>
          </a:p>
        </p:txBody>
      </p:sp>
    </p:spTree>
    <p:extLst>
      <p:ext uri="{BB962C8B-B14F-4D97-AF65-F5344CB8AC3E}">
        <p14:creationId xmlns:p14="http://schemas.microsoft.com/office/powerpoint/2010/main" val="39015058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6A3F16E-CC60-4737-8CBB-9568A351D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DABE73-66EA-42B0-AB0A-9FB1C0AD7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36C8DBA-D7B5-4A9A-845B-43FBEA62A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730"/>
          <a:stretch/>
        </p:blipFill>
        <p:spPr>
          <a:xfrm rot="16200000">
            <a:off x="-1266906" y="2188762"/>
            <a:ext cx="6860373" cy="24828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1249680-6852-4723-951F-9DCB7DA46817}"/>
              </a:ext>
            </a:extLst>
          </p:cNvPr>
          <p:cNvSpPr txBox="1"/>
          <p:nvPr/>
        </p:nvSpPr>
        <p:spPr>
          <a:xfrm flipH="1">
            <a:off x="3919945" y="478971"/>
            <a:ext cx="51659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i="1" dirty="0"/>
              <a:t>Risk assessment</a:t>
            </a:r>
            <a:r>
              <a:rPr lang="en-GB" sz="3600" i="1" dirty="0"/>
              <a:t>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8910FB9-1F51-43B4-AEDC-F624771EC1E5}"/>
              </a:ext>
            </a:extLst>
          </p:cNvPr>
          <p:cNvSpPr txBox="1"/>
          <p:nvPr/>
        </p:nvSpPr>
        <p:spPr>
          <a:xfrm>
            <a:off x="3702447" y="1604273"/>
            <a:ext cx="29464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/>
              <a:t>Risk</a:t>
            </a:r>
          </a:p>
          <a:p>
            <a:endParaRPr lang="en-GB" b="1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/>
              <a:t>Impact</a:t>
            </a:r>
          </a:p>
          <a:p>
            <a:endParaRPr lang="en-GB" b="1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/>
              <a:t>Likelihood</a:t>
            </a:r>
          </a:p>
          <a:p>
            <a:endParaRPr lang="en-GB" b="1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/>
              <a:t>Overcome 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2096693-37FF-4D63-B66B-ED559FF6F9CF}"/>
              </a:ext>
            </a:extLst>
          </p:cNvPr>
          <p:cNvSpPr/>
          <p:nvPr/>
        </p:nvSpPr>
        <p:spPr>
          <a:xfrm>
            <a:off x="6252580" y="3323771"/>
            <a:ext cx="1062620" cy="25690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DB0FDE7-5620-45D8-AA1B-ECC587C02C92}"/>
              </a:ext>
            </a:extLst>
          </p:cNvPr>
          <p:cNvSpPr/>
          <p:nvPr/>
        </p:nvSpPr>
        <p:spPr>
          <a:xfrm>
            <a:off x="7637171" y="1828800"/>
            <a:ext cx="1245572" cy="40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FEB82B3-96E8-49D1-8BE7-7E76CACFC504}"/>
              </a:ext>
            </a:extLst>
          </p:cNvPr>
          <p:cNvSpPr/>
          <p:nvPr/>
        </p:nvSpPr>
        <p:spPr>
          <a:xfrm>
            <a:off x="9317968" y="2481943"/>
            <a:ext cx="1245571" cy="341085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44B5FD4-A3E5-48C8-8F3B-490817A5FADC}"/>
              </a:ext>
            </a:extLst>
          </p:cNvPr>
          <p:cNvSpPr txBox="1"/>
          <p:nvPr/>
        </p:nvSpPr>
        <p:spPr>
          <a:xfrm flipH="1">
            <a:off x="6252580" y="6009697"/>
            <a:ext cx="133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Budget</a:t>
            </a:r>
            <a:r>
              <a:rPr lang="en-GB" dirty="0"/>
              <a:t>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72D9C5E-D744-435B-B652-8FE6F51A0603}"/>
              </a:ext>
            </a:extLst>
          </p:cNvPr>
          <p:cNvSpPr txBox="1"/>
          <p:nvPr/>
        </p:nvSpPr>
        <p:spPr>
          <a:xfrm flipH="1">
            <a:off x="7479894" y="5983905"/>
            <a:ext cx="16350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Stakeholders</a:t>
            </a:r>
            <a:r>
              <a:rPr lang="en-GB" dirty="0"/>
              <a:t>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21DB47B-646A-412B-BED9-F589BB0A92EB}"/>
              </a:ext>
            </a:extLst>
          </p:cNvPr>
          <p:cNvSpPr txBox="1"/>
          <p:nvPr/>
        </p:nvSpPr>
        <p:spPr>
          <a:xfrm flipH="1">
            <a:off x="9089789" y="5941226"/>
            <a:ext cx="33589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Customer review</a:t>
            </a:r>
          </a:p>
        </p:txBody>
      </p:sp>
    </p:spTree>
    <p:extLst>
      <p:ext uri="{BB962C8B-B14F-4D97-AF65-F5344CB8AC3E}">
        <p14:creationId xmlns:p14="http://schemas.microsoft.com/office/powerpoint/2010/main" val="1791872236"/>
      </p:ext>
    </p:extLst>
  </p:cSld>
  <p:clrMapOvr>
    <a:masterClrMapping/>
  </p:clrMapOvr>
  <p:transition spd="slow">
    <p:wheel spokes="1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6A3F16E-CC60-4737-8CBB-9568A351D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DABE73-66EA-42B0-AB0A-9FB1C0AD7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36C8DBA-D7B5-4A9A-845B-43FBEA62A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730"/>
          <a:stretch/>
        </p:blipFill>
        <p:spPr>
          <a:xfrm rot="16200000">
            <a:off x="-1266906" y="2188762"/>
            <a:ext cx="6860373" cy="24828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37D1B28-E34B-4EC8-93E1-49D119D33112}"/>
              </a:ext>
            </a:extLst>
          </p:cNvPr>
          <p:cNvSpPr txBox="1"/>
          <p:nvPr/>
        </p:nvSpPr>
        <p:spPr>
          <a:xfrm flipH="1">
            <a:off x="4001449" y="420914"/>
            <a:ext cx="47595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i="1" dirty="0"/>
              <a:t>Tuckman’s theory</a:t>
            </a:r>
            <a:r>
              <a:rPr lang="en-GB" sz="3600" i="1" dirty="0"/>
              <a:t> </a:t>
            </a:r>
          </a:p>
        </p:txBody>
      </p:sp>
      <p:pic>
        <p:nvPicPr>
          <p:cNvPr id="3" name="Picture 2" descr="Timeline&#10;&#10;Description automatically generated">
            <a:extLst>
              <a:ext uri="{FF2B5EF4-FFF2-40B4-BE49-F238E27FC236}">
                <a16:creationId xmlns:a16="http://schemas.microsoft.com/office/drawing/2014/main" id="{E70FE5EB-6B4E-4BE3-B01C-D4A3FC1270C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1449" y="1666634"/>
            <a:ext cx="7677121" cy="437960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656736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Picture 42">
            <a:extLst>
              <a:ext uri="{FF2B5EF4-FFF2-40B4-BE49-F238E27FC236}">
                <a16:creationId xmlns:a16="http://schemas.microsoft.com/office/drawing/2014/main" id="{6ECDD1C7-3E51-40DC-8B85-24AA12A39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926BC0C6-2E6A-4FE0-8465-4642D24063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E770CA6A-B3B0-4826-A91F-B2B1F8922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83B0BC8-8C98-453A-98D4-F90CB3611024}"/>
              </a:ext>
            </a:extLst>
          </p:cNvPr>
          <p:cNvSpPr txBox="1"/>
          <p:nvPr/>
        </p:nvSpPr>
        <p:spPr>
          <a:xfrm>
            <a:off x="965200" y="965200"/>
            <a:ext cx="3367361" cy="432964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</a:pPr>
            <a:endParaRPr lang="en-US" sz="2000" i="1" cap="all" dirty="0"/>
          </a:p>
        </p:txBody>
      </p: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6FE641DB-A503-41DE-ACA6-36B41C6C2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621260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" name="Picture 50">
            <a:extLst>
              <a:ext uri="{FF2B5EF4-FFF2-40B4-BE49-F238E27FC236}">
                <a16:creationId xmlns:a16="http://schemas.microsoft.com/office/drawing/2014/main" id="{0CE42A09-4F29-4DF7-BE2A-F91C882A2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1DEBE24-68EC-4FA3-B648-458B0F71B34C}"/>
              </a:ext>
            </a:extLst>
          </p:cNvPr>
          <p:cNvSpPr txBox="1"/>
          <p:nvPr/>
        </p:nvSpPr>
        <p:spPr>
          <a:xfrm>
            <a:off x="4332561" y="373539"/>
            <a:ext cx="4731609" cy="52493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i="1" cap="all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 </a:t>
            </a:r>
          </a:p>
        </p:txBody>
      </p:sp>
    </p:spTree>
    <p:extLst>
      <p:ext uri="{BB962C8B-B14F-4D97-AF65-F5344CB8AC3E}">
        <p14:creationId xmlns:p14="http://schemas.microsoft.com/office/powerpoint/2010/main" val="39239150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6A3F16E-CC60-4737-8CBB-9568A351D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DABE73-66EA-42B0-AB0A-9FB1C0AD7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36C8DBA-D7B5-4A9A-845B-43FBEA62A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730"/>
          <a:stretch/>
        </p:blipFill>
        <p:spPr>
          <a:xfrm rot="16200000">
            <a:off x="-1266906" y="2188762"/>
            <a:ext cx="6860373" cy="24828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0771D4C-BE46-4BC4-A176-110BB86EDF7D}"/>
              </a:ext>
            </a:extLst>
          </p:cNvPr>
          <p:cNvSpPr txBox="1"/>
          <p:nvPr/>
        </p:nvSpPr>
        <p:spPr>
          <a:xfrm flipH="1">
            <a:off x="3948972" y="449943"/>
            <a:ext cx="50934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i="1"/>
              <a:t>Reference list</a:t>
            </a:r>
            <a:r>
              <a:rPr lang="en-GB" sz="3600" i="1"/>
              <a:t> </a:t>
            </a:r>
            <a:endParaRPr lang="en-GB" sz="3600" i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A1E3C4F-6690-4A85-AA00-12BC305D6D29}"/>
              </a:ext>
            </a:extLst>
          </p:cNvPr>
          <p:cNvSpPr txBox="1"/>
          <p:nvPr/>
        </p:nvSpPr>
        <p:spPr>
          <a:xfrm>
            <a:off x="3592838" y="1478868"/>
            <a:ext cx="8411029" cy="5380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rtl="0">
              <a:lnSpc>
                <a:spcPct val="107000"/>
              </a:lnSpc>
              <a:spcAft>
                <a:spcPts val="800"/>
              </a:spcAft>
              <a:buSzPts val="1100"/>
            </a:pPr>
            <a:r>
              <a:rPr lang="en-GB" sz="160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Business Opportunities. 2021. </a:t>
            </a:r>
            <a:r>
              <a:rPr lang="en-GB" sz="1600" i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Importance of Planning in Project Management – Productivity</a:t>
            </a:r>
            <a:r>
              <a:rPr lang="en-GB" sz="160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Available at: &lt;https://www.business-opportunities.biz/2019/12/28/importance-planning-project-management/&gt; [Accessed 17 November 2021].</a:t>
            </a:r>
          </a:p>
          <a:p>
            <a:pPr lvl="0" rtl="0">
              <a:lnSpc>
                <a:spcPct val="107000"/>
              </a:lnSpc>
              <a:spcAft>
                <a:spcPts val="800"/>
              </a:spcAft>
              <a:buSzPts val="1100"/>
            </a:pPr>
            <a:endParaRPr lang="en-GB" sz="160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  <a:buSzPts val="1100"/>
            </a:pPr>
            <a:r>
              <a:rPr lang="en-GB" sz="160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FreshBooks. 2021. </a:t>
            </a:r>
            <a:r>
              <a:rPr lang="en-GB" sz="1600" i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Tuckman's Theory: Five Stages of Team Development</a:t>
            </a:r>
            <a:r>
              <a:rPr lang="en-GB" sz="160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Available at: &lt;https://www.freshbooks.com/hub/other/tuckmans-theory&gt; [Accessed 17 November 2021].</a:t>
            </a:r>
            <a:endParaRPr lang="en-GB" sz="160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rtl="0">
              <a:lnSpc>
                <a:spcPct val="107000"/>
              </a:lnSpc>
              <a:spcAft>
                <a:spcPts val="800"/>
              </a:spcAft>
              <a:buSzPts val="1100"/>
            </a:pPr>
            <a:endParaRPr lang="en-GB" sz="1600">
              <a:solidFill>
                <a:srgbClr val="00000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SzPts val="1100"/>
            </a:pPr>
            <a:r>
              <a:rPr lang="en-GB" sz="160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Mindtools.com. 2021. </a:t>
            </a:r>
            <a:r>
              <a:rPr lang="en-GB" sz="1600" i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Stakeholder Analysis: Winning Support for Your Projects</a:t>
            </a:r>
            <a:r>
              <a:rPr lang="en-GB" sz="160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Available at: &lt;https://www.mindtools.com/pages/article/newPPM_07.htm&gt; [Accessed 18 November 2021].</a:t>
            </a:r>
            <a:endParaRPr lang="en-GB" sz="160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SzPts val="1100"/>
            </a:pPr>
            <a:endParaRPr lang="en-GB" sz="1600">
              <a:solidFill>
                <a:srgbClr val="00000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SzPts val="1100"/>
            </a:pPr>
            <a:r>
              <a:rPr lang="en-GB" sz="160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workbreakdownstructure.com. 2021. </a:t>
            </a:r>
            <a:r>
              <a:rPr lang="en-GB" sz="1600" i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Work Breakdown Structure</a:t>
            </a:r>
            <a:r>
              <a:rPr lang="en-GB" sz="160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Available at: &lt;https://www.workbreakdownstructure.com/&gt; [Accessed 17 November 2021].</a:t>
            </a:r>
            <a:endParaRPr lang="en-GB" sz="160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rtl="0">
              <a:lnSpc>
                <a:spcPct val="107000"/>
              </a:lnSpc>
              <a:spcAft>
                <a:spcPts val="800"/>
              </a:spcAft>
              <a:buSzPts val="1100"/>
            </a:pPr>
            <a:endParaRPr lang="en-GB" sz="160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rtl="0">
              <a:lnSpc>
                <a:spcPct val="107000"/>
              </a:lnSpc>
              <a:spcAft>
                <a:spcPts val="800"/>
              </a:spcAft>
              <a:buSzPts val="1100"/>
            </a:pP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12846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233</TotalTime>
  <Words>360</Words>
  <Application>Microsoft Office PowerPoint</Application>
  <PresentationFormat>Widescreen</PresentationFormat>
  <Paragraphs>81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Century Gothic</vt:lpstr>
      <vt:lpstr>Wingdings</vt:lpstr>
      <vt:lpstr>Vapor Trail</vt:lpstr>
      <vt:lpstr>PROJECT MANAGEMENT PLAN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sara</dc:creator>
  <cp:lastModifiedBy>sara</cp:lastModifiedBy>
  <cp:revision>10</cp:revision>
  <dcterms:created xsi:type="dcterms:W3CDTF">2021-11-28T22:11:58Z</dcterms:created>
  <dcterms:modified xsi:type="dcterms:W3CDTF">2021-12-02T00:47:04Z</dcterms:modified>
</cp:coreProperties>
</file>