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8" r:id="rId6"/>
    <p:sldId id="257" r:id="rId7"/>
    <p:sldId id="259" r:id="rId8"/>
    <p:sldId id="260" r:id="rId9"/>
    <p:sldId id="261" r:id="rId10"/>
    <p:sldId id="262" r:id="rId11"/>
    <p:sldId id="263" r:id="rId12"/>
    <p:sldId id="264" r:id="rId13"/>
    <p:sldId id="265" r:id="rId14"/>
    <p:sldId id="266" r:id="rId15"/>
    <p:sldId id="267" r:id="rId16"/>
    <p:sldId id="268" r:id="rId17"/>
    <p:sldId id="26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649" autoAdjust="0"/>
    <p:restoredTop sz="94660"/>
  </p:normalViewPr>
  <p:slideViewPr>
    <p:cSldViewPr snapToGrid="0">
      <p:cViewPr varScale="1">
        <p:scale>
          <a:sx n="78" d="100"/>
          <a:sy n="78" d="100"/>
        </p:scale>
        <p:origin x="667"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9B1F3-01BD-9771-B8C0-52126919219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977A4AE-20EE-191D-D0FF-45BD5FFA2C4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754AFAD-E00A-9652-C398-0BF384286B88}"/>
              </a:ext>
            </a:extLst>
          </p:cNvPr>
          <p:cNvSpPr>
            <a:spLocks noGrp="1"/>
          </p:cNvSpPr>
          <p:nvPr>
            <p:ph type="dt" sz="half" idx="10"/>
          </p:nvPr>
        </p:nvSpPr>
        <p:spPr/>
        <p:txBody>
          <a:bodyPr/>
          <a:lstStyle/>
          <a:p>
            <a:fld id="{EEB07E3B-0F15-45D1-B5C4-125B42E7AA87}" type="datetimeFigureOut">
              <a:rPr lang="en-GB" smtClean="0"/>
              <a:t>10/10/2025</a:t>
            </a:fld>
            <a:endParaRPr lang="en-GB"/>
          </a:p>
        </p:txBody>
      </p:sp>
      <p:sp>
        <p:nvSpPr>
          <p:cNvPr id="5" name="Footer Placeholder 4">
            <a:extLst>
              <a:ext uri="{FF2B5EF4-FFF2-40B4-BE49-F238E27FC236}">
                <a16:creationId xmlns:a16="http://schemas.microsoft.com/office/drawing/2014/main" id="{D8806F5B-1700-BD5C-1C44-06DBF8A9F2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148A44-7B97-0F1F-3498-117A779F6E0A}"/>
              </a:ext>
            </a:extLst>
          </p:cNvPr>
          <p:cNvSpPr>
            <a:spLocks noGrp="1"/>
          </p:cNvSpPr>
          <p:nvPr>
            <p:ph type="sldNum" sz="quarter" idx="12"/>
          </p:nvPr>
        </p:nvSpPr>
        <p:spPr/>
        <p:txBody>
          <a:bodyPr/>
          <a:lstStyle/>
          <a:p>
            <a:fld id="{49145034-012E-4206-9936-8B4E2FC46BDC}" type="slidenum">
              <a:rPr lang="en-GB" smtClean="0"/>
              <a:t>‹#›</a:t>
            </a:fld>
            <a:endParaRPr lang="en-GB"/>
          </a:p>
        </p:txBody>
      </p:sp>
    </p:spTree>
    <p:extLst>
      <p:ext uri="{BB962C8B-B14F-4D97-AF65-F5344CB8AC3E}">
        <p14:creationId xmlns:p14="http://schemas.microsoft.com/office/powerpoint/2010/main" val="25846610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4EA2C-7E93-BE21-28D3-E970550B55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255490-2DA4-F597-2EBA-B273D5D2843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F021C0-4FE5-7F04-DA88-27909FAF94BA}"/>
              </a:ext>
            </a:extLst>
          </p:cNvPr>
          <p:cNvSpPr>
            <a:spLocks noGrp="1"/>
          </p:cNvSpPr>
          <p:nvPr>
            <p:ph type="dt" sz="half" idx="10"/>
          </p:nvPr>
        </p:nvSpPr>
        <p:spPr/>
        <p:txBody>
          <a:bodyPr/>
          <a:lstStyle/>
          <a:p>
            <a:fld id="{EEB07E3B-0F15-45D1-B5C4-125B42E7AA87}" type="datetimeFigureOut">
              <a:rPr lang="en-GB" smtClean="0"/>
              <a:t>10/10/2025</a:t>
            </a:fld>
            <a:endParaRPr lang="en-GB"/>
          </a:p>
        </p:txBody>
      </p:sp>
      <p:sp>
        <p:nvSpPr>
          <p:cNvPr id="5" name="Footer Placeholder 4">
            <a:extLst>
              <a:ext uri="{FF2B5EF4-FFF2-40B4-BE49-F238E27FC236}">
                <a16:creationId xmlns:a16="http://schemas.microsoft.com/office/drawing/2014/main" id="{927EC4E7-A0A4-ACE7-407D-0954E398ED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6174C8-EAB1-D0F2-1DD0-DF71485B2D3F}"/>
              </a:ext>
            </a:extLst>
          </p:cNvPr>
          <p:cNvSpPr>
            <a:spLocks noGrp="1"/>
          </p:cNvSpPr>
          <p:nvPr>
            <p:ph type="sldNum" sz="quarter" idx="12"/>
          </p:nvPr>
        </p:nvSpPr>
        <p:spPr/>
        <p:txBody>
          <a:bodyPr/>
          <a:lstStyle/>
          <a:p>
            <a:fld id="{49145034-012E-4206-9936-8B4E2FC46BDC}" type="slidenum">
              <a:rPr lang="en-GB" smtClean="0"/>
              <a:t>‹#›</a:t>
            </a:fld>
            <a:endParaRPr lang="en-GB"/>
          </a:p>
        </p:txBody>
      </p:sp>
    </p:spTree>
    <p:extLst>
      <p:ext uri="{BB962C8B-B14F-4D97-AF65-F5344CB8AC3E}">
        <p14:creationId xmlns:p14="http://schemas.microsoft.com/office/powerpoint/2010/main" val="19051782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CAD9B-3025-FABE-B5A8-B62366DFE6E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E3D1590-E18E-850F-5EA1-1C3CCCD832E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B1A4065-6FE2-0984-462D-12612B23CB06}"/>
              </a:ext>
            </a:extLst>
          </p:cNvPr>
          <p:cNvSpPr>
            <a:spLocks noGrp="1"/>
          </p:cNvSpPr>
          <p:nvPr>
            <p:ph type="dt" sz="half" idx="10"/>
          </p:nvPr>
        </p:nvSpPr>
        <p:spPr/>
        <p:txBody>
          <a:bodyPr/>
          <a:lstStyle/>
          <a:p>
            <a:fld id="{EEB07E3B-0F15-45D1-B5C4-125B42E7AA87}" type="datetimeFigureOut">
              <a:rPr lang="en-GB" smtClean="0"/>
              <a:t>10/10/2025</a:t>
            </a:fld>
            <a:endParaRPr lang="en-GB"/>
          </a:p>
        </p:txBody>
      </p:sp>
      <p:sp>
        <p:nvSpPr>
          <p:cNvPr id="5" name="Footer Placeholder 4">
            <a:extLst>
              <a:ext uri="{FF2B5EF4-FFF2-40B4-BE49-F238E27FC236}">
                <a16:creationId xmlns:a16="http://schemas.microsoft.com/office/drawing/2014/main" id="{3FAB1E0A-CC9A-921D-C680-33C9822F06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970D9F-9C49-81B3-D6FD-AFF0942CDFF2}"/>
              </a:ext>
            </a:extLst>
          </p:cNvPr>
          <p:cNvSpPr>
            <a:spLocks noGrp="1"/>
          </p:cNvSpPr>
          <p:nvPr>
            <p:ph type="sldNum" sz="quarter" idx="12"/>
          </p:nvPr>
        </p:nvSpPr>
        <p:spPr/>
        <p:txBody>
          <a:bodyPr/>
          <a:lstStyle/>
          <a:p>
            <a:fld id="{49145034-012E-4206-9936-8B4E2FC46BDC}" type="slidenum">
              <a:rPr lang="en-GB" smtClean="0"/>
              <a:t>‹#›</a:t>
            </a:fld>
            <a:endParaRPr lang="en-GB"/>
          </a:p>
        </p:txBody>
      </p:sp>
    </p:spTree>
    <p:extLst>
      <p:ext uri="{BB962C8B-B14F-4D97-AF65-F5344CB8AC3E}">
        <p14:creationId xmlns:p14="http://schemas.microsoft.com/office/powerpoint/2010/main" val="3919933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BFDFF-4548-01A3-1062-525C9C13B5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1FE21FA-BE70-009B-06C2-FCD5780154F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B2DBAAB-D91E-B7A3-1CF7-E7384786D0F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DB5D877-7654-BF13-E787-AC498E498E67}"/>
              </a:ext>
            </a:extLst>
          </p:cNvPr>
          <p:cNvSpPr>
            <a:spLocks noGrp="1"/>
          </p:cNvSpPr>
          <p:nvPr>
            <p:ph type="dt" sz="half" idx="10"/>
          </p:nvPr>
        </p:nvSpPr>
        <p:spPr/>
        <p:txBody>
          <a:bodyPr/>
          <a:lstStyle/>
          <a:p>
            <a:fld id="{EEB07E3B-0F15-45D1-B5C4-125B42E7AA87}" type="datetimeFigureOut">
              <a:rPr lang="en-GB" smtClean="0"/>
              <a:t>10/10/2025</a:t>
            </a:fld>
            <a:endParaRPr lang="en-GB"/>
          </a:p>
        </p:txBody>
      </p:sp>
      <p:sp>
        <p:nvSpPr>
          <p:cNvPr id="6" name="Footer Placeholder 5">
            <a:extLst>
              <a:ext uri="{FF2B5EF4-FFF2-40B4-BE49-F238E27FC236}">
                <a16:creationId xmlns:a16="http://schemas.microsoft.com/office/drawing/2014/main" id="{CD365636-E46D-D2FF-EE9C-46656CCD8C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99D557-7E98-8B82-C822-5768A52BDAD3}"/>
              </a:ext>
            </a:extLst>
          </p:cNvPr>
          <p:cNvSpPr>
            <a:spLocks noGrp="1"/>
          </p:cNvSpPr>
          <p:nvPr>
            <p:ph type="sldNum" sz="quarter" idx="12"/>
          </p:nvPr>
        </p:nvSpPr>
        <p:spPr/>
        <p:txBody>
          <a:bodyPr/>
          <a:lstStyle/>
          <a:p>
            <a:fld id="{49145034-012E-4206-9936-8B4E2FC46BDC}" type="slidenum">
              <a:rPr lang="en-GB" smtClean="0"/>
              <a:t>‹#›</a:t>
            </a:fld>
            <a:endParaRPr lang="en-GB"/>
          </a:p>
        </p:txBody>
      </p:sp>
    </p:spTree>
    <p:extLst>
      <p:ext uri="{BB962C8B-B14F-4D97-AF65-F5344CB8AC3E}">
        <p14:creationId xmlns:p14="http://schemas.microsoft.com/office/powerpoint/2010/main" val="9008070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4AF1B-220B-79E3-5372-2A180E04531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D77F891-A1CF-6A7B-6F55-0766E6DA093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74BA31-85D7-DC85-989F-4834C086D4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2A95490-8673-FEBE-09BD-39FE19C32F8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0E12382-A7A2-16B5-7BCC-DF98B0EA858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758F045-34DE-AA35-90EF-34368392EB1D}"/>
              </a:ext>
            </a:extLst>
          </p:cNvPr>
          <p:cNvSpPr>
            <a:spLocks noGrp="1"/>
          </p:cNvSpPr>
          <p:nvPr>
            <p:ph type="dt" sz="half" idx="10"/>
          </p:nvPr>
        </p:nvSpPr>
        <p:spPr/>
        <p:txBody>
          <a:bodyPr/>
          <a:lstStyle/>
          <a:p>
            <a:fld id="{EEB07E3B-0F15-45D1-B5C4-125B42E7AA87}" type="datetimeFigureOut">
              <a:rPr lang="en-GB" smtClean="0"/>
              <a:t>10/10/2025</a:t>
            </a:fld>
            <a:endParaRPr lang="en-GB"/>
          </a:p>
        </p:txBody>
      </p:sp>
      <p:sp>
        <p:nvSpPr>
          <p:cNvPr id="8" name="Footer Placeholder 7">
            <a:extLst>
              <a:ext uri="{FF2B5EF4-FFF2-40B4-BE49-F238E27FC236}">
                <a16:creationId xmlns:a16="http://schemas.microsoft.com/office/drawing/2014/main" id="{A34814CE-A0C5-FB68-E966-F128847F596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4C179DD-D737-62B2-8131-D90237B7A8A0}"/>
              </a:ext>
            </a:extLst>
          </p:cNvPr>
          <p:cNvSpPr>
            <a:spLocks noGrp="1"/>
          </p:cNvSpPr>
          <p:nvPr>
            <p:ph type="sldNum" sz="quarter" idx="12"/>
          </p:nvPr>
        </p:nvSpPr>
        <p:spPr/>
        <p:txBody>
          <a:bodyPr/>
          <a:lstStyle/>
          <a:p>
            <a:fld id="{49145034-012E-4206-9936-8B4E2FC46BDC}" type="slidenum">
              <a:rPr lang="en-GB" smtClean="0"/>
              <a:t>‹#›</a:t>
            </a:fld>
            <a:endParaRPr lang="en-GB"/>
          </a:p>
        </p:txBody>
      </p:sp>
    </p:spTree>
    <p:extLst>
      <p:ext uri="{BB962C8B-B14F-4D97-AF65-F5344CB8AC3E}">
        <p14:creationId xmlns:p14="http://schemas.microsoft.com/office/powerpoint/2010/main" val="39356424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E05A0-0CCD-8E9C-CFE1-2A29EC2A79C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8586F4F-56D3-91EA-B8DF-6ED03D3FC49A}"/>
              </a:ext>
            </a:extLst>
          </p:cNvPr>
          <p:cNvSpPr>
            <a:spLocks noGrp="1"/>
          </p:cNvSpPr>
          <p:nvPr>
            <p:ph type="dt" sz="half" idx="10"/>
          </p:nvPr>
        </p:nvSpPr>
        <p:spPr/>
        <p:txBody>
          <a:bodyPr/>
          <a:lstStyle/>
          <a:p>
            <a:fld id="{EEB07E3B-0F15-45D1-B5C4-125B42E7AA87}" type="datetimeFigureOut">
              <a:rPr lang="en-GB" smtClean="0"/>
              <a:t>10/10/2025</a:t>
            </a:fld>
            <a:endParaRPr lang="en-GB"/>
          </a:p>
        </p:txBody>
      </p:sp>
      <p:sp>
        <p:nvSpPr>
          <p:cNvPr id="4" name="Footer Placeholder 3">
            <a:extLst>
              <a:ext uri="{FF2B5EF4-FFF2-40B4-BE49-F238E27FC236}">
                <a16:creationId xmlns:a16="http://schemas.microsoft.com/office/drawing/2014/main" id="{C3BF8B14-2649-4B98-25CB-7BFD3384663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8883702-C5B4-7B30-30CA-227406271B43}"/>
              </a:ext>
            </a:extLst>
          </p:cNvPr>
          <p:cNvSpPr>
            <a:spLocks noGrp="1"/>
          </p:cNvSpPr>
          <p:nvPr>
            <p:ph type="sldNum" sz="quarter" idx="12"/>
          </p:nvPr>
        </p:nvSpPr>
        <p:spPr/>
        <p:txBody>
          <a:bodyPr/>
          <a:lstStyle/>
          <a:p>
            <a:fld id="{49145034-012E-4206-9936-8B4E2FC46BDC}" type="slidenum">
              <a:rPr lang="en-GB" smtClean="0"/>
              <a:t>‹#›</a:t>
            </a:fld>
            <a:endParaRPr lang="en-GB"/>
          </a:p>
        </p:txBody>
      </p:sp>
    </p:spTree>
    <p:extLst>
      <p:ext uri="{BB962C8B-B14F-4D97-AF65-F5344CB8AC3E}">
        <p14:creationId xmlns:p14="http://schemas.microsoft.com/office/powerpoint/2010/main" val="18955187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E5D21EC-F497-A491-819C-94EA022C1C2D}"/>
              </a:ext>
            </a:extLst>
          </p:cNvPr>
          <p:cNvSpPr>
            <a:spLocks noGrp="1"/>
          </p:cNvSpPr>
          <p:nvPr>
            <p:ph type="dt" sz="half" idx="10"/>
          </p:nvPr>
        </p:nvSpPr>
        <p:spPr/>
        <p:txBody>
          <a:bodyPr/>
          <a:lstStyle/>
          <a:p>
            <a:fld id="{EEB07E3B-0F15-45D1-B5C4-125B42E7AA87}" type="datetimeFigureOut">
              <a:rPr lang="en-GB" smtClean="0"/>
              <a:t>10/10/2025</a:t>
            </a:fld>
            <a:endParaRPr lang="en-GB"/>
          </a:p>
        </p:txBody>
      </p:sp>
      <p:sp>
        <p:nvSpPr>
          <p:cNvPr id="3" name="Footer Placeholder 2">
            <a:extLst>
              <a:ext uri="{FF2B5EF4-FFF2-40B4-BE49-F238E27FC236}">
                <a16:creationId xmlns:a16="http://schemas.microsoft.com/office/drawing/2014/main" id="{3D149438-37E6-94FB-64DF-3DD19CB1C42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95C9808-B5BE-F452-BC0F-8BBD1A8E45C5}"/>
              </a:ext>
            </a:extLst>
          </p:cNvPr>
          <p:cNvSpPr>
            <a:spLocks noGrp="1"/>
          </p:cNvSpPr>
          <p:nvPr>
            <p:ph type="sldNum" sz="quarter" idx="12"/>
          </p:nvPr>
        </p:nvSpPr>
        <p:spPr/>
        <p:txBody>
          <a:bodyPr/>
          <a:lstStyle/>
          <a:p>
            <a:fld id="{49145034-012E-4206-9936-8B4E2FC46BDC}" type="slidenum">
              <a:rPr lang="en-GB" smtClean="0"/>
              <a:t>‹#›</a:t>
            </a:fld>
            <a:endParaRPr lang="en-GB"/>
          </a:p>
        </p:txBody>
      </p:sp>
    </p:spTree>
    <p:extLst>
      <p:ext uri="{BB962C8B-B14F-4D97-AF65-F5344CB8AC3E}">
        <p14:creationId xmlns:p14="http://schemas.microsoft.com/office/powerpoint/2010/main" val="32402260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9CE75-66A7-8C22-32CD-E270BBC4B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6127C6C-D70F-F3A4-E80E-03A49E4F000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83242F0-8D39-7550-4A52-27956426C8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6EC214C-7138-D57E-5BF0-386388CDAA11}"/>
              </a:ext>
            </a:extLst>
          </p:cNvPr>
          <p:cNvSpPr>
            <a:spLocks noGrp="1"/>
          </p:cNvSpPr>
          <p:nvPr>
            <p:ph type="dt" sz="half" idx="10"/>
          </p:nvPr>
        </p:nvSpPr>
        <p:spPr/>
        <p:txBody>
          <a:bodyPr/>
          <a:lstStyle/>
          <a:p>
            <a:fld id="{EEB07E3B-0F15-45D1-B5C4-125B42E7AA87}" type="datetimeFigureOut">
              <a:rPr lang="en-GB" smtClean="0"/>
              <a:t>10/10/2025</a:t>
            </a:fld>
            <a:endParaRPr lang="en-GB"/>
          </a:p>
        </p:txBody>
      </p:sp>
      <p:sp>
        <p:nvSpPr>
          <p:cNvPr id="6" name="Footer Placeholder 5">
            <a:extLst>
              <a:ext uri="{FF2B5EF4-FFF2-40B4-BE49-F238E27FC236}">
                <a16:creationId xmlns:a16="http://schemas.microsoft.com/office/drawing/2014/main" id="{D5D88CF7-AC0F-4505-9813-3AA79E2AF8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84A049-61E0-5070-5BB2-A73A60D98945}"/>
              </a:ext>
            </a:extLst>
          </p:cNvPr>
          <p:cNvSpPr>
            <a:spLocks noGrp="1"/>
          </p:cNvSpPr>
          <p:nvPr>
            <p:ph type="sldNum" sz="quarter" idx="12"/>
          </p:nvPr>
        </p:nvSpPr>
        <p:spPr/>
        <p:txBody>
          <a:bodyPr/>
          <a:lstStyle/>
          <a:p>
            <a:fld id="{49145034-012E-4206-9936-8B4E2FC46BDC}" type="slidenum">
              <a:rPr lang="en-GB" smtClean="0"/>
              <a:t>‹#›</a:t>
            </a:fld>
            <a:endParaRPr lang="en-GB"/>
          </a:p>
        </p:txBody>
      </p:sp>
    </p:spTree>
    <p:extLst>
      <p:ext uri="{BB962C8B-B14F-4D97-AF65-F5344CB8AC3E}">
        <p14:creationId xmlns:p14="http://schemas.microsoft.com/office/powerpoint/2010/main" val="25439763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2FC04-FAF4-8868-DFA9-2B841420A39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7B86098-23D7-6E2E-652E-0D4306B3175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FDE1274-5EAA-D692-8F91-4D50D1663F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E4CD4A-C325-BA56-E2FB-F1BECCCD8BBA}"/>
              </a:ext>
            </a:extLst>
          </p:cNvPr>
          <p:cNvSpPr>
            <a:spLocks noGrp="1"/>
          </p:cNvSpPr>
          <p:nvPr>
            <p:ph type="dt" sz="half" idx="10"/>
          </p:nvPr>
        </p:nvSpPr>
        <p:spPr/>
        <p:txBody>
          <a:bodyPr/>
          <a:lstStyle/>
          <a:p>
            <a:fld id="{EEB07E3B-0F15-45D1-B5C4-125B42E7AA87}" type="datetimeFigureOut">
              <a:rPr lang="en-GB" smtClean="0"/>
              <a:t>10/10/2025</a:t>
            </a:fld>
            <a:endParaRPr lang="en-GB"/>
          </a:p>
        </p:txBody>
      </p:sp>
      <p:sp>
        <p:nvSpPr>
          <p:cNvPr id="6" name="Footer Placeholder 5">
            <a:extLst>
              <a:ext uri="{FF2B5EF4-FFF2-40B4-BE49-F238E27FC236}">
                <a16:creationId xmlns:a16="http://schemas.microsoft.com/office/drawing/2014/main" id="{178F95AE-9BF2-4F4B-8FF4-2B79C1313B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107391-6C7A-815F-5614-B354E422CCB9}"/>
              </a:ext>
            </a:extLst>
          </p:cNvPr>
          <p:cNvSpPr>
            <a:spLocks noGrp="1"/>
          </p:cNvSpPr>
          <p:nvPr>
            <p:ph type="sldNum" sz="quarter" idx="12"/>
          </p:nvPr>
        </p:nvSpPr>
        <p:spPr/>
        <p:txBody>
          <a:bodyPr/>
          <a:lstStyle/>
          <a:p>
            <a:fld id="{49145034-012E-4206-9936-8B4E2FC46BDC}" type="slidenum">
              <a:rPr lang="en-GB" smtClean="0"/>
              <a:t>‹#›</a:t>
            </a:fld>
            <a:endParaRPr lang="en-GB"/>
          </a:p>
        </p:txBody>
      </p:sp>
    </p:spTree>
    <p:extLst>
      <p:ext uri="{BB962C8B-B14F-4D97-AF65-F5344CB8AC3E}">
        <p14:creationId xmlns:p14="http://schemas.microsoft.com/office/powerpoint/2010/main" val="8895323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B33A9-8D69-4D55-9A93-3351C640874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2C561C5-11DE-5F78-09E4-E369A76FFD8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CB36AB-CDDD-D42B-6C08-645B45BCDB18}"/>
              </a:ext>
            </a:extLst>
          </p:cNvPr>
          <p:cNvSpPr>
            <a:spLocks noGrp="1"/>
          </p:cNvSpPr>
          <p:nvPr>
            <p:ph type="dt" sz="half" idx="10"/>
          </p:nvPr>
        </p:nvSpPr>
        <p:spPr/>
        <p:txBody>
          <a:bodyPr/>
          <a:lstStyle/>
          <a:p>
            <a:fld id="{EEB07E3B-0F15-45D1-B5C4-125B42E7AA87}" type="datetimeFigureOut">
              <a:rPr lang="en-GB" smtClean="0"/>
              <a:t>10/10/2025</a:t>
            </a:fld>
            <a:endParaRPr lang="en-GB"/>
          </a:p>
        </p:txBody>
      </p:sp>
      <p:sp>
        <p:nvSpPr>
          <p:cNvPr id="5" name="Footer Placeholder 4">
            <a:extLst>
              <a:ext uri="{FF2B5EF4-FFF2-40B4-BE49-F238E27FC236}">
                <a16:creationId xmlns:a16="http://schemas.microsoft.com/office/drawing/2014/main" id="{111207DE-6B8B-5BF7-9973-0AE13906DB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80BC6E-4428-5591-804F-D682D20B2488}"/>
              </a:ext>
            </a:extLst>
          </p:cNvPr>
          <p:cNvSpPr>
            <a:spLocks noGrp="1"/>
          </p:cNvSpPr>
          <p:nvPr>
            <p:ph type="sldNum" sz="quarter" idx="12"/>
          </p:nvPr>
        </p:nvSpPr>
        <p:spPr/>
        <p:txBody>
          <a:bodyPr/>
          <a:lstStyle/>
          <a:p>
            <a:fld id="{49145034-012E-4206-9936-8B4E2FC46BDC}" type="slidenum">
              <a:rPr lang="en-GB" smtClean="0"/>
              <a:t>‹#›</a:t>
            </a:fld>
            <a:endParaRPr lang="en-GB"/>
          </a:p>
        </p:txBody>
      </p:sp>
    </p:spTree>
    <p:extLst>
      <p:ext uri="{BB962C8B-B14F-4D97-AF65-F5344CB8AC3E}">
        <p14:creationId xmlns:p14="http://schemas.microsoft.com/office/powerpoint/2010/main" val="23722856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4077A7-78E2-45C1-FEDB-9532524E476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715077-9BF0-C958-7889-621BA4E879C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708B67-E158-57B9-41DB-AA61C38435B2}"/>
              </a:ext>
            </a:extLst>
          </p:cNvPr>
          <p:cNvSpPr>
            <a:spLocks noGrp="1"/>
          </p:cNvSpPr>
          <p:nvPr>
            <p:ph type="dt" sz="half" idx="10"/>
          </p:nvPr>
        </p:nvSpPr>
        <p:spPr/>
        <p:txBody>
          <a:bodyPr/>
          <a:lstStyle/>
          <a:p>
            <a:fld id="{EEB07E3B-0F15-45D1-B5C4-125B42E7AA87}" type="datetimeFigureOut">
              <a:rPr lang="en-GB" smtClean="0"/>
              <a:t>10/10/2025</a:t>
            </a:fld>
            <a:endParaRPr lang="en-GB"/>
          </a:p>
        </p:txBody>
      </p:sp>
      <p:sp>
        <p:nvSpPr>
          <p:cNvPr id="5" name="Footer Placeholder 4">
            <a:extLst>
              <a:ext uri="{FF2B5EF4-FFF2-40B4-BE49-F238E27FC236}">
                <a16:creationId xmlns:a16="http://schemas.microsoft.com/office/drawing/2014/main" id="{262C4205-1F3D-A284-C194-AD84619944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A7CACB-A5DA-E434-E09C-FAB2D882D74F}"/>
              </a:ext>
            </a:extLst>
          </p:cNvPr>
          <p:cNvSpPr>
            <a:spLocks noGrp="1"/>
          </p:cNvSpPr>
          <p:nvPr>
            <p:ph type="sldNum" sz="quarter" idx="12"/>
          </p:nvPr>
        </p:nvSpPr>
        <p:spPr/>
        <p:txBody>
          <a:bodyPr/>
          <a:lstStyle/>
          <a:p>
            <a:fld id="{49145034-012E-4206-9936-8B4E2FC46BDC}" type="slidenum">
              <a:rPr lang="en-GB" smtClean="0"/>
              <a:t>‹#›</a:t>
            </a:fld>
            <a:endParaRPr lang="en-GB"/>
          </a:p>
        </p:txBody>
      </p:sp>
    </p:spTree>
    <p:extLst>
      <p:ext uri="{BB962C8B-B14F-4D97-AF65-F5344CB8AC3E}">
        <p14:creationId xmlns:p14="http://schemas.microsoft.com/office/powerpoint/2010/main" val="15488273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3D2017E-8E18-5F5E-27A4-DD5E8CBFC35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313CB6B-0109-365D-3421-98EF1BCF5D1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30CBD5-2266-6EAE-5943-2C701F5611C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EB07E3B-0F15-45D1-B5C4-125B42E7AA87}" type="datetimeFigureOut">
              <a:rPr lang="en-GB" smtClean="0"/>
              <a:t>10/10/2025</a:t>
            </a:fld>
            <a:endParaRPr lang="en-GB"/>
          </a:p>
        </p:txBody>
      </p:sp>
      <p:sp>
        <p:nvSpPr>
          <p:cNvPr id="5" name="Footer Placeholder 4">
            <a:extLst>
              <a:ext uri="{FF2B5EF4-FFF2-40B4-BE49-F238E27FC236}">
                <a16:creationId xmlns:a16="http://schemas.microsoft.com/office/drawing/2014/main" id="{05DF4554-618E-3319-66D9-4F5EB6986AB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7E0FA0A-FD6F-B528-E82C-0A6A149CC3A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9145034-012E-4206-9936-8B4E2FC46BDC}" type="slidenum">
              <a:rPr lang="en-GB" smtClean="0"/>
              <a:t>‹#›</a:t>
            </a:fld>
            <a:endParaRPr lang="en-GB"/>
          </a:p>
        </p:txBody>
      </p:sp>
    </p:spTree>
    <p:extLst>
      <p:ext uri="{BB962C8B-B14F-4D97-AF65-F5344CB8AC3E}">
        <p14:creationId xmlns:p14="http://schemas.microsoft.com/office/powerpoint/2010/main" val="36524230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2307/1165727" TargetMode="External"/><Relationship Id="rId2" Type="http://schemas.openxmlformats.org/officeDocument/2006/relationships/hyperlink" Target="https://doi.org/10.2307/112738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12C313C-1E11-833F-DC41-E2CEF44EBB09}"/>
              </a:ext>
            </a:extLst>
          </p:cNvPr>
          <p:cNvSpPr>
            <a:spLocks noGrp="1"/>
          </p:cNvSpPr>
          <p:nvPr>
            <p:ph type="ctrTitle"/>
          </p:nvPr>
        </p:nvSpPr>
        <p:spPr>
          <a:xfrm>
            <a:off x="826396" y="586855"/>
            <a:ext cx="4230100" cy="3387497"/>
          </a:xfrm>
        </p:spPr>
        <p:txBody>
          <a:bodyPr vert="horz" lIns="91440" tIns="45720" rIns="91440" bIns="45720" rtlCol="0" anchor="b">
            <a:normAutofit/>
          </a:bodyPr>
          <a:lstStyle/>
          <a:p>
            <a:pPr algn="r"/>
            <a:r>
              <a:rPr lang="en-US" sz="4000" kern="1200" dirty="0">
                <a:solidFill>
                  <a:srgbClr val="FFFFFF"/>
                </a:solidFill>
                <a:latin typeface="+mj-lt"/>
                <a:ea typeface="+mj-ea"/>
                <a:cs typeface="+mj-cs"/>
              </a:rPr>
              <a:t>Supporting Amira’s Development</a:t>
            </a:r>
          </a:p>
        </p:txBody>
      </p:sp>
      <p:sp>
        <p:nvSpPr>
          <p:cNvPr id="3" name="Subtitle 2">
            <a:extLst>
              <a:ext uri="{FF2B5EF4-FFF2-40B4-BE49-F238E27FC236}">
                <a16:creationId xmlns:a16="http://schemas.microsoft.com/office/drawing/2014/main" id="{824DDCDF-F943-C400-9073-BFE5E0E9721B}"/>
              </a:ext>
            </a:extLst>
          </p:cNvPr>
          <p:cNvSpPr>
            <a:spLocks noGrp="1"/>
          </p:cNvSpPr>
          <p:nvPr>
            <p:ph type="subTitle" idx="1"/>
          </p:nvPr>
        </p:nvSpPr>
        <p:spPr>
          <a:xfrm>
            <a:off x="6503158" y="649480"/>
            <a:ext cx="4862447" cy="5546047"/>
          </a:xfrm>
        </p:spPr>
        <p:txBody>
          <a:bodyPr vert="horz" lIns="91440" tIns="45720" rIns="91440" bIns="45720" rtlCol="0" anchor="ctr">
            <a:normAutofit/>
          </a:bodyPr>
          <a:lstStyle/>
          <a:p>
            <a:pPr algn="l"/>
            <a:r>
              <a:rPr lang="en-US" sz="2000" b="1" dirty="0">
                <a:solidFill>
                  <a:schemeClr val="accent1">
                    <a:lumMod val="75000"/>
                  </a:schemeClr>
                </a:solidFill>
              </a:rPr>
              <a:t>Certificate of Higher Education in Health and Social Care</a:t>
            </a:r>
          </a:p>
          <a:p>
            <a:pPr algn="l"/>
            <a:r>
              <a:rPr lang="en-US" sz="2000" b="1" dirty="0">
                <a:solidFill>
                  <a:schemeClr val="accent1">
                    <a:lumMod val="75000"/>
                  </a:schemeClr>
                </a:solidFill>
              </a:rPr>
              <a:t>LCHS4010 Psychology in Health and Social Care</a:t>
            </a:r>
          </a:p>
          <a:p>
            <a:pPr algn="l"/>
            <a:r>
              <a:rPr lang="en-US" sz="2000" dirty="0"/>
              <a:t>Student Name: </a:t>
            </a:r>
            <a:r>
              <a:rPr lang="en-US" sz="2000" b="1" dirty="0"/>
              <a:t>Osagie Aifesehi</a:t>
            </a:r>
          </a:p>
          <a:p>
            <a:pPr algn="l"/>
            <a:r>
              <a:rPr lang="en-US" sz="2000" dirty="0"/>
              <a:t>Student Number: 2427005</a:t>
            </a:r>
          </a:p>
          <a:p>
            <a:pPr algn="l"/>
            <a:r>
              <a:rPr lang="en-US" sz="2000" dirty="0"/>
              <a:t>Tutor : </a:t>
            </a:r>
            <a:r>
              <a:rPr lang="en-US" sz="2000" b="1" dirty="0"/>
              <a:t>Dr Neale Haddon</a:t>
            </a:r>
          </a:p>
          <a:p>
            <a:pPr algn="l"/>
            <a:r>
              <a:rPr lang="en-US" sz="2000" dirty="0"/>
              <a:t>Module Lead: </a:t>
            </a:r>
            <a:r>
              <a:rPr lang="en-US" sz="2000" b="1" dirty="0"/>
              <a:t>Dr Neale Haddon</a:t>
            </a:r>
          </a:p>
          <a:p>
            <a:pPr algn="l"/>
            <a:r>
              <a:rPr lang="en-US" sz="2000" dirty="0"/>
              <a:t>Title: </a:t>
            </a:r>
            <a:r>
              <a:rPr lang="en-US" sz="2000" b="1" dirty="0"/>
              <a:t>Supporting Amira’s Development</a:t>
            </a:r>
          </a:p>
          <a:p>
            <a:pPr algn="l"/>
            <a:r>
              <a:rPr lang="en-US" sz="2000" dirty="0"/>
              <a:t>Submission Date: </a:t>
            </a:r>
            <a:r>
              <a:rPr lang="en-US" sz="2000" b="1" dirty="0"/>
              <a:t>13</a:t>
            </a:r>
            <a:r>
              <a:rPr lang="en-US" sz="2000" b="1" baseline="30000" dirty="0"/>
              <a:t>th</a:t>
            </a:r>
            <a:r>
              <a:rPr lang="en-US" sz="2000" b="1" dirty="0"/>
              <a:t> October 2025</a:t>
            </a:r>
          </a:p>
        </p:txBody>
      </p:sp>
    </p:spTree>
    <p:extLst>
      <p:ext uri="{BB962C8B-B14F-4D97-AF65-F5344CB8AC3E}">
        <p14:creationId xmlns:p14="http://schemas.microsoft.com/office/powerpoint/2010/main" val="11863626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CF2D74-E131-89A7-DB3E-170A7A13F238}"/>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Introduction</a:t>
            </a:r>
          </a:p>
        </p:txBody>
      </p:sp>
      <p:sp>
        <p:nvSpPr>
          <p:cNvPr id="3" name="Content Placeholder 2">
            <a:extLst>
              <a:ext uri="{FF2B5EF4-FFF2-40B4-BE49-F238E27FC236}">
                <a16:creationId xmlns:a16="http://schemas.microsoft.com/office/drawing/2014/main" id="{AC4FAFC3-E215-94FB-5675-784498EC26EB}"/>
              </a:ext>
            </a:extLst>
          </p:cNvPr>
          <p:cNvSpPr>
            <a:spLocks noGrp="1"/>
          </p:cNvSpPr>
          <p:nvPr>
            <p:ph idx="1"/>
          </p:nvPr>
        </p:nvSpPr>
        <p:spPr>
          <a:xfrm>
            <a:off x="1371599" y="2318197"/>
            <a:ext cx="9724031" cy="3683358"/>
          </a:xfrm>
        </p:spPr>
        <p:txBody>
          <a:bodyPr anchor="ctr">
            <a:normAutofit/>
          </a:bodyPr>
          <a:lstStyle/>
          <a:p>
            <a:r>
              <a:rPr lang="en-GB" sz="1400"/>
              <a:t>Early Years-Critical development period of a child</a:t>
            </a:r>
          </a:p>
          <a:p>
            <a:r>
              <a:rPr lang="en-GB" sz="1400"/>
              <a:t>Amira: The age is 3 and she is new to nursery</a:t>
            </a:r>
          </a:p>
          <a:p>
            <a:r>
              <a:rPr lang="en-GB" sz="1400"/>
              <a:t>Challenges:</a:t>
            </a:r>
          </a:p>
          <a:p>
            <a:pPr marL="0" indent="0">
              <a:buNone/>
            </a:pPr>
            <a:r>
              <a:rPr lang="en-GB" sz="1400"/>
              <a:t>-The anxiety of separation</a:t>
            </a:r>
          </a:p>
          <a:p>
            <a:pPr marL="0" indent="0">
              <a:buNone/>
            </a:pPr>
            <a:r>
              <a:rPr lang="en-GB" sz="1400"/>
              <a:t>-Faces difficulty at play group</a:t>
            </a:r>
          </a:p>
          <a:p>
            <a:pPr marL="0" indent="0">
              <a:buNone/>
            </a:pPr>
            <a:r>
              <a:rPr lang="en-GB" sz="1400"/>
              <a:t>-Limited verbal communication</a:t>
            </a:r>
          </a:p>
          <a:p>
            <a:r>
              <a:rPr lang="en-GB" sz="1400"/>
              <a:t>According to Bowlby’s attachment theory early childhood is a crucial period for emotional, social and cognitive development</a:t>
            </a:r>
          </a:p>
          <a:p>
            <a:r>
              <a:rPr lang="en-GB" sz="1400"/>
              <a:t>Amira, who is new in the nursery, will show signs of anxiety when her caregiver leaves, she will have limited speech and during playtime, she would have difficulty with peers</a:t>
            </a:r>
          </a:p>
          <a:p>
            <a:r>
              <a:rPr lang="en-GB" sz="1400"/>
              <a:t>The purpose of this presentation is to understand Amira’s needs through the Bowlby’s attachment theory and find ways to support Amira</a:t>
            </a:r>
          </a:p>
        </p:txBody>
      </p:sp>
    </p:spTree>
    <p:extLst>
      <p:ext uri="{BB962C8B-B14F-4D97-AF65-F5344CB8AC3E}">
        <p14:creationId xmlns:p14="http://schemas.microsoft.com/office/powerpoint/2010/main" val="2929691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4018C1-7DCC-DC40-BC73-2F7456CB2EAC}"/>
              </a:ext>
            </a:extLst>
          </p:cNvPr>
          <p:cNvSpPr>
            <a:spLocks noGrp="1"/>
          </p:cNvSpPr>
          <p:nvPr>
            <p:ph type="title"/>
          </p:nvPr>
        </p:nvSpPr>
        <p:spPr>
          <a:xfrm>
            <a:off x="1371599" y="294538"/>
            <a:ext cx="9895951" cy="1033669"/>
          </a:xfrm>
        </p:spPr>
        <p:txBody>
          <a:bodyPr>
            <a:normAutofit/>
          </a:bodyPr>
          <a:lstStyle/>
          <a:p>
            <a:r>
              <a:rPr lang="en-GB" sz="3400">
                <a:solidFill>
                  <a:srgbClr val="FFFFFF"/>
                </a:solidFill>
              </a:rPr>
              <a:t>Supporting Amira’s Development in Nursery, using the Bowlby’s Attachment Theory</a:t>
            </a:r>
          </a:p>
        </p:txBody>
      </p:sp>
      <p:sp>
        <p:nvSpPr>
          <p:cNvPr id="3" name="Content Placeholder 2">
            <a:extLst>
              <a:ext uri="{FF2B5EF4-FFF2-40B4-BE49-F238E27FC236}">
                <a16:creationId xmlns:a16="http://schemas.microsoft.com/office/drawing/2014/main" id="{BCD06635-F1AE-D1EE-C42D-08FB02FDB539}"/>
              </a:ext>
            </a:extLst>
          </p:cNvPr>
          <p:cNvSpPr>
            <a:spLocks noGrp="1"/>
          </p:cNvSpPr>
          <p:nvPr>
            <p:ph idx="1"/>
          </p:nvPr>
        </p:nvSpPr>
        <p:spPr>
          <a:xfrm>
            <a:off x="1371599" y="2318197"/>
            <a:ext cx="9724031" cy="3683358"/>
          </a:xfrm>
        </p:spPr>
        <p:txBody>
          <a:bodyPr anchor="ctr">
            <a:normAutofit/>
          </a:bodyPr>
          <a:lstStyle/>
          <a:p>
            <a:r>
              <a:rPr lang="en-GB" sz="2000" dirty="0"/>
              <a:t>My presentation task would be focusing on supporting the development of Amira’s child in nursery at the age of 3.</a:t>
            </a:r>
          </a:p>
          <a:p>
            <a:r>
              <a:rPr lang="en-GB" sz="2000" dirty="0"/>
              <a:t>I will be using the Bowlby’s Attachment theory in Amira’s current situation in nursery</a:t>
            </a:r>
          </a:p>
          <a:p>
            <a:r>
              <a:rPr lang="en-GB" sz="2000" dirty="0"/>
              <a:t>The influence of nature and nurture would be explored</a:t>
            </a:r>
          </a:p>
          <a:p>
            <a:r>
              <a:rPr lang="en-GB" sz="2000" dirty="0"/>
              <a:t>The usefulness of theory would be critically looked at strategies suggested</a:t>
            </a:r>
          </a:p>
          <a:p>
            <a:r>
              <a:rPr lang="en-GB" sz="2000" dirty="0"/>
              <a:t>The Bowlby’s Attachment theory can explain that infants and young children have an innate drive to seek proximity to their primary caregivers for trust and security</a:t>
            </a:r>
          </a:p>
          <a:p>
            <a:endParaRPr lang="en-GB" sz="2000"/>
          </a:p>
        </p:txBody>
      </p:sp>
    </p:spTree>
    <p:extLst>
      <p:ext uri="{BB962C8B-B14F-4D97-AF65-F5344CB8AC3E}">
        <p14:creationId xmlns:p14="http://schemas.microsoft.com/office/powerpoint/2010/main" val="14729493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0E6E5A-C56A-F820-FF0B-538AE7A66F17}"/>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Why Attachment Theory?</a:t>
            </a:r>
          </a:p>
        </p:txBody>
      </p:sp>
      <p:sp>
        <p:nvSpPr>
          <p:cNvPr id="3" name="Content Placeholder 2">
            <a:extLst>
              <a:ext uri="{FF2B5EF4-FFF2-40B4-BE49-F238E27FC236}">
                <a16:creationId xmlns:a16="http://schemas.microsoft.com/office/drawing/2014/main" id="{5121B6AA-94B0-8999-2551-FA881CA2F5EE}"/>
              </a:ext>
            </a:extLst>
          </p:cNvPr>
          <p:cNvSpPr>
            <a:spLocks noGrp="1"/>
          </p:cNvSpPr>
          <p:nvPr>
            <p:ph idx="1"/>
          </p:nvPr>
        </p:nvSpPr>
        <p:spPr>
          <a:xfrm>
            <a:off x="1371599" y="2318197"/>
            <a:ext cx="6126481" cy="3683358"/>
          </a:xfrm>
        </p:spPr>
        <p:txBody>
          <a:bodyPr anchor="ctr">
            <a:normAutofit/>
          </a:bodyPr>
          <a:lstStyle/>
          <a:p>
            <a:r>
              <a:rPr lang="en-GB" sz="2000" dirty="0"/>
              <a:t>Strong influence in early years of practice </a:t>
            </a:r>
          </a:p>
          <a:p>
            <a:r>
              <a:rPr lang="en-GB" sz="2000" dirty="0"/>
              <a:t>Explains separation anxiety</a:t>
            </a:r>
          </a:p>
          <a:p>
            <a:r>
              <a:rPr lang="en-GB" sz="2000" dirty="0"/>
              <a:t>Focusing on emotional bonds and security</a:t>
            </a:r>
          </a:p>
          <a:p>
            <a:r>
              <a:rPr lang="en-GB" sz="2000" dirty="0"/>
              <a:t>The Attachment theory is of great importance to Amira’s situation,  it explains her separation, the challenges she will face in engaging socially</a:t>
            </a:r>
          </a:p>
          <a:p>
            <a:r>
              <a:rPr lang="en-GB" sz="2000" dirty="0"/>
              <a:t>The theory supports modern early childhood practice, mostly the key person approach that is used in nursery</a:t>
            </a:r>
          </a:p>
        </p:txBody>
      </p:sp>
      <p:pic>
        <p:nvPicPr>
          <p:cNvPr id="5" name="Picture 4">
            <a:extLst>
              <a:ext uri="{FF2B5EF4-FFF2-40B4-BE49-F238E27FC236}">
                <a16:creationId xmlns:a16="http://schemas.microsoft.com/office/drawing/2014/main" id="{57D5605F-C1D3-FCCF-A197-A7FE44E241EA}"/>
              </a:ext>
            </a:extLst>
          </p:cNvPr>
          <p:cNvPicPr>
            <a:picLocks noChangeAspect="1"/>
          </p:cNvPicPr>
          <p:nvPr/>
        </p:nvPicPr>
        <p:blipFill>
          <a:blip r:embed="rId2"/>
          <a:stretch>
            <a:fillRect/>
          </a:stretch>
        </p:blipFill>
        <p:spPr>
          <a:xfrm>
            <a:off x="7498080" y="2048972"/>
            <a:ext cx="3735369" cy="3735369"/>
          </a:xfrm>
          <a:prstGeom prst="rect">
            <a:avLst/>
          </a:prstGeom>
        </p:spPr>
      </p:pic>
    </p:spTree>
    <p:extLst>
      <p:ext uri="{BB962C8B-B14F-4D97-AF65-F5344CB8AC3E}">
        <p14:creationId xmlns:p14="http://schemas.microsoft.com/office/powerpoint/2010/main" val="35712943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9EC978-C512-C7D1-C9DD-6B7D8D84CF22}"/>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Bowlby’s Attachment Theory-Main Ideas</a:t>
            </a:r>
          </a:p>
        </p:txBody>
      </p:sp>
      <p:sp>
        <p:nvSpPr>
          <p:cNvPr id="3" name="Content Placeholder 2">
            <a:extLst>
              <a:ext uri="{FF2B5EF4-FFF2-40B4-BE49-F238E27FC236}">
                <a16:creationId xmlns:a16="http://schemas.microsoft.com/office/drawing/2014/main" id="{970006BB-7688-E212-899E-A1CE5689FEA4}"/>
              </a:ext>
            </a:extLst>
          </p:cNvPr>
          <p:cNvSpPr>
            <a:spLocks noGrp="1"/>
          </p:cNvSpPr>
          <p:nvPr>
            <p:ph idx="1"/>
          </p:nvPr>
        </p:nvSpPr>
        <p:spPr>
          <a:xfrm>
            <a:off x="1371599" y="2318197"/>
            <a:ext cx="9724031" cy="3683358"/>
          </a:xfrm>
        </p:spPr>
        <p:txBody>
          <a:bodyPr anchor="ctr">
            <a:normAutofit/>
          </a:bodyPr>
          <a:lstStyle/>
          <a:p>
            <a:r>
              <a:rPr lang="en-GB" sz="2000" dirty="0"/>
              <a:t>Anxiety separation is normal but lesser with trust</a:t>
            </a:r>
          </a:p>
          <a:p>
            <a:r>
              <a:rPr lang="en-GB" sz="2000" dirty="0"/>
              <a:t>Strong emotional bonds are formed between children and caregivers</a:t>
            </a:r>
          </a:p>
          <a:p>
            <a:r>
              <a:rPr lang="en-GB" sz="2000" dirty="0"/>
              <a:t>Internal working model guide of expectations relationship</a:t>
            </a:r>
          </a:p>
          <a:p>
            <a:r>
              <a:rPr lang="en-GB" sz="2000" dirty="0"/>
              <a:t>Caregivers provide a protected base</a:t>
            </a:r>
          </a:p>
          <a:p>
            <a:r>
              <a:rPr lang="en-GB" sz="2000" dirty="0"/>
              <a:t>Bowlby’s theory stress that children are programmed biologically to form attachments as a mechanism survival. A base that is secure allow a child to explore freely, also caregiver repeated response create internal model of relationships. The anxiety show by Amira is because she is new to nursery and not yet secure with her new caregivers</a:t>
            </a:r>
          </a:p>
        </p:txBody>
      </p:sp>
    </p:spTree>
    <p:extLst>
      <p:ext uri="{BB962C8B-B14F-4D97-AF65-F5344CB8AC3E}">
        <p14:creationId xmlns:p14="http://schemas.microsoft.com/office/powerpoint/2010/main" val="36156593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3015C7-DF37-38AE-1CAB-78677FCE887E}"/>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Stages of Attachment(Schaffer and Emerson)</a:t>
            </a:r>
          </a:p>
        </p:txBody>
      </p:sp>
      <p:sp>
        <p:nvSpPr>
          <p:cNvPr id="3" name="Content Placeholder 2">
            <a:extLst>
              <a:ext uri="{FF2B5EF4-FFF2-40B4-BE49-F238E27FC236}">
                <a16:creationId xmlns:a16="http://schemas.microsoft.com/office/drawing/2014/main" id="{F9871D89-92D9-7546-B836-DAE8B728EC9C}"/>
              </a:ext>
            </a:extLst>
          </p:cNvPr>
          <p:cNvSpPr>
            <a:spLocks noGrp="1"/>
          </p:cNvSpPr>
          <p:nvPr>
            <p:ph idx="1"/>
          </p:nvPr>
        </p:nvSpPr>
        <p:spPr>
          <a:xfrm>
            <a:off x="1371599" y="2318197"/>
            <a:ext cx="9724031" cy="3683358"/>
          </a:xfrm>
        </p:spPr>
        <p:txBody>
          <a:bodyPr anchor="ctr">
            <a:normAutofit/>
          </a:bodyPr>
          <a:lstStyle/>
          <a:p>
            <a:r>
              <a:rPr lang="en-GB" sz="2000" dirty="0"/>
              <a:t>Pre-Attachment(0-2 months)</a:t>
            </a:r>
          </a:p>
          <a:p>
            <a:r>
              <a:rPr lang="en-GB" sz="2000" dirty="0"/>
              <a:t>Indiscriminate attachment(2-7 months)</a:t>
            </a:r>
          </a:p>
          <a:p>
            <a:r>
              <a:rPr lang="en-GB" sz="2000" dirty="0"/>
              <a:t>Specific attachment(7-24 months)</a:t>
            </a:r>
          </a:p>
          <a:p>
            <a:r>
              <a:rPr lang="en-GB" sz="2000" dirty="0"/>
              <a:t>Multiple attachment(after 24 months)</a:t>
            </a:r>
          </a:p>
          <a:p>
            <a:r>
              <a:rPr lang="en-GB" sz="2000" dirty="0"/>
              <a:t>At the age of three, children usually start having multiple attachments, this is not only with parents, but with peers, educators and relatives. When you looked at Amira’s difficulty situation, it shows she has not formed yet a strong secondary attachment nursery, making her to be anxious and hesitant</a:t>
            </a:r>
          </a:p>
        </p:txBody>
      </p:sp>
    </p:spTree>
    <p:extLst>
      <p:ext uri="{BB962C8B-B14F-4D97-AF65-F5344CB8AC3E}">
        <p14:creationId xmlns:p14="http://schemas.microsoft.com/office/powerpoint/2010/main" val="14052583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6DE78F-AD14-E4F4-2F27-484233DBE5D8}"/>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Amira’s Situation Explained</a:t>
            </a:r>
          </a:p>
        </p:txBody>
      </p:sp>
      <p:sp>
        <p:nvSpPr>
          <p:cNvPr id="3" name="Content Placeholder 2">
            <a:extLst>
              <a:ext uri="{FF2B5EF4-FFF2-40B4-BE49-F238E27FC236}">
                <a16:creationId xmlns:a16="http://schemas.microsoft.com/office/drawing/2014/main" id="{37C226EB-4D2A-479D-E3E2-680518F500AC}"/>
              </a:ext>
            </a:extLst>
          </p:cNvPr>
          <p:cNvSpPr>
            <a:spLocks noGrp="1"/>
          </p:cNvSpPr>
          <p:nvPr>
            <p:ph idx="1"/>
          </p:nvPr>
        </p:nvSpPr>
        <p:spPr>
          <a:xfrm>
            <a:off x="1371599" y="2318197"/>
            <a:ext cx="9724031" cy="3683358"/>
          </a:xfrm>
        </p:spPr>
        <p:txBody>
          <a:bodyPr anchor="ctr">
            <a:normAutofit/>
          </a:bodyPr>
          <a:lstStyle/>
          <a:p>
            <a:r>
              <a:rPr lang="en-GB" sz="2000" dirty="0"/>
              <a:t>Anxiety: This is caused by the separation distress and insecure attachment</a:t>
            </a:r>
          </a:p>
          <a:p>
            <a:r>
              <a:rPr lang="en-GB" sz="2000" dirty="0"/>
              <a:t>Group play difficulty: This is struggling to trust peers and startling interaction</a:t>
            </a:r>
          </a:p>
          <a:p>
            <a:r>
              <a:rPr lang="en-GB" sz="2000" dirty="0"/>
              <a:t>Limited Verbal Skill: Confidence-related due to lack of secure base and social-emotional development</a:t>
            </a:r>
          </a:p>
          <a:p>
            <a:r>
              <a:rPr lang="en-GB" sz="2000" dirty="0"/>
              <a:t>Attachment theory makes us to understand Amira’s behaviour indication of insecurity rather than misbehaviour. Amira’s anxiety occur when her safe attachment (caregiver) has left. Her avoiding and staying alone during group play is due to her not yet feeling safe to socialise and the limited communication is because of nervousness</a:t>
            </a:r>
          </a:p>
        </p:txBody>
      </p:sp>
    </p:spTree>
    <p:extLst>
      <p:ext uri="{BB962C8B-B14F-4D97-AF65-F5344CB8AC3E}">
        <p14:creationId xmlns:p14="http://schemas.microsoft.com/office/powerpoint/2010/main" val="19828119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00C244-8010-0E4E-3E41-5FDA27DC2401}"/>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Nature and Nurture Influences</a:t>
            </a:r>
          </a:p>
        </p:txBody>
      </p:sp>
      <p:sp>
        <p:nvSpPr>
          <p:cNvPr id="3" name="Content Placeholder 2">
            <a:extLst>
              <a:ext uri="{FF2B5EF4-FFF2-40B4-BE49-F238E27FC236}">
                <a16:creationId xmlns:a16="http://schemas.microsoft.com/office/drawing/2014/main" id="{B0814367-140D-506B-45AA-53513D9555C9}"/>
              </a:ext>
            </a:extLst>
          </p:cNvPr>
          <p:cNvSpPr>
            <a:spLocks noGrp="1"/>
          </p:cNvSpPr>
          <p:nvPr>
            <p:ph idx="1"/>
          </p:nvPr>
        </p:nvSpPr>
        <p:spPr>
          <a:xfrm>
            <a:off x="1371599" y="2318197"/>
            <a:ext cx="9724031" cy="3683358"/>
          </a:xfrm>
        </p:spPr>
        <p:txBody>
          <a:bodyPr anchor="ctr">
            <a:normAutofit/>
          </a:bodyPr>
          <a:lstStyle/>
          <a:p>
            <a:r>
              <a:rPr lang="en-GB" sz="1900"/>
              <a:t>Biological(nature): Genetic language and temperament</a:t>
            </a:r>
          </a:p>
          <a:p>
            <a:r>
              <a:rPr lang="en-GB" sz="1900"/>
              <a:t>Home caregiver style</a:t>
            </a:r>
          </a:p>
          <a:p>
            <a:r>
              <a:rPr lang="en-GB" sz="1900"/>
              <a:t>Cultural expectations</a:t>
            </a:r>
          </a:p>
          <a:p>
            <a:r>
              <a:rPr lang="en-GB" sz="1900"/>
              <a:t>Environment(Nurture)</a:t>
            </a:r>
          </a:p>
          <a:p>
            <a:r>
              <a:rPr lang="en-GB" sz="1900"/>
              <a:t>Consistency of routines</a:t>
            </a:r>
          </a:p>
          <a:p>
            <a:r>
              <a:rPr lang="en-GB" sz="1900"/>
              <a:t>Nursery environment quality</a:t>
            </a:r>
          </a:p>
          <a:p>
            <a:r>
              <a:rPr lang="en-GB" sz="1900"/>
              <a:t>Nature and Nurture well contribute to the development well-being of Amira</a:t>
            </a:r>
          </a:p>
          <a:p>
            <a:r>
              <a:rPr lang="en-GB" sz="1900"/>
              <a:t>Biologically most children are cautious in language. The nursery routines will contribute on how she will adapt quickly. Environmentally the home support, parents or caregivers will also be attachment style.</a:t>
            </a:r>
          </a:p>
        </p:txBody>
      </p:sp>
    </p:spTree>
    <p:extLst>
      <p:ext uri="{BB962C8B-B14F-4D97-AF65-F5344CB8AC3E}">
        <p14:creationId xmlns:p14="http://schemas.microsoft.com/office/powerpoint/2010/main" val="1772119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D281F3-6642-9166-1837-45350EA7C1F1}"/>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Practical Strategies</a:t>
            </a:r>
          </a:p>
        </p:txBody>
      </p:sp>
      <p:sp>
        <p:nvSpPr>
          <p:cNvPr id="3" name="Content Placeholder 2">
            <a:extLst>
              <a:ext uri="{FF2B5EF4-FFF2-40B4-BE49-F238E27FC236}">
                <a16:creationId xmlns:a16="http://schemas.microsoft.com/office/drawing/2014/main" id="{FF4D6381-B248-6BB6-99D5-F8D9F4C3934F}"/>
              </a:ext>
            </a:extLst>
          </p:cNvPr>
          <p:cNvSpPr>
            <a:spLocks noGrp="1"/>
          </p:cNvSpPr>
          <p:nvPr>
            <p:ph idx="1"/>
          </p:nvPr>
        </p:nvSpPr>
        <p:spPr>
          <a:xfrm>
            <a:off x="1371599" y="2318197"/>
            <a:ext cx="9724031" cy="3683358"/>
          </a:xfrm>
        </p:spPr>
        <p:txBody>
          <a:bodyPr anchor="ctr">
            <a:normAutofit/>
          </a:bodyPr>
          <a:lstStyle/>
          <a:p>
            <a:r>
              <a:rPr lang="en-GB" sz="1700"/>
              <a:t>Key person approach: That is designated a specific staff member for Amira to foster her a       secure, consistent relationship and to help in healthy attachment</a:t>
            </a:r>
          </a:p>
          <a:p>
            <a:r>
              <a:rPr lang="en-GB" sz="1700"/>
              <a:t>Parental Involvement: The caregiver’s sensitive and responsive presence helps the child to develop a secure attachment and for her to feel safe, as she is starting or entering a new world</a:t>
            </a:r>
          </a:p>
          <a:p>
            <a:r>
              <a:rPr lang="en-GB" sz="1700"/>
              <a:t>Small group play: Amira is allowed to start with a small group like one or two peers, before gradually expanding</a:t>
            </a:r>
          </a:p>
          <a:p>
            <a:r>
              <a:rPr lang="en-GB" sz="1700"/>
              <a:t>Emotion coaching: Her (child) feeling is acknowledge, providing comfort and guiding them through challenging situation in a calm way</a:t>
            </a:r>
          </a:p>
          <a:p>
            <a:r>
              <a:rPr lang="en-GB" sz="1700"/>
              <a:t>Gradual Setting: A system where a child is slowly and carefully introduced to a new environment. These practical strategies helps with Amira to bond with a consistent adult, involving parents keeps consistency within settings, smaller group play helps her to build confidence before large groups. Validating Amira’s emotions build trust, also gradual settling plan will help her to adjust without overwhelming separation</a:t>
            </a:r>
          </a:p>
        </p:txBody>
      </p:sp>
    </p:spTree>
    <p:extLst>
      <p:ext uri="{BB962C8B-B14F-4D97-AF65-F5344CB8AC3E}">
        <p14:creationId xmlns:p14="http://schemas.microsoft.com/office/powerpoint/2010/main" val="40547789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42E47F-7726-A110-FCA0-B756629D68A8}"/>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Wider Development Support</a:t>
            </a:r>
          </a:p>
        </p:txBody>
      </p:sp>
      <p:sp>
        <p:nvSpPr>
          <p:cNvPr id="3" name="Content Placeholder 2">
            <a:extLst>
              <a:ext uri="{FF2B5EF4-FFF2-40B4-BE49-F238E27FC236}">
                <a16:creationId xmlns:a16="http://schemas.microsoft.com/office/drawing/2014/main" id="{9FAAE0AE-897A-F762-31A6-E728CBA07C11}"/>
              </a:ext>
            </a:extLst>
          </p:cNvPr>
          <p:cNvSpPr>
            <a:spLocks noGrp="1"/>
          </p:cNvSpPr>
          <p:nvPr>
            <p:ph idx="1"/>
          </p:nvPr>
        </p:nvSpPr>
        <p:spPr>
          <a:xfrm>
            <a:off x="1371599" y="2318197"/>
            <a:ext cx="9724031" cy="3683358"/>
          </a:xfrm>
        </p:spPr>
        <p:txBody>
          <a:bodyPr anchor="ctr">
            <a:normAutofit/>
          </a:bodyPr>
          <a:lstStyle/>
          <a:p>
            <a:r>
              <a:rPr lang="en-GB" sz="2000" dirty="0"/>
              <a:t>Physical play-Resilience and confidence</a:t>
            </a:r>
          </a:p>
          <a:p>
            <a:r>
              <a:rPr lang="en-GB" sz="2000" dirty="0"/>
              <a:t>Story telling, role playing and singing-Helps in language skills</a:t>
            </a:r>
          </a:p>
          <a:p>
            <a:r>
              <a:rPr lang="en-GB" sz="2000" dirty="0"/>
              <a:t>Praise and encouragement- Strengthen secure base</a:t>
            </a:r>
          </a:p>
          <a:p>
            <a:r>
              <a:rPr lang="en-GB" sz="2000" dirty="0"/>
              <a:t>Guided peer interaction-Social skills</a:t>
            </a:r>
          </a:p>
          <a:p>
            <a:r>
              <a:rPr lang="en-GB" sz="2000" dirty="0"/>
              <a:t>To support Amira’s complete development, staff should encourage language-rich activities, guided peer and active play. Positive reinforcement can help Amira feel safe and valued which will strengthens her attachment security</a:t>
            </a:r>
          </a:p>
        </p:txBody>
      </p:sp>
    </p:spTree>
    <p:extLst>
      <p:ext uri="{BB962C8B-B14F-4D97-AF65-F5344CB8AC3E}">
        <p14:creationId xmlns:p14="http://schemas.microsoft.com/office/powerpoint/2010/main" val="10904952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51E97B-47A8-3B20-FB79-0F82AC48320F}"/>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Critique of Bowlby’s Theory</a:t>
            </a:r>
          </a:p>
        </p:txBody>
      </p:sp>
      <p:sp>
        <p:nvSpPr>
          <p:cNvPr id="3" name="Content Placeholder 2">
            <a:extLst>
              <a:ext uri="{FF2B5EF4-FFF2-40B4-BE49-F238E27FC236}">
                <a16:creationId xmlns:a16="http://schemas.microsoft.com/office/drawing/2014/main" id="{576CCFA2-6E70-5AE7-0BB5-0A14CF25B23B}"/>
              </a:ext>
            </a:extLst>
          </p:cNvPr>
          <p:cNvSpPr>
            <a:spLocks noGrp="1"/>
          </p:cNvSpPr>
          <p:nvPr>
            <p:ph idx="1"/>
          </p:nvPr>
        </p:nvSpPr>
        <p:spPr>
          <a:xfrm>
            <a:off x="1371599" y="2318197"/>
            <a:ext cx="9724031" cy="3683358"/>
          </a:xfrm>
        </p:spPr>
        <p:txBody>
          <a:bodyPr anchor="ctr">
            <a:normAutofit/>
          </a:bodyPr>
          <a:lstStyle/>
          <a:p>
            <a:r>
              <a:rPr lang="en-GB" sz="1700" b="1"/>
              <a:t>Strengths</a:t>
            </a:r>
          </a:p>
          <a:p>
            <a:pPr marL="0" indent="0">
              <a:buNone/>
            </a:pPr>
            <a:r>
              <a:rPr lang="en-GB" sz="1700"/>
              <a:t>-Explains Amira’s anxiety clearly</a:t>
            </a:r>
          </a:p>
          <a:p>
            <a:pPr marL="0" indent="0">
              <a:buNone/>
            </a:pPr>
            <a:r>
              <a:rPr lang="en-GB" sz="1700"/>
              <a:t>-Practical relevance in childcare</a:t>
            </a:r>
          </a:p>
          <a:p>
            <a:pPr marL="0" indent="0">
              <a:buNone/>
            </a:pPr>
            <a:r>
              <a:rPr lang="en-GB" sz="1700"/>
              <a:t>-Strong evidence base</a:t>
            </a:r>
          </a:p>
          <a:p>
            <a:r>
              <a:rPr lang="en-GB" sz="1700" b="1"/>
              <a:t>Limitations</a:t>
            </a:r>
          </a:p>
          <a:p>
            <a:pPr marL="0" indent="0">
              <a:buNone/>
            </a:pPr>
            <a:r>
              <a:rPr lang="en-GB" sz="1700"/>
              <a:t>-Cultural difference in attachment overlooked</a:t>
            </a:r>
          </a:p>
          <a:p>
            <a:pPr marL="0" indent="0">
              <a:buNone/>
            </a:pPr>
            <a:r>
              <a:rPr lang="en-GB" sz="1700"/>
              <a:t>-Overemphasis on mother-child bond</a:t>
            </a:r>
          </a:p>
          <a:p>
            <a:pPr marL="0" indent="0">
              <a:buNone/>
            </a:pPr>
            <a:r>
              <a:rPr lang="en-GB" sz="1700"/>
              <a:t>-Under plays role of peers and wider environment</a:t>
            </a:r>
          </a:p>
          <a:p>
            <a:r>
              <a:rPr lang="en-GB" sz="1700"/>
              <a:t>Bowlby’s Theory is powerful but not totally complete. It over values the mother’s role and underestimates other caregivers and cultural variations. For Amira, this means we should not rely on the Bowlby’s attachment theory alone but consider broader perspective too.</a:t>
            </a:r>
          </a:p>
        </p:txBody>
      </p:sp>
    </p:spTree>
    <p:extLst>
      <p:ext uri="{BB962C8B-B14F-4D97-AF65-F5344CB8AC3E}">
        <p14:creationId xmlns:p14="http://schemas.microsoft.com/office/powerpoint/2010/main" val="33250463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244C49-34CB-352E-17DA-D593AB81D664}"/>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Integrating Other Perspectives</a:t>
            </a:r>
          </a:p>
        </p:txBody>
      </p:sp>
      <p:sp>
        <p:nvSpPr>
          <p:cNvPr id="3" name="Content Placeholder 2">
            <a:extLst>
              <a:ext uri="{FF2B5EF4-FFF2-40B4-BE49-F238E27FC236}">
                <a16:creationId xmlns:a16="http://schemas.microsoft.com/office/drawing/2014/main" id="{F1B5BD41-FC9F-F962-4171-8C87C772ADB9}"/>
              </a:ext>
            </a:extLst>
          </p:cNvPr>
          <p:cNvSpPr>
            <a:spLocks noGrp="1"/>
          </p:cNvSpPr>
          <p:nvPr>
            <p:ph idx="1"/>
          </p:nvPr>
        </p:nvSpPr>
        <p:spPr>
          <a:xfrm>
            <a:off x="1371599" y="2318197"/>
            <a:ext cx="9724031" cy="3683358"/>
          </a:xfrm>
        </p:spPr>
        <p:txBody>
          <a:bodyPr anchor="ctr">
            <a:normAutofit/>
          </a:bodyPr>
          <a:lstStyle/>
          <a:p>
            <a:r>
              <a:rPr lang="en-GB" sz="2000" dirty="0"/>
              <a:t>Erikson: Early years task, initiative, trust and autonomy</a:t>
            </a:r>
          </a:p>
          <a:p>
            <a:r>
              <a:rPr lang="en-GB" sz="2000" dirty="0"/>
              <a:t>Bronfenbrenner: Wider system( family, community, culture) shape development</a:t>
            </a:r>
          </a:p>
          <a:p>
            <a:r>
              <a:rPr lang="en-GB" sz="2000" dirty="0"/>
              <a:t>Vygotsky: Importance of scaffolding and social interaction</a:t>
            </a:r>
          </a:p>
          <a:p>
            <a:r>
              <a:rPr lang="en-GB" sz="2000" dirty="0"/>
              <a:t>Complementary theories will add depth</a:t>
            </a:r>
          </a:p>
          <a:p>
            <a:pPr marL="0" indent="0">
              <a:buNone/>
            </a:pPr>
            <a:r>
              <a:rPr lang="en-GB" sz="2000" dirty="0"/>
              <a:t>-For example, Erikson explains that Amira’s age is about to developing trust and independence. Bronfenbrenner reminds us about Amira’s development is shaped by not just nursery but wider family and cultural system. While Vygotsky highlights learning through guided interaction</a:t>
            </a:r>
          </a:p>
        </p:txBody>
      </p:sp>
    </p:spTree>
    <p:extLst>
      <p:ext uri="{BB962C8B-B14F-4D97-AF65-F5344CB8AC3E}">
        <p14:creationId xmlns:p14="http://schemas.microsoft.com/office/powerpoint/2010/main" val="11468059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02191C-4B29-0FB2-A274-F44E8E5D29E6}"/>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Conclusion</a:t>
            </a:r>
          </a:p>
        </p:txBody>
      </p:sp>
      <p:sp>
        <p:nvSpPr>
          <p:cNvPr id="3" name="Content Placeholder 2">
            <a:extLst>
              <a:ext uri="{FF2B5EF4-FFF2-40B4-BE49-F238E27FC236}">
                <a16:creationId xmlns:a16="http://schemas.microsoft.com/office/drawing/2014/main" id="{127BB384-7756-5ABF-E17B-7447C855E5B5}"/>
              </a:ext>
            </a:extLst>
          </p:cNvPr>
          <p:cNvSpPr>
            <a:spLocks noGrp="1"/>
          </p:cNvSpPr>
          <p:nvPr>
            <p:ph idx="1"/>
          </p:nvPr>
        </p:nvSpPr>
        <p:spPr>
          <a:xfrm>
            <a:off x="1371599" y="2318197"/>
            <a:ext cx="9724031" cy="3683358"/>
          </a:xfrm>
        </p:spPr>
        <p:txBody>
          <a:bodyPr anchor="ctr">
            <a:normAutofit/>
          </a:bodyPr>
          <a:lstStyle/>
          <a:p>
            <a:r>
              <a:rPr lang="en-GB" sz="2000" dirty="0"/>
              <a:t>Amira’s challenges reflect attachment issues </a:t>
            </a:r>
          </a:p>
          <a:p>
            <a:r>
              <a:rPr lang="en-GB" sz="2000" dirty="0"/>
              <a:t>Environment matter and biology</a:t>
            </a:r>
          </a:p>
          <a:p>
            <a:r>
              <a:rPr lang="en-GB" sz="2000" dirty="0"/>
              <a:t>Combining theories is very important as</a:t>
            </a:r>
          </a:p>
          <a:p>
            <a:r>
              <a:rPr lang="en-GB" sz="2000" dirty="0"/>
              <a:t>Bowlby’s theory explained Amira’s separation anxiety</a:t>
            </a:r>
          </a:p>
          <a:p>
            <a:r>
              <a:rPr lang="en-GB" sz="2000" dirty="0"/>
              <a:t>Strategies: Key person, small group play, keep person and gradual settling</a:t>
            </a:r>
          </a:p>
          <a:p>
            <a:r>
              <a:rPr lang="en-GB" sz="2000" dirty="0"/>
              <a:t>In conclusion, Bowlby’s attachment theory gives valuable insights into Amira’s behaviour and helps gives her guide to supportive strategies. Bowlby’s attachment theory should be applied with flexibility, alongside other developmental perspective. This will enable creating holistic plan support for the growth of Amira</a:t>
            </a:r>
          </a:p>
        </p:txBody>
      </p:sp>
    </p:spTree>
    <p:extLst>
      <p:ext uri="{BB962C8B-B14F-4D97-AF65-F5344CB8AC3E}">
        <p14:creationId xmlns:p14="http://schemas.microsoft.com/office/powerpoint/2010/main" val="1333438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6474AC-FE06-5AC4-12B5-FE4CB9846D46}"/>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References</a:t>
            </a:r>
          </a:p>
        </p:txBody>
      </p:sp>
      <p:sp>
        <p:nvSpPr>
          <p:cNvPr id="3" name="Content Placeholder 2">
            <a:extLst>
              <a:ext uri="{FF2B5EF4-FFF2-40B4-BE49-F238E27FC236}">
                <a16:creationId xmlns:a16="http://schemas.microsoft.com/office/drawing/2014/main" id="{E770631E-A36E-1C60-F38A-CEB656B97B72}"/>
              </a:ext>
            </a:extLst>
          </p:cNvPr>
          <p:cNvSpPr>
            <a:spLocks noGrp="1"/>
          </p:cNvSpPr>
          <p:nvPr>
            <p:ph idx="1"/>
          </p:nvPr>
        </p:nvSpPr>
        <p:spPr>
          <a:xfrm>
            <a:off x="1371599" y="2318197"/>
            <a:ext cx="9724031" cy="3683358"/>
          </a:xfrm>
        </p:spPr>
        <p:txBody>
          <a:bodyPr anchor="ctr">
            <a:normAutofit/>
          </a:bodyPr>
          <a:lstStyle/>
          <a:p>
            <a:r>
              <a:rPr lang="en-GB" sz="1400" dirty="0"/>
              <a:t>Ainsworth , M. D. S AND Bell, S. M. (1990) Attachment, exploration and separation: Illustrated by the behaviour of one-year-olds in a strange situation: child development, 41(1), PP-49-77 </a:t>
            </a:r>
            <a:r>
              <a:rPr lang="en-GB" sz="1400" dirty="0">
                <a:hlinkClick r:id="rId2"/>
              </a:rPr>
              <a:t>https://doi.org/10.2307/1127388</a:t>
            </a:r>
            <a:endParaRPr lang="en-GB" sz="1400" dirty="0"/>
          </a:p>
          <a:p>
            <a:r>
              <a:rPr lang="en-GB" sz="1400" dirty="0"/>
              <a:t> Bowlby, J. (1969) Attachment and loss: Volume 1- Attachment Basic Books</a:t>
            </a:r>
          </a:p>
          <a:p>
            <a:r>
              <a:rPr lang="en-GB" sz="1400" dirty="0"/>
              <a:t>Bowlby, J. (1988) A Secure Base: Parental-child Attachment and Healthy Human Development  Routledge</a:t>
            </a:r>
          </a:p>
          <a:p>
            <a:r>
              <a:rPr lang="en-GB" sz="1400" dirty="0"/>
              <a:t>Bronfenbrenner, U(1979) The Ecology of Human Development. MA: Harvard University Press</a:t>
            </a:r>
          </a:p>
          <a:p>
            <a:r>
              <a:rPr lang="en-GB" sz="1400" dirty="0"/>
              <a:t>Schaffer, H.R and Emerson, P.E. (1964) ‘The development of Social Attachments in infancy’, Monographs of the society for research in child development, 29(3), PP.1-77. </a:t>
            </a:r>
            <a:r>
              <a:rPr lang="en-GB" sz="1400" dirty="0">
                <a:hlinkClick r:id="rId3"/>
              </a:rPr>
              <a:t>https://doi.org/10.2307/1165727</a:t>
            </a:r>
            <a:r>
              <a:rPr lang="en-GB" sz="1400" dirty="0"/>
              <a:t> </a:t>
            </a:r>
          </a:p>
          <a:p>
            <a:r>
              <a:rPr lang="en-GB" sz="1400" dirty="0"/>
              <a:t>Vygotsky, L.S. (1978) Mind in Society: The development of Higher Psychological Processes. Mal: Harvard University Press</a:t>
            </a:r>
          </a:p>
          <a:p>
            <a:r>
              <a:rPr lang="en-GB" sz="1400" dirty="0"/>
              <a:t>Whitebread, D. and Cottman, P.(2015) Teaching and Learning in the Early Years. 4</a:t>
            </a:r>
            <a:r>
              <a:rPr lang="en-GB" sz="1400" baseline="30000" dirty="0"/>
              <a:t>th</a:t>
            </a:r>
            <a:r>
              <a:rPr lang="en-GB" sz="1400" dirty="0"/>
              <a:t> </a:t>
            </a:r>
            <a:r>
              <a:rPr lang="en-GB" sz="1400" dirty="0" err="1"/>
              <a:t>edn</a:t>
            </a:r>
            <a:r>
              <a:rPr lang="en-GB" sz="1400"/>
              <a:t>  </a:t>
            </a:r>
            <a:r>
              <a:rPr lang="en-GB" sz="1400" dirty="0"/>
              <a:t>Routledge. </a:t>
            </a:r>
          </a:p>
          <a:p>
            <a:endParaRPr lang="en-GB" sz="1400" dirty="0"/>
          </a:p>
        </p:txBody>
      </p:sp>
    </p:spTree>
    <p:extLst>
      <p:ext uri="{BB962C8B-B14F-4D97-AF65-F5344CB8AC3E}">
        <p14:creationId xmlns:p14="http://schemas.microsoft.com/office/powerpoint/2010/main" val="3772545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8869a67d355238632a5987c476f2635f">
  <xsd:schema xmlns:xsd="http://www.w3.org/2001/XMLSchema" xmlns:xs="http://www.w3.org/2001/XMLSchema" xmlns:p="http://schemas.microsoft.com/office/2006/metadata/properties" xmlns:ns3="ccfc14db-0f45-423b-b2f5-752f8f8a0ada" targetNamespace="http://schemas.microsoft.com/office/2006/metadata/properties" ma:root="true" ma:fieldsID="650f1d6525eb8d0d9f758f42366d1f9d"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Props1.xml><?xml version="1.0" encoding="utf-8"?>
<ds:datastoreItem xmlns:ds="http://schemas.openxmlformats.org/officeDocument/2006/customXml" ds:itemID="{693A0465-B403-4201-A33E-FC45FE3FB7B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2252EE5-D3AD-4E00-83FC-F2D922BBE315}">
  <ds:schemaRefs>
    <ds:schemaRef ds:uri="http://schemas.microsoft.com/sharepoint/v3/contenttype/forms"/>
  </ds:schemaRefs>
</ds:datastoreItem>
</file>

<file path=customXml/itemProps3.xml><?xml version="1.0" encoding="utf-8"?>
<ds:datastoreItem xmlns:ds="http://schemas.openxmlformats.org/officeDocument/2006/customXml" ds:itemID="{2B799712-D19D-488D-B1EE-4997E461C834}">
  <ds:schemaRefs>
    <ds:schemaRef ds:uri="http://purl.org/dc/dcmitype/"/>
    <ds:schemaRef ds:uri="http://schemas.microsoft.com/office/2006/documentManagement/types"/>
    <ds:schemaRef ds:uri="http://schemas.microsoft.com/office/2006/metadata/properties"/>
    <ds:schemaRef ds:uri="http://purl.org/dc/terms/"/>
    <ds:schemaRef ds:uri="http://schemas.openxmlformats.org/package/2006/metadata/core-properties"/>
    <ds:schemaRef ds:uri="http://schemas.microsoft.com/office/infopath/2007/PartnerControls"/>
    <ds:schemaRef ds:uri="http://purl.org/dc/elements/1.1/"/>
    <ds:schemaRef ds:uri="http://www.w3.org/XML/1998/namespace"/>
    <ds:schemaRef ds:uri="ccfc14db-0f45-423b-b2f5-752f8f8a0ada"/>
  </ds:schemaRefs>
</ds:datastoreItem>
</file>

<file path=docProps/app.xml><?xml version="1.0" encoding="utf-8"?>
<Properties xmlns="http://schemas.openxmlformats.org/officeDocument/2006/extended-properties" xmlns:vt="http://schemas.openxmlformats.org/officeDocument/2006/docPropsVTypes">
  <TotalTime>283</TotalTime>
  <Words>1341</Words>
  <Application>Microsoft Office PowerPoint</Application>
  <PresentationFormat>Widescreen</PresentationFormat>
  <Paragraphs>100</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Aptos Display</vt:lpstr>
      <vt:lpstr>Arial</vt:lpstr>
      <vt:lpstr>Office Theme</vt:lpstr>
      <vt:lpstr>Supporting Amira’s Development</vt:lpstr>
      <vt:lpstr>Introduction</vt:lpstr>
      <vt:lpstr>Supporting Amira’s Development in Nursery, using the Bowlby’s Attachment Theory</vt:lpstr>
      <vt:lpstr>Why Attachment Theory?</vt:lpstr>
      <vt:lpstr>Bowlby’s Attachment Theory-Main Ideas</vt:lpstr>
      <vt:lpstr>Stages of Attachment(Schaffer and Emerson)</vt:lpstr>
      <vt:lpstr>Amira’s Situation Explained</vt:lpstr>
      <vt:lpstr>Nature and Nurture Influences</vt:lpstr>
      <vt:lpstr>Practical Strategies</vt:lpstr>
      <vt:lpstr>Wider Development Support</vt:lpstr>
      <vt:lpstr>Critique of Bowlby’s Theory</vt:lpstr>
      <vt:lpstr>Integrating Other Perspectives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Osagie Aifesehi (2427005)</dc:creator>
  <cp:lastModifiedBy>Osagie Aifesehi (2427005)</cp:lastModifiedBy>
  <cp:revision>7</cp:revision>
  <dcterms:created xsi:type="dcterms:W3CDTF">2025-10-06T15:11:16Z</dcterms:created>
  <dcterms:modified xsi:type="dcterms:W3CDTF">2025-10-10T17:42:26Z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