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4"/>
  </p:sldMasterIdLst>
  <p:notesMasterIdLst>
    <p:notesMasterId r:id="rId15"/>
  </p:notesMasterIdLst>
  <p:handoutMasterIdLst>
    <p:handoutMasterId r:id="rId16"/>
  </p:handoutMasterIdLst>
  <p:sldIdLst>
    <p:sldId id="261" r:id="rId5"/>
    <p:sldId id="262" r:id="rId6"/>
    <p:sldId id="269" r:id="rId7"/>
    <p:sldId id="260" r:id="rId8"/>
    <p:sldId id="271" r:id="rId9"/>
    <p:sldId id="270" r:id="rId10"/>
    <p:sldId id="266" r:id="rId11"/>
    <p:sldId id="268" r:id="rId12"/>
    <p:sldId id="272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7D4E1C-BDFF-44C3-A5F9-BEC55A5D4BC7}" v="135" dt="2026-10-06T12:12:49.225"/>
    <p1510:client id="{957236A5-1526-43C1-A305-F8C9193E1A11}" v="62" dt="2026-10-06T12:17:31.883"/>
  </p1510:revLst>
</p1510:revInfo>
</file>

<file path=ppt/tableStyles.xml><?xml version="1.0" encoding="utf-8"?>
<a:tblStyleLst xmlns:a="http://schemas.openxmlformats.org/drawingml/2006/main" def="{5940675A-B579-460E-94D1-54222C63F5D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EEA8923-F622-D989-B9B3-B3CC96FE626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9E889E-B59F-A469-C95A-8CBDC1F9402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B3726-D0C2-457F-8CC3-928675B4E06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BA3573-B47C-FDA4-46B8-797B2C9A87B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A6D0FA-C8BA-77C1-6889-D61922B20F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EED11-3A9B-4C6B-9C89-964F67C94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6128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7EF1B-3089-4752-BFCD-CDC3014626A0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F3FAF-CC6A-478D-BF6B-BD1EE87BC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2183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Getty images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F3FAF-CC6A-478D-BF6B-BD1EE87BC1B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959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Microsoft Teams is a great choice because it brings everything together and clear to understand.</a:t>
            </a:r>
            <a:endParaRPr lang="en-US"/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F3FAF-CC6A-478D-BF6B-BD1EE87BC1B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062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Image is from online resources describing communication.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F3FAF-CC6A-478D-BF6B-BD1EE87BC1B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673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DEC014E-32E8-BC91-190E-85B3C74C9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8" y="964075"/>
            <a:ext cx="4654297" cy="37398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4822842"/>
            <a:ext cx="4206240" cy="138074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B2603722-CE80-C718-39E9-BB79F1F68C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84C280F-E753-FE97-A722-F86168AC97B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41248" y="964074"/>
            <a:ext cx="5403280" cy="5258929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17A08-C834-F239-A3DF-2D1295F0AE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27F7E75E-CE5B-4F6B-A58C-A201C6F086D3}" type="datetime1">
              <a:rPr lang="en-US" smtClean="0"/>
              <a:t>10/6/2026</a:t>
            </a:fld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E80C6A5-61FE-078D-49D9-31BD129401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284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E6C4595-90D4-94E6-CEBA-82807457D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658679"/>
            <a:ext cx="10780776" cy="4925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07D15F3-FB0A-40BD-9F46-CD820ADA828D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714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5218032"/>
            <a:ext cx="10972800" cy="786384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972629"/>
            <a:ext cx="10972800" cy="480373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88BD73-E6AB-68A9-F41B-313E0C44777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396119" y="5787191"/>
            <a:ext cx="1503444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AA6162-61A3-2C41-311C-F407FC4B4DA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05B8722-F84D-43AB-A81E-9D4017C547A8}" type="datetime1">
              <a:rPr lang="en-US" smtClean="0"/>
              <a:t>10/6/2026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DABF624-39B6-C7A2-98E7-26593626B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4" y="498994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B102F-64E7-9387-1F8F-DB4AC825773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7050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5C3D1438-E7DE-BCF4-D0DD-97184D8B7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9930" y="640097"/>
            <a:ext cx="4362148" cy="34747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E9EB830E-59F9-793F-E2E7-110D033D7F8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909929" y="4818889"/>
            <a:ext cx="4206701" cy="1188720"/>
          </a:xfrm>
        </p:spPr>
        <p:txBody>
          <a:bodyPr anchor="t">
            <a:normAutofit/>
          </a:bodyPr>
          <a:lstStyle>
            <a:lvl1pPr algn="l"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C9C23E6-AA65-EED1-FC7F-E4138D9D0DF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5060950" cy="6858000"/>
          </a:xfr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 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3DCC7EC-EB64-3FA5-9B9F-4B65F8B353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06048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5721EA9-D34D-C406-42C9-D1C3DC0550EB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0B066445-C11D-4095-8BC4-5080AC4E3218}" type="datetime1">
              <a:rPr lang="en-US" smtClean="0"/>
              <a:t>10/6/2026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8A451BA-6597-98CC-3A5A-099DB053853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ED98AED2-58CC-D8F4-37CF-06D4C6AE089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064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A23BF3C-9B75-66EF-8F1A-8B9738170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3764"/>
            <a:ext cx="4654296" cy="37398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1B44AFE9-43F1-4797-1ECE-FD5190E5805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38201" y="4732531"/>
            <a:ext cx="4206240" cy="1380743"/>
          </a:xfrm>
        </p:spPr>
        <p:txBody>
          <a:bodyPr anchor="t">
            <a:normAutofit/>
          </a:bodyPr>
          <a:lstStyle>
            <a:lvl1pPr algn="l"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B2603722-CE80-C718-39E9-BB79F1F68C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84C280F-E753-FE97-A722-F86168AC97B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47472" y="854346"/>
            <a:ext cx="5403280" cy="5258929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A58B4-E2D1-FBC8-004D-0E9EEBBE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F7ECD5CE-D4CA-484A-9341-4BF32DD68C55}" type="datetime1">
              <a:rPr lang="en-US" smtClean="0"/>
              <a:t>10/6/2026</a:t>
            </a:fld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E80C6A5-61FE-078D-49D9-31BD129401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3444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51CC58D-28EC-93AD-7E10-1DA3DC632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9536"/>
            <a:ext cx="7478991" cy="3635797"/>
          </a:xfrm>
        </p:spPr>
        <p:txBody>
          <a:bodyPr anchor="t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E0B119D-A456-DE33-9525-49696D3FE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BFFB480A-CB2C-F6F3-1181-7B482DE48A1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93339" y="5225354"/>
            <a:ext cx="6669986" cy="1545336"/>
          </a:xfrm>
        </p:spPr>
        <p:txBody>
          <a:bodyPr anchor="ctr">
            <a:normAutofit/>
          </a:bodyPr>
          <a:lstStyle>
            <a:lvl1pPr algn="r"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16322-573D-C8CC-7277-1611B4285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C7DE3-77E6-7F1C-2D66-87946BDD6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1D9A-998E-4C6D-BC6F-694D5220AB8D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39072A-E9FB-537C-7C31-2FB111D3C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3680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E84C31D-CC85-27E5-FD9F-627C926D5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78608"/>
            <a:ext cx="7879335" cy="3592629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0B934F-7AD0-6CA4-BC4D-9CC30854B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4" y="1714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F6486-38AE-54F6-E2F3-8B944C3F1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41BD916-71AE-106E-105D-01655950FC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87800" y="368300"/>
            <a:ext cx="7375525" cy="1014413"/>
          </a:xfrm>
        </p:spPr>
        <p:txBody>
          <a:bodyPr anchor="ctr">
            <a:normAutofit/>
          </a:bodyPr>
          <a:lstStyle>
            <a:lvl1pPr algn="r"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D0054-227E-4953-9BB1-7141F902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0B6C7-ADAF-4C2E-846E-5E1258F695E1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2E0F1-15E9-E241-9959-A6D46B69E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923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5">
            <a:extLst>
              <a:ext uri="{FF2B5EF4-FFF2-40B4-BE49-F238E27FC236}">
                <a16:creationId xmlns:a16="http://schemas.microsoft.com/office/drawing/2014/main" id="{373F4DFA-EB1C-0802-6DB6-F68036779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3057205" y="-1430380"/>
            <a:ext cx="6077590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2787213"/>
            <a:ext cx="8229600" cy="2621154"/>
          </a:xfrm>
        </p:spPr>
        <p:txBody>
          <a:bodyPr anchor="b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5443909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59C8A-FEAD-0E21-E6D3-D37128750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DF62FB-03E9-93F2-7A34-F233AFA3A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900E3-A080-4462-9203-39E4D4C17F65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E9323-6CD7-F266-CF02-4659EBD32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6010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5842852-3CDE-22AD-D5F0-AAF8279A0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9536"/>
            <a:ext cx="9546336" cy="3675885"/>
          </a:xfrm>
        </p:spPr>
        <p:txBody>
          <a:bodyPr anchor="t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F6BAAC9-EDEA-49AA-A816-0D6D9A5F9DD7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4D523C5-E38D-F0DE-48C0-B6B8404B6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77392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4EF7E11-76D4-64FA-465B-165405450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947" y="1296083"/>
            <a:ext cx="4353325" cy="4265835"/>
          </a:xfrm>
          <a:custGeom>
            <a:avLst/>
            <a:gdLst>
              <a:gd name="connsiteX0" fmla="*/ 2176663 w 4353325"/>
              <a:gd name="connsiteY0" fmla="*/ 0 h 4265835"/>
              <a:gd name="connsiteX1" fmla="*/ 4353325 w 4353325"/>
              <a:gd name="connsiteY1" fmla="*/ 2176662 h 4265835"/>
              <a:gd name="connsiteX2" fmla="*/ 4353325 w 4353325"/>
              <a:gd name="connsiteY2" fmla="*/ 2712923 h 4265835"/>
              <a:gd name="connsiteX3" fmla="*/ 4353325 w 4353325"/>
              <a:gd name="connsiteY3" fmla="*/ 3733873 h 4265835"/>
              <a:gd name="connsiteX4" fmla="*/ 4353325 w 4353325"/>
              <a:gd name="connsiteY4" fmla="*/ 4265835 h 4265835"/>
              <a:gd name="connsiteX5" fmla="*/ 0 w 4353325"/>
              <a:gd name="connsiteY5" fmla="*/ 4265835 h 4265835"/>
              <a:gd name="connsiteX6" fmla="*/ 0 w 4353325"/>
              <a:gd name="connsiteY6" fmla="*/ 3733873 h 4265835"/>
              <a:gd name="connsiteX7" fmla="*/ 0 w 4353325"/>
              <a:gd name="connsiteY7" fmla="*/ 2712923 h 4265835"/>
              <a:gd name="connsiteX8" fmla="*/ 0 w 4353325"/>
              <a:gd name="connsiteY8" fmla="*/ 2176662 h 4265835"/>
              <a:gd name="connsiteX9" fmla="*/ 2176663 w 4353325"/>
              <a:gd name="connsiteY9" fmla="*/ 0 h 426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3325" h="4265835">
                <a:moveTo>
                  <a:pt x="2176663" y="0"/>
                </a:moveTo>
                <a:cubicBezTo>
                  <a:pt x="3378800" y="0"/>
                  <a:pt x="4353325" y="974525"/>
                  <a:pt x="4353325" y="2176662"/>
                </a:cubicBezTo>
                <a:lnTo>
                  <a:pt x="4353325" y="2712923"/>
                </a:lnTo>
                <a:lnTo>
                  <a:pt x="4353325" y="3733873"/>
                </a:lnTo>
                <a:lnTo>
                  <a:pt x="4353325" y="4265835"/>
                </a:lnTo>
                <a:lnTo>
                  <a:pt x="0" y="4265835"/>
                </a:lnTo>
                <a:lnTo>
                  <a:pt x="0" y="3733873"/>
                </a:lnTo>
                <a:lnTo>
                  <a:pt x="0" y="2712923"/>
                </a:lnTo>
                <a:lnTo>
                  <a:pt x="0" y="2176662"/>
                </a:lnTo>
                <a:cubicBezTo>
                  <a:pt x="0" y="974525"/>
                  <a:pt x="974525" y="0"/>
                  <a:pt x="2176663" y="0"/>
                </a:cubicBezTo>
                <a:close/>
              </a:path>
            </a:pathLst>
          </a:custGeom>
          <a:ln w="6350">
            <a:solidFill>
              <a:schemeClr val="tx1"/>
            </a:solidFill>
          </a:ln>
        </p:spPr>
        <p:txBody>
          <a:bodyPr wrap="square" lIns="182880" tIns="914400" rIns="182880" anchor="ctr" anchorCtr="0">
            <a:no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35056" y="1296083"/>
            <a:ext cx="4325112" cy="4265835"/>
          </a:xfrm>
        </p:spPr>
        <p:txBody>
          <a:bodyPr anchor="b" anchorCtr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E637458-E6B1-4FC7-84A0-F1BC58EC062B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781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192" y="921782"/>
            <a:ext cx="8012703" cy="1463040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523192" y="2533094"/>
            <a:ext cx="8012694" cy="3689909"/>
          </a:xfrm>
        </p:spPr>
        <p:txBody>
          <a:bodyPr anchor="t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algn="l">
              <a:defRPr sz="1600">
                <a:solidFill>
                  <a:schemeClr val="tx1"/>
                </a:solidFill>
              </a:defRPr>
            </a:lvl2pPr>
            <a:lvl3pPr algn="l">
              <a:defRPr sz="1400">
                <a:solidFill>
                  <a:schemeClr val="tx1"/>
                </a:solidFill>
              </a:defRPr>
            </a:lvl3pPr>
            <a:lvl4pPr algn="l">
              <a:defRPr sz="1200">
                <a:solidFill>
                  <a:schemeClr val="tx1"/>
                </a:solidFill>
              </a:defRPr>
            </a:lvl4pPr>
            <a:lvl5pPr algn="l"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1DCDDA2-8D36-4624-B204-74740AE4644C}" type="datetime1">
              <a:rPr lang="en-US" smtClean="0"/>
              <a:t>10/6/2026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899D92D-13BB-E0E1-DD69-482838D537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66880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4282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C4E9710-FA87-30E3-20CB-80AEB3E8C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0880" y="365760"/>
            <a:ext cx="9292920" cy="11168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D0E17293-F2D5-8A51-CB65-CFF77173106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066409" y="1986161"/>
            <a:ext cx="9284368" cy="4236841"/>
          </a:xfrm>
        </p:spPr>
        <p:txBody>
          <a:bodyPr/>
          <a:lstStyle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7B8D473-56D3-41A2-8BBA-5C6DB59F7841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C7AD265-7A5D-626D-3F70-B7BA0D0172D9}"/>
              </a:ext>
            </a:extLst>
          </p:cNvPr>
          <p:cNvCxnSpPr>
            <a:cxnSpLocks/>
          </p:cNvCxnSpPr>
          <p:nvPr userDrawn="1"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7140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4608576"/>
            <a:ext cx="4169664" cy="1609344"/>
          </a:xfrm>
        </p:spPr>
        <p:txBody>
          <a:bodyPr anchor="t" anchorCtr="0">
            <a:no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E5AAB3D-814D-597A-6ADE-F522A8116DC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257301" y="1097280"/>
            <a:ext cx="3776470" cy="3168100"/>
          </a:xfrm>
          <a:custGeom>
            <a:avLst/>
            <a:gdLst>
              <a:gd name="connsiteX0" fmla="*/ 1888235 w 3776470"/>
              <a:gd name="connsiteY0" fmla="*/ 0 h 3168100"/>
              <a:gd name="connsiteX1" fmla="*/ 3776470 w 3776470"/>
              <a:gd name="connsiteY1" fmla="*/ 1888235 h 3168100"/>
              <a:gd name="connsiteX2" fmla="*/ 3776470 w 3776470"/>
              <a:gd name="connsiteY2" fmla="*/ 3168100 h 3168100"/>
              <a:gd name="connsiteX3" fmla="*/ 0 w 3776470"/>
              <a:gd name="connsiteY3" fmla="*/ 3168100 h 3168100"/>
              <a:gd name="connsiteX4" fmla="*/ 0 w 3776470"/>
              <a:gd name="connsiteY4" fmla="*/ 1888235 h 3168100"/>
              <a:gd name="connsiteX5" fmla="*/ 1888235 w 3776470"/>
              <a:gd name="connsiteY5" fmla="*/ 0 h 316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76470" h="3168100">
                <a:moveTo>
                  <a:pt x="1888235" y="0"/>
                </a:moveTo>
                <a:cubicBezTo>
                  <a:pt x="2931078" y="0"/>
                  <a:pt x="3776470" y="845392"/>
                  <a:pt x="3776470" y="1888235"/>
                </a:cubicBezTo>
                <a:lnTo>
                  <a:pt x="3776470" y="3168100"/>
                </a:lnTo>
                <a:lnTo>
                  <a:pt x="0" y="3168100"/>
                </a:lnTo>
                <a:lnTo>
                  <a:pt x="0" y="1888235"/>
                </a:lnTo>
                <a:cubicBezTo>
                  <a:pt x="0" y="845392"/>
                  <a:pt x="845392" y="0"/>
                  <a:pt x="1888235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1464" y="841248"/>
            <a:ext cx="4215384" cy="5330952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F10093F-D11C-4084-9666-A7864AD1DBF0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CD2C868-CE73-A5B1-1389-62A23B14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9708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944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1168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3196D68-1BE9-332F-CE83-CA191A09639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2395538"/>
            <a:ext cx="10515600" cy="4097337"/>
          </a:xfrm>
        </p:spPr>
        <p:txBody>
          <a:bodyPr/>
          <a:lstStyle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888A324-08A0-4DCE-BEC0-74F82D75E98D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8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4EF7E11-76D4-64FA-465B-165405450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947" y="1296083"/>
            <a:ext cx="4353325" cy="4265835"/>
          </a:xfrm>
          <a:custGeom>
            <a:avLst/>
            <a:gdLst>
              <a:gd name="connsiteX0" fmla="*/ 2176663 w 4353325"/>
              <a:gd name="connsiteY0" fmla="*/ 0 h 4265835"/>
              <a:gd name="connsiteX1" fmla="*/ 4353325 w 4353325"/>
              <a:gd name="connsiteY1" fmla="*/ 2176662 h 4265835"/>
              <a:gd name="connsiteX2" fmla="*/ 4353325 w 4353325"/>
              <a:gd name="connsiteY2" fmla="*/ 2712923 h 4265835"/>
              <a:gd name="connsiteX3" fmla="*/ 4353325 w 4353325"/>
              <a:gd name="connsiteY3" fmla="*/ 3733873 h 4265835"/>
              <a:gd name="connsiteX4" fmla="*/ 4353325 w 4353325"/>
              <a:gd name="connsiteY4" fmla="*/ 4265835 h 4265835"/>
              <a:gd name="connsiteX5" fmla="*/ 0 w 4353325"/>
              <a:gd name="connsiteY5" fmla="*/ 4265835 h 4265835"/>
              <a:gd name="connsiteX6" fmla="*/ 0 w 4353325"/>
              <a:gd name="connsiteY6" fmla="*/ 3733873 h 4265835"/>
              <a:gd name="connsiteX7" fmla="*/ 0 w 4353325"/>
              <a:gd name="connsiteY7" fmla="*/ 2712923 h 4265835"/>
              <a:gd name="connsiteX8" fmla="*/ 0 w 4353325"/>
              <a:gd name="connsiteY8" fmla="*/ 2176662 h 4265835"/>
              <a:gd name="connsiteX9" fmla="*/ 2176663 w 4353325"/>
              <a:gd name="connsiteY9" fmla="*/ 0 h 426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3325" h="4265835">
                <a:moveTo>
                  <a:pt x="2176663" y="0"/>
                </a:moveTo>
                <a:cubicBezTo>
                  <a:pt x="3378800" y="0"/>
                  <a:pt x="4353325" y="974525"/>
                  <a:pt x="4353325" y="2176662"/>
                </a:cubicBezTo>
                <a:lnTo>
                  <a:pt x="4353325" y="2712923"/>
                </a:lnTo>
                <a:lnTo>
                  <a:pt x="4353325" y="3733873"/>
                </a:lnTo>
                <a:lnTo>
                  <a:pt x="4353325" y="4265835"/>
                </a:lnTo>
                <a:lnTo>
                  <a:pt x="0" y="4265835"/>
                </a:lnTo>
                <a:lnTo>
                  <a:pt x="0" y="3733873"/>
                </a:lnTo>
                <a:lnTo>
                  <a:pt x="0" y="2712923"/>
                </a:lnTo>
                <a:lnTo>
                  <a:pt x="0" y="2176662"/>
                </a:lnTo>
                <a:cubicBezTo>
                  <a:pt x="0" y="974525"/>
                  <a:pt x="974525" y="0"/>
                  <a:pt x="2176663" y="0"/>
                </a:cubicBezTo>
                <a:close/>
              </a:path>
            </a:pathLst>
          </a:custGeom>
          <a:ln w="6350">
            <a:solidFill>
              <a:schemeClr val="tx1"/>
            </a:solidFill>
          </a:ln>
        </p:spPr>
        <p:txBody>
          <a:bodyPr wrap="square" lIns="182880" tIns="914400" rIns="182880" anchor="ctr" anchorCtr="0">
            <a:no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35056" y="3102182"/>
            <a:ext cx="4325112" cy="2459736"/>
          </a:xfrm>
        </p:spPr>
        <p:txBody>
          <a:bodyPr anchor="b" anchorCtr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 sz="1400">
                <a:solidFill>
                  <a:schemeClr val="tx1"/>
                </a:solidFill>
              </a:defRPr>
            </a:lvl2pPr>
            <a:lvl3pPr marL="457200" indent="0">
              <a:buNone/>
              <a:defRPr sz="1400">
                <a:solidFill>
                  <a:schemeClr val="tx1"/>
                </a:solidFill>
              </a:defRPr>
            </a:lvl3pPr>
            <a:lvl4pPr marL="685800" indent="0">
              <a:buNone/>
              <a:defRPr sz="1400">
                <a:solidFill>
                  <a:schemeClr val="tx1"/>
                </a:solidFill>
              </a:defRPr>
            </a:lvl4pPr>
            <a:lvl5pPr marL="9144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DC82DBF-DC52-49C0-8D21-130BAE03F60D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9626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2615184"/>
            <a:ext cx="3813048" cy="355701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841248"/>
            <a:ext cx="4956175" cy="3556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8AB9C5D-D894-4C92-9691-897BBBBA3072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4378AB-83E7-8777-F6CD-8F19BA4FE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501620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9674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358617"/>
            <a:ext cx="4145582" cy="4818062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723954" y="841248"/>
            <a:ext cx="5681662" cy="48180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51F230B-329F-4CE0-B5C3-CED265F3028C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E04C821-A160-CE80-AFE2-D2549F9F2A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250118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2437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841248"/>
            <a:ext cx="2999232" cy="5184648"/>
          </a:xfrm>
        </p:spPr>
        <p:txBody>
          <a:bodyPr anchor="t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6926" y="841248"/>
            <a:ext cx="6260154" cy="51846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9514F82-AB58-4A7F-98B7-E79FFEC0AD31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8293A07-68F2-BD10-B738-E87F3F3D8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418221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099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152" y="990511"/>
            <a:ext cx="2565593" cy="1858941"/>
          </a:xfrm>
        </p:spPr>
        <p:txBody>
          <a:bodyPr anchor="b"/>
          <a:lstStyle>
            <a:lvl1pPr>
              <a:def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2271" y="3011335"/>
            <a:ext cx="2559977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BD5A515-9970-0784-7927-52F94C270B4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10292564" y="1592958"/>
            <a:ext cx="2973522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523CCEC-6BB2-B704-95E2-87FED823C5B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8D7A96C-727D-443E-B119-3C2D46585552}" type="datetime1">
              <a:rPr lang="en-US" smtClean="0"/>
              <a:t>10/6/2026</a:t>
            </a:fld>
            <a:endParaRPr lang="en-US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1208465C-8C77-73BF-D18F-D01907BAC8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0E2A219-E459-07B3-1ED3-CBF7D239B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32057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52335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7" y="990511"/>
            <a:ext cx="2724240" cy="1858941"/>
          </a:xfrm>
        </p:spPr>
        <p:txBody>
          <a:bodyPr anchor="b"/>
          <a:lstStyle>
            <a:lvl1pPr>
              <a:def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8B89DDCA-87DB-0908-C1FE-D16DEF71920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8EBE519D-028D-D854-9791-84D8B687B3A9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 flipH="1">
            <a:off x="-997746" y="4594946"/>
            <a:ext cx="270669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fld id="{806C8823-F770-48EC-8FF5-015F51B71BE9}" type="datetime1">
              <a:rPr lang="en-US" smtClean="0"/>
              <a:t>10/6/2026</a:t>
            </a:fld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EAF697B0-B4E5-EE0F-75F1-242A9E4FB1F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8569" y="6264201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6690" y="3011335"/>
            <a:ext cx="2718277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65677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A233B23-1BCB-72C2-12F6-A6A2A6648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859058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690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548640"/>
            <a:ext cx="6093225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6071616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483F68-3490-71E7-A7DA-DA46BC48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79715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45FA4-0621-D8F1-73D0-046B7F4D771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308D5E1C-BB02-4667-86A6-B54F35A039AA}" type="datetime1">
              <a:rPr lang="en-US" smtClean="0"/>
              <a:t>10/6/2026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4C51678-E871-8AD4-08DA-BF7B7013A35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D01CE4-E064-7D2F-7D3A-9DA85E2777F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954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48640"/>
            <a:ext cx="6135624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828800"/>
            <a:ext cx="6135624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C07157-DE89-FE2F-0547-2E4055913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382022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A0C5A-6673-53CC-030B-67BA133D974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79E48447-9F55-4D90-B54F-5CB68695C405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2521688-F793-E4F2-732B-EEE6F58B758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BE29E-7417-B57C-BA94-1DBC14BE46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45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0" y="320040"/>
            <a:ext cx="6858000" cy="932688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02336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80560" y="1380744"/>
            <a:ext cx="6858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66BBA9B-B728-DC67-AD0E-8B0CD6B25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01402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9CD3AF4A-6CE8-D602-8B43-2DBEE16BF0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67148AD6-6081-4DA0-B2E4-058B1328DF15}" type="datetime1">
              <a:rPr lang="en-US" smtClean="0"/>
              <a:t>10/6/2026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67E8268-A223-BA56-F272-53477C7091D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4F7843C-45BC-E180-EC40-8C80397FBC9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0017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6858000" cy="932688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6858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C626C00-7A36-46A2-880D-F484910B3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7761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F6D8B-36A2-DF79-CDB9-885694DCA71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8E8816AA-2D6C-4E1E-A255-70A0F664A9DB}" type="datetime1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2396A-E38F-CC9C-7303-71F99D08208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B0E4B-031C-4F2A-1993-D824DD71F7D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2967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320" y="584339"/>
            <a:ext cx="4361688" cy="126171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61150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lang="en-US"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32320" y="1979463"/>
            <a:ext cx="4362450" cy="43292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FBFE376-D742-D564-3921-9EE06C25A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61601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95BE6B84-4C67-D49C-27F8-C862E16A8FF8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5169E289-2753-47FA-8923-7BCD55600225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8CDB1B9-EC53-82AC-9108-F0D1BBC4391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0BD4C5-5651-77FA-20CA-3D813654A9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8973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83413"/>
            <a:ext cx="4361688" cy="1262639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979461"/>
            <a:ext cx="4360863" cy="432926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481977D-48BC-F135-96F9-1655E4BEE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73212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A981C2C-E0DD-29A7-8209-50D66488152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A3D9F250-E4C3-4C71-A60E-AA6F94364904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205369F-8CCB-402F-9055-2BF12262B54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591F2-4BD3-37D0-B00E-B2CD5F47A36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8195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4572000" cy="932688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4572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8BEB48-A052-9364-6EF6-F698004C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1172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417D8113-ECE6-D6F5-9CA4-C96A535F4799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460DF7FD-0AB1-4084-BC20-BE154F30AC92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9A0137-F97A-8194-464D-3B7D4814A8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FE5686-63A9-B1A1-5734-F96A9651465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1718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0" y="583413"/>
            <a:ext cx="3566160" cy="1527048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46720" y="2212975"/>
            <a:ext cx="3566160" cy="40957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1F1B67D-ECBB-854F-CC29-CAAA9DB18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582129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A8E04B-FD21-4A20-D196-257B310FD4B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1908D409-5104-4786-A4CA-8DD13D7658BF}" type="datetime1">
              <a:rPr lang="en-US" smtClean="0"/>
              <a:t>10/6/2026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FB7A9C8-9922-276E-D7E7-BA37C3C590D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7BD9853-F841-5935-2E22-F5DA78B1091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2017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2212975"/>
            <a:ext cx="3401568" cy="40957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761780" y="0"/>
            <a:ext cx="743021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lang="en-US"/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88ED8BF-3BC1-C0A7-67E1-8F6CE5DBA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74815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72C41D87-A2F7-832F-EE5D-4A82C0898306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9FDEFFF0-3DFA-431C-A8FC-742FD22BDAC9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2FFE48E-EFB9-58B7-9159-E1F3B1F35D7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03AB52F-F281-1BB9-9D9F-9FC67E6B879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0414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485E715F-A05B-F2BC-ABF4-447E9B58E0C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499001" y="5684309"/>
            <a:ext cx="1709209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4632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3pPr>
            <a:lvl4pPr marL="685800" indent="0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</a:defRPr>
            </a:lvl4pPr>
            <a:lvl5pPr marL="914400" indent="0">
              <a:buFont typeface="Arial" panose="020B0604020202020204" pitchFamily="34" charset="0"/>
              <a:buNone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173959" y="5435073"/>
            <a:ext cx="121073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9B51325-ED53-45B5-B8EC-AC2935FF2C0F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A2B6090-1D21-5610-7943-4C4F96A6C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463823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6464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4162317"/>
            <a:ext cx="2953618" cy="1892808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77827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405500C-1C2B-4DBE-7BD5-6BEE65AA25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37843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EFC0BAFC-A983-7661-7BE4-9CB4E1AAE80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923978" y="5259333"/>
            <a:ext cx="2559157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840480" y="4162318"/>
            <a:ext cx="7589520" cy="224028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857250" indent="-171450"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4pPr>
            <a:lvl5pPr marL="1085850" indent="-171450">
              <a:buFont typeface="Arial" panose="020B0604020202020204" pitchFamily="34" charset="0"/>
              <a:buChar char="•"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273E16F8-613D-6FF2-3AAE-FB4255DC1EF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716912E-7CB7-4FC8-B72F-4B01D9482417}" type="datetime1">
              <a:rPr lang="en-US" smtClean="0"/>
              <a:t>10/6/2026</a:t>
            </a:fld>
            <a:endParaRPr lang="en-US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4EC89D4-F3C3-252D-E57A-D34A76D8BD1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/>
          <a:p>
            <a:fld id="{2DE90F28-AFBB-4AB2-AA79-6D3F72ED1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166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813647"/>
            <a:ext cx="2953618" cy="1892808"/>
          </a:xfrm>
        </p:spPr>
        <p:txBody>
          <a:bodyPr anchor="b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C5DDB1-0680-6692-8E8B-F9D50E91526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853249" y="1315045"/>
            <a:ext cx="241769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66175"/>
            <a:ext cx="7409228" cy="2240280"/>
          </a:xfrm>
        </p:spPr>
        <p:txBody>
          <a:bodyPr anchor="b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857250" indent="-171450"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4pPr>
            <a:lvl5pPr marL="1085850" indent="-171450">
              <a:buFont typeface="Arial" panose="020B0604020202020204" pitchFamily="34" charset="0"/>
              <a:buChar char="•"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5DF332-3FBA-2C89-59F5-FA1778C4985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902234" y="1160706"/>
            <a:ext cx="175418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6AC6FE-0E5E-4AE4-98C8-B4B622BCAF20}" type="datetime1">
              <a:rPr lang="en-US" smtClean="0"/>
              <a:t>10/6/2026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9E9CA5-FE3A-8B3B-FD85-EEC977EA262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2353708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079730"/>
            <a:ext cx="12192000" cy="377827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8916A20-C6D4-6297-2A89-F60B0B6DA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3071719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13778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5577840"/>
            <a:ext cx="10972802" cy="97046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715F3DA-3DCE-67E6-E94C-48C96A36C98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40080" y="365760"/>
            <a:ext cx="5898743" cy="4425696"/>
          </a:xfrm>
          <a:custGeom>
            <a:avLst/>
            <a:gdLst>
              <a:gd name="connsiteX0" fmla="*/ 2983368 w 6446520"/>
              <a:gd name="connsiteY0" fmla="*/ 0 h 4425696"/>
              <a:gd name="connsiteX1" fmla="*/ 3463152 w 6446520"/>
              <a:gd name="connsiteY1" fmla="*/ 0 h 4425696"/>
              <a:gd name="connsiteX2" fmla="*/ 3552820 w 6446520"/>
              <a:gd name="connsiteY2" fmla="*/ 7008 h 4425696"/>
              <a:gd name="connsiteX3" fmla="*/ 6446520 w 6446520"/>
              <a:gd name="connsiteY3" fmla="*/ 3302772 h 4425696"/>
              <a:gd name="connsiteX4" fmla="*/ 6446520 w 6446520"/>
              <a:gd name="connsiteY4" fmla="*/ 4425696 h 4425696"/>
              <a:gd name="connsiteX5" fmla="*/ 0 w 6446520"/>
              <a:gd name="connsiteY5" fmla="*/ 4425696 h 4425696"/>
              <a:gd name="connsiteX6" fmla="*/ 0 w 6446520"/>
              <a:gd name="connsiteY6" fmla="*/ 3302772 h 4425696"/>
              <a:gd name="connsiteX7" fmla="*/ 2893701 w 6446520"/>
              <a:gd name="connsiteY7" fmla="*/ 7008 h 442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6520" h="4425696">
                <a:moveTo>
                  <a:pt x="2983368" y="0"/>
                </a:moveTo>
                <a:lnTo>
                  <a:pt x="3463152" y="0"/>
                </a:lnTo>
                <a:lnTo>
                  <a:pt x="3552820" y="7008"/>
                </a:lnTo>
                <a:cubicBezTo>
                  <a:pt x="5178169" y="176660"/>
                  <a:pt x="6446520" y="1587478"/>
                  <a:pt x="6446520" y="3302772"/>
                </a:cubicBezTo>
                <a:lnTo>
                  <a:pt x="6446520" y="4425696"/>
                </a:lnTo>
                <a:lnTo>
                  <a:pt x="0" y="4425696"/>
                </a:lnTo>
                <a:lnTo>
                  <a:pt x="0" y="3302772"/>
                </a:lnTo>
                <a:cubicBezTo>
                  <a:pt x="0" y="1587478"/>
                  <a:pt x="1268352" y="176660"/>
                  <a:pt x="2893701" y="7008"/>
                </a:cubicBezTo>
                <a:close/>
              </a:path>
            </a:pathLst>
          </a:custGeom>
          <a:blipFill dpi="0" rotWithShape="1">
            <a:blip r:embed="rId2">
              <a:alphaModFix amt="7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950303" y="365760"/>
            <a:ext cx="4571137" cy="4428871"/>
          </a:xfrm>
        </p:spPr>
        <p:txBody>
          <a:bodyPr anchor="b" anchorCtr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57B3806-3EA8-4E62-AEC9-7E2ED96F502A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5EDA098-8E4B-3EB1-646C-4227A32020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521208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26841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882896"/>
            <a:ext cx="3657603" cy="1453896"/>
          </a:xfrm>
        </p:spPr>
        <p:txBody>
          <a:bodyPr anchor="t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838F5DE0-1AA8-5320-EBEC-7B2EEF39963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0" y="548642"/>
            <a:ext cx="3490175" cy="4041647"/>
          </a:xfrm>
          <a:custGeom>
            <a:avLst/>
            <a:gdLst>
              <a:gd name="connsiteX0" fmla="*/ 1745088 w 3490175"/>
              <a:gd name="connsiteY0" fmla="*/ 0 h 4041647"/>
              <a:gd name="connsiteX1" fmla="*/ 3490175 w 3490175"/>
              <a:gd name="connsiteY1" fmla="*/ 1745088 h 4041647"/>
              <a:gd name="connsiteX2" fmla="*/ 3490175 w 3490175"/>
              <a:gd name="connsiteY2" fmla="*/ 3141232 h 4041647"/>
              <a:gd name="connsiteX3" fmla="*/ 3490175 w 3490175"/>
              <a:gd name="connsiteY3" fmla="*/ 3490175 h 4041647"/>
              <a:gd name="connsiteX4" fmla="*/ 3490175 w 3490175"/>
              <a:gd name="connsiteY4" fmla="*/ 4041647 h 4041647"/>
              <a:gd name="connsiteX5" fmla="*/ 0 w 3490175"/>
              <a:gd name="connsiteY5" fmla="*/ 4041647 h 4041647"/>
              <a:gd name="connsiteX6" fmla="*/ 0 w 3490175"/>
              <a:gd name="connsiteY6" fmla="*/ 3490175 h 4041647"/>
              <a:gd name="connsiteX7" fmla="*/ 0 w 3490175"/>
              <a:gd name="connsiteY7" fmla="*/ 3141232 h 4041647"/>
              <a:gd name="connsiteX8" fmla="*/ 0 w 3490175"/>
              <a:gd name="connsiteY8" fmla="*/ 1745088 h 4041647"/>
              <a:gd name="connsiteX9" fmla="*/ 1745088 w 3490175"/>
              <a:gd name="connsiteY9" fmla="*/ 0 h 4041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90175" h="4041647">
                <a:moveTo>
                  <a:pt x="1745088" y="0"/>
                </a:moveTo>
                <a:cubicBezTo>
                  <a:pt x="2708873" y="0"/>
                  <a:pt x="3490175" y="781302"/>
                  <a:pt x="3490175" y="1745088"/>
                </a:cubicBezTo>
                <a:lnTo>
                  <a:pt x="3490175" y="3141232"/>
                </a:lnTo>
                <a:lnTo>
                  <a:pt x="3490175" y="3490175"/>
                </a:lnTo>
                <a:lnTo>
                  <a:pt x="3490175" y="4041647"/>
                </a:lnTo>
                <a:lnTo>
                  <a:pt x="0" y="4041647"/>
                </a:lnTo>
                <a:lnTo>
                  <a:pt x="0" y="3490175"/>
                </a:lnTo>
                <a:lnTo>
                  <a:pt x="0" y="3141232"/>
                </a:lnTo>
                <a:lnTo>
                  <a:pt x="0" y="1745088"/>
                </a:lnTo>
                <a:cubicBezTo>
                  <a:pt x="0" y="781302"/>
                  <a:pt x="781302" y="0"/>
                  <a:pt x="1745088" y="0"/>
                </a:cubicBezTo>
                <a:close/>
              </a:path>
            </a:pathLst>
          </a:custGeom>
          <a:blipFill dpi="0" rotWithShape="1">
            <a:blip r:embed="rId2">
              <a:alphaModFix amt="8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37760" y="549275"/>
            <a:ext cx="6561138" cy="57594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5CE1D-A181-492D-AEDB-536B2FBBAE67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9C3A72-7CAE-129F-7490-B687280EF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64611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1308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F8B008C-A5E8-826A-5F68-E2A4C542B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10780776" cy="932688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838F5DE0-1AA8-5320-EBEC-7B2EEF39963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0" y="1816163"/>
            <a:ext cx="3920691" cy="4540188"/>
          </a:xfrm>
          <a:custGeom>
            <a:avLst/>
            <a:gdLst>
              <a:gd name="connsiteX0" fmla="*/ 1745088 w 3490175"/>
              <a:gd name="connsiteY0" fmla="*/ 0 h 4041647"/>
              <a:gd name="connsiteX1" fmla="*/ 3490175 w 3490175"/>
              <a:gd name="connsiteY1" fmla="*/ 1745088 h 4041647"/>
              <a:gd name="connsiteX2" fmla="*/ 3490175 w 3490175"/>
              <a:gd name="connsiteY2" fmla="*/ 3141232 h 4041647"/>
              <a:gd name="connsiteX3" fmla="*/ 3490175 w 3490175"/>
              <a:gd name="connsiteY3" fmla="*/ 3490175 h 4041647"/>
              <a:gd name="connsiteX4" fmla="*/ 3490175 w 3490175"/>
              <a:gd name="connsiteY4" fmla="*/ 4041647 h 4041647"/>
              <a:gd name="connsiteX5" fmla="*/ 0 w 3490175"/>
              <a:gd name="connsiteY5" fmla="*/ 4041647 h 4041647"/>
              <a:gd name="connsiteX6" fmla="*/ 0 w 3490175"/>
              <a:gd name="connsiteY6" fmla="*/ 3490175 h 4041647"/>
              <a:gd name="connsiteX7" fmla="*/ 0 w 3490175"/>
              <a:gd name="connsiteY7" fmla="*/ 3141232 h 4041647"/>
              <a:gd name="connsiteX8" fmla="*/ 0 w 3490175"/>
              <a:gd name="connsiteY8" fmla="*/ 1745088 h 4041647"/>
              <a:gd name="connsiteX9" fmla="*/ 1745088 w 3490175"/>
              <a:gd name="connsiteY9" fmla="*/ 0 h 4041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90175" h="4041647">
                <a:moveTo>
                  <a:pt x="1745088" y="0"/>
                </a:moveTo>
                <a:cubicBezTo>
                  <a:pt x="2708873" y="0"/>
                  <a:pt x="3490175" y="781302"/>
                  <a:pt x="3490175" y="1745088"/>
                </a:cubicBezTo>
                <a:lnTo>
                  <a:pt x="3490175" y="3141232"/>
                </a:lnTo>
                <a:lnTo>
                  <a:pt x="3490175" y="3490175"/>
                </a:lnTo>
                <a:lnTo>
                  <a:pt x="3490175" y="4041647"/>
                </a:lnTo>
                <a:lnTo>
                  <a:pt x="0" y="4041647"/>
                </a:lnTo>
                <a:lnTo>
                  <a:pt x="0" y="3490175"/>
                </a:lnTo>
                <a:lnTo>
                  <a:pt x="0" y="3141232"/>
                </a:lnTo>
                <a:lnTo>
                  <a:pt x="0" y="1745088"/>
                </a:lnTo>
                <a:cubicBezTo>
                  <a:pt x="0" y="781302"/>
                  <a:pt x="781302" y="0"/>
                  <a:pt x="1745088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49516" y="1812758"/>
            <a:ext cx="6349381" cy="454018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29B2AA4-410A-494C-867B-421FBD1BD637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8762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64" y="559341"/>
            <a:ext cx="1075567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3C89FBB9-2C05-A4C1-ECB4-D6A5C4219E4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3" name="Date Placeholder 4">
            <a:extLst>
              <a:ext uri="{FF2B5EF4-FFF2-40B4-BE49-F238E27FC236}">
                <a16:creationId xmlns:a16="http://schemas.microsoft.com/office/drawing/2014/main" id="{BBB07A11-50DE-6BC0-0514-6E2C14A47985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 flipH="1">
            <a:off x="-997746" y="4594946"/>
            <a:ext cx="270669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fld id="{95149E1E-3EE9-45C1-A5DC-A4B5F539C4FA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3ED5F49-F9F7-05A9-62AC-C9C8DF2EAD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8569" y="6264201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1200" y="1713652"/>
            <a:ext cx="4387012" cy="46129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7" y="1713653"/>
            <a:ext cx="6533071" cy="5144347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US" dirty="0"/>
            </a:lvl1pPr>
          </a:lstStyle>
          <a:p>
            <a:pPr marL="285750" lvl="0" indent="-28575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49277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Pictur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64" y="559341"/>
            <a:ext cx="10864236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4C77EC0-4873-6982-138B-77EBB60FCE2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2148" y="1676967"/>
            <a:ext cx="4304208" cy="42076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Picture Placeholder 9">
            <a:extLst>
              <a:ext uri="{FF2B5EF4-FFF2-40B4-BE49-F238E27FC236}">
                <a16:creationId xmlns:a16="http://schemas.microsoft.com/office/drawing/2014/main" id="{9EA9F84E-FFD2-9D14-4000-EB54F5065147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483476" y="1694325"/>
            <a:ext cx="5990360" cy="4207696"/>
          </a:xfrm>
          <a:custGeom>
            <a:avLst/>
            <a:gdLst>
              <a:gd name="connsiteX0" fmla="*/ 2983368 w 6446520"/>
              <a:gd name="connsiteY0" fmla="*/ 0 h 4425696"/>
              <a:gd name="connsiteX1" fmla="*/ 3463152 w 6446520"/>
              <a:gd name="connsiteY1" fmla="*/ 0 h 4425696"/>
              <a:gd name="connsiteX2" fmla="*/ 3552820 w 6446520"/>
              <a:gd name="connsiteY2" fmla="*/ 7008 h 4425696"/>
              <a:gd name="connsiteX3" fmla="*/ 6446520 w 6446520"/>
              <a:gd name="connsiteY3" fmla="*/ 3302772 h 4425696"/>
              <a:gd name="connsiteX4" fmla="*/ 6446520 w 6446520"/>
              <a:gd name="connsiteY4" fmla="*/ 4425696 h 4425696"/>
              <a:gd name="connsiteX5" fmla="*/ 0 w 6446520"/>
              <a:gd name="connsiteY5" fmla="*/ 4425696 h 4425696"/>
              <a:gd name="connsiteX6" fmla="*/ 0 w 6446520"/>
              <a:gd name="connsiteY6" fmla="*/ 3302772 h 4425696"/>
              <a:gd name="connsiteX7" fmla="*/ 2893701 w 6446520"/>
              <a:gd name="connsiteY7" fmla="*/ 7008 h 442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6520" h="4425696">
                <a:moveTo>
                  <a:pt x="2983368" y="0"/>
                </a:moveTo>
                <a:lnTo>
                  <a:pt x="3463152" y="0"/>
                </a:lnTo>
                <a:lnTo>
                  <a:pt x="3552820" y="7008"/>
                </a:lnTo>
                <a:cubicBezTo>
                  <a:pt x="5178169" y="176660"/>
                  <a:pt x="6446520" y="1587478"/>
                  <a:pt x="6446520" y="3302772"/>
                </a:cubicBezTo>
                <a:lnTo>
                  <a:pt x="6446520" y="4425696"/>
                </a:lnTo>
                <a:lnTo>
                  <a:pt x="0" y="4425696"/>
                </a:lnTo>
                <a:lnTo>
                  <a:pt x="0" y="3302772"/>
                </a:lnTo>
                <a:cubicBezTo>
                  <a:pt x="0" y="1587478"/>
                  <a:pt x="1268352" y="176660"/>
                  <a:pt x="2893701" y="7008"/>
                </a:cubicBezTo>
                <a:close/>
              </a:path>
            </a:pathLst>
          </a:custGeom>
          <a:blipFill dpi="0" rotWithShape="1">
            <a:blip r:embed="rId2">
              <a:alphaModFix amt="7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B1DEFE62-48FB-6384-52E6-28C55B7237A0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33589DD-6679-46C8-BDE0-9ADD92A3DCA8}" type="datetime1">
              <a:rPr lang="en-US" smtClean="0"/>
              <a:t>10/6/2026</a:t>
            </a:fld>
            <a:endParaRPr lang="en-US"/>
          </a:p>
        </p:txBody>
      </p:sp>
      <p:sp>
        <p:nvSpPr>
          <p:cNvPr id="11" name="Slide Number Placeholder 8">
            <a:extLst>
              <a:ext uri="{FF2B5EF4-FFF2-40B4-BE49-F238E27FC236}">
                <a16:creationId xmlns:a16="http://schemas.microsoft.com/office/drawing/2014/main" id="{70C3045B-A291-FDD5-BEE7-EB765F9DE6B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6624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7BBF55A-D91F-143D-FBB6-73995F00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4937761"/>
            <a:ext cx="6987537" cy="1353312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spcBef>
                <a:spcPts val="1000"/>
              </a:spcBef>
              <a:defRPr sz="2800" cap="none" baseline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2A4B4E-0B2F-F1BB-322A-713D1FB5F2F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57400" y="549021"/>
            <a:ext cx="9455150" cy="4333875"/>
          </a:xfrm>
        </p:spPr>
        <p:txBody>
          <a:bodyPr anchor="b">
            <a:normAutofit/>
          </a:bodyPr>
          <a:lstStyle>
            <a:lvl1pPr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7FCF792-4779-4AAB-9097-211D176BD461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546D47F-2AE5-2705-911C-52BBD6B7D8EA}"/>
              </a:ext>
            </a:extLst>
          </p:cNvPr>
          <p:cNvCxnSpPr>
            <a:cxnSpLocks/>
          </p:cNvCxnSpPr>
          <p:nvPr userDrawn="1"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54524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9">
            <a:extLst>
              <a:ext uri="{FF2B5EF4-FFF2-40B4-BE49-F238E27FC236}">
                <a16:creationId xmlns:a16="http://schemas.microsoft.com/office/drawing/2014/main" id="{07161BC5-1283-62A1-6BD4-C13D49861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3244" y="4846320"/>
            <a:ext cx="7525512" cy="1545336"/>
          </a:xfrm>
        </p:spPr>
        <p:txBody>
          <a:bodyPr anchor="t">
            <a:normAutofit/>
          </a:bodyPr>
          <a:lstStyle>
            <a:lvl1pPr algn="ctr">
              <a:lnSpc>
                <a:spcPct val="110000"/>
              </a:lnSpc>
              <a:spcBef>
                <a:spcPts val="1000"/>
              </a:spcBef>
              <a:defRPr sz="2800" cap="none" baseline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6217EA84-48D2-BF27-881E-1EED3BB2FA9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4484" y="549021"/>
            <a:ext cx="10543032" cy="4205859"/>
          </a:xfrm>
        </p:spPr>
        <p:txBody>
          <a:bodyPr anchor="b">
            <a:normAutofit/>
          </a:bodyPr>
          <a:lstStyle>
            <a:lvl1pPr algn="ctr"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16688BC-DA02-41E8-A3D1-B8F797F6CD2B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5837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umber Lar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9">
            <a:extLst>
              <a:ext uri="{FF2B5EF4-FFF2-40B4-BE49-F238E27FC236}">
                <a16:creationId xmlns:a16="http://schemas.microsoft.com/office/drawing/2014/main" id="{7792842B-25D6-4A1E-C1C2-AEE71B415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760" y="1371600"/>
            <a:ext cx="4114800" cy="4114800"/>
          </a:xfrm>
        </p:spPr>
        <p:txBody>
          <a:bodyPr anchor="ctr">
            <a:normAutofit/>
          </a:bodyPr>
          <a:lstStyle>
            <a:lvl1pPr>
              <a:lnSpc>
                <a:spcPct val="110000"/>
              </a:lnSpc>
              <a:spcBef>
                <a:spcPts val="1000"/>
              </a:spcBef>
              <a:defRPr sz="2800" cap="none" baseline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12DBA1DA-C8D5-2565-57BF-FEDE64BF700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14400" y="353237"/>
            <a:ext cx="5937337" cy="6368237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DFE5D7F-66E0-4417-A3E5-0FD960680DF9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608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umber Lar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9">
            <a:extLst>
              <a:ext uri="{FF2B5EF4-FFF2-40B4-BE49-F238E27FC236}">
                <a16:creationId xmlns:a16="http://schemas.microsoft.com/office/drawing/2014/main" id="{E9039192-694E-62AB-FB7F-F6E803456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3244" y="5687755"/>
            <a:ext cx="7525512" cy="603317"/>
          </a:xfrm>
        </p:spPr>
        <p:txBody>
          <a:bodyPr anchor="t">
            <a:normAutofit/>
          </a:bodyPr>
          <a:lstStyle>
            <a:lvl1pPr algn="ctr">
              <a:lnSpc>
                <a:spcPct val="110000"/>
              </a:lnSpc>
              <a:spcBef>
                <a:spcPts val="1000"/>
              </a:spcBef>
              <a:defRPr sz="2000" cap="none" baseline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2" name="Content Placeholder 8">
            <a:extLst>
              <a:ext uri="{FF2B5EF4-FFF2-40B4-BE49-F238E27FC236}">
                <a16:creationId xmlns:a16="http://schemas.microsoft.com/office/drawing/2014/main" id="{669733E3-85D7-9D43-FABD-E3A6C144668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35038" y="2390272"/>
            <a:ext cx="8321926" cy="3449054"/>
          </a:xfrm>
        </p:spPr>
        <p:txBody>
          <a:bodyPr anchor="b">
            <a:normAutofit/>
          </a:bodyPr>
          <a:lstStyle>
            <a:lvl1pPr algn="ctr"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86CEEB3-CDEF-4928-AFDD-E4239A551A54}" type="datetime1">
              <a:rPr lang="en-US" smtClean="0"/>
              <a:t>10/6/2026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15">
            <a:extLst>
              <a:ext uri="{FF2B5EF4-FFF2-40B4-BE49-F238E27FC236}">
                <a16:creationId xmlns:a16="http://schemas.microsoft.com/office/drawing/2014/main" id="{CD72DDC7-047B-67C7-5CC9-82D9E661F5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3057205" y="-1430380"/>
            <a:ext cx="6077590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03778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AA4897F-B66E-DAD4-F56C-6152B417CC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624138" y="2268748"/>
            <a:ext cx="6943724" cy="3954255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1pPr>
            <a:lvl2pPr marL="2286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2pPr>
            <a:lvl3pPr marL="4572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3pPr>
            <a:lvl4pPr marL="6858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4pPr>
            <a:lvl5pPr marL="9144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A21C9E0-8304-469F-BBE6-3CEFCB3355D2}" type="datetime1">
              <a:rPr lang="en-US" smtClean="0"/>
              <a:t>10/6/2026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Freeform: Shape 15">
            <a:extLst>
              <a:ext uri="{FF2B5EF4-FFF2-40B4-BE49-F238E27FC236}">
                <a16:creationId xmlns:a16="http://schemas.microsoft.com/office/drawing/2014/main" id="{8EFA7EFC-C6F9-B1D5-025F-824C1CE9A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3057205" y="-1430380"/>
            <a:ext cx="6077590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317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14400" y="2194560"/>
            <a:ext cx="8266176" cy="4142232"/>
          </a:xfrm>
        </p:spPr>
        <p:txBody>
          <a:bodyPr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4400" b="0" cap="all" baseline="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sz="4000" b="0" cap="all" baseline="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sz="3600" b="0" cap="all" baseline="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sz="3200" b="0" cap="all" baseline="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sz="28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15479C-AA00-47CC-B243-B4E122E97D1D}" type="datetime1">
              <a:rPr lang="en-US" smtClean="0"/>
              <a:t>10/6/2026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1256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57400" y="914399"/>
            <a:ext cx="8266176" cy="5308603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6000" b="0" cap="all" baseline="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sz="4800" b="0" cap="all" baseline="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sz="4400" b="0" cap="all" baseline="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sz="4000" b="0" cap="all" baseline="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sz="36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08067E7-BD73-4273-A718-52A0BDDA51B1}" type="datetime1">
              <a:rPr lang="en-US" smtClean="0"/>
              <a:t>10/6/2026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4D1622-620E-FFB0-8FFF-DB6230E152A6}"/>
              </a:ext>
            </a:extLst>
          </p:cNvPr>
          <p:cNvCxnSpPr>
            <a:cxnSpLocks/>
          </p:cNvCxnSpPr>
          <p:nvPr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93863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57400" y="914400"/>
            <a:ext cx="8266176" cy="502920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6000" b="0" cap="all" baseline="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sz="4800" b="0" cap="all" baseline="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sz="4400" b="0" cap="all" baseline="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sz="4000" b="0" cap="all" baseline="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sz="36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4DC972B-3281-4606-B797-9980D7F39FC0}" type="datetime1">
              <a:rPr lang="en-US" smtClean="0"/>
              <a:t>10/6/2026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4D1622-620E-FFB0-8FFF-DB6230E152A6}"/>
              </a:ext>
            </a:extLst>
          </p:cNvPr>
          <p:cNvCxnSpPr>
            <a:cxnSpLocks/>
          </p:cNvCxnSpPr>
          <p:nvPr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8234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6D87B9B-22A3-322E-B7E8-223255AD09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40168" y="5669280"/>
            <a:ext cx="6311664" cy="466344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spcBef>
                <a:spcPts val="1000"/>
              </a:spcBef>
              <a:defRPr sz="1800" cap="all" baseline="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6A9BC83F-8FE5-5223-2B3A-6E122D33630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97135" y="1744578"/>
            <a:ext cx="6997730" cy="3507906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000" cap="all" baseline="0">
                <a:latin typeface="+mn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9" name="Freeform: Shape 15">
            <a:extLst>
              <a:ext uri="{FF2B5EF4-FFF2-40B4-BE49-F238E27FC236}">
                <a16:creationId xmlns:a16="http://schemas.microsoft.com/office/drawing/2014/main" id="{9F353A57-FA3C-A68C-4908-E774A52CB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2811380" y="-1681974"/>
            <a:ext cx="6569242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8EAB9E1-0642-41A8-84EB-D26B025BC75A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9209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3008E7D-CE80-FED6-37C3-0C80349764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57386" y="5349240"/>
            <a:ext cx="9052559" cy="466344"/>
          </a:xfrm>
        </p:spPr>
        <p:txBody>
          <a:bodyPr anchor="ctr">
            <a:normAutofit/>
          </a:bodyPr>
          <a:lstStyle>
            <a:lvl1pPr>
              <a:defRPr sz="180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rtl="1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10" name="Content Placeholder 12">
            <a:extLst>
              <a:ext uri="{FF2B5EF4-FFF2-40B4-BE49-F238E27FC236}">
                <a16:creationId xmlns:a16="http://schemas.microsoft.com/office/drawing/2014/main" id="{4858928B-5A9F-47D7-A728-92043F9C616D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057387" y="1344168"/>
            <a:ext cx="9052559" cy="3291840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5400" cap="all" baseline="0"/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 rtl="1">
              <a:defRPr>
                <a:solidFill>
                  <a:schemeClr val="tx1"/>
                </a:solidFill>
              </a:defRPr>
            </a:lvl1pPr>
          </a:lstStyle>
          <a:p>
            <a:fld id="{E80A4217-9CDF-4413-9DA8-542372389F01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1"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C7AD265-7A5D-626D-3F70-B7BA0D0172D9}"/>
              </a:ext>
            </a:extLst>
          </p:cNvPr>
          <p:cNvCxnSpPr>
            <a:cxnSpLocks/>
          </p:cNvCxnSpPr>
          <p:nvPr userDrawn="1"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0361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9CADAEB-D17D-F975-9A7E-9ECADE7C15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5529263"/>
            <a:ext cx="8961121" cy="977900"/>
          </a:xfrm>
        </p:spPr>
        <p:txBody>
          <a:bodyPr anchor="ctr">
            <a:normAutofit/>
          </a:bodyPr>
          <a:lstStyle>
            <a:lvl1pPr>
              <a:defRPr sz="180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rtl="1">
              <a:defRPr/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E77C66A4-AAA2-6143-2AAE-5C8823111D3A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914400" y="1005839"/>
            <a:ext cx="8961438" cy="3751899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6000" cap="all" baseline="0"/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 rtl="1">
              <a:defRPr/>
            </a:lvl1pPr>
          </a:lstStyle>
          <a:p>
            <a:fld id="{DCC27012-F5E1-43E8-99D3-5C6551DD134F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rtl="1">
              <a:defRPr/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5852FC1-DF85-9E04-E064-E263DDD72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8895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2FE6B-A4D8-8ED7-89D7-5E7F2C5B8F5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103438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86405AE-ED31-677D-86D8-01EAD583735E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84947" y="2103121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00F3756-EFA6-471A-858F-7A802EC7679E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5909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85A6F3D-6630-C2E0-DC0A-6D2C0AACF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C38DBB1-A1FA-A460-88C8-B05F1570CA9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743200"/>
            <a:ext cx="5157187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2103120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D763CC-A010-6A2B-FEF3-388EAC8417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09361" y="274320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D33415E-1458-4DE0-B050-6E6971F5A85A}" type="datetime1">
              <a:rPr lang="en-US" smtClean="0"/>
              <a:t>10/6/2026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1930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0796BC8-E1B7-E6D6-E86F-4A5CAECD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8FA00E-3BDE-44C7-A5E2-D0BEC1E6AE7C}" type="datetime1">
              <a:rPr lang="en-US" smtClean="0"/>
              <a:t>10/6/2026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6618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BC7B93E-6F5C-41D4-84FF-EC6093BE210D}" type="datetime1">
              <a:rPr lang="en-US" smtClean="0"/>
              <a:t>10/6/2026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420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53616"/>
            <a:ext cx="3595634" cy="1757505"/>
          </a:xfrm>
        </p:spPr>
        <p:txBody>
          <a:bodyPr anchor="t">
            <a:normAutofit/>
          </a:bodyPr>
          <a:lstStyle>
            <a:lvl1pPr>
              <a:defRPr sz="3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1520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6320" y="553615"/>
            <a:ext cx="6440258" cy="5755109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26C2C65-5F6F-46B3-B48F-065088E9321E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126498-5D70-71A2-A52F-877C850B3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57586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1745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375F4D28-38E0-121F-D54D-1FCE2D632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53616"/>
            <a:ext cx="3595634" cy="2250544"/>
          </a:xfrm>
        </p:spPr>
        <p:txBody>
          <a:bodyPr anchor="t">
            <a:normAutofit/>
          </a:bodyPr>
          <a:lstStyle>
            <a:lvl1pPr>
              <a:defRPr sz="3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3EFCC9B-CBB5-5DB3-0C1A-D7607EED4E32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31520" y="2931865"/>
            <a:ext cx="3595634" cy="3372519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71602F00-69F8-D44C-0F84-384694CA224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91497" y="598627"/>
            <a:ext cx="6304337" cy="5775923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A04BB22-F85A-4190-8BC3-3924E2974A54}" type="datetime1">
              <a:rPr lang="en-US" smtClean="0"/>
              <a:t>10/6/2026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8679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57200"/>
            <a:ext cx="7342307" cy="1133856"/>
          </a:xfrm>
          <a:noFill/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2624328"/>
            <a:ext cx="10424160" cy="3200400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233525D-40FD-4259-9E50-E1C16B7E15CB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86697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CE8CC034-C652-239B-0064-9B0543AC2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 lang="en-US" dirty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D051F68D-E2E5-C625-0273-281CE6D4939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1520" y="2301836"/>
            <a:ext cx="10741150" cy="3921165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062DAA8-604F-4D5C-9577-70C7CEEE965F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73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B0B276-C8DB-DB87-7A6D-061CCB37C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616E0-F91C-E29C-A731-3DE41CCB44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BA3088-064C-97C0-A98C-E679437BA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6AE9AB-F860-DB31-CDFD-A4284B93E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2348-CCD4-4332-9A3D-212B75E05ED4}" type="datetime1">
              <a:rPr lang="en-US" smtClean="0"/>
              <a:t>10/6/2026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9EB43-F161-9E98-BA8B-AEC5AB052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 world health organisation , 2019 )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767A3-7728-CD7C-B399-6012E92EA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F37C0-4B63-4BFD-A83B-B2AC6DE3B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34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 flipH="1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( world health organisation , 2019 )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fld id="{E2FFE2D5-0893-4872-B1BB-E29D4B12A0F9}" type="datetime1">
              <a:rPr lang="en-US" smtClean="0"/>
              <a:t>10/6/2026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000">
                <a:solidFill>
                  <a:schemeClr val="tx1"/>
                </a:solidFill>
              </a:defRPr>
            </a:lvl1pPr>
          </a:lstStyle>
          <a:p>
            <a:fld id="{2DE90F28-AFBB-4AB2-AA79-6D3F72ED131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238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7" r:id="rId2"/>
    <p:sldLayoutId id="2147483762" r:id="rId3"/>
    <p:sldLayoutId id="2147483945" r:id="rId4"/>
    <p:sldLayoutId id="2147483936" r:id="rId5"/>
    <p:sldLayoutId id="2147483759" r:id="rId6"/>
    <p:sldLayoutId id="2147483760" r:id="rId7"/>
    <p:sldLayoutId id="2147483761" r:id="rId8"/>
    <p:sldLayoutId id="2147483765" r:id="rId9"/>
    <p:sldLayoutId id="2147483770" r:id="rId10"/>
    <p:sldLayoutId id="2147483953" r:id="rId11"/>
    <p:sldLayoutId id="2147483948" r:id="rId12"/>
    <p:sldLayoutId id="2147483954" r:id="rId13"/>
    <p:sldLayoutId id="2147483769" r:id="rId14"/>
    <p:sldLayoutId id="2147483944" r:id="rId15"/>
    <p:sldLayoutId id="2147483771" r:id="rId16"/>
    <p:sldLayoutId id="2147483772" r:id="rId17"/>
    <p:sldLayoutId id="2147483774" r:id="rId18"/>
    <p:sldLayoutId id="2147483949" r:id="rId19"/>
    <p:sldLayoutId id="2147483950" r:id="rId20"/>
    <p:sldLayoutId id="2147483775" r:id="rId21"/>
    <p:sldLayoutId id="2147483776" r:id="rId22"/>
    <p:sldLayoutId id="2147483777" r:id="rId23"/>
    <p:sldLayoutId id="2147483778" r:id="rId24"/>
    <p:sldLayoutId id="2147483779" r:id="rId25"/>
    <p:sldLayoutId id="2147483780" r:id="rId26"/>
    <p:sldLayoutId id="2147483782" r:id="rId27"/>
    <p:sldLayoutId id="2147483783" r:id="rId28"/>
    <p:sldLayoutId id="2147483784" r:id="rId29"/>
    <p:sldLayoutId id="2147483786" r:id="rId30"/>
    <p:sldLayoutId id="2147483787" r:id="rId31"/>
    <p:sldLayoutId id="2147483788" r:id="rId32"/>
    <p:sldLayoutId id="2147483789" r:id="rId33"/>
    <p:sldLayoutId id="2147483791" r:id="rId34"/>
    <p:sldLayoutId id="2147483947" r:id="rId35"/>
    <p:sldLayoutId id="2147483951" r:id="rId36"/>
    <p:sldLayoutId id="2147483952" r:id="rId37"/>
    <p:sldLayoutId id="2147483792" r:id="rId38"/>
    <p:sldLayoutId id="2147483793" r:id="rId39"/>
    <p:sldLayoutId id="2147483794" r:id="rId40"/>
    <p:sldLayoutId id="2147483941" r:id="rId41"/>
    <p:sldLayoutId id="2147483795" r:id="rId42"/>
    <p:sldLayoutId id="2147483796" r:id="rId43"/>
    <p:sldLayoutId id="2147483942" r:id="rId44"/>
    <p:sldLayoutId id="2147483943" r:id="rId45"/>
    <p:sldLayoutId id="2147483798" r:id="rId46"/>
    <p:sldLayoutId id="2147483799" r:id="rId47"/>
    <p:sldLayoutId id="2147483800" r:id="rId48"/>
    <p:sldLayoutId id="2147483801" r:id="rId49"/>
    <p:sldLayoutId id="2147483802" r:id="rId50"/>
    <p:sldLayoutId id="2147483803" r:id="rId51"/>
    <p:sldLayoutId id="2147483804" r:id="rId52"/>
    <p:sldLayoutId id="2147483805" r:id="rId53"/>
    <p:sldLayoutId id="2147483806" r:id="rId54"/>
    <p:sldLayoutId id="2147483807" r:id="rId55"/>
    <p:sldLayoutId id="2147483934" r:id="rId56"/>
    <p:sldLayoutId id="2147483955" r:id="rId57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6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8">
          <p15:clr>
            <a:srgbClr val="F26B43"/>
          </p15:clr>
        </p15:guide>
        <p15:guide id="2" pos="528">
          <p15:clr>
            <a:srgbClr val="F26B43"/>
          </p15:clr>
        </p15:guide>
        <p15:guide id="3" orient="horz" pos="3792">
          <p15:clr>
            <a:srgbClr val="F26B43"/>
          </p15:clr>
        </p15:guide>
        <p15:guide id="4" pos="7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flatworldknowledge.lardbucket.org/books/communication-for-business-success/s19-business-presentations-in-acti.html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ngland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A032D-43B7-B6E3-89A1-F4EA3E57CD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0028" y="964074"/>
            <a:ext cx="5645938" cy="2602117"/>
          </a:xfrm>
        </p:spPr>
        <p:txBody>
          <a:bodyPr>
            <a:normAutofit/>
          </a:bodyPr>
          <a:lstStyle/>
          <a:p>
            <a:r>
              <a:rPr lang="en-US" sz="3600" u="sng"/>
              <a:t>Improving communication at </a:t>
            </a:r>
            <a:r>
              <a:rPr lang="en-US" sz="3600" u="sng" err="1"/>
              <a:t>aSHFORd</a:t>
            </a:r>
            <a:r>
              <a:rPr lang="en-US" sz="3600" u="sng"/>
              <a:t> COMMUNITY CARE SERVICE</a:t>
            </a:r>
            <a:br>
              <a:rPr lang="en-US" sz="3600" u="sng"/>
            </a:br>
            <a:r>
              <a:rPr lang="en-US" sz="3600" u="sng"/>
              <a:t>:Digital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1BD1FD-B09C-52F0-AA4E-2A474E7E3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17525" y="4179285"/>
            <a:ext cx="4206240" cy="1380744"/>
          </a:xfrm>
        </p:spPr>
        <p:txBody>
          <a:bodyPr>
            <a:noAutofit/>
          </a:bodyPr>
          <a:lstStyle/>
          <a:p>
            <a:r>
              <a:rPr lang="en-US" sz="2800"/>
              <a:t>Group Members:</a:t>
            </a:r>
          </a:p>
          <a:p>
            <a:pPr marL="457200" indent="-457200">
              <a:buChar char="•"/>
            </a:pPr>
            <a:r>
              <a:rPr lang="en-US" sz="2800">
                <a:highlight>
                  <a:srgbClr val="00FF00"/>
                </a:highlight>
              </a:rPr>
              <a:t>Zalikaha begum </a:t>
            </a:r>
            <a:r>
              <a:rPr lang="en-US" sz="2800" err="1">
                <a:highlight>
                  <a:srgbClr val="00FF00"/>
                </a:highlight>
              </a:rPr>
              <a:t>aziz</a:t>
            </a:r>
            <a:endParaRPr lang="en-US" sz="2800">
              <a:highlight>
                <a:srgbClr val="00FF00"/>
              </a:highlight>
            </a:endParaRPr>
          </a:p>
          <a:p>
            <a:pPr marL="457200" indent="-457200">
              <a:buChar char="•"/>
            </a:pPr>
            <a:r>
              <a:rPr lang="en-US" sz="2800">
                <a:highlight>
                  <a:srgbClr val="800080"/>
                </a:highlight>
              </a:rPr>
              <a:t>Amna Irshad</a:t>
            </a:r>
          </a:p>
          <a:p>
            <a:pPr marL="457200" indent="-457200">
              <a:buChar char="•"/>
            </a:pPr>
            <a:r>
              <a:rPr lang="en-US" sz="2800" err="1">
                <a:highlight>
                  <a:srgbClr val="FF00FF"/>
                </a:highlight>
              </a:rPr>
              <a:t>shazma</a:t>
            </a:r>
            <a:r>
              <a:rPr lang="en-US" sz="2800">
                <a:highlight>
                  <a:srgbClr val="FF00FF"/>
                </a:highlight>
              </a:rPr>
              <a:t> Ashfaq</a:t>
            </a:r>
          </a:p>
          <a:p>
            <a:pPr marL="457200" indent="-457200">
              <a:buChar char="•"/>
            </a:pPr>
            <a:r>
              <a:rPr lang="en-US" sz="2800" err="1">
                <a:highlight>
                  <a:srgbClr val="00FFFF"/>
                </a:highlight>
              </a:rPr>
              <a:t>Zeshain</a:t>
            </a:r>
            <a:r>
              <a:rPr lang="en-US" sz="2800">
                <a:highlight>
                  <a:srgbClr val="00FFFF"/>
                </a:highlight>
              </a:rPr>
              <a:t> </a:t>
            </a:r>
            <a:r>
              <a:rPr lang="en-US" sz="2800" err="1">
                <a:highlight>
                  <a:srgbClr val="00FFFF"/>
                </a:highlight>
              </a:rPr>
              <a:t>hussain</a:t>
            </a:r>
            <a:endParaRPr lang="en-US" sz="2800">
              <a:highlight>
                <a:srgbClr val="00FFFF"/>
              </a:highlight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835F5-2356-897E-98A9-0AE55B2C462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r>
              <a:rPr lang="en-US"/>
              <a:t>( world health organisation , 2019 )</a:t>
            </a:r>
          </a:p>
        </p:txBody>
      </p:sp>
      <p:pic>
        <p:nvPicPr>
          <p:cNvPr id="8" name="Picture Placeholder 7" descr="WELL Health (TSX:WELL) Expands Digital Health Footprint">
            <a:extLst>
              <a:ext uri="{FF2B5EF4-FFF2-40B4-BE49-F238E27FC236}">
                <a16:creationId xmlns:a16="http://schemas.microsoft.com/office/drawing/2014/main" id="{891B9554-CF4D-E2FA-5526-8CF3A5BE96F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5735" r="15735"/>
          <a:stretch/>
        </p:blipFill>
        <p:spPr>
          <a:xfrm>
            <a:off x="841248" y="964074"/>
            <a:ext cx="5403280" cy="5258929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58103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1B302-2FC5-F534-35D1-4D4B84E4B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03130"/>
            <a:ext cx="10772467" cy="986121"/>
          </a:xfrm>
        </p:spPr>
        <p:txBody>
          <a:bodyPr>
            <a:normAutofit/>
          </a:bodyPr>
          <a:lstStyle/>
          <a:p>
            <a:r>
              <a:rPr lang="en-GB" sz="3600">
                <a:highlight>
                  <a:srgbClr val="00FFFF"/>
                </a:highlight>
              </a:rPr>
              <a:t>MICROSOFT 365 </a:t>
            </a:r>
            <a:r>
              <a:rPr lang="en-GB" sz="3600" err="1">
                <a:highlight>
                  <a:srgbClr val="00FFFF"/>
                </a:highlight>
              </a:rPr>
              <a:t>tOOL</a:t>
            </a:r>
            <a:r>
              <a:rPr lang="en-GB" sz="3600">
                <a:highlight>
                  <a:srgbClr val="00FFFF"/>
                </a:highlight>
              </a:rPr>
              <a:t> recommendation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3AF534-5DB2-9BC3-182A-EA8F2FF1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C92B3-2679-390A-C8DB-B47E4B99DC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/>
              <a:t>Tool selected: </a:t>
            </a:r>
            <a:r>
              <a:rPr lang="en-GB" b="1">
                <a:highlight>
                  <a:srgbClr val="00FFFF"/>
                </a:highlight>
              </a:rPr>
              <a:t>Microsoft Teams</a:t>
            </a:r>
          </a:p>
          <a:p>
            <a:pPr marL="285750" indent="-285750">
              <a:buChar char="•"/>
            </a:pPr>
            <a:r>
              <a:rPr lang="en-GB" i="1"/>
              <a:t>Messaging and instant chat</a:t>
            </a:r>
          </a:p>
          <a:p>
            <a:pPr marL="285750" indent="-285750">
              <a:buChar char="•"/>
            </a:pPr>
            <a:r>
              <a:rPr lang="en-GB" i="1"/>
              <a:t>Audio and video calls</a:t>
            </a:r>
          </a:p>
          <a:p>
            <a:pPr marL="285750" indent="-285750">
              <a:buChar char="•"/>
            </a:pPr>
            <a:r>
              <a:rPr lang="en-GB" i="1"/>
              <a:t>Shared files and documents</a:t>
            </a:r>
          </a:p>
          <a:p>
            <a:pPr marL="285750" indent="-285750">
              <a:buChar char="•"/>
            </a:pPr>
            <a:r>
              <a:rPr lang="en-GB" i="1"/>
              <a:t>Online meetings</a:t>
            </a:r>
          </a:p>
          <a:p>
            <a:pPr marL="285750" indent="-285750">
              <a:buChar char="•"/>
            </a:pPr>
            <a:r>
              <a:rPr lang="en-GB" i="1"/>
              <a:t>Intergration with Microsoft 365 apps such as Word, Excel, OneDrive and outlook</a:t>
            </a:r>
          </a:p>
          <a:p>
            <a:pPr marL="285750" indent="-285750">
              <a:buChar char="•"/>
            </a:pPr>
            <a:r>
              <a:rPr lang="en-GB" i="1"/>
              <a:t>Team/group communication</a:t>
            </a:r>
          </a:p>
        </p:txBody>
      </p:sp>
    </p:spTree>
    <p:extLst>
      <p:ext uri="{BB962C8B-B14F-4D97-AF65-F5344CB8AC3E}">
        <p14:creationId xmlns:p14="http://schemas.microsoft.com/office/powerpoint/2010/main" val="1212064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F17F4-EA84-9BCF-0C95-B7A5C4E5C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>
                <a:solidFill>
                  <a:srgbClr val="00B0F0"/>
                </a:solidFill>
              </a:rPr>
              <a:t>Why is </a:t>
            </a:r>
            <a:r>
              <a:rPr lang="en-US" sz="4000" err="1">
                <a:solidFill>
                  <a:srgbClr val="00B0F0"/>
                </a:solidFill>
              </a:rPr>
              <a:t>microsoft</a:t>
            </a:r>
            <a:r>
              <a:rPr lang="en-US" sz="4000">
                <a:solidFill>
                  <a:srgbClr val="00B0F0"/>
                </a:solidFill>
              </a:rPr>
              <a:t> teams is suitable 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EDFFD-4467-E678-22F9-7CDF6C6B7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09EB3F-590A-7B26-27B5-B739CEE30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. It works on phones , tablets and laptops—great for staff visiting different homes </a:t>
            </a:r>
          </a:p>
          <a:p>
            <a:r>
              <a:rPr lang="en-US"/>
              <a:t>. It is part of </a:t>
            </a:r>
            <a:r>
              <a:rPr lang="en-US" err="1"/>
              <a:t>microsoft</a:t>
            </a:r>
            <a:r>
              <a:rPr lang="en-US"/>
              <a:t> 365 – no extra cost </a:t>
            </a:r>
          </a:p>
          <a:p>
            <a:r>
              <a:rPr lang="en-US"/>
              <a:t>. It is safe &amp; reliable</a:t>
            </a:r>
          </a:p>
          <a:p>
            <a:r>
              <a:rPr lang="en-US"/>
              <a:t>. It is easy to learn with a little training </a:t>
            </a:r>
          </a:p>
          <a:p>
            <a:r>
              <a:rPr lang="en-US"/>
              <a:t>. Effective communication  </a:t>
            </a:r>
          </a:p>
          <a:p>
            <a:r>
              <a:rPr lang="en-US"/>
              <a:t>. Health &amp; social care</a:t>
            </a:r>
          </a:p>
          <a:p>
            <a:r>
              <a:rPr lang="en-US"/>
              <a:t>. Instant messaging and channels let staff post daily updates the whole team can see </a:t>
            </a: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925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B32C4-9361-4D08-B1F7-DEFE468B2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693" y="242387"/>
            <a:ext cx="10515602" cy="549275"/>
          </a:xfrm>
        </p:spPr>
        <p:txBody>
          <a:bodyPr>
            <a:normAutofit fontScale="90000"/>
          </a:bodyPr>
          <a:lstStyle/>
          <a:p>
            <a:pPr algn="ctr"/>
            <a:r>
              <a:rPr lang="en-GB">
                <a:solidFill>
                  <a:schemeClr val="accent4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Microsoft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4EB85-E77E-5F44-719A-49BDDEB9C52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u="sng">
                <a:latin typeface="Arial" panose="020B0604020202020204" pitchFamily="34" charset="0"/>
                <a:cs typeface="Arial" panose="020B0604020202020204" pitchFamily="34" charset="0"/>
              </a:rPr>
              <a:t>FILE SHARING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u="sng">
                <a:latin typeface="Arial" panose="020B0604020202020204" pitchFamily="34" charset="0"/>
                <a:cs typeface="Arial" panose="020B0604020202020204" pitchFamily="34" charset="0"/>
              </a:rPr>
              <a:t>PRIVATE CHANNELS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u="sng">
                <a:latin typeface="Arial" panose="020B0604020202020204" pitchFamily="34" charset="0"/>
                <a:cs typeface="Arial" panose="020B0604020202020204" pitchFamily="34" charset="0"/>
              </a:rPr>
              <a:t>GROUPS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u="sng">
                <a:latin typeface="Arial" panose="020B0604020202020204" pitchFamily="34" charset="0"/>
                <a:cs typeface="Arial" panose="020B0604020202020204" pitchFamily="34" charset="0"/>
              </a:rPr>
              <a:t>ATTENDANCE TRACKING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100" b="1"/>
          </a:p>
          <a:p>
            <a:pPr>
              <a:lnSpc>
                <a:spcPct val="150000"/>
              </a:lnSpc>
            </a:pPr>
            <a:endParaRPr lang="en-GB" sz="1100" b="1"/>
          </a:p>
          <a:p>
            <a:pPr marL="0" indent="0">
              <a:lnSpc>
                <a:spcPct val="150000"/>
              </a:lnSpc>
              <a:buNone/>
            </a:pPr>
            <a:endParaRPr lang="en-GB" sz="1100" b="1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F0690F-3CB2-33CB-C6A1-8EC4AB7D5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911594"/>
            <a:ext cx="5257802" cy="4351338"/>
          </a:xfrm>
        </p:spPr>
        <p:txBody>
          <a:bodyPr>
            <a:normAutofit lnSpcReduction="1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Share files within channels or chats. Teams also integrates with SharePoint for document storage. Teams supports high-quality video calls and meetings. You can schedule Meetings, share screens, and collaborate in real time.</a:t>
            </a:r>
          </a:p>
          <a:p>
            <a:pPr>
              <a:lnSpc>
                <a:spcPct val="150000"/>
              </a:lnSpc>
            </a:pP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Create restricted channels for confidential discussions.</a:t>
            </a:r>
          </a:p>
          <a:p>
            <a:pPr>
              <a:lnSpc>
                <a:spcPct val="150000"/>
              </a:lnSpc>
            </a:pP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Teams can be part of multiple groups, allowing cross-functional collaboration.</a:t>
            </a:r>
          </a:p>
          <a:p>
            <a:pPr>
              <a:lnSpc>
                <a:spcPct val="150000"/>
              </a:lnSpc>
            </a:pP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Keep track of who attended meetings and view attendance reports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86C074-997B-9820-A915-3DCF95B0BB10}"/>
              </a:ext>
            </a:extLst>
          </p:cNvPr>
          <p:cNvGraphicFramePr>
            <a:graphicFrameLocks noGrp="1"/>
          </p:cNvGraphicFramePr>
          <p:nvPr/>
        </p:nvGraphicFramePr>
        <p:xfrm>
          <a:off x="1062893" y="1069902"/>
          <a:ext cx="915181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7815">
                  <a:extLst>
                    <a:ext uri="{9D8B030D-6E8A-4147-A177-3AD203B41FA5}">
                      <a16:colId xmlns:a16="http://schemas.microsoft.com/office/drawing/2014/main" val="187368694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0276374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rgbClr val="FFFF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rgbClr val="FFFF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Explanation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8691934"/>
                  </a:ext>
                </a:extLst>
              </a:tr>
            </a:tbl>
          </a:graphicData>
        </a:graphic>
      </p:graphicFrame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D7FE33-8570-966D-F1E1-41218A77E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50907" y="6265741"/>
            <a:ext cx="4114800" cy="315913"/>
          </a:xfrm>
        </p:spPr>
        <p:txBody>
          <a:bodyPr/>
          <a:lstStyle/>
          <a:p>
            <a:pPr algn="r"/>
            <a:r>
              <a:rPr lang="en-GB"/>
              <a:t>( world health organisation , 2019 )</a:t>
            </a:r>
          </a:p>
        </p:txBody>
      </p:sp>
    </p:spTree>
    <p:extLst>
      <p:ext uri="{BB962C8B-B14F-4D97-AF65-F5344CB8AC3E}">
        <p14:creationId xmlns:p14="http://schemas.microsoft.com/office/powerpoint/2010/main" val="1887963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C61F3-6ADD-9461-C46C-72A2F6654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How it improves efficiency and communication 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4ED01E-DFD8-5C43-F5E3-A24B8CFF3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FDDBB9-3C9A-E500-E00A-989F072221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. Instant messaging means fast answers </a:t>
            </a:r>
          </a:p>
          <a:p>
            <a:r>
              <a:rPr lang="en-US"/>
              <a:t>. Everyone sees the same files at the same time </a:t>
            </a:r>
          </a:p>
          <a:p>
            <a:r>
              <a:rPr lang="en-US"/>
              <a:t>. Care  plan and </a:t>
            </a:r>
            <a:r>
              <a:rPr lang="en-US" err="1"/>
              <a:t>rotas</a:t>
            </a:r>
            <a:r>
              <a:rPr lang="en-US"/>
              <a:t> are always up to date </a:t>
            </a:r>
          </a:p>
          <a:p>
            <a:r>
              <a:rPr lang="en-US"/>
              <a:t>. Important messages can reach the whole team at once 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AAAFE9F-703D-7203-C7EE-0ABE19778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426200" y="2103120"/>
            <a:ext cx="4018280" cy="30137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383C6FA-4F4E-FC25-DE70-8AD1F73E27FB}"/>
              </a:ext>
            </a:extLst>
          </p:cNvPr>
          <p:cNvSpPr txBox="1"/>
          <p:nvPr/>
        </p:nvSpPr>
        <p:spPr>
          <a:xfrm>
            <a:off x="6426200" y="5267126"/>
            <a:ext cx="40182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flatworldknowledge.lardbucket.org/books/communication-for-business-success/s19-business-presentations-in-acti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sa/3.0/"/>
              </a:rPr>
              <a:t>CC BY-SA-NC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4199067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D9D52-C622-790E-A106-14C2FB33C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Advantages and limitations </a:t>
            </a:r>
            <a:br>
              <a:rPr lang="en-US"/>
            </a:b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B1038E-6969-70E1-30C1-093B15142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6BABB7-8890-B10D-5DD2-5E7987A80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/>
              <a:t>Advantages</a:t>
            </a:r>
          </a:p>
          <a:p>
            <a:r>
              <a:rPr lang="en-US"/>
              <a:t>. All communication in one place </a:t>
            </a:r>
          </a:p>
          <a:p>
            <a:r>
              <a:rPr lang="en-US"/>
              <a:t>. Secure and protected data </a:t>
            </a:r>
          </a:p>
          <a:p>
            <a:r>
              <a:rPr lang="en-US"/>
              <a:t>. Accessible anywhere </a:t>
            </a:r>
          </a:p>
          <a:p>
            <a:r>
              <a:rPr lang="en-US"/>
              <a:t>. Saves time and reduces paperwork </a:t>
            </a:r>
          </a:p>
          <a:p>
            <a:r>
              <a:rPr lang="en-US"/>
              <a:t>Limitations </a:t>
            </a:r>
          </a:p>
          <a:p>
            <a:r>
              <a:rPr lang="en-US"/>
              <a:t>. Needs a good internet connection </a:t>
            </a:r>
          </a:p>
          <a:p>
            <a:r>
              <a:rPr lang="en-US"/>
              <a:t>. Staff may need training to use it </a:t>
            </a:r>
          </a:p>
          <a:p>
            <a:r>
              <a:rPr lang="en-US"/>
              <a:t>. Needs clear rules about when to respond </a:t>
            </a:r>
          </a:p>
          <a:p>
            <a:r>
              <a:rPr lang="en-US"/>
              <a:t>. Relies on staff having reliable mobile signals or </a:t>
            </a:r>
            <a:r>
              <a:rPr lang="en-US" err="1"/>
              <a:t>wifi</a:t>
            </a:r>
            <a:r>
              <a:rPr lang="en-US"/>
              <a:t> when working in </a:t>
            </a:r>
          </a:p>
          <a:p>
            <a:r>
              <a:rPr lang="en-US"/>
              <a:t>The community </a:t>
            </a:r>
          </a:p>
          <a:p>
            <a:r>
              <a:rPr lang="en-US"/>
              <a:t>. Risk of notification overload if not managed </a:t>
            </a:r>
          </a:p>
        </p:txBody>
      </p:sp>
    </p:spTree>
    <p:extLst>
      <p:ext uri="{BB962C8B-B14F-4D97-AF65-F5344CB8AC3E}">
        <p14:creationId xmlns:p14="http://schemas.microsoft.com/office/powerpoint/2010/main" val="629624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AFEEE-E42A-AC25-1AE9-33E4224A5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conclusion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75D800-9EE3-ECE5-1340-4E7FCB65F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DB0EF4-9C7B-B5D9-47A5-C44FFECF4109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/>
              <a:t>Summary:</a:t>
            </a:r>
          </a:p>
          <a:p>
            <a:pPr marL="285750" indent="-285750">
              <a:buChar char="•"/>
            </a:pPr>
            <a:r>
              <a:rPr lang="en-GB" i="1"/>
              <a:t>Ashford community care service needs better, faster communicatio</a:t>
            </a:r>
            <a:r>
              <a:rPr lang="en-GB" b="1"/>
              <a:t>n</a:t>
            </a:r>
          </a:p>
          <a:p>
            <a:pPr marL="285750" indent="-285750">
              <a:buChar char="•"/>
            </a:pPr>
            <a:r>
              <a:rPr lang="en-GB"/>
              <a:t>Microsoft teams is the ideal tool-it suits care work perfectly</a:t>
            </a:r>
          </a:p>
          <a:p>
            <a:pPr marL="285750" indent="-285750">
              <a:buChar char="•"/>
            </a:pPr>
            <a:r>
              <a:rPr lang="en-GB"/>
              <a:t>It will save time, keep records safer, and help the team work better together </a:t>
            </a:r>
          </a:p>
          <a:p>
            <a:pPr marL="285750" indent="-285750">
              <a:buChar char="•"/>
            </a:pPr>
            <a:r>
              <a:rPr lang="en-GB"/>
              <a:t>With training and a clear plan, it will make a big positive difference.</a:t>
            </a:r>
          </a:p>
          <a:p>
            <a:pPr marL="285750" indent="-285750">
              <a:buChar char="•"/>
            </a:pPr>
            <a:r>
              <a:rPr lang="en-GB"/>
              <a:t>Microsoft teams is the best choice for Ashford-it will help staff, protect </a:t>
            </a:r>
            <a:r>
              <a:rPr lang="en-GB" err="1"/>
              <a:t>information</a:t>
            </a:r>
            <a:r>
              <a:rPr lang="en-GB"/>
              <a:t>, and provide better care</a:t>
            </a:r>
          </a:p>
        </p:txBody>
      </p:sp>
    </p:spTree>
    <p:extLst>
      <p:ext uri="{BB962C8B-B14F-4D97-AF65-F5344CB8AC3E}">
        <p14:creationId xmlns:p14="http://schemas.microsoft.com/office/powerpoint/2010/main" val="1963102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22DA3-CEB9-DFBE-8C33-49731D430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The workplace task </a:t>
            </a:r>
            <a:br>
              <a:rPr lang="en-US"/>
            </a:b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FAB094-D72D-30D5-8111-AE318302C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F4A8A-C486-51E6-721B-95F4731E690D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. </a:t>
            </a:r>
            <a:r>
              <a:rPr lang="en-US" err="1"/>
              <a:t>Ashfords</a:t>
            </a:r>
            <a:r>
              <a:rPr lang="en-US"/>
              <a:t> staff need timely reliable communication and daily </a:t>
            </a:r>
          </a:p>
          <a:p>
            <a:r>
              <a:rPr lang="en-US"/>
              <a:t>Updates across multiple locations.</a:t>
            </a:r>
          </a:p>
          <a:p>
            <a:r>
              <a:rPr lang="en-US"/>
              <a:t>. Shift and handover information.</a:t>
            </a:r>
          </a:p>
          <a:p>
            <a:r>
              <a:rPr lang="en-US"/>
              <a:t>. Service—users updates.</a:t>
            </a:r>
          </a:p>
          <a:p>
            <a:r>
              <a:rPr lang="en-US"/>
              <a:t>. Changes to duties and schedules.</a:t>
            </a:r>
          </a:p>
          <a:p>
            <a:r>
              <a:rPr lang="en-US"/>
              <a:t>. Meeting and training reminders.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083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B32549-27D0-A635-FB5F-9098F7096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</a:t>
            </a:r>
            <a:r>
              <a:rPr lang="en-US" err="1"/>
              <a:t>organisation</a:t>
            </a:r>
            <a:r>
              <a:rPr lang="en-US"/>
              <a:t>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F0B135-0503-044D-C8B8-47C224D577B5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. Cuts down duplicated work caused by staff</a:t>
            </a:r>
          </a:p>
          <a:p>
            <a:r>
              <a:rPr lang="en-US"/>
              <a:t>. Strengthening digital communication capacity among </a:t>
            </a:r>
          </a:p>
          <a:p>
            <a:r>
              <a:rPr lang="en-US"/>
              <a:t>care staff has been linked to better workforce coordination</a:t>
            </a:r>
          </a:p>
          <a:p>
            <a:r>
              <a:rPr lang="en-US"/>
              <a:t> and outcomes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D3CD9A3-9314-D280-1FA6-753DDE7E8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How it improves efficiency and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045399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A02DC-0750-2B34-16A9-188C1B301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REFERENCE’S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6544D2-599D-E622-0E15-57111C3F9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 world health organisation , 2019 )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8D5446-22F3-C3C1-919A-BD6AE75CDF4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066409" y="1592826"/>
            <a:ext cx="9284368" cy="53585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/>
              <a:t>. NHS ( 2025 ) </a:t>
            </a:r>
            <a:r>
              <a:rPr lang="en-GB" sz="1600" err="1"/>
              <a:t>microsoft</a:t>
            </a:r>
            <a:r>
              <a:rPr lang="en-GB" sz="1600"/>
              <a:t> teams and remote working .</a:t>
            </a:r>
          </a:p>
          <a:p>
            <a:r>
              <a:rPr lang="en-GB" sz="1600"/>
              <a:t>. Available at : https :// </a:t>
            </a:r>
            <a:r>
              <a:rPr lang="en-GB" sz="1600">
                <a:hlinkClick r:id="rId2"/>
              </a:rPr>
              <a:t>www.england</a:t>
            </a:r>
            <a:r>
              <a:rPr lang="en-GB" sz="1600"/>
              <a:t>. </a:t>
            </a:r>
            <a:r>
              <a:rPr lang="en-GB" sz="1600" err="1"/>
              <a:t>nhs</a:t>
            </a:r>
            <a:r>
              <a:rPr lang="en-GB" sz="1600"/>
              <a:t> .</a:t>
            </a:r>
            <a:r>
              <a:rPr lang="en-GB" sz="1600" err="1"/>
              <a:t>uk</a:t>
            </a:r>
            <a:r>
              <a:rPr lang="en-GB" sz="1600"/>
              <a:t> /long -- read /</a:t>
            </a:r>
          </a:p>
          <a:p>
            <a:r>
              <a:rPr lang="en-GB" sz="1600"/>
              <a:t>Microsoft – teams – and – remote – working ( Accessed :20 </a:t>
            </a:r>
            <a:r>
              <a:rPr lang="en-GB" sz="1600" err="1"/>
              <a:t>sep</a:t>
            </a:r>
            <a:r>
              <a:rPr lang="en-GB" sz="1600"/>
              <a:t> 2026 )</a:t>
            </a:r>
          </a:p>
          <a:p>
            <a:r>
              <a:rPr lang="en-GB" sz="1600"/>
              <a:t>. </a:t>
            </a:r>
            <a:r>
              <a:rPr lang="en-GB" sz="1600" err="1"/>
              <a:t>Sharkiya</a:t>
            </a:r>
            <a:r>
              <a:rPr lang="en-GB" sz="1600"/>
              <a:t> , S.H. ( 2023 ) quality communication can improve </a:t>
            </a:r>
          </a:p>
          <a:p>
            <a:r>
              <a:rPr lang="en-GB" sz="1600"/>
              <a:t> Patient – </a:t>
            </a:r>
            <a:r>
              <a:rPr lang="en-GB" sz="1600" err="1"/>
              <a:t>centerd</a:t>
            </a:r>
            <a:r>
              <a:rPr lang="en-GB" sz="1600"/>
              <a:t> health outcomes among older patients , a rapid review , </a:t>
            </a:r>
          </a:p>
          <a:p>
            <a:r>
              <a:rPr lang="en-GB" sz="1600"/>
              <a:t>  BMC Health Services Research , 23 ( 1 ) , P. 886. Doi 10 . 1186/ s 12913 -- 023 – 09869 –8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/>
              <a:t>Bryman, A. Clark, T, Foster, L and Sloan, L. (2021) </a:t>
            </a:r>
            <a:r>
              <a:rPr lang="en-GB" sz="1600" err="1"/>
              <a:t>Bryman,s</a:t>
            </a:r>
            <a:r>
              <a:rPr lang="en-GB" sz="1600"/>
              <a:t> Social Research Methods.</a:t>
            </a:r>
          </a:p>
          <a:p>
            <a:r>
              <a:rPr lang="en-GB" sz="1600"/>
              <a:t>On the 7</a:t>
            </a:r>
            <a:r>
              <a:rPr lang="en-GB" sz="1600" baseline="30000"/>
              <a:t>th</a:t>
            </a:r>
            <a:r>
              <a:rPr lang="en-GB" sz="1600"/>
              <a:t> </a:t>
            </a:r>
            <a:r>
              <a:rPr lang="en-GB" sz="1600" err="1"/>
              <a:t>edn</a:t>
            </a:r>
            <a:r>
              <a:rPr lang="en-GB" sz="1600"/>
              <a:t> at  Oxford </a:t>
            </a:r>
            <a:r>
              <a:rPr lang="en-GB" sz="1600" err="1"/>
              <a:t>Univercity</a:t>
            </a:r>
            <a:r>
              <a:rPr lang="en-GB" sz="1600"/>
              <a:t> Press, London.</a:t>
            </a:r>
          </a:p>
          <a:p>
            <a:r>
              <a:rPr lang="en-GB" sz="1600"/>
              <a:t>Available at (https:global.oup.com/ukhe/disciplines/sociology/research-methods-and-skills/)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err="1"/>
              <a:t>Liabrary</a:t>
            </a:r>
            <a:r>
              <a:rPr lang="en-GB" sz="1600"/>
              <a:t>: Doing Research in the Digital Age. (2021) .designing and planning your work.</a:t>
            </a:r>
          </a:p>
          <a:p>
            <a:r>
              <a:rPr lang="en-GB" sz="1600"/>
              <a:t>Designed and made in London. SAGE Publications.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/>
              <a:t>https://www.researchgate.net/publication/383862857_MS_Teams_for_Virtual_Collaboration_-An_Overview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729556162"/>
      </p:ext>
    </p:extLst>
  </p:cSld>
  <p:clrMapOvr>
    <a:masterClrMapping/>
  </p:clrMapOvr>
</p:sld>
</file>

<file path=ppt/theme/theme1.xml><?xml version="1.0" encoding="utf-8"?>
<a:theme xmlns:a="http://schemas.openxmlformats.org/drawingml/2006/main" name="Archway">
  <a:themeElements>
    <a:clrScheme name="Archway">
      <a:dk1>
        <a:sysClr val="windowText" lastClr="000000"/>
      </a:dk1>
      <a:lt1>
        <a:sysClr val="window" lastClr="FFFFFF"/>
      </a:lt1>
      <a:dk2>
        <a:srgbClr val="424C4E"/>
      </a:dk2>
      <a:lt2>
        <a:srgbClr val="EDE9E7"/>
      </a:lt2>
      <a:accent1>
        <a:srgbClr val="9FA597"/>
      </a:accent1>
      <a:accent2>
        <a:srgbClr val="AEA67E"/>
      </a:accent2>
      <a:accent3>
        <a:srgbClr val="957D71"/>
      </a:accent3>
      <a:accent4>
        <a:srgbClr val="C88769"/>
      </a:accent4>
      <a:accent5>
        <a:srgbClr val="97A4AA"/>
      </a:accent5>
      <a:accent6>
        <a:srgbClr val="9FA4A5"/>
      </a:accent6>
      <a:hlink>
        <a:srgbClr val="8C9484"/>
      </a:hlink>
      <a:folHlink>
        <a:srgbClr val="C17957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 design_win32_LW_V6" id="{76702E1B-643C-41F6-B804-84CD1831FE1D}" vid="{80EAE0FA-13D9-49AC-87DC-C29A48A869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EB4A572E33BD41B9E3BB45B6C4FE48" ma:contentTypeVersion="1" ma:contentTypeDescription="Create a new document." ma:contentTypeScope="" ma:versionID="28a8036e7bae831db22e16b47a6897db">
  <xsd:schema xmlns:xsd="http://www.w3.org/2001/XMLSchema" xmlns:xs="http://www.w3.org/2001/XMLSchema" xmlns:p="http://schemas.microsoft.com/office/2006/metadata/properties" xmlns:ns3="577751d0-6084-4994-a202-0c32fc3287d3" targetNamespace="http://schemas.microsoft.com/office/2006/metadata/properties" ma:root="true" ma:fieldsID="925ac0eb1129daf5281e506df9f2b4c1" ns3:_="">
    <xsd:import namespace="577751d0-6084-4994-a202-0c32fc3287d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7751d0-6084-4994-a202-0c32fc3287d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206D296-8D02-46EE-B1E6-63AA446123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484576-6FED-48EC-8561-A69AF722D2D1}">
  <ds:schemaRefs>
    <ds:schemaRef ds:uri="http://schemas.microsoft.com/office/2006/documentManagement/types"/>
    <ds:schemaRef ds:uri="http://www.w3.org/XML/1998/namespace"/>
    <ds:schemaRef ds:uri="577751d0-6084-4994-a202-0c32fc3287d3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BD840D8-2B69-4C61-A218-BC3F929485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77751d0-6084-4994-a202-0c32fc3287d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795</Words>
  <Application>Microsoft Office PowerPoint</Application>
  <PresentationFormat>Widescreen</PresentationFormat>
  <Paragraphs>113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Calibri</vt:lpstr>
      <vt:lpstr>Felix Titling</vt:lpstr>
      <vt:lpstr>Goudy Old Style</vt:lpstr>
      <vt:lpstr>Archway</vt:lpstr>
      <vt:lpstr>Improving communication at aSHFORd COMMUNITY CARE SERVICE :Digital skills</vt:lpstr>
      <vt:lpstr>MICROSOFT 365 tOOL recommendation</vt:lpstr>
      <vt:lpstr>Why is microsoft teams is suitable </vt:lpstr>
      <vt:lpstr>Microsoft Teams</vt:lpstr>
      <vt:lpstr>How it improves efficiency and communication </vt:lpstr>
      <vt:lpstr>Advantages and limitations  </vt:lpstr>
      <vt:lpstr>conclusion</vt:lpstr>
      <vt:lpstr>The workplace task  </vt:lpstr>
      <vt:lpstr>How it improves efficiency and communication</vt:lpstr>
      <vt:lpstr>REFERENCE’S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Shazma Ashfaq (2537266)</cp:lastModifiedBy>
  <cp:revision>3</cp:revision>
  <dcterms:created xsi:type="dcterms:W3CDTF">2026-09-28T20:21:43Z</dcterms:created>
  <dcterms:modified xsi:type="dcterms:W3CDTF">2026-10-06T12:29:20Z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0x01010044EB4A572E33BD41B9E3BB45B6C4FE48</vt:lpwstr>
  </property>
  <property fmtid="{D5CDD505-2E9C-101B-9397-08002B2CF9AE}" pid="3" name="MediaServiceImageTags">
    <vt:lpwstr/>
  </property>
</Properties>
</file>