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2" r:id="rId5"/>
    <p:sldMasterId id="2147483658" r:id="rId6"/>
    <p:sldMasterId id="2147483660" r:id="rId7"/>
  </p:sldMasterIdLst>
  <p:notesMasterIdLst>
    <p:notesMasterId r:id="rId74"/>
  </p:notesMasterIdLst>
  <p:sldIdLst>
    <p:sldId id="266" r:id="rId8"/>
    <p:sldId id="271" r:id="rId9"/>
    <p:sldId id="279" r:id="rId10"/>
    <p:sldId id="281" r:id="rId11"/>
    <p:sldId id="282" r:id="rId12"/>
    <p:sldId id="283" r:id="rId13"/>
    <p:sldId id="284" r:id="rId14"/>
    <p:sldId id="286" r:id="rId15"/>
    <p:sldId id="285" r:id="rId16"/>
    <p:sldId id="287" r:id="rId17"/>
    <p:sldId id="288" r:id="rId18"/>
    <p:sldId id="289" r:id="rId19"/>
    <p:sldId id="290" r:id="rId20"/>
    <p:sldId id="291" r:id="rId21"/>
    <p:sldId id="341" r:id="rId22"/>
    <p:sldId id="340" r:id="rId23"/>
    <p:sldId id="292" r:id="rId24"/>
    <p:sldId id="293" r:id="rId25"/>
    <p:sldId id="294" r:id="rId26"/>
    <p:sldId id="296" r:id="rId27"/>
    <p:sldId id="297" r:id="rId28"/>
    <p:sldId id="278" r:id="rId29"/>
    <p:sldId id="299" r:id="rId30"/>
    <p:sldId id="300" r:id="rId31"/>
    <p:sldId id="301" r:id="rId32"/>
    <p:sldId id="302" r:id="rId33"/>
    <p:sldId id="303" r:id="rId34"/>
    <p:sldId id="304" r:id="rId35"/>
    <p:sldId id="305" r:id="rId36"/>
    <p:sldId id="307" r:id="rId37"/>
    <p:sldId id="306" r:id="rId38"/>
    <p:sldId id="337" r:id="rId39"/>
    <p:sldId id="308" r:id="rId40"/>
    <p:sldId id="309" r:id="rId41"/>
    <p:sldId id="310" r:id="rId42"/>
    <p:sldId id="311" r:id="rId43"/>
    <p:sldId id="312" r:id="rId44"/>
    <p:sldId id="313" r:id="rId45"/>
    <p:sldId id="314" r:id="rId46"/>
    <p:sldId id="315" r:id="rId47"/>
    <p:sldId id="316" r:id="rId48"/>
    <p:sldId id="317" r:id="rId49"/>
    <p:sldId id="318" r:id="rId50"/>
    <p:sldId id="319" r:id="rId51"/>
    <p:sldId id="320" r:id="rId52"/>
    <p:sldId id="321" r:id="rId53"/>
    <p:sldId id="322" r:id="rId54"/>
    <p:sldId id="323" r:id="rId55"/>
    <p:sldId id="324" r:id="rId56"/>
    <p:sldId id="325" r:id="rId57"/>
    <p:sldId id="326" r:id="rId58"/>
    <p:sldId id="327" r:id="rId59"/>
    <p:sldId id="328" r:id="rId60"/>
    <p:sldId id="329" r:id="rId61"/>
    <p:sldId id="330" r:id="rId62"/>
    <p:sldId id="331" r:id="rId63"/>
    <p:sldId id="332" r:id="rId64"/>
    <p:sldId id="342" r:id="rId65"/>
    <p:sldId id="343" r:id="rId66"/>
    <p:sldId id="344" r:id="rId67"/>
    <p:sldId id="333" r:id="rId68"/>
    <p:sldId id="335" r:id="rId69"/>
    <p:sldId id="334" r:id="rId70"/>
    <p:sldId id="336" r:id="rId71"/>
    <p:sldId id="298" r:id="rId72"/>
    <p:sldId id="338" r:id="rId7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9613E9-41D4-4A46-A6FB-ED015FB6E539}" v="71" dt="2026-10-07T22:27:25.0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4541" autoAdjust="0"/>
  </p:normalViewPr>
  <p:slideViewPr>
    <p:cSldViewPr snapToGrid="0">
      <p:cViewPr>
        <p:scale>
          <a:sx n="92" d="100"/>
          <a:sy n="92" d="100"/>
        </p:scale>
        <p:origin x="500" y="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456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9.xml"/><Relationship Id="rId21" Type="http://schemas.openxmlformats.org/officeDocument/2006/relationships/slide" Target="slides/slide14.xml"/><Relationship Id="rId42" Type="http://schemas.openxmlformats.org/officeDocument/2006/relationships/slide" Target="slides/slide35.xml"/><Relationship Id="rId47" Type="http://schemas.openxmlformats.org/officeDocument/2006/relationships/slide" Target="slides/slide40.xml"/><Relationship Id="rId63" Type="http://schemas.openxmlformats.org/officeDocument/2006/relationships/slide" Target="slides/slide56.xml"/><Relationship Id="rId68" Type="http://schemas.openxmlformats.org/officeDocument/2006/relationships/slide" Target="slides/slide61.xml"/><Relationship Id="rId16" Type="http://schemas.openxmlformats.org/officeDocument/2006/relationships/slide" Target="slides/slide9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53" Type="http://schemas.openxmlformats.org/officeDocument/2006/relationships/slide" Target="slides/slide46.xml"/><Relationship Id="rId58" Type="http://schemas.openxmlformats.org/officeDocument/2006/relationships/slide" Target="slides/slide51.xml"/><Relationship Id="rId66" Type="http://schemas.openxmlformats.org/officeDocument/2006/relationships/slide" Target="slides/slide59.xml"/><Relationship Id="rId74" Type="http://schemas.openxmlformats.org/officeDocument/2006/relationships/notesMaster" Target="notesMasters/notesMaster1.xml"/><Relationship Id="rId79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54.xml"/><Relationship Id="rId19" Type="http://schemas.openxmlformats.org/officeDocument/2006/relationships/slide" Target="slides/slide1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slide" Target="slides/slide41.xml"/><Relationship Id="rId56" Type="http://schemas.openxmlformats.org/officeDocument/2006/relationships/slide" Target="slides/slide49.xml"/><Relationship Id="rId64" Type="http://schemas.openxmlformats.org/officeDocument/2006/relationships/slide" Target="slides/slide57.xml"/><Relationship Id="rId69" Type="http://schemas.openxmlformats.org/officeDocument/2006/relationships/slide" Target="slides/slide62.xml"/><Relationship Id="rId77" Type="http://schemas.openxmlformats.org/officeDocument/2006/relationships/theme" Target="theme/theme1.xml"/><Relationship Id="rId8" Type="http://schemas.openxmlformats.org/officeDocument/2006/relationships/slide" Target="slides/slide1.xml"/><Relationship Id="rId51" Type="http://schemas.openxmlformats.org/officeDocument/2006/relationships/slide" Target="slides/slide44.xml"/><Relationship Id="rId72" Type="http://schemas.openxmlformats.org/officeDocument/2006/relationships/slide" Target="slides/slide65.xml"/><Relationship Id="rId80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slide" Target="slides/slide39.xml"/><Relationship Id="rId59" Type="http://schemas.openxmlformats.org/officeDocument/2006/relationships/slide" Target="slides/slide52.xml"/><Relationship Id="rId67" Type="http://schemas.openxmlformats.org/officeDocument/2006/relationships/slide" Target="slides/slide60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54" Type="http://schemas.openxmlformats.org/officeDocument/2006/relationships/slide" Target="slides/slide47.xml"/><Relationship Id="rId62" Type="http://schemas.openxmlformats.org/officeDocument/2006/relationships/slide" Target="slides/slide55.xml"/><Relationship Id="rId70" Type="http://schemas.openxmlformats.org/officeDocument/2006/relationships/slide" Target="slides/slide63.xml"/><Relationship Id="rId75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slide" Target="slides/slide42.xml"/><Relationship Id="rId57" Type="http://schemas.openxmlformats.org/officeDocument/2006/relationships/slide" Target="slides/slide50.xml"/><Relationship Id="rId10" Type="http://schemas.openxmlformats.org/officeDocument/2006/relationships/slide" Target="slides/slide3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52" Type="http://schemas.openxmlformats.org/officeDocument/2006/relationships/slide" Target="slides/slide45.xml"/><Relationship Id="rId60" Type="http://schemas.openxmlformats.org/officeDocument/2006/relationships/slide" Target="slides/slide53.xml"/><Relationship Id="rId65" Type="http://schemas.openxmlformats.org/officeDocument/2006/relationships/slide" Target="slides/slide58.xml"/><Relationship Id="rId73" Type="http://schemas.openxmlformats.org/officeDocument/2006/relationships/slide" Target="slides/slide66.xml"/><Relationship Id="rId78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39" Type="http://schemas.openxmlformats.org/officeDocument/2006/relationships/slide" Target="slides/slide32.xml"/><Relationship Id="rId34" Type="http://schemas.openxmlformats.org/officeDocument/2006/relationships/slide" Target="slides/slide27.xml"/><Relationship Id="rId50" Type="http://schemas.openxmlformats.org/officeDocument/2006/relationships/slide" Target="slides/slide43.xml"/><Relationship Id="rId55" Type="http://schemas.openxmlformats.org/officeDocument/2006/relationships/slide" Target="slides/slide48.xml"/><Relationship Id="rId76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64.xml"/><Relationship Id="rId2" Type="http://schemas.openxmlformats.org/officeDocument/2006/relationships/customXml" Target="../customXml/item2.xml"/><Relationship Id="rId29" Type="http://schemas.openxmlformats.org/officeDocument/2006/relationships/slide" Target="slides/slide2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Huntly" userId="2f894ec6-1403-4f17-b28b-5f1f7519461e" providerId="ADAL" clId="{28B19D55-2B64-4018-8539-1453B0FDE5DC}"/>
    <pc:docChg chg="undo redo custSel addSld delSld modSld sldOrd delMainMaster">
      <pc:chgData name="Mark Huntly" userId="2f894ec6-1403-4f17-b28b-5f1f7519461e" providerId="ADAL" clId="{28B19D55-2B64-4018-8539-1453B0FDE5DC}" dt="2026-10-08T13:50:07.790" v="1450" actId="478"/>
      <pc:docMkLst>
        <pc:docMk/>
      </pc:docMkLst>
      <pc:sldChg chg="modSp mod modNotesTx">
        <pc:chgData name="Mark Huntly" userId="2f894ec6-1403-4f17-b28b-5f1f7519461e" providerId="ADAL" clId="{28B19D55-2B64-4018-8539-1453B0FDE5DC}" dt="2026-10-07T15:59:10.802" v="142" actId="20577"/>
        <pc:sldMkLst>
          <pc:docMk/>
          <pc:sldMk cId="1848820528" sldId="271"/>
        </pc:sldMkLst>
        <pc:spChg chg="mod">
          <ac:chgData name="Mark Huntly" userId="2f894ec6-1403-4f17-b28b-5f1f7519461e" providerId="ADAL" clId="{28B19D55-2B64-4018-8539-1453B0FDE5DC}" dt="2026-10-02T09:32:58.563" v="18" actId="20577"/>
          <ac:spMkLst>
            <pc:docMk/>
            <pc:sldMk cId="1848820528" sldId="271"/>
            <ac:spMk id="5" creationId="{1F644B5D-8907-A2AF-0E8B-FF1DBA482B6B}"/>
          </ac:spMkLst>
        </pc:spChg>
        <pc:spChg chg="mod">
          <ac:chgData name="Mark Huntly" userId="2f894ec6-1403-4f17-b28b-5f1f7519461e" providerId="ADAL" clId="{28B19D55-2B64-4018-8539-1453B0FDE5DC}" dt="2026-10-02T09:34:29.243" v="34" actId="404"/>
          <ac:spMkLst>
            <pc:docMk/>
            <pc:sldMk cId="1848820528" sldId="271"/>
            <ac:spMk id="6" creationId="{3D67E093-E177-5747-6FF5-783CA731212A}"/>
          </ac:spMkLst>
        </pc:spChg>
      </pc:sldChg>
      <pc:sldChg chg="modNotesTx">
        <pc:chgData name="Mark Huntly" userId="2f894ec6-1403-4f17-b28b-5f1f7519461e" providerId="ADAL" clId="{28B19D55-2B64-4018-8539-1453B0FDE5DC}" dt="2026-10-07T20:50:00.274" v="816" actId="20577"/>
        <pc:sldMkLst>
          <pc:docMk/>
          <pc:sldMk cId="3179860759" sldId="278"/>
        </pc:sldMkLst>
      </pc:sldChg>
      <pc:sldChg chg="modSp mod">
        <pc:chgData name="Mark Huntly" userId="2f894ec6-1403-4f17-b28b-5f1f7519461e" providerId="ADAL" clId="{28B19D55-2B64-4018-8539-1453B0FDE5DC}" dt="2026-10-02T09:50:34.412" v="47" actId="20577"/>
        <pc:sldMkLst>
          <pc:docMk/>
          <pc:sldMk cId="511414567" sldId="279"/>
        </pc:sldMkLst>
        <pc:spChg chg="mod">
          <ac:chgData name="Mark Huntly" userId="2f894ec6-1403-4f17-b28b-5f1f7519461e" providerId="ADAL" clId="{28B19D55-2B64-4018-8539-1453B0FDE5DC}" dt="2026-10-02T09:50:34.412" v="47" actId="20577"/>
          <ac:spMkLst>
            <pc:docMk/>
            <pc:sldMk cId="511414567" sldId="279"/>
            <ac:spMk id="6" creationId="{3D67E093-E177-5747-6FF5-783CA731212A}"/>
          </ac:spMkLst>
        </pc:spChg>
      </pc:sldChg>
      <pc:sldChg chg="modSp mod modNotesTx">
        <pc:chgData name="Mark Huntly" userId="2f894ec6-1403-4f17-b28b-5f1f7519461e" providerId="ADAL" clId="{28B19D55-2B64-4018-8539-1453B0FDE5DC}" dt="2026-10-02T09:53:34.067" v="131" actId="20577"/>
        <pc:sldMkLst>
          <pc:docMk/>
          <pc:sldMk cId="795513583" sldId="281"/>
        </pc:sldMkLst>
        <pc:spChg chg="mod">
          <ac:chgData name="Mark Huntly" userId="2f894ec6-1403-4f17-b28b-5f1f7519461e" providerId="ADAL" clId="{28B19D55-2B64-4018-8539-1453B0FDE5DC}" dt="2026-10-02T09:51:32.531" v="66" actId="20577"/>
          <ac:spMkLst>
            <pc:docMk/>
            <pc:sldMk cId="795513583" sldId="281"/>
            <ac:spMk id="6" creationId="{3D67E093-E177-5747-6FF5-783CA731212A}"/>
          </ac:spMkLst>
        </pc:spChg>
      </pc:sldChg>
      <pc:sldChg chg="modSp mod">
        <pc:chgData name="Mark Huntly" userId="2f894ec6-1403-4f17-b28b-5f1f7519461e" providerId="ADAL" clId="{28B19D55-2B64-4018-8539-1453B0FDE5DC}" dt="2026-10-07T16:14:24.023" v="274" actId="5793"/>
        <pc:sldMkLst>
          <pc:docMk/>
          <pc:sldMk cId="1233702077" sldId="283"/>
        </pc:sldMkLst>
        <pc:spChg chg="mod">
          <ac:chgData name="Mark Huntly" userId="2f894ec6-1403-4f17-b28b-5f1f7519461e" providerId="ADAL" clId="{28B19D55-2B64-4018-8539-1453B0FDE5DC}" dt="2026-10-07T16:14:24.023" v="274" actId="5793"/>
          <ac:spMkLst>
            <pc:docMk/>
            <pc:sldMk cId="1233702077" sldId="283"/>
            <ac:spMk id="6" creationId="{3D67E093-E177-5747-6FF5-783CA731212A}"/>
          </ac:spMkLst>
        </pc:spChg>
      </pc:sldChg>
      <pc:sldChg chg="modNotesTx">
        <pc:chgData name="Mark Huntly" userId="2f894ec6-1403-4f17-b28b-5f1f7519461e" providerId="ADAL" clId="{28B19D55-2B64-4018-8539-1453B0FDE5DC}" dt="2026-10-07T16:17:07.392" v="348" actId="20577"/>
        <pc:sldMkLst>
          <pc:docMk/>
          <pc:sldMk cId="694150607" sldId="284"/>
        </pc:sldMkLst>
      </pc:sldChg>
      <pc:sldChg chg="modSp mod modNotesTx">
        <pc:chgData name="Mark Huntly" userId="2f894ec6-1403-4f17-b28b-5f1f7519461e" providerId="ADAL" clId="{28B19D55-2B64-4018-8539-1453B0FDE5DC}" dt="2026-10-07T16:25:54.909" v="451" actId="20577"/>
        <pc:sldMkLst>
          <pc:docMk/>
          <pc:sldMk cId="3439208362" sldId="285"/>
        </pc:sldMkLst>
        <pc:spChg chg="mod">
          <ac:chgData name="Mark Huntly" userId="2f894ec6-1403-4f17-b28b-5f1f7519461e" providerId="ADAL" clId="{28B19D55-2B64-4018-8539-1453B0FDE5DC}" dt="2026-10-07T16:24:36.556" v="449" actId="113"/>
          <ac:spMkLst>
            <pc:docMk/>
            <pc:sldMk cId="3439208362" sldId="285"/>
            <ac:spMk id="6" creationId="{3D67E093-E177-5747-6FF5-783CA731212A}"/>
          </ac:spMkLst>
        </pc:spChg>
      </pc:sldChg>
      <pc:sldChg chg="modSp mod modNotesTx">
        <pc:chgData name="Mark Huntly" userId="2f894ec6-1403-4f17-b28b-5f1f7519461e" providerId="ADAL" clId="{28B19D55-2B64-4018-8539-1453B0FDE5DC}" dt="2026-10-07T16:35:39.788" v="466" actId="20577"/>
        <pc:sldMkLst>
          <pc:docMk/>
          <pc:sldMk cId="1992893540" sldId="286"/>
        </pc:sldMkLst>
        <pc:spChg chg="mod">
          <ac:chgData name="Mark Huntly" userId="2f894ec6-1403-4f17-b28b-5f1f7519461e" providerId="ADAL" clId="{28B19D55-2B64-4018-8539-1453B0FDE5DC}" dt="2026-10-07T16:32:06.278" v="461" actId="14100"/>
          <ac:spMkLst>
            <pc:docMk/>
            <pc:sldMk cId="1992893540" sldId="286"/>
            <ac:spMk id="4" creationId="{6912BC49-F588-E636-D7C1-02A6C7C4587B}"/>
          </ac:spMkLst>
        </pc:spChg>
        <pc:graphicFrameChg chg="mod modGraphic">
          <ac:chgData name="Mark Huntly" userId="2f894ec6-1403-4f17-b28b-5f1f7519461e" providerId="ADAL" clId="{28B19D55-2B64-4018-8539-1453B0FDE5DC}" dt="2026-10-07T16:32:10.701" v="463" actId="14734"/>
          <ac:graphicFrameMkLst>
            <pc:docMk/>
            <pc:sldMk cId="1992893540" sldId="286"/>
            <ac:graphicFrameMk id="2" creationId="{E6C3C57B-A178-DF5D-D8F2-7F8426CF3CDE}"/>
          </ac:graphicFrameMkLst>
        </pc:graphicFrameChg>
      </pc:sldChg>
      <pc:sldChg chg="modSp mod">
        <pc:chgData name="Mark Huntly" userId="2f894ec6-1403-4f17-b28b-5f1f7519461e" providerId="ADAL" clId="{28B19D55-2B64-4018-8539-1453B0FDE5DC}" dt="2026-10-07T16:32:16.305" v="465" actId="113"/>
        <pc:sldMkLst>
          <pc:docMk/>
          <pc:sldMk cId="242347016" sldId="287"/>
        </pc:sldMkLst>
        <pc:spChg chg="mod">
          <ac:chgData name="Mark Huntly" userId="2f894ec6-1403-4f17-b28b-5f1f7519461e" providerId="ADAL" clId="{28B19D55-2B64-4018-8539-1453B0FDE5DC}" dt="2026-10-07T16:32:16.305" v="465" actId="113"/>
          <ac:spMkLst>
            <pc:docMk/>
            <pc:sldMk cId="242347016" sldId="287"/>
            <ac:spMk id="6" creationId="{3D67E093-E177-5747-6FF5-783CA731212A}"/>
          </ac:spMkLst>
        </pc:spChg>
      </pc:sldChg>
      <pc:sldChg chg="modSp mod modNotesTx">
        <pc:chgData name="Mark Huntly" userId="2f894ec6-1403-4f17-b28b-5f1f7519461e" providerId="ADAL" clId="{28B19D55-2B64-4018-8539-1453B0FDE5DC}" dt="2026-10-07T16:37:56.522" v="518" actId="20577"/>
        <pc:sldMkLst>
          <pc:docMk/>
          <pc:sldMk cId="1677737149" sldId="290"/>
        </pc:sldMkLst>
        <pc:spChg chg="mod">
          <ac:chgData name="Mark Huntly" userId="2f894ec6-1403-4f17-b28b-5f1f7519461e" providerId="ADAL" clId="{28B19D55-2B64-4018-8539-1453B0FDE5DC}" dt="2026-10-07T16:37:15.690" v="492" actId="20577"/>
          <ac:spMkLst>
            <pc:docMk/>
            <pc:sldMk cId="1677737149" sldId="290"/>
            <ac:spMk id="3" creationId="{D495A8DC-1A32-3105-D319-9DF220AB2DFA}"/>
          </ac:spMkLst>
        </pc:spChg>
      </pc:sldChg>
      <pc:sldChg chg="addSp modSp mod modNotesTx">
        <pc:chgData name="Mark Huntly" userId="2f894ec6-1403-4f17-b28b-5f1f7519461e" providerId="ADAL" clId="{28B19D55-2B64-4018-8539-1453B0FDE5DC}" dt="2026-10-07T20:29:12.647" v="722" actId="12"/>
        <pc:sldMkLst>
          <pc:docMk/>
          <pc:sldMk cId="3784811949" sldId="291"/>
        </pc:sldMkLst>
        <pc:spChg chg="mod">
          <ac:chgData name="Mark Huntly" userId="2f894ec6-1403-4f17-b28b-5f1f7519461e" providerId="ADAL" clId="{28B19D55-2B64-4018-8539-1453B0FDE5DC}" dt="2026-10-07T20:29:12.647" v="722" actId="12"/>
          <ac:spMkLst>
            <pc:docMk/>
            <pc:sldMk cId="3784811949" sldId="291"/>
            <ac:spMk id="6" creationId="{3D67E093-E177-5747-6FF5-783CA731212A}"/>
          </ac:spMkLst>
        </pc:spChg>
        <pc:picChg chg="add mod">
          <ac:chgData name="Mark Huntly" userId="2f894ec6-1403-4f17-b28b-5f1f7519461e" providerId="ADAL" clId="{28B19D55-2B64-4018-8539-1453B0FDE5DC}" dt="2026-10-07T20:19:48.494" v="584" actId="1076"/>
          <ac:picMkLst>
            <pc:docMk/>
            <pc:sldMk cId="3784811949" sldId="291"/>
            <ac:picMk id="3" creationId="{43C83D53-7BDA-A0F8-BC2C-64E76EAA2CBF}"/>
          </ac:picMkLst>
        </pc:picChg>
      </pc:sldChg>
      <pc:sldChg chg="modSp mod modNotesTx">
        <pc:chgData name="Mark Huntly" userId="2f894ec6-1403-4f17-b28b-5f1f7519461e" providerId="ADAL" clId="{28B19D55-2B64-4018-8539-1453B0FDE5DC}" dt="2026-10-07T20:40:33.817" v="769" actId="20577"/>
        <pc:sldMkLst>
          <pc:docMk/>
          <pc:sldMk cId="3597729677" sldId="292"/>
        </pc:sldMkLst>
        <pc:spChg chg="mod">
          <ac:chgData name="Mark Huntly" userId="2f894ec6-1403-4f17-b28b-5f1f7519461e" providerId="ADAL" clId="{28B19D55-2B64-4018-8539-1453B0FDE5DC}" dt="2026-10-07T20:39:15.125" v="747" actId="20577"/>
          <ac:spMkLst>
            <pc:docMk/>
            <pc:sldMk cId="3597729677" sldId="292"/>
            <ac:spMk id="6" creationId="{3D67E093-E177-5747-6FF5-783CA731212A}"/>
          </ac:spMkLst>
        </pc:spChg>
      </pc:sldChg>
      <pc:sldChg chg="modNotesTx">
        <pc:chgData name="Mark Huntly" userId="2f894ec6-1403-4f17-b28b-5f1f7519461e" providerId="ADAL" clId="{28B19D55-2B64-4018-8539-1453B0FDE5DC}" dt="2026-10-07T20:42:21.754" v="772" actId="20577"/>
        <pc:sldMkLst>
          <pc:docMk/>
          <pc:sldMk cId="3334176362" sldId="293"/>
        </pc:sldMkLst>
      </pc:sldChg>
      <pc:sldChg chg="del">
        <pc:chgData name="Mark Huntly" userId="2f894ec6-1403-4f17-b28b-5f1f7519461e" providerId="ADAL" clId="{28B19D55-2B64-4018-8539-1453B0FDE5DC}" dt="2026-10-07T20:45:22.221" v="773" actId="47"/>
        <pc:sldMkLst>
          <pc:docMk/>
          <pc:sldMk cId="3980447784" sldId="295"/>
        </pc:sldMkLst>
      </pc:sldChg>
      <pc:sldChg chg="modNotesTx">
        <pc:chgData name="Mark Huntly" userId="2f894ec6-1403-4f17-b28b-5f1f7519461e" providerId="ADAL" clId="{28B19D55-2B64-4018-8539-1453B0FDE5DC}" dt="2026-10-07T20:47:29.667" v="791" actId="113"/>
        <pc:sldMkLst>
          <pc:docMk/>
          <pc:sldMk cId="3961935994" sldId="297"/>
        </pc:sldMkLst>
      </pc:sldChg>
      <pc:sldChg chg="modNotesTx">
        <pc:chgData name="Mark Huntly" userId="2f894ec6-1403-4f17-b28b-5f1f7519461e" providerId="ADAL" clId="{28B19D55-2B64-4018-8539-1453B0FDE5DC}" dt="2026-10-07T20:51:36.847" v="823" actId="20577"/>
        <pc:sldMkLst>
          <pc:docMk/>
          <pc:sldMk cId="2091427307" sldId="299"/>
        </pc:sldMkLst>
      </pc:sldChg>
      <pc:sldChg chg="modSp mod modNotesTx">
        <pc:chgData name="Mark Huntly" userId="2f894ec6-1403-4f17-b28b-5f1f7519461e" providerId="ADAL" clId="{28B19D55-2B64-4018-8539-1453B0FDE5DC}" dt="2026-10-07T20:55:28.918" v="838" actId="114"/>
        <pc:sldMkLst>
          <pc:docMk/>
          <pc:sldMk cId="1460241576" sldId="300"/>
        </pc:sldMkLst>
        <pc:spChg chg="mod">
          <ac:chgData name="Mark Huntly" userId="2f894ec6-1403-4f17-b28b-5f1f7519461e" providerId="ADAL" clId="{28B19D55-2B64-4018-8539-1453B0FDE5DC}" dt="2026-10-07T20:54:40.920" v="831" actId="20577"/>
          <ac:spMkLst>
            <pc:docMk/>
            <pc:sldMk cId="1460241576" sldId="300"/>
            <ac:spMk id="3" creationId="{27A2170B-9807-B6C4-D605-BA0949A78C08}"/>
          </ac:spMkLst>
        </pc:spChg>
      </pc:sldChg>
      <pc:sldChg chg="modNotesTx">
        <pc:chgData name="Mark Huntly" userId="2f894ec6-1403-4f17-b28b-5f1f7519461e" providerId="ADAL" clId="{28B19D55-2B64-4018-8539-1453B0FDE5DC}" dt="2026-10-07T21:00:12.356" v="840" actId="20577"/>
        <pc:sldMkLst>
          <pc:docMk/>
          <pc:sldMk cId="672576880" sldId="302"/>
        </pc:sldMkLst>
      </pc:sldChg>
      <pc:sldChg chg="modNotesTx">
        <pc:chgData name="Mark Huntly" userId="2f894ec6-1403-4f17-b28b-5f1f7519461e" providerId="ADAL" clId="{28B19D55-2B64-4018-8539-1453B0FDE5DC}" dt="2026-10-07T21:05:55.389" v="856" actId="20577"/>
        <pc:sldMkLst>
          <pc:docMk/>
          <pc:sldMk cId="2679620504" sldId="304"/>
        </pc:sldMkLst>
      </pc:sldChg>
      <pc:sldChg chg="modSp mod">
        <pc:chgData name="Mark Huntly" userId="2f894ec6-1403-4f17-b28b-5f1f7519461e" providerId="ADAL" clId="{28B19D55-2B64-4018-8539-1453B0FDE5DC}" dt="2026-10-07T21:16:13.101" v="928" actId="20577"/>
        <pc:sldMkLst>
          <pc:docMk/>
          <pc:sldMk cId="1141386644" sldId="306"/>
        </pc:sldMkLst>
        <pc:spChg chg="mod">
          <ac:chgData name="Mark Huntly" userId="2f894ec6-1403-4f17-b28b-5f1f7519461e" providerId="ADAL" clId="{28B19D55-2B64-4018-8539-1453B0FDE5DC}" dt="2026-10-07T21:16:13.101" v="928" actId="20577"/>
          <ac:spMkLst>
            <pc:docMk/>
            <pc:sldMk cId="1141386644" sldId="306"/>
            <ac:spMk id="3" creationId="{27A2170B-9807-B6C4-D605-BA0949A78C08}"/>
          </ac:spMkLst>
        </pc:spChg>
        <pc:spChg chg="mod">
          <ac:chgData name="Mark Huntly" userId="2f894ec6-1403-4f17-b28b-5f1f7519461e" providerId="ADAL" clId="{28B19D55-2B64-4018-8539-1453B0FDE5DC}" dt="2026-10-07T21:11:07.138" v="865" actId="20577"/>
          <ac:spMkLst>
            <pc:docMk/>
            <pc:sldMk cId="1141386644" sldId="306"/>
            <ac:spMk id="5" creationId="{1F644B5D-8907-A2AF-0E8B-FF1DBA482B6B}"/>
          </ac:spMkLst>
        </pc:spChg>
      </pc:sldChg>
      <pc:sldChg chg="modSp mod modNotesTx">
        <pc:chgData name="Mark Huntly" userId="2f894ec6-1403-4f17-b28b-5f1f7519461e" providerId="ADAL" clId="{28B19D55-2B64-4018-8539-1453B0FDE5DC}" dt="2026-10-07T21:20:30.251" v="947" actId="20578"/>
        <pc:sldMkLst>
          <pc:docMk/>
          <pc:sldMk cId="1287051562" sldId="308"/>
        </pc:sldMkLst>
        <pc:spChg chg="mod">
          <ac:chgData name="Mark Huntly" userId="2f894ec6-1403-4f17-b28b-5f1f7519461e" providerId="ADAL" clId="{28B19D55-2B64-4018-8539-1453B0FDE5DC}" dt="2026-10-07T21:20:30.251" v="947" actId="20578"/>
          <ac:spMkLst>
            <pc:docMk/>
            <pc:sldMk cId="1287051562" sldId="308"/>
            <ac:spMk id="3" creationId="{27A2170B-9807-B6C4-D605-BA0949A78C08}"/>
          </ac:spMkLst>
        </pc:spChg>
      </pc:sldChg>
      <pc:sldChg chg="modSp mod">
        <pc:chgData name="Mark Huntly" userId="2f894ec6-1403-4f17-b28b-5f1f7519461e" providerId="ADAL" clId="{28B19D55-2B64-4018-8539-1453B0FDE5DC}" dt="2026-10-07T21:23:36.439" v="952" actId="20577"/>
        <pc:sldMkLst>
          <pc:docMk/>
          <pc:sldMk cId="3261455089" sldId="310"/>
        </pc:sldMkLst>
        <pc:spChg chg="mod">
          <ac:chgData name="Mark Huntly" userId="2f894ec6-1403-4f17-b28b-5f1f7519461e" providerId="ADAL" clId="{28B19D55-2B64-4018-8539-1453B0FDE5DC}" dt="2026-10-07T21:23:36.439" v="952" actId="20577"/>
          <ac:spMkLst>
            <pc:docMk/>
            <pc:sldMk cId="3261455089" sldId="310"/>
            <ac:spMk id="3" creationId="{27A2170B-9807-B6C4-D605-BA0949A78C08}"/>
          </ac:spMkLst>
        </pc:spChg>
      </pc:sldChg>
      <pc:sldChg chg="modNotesTx">
        <pc:chgData name="Mark Huntly" userId="2f894ec6-1403-4f17-b28b-5f1f7519461e" providerId="ADAL" clId="{28B19D55-2B64-4018-8539-1453B0FDE5DC}" dt="2026-10-07T21:26:50.041" v="1012" actId="5793"/>
        <pc:sldMkLst>
          <pc:docMk/>
          <pc:sldMk cId="3933061155" sldId="311"/>
        </pc:sldMkLst>
      </pc:sldChg>
      <pc:sldChg chg="modSp mod modNotesTx">
        <pc:chgData name="Mark Huntly" userId="2f894ec6-1403-4f17-b28b-5f1f7519461e" providerId="ADAL" clId="{28B19D55-2B64-4018-8539-1453B0FDE5DC}" dt="2026-10-07T21:33:42.664" v="1039" actId="20577"/>
        <pc:sldMkLst>
          <pc:docMk/>
          <pc:sldMk cId="477315793" sldId="313"/>
        </pc:sldMkLst>
        <pc:spChg chg="mod">
          <ac:chgData name="Mark Huntly" userId="2f894ec6-1403-4f17-b28b-5f1f7519461e" providerId="ADAL" clId="{28B19D55-2B64-4018-8539-1453B0FDE5DC}" dt="2026-10-07T21:32:34.727" v="1028" actId="20577"/>
          <ac:spMkLst>
            <pc:docMk/>
            <pc:sldMk cId="477315793" sldId="313"/>
            <ac:spMk id="3" creationId="{8C9994DB-095B-1B53-B38F-A0C444A4444F}"/>
          </ac:spMkLst>
        </pc:spChg>
      </pc:sldChg>
      <pc:sldChg chg="modNotesTx">
        <pc:chgData name="Mark Huntly" userId="2f894ec6-1403-4f17-b28b-5f1f7519461e" providerId="ADAL" clId="{28B19D55-2B64-4018-8539-1453B0FDE5DC}" dt="2026-10-07T21:35:16.167" v="1054" actId="20577"/>
        <pc:sldMkLst>
          <pc:docMk/>
          <pc:sldMk cId="190843629" sldId="314"/>
        </pc:sldMkLst>
      </pc:sldChg>
      <pc:sldChg chg="modNotesTx">
        <pc:chgData name="Mark Huntly" userId="2f894ec6-1403-4f17-b28b-5f1f7519461e" providerId="ADAL" clId="{28B19D55-2B64-4018-8539-1453B0FDE5DC}" dt="2026-10-07T21:40:00.369" v="1057" actId="20577"/>
        <pc:sldMkLst>
          <pc:docMk/>
          <pc:sldMk cId="3105603457" sldId="316"/>
        </pc:sldMkLst>
      </pc:sldChg>
      <pc:sldChg chg="modSp mod modNotesTx">
        <pc:chgData name="Mark Huntly" userId="2f894ec6-1403-4f17-b28b-5f1f7519461e" providerId="ADAL" clId="{28B19D55-2B64-4018-8539-1453B0FDE5DC}" dt="2026-10-07T21:51:16.033" v="1191" actId="20577"/>
        <pc:sldMkLst>
          <pc:docMk/>
          <pc:sldMk cId="1823797496" sldId="317"/>
        </pc:sldMkLst>
        <pc:spChg chg="mod">
          <ac:chgData name="Mark Huntly" userId="2f894ec6-1403-4f17-b28b-5f1f7519461e" providerId="ADAL" clId="{28B19D55-2B64-4018-8539-1453B0FDE5DC}" dt="2026-10-07T21:44:05.136" v="1081" actId="20577"/>
          <ac:spMkLst>
            <pc:docMk/>
            <pc:sldMk cId="1823797496" sldId="317"/>
            <ac:spMk id="3" creationId="{8C9994DB-095B-1B53-B38F-A0C444A4444F}"/>
          </ac:spMkLst>
        </pc:spChg>
      </pc:sldChg>
      <pc:sldChg chg="modSp mod">
        <pc:chgData name="Mark Huntly" userId="2f894ec6-1403-4f17-b28b-5f1f7519461e" providerId="ADAL" clId="{28B19D55-2B64-4018-8539-1453B0FDE5DC}" dt="2026-10-07T21:50:47.283" v="1179" actId="20577"/>
        <pc:sldMkLst>
          <pc:docMk/>
          <pc:sldMk cId="1736110141" sldId="318"/>
        </pc:sldMkLst>
        <pc:spChg chg="mod">
          <ac:chgData name="Mark Huntly" userId="2f894ec6-1403-4f17-b28b-5f1f7519461e" providerId="ADAL" clId="{28B19D55-2B64-4018-8539-1453B0FDE5DC}" dt="2026-10-07T21:50:47.283" v="1179" actId="20577"/>
          <ac:spMkLst>
            <pc:docMk/>
            <pc:sldMk cId="1736110141" sldId="318"/>
            <ac:spMk id="3" creationId="{8C9994DB-095B-1B53-B38F-A0C444A4444F}"/>
          </ac:spMkLst>
        </pc:spChg>
      </pc:sldChg>
      <pc:sldChg chg="delSp mod modNotesTx">
        <pc:chgData name="Mark Huntly" userId="2f894ec6-1403-4f17-b28b-5f1f7519461e" providerId="ADAL" clId="{28B19D55-2B64-4018-8539-1453B0FDE5DC}" dt="2026-10-07T21:54:06.119" v="1195" actId="20577"/>
        <pc:sldMkLst>
          <pc:docMk/>
          <pc:sldMk cId="3389542317" sldId="319"/>
        </pc:sldMkLst>
        <pc:spChg chg="del">
          <ac:chgData name="Mark Huntly" userId="2f894ec6-1403-4f17-b28b-5f1f7519461e" providerId="ADAL" clId="{28B19D55-2B64-4018-8539-1453B0FDE5DC}" dt="2026-10-07T21:52:55.955" v="1192" actId="478"/>
          <ac:spMkLst>
            <pc:docMk/>
            <pc:sldMk cId="3389542317" sldId="319"/>
            <ac:spMk id="23" creationId="{94DBE0EB-8AD3-68B3-A317-5FB4A6AC2908}"/>
          </ac:spMkLst>
        </pc:spChg>
      </pc:sldChg>
      <pc:sldChg chg="modNotesTx">
        <pc:chgData name="Mark Huntly" userId="2f894ec6-1403-4f17-b28b-5f1f7519461e" providerId="ADAL" clId="{28B19D55-2B64-4018-8539-1453B0FDE5DC}" dt="2026-10-07T21:55:26.803" v="1211" actId="6549"/>
        <pc:sldMkLst>
          <pc:docMk/>
          <pc:sldMk cId="3544447901" sldId="320"/>
        </pc:sldMkLst>
      </pc:sldChg>
      <pc:sldChg chg="modSp mod">
        <pc:chgData name="Mark Huntly" userId="2f894ec6-1403-4f17-b28b-5f1f7519461e" providerId="ADAL" clId="{28B19D55-2B64-4018-8539-1453B0FDE5DC}" dt="2026-10-07T21:57:38.662" v="1239" actId="20577"/>
        <pc:sldMkLst>
          <pc:docMk/>
          <pc:sldMk cId="741988800" sldId="321"/>
        </pc:sldMkLst>
        <pc:spChg chg="mod">
          <ac:chgData name="Mark Huntly" userId="2f894ec6-1403-4f17-b28b-5f1f7519461e" providerId="ADAL" clId="{28B19D55-2B64-4018-8539-1453B0FDE5DC}" dt="2026-10-07T21:55:58.899" v="1219" actId="20577"/>
          <ac:spMkLst>
            <pc:docMk/>
            <pc:sldMk cId="741988800" sldId="321"/>
            <ac:spMk id="3" creationId="{988DD6A7-A508-F22C-D6ED-B14A8FC177D4}"/>
          </ac:spMkLst>
        </pc:spChg>
        <pc:spChg chg="mod">
          <ac:chgData name="Mark Huntly" userId="2f894ec6-1403-4f17-b28b-5f1f7519461e" providerId="ADAL" clId="{28B19D55-2B64-4018-8539-1453B0FDE5DC}" dt="2026-10-07T21:57:38.662" v="1239" actId="20577"/>
          <ac:spMkLst>
            <pc:docMk/>
            <pc:sldMk cId="741988800" sldId="321"/>
            <ac:spMk id="23" creationId="{94DBE0EB-8AD3-68B3-A317-5FB4A6AC2908}"/>
          </ac:spMkLst>
        </pc:spChg>
      </pc:sldChg>
      <pc:sldChg chg="modNotesTx">
        <pc:chgData name="Mark Huntly" userId="2f894ec6-1403-4f17-b28b-5f1f7519461e" providerId="ADAL" clId="{28B19D55-2B64-4018-8539-1453B0FDE5DC}" dt="2026-10-07T21:59:41.041" v="1253" actId="5793"/>
        <pc:sldMkLst>
          <pc:docMk/>
          <pc:sldMk cId="2982385877" sldId="323"/>
        </pc:sldMkLst>
      </pc:sldChg>
      <pc:sldChg chg="modNotesTx">
        <pc:chgData name="Mark Huntly" userId="2f894ec6-1403-4f17-b28b-5f1f7519461e" providerId="ADAL" clId="{28B19D55-2B64-4018-8539-1453B0FDE5DC}" dt="2026-10-07T22:02:59.879" v="1346" actId="20577"/>
        <pc:sldMkLst>
          <pc:docMk/>
          <pc:sldMk cId="2480606335" sldId="324"/>
        </pc:sldMkLst>
      </pc:sldChg>
      <pc:sldChg chg="modSp mod">
        <pc:chgData name="Mark Huntly" userId="2f894ec6-1403-4f17-b28b-5f1f7519461e" providerId="ADAL" clId="{28B19D55-2B64-4018-8539-1453B0FDE5DC}" dt="2026-10-07T22:04:11.964" v="1350" actId="20577"/>
        <pc:sldMkLst>
          <pc:docMk/>
          <pc:sldMk cId="168183059" sldId="325"/>
        </pc:sldMkLst>
        <pc:spChg chg="mod">
          <ac:chgData name="Mark Huntly" userId="2f894ec6-1403-4f17-b28b-5f1f7519461e" providerId="ADAL" clId="{28B19D55-2B64-4018-8539-1453B0FDE5DC}" dt="2026-10-07T22:04:11.964" v="1350" actId="20577"/>
          <ac:spMkLst>
            <pc:docMk/>
            <pc:sldMk cId="168183059" sldId="325"/>
            <ac:spMk id="3" creationId="{8C9994DB-095B-1B53-B38F-A0C444A4444F}"/>
          </ac:spMkLst>
        </pc:spChg>
      </pc:sldChg>
      <pc:sldChg chg="modNotesTx">
        <pc:chgData name="Mark Huntly" userId="2f894ec6-1403-4f17-b28b-5f1f7519461e" providerId="ADAL" clId="{28B19D55-2B64-4018-8539-1453B0FDE5DC}" dt="2026-10-07T22:06:42.322" v="1355" actId="20577"/>
        <pc:sldMkLst>
          <pc:docMk/>
          <pc:sldMk cId="2928631617" sldId="328"/>
        </pc:sldMkLst>
      </pc:sldChg>
      <pc:sldChg chg="modNotesTx">
        <pc:chgData name="Mark Huntly" userId="2f894ec6-1403-4f17-b28b-5f1f7519461e" providerId="ADAL" clId="{28B19D55-2B64-4018-8539-1453B0FDE5DC}" dt="2026-10-07T22:09:28.795" v="1356" actId="20577"/>
        <pc:sldMkLst>
          <pc:docMk/>
          <pc:sldMk cId="158320558" sldId="329"/>
        </pc:sldMkLst>
      </pc:sldChg>
      <pc:sldChg chg="modSp mod modNotesTx">
        <pc:chgData name="Mark Huntly" userId="2f894ec6-1403-4f17-b28b-5f1f7519461e" providerId="ADAL" clId="{28B19D55-2B64-4018-8539-1453B0FDE5DC}" dt="2026-10-07T22:12:34.620" v="1381" actId="20577"/>
        <pc:sldMkLst>
          <pc:docMk/>
          <pc:sldMk cId="921208665" sldId="331"/>
        </pc:sldMkLst>
        <pc:spChg chg="mod">
          <ac:chgData name="Mark Huntly" userId="2f894ec6-1403-4f17-b28b-5f1f7519461e" providerId="ADAL" clId="{28B19D55-2B64-4018-8539-1453B0FDE5DC}" dt="2026-10-07T22:11:47.122" v="1379" actId="113"/>
          <ac:spMkLst>
            <pc:docMk/>
            <pc:sldMk cId="921208665" sldId="331"/>
            <ac:spMk id="3" creationId="{8C9994DB-095B-1B53-B38F-A0C444A4444F}"/>
          </ac:spMkLst>
        </pc:spChg>
      </pc:sldChg>
      <pc:sldChg chg="modSp mod">
        <pc:chgData name="Mark Huntly" userId="2f894ec6-1403-4f17-b28b-5f1f7519461e" providerId="ADAL" clId="{28B19D55-2B64-4018-8539-1453B0FDE5DC}" dt="2026-10-07T22:14:51.465" v="1393" actId="20577"/>
        <pc:sldMkLst>
          <pc:docMk/>
          <pc:sldMk cId="542729571" sldId="332"/>
        </pc:sldMkLst>
        <pc:spChg chg="mod">
          <ac:chgData name="Mark Huntly" userId="2f894ec6-1403-4f17-b28b-5f1f7519461e" providerId="ADAL" clId="{28B19D55-2B64-4018-8539-1453B0FDE5DC}" dt="2026-10-07T22:14:51.465" v="1393" actId="20577"/>
          <ac:spMkLst>
            <pc:docMk/>
            <pc:sldMk cId="542729571" sldId="332"/>
            <ac:spMk id="3" creationId="{8C9994DB-095B-1B53-B38F-A0C444A4444F}"/>
          </ac:spMkLst>
        </pc:spChg>
      </pc:sldChg>
      <pc:sldChg chg="modNotesTx">
        <pc:chgData name="Mark Huntly" userId="2f894ec6-1403-4f17-b28b-5f1f7519461e" providerId="ADAL" clId="{28B19D55-2B64-4018-8539-1453B0FDE5DC}" dt="2026-10-07T22:19:42.322" v="1417" actId="313"/>
        <pc:sldMkLst>
          <pc:docMk/>
          <pc:sldMk cId="3571512290" sldId="333"/>
        </pc:sldMkLst>
      </pc:sldChg>
      <pc:sldChg chg="modNotesTx">
        <pc:chgData name="Mark Huntly" userId="2f894ec6-1403-4f17-b28b-5f1f7519461e" providerId="ADAL" clId="{28B19D55-2B64-4018-8539-1453B0FDE5DC}" dt="2026-10-07T22:22:29.475" v="1432" actId="20577"/>
        <pc:sldMkLst>
          <pc:docMk/>
          <pc:sldMk cId="3912211866" sldId="335"/>
        </pc:sldMkLst>
      </pc:sldChg>
      <pc:sldChg chg="modSp mod modNotesTx">
        <pc:chgData name="Mark Huntly" userId="2f894ec6-1403-4f17-b28b-5f1f7519461e" providerId="ADAL" clId="{28B19D55-2B64-4018-8539-1453B0FDE5DC}" dt="2026-10-07T22:29:51.801" v="1449" actId="113"/>
        <pc:sldMkLst>
          <pc:docMk/>
          <pc:sldMk cId="4182650247" sldId="336"/>
        </pc:sldMkLst>
        <pc:spChg chg="mod">
          <ac:chgData name="Mark Huntly" userId="2f894ec6-1403-4f17-b28b-5f1f7519461e" providerId="ADAL" clId="{28B19D55-2B64-4018-8539-1453B0FDE5DC}" dt="2026-10-07T22:29:51.801" v="1449" actId="113"/>
          <ac:spMkLst>
            <pc:docMk/>
            <pc:sldMk cId="4182650247" sldId="336"/>
            <ac:spMk id="3" creationId="{8C9994DB-095B-1B53-B38F-A0C444A4444F}"/>
          </ac:spMkLst>
        </pc:spChg>
      </pc:sldChg>
      <pc:sldChg chg="addSp delSp modSp add del mod modNotesTx">
        <pc:chgData name="Mark Huntly" userId="2f894ec6-1403-4f17-b28b-5f1f7519461e" providerId="ADAL" clId="{28B19D55-2B64-4018-8539-1453B0FDE5DC}" dt="2026-10-07T20:20:12.322" v="585" actId="47"/>
        <pc:sldMkLst>
          <pc:docMk/>
          <pc:sldMk cId="1206450681" sldId="339"/>
        </pc:sldMkLst>
        <pc:spChg chg="add del mod">
          <ac:chgData name="Mark Huntly" userId="2f894ec6-1403-4f17-b28b-5f1f7519461e" providerId="ADAL" clId="{28B19D55-2B64-4018-8539-1453B0FDE5DC}" dt="2026-10-07T20:17:33.377" v="572" actId="478"/>
          <ac:spMkLst>
            <pc:docMk/>
            <pc:sldMk cId="1206450681" sldId="339"/>
            <ac:spMk id="4" creationId="{CDEDCC50-BBB2-4356-A519-971BB10E9844}"/>
          </ac:spMkLst>
        </pc:spChg>
        <pc:spChg chg="del mod">
          <ac:chgData name="Mark Huntly" userId="2f894ec6-1403-4f17-b28b-5f1f7519461e" providerId="ADAL" clId="{28B19D55-2B64-4018-8539-1453B0FDE5DC}" dt="2026-10-07T20:03:22.378" v="555" actId="22"/>
          <ac:spMkLst>
            <pc:docMk/>
            <pc:sldMk cId="1206450681" sldId="339"/>
            <ac:spMk id="6" creationId="{98C4AE50-DE43-E49A-A595-0D37A6E81893}"/>
          </ac:spMkLst>
        </pc:spChg>
        <pc:spChg chg="add del mod">
          <ac:chgData name="Mark Huntly" userId="2f894ec6-1403-4f17-b28b-5f1f7519461e" providerId="ADAL" clId="{28B19D55-2B64-4018-8539-1453B0FDE5DC}" dt="2026-10-07T20:17:40.531" v="573" actId="478"/>
          <ac:spMkLst>
            <pc:docMk/>
            <pc:sldMk cId="1206450681" sldId="339"/>
            <ac:spMk id="8" creationId="{F6F47F60-30B9-DB68-568F-BEEB5A00A60C}"/>
          </ac:spMkLst>
        </pc:spChg>
        <pc:spChg chg="add mod">
          <ac:chgData name="Mark Huntly" userId="2f894ec6-1403-4f17-b28b-5f1f7519461e" providerId="ADAL" clId="{28B19D55-2B64-4018-8539-1453B0FDE5DC}" dt="2026-10-07T20:18:48.583" v="577" actId="21"/>
          <ac:spMkLst>
            <pc:docMk/>
            <pc:sldMk cId="1206450681" sldId="339"/>
            <ac:spMk id="10" creationId="{683C84D2-75A9-2ECD-3A4D-2163C0238685}"/>
          </ac:spMkLst>
        </pc:spChg>
        <pc:picChg chg="add del mod">
          <ac:chgData name="Mark Huntly" userId="2f894ec6-1403-4f17-b28b-5f1f7519461e" providerId="ADAL" clId="{28B19D55-2B64-4018-8539-1453B0FDE5DC}" dt="2026-10-07T20:18:48.583" v="577" actId="21"/>
          <ac:picMkLst>
            <pc:docMk/>
            <pc:sldMk cId="1206450681" sldId="339"/>
            <ac:picMk id="3" creationId="{43C83D53-7BDA-A0F8-BC2C-64E76EAA2CBF}"/>
          </ac:picMkLst>
        </pc:picChg>
      </pc:sldChg>
      <pc:sldChg chg="add del">
        <pc:chgData name="Mark Huntly" userId="2f894ec6-1403-4f17-b28b-5f1f7519461e" providerId="ADAL" clId="{28B19D55-2B64-4018-8539-1453B0FDE5DC}" dt="2026-10-07T20:17:20.971" v="571" actId="47"/>
        <pc:sldMkLst>
          <pc:docMk/>
          <pc:sldMk cId="341190703" sldId="340"/>
        </pc:sldMkLst>
      </pc:sldChg>
      <pc:sldChg chg="modSp add mod ord">
        <pc:chgData name="Mark Huntly" userId="2f894ec6-1403-4f17-b28b-5f1f7519461e" providerId="ADAL" clId="{28B19D55-2B64-4018-8539-1453B0FDE5DC}" dt="2026-10-07T20:29:38.431" v="727" actId="11"/>
        <pc:sldMkLst>
          <pc:docMk/>
          <pc:sldMk cId="1724304046" sldId="340"/>
        </pc:sldMkLst>
        <pc:spChg chg="mod">
          <ac:chgData name="Mark Huntly" userId="2f894ec6-1403-4f17-b28b-5f1f7519461e" providerId="ADAL" clId="{28B19D55-2B64-4018-8539-1453B0FDE5DC}" dt="2026-10-07T20:29:38.431" v="727" actId="11"/>
          <ac:spMkLst>
            <pc:docMk/>
            <pc:sldMk cId="1724304046" sldId="340"/>
            <ac:spMk id="6" creationId="{DA3C62FB-8686-6F5E-8A94-83DEB52A1EB5}"/>
          </ac:spMkLst>
        </pc:spChg>
      </pc:sldChg>
      <pc:sldChg chg="addSp delSp modSp add mod modNotesTx">
        <pc:chgData name="Mark Huntly" userId="2f894ec6-1403-4f17-b28b-5f1f7519461e" providerId="ADAL" clId="{28B19D55-2B64-4018-8539-1453B0FDE5DC}" dt="2026-10-08T13:50:07.790" v="1450" actId="478"/>
        <pc:sldMkLst>
          <pc:docMk/>
          <pc:sldMk cId="1502136425" sldId="341"/>
        </pc:sldMkLst>
        <pc:spChg chg="add del mod">
          <ac:chgData name="Mark Huntly" userId="2f894ec6-1403-4f17-b28b-5f1f7519461e" providerId="ADAL" clId="{28B19D55-2B64-4018-8539-1453B0FDE5DC}" dt="2026-10-08T13:50:07.790" v="1450" actId="478"/>
          <ac:spMkLst>
            <pc:docMk/>
            <pc:sldMk cId="1502136425" sldId="341"/>
            <ac:spMk id="4" creationId="{2134B3E3-0A52-6306-46AB-9F0BD89EA1B2}"/>
          </ac:spMkLst>
        </pc:spChg>
        <pc:spChg chg="del mod">
          <ac:chgData name="Mark Huntly" userId="2f894ec6-1403-4f17-b28b-5f1f7519461e" providerId="ADAL" clId="{28B19D55-2B64-4018-8539-1453B0FDE5DC}" dt="2026-10-07T20:23:35.610" v="591"/>
          <ac:spMkLst>
            <pc:docMk/>
            <pc:sldMk cId="1502136425" sldId="341"/>
            <ac:spMk id="6" creationId="{2A24D633-B607-B9D9-CC15-FACFD5C816DE}"/>
          </ac:spMkLst>
        </pc:spChg>
        <pc:spChg chg="add mod">
          <ac:chgData name="Mark Huntly" userId="2f894ec6-1403-4f17-b28b-5f1f7519461e" providerId="ADAL" clId="{28B19D55-2B64-4018-8539-1453B0FDE5DC}" dt="2026-10-07T20:25:35.852" v="635" actId="1076"/>
          <ac:spMkLst>
            <pc:docMk/>
            <pc:sldMk cId="1502136425" sldId="341"/>
            <ac:spMk id="7" creationId="{B8980238-7718-7538-A4AC-82DD5AD2114C}"/>
          </ac:spMkLst>
        </pc:spChg>
        <pc:graphicFrameChg chg="add mod">
          <ac:chgData name="Mark Huntly" userId="2f894ec6-1403-4f17-b28b-5f1f7519461e" providerId="ADAL" clId="{28B19D55-2B64-4018-8539-1453B0FDE5DC}" dt="2026-10-07T20:24:12.200" v="593" actId="1076"/>
          <ac:graphicFrameMkLst>
            <pc:docMk/>
            <pc:sldMk cId="1502136425" sldId="341"/>
            <ac:graphicFrameMk id="2" creationId="{22BA4559-C97C-1B68-7BB3-A62E144B0E62}"/>
          </ac:graphicFrameMkLst>
        </pc:graphicFrameChg>
        <pc:picChg chg="del">
          <ac:chgData name="Mark Huntly" userId="2f894ec6-1403-4f17-b28b-5f1f7519461e" providerId="ADAL" clId="{28B19D55-2B64-4018-8539-1453B0FDE5DC}" dt="2026-10-07T20:23:22.693" v="589" actId="478"/>
          <ac:picMkLst>
            <pc:docMk/>
            <pc:sldMk cId="1502136425" sldId="341"/>
            <ac:picMk id="3" creationId="{F28C334E-0286-EC2E-87E1-12F15CA03F0F}"/>
          </ac:picMkLst>
        </pc:picChg>
      </pc:sldChg>
      <pc:sldChg chg="add del">
        <pc:chgData name="Mark Huntly" userId="2f894ec6-1403-4f17-b28b-5f1f7519461e" providerId="ADAL" clId="{28B19D55-2B64-4018-8539-1453B0FDE5DC}" dt="2026-10-07T22:14:16.567" v="1385" actId="2890"/>
        <pc:sldMkLst>
          <pc:docMk/>
          <pc:sldMk cId="1476307740" sldId="342"/>
        </pc:sldMkLst>
      </pc:sldChg>
      <pc:sldChg chg="modSp add mod modNotesTx">
        <pc:chgData name="Mark Huntly" userId="2f894ec6-1403-4f17-b28b-5f1f7519461e" providerId="ADAL" clId="{28B19D55-2B64-4018-8539-1453B0FDE5DC}" dt="2026-10-07T22:17:46.440" v="1407" actId="20577"/>
        <pc:sldMkLst>
          <pc:docMk/>
          <pc:sldMk cId="4008628253" sldId="342"/>
        </pc:sldMkLst>
        <pc:spChg chg="mod">
          <ac:chgData name="Mark Huntly" userId="2f894ec6-1403-4f17-b28b-5f1f7519461e" providerId="ADAL" clId="{28B19D55-2B64-4018-8539-1453B0FDE5DC}" dt="2026-10-07T22:15:50.362" v="1401" actId="20577"/>
          <ac:spMkLst>
            <pc:docMk/>
            <pc:sldMk cId="4008628253" sldId="342"/>
            <ac:spMk id="3" creationId="{3C89A1B6-8DC5-760F-E2D5-24EDC1237B1C}"/>
          </ac:spMkLst>
        </pc:spChg>
      </pc:sldChg>
      <pc:sldChg chg="modSp add del mod">
        <pc:chgData name="Mark Huntly" userId="2f894ec6-1403-4f17-b28b-5f1f7519461e" providerId="ADAL" clId="{28B19D55-2B64-4018-8539-1453B0FDE5DC}" dt="2026-10-07T22:16:37.970" v="1405" actId="20577"/>
        <pc:sldMkLst>
          <pc:docMk/>
          <pc:sldMk cId="3022422230" sldId="343"/>
        </pc:sldMkLst>
        <pc:spChg chg="mod">
          <ac:chgData name="Mark Huntly" userId="2f894ec6-1403-4f17-b28b-5f1f7519461e" providerId="ADAL" clId="{28B19D55-2B64-4018-8539-1453B0FDE5DC}" dt="2026-10-07T22:16:37.970" v="1405" actId="20577"/>
          <ac:spMkLst>
            <pc:docMk/>
            <pc:sldMk cId="3022422230" sldId="343"/>
            <ac:spMk id="3" creationId="{E7D5817E-502E-85ED-C210-ECFF410D5B47}"/>
          </ac:spMkLst>
        </pc:spChg>
      </pc:sldChg>
      <pc:sldChg chg="add">
        <pc:chgData name="Mark Huntly" userId="2f894ec6-1403-4f17-b28b-5f1f7519461e" providerId="ADAL" clId="{28B19D55-2B64-4018-8539-1453B0FDE5DC}" dt="2026-10-07T22:16:33.057" v="1404" actId="2890"/>
        <pc:sldMkLst>
          <pc:docMk/>
          <pc:sldMk cId="681750461" sldId="34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3" Type="http://schemas.openxmlformats.org/officeDocument/2006/relationships/hyperlink" Target="https://books.google.com/books/about/Database_Systems_Design_Implementation_M.html?id=QWLpAgAAQBAJ" TargetMode="External"/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Critically evaluate</a:t>
            </a:r>
            <a:r>
              <a:rPr lang="en-GB" dirty="0"/>
              <a:t> a normalised design: test it for 3rdNF / BCNF and justify where controlled </a:t>
            </a:r>
            <a:r>
              <a:rPr lang="en-GB" dirty="0" err="1"/>
              <a:t>denormalisation</a:t>
            </a:r>
            <a:r>
              <a:rPr lang="en-GB" dirty="0"/>
              <a:t> might be appropriate.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i="1" dirty="0"/>
              <a:t>We saw that one big list causes anomalies, and we split it into tables by intuition.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i="1" dirty="0"/>
              <a:t>Today we learn a formal method that tells us exactly where to split, and proves the split is safe.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7387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Use these characteristics as a checklist for design: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No unnecessary attributes;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Related attributes kept together;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Each fact stored once.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Stress the exception in the last bullet: foreign keys are </a:t>
            </a:r>
            <a:r>
              <a:rPr lang="en-GB" i="1" dirty="0"/>
              <a:t>deliberate</a:t>
            </a:r>
            <a:r>
              <a:rPr lang="en-GB" dirty="0"/>
              <a:t>, controlled repetition.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7814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you are able to minimise</a:t>
            </a:r>
            <a:r>
              <a:rPr lang="en-GB" baseline="0" dirty="0"/>
              <a:t> data redundancy in your database design: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Updates to the data stored in the database are achieved with a minimal number of operations thus reducing the opportunities for data inconsistencies.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Reduction in the file storage space required by the base relations thus minimizing costs.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4317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Stress the exception in the last bullet: foreign keys are </a:t>
            </a:r>
            <a:r>
              <a:rPr lang="en-GB" i="1" dirty="0"/>
              <a:t>deliberate</a:t>
            </a:r>
            <a:r>
              <a:rPr lang="en-GB" dirty="0"/>
              <a:t>, controlled repetition.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9016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In practice both top down and bottom up approaches are used in conjunction: ER modelling to get a first design, and normalisation to validate it (approach 2).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05747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table already contradicts itself.</a:t>
            </a:r>
          </a:p>
          <a:p>
            <a:r>
              <a:rPr lang="en-GB" dirty="0"/>
              <a:t>What is the better way of creating this data?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2178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table already contradicts itself.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Redundancy.</a:t>
            </a:r>
            <a:r>
              <a:rPr lang="en-GB" dirty="0"/>
              <a:t> Campus details repeat for every member of staff.</a:t>
            </a:r>
          </a:p>
          <a:p>
            <a:r>
              <a:rPr lang="en-GB" dirty="0"/>
              <a:t>What if staff teach over two campuses?</a:t>
            </a:r>
          </a:p>
          <a:p>
            <a:r>
              <a:rPr lang="en-GB" dirty="0"/>
              <a:t>What is the better way of creating this data?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5210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8682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Update and deletion anomalies.</a:t>
            </a:r>
            <a:r>
              <a:rPr lang="en-GB" dirty="0"/>
              <a:t> Relocating a campus means updating every staff row for that campus; miss one and the data disagrees.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0381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Deleting Mary Howe, the only person at C003, loses the Lampeter campus altogether.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Link back explicitly to the car table in Lecture 1: same three anomalies, different data.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17339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campusID</a:t>
            </a:r>
            <a:r>
              <a:rPr lang="en-GB" dirty="0"/>
              <a:t> now appears in both tables: it is the foreign key that we discussed in Lecture 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9362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Don’t rush, explain clearly…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Lossless join:</a:t>
            </a:r>
            <a:r>
              <a:rPr lang="en-GB" dirty="0"/>
              <a:t> joining the smaller tables back together gives exactly the original rows, no more and no fewer.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Demonstrate what goes wrong otherwise: split </a:t>
            </a:r>
            <a:r>
              <a:rPr lang="en-GB" dirty="0" err="1"/>
              <a:t>CampusStaff</a:t>
            </a:r>
            <a:r>
              <a:rPr lang="en-GB" dirty="0"/>
              <a:t> into (</a:t>
            </a:r>
            <a:r>
              <a:rPr lang="en-GB" dirty="0" err="1"/>
              <a:t>staffNo</a:t>
            </a:r>
            <a:r>
              <a:rPr lang="en-GB" dirty="0"/>
              <a:t>, </a:t>
            </a:r>
            <a:r>
              <a:rPr lang="en-GB" dirty="0" err="1"/>
              <a:t>staffName</a:t>
            </a:r>
            <a:r>
              <a:rPr lang="en-GB" dirty="0"/>
              <a:t>, position, salary) and (salary, </a:t>
            </a:r>
            <a:r>
              <a:rPr lang="en-GB" dirty="0" err="1"/>
              <a:t>campusID</a:t>
            </a:r>
            <a:r>
              <a:rPr lang="en-GB" dirty="0"/>
              <a:t>, </a:t>
            </a:r>
            <a:r>
              <a:rPr lang="en-GB" dirty="0" err="1"/>
              <a:t>campusAddress</a:t>
            </a:r>
            <a:r>
              <a:rPr lang="en-GB" dirty="0"/>
              <a:t>). Joining them on salary creates rows that never existed, because Ann Beech (C002) and Susan Brand (C001) both earn 18000: the join pairs each of them with both campuses. These are </a:t>
            </a:r>
            <a:r>
              <a:rPr lang="en-GB" i="1" dirty="0"/>
              <a:t>spurious tuples</a:t>
            </a:r>
            <a:r>
              <a:rPr lang="en-GB" dirty="0"/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85227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338B08-A817-E7B6-299B-0CDDAB3321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3E4EAD6-2613-CDD9-A467-025AAFCF33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501BFC-DF8D-DFB2-A9FB-617FB95E32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rule: a split into two relations is lossless if the shared attributes are a key of at least one of them. For our tables,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campusID</a:t>
            </a:r>
            <a:r>
              <a:rPr lang="en-GB" dirty="0"/>
              <a:t> is the key of Campus, so our original split is safe.</a:t>
            </a:r>
          </a:p>
          <a:p>
            <a:endParaRPr lang="en-GB" dirty="0"/>
          </a:p>
          <a:p>
            <a:r>
              <a:rPr lang="en-GB" dirty="0"/>
              <a:t>Formally, the rule is </a:t>
            </a:r>
            <a:r>
              <a:rPr lang="en-GB" b="1" dirty="0"/>
              <a:t>Heath's theorem</a:t>
            </a:r>
            <a:r>
              <a:rPr lang="en-GB" dirty="0"/>
              <a:t>: splitting R into R1 and R2 is lossless if the shared attributes functionally determine all of R1 or all of R2. Here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campusID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→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campusAddress</a:t>
            </a:r>
            <a:r>
              <a:rPr lang="en-GB" dirty="0"/>
              <a:t> covers all of Campus. Nothing determines anything from 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salary</a:t>
            </a:r>
            <a:r>
              <a:rPr lang="en-GB" dirty="0"/>
              <a:t>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8EEDCC-E767-AC1D-439D-90D39F5806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18383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020F7F-BE0D-6566-2765-9ED01C0A7F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6BCB4B-023F-60CD-3217-2746E51BA2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A6F18D8-9927-E349-788B-3D39CF07F55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Dependency preservation:</a:t>
            </a:r>
            <a:r>
              <a:rPr lang="en-GB" dirty="0"/>
              <a:t> every functional dependency can still be checked inside a single table, without a join. Here,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campusID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→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campusAddress</a:t>
            </a:r>
            <a:r>
              <a:rPr lang="en-GB" dirty="0"/>
              <a:t> lives entirely in Campus, so it is preserved.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5B67BE-F1C2-1955-211F-279E76B2FC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18773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 → B means: each value of A is associated with exactly one value of B.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i="1" dirty="0"/>
              <a:t>So "A determines B"</a:t>
            </a:r>
            <a:r>
              <a:rPr lang="en-GB" dirty="0"/>
              <a:t> or </a:t>
            </a:r>
            <a:r>
              <a:rPr lang="en-GB" i="1" dirty="0"/>
              <a:t>"B is functionally dependent on A"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06358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left-hand side is the determinant.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 National Insurance number determines a person's name, but a name does not determine an NI number.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9105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51388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staffNo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→ position</a:t>
            </a:r>
            <a:r>
              <a:rPr lang="en-GB" dirty="0"/>
              <a:t> holds, because each staff number has one position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93934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position →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staffNo</a:t>
            </a:r>
            <a:r>
              <a:rPr lang="en-GB" dirty="0"/>
              <a:t> does not, because "Lecturer" maps to both SW101 and SW103.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FDs are </a:t>
            </a:r>
            <a:r>
              <a:rPr lang="en-GB" b="1" i="1" dirty="0"/>
              <a:t>not symmetrical</a:t>
            </a:r>
            <a:endParaRPr lang="en-GB" b="1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99458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FDs must hold for all time.</a:t>
            </a:r>
            <a:r>
              <a:rPr lang="en-GB" dirty="0"/>
              <a:t> This is the crucial idea.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Sample data can </a:t>
            </a:r>
            <a:r>
              <a:rPr lang="en-GB" i="1" dirty="0"/>
              <a:t>suggest</a:t>
            </a:r>
            <a:r>
              <a:rPr lang="en-GB" dirty="0"/>
              <a:t> a dependency but never prove one.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staffName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→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staffNo</a:t>
            </a:r>
            <a:r>
              <a:rPr lang="en-GB" dirty="0"/>
              <a:t> happens to hold in today's data, but fails as soon as a second John Smith joins.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Functional dependencies are </a:t>
            </a:r>
            <a:r>
              <a:rPr lang="en-GB" b="1" dirty="0"/>
              <a:t>business rules</a:t>
            </a:r>
            <a:r>
              <a:rPr lang="en-GB" dirty="0"/>
              <a:t>, found by asking users and reading requirements, not by inspecting rows.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Data can only </a:t>
            </a:r>
            <a:r>
              <a:rPr lang="en-GB" i="1" dirty="0"/>
              <a:t>disprove</a:t>
            </a:r>
            <a:r>
              <a:rPr lang="en-GB" dirty="0"/>
              <a:t> an FD (not prove one).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01803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first bullets here are about permanence;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minimality idea arrives only in its last bullet.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20788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79235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staffNo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staffName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→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campusID</a:t>
            </a:r>
            <a:r>
              <a:rPr lang="en-GB" dirty="0"/>
              <a:t> is valid but not </a:t>
            </a:r>
            <a:r>
              <a:rPr lang="en-GB" i="1" dirty="0"/>
              <a:t>full</a:t>
            </a:r>
            <a:r>
              <a:rPr lang="en-GB" dirty="0"/>
              <a:t>, because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staffNo</a:t>
            </a:r>
            <a:r>
              <a:rPr lang="en-GB" dirty="0"/>
              <a:t> alone is enough.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51914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When part of a determinant would do, the dependency is </a:t>
            </a:r>
            <a:r>
              <a:rPr lang="en-GB" i="1" dirty="0"/>
              <a:t>partial</a:t>
            </a:r>
            <a:r>
              <a:rPr lang="en-GB" dirty="0"/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Partial dependencies matter only when the key is composite;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i="1" dirty="0"/>
              <a:t>this is why 2NF only bites on tables with composite keys.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07524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15983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If A → B and B → C, then C depends on A </a:t>
            </a:r>
            <a:r>
              <a:rPr lang="en-GB" i="1" dirty="0"/>
              <a:t>through</a:t>
            </a:r>
            <a:r>
              <a:rPr lang="en-GB" dirty="0"/>
              <a:t> B.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staffNo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→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campusID</a:t>
            </a:r>
            <a:r>
              <a:rPr lang="en-GB" dirty="0"/>
              <a:t> and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campusID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→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campusAddress</a:t>
            </a:r>
            <a:r>
              <a:rPr lang="en-GB" dirty="0"/>
              <a:t>, so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campusAddress</a:t>
            </a:r>
            <a:r>
              <a:rPr lang="en-GB" dirty="0"/>
              <a:t> depends on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staffNo</a:t>
            </a:r>
            <a:r>
              <a:rPr lang="en-GB" dirty="0"/>
              <a:t> transitively.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proviso: A must not depend on B, otherwise B would itself be a candidate key and nothing is wrong.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i="1" dirty="0"/>
              <a:t>"Which anomaly from slides 11–13 does this transitive dependency cause?"</a:t>
            </a:r>
            <a:r>
              <a:rPr lang="en-GB" dirty="0"/>
              <a:t> All three.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30990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37639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arrows above show dependencies on the whole key; arrows below show partial and transitive dependencies. Better still, draw the same kind of diagram live for </a:t>
            </a:r>
            <a:r>
              <a:rPr lang="en-GB" dirty="0" err="1"/>
              <a:t>CampusStaff</a:t>
            </a:r>
            <a:r>
              <a:rPr lang="en-GB" dirty="0"/>
              <a:t> so students see the notation on data they know.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02154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FDs are integrity constraints, and they reveal candidate keys: any attribute set that determines all the others is a candidate key.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74017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For each value of the determinant there is exactly one value on the right;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FD holds for all time; and the determinant is minimal.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Going the other way, one right-hand value can belong to many determinant values (many staff share a campus).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36345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Normalisation is a series of tests; each normal form includes all the ones before it.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39246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004029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Topic / Theme / Object…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Kent's paraphrase: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every non-key attribute must depend on </a:t>
            </a:r>
            <a:r>
              <a:rPr lang="en-GB" i="1" dirty="0"/>
              <a:t>the key</a:t>
            </a:r>
            <a:r>
              <a:rPr lang="en-GB" dirty="0"/>
              <a:t> (1NF),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i="1" dirty="0"/>
              <a:t>the whole key</a:t>
            </a:r>
            <a:r>
              <a:rPr lang="en-GB" dirty="0"/>
              <a:t> (2NF),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and </a:t>
            </a:r>
            <a:r>
              <a:rPr lang="en-GB" i="1" dirty="0"/>
              <a:t>nothing but the key</a:t>
            </a:r>
            <a:r>
              <a:rPr lang="en-GB" dirty="0"/>
              <a:t> (3NF).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"at minimum 3NF", is the industry norm for transactional databases.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13549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19889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i="1" dirty="0"/>
              <a:t>"How many themes would be in this spreadsheet?“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(Salespeople, customers and the calls between them: three tables.)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46696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rules: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each module has one lecturer;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each student takes many modules;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each module has exactly two assessments.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6709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04886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John Kay's row holds two modules in the same cells.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Choose a key for the </a:t>
            </a:r>
            <a:r>
              <a:rPr lang="en-GB" dirty="0" err="1"/>
              <a:t>unnormalised</a:t>
            </a:r>
            <a:r>
              <a:rPr lang="en-GB" dirty="0"/>
              <a:t> table (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studentID</a:t>
            </a:r>
            <a:r>
              <a:rPr lang="en-GB" dirty="0"/>
              <a:t>) and identify the repeating group (module, marks and lecturer details).</a:t>
            </a:r>
          </a:p>
          <a:p>
            <a:endParaRPr lang="en-GB" dirty="0"/>
          </a:p>
          <a:p>
            <a:r>
              <a:rPr lang="en-GB" dirty="0"/>
              <a:t>The rules: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each module has one lecturer;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each student takes many modules;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each module has exactly two assessments.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428547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No Repeating groups of columns… Let’s look at this in a minute…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final design still has a repeating group of columns (mark 1 and mark 2, which we say1NF forbids.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What happens when a module has three assessments? Every query and every table changes.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 more robust design is Assessment(</a:t>
            </a:r>
            <a:r>
              <a:rPr lang="en-GB" dirty="0" err="1"/>
              <a:t>studentID</a:t>
            </a:r>
            <a:r>
              <a:rPr lang="en-GB" dirty="0"/>
              <a:t>, </a:t>
            </a:r>
            <a:r>
              <a:rPr lang="en-GB" dirty="0" err="1"/>
              <a:t>moduleCode</a:t>
            </a:r>
            <a:r>
              <a:rPr lang="en-GB" dirty="0"/>
              <a:t>, </a:t>
            </a:r>
            <a:r>
              <a:rPr lang="en-GB" dirty="0" err="1"/>
              <a:t>assessmentNo</a:t>
            </a:r>
            <a:r>
              <a:rPr lang="en-GB" dirty="0"/>
              <a:t>, mark).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Present this as a judgement call: if the two-assessment rule is fixed for all time, the original design is acceptable; if not, the more general design is better.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This is good practice for justifying design decisions in coursework.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138439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433882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Give each module its own row and copy the student's single-valued details (ID and name) into every new row.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result is a relation in 1NF, with composite key (</a:t>
            </a:r>
            <a:r>
              <a:rPr lang="en-GB" dirty="0" err="1"/>
              <a:t>studentID</a:t>
            </a:r>
            <a:r>
              <a:rPr lang="en-GB" dirty="0"/>
              <a:t>, </a:t>
            </a:r>
            <a:r>
              <a:rPr lang="en-GB" dirty="0" err="1"/>
              <a:t>moduleCode</a:t>
            </a:r>
            <a:r>
              <a:rPr lang="en-GB" dirty="0"/>
              <a:t>), but it is full of redundancy, which 2NF and 3NF will remove.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No Repeating groups of columns… Let’s look at this…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final design still has a repeating group of columns (mark 1 and mark 2, which we say1NF forbids.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What happens when a module has three assessments? Every query and every table changes.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 more robust design is Assessment(</a:t>
            </a:r>
            <a:r>
              <a:rPr lang="en-GB" dirty="0" err="1"/>
              <a:t>studentID</a:t>
            </a:r>
            <a:r>
              <a:rPr lang="en-GB" dirty="0"/>
              <a:t>, </a:t>
            </a:r>
            <a:r>
              <a:rPr lang="en-GB" dirty="0" err="1"/>
              <a:t>moduleCode</a:t>
            </a:r>
            <a:r>
              <a:rPr lang="en-GB" dirty="0"/>
              <a:t>, </a:t>
            </a:r>
            <a:r>
              <a:rPr lang="en-GB" dirty="0" err="1"/>
              <a:t>assessmentNo</a:t>
            </a:r>
            <a:r>
              <a:rPr lang="en-GB" dirty="0"/>
              <a:t>, mark).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Present this as a judgement call: if the two-assessment rule is fixed for all time, the original design is acceptable; if not, the more general design is better.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This is good practice for justifying design decisions in coursework.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171592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Method 2: split.</a:t>
            </a:r>
            <a:r>
              <a:rPr lang="en-GB" dirty="0"/>
              <a:t> Move the repeating group into its own table along with a copy of the key: Student(</a:t>
            </a:r>
            <a:r>
              <a:rPr lang="en-GB" dirty="0" err="1"/>
              <a:t>studentID</a:t>
            </a:r>
            <a:r>
              <a:rPr lang="en-GB" dirty="0"/>
              <a:t>, </a:t>
            </a:r>
            <a:r>
              <a:rPr lang="en-GB" dirty="0" err="1"/>
              <a:t>studentName</a:t>
            </a:r>
            <a:r>
              <a:rPr lang="en-GB" dirty="0"/>
              <a:t>) and </a:t>
            </a:r>
            <a:r>
              <a:rPr lang="en-GB" dirty="0" err="1"/>
              <a:t>StudentModule</a:t>
            </a:r>
            <a:r>
              <a:rPr lang="en-GB" dirty="0"/>
              <a:t>(</a:t>
            </a:r>
            <a:r>
              <a:rPr lang="en-GB" dirty="0" err="1"/>
              <a:t>studentID</a:t>
            </a:r>
            <a:r>
              <a:rPr lang="en-GB" dirty="0"/>
              <a:t>, </a:t>
            </a:r>
            <a:r>
              <a:rPr lang="en-GB" dirty="0" err="1"/>
              <a:t>moduleCode</a:t>
            </a:r>
            <a:r>
              <a:rPr lang="en-GB" dirty="0"/>
              <a:t>, …). Both are now 1NF relations.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857151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Compare the two methods: both lead to the same 3NF result; method 2 simply does some of 2NF's work early.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260905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In 1NF, and no non-key attribute depends on only </a:t>
            </a:r>
            <a:r>
              <a:rPr lang="en-GB" i="1" dirty="0"/>
              <a:t>part</a:t>
            </a:r>
            <a:r>
              <a:rPr lang="en-GB" dirty="0"/>
              <a:t> of the key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472504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recipe…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070777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To show you the same recipe but on different data. This is from Coronel and Morris’ book; 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Database Systems: Design, Implementation, &amp; Management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977526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i="1" dirty="0"/>
              <a:t>a 1NF relation whose primary key is a single attribute is automatically in 2NF</a:t>
            </a:r>
            <a:r>
              <a:rPr lang="en-GB" dirty="0"/>
              <a:t>, because a single attribute has no "part" to depend on.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57798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i="1" dirty="0"/>
              <a:t>What depends on </a:t>
            </a:r>
            <a:r>
              <a:rPr lang="en-GB" i="1" dirty="0" err="1"/>
              <a:t>moduleCode</a:t>
            </a:r>
            <a:r>
              <a:rPr lang="en-GB" i="1" dirty="0"/>
              <a:t> alone?"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218805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/>
              <a:t>moduleName</a:t>
            </a:r>
            <a:r>
              <a:rPr lang="en-GB" dirty="0"/>
              <a:t>, credits, </a:t>
            </a:r>
            <a:r>
              <a:rPr lang="en-GB" dirty="0" err="1"/>
              <a:t>lecturerID</a:t>
            </a:r>
            <a:r>
              <a:rPr lang="en-GB" dirty="0"/>
              <a:t> and </a:t>
            </a:r>
            <a:r>
              <a:rPr lang="en-GB" dirty="0" err="1"/>
              <a:t>lecturerName</a:t>
            </a:r>
            <a:r>
              <a:rPr lang="en-GB" dirty="0"/>
              <a:t> do, so they move to </a:t>
            </a:r>
            <a:r>
              <a:rPr lang="en-GB" dirty="0" err="1"/>
              <a:t>ModuleLecturer</a:t>
            </a:r>
            <a:r>
              <a:rPr lang="en-GB" dirty="0"/>
              <a:t>, with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moduleCode</a:t>
            </a:r>
            <a:r>
              <a:rPr lang="en-GB" dirty="0"/>
              <a:t> as its key. mark1 and mark2 need both parts of the key, so they stay.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378819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moduleCode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→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lecturerID</a:t>
            </a:r>
            <a:r>
              <a:rPr lang="en-GB" dirty="0"/>
              <a:t> is true only because of the business rule "one lecturer per module". </a:t>
            </a:r>
            <a:r>
              <a:rPr lang="en-GB" i="1" dirty="0"/>
              <a:t>"What changes if a module can be team-taught?"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246698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In 2NF, and no non-key attribute depends on another non-key attribute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18811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Same recipe: move the transitively dependent attributes to a new table, with a copy of their determinant as its key.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590875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Student and </a:t>
            </a:r>
            <a:r>
              <a:rPr lang="en-GB" b="1" dirty="0" err="1"/>
              <a:t>StudentModule</a:t>
            </a:r>
            <a:r>
              <a:rPr lang="en-GB" b="1" dirty="0"/>
              <a:t> are already in 3NF.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Each has no attributes depending on other non-key attributes.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675358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398403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F3867A-93DF-1343-6264-8B5189D939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A6F508E-2F96-8670-C8F5-716BC537F2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2EC760-0B3E-AF09-6961-978FA71E8D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9EFC00-D887-1CC8-43F0-6A73D0DC48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311783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D4072A-298E-F3D6-3651-0195A85B4C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28EC954-7D45-694E-9786-872E8A7EC86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323737-4F88-D99A-CE11-C434EE7293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78E6C0-01C0-369C-B639-BFB129BE7F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340456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814BAA-42FF-B046-47AD-4B44C2077F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A4C524-FDFE-2A08-BE18-878FE3D5FD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7F184E-0CFE-D59A-DB1F-E79E26CBE0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moduleCode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→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lecturerID</a:t>
            </a:r>
            <a:r>
              <a:rPr lang="en-GB" dirty="0"/>
              <a:t> and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lecturerID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→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lecturerName</a:t>
            </a:r>
            <a:r>
              <a:rPr lang="en-GB" dirty="0"/>
              <a:t>,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so </a:t>
            </a:r>
            <a:r>
              <a:rPr lang="en-GB" dirty="0" err="1"/>
              <a:t>lecturerName</a:t>
            </a:r>
            <a:r>
              <a:rPr lang="en-GB" dirty="0"/>
              <a:t> depends on </a:t>
            </a:r>
            <a:r>
              <a:rPr lang="en-GB" dirty="0" err="1"/>
              <a:t>moduleCode</a:t>
            </a:r>
            <a:r>
              <a:rPr lang="en-GB" dirty="0"/>
              <a:t> transitively.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775F0D-BA77-9E69-8716-8F0FCF6F70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831624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Split into Module(</a:t>
            </a:r>
            <a:r>
              <a:rPr lang="en-GB" dirty="0" err="1"/>
              <a:t>moduleCode</a:t>
            </a:r>
            <a:r>
              <a:rPr lang="en-GB" dirty="0"/>
              <a:t>, </a:t>
            </a:r>
            <a:r>
              <a:rPr lang="en-GB" dirty="0" err="1"/>
              <a:t>moduleName</a:t>
            </a:r>
            <a:r>
              <a:rPr lang="en-GB" dirty="0"/>
              <a:t>, credits, </a:t>
            </a:r>
            <a:r>
              <a:rPr lang="en-GB" dirty="0" err="1"/>
              <a:t>lecturerID</a:t>
            </a:r>
            <a:r>
              <a:rPr lang="en-GB" dirty="0"/>
              <a:t>) and Lecturer(</a:t>
            </a:r>
            <a:r>
              <a:rPr lang="en-GB" dirty="0" err="1"/>
              <a:t>lecturerID</a:t>
            </a:r>
            <a:r>
              <a:rPr lang="en-GB" dirty="0"/>
              <a:t>, </a:t>
            </a:r>
            <a:r>
              <a:rPr lang="en-GB" dirty="0" err="1"/>
              <a:t>lecturerName</a:t>
            </a:r>
            <a:r>
              <a:rPr lang="en-GB" dirty="0"/>
              <a:t>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i="1" dirty="0"/>
              <a:t>"Which anomaly have we just prevented?“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Renaming Tony Shaw now changes one row instead of two, and deleting the last module he teaches no longer loses him.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51444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b="1" dirty="0"/>
              <a:t>Mark the foreign keys:</a:t>
            </a:r>
          </a:p>
          <a:p>
            <a:pPr lvl="0"/>
            <a:r>
              <a:rPr lang="en-GB" dirty="0" err="1"/>
              <a:t>Module.lecturerID</a:t>
            </a:r>
            <a:r>
              <a:rPr lang="en-GB" dirty="0"/>
              <a:t> references Lecturer;</a:t>
            </a:r>
          </a:p>
          <a:p>
            <a:pPr lvl="0"/>
            <a:r>
              <a:rPr lang="en-GB" dirty="0" err="1"/>
              <a:t>StudentModule.studentID</a:t>
            </a:r>
            <a:r>
              <a:rPr lang="en-GB" dirty="0"/>
              <a:t> references Student; </a:t>
            </a:r>
          </a:p>
          <a:p>
            <a:pPr lvl="0"/>
            <a:r>
              <a:rPr lang="en-GB" dirty="0" err="1"/>
              <a:t>tudentModule.moduleCode</a:t>
            </a:r>
            <a:r>
              <a:rPr lang="en-GB" dirty="0"/>
              <a:t> references Module.</a:t>
            </a:r>
          </a:p>
          <a:p>
            <a:pPr lvl="0"/>
            <a:r>
              <a:rPr lang="en-GB" b="1" dirty="0"/>
              <a:t>Verify the result:</a:t>
            </a:r>
            <a:r>
              <a:rPr lang="en-GB" dirty="0"/>
              <a:t> rebuild John Kay's original form by joining the four tables. If they can, the decomposition was lossless.</a:t>
            </a:r>
          </a:p>
          <a:p>
            <a:pPr lvl="0"/>
            <a:r>
              <a:rPr lang="en-GB" dirty="0"/>
              <a:t>Now count stored values before and after to show the redundancy removed.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241005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b="1" dirty="0"/>
              <a:t>Mark the foreign keys:</a:t>
            </a:r>
          </a:p>
          <a:p>
            <a:pPr lvl="0"/>
            <a:r>
              <a:rPr lang="en-GB" dirty="0" err="1"/>
              <a:t>Module.lecturerID</a:t>
            </a:r>
            <a:r>
              <a:rPr lang="en-GB" dirty="0"/>
              <a:t> references Lecturer;</a:t>
            </a:r>
          </a:p>
          <a:p>
            <a:pPr lvl="0"/>
            <a:r>
              <a:rPr lang="en-GB" dirty="0" err="1"/>
              <a:t>StudentModule.studentID</a:t>
            </a:r>
            <a:r>
              <a:rPr lang="en-GB" dirty="0"/>
              <a:t> references Student; </a:t>
            </a:r>
          </a:p>
          <a:p>
            <a:pPr lvl="0"/>
            <a:r>
              <a:rPr lang="en-GB" dirty="0" err="1"/>
              <a:t>tudentModule.moduleCode</a:t>
            </a:r>
            <a:r>
              <a:rPr lang="en-GB" dirty="0"/>
              <a:t> references Module.</a:t>
            </a:r>
          </a:p>
          <a:p>
            <a:pPr lvl="0"/>
            <a:r>
              <a:rPr lang="en-GB" b="1" dirty="0"/>
              <a:t>Verify the result:</a:t>
            </a:r>
            <a:r>
              <a:rPr lang="en-GB" dirty="0"/>
              <a:t> rebuild John Kay's original form by joining the four tables. If they can, the decomposition was lossless.</a:t>
            </a:r>
          </a:p>
          <a:p>
            <a:pPr lvl="0"/>
            <a:r>
              <a:rPr lang="en-GB" dirty="0"/>
              <a:t>Now count stored values before and after to show the redundancy removed.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219063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i="1" dirty="0"/>
              <a:t>any</a:t>
            </a:r>
            <a:r>
              <a:rPr lang="en-GB" dirty="0"/>
              <a:t> candidate key rather than just the primary key.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why this matters: a table can have more than one candidate key, and a dependency on part of an </a:t>
            </a:r>
            <a:r>
              <a:rPr lang="en-GB" i="1" dirty="0"/>
              <a:t>alternate</a:t>
            </a:r>
            <a:r>
              <a:rPr lang="en-GB" dirty="0"/>
              <a:t> key causes the same anomalies.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This leads naturally to BCNF (see What's missing).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710263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0383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6.png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3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3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3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3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3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3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1.png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3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3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8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3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3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3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3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3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3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3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3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3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54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5400" b="1" dirty="0"/>
              <a:t>Database Systems</a:t>
            </a:r>
          </a:p>
          <a:p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5400" b="1" dirty="0"/>
              <a:t>Functional</a:t>
            </a:r>
          </a:p>
          <a:p>
            <a:r>
              <a:rPr lang="en-GB" sz="5400" b="1" dirty="0"/>
              <a:t>Dependency</a:t>
            </a: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Lecture Objectives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4616739"/>
          </a:xfrm>
        </p:spPr>
        <p:txBody>
          <a:bodyPr>
            <a:normAutofit/>
          </a:bodyPr>
          <a:lstStyle/>
          <a:p>
            <a:r>
              <a:rPr lang="en-GB" dirty="0"/>
              <a:t>Normalisation and Why it is Needed</a:t>
            </a:r>
          </a:p>
          <a:p>
            <a:pPr lvl="1"/>
            <a:r>
              <a:rPr lang="en-GB" b="1" dirty="0"/>
              <a:t>Explain</a:t>
            </a:r>
            <a:r>
              <a:rPr lang="en-GB" dirty="0"/>
              <a:t> how redundancy causes insertion, update and deletion anomalies, and why decomposition must be lossless and dependency-preserving.</a:t>
            </a:r>
          </a:p>
          <a:p>
            <a:r>
              <a:rPr lang="en-GB" dirty="0"/>
              <a:t>Functional Dependencies</a:t>
            </a:r>
          </a:p>
          <a:p>
            <a:pPr lvl="1"/>
            <a:r>
              <a:rPr lang="en-GB" b="1" dirty="0"/>
              <a:t>Identify</a:t>
            </a:r>
            <a:r>
              <a:rPr lang="en-GB" dirty="0"/>
              <a:t> functional dependencies in a relation and classify them as full, partial or transitive.</a:t>
            </a:r>
          </a:p>
          <a:p>
            <a:r>
              <a:rPr lang="en-GB" dirty="0"/>
              <a:t>The Normalisation Process</a:t>
            </a:r>
          </a:p>
          <a:p>
            <a:pPr lvl="1"/>
            <a:r>
              <a:rPr lang="en-GB" b="1" dirty="0"/>
              <a:t>Apply</a:t>
            </a:r>
            <a:r>
              <a:rPr lang="en-GB" dirty="0"/>
              <a:t> the normalisation process to transform an </a:t>
            </a:r>
            <a:r>
              <a:rPr lang="en-GB" dirty="0" err="1"/>
              <a:t>unnormalised</a:t>
            </a:r>
            <a:r>
              <a:rPr lang="en-GB" dirty="0"/>
              <a:t> table into a set of 3NF relations, showing each step.</a:t>
            </a:r>
          </a:p>
          <a:p>
            <a:endParaRPr lang="en-GB" sz="3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 err="1"/>
              <a:t>Normalisation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3200" dirty="0">
                <a:solidFill>
                  <a:srgbClr val="000000"/>
                </a:solidFill>
                <a:latin typeface="Times" panose="02020603050405020304" pitchFamily="18" charset="0"/>
              </a:rPr>
              <a:t>The m</a:t>
            </a:r>
            <a:r>
              <a:rPr lang="en-GB" sz="3200" b="0" i="0" u="none" strike="noStrike" dirty="0">
                <a:solidFill>
                  <a:srgbClr val="000000"/>
                </a:solidFill>
                <a:effectLst/>
                <a:latin typeface="Times" panose="02020603050405020304" pitchFamily="18" charset="0"/>
              </a:rPr>
              <a:t>ain objective in developing a logical data model for relational database systems is to create an accurate representation of the data, its relationships, and constraints.</a:t>
            </a:r>
          </a:p>
          <a:p>
            <a:endParaRPr lang="en-GB" sz="3200" dirty="0">
              <a:solidFill>
                <a:srgbClr val="000000"/>
              </a:solidFill>
              <a:latin typeface="Times" panose="02020603050405020304" pitchFamily="18" charset="0"/>
            </a:endParaRPr>
          </a:p>
          <a:p>
            <a:r>
              <a:rPr lang="en-GB" sz="3200" b="1" dirty="0"/>
              <a:t>Normalisation</a:t>
            </a:r>
            <a:r>
              <a:rPr lang="en-GB" sz="3200" dirty="0"/>
              <a:t> is a technique for producing a set of </a:t>
            </a:r>
            <a:r>
              <a:rPr lang="en-GB" sz="3200" i="1" dirty="0"/>
              <a:t>suitable relations that support the data requirements</a:t>
            </a:r>
            <a:r>
              <a:rPr lang="en-GB" sz="3200" dirty="0"/>
              <a:t> of an enterprise.</a:t>
            </a:r>
          </a:p>
          <a:p>
            <a:pPr lvl="1"/>
            <a:r>
              <a:rPr lang="en-GB" sz="3500" dirty="0"/>
              <a:t>Deciding which attributes belong together in which relation.</a:t>
            </a:r>
          </a:p>
          <a:p>
            <a:pPr lvl="1"/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5114145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 err="1"/>
              <a:t>Normalisation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3500" b="0" i="0" u="none" strike="noStrike" dirty="0">
                <a:solidFill>
                  <a:srgbClr val="000000"/>
                </a:solidFill>
                <a:effectLst/>
                <a:latin typeface="Tahoma" panose="020B0604030504040204" pitchFamily="34" charset="0"/>
              </a:rPr>
              <a:t>Characteristics of a suitable set of relations include: </a:t>
            </a:r>
            <a:r>
              <a:rPr lang="en-US" sz="3200" b="0" i="0" dirty="0">
                <a:solidFill>
                  <a:srgbClr val="000000"/>
                </a:solidFill>
                <a:effectLst/>
                <a:latin typeface="Tahoma" panose="020B0604030504040204" pitchFamily="34" charset="0"/>
              </a:rPr>
              <a:t>​</a:t>
            </a:r>
            <a:endParaRPr lang="en-US" sz="32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lvl="1" fontAlgn="base"/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Tahoma" panose="020B0604030504040204" pitchFamily="34" charset="0"/>
              </a:rPr>
              <a:t>The </a:t>
            </a:r>
            <a:r>
              <a:rPr lang="en-US" sz="2800" b="0" i="1" u="none" strike="noStrike" dirty="0">
                <a:solidFill>
                  <a:srgbClr val="000000"/>
                </a:solidFill>
                <a:effectLst/>
                <a:latin typeface="Tahoma" panose="020B0604030504040204" pitchFamily="34" charset="0"/>
              </a:rPr>
              <a:t>minimal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Tahoma" panose="020B0604030504040204" pitchFamily="34" charset="0"/>
              </a:rPr>
              <a:t> number of attributes necessary to support the data requirements of the enterprise;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Tahoma" panose="020B0604030504040204" pitchFamily="34" charset="0"/>
              </a:rPr>
              <a:t>​ (ideally none)</a:t>
            </a:r>
            <a:endParaRPr lang="en-US" sz="28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lvl="1" fontAlgn="base"/>
            <a:r>
              <a:rPr lang="en-US" sz="2800" dirty="0">
                <a:solidFill>
                  <a:srgbClr val="000000"/>
                </a:solidFill>
                <a:latin typeface="Tahoma" panose="020B0604030504040204" pitchFamily="34" charset="0"/>
              </a:rPr>
              <a:t>A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Tahoma" panose="020B0604030504040204" pitchFamily="34" charset="0"/>
              </a:rPr>
              <a:t>ttributes with a close logical relationship are found in the same relation;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Tahoma" panose="020B0604030504040204" pitchFamily="34" charset="0"/>
              </a:rPr>
              <a:t>​</a:t>
            </a:r>
            <a:endParaRPr lang="en-US" sz="28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lvl="1" fontAlgn="base"/>
            <a:r>
              <a:rPr lang="en-US" sz="2800" i="1" dirty="0">
                <a:solidFill>
                  <a:srgbClr val="000000"/>
                </a:solidFill>
                <a:latin typeface="Tahoma" panose="020B0604030504040204" pitchFamily="34" charset="0"/>
              </a:rPr>
              <a:t>M</a:t>
            </a:r>
            <a:r>
              <a:rPr lang="en-US" sz="2800" b="0" i="1" u="none" strike="noStrike" dirty="0">
                <a:solidFill>
                  <a:srgbClr val="000000"/>
                </a:solidFill>
                <a:effectLst/>
                <a:latin typeface="Tahoma" panose="020B0604030504040204" pitchFamily="34" charset="0"/>
              </a:rPr>
              <a:t>inimal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Tahoma" panose="020B0604030504040204" pitchFamily="34" charset="0"/>
              </a:rPr>
              <a:t> redundancy with each attribute represented only once with the important exception of attributes that form all or part of foreign keys.</a:t>
            </a:r>
            <a:endParaRPr lang="en-GB" sz="28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7955135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purpose of </a:t>
            </a:r>
            <a:r>
              <a:rPr lang="en-US" sz="6000" b="1" dirty="0" err="1"/>
              <a:t>Normalisation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847387"/>
          </a:xfrm>
        </p:spPr>
        <p:txBody>
          <a:bodyPr>
            <a:normAutofit fontScale="92500" lnSpcReduction="20000"/>
          </a:bodyPr>
          <a:lstStyle/>
          <a:p>
            <a:r>
              <a:rPr lang="en-GB" sz="3500" dirty="0"/>
              <a:t>There are two main problems associated with a relation that is not appropriately normalised:</a:t>
            </a:r>
          </a:p>
          <a:p>
            <a:pPr lvl="1"/>
            <a:r>
              <a:rPr lang="en-GB" sz="3500" dirty="0"/>
              <a:t>Data Redundancy</a:t>
            </a:r>
          </a:p>
          <a:p>
            <a:pPr lvl="1"/>
            <a:r>
              <a:rPr lang="en-GB" sz="3500" dirty="0"/>
              <a:t>Update Anomalies for insertions, deletions and updates (modifications).</a:t>
            </a:r>
          </a:p>
          <a:p>
            <a:r>
              <a:rPr lang="en-GB" sz="3500" dirty="0"/>
              <a:t>The main aim of a relational database design is to group attributes into relations to </a:t>
            </a:r>
            <a:r>
              <a:rPr lang="en-GB" sz="3500" b="1" i="1" dirty="0"/>
              <a:t>minimise data redundancy.</a:t>
            </a:r>
          </a:p>
          <a:p>
            <a:endParaRPr lang="en-GB" sz="3500" b="1" i="1" dirty="0"/>
          </a:p>
          <a:p>
            <a:r>
              <a:rPr lang="en-GB" sz="3500" dirty="0"/>
              <a:t>Normalisation, helps to achieve this.</a:t>
            </a:r>
          </a:p>
          <a:p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41440726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benefits to </a:t>
            </a:r>
            <a:r>
              <a:rPr lang="en-US" sz="6000" b="1" dirty="0" err="1"/>
              <a:t>Normalisation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3500" b="0" i="0" u="none" strike="noStrike" dirty="0">
                <a:solidFill>
                  <a:srgbClr val="000000"/>
                </a:solidFill>
                <a:effectLst/>
                <a:latin typeface="Tahoma" panose="020B0604030504040204" pitchFamily="34" charset="0"/>
              </a:rPr>
              <a:t>The benefits of using a database that has a suitable set of relations is that the database will be:​</a:t>
            </a:r>
          </a:p>
          <a:p>
            <a:pPr lvl="1" fontAlgn="base"/>
            <a:r>
              <a:rPr lang="en-US" sz="3200" b="0" i="0" u="none" strike="noStrike" dirty="0">
                <a:solidFill>
                  <a:srgbClr val="000000"/>
                </a:solidFill>
                <a:effectLst/>
                <a:latin typeface="Tahoma" panose="020B0604030504040204" pitchFamily="34" charset="0"/>
              </a:rPr>
              <a:t>Easier for the user / DBA to access and maintain the data;</a:t>
            </a:r>
          </a:p>
          <a:p>
            <a:pPr lvl="2" fontAlgn="base"/>
            <a:r>
              <a:rPr lang="en-US" sz="2800" dirty="0">
                <a:solidFill>
                  <a:srgbClr val="000000"/>
                </a:solidFill>
                <a:latin typeface="Tahoma" panose="020B0604030504040204" pitchFamily="34" charset="0"/>
              </a:rPr>
              <a:t>Fewer copies of data / datapoints means;</a:t>
            </a:r>
          </a:p>
          <a:p>
            <a:pPr lvl="3" fontAlgn="base"/>
            <a:r>
              <a:rPr lang="en-US" sz="2800" dirty="0">
                <a:solidFill>
                  <a:srgbClr val="000000"/>
                </a:solidFill>
                <a:latin typeface="Tahoma" panose="020B0604030504040204" pitchFamily="34" charset="0"/>
              </a:rPr>
              <a:t>fewer operations per update,</a:t>
            </a:r>
          </a:p>
          <a:p>
            <a:pPr lvl="3" fontAlgn="base"/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Tahoma" panose="020B0604030504040204" pitchFamily="34" charset="0"/>
              </a:rPr>
              <a:t>Fewer chances for contradiction / anomalies.</a:t>
            </a:r>
          </a:p>
          <a:p>
            <a:pPr lvl="1" fontAlgn="base"/>
            <a:r>
              <a:rPr lang="en-US" sz="3200" b="0" i="0" u="none" strike="noStrike" dirty="0">
                <a:solidFill>
                  <a:srgbClr val="000000"/>
                </a:solidFill>
                <a:effectLst/>
                <a:latin typeface="Tahoma" panose="020B0604030504040204" pitchFamily="34" charset="0"/>
              </a:rPr>
              <a:t>Take up minimal storage space on the computer. 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12337020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13NF01">
            <a:extLst>
              <a:ext uri="{FF2B5EF4-FFF2-40B4-BE49-F238E27FC236}">
                <a16:creationId xmlns:a16="http://schemas.microsoft.com/office/drawing/2014/main" id="{6C829A6F-AB13-58BE-5F8D-FC3724BA924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167951"/>
            <a:ext cx="9145565" cy="5419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63069" y="3302728"/>
            <a:ext cx="4279643" cy="2284267"/>
          </a:xfrm>
        </p:spPr>
        <p:txBody>
          <a:bodyPr>
            <a:normAutofit fontScale="90000"/>
          </a:bodyPr>
          <a:lstStyle/>
          <a:p>
            <a:r>
              <a:rPr lang="en-US" sz="6000" b="1" dirty="0" err="1"/>
              <a:t>Normalisation</a:t>
            </a:r>
            <a:r>
              <a:rPr lang="en-US" sz="6000" b="1" dirty="0"/>
              <a:t> supporting DB design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6941506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Redundancy and Anomalies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8882"/>
            <a:ext cx="11481847" cy="3852677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</a:pPr>
            <a:r>
              <a:rPr lang="en-GB" dirty="0"/>
              <a:t>What are the potential problems of capturing campus staff information using the following table design?</a:t>
            </a:r>
          </a:p>
          <a:p>
            <a:pPr>
              <a:spcBef>
                <a:spcPts val="600"/>
              </a:spcBef>
            </a:pPr>
            <a:r>
              <a:rPr lang="en-GB" dirty="0"/>
              <a:t>What will be the primary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en-GB" dirty="0"/>
              <a:t>   key of this table?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endParaRPr lang="en-GB" sz="4400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6C3C57B-A178-DF5D-D8F2-7F8426CF3C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3242949"/>
              </p:ext>
            </p:extLst>
          </p:nvPr>
        </p:nvGraphicFramePr>
        <p:xfrm>
          <a:off x="4341977" y="2950559"/>
          <a:ext cx="7491804" cy="2629212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4825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8986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951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8861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0405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36583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37263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campusAddress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7263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Smith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Mount Pleasant, SA1 6ED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8084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Diane Lee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PVC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70000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7263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 Beech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Lecturer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C002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Mount Pleasant, SA1 6ED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8084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David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Ford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Snr</a:t>
                      </a:r>
                      <a:r>
                        <a:rPr kumimoji="0" lang="en-GB" sz="1400" b="0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Lecturer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 Campus,</a:t>
                      </a:r>
                      <a:r>
                        <a:rPr kumimoji="0" lang="en-GB" sz="1400" b="0" i="0" kern="12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Carmarthen, SA31 3EP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88084"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Mary Howe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Dean, Humanities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C003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Lampeter Campus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it-IT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Ceredigion SA48 7ED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7263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SW10</a:t>
                      </a:r>
                      <a:r>
                        <a:rPr kumimoji="0" lang="nn-NO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Susan Brand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Receptionist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18000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indent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kumimoji="0" lang="en-US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C001</a:t>
                      </a:r>
                      <a:endParaRPr kumimoji="0" lang="en-GB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Mount Pleasant, SA1 6ED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7C7C21C-B7A0-1E2B-5E4B-8409346CA32F}"/>
              </a:ext>
            </a:extLst>
          </p:cNvPr>
          <p:cNvSpPr txBox="1"/>
          <p:nvPr/>
        </p:nvSpPr>
        <p:spPr>
          <a:xfrm>
            <a:off x="4341977" y="2505113"/>
            <a:ext cx="2138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CampusStaff</a:t>
            </a:r>
            <a:r>
              <a:rPr lang="en-GB" b="1" dirty="0"/>
              <a:t> Table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912BC49-F588-E636-D7C1-02A6C7C4587B}"/>
              </a:ext>
            </a:extLst>
          </p:cNvPr>
          <p:cNvSpPr/>
          <p:nvPr/>
        </p:nvSpPr>
        <p:spPr>
          <a:xfrm>
            <a:off x="4341977" y="2505113"/>
            <a:ext cx="7491804" cy="3074658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8935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Redundancy and Anomalies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8882"/>
            <a:ext cx="11481847" cy="3852677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The </a:t>
            </a:r>
            <a:r>
              <a:rPr lang="en-GB" sz="3200" dirty="0" err="1"/>
              <a:t>CampusStaff</a:t>
            </a:r>
            <a:r>
              <a:rPr lang="en-GB" sz="3200" dirty="0"/>
              <a:t> table has redundant data.</a:t>
            </a:r>
          </a:p>
          <a:p>
            <a:pPr lvl="1"/>
            <a:r>
              <a:rPr lang="en-GB" sz="2800" dirty="0"/>
              <a:t>The details of each campus are repeated for each member of staff.</a:t>
            </a:r>
          </a:p>
          <a:p>
            <a:r>
              <a:rPr lang="en-GB" sz="3200" dirty="0"/>
              <a:t>Relations that have redundant data may have </a:t>
            </a:r>
            <a:r>
              <a:rPr lang="en-GB" sz="3200" b="1" dirty="0"/>
              <a:t>update anomaly </a:t>
            </a:r>
            <a:r>
              <a:rPr lang="en-GB" sz="3200" dirty="0"/>
              <a:t>problems.</a:t>
            </a:r>
          </a:p>
          <a:p>
            <a:pPr lvl="1"/>
            <a:r>
              <a:rPr lang="en-GB" sz="3200" dirty="0"/>
              <a:t>An anomaly is </a:t>
            </a:r>
            <a:r>
              <a:rPr lang="en-GB" sz="3200" b="1" dirty="0"/>
              <a:t>an inconsistent, incomplete or contradictory state </a:t>
            </a:r>
            <a:r>
              <a:rPr lang="en-GB" sz="3200" dirty="0"/>
              <a:t>of the database.</a:t>
            </a:r>
          </a:p>
          <a:p>
            <a:pPr lvl="1"/>
            <a:r>
              <a:rPr lang="en-GB" sz="3200" dirty="0"/>
              <a:t>What are the potential anomaly problems for the produced Staff table.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34392083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Insertion Anomalies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8882"/>
            <a:ext cx="11481847" cy="4180114"/>
          </a:xfrm>
        </p:spPr>
        <p:txBody>
          <a:bodyPr>
            <a:normAutofit/>
          </a:bodyPr>
          <a:lstStyle/>
          <a:p>
            <a:r>
              <a:rPr lang="en-GB" sz="3200" dirty="0"/>
              <a:t>There are two types of insertion anomalies.</a:t>
            </a:r>
          </a:p>
          <a:p>
            <a:r>
              <a:rPr lang="en-GB" dirty="0"/>
              <a:t>To add details of new members of staff, we must include the details of the campus the staff is located at.</a:t>
            </a:r>
          </a:p>
          <a:p>
            <a:pPr lvl="1"/>
            <a:r>
              <a:rPr lang="en-GB" dirty="0"/>
              <a:t>Great care must be taken to enter the correct details (address, phone number) so that the details are </a:t>
            </a:r>
            <a:r>
              <a:rPr lang="en-GB" i="1" dirty="0"/>
              <a:t>consistent</a:t>
            </a:r>
            <a:r>
              <a:rPr lang="en-GB" dirty="0"/>
              <a:t> with the values for other rows in the table.</a:t>
            </a:r>
          </a:p>
          <a:p>
            <a:r>
              <a:rPr lang="en-GB" dirty="0"/>
              <a:t>To add a new campus that currently has no staff assigned (there is no separate campus table), it is necessary to fill the staff related columns with NULL values.</a:t>
            </a:r>
          </a:p>
          <a:p>
            <a:pPr lvl="1"/>
            <a:r>
              <a:rPr lang="en-GB" dirty="0"/>
              <a:t>This, however, violates entity integrity constraints as it means the </a:t>
            </a:r>
            <a:r>
              <a:rPr lang="en-GB" dirty="0" err="1"/>
              <a:t>staffNo</a:t>
            </a:r>
            <a:r>
              <a:rPr lang="en-GB" dirty="0"/>
              <a:t>, the primary key, is </a:t>
            </a:r>
            <a:r>
              <a:rPr lang="en-GB" b="1" dirty="0"/>
              <a:t>NULL</a:t>
            </a:r>
            <a:r>
              <a:rPr lang="en-GB" dirty="0"/>
              <a:t> which is </a:t>
            </a:r>
            <a:r>
              <a:rPr lang="en-GB" b="1" u="sng" dirty="0"/>
              <a:t>not</a:t>
            </a:r>
            <a:r>
              <a:rPr lang="en-GB" b="1" dirty="0"/>
              <a:t> </a:t>
            </a:r>
            <a:r>
              <a:rPr lang="en-GB" dirty="0"/>
              <a:t>allowed.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423470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Update Anomalies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837" y="1528635"/>
            <a:ext cx="11481847" cy="11010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Suppose a campus is relocated to another address, we need to update the campus address details. 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endParaRPr lang="en-GB" sz="4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510DD4C-1A53-4BF2-390D-9DF17482B7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2564" y="2547431"/>
            <a:ext cx="7553599" cy="315800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495A8DC-1A32-3105-D319-9DF220AB2DFA}"/>
              </a:ext>
            </a:extLst>
          </p:cNvPr>
          <p:cNvSpPr txBox="1"/>
          <p:nvPr/>
        </p:nvSpPr>
        <p:spPr>
          <a:xfrm>
            <a:off x="135837" y="2412224"/>
            <a:ext cx="4369356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 this table design, we must also remember to update the rows of all the staff located at this campus</a:t>
            </a:r>
            <a:r>
              <a:rPr lang="en-GB" dirty="0"/>
              <a:t>.</a:t>
            </a:r>
          </a:p>
          <a:p>
            <a:pPr lvl="1"/>
            <a:r>
              <a:rPr lang="en-GB" sz="2400" dirty="0"/>
              <a:t>If this update is not carried out for any one of the staff at the campus, the database will become inconsistent.</a:t>
            </a:r>
          </a:p>
        </p:txBody>
      </p:sp>
    </p:spTree>
    <p:extLst>
      <p:ext uri="{BB962C8B-B14F-4D97-AF65-F5344CB8AC3E}">
        <p14:creationId xmlns:p14="http://schemas.microsoft.com/office/powerpoint/2010/main" val="41546077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Deletion Anomalies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837" y="1528635"/>
            <a:ext cx="11920326" cy="1101012"/>
          </a:xfrm>
        </p:spPr>
        <p:txBody>
          <a:bodyPr>
            <a:normAutofit fontScale="85000" lnSpcReduction="10000"/>
          </a:bodyPr>
          <a:lstStyle/>
          <a:p>
            <a:r>
              <a:rPr lang="en-GB" sz="3600" dirty="0"/>
              <a:t>If we delete a row from the </a:t>
            </a:r>
            <a:r>
              <a:rPr lang="en-GB" sz="3600" dirty="0" err="1"/>
              <a:t>CampusStaff</a:t>
            </a:r>
            <a:r>
              <a:rPr lang="en-GB" sz="3600" dirty="0"/>
              <a:t> table representing the last member of staff at the campus, the details about that campus are lost.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endParaRPr lang="en-GB" sz="4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510DD4C-1A53-4BF2-390D-9DF17482B7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2564" y="2547431"/>
            <a:ext cx="7553599" cy="315800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495A8DC-1A32-3105-D319-9DF220AB2DFA}"/>
              </a:ext>
            </a:extLst>
          </p:cNvPr>
          <p:cNvSpPr txBox="1"/>
          <p:nvPr/>
        </p:nvSpPr>
        <p:spPr>
          <a:xfrm>
            <a:off x="358219" y="2629647"/>
            <a:ext cx="436935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For example, deleting the record for Mary Howe means the details for the campus C003 are also lost.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10060E2-4E90-0487-9AE8-CE7ED721CA2F}"/>
              </a:ext>
            </a:extLst>
          </p:cNvPr>
          <p:cNvSpPr/>
          <p:nvPr/>
        </p:nvSpPr>
        <p:spPr>
          <a:xfrm>
            <a:off x="4502564" y="4833257"/>
            <a:ext cx="7553599" cy="551231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0056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Decomposing into smaller tables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837" y="1528635"/>
            <a:ext cx="11920326" cy="1101012"/>
          </a:xfrm>
        </p:spPr>
        <p:txBody>
          <a:bodyPr>
            <a:normAutofit/>
          </a:bodyPr>
          <a:lstStyle/>
          <a:p>
            <a:r>
              <a:rPr lang="en-GB" sz="3200" dirty="0"/>
              <a:t>The anomaly problems of the Staff table can be eliminated by </a:t>
            </a:r>
            <a:r>
              <a:rPr lang="en-GB" sz="3200" b="1" i="1" dirty="0"/>
              <a:t>decomposing this relation into smaller relations</a:t>
            </a:r>
            <a:r>
              <a:rPr lang="en-GB" sz="3200" dirty="0"/>
              <a:t>.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endParaRPr lang="en-GB" sz="4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510DD4C-1A53-4BF2-390D-9DF17482B7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2206" y="3760147"/>
            <a:ext cx="4573957" cy="191227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495A8DC-1A32-3105-D319-9DF220AB2DFA}"/>
              </a:ext>
            </a:extLst>
          </p:cNvPr>
          <p:cNvSpPr txBox="1"/>
          <p:nvPr/>
        </p:nvSpPr>
        <p:spPr>
          <a:xfrm>
            <a:off x="358219" y="2629647"/>
            <a:ext cx="84685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Campus(</a:t>
            </a:r>
            <a:r>
              <a:rPr lang="en-GB" sz="2800" u="sng" dirty="0" err="1"/>
              <a:t>campusID</a:t>
            </a:r>
            <a:r>
              <a:rPr lang="en-GB" sz="2800" dirty="0"/>
              <a:t>, </a:t>
            </a:r>
            <a:r>
              <a:rPr lang="en-GB" sz="2800" dirty="0" err="1"/>
              <a:t>campusAddress</a:t>
            </a:r>
            <a:r>
              <a:rPr lang="en-GB" sz="2800" dirty="0"/>
              <a:t>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Staff (</a:t>
            </a:r>
            <a:r>
              <a:rPr lang="en-GB" sz="2800" u="sng" dirty="0" err="1"/>
              <a:t>staffNo</a:t>
            </a:r>
            <a:r>
              <a:rPr lang="en-GB" sz="2800" dirty="0"/>
              <a:t>, </a:t>
            </a:r>
            <a:r>
              <a:rPr lang="en-GB" sz="2800" dirty="0" err="1"/>
              <a:t>staffName</a:t>
            </a:r>
            <a:r>
              <a:rPr lang="en-GB" sz="2800" dirty="0"/>
              <a:t>, position, salary, </a:t>
            </a:r>
            <a:r>
              <a:rPr lang="en-GB" sz="2800" dirty="0" err="1"/>
              <a:t>campusID</a:t>
            </a:r>
            <a:r>
              <a:rPr lang="en-GB" sz="2800" dirty="0"/>
              <a:t>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r>
              <a:rPr lang="en-GB" sz="2800" i="1" dirty="0"/>
              <a:t>The primary keys for each table are underlined.</a:t>
            </a:r>
          </a:p>
          <a:p>
            <a:endParaRPr lang="en-GB" sz="2800" i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i="1" dirty="0"/>
              <a:t>Has each anomaly gone?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EF2DFEB-BB51-A0C6-B68D-89BCCC4111E5}"/>
              </a:ext>
            </a:extLst>
          </p:cNvPr>
          <p:cNvSpPr/>
          <p:nvPr/>
        </p:nvSpPr>
        <p:spPr>
          <a:xfrm>
            <a:off x="273132" y="2629647"/>
            <a:ext cx="6305798" cy="48914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28BEC3E-870F-C1FF-0081-0ECE9F5030F8}"/>
              </a:ext>
            </a:extLst>
          </p:cNvPr>
          <p:cNvSpPr/>
          <p:nvPr/>
        </p:nvSpPr>
        <p:spPr>
          <a:xfrm>
            <a:off x="9939646" y="4037610"/>
            <a:ext cx="2116517" cy="1634813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540C479-0F27-7D88-C72C-86C0E4F63493}"/>
              </a:ext>
            </a:extLst>
          </p:cNvPr>
          <p:cNvSpPr/>
          <p:nvPr/>
        </p:nvSpPr>
        <p:spPr>
          <a:xfrm>
            <a:off x="7482206" y="4037610"/>
            <a:ext cx="2457440" cy="1634812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24BC756-51D8-2DFB-B50C-4BC54A6159C0}"/>
              </a:ext>
            </a:extLst>
          </p:cNvPr>
          <p:cNvSpPr/>
          <p:nvPr/>
        </p:nvSpPr>
        <p:spPr>
          <a:xfrm>
            <a:off x="273131" y="3153247"/>
            <a:ext cx="8360229" cy="415359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7371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Decomposing into smaller tables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837" y="1528634"/>
            <a:ext cx="11920326" cy="4013749"/>
          </a:xfrm>
        </p:spPr>
        <p:txBody>
          <a:bodyPr>
            <a:normAutofit/>
          </a:bodyPr>
          <a:lstStyle/>
          <a:p>
            <a:pPr fontAlgn="base"/>
            <a:r>
              <a:rPr lang="en-GB" sz="3200" dirty="0"/>
              <a:t>There are two important properties associated with the decomposition of a larger table into smaller ones:</a:t>
            </a:r>
          </a:p>
          <a:p>
            <a:pPr fontAlgn="base"/>
            <a:endParaRPr lang="en-GB" sz="1200" dirty="0"/>
          </a:p>
          <a:p>
            <a:pPr marL="971550" lvl="1" indent="-514350">
              <a:buFont typeface="+mj-lt"/>
              <a:buAutoNum type="arabicPeriod"/>
            </a:pPr>
            <a:r>
              <a:rPr lang="en-GB" sz="3200" b="1" dirty="0"/>
              <a:t>Loss-less join</a:t>
            </a:r>
            <a:r>
              <a:rPr lang="en-GB" sz="3200" dirty="0"/>
              <a:t>: enables us to find any instance of the original larger relation from corresponding instances in the smaller relations.</a:t>
            </a:r>
          </a:p>
          <a:p>
            <a:pPr marL="0" indent="0" algn="l" rtl="0" fontAlgn="base">
              <a:buNone/>
            </a:pPr>
            <a:endParaRPr lang="en-GB" sz="4400" dirty="0"/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3C83D53-7BDA-A0F8-BC2C-64E76EAA2C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3876" y="3730823"/>
            <a:ext cx="7304606" cy="3053904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37848119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631B48-9C79-BCB9-1374-39187F17AB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8A39C6A-3CE6-B017-1E9A-547F2E85B6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Decomposing into smaller tables</a:t>
            </a:r>
            <a:endParaRPr lang="en-GB" sz="6000" b="1" dirty="0"/>
          </a:p>
        </p:txBody>
      </p:sp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22BA4559-C97C-1B68-7BB3-A62E144B0E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7765652"/>
              </p:ext>
            </p:extLst>
          </p:nvPr>
        </p:nvGraphicFramePr>
        <p:xfrm>
          <a:off x="355600" y="1470343"/>
          <a:ext cx="11480800" cy="32918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296160">
                  <a:extLst>
                    <a:ext uri="{9D8B030D-6E8A-4147-A177-3AD203B41FA5}">
                      <a16:colId xmlns:a16="http://schemas.microsoft.com/office/drawing/2014/main" val="1596459186"/>
                    </a:ext>
                  </a:extLst>
                </a:gridCol>
                <a:gridCol w="2296160">
                  <a:extLst>
                    <a:ext uri="{9D8B030D-6E8A-4147-A177-3AD203B41FA5}">
                      <a16:colId xmlns:a16="http://schemas.microsoft.com/office/drawing/2014/main" val="2978523130"/>
                    </a:ext>
                  </a:extLst>
                </a:gridCol>
                <a:gridCol w="2296160">
                  <a:extLst>
                    <a:ext uri="{9D8B030D-6E8A-4147-A177-3AD203B41FA5}">
                      <a16:colId xmlns:a16="http://schemas.microsoft.com/office/drawing/2014/main" val="3583341735"/>
                    </a:ext>
                  </a:extLst>
                </a:gridCol>
                <a:gridCol w="2296160">
                  <a:extLst>
                    <a:ext uri="{9D8B030D-6E8A-4147-A177-3AD203B41FA5}">
                      <a16:colId xmlns:a16="http://schemas.microsoft.com/office/drawing/2014/main" val="804990334"/>
                    </a:ext>
                  </a:extLst>
                </a:gridCol>
                <a:gridCol w="2296160">
                  <a:extLst>
                    <a:ext uri="{9D8B030D-6E8A-4147-A177-3AD203B41FA5}">
                      <a16:colId xmlns:a16="http://schemas.microsoft.com/office/drawing/2014/main" val="96904928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staffNo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staffName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salary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campusID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8460278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SW101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John Smith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30000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C002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✓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9184015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SW102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Diane Lee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70000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C001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✓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7167398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SW103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Ann Beech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18000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C002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✓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1851604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SW103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Ann Beech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18000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C001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✗ spurious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2653482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SW105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David Ford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41000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C001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✓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2041690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SW106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Mary Howe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55000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C003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✓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4306965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SW107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Susan Brand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18000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C002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✗ spurious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504897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SW107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Susan Brand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18000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C001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✓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96542043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B8980238-7718-7538-A4AC-82DD5AD2114C}"/>
              </a:ext>
            </a:extLst>
          </p:cNvPr>
          <p:cNvSpPr txBox="1"/>
          <p:nvPr/>
        </p:nvSpPr>
        <p:spPr>
          <a:xfrm>
            <a:off x="2470150" y="4889212"/>
            <a:ext cx="72517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Which campus does Ann Beech work at?</a:t>
            </a:r>
          </a:p>
        </p:txBody>
      </p:sp>
    </p:spTree>
    <p:extLst>
      <p:ext uri="{BB962C8B-B14F-4D97-AF65-F5344CB8AC3E}">
        <p14:creationId xmlns:p14="http://schemas.microsoft.com/office/powerpoint/2010/main" val="15021364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420812-1100-2AEA-BFEE-401F5BD059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9CADE62-B9C2-852A-9F60-91C7CA0524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Decomposing into smaller tables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3C62FB-8686-6F5E-8A94-83DEB52A1E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837" y="1528634"/>
            <a:ext cx="11920326" cy="4013749"/>
          </a:xfrm>
        </p:spPr>
        <p:txBody>
          <a:bodyPr>
            <a:normAutofit/>
          </a:bodyPr>
          <a:lstStyle/>
          <a:p>
            <a:pPr fontAlgn="base"/>
            <a:r>
              <a:rPr lang="en-GB" sz="3200" dirty="0"/>
              <a:t>There are two important properties associated with the decomposition of a larger table into smaller ones:</a:t>
            </a:r>
          </a:p>
          <a:p>
            <a:pPr fontAlgn="base"/>
            <a:endParaRPr lang="en-GB" sz="1200" dirty="0"/>
          </a:p>
          <a:p>
            <a:pPr marL="971550" lvl="1" indent="-514350">
              <a:buFont typeface="+mj-lt"/>
              <a:buAutoNum type="arabicPeriod" startAt="2"/>
            </a:pPr>
            <a:r>
              <a:rPr lang="en-GB" sz="3200" b="1" dirty="0"/>
              <a:t>Dependency preservation</a:t>
            </a:r>
            <a:r>
              <a:rPr lang="en-GB" sz="3200" dirty="0"/>
              <a:t>: ensures that a constraint on the original relation can be maintained by simply enforcing some constraint on each of the smaller relations.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17243040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Functional Dependencies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837" y="1528634"/>
            <a:ext cx="11920326" cy="4275007"/>
          </a:xfrm>
        </p:spPr>
        <p:txBody>
          <a:bodyPr>
            <a:normAutofit fontScale="92500" lnSpcReduction="10000"/>
          </a:bodyPr>
          <a:lstStyle/>
          <a:p>
            <a:r>
              <a:rPr lang="en-GB" sz="3000" dirty="0"/>
              <a:t>Important concept associated with normalisation.</a:t>
            </a:r>
          </a:p>
          <a:p>
            <a:r>
              <a:rPr lang="en-GB" sz="3000" dirty="0"/>
              <a:t>Put simply, it </a:t>
            </a:r>
            <a:r>
              <a:rPr lang="en-GB" sz="3000" i="1" dirty="0"/>
              <a:t>describes the relationships between attributes (columns) in a relation (table)</a:t>
            </a:r>
            <a:r>
              <a:rPr lang="en-GB" sz="3000" dirty="0"/>
              <a:t>.</a:t>
            </a:r>
          </a:p>
          <a:p>
            <a:r>
              <a:rPr lang="en-GB" sz="3000" dirty="0"/>
              <a:t>For example, if A and B are attributes of a table R:</a:t>
            </a:r>
          </a:p>
          <a:p>
            <a:pPr lvl="1"/>
            <a:r>
              <a:rPr lang="en-GB" sz="3000" dirty="0"/>
              <a:t>B is functionally dependent on A (denoted A </a:t>
            </a:r>
            <a:r>
              <a:rPr lang="en-GB" sz="3000" dirty="0">
                <a:sym typeface="Wingdings" panose="05000000000000000000" pitchFamily="2" charset="2"/>
              </a:rPr>
              <a:t> B), if each value of A in R is associated with </a:t>
            </a:r>
            <a:r>
              <a:rPr lang="en-GB" sz="3000" b="1" dirty="0">
                <a:sym typeface="Wingdings" panose="05000000000000000000" pitchFamily="2" charset="2"/>
              </a:rPr>
              <a:t>exactly one </a:t>
            </a:r>
            <a:r>
              <a:rPr lang="en-GB" sz="3000" dirty="0">
                <a:sym typeface="Wingdings" panose="05000000000000000000" pitchFamily="2" charset="2"/>
              </a:rPr>
              <a:t>value of B in R </a:t>
            </a:r>
          </a:p>
          <a:p>
            <a:pPr lvl="2"/>
            <a:r>
              <a:rPr lang="en-GB" sz="2800" i="1" dirty="0"/>
              <a:t>If A determines every other attribute in R, then A is a </a:t>
            </a:r>
            <a:r>
              <a:rPr lang="en-GB" sz="2800" b="1" i="1" dirty="0"/>
              <a:t>candidate key </a:t>
            </a:r>
            <a:r>
              <a:rPr lang="en-GB" sz="2800" i="1" dirty="0"/>
              <a:t>of R</a:t>
            </a:r>
            <a:r>
              <a:rPr lang="en-GB" sz="2600" dirty="0">
                <a:sym typeface="Wingdings" panose="05000000000000000000" pitchFamily="2" charset="2"/>
              </a:rPr>
              <a:t>.</a:t>
            </a:r>
          </a:p>
          <a:p>
            <a:pPr lvl="2"/>
            <a:endParaRPr lang="en-GB" sz="1100" dirty="0">
              <a:sym typeface="Wingdings" panose="05000000000000000000" pitchFamily="2" charset="2"/>
            </a:endParaRPr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r>
              <a:rPr lang="en-GB" sz="2600" dirty="0">
                <a:sym typeface="Wingdings" panose="05000000000000000000" pitchFamily="2" charset="2"/>
              </a:rPr>
              <a:t>Note, A and B can be composed of one/more attributes, i.e. two attributes </a:t>
            </a:r>
            <a:r>
              <a:rPr lang="en-GB" sz="2600" dirty="0"/>
              <a:t>(A</a:t>
            </a:r>
            <a:r>
              <a:rPr lang="en-GB" sz="2600" baseline="-25000" dirty="0"/>
              <a:t>1</a:t>
            </a:r>
            <a:r>
              <a:rPr lang="en-GB" sz="2600" dirty="0"/>
              <a:t>, A</a:t>
            </a:r>
            <a:r>
              <a:rPr lang="en-GB" sz="2600" baseline="-25000" dirty="0"/>
              <a:t>2</a:t>
            </a:r>
            <a:r>
              <a:rPr lang="en-GB" sz="2600" dirty="0"/>
              <a:t>)</a:t>
            </a:r>
            <a:r>
              <a:rPr lang="en-GB" sz="2600" dirty="0">
                <a:sym typeface="Wingdings" panose="05000000000000000000" pitchFamily="2" charset="2"/>
              </a:rPr>
              <a:t> in R determine the values of the other attributes </a:t>
            </a:r>
            <a:r>
              <a:rPr lang="en-GB" sz="2600" dirty="0"/>
              <a:t>(B</a:t>
            </a:r>
            <a:r>
              <a:rPr lang="en-GB" sz="2600" baseline="-25000" dirty="0"/>
              <a:t>1</a:t>
            </a:r>
            <a:r>
              <a:rPr lang="en-GB" sz="2600" dirty="0"/>
              <a:t>, B</a:t>
            </a:r>
            <a:r>
              <a:rPr lang="en-GB" sz="2600" baseline="-25000" dirty="0"/>
              <a:t>2</a:t>
            </a:r>
            <a:r>
              <a:rPr lang="en-GB" sz="2600" dirty="0"/>
              <a:t>, B</a:t>
            </a:r>
            <a:r>
              <a:rPr lang="en-GB" sz="2600" baseline="-25000" dirty="0"/>
              <a:t>3</a:t>
            </a:r>
            <a:r>
              <a:rPr lang="en-GB" sz="2600" dirty="0"/>
              <a:t>) </a:t>
            </a:r>
            <a:r>
              <a:rPr lang="en-GB" sz="2600" dirty="0">
                <a:sym typeface="Wingdings" panose="05000000000000000000" pitchFamily="2" charset="2"/>
              </a:rPr>
              <a:t>in R.</a:t>
            </a:r>
          </a:p>
          <a:p>
            <a:pPr marL="0" lvl="1" indent="0" algn="ctr">
              <a:spcBef>
                <a:spcPts val="700"/>
              </a:spcBef>
              <a:buClr>
                <a:schemeClr val="accent2"/>
              </a:buClr>
              <a:buSzPct val="60000"/>
              <a:buNone/>
            </a:pPr>
            <a:r>
              <a:rPr lang="en-GB" sz="2600" dirty="0"/>
              <a:t>(A</a:t>
            </a:r>
            <a:r>
              <a:rPr lang="en-GB" sz="2600" baseline="-25000" dirty="0"/>
              <a:t>1</a:t>
            </a:r>
            <a:r>
              <a:rPr lang="en-GB" sz="2600" dirty="0"/>
              <a:t>, A</a:t>
            </a:r>
            <a:r>
              <a:rPr lang="en-GB" sz="2600" baseline="-25000" dirty="0"/>
              <a:t>2</a:t>
            </a:r>
            <a:r>
              <a:rPr lang="en-GB" sz="2600" dirty="0"/>
              <a:t>) </a:t>
            </a:r>
            <a:r>
              <a:rPr lang="en-GB" sz="2600" dirty="0">
                <a:sym typeface="Wingdings" panose="05000000000000000000" pitchFamily="2" charset="2"/>
              </a:rPr>
              <a:t> </a:t>
            </a:r>
            <a:r>
              <a:rPr lang="en-GB" sz="2600" dirty="0"/>
              <a:t>(B</a:t>
            </a:r>
            <a:r>
              <a:rPr lang="en-GB" sz="2600" baseline="-25000" dirty="0"/>
              <a:t>1</a:t>
            </a:r>
            <a:r>
              <a:rPr lang="en-GB" sz="2600" dirty="0"/>
              <a:t>, B</a:t>
            </a:r>
            <a:r>
              <a:rPr lang="en-GB" sz="2600" baseline="-25000" dirty="0"/>
              <a:t>2</a:t>
            </a:r>
            <a:r>
              <a:rPr lang="en-GB" sz="2600" dirty="0"/>
              <a:t>, B</a:t>
            </a:r>
            <a:r>
              <a:rPr lang="en-GB" sz="2600" baseline="-25000" dirty="0"/>
              <a:t>3</a:t>
            </a:r>
            <a:r>
              <a:rPr lang="en-GB" sz="2600" dirty="0"/>
              <a:t>)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35977296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Functional Dependencies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837" y="1528634"/>
            <a:ext cx="11920326" cy="4275007"/>
          </a:xfrm>
        </p:spPr>
        <p:txBody>
          <a:bodyPr>
            <a:normAutofit/>
          </a:bodyPr>
          <a:lstStyle/>
          <a:p>
            <a:r>
              <a:rPr lang="en-GB" sz="3200" dirty="0"/>
              <a:t>In functional dependency (A </a:t>
            </a:r>
            <a:r>
              <a:rPr lang="en-GB" sz="3200" dirty="0">
                <a:sym typeface="Wingdings" panose="05000000000000000000" pitchFamily="2" charset="2"/>
              </a:rPr>
              <a:t> B)</a:t>
            </a:r>
            <a:r>
              <a:rPr lang="en-GB" sz="3200" dirty="0"/>
              <a:t>, the attribute(s) on the left-side functionally determine the values of the attribute(s) on the right-side.</a:t>
            </a:r>
          </a:p>
          <a:p>
            <a:r>
              <a:rPr lang="en-GB" sz="3200" dirty="0"/>
              <a:t>The attribute(s) on the left-side are called the </a:t>
            </a:r>
            <a:r>
              <a:rPr lang="en-GB" sz="3200" b="1" dirty="0"/>
              <a:t>determinant</a:t>
            </a:r>
            <a:r>
              <a:rPr lang="en-GB" sz="3200" dirty="0"/>
              <a:t> of the functional dependency.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endParaRPr lang="en-GB" sz="4400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E4914C67-29EC-D46B-1130-F56C2B07AB4E}"/>
              </a:ext>
            </a:extLst>
          </p:cNvPr>
          <p:cNvGrpSpPr/>
          <p:nvPr/>
        </p:nvGrpSpPr>
        <p:grpSpPr>
          <a:xfrm>
            <a:off x="2420634" y="3826565"/>
            <a:ext cx="7350731" cy="1325563"/>
            <a:chOff x="1835696" y="4509120"/>
            <a:chExt cx="6552728" cy="584775"/>
          </a:xfrm>
        </p:grpSpPr>
        <p:sp>
          <p:nvSpPr>
            <p:cNvPr id="3" name="Oval 2">
              <a:extLst>
                <a:ext uri="{FF2B5EF4-FFF2-40B4-BE49-F238E27FC236}">
                  <a16:creationId xmlns:a16="http://schemas.microsoft.com/office/drawing/2014/main" id="{C2703EA6-D21D-1A6A-F443-43712C07E3B5}"/>
                </a:ext>
              </a:extLst>
            </p:cNvPr>
            <p:cNvSpPr/>
            <p:nvPr/>
          </p:nvSpPr>
          <p:spPr>
            <a:xfrm>
              <a:off x="1835696" y="4581128"/>
              <a:ext cx="1944216" cy="504056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A</a:t>
              </a:r>
            </a:p>
          </p:txBody>
        </p:sp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CB2DD112-E784-A03C-C17A-793720B4C9C7}"/>
                </a:ext>
              </a:extLst>
            </p:cNvPr>
            <p:cNvSpPr/>
            <p:nvPr/>
          </p:nvSpPr>
          <p:spPr>
            <a:xfrm>
              <a:off x="6444208" y="4581128"/>
              <a:ext cx="1944216" cy="504056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B</a:t>
              </a:r>
            </a:p>
          </p:txBody>
        </p:sp>
        <p:cxnSp>
          <p:nvCxnSpPr>
            <p:cNvPr id="7" name="Straight Arrow Connector 6">
              <a:extLst>
                <a:ext uri="{FF2B5EF4-FFF2-40B4-BE49-F238E27FC236}">
                  <a16:creationId xmlns:a16="http://schemas.microsoft.com/office/drawing/2014/main" id="{00F9D30C-C9C4-32A2-E172-C09BEB602BE8}"/>
                </a:ext>
              </a:extLst>
            </p:cNvPr>
            <p:cNvCxnSpPr>
              <a:stCxn id="3" idx="6"/>
              <a:endCxn id="4" idx="2"/>
            </p:cNvCxnSpPr>
            <p:nvPr/>
          </p:nvCxnSpPr>
          <p:spPr>
            <a:xfrm>
              <a:off x="3779912" y="4833156"/>
              <a:ext cx="2664296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0477473E-64D5-C6E8-54B1-EDE81150016A}"/>
                </a:ext>
              </a:extLst>
            </p:cNvPr>
            <p:cNvSpPr txBox="1"/>
            <p:nvPr/>
          </p:nvSpPr>
          <p:spPr>
            <a:xfrm>
              <a:off x="4141200" y="4509120"/>
              <a:ext cx="140044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/>
                <a:t>A functionally</a:t>
              </a:r>
              <a:br>
                <a:rPr lang="en-GB" sz="1600" dirty="0"/>
              </a:br>
              <a:r>
                <a:rPr lang="en-GB" sz="1600" dirty="0"/>
                <a:t>determines B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34176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Functional Dependencies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837" y="1528634"/>
            <a:ext cx="11920326" cy="42750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Considering our smaller Staff table, we will look at some examples of functional dependencies.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endParaRPr lang="en-GB" sz="44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058FE71-CBD9-5781-152B-3C6DD6154A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3776" y="2707184"/>
            <a:ext cx="7104447" cy="2902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0396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Functional Dependencies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315" y="1528634"/>
            <a:ext cx="11481848" cy="4275007"/>
          </a:xfrm>
        </p:spPr>
        <p:txBody>
          <a:bodyPr>
            <a:normAutofit fontScale="62500" lnSpcReduction="2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4500" dirty="0"/>
              <a:t>For example:</a:t>
            </a:r>
          </a:p>
          <a:p>
            <a:endParaRPr lang="en-GB" sz="4500" dirty="0"/>
          </a:p>
          <a:p>
            <a:endParaRPr lang="en-GB" sz="4500" dirty="0"/>
          </a:p>
          <a:p>
            <a:endParaRPr lang="en-GB" sz="4500" dirty="0"/>
          </a:p>
          <a:p>
            <a:pPr lvl="1"/>
            <a:endParaRPr lang="en-GB" sz="3800" dirty="0"/>
          </a:p>
          <a:p>
            <a:pPr marL="365760" lvl="1" indent="0">
              <a:buNone/>
            </a:pPr>
            <a:r>
              <a:rPr lang="en-GB" sz="3800" dirty="0"/>
              <a:t>	Staff Number SW106			Dean, Humanities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endParaRPr lang="en-GB" sz="44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058FE71-CBD9-5781-152B-3C6DD6154A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49332" y="1545709"/>
            <a:ext cx="5808541" cy="2389060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956FAA8D-63F0-CC5E-5709-603250723AD9}"/>
              </a:ext>
            </a:extLst>
          </p:cNvPr>
          <p:cNvGrpSpPr/>
          <p:nvPr/>
        </p:nvGrpSpPr>
        <p:grpSpPr>
          <a:xfrm>
            <a:off x="1900875" y="4366446"/>
            <a:ext cx="6552728" cy="584775"/>
            <a:chOff x="1835696" y="2204864"/>
            <a:chExt cx="6552728" cy="584775"/>
          </a:xfrm>
        </p:grpSpPr>
        <p:sp>
          <p:nvSpPr>
            <p:cNvPr id="3" name="Oval 2">
              <a:extLst>
                <a:ext uri="{FF2B5EF4-FFF2-40B4-BE49-F238E27FC236}">
                  <a16:creationId xmlns:a16="http://schemas.microsoft.com/office/drawing/2014/main" id="{549BC1E6-2A2D-0486-6AE0-A8D05D262979}"/>
                </a:ext>
              </a:extLst>
            </p:cNvPr>
            <p:cNvSpPr/>
            <p:nvPr/>
          </p:nvSpPr>
          <p:spPr>
            <a:xfrm>
              <a:off x="1835696" y="2276872"/>
              <a:ext cx="1944216" cy="504056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err="1"/>
                <a:t>staffNo</a:t>
              </a:r>
              <a:endParaRPr lang="en-GB" dirty="0"/>
            </a:p>
          </p:txBody>
        </p:sp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6987F40B-0AA5-A1AF-15C7-F8D7B5F9D5DB}"/>
                </a:ext>
              </a:extLst>
            </p:cNvPr>
            <p:cNvSpPr/>
            <p:nvPr/>
          </p:nvSpPr>
          <p:spPr>
            <a:xfrm>
              <a:off x="6444208" y="2276872"/>
              <a:ext cx="1944216" cy="504056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position</a:t>
              </a:r>
            </a:p>
          </p:txBody>
        </p:sp>
        <p:cxnSp>
          <p:nvCxnSpPr>
            <p:cNvPr id="7" name="Straight Arrow Connector 6">
              <a:extLst>
                <a:ext uri="{FF2B5EF4-FFF2-40B4-BE49-F238E27FC236}">
                  <a16:creationId xmlns:a16="http://schemas.microsoft.com/office/drawing/2014/main" id="{EAC8C2E6-2E17-F0BB-B52E-041EEE269147}"/>
                </a:ext>
              </a:extLst>
            </p:cNvPr>
            <p:cNvCxnSpPr>
              <a:stCxn id="3" idx="6"/>
              <a:endCxn id="4" idx="2"/>
            </p:cNvCxnSpPr>
            <p:nvPr/>
          </p:nvCxnSpPr>
          <p:spPr>
            <a:xfrm>
              <a:off x="3779912" y="2528900"/>
              <a:ext cx="2664296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12D7C345-79FE-3405-1741-8117200C8DC0}"/>
                </a:ext>
              </a:extLst>
            </p:cNvPr>
            <p:cNvSpPr txBox="1"/>
            <p:nvPr/>
          </p:nvSpPr>
          <p:spPr>
            <a:xfrm>
              <a:off x="4141200" y="2204864"/>
              <a:ext cx="194296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600" dirty="0" err="1"/>
                <a:t>staffNo</a:t>
              </a:r>
              <a:r>
                <a:rPr lang="en-GB" sz="1600" dirty="0"/>
                <a:t> functionally</a:t>
              </a:r>
              <a:br>
                <a:rPr lang="en-GB" sz="1600" dirty="0"/>
              </a:br>
              <a:r>
                <a:rPr lang="en-GB" sz="1600" dirty="0"/>
                <a:t>determines position</a:t>
              </a:r>
            </a:p>
          </p:txBody>
        </p:sp>
      </p:grp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46B7FBA-4167-CEDA-C850-37CF613F851E}"/>
              </a:ext>
            </a:extLst>
          </p:cNvPr>
          <p:cNvCxnSpPr/>
          <p:nvPr/>
        </p:nvCxnSpPr>
        <p:spPr>
          <a:xfrm>
            <a:off x="4225040" y="5492282"/>
            <a:ext cx="1800200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F646005-2FFD-82E1-46A8-E1B5DC02B287}"/>
              </a:ext>
            </a:extLst>
          </p:cNvPr>
          <p:cNvCxnSpPr>
            <a:cxnSpLocks/>
          </p:cNvCxnSpPr>
          <p:nvPr/>
        </p:nvCxnSpPr>
        <p:spPr>
          <a:xfrm flipV="1">
            <a:off x="3247053" y="3429000"/>
            <a:ext cx="2302279" cy="93744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06FC25EF-81EF-0549-35DC-77C7985A03E4}"/>
              </a:ext>
            </a:extLst>
          </p:cNvPr>
          <p:cNvCxnSpPr>
            <a:cxnSpLocks/>
          </p:cNvCxnSpPr>
          <p:nvPr/>
        </p:nvCxnSpPr>
        <p:spPr>
          <a:xfrm flipV="1">
            <a:off x="7933476" y="3429000"/>
            <a:ext cx="95033" cy="100945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29832F82-3CAD-72B3-C19C-5933C79F718D}"/>
              </a:ext>
            </a:extLst>
          </p:cNvPr>
          <p:cNvCxnSpPr>
            <a:cxnSpLocks/>
          </p:cNvCxnSpPr>
          <p:nvPr/>
        </p:nvCxnSpPr>
        <p:spPr>
          <a:xfrm flipV="1">
            <a:off x="2668800" y="5023229"/>
            <a:ext cx="13884" cy="387271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A56AA493-4EDF-9974-F246-59D3810FD066}"/>
              </a:ext>
            </a:extLst>
          </p:cNvPr>
          <p:cNvCxnSpPr>
            <a:cxnSpLocks/>
          </p:cNvCxnSpPr>
          <p:nvPr/>
        </p:nvCxnSpPr>
        <p:spPr>
          <a:xfrm flipV="1">
            <a:off x="7467611" y="4987288"/>
            <a:ext cx="13884" cy="387271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6242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Functional Dependencies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315" y="1528634"/>
            <a:ext cx="11481848" cy="4275007"/>
          </a:xfrm>
        </p:spPr>
        <p:txBody>
          <a:bodyPr>
            <a:normAutofit fontScale="85000" lnSpcReduction="2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However,</a:t>
            </a:r>
          </a:p>
          <a:p>
            <a:endParaRPr lang="en-GB" dirty="0"/>
          </a:p>
          <a:p>
            <a:endParaRPr lang="en-GB" dirty="0"/>
          </a:p>
          <a:p>
            <a:pPr lvl="1"/>
            <a:endParaRPr lang="en-GB" dirty="0"/>
          </a:p>
          <a:p>
            <a:pPr marL="365760" lvl="1" indent="0">
              <a:buNone/>
            </a:pPr>
            <a:endParaRPr lang="en-GB" dirty="0"/>
          </a:p>
          <a:p>
            <a:pPr marL="365760" lvl="1" indent="0">
              <a:buNone/>
            </a:pPr>
            <a:r>
              <a:rPr lang="en-GB" dirty="0"/>
              <a:t> 					Staff Number, SW101</a:t>
            </a:r>
          </a:p>
          <a:p>
            <a:pPr marL="365760" lvl="1" indent="0">
              <a:buNone/>
            </a:pPr>
            <a:r>
              <a:rPr lang="en-GB" dirty="0"/>
              <a:t>    Position, Lecturer</a:t>
            </a:r>
          </a:p>
          <a:p>
            <a:pPr marL="365760" lvl="1" indent="0">
              <a:buNone/>
            </a:pPr>
            <a:r>
              <a:rPr lang="en-GB" dirty="0"/>
              <a:t> 					Staff Number, </a:t>
            </a:r>
            <a:r>
              <a:rPr lang="en-GB" sz="2800" dirty="0"/>
              <a:t>SW103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058FE71-CBD9-5781-152B-3C6DD6154A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49332" y="1545709"/>
            <a:ext cx="5808541" cy="2389060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46B7FBA-4167-CEDA-C850-37CF613F851E}"/>
              </a:ext>
            </a:extLst>
          </p:cNvPr>
          <p:cNvCxnSpPr>
            <a:cxnSpLocks/>
          </p:cNvCxnSpPr>
          <p:nvPr/>
        </p:nvCxnSpPr>
        <p:spPr>
          <a:xfrm flipV="1">
            <a:off x="3215123" y="4828905"/>
            <a:ext cx="1916714" cy="20486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C89B8825-D1A6-39C8-542B-D00A455713E7}"/>
              </a:ext>
            </a:extLst>
          </p:cNvPr>
          <p:cNvCxnSpPr>
            <a:cxnSpLocks/>
          </p:cNvCxnSpPr>
          <p:nvPr/>
        </p:nvCxnSpPr>
        <p:spPr>
          <a:xfrm>
            <a:off x="3215123" y="5102998"/>
            <a:ext cx="1916714" cy="22636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Group 18">
            <a:extLst>
              <a:ext uri="{FF2B5EF4-FFF2-40B4-BE49-F238E27FC236}">
                <a16:creationId xmlns:a16="http://schemas.microsoft.com/office/drawing/2014/main" id="{F7085796-9DC0-54F1-9C57-F3B2B16723F1}"/>
              </a:ext>
            </a:extLst>
          </p:cNvPr>
          <p:cNvGrpSpPr/>
          <p:nvPr/>
        </p:nvGrpSpPr>
        <p:grpSpPr>
          <a:xfrm>
            <a:off x="852788" y="3992102"/>
            <a:ext cx="6552728" cy="654001"/>
            <a:chOff x="1763688" y="4177725"/>
            <a:chExt cx="6552728" cy="654001"/>
          </a:xfrm>
        </p:grpSpPr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7044BB45-89DD-AF22-A290-0A13E700E4CB}"/>
                </a:ext>
              </a:extLst>
            </p:cNvPr>
            <p:cNvGrpSpPr/>
            <p:nvPr/>
          </p:nvGrpSpPr>
          <p:grpSpPr>
            <a:xfrm>
              <a:off x="1763688" y="4177725"/>
              <a:ext cx="6552728" cy="584775"/>
              <a:chOff x="1835696" y="2204864"/>
              <a:chExt cx="6552728" cy="584775"/>
            </a:xfrm>
          </p:grpSpPr>
          <p:sp>
            <p:nvSpPr>
              <p:cNvPr id="22" name="Oval 21">
                <a:extLst>
                  <a:ext uri="{FF2B5EF4-FFF2-40B4-BE49-F238E27FC236}">
                    <a16:creationId xmlns:a16="http://schemas.microsoft.com/office/drawing/2014/main" id="{6AF57F13-026C-2865-7CE2-A7C0D58DD85D}"/>
                  </a:ext>
                </a:extLst>
              </p:cNvPr>
              <p:cNvSpPr/>
              <p:nvPr/>
            </p:nvSpPr>
            <p:spPr>
              <a:xfrm>
                <a:off x="1835696" y="2276872"/>
                <a:ext cx="1944216" cy="504056"/>
              </a:xfrm>
              <a:prstGeom prst="ellips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position</a:t>
                </a:r>
              </a:p>
            </p:txBody>
          </p:sp>
          <p:sp>
            <p:nvSpPr>
              <p:cNvPr id="23" name="Oval 22">
                <a:extLst>
                  <a:ext uri="{FF2B5EF4-FFF2-40B4-BE49-F238E27FC236}">
                    <a16:creationId xmlns:a16="http://schemas.microsoft.com/office/drawing/2014/main" id="{D1BBA809-2638-6650-6E4B-1AD44304C863}"/>
                  </a:ext>
                </a:extLst>
              </p:cNvPr>
              <p:cNvSpPr/>
              <p:nvPr/>
            </p:nvSpPr>
            <p:spPr>
              <a:xfrm>
                <a:off x="6444208" y="2276872"/>
                <a:ext cx="1944216" cy="504056"/>
              </a:xfrm>
              <a:prstGeom prst="ellipse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 err="1"/>
                  <a:t>staffNo</a:t>
                </a:r>
                <a:endParaRPr lang="en-GB" dirty="0"/>
              </a:p>
            </p:txBody>
          </p:sp>
          <p:cxnSp>
            <p:nvCxnSpPr>
              <p:cNvPr id="24" name="Straight Arrow Connector 23">
                <a:extLst>
                  <a:ext uri="{FF2B5EF4-FFF2-40B4-BE49-F238E27FC236}">
                    <a16:creationId xmlns:a16="http://schemas.microsoft.com/office/drawing/2014/main" id="{515A5A30-5688-6127-340C-5CBFC417BF4C}"/>
                  </a:ext>
                </a:extLst>
              </p:cNvPr>
              <p:cNvCxnSpPr>
                <a:stCxn id="22" idx="6"/>
                <a:endCxn id="23" idx="2"/>
              </p:cNvCxnSpPr>
              <p:nvPr/>
            </p:nvCxnSpPr>
            <p:spPr>
              <a:xfrm>
                <a:off x="3779912" y="2528900"/>
                <a:ext cx="2664296" cy="0"/>
              </a:xfrm>
              <a:prstGeom prst="straightConnector1">
                <a:avLst/>
              </a:prstGeom>
              <a:ln w="19050"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71078379-EF59-00D5-AE60-4DEE778DF112}"/>
                  </a:ext>
                </a:extLst>
              </p:cNvPr>
              <p:cNvSpPr txBox="1"/>
              <p:nvPr/>
            </p:nvSpPr>
            <p:spPr>
              <a:xfrm>
                <a:off x="3707904" y="2204864"/>
                <a:ext cx="2782237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GB" sz="1600" dirty="0"/>
                  <a:t>position does not functionally</a:t>
                </a:r>
                <a:br>
                  <a:rPr lang="en-GB" sz="1600" dirty="0"/>
                </a:br>
                <a:r>
                  <a:rPr lang="en-GB" sz="1600" dirty="0"/>
                  <a:t>determine </a:t>
                </a:r>
                <a:r>
                  <a:rPr lang="en-GB" sz="1600" dirty="0" err="1"/>
                  <a:t>staffNo</a:t>
                </a:r>
                <a:endParaRPr lang="en-GB" sz="1600" dirty="0"/>
              </a:p>
            </p:txBody>
          </p:sp>
        </p:grp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4D700544-487B-6DAC-4B54-E5A8E8956ECF}"/>
                </a:ext>
              </a:extLst>
            </p:cNvPr>
            <p:cNvSpPr txBox="1"/>
            <p:nvPr/>
          </p:nvSpPr>
          <p:spPr>
            <a:xfrm>
              <a:off x="4711860" y="4185395"/>
              <a:ext cx="48282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3600" dirty="0">
                  <a:solidFill>
                    <a:srgbClr val="FF0000"/>
                  </a:solidFill>
                  <a:sym typeface="Wingdings 2" panose="05020102010507070707" pitchFamily="18" charset="2"/>
                </a:rPr>
                <a:t></a:t>
              </a:r>
              <a:endParaRPr lang="en-GB" sz="3600" dirty="0">
                <a:solidFill>
                  <a:srgbClr val="FF0000"/>
                </a:solidFill>
              </a:endParaRPr>
            </a:p>
          </p:txBody>
        </p:sp>
      </p:grpSp>
      <p:sp>
        <p:nvSpPr>
          <p:cNvPr id="41" name="Rectangle 40">
            <a:extLst>
              <a:ext uri="{FF2B5EF4-FFF2-40B4-BE49-F238E27FC236}">
                <a16:creationId xmlns:a16="http://schemas.microsoft.com/office/drawing/2014/main" id="{57D62857-62E7-CEE4-8E0E-4E9A61874110}"/>
              </a:ext>
            </a:extLst>
          </p:cNvPr>
          <p:cNvSpPr/>
          <p:nvPr/>
        </p:nvSpPr>
        <p:spPr>
          <a:xfrm>
            <a:off x="5507233" y="1828800"/>
            <a:ext cx="3226220" cy="50405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C4E9F913-DE97-A908-20D2-B4A794D4EC3E}"/>
              </a:ext>
            </a:extLst>
          </p:cNvPr>
          <p:cNvSpPr/>
          <p:nvPr/>
        </p:nvSpPr>
        <p:spPr>
          <a:xfrm>
            <a:off x="5507233" y="2469705"/>
            <a:ext cx="3226220" cy="50405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935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Full functional dependency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2170B-9807-B6C4-D605-BA0949A78C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884710"/>
          </a:xfrm>
        </p:spPr>
        <p:txBody>
          <a:bodyPr/>
          <a:lstStyle/>
          <a:p>
            <a:r>
              <a:rPr lang="en-GB" sz="3200" dirty="0"/>
              <a:t>If we consider the current data in the Staff table, the following functional dependencies appear to exist:</a:t>
            </a:r>
          </a:p>
          <a:p>
            <a:pPr lvl="1"/>
            <a:r>
              <a:rPr lang="en-GB" sz="2800" dirty="0" err="1"/>
              <a:t>staffNo</a:t>
            </a:r>
            <a:r>
              <a:rPr lang="en-GB" sz="2800" dirty="0"/>
              <a:t> </a:t>
            </a:r>
            <a:r>
              <a:rPr lang="en-GB" sz="2800" dirty="0">
                <a:sym typeface="Wingdings" panose="05000000000000000000" pitchFamily="2" charset="2"/>
              </a:rPr>
              <a:t> </a:t>
            </a:r>
            <a:r>
              <a:rPr lang="en-GB" sz="2800" dirty="0" err="1">
                <a:sym typeface="Wingdings" panose="05000000000000000000" pitchFamily="2" charset="2"/>
              </a:rPr>
              <a:t>staffName</a:t>
            </a:r>
            <a:endParaRPr lang="en-GB" sz="2800" dirty="0">
              <a:sym typeface="Wingdings" panose="05000000000000000000" pitchFamily="2" charset="2"/>
            </a:endParaRPr>
          </a:p>
          <a:p>
            <a:pPr lvl="1"/>
            <a:r>
              <a:rPr lang="en-GB" sz="2800" dirty="0" err="1">
                <a:sym typeface="Wingdings" panose="05000000000000000000" pitchFamily="2" charset="2"/>
              </a:rPr>
              <a:t>staffName</a:t>
            </a:r>
            <a:r>
              <a:rPr lang="en-GB" sz="2800" dirty="0">
                <a:sym typeface="Wingdings" panose="05000000000000000000" pitchFamily="2" charset="2"/>
              </a:rPr>
              <a:t>  </a:t>
            </a:r>
            <a:r>
              <a:rPr lang="en-GB" sz="2800" dirty="0" err="1">
                <a:sym typeface="Wingdings" panose="05000000000000000000" pitchFamily="2" charset="2"/>
              </a:rPr>
              <a:t>staffNo</a:t>
            </a:r>
            <a:endParaRPr lang="en-GB" sz="2800" dirty="0">
              <a:sym typeface="Wingdings" panose="05000000000000000000" pitchFamily="2" charset="2"/>
            </a:endParaRPr>
          </a:p>
          <a:p>
            <a:pPr lvl="1"/>
            <a:endParaRPr lang="en-GB" dirty="0"/>
          </a:p>
          <a:p>
            <a:r>
              <a:rPr lang="en-GB" sz="3200" dirty="0"/>
              <a:t>But do these functional dependencies hold for all time?</a:t>
            </a:r>
          </a:p>
          <a:p>
            <a:r>
              <a:rPr lang="en-GB" sz="3200" dirty="0"/>
              <a:t>What if another member of staff with the name John Smith joins?</a:t>
            </a:r>
          </a:p>
          <a:p>
            <a:pPr lvl="1"/>
            <a:r>
              <a:rPr lang="en-GB" sz="2800" dirty="0"/>
              <a:t>The functional dependency </a:t>
            </a:r>
            <a:r>
              <a:rPr lang="en-GB" sz="2800" dirty="0" err="1"/>
              <a:t>staffName</a:t>
            </a:r>
            <a:r>
              <a:rPr lang="en-GB" sz="2800" dirty="0"/>
              <a:t> </a:t>
            </a:r>
            <a:r>
              <a:rPr lang="en-GB" sz="2800" dirty="0">
                <a:sym typeface="Wingdings" panose="05000000000000000000" pitchFamily="2" charset="2"/>
              </a:rPr>
              <a:t> </a:t>
            </a:r>
            <a:r>
              <a:rPr lang="en-GB" sz="2800" dirty="0" err="1">
                <a:sym typeface="Wingdings" panose="05000000000000000000" pitchFamily="2" charset="2"/>
              </a:rPr>
              <a:t>staffNo</a:t>
            </a:r>
            <a:r>
              <a:rPr lang="en-GB" sz="2800" dirty="0">
                <a:sym typeface="Wingdings" panose="05000000000000000000" pitchFamily="2" charset="2"/>
              </a:rPr>
              <a:t> no longer holds.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98607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Full functional dependency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2170B-9807-B6C4-D605-BA0949A78C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884710"/>
          </a:xfrm>
        </p:spPr>
        <p:txBody>
          <a:bodyPr>
            <a:normAutofit fontScale="92500" lnSpcReduction="20000"/>
          </a:bodyPr>
          <a:lstStyle/>
          <a:p>
            <a:r>
              <a:rPr lang="en-GB" sz="3500" dirty="0"/>
              <a:t>When designing tables, we want to identify functional dependencies that hold for </a:t>
            </a:r>
            <a:r>
              <a:rPr lang="en-GB" sz="3500" b="1" dirty="0"/>
              <a:t>all</a:t>
            </a:r>
            <a:r>
              <a:rPr lang="en-GB" sz="3500" dirty="0"/>
              <a:t> possible attribute values of a relation.</a:t>
            </a:r>
          </a:p>
          <a:p>
            <a:r>
              <a:rPr lang="en-GB" sz="3500" dirty="0"/>
              <a:t>As these represent the types of integrity constraints we need to identify.</a:t>
            </a:r>
          </a:p>
          <a:p>
            <a:r>
              <a:rPr lang="en-GB" sz="3500" dirty="0"/>
              <a:t>Thus, determinants (the left-side) should have the </a:t>
            </a:r>
            <a:r>
              <a:rPr lang="en-GB" sz="3500" b="1" i="1" u="sng" dirty="0"/>
              <a:t>minimal</a:t>
            </a:r>
            <a:r>
              <a:rPr lang="en-GB" sz="3500" dirty="0"/>
              <a:t> number of attributes to maintain the functional dependency with attributes on the right-side </a:t>
            </a:r>
            <a:r>
              <a:rPr lang="en-GB" sz="3500" b="1" i="1" u="sng" dirty="0"/>
              <a:t>for all time</a:t>
            </a:r>
            <a:r>
              <a:rPr lang="en-GB" sz="3500" dirty="0"/>
              <a:t>.</a:t>
            </a:r>
          </a:p>
          <a:p>
            <a:r>
              <a:rPr lang="en-GB" sz="3500" dirty="0"/>
              <a:t>This requirement is called </a:t>
            </a:r>
            <a:r>
              <a:rPr lang="en-GB" sz="3500" b="1" dirty="0"/>
              <a:t>full functional dependency</a:t>
            </a:r>
            <a:r>
              <a:rPr lang="en-GB" sz="3500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42730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Full functional dependency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2170B-9807-B6C4-D605-BA0949A78C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530220"/>
            <a:ext cx="6403162" cy="4180115"/>
          </a:xfrm>
        </p:spPr>
        <p:txBody>
          <a:bodyPr>
            <a:normAutofit/>
          </a:bodyPr>
          <a:lstStyle/>
          <a:p>
            <a:r>
              <a:rPr lang="en-GB" dirty="0"/>
              <a:t>Looking at the Staff table again:</a:t>
            </a:r>
          </a:p>
          <a:p>
            <a:pPr lvl="1"/>
            <a:r>
              <a:rPr lang="en-GB" dirty="0"/>
              <a:t>Is the following a valid functional dependency?</a:t>
            </a:r>
          </a:p>
          <a:p>
            <a:pPr lvl="1"/>
            <a:endParaRPr lang="en-GB" dirty="0"/>
          </a:p>
          <a:p>
            <a:pPr lvl="1"/>
            <a:r>
              <a:rPr lang="en-GB" sz="2800" b="1" dirty="0" err="1"/>
              <a:t>staffNo</a:t>
            </a:r>
            <a:r>
              <a:rPr lang="en-GB" sz="2800" b="1" dirty="0"/>
              <a:t>, </a:t>
            </a:r>
            <a:r>
              <a:rPr lang="en-GB" sz="2800" b="1" dirty="0" err="1"/>
              <a:t>staffName</a:t>
            </a:r>
            <a:r>
              <a:rPr lang="en-GB" sz="2800" b="1" dirty="0"/>
              <a:t> </a:t>
            </a:r>
            <a:r>
              <a:rPr lang="en-GB" sz="2800" b="1" dirty="0">
                <a:sym typeface="Wingdings" panose="05000000000000000000" pitchFamily="2" charset="2"/>
              </a:rPr>
              <a:t> </a:t>
            </a:r>
            <a:r>
              <a:rPr lang="en-GB" sz="2800" b="1" dirty="0" err="1">
                <a:sym typeface="Wingdings" panose="05000000000000000000" pitchFamily="2" charset="2"/>
              </a:rPr>
              <a:t>campusID</a:t>
            </a:r>
            <a:endParaRPr lang="en-GB" sz="2800" b="1" dirty="0"/>
          </a:p>
          <a:p>
            <a:pPr lvl="1"/>
            <a:endParaRPr lang="en-GB" dirty="0"/>
          </a:p>
          <a:p>
            <a:pPr lvl="1"/>
            <a:r>
              <a:rPr lang="en-GB" dirty="0"/>
              <a:t>If yes, is it a full functional dependency?</a:t>
            </a:r>
          </a:p>
          <a:p>
            <a:pPr lvl="1"/>
            <a:r>
              <a:rPr lang="en-GB" dirty="0"/>
              <a:t>If no, why not?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E6F09F-34E5-05AC-D2C9-8F358DF55F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0409" y="2290665"/>
            <a:ext cx="5573371" cy="2276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2415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Full functional dependency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2170B-9807-B6C4-D605-BA0949A78C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0220"/>
            <a:ext cx="11475561" cy="4180115"/>
          </a:xfrm>
        </p:spPr>
        <p:txBody>
          <a:bodyPr>
            <a:normAutofit/>
          </a:bodyPr>
          <a:lstStyle/>
          <a:p>
            <a:r>
              <a:rPr lang="en-US" sz="3200" b="1" dirty="0"/>
              <a:t>Yes, it is a valid functional dependency.</a:t>
            </a:r>
          </a:p>
          <a:p>
            <a:pPr lvl="1"/>
            <a:r>
              <a:rPr lang="en-US" sz="2800" dirty="0"/>
              <a:t>Each combination of </a:t>
            </a:r>
            <a:r>
              <a:rPr lang="en-US" sz="2800" dirty="0" err="1"/>
              <a:t>staffNo</a:t>
            </a:r>
            <a:r>
              <a:rPr lang="en-US" sz="2800" dirty="0"/>
              <a:t> and </a:t>
            </a:r>
            <a:r>
              <a:rPr lang="en-US" sz="2800" dirty="0" err="1"/>
              <a:t>staffName</a:t>
            </a:r>
            <a:r>
              <a:rPr lang="en-US" sz="2800" dirty="0"/>
              <a:t> is associated with a single campus value.</a:t>
            </a:r>
          </a:p>
          <a:p>
            <a:pPr lvl="1"/>
            <a:endParaRPr lang="en-US" sz="2800" dirty="0"/>
          </a:p>
          <a:p>
            <a:r>
              <a:rPr lang="en-US" sz="3200" dirty="0"/>
              <a:t>However, it is not a full functional dependency.</a:t>
            </a:r>
          </a:p>
          <a:p>
            <a:pPr lvl="1"/>
            <a:r>
              <a:rPr lang="en-US" sz="2800" dirty="0"/>
              <a:t>For full functional dependency, the left side should have the </a:t>
            </a:r>
            <a:r>
              <a:rPr lang="en-US" sz="2800" b="1" dirty="0"/>
              <a:t>minimal</a:t>
            </a:r>
            <a:r>
              <a:rPr lang="en-US" sz="2800" dirty="0"/>
              <a:t> number of attributes to maintain the functional dependency.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7702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Full functional dependency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2170B-9807-B6C4-D605-BA0949A78C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0220"/>
            <a:ext cx="11475561" cy="4180115"/>
          </a:xfrm>
        </p:spPr>
        <p:txBody>
          <a:bodyPr>
            <a:normAutofit/>
          </a:bodyPr>
          <a:lstStyle/>
          <a:p>
            <a:r>
              <a:rPr lang="en-US" sz="3200" dirty="0"/>
              <a:t>This is an example of a </a:t>
            </a:r>
            <a:r>
              <a:rPr lang="en-US" sz="3200" b="1" dirty="0"/>
              <a:t>partial dependency.</a:t>
            </a:r>
          </a:p>
          <a:p>
            <a:pPr lvl="1"/>
            <a:r>
              <a:rPr lang="en-US" sz="2800" dirty="0" err="1"/>
              <a:t>campusID</a:t>
            </a:r>
            <a:r>
              <a:rPr lang="en-US" sz="2800" dirty="0"/>
              <a:t>, the right side, is also functionally dependent on a subset of the left side determinant  (</a:t>
            </a:r>
            <a:r>
              <a:rPr lang="en-US" sz="2800" dirty="0" err="1"/>
              <a:t>staffNo</a:t>
            </a:r>
            <a:r>
              <a:rPr lang="en-US" sz="2800" dirty="0"/>
              <a:t>, </a:t>
            </a:r>
            <a:r>
              <a:rPr lang="en-US" sz="2800" dirty="0" err="1"/>
              <a:t>staffName</a:t>
            </a:r>
            <a:r>
              <a:rPr lang="en-US" sz="2800" dirty="0"/>
              <a:t>):</a:t>
            </a:r>
          </a:p>
          <a:p>
            <a:pPr lvl="1"/>
            <a:endParaRPr lang="en-US" sz="2800" dirty="0"/>
          </a:p>
          <a:p>
            <a:pPr marL="457200" lvl="1" indent="0" algn="ctr">
              <a:buNone/>
            </a:pPr>
            <a:r>
              <a:rPr lang="en-US" sz="2800" b="1" dirty="0" err="1"/>
              <a:t>staffNo</a:t>
            </a:r>
            <a:r>
              <a:rPr lang="en-US" sz="2800" b="1" dirty="0"/>
              <a:t>  </a:t>
            </a:r>
            <a:r>
              <a:rPr lang="en-GB" sz="3600" dirty="0">
                <a:sym typeface="Wingdings" panose="05000000000000000000" pitchFamily="2" charset="2"/>
              </a:rPr>
              <a:t></a:t>
            </a:r>
            <a:r>
              <a:rPr lang="en-US" sz="2800" b="1" dirty="0"/>
              <a:t>  </a:t>
            </a:r>
            <a:r>
              <a:rPr lang="en-US" sz="2800" b="1" dirty="0" err="1"/>
              <a:t>campusID</a:t>
            </a:r>
            <a:endParaRPr lang="en-US" sz="2800" b="1" dirty="0"/>
          </a:p>
          <a:p>
            <a:pPr marL="457200" lvl="1" indent="0">
              <a:buNone/>
            </a:pPr>
            <a:endParaRPr lang="en-US" sz="2800" dirty="0"/>
          </a:p>
          <a:p>
            <a:pPr marL="0" indent="0" algn="ctr">
              <a:buNone/>
            </a:pPr>
            <a:r>
              <a:rPr lang="en-US" sz="3200" i="1" dirty="0"/>
              <a:t>You can determine the </a:t>
            </a:r>
            <a:r>
              <a:rPr lang="en-US" sz="3200" i="1" dirty="0" err="1"/>
              <a:t>campusID</a:t>
            </a:r>
            <a:r>
              <a:rPr lang="en-US" sz="3200" i="1" dirty="0"/>
              <a:t> from just the </a:t>
            </a:r>
            <a:r>
              <a:rPr lang="en-US" sz="3200" i="1" dirty="0" err="1"/>
              <a:t>staffNo</a:t>
            </a:r>
            <a:r>
              <a:rPr lang="en-US" sz="3200" i="1" dirty="0"/>
              <a:t> alone.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257688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Transitive Dependency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2170B-9807-B6C4-D605-BA0949A78C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0220"/>
            <a:ext cx="11475561" cy="4180115"/>
          </a:xfrm>
        </p:spPr>
        <p:txBody>
          <a:bodyPr>
            <a:normAutofit/>
          </a:bodyPr>
          <a:lstStyle/>
          <a:p>
            <a:r>
              <a:rPr lang="en-GB" sz="3200" dirty="0"/>
              <a:t>One last type of dependency to consider because its existence in a relation can potentially cause update anomalies.</a:t>
            </a:r>
          </a:p>
          <a:p>
            <a:r>
              <a:rPr lang="en-GB" sz="3200" dirty="0"/>
              <a:t>Transitive Dependencies</a:t>
            </a:r>
          </a:p>
          <a:p>
            <a:pPr lvl="1"/>
            <a:r>
              <a:rPr lang="en-GB" sz="2800" dirty="0"/>
              <a:t>A condition where if A, B and C are attributes of a relation such that: A </a:t>
            </a:r>
            <a:r>
              <a:rPr lang="en-GB" sz="2800" dirty="0">
                <a:sym typeface="Wingdings" panose="05000000000000000000" pitchFamily="2" charset="2"/>
              </a:rPr>
              <a:t> B and B  C</a:t>
            </a:r>
          </a:p>
          <a:p>
            <a:pPr marL="685800" lvl="2" indent="0">
              <a:buNone/>
            </a:pPr>
            <a:r>
              <a:rPr lang="en-GB" sz="2800" b="1" i="1" dirty="0">
                <a:sym typeface="Wingdings" panose="05000000000000000000" pitchFamily="2" charset="2"/>
              </a:rPr>
              <a:t>That is, A determines B, and B determines C</a:t>
            </a:r>
            <a:r>
              <a:rPr lang="en-GB" sz="2800" dirty="0">
                <a:sym typeface="Wingdings" panose="05000000000000000000" pitchFamily="2" charset="2"/>
              </a:rPr>
              <a:t>.</a:t>
            </a:r>
            <a:endParaRPr lang="en-GB" sz="2800" dirty="0"/>
          </a:p>
          <a:p>
            <a:pPr lvl="1"/>
            <a:r>
              <a:rPr lang="en-GB" sz="2800" dirty="0"/>
              <a:t>Then C is transitively dependent on A via B (provided that A is not functionally dependent on B or C).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132432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Transitive Dependency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2170B-9807-B6C4-D605-BA0949A78C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530220"/>
            <a:ext cx="5930816" cy="4180115"/>
          </a:xfrm>
        </p:spPr>
        <p:txBody>
          <a:bodyPr>
            <a:normAutofit/>
          </a:bodyPr>
          <a:lstStyle/>
          <a:p>
            <a:r>
              <a:rPr lang="en-GB" sz="3200" dirty="0"/>
              <a:t>Transitive Dependencies</a:t>
            </a:r>
          </a:p>
          <a:p>
            <a:pPr lvl="1"/>
            <a:r>
              <a:rPr lang="en-GB" sz="2800" dirty="0"/>
              <a:t>A condition where if A, B and C are attributes of a relation such that: A </a:t>
            </a:r>
            <a:r>
              <a:rPr lang="en-GB" sz="2800" dirty="0">
                <a:sym typeface="Wingdings" panose="05000000000000000000" pitchFamily="2" charset="2"/>
              </a:rPr>
              <a:t> B and B  C</a:t>
            </a:r>
          </a:p>
          <a:p>
            <a:pPr marL="685800" lvl="2" indent="0">
              <a:buNone/>
            </a:pPr>
            <a:r>
              <a:rPr lang="en-GB" sz="2800" b="1" i="1" dirty="0">
                <a:sym typeface="Wingdings" panose="05000000000000000000" pitchFamily="2" charset="2"/>
              </a:rPr>
              <a:t>That is, A determines B, and B determines C</a:t>
            </a:r>
            <a:r>
              <a:rPr lang="en-GB" sz="2800" dirty="0">
                <a:sym typeface="Wingdings" panose="05000000000000000000" pitchFamily="2" charset="2"/>
              </a:rPr>
              <a:t>.</a:t>
            </a:r>
            <a:endParaRPr lang="en-GB" sz="2800" dirty="0"/>
          </a:p>
          <a:p>
            <a:pPr lvl="1"/>
            <a:r>
              <a:rPr lang="en-GB" sz="2800" dirty="0"/>
              <a:t>Then C is transitively dependent on A via B (provided that A is not functionally dependent on B or C).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27E9DE-DCFB-5A6B-37A4-D55B3D8414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905097"/>
            <a:ext cx="5930816" cy="2422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962050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Transitive Dependency - Example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2170B-9807-B6C4-D605-BA0949A78C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0220"/>
            <a:ext cx="11475561" cy="4180115"/>
          </a:xfrm>
        </p:spPr>
        <p:txBody>
          <a:bodyPr>
            <a:normAutofit/>
          </a:bodyPr>
          <a:lstStyle/>
          <a:p>
            <a:r>
              <a:rPr lang="en-GB" dirty="0"/>
              <a:t>If we refer to the original </a:t>
            </a:r>
            <a:r>
              <a:rPr lang="en-GB" dirty="0" err="1"/>
              <a:t>CampusStaff</a:t>
            </a:r>
            <a:r>
              <a:rPr lang="en-GB" dirty="0"/>
              <a:t> table:</a:t>
            </a:r>
          </a:p>
          <a:p>
            <a:pPr marL="640080" lvl="2" indent="0">
              <a:buNone/>
            </a:pPr>
            <a:r>
              <a:rPr lang="en-GB" sz="2400" dirty="0" err="1"/>
              <a:t>StaffBranch</a:t>
            </a:r>
            <a:r>
              <a:rPr lang="en-GB" sz="2400" dirty="0"/>
              <a:t> (</a:t>
            </a:r>
            <a:r>
              <a:rPr lang="en-GB" sz="2400" dirty="0" err="1"/>
              <a:t>staffNo</a:t>
            </a:r>
            <a:r>
              <a:rPr lang="en-GB" sz="2400" dirty="0"/>
              <a:t>, </a:t>
            </a:r>
            <a:r>
              <a:rPr lang="en-GB" sz="2400" dirty="0" err="1"/>
              <a:t>staffName</a:t>
            </a:r>
            <a:r>
              <a:rPr lang="en-GB" sz="2400" dirty="0"/>
              <a:t>, position, salary, </a:t>
            </a:r>
            <a:r>
              <a:rPr lang="en-GB" sz="2400" dirty="0" err="1"/>
              <a:t>campusID</a:t>
            </a:r>
            <a:r>
              <a:rPr lang="en-GB" sz="2400" dirty="0"/>
              <a:t>, </a:t>
            </a:r>
            <a:r>
              <a:rPr lang="en-GB" sz="2400" dirty="0" err="1"/>
              <a:t>campusAddress</a:t>
            </a:r>
            <a:r>
              <a:rPr lang="en-GB" sz="2400" dirty="0"/>
              <a:t>)</a:t>
            </a:r>
          </a:p>
          <a:p>
            <a:r>
              <a:rPr lang="en-GB" dirty="0"/>
              <a:t>We can identify the following functional dependencies within this </a:t>
            </a:r>
            <a:r>
              <a:rPr lang="en-GB" i="1" dirty="0"/>
              <a:t>original relation</a:t>
            </a:r>
            <a:r>
              <a:rPr lang="en-GB" dirty="0"/>
              <a:t>:</a:t>
            </a:r>
          </a:p>
          <a:p>
            <a:pPr lvl="1"/>
            <a:r>
              <a:rPr lang="en-GB" dirty="0" err="1"/>
              <a:t>staffNo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staffName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staffName</a:t>
            </a:r>
            <a:r>
              <a:rPr lang="en-GB" dirty="0">
                <a:sym typeface="Wingdings" panose="05000000000000000000" pitchFamily="2" charset="2"/>
              </a:rPr>
              <a:t>, position, salary, </a:t>
            </a:r>
            <a:r>
              <a:rPr lang="en-GB" dirty="0" err="1">
                <a:sym typeface="Wingdings" panose="05000000000000000000" pitchFamily="2" charset="2"/>
              </a:rPr>
              <a:t>campusID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campusAddress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err="1">
                <a:sym typeface="Wingdings" panose="05000000000000000000" pitchFamily="2" charset="2"/>
              </a:rPr>
              <a:t>campusID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campusAddress</a:t>
            </a:r>
            <a:endParaRPr lang="en-GB" dirty="0"/>
          </a:p>
          <a:p>
            <a:r>
              <a:rPr lang="en-GB" dirty="0" err="1"/>
              <a:t>campusAddress</a:t>
            </a:r>
            <a:r>
              <a:rPr lang="en-GB" dirty="0"/>
              <a:t> is transitively dependent on </a:t>
            </a:r>
            <a:r>
              <a:rPr lang="en-GB" dirty="0" err="1"/>
              <a:t>staffNo</a:t>
            </a:r>
            <a:r>
              <a:rPr lang="en-GB" dirty="0"/>
              <a:t> via </a:t>
            </a:r>
            <a:r>
              <a:rPr lang="en-GB" dirty="0" err="1"/>
              <a:t>campusID</a:t>
            </a:r>
            <a:r>
              <a:rPr lang="en-GB" dirty="0"/>
              <a:t> as:</a:t>
            </a:r>
          </a:p>
          <a:p>
            <a:pPr lvl="1"/>
            <a:r>
              <a:rPr lang="en-GB" dirty="0"/>
              <a:t>The </a:t>
            </a:r>
            <a:r>
              <a:rPr lang="en-GB" dirty="0" err="1"/>
              <a:t>staffNo</a:t>
            </a:r>
            <a:r>
              <a:rPr lang="en-GB" dirty="0"/>
              <a:t> functionally determines the campus address via the </a:t>
            </a:r>
            <a:r>
              <a:rPr lang="en-GB" dirty="0" err="1"/>
              <a:t>campusID</a:t>
            </a:r>
            <a:endParaRPr lang="en-GB" dirty="0"/>
          </a:p>
          <a:p>
            <a:pPr lvl="1"/>
            <a:r>
              <a:rPr lang="en-GB" dirty="0"/>
              <a:t>And neither </a:t>
            </a:r>
            <a:r>
              <a:rPr lang="en-GB" dirty="0" err="1"/>
              <a:t>campusID</a:t>
            </a:r>
            <a:r>
              <a:rPr lang="en-GB" dirty="0"/>
              <a:t> nor </a:t>
            </a:r>
            <a:r>
              <a:rPr lang="en-GB" dirty="0" err="1"/>
              <a:t>campusAddress</a:t>
            </a:r>
            <a:r>
              <a:rPr lang="en-GB" dirty="0"/>
              <a:t> functionally determines </a:t>
            </a:r>
            <a:r>
              <a:rPr lang="en-GB" dirty="0" err="1"/>
              <a:t>staffNo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378568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Dependency Diagram</a:t>
            </a:r>
            <a:endParaRPr lang="en-GB" sz="6000" b="1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3E399F2D-8A47-ADFB-7C0F-C5F5F3785A3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6585" y="1530220"/>
            <a:ext cx="9038829" cy="4068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861375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Why functional dependency Matters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2170B-9807-B6C4-D605-BA0949A78C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0220"/>
            <a:ext cx="11475561" cy="4180115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The main purpose of identifying a set of functional dependencies for a relation is to:</a:t>
            </a:r>
          </a:p>
          <a:p>
            <a:pPr lvl="1"/>
            <a:r>
              <a:rPr lang="en-US" dirty="0"/>
              <a:t>Specify the set of integrity constraints that must hold for a relation.</a:t>
            </a:r>
          </a:p>
          <a:p>
            <a:pPr lvl="1"/>
            <a:r>
              <a:rPr lang="en-US" dirty="0"/>
              <a:t>Reveal candidate keys.</a:t>
            </a:r>
          </a:p>
          <a:p>
            <a:r>
              <a:rPr lang="en-US" dirty="0"/>
              <a:t>The first constraint considered in a table is the identification of </a:t>
            </a:r>
            <a:r>
              <a:rPr lang="en-US" b="1" dirty="0"/>
              <a:t>candidate keys</a:t>
            </a:r>
            <a:r>
              <a:rPr lang="en-US" dirty="0"/>
              <a:t> in order to select a </a:t>
            </a:r>
            <a:r>
              <a:rPr lang="en-US" b="1" dirty="0"/>
              <a:t>primary key</a:t>
            </a:r>
            <a:r>
              <a:rPr lang="en-US" dirty="0"/>
              <a:t>. </a:t>
            </a:r>
          </a:p>
          <a:p>
            <a:r>
              <a:rPr lang="en-US" b="1" dirty="0"/>
              <a:t>Functional dependencies </a:t>
            </a:r>
            <a:r>
              <a:rPr lang="en-US" dirty="0"/>
              <a:t>are particularly useful in identifying the </a:t>
            </a:r>
            <a:r>
              <a:rPr lang="en-US" b="1" dirty="0"/>
              <a:t>primary keys</a:t>
            </a:r>
            <a:r>
              <a:rPr lang="en-US" dirty="0"/>
              <a:t> in a relation.</a:t>
            </a:r>
          </a:p>
          <a:p>
            <a:r>
              <a:rPr lang="en-US" dirty="0"/>
              <a:t>Identifying</a:t>
            </a:r>
            <a:r>
              <a:rPr lang="en-US" b="1" dirty="0"/>
              <a:t> Transitive dependencies,</a:t>
            </a:r>
            <a:r>
              <a:rPr lang="en-US" dirty="0"/>
              <a:t> however, help to eliminate </a:t>
            </a:r>
            <a:r>
              <a:rPr lang="en-US" b="1" dirty="0"/>
              <a:t>update anomalies.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138664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54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5400" b="1" dirty="0"/>
              <a:t>Database Systems</a:t>
            </a:r>
          </a:p>
          <a:p>
            <a:endParaRPr lang="en-GB" sz="5400" b="1" dirty="0">
              <a:solidFill>
                <a:schemeClr val="bg1"/>
              </a:solidFill>
            </a:endParaRPr>
          </a:p>
          <a:p>
            <a:r>
              <a:rPr lang="en-GB" sz="5400" b="1" dirty="0"/>
              <a:t>Normalisation</a:t>
            </a: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69239805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Functional dependencies in </a:t>
            </a:r>
            <a:r>
              <a:rPr lang="en-US" sz="6000" b="1" dirty="0" err="1"/>
              <a:t>normalisation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2170B-9807-B6C4-D605-BA0949A78C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0220"/>
            <a:ext cx="11475561" cy="4180115"/>
          </a:xfrm>
        </p:spPr>
        <p:txBody>
          <a:bodyPr>
            <a:normAutofit/>
          </a:bodyPr>
          <a:lstStyle/>
          <a:p>
            <a:r>
              <a:rPr lang="en-US" sz="3200" dirty="0"/>
              <a:t>The properties of functional dependencies used in </a:t>
            </a:r>
            <a:r>
              <a:rPr lang="en-US" sz="3200" dirty="0" err="1"/>
              <a:t>normalisation</a:t>
            </a:r>
            <a:r>
              <a:rPr lang="en-US" sz="3200" dirty="0"/>
              <a:t> are:</a:t>
            </a:r>
          </a:p>
          <a:p>
            <a:pPr lvl="1"/>
            <a:r>
              <a:rPr lang="en-US" sz="2800" dirty="0"/>
              <a:t>There is a</a:t>
            </a:r>
            <a:r>
              <a:rPr lang="en-US" sz="2800" b="1" dirty="0"/>
              <a:t> one-to-one </a:t>
            </a:r>
            <a:r>
              <a:rPr lang="en-US" sz="2800" dirty="0"/>
              <a:t>relationship between the left-hand-side attributes (determinant) and those on the right-hand-side.</a:t>
            </a:r>
          </a:p>
          <a:p>
            <a:pPr lvl="1"/>
            <a:r>
              <a:rPr lang="en-US" sz="2800" dirty="0"/>
              <a:t>They hold for </a:t>
            </a:r>
            <a:r>
              <a:rPr lang="en-US" sz="2800" b="1" dirty="0"/>
              <a:t>all time</a:t>
            </a:r>
            <a:r>
              <a:rPr lang="en-US" sz="2800" dirty="0"/>
              <a:t>.</a:t>
            </a:r>
          </a:p>
          <a:p>
            <a:pPr lvl="1"/>
            <a:r>
              <a:rPr lang="en-US" sz="2800" dirty="0"/>
              <a:t>The reverse right-hand-side can have both a one-to-one and one-to-many relationships with the determinant.</a:t>
            </a:r>
          </a:p>
          <a:p>
            <a:pPr lvl="1"/>
            <a:r>
              <a:rPr lang="en-US" sz="2800" dirty="0"/>
              <a:t>The determinant has the </a:t>
            </a:r>
            <a:r>
              <a:rPr lang="en-US" sz="2800" b="1" dirty="0"/>
              <a:t>minimal</a:t>
            </a:r>
            <a:r>
              <a:rPr lang="en-US" sz="2800" dirty="0"/>
              <a:t> number of attributes necessary to maintain the dependency with the attributes on the right-hand-side.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705156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</a:t>
            </a:r>
            <a:r>
              <a:rPr lang="en-US" sz="6000" b="1" dirty="0" err="1"/>
              <a:t>Normalisation</a:t>
            </a:r>
            <a:r>
              <a:rPr lang="en-US" sz="6000" b="1" dirty="0"/>
              <a:t> Process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2170B-9807-B6C4-D605-BA0949A78C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0220"/>
            <a:ext cx="11475561" cy="4180115"/>
          </a:xfrm>
        </p:spPr>
        <p:txBody>
          <a:bodyPr>
            <a:normAutofit/>
          </a:bodyPr>
          <a:lstStyle/>
          <a:p>
            <a:r>
              <a:rPr lang="en-GB" dirty="0"/>
              <a:t>A formal technique for analysing relations based on their keys and the functional dependencies (close logical relationship) among the attributes of that relation.</a:t>
            </a:r>
          </a:p>
          <a:p>
            <a:r>
              <a:rPr lang="en-GB" dirty="0"/>
              <a:t>Executed as a series of steps.</a:t>
            </a:r>
          </a:p>
          <a:p>
            <a:pPr lvl="1"/>
            <a:r>
              <a:rPr lang="en-GB" dirty="0"/>
              <a:t>Each step corresponds to a specific normal form that has known properties.</a:t>
            </a:r>
          </a:p>
          <a:p>
            <a:pPr lvl="1"/>
            <a:r>
              <a:rPr lang="en-GB" dirty="0"/>
              <a:t>As each step evolves, the relations become stronger in format and less vulnerable to update anomalies.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717249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</a:t>
            </a:r>
            <a:r>
              <a:rPr lang="en-US" sz="6000" b="1" dirty="0" err="1"/>
              <a:t>Normalisation</a:t>
            </a:r>
            <a:r>
              <a:rPr lang="en-US" sz="6000" b="1" dirty="0"/>
              <a:t> Process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2170B-9807-B6C4-D605-BA0949A78C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0220"/>
            <a:ext cx="11475561" cy="4180115"/>
          </a:xfrm>
        </p:spPr>
        <p:txBody>
          <a:bodyPr>
            <a:normAutofit/>
          </a:bodyPr>
          <a:lstStyle/>
          <a:p>
            <a:r>
              <a:rPr lang="en-US" dirty="0"/>
              <a:t>The three most commonly used normal forms are: ​</a:t>
            </a:r>
          </a:p>
          <a:p>
            <a:pPr lvl="1"/>
            <a:r>
              <a:rPr lang="en-US" dirty="0"/>
              <a:t>First Normal Form (1NF); ​</a:t>
            </a:r>
          </a:p>
          <a:p>
            <a:pPr lvl="1"/>
            <a:r>
              <a:rPr lang="en-US" dirty="0"/>
              <a:t>Second Normal Form (2NF);​</a:t>
            </a:r>
          </a:p>
          <a:p>
            <a:pPr lvl="1"/>
            <a:r>
              <a:rPr lang="en-US" dirty="0"/>
              <a:t>Third Normal Form (3NF).​</a:t>
            </a:r>
          </a:p>
          <a:p>
            <a:endParaRPr lang="en-US" dirty="0"/>
          </a:p>
          <a:p>
            <a:r>
              <a:rPr lang="en-US" dirty="0"/>
              <a:t>Based on functional dependencies among the attributes of a relation:</a:t>
            </a:r>
          </a:p>
          <a:p>
            <a:pPr lvl="1"/>
            <a:r>
              <a:rPr lang="en-US" sz="2800" dirty="0"/>
              <a:t>A relation can be normalized to a specific form to prevent possible occurrence of update anomalies.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26145508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</a:t>
            </a:r>
            <a:r>
              <a:rPr lang="en-US" sz="6000" b="1" dirty="0" err="1"/>
              <a:t>Normalisation</a:t>
            </a:r>
            <a:r>
              <a:rPr lang="en-US" sz="6000" b="1" dirty="0"/>
              <a:t> Process</a:t>
            </a:r>
            <a:endParaRPr lang="en-GB" sz="60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8B4FF39-812E-FCB5-218D-8FACE43EBD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177643" y="1012770"/>
            <a:ext cx="8482274" cy="469475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14E9156-00CF-F089-AC71-413AC4B6C5DF}"/>
              </a:ext>
            </a:extLst>
          </p:cNvPr>
          <p:cNvSpPr txBox="1"/>
          <p:nvPr/>
        </p:nvSpPr>
        <p:spPr>
          <a:xfrm>
            <a:off x="926276" y="1566952"/>
            <a:ext cx="4540332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Times" panose="02020603050405020304" pitchFamily="18" charset="0"/>
              </a:rPr>
              <a:t>The idea is that a table should be about a </a:t>
            </a:r>
            <a:r>
              <a:rPr lang="en-US" sz="2800" b="0" i="1" u="none" strike="noStrike" dirty="0">
                <a:solidFill>
                  <a:srgbClr val="000000"/>
                </a:solidFill>
                <a:effectLst/>
                <a:latin typeface="Times" panose="02020603050405020304" pitchFamily="18" charset="0"/>
              </a:rPr>
              <a:t>specific 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Times" panose="02020603050405020304" pitchFamily="18" charset="0"/>
              </a:rPr>
              <a:t>topic and that only those columns which support that topic are included. </a:t>
            </a:r>
          </a:p>
          <a:p>
            <a:endParaRPr lang="en-GB" sz="3200" dirty="0"/>
          </a:p>
          <a:p>
            <a:r>
              <a:rPr lang="en-GB" sz="3200" dirty="0"/>
              <a:t>At the minimum, aim for </a:t>
            </a:r>
            <a:r>
              <a:rPr lang="en-GB" sz="3200" b="1" dirty="0"/>
              <a:t>Third Normal Form </a:t>
            </a:r>
            <a:r>
              <a:rPr lang="en-GB" sz="3200" dirty="0"/>
              <a:t>(3NF)</a:t>
            </a:r>
          </a:p>
        </p:txBody>
      </p:sp>
    </p:spTree>
    <p:extLst>
      <p:ext uri="{BB962C8B-B14F-4D97-AF65-F5344CB8AC3E}">
        <p14:creationId xmlns:p14="http://schemas.microsoft.com/office/powerpoint/2010/main" val="393306115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</a:t>
            </a:r>
            <a:r>
              <a:rPr lang="en-US" sz="6000" b="1" dirty="0" err="1"/>
              <a:t>Normalisation</a:t>
            </a:r>
            <a:r>
              <a:rPr lang="en-US" sz="6000" b="1" dirty="0"/>
              <a:t> Process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5BD231F-0B49-ACB2-BFBC-DCDE1450B7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294025" y="1306286"/>
            <a:ext cx="7683518" cy="433348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718AFF0-5CAE-0348-365F-D78A4727531C}"/>
              </a:ext>
            </a:extLst>
          </p:cNvPr>
          <p:cNvSpPr txBox="1"/>
          <p:nvPr/>
        </p:nvSpPr>
        <p:spPr>
          <a:xfrm>
            <a:off x="214456" y="1581396"/>
            <a:ext cx="4666301" cy="40010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Tahoma" panose="020B0604030504040204" pitchFamily="34" charset="0"/>
              </a:rPr>
              <a:t>Normalization is the process for assigning attributes to entities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Tahoma" panose="020B0604030504040204" pitchFamily="34" charset="0"/>
              </a:rPr>
              <a:t>​.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endParaRPr lang="en-US" sz="10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Tahoma" panose="020B0604030504040204" pitchFamily="34" charset="0"/>
              </a:rPr>
              <a:t>Reduces data redundancies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endParaRPr lang="en-US" sz="10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Tahoma" panose="020B0604030504040204" pitchFamily="34" charset="0"/>
              </a:rPr>
              <a:t>Helps eliminate data anomalies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Tahoma" panose="020B0604030504040204" pitchFamily="34" charset="0"/>
              </a:rPr>
              <a:t>​.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endParaRPr lang="en-US" sz="10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Tahoma" panose="020B0604030504040204" pitchFamily="34" charset="0"/>
              </a:rPr>
              <a:t>Produces controlled redundancies to link tables</a:t>
            </a:r>
            <a:endParaRPr lang="en-US" sz="28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624159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</a:t>
            </a:r>
            <a:r>
              <a:rPr lang="en-US" sz="6000" b="1" dirty="0" err="1"/>
              <a:t>Normalisation</a:t>
            </a:r>
            <a:r>
              <a:rPr lang="en-US" sz="6000" b="1" dirty="0"/>
              <a:t> Process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994DB-095B-1B53-B38F-A0C444A444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For example, a spreadsheet containing information about sales people and customers and calls made serves several purposes:​</a:t>
            </a:r>
          </a:p>
          <a:p>
            <a:endParaRPr lang="en-US" dirty="0"/>
          </a:p>
          <a:p>
            <a:pPr lvl="1"/>
            <a:r>
              <a:rPr lang="en-US" dirty="0"/>
              <a:t>Identify salespeople in your organization;​</a:t>
            </a:r>
          </a:p>
          <a:p>
            <a:pPr lvl="1"/>
            <a:r>
              <a:rPr lang="en-US" dirty="0"/>
              <a:t>List all customers your company calls upon to sell product;​</a:t>
            </a:r>
          </a:p>
          <a:p>
            <a:pPr lvl="1"/>
            <a:r>
              <a:rPr lang="en-US" dirty="0"/>
              <a:t>Identify which salespeople call on specific customers.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731579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</a:t>
            </a:r>
            <a:r>
              <a:rPr lang="en-US" sz="6000" b="1" dirty="0" err="1"/>
              <a:t>Normalisation</a:t>
            </a:r>
            <a:r>
              <a:rPr lang="en-US" sz="6000" b="1" dirty="0"/>
              <a:t> Process - Example</a:t>
            </a:r>
            <a:endParaRPr lang="en-GB" sz="60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4C8D4B7-07A5-AB5D-2B3F-B89DF77197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53341" y="1465186"/>
            <a:ext cx="10285318" cy="3136202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FD4053C-2F7F-6866-5375-1C6755CAD666}"/>
              </a:ext>
            </a:extLst>
          </p:cNvPr>
          <p:cNvSpPr txBox="1"/>
          <p:nvPr/>
        </p:nvSpPr>
        <p:spPr>
          <a:xfrm>
            <a:off x="524105" y="4601388"/>
            <a:ext cx="11481847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Assume each module has two assessments and the marks are stored in mark1 and mark2.</a:t>
            </a:r>
          </a:p>
        </p:txBody>
      </p:sp>
    </p:spTree>
    <p:extLst>
      <p:ext uri="{BB962C8B-B14F-4D97-AF65-F5344CB8AC3E}">
        <p14:creationId xmlns:p14="http://schemas.microsoft.com/office/powerpoint/2010/main" val="19084362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 err="1"/>
              <a:t>Unnormalised</a:t>
            </a:r>
            <a:r>
              <a:rPr lang="en-US" sz="6000" b="1" dirty="0"/>
              <a:t> form (UNF)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994DB-095B-1B53-B38F-A0C444A444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A table that contains one or more repeating groups.​</a:t>
            </a:r>
          </a:p>
          <a:p>
            <a:endParaRPr lang="en-US" dirty="0"/>
          </a:p>
          <a:p>
            <a:r>
              <a:rPr lang="en-US" dirty="0"/>
              <a:t>To create an unnormalized table: ​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Transform data from information source (e.g. form) into table format with columns and rows.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/>
              <a:t>Identify and nominate an attribute or group of attributes as the key for the </a:t>
            </a:r>
            <a:r>
              <a:rPr lang="en-GB" dirty="0" err="1"/>
              <a:t>unnormalised</a:t>
            </a:r>
            <a:r>
              <a:rPr lang="en-GB" dirty="0"/>
              <a:t> table.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/>
              <a:t>Identify the repeating group(s) in the </a:t>
            </a:r>
            <a:r>
              <a:rPr lang="en-GB" dirty="0" err="1"/>
              <a:t>unnormalised</a:t>
            </a:r>
            <a:r>
              <a:rPr lang="en-GB" dirty="0"/>
              <a:t> table which repeats for the key attribute(s) identified in last step.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034975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UNF - Example</a:t>
            </a:r>
            <a:endParaRPr lang="en-GB" sz="60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4C8D4B7-07A5-AB5D-2B3F-B89DF77197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5779" y="1417556"/>
            <a:ext cx="12136221" cy="3700580"/>
          </a:xfr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51BC7314-EA2E-751A-4B5D-5B564E61700B}"/>
              </a:ext>
            </a:extLst>
          </p:cNvPr>
          <p:cNvSpPr/>
          <p:nvPr/>
        </p:nvSpPr>
        <p:spPr>
          <a:xfrm>
            <a:off x="0" y="2137559"/>
            <a:ext cx="1199408" cy="121128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E8365F1-895E-CEEC-ED1C-1765E307EF84}"/>
              </a:ext>
            </a:extLst>
          </p:cNvPr>
          <p:cNvSpPr/>
          <p:nvPr/>
        </p:nvSpPr>
        <p:spPr>
          <a:xfrm>
            <a:off x="1199408" y="2137559"/>
            <a:ext cx="1199408" cy="121128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1136D31-BB98-D6DE-ADCE-2429D2FEC070}"/>
              </a:ext>
            </a:extLst>
          </p:cNvPr>
          <p:cNvSpPr/>
          <p:nvPr/>
        </p:nvSpPr>
        <p:spPr>
          <a:xfrm>
            <a:off x="2398815" y="2137559"/>
            <a:ext cx="1484415" cy="121128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A9363DD-E3C3-FA1E-675D-DCD95A2AFD68}"/>
              </a:ext>
            </a:extLst>
          </p:cNvPr>
          <p:cNvSpPr/>
          <p:nvPr/>
        </p:nvSpPr>
        <p:spPr>
          <a:xfrm>
            <a:off x="3883230" y="2137477"/>
            <a:ext cx="1900054" cy="121128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4DCAD3A-0497-4BAB-AE70-2A439901DFF1}"/>
              </a:ext>
            </a:extLst>
          </p:cNvPr>
          <p:cNvSpPr/>
          <p:nvPr/>
        </p:nvSpPr>
        <p:spPr>
          <a:xfrm>
            <a:off x="5779687" y="2137395"/>
            <a:ext cx="1199408" cy="121128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4F5A10F-64C7-7C05-3298-5E3E2DE994F1}"/>
              </a:ext>
            </a:extLst>
          </p:cNvPr>
          <p:cNvSpPr/>
          <p:nvPr/>
        </p:nvSpPr>
        <p:spPr>
          <a:xfrm>
            <a:off x="6979095" y="2137395"/>
            <a:ext cx="1012999" cy="121128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8A1DC55-70D5-C65D-B500-C9F694079AB2}"/>
              </a:ext>
            </a:extLst>
          </p:cNvPr>
          <p:cNvSpPr/>
          <p:nvPr/>
        </p:nvSpPr>
        <p:spPr>
          <a:xfrm>
            <a:off x="7988497" y="2137394"/>
            <a:ext cx="1012999" cy="121128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12EBAB8-D817-5B57-A9B6-AE12615F99E1}"/>
              </a:ext>
            </a:extLst>
          </p:cNvPr>
          <p:cNvSpPr/>
          <p:nvPr/>
        </p:nvSpPr>
        <p:spPr>
          <a:xfrm>
            <a:off x="8997899" y="2137394"/>
            <a:ext cx="1199408" cy="121128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2530115-15C8-9E05-A03E-3D5CC5302EC6}"/>
              </a:ext>
            </a:extLst>
          </p:cNvPr>
          <p:cNvSpPr/>
          <p:nvPr/>
        </p:nvSpPr>
        <p:spPr>
          <a:xfrm>
            <a:off x="10197307" y="2137394"/>
            <a:ext cx="1900054" cy="121128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943CE68-0C60-15EA-FD10-6C30DF6F6B3F}"/>
              </a:ext>
            </a:extLst>
          </p:cNvPr>
          <p:cNvSpPr/>
          <p:nvPr/>
        </p:nvSpPr>
        <p:spPr>
          <a:xfrm>
            <a:off x="-1798" y="3334823"/>
            <a:ext cx="1199408" cy="178331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CED2F35-03E9-98A0-0F34-9468C1C36240}"/>
              </a:ext>
            </a:extLst>
          </p:cNvPr>
          <p:cNvSpPr/>
          <p:nvPr/>
        </p:nvSpPr>
        <p:spPr>
          <a:xfrm>
            <a:off x="1195811" y="3332679"/>
            <a:ext cx="1491607" cy="178331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9B65832-E151-8B3D-9088-6525C13DA3B9}"/>
              </a:ext>
            </a:extLst>
          </p:cNvPr>
          <p:cNvSpPr/>
          <p:nvPr/>
        </p:nvSpPr>
        <p:spPr>
          <a:xfrm>
            <a:off x="2689216" y="3332679"/>
            <a:ext cx="1199408" cy="178331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E01E869-2D8A-ED31-7044-B9EA70441B72}"/>
              </a:ext>
            </a:extLst>
          </p:cNvPr>
          <p:cNvSpPr/>
          <p:nvPr/>
        </p:nvSpPr>
        <p:spPr>
          <a:xfrm>
            <a:off x="3886826" y="3348677"/>
            <a:ext cx="1896458" cy="178331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E47169F-9604-0846-C880-F10996F1495C}"/>
              </a:ext>
            </a:extLst>
          </p:cNvPr>
          <p:cNvSpPr/>
          <p:nvPr/>
        </p:nvSpPr>
        <p:spPr>
          <a:xfrm>
            <a:off x="5774293" y="3342575"/>
            <a:ext cx="1199408" cy="178331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A951CAB-5FC0-A834-4181-E3B35C62A9CA}"/>
              </a:ext>
            </a:extLst>
          </p:cNvPr>
          <p:cNvSpPr/>
          <p:nvPr/>
        </p:nvSpPr>
        <p:spPr>
          <a:xfrm>
            <a:off x="6970104" y="3342575"/>
            <a:ext cx="1023787" cy="178331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22F717C-7645-4624-D1B8-93DC86D7C7C5}"/>
              </a:ext>
            </a:extLst>
          </p:cNvPr>
          <p:cNvSpPr/>
          <p:nvPr/>
        </p:nvSpPr>
        <p:spPr>
          <a:xfrm>
            <a:off x="7977709" y="3342575"/>
            <a:ext cx="1012999" cy="178331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914662D-1D92-25E7-DC0B-76CA722FF429}"/>
              </a:ext>
            </a:extLst>
          </p:cNvPr>
          <p:cNvSpPr/>
          <p:nvPr/>
        </p:nvSpPr>
        <p:spPr>
          <a:xfrm>
            <a:off x="8988910" y="3332679"/>
            <a:ext cx="1199408" cy="178331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6A4FAC8-24CC-F2C5-860F-509BF0CAC43A}"/>
              </a:ext>
            </a:extLst>
          </p:cNvPr>
          <p:cNvSpPr/>
          <p:nvPr/>
        </p:nvSpPr>
        <p:spPr>
          <a:xfrm>
            <a:off x="10195509" y="3332679"/>
            <a:ext cx="1900054" cy="178331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4DBE0EB-8AD3-68B3-A317-5FB4A6AC2908}"/>
              </a:ext>
            </a:extLst>
          </p:cNvPr>
          <p:cNvSpPr txBox="1"/>
          <p:nvPr/>
        </p:nvSpPr>
        <p:spPr>
          <a:xfrm>
            <a:off x="1295044" y="5141886"/>
            <a:ext cx="9601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Notice the multiple values in cells. This is not a relation. Yet!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10560345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First Normal Form (1NF)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994DB-095B-1B53-B38F-A0C444A44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874531"/>
          </a:xfrm>
        </p:spPr>
        <p:txBody>
          <a:bodyPr>
            <a:normAutofit/>
          </a:bodyPr>
          <a:lstStyle/>
          <a:p>
            <a:r>
              <a:rPr lang="en-US" sz="3200" dirty="0"/>
              <a:t>A table in which the intersection of each row and column contains one and only one value.​</a:t>
            </a:r>
            <a:endParaRPr lang="en-US" sz="2000" dirty="0"/>
          </a:p>
          <a:p>
            <a:r>
              <a:rPr lang="en-US" sz="3200" dirty="0"/>
              <a:t>The information is stored in a relational table and each column contains:​</a:t>
            </a:r>
          </a:p>
          <a:p>
            <a:pPr lvl="1"/>
            <a:r>
              <a:rPr lang="en-US" dirty="0"/>
              <a:t> </a:t>
            </a:r>
            <a:r>
              <a:rPr lang="en-US" sz="2800" dirty="0"/>
              <a:t>Atomic values - one value per cell.</a:t>
            </a:r>
          </a:p>
          <a:p>
            <a:pPr lvl="1"/>
            <a:r>
              <a:rPr lang="en-US" sz="2800" dirty="0"/>
              <a:t>No repeating groups of columns.</a:t>
            </a:r>
          </a:p>
          <a:p>
            <a:pPr lvl="1"/>
            <a:r>
              <a:rPr lang="en-US" sz="2800" dirty="0"/>
              <a:t>All key attributes defined</a:t>
            </a:r>
          </a:p>
          <a:p>
            <a:pPr lvl="1"/>
            <a:r>
              <a:rPr lang="en-GB" sz="2800" dirty="0"/>
              <a:t>All attributes dependent on primary key.</a:t>
            </a:r>
          </a:p>
        </p:txBody>
      </p:sp>
    </p:spTree>
    <p:extLst>
      <p:ext uri="{BB962C8B-B14F-4D97-AF65-F5344CB8AC3E}">
        <p14:creationId xmlns:p14="http://schemas.microsoft.com/office/powerpoint/2010/main" val="182379749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First Normal Form (1NF)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994DB-095B-1B53-B38F-A0C444A444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3200" b="1" dirty="0"/>
              <a:t>Method 1: Flatten the table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800" dirty="0"/>
              <a:t>Create separate rows for each value in the repeating group of data.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800" dirty="0"/>
              <a:t>For the repeating group values (attributes with single values), fill the values down in the new rows created.</a:t>
            </a:r>
          </a:p>
          <a:p>
            <a:pPr marL="0" indent="0">
              <a:buNone/>
            </a:pPr>
            <a:r>
              <a:rPr lang="en-US" sz="3200" b="1" dirty="0"/>
              <a:t>Method 2: Splitting the table by placing the repeating data along with the original key attribute(s) into a separate table. </a:t>
            </a:r>
          </a:p>
          <a:p>
            <a:pPr lvl="1"/>
            <a:r>
              <a:rPr lang="en-US" sz="2800" dirty="0"/>
              <a:t>Note: If there are multiple repeating groups, repeat this process until there are no repeating groups remaining.</a:t>
            </a:r>
          </a:p>
          <a:p>
            <a:pPr marL="0" indent="0">
              <a:buNone/>
            </a:pP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173611014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1NF – Method 1 Example</a:t>
            </a:r>
            <a:endParaRPr lang="en-GB" sz="60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4C8D4B7-07A5-AB5D-2B3F-B89DF77197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55779" y="1417556"/>
            <a:ext cx="12136221" cy="3700580"/>
          </a:xfr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51BC7314-EA2E-751A-4B5D-5B564E61700B}"/>
              </a:ext>
            </a:extLst>
          </p:cNvPr>
          <p:cNvSpPr/>
          <p:nvPr/>
        </p:nvSpPr>
        <p:spPr>
          <a:xfrm>
            <a:off x="0" y="2137559"/>
            <a:ext cx="1199408" cy="121128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943CE68-0C60-15EA-FD10-6C30DF6F6B3F}"/>
              </a:ext>
            </a:extLst>
          </p:cNvPr>
          <p:cNvSpPr/>
          <p:nvPr/>
        </p:nvSpPr>
        <p:spPr>
          <a:xfrm>
            <a:off x="-1798" y="3334823"/>
            <a:ext cx="1199408" cy="178331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54231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1NF – Method 2 Example</a:t>
            </a:r>
            <a:endParaRPr lang="en-GB" sz="6000" b="1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14097343-3B89-7DFC-F48F-3ABF20896D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79621"/>
            <a:ext cx="11481847" cy="4021938"/>
          </a:xfrm>
        </p:spPr>
        <p:txBody>
          <a:bodyPr/>
          <a:lstStyle/>
          <a:p>
            <a:r>
              <a:rPr lang="en-GB" dirty="0"/>
              <a:t>Recall that the key field identified was </a:t>
            </a:r>
            <a:r>
              <a:rPr lang="en-GB" b="1" dirty="0" err="1"/>
              <a:t>studentID</a:t>
            </a:r>
            <a:r>
              <a:rPr lang="en-GB" dirty="0"/>
              <a:t>.</a:t>
            </a:r>
          </a:p>
          <a:p>
            <a:r>
              <a:rPr lang="en-GB" dirty="0"/>
              <a:t>Splitting the table by placing the repeating data with this key field (</a:t>
            </a:r>
            <a:r>
              <a:rPr lang="en-GB" dirty="0" err="1"/>
              <a:t>studentID</a:t>
            </a:r>
            <a:r>
              <a:rPr lang="en-GB" dirty="0"/>
              <a:t>) into a separate table produces the following relations.</a:t>
            </a:r>
          </a:p>
          <a:p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0019188-8A00-5E93-567D-F7D87B6BD6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1012" y="2812864"/>
            <a:ext cx="8589975" cy="2938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44790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1NF – Method 2 Example</a:t>
            </a:r>
            <a:endParaRPr lang="en-GB" sz="6000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4DBE0EB-8AD3-68B3-A317-5FB4A6AC2908}"/>
              </a:ext>
            </a:extLst>
          </p:cNvPr>
          <p:cNvSpPr txBox="1"/>
          <p:nvPr/>
        </p:nvSpPr>
        <p:spPr>
          <a:xfrm>
            <a:off x="351935" y="5138018"/>
            <a:ext cx="114818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We now have two relations! But notice the redundancy still in table 2.</a:t>
            </a: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8DD6A7-A508-F22C-D6ED-B14A8FC177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95663"/>
            <a:ext cx="11481847" cy="4005896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Student		</a:t>
            </a:r>
            <a:r>
              <a:rPr lang="en-US" b="1" dirty="0" err="1"/>
              <a:t>StudentModule</a:t>
            </a:r>
            <a:endParaRPr lang="en-GB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1F2419-93B8-FC99-A083-81E24AA2DE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857" y="1989221"/>
            <a:ext cx="2466977" cy="165233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376F6AF-9A95-BB75-AC63-07963EFECB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96194" y="1989221"/>
            <a:ext cx="9059949" cy="3148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198880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Second Normal Form (2NF)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994DB-095B-1B53-B38F-A0C444A444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A relation that is in </a:t>
            </a:r>
            <a:r>
              <a:rPr lang="en-GB" sz="3600" b="1" dirty="0"/>
              <a:t>1NF</a:t>
            </a:r>
            <a:r>
              <a:rPr lang="en-GB" sz="3600" dirty="0"/>
              <a:t> </a:t>
            </a:r>
            <a:r>
              <a:rPr lang="en-GB" sz="3600" u="sng" dirty="0"/>
              <a:t>and</a:t>
            </a:r>
            <a:r>
              <a:rPr lang="en-GB" sz="3600" dirty="0"/>
              <a:t> every non-primary key attribute is </a:t>
            </a:r>
            <a:r>
              <a:rPr lang="en-GB" sz="3600" b="1" i="1" dirty="0"/>
              <a:t>fully functionally dependent</a:t>
            </a:r>
            <a:r>
              <a:rPr lang="en-GB" sz="3600" dirty="0"/>
              <a:t> on the primary key.</a:t>
            </a:r>
          </a:p>
          <a:p>
            <a:r>
              <a:rPr lang="en-GB" sz="3600" dirty="0"/>
              <a:t>This step involves </a:t>
            </a:r>
            <a:r>
              <a:rPr lang="en-GB" sz="3600" b="1" i="1" dirty="0"/>
              <a:t>removing partial dependencies</a:t>
            </a:r>
            <a:r>
              <a:rPr lang="en-GB" sz="3600" dirty="0"/>
              <a:t>.</a:t>
            </a:r>
          </a:p>
          <a:p>
            <a:pPr marL="0" indent="0">
              <a:buNone/>
            </a:pP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119672978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Second Normal Form (2NF)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994DB-095B-1B53-B38F-A0C444A44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6291"/>
            <a:ext cx="11481847" cy="39052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dirty="0"/>
              <a:t>Steps for 1NF to 2 NF.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Identify the primary key for each 1NF relation.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Identify the functional dependencies in the relation.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Check for partial dependencies</a:t>
            </a:r>
          </a:p>
          <a:p>
            <a:pPr lvl="1"/>
            <a:r>
              <a:rPr lang="en-GB" dirty="0"/>
              <a:t>If partial dependencies exist on the primary key, remove them by placing them in a new relation along with a copy of their determinant (left side).</a:t>
            </a:r>
          </a:p>
          <a:p>
            <a:pPr lvl="1"/>
            <a:r>
              <a:rPr lang="en-GB" dirty="0"/>
              <a:t>And remove the duplicate rows in the new table.</a:t>
            </a:r>
          </a:p>
          <a:p>
            <a:pPr marL="0" indent="0">
              <a:buNone/>
            </a:pP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298238587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Second Normal Form (2NF)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7CD38BF7-1A3F-5531-EE6F-F1B4B0CF53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186545" y="1377735"/>
            <a:ext cx="5818909" cy="4337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060633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Second Normal Form (2NF)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994DB-095B-1B53-B38F-A0C444A44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6291"/>
            <a:ext cx="11481847" cy="3905268"/>
          </a:xfrm>
        </p:spPr>
        <p:txBody>
          <a:bodyPr>
            <a:normAutofit/>
          </a:bodyPr>
          <a:lstStyle/>
          <a:p>
            <a:r>
              <a:rPr lang="en-GB" dirty="0"/>
              <a:t>What is the primary key? </a:t>
            </a:r>
            <a:r>
              <a:rPr lang="en-GB" b="1" dirty="0" err="1"/>
              <a:t>studentID</a:t>
            </a:r>
            <a:endParaRPr lang="en-GB" b="1" dirty="0"/>
          </a:p>
          <a:p>
            <a:r>
              <a:rPr lang="en-GB" dirty="0"/>
              <a:t>What are the functional dependencies?</a:t>
            </a:r>
          </a:p>
          <a:p>
            <a:pPr lvl="1"/>
            <a:r>
              <a:rPr lang="en-GB" dirty="0" err="1"/>
              <a:t>studentID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studentName</a:t>
            </a:r>
            <a:endParaRPr lang="en-GB" dirty="0"/>
          </a:p>
          <a:p>
            <a:r>
              <a:rPr lang="en-GB" dirty="0"/>
              <a:t>Are there any partial dependencies?</a:t>
            </a:r>
          </a:p>
          <a:p>
            <a:pPr lvl="1"/>
            <a:r>
              <a:rPr lang="en-GB" dirty="0"/>
              <a:t>No, this is a simple functional dependency involving single attributes and it is clear that </a:t>
            </a:r>
            <a:r>
              <a:rPr lang="en-GB" dirty="0" err="1"/>
              <a:t>studentName</a:t>
            </a:r>
            <a:r>
              <a:rPr lang="en-GB" dirty="0"/>
              <a:t> is fully functionally dependent on </a:t>
            </a:r>
            <a:r>
              <a:rPr lang="en-GB" dirty="0" err="1"/>
              <a:t>studentID</a:t>
            </a:r>
            <a:endParaRPr lang="en-GB" dirty="0"/>
          </a:p>
          <a:p>
            <a:r>
              <a:rPr lang="en-GB" dirty="0"/>
              <a:t>The Student table can remain as it is.</a:t>
            </a:r>
          </a:p>
          <a:p>
            <a:pPr marL="0" indent="0">
              <a:buNone/>
            </a:pPr>
            <a:endParaRPr lang="en-GB" sz="32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E036F53-1DDA-ADA3-0F19-C23E8AA880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63316" y="1496291"/>
            <a:ext cx="2701286" cy="1809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8305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Second Normal Form (2NF)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994DB-095B-1B53-B38F-A0C444A44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6290"/>
            <a:ext cx="11481847" cy="4263241"/>
          </a:xfrm>
        </p:spPr>
        <p:txBody>
          <a:bodyPr>
            <a:normAutofit/>
          </a:bodyPr>
          <a:lstStyle/>
          <a:p>
            <a:r>
              <a:rPr lang="en-GB" dirty="0"/>
              <a:t>What is the primary key?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dirty="0"/>
              <a:t>What are the functional dependencies? A few - next slide.</a:t>
            </a:r>
          </a:p>
          <a:p>
            <a:pPr marL="0" indent="0">
              <a:buNone/>
            </a:pPr>
            <a:endParaRPr lang="en-GB" sz="32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C47FFF4-DC00-7774-85A9-DA0C1DEED4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65368" y="1969301"/>
            <a:ext cx="9061264" cy="3149254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7E8BD9AD-E982-8D40-8BCA-09E63A96C0B8}"/>
              </a:ext>
            </a:extLst>
          </p:cNvPr>
          <p:cNvSpPr/>
          <p:nvPr/>
        </p:nvSpPr>
        <p:spPr>
          <a:xfrm>
            <a:off x="2553194" y="1969301"/>
            <a:ext cx="973776" cy="314925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97323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Second Normal Form (2NF)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994DB-095B-1B53-B38F-A0C444A44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6291"/>
            <a:ext cx="11481847" cy="390526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sz="3200" b="1" dirty="0"/>
              <a:t>Primary key</a:t>
            </a:r>
            <a:r>
              <a:rPr lang="en-US" sz="3200" dirty="0"/>
              <a:t>: </a:t>
            </a:r>
            <a:r>
              <a:rPr lang="en-US" sz="3200" dirty="0" err="1"/>
              <a:t>studentID</a:t>
            </a:r>
            <a:r>
              <a:rPr lang="en-US" sz="3200" dirty="0"/>
              <a:t>, </a:t>
            </a:r>
            <a:r>
              <a:rPr lang="en-US" sz="3200" dirty="0" err="1"/>
              <a:t>moduleCode</a:t>
            </a:r>
            <a:r>
              <a:rPr lang="en-US" sz="3200" dirty="0"/>
              <a:t>, so we have:</a:t>
            </a:r>
          </a:p>
          <a:p>
            <a:pPr marL="457200" lvl="1" indent="0">
              <a:buNone/>
            </a:pPr>
            <a:r>
              <a:rPr lang="en-US" sz="2800" dirty="0" err="1"/>
              <a:t>studentID</a:t>
            </a:r>
            <a:r>
              <a:rPr lang="en-US" sz="2800" dirty="0"/>
              <a:t>, </a:t>
            </a:r>
            <a:r>
              <a:rPr lang="en-US" sz="2800" dirty="0" err="1"/>
              <a:t>moduleCode</a:t>
            </a:r>
            <a:r>
              <a:rPr lang="en-US" sz="2800" dirty="0"/>
              <a:t> </a:t>
            </a:r>
            <a:r>
              <a:rPr lang="en-GB" sz="3600" dirty="0">
                <a:sym typeface="Wingdings" panose="05000000000000000000" pitchFamily="2" charset="2"/>
              </a:rPr>
              <a:t></a:t>
            </a:r>
            <a:r>
              <a:rPr lang="en-US" sz="2800" dirty="0"/>
              <a:t> </a:t>
            </a:r>
            <a:r>
              <a:rPr lang="en-US" sz="2800" dirty="0" err="1"/>
              <a:t>moduleName</a:t>
            </a:r>
            <a:r>
              <a:rPr lang="en-US" sz="2800" dirty="0"/>
              <a:t>, credits, mark1, mark2, </a:t>
            </a:r>
            <a:r>
              <a:rPr lang="en-US" sz="2800" dirty="0" err="1"/>
              <a:t>lecturerID</a:t>
            </a:r>
            <a:r>
              <a:rPr lang="en-US" sz="2800" dirty="0"/>
              <a:t>, </a:t>
            </a:r>
            <a:r>
              <a:rPr lang="en-US" sz="2800" dirty="0" err="1"/>
              <a:t>lecturerName</a:t>
            </a:r>
            <a:endParaRPr lang="en-US" sz="2800" dirty="0"/>
          </a:p>
          <a:p>
            <a:pPr marL="457200" lvl="1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3200" dirty="0"/>
              <a:t>Recall: partial dependencies involves identifying attributes that are functionally dependent on a subset of the determinant (left-side).</a:t>
            </a:r>
          </a:p>
          <a:p>
            <a:pPr marL="0" indent="0">
              <a:buNone/>
            </a:pPr>
            <a:r>
              <a:rPr lang="en-US" sz="3200" dirty="0"/>
              <a:t>Nothing is functionally dependent on </a:t>
            </a:r>
            <a:r>
              <a:rPr lang="en-US" sz="3200" dirty="0" err="1"/>
              <a:t>studentID</a:t>
            </a:r>
            <a:r>
              <a:rPr lang="en-US" sz="3200" dirty="0"/>
              <a:t> alone (you need both </a:t>
            </a:r>
            <a:r>
              <a:rPr lang="en-US" sz="3200" dirty="0" err="1"/>
              <a:t>studentID</a:t>
            </a:r>
            <a:r>
              <a:rPr lang="en-US" sz="3200" dirty="0"/>
              <a:t> and </a:t>
            </a:r>
            <a:r>
              <a:rPr lang="en-US" sz="3200" dirty="0" err="1"/>
              <a:t>moduleCode</a:t>
            </a:r>
            <a:r>
              <a:rPr lang="en-US" sz="3200" dirty="0"/>
              <a:t> to determine other values).</a:t>
            </a:r>
          </a:p>
          <a:p>
            <a:pPr marL="0" indent="0">
              <a:buNone/>
            </a:pPr>
            <a:r>
              <a:rPr lang="en-US" sz="3200" dirty="0"/>
              <a:t>But what about </a:t>
            </a:r>
            <a:r>
              <a:rPr lang="en-US" sz="3200" dirty="0" err="1"/>
              <a:t>moduleCode</a:t>
            </a:r>
            <a:r>
              <a:rPr lang="en-US" sz="3200" dirty="0"/>
              <a:t>?</a:t>
            </a:r>
          </a:p>
          <a:p>
            <a:pPr marL="0" indent="0">
              <a:buNone/>
            </a:pPr>
            <a:r>
              <a:rPr lang="en-US" sz="3200" dirty="0" err="1"/>
              <a:t>moduleCode</a:t>
            </a:r>
            <a:r>
              <a:rPr lang="en-GB" sz="3600" dirty="0">
                <a:sym typeface="Wingdings" panose="05000000000000000000" pitchFamily="2" charset="2"/>
              </a:rPr>
              <a:t> </a:t>
            </a:r>
            <a:r>
              <a:rPr lang="en-US" sz="3200" dirty="0"/>
              <a:t> </a:t>
            </a:r>
            <a:r>
              <a:rPr lang="en-US" sz="3200" dirty="0" err="1"/>
              <a:t>moduleName</a:t>
            </a:r>
            <a:r>
              <a:rPr lang="en-US" sz="3200" dirty="0"/>
              <a:t>, credits, </a:t>
            </a:r>
            <a:r>
              <a:rPr lang="en-US" sz="3200" dirty="0" err="1"/>
              <a:t>lecturerID</a:t>
            </a:r>
            <a:r>
              <a:rPr lang="en-US" sz="3200" dirty="0"/>
              <a:t>, </a:t>
            </a:r>
            <a:r>
              <a:rPr lang="en-US" sz="3200" dirty="0" err="1"/>
              <a:t>lecturerName</a:t>
            </a:r>
            <a:endParaRPr lang="en-US" sz="3200" dirty="0"/>
          </a:p>
          <a:p>
            <a:pPr marL="0" indent="0">
              <a:buNone/>
            </a:pPr>
            <a:r>
              <a:rPr lang="en-US" sz="3200" dirty="0"/>
              <a:t>If we extract this dependency from the table, leaving the remaining fields for functional dependency (</a:t>
            </a:r>
            <a:r>
              <a:rPr lang="en-US" sz="3200" dirty="0" err="1"/>
              <a:t>studentID</a:t>
            </a:r>
            <a:r>
              <a:rPr lang="en-US" sz="3200" dirty="0"/>
              <a:t>, </a:t>
            </a:r>
            <a:r>
              <a:rPr lang="en-US" sz="3200" dirty="0" err="1"/>
              <a:t>moduleCode</a:t>
            </a:r>
            <a:r>
              <a:rPr lang="en-US" sz="3200" dirty="0"/>
              <a:t>), we get the two tables on the next slide.</a:t>
            </a:r>
          </a:p>
          <a:p>
            <a:pPr marL="0" indent="0">
              <a:buNone/>
            </a:pP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3457088820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Second Normal Form (2NF)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994DB-095B-1B53-B38F-A0C444A44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6291"/>
            <a:ext cx="11481847" cy="39052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200" b="1" dirty="0"/>
          </a:p>
          <a:p>
            <a:pPr marL="0" indent="0">
              <a:buNone/>
            </a:pPr>
            <a:r>
              <a:rPr lang="en-GB" sz="3200" b="1" dirty="0" err="1"/>
              <a:t>ModuleLecturer</a:t>
            </a:r>
            <a:r>
              <a:rPr lang="en-GB" sz="3200" b="1" dirty="0"/>
              <a:t> 					</a:t>
            </a:r>
            <a:r>
              <a:rPr lang="en-GB" sz="3200" b="1" dirty="0" err="1"/>
              <a:t>StudentModule</a:t>
            </a:r>
            <a:endParaRPr lang="en-GB" sz="3200" b="1" dirty="0"/>
          </a:p>
          <a:p>
            <a:pPr marL="0" indent="0">
              <a:buNone/>
            </a:pPr>
            <a:endParaRPr lang="en-GB" sz="32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D2297B-03F4-F5F8-0D2E-DF925418C4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934" y="2821854"/>
            <a:ext cx="7312010" cy="183894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025FD0E-D2EC-7C99-A321-D2EA68C1FB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08044" y="2821854"/>
            <a:ext cx="4176122" cy="2274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63161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Third Normal Form (3NF)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994DB-095B-1B53-B38F-A0C444A44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6291"/>
            <a:ext cx="11481847" cy="3905268"/>
          </a:xfrm>
        </p:spPr>
        <p:txBody>
          <a:bodyPr>
            <a:normAutofit/>
          </a:bodyPr>
          <a:lstStyle/>
          <a:p>
            <a:r>
              <a:rPr lang="en-US" sz="3200" dirty="0"/>
              <a:t>Based on concept of transitive dependency:</a:t>
            </a:r>
          </a:p>
          <a:p>
            <a:pPr lvl="1"/>
            <a:r>
              <a:rPr lang="en-US" sz="2800" dirty="0"/>
              <a:t>A, B and C are attributes of a relation such that if A </a:t>
            </a:r>
            <a:r>
              <a:rPr lang="en-GB" sz="2800" dirty="0">
                <a:latin typeface="Times" panose="02020603050405020304" pitchFamily="18" charset="0"/>
                <a:cs typeface="Times" panose="02020603050405020304" pitchFamily="18" charset="0"/>
                <a:sym typeface="Wingdings" pitchFamily="2" charset="2"/>
              </a:rPr>
              <a:t></a:t>
            </a:r>
            <a:r>
              <a:rPr lang="en-US" sz="2800" dirty="0"/>
              <a:t> B and B </a:t>
            </a:r>
            <a:r>
              <a:rPr lang="en-GB" sz="2800" dirty="0">
                <a:latin typeface="Times" panose="02020603050405020304" pitchFamily="18" charset="0"/>
                <a:cs typeface="Times" panose="02020603050405020304" pitchFamily="18" charset="0"/>
                <a:sym typeface="Wingdings" pitchFamily="2" charset="2"/>
              </a:rPr>
              <a:t></a:t>
            </a:r>
            <a:r>
              <a:rPr lang="en-US" sz="2800" dirty="0"/>
              <a:t> C, </a:t>
            </a:r>
          </a:p>
          <a:p>
            <a:pPr lvl="1"/>
            <a:r>
              <a:rPr lang="en-US" sz="2800" dirty="0"/>
              <a:t>then C is transitively dependent on A through B.  (Provided that A is not functionally dependent on B or C).</a:t>
            </a:r>
          </a:p>
          <a:p>
            <a:pPr marL="0" indent="0">
              <a:buNone/>
            </a:pPr>
            <a:endParaRPr lang="en-US" sz="3200" dirty="0"/>
          </a:p>
          <a:p>
            <a:r>
              <a:rPr lang="en-US" sz="3200" b="1" dirty="0"/>
              <a:t>3NF</a:t>
            </a:r>
            <a:r>
              <a:rPr lang="en-US" sz="3200" dirty="0"/>
              <a:t> - A relation that is in 1NF and 2NF and in which no non-primary-key attribute is transitively dependent on the primary key.</a:t>
            </a:r>
          </a:p>
          <a:p>
            <a:pPr marL="0" indent="0">
              <a:buNone/>
            </a:pP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15832055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Third Normal Form (3NF)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994DB-095B-1B53-B38F-A0C444A44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6291"/>
            <a:ext cx="11481847" cy="39052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>
                <a:cs typeface="Times" panose="02020603050405020304" pitchFamily="18" charset="0"/>
              </a:rPr>
              <a:t>Steps 2NF to 3NF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cs typeface="Times" panose="02020603050405020304" pitchFamily="18" charset="0"/>
              </a:rPr>
              <a:t>Identify the primary key in the 2NF relation.</a:t>
            </a:r>
          </a:p>
          <a:p>
            <a:pPr marL="514350" indent="-514350">
              <a:buFont typeface="+mj-lt"/>
              <a:buAutoNum type="arabicPeriod"/>
            </a:pPr>
            <a:endParaRPr lang="en-GB" sz="1000" dirty="0">
              <a:cs typeface="Times" panose="02020603050405020304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cs typeface="Times" panose="02020603050405020304" pitchFamily="18" charset="0"/>
              </a:rPr>
              <a:t>Identify functional dependencies in the relation.</a:t>
            </a:r>
          </a:p>
          <a:p>
            <a:pPr marL="514350" indent="-514350">
              <a:buFont typeface="+mj-lt"/>
              <a:buAutoNum type="arabicPeriod"/>
            </a:pPr>
            <a:endParaRPr lang="en-GB" sz="1000" dirty="0">
              <a:cs typeface="Times" panose="02020603050405020304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cs typeface="Times" panose="02020603050405020304" pitchFamily="18" charset="0"/>
              </a:rPr>
              <a:t>If transitive dependencies exist on the primary key remove them by placing them in a new relation along with copy of their determinant.</a:t>
            </a:r>
          </a:p>
          <a:p>
            <a:pPr marL="0" indent="0">
              <a:buNone/>
            </a:pP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1733731142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Third Normal Form (3NF)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994DB-095B-1B53-B38F-A0C444A44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6291"/>
            <a:ext cx="11481847" cy="3905268"/>
          </a:xfrm>
        </p:spPr>
        <p:txBody>
          <a:bodyPr>
            <a:normAutofit/>
          </a:bodyPr>
          <a:lstStyle/>
          <a:p>
            <a:r>
              <a:rPr lang="en-GB" dirty="0"/>
              <a:t>Note:</a:t>
            </a:r>
          </a:p>
          <a:p>
            <a:pPr lvl="1"/>
            <a:r>
              <a:rPr lang="en-GB" dirty="0"/>
              <a:t>All the non-primary keys or </a:t>
            </a:r>
            <a:r>
              <a:rPr lang="en-GB" b="1" dirty="0"/>
              <a:t>non-key attributes </a:t>
            </a:r>
            <a:r>
              <a:rPr lang="en-GB" dirty="0"/>
              <a:t>in the Student and </a:t>
            </a:r>
            <a:r>
              <a:rPr lang="en-GB" dirty="0" err="1"/>
              <a:t>StudentModule</a:t>
            </a:r>
            <a:r>
              <a:rPr lang="en-GB" dirty="0"/>
              <a:t> tables are functionally dependent on only their primary keys.</a:t>
            </a:r>
          </a:p>
          <a:p>
            <a:pPr lvl="1"/>
            <a:r>
              <a:rPr lang="en-GB" dirty="0"/>
              <a:t>They do not have any transitive dependencies.</a:t>
            </a:r>
          </a:p>
          <a:p>
            <a:pPr marL="0" indent="0">
              <a:buNone/>
            </a:pPr>
            <a:endParaRPr lang="en-GB" sz="32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8A2B461-F824-99F6-AD9B-582D128FB5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9886" y="3265774"/>
            <a:ext cx="4176122" cy="227400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5864330-F58A-57B8-0029-7ECB4DB135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5992" y="3429000"/>
            <a:ext cx="2701286" cy="1809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208665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Third Normal Form (3NF)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994DB-095B-1B53-B38F-A0C444A44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280062"/>
            <a:ext cx="11840066" cy="3182587"/>
          </a:xfrm>
        </p:spPr>
        <p:txBody>
          <a:bodyPr>
            <a:normAutofit/>
          </a:bodyPr>
          <a:lstStyle/>
          <a:p>
            <a:r>
              <a:rPr lang="en-GB" dirty="0"/>
              <a:t>What is the primary key? </a:t>
            </a:r>
          </a:p>
          <a:p>
            <a:r>
              <a:rPr lang="en-GB" dirty="0"/>
              <a:t>What are the functional dependencies?</a:t>
            </a:r>
          </a:p>
          <a:p>
            <a:endParaRPr lang="en-GB" dirty="0">
              <a:sym typeface="Wingdings" panose="05000000000000000000" pitchFamily="2" charset="2"/>
            </a:endParaRPr>
          </a:p>
          <a:p>
            <a:r>
              <a:rPr lang="en-GB" dirty="0">
                <a:sym typeface="Wingdings" panose="05000000000000000000" pitchFamily="2" charset="2"/>
              </a:rPr>
              <a:t>Any transitive dependencies?</a:t>
            </a:r>
          </a:p>
          <a:p>
            <a:pPr marL="0" indent="0">
              <a:buNone/>
            </a:pPr>
            <a:endParaRPr lang="en-GB" sz="32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D7A4D0F-BE59-2B26-3FE0-C311E2AA33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3279" y="1690688"/>
            <a:ext cx="6108721" cy="1536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2729571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5208A6-3678-FC46-5531-5C0F02F498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F6DD7E2-3BE8-503B-1F5B-610E6D7491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Third Normal Form (3NF)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89A1B6-8DC5-760F-E2D5-24EDC1237B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280062"/>
            <a:ext cx="11840066" cy="3182587"/>
          </a:xfrm>
        </p:spPr>
        <p:txBody>
          <a:bodyPr>
            <a:normAutofit/>
          </a:bodyPr>
          <a:lstStyle/>
          <a:p>
            <a:r>
              <a:rPr lang="en-GB" dirty="0"/>
              <a:t>What is the primary key? </a:t>
            </a:r>
            <a:r>
              <a:rPr lang="en-GB" b="1" dirty="0" err="1"/>
              <a:t>moduleCode</a:t>
            </a:r>
            <a:endParaRPr lang="en-GB" b="1" dirty="0"/>
          </a:p>
          <a:p>
            <a:r>
              <a:rPr lang="en-GB" dirty="0"/>
              <a:t>What are the functional dependencies?</a:t>
            </a:r>
          </a:p>
          <a:p>
            <a:endParaRPr lang="en-GB" dirty="0">
              <a:sym typeface="Wingdings" panose="05000000000000000000" pitchFamily="2" charset="2"/>
            </a:endParaRPr>
          </a:p>
          <a:p>
            <a:r>
              <a:rPr lang="en-GB" dirty="0">
                <a:sym typeface="Wingdings" panose="05000000000000000000" pitchFamily="2" charset="2"/>
              </a:rPr>
              <a:t>Any transitive dependencies?</a:t>
            </a:r>
          </a:p>
          <a:p>
            <a:pPr marL="0" indent="0">
              <a:buNone/>
            </a:pPr>
            <a:endParaRPr lang="en-GB" sz="32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325F1A0-E9DC-878A-72D1-F8C3DB17F6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3279" y="1690688"/>
            <a:ext cx="6108721" cy="1536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8628253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5324A3-B32E-3ECC-3024-99BBEA11A3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89A269B-14D9-FCBE-CADF-03A95C8643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Third Normal Form (3NF)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D5817E-502E-85ED-C210-ECFF410D5B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280062"/>
            <a:ext cx="11840066" cy="3182587"/>
          </a:xfrm>
        </p:spPr>
        <p:txBody>
          <a:bodyPr>
            <a:normAutofit/>
          </a:bodyPr>
          <a:lstStyle/>
          <a:p>
            <a:r>
              <a:rPr lang="en-GB" dirty="0"/>
              <a:t>What is the primary key? </a:t>
            </a:r>
            <a:r>
              <a:rPr lang="en-GB" b="1" dirty="0" err="1"/>
              <a:t>moduleCode</a:t>
            </a:r>
            <a:endParaRPr lang="en-GB" b="1" dirty="0"/>
          </a:p>
          <a:p>
            <a:r>
              <a:rPr lang="en-GB" dirty="0"/>
              <a:t>What are the functional dependencies?</a:t>
            </a:r>
          </a:p>
          <a:p>
            <a:pPr lvl="2"/>
            <a:r>
              <a:rPr lang="en-GB" dirty="0" err="1"/>
              <a:t>moduleCode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moduleName</a:t>
            </a:r>
            <a:r>
              <a:rPr lang="en-GB" dirty="0">
                <a:sym typeface="Wingdings" panose="05000000000000000000" pitchFamily="2" charset="2"/>
              </a:rPr>
              <a:t>, credits, </a:t>
            </a:r>
            <a:r>
              <a:rPr lang="en-GB" dirty="0" err="1">
                <a:sym typeface="Wingdings" panose="05000000000000000000" pitchFamily="2" charset="2"/>
              </a:rPr>
              <a:t>lecturerID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endParaRPr lang="en-GB" dirty="0">
              <a:sym typeface="Wingdings" panose="05000000000000000000" pitchFamily="2" charset="2"/>
            </a:endParaRPr>
          </a:p>
          <a:p>
            <a:pPr lvl="2"/>
            <a:r>
              <a:rPr lang="en-GB" dirty="0" err="1">
                <a:sym typeface="Wingdings" panose="05000000000000000000" pitchFamily="2" charset="2"/>
              </a:rPr>
              <a:t>lecturerID</a:t>
            </a:r>
            <a:r>
              <a:rPr lang="en-GB" dirty="0">
                <a:sym typeface="Wingdings" panose="05000000000000000000" pitchFamily="2" charset="2"/>
              </a:rPr>
              <a:t> 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endParaRPr lang="en-GB" dirty="0">
              <a:sym typeface="Wingdings" panose="05000000000000000000" pitchFamily="2" charset="2"/>
            </a:endParaRPr>
          </a:p>
          <a:p>
            <a:r>
              <a:rPr lang="en-GB" dirty="0">
                <a:sym typeface="Wingdings" panose="05000000000000000000" pitchFamily="2" charset="2"/>
              </a:rPr>
              <a:t>Any transitive dependencies?</a:t>
            </a:r>
          </a:p>
          <a:p>
            <a:pPr marL="0" indent="0">
              <a:buNone/>
            </a:pPr>
            <a:endParaRPr lang="en-GB" sz="32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D4B19FD-EE0A-7055-683F-CA02141FDD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3279" y="1690688"/>
            <a:ext cx="6108721" cy="1536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42223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C3DAE5-7041-8B92-F3B9-CB9B55096E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EC44FD0-18F7-B03F-48DB-3AFF6AB12D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Third Normal Form (3NF)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C6CF8E-5595-9214-74E9-C152A15BD9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280062"/>
            <a:ext cx="11840066" cy="3182587"/>
          </a:xfrm>
        </p:spPr>
        <p:txBody>
          <a:bodyPr>
            <a:normAutofit/>
          </a:bodyPr>
          <a:lstStyle/>
          <a:p>
            <a:r>
              <a:rPr lang="en-GB" dirty="0"/>
              <a:t>What is the primary key? </a:t>
            </a:r>
            <a:r>
              <a:rPr lang="en-GB" b="1" dirty="0" err="1"/>
              <a:t>moduleCode</a:t>
            </a:r>
            <a:endParaRPr lang="en-GB" b="1" dirty="0"/>
          </a:p>
          <a:p>
            <a:r>
              <a:rPr lang="en-GB" dirty="0"/>
              <a:t>What are the functional dependencies?</a:t>
            </a:r>
          </a:p>
          <a:p>
            <a:pPr lvl="2"/>
            <a:r>
              <a:rPr lang="en-GB" dirty="0" err="1"/>
              <a:t>moduleCode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moduleName</a:t>
            </a:r>
            <a:r>
              <a:rPr lang="en-GB" dirty="0">
                <a:sym typeface="Wingdings" panose="05000000000000000000" pitchFamily="2" charset="2"/>
              </a:rPr>
              <a:t>, credits, </a:t>
            </a:r>
            <a:r>
              <a:rPr lang="en-GB" dirty="0" err="1">
                <a:sym typeface="Wingdings" panose="05000000000000000000" pitchFamily="2" charset="2"/>
              </a:rPr>
              <a:t>lecturerID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endParaRPr lang="en-GB" dirty="0">
              <a:sym typeface="Wingdings" panose="05000000000000000000" pitchFamily="2" charset="2"/>
            </a:endParaRPr>
          </a:p>
          <a:p>
            <a:pPr lvl="2"/>
            <a:r>
              <a:rPr lang="en-GB" dirty="0" err="1">
                <a:sym typeface="Wingdings" panose="05000000000000000000" pitchFamily="2" charset="2"/>
              </a:rPr>
              <a:t>lecturerID</a:t>
            </a:r>
            <a:r>
              <a:rPr lang="en-GB" dirty="0">
                <a:sym typeface="Wingdings" panose="05000000000000000000" pitchFamily="2" charset="2"/>
              </a:rPr>
              <a:t> 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endParaRPr lang="en-GB" dirty="0">
              <a:sym typeface="Wingdings" panose="05000000000000000000" pitchFamily="2" charset="2"/>
            </a:endParaRPr>
          </a:p>
          <a:p>
            <a:r>
              <a:rPr lang="en-GB" dirty="0">
                <a:sym typeface="Wingdings" panose="05000000000000000000" pitchFamily="2" charset="2"/>
              </a:rPr>
              <a:t>Any transitive dependencies?</a:t>
            </a:r>
          </a:p>
          <a:p>
            <a:pPr lvl="2"/>
            <a:r>
              <a:rPr lang="en-GB" dirty="0"/>
              <a:t>Yes: </a:t>
            </a:r>
            <a:r>
              <a:rPr lang="en-GB" dirty="0" err="1"/>
              <a:t>lecturerID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r>
              <a:rPr lang="en-GB" dirty="0">
                <a:sym typeface="Wingdings" panose="05000000000000000000" pitchFamily="2" charset="2"/>
              </a:rPr>
              <a:t> </a:t>
            </a:r>
          </a:p>
          <a:p>
            <a:pPr marL="1097280" lvl="3" indent="0">
              <a:buNone/>
            </a:pPr>
            <a:r>
              <a:rPr lang="en-GB" dirty="0" err="1">
                <a:sym typeface="Wingdings" panose="05000000000000000000" pitchFamily="2" charset="2"/>
              </a:rPr>
              <a:t>moduleCode</a:t>
            </a:r>
            <a:r>
              <a:rPr lang="en-GB" dirty="0">
                <a:sym typeface="Wingdings" panose="05000000000000000000" pitchFamily="2" charset="2"/>
              </a:rPr>
              <a:t> functionally determines </a:t>
            </a:r>
            <a:r>
              <a:rPr lang="en-GB" dirty="0" err="1">
                <a:sym typeface="Wingdings" panose="05000000000000000000" pitchFamily="2" charset="2"/>
              </a:rPr>
              <a:t>lecturerName</a:t>
            </a:r>
            <a:r>
              <a:rPr lang="en-GB" dirty="0">
                <a:sym typeface="Wingdings" panose="05000000000000000000" pitchFamily="2" charset="2"/>
              </a:rPr>
              <a:t> via the </a:t>
            </a:r>
            <a:r>
              <a:rPr lang="en-GB" dirty="0" err="1">
                <a:sym typeface="Wingdings" panose="05000000000000000000" pitchFamily="2" charset="2"/>
              </a:rPr>
              <a:t>lecturerID</a:t>
            </a:r>
            <a:r>
              <a:rPr lang="en-GB" dirty="0">
                <a:sym typeface="Wingdings" panose="05000000000000000000" pitchFamily="2" charset="2"/>
              </a:rPr>
              <a:t>.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Remove this transitive dependency into a separate relation.</a:t>
            </a:r>
            <a:endParaRPr lang="en-GB" dirty="0"/>
          </a:p>
          <a:p>
            <a:pPr marL="0" indent="0">
              <a:buNone/>
            </a:pPr>
            <a:endParaRPr lang="en-GB" sz="32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91A5E57-52CD-962B-D887-C35DEA2A2F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3279" y="1690688"/>
            <a:ext cx="6108721" cy="1536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750461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Third Normal Form (3NF)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994DB-095B-1B53-B38F-A0C444A44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90688"/>
            <a:ext cx="11840066" cy="377196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dirty="0"/>
              <a:t>2NF to 3NF</a:t>
            </a:r>
            <a:endParaRPr lang="en-GB" sz="32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D7A4D0F-BE59-2B26-3FE0-C311E2AA33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5273" y="2541321"/>
            <a:ext cx="9821453" cy="2470066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82D9B89-2F2A-0F42-FDDA-865610FF2E99}"/>
              </a:ext>
            </a:extLst>
          </p:cNvPr>
          <p:cNvSpPr/>
          <p:nvPr/>
        </p:nvSpPr>
        <p:spPr>
          <a:xfrm>
            <a:off x="1033153" y="2341635"/>
            <a:ext cx="5664530" cy="2825677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E35314B-D347-84BB-64E1-60719A5BA708}"/>
              </a:ext>
            </a:extLst>
          </p:cNvPr>
          <p:cNvSpPr/>
          <p:nvPr/>
        </p:nvSpPr>
        <p:spPr>
          <a:xfrm>
            <a:off x="6697683" y="2341634"/>
            <a:ext cx="4309043" cy="2825677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512290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3NF Final conversion results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994DB-095B-1B53-B38F-A0C444A44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90688"/>
            <a:ext cx="11665894" cy="40332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dirty="0"/>
              <a:t>STUDENT(</a:t>
            </a:r>
            <a:r>
              <a:rPr lang="en-US" sz="3200" b="1" u="sng" dirty="0" err="1"/>
              <a:t>studentID</a:t>
            </a:r>
            <a:r>
              <a:rPr lang="en-US" sz="3200" b="1" dirty="0"/>
              <a:t>, </a:t>
            </a:r>
            <a:r>
              <a:rPr lang="en-US" sz="3200" b="1" dirty="0" err="1"/>
              <a:t>studentName</a:t>
            </a:r>
            <a:r>
              <a:rPr lang="en-US" sz="3200" b="1" dirty="0"/>
              <a:t>)</a:t>
            </a:r>
          </a:p>
          <a:p>
            <a:pPr marL="0" indent="0">
              <a:buNone/>
            </a:pPr>
            <a:endParaRPr lang="en-US" sz="3200" b="1" dirty="0"/>
          </a:p>
          <a:p>
            <a:pPr marL="0" indent="0">
              <a:buNone/>
            </a:pPr>
            <a:r>
              <a:rPr lang="en-GB" sz="3200" b="1" dirty="0"/>
              <a:t>MODULE(</a:t>
            </a:r>
            <a:r>
              <a:rPr lang="en-GB" sz="3200" b="1" u="sng" dirty="0" err="1"/>
              <a:t>moduleCode</a:t>
            </a:r>
            <a:r>
              <a:rPr lang="en-GB" sz="3200" b="1" dirty="0"/>
              <a:t>, </a:t>
            </a:r>
            <a:r>
              <a:rPr lang="en-GB" sz="3200" b="1" dirty="0" err="1"/>
              <a:t>moduleName</a:t>
            </a:r>
            <a:r>
              <a:rPr lang="en-GB" sz="3200" b="1" dirty="0"/>
              <a:t>, credits, </a:t>
            </a:r>
            <a:r>
              <a:rPr lang="en-GB" sz="3200" b="1" dirty="0" err="1"/>
              <a:t>lecturerID</a:t>
            </a:r>
            <a:r>
              <a:rPr lang="en-GB" sz="3200" b="1" dirty="0"/>
              <a:t>)</a:t>
            </a:r>
          </a:p>
          <a:p>
            <a:pPr marL="0" indent="0">
              <a:buNone/>
            </a:pPr>
            <a:endParaRPr lang="en-GB" sz="3200" b="1" dirty="0"/>
          </a:p>
          <a:p>
            <a:pPr marL="0" indent="0">
              <a:buNone/>
            </a:pPr>
            <a:r>
              <a:rPr lang="en-GB" sz="3200" b="1" dirty="0"/>
              <a:t>STUDENTMODULE(</a:t>
            </a:r>
            <a:r>
              <a:rPr lang="en-GB" sz="3200" b="1" u="sng" dirty="0" err="1"/>
              <a:t>studentID</a:t>
            </a:r>
            <a:r>
              <a:rPr lang="en-GB" sz="3200" b="1" dirty="0"/>
              <a:t>, </a:t>
            </a:r>
            <a:r>
              <a:rPr lang="en-GB" sz="3200" b="1" u="sng" dirty="0" err="1"/>
              <a:t>moduleCode</a:t>
            </a:r>
            <a:r>
              <a:rPr lang="en-GB" sz="3200" b="1" dirty="0"/>
              <a:t>, mark1, mark2)</a:t>
            </a:r>
          </a:p>
          <a:p>
            <a:pPr marL="0" indent="0">
              <a:buNone/>
            </a:pPr>
            <a:endParaRPr lang="en-GB" sz="3200" b="1" dirty="0"/>
          </a:p>
          <a:p>
            <a:pPr marL="0" indent="0">
              <a:buNone/>
            </a:pPr>
            <a:r>
              <a:rPr lang="en-GB" sz="3200" b="1" dirty="0"/>
              <a:t>LECTURER(</a:t>
            </a:r>
            <a:r>
              <a:rPr lang="en-GB" sz="3200" b="1" u="sng" dirty="0" err="1"/>
              <a:t>lecturerID</a:t>
            </a:r>
            <a:r>
              <a:rPr lang="en-GB" sz="3200" b="1" dirty="0"/>
              <a:t>, </a:t>
            </a:r>
            <a:r>
              <a:rPr lang="en-GB" sz="3200" b="1" dirty="0" err="1"/>
              <a:t>lecturerName</a:t>
            </a:r>
            <a:r>
              <a:rPr lang="en-GB" sz="3200" b="1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912211866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3NF Final conversion results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994DB-095B-1B53-B38F-A0C444A44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90688"/>
            <a:ext cx="2244436" cy="377196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dirty="0" err="1"/>
              <a:t>Normalised</a:t>
            </a:r>
            <a:r>
              <a:rPr lang="en-US" sz="3200" b="1" dirty="0"/>
              <a:t> to 3NF</a:t>
            </a:r>
            <a:endParaRPr lang="en-GB" sz="3200" b="1" dirty="0"/>
          </a:p>
        </p:txBody>
      </p:sp>
      <p:graphicFrame>
        <p:nvGraphicFramePr>
          <p:cNvPr id="7" name="Content Placeholder 3">
            <a:extLst>
              <a:ext uri="{FF2B5EF4-FFF2-40B4-BE49-F238E27FC236}">
                <a16:creationId xmlns:a16="http://schemas.microsoft.com/office/drawing/2014/main" id="{A5418CA9-DA13-DAA3-F8E1-7FFDB9944BC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03011665"/>
              </p:ext>
            </p:extLst>
          </p:nvPr>
        </p:nvGraphicFramePr>
        <p:xfrm>
          <a:off x="7620586" y="3943351"/>
          <a:ext cx="2554477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  <a:gridCol w="1374465">
                  <a:extLst>
                    <a:ext uri="{9D8B030D-6E8A-4147-A177-3AD203B41FA5}">
                      <a16:colId xmlns:a16="http://schemas.microsoft.com/office/drawing/2014/main" val="7590059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lecturerName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Tina Murphy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Tony Shaw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</a:tbl>
          </a:graphicData>
        </a:graphic>
      </p:graphicFrame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90034944-71E4-6091-A165-15D54AA71D0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70093038"/>
              </p:ext>
            </p:extLst>
          </p:nvPr>
        </p:nvGraphicFramePr>
        <p:xfrm>
          <a:off x="6216137" y="1690688"/>
          <a:ext cx="4720048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4135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1504643">
                  <a:extLst>
                    <a:ext uri="{9D8B030D-6E8A-4147-A177-3AD203B41FA5}">
                      <a16:colId xmlns:a16="http://schemas.microsoft.com/office/drawing/2014/main" val="744423079"/>
                    </a:ext>
                  </a:extLst>
                </a:gridCol>
                <a:gridCol w="811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80012">
                  <a:extLst>
                    <a:ext uri="{9D8B030D-6E8A-4147-A177-3AD203B41FA5}">
                      <a16:colId xmlns:a16="http://schemas.microsoft.com/office/drawing/2014/main" val="35244486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credits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lecturerID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Database Systems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LO40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Web Development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Internet Security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LO93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9" name="Content Placeholder 3">
            <a:extLst>
              <a:ext uri="{FF2B5EF4-FFF2-40B4-BE49-F238E27FC236}">
                <a16:creationId xmlns:a16="http://schemas.microsoft.com/office/drawing/2014/main" id="{B96AB278-D4E3-EC55-1E3A-977FE3C8F7D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52985727"/>
              </p:ext>
            </p:extLst>
          </p:nvPr>
        </p:nvGraphicFramePr>
        <p:xfrm>
          <a:off x="1729203" y="3330071"/>
          <a:ext cx="4162180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5813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376673">
                  <a:extLst>
                    <a:ext uri="{9D8B030D-6E8A-4147-A177-3AD203B41FA5}">
                      <a16:colId xmlns:a16="http://schemas.microsoft.com/office/drawing/2014/main" val="987618150"/>
                    </a:ext>
                  </a:extLst>
                </a:gridCol>
                <a:gridCol w="863965">
                  <a:extLst>
                    <a:ext uri="{9D8B030D-6E8A-4147-A177-3AD203B41FA5}">
                      <a16:colId xmlns:a16="http://schemas.microsoft.com/office/drawing/2014/main" val="3632423133"/>
                    </a:ext>
                  </a:extLst>
                </a:gridCol>
                <a:gridCol w="863407">
                  <a:extLst>
                    <a:ext uri="{9D8B030D-6E8A-4147-A177-3AD203B41FA5}">
                      <a16:colId xmlns:a16="http://schemas.microsoft.com/office/drawing/2014/main" val="174227164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moduleCode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mark1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mark2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75.00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65.00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79.50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69.00</a:t>
                      </a: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9223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M5X0110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55.00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52.00</a:t>
                      </a: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41.00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39.00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76547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M5X0104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62.50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67.00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854797231"/>
                  </a:ext>
                </a:extLst>
              </a:tr>
            </a:tbl>
          </a:graphicData>
        </a:graphic>
      </p:graphicFrame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78B3E24E-AC71-C38D-37BF-09C8CA332F7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34665171"/>
              </p:ext>
            </p:extLst>
          </p:nvPr>
        </p:nvGraphicFramePr>
        <p:xfrm>
          <a:off x="3388425" y="1738618"/>
          <a:ext cx="1944215" cy="1259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3921345172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5088415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studentID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</a:t>
                      </a:r>
                      <a:br>
                        <a:rPr lang="en-GB" sz="1400" dirty="0"/>
                      </a:br>
                      <a:r>
                        <a:rPr lang="en-GB" sz="1400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207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P100001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John Kay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343088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P100004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Aline Stewart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478296762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7A0A5029-BACA-DEB3-1FF7-F8CC58AF8A7D}"/>
              </a:ext>
            </a:extLst>
          </p:cNvPr>
          <p:cNvSpPr txBox="1"/>
          <p:nvPr/>
        </p:nvSpPr>
        <p:spPr>
          <a:xfrm>
            <a:off x="3388425" y="1342274"/>
            <a:ext cx="1010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Student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E8BAC18-94D0-D88F-0542-A59E740BDA12}"/>
              </a:ext>
            </a:extLst>
          </p:cNvPr>
          <p:cNvSpPr txBox="1"/>
          <p:nvPr/>
        </p:nvSpPr>
        <p:spPr>
          <a:xfrm>
            <a:off x="1700383" y="2966997"/>
            <a:ext cx="1805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/>
              <a:t>StudentModule</a:t>
            </a:r>
            <a:endParaRPr lang="en-GB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CD29CCF-7D3A-1CFD-E823-507B1391CE85}"/>
              </a:ext>
            </a:extLst>
          </p:cNvPr>
          <p:cNvSpPr txBox="1"/>
          <p:nvPr/>
        </p:nvSpPr>
        <p:spPr>
          <a:xfrm>
            <a:off x="7620586" y="3574019"/>
            <a:ext cx="10949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Lecturer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7008467-D873-16BB-25D0-86032BA8D338}"/>
              </a:ext>
            </a:extLst>
          </p:cNvPr>
          <p:cNvSpPr txBox="1"/>
          <p:nvPr/>
        </p:nvSpPr>
        <p:spPr>
          <a:xfrm>
            <a:off x="6216137" y="1342274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Module</a:t>
            </a:r>
          </a:p>
        </p:txBody>
      </p:sp>
    </p:spTree>
    <p:extLst>
      <p:ext uri="{BB962C8B-B14F-4D97-AF65-F5344CB8AC3E}">
        <p14:creationId xmlns:p14="http://schemas.microsoft.com/office/powerpoint/2010/main" val="2747212276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994DB-095B-1B53-B38F-A0C444A44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347" y="1690688"/>
            <a:ext cx="11481847" cy="400946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3200" b="1" dirty="0"/>
              <a:t>General definitions for 2NF and 3NF:</a:t>
            </a:r>
          </a:p>
          <a:p>
            <a:pPr marL="0" indent="0">
              <a:buNone/>
            </a:pPr>
            <a:r>
              <a:rPr lang="en-US" sz="3200" dirty="0"/>
              <a:t>Second normal form (2NF)</a:t>
            </a:r>
          </a:p>
          <a:p>
            <a:pPr marL="0" indent="0">
              <a:buNone/>
            </a:pPr>
            <a:r>
              <a:rPr lang="en-US" sz="3200" dirty="0"/>
              <a:t>A relation that is in 1NF and every non-primary-key attribute is fully functionally dependent on </a:t>
            </a:r>
            <a:r>
              <a:rPr lang="en-US" sz="3200" b="1" dirty="0"/>
              <a:t>any</a:t>
            </a:r>
            <a:r>
              <a:rPr lang="en-US" sz="3200" dirty="0"/>
              <a:t> candidate key.</a:t>
            </a:r>
          </a:p>
          <a:p>
            <a:pPr marL="0" indent="0">
              <a:buNone/>
            </a:pPr>
            <a:endParaRPr lang="en-US" sz="3200" dirty="0"/>
          </a:p>
          <a:p>
            <a:pPr marL="0" indent="0">
              <a:buNone/>
            </a:pPr>
            <a:r>
              <a:rPr lang="en-US" sz="3200" dirty="0"/>
              <a:t>Third normal form (3NF)</a:t>
            </a:r>
          </a:p>
          <a:p>
            <a:pPr marL="0" indent="0">
              <a:buNone/>
            </a:pPr>
            <a:r>
              <a:rPr lang="en-US" sz="3200" dirty="0"/>
              <a:t>A relation that is in 1NF and 2NF and in which no non-primary-key attribute is transitively dependent on any candidate key.</a:t>
            </a:r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182650247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2170B-9807-B6C4-D605-BA0949A78C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200" dirty="0">
                <a:cs typeface="Times" panose="02020603050405020304" pitchFamily="18" charset="0"/>
              </a:rPr>
              <a:t>We will use normalization in database design to create a set of relations in 3NF normal form:</a:t>
            </a:r>
          </a:p>
          <a:p>
            <a:pPr lvl="1"/>
            <a:r>
              <a:rPr lang="en-US" sz="2800" dirty="0">
                <a:cs typeface="Times" panose="02020603050405020304" pitchFamily="18" charset="0"/>
              </a:rPr>
              <a:t>Each entity has a unique primary key, and each attribute depends upon the primary key</a:t>
            </a:r>
          </a:p>
          <a:p>
            <a:pPr lvl="1"/>
            <a:r>
              <a:rPr lang="en-US" sz="2800" dirty="0">
                <a:cs typeface="Times" panose="02020603050405020304" pitchFamily="18" charset="0"/>
              </a:rPr>
              <a:t>No partial dependency</a:t>
            </a:r>
          </a:p>
          <a:p>
            <a:pPr lvl="1"/>
            <a:r>
              <a:rPr lang="en-US" sz="2800" dirty="0">
                <a:cs typeface="Times" panose="02020603050405020304" pitchFamily="18" charset="0"/>
              </a:rPr>
              <a:t>No transitive dependency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4141652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54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5400" b="1" dirty="0"/>
              <a:t>Database Systems</a:t>
            </a:r>
          </a:p>
          <a:p>
            <a:endParaRPr lang="en-GB" sz="5400" b="1" dirty="0">
              <a:solidFill>
                <a:schemeClr val="bg1"/>
              </a:solidFill>
            </a:endParaRPr>
          </a:p>
          <a:p>
            <a:r>
              <a:rPr lang="en-GB" sz="5400" b="1" dirty="0"/>
              <a:t>Any Questions</a:t>
            </a: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159977400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5328</Words>
  <Application>Microsoft Office PowerPoint</Application>
  <PresentationFormat>Widescreen</PresentationFormat>
  <Paragraphs>713</Paragraphs>
  <Slides>66</Slides>
  <Notes>63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66</vt:i4>
      </vt:variant>
    </vt:vector>
  </HeadingPairs>
  <TitlesOfParts>
    <vt:vector size="77" baseType="lpstr">
      <vt:lpstr>Arial</vt:lpstr>
      <vt:lpstr>Calibri</vt:lpstr>
      <vt:lpstr>Calibri Light</vt:lpstr>
      <vt:lpstr>Tahoma</vt:lpstr>
      <vt:lpstr>Times</vt:lpstr>
      <vt:lpstr>Wingdings</vt:lpstr>
      <vt:lpstr>Wingdings 2</vt:lpstr>
      <vt:lpstr>UWTSD 200 Holding Page</vt:lpstr>
      <vt:lpstr>UWTSD 200_Title Page 2</vt:lpstr>
      <vt:lpstr>UWTSD 200_Text 1</vt:lpstr>
      <vt:lpstr>UWTSD 200_Text 2</vt:lpstr>
      <vt:lpstr>PowerPoint Presentation</vt:lpstr>
      <vt:lpstr>Lecture Objectives</vt:lpstr>
      <vt:lpstr>Normalisation</vt:lpstr>
      <vt:lpstr>Normalisation</vt:lpstr>
      <vt:lpstr>The purpose of Normalisation</vt:lpstr>
      <vt:lpstr>The benefits to Normalisation</vt:lpstr>
      <vt:lpstr>Normalisation supporting DB design</vt:lpstr>
      <vt:lpstr>Redundancy and Anomalies</vt:lpstr>
      <vt:lpstr>Redundancy and Anomalies</vt:lpstr>
      <vt:lpstr>Insertion Anomalies</vt:lpstr>
      <vt:lpstr>Update Anomalies</vt:lpstr>
      <vt:lpstr>Deletion Anomalies</vt:lpstr>
      <vt:lpstr>Decomposing into smaller tables</vt:lpstr>
      <vt:lpstr>Decomposing into smaller tables</vt:lpstr>
      <vt:lpstr>Decomposing into smaller tables</vt:lpstr>
      <vt:lpstr>Decomposing into smaller tables</vt:lpstr>
      <vt:lpstr>Functional Dependencies</vt:lpstr>
      <vt:lpstr>Functional Dependencies</vt:lpstr>
      <vt:lpstr>Functional Dependencies</vt:lpstr>
      <vt:lpstr>Functional Dependencies</vt:lpstr>
      <vt:lpstr>Functional Dependencies</vt:lpstr>
      <vt:lpstr>Full functional dependency</vt:lpstr>
      <vt:lpstr>Full functional dependency</vt:lpstr>
      <vt:lpstr>Full functional dependency</vt:lpstr>
      <vt:lpstr>Full functional dependency</vt:lpstr>
      <vt:lpstr>Full functional dependency</vt:lpstr>
      <vt:lpstr>Transitive Dependency</vt:lpstr>
      <vt:lpstr>Transitive Dependency</vt:lpstr>
      <vt:lpstr>Transitive Dependency - Example</vt:lpstr>
      <vt:lpstr>Dependency Diagram</vt:lpstr>
      <vt:lpstr>Why functional dependency Matters</vt:lpstr>
      <vt:lpstr>PowerPoint Presentation</vt:lpstr>
      <vt:lpstr>Functional dependencies in normalisation</vt:lpstr>
      <vt:lpstr>The Normalisation Process</vt:lpstr>
      <vt:lpstr>The Normalisation Process</vt:lpstr>
      <vt:lpstr>The Normalisation Process</vt:lpstr>
      <vt:lpstr>The Normalisation Process</vt:lpstr>
      <vt:lpstr>The Normalisation Process</vt:lpstr>
      <vt:lpstr>The Normalisation Process - Example</vt:lpstr>
      <vt:lpstr>Unnormalised form (UNF)</vt:lpstr>
      <vt:lpstr>UNF - Example</vt:lpstr>
      <vt:lpstr>First Normal Form (1NF)</vt:lpstr>
      <vt:lpstr>First Normal Form (1NF)</vt:lpstr>
      <vt:lpstr>1NF – Method 1 Example</vt:lpstr>
      <vt:lpstr>1NF – Method 2 Example</vt:lpstr>
      <vt:lpstr>1NF – Method 2 Example</vt:lpstr>
      <vt:lpstr>Second Normal Form (2NF)</vt:lpstr>
      <vt:lpstr>Second Normal Form (2NF)</vt:lpstr>
      <vt:lpstr>Second Normal Form (2NF)</vt:lpstr>
      <vt:lpstr>Second Normal Form (2NF)</vt:lpstr>
      <vt:lpstr>Second Normal Form (2NF)</vt:lpstr>
      <vt:lpstr>Second Normal Form (2NF)</vt:lpstr>
      <vt:lpstr>Second Normal Form (2NF)</vt:lpstr>
      <vt:lpstr>Third Normal Form (3NF)</vt:lpstr>
      <vt:lpstr>Third Normal Form (3NF)</vt:lpstr>
      <vt:lpstr>Third Normal Form (3NF)</vt:lpstr>
      <vt:lpstr>Third Normal Form (3NF)</vt:lpstr>
      <vt:lpstr>Third Normal Form (3NF)</vt:lpstr>
      <vt:lpstr>Third Normal Form (3NF)</vt:lpstr>
      <vt:lpstr>Third Normal Form (3NF)</vt:lpstr>
      <vt:lpstr>Third Normal Form (3NF)</vt:lpstr>
      <vt:lpstr>3NF Final conversion results</vt:lpstr>
      <vt:lpstr>3NF Final conversion results</vt:lpstr>
      <vt:lpstr>Summary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83</cp:revision>
  <dcterms:created xsi:type="dcterms:W3CDTF">2021-03-09T15:35:42Z</dcterms:created>
  <dcterms:modified xsi:type="dcterms:W3CDTF">2026-10-08T13:50:16Z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