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8" r:id="rId3"/>
    <p:sldId id="260" r:id="rId4"/>
    <p:sldId id="261" r:id="rId5"/>
    <p:sldId id="262" r:id="rId6"/>
    <p:sldId id="265" r:id="rId7"/>
    <p:sldId id="264" r:id="rId8"/>
    <p:sldId id="256" r:id="rId9"/>
    <p:sldId id="259"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87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0E9525-8AB3-4F30-BF3A-F60A487ACA56}" v="290" dt="2021-11-06T15:32:04.5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13" autoAdjust="0"/>
    <p:restoredTop sz="94344" autoAdjust="0"/>
  </p:normalViewPr>
  <p:slideViewPr>
    <p:cSldViewPr snapToGrid="0">
      <p:cViewPr varScale="1">
        <p:scale>
          <a:sx n="73" d="100"/>
          <a:sy n="73" d="100"/>
        </p:scale>
        <p:origin x="3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22625F-89A2-4AA5-B6C3-3505EFB20CE1}" type="datetimeFigureOut">
              <a:rPr lang="en-GB" smtClean="0"/>
              <a:t>08/11/2021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56C264-E30E-4D71-B241-64CD2705B115}" type="slidenum">
              <a:rPr lang="en-GB" smtClean="0"/>
              <a:t>‹#›</a:t>
            </a:fld>
            <a:endParaRPr lang="en-GB"/>
          </a:p>
        </p:txBody>
      </p:sp>
    </p:spTree>
    <p:extLst>
      <p:ext uri="{BB962C8B-B14F-4D97-AF65-F5344CB8AC3E}">
        <p14:creationId xmlns:p14="http://schemas.microsoft.com/office/powerpoint/2010/main" val="346931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56C264-E30E-4D71-B241-64CD2705B115}" type="slidenum">
              <a:rPr lang="en-GB" smtClean="0"/>
              <a:t>3</a:t>
            </a:fld>
            <a:endParaRPr lang="en-GB"/>
          </a:p>
        </p:txBody>
      </p:sp>
    </p:spTree>
    <p:extLst>
      <p:ext uri="{BB962C8B-B14F-4D97-AF65-F5344CB8AC3E}">
        <p14:creationId xmlns:p14="http://schemas.microsoft.com/office/powerpoint/2010/main" val="3407802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56C264-E30E-4D71-B241-64CD2705B115}" type="slidenum">
              <a:rPr lang="en-GB" smtClean="0"/>
              <a:t>8</a:t>
            </a:fld>
            <a:endParaRPr lang="en-GB"/>
          </a:p>
        </p:txBody>
      </p:sp>
    </p:spTree>
    <p:extLst>
      <p:ext uri="{BB962C8B-B14F-4D97-AF65-F5344CB8AC3E}">
        <p14:creationId xmlns:p14="http://schemas.microsoft.com/office/powerpoint/2010/main" val="4288271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11/8/2021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3.emf"/></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3" name="Freeform: Shape 3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E5C35FA-18F5-498A-BC09-0B54EF2840D4}"/>
              </a:ext>
            </a:extLst>
          </p:cNvPr>
          <p:cNvSpPr txBox="1"/>
          <p:nvPr/>
        </p:nvSpPr>
        <p:spPr>
          <a:xfrm>
            <a:off x="4547236" y="394626"/>
            <a:ext cx="2828926" cy="1837349"/>
          </a:xfrm>
        </p:spPr>
        <p:txBody>
          <a:bodyPr vert="horz" lIns="91440" tIns="45720" rIns="91440" bIns="45720" rtlCol="0" anchor="ctr">
            <a:normAutofit/>
          </a:bodyPr>
          <a:lstStyle/>
          <a:p>
            <a:pPr algn="ctr">
              <a:lnSpc>
                <a:spcPct val="150000"/>
              </a:lnSpc>
              <a:spcBef>
                <a:spcPct val="0"/>
              </a:spcBef>
              <a:spcAft>
                <a:spcPts val="600"/>
              </a:spcAft>
            </a:pPr>
            <a:r>
              <a:rPr lang="en-US" sz="3600" kern="1200" dirty="0">
                <a:solidFill>
                  <a:schemeClr val="tx2"/>
                </a:solidFill>
                <a:latin typeface="+mj-lt"/>
                <a:ea typeface="+mj-ea"/>
                <a:cs typeface="+mj-cs"/>
              </a:rPr>
              <a:t>   </a:t>
            </a:r>
            <a:r>
              <a:rPr lang="en-US" b="1" u="sng" kern="1200" dirty="0">
                <a:solidFill>
                  <a:schemeClr val="tx2"/>
                </a:solidFill>
                <a:latin typeface="Arial" panose="020B0604020202020204" pitchFamily="34" charset="0"/>
                <a:ea typeface="+mj-ea"/>
                <a:cs typeface="Arial" panose="020B0604020202020204" pitchFamily="34" charset="0"/>
              </a:rPr>
              <a:t>Problem</a:t>
            </a:r>
            <a:r>
              <a:rPr lang="en-US" u="sng" kern="1200" dirty="0">
                <a:solidFill>
                  <a:schemeClr val="tx2"/>
                </a:solidFill>
                <a:latin typeface="Arial" panose="020B0604020202020204" pitchFamily="34" charset="0"/>
                <a:ea typeface="+mj-ea"/>
                <a:cs typeface="Arial" panose="020B0604020202020204" pitchFamily="34" charset="0"/>
              </a:rPr>
              <a:t> </a:t>
            </a:r>
            <a:r>
              <a:rPr lang="en-US" b="1" u="sng" kern="1200" dirty="0">
                <a:solidFill>
                  <a:schemeClr val="tx2"/>
                </a:solidFill>
                <a:latin typeface="Arial" panose="020B0604020202020204" pitchFamily="34" charset="0"/>
                <a:ea typeface="+mj-ea"/>
                <a:cs typeface="Arial" panose="020B0604020202020204" pitchFamily="34" charset="0"/>
              </a:rPr>
              <a:t>solving and</a:t>
            </a:r>
          </a:p>
          <a:p>
            <a:pPr algn="ctr">
              <a:lnSpc>
                <a:spcPct val="150000"/>
              </a:lnSpc>
              <a:spcBef>
                <a:spcPct val="0"/>
              </a:spcBef>
              <a:spcAft>
                <a:spcPts val="600"/>
              </a:spcAft>
            </a:pPr>
            <a:r>
              <a:rPr lang="en-US" b="1" kern="1200" dirty="0">
                <a:solidFill>
                  <a:schemeClr val="tx2"/>
                </a:solidFill>
                <a:latin typeface="Arial" panose="020B0604020202020204" pitchFamily="34" charset="0"/>
                <a:ea typeface="+mj-ea"/>
                <a:cs typeface="Arial" panose="020B0604020202020204" pitchFamily="34" charset="0"/>
              </a:rPr>
              <a:t>   </a:t>
            </a:r>
            <a:r>
              <a:rPr lang="en-US" b="1" u="sng" kern="1200" dirty="0">
                <a:solidFill>
                  <a:schemeClr val="tx2"/>
                </a:solidFill>
                <a:latin typeface="Arial" panose="020B0604020202020204" pitchFamily="34" charset="0"/>
                <a:ea typeface="+mj-ea"/>
                <a:cs typeface="Arial" panose="020B0604020202020204" pitchFamily="34" charset="0"/>
              </a:rPr>
              <a:t>decision making</a:t>
            </a:r>
          </a:p>
        </p:txBody>
      </p:sp>
      <p:sp>
        <p:nvSpPr>
          <p:cNvPr id="4" name="TextBox 3">
            <a:extLst>
              <a:ext uri="{FF2B5EF4-FFF2-40B4-BE49-F238E27FC236}">
                <a16:creationId xmlns:a16="http://schemas.microsoft.com/office/drawing/2014/main" id="{E40265F8-4A16-4DBD-BC3C-B750F7D0CFC9}"/>
              </a:ext>
            </a:extLst>
          </p:cNvPr>
          <p:cNvSpPr txBox="1"/>
          <p:nvPr/>
        </p:nvSpPr>
        <p:spPr>
          <a:xfrm>
            <a:off x="4547236" y="3054250"/>
            <a:ext cx="5709721" cy="2430864"/>
          </a:xfrm>
        </p:spPr>
        <p:txBody>
          <a:bodyPr vert="horz" lIns="91440" tIns="45720" rIns="91440" bIns="45720" rtlCol="0" anchor="t">
            <a:normAutofit fontScale="25000" lnSpcReduction="20000"/>
          </a:bodyPr>
          <a:lstStyle/>
          <a:p>
            <a:pPr>
              <a:lnSpc>
                <a:spcPct val="90000"/>
              </a:lnSpc>
              <a:spcAft>
                <a:spcPts val="600"/>
              </a:spcAft>
            </a:pPr>
            <a:r>
              <a:rPr lang="en-US" sz="1100" dirty="0">
                <a:solidFill>
                  <a:schemeClr val="tx2"/>
                </a:solidFill>
              </a:rPr>
              <a:t> </a:t>
            </a:r>
            <a:endParaRPr lang="en-US" sz="2800" dirty="0">
              <a:solidFill>
                <a:schemeClr val="tx2"/>
              </a:solidFill>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Student Name: Louise Catherine Franklin</a:t>
            </a:r>
          </a:p>
          <a:p>
            <a:pPr indent="-228600">
              <a:lnSpc>
                <a:spcPct val="17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Student Id:2025915</a:t>
            </a:r>
          </a:p>
          <a:p>
            <a:pPr indent="-228600">
              <a:lnSpc>
                <a:spcPct val="170000"/>
              </a:lnSpc>
              <a:spcAft>
                <a:spcPts val="600"/>
              </a:spcAft>
              <a:buFont typeface="Arial" panose="020B0604020202020204" pitchFamily="34" charset="0"/>
              <a:buChar char="•"/>
            </a:pPr>
            <a:endParaRPr lang="en-US" sz="4400" dirty="0">
              <a:solidFill>
                <a:schemeClr val="tx2"/>
              </a:solidFill>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Module Code: BMSW4004</a:t>
            </a:r>
          </a:p>
          <a:p>
            <a:pPr indent="-228600">
              <a:lnSpc>
                <a:spcPct val="17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 </a:t>
            </a:r>
          </a:p>
          <a:p>
            <a:pPr indent="-228600">
              <a:lnSpc>
                <a:spcPct val="17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Module Title: Problem Solving and Decision Making</a:t>
            </a:r>
          </a:p>
          <a:p>
            <a:pPr indent="-228600">
              <a:lnSpc>
                <a:spcPct val="170000"/>
              </a:lnSpc>
              <a:spcAft>
                <a:spcPts val="600"/>
              </a:spcAft>
              <a:buFont typeface="Arial" panose="020B0604020202020204" pitchFamily="34" charset="0"/>
              <a:buChar char="•"/>
            </a:pPr>
            <a:endParaRPr lang="en-US" sz="2800" dirty="0">
              <a:solidFill>
                <a:schemeClr val="tx2"/>
              </a:solidFill>
              <a:latin typeface="Arial" panose="020B0604020202020204" pitchFamily="34" charset="0"/>
              <a:cs typeface="Arial" panose="020B0604020202020204" pitchFamily="34" charset="0"/>
            </a:endParaRPr>
          </a:p>
          <a:p>
            <a:pPr indent="-228600">
              <a:lnSpc>
                <a:spcPct val="170000"/>
              </a:lnSpc>
              <a:spcAft>
                <a:spcPts val="600"/>
              </a:spcAft>
              <a:buFont typeface="Arial" panose="020B0604020202020204" pitchFamily="34" charset="0"/>
              <a:buChar char="•"/>
            </a:pPr>
            <a:r>
              <a:rPr lang="en-US" sz="4400" dirty="0">
                <a:solidFill>
                  <a:schemeClr val="tx2"/>
                </a:solidFill>
                <a:latin typeface="Arial" panose="020B0604020202020204" pitchFamily="34" charset="0"/>
                <a:cs typeface="Arial" panose="020B0604020202020204" pitchFamily="34" charset="0"/>
              </a:rPr>
              <a:t>Lecturer: </a:t>
            </a:r>
            <a:r>
              <a:rPr lang="en-US" sz="4400" dirty="0" err="1">
                <a:solidFill>
                  <a:schemeClr val="tx2"/>
                </a:solidFill>
                <a:latin typeface="Arial" panose="020B0604020202020204" pitchFamily="34" charset="0"/>
                <a:cs typeface="Arial" panose="020B0604020202020204" pitchFamily="34" charset="0"/>
              </a:rPr>
              <a:t>Sujeewa</a:t>
            </a:r>
            <a:r>
              <a:rPr lang="en-US" sz="4400" dirty="0">
                <a:solidFill>
                  <a:schemeClr val="tx2"/>
                </a:solidFill>
                <a:latin typeface="Arial" panose="020B0604020202020204" pitchFamily="34" charset="0"/>
                <a:cs typeface="Arial" panose="020B0604020202020204" pitchFamily="34" charset="0"/>
              </a:rPr>
              <a:t> Herath</a:t>
            </a:r>
          </a:p>
          <a:p>
            <a:pPr indent="-228600">
              <a:lnSpc>
                <a:spcPct val="90000"/>
              </a:lnSpc>
              <a:spcAft>
                <a:spcPts val="600"/>
              </a:spcAft>
              <a:buFont typeface="Arial" panose="020B0604020202020204" pitchFamily="34" charset="0"/>
              <a:buChar char="•"/>
            </a:pPr>
            <a:endParaRPr lang="en-US" sz="1100" dirty="0">
              <a:solidFill>
                <a:schemeClr val="tx2"/>
              </a:solidFill>
            </a:endParaRPr>
          </a:p>
        </p:txBody>
      </p:sp>
      <p:grpSp>
        <p:nvGrpSpPr>
          <p:cNvPr id="38" name="Group 3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9" name="Freeform: Shape 3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2" name="Freeform: Shape 4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10153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961ED193-FF68-46A9-B5C4-90DF0A3E0930}"/>
              </a:ext>
            </a:extLst>
          </p:cNvPr>
          <p:cNvSpPr txBox="1"/>
          <p:nvPr/>
        </p:nvSpPr>
        <p:spPr>
          <a:xfrm>
            <a:off x="1179226" y="1280679"/>
            <a:ext cx="9833548" cy="1325563"/>
          </a:xfrm>
        </p:spPr>
        <p:txBody>
          <a:bodyPr vert="horz" lIns="91440" tIns="45720" rIns="91440" bIns="45720" rtlCol="0" anchor="b">
            <a:normAutofit/>
          </a:bodyPr>
          <a:lstStyle/>
          <a:p>
            <a:pPr algn="ctr">
              <a:lnSpc>
                <a:spcPct val="150000"/>
              </a:lnSpc>
              <a:spcBef>
                <a:spcPct val="0"/>
              </a:spcBef>
              <a:spcAft>
                <a:spcPts val="600"/>
              </a:spcAft>
            </a:pPr>
            <a:r>
              <a:rPr lang="en-US" b="1" kern="1200" dirty="0">
                <a:solidFill>
                  <a:schemeClr val="tx2"/>
                </a:solidFill>
                <a:latin typeface="Arial" panose="020B0604020202020204" pitchFamily="34" charset="0"/>
                <a:ea typeface="+mj-ea"/>
                <a:cs typeface="Arial" panose="020B0604020202020204" pitchFamily="34" charset="0"/>
              </a:rPr>
              <a:t>Content page   </a:t>
            </a:r>
          </a:p>
          <a:p>
            <a:pPr algn="ctr">
              <a:lnSpc>
                <a:spcPct val="90000"/>
              </a:lnSpc>
              <a:spcBef>
                <a:spcPct val="0"/>
              </a:spcBef>
              <a:spcAft>
                <a:spcPts val="600"/>
              </a:spcAft>
            </a:pPr>
            <a:r>
              <a:rPr lang="en-US" sz="3600" b="1" kern="1200" dirty="0">
                <a:solidFill>
                  <a:schemeClr val="tx2"/>
                </a:solidFill>
                <a:latin typeface="+mj-lt"/>
                <a:ea typeface="+mj-ea"/>
                <a:cs typeface="+mj-cs"/>
              </a:rPr>
              <a:t>    </a:t>
            </a:r>
          </a:p>
        </p:txBody>
      </p:sp>
      <p:grpSp>
        <p:nvGrpSpPr>
          <p:cNvPr id="39"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E9BE551F-8685-4873-AEE5-D622FAA3158C}"/>
              </a:ext>
            </a:extLst>
          </p:cNvPr>
          <p:cNvSpPr txBox="1"/>
          <p:nvPr/>
        </p:nvSpPr>
        <p:spPr>
          <a:xfrm>
            <a:off x="5181210" y="2777329"/>
            <a:ext cx="4089460" cy="2693976"/>
          </a:xfrm>
        </p:spPr>
        <p:txBody>
          <a:bodyPr vert="horz" lIns="91440" tIns="45720" rIns="91440" bIns="45720" rtlCol="0">
            <a:normAutofit fontScale="92500" lnSpcReduction="10000"/>
          </a:bodyPr>
          <a:lstStyle/>
          <a:p>
            <a:pPr marL="285750" indent="-228600">
              <a:lnSpc>
                <a:spcPct val="90000"/>
              </a:lnSpc>
              <a:spcAft>
                <a:spcPts val="600"/>
              </a:spcAft>
              <a:buFont typeface="Arial" panose="020B0604020202020204" pitchFamily="34" charset="0"/>
              <a:buChar char="•"/>
            </a:pPr>
            <a:r>
              <a:rPr lang="en-US" sz="1100" dirty="0">
                <a:solidFill>
                  <a:schemeClr val="tx2"/>
                </a:solidFill>
              </a:rPr>
              <a:t>Introduction</a:t>
            </a:r>
          </a:p>
          <a:p>
            <a:pPr indent="-228600">
              <a:lnSpc>
                <a:spcPct val="90000"/>
              </a:lnSpc>
              <a:spcAft>
                <a:spcPts val="600"/>
              </a:spcAft>
              <a:buFont typeface="Arial" panose="020B0604020202020204" pitchFamily="34" charset="0"/>
              <a:buChar char="•"/>
            </a:pPr>
            <a:endParaRPr lang="en-US" sz="1100" dirty="0">
              <a:solidFill>
                <a:schemeClr val="tx2"/>
              </a:solidFill>
            </a:endParaRPr>
          </a:p>
          <a:p>
            <a:pPr marL="285750" indent="-228600">
              <a:lnSpc>
                <a:spcPct val="90000"/>
              </a:lnSpc>
              <a:spcAft>
                <a:spcPts val="600"/>
              </a:spcAft>
              <a:buFont typeface="Arial" panose="020B0604020202020204" pitchFamily="34" charset="0"/>
              <a:buChar char="•"/>
            </a:pPr>
            <a:r>
              <a:rPr lang="en-US" sz="1100" dirty="0">
                <a:solidFill>
                  <a:schemeClr val="tx2"/>
                </a:solidFill>
              </a:rPr>
              <a:t>What is work related stress?</a:t>
            </a:r>
          </a:p>
          <a:p>
            <a:pPr indent="-228600">
              <a:lnSpc>
                <a:spcPct val="90000"/>
              </a:lnSpc>
              <a:spcAft>
                <a:spcPts val="600"/>
              </a:spcAft>
              <a:buFont typeface="Arial" panose="020B0604020202020204" pitchFamily="34" charset="0"/>
              <a:buChar char="•"/>
            </a:pPr>
            <a:endParaRPr lang="en-US" sz="1100" dirty="0">
              <a:solidFill>
                <a:schemeClr val="tx2"/>
              </a:solidFill>
            </a:endParaRPr>
          </a:p>
          <a:p>
            <a:pPr marL="285750" indent="-228600">
              <a:lnSpc>
                <a:spcPct val="90000"/>
              </a:lnSpc>
              <a:spcAft>
                <a:spcPts val="600"/>
              </a:spcAft>
              <a:buFont typeface="Arial" panose="020B0604020202020204" pitchFamily="34" charset="0"/>
              <a:buChar char="•"/>
            </a:pPr>
            <a:r>
              <a:rPr lang="en-US" sz="1100" dirty="0">
                <a:solidFill>
                  <a:schemeClr val="tx2"/>
                </a:solidFill>
              </a:rPr>
              <a:t> Fishbone Analysis</a:t>
            </a:r>
          </a:p>
          <a:p>
            <a:pPr marL="285750" indent="-228600">
              <a:lnSpc>
                <a:spcPct val="90000"/>
              </a:lnSpc>
              <a:spcAft>
                <a:spcPts val="600"/>
              </a:spcAft>
              <a:buFont typeface="Arial" panose="020B0604020202020204" pitchFamily="34" charset="0"/>
              <a:buChar char="•"/>
            </a:pPr>
            <a:endParaRPr lang="en-US" sz="1100" dirty="0">
              <a:solidFill>
                <a:schemeClr val="tx2"/>
              </a:solidFill>
            </a:endParaRPr>
          </a:p>
          <a:p>
            <a:pPr marL="285750" indent="-228600">
              <a:lnSpc>
                <a:spcPct val="90000"/>
              </a:lnSpc>
              <a:spcAft>
                <a:spcPts val="600"/>
              </a:spcAft>
              <a:buFont typeface="Arial" panose="020B0604020202020204" pitchFamily="34" charset="0"/>
              <a:buChar char="•"/>
            </a:pPr>
            <a:r>
              <a:rPr lang="en-US" sz="1100" dirty="0">
                <a:solidFill>
                  <a:schemeClr val="tx2"/>
                </a:solidFill>
              </a:rPr>
              <a:t>Pestel Analysis</a:t>
            </a:r>
          </a:p>
          <a:p>
            <a:pPr marL="285750" indent="-228600">
              <a:lnSpc>
                <a:spcPct val="90000"/>
              </a:lnSpc>
              <a:spcAft>
                <a:spcPts val="600"/>
              </a:spcAft>
              <a:buFont typeface="Arial" panose="020B0604020202020204" pitchFamily="34" charset="0"/>
              <a:buChar char="•"/>
            </a:pPr>
            <a:endParaRPr lang="en-US" sz="1100" dirty="0">
              <a:solidFill>
                <a:schemeClr val="tx2"/>
              </a:solidFill>
            </a:endParaRPr>
          </a:p>
          <a:p>
            <a:pPr marL="285750" indent="-228600">
              <a:lnSpc>
                <a:spcPct val="90000"/>
              </a:lnSpc>
              <a:spcAft>
                <a:spcPts val="600"/>
              </a:spcAft>
              <a:buFont typeface="Arial" panose="020B0604020202020204" pitchFamily="34" charset="0"/>
              <a:buChar char="•"/>
            </a:pPr>
            <a:r>
              <a:rPr lang="en-US" sz="1100" dirty="0">
                <a:solidFill>
                  <a:schemeClr val="tx2"/>
                </a:solidFill>
              </a:rPr>
              <a:t>P.M.I Analysis</a:t>
            </a:r>
          </a:p>
          <a:p>
            <a:pPr marL="285750" indent="-228600">
              <a:lnSpc>
                <a:spcPct val="90000"/>
              </a:lnSpc>
              <a:spcAft>
                <a:spcPts val="600"/>
              </a:spcAft>
              <a:buFont typeface="Arial" panose="020B0604020202020204" pitchFamily="34" charset="0"/>
              <a:buChar char="•"/>
            </a:pPr>
            <a:endParaRPr lang="en-US" sz="1100" dirty="0">
              <a:solidFill>
                <a:schemeClr val="tx2"/>
              </a:solidFill>
            </a:endParaRPr>
          </a:p>
          <a:p>
            <a:pPr marL="285750" indent="-228600">
              <a:lnSpc>
                <a:spcPct val="90000"/>
              </a:lnSpc>
              <a:spcAft>
                <a:spcPts val="600"/>
              </a:spcAft>
              <a:buFont typeface="Arial" panose="020B0604020202020204" pitchFamily="34" charset="0"/>
              <a:buChar char="•"/>
            </a:pPr>
            <a:r>
              <a:rPr lang="en-US" sz="1100" dirty="0">
                <a:solidFill>
                  <a:schemeClr val="tx2"/>
                </a:solidFill>
              </a:rPr>
              <a:t>Ways to lower stress in the workplace</a:t>
            </a:r>
          </a:p>
          <a:p>
            <a:pPr marL="285750" indent="-228600">
              <a:lnSpc>
                <a:spcPct val="90000"/>
              </a:lnSpc>
              <a:spcAft>
                <a:spcPts val="600"/>
              </a:spcAft>
              <a:buFont typeface="Arial" panose="020B0604020202020204" pitchFamily="34" charset="0"/>
              <a:buChar char="•"/>
            </a:pPr>
            <a:endParaRPr lang="en-US" sz="1100" dirty="0">
              <a:solidFill>
                <a:schemeClr val="tx2"/>
              </a:solidFill>
            </a:endParaRPr>
          </a:p>
          <a:p>
            <a:pPr marL="285750" indent="-228600">
              <a:lnSpc>
                <a:spcPct val="90000"/>
              </a:lnSpc>
              <a:spcAft>
                <a:spcPts val="600"/>
              </a:spcAft>
              <a:buFont typeface="Arial" panose="020B0604020202020204" pitchFamily="34" charset="0"/>
              <a:buChar char="•"/>
            </a:pPr>
            <a:r>
              <a:rPr lang="en-US" sz="1100" dirty="0">
                <a:solidFill>
                  <a:schemeClr val="tx2"/>
                </a:solidFill>
              </a:rPr>
              <a:t>Conclusion</a:t>
            </a:r>
          </a:p>
        </p:txBody>
      </p:sp>
      <p:grpSp>
        <p:nvGrpSpPr>
          <p:cNvPr id="40"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53650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790F87ED-1F0C-48B4-8312-2A3A1A037376}"/>
              </a:ext>
            </a:extLst>
          </p:cNvPr>
          <p:cNvSpPr txBox="1"/>
          <p:nvPr/>
        </p:nvSpPr>
        <p:spPr>
          <a:xfrm>
            <a:off x="3027924" y="991261"/>
            <a:ext cx="5754696" cy="1837349"/>
          </a:xfrm>
        </p:spPr>
        <p:txBody>
          <a:bodyPr vert="horz" lIns="91440" tIns="45720" rIns="91440" bIns="45720" rtlCol="0" anchor="ctr">
            <a:normAutofit/>
          </a:bodyPr>
          <a:lstStyle/>
          <a:p>
            <a:pPr algn="ctr">
              <a:lnSpc>
                <a:spcPct val="150000"/>
              </a:lnSpc>
              <a:spcBef>
                <a:spcPct val="0"/>
              </a:spcBef>
              <a:spcAft>
                <a:spcPts val="600"/>
              </a:spcAft>
            </a:pPr>
            <a:r>
              <a:rPr lang="en-US" b="1" u="sng" kern="1200" dirty="0">
                <a:solidFill>
                  <a:schemeClr val="tx2"/>
                </a:solidFill>
                <a:latin typeface="Arial" panose="020B0604020202020204" pitchFamily="34" charset="0"/>
                <a:ea typeface="+mj-ea"/>
                <a:cs typeface="Arial" panose="020B0604020202020204" pitchFamily="34" charset="0"/>
              </a:rPr>
              <a:t>Introduction</a:t>
            </a:r>
          </a:p>
        </p:txBody>
      </p:sp>
      <p:sp>
        <p:nvSpPr>
          <p:cNvPr id="4" name="TextBox 3">
            <a:extLst>
              <a:ext uri="{FF2B5EF4-FFF2-40B4-BE49-F238E27FC236}">
                <a16:creationId xmlns:a16="http://schemas.microsoft.com/office/drawing/2014/main" id="{2BA22697-E374-4FAD-83FA-85348298ED3D}"/>
              </a:ext>
            </a:extLst>
          </p:cNvPr>
          <p:cNvSpPr txBox="1"/>
          <p:nvPr/>
        </p:nvSpPr>
        <p:spPr>
          <a:xfrm>
            <a:off x="3050412" y="2979336"/>
            <a:ext cx="5709721" cy="2430864"/>
          </a:xfrm>
        </p:spPr>
        <p:txBody>
          <a:bodyPr vert="horz" lIns="91440" tIns="45720" rIns="91440" bIns="45720" rtlCol="0" anchor="t">
            <a:normAutofit/>
          </a:bodyPr>
          <a:lstStyle/>
          <a:p>
            <a:pPr>
              <a:lnSpc>
                <a:spcPct val="150000"/>
              </a:lnSpc>
              <a:spcAft>
                <a:spcPts val="600"/>
              </a:spcAft>
            </a:pPr>
            <a:endParaRPr lang="en-US" sz="1100" dirty="0">
              <a:solidFill>
                <a:schemeClr val="tx2"/>
              </a:solidFill>
              <a:latin typeface="Arial" panose="020B0604020202020204" pitchFamily="34" charset="0"/>
              <a:cs typeface="Arial" panose="020B0604020202020204" pitchFamily="34" charset="0"/>
            </a:endParaRPr>
          </a:p>
        </p:txBody>
      </p:sp>
      <p:grpSp>
        <p:nvGrpSpPr>
          <p:cNvPr id="19" name="Group 18">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8" name="Picture 2" descr="Work related stress stock illustration. Illustration of background -  37103518">
            <a:extLst>
              <a:ext uri="{FF2B5EF4-FFF2-40B4-BE49-F238E27FC236}">
                <a16:creationId xmlns:a16="http://schemas.microsoft.com/office/drawing/2014/main" id="{F780FC24-21DF-4D13-A3E2-21EC3C0988A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3" r="-772" b="9069"/>
          <a:stretch/>
        </p:blipFill>
        <p:spPr bwMode="auto">
          <a:xfrm>
            <a:off x="0" y="4743451"/>
            <a:ext cx="2143125" cy="21145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AA7F5D0-41F5-4587-B71C-210D9F9FC28C}"/>
              </a:ext>
            </a:extLst>
          </p:cNvPr>
          <p:cNvSpPr txBox="1"/>
          <p:nvPr/>
        </p:nvSpPr>
        <p:spPr>
          <a:xfrm>
            <a:off x="2887344" y="3083749"/>
            <a:ext cx="6694806" cy="1585242"/>
          </a:xfrm>
          <a:prstGeom prst="rect">
            <a:avLst/>
          </a:prstGeom>
          <a:noFill/>
        </p:spPr>
        <p:txBody>
          <a:bodyPr wrap="square" rtlCol="0">
            <a:spAutoFit/>
          </a:bodyPr>
          <a:lstStyle/>
          <a:p>
            <a:pPr>
              <a:lnSpc>
                <a:spcPct val="150000"/>
              </a:lnSpc>
            </a:pPr>
            <a:r>
              <a:rPr lang="en-GB" sz="1100" kern="1200" dirty="0">
                <a:solidFill>
                  <a:srgbClr val="000000"/>
                </a:solidFill>
                <a:effectLst/>
                <a:latin typeface="Arial" panose="020B0604020202020204" pitchFamily="34" charset="0"/>
                <a:ea typeface="Times New Roman" panose="02020603050405020304" pitchFamily="18" charset="0"/>
              </a:rPr>
              <a:t>On a day-to-day basis many of us suffer with work related stress. Work related stress could cause you to not be your effective self when it comes to work sharing your workload and communicating with your co-workers could help to relief some of the pressures coursed from work. Not finding solutions to work related stress could help towards life-long illnesses for workers. In this presentation I will be giving you an insight of work-related stress its causes and effects and showing how using diagrams such as a Fishbone analysis and a Pestel analysis can help reduce problems and solve them.</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51044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41" name="Rectangle 70">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7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7DCD1F1-B557-40FB-9F1E-6C75CA3173EA}"/>
              </a:ext>
            </a:extLst>
          </p:cNvPr>
          <p:cNvSpPr txBox="1"/>
          <p:nvPr/>
        </p:nvSpPr>
        <p:spPr>
          <a:xfrm>
            <a:off x="476503" y="2945337"/>
            <a:ext cx="10640754" cy="775845"/>
          </a:xfrm>
        </p:spPr>
        <p:txBody>
          <a:bodyPr vert="horz" lIns="91440" tIns="45720" rIns="91440" bIns="45720" rtlCol="0" anchor="b">
            <a:normAutofit fontScale="92500" lnSpcReduction="20000"/>
          </a:bodyPr>
          <a:lstStyle/>
          <a:p>
            <a:pPr algn="ctr">
              <a:lnSpc>
                <a:spcPct val="150000"/>
              </a:lnSpc>
              <a:spcBef>
                <a:spcPct val="0"/>
              </a:spcBef>
              <a:spcAft>
                <a:spcPts val="600"/>
              </a:spcAft>
            </a:pPr>
            <a:r>
              <a:rPr lang="en-US" b="1" u="sng" kern="1200" dirty="0">
                <a:solidFill>
                  <a:schemeClr val="tx2"/>
                </a:solidFill>
                <a:latin typeface="Arial" panose="020B0604020202020204" pitchFamily="34" charset="0"/>
                <a:ea typeface="+mj-ea"/>
                <a:cs typeface="Arial" panose="020B0604020202020204" pitchFamily="34" charset="0"/>
              </a:rPr>
              <a:t>What</a:t>
            </a:r>
            <a:r>
              <a:rPr lang="en-US" sz="4000" b="1" u="sng" kern="1200" dirty="0">
                <a:solidFill>
                  <a:schemeClr val="tx2"/>
                </a:solidFill>
                <a:latin typeface="+mj-lt"/>
                <a:ea typeface="+mj-ea"/>
                <a:cs typeface="+mj-cs"/>
              </a:rPr>
              <a:t> </a:t>
            </a:r>
            <a:r>
              <a:rPr lang="en-US" b="1" u="sng" kern="1200" dirty="0">
                <a:solidFill>
                  <a:schemeClr val="tx2"/>
                </a:solidFill>
                <a:latin typeface="Arial" panose="020B0604020202020204" pitchFamily="34" charset="0"/>
                <a:ea typeface="+mj-ea"/>
                <a:cs typeface="Arial" panose="020B0604020202020204" pitchFamily="34" charset="0"/>
              </a:rPr>
              <a:t>is work related  stress ?</a:t>
            </a:r>
          </a:p>
        </p:txBody>
      </p:sp>
      <p:grpSp>
        <p:nvGrpSpPr>
          <p:cNvPr id="1043" name="Group 74">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76" name="Freeform: Shape 75">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Shape 76">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9" name="Freeform: Shape 78">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What Causes Work Stress And How Can You Manage It? | Ideagen">
            <a:extLst>
              <a:ext uri="{FF2B5EF4-FFF2-40B4-BE49-F238E27FC236}">
                <a16:creationId xmlns:a16="http://schemas.microsoft.com/office/drawing/2014/main" id="{64CEC665-467A-4BC0-A4AF-6464EC1A4D8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377" y="320231"/>
            <a:ext cx="11015794" cy="2836567"/>
          </a:xfrm>
          <a:prstGeom prst="rect">
            <a:avLst/>
          </a:prstGeom>
          <a:noFill/>
          <a:extLst>
            <a:ext uri="{909E8E84-426E-40DD-AFC4-6F175D3DCCD1}">
              <a14:hiddenFill xmlns:a14="http://schemas.microsoft.com/office/drawing/2010/main">
                <a:solidFill>
                  <a:srgbClr val="FFFFFF"/>
                </a:solidFill>
              </a14:hiddenFill>
            </a:ext>
          </a:extLst>
        </p:spPr>
      </p:pic>
      <p:grpSp>
        <p:nvGrpSpPr>
          <p:cNvPr id="1044" name="Group 80">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82" name="Freeform: Shape 81">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Freeform: Shape 83">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Freeform: Shape 84">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F2D37F45-DC6F-4AF2-98DD-459061F64DBD}"/>
              </a:ext>
            </a:extLst>
          </p:cNvPr>
          <p:cNvSpPr txBox="1"/>
          <p:nvPr/>
        </p:nvSpPr>
        <p:spPr>
          <a:xfrm>
            <a:off x="3591842" y="4322879"/>
            <a:ext cx="4410075" cy="938719"/>
          </a:xfrm>
          <a:prstGeom prst="rect">
            <a:avLst/>
          </a:prstGeom>
          <a:noFill/>
        </p:spPr>
        <p:txBody>
          <a:bodyPr wrap="square" rtlCol="0">
            <a:spAutoFit/>
          </a:bodyPr>
          <a:lstStyle/>
          <a:p>
            <a:r>
              <a:rPr lang="en-GB" sz="1100" kern="1200" dirty="0">
                <a:solidFill>
                  <a:srgbClr val="000000"/>
                </a:solidFill>
                <a:effectLst/>
                <a:latin typeface="Arial" panose="020B0604020202020204" pitchFamily="34" charset="0"/>
                <a:ea typeface="Times New Roman" panose="02020603050405020304" pitchFamily="18" charset="0"/>
              </a:rPr>
              <a:t>When we talk about work related stress, people may consider that to be from not enjoying your job. That is not the case for many people. Work related stress can be caused through language barriers, poor communication, and even Poor leadership. Finding a solution and trying to fix your problem could relief some work related stress. </a:t>
            </a:r>
            <a:endParaRPr lang="en-GB" sz="1100" dirty="0"/>
          </a:p>
        </p:txBody>
      </p:sp>
    </p:spTree>
    <p:extLst>
      <p:ext uri="{BB962C8B-B14F-4D97-AF65-F5344CB8AC3E}">
        <p14:creationId xmlns:p14="http://schemas.microsoft.com/office/powerpoint/2010/main" val="757072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Rectangle 1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6C2CC03-9774-438F-8AEF-6F6E07E4B2F2}"/>
              </a:ext>
            </a:extLst>
          </p:cNvPr>
          <p:cNvSpPr txBox="1"/>
          <p:nvPr/>
        </p:nvSpPr>
        <p:spPr>
          <a:xfrm>
            <a:off x="4702175" y="152207"/>
            <a:ext cx="3469583" cy="547855"/>
          </a:xfrm>
        </p:spPr>
        <p:txBody>
          <a:bodyPr vert="horz" lIns="91440" tIns="45720" rIns="91440" bIns="45720" rtlCol="0" anchor="b">
            <a:normAutofit/>
          </a:bodyPr>
          <a:lstStyle/>
          <a:p>
            <a:pPr algn="ctr">
              <a:lnSpc>
                <a:spcPct val="150000"/>
              </a:lnSpc>
              <a:spcBef>
                <a:spcPct val="0"/>
              </a:spcBef>
              <a:spcAft>
                <a:spcPts val="600"/>
              </a:spcAft>
            </a:pPr>
            <a:r>
              <a:rPr lang="en-US" b="1" u="sng" kern="1200" dirty="0">
                <a:solidFill>
                  <a:schemeClr val="tx2"/>
                </a:solidFill>
                <a:latin typeface="Arial" panose="020B0604020202020204" pitchFamily="34" charset="0"/>
                <a:ea typeface="+mj-ea"/>
                <a:cs typeface="Arial" panose="020B0604020202020204" pitchFamily="34" charset="0"/>
              </a:rPr>
              <a:t>Fishbone</a:t>
            </a:r>
            <a:r>
              <a:rPr lang="en-US" kern="1200" dirty="0">
                <a:solidFill>
                  <a:schemeClr val="tx2"/>
                </a:solidFill>
                <a:latin typeface="Arial" panose="020B0604020202020204" pitchFamily="34" charset="0"/>
                <a:ea typeface="+mj-ea"/>
                <a:cs typeface="Arial" panose="020B0604020202020204" pitchFamily="34" charset="0"/>
              </a:rPr>
              <a:t> </a:t>
            </a:r>
            <a:r>
              <a:rPr lang="en-US" b="1" u="sng" kern="1200" dirty="0">
                <a:solidFill>
                  <a:schemeClr val="tx2"/>
                </a:solidFill>
                <a:latin typeface="Arial" panose="020B0604020202020204" pitchFamily="34" charset="0"/>
                <a:ea typeface="+mj-ea"/>
                <a:cs typeface="Arial" panose="020B0604020202020204" pitchFamily="34" charset="0"/>
              </a:rPr>
              <a:t>Analysis</a:t>
            </a:r>
          </a:p>
        </p:txBody>
      </p:sp>
      <p:grpSp>
        <p:nvGrpSpPr>
          <p:cNvPr id="13" name="Group 1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18" name="Object 17">
            <a:extLst>
              <a:ext uri="{FF2B5EF4-FFF2-40B4-BE49-F238E27FC236}">
                <a16:creationId xmlns:a16="http://schemas.microsoft.com/office/drawing/2014/main" id="{EE3D9191-91AE-44F7-B7D5-7B20D5937E53}"/>
              </a:ext>
            </a:extLst>
          </p:cNvPr>
          <p:cNvGraphicFramePr>
            <a:graphicFrameLocks noChangeAspect="1"/>
          </p:cNvGraphicFramePr>
          <p:nvPr>
            <p:extLst>
              <p:ext uri="{D42A27DB-BD31-4B8C-83A1-F6EECF244321}">
                <p14:modId xmlns:p14="http://schemas.microsoft.com/office/powerpoint/2010/main" val="3688711665"/>
              </p:ext>
            </p:extLst>
          </p:nvPr>
        </p:nvGraphicFramePr>
        <p:xfrm>
          <a:off x="1885950" y="1238250"/>
          <a:ext cx="8963025" cy="5553075"/>
        </p:xfrm>
        <a:graphic>
          <a:graphicData uri="http://schemas.openxmlformats.org/presentationml/2006/ole">
            <mc:AlternateContent xmlns:mc="http://schemas.openxmlformats.org/markup-compatibility/2006">
              <mc:Choice xmlns:v="urn:schemas-microsoft-com:vml" Requires="v">
                <p:oleObj spid="_x0000_s1026" name="Document" r:id="rId3" imgW="9489560" imgH="5880933" progId="Word.Document.8">
                  <p:embed/>
                </p:oleObj>
              </mc:Choice>
              <mc:Fallback>
                <p:oleObj name="Document" r:id="rId3" imgW="9489560" imgH="5880933" progId="Word.Document.8">
                  <p:embed/>
                  <p:pic>
                    <p:nvPicPr>
                      <p:cNvPr id="18" name="Object 17">
                        <a:extLst>
                          <a:ext uri="{FF2B5EF4-FFF2-40B4-BE49-F238E27FC236}">
                            <a16:creationId xmlns:a16="http://schemas.microsoft.com/office/drawing/2014/main" id="{EE3D9191-91AE-44F7-B7D5-7B20D5937E53}"/>
                          </a:ext>
                        </a:extLst>
                      </p:cNvPr>
                      <p:cNvPicPr/>
                      <p:nvPr/>
                    </p:nvPicPr>
                    <p:blipFill>
                      <a:blip r:embed="rId4"/>
                      <a:stretch>
                        <a:fillRect/>
                      </a:stretch>
                    </p:blipFill>
                    <p:spPr>
                      <a:xfrm>
                        <a:off x="1885950" y="1238250"/>
                        <a:ext cx="8963025" cy="5553075"/>
                      </a:xfrm>
                      <a:prstGeom prst="rect">
                        <a:avLst/>
                      </a:prstGeom>
                    </p:spPr>
                  </p:pic>
                </p:oleObj>
              </mc:Fallback>
            </mc:AlternateContent>
          </a:graphicData>
        </a:graphic>
      </p:graphicFrame>
      <p:sp>
        <p:nvSpPr>
          <p:cNvPr id="3" name="TextBox 2">
            <a:extLst>
              <a:ext uri="{FF2B5EF4-FFF2-40B4-BE49-F238E27FC236}">
                <a16:creationId xmlns:a16="http://schemas.microsoft.com/office/drawing/2014/main" id="{BF07B3F6-1B61-41A0-8B63-F5AA14EF6CA0}"/>
              </a:ext>
            </a:extLst>
          </p:cNvPr>
          <p:cNvSpPr txBox="1"/>
          <p:nvPr/>
        </p:nvSpPr>
        <p:spPr>
          <a:xfrm>
            <a:off x="4895850" y="968294"/>
            <a:ext cx="2080127" cy="3077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Cause</a:t>
            </a:r>
          </a:p>
        </p:txBody>
      </p:sp>
      <p:sp>
        <p:nvSpPr>
          <p:cNvPr id="4" name="TextBox 3">
            <a:extLst>
              <a:ext uri="{FF2B5EF4-FFF2-40B4-BE49-F238E27FC236}">
                <a16:creationId xmlns:a16="http://schemas.microsoft.com/office/drawing/2014/main" id="{BFAACD83-2835-4368-92D0-E8E878EC5FD6}"/>
              </a:ext>
            </a:extLst>
          </p:cNvPr>
          <p:cNvSpPr txBox="1"/>
          <p:nvPr/>
        </p:nvSpPr>
        <p:spPr>
          <a:xfrm>
            <a:off x="9892561" y="2614142"/>
            <a:ext cx="1222363" cy="3077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Effect</a:t>
            </a:r>
          </a:p>
        </p:txBody>
      </p:sp>
      <p:sp>
        <p:nvSpPr>
          <p:cNvPr id="5" name="TextBox 4">
            <a:extLst>
              <a:ext uri="{FF2B5EF4-FFF2-40B4-BE49-F238E27FC236}">
                <a16:creationId xmlns:a16="http://schemas.microsoft.com/office/drawing/2014/main" id="{AEC2F8E4-9536-4D71-9865-EA7C39DF3F7C}"/>
              </a:ext>
            </a:extLst>
          </p:cNvPr>
          <p:cNvSpPr txBox="1"/>
          <p:nvPr/>
        </p:nvSpPr>
        <p:spPr>
          <a:xfrm>
            <a:off x="723900" y="4829175"/>
            <a:ext cx="1647825" cy="144655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 fishbone analysis is usually used to find the cause and effects before you solve the problem. Using this analysis gives a shared idea amongst workers of a problem.</a:t>
            </a:r>
          </a:p>
        </p:txBody>
      </p:sp>
    </p:spTree>
    <p:extLst>
      <p:ext uri="{BB962C8B-B14F-4D97-AF65-F5344CB8AC3E}">
        <p14:creationId xmlns:p14="http://schemas.microsoft.com/office/powerpoint/2010/main" val="235405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6">
            <a:extLst>
              <a:ext uri="{FF2B5EF4-FFF2-40B4-BE49-F238E27FC236}">
                <a16:creationId xmlns:a16="http://schemas.microsoft.com/office/drawing/2014/main" id="{54A6836E-C603-43CB-9DA7-89D8E3FA3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8">
            <a:extLst>
              <a:ext uri="{FF2B5EF4-FFF2-40B4-BE49-F238E27FC236}">
                <a16:creationId xmlns:a16="http://schemas.microsoft.com/office/drawing/2014/main" id="{296007DD-F9BF-4F0F-B8C6-C514B2841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6" name="Group 10">
            <a:extLst>
              <a:ext uri="{FF2B5EF4-FFF2-40B4-BE49-F238E27FC236}">
                <a16:creationId xmlns:a16="http://schemas.microsoft.com/office/drawing/2014/main" id="{8A0FAFCA-5C96-453B-83B7-A9AEF7F189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2" name="Freeform: Shape 11">
              <a:extLst>
                <a:ext uri="{FF2B5EF4-FFF2-40B4-BE49-F238E27FC236}">
                  <a16:creationId xmlns:a16="http://schemas.microsoft.com/office/drawing/2014/main" id="{4A0F84AE-A24D-4353-B1BA-BD80DAA38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2">
              <a:extLst>
                <a:ext uri="{FF2B5EF4-FFF2-40B4-BE49-F238E27FC236}">
                  <a16:creationId xmlns:a16="http://schemas.microsoft.com/office/drawing/2014/main" id="{AF093259-3E74-43A1-944B-B106C8105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3">
              <a:extLst>
                <a:ext uri="{FF2B5EF4-FFF2-40B4-BE49-F238E27FC236}">
                  <a16:creationId xmlns:a16="http://schemas.microsoft.com/office/drawing/2014/main" id="{AAA28A35-1E54-4054-BB95-42FAFA13A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14">
              <a:extLst>
                <a:ext uri="{FF2B5EF4-FFF2-40B4-BE49-F238E27FC236}">
                  <a16:creationId xmlns:a16="http://schemas.microsoft.com/office/drawing/2014/main" id="{FBA3A17F-F3BD-4B94-9CC8-006700210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16">
            <a:extLst>
              <a:ext uri="{FF2B5EF4-FFF2-40B4-BE49-F238E27FC236}">
                <a16:creationId xmlns:a16="http://schemas.microsoft.com/office/drawing/2014/main" id="{CD0398DD-AD75-4E2B-A3C6-35073082A8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56265" y="3658536"/>
            <a:ext cx="3655725" cy="2743201"/>
            <a:chOff x="-305" y="-1"/>
            <a:chExt cx="3832880" cy="2876136"/>
          </a:xfrm>
        </p:grpSpPr>
        <p:sp>
          <p:nvSpPr>
            <p:cNvPr id="41" name="Freeform: Shape 17">
              <a:extLst>
                <a:ext uri="{FF2B5EF4-FFF2-40B4-BE49-F238E27FC236}">
                  <a16:creationId xmlns:a16="http://schemas.microsoft.com/office/drawing/2014/main" id="{03E4F247-A844-4CD1-A37E-B7EA0DA2DB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18">
              <a:extLst>
                <a:ext uri="{FF2B5EF4-FFF2-40B4-BE49-F238E27FC236}">
                  <a16:creationId xmlns:a16="http://schemas.microsoft.com/office/drawing/2014/main" id="{E2387B1B-D4D3-493F-8D7A-C7A89DBD4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19">
              <a:extLst>
                <a:ext uri="{FF2B5EF4-FFF2-40B4-BE49-F238E27FC236}">
                  <a16:creationId xmlns:a16="http://schemas.microsoft.com/office/drawing/2014/main" id="{C3404477-1F13-4859-84DA-12A303AC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1B8C62FD-B708-4F00-80BB-1250C6011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 name="Picture 2" descr="4 Common Causes of New-Job Stress - Life of a Winner">
            <a:extLst>
              <a:ext uri="{FF2B5EF4-FFF2-40B4-BE49-F238E27FC236}">
                <a16:creationId xmlns:a16="http://schemas.microsoft.com/office/drawing/2014/main" id="{8CA1E2CA-6FF1-4636-AB16-DF4A56FB33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1900" y="63512"/>
            <a:ext cx="4618012" cy="679768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D5CCE5F3-C5B8-4DFD-AF85-56392B8E9B50}"/>
              </a:ext>
            </a:extLst>
          </p:cNvPr>
          <p:cNvSpPr txBox="1"/>
          <p:nvPr/>
        </p:nvSpPr>
        <p:spPr>
          <a:xfrm>
            <a:off x="3790144" y="403558"/>
            <a:ext cx="6100762" cy="456535"/>
          </a:xfrm>
          <a:prstGeom prst="rect">
            <a:avLst/>
          </a:prstGeom>
          <a:noFill/>
        </p:spPr>
        <p:txBody>
          <a:bodyPr wrap="square">
            <a:spAutoFit/>
          </a:bodyPr>
          <a:lstStyle/>
          <a:p>
            <a:pPr>
              <a:lnSpc>
                <a:spcPct val="150000"/>
              </a:lnSpc>
            </a:pPr>
            <a:r>
              <a:rPr lang="en-GB" sz="1800" b="1" u="sng" dirty="0">
                <a:latin typeface="Arial" panose="020B0604020202020204" pitchFamily="34" charset="0"/>
                <a:cs typeface="Arial" panose="020B0604020202020204" pitchFamily="34" charset="0"/>
              </a:rPr>
              <a:t>Causes of work-related stress</a:t>
            </a:r>
          </a:p>
        </p:txBody>
      </p:sp>
      <p:sp>
        <p:nvSpPr>
          <p:cNvPr id="22" name="TextBox 21">
            <a:extLst>
              <a:ext uri="{FF2B5EF4-FFF2-40B4-BE49-F238E27FC236}">
                <a16:creationId xmlns:a16="http://schemas.microsoft.com/office/drawing/2014/main" id="{10CBF1E5-A4CF-4C16-9ED5-77DD98BBD5E7}"/>
              </a:ext>
            </a:extLst>
          </p:cNvPr>
          <p:cNvSpPr txBox="1"/>
          <p:nvPr/>
        </p:nvSpPr>
        <p:spPr>
          <a:xfrm>
            <a:off x="3246833" y="2374024"/>
            <a:ext cx="3831432" cy="3308598"/>
          </a:xfrm>
          <a:prstGeom prst="rect">
            <a:avLst/>
          </a:prstGeom>
          <a:noFill/>
        </p:spPr>
        <p:txBody>
          <a:bodyPr wrap="square">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Language barrier</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Age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Poor leadership</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Poor environment</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 Heavy work-load</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Poor Pay</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Bad communication</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Lazy employees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Lack of P.P.E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Reaching targets/deadlines</a:t>
            </a:r>
          </a:p>
        </p:txBody>
      </p:sp>
    </p:spTree>
    <p:extLst>
      <p:ext uri="{BB962C8B-B14F-4D97-AF65-F5344CB8AC3E}">
        <p14:creationId xmlns:p14="http://schemas.microsoft.com/office/powerpoint/2010/main" val="1758372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1">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0" name="Rectangle 13">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15">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32" name="Freeform: Shape 16">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7">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8">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9">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 name="Group 21">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7" name="Freeform: Shape 22">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3">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4">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0" name="Freeform: Shape 25">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23" name="Table 6">
            <a:extLst>
              <a:ext uri="{FF2B5EF4-FFF2-40B4-BE49-F238E27FC236}">
                <a16:creationId xmlns:a16="http://schemas.microsoft.com/office/drawing/2014/main" id="{960EA990-EA13-43CE-A628-5005716AC964}"/>
              </a:ext>
            </a:extLst>
          </p:cNvPr>
          <p:cNvGraphicFramePr>
            <a:graphicFrameLocks noGrp="1"/>
          </p:cNvGraphicFramePr>
          <p:nvPr>
            <p:extLst>
              <p:ext uri="{D42A27DB-BD31-4B8C-83A1-F6EECF244321}">
                <p14:modId xmlns:p14="http://schemas.microsoft.com/office/powerpoint/2010/main" val="2700676416"/>
              </p:ext>
            </p:extLst>
          </p:nvPr>
        </p:nvGraphicFramePr>
        <p:xfrm>
          <a:off x="1235548" y="2428661"/>
          <a:ext cx="10525378" cy="4258493"/>
        </p:xfrm>
        <a:graphic>
          <a:graphicData uri="http://schemas.openxmlformats.org/drawingml/2006/table">
            <a:tbl>
              <a:tblPr firstRow="1" bandRow="1">
                <a:tableStyleId>{00A15C55-8517-42AA-B614-E9B94910E393}</a:tableStyleId>
              </a:tblPr>
              <a:tblGrid>
                <a:gridCol w="1512596">
                  <a:extLst>
                    <a:ext uri="{9D8B030D-6E8A-4147-A177-3AD203B41FA5}">
                      <a16:colId xmlns:a16="http://schemas.microsoft.com/office/drawing/2014/main" val="2883123779"/>
                    </a:ext>
                  </a:extLst>
                </a:gridCol>
                <a:gridCol w="1783578">
                  <a:extLst>
                    <a:ext uri="{9D8B030D-6E8A-4147-A177-3AD203B41FA5}">
                      <a16:colId xmlns:a16="http://schemas.microsoft.com/office/drawing/2014/main" val="3226844339"/>
                    </a:ext>
                  </a:extLst>
                </a:gridCol>
                <a:gridCol w="1512596">
                  <a:extLst>
                    <a:ext uri="{9D8B030D-6E8A-4147-A177-3AD203B41FA5}">
                      <a16:colId xmlns:a16="http://schemas.microsoft.com/office/drawing/2014/main" val="2429109338"/>
                    </a:ext>
                  </a:extLst>
                </a:gridCol>
                <a:gridCol w="2203259">
                  <a:extLst>
                    <a:ext uri="{9D8B030D-6E8A-4147-A177-3AD203B41FA5}">
                      <a16:colId xmlns:a16="http://schemas.microsoft.com/office/drawing/2014/main" val="459356319"/>
                    </a:ext>
                  </a:extLst>
                </a:gridCol>
                <a:gridCol w="2129845">
                  <a:extLst>
                    <a:ext uri="{9D8B030D-6E8A-4147-A177-3AD203B41FA5}">
                      <a16:colId xmlns:a16="http://schemas.microsoft.com/office/drawing/2014/main" val="227843816"/>
                    </a:ext>
                  </a:extLst>
                </a:gridCol>
                <a:gridCol w="1383504">
                  <a:extLst>
                    <a:ext uri="{9D8B030D-6E8A-4147-A177-3AD203B41FA5}">
                      <a16:colId xmlns:a16="http://schemas.microsoft.com/office/drawing/2014/main" val="1724113865"/>
                    </a:ext>
                  </a:extLst>
                </a:gridCol>
              </a:tblGrid>
              <a:tr h="736539">
                <a:tc>
                  <a:txBody>
                    <a:bodyPr/>
                    <a:lstStyle/>
                    <a:p>
                      <a:pPr lvl="0">
                        <a:buNone/>
                      </a:pPr>
                      <a:r>
                        <a:rPr lang="en-US" sz="1100" b="1" dirty="0">
                          <a:solidFill>
                            <a:schemeClr val="tx1"/>
                          </a:solidFill>
                          <a:latin typeface="Arial" panose="020B0604020202020204" pitchFamily="34" charset="0"/>
                          <a:cs typeface="Arial" panose="020B0604020202020204" pitchFamily="34" charset="0"/>
                        </a:rPr>
                        <a:t>POLITICAL</a:t>
                      </a:r>
                    </a:p>
                  </a:txBody>
                  <a:tcPr marL="95357" marR="95357" marT="47679" marB="47679">
                    <a:solidFill>
                      <a:schemeClr val="accent1">
                        <a:lumMod val="60000"/>
                        <a:lumOff val="40000"/>
                      </a:schemeClr>
                    </a:solidFill>
                  </a:tcPr>
                </a:tc>
                <a:tc>
                  <a:txBody>
                    <a:bodyPr/>
                    <a:lstStyle/>
                    <a:p>
                      <a:r>
                        <a:rPr lang="en-US" sz="1100" dirty="0">
                          <a:solidFill>
                            <a:schemeClr val="tx1"/>
                          </a:solidFill>
                          <a:latin typeface="Arial" panose="020B0604020202020204" pitchFamily="34" charset="0"/>
                          <a:cs typeface="Arial" panose="020B0604020202020204" pitchFamily="34" charset="0"/>
                        </a:rPr>
                        <a:t>ECONOMICAL</a:t>
                      </a:r>
                    </a:p>
                  </a:txBody>
                  <a:tcPr marL="95357" marR="95357" marT="47679" marB="47679">
                    <a:solidFill>
                      <a:schemeClr val="accent1">
                        <a:lumMod val="60000"/>
                        <a:lumOff val="40000"/>
                      </a:schemeClr>
                    </a:solidFill>
                  </a:tcPr>
                </a:tc>
                <a:tc>
                  <a:txBody>
                    <a:bodyPr/>
                    <a:lstStyle/>
                    <a:p>
                      <a:r>
                        <a:rPr lang="en-US" sz="1100" dirty="0">
                          <a:solidFill>
                            <a:schemeClr val="tx1"/>
                          </a:solidFill>
                          <a:latin typeface="Arial" panose="020B0604020202020204" pitchFamily="34" charset="0"/>
                          <a:cs typeface="Arial" panose="020B0604020202020204" pitchFamily="34" charset="0"/>
                        </a:rPr>
                        <a:t>SOCIAL</a:t>
                      </a:r>
                    </a:p>
                  </a:txBody>
                  <a:tcPr marL="95357" marR="95357" marT="47679" marB="47679">
                    <a:solidFill>
                      <a:schemeClr val="accent1">
                        <a:lumMod val="60000"/>
                        <a:lumOff val="40000"/>
                      </a:schemeClr>
                    </a:solidFill>
                  </a:tcPr>
                </a:tc>
                <a:tc>
                  <a:txBody>
                    <a:bodyPr/>
                    <a:lstStyle/>
                    <a:p>
                      <a:r>
                        <a:rPr lang="en-US" sz="1100" dirty="0">
                          <a:solidFill>
                            <a:schemeClr val="tx1"/>
                          </a:solidFill>
                          <a:latin typeface="Arial" panose="020B0604020202020204" pitchFamily="34" charset="0"/>
                          <a:cs typeface="Arial" panose="020B0604020202020204" pitchFamily="34" charset="0"/>
                        </a:rPr>
                        <a:t>TECHNOLOGICAL</a:t>
                      </a:r>
                    </a:p>
                  </a:txBody>
                  <a:tcPr marL="95357" marR="95357" marT="47679" marB="47679">
                    <a:solidFill>
                      <a:schemeClr val="accent1">
                        <a:lumMod val="60000"/>
                        <a:lumOff val="40000"/>
                      </a:schemeClr>
                    </a:solidFill>
                  </a:tcPr>
                </a:tc>
                <a:tc>
                  <a:txBody>
                    <a:bodyPr/>
                    <a:lstStyle/>
                    <a:p>
                      <a:r>
                        <a:rPr lang="en-US" sz="1100" dirty="0">
                          <a:solidFill>
                            <a:schemeClr val="tx1"/>
                          </a:solidFill>
                          <a:latin typeface="Arial" panose="020B0604020202020204" pitchFamily="34" charset="0"/>
                          <a:cs typeface="Arial" panose="020B0604020202020204" pitchFamily="34" charset="0"/>
                        </a:rPr>
                        <a:t>ENVIROMRNTAL</a:t>
                      </a:r>
                    </a:p>
                  </a:txBody>
                  <a:tcPr marL="95357" marR="95357" marT="47679" marB="47679">
                    <a:solidFill>
                      <a:schemeClr val="accent1">
                        <a:lumMod val="60000"/>
                        <a:lumOff val="40000"/>
                      </a:schemeClr>
                    </a:solidFill>
                  </a:tcPr>
                </a:tc>
                <a:tc>
                  <a:txBody>
                    <a:bodyPr/>
                    <a:lstStyle/>
                    <a:p>
                      <a:r>
                        <a:rPr lang="en-US" sz="1100" dirty="0">
                          <a:solidFill>
                            <a:schemeClr val="tx1"/>
                          </a:solidFill>
                          <a:latin typeface="Arial" panose="020B0604020202020204" pitchFamily="34" charset="0"/>
                          <a:cs typeface="Arial" panose="020B0604020202020204" pitchFamily="34" charset="0"/>
                        </a:rPr>
                        <a:t>LEGAL</a:t>
                      </a:r>
                    </a:p>
                  </a:txBody>
                  <a:tcPr marL="95357" marR="95357" marT="47679" marB="47679">
                    <a:solidFill>
                      <a:schemeClr val="accent1">
                        <a:lumMod val="60000"/>
                        <a:lumOff val="40000"/>
                      </a:schemeClr>
                    </a:solidFill>
                  </a:tcPr>
                </a:tc>
                <a:extLst>
                  <a:ext uri="{0D108BD9-81ED-4DB2-BD59-A6C34878D82A}">
                    <a16:rowId xmlns:a16="http://schemas.microsoft.com/office/drawing/2014/main" val="3330892785"/>
                  </a:ext>
                </a:extLst>
              </a:tr>
              <a:tr h="576972">
                <a:tc>
                  <a:txBody>
                    <a:bodyPr/>
                    <a:lstStyle/>
                    <a:p>
                      <a:pPr marL="285750" indent="-285750">
                        <a:buFont typeface="Arial"/>
                        <a:buChar char="•"/>
                      </a:pPr>
                      <a:r>
                        <a:rPr lang="en-US" sz="1100" baseline="0" dirty="0">
                          <a:latin typeface="Arial" panose="020B0604020202020204" pitchFamily="34" charset="0"/>
                        </a:rPr>
                        <a:t>Polices of government.</a:t>
                      </a:r>
                    </a:p>
                  </a:txBody>
                  <a:tcPr marL="95357" marR="95357" marT="47679" marB="47679">
                    <a:solidFill>
                      <a:schemeClr val="accent1">
                        <a:lumMod val="60000"/>
                        <a:lumOff val="40000"/>
                      </a:schemeClr>
                    </a:solidFill>
                  </a:tcPr>
                </a:tc>
                <a:tc>
                  <a:txBody>
                    <a:bodyPr/>
                    <a:lstStyle/>
                    <a:p>
                      <a:pPr marL="285750" indent="-285750">
                        <a:buFont typeface="Arial"/>
                        <a:buChar char="•"/>
                      </a:pPr>
                      <a:r>
                        <a:rPr lang="en-US" sz="1100" dirty="0">
                          <a:latin typeface="Arial" panose="020B0604020202020204" pitchFamily="34" charset="0"/>
                          <a:cs typeface="Arial" panose="020B0604020202020204" pitchFamily="34" charset="0"/>
                        </a:rPr>
                        <a:t>Disposable income</a:t>
                      </a:r>
                      <a:endParaRPr lang="en-US" sz="1900" dirty="0">
                        <a:latin typeface="Arial" panose="020B0604020202020204" pitchFamily="34" charset="0"/>
                        <a:cs typeface="Arial" panose="020B0604020202020204" pitchFamily="34" charset="0"/>
                      </a:endParaRP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Population expansion</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Innovation</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climate</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baseline="0" dirty="0">
                          <a:latin typeface="Arial" panose="020B0604020202020204" pitchFamily="34" charset="0"/>
                        </a:rPr>
                        <a:t>Regulation laws</a:t>
                      </a:r>
                    </a:p>
                  </a:txBody>
                  <a:tcPr marL="95357" marR="95357" marT="47679" marB="47679">
                    <a:solidFill>
                      <a:schemeClr val="accent1">
                        <a:lumMod val="60000"/>
                        <a:lumOff val="40000"/>
                      </a:schemeClr>
                    </a:solidFill>
                  </a:tcPr>
                </a:tc>
                <a:extLst>
                  <a:ext uri="{0D108BD9-81ED-4DB2-BD59-A6C34878D82A}">
                    <a16:rowId xmlns:a16="http://schemas.microsoft.com/office/drawing/2014/main" val="1489349722"/>
                  </a:ext>
                </a:extLst>
              </a:tr>
              <a:tr h="659867">
                <a:tc>
                  <a:txBody>
                    <a:bodyPr/>
                    <a:lstStyle/>
                    <a:p>
                      <a:pPr marL="285750" indent="-285750">
                        <a:buFont typeface="Arial"/>
                        <a:buChar char="•"/>
                      </a:pPr>
                      <a:r>
                        <a:rPr lang="en-US" sz="1100" baseline="0" dirty="0">
                          <a:latin typeface="Arial" panose="020B0604020202020204" pitchFamily="34" charset="0"/>
                        </a:rPr>
                        <a:t>Polices related to tax.</a:t>
                      </a:r>
                    </a:p>
                  </a:txBody>
                  <a:tcPr marL="95357" marR="95357" marT="47679" marB="47679">
                    <a:solidFill>
                      <a:schemeClr val="accent1">
                        <a:lumMod val="60000"/>
                        <a:lumOff val="40000"/>
                      </a:schemeClr>
                    </a:solidFill>
                  </a:tcPr>
                </a:tc>
                <a:tc>
                  <a:txBody>
                    <a:bodyPr/>
                    <a:lstStyle/>
                    <a:p>
                      <a:pPr marL="285750" indent="-285750">
                        <a:buFont typeface="Arial"/>
                        <a:buChar char="•"/>
                      </a:pPr>
                      <a:r>
                        <a:rPr lang="en-US" sz="1100" dirty="0">
                          <a:latin typeface="Arial" panose="020B0604020202020204" pitchFamily="34" charset="0"/>
                          <a:cs typeface="Arial" panose="020B0604020202020204" pitchFamily="34" charset="0"/>
                        </a:rPr>
                        <a:t>Rates for un-employment</a:t>
                      </a:r>
                      <a:endParaRPr lang="en-US" sz="1900" dirty="0">
                        <a:latin typeface="Arial" panose="020B0604020202020204" pitchFamily="34" charset="0"/>
                        <a:cs typeface="Arial" panose="020B0604020202020204" pitchFamily="34" charset="0"/>
                      </a:endParaRP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Barriers to culture</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Technology changes</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Weather</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Consumer</a:t>
                      </a:r>
                      <a:r>
                        <a:rPr lang="en-US" sz="1900" dirty="0"/>
                        <a:t> </a:t>
                      </a:r>
                      <a:r>
                        <a:rPr lang="en-US" sz="1100" dirty="0">
                          <a:latin typeface="Arial" panose="020B0604020202020204" pitchFamily="34" charset="0"/>
                          <a:cs typeface="Arial" panose="020B0604020202020204" pitchFamily="34" charset="0"/>
                        </a:rPr>
                        <a:t>protection</a:t>
                      </a:r>
                    </a:p>
                  </a:txBody>
                  <a:tcPr marL="95357" marR="95357" marT="47679" marB="47679">
                    <a:solidFill>
                      <a:schemeClr val="accent1">
                        <a:lumMod val="60000"/>
                        <a:lumOff val="40000"/>
                      </a:schemeClr>
                    </a:solidFill>
                  </a:tcPr>
                </a:tc>
                <a:extLst>
                  <a:ext uri="{0D108BD9-81ED-4DB2-BD59-A6C34878D82A}">
                    <a16:rowId xmlns:a16="http://schemas.microsoft.com/office/drawing/2014/main" val="702104328"/>
                  </a:ext>
                </a:extLst>
              </a:tr>
              <a:tr h="576972">
                <a:tc>
                  <a:txBody>
                    <a:bodyPr/>
                    <a:lstStyle/>
                    <a:p>
                      <a:pPr marL="285750" indent="-285750">
                        <a:buFont typeface="Arial"/>
                        <a:buChar char="•"/>
                      </a:pPr>
                      <a:r>
                        <a:rPr lang="en-US" sz="1100" baseline="0" dirty="0">
                          <a:latin typeface="Arial" panose="020B0604020202020204" pitchFamily="34" charset="0"/>
                        </a:rPr>
                        <a:t>Restrictions to trade</a:t>
                      </a:r>
                      <a:endParaRPr lang="en-US" sz="1900" baseline="0" dirty="0">
                        <a:latin typeface="Arial" panose="020B0604020202020204" pitchFamily="34" charset="0"/>
                      </a:endParaRPr>
                    </a:p>
                  </a:txBody>
                  <a:tcPr marL="95357" marR="95357" marT="47679" marB="47679">
                    <a:solidFill>
                      <a:schemeClr val="accent1">
                        <a:lumMod val="60000"/>
                        <a:lumOff val="40000"/>
                      </a:schemeClr>
                    </a:solidFill>
                  </a:tcPr>
                </a:tc>
                <a:tc>
                  <a:txBody>
                    <a:bodyPr/>
                    <a:lstStyle/>
                    <a:p>
                      <a:pPr marL="285750" indent="-285750" algn="just">
                        <a:buFont typeface="Arial"/>
                        <a:buChar char="•"/>
                      </a:pPr>
                      <a:r>
                        <a:rPr lang="en-US" sz="1100" dirty="0">
                          <a:latin typeface="Arial" panose="020B0604020202020204" pitchFamily="34" charset="0"/>
                          <a:cs typeface="Arial" panose="020B0604020202020204" pitchFamily="34" charset="0"/>
                        </a:rPr>
                        <a:t>Economic expansion</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Age factors</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baseline="0" dirty="0">
                          <a:latin typeface="Arial" panose="020B0604020202020204" pitchFamily="34" charset="0"/>
                        </a:rPr>
                        <a:t>Technology awareness</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Environment factors</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Anti trust </a:t>
                      </a:r>
                    </a:p>
                  </a:txBody>
                  <a:tcPr marL="95357" marR="95357" marT="47679" marB="47679">
                    <a:solidFill>
                      <a:schemeClr val="accent1">
                        <a:lumMod val="60000"/>
                        <a:lumOff val="40000"/>
                      </a:schemeClr>
                    </a:solidFill>
                  </a:tcPr>
                </a:tc>
                <a:extLst>
                  <a:ext uri="{0D108BD9-81ED-4DB2-BD59-A6C34878D82A}">
                    <a16:rowId xmlns:a16="http://schemas.microsoft.com/office/drawing/2014/main" val="1234437985"/>
                  </a:ext>
                </a:extLst>
              </a:tr>
              <a:tr h="569381">
                <a:tc>
                  <a:txBody>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Polices for foreign trade</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Rates of exchange</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Lifestyle </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Technology Transfer</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Energy</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baseline="0" dirty="0">
                          <a:latin typeface="Arial" panose="020B0604020202020204" pitchFamily="34" charset="0"/>
                        </a:rPr>
                        <a:t>Heath and safety law</a:t>
                      </a:r>
                    </a:p>
                  </a:txBody>
                  <a:tcPr marL="95357" marR="95357" marT="47679" marB="47679">
                    <a:solidFill>
                      <a:schemeClr val="accent1">
                        <a:lumMod val="60000"/>
                        <a:lumOff val="40000"/>
                      </a:schemeClr>
                    </a:solidFill>
                  </a:tcPr>
                </a:tc>
                <a:extLst>
                  <a:ext uri="{0D108BD9-81ED-4DB2-BD59-A6C34878D82A}">
                    <a16:rowId xmlns:a16="http://schemas.microsoft.com/office/drawing/2014/main" val="3649337536"/>
                  </a:ext>
                </a:extLst>
              </a:tr>
              <a:tr h="569381">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Politically stable</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baseline="0" dirty="0">
                          <a:latin typeface="Arial" panose="020B0604020202020204" pitchFamily="34" charset="0"/>
                        </a:rPr>
                        <a:t>Inflation</a:t>
                      </a:r>
                    </a:p>
                  </a:txBody>
                  <a:tcPr marL="95357" marR="95357" marT="47679" marB="47679">
                    <a:solidFill>
                      <a:schemeClr val="accent1">
                        <a:lumMod val="60000"/>
                        <a:lumOff val="40000"/>
                      </a:schemeClr>
                    </a:solidFill>
                  </a:tcPr>
                </a:tc>
                <a:tc>
                  <a:txBody>
                    <a:bodyPr/>
                    <a:lstStyle/>
                    <a:p>
                      <a:r>
                        <a:rPr lang="en-US" sz="1100" dirty="0"/>
                        <a:t>Career attitudes</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Distribution and production</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Work health</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baseline="0" dirty="0">
                          <a:latin typeface="Arial" panose="020B0604020202020204" pitchFamily="34" charset="0"/>
                        </a:rPr>
                        <a:t> Enforcement of law</a:t>
                      </a:r>
                    </a:p>
                  </a:txBody>
                  <a:tcPr marL="95357" marR="95357" marT="47679" marB="47679">
                    <a:solidFill>
                      <a:schemeClr val="accent1">
                        <a:lumMod val="60000"/>
                        <a:lumOff val="40000"/>
                      </a:schemeClr>
                    </a:solidFill>
                  </a:tcPr>
                </a:tc>
                <a:extLst>
                  <a:ext uri="{0D108BD9-81ED-4DB2-BD59-A6C34878D82A}">
                    <a16:rowId xmlns:a16="http://schemas.microsoft.com/office/drawing/2014/main" val="1665763704"/>
                  </a:ext>
                </a:extLst>
              </a:tr>
              <a:tr h="569381">
                <a:tc>
                  <a:txBody>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 Labor law</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dirty="0">
                          <a:latin typeface="Arial" panose="020B0604020202020204" pitchFamily="34" charset="0"/>
                          <a:cs typeface="Arial" panose="020B0604020202020204" pitchFamily="34" charset="0"/>
                        </a:rPr>
                        <a:t>Interests</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GB" sz="1100" noProof="0" dirty="0">
                          <a:latin typeface="Arial" panose="020B0604020202020204" pitchFamily="34" charset="0"/>
                          <a:cs typeface="Arial" panose="020B0604020202020204" pitchFamily="34" charset="0"/>
                        </a:rPr>
                        <a:t>Health factors</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Research investment</a:t>
                      </a:r>
                    </a:p>
                  </a:txBody>
                  <a:tcPr marL="95357" marR="95357" marT="47679" marB="47679">
                    <a:solidFill>
                      <a:schemeClr val="accent1">
                        <a:lumMod val="60000"/>
                        <a:lumOff val="40000"/>
                      </a:schemeClr>
                    </a:solidFill>
                  </a:tcPr>
                </a:tc>
                <a:tc>
                  <a:txBody>
                    <a:bodyPr/>
                    <a:lstStyle/>
                    <a:p>
                      <a:pPr marL="342900" indent="-342900">
                        <a:buFont typeface="Arial" panose="020B0604020202020204" pitchFamily="34" charset="0"/>
                        <a:buChar char="•"/>
                      </a:pPr>
                      <a:r>
                        <a:rPr lang="en-US" sz="1100" baseline="0" dirty="0">
                          <a:latin typeface="Arial" panose="020B0604020202020204" pitchFamily="34" charset="0"/>
                        </a:rPr>
                        <a:t>Corporate responsibilities</a:t>
                      </a:r>
                    </a:p>
                  </a:txBody>
                  <a:tcPr marL="95357" marR="95357" marT="47679" marB="47679">
                    <a:solidFill>
                      <a:schemeClr val="accent1">
                        <a:lumMod val="60000"/>
                        <a:lumOff val="40000"/>
                      </a:schemeClr>
                    </a:solidFill>
                  </a:tcPr>
                </a:tc>
                <a:tc>
                  <a:txBody>
                    <a:bodyPr/>
                    <a:lstStyle/>
                    <a:p>
                      <a:pPr marL="171450" indent="-171450">
                        <a:buFont typeface="Arial" panose="020B0604020202020204" pitchFamily="34" charset="0"/>
                        <a:buChar char="•"/>
                      </a:pPr>
                      <a:r>
                        <a:rPr lang="en-US" sz="1100" baseline="0" dirty="0">
                          <a:latin typeface="Arial" panose="020B0604020202020204" pitchFamily="34" charset="0"/>
                        </a:rPr>
                        <a:t> Court systems</a:t>
                      </a:r>
                    </a:p>
                  </a:txBody>
                  <a:tcPr marL="95357" marR="95357" marT="47679" marB="47679">
                    <a:solidFill>
                      <a:schemeClr val="accent1">
                        <a:lumMod val="60000"/>
                        <a:lumOff val="40000"/>
                      </a:schemeClr>
                    </a:solidFill>
                  </a:tcPr>
                </a:tc>
                <a:extLst>
                  <a:ext uri="{0D108BD9-81ED-4DB2-BD59-A6C34878D82A}">
                    <a16:rowId xmlns:a16="http://schemas.microsoft.com/office/drawing/2014/main" val="3523961642"/>
                  </a:ext>
                </a:extLst>
              </a:tr>
            </a:tbl>
          </a:graphicData>
        </a:graphic>
      </p:graphicFrame>
      <p:sp>
        <p:nvSpPr>
          <p:cNvPr id="24" name="Title 3">
            <a:extLst>
              <a:ext uri="{FF2B5EF4-FFF2-40B4-BE49-F238E27FC236}">
                <a16:creationId xmlns:a16="http://schemas.microsoft.com/office/drawing/2014/main" id="{FF8BDA7F-7F77-4145-B39F-21C5866045F5}"/>
              </a:ext>
            </a:extLst>
          </p:cNvPr>
          <p:cNvSpPr txBox="1">
            <a:spLocks/>
          </p:cNvSpPr>
          <p:nvPr/>
        </p:nvSpPr>
        <p:spPr>
          <a:xfrm>
            <a:off x="4634435" y="734087"/>
            <a:ext cx="5755825" cy="418873"/>
          </a:xfrm>
          <a:prstGeom prst="rect">
            <a:avLst/>
          </a:prstGeom>
        </p:spPr>
        <p:txBody>
          <a:bodyPr vert="horz" lIns="91440" tIns="45720" rIns="91440" bIns="45720" rtlCol="0" anchor="ctr">
            <a:normAutofit fontScale="3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sz="4000" dirty="0">
                <a:solidFill>
                  <a:schemeClr val="tx2"/>
                </a:solidFill>
              </a:rPr>
              <a:t>             </a:t>
            </a:r>
            <a:r>
              <a:rPr lang="en-US" sz="4300" b="1" u="sng" dirty="0">
                <a:solidFill>
                  <a:schemeClr val="tx2"/>
                </a:solidFill>
                <a:latin typeface="Arial" panose="020B0604020202020204" pitchFamily="34" charset="0"/>
                <a:cs typeface="Arial" panose="020B0604020202020204" pitchFamily="34" charset="0"/>
              </a:rPr>
              <a:t>PESTEL</a:t>
            </a:r>
            <a:r>
              <a:rPr lang="en-US" sz="1800" b="1" u="sng" dirty="0">
                <a:solidFill>
                  <a:schemeClr val="tx2"/>
                </a:solidFill>
                <a:latin typeface="Arial" panose="020B0604020202020204" pitchFamily="34" charset="0"/>
                <a:cs typeface="Arial" panose="020B0604020202020204" pitchFamily="34" charset="0"/>
              </a:rPr>
              <a:t> </a:t>
            </a:r>
            <a:r>
              <a:rPr lang="en-US" sz="4300" b="1" u="sng" dirty="0">
                <a:solidFill>
                  <a:schemeClr val="tx2"/>
                </a:solidFill>
                <a:latin typeface="Arial" panose="020B0604020202020204" pitchFamily="34" charset="0"/>
                <a:cs typeface="Arial" panose="020B0604020202020204" pitchFamily="34" charset="0"/>
              </a:rPr>
              <a:t>ANALYSIS</a:t>
            </a:r>
          </a:p>
        </p:txBody>
      </p:sp>
      <p:sp>
        <p:nvSpPr>
          <p:cNvPr id="6" name="TextBox 5">
            <a:extLst>
              <a:ext uri="{FF2B5EF4-FFF2-40B4-BE49-F238E27FC236}">
                <a16:creationId xmlns:a16="http://schemas.microsoft.com/office/drawing/2014/main" id="{B4298B1C-0B77-4D05-B64D-6B5617573EC8}"/>
              </a:ext>
            </a:extLst>
          </p:cNvPr>
          <p:cNvSpPr txBox="1"/>
          <p:nvPr/>
        </p:nvSpPr>
        <p:spPr>
          <a:xfrm>
            <a:off x="8791575" y="734087"/>
            <a:ext cx="2581275"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 Pestel analysis is used to identify effects to an organisation from the outside. </a:t>
            </a:r>
          </a:p>
        </p:txBody>
      </p:sp>
    </p:spTree>
    <p:extLst>
      <p:ext uri="{BB962C8B-B14F-4D97-AF65-F5344CB8AC3E}">
        <p14:creationId xmlns:p14="http://schemas.microsoft.com/office/powerpoint/2010/main" val="39807301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0" name="Rectangle 10">
            <a:extLst>
              <a:ext uri="{FF2B5EF4-FFF2-40B4-BE49-F238E27FC236}">
                <a16:creationId xmlns:a16="http://schemas.microsoft.com/office/drawing/2014/main" id="{6DBF50F6-DD88-4D9F-B7D3-79B989980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12">
            <a:extLst>
              <a:ext uri="{FF2B5EF4-FFF2-40B4-BE49-F238E27FC236}">
                <a16:creationId xmlns:a16="http://schemas.microsoft.com/office/drawing/2014/main" id="{916BBDC2-6929-469E-B7C4-A03E77BF94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1A6A22C-EB64-4024-84EE-B304F5B52C84}"/>
              </a:ext>
            </a:extLst>
          </p:cNvPr>
          <p:cNvSpPr>
            <a:spLocks noGrp="1"/>
          </p:cNvSpPr>
          <p:nvPr>
            <p:ph type="title"/>
          </p:nvPr>
        </p:nvSpPr>
        <p:spPr>
          <a:xfrm>
            <a:off x="3558110" y="406067"/>
            <a:ext cx="5755825" cy="418873"/>
          </a:xfrm>
        </p:spPr>
        <p:txBody>
          <a:bodyPr vert="horz" lIns="91440" tIns="45720" rIns="91440" bIns="45720" rtlCol="0" anchor="ctr">
            <a:normAutofit fontScale="90000"/>
          </a:bodyPr>
          <a:lstStyle/>
          <a:p>
            <a:pPr>
              <a:lnSpc>
                <a:spcPct val="150000"/>
              </a:lnSpc>
            </a:pPr>
            <a:r>
              <a:rPr lang="en-US" sz="4000" kern="1200" dirty="0">
                <a:solidFill>
                  <a:schemeClr val="tx2"/>
                </a:solidFill>
                <a:latin typeface="+mj-lt"/>
                <a:ea typeface="+mj-ea"/>
                <a:cs typeface="+mj-cs"/>
              </a:rPr>
              <a:t>             </a:t>
            </a:r>
            <a:r>
              <a:rPr lang="en-GB" sz="1800" b="1" u="sng" dirty="0">
                <a:latin typeface="Arial" panose="020B0604020202020204" pitchFamily="34" charset="0"/>
                <a:cs typeface="Arial" panose="020B0604020202020204" pitchFamily="34" charset="0"/>
              </a:rPr>
              <a:t>Solutions for work-related stress</a:t>
            </a:r>
            <a:br>
              <a:rPr lang="en-GB" sz="1800" b="1" u="sng" dirty="0">
                <a:latin typeface="Arial" panose="020B0604020202020204" pitchFamily="34" charset="0"/>
                <a:cs typeface="Arial" panose="020B0604020202020204" pitchFamily="34" charset="0"/>
              </a:rPr>
            </a:br>
            <a:endParaRPr lang="en-US" sz="1800" b="1" kern="1200" dirty="0">
              <a:solidFill>
                <a:schemeClr val="tx2"/>
              </a:solidFill>
              <a:latin typeface="Arial" panose="020B0604020202020204" pitchFamily="34" charset="0"/>
              <a:cs typeface="Arial" panose="020B0604020202020204" pitchFamily="34" charset="0"/>
            </a:endParaRPr>
          </a:p>
        </p:txBody>
      </p:sp>
      <p:grpSp>
        <p:nvGrpSpPr>
          <p:cNvPr id="42" name="Group 14">
            <a:extLst>
              <a:ext uri="{FF2B5EF4-FFF2-40B4-BE49-F238E27FC236}">
                <a16:creationId xmlns:a16="http://schemas.microsoft.com/office/drawing/2014/main" id="{C344E6B5-C9F5-4338-9E33-003B123731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flipH="1">
            <a:off x="-176402" y="170309"/>
            <a:ext cx="2514948" cy="2174333"/>
            <a:chOff x="-305" y="-4155"/>
            <a:chExt cx="2514948" cy="2174333"/>
          </a:xfrm>
        </p:grpSpPr>
        <p:sp>
          <p:nvSpPr>
            <p:cNvPr id="16" name="Freeform: Shape 15">
              <a:extLst>
                <a:ext uri="{FF2B5EF4-FFF2-40B4-BE49-F238E27FC236}">
                  <a16:creationId xmlns:a16="http://schemas.microsoft.com/office/drawing/2014/main" id="{C90B0F8D-9E81-4DE8-95D5-1A26E9390D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30BA43A-83E9-4C67-92A6-F247FB3700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2F3A0CC-EBFE-405D-B0C0-27DE361ED5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9" name="Freeform: Shape 18">
              <a:extLst>
                <a:ext uri="{FF2B5EF4-FFF2-40B4-BE49-F238E27FC236}">
                  <a16:creationId xmlns:a16="http://schemas.microsoft.com/office/drawing/2014/main" id="{DF2E853E-B55A-4FFD-B90E-6FB4F31BD5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43" name="Group 20">
            <a:extLst>
              <a:ext uri="{FF2B5EF4-FFF2-40B4-BE49-F238E27FC236}">
                <a16:creationId xmlns:a16="http://schemas.microsoft.com/office/drawing/2014/main" id="{FDFEDBF7-8E2C-46B8-9095-AE1D77E217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130554" y="4560733"/>
            <a:ext cx="3061445" cy="2297266"/>
            <a:chOff x="-305" y="-1"/>
            <a:chExt cx="3832880" cy="2876136"/>
          </a:xfrm>
        </p:grpSpPr>
        <p:sp>
          <p:nvSpPr>
            <p:cNvPr id="22" name="Freeform: Shape 21">
              <a:extLst>
                <a:ext uri="{FF2B5EF4-FFF2-40B4-BE49-F238E27FC236}">
                  <a16:creationId xmlns:a16="http://schemas.microsoft.com/office/drawing/2014/main" id="{60202872-FBB0-4F11-BC49-9FB400B212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DEB2F40-D411-4D44-9638-AE0342C7F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507F7D91-A991-4196-AF73-327E04B56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178739A9-E67C-40E5-9468-0A68AEC54E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Work Stress Solutions – Make Life Work For You!">
            <a:extLst>
              <a:ext uri="{FF2B5EF4-FFF2-40B4-BE49-F238E27FC236}">
                <a16:creationId xmlns:a16="http://schemas.microsoft.com/office/drawing/2014/main" id="{8DDE1387-5AA9-4456-8F25-061A1A817E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99630" y="1556445"/>
            <a:ext cx="4603750" cy="27622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E47893C-C52D-4DC3-9F4C-2E5EDEBE7B74}"/>
              </a:ext>
            </a:extLst>
          </p:cNvPr>
          <p:cNvSpPr txBox="1"/>
          <p:nvPr/>
        </p:nvSpPr>
        <p:spPr>
          <a:xfrm>
            <a:off x="1789557" y="2373431"/>
            <a:ext cx="3920821" cy="3985706"/>
          </a:xfrm>
          <a:prstGeom prst="rect">
            <a:avLst/>
          </a:prstGeom>
          <a:noFill/>
        </p:spPr>
        <p:txBody>
          <a:bodyPr wrap="square" rtlCol="0">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Skills training</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Overtime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highlight>
                  <a:srgbClr val="6087CE"/>
                </a:highlight>
                <a:latin typeface="Arial" panose="020B0604020202020204" pitchFamily="34" charset="0"/>
                <a:cs typeface="Arial" panose="020B0604020202020204" pitchFamily="34" charset="0"/>
              </a:rPr>
              <a:t>Flexible working Hours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Career Change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Staff meetings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Effective communication</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Job role change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Pension scheme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Pay rise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Company perks i.e., company car, Free meals ,win prizes.</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8" name="Rectangle 9">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1">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0" name="Rectangle 13">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BD75948-464A-41F3-85B3-D2BBBF4EB9A2}"/>
              </a:ext>
            </a:extLst>
          </p:cNvPr>
          <p:cNvSpPr txBox="1"/>
          <p:nvPr/>
        </p:nvSpPr>
        <p:spPr>
          <a:xfrm>
            <a:off x="3464920" y="135466"/>
            <a:ext cx="5448730" cy="700254"/>
          </a:xfrm>
        </p:spPr>
        <p:txBody>
          <a:bodyPr vert="horz" lIns="91440" tIns="45720" rIns="91440" bIns="45720" rtlCol="0" anchor="b">
            <a:normAutofit/>
          </a:bodyPr>
          <a:lstStyle/>
          <a:p>
            <a:pPr algn="ctr">
              <a:lnSpc>
                <a:spcPct val="150000"/>
              </a:lnSpc>
              <a:spcBef>
                <a:spcPct val="0"/>
              </a:spcBef>
              <a:spcAft>
                <a:spcPts val="600"/>
              </a:spcAft>
            </a:pPr>
            <a:r>
              <a:rPr lang="en-US" b="1" u="sng" kern="1200" dirty="0">
                <a:solidFill>
                  <a:schemeClr val="tx2"/>
                </a:solidFill>
                <a:latin typeface="Arial" panose="020B0604020202020204" pitchFamily="34" charset="0"/>
                <a:ea typeface="+mj-ea"/>
                <a:cs typeface="Arial" panose="020B0604020202020204" pitchFamily="34" charset="0"/>
              </a:rPr>
              <a:t>P.M.I Analysis</a:t>
            </a:r>
          </a:p>
        </p:txBody>
      </p:sp>
      <p:grpSp>
        <p:nvGrpSpPr>
          <p:cNvPr id="31" name="Group 15">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32" name="Freeform: Shape 16">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7">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8">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9">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 name="Group 21">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7" name="Freeform: Shape 22">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3">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4">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0" name="Freeform: Shape 25">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BB4FD444-FA6C-4378-B11E-5D420769DE45}"/>
              </a:ext>
            </a:extLst>
          </p:cNvPr>
          <p:cNvSpPr txBox="1"/>
          <p:nvPr/>
        </p:nvSpPr>
        <p:spPr>
          <a:xfrm>
            <a:off x="957415" y="4218585"/>
            <a:ext cx="2276475" cy="416011"/>
          </a:xfrm>
          <a:prstGeom prst="rect">
            <a:avLst/>
          </a:prstGeom>
          <a:solidFill>
            <a:schemeClr val="accent1"/>
          </a:solidFill>
        </p:spPr>
        <p:txBody>
          <a:bodyPr wrap="square" rtlCol="0">
            <a:spAutoFit/>
          </a:bodyPr>
          <a:lstStyle/>
          <a:p>
            <a:pPr>
              <a:lnSpc>
                <a:spcPct val="150000"/>
              </a:lnSpc>
            </a:pPr>
            <a:r>
              <a:rPr lang="en-GB" sz="1600" dirty="0">
                <a:latin typeface="Arial" panose="020B0604020202020204" pitchFamily="34" charset="0"/>
                <a:cs typeface="Arial" panose="020B0604020202020204" pitchFamily="34" charset="0"/>
              </a:rPr>
              <a:t>       Training skills</a:t>
            </a:r>
          </a:p>
        </p:txBody>
      </p:sp>
      <p:graphicFrame>
        <p:nvGraphicFramePr>
          <p:cNvPr id="8" name="Table 8">
            <a:extLst>
              <a:ext uri="{FF2B5EF4-FFF2-40B4-BE49-F238E27FC236}">
                <a16:creationId xmlns:a16="http://schemas.microsoft.com/office/drawing/2014/main" id="{D792E7A9-F0DD-4A52-A5B0-A2A68245520F}"/>
              </a:ext>
            </a:extLst>
          </p:cNvPr>
          <p:cNvGraphicFramePr>
            <a:graphicFrameLocks noGrp="1"/>
          </p:cNvGraphicFramePr>
          <p:nvPr>
            <p:extLst>
              <p:ext uri="{D42A27DB-BD31-4B8C-83A1-F6EECF244321}">
                <p14:modId xmlns:p14="http://schemas.microsoft.com/office/powerpoint/2010/main" val="742499585"/>
              </p:ext>
            </p:extLst>
          </p:nvPr>
        </p:nvGraphicFramePr>
        <p:xfrm>
          <a:off x="4414685" y="1449645"/>
          <a:ext cx="6819900" cy="4815619"/>
        </p:xfrm>
        <a:graphic>
          <a:graphicData uri="http://schemas.openxmlformats.org/drawingml/2006/table">
            <a:tbl>
              <a:tblPr firstRow="1" bandRow="1">
                <a:tableStyleId>{5C22544A-7EE6-4342-B048-85BDC9FD1C3A}</a:tableStyleId>
              </a:tblPr>
              <a:tblGrid>
                <a:gridCol w="2200275">
                  <a:extLst>
                    <a:ext uri="{9D8B030D-6E8A-4147-A177-3AD203B41FA5}">
                      <a16:colId xmlns:a16="http://schemas.microsoft.com/office/drawing/2014/main" val="3756055697"/>
                    </a:ext>
                  </a:extLst>
                </a:gridCol>
                <a:gridCol w="2324100">
                  <a:extLst>
                    <a:ext uri="{9D8B030D-6E8A-4147-A177-3AD203B41FA5}">
                      <a16:colId xmlns:a16="http://schemas.microsoft.com/office/drawing/2014/main" val="1423879876"/>
                    </a:ext>
                  </a:extLst>
                </a:gridCol>
                <a:gridCol w="2295525">
                  <a:extLst>
                    <a:ext uri="{9D8B030D-6E8A-4147-A177-3AD203B41FA5}">
                      <a16:colId xmlns:a16="http://schemas.microsoft.com/office/drawing/2014/main" val="4002355967"/>
                    </a:ext>
                  </a:extLst>
                </a:gridCol>
              </a:tblGrid>
              <a:tr h="444670">
                <a:tc>
                  <a:txBody>
                    <a:bodyPr/>
                    <a:lstStyle/>
                    <a:p>
                      <a:r>
                        <a:rPr lang="en-GB" dirty="0"/>
                        <a:t>               </a:t>
                      </a:r>
                      <a:r>
                        <a:rPr lang="en-GB" sz="1800" dirty="0">
                          <a:solidFill>
                            <a:schemeClr val="tx1"/>
                          </a:solidFill>
                          <a:latin typeface="Arial" panose="020B0604020202020204" pitchFamily="34" charset="0"/>
                          <a:cs typeface="Arial" panose="020B0604020202020204" pitchFamily="34" charset="0"/>
                        </a:rPr>
                        <a:t>Plus</a:t>
                      </a:r>
                    </a:p>
                  </a:txBody>
                  <a:tcPr/>
                </a:tc>
                <a:tc>
                  <a:txBody>
                    <a:bodyPr/>
                    <a:lstStyle/>
                    <a:p>
                      <a:r>
                        <a:rPr lang="en-GB" dirty="0">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Minus</a:t>
                      </a:r>
                    </a:p>
                  </a:txBody>
                  <a:tcPr/>
                </a:tc>
                <a:tc>
                  <a:txBody>
                    <a:bodyPr/>
                    <a:lstStyle/>
                    <a:p>
                      <a:r>
                        <a:rPr lang="en-GB" dirty="0"/>
                        <a:t>         </a:t>
                      </a:r>
                      <a:r>
                        <a:rPr lang="en-GB" dirty="0">
                          <a:solidFill>
                            <a:schemeClr val="tx1"/>
                          </a:solidFill>
                          <a:latin typeface="Arial" panose="020B0604020202020204" pitchFamily="34" charset="0"/>
                          <a:cs typeface="Arial" panose="020B0604020202020204" pitchFamily="34" charset="0"/>
                        </a:rPr>
                        <a:t>Interesting</a:t>
                      </a:r>
                    </a:p>
                  </a:txBody>
                  <a:tcPr/>
                </a:tc>
                <a:extLst>
                  <a:ext uri="{0D108BD9-81ED-4DB2-BD59-A6C34878D82A}">
                    <a16:rowId xmlns:a16="http://schemas.microsoft.com/office/drawing/2014/main" val="1795665644"/>
                  </a:ext>
                </a:extLst>
              </a:tr>
              <a:tr h="1368776">
                <a:tc>
                  <a:txBody>
                    <a:bodyPr/>
                    <a:lstStyle/>
                    <a:p>
                      <a:pPr algn="just">
                        <a:lnSpc>
                          <a:spcPct val="150000"/>
                        </a:lnSpc>
                      </a:pPr>
                      <a:r>
                        <a:rPr lang="en-GB" sz="1100" baseline="0" dirty="0">
                          <a:latin typeface="Arial" panose="020B0604020202020204" pitchFamily="34" charset="0"/>
                        </a:rPr>
                        <a:t>New skill development.</a:t>
                      </a:r>
                    </a:p>
                    <a:p>
                      <a:r>
                        <a:rPr lang="en-GB" sz="1400" baseline="0" dirty="0">
                          <a:latin typeface="Arial" panose="020B0604020202020204" pitchFamily="34" charset="0"/>
                        </a:rPr>
                        <a:t>           </a:t>
                      </a:r>
                    </a:p>
                    <a:p>
                      <a:endParaRPr lang="en-GB" sz="1400" baseline="0" dirty="0">
                        <a:latin typeface="Arial" panose="020B0604020202020204" pitchFamily="34" charset="0"/>
                      </a:endParaRPr>
                    </a:p>
                    <a:p>
                      <a:pPr>
                        <a:lnSpc>
                          <a:spcPct val="150000"/>
                        </a:lnSpc>
                      </a:pPr>
                      <a:r>
                        <a:rPr lang="en-GB" sz="1400" baseline="0" dirty="0">
                          <a:latin typeface="Arial" panose="020B0604020202020204" pitchFamily="34" charset="0"/>
                        </a:rPr>
                        <a:t>                </a:t>
                      </a:r>
                      <a:r>
                        <a:rPr lang="en-GB" sz="1400" b="1" baseline="0" dirty="0">
                          <a:latin typeface="Arial" panose="020B0604020202020204" pitchFamily="34" charset="0"/>
                        </a:rPr>
                        <a:t>+ 7</a:t>
                      </a:r>
                    </a:p>
                  </a:txBody>
                  <a:tcPr/>
                </a:tc>
                <a:tc>
                  <a:txBody>
                    <a:bodyPr/>
                    <a:lstStyle/>
                    <a:p>
                      <a:pPr>
                        <a:lnSpc>
                          <a:spcPct val="150000"/>
                        </a:lnSpc>
                      </a:pPr>
                      <a:r>
                        <a:rPr lang="en-GB" sz="1100" dirty="0">
                          <a:latin typeface="Arial" panose="020B0604020202020204" pitchFamily="34" charset="0"/>
                          <a:cs typeface="Arial" panose="020B0604020202020204" pitchFamily="34" charset="0"/>
                        </a:rPr>
                        <a:t>Anxiety to not being able to develop new skills.</a:t>
                      </a:r>
                    </a:p>
                    <a:p>
                      <a:pPr>
                        <a:lnSpc>
                          <a:spcPct val="150000"/>
                        </a:lnSpc>
                      </a:pPr>
                      <a:r>
                        <a:rPr lang="en-GB" sz="1100" dirty="0">
                          <a:latin typeface="Arial" panose="020B0604020202020204" pitchFamily="34" charset="0"/>
                          <a:cs typeface="Arial" panose="020B0604020202020204" pitchFamily="34" charset="0"/>
                        </a:rPr>
                        <a:t>     </a:t>
                      </a:r>
                    </a:p>
                    <a:p>
                      <a:pPr>
                        <a:lnSpc>
                          <a:spcPct val="150000"/>
                        </a:lnSpc>
                      </a:pPr>
                      <a:r>
                        <a:rPr lang="en-GB" sz="1400" b="1" dirty="0">
                          <a:latin typeface="Arial" panose="020B0604020202020204" pitchFamily="34" charset="0"/>
                          <a:cs typeface="Arial" panose="020B0604020202020204" pitchFamily="34" charset="0"/>
                        </a:rPr>
                        <a:t>                   - 5</a:t>
                      </a:r>
                    </a:p>
                    <a:p>
                      <a:pPr>
                        <a:lnSpc>
                          <a:spcPct val="150000"/>
                        </a:lnSpc>
                      </a:pPr>
                      <a:r>
                        <a:rPr lang="en-GB" sz="1100" dirty="0">
                          <a:latin typeface="Arial" panose="020B0604020202020204" pitchFamily="34" charset="0"/>
                          <a:cs typeface="Arial" panose="020B0604020202020204" pitchFamily="34" charset="0"/>
                        </a:rPr>
                        <a:t>                   </a:t>
                      </a:r>
                    </a:p>
                  </a:txBody>
                  <a:tcPr/>
                </a:tc>
                <a:tc>
                  <a:txBody>
                    <a:bodyPr/>
                    <a:lstStyle/>
                    <a:p>
                      <a:r>
                        <a:rPr lang="en-GB" sz="1100" dirty="0">
                          <a:latin typeface="Arial" panose="020B0604020202020204" pitchFamily="34" charset="0"/>
                          <a:cs typeface="Arial" panose="020B0604020202020204" pitchFamily="34" charset="0"/>
                        </a:rPr>
                        <a:t>Meet New people.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50000"/>
                        </a:lnSpc>
                      </a:pPr>
                      <a:r>
                        <a:rPr lang="en-GB" sz="1100" b="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- 4</a:t>
                      </a:r>
                    </a:p>
                  </a:txBody>
                  <a:tcPr/>
                </a:tc>
                <a:extLst>
                  <a:ext uri="{0D108BD9-81ED-4DB2-BD59-A6C34878D82A}">
                    <a16:rowId xmlns:a16="http://schemas.microsoft.com/office/drawing/2014/main" val="601291530"/>
                  </a:ext>
                </a:extLst>
              </a:tr>
              <a:tr h="1498780">
                <a:tc>
                  <a:txBody>
                    <a:bodyPr/>
                    <a:lstStyle/>
                    <a:p>
                      <a:pPr>
                        <a:lnSpc>
                          <a:spcPct val="150000"/>
                        </a:lnSpc>
                      </a:pPr>
                      <a:r>
                        <a:rPr lang="en-GB" sz="1100" b="0" dirty="0">
                          <a:latin typeface="Arial" panose="020B0604020202020204" pitchFamily="34" charset="0"/>
                          <a:cs typeface="Arial" panose="020B0604020202020204" pitchFamily="34" charset="0"/>
                        </a:rPr>
                        <a:t>New career path.</a:t>
                      </a:r>
                    </a:p>
                    <a:p>
                      <a:endParaRPr lang="en-GB" sz="1100" b="0" dirty="0">
                        <a:latin typeface="Arial" panose="020B0604020202020204" pitchFamily="34" charset="0"/>
                        <a:cs typeface="Arial" panose="020B0604020202020204" pitchFamily="34" charset="0"/>
                      </a:endParaRPr>
                    </a:p>
                    <a:p>
                      <a:endParaRPr lang="en-GB" sz="1100" b="0" dirty="0">
                        <a:latin typeface="Arial" panose="020B0604020202020204" pitchFamily="34" charset="0"/>
                        <a:cs typeface="Arial" panose="020B0604020202020204" pitchFamily="34" charset="0"/>
                      </a:endParaRPr>
                    </a:p>
                    <a:p>
                      <a:endParaRPr lang="en-GB" sz="1100" b="0" dirty="0">
                        <a:latin typeface="Arial" panose="020B0604020202020204" pitchFamily="34" charset="0"/>
                        <a:cs typeface="Arial" panose="020B0604020202020204" pitchFamily="34" charset="0"/>
                      </a:endParaRPr>
                    </a:p>
                    <a:p>
                      <a:pPr>
                        <a:lnSpc>
                          <a:spcPct val="150000"/>
                        </a:lnSpc>
                      </a:pPr>
                      <a:r>
                        <a:rPr lang="en-GB" sz="1100" b="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+ 5</a:t>
                      </a:r>
                    </a:p>
                  </a:txBody>
                  <a:tcPr/>
                </a:tc>
                <a:tc>
                  <a:txBody>
                    <a:bodyPr/>
                    <a:lstStyle/>
                    <a:p>
                      <a:pPr>
                        <a:lnSpc>
                          <a:spcPct val="150000"/>
                        </a:lnSpc>
                      </a:pPr>
                      <a:r>
                        <a:rPr lang="en-GB" sz="1100" dirty="0">
                          <a:latin typeface="Arial" panose="020B0604020202020204" pitchFamily="34" charset="0"/>
                          <a:cs typeface="Arial" panose="020B0604020202020204" pitchFamily="34" charset="0"/>
                        </a:rPr>
                        <a:t>The unknown off what I might face.</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- 3</a:t>
                      </a:r>
                    </a:p>
                  </a:txBody>
                  <a:tcPr/>
                </a:tc>
                <a:tc>
                  <a:txBody>
                    <a:bodyPr/>
                    <a:lstStyle/>
                    <a:p>
                      <a:r>
                        <a:rPr lang="en-GB" sz="1100" dirty="0">
                          <a:latin typeface="Arial" panose="020B0604020202020204" pitchFamily="34" charset="0"/>
                          <a:cs typeface="Arial" panose="020B0604020202020204" pitchFamily="34" charset="0"/>
                        </a:rPr>
                        <a:t>Pay rise.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a:t>
                      </a:r>
                    </a:p>
                    <a:p>
                      <a:pPr>
                        <a:lnSpc>
                          <a:spcPct val="150000"/>
                        </a:lnSpc>
                      </a:pPr>
                      <a:r>
                        <a:rPr lang="en-GB" sz="1400" b="1" dirty="0">
                          <a:latin typeface="Arial" panose="020B0604020202020204" pitchFamily="34" charset="0"/>
                          <a:cs typeface="Arial" panose="020B0604020202020204" pitchFamily="34" charset="0"/>
                        </a:rPr>
                        <a:t>                  + 8</a:t>
                      </a:r>
                    </a:p>
                  </a:txBody>
                  <a:tcPr/>
                </a:tc>
                <a:extLst>
                  <a:ext uri="{0D108BD9-81ED-4DB2-BD59-A6C34878D82A}">
                    <a16:rowId xmlns:a16="http://schemas.microsoft.com/office/drawing/2014/main" val="943292103"/>
                  </a:ext>
                </a:extLst>
              </a:tr>
              <a:tr h="1485900">
                <a:tc>
                  <a:txBody>
                    <a:bodyPr/>
                    <a:lstStyle/>
                    <a:p>
                      <a:pPr>
                        <a:lnSpc>
                          <a:spcPct val="150000"/>
                        </a:lnSpc>
                      </a:pPr>
                      <a:r>
                        <a:rPr lang="en-GB" sz="1100" dirty="0">
                          <a:latin typeface="Arial" panose="020B0604020202020204" pitchFamily="34" charset="0"/>
                          <a:cs typeface="Arial" panose="020B0604020202020204" pitchFamily="34" charset="0"/>
                        </a:rPr>
                        <a:t>Personal growth.</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+ 9</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Not liking change of career.</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                     - 2</a:t>
                      </a:r>
                    </a:p>
                  </a:txBody>
                  <a:tcPr/>
                </a:tc>
                <a:tc>
                  <a:txBody>
                    <a:bodyPr/>
                    <a:lstStyle/>
                    <a:p>
                      <a:pPr>
                        <a:lnSpc>
                          <a:spcPct val="150000"/>
                        </a:lnSpc>
                      </a:pPr>
                      <a:r>
                        <a:rPr lang="en-GB" sz="1100" dirty="0">
                          <a:latin typeface="Arial" panose="020B0604020202020204" pitchFamily="34" charset="0"/>
                          <a:cs typeface="Arial" panose="020B0604020202020204" pitchFamily="34" charset="0"/>
                        </a:rPr>
                        <a:t>The working environment.</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+ 3</a:t>
                      </a:r>
                    </a:p>
                  </a:txBody>
                  <a:tcPr/>
                </a:tc>
                <a:extLst>
                  <a:ext uri="{0D108BD9-81ED-4DB2-BD59-A6C34878D82A}">
                    <a16:rowId xmlns:a16="http://schemas.microsoft.com/office/drawing/2014/main" val="2851520782"/>
                  </a:ext>
                </a:extLst>
              </a:tr>
            </a:tbl>
          </a:graphicData>
        </a:graphic>
      </p:graphicFrame>
      <p:sp>
        <p:nvSpPr>
          <p:cNvPr id="9" name="TextBox 8">
            <a:extLst>
              <a:ext uri="{FF2B5EF4-FFF2-40B4-BE49-F238E27FC236}">
                <a16:creationId xmlns:a16="http://schemas.microsoft.com/office/drawing/2014/main" id="{CF1F94DB-FF3B-4BEB-A197-472A49E155CD}"/>
              </a:ext>
            </a:extLst>
          </p:cNvPr>
          <p:cNvSpPr txBox="1"/>
          <p:nvPr/>
        </p:nvSpPr>
        <p:spPr>
          <a:xfrm>
            <a:off x="9382125" y="6376927"/>
            <a:ext cx="166512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32 – 14 = 18</a:t>
            </a:r>
          </a:p>
        </p:txBody>
      </p:sp>
      <p:sp>
        <p:nvSpPr>
          <p:cNvPr id="10" name="TextBox 9">
            <a:extLst>
              <a:ext uri="{FF2B5EF4-FFF2-40B4-BE49-F238E27FC236}">
                <a16:creationId xmlns:a16="http://schemas.microsoft.com/office/drawing/2014/main" id="{03081345-DA27-4A28-B0CD-26D36F7498C1}"/>
              </a:ext>
            </a:extLst>
          </p:cNvPr>
          <p:cNvSpPr txBox="1"/>
          <p:nvPr/>
        </p:nvSpPr>
        <p:spPr>
          <a:xfrm>
            <a:off x="871689" y="5068647"/>
            <a:ext cx="2447925" cy="822726"/>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Training skills for me is the most ideal solution for me to help towards my work-related stress.</a:t>
            </a:r>
          </a:p>
        </p:txBody>
      </p:sp>
    </p:spTree>
    <p:extLst>
      <p:ext uri="{BB962C8B-B14F-4D97-AF65-F5344CB8AC3E}">
        <p14:creationId xmlns:p14="http://schemas.microsoft.com/office/powerpoint/2010/main" val="3938935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A312032-D9D1-4B40-AEF3-810846D5A7FE}"/>
              </a:ext>
            </a:extLst>
          </p:cNvPr>
          <p:cNvSpPr txBox="1"/>
          <p:nvPr/>
        </p:nvSpPr>
        <p:spPr>
          <a:xfrm>
            <a:off x="8433010" y="619757"/>
            <a:ext cx="1486538" cy="1297115"/>
          </a:xfrm>
        </p:spPr>
        <p:txBody>
          <a:bodyPr vert="horz" lIns="91440" tIns="45720" rIns="91440" bIns="45720" rtlCol="0" anchor="t">
            <a:normAutofit/>
          </a:bodyPr>
          <a:lstStyle/>
          <a:p>
            <a:pPr>
              <a:lnSpc>
                <a:spcPct val="150000"/>
              </a:lnSpc>
              <a:spcBef>
                <a:spcPct val="0"/>
              </a:spcBef>
              <a:spcAft>
                <a:spcPts val="600"/>
              </a:spcAft>
            </a:pPr>
            <a:r>
              <a:rPr lang="en-US" sz="1600" b="1" u="sng" kern="1200" dirty="0">
                <a:solidFill>
                  <a:schemeClr val="tx2"/>
                </a:solidFill>
                <a:latin typeface="Arial" panose="020B0604020202020204" pitchFamily="34" charset="0"/>
                <a:ea typeface="+mj-ea"/>
                <a:cs typeface="Arial" panose="020B0604020202020204" pitchFamily="34" charset="0"/>
              </a:rPr>
              <a:t>Conclusion</a:t>
            </a:r>
          </a:p>
        </p:txBody>
      </p:sp>
      <p:pic>
        <p:nvPicPr>
          <p:cNvPr id="47" name="Graphic 46" descr="Gavel">
            <a:extLst>
              <a:ext uri="{FF2B5EF4-FFF2-40B4-BE49-F238E27FC236}">
                <a16:creationId xmlns:a16="http://schemas.microsoft.com/office/drawing/2014/main" id="{4C452956-32C4-44B0-9C30-9EAF8631A2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54" name="Group 5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55" name="Freeform: Shape 5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Freeform: Shape 5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Freeform: Shape 5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FD573E42-7532-437A-AAE7-6EC643DA4695}"/>
              </a:ext>
            </a:extLst>
          </p:cNvPr>
          <p:cNvSpPr txBox="1"/>
          <p:nvPr/>
        </p:nvSpPr>
        <p:spPr>
          <a:xfrm>
            <a:off x="7686675" y="2215370"/>
            <a:ext cx="3253097" cy="3191258"/>
          </a:xfrm>
          <a:prstGeom prst="rect">
            <a:avLst/>
          </a:prstGeom>
          <a:noFill/>
        </p:spPr>
        <p:txBody>
          <a:bodyPr wrap="square" rtlCol="0">
            <a:spAutoFit/>
          </a:bodyPr>
          <a:lstStyle/>
          <a:p>
            <a:pPr>
              <a:lnSpc>
                <a:spcPct val="115000"/>
              </a:lnSpc>
            </a:pPr>
            <a:r>
              <a:rPr lang="en-GB" sz="1100" kern="1200" dirty="0">
                <a:solidFill>
                  <a:srgbClr val="000000"/>
                </a:solidFill>
                <a:effectLst/>
                <a:latin typeface="Arial" panose="020B0604020202020204" pitchFamily="34" charset="0"/>
                <a:ea typeface="Times New Roman" panose="02020603050405020304" pitchFamily="18" charset="0"/>
              </a:rPr>
              <a:t>Work related stress can cause many problems like I have demonstrated. I have concluded that if you come together with co-workers and find solutions work related stress can be less. Using diagrams like the Fishbone analysis can help an organisation to put solutions in place for the causes and effects that occur in the workplace. PESTEL analysis helps an organisation to identify problems and their effects to the business from the outside perspective. Helping yourself with solutions to help with work related stress could help reduce work related stress. A P.M.I. analysis could help with this stress related problem. This could help determine the best solution for yourself to tackle any work-related stress.</a:t>
            </a:r>
            <a:endParaRPr lang="en-GB"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6925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47"/>
                                        </p:tgtEl>
                                        <p:attrNameLst>
                                          <p:attrName>style.visibility</p:attrName>
                                        </p:attrNameLst>
                                      </p:cBhvr>
                                      <p:to>
                                        <p:strVal val="visible"/>
                                      </p:to>
                                    </p:set>
                                    <p:animEffect transition="in" filter="fade">
                                      <p:cBhvr>
                                        <p:cTn id="7" dur="7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9112</TotalTime>
  <Words>695</Words>
  <Application>Microsoft Office PowerPoint</Application>
  <PresentationFormat>Widescreen</PresentationFormat>
  <Paragraphs>172</Paragraphs>
  <Slides>10</Slides>
  <Notes>2</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office theme</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Solutions for work-related stress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Louise Catherine Franklin</cp:lastModifiedBy>
  <cp:revision>2</cp:revision>
  <dcterms:created xsi:type="dcterms:W3CDTF">2021-10-04T09:03:01Z</dcterms:created>
  <dcterms:modified xsi:type="dcterms:W3CDTF">2021-11-08T10:11:17Z</dcterms:modified>
</cp:coreProperties>
</file>