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notesMasterIdLst>
    <p:notesMasterId r:id="rId18"/>
  </p:notesMasterIdLst>
  <p:sldIdLst>
    <p:sldId id="256" r:id="rId2"/>
    <p:sldId id="259" r:id="rId3"/>
    <p:sldId id="318" r:id="rId4"/>
    <p:sldId id="321" r:id="rId5"/>
    <p:sldId id="262" r:id="rId6"/>
    <p:sldId id="263" r:id="rId7"/>
    <p:sldId id="322" r:id="rId8"/>
    <p:sldId id="284" r:id="rId9"/>
    <p:sldId id="320" r:id="rId10"/>
    <p:sldId id="325" r:id="rId11"/>
    <p:sldId id="323" r:id="rId12"/>
    <p:sldId id="324" r:id="rId13"/>
    <p:sldId id="326" r:id="rId14"/>
    <p:sldId id="327" r:id="rId15"/>
    <p:sldId id="319" r:id="rId16"/>
    <p:sldId id="328" r:id="rId17"/>
  </p:sldIdLst>
  <p:sldSz cx="9144000" cy="6858000" type="screen4x3"/>
  <p:notesSz cx="6858000" cy="9144000"/>
  <p:embeddedFontLst>
    <p:embeddedFont>
      <p:font typeface="Lucida Sans" panose="020B0602030504020204" pitchFamily="34" charset="0"/>
      <p:regular r:id="rId19"/>
      <p:bold r:id="rId20"/>
      <p:italic r:id="rId21"/>
      <p:boldItalic r:id="rId22"/>
    </p:embeddedFont>
    <p:embeddedFont>
      <p:font typeface="Book Antiqua" panose="02040602050305030304" pitchFamily="18" charset="0"/>
      <p:regular r:id="rId23"/>
      <p:bold r:id="rId24"/>
      <p:italic r:id="rId25"/>
      <p:boldItalic r:id="rId26"/>
    </p:embeddedFont>
    <p:embeddedFont>
      <p:font typeface="Constantia" panose="02030602050306030303" pitchFamily="18" charset="0"/>
      <p:regular r:id="rId27"/>
      <p:bold r:id="rId28"/>
      <p:italic r:id="rId29"/>
      <p:boldItalic r:id="rId30"/>
    </p:embeddedFont>
    <p:embeddedFont>
      <p:font typeface="Wingdings 3" panose="05040102010807070707" pitchFamily="18" charset="2"/>
      <p:regular r:id="rId31"/>
    </p:embeddedFont>
    <p:embeddedFont>
      <p:font typeface="Calibri" panose="020F0502020204030204" pitchFamily="34" charset="0"/>
      <p:regular r:id="rId32"/>
      <p:bold r:id="rId33"/>
      <p:italic r:id="rId34"/>
      <p:boldItalic r:id="rId35"/>
    </p:embeddedFont>
    <p:embeddedFont>
      <p:font typeface="Wingdings 2" panose="05020102010507070707" pitchFamily="18" charset="2"/>
      <p:regular r:id="rId3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299" autoAdjust="0"/>
  </p:normalViewPr>
  <p:slideViewPr>
    <p:cSldViewPr>
      <p:cViewPr varScale="1">
        <p:scale>
          <a:sx n="172" d="100"/>
          <a:sy n="172" d="100"/>
        </p:scale>
        <p:origin x="1914" y="12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4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3.fntdata"/><Relationship Id="rId34" Type="http://schemas.openxmlformats.org/officeDocument/2006/relationships/font" Target="fonts/font1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openxmlformats.org/officeDocument/2006/relationships/font" Target="fonts/font15.fntdata"/><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font" Target="fonts/font14.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36" Type="http://schemas.openxmlformats.org/officeDocument/2006/relationships/font" Target="fonts/font18.fntdata"/><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font" Target="fonts/font1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font" Target="fonts/font12.fntdata"/><Relationship Id="rId35" Type="http://schemas.openxmlformats.org/officeDocument/2006/relationships/font" Target="fonts/font17.fntdata"/></Relationships>
</file>

<file path=ppt/diagrams/_rels/data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jpeg"/></Relationships>
</file>

<file path=ppt/diagrams/_rels/drawing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DC0FC5-E827-4136-AE8F-7C45CF6000DC}" type="doc">
      <dgm:prSet loTypeId="urn:microsoft.com/office/officeart/2005/8/layout/hList7#1" loCatId="list" qsTypeId="urn:microsoft.com/office/officeart/2005/8/quickstyle/simple1" qsCatId="simple" csTypeId="urn:microsoft.com/office/officeart/2005/8/colors/accent1_2" csCatId="accent1" phldr="1"/>
      <dgm:spPr/>
      <dgm:t>
        <a:bodyPr/>
        <a:lstStyle/>
        <a:p>
          <a:endParaRPr lang="en-GB"/>
        </a:p>
      </dgm:t>
    </dgm:pt>
    <dgm:pt modelId="{55C90BEA-B8FE-4A8D-97D5-DFFB2600DC97}">
      <dgm:prSet/>
      <dgm:spPr/>
      <dgm:t>
        <a:bodyPr/>
        <a:lstStyle/>
        <a:p>
          <a:pPr rtl="0"/>
          <a:r>
            <a:rPr lang="en-GB"/>
            <a:t>build new ideas by linking different or opposing concepts; </a:t>
          </a:r>
        </a:p>
      </dgm:t>
    </dgm:pt>
    <dgm:pt modelId="{6A528CB2-254A-4A61-ABD6-AA5945C33EA3}" type="parTrans" cxnId="{9817779D-ABC0-4960-BCAB-66465F6D8836}">
      <dgm:prSet/>
      <dgm:spPr/>
      <dgm:t>
        <a:bodyPr/>
        <a:lstStyle/>
        <a:p>
          <a:endParaRPr lang="en-GB"/>
        </a:p>
      </dgm:t>
    </dgm:pt>
    <dgm:pt modelId="{126CE7CC-C313-484F-9544-A4EC758D6C12}" type="sibTrans" cxnId="{9817779D-ABC0-4960-BCAB-66465F6D8836}">
      <dgm:prSet/>
      <dgm:spPr/>
      <dgm:t>
        <a:bodyPr/>
        <a:lstStyle/>
        <a:p>
          <a:endParaRPr lang="en-GB"/>
        </a:p>
      </dgm:t>
    </dgm:pt>
    <dgm:pt modelId="{2CCF53C6-7C71-4035-969D-265322D7EEE3}">
      <dgm:prSet/>
      <dgm:spPr/>
      <dgm:t>
        <a:bodyPr/>
        <a:lstStyle/>
        <a:p>
          <a:pPr rtl="0"/>
          <a:r>
            <a:rPr lang="en-GB" dirty="0"/>
            <a:t>undertake deductive reasoning to link causes and effects.</a:t>
          </a:r>
        </a:p>
      </dgm:t>
    </dgm:pt>
    <dgm:pt modelId="{4D03E320-1061-4259-A040-5B4D8B72FCF3}" type="parTrans" cxnId="{B9136FAA-A6AD-4132-9AE3-88D1D61F8775}">
      <dgm:prSet/>
      <dgm:spPr/>
      <dgm:t>
        <a:bodyPr/>
        <a:lstStyle/>
        <a:p>
          <a:endParaRPr lang="en-GB"/>
        </a:p>
      </dgm:t>
    </dgm:pt>
    <dgm:pt modelId="{2A615364-2F20-40EF-9920-8103FE8E4F37}" type="sibTrans" cxnId="{B9136FAA-A6AD-4132-9AE3-88D1D61F8775}">
      <dgm:prSet/>
      <dgm:spPr/>
      <dgm:t>
        <a:bodyPr/>
        <a:lstStyle/>
        <a:p>
          <a:endParaRPr lang="en-GB"/>
        </a:p>
      </dgm:t>
    </dgm:pt>
    <dgm:pt modelId="{67CBE495-8929-4804-ACA6-5735C8BEE59C}" type="pres">
      <dgm:prSet presAssocID="{0CDC0FC5-E827-4136-AE8F-7C45CF6000DC}" presName="Name0" presStyleCnt="0">
        <dgm:presLayoutVars>
          <dgm:dir/>
          <dgm:resizeHandles val="exact"/>
        </dgm:presLayoutVars>
      </dgm:prSet>
      <dgm:spPr/>
      <dgm:t>
        <a:bodyPr/>
        <a:lstStyle/>
        <a:p>
          <a:endParaRPr lang="en-US"/>
        </a:p>
      </dgm:t>
    </dgm:pt>
    <dgm:pt modelId="{B3AAA5FF-2ECF-4E34-8781-468D8FC470E6}" type="pres">
      <dgm:prSet presAssocID="{0CDC0FC5-E827-4136-AE8F-7C45CF6000DC}" presName="fgShape" presStyleLbl="fgShp" presStyleIdx="0" presStyleCnt="1"/>
      <dgm:spPr/>
    </dgm:pt>
    <dgm:pt modelId="{ED7B821F-6B39-4973-8586-CC4AE51971EA}" type="pres">
      <dgm:prSet presAssocID="{0CDC0FC5-E827-4136-AE8F-7C45CF6000DC}" presName="linComp" presStyleCnt="0"/>
      <dgm:spPr/>
    </dgm:pt>
    <dgm:pt modelId="{BB8DB2D8-0535-4474-A503-3132B91801F4}" type="pres">
      <dgm:prSet presAssocID="{55C90BEA-B8FE-4A8D-97D5-DFFB2600DC97}" presName="compNode" presStyleCnt="0"/>
      <dgm:spPr/>
    </dgm:pt>
    <dgm:pt modelId="{732969B0-8FBD-43A1-8194-78826322BB1D}" type="pres">
      <dgm:prSet presAssocID="{55C90BEA-B8FE-4A8D-97D5-DFFB2600DC97}" presName="bkgdShape" presStyleLbl="node1" presStyleIdx="0" presStyleCnt="2"/>
      <dgm:spPr/>
      <dgm:t>
        <a:bodyPr/>
        <a:lstStyle/>
        <a:p>
          <a:endParaRPr lang="en-US"/>
        </a:p>
      </dgm:t>
    </dgm:pt>
    <dgm:pt modelId="{C9FEAF53-8577-4F9D-9D7F-4118CF9DAF14}" type="pres">
      <dgm:prSet presAssocID="{55C90BEA-B8FE-4A8D-97D5-DFFB2600DC97}" presName="nodeTx" presStyleLbl="node1" presStyleIdx="0" presStyleCnt="2">
        <dgm:presLayoutVars>
          <dgm:bulletEnabled val="1"/>
        </dgm:presLayoutVars>
      </dgm:prSet>
      <dgm:spPr/>
      <dgm:t>
        <a:bodyPr/>
        <a:lstStyle/>
        <a:p>
          <a:endParaRPr lang="en-US"/>
        </a:p>
      </dgm:t>
    </dgm:pt>
    <dgm:pt modelId="{159FC190-994E-4DBF-A3AB-4F56B8A05A6C}" type="pres">
      <dgm:prSet presAssocID="{55C90BEA-B8FE-4A8D-97D5-DFFB2600DC97}" presName="invisiNode" presStyleLbl="node1" presStyleIdx="0" presStyleCnt="2"/>
      <dgm:spPr/>
    </dgm:pt>
    <dgm:pt modelId="{72AB5731-9A99-4778-9BA0-BB7A63B0645A}" type="pres">
      <dgm:prSet presAssocID="{55C90BEA-B8FE-4A8D-97D5-DFFB2600DC97}" presName="imagNode" presStyleLbl="fgImgPlace1" presStyleIdx="0" presStyleCnt="2"/>
      <dgm:spPr>
        <a:blipFill>
          <a:blip xmlns:r="http://schemas.openxmlformats.org/officeDocument/2006/relationships" r:embed="rId1" cstate="screen">
            <a:extLst/>
          </a:blip>
          <a:srcRect/>
          <a:stretch>
            <a:fillRect/>
          </a:stretch>
        </a:blipFill>
      </dgm:spPr>
    </dgm:pt>
    <dgm:pt modelId="{E4690EF7-1E92-4D5C-AD07-ED3C487AF3FD}" type="pres">
      <dgm:prSet presAssocID="{126CE7CC-C313-484F-9544-A4EC758D6C12}" presName="sibTrans" presStyleLbl="sibTrans2D1" presStyleIdx="0" presStyleCnt="0"/>
      <dgm:spPr/>
      <dgm:t>
        <a:bodyPr/>
        <a:lstStyle/>
        <a:p>
          <a:endParaRPr lang="en-US"/>
        </a:p>
      </dgm:t>
    </dgm:pt>
    <dgm:pt modelId="{7812C383-BAF7-4324-A7B8-E6534DE9A7A0}" type="pres">
      <dgm:prSet presAssocID="{2CCF53C6-7C71-4035-969D-265322D7EEE3}" presName="compNode" presStyleCnt="0"/>
      <dgm:spPr/>
    </dgm:pt>
    <dgm:pt modelId="{FDEE7CB9-09D0-40EE-A1C6-936C4CC6C7DD}" type="pres">
      <dgm:prSet presAssocID="{2CCF53C6-7C71-4035-969D-265322D7EEE3}" presName="bkgdShape" presStyleLbl="node1" presStyleIdx="1" presStyleCnt="2"/>
      <dgm:spPr/>
      <dgm:t>
        <a:bodyPr/>
        <a:lstStyle/>
        <a:p>
          <a:endParaRPr lang="en-US"/>
        </a:p>
      </dgm:t>
    </dgm:pt>
    <dgm:pt modelId="{06EF1C4A-D3CF-47BD-8488-87DD3E36CAF8}" type="pres">
      <dgm:prSet presAssocID="{2CCF53C6-7C71-4035-969D-265322D7EEE3}" presName="nodeTx" presStyleLbl="node1" presStyleIdx="1" presStyleCnt="2">
        <dgm:presLayoutVars>
          <dgm:bulletEnabled val="1"/>
        </dgm:presLayoutVars>
      </dgm:prSet>
      <dgm:spPr/>
      <dgm:t>
        <a:bodyPr/>
        <a:lstStyle/>
        <a:p>
          <a:endParaRPr lang="en-US"/>
        </a:p>
      </dgm:t>
    </dgm:pt>
    <dgm:pt modelId="{78ABB0D3-1AC2-4754-AF93-6E35B77DEF4A}" type="pres">
      <dgm:prSet presAssocID="{2CCF53C6-7C71-4035-969D-265322D7EEE3}" presName="invisiNode" presStyleLbl="node1" presStyleIdx="1" presStyleCnt="2"/>
      <dgm:spPr/>
    </dgm:pt>
    <dgm:pt modelId="{FEAD816C-9D49-48AB-BCD2-C1E059E5532F}" type="pres">
      <dgm:prSet presAssocID="{2CCF53C6-7C71-4035-969D-265322D7EEE3}" presName="imagNode" presStyleLbl="fgImgPlace1" presStyleIdx="1" presStyleCnt="2"/>
      <dgm:spPr>
        <a:blipFill>
          <a:blip xmlns:r="http://schemas.openxmlformats.org/officeDocument/2006/relationships" r:embed="rId2">
            <a:extLst/>
          </a:blip>
          <a:srcRect/>
          <a:stretch>
            <a:fillRect/>
          </a:stretch>
        </a:blipFill>
      </dgm:spPr>
    </dgm:pt>
  </dgm:ptLst>
  <dgm:cxnLst>
    <dgm:cxn modelId="{83A4B0BC-08FD-4075-8FC8-59825C93CF17}" type="presOf" srcId="{55C90BEA-B8FE-4A8D-97D5-DFFB2600DC97}" destId="{C9FEAF53-8577-4F9D-9D7F-4118CF9DAF14}" srcOrd="1" destOrd="0" presId="urn:microsoft.com/office/officeart/2005/8/layout/hList7#1"/>
    <dgm:cxn modelId="{B9136FAA-A6AD-4132-9AE3-88D1D61F8775}" srcId="{0CDC0FC5-E827-4136-AE8F-7C45CF6000DC}" destId="{2CCF53C6-7C71-4035-969D-265322D7EEE3}" srcOrd="1" destOrd="0" parTransId="{4D03E320-1061-4259-A040-5B4D8B72FCF3}" sibTransId="{2A615364-2F20-40EF-9920-8103FE8E4F37}"/>
    <dgm:cxn modelId="{292E2196-5840-4EDC-B4C2-53C6CDA2D200}" type="presOf" srcId="{126CE7CC-C313-484F-9544-A4EC758D6C12}" destId="{E4690EF7-1E92-4D5C-AD07-ED3C487AF3FD}" srcOrd="0" destOrd="0" presId="urn:microsoft.com/office/officeart/2005/8/layout/hList7#1"/>
    <dgm:cxn modelId="{5223D548-8B61-40B2-A1FF-7D5681561F47}" type="presOf" srcId="{2CCF53C6-7C71-4035-969D-265322D7EEE3}" destId="{FDEE7CB9-09D0-40EE-A1C6-936C4CC6C7DD}" srcOrd="0" destOrd="0" presId="urn:microsoft.com/office/officeart/2005/8/layout/hList7#1"/>
    <dgm:cxn modelId="{BFE80177-E272-4C12-ADCC-FD203FFFC2C4}" type="presOf" srcId="{2CCF53C6-7C71-4035-969D-265322D7EEE3}" destId="{06EF1C4A-D3CF-47BD-8488-87DD3E36CAF8}" srcOrd="1" destOrd="0" presId="urn:microsoft.com/office/officeart/2005/8/layout/hList7#1"/>
    <dgm:cxn modelId="{40691253-A7A5-4E1C-8632-5A461EF6B2EA}" type="presOf" srcId="{55C90BEA-B8FE-4A8D-97D5-DFFB2600DC97}" destId="{732969B0-8FBD-43A1-8194-78826322BB1D}" srcOrd="0" destOrd="0" presId="urn:microsoft.com/office/officeart/2005/8/layout/hList7#1"/>
    <dgm:cxn modelId="{A83519EB-180A-41A8-8B33-0CFF7ED44651}" type="presOf" srcId="{0CDC0FC5-E827-4136-AE8F-7C45CF6000DC}" destId="{67CBE495-8929-4804-ACA6-5735C8BEE59C}" srcOrd="0" destOrd="0" presId="urn:microsoft.com/office/officeart/2005/8/layout/hList7#1"/>
    <dgm:cxn modelId="{9817779D-ABC0-4960-BCAB-66465F6D8836}" srcId="{0CDC0FC5-E827-4136-AE8F-7C45CF6000DC}" destId="{55C90BEA-B8FE-4A8D-97D5-DFFB2600DC97}" srcOrd="0" destOrd="0" parTransId="{6A528CB2-254A-4A61-ABD6-AA5945C33EA3}" sibTransId="{126CE7CC-C313-484F-9544-A4EC758D6C12}"/>
    <dgm:cxn modelId="{BADBD56E-7FB9-461B-9FED-DEF3F1AA7A04}" type="presParOf" srcId="{67CBE495-8929-4804-ACA6-5735C8BEE59C}" destId="{B3AAA5FF-2ECF-4E34-8781-468D8FC470E6}" srcOrd="0" destOrd="0" presId="urn:microsoft.com/office/officeart/2005/8/layout/hList7#1"/>
    <dgm:cxn modelId="{4392CD9C-6F53-4E68-AE3D-892CEEE96856}" type="presParOf" srcId="{67CBE495-8929-4804-ACA6-5735C8BEE59C}" destId="{ED7B821F-6B39-4973-8586-CC4AE51971EA}" srcOrd="1" destOrd="0" presId="urn:microsoft.com/office/officeart/2005/8/layout/hList7#1"/>
    <dgm:cxn modelId="{C5375285-228E-4B3E-8605-C9D48B4CE158}" type="presParOf" srcId="{ED7B821F-6B39-4973-8586-CC4AE51971EA}" destId="{BB8DB2D8-0535-4474-A503-3132B91801F4}" srcOrd="0" destOrd="0" presId="urn:microsoft.com/office/officeart/2005/8/layout/hList7#1"/>
    <dgm:cxn modelId="{D51F91EC-DCAD-47E9-ADD7-017B1B390FF4}" type="presParOf" srcId="{BB8DB2D8-0535-4474-A503-3132B91801F4}" destId="{732969B0-8FBD-43A1-8194-78826322BB1D}" srcOrd="0" destOrd="0" presId="urn:microsoft.com/office/officeart/2005/8/layout/hList7#1"/>
    <dgm:cxn modelId="{090BF7A5-4C01-42C0-90BF-2217148CC5FD}" type="presParOf" srcId="{BB8DB2D8-0535-4474-A503-3132B91801F4}" destId="{C9FEAF53-8577-4F9D-9D7F-4118CF9DAF14}" srcOrd="1" destOrd="0" presId="urn:microsoft.com/office/officeart/2005/8/layout/hList7#1"/>
    <dgm:cxn modelId="{7CE1DC03-D56E-44AB-8E42-99AE5F8D75DD}" type="presParOf" srcId="{BB8DB2D8-0535-4474-A503-3132B91801F4}" destId="{159FC190-994E-4DBF-A3AB-4F56B8A05A6C}" srcOrd="2" destOrd="0" presId="urn:microsoft.com/office/officeart/2005/8/layout/hList7#1"/>
    <dgm:cxn modelId="{432D6A8B-CA20-4273-A47B-7750010D4D52}" type="presParOf" srcId="{BB8DB2D8-0535-4474-A503-3132B91801F4}" destId="{72AB5731-9A99-4778-9BA0-BB7A63B0645A}" srcOrd="3" destOrd="0" presId="urn:microsoft.com/office/officeart/2005/8/layout/hList7#1"/>
    <dgm:cxn modelId="{50FCD9D8-0478-4CD4-9F6D-922B610C1EC6}" type="presParOf" srcId="{ED7B821F-6B39-4973-8586-CC4AE51971EA}" destId="{E4690EF7-1E92-4D5C-AD07-ED3C487AF3FD}" srcOrd="1" destOrd="0" presId="urn:microsoft.com/office/officeart/2005/8/layout/hList7#1"/>
    <dgm:cxn modelId="{31ED4750-E96E-4760-B805-9707E3B39CA0}" type="presParOf" srcId="{ED7B821F-6B39-4973-8586-CC4AE51971EA}" destId="{7812C383-BAF7-4324-A7B8-E6534DE9A7A0}" srcOrd="2" destOrd="0" presId="urn:microsoft.com/office/officeart/2005/8/layout/hList7#1"/>
    <dgm:cxn modelId="{A7CEB4B5-BFBB-4111-86C6-F57B9B9BE303}" type="presParOf" srcId="{7812C383-BAF7-4324-A7B8-E6534DE9A7A0}" destId="{FDEE7CB9-09D0-40EE-A1C6-936C4CC6C7DD}" srcOrd="0" destOrd="0" presId="urn:microsoft.com/office/officeart/2005/8/layout/hList7#1"/>
    <dgm:cxn modelId="{1A48F96A-30F6-4FA3-BA98-70F8692B211E}" type="presParOf" srcId="{7812C383-BAF7-4324-A7B8-E6534DE9A7A0}" destId="{06EF1C4A-D3CF-47BD-8488-87DD3E36CAF8}" srcOrd="1" destOrd="0" presId="urn:microsoft.com/office/officeart/2005/8/layout/hList7#1"/>
    <dgm:cxn modelId="{7E993D5B-E709-47DB-A73F-F1173C23A684}" type="presParOf" srcId="{7812C383-BAF7-4324-A7B8-E6534DE9A7A0}" destId="{78ABB0D3-1AC2-4754-AF93-6E35B77DEF4A}" srcOrd="2" destOrd="0" presId="urn:microsoft.com/office/officeart/2005/8/layout/hList7#1"/>
    <dgm:cxn modelId="{D8CCEF96-1C64-4F80-9A3B-5448B2AD860B}" type="presParOf" srcId="{7812C383-BAF7-4324-A7B8-E6534DE9A7A0}" destId="{FEAD816C-9D49-48AB-BCD2-C1E059E5532F}" srcOrd="3" destOrd="0" presId="urn:microsoft.com/office/officeart/2005/8/layout/hList7#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118B56-F447-46C5-AE2B-0781136C75EC}" type="doc">
      <dgm:prSet loTypeId="urn:microsoft.com/office/officeart/2005/8/layout/hierarchy4" loCatId="list" qsTypeId="urn:microsoft.com/office/officeart/2005/8/quickstyle/simple1" qsCatId="simple" csTypeId="urn:microsoft.com/office/officeart/2005/8/colors/colorful5" csCatId="colorful" phldr="1"/>
      <dgm:spPr/>
      <dgm:t>
        <a:bodyPr/>
        <a:lstStyle/>
        <a:p>
          <a:endParaRPr lang="en-US"/>
        </a:p>
      </dgm:t>
    </dgm:pt>
    <dgm:pt modelId="{19609778-21EA-4D10-B1BA-45756FF1FB06}">
      <dgm:prSet phldrT="[Text]"/>
      <dgm:spPr/>
      <dgm:t>
        <a:bodyPr/>
        <a:lstStyle/>
        <a:p>
          <a:r>
            <a:rPr lang="en-US" b="1" dirty="0" smtClean="0"/>
            <a:t>CLAIM: Government should ban animals being used in research</a:t>
          </a:r>
          <a:endParaRPr lang="en-US" b="1" dirty="0"/>
        </a:p>
      </dgm:t>
    </dgm:pt>
    <dgm:pt modelId="{2598F5A3-756F-4A01-8574-4C68A061C705}" type="parTrans" cxnId="{06BE12EA-05E5-48D5-B700-ED12784644A6}">
      <dgm:prSet/>
      <dgm:spPr/>
      <dgm:t>
        <a:bodyPr/>
        <a:lstStyle/>
        <a:p>
          <a:endParaRPr lang="en-US"/>
        </a:p>
      </dgm:t>
    </dgm:pt>
    <dgm:pt modelId="{B505DB87-3189-41BF-B94B-3AC1219FB4BE}" type="sibTrans" cxnId="{06BE12EA-05E5-48D5-B700-ED12784644A6}">
      <dgm:prSet/>
      <dgm:spPr/>
      <dgm:t>
        <a:bodyPr/>
        <a:lstStyle/>
        <a:p>
          <a:endParaRPr lang="en-US"/>
        </a:p>
      </dgm:t>
    </dgm:pt>
    <dgm:pt modelId="{7FBEF26A-8828-4171-9A59-90384F01CD70}">
      <dgm:prSet phldrT="[Text]"/>
      <dgm:spPr/>
      <dgm:t>
        <a:bodyPr/>
        <a:lstStyle/>
        <a:p>
          <a:r>
            <a:rPr lang="en-US" b="1" dirty="0" smtClean="0">
              <a:latin typeface="Arial" panose="020B0604020202020204" pitchFamily="34" charset="0"/>
              <a:cs typeface="Arial" panose="020B0604020202020204" pitchFamily="34" charset="0"/>
            </a:rPr>
            <a:t>Grounds : millions of animals are killed in cosmetic research</a:t>
          </a:r>
          <a:endParaRPr lang="en-US" b="1" dirty="0">
            <a:latin typeface="Arial" panose="020B0604020202020204" pitchFamily="34" charset="0"/>
            <a:cs typeface="Arial" panose="020B0604020202020204" pitchFamily="34" charset="0"/>
          </a:endParaRPr>
        </a:p>
      </dgm:t>
    </dgm:pt>
    <dgm:pt modelId="{81E9F6C9-7D17-47CB-8959-32452D00B9D0}" type="parTrans" cxnId="{E24E4F66-ACD3-4B53-923E-FC087FDC3BEC}">
      <dgm:prSet/>
      <dgm:spPr/>
      <dgm:t>
        <a:bodyPr/>
        <a:lstStyle/>
        <a:p>
          <a:endParaRPr lang="en-US"/>
        </a:p>
      </dgm:t>
    </dgm:pt>
    <dgm:pt modelId="{0F4481C3-F450-4D9E-8C7D-0C15FF288CB3}" type="sibTrans" cxnId="{E24E4F66-ACD3-4B53-923E-FC087FDC3BEC}">
      <dgm:prSet/>
      <dgm:spPr/>
      <dgm:t>
        <a:bodyPr/>
        <a:lstStyle/>
        <a:p>
          <a:endParaRPr lang="en-US"/>
        </a:p>
      </dgm:t>
    </dgm:pt>
    <dgm:pt modelId="{36F5E160-E2ED-414B-8C4D-60DAF5D55914}">
      <dgm:prSet phldrT="[Text]"/>
      <dgm:spPr>
        <a:solidFill>
          <a:schemeClr val="accent1">
            <a:lumMod val="75000"/>
          </a:schemeClr>
        </a:solidFill>
      </dgm:spPr>
      <dgm:t>
        <a:bodyPr/>
        <a:lstStyle/>
        <a:p>
          <a:r>
            <a:rPr lang="en-US" b="1" dirty="0" smtClean="0">
              <a:latin typeface="Arial" panose="020B0604020202020204" pitchFamily="34" charset="0"/>
              <a:cs typeface="Arial" panose="020B0604020202020204" pitchFamily="34" charset="0"/>
            </a:rPr>
            <a:t>Rebuttal : a law to ban use of all animal in research would go too far</a:t>
          </a:r>
          <a:endParaRPr lang="en-US" b="1" dirty="0">
            <a:latin typeface="Arial" panose="020B0604020202020204" pitchFamily="34" charset="0"/>
            <a:cs typeface="Arial" panose="020B0604020202020204" pitchFamily="34" charset="0"/>
          </a:endParaRPr>
        </a:p>
      </dgm:t>
    </dgm:pt>
    <dgm:pt modelId="{4E07001E-DD87-4E6B-98A8-710B55AFF65F}" type="parTrans" cxnId="{02B2E204-544B-4142-ABE7-D9F70E38A7D5}">
      <dgm:prSet/>
      <dgm:spPr/>
      <dgm:t>
        <a:bodyPr/>
        <a:lstStyle/>
        <a:p>
          <a:endParaRPr lang="en-US"/>
        </a:p>
      </dgm:t>
    </dgm:pt>
    <dgm:pt modelId="{972A01B3-B0D1-4498-821A-434101673BFB}" type="sibTrans" cxnId="{02B2E204-544B-4142-ABE7-D9F70E38A7D5}">
      <dgm:prSet/>
      <dgm:spPr/>
      <dgm:t>
        <a:bodyPr/>
        <a:lstStyle/>
        <a:p>
          <a:endParaRPr lang="en-US"/>
        </a:p>
      </dgm:t>
    </dgm:pt>
    <dgm:pt modelId="{2CDE8C4F-22D4-40D3-8A05-796A27C1BACD}">
      <dgm:prSet phldrT="[Text]"/>
      <dgm:spPr>
        <a:solidFill>
          <a:schemeClr val="accent2">
            <a:lumMod val="75000"/>
          </a:schemeClr>
        </a:solidFill>
      </dgm:spPr>
      <dgm:t>
        <a:bodyPr/>
        <a:lstStyle/>
        <a:p>
          <a:r>
            <a:rPr lang="en-US" b="1" dirty="0" smtClean="0">
              <a:latin typeface="Arial" panose="020B0604020202020204" pitchFamily="34" charset="0"/>
              <a:cs typeface="Arial" panose="020B0604020202020204" pitchFamily="34" charset="0"/>
            </a:rPr>
            <a:t>Qualifier (exceptions) – ban should not be applied to life saving medical research</a:t>
          </a:r>
          <a:endParaRPr lang="en-US" b="1" dirty="0">
            <a:latin typeface="Arial" panose="020B0604020202020204" pitchFamily="34" charset="0"/>
            <a:cs typeface="Arial" panose="020B0604020202020204" pitchFamily="34" charset="0"/>
          </a:endParaRPr>
        </a:p>
      </dgm:t>
    </dgm:pt>
    <dgm:pt modelId="{7C086FF2-3E6C-4032-B9A1-86F34AE8539C}" type="parTrans" cxnId="{6A775F03-BBB3-432C-B940-26338099F917}">
      <dgm:prSet/>
      <dgm:spPr/>
      <dgm:t>
        <a:bodyPr/>
        <a:lstStyle/>
        <a:p>
          <a:endParaRPr lang="en-US"/>
        </a:p>
      </dgm:t>
    </dgm:pt>
    <dgm:pt modelId="{939A430C-D277-41A8-AC84-B741432D2772}" type="sibTrans" cxnId="{6A775F03-BBB3-432C-B940-26338099F917}">
      <dgm:prSet/>
      <dgm:spPr/>
      <dgm:t>
        <a:bodyPr/>
        <a:lstStyle/>
        <a:p>
          <a:endParaRPr lang="en-US"/>
        </a:p>
      </dgm:t>
    </dgm:pt>
    <dgm:pt modelId="{3637C82D-2A21-4CDF-81FB-27A0064260DF}">
      <dgm:prSet phldrT="[Text]"/>
      <dgm:spPr>
        <a:solidFill>
          <a:schemeClr val="accent6">
            <a:lumMod val="60000"/>
            <a:lumOff val="40000"/>
          </a:schemeClr>
        </a:solidFill>
      </dgm:spPr>
      <dgm:t>
        <a:bodyPr/>
        <a:lstStyle/>
        <a:p>
          <a:r>
            <a:rPr lang="en-US" b="1" dirty="0" smtClean="0">
              <a:latin typeface="Arial" panose="020B0604020202020204" pitchFamily="34" charset="0"/>
              <a:cs typeface="Arial" panose="020B0604020202020204" pitchFamily="34" charset="0"/>
            </a:rPr>
            <a:t>Warrant: the well- being of animals is more important than profits </a:t>
          </a:r>
          <a:endParaRPr lang="en-US" b="1" dirty="0">
            <a:latin typeface="Arial" panose="020B0604020202020204" pitchFamily="34" charset="0"/>
            <a:cs typeface="Arial" panose="020B0604020202020204" pitchFamily="34" charset="0"/>
          </a:endParaRPr>
        </a:p>
      </dgm:t>
    </dgm:pt>
    <dgm:pt modelId="{3716B5E5-6946-4D0C-BD99-85D82D7E8BCD}" type="parTrans" cxnId="{70EC09F7-8AD4-413D-A633-1555452DB5CC}">
      <dgm:prSet/>
      <dgm:spPr/>
      <dgm:t>
        <a:bodyPr/>
        <a:lstStyle/>
        <a:p>
          <a:endParaRPr lang="en-US"/>
        </a:p>
      </dgm:t>
    </dgm:pt>
    <dgm:pt modelId="{072FDA68-BDF9-4E53-BDE7-DAEFF6BB98C6}" type="sibTrans" cxnId="{70EC09F7-8AD4-413D-A633-1555452DB5CC}">
      <dgm:prSet/>
      <dgm:spPr/>
      <dgm:t>
        <a:bodyPr/>
        <a:lstStyle/>
        <a:p>
          <a:endParaRPr lang="en-US"/>
        </a:p>
      </dgm:t>
    </dgm:pt>
    <dgm:pt modelId="{46628AEF-46E7-49E1-9BF4-8798D612BBFE}">
      <dgm:prSet phldrT="[Text]"/>
      <dgm:spPr>
        <a:solidFill>
          <a:schemeClr val="accent6">
            <a:lumMod val="75000"/>
          </a:schemeClr>
        </a:solidFill>
      </dgm:spPr>
      <dgm:t>
        <a:bodyPr/>
        <a:lstStyle/>
        <a:p>
          <a:r>
            <a:rPr lang="en-US" b="1" dirty="0" smtClean="0">
              <a:latin typeface="Arial" panose="020B0604020202020204" pitchFamily="34" charset="0"/>
              <a:cs typeface="Arial" panose="020B0604020202020204" pitchFamily="34" charset="0"/>
            </a:rPr>
            <a:t>Backing: cosmetic companies use animal testing to save money</a:t>
          </a:r>
          <a:endParaRPr lang="en-US" b="1" dirty="0">
            <a:latin typeface="Arial" panose="020B0604020202020204" pitchFamily="34" charset="0"/>
            <a:cs typeface="Arial" panose="020B0604020202020204" pitchFamily="34" charset="0"/>
          </a:endParaRPr>
        </a:p>
      </dgm:t>
    </dgm:pt>
    <dgm:pt modelId="{AD03F7C7-22E9-436F-A82C-BCFCAEAAE45F}" type="parTrans" cxnId="{FC03F354-EF10-4681-8059-A48D7B15C55E}">
      <dgm:prSet/>
      <dgm:spPr/>
      <dgm:t>
        <a:bodyPr/>
        <a:lstStyle/>
        <a:p>
          <a:endParaRPr lang="en-US"/>
        </a:p>
      </dgm:t>
    </dgm:pt>
    <dgm:pt modelId="{F9C049F2-46B1-420D-B3ED-984424B7DC26}" type="sibTrans" cxnId="{FC03F354-EF10-4681-8059-A48D7B15C55E}">
      <dgm:prSet/>
      <dgm:spPr/>
      <dgm:t>
        <a:bodyPr/>
        <a:lstStyle/>
        <a:p>
          <a:endParaRPr lang="en-US"/>
        </a:p>
      </dgm:t>
    </dgm:pt>
    <dgm:pt modelId="{76EE8472-55CF-405E-9194-009A0F095B70}" type="pres">
      <dgm:prSet presAssocID="{F2118B56-F447-46C5-AE2B-0781136C75EC}" presName="Name0" presStyleCnt="0">
        <dgm:presLayoutVars>
          <dgm:chPref val="1"/>
          <dgm:dir/>
          <dgm:animOne val="branch"/>
          <dgm:animLvl val="lvl"/>
          <dgm:resizeHandles/>
        </dgm:presLayoutVars>
      </dgm:prSet>
      <dgm:spPr/>
      <dgm:t>
        <a:bodyPr/>
        <a:lstStyle/>
        <a:p>
          <a:endParaRPr lang="en-US"/>
        </a:p>
      </dgm:t>
    </dgm:pt>
    <dgm:pt modelId="{9AAA0F1C-AE41-4E51-A707-A677751127DD}" type="pres">
      <dgm:prSet presAssocID="{19609778-21EA-4D10-B1BA-45756FF1FB06}" presName="vertOne" presStyleCnt="0"/>
      <dgm:spPr/>
    </dgm:pt>
    <dgm:pt modelId="{8D571E02-C105-4005-854F-FBF8EAAC7BA1}" type="pres">
      <dgm:prSet presAssocID="{19609778-21EA-4D10-B1BA-45756FF1FB06}" presName="txOne" presStyleLbl="node0" presStyleIdx="0" presStyleCnt="1" custLinFactNeighborX="-354" custLinFactNeighborY="22750">
        <dgm:presLayoutVars>
          <dgm:chPref val="3"/>
        </dgm:presLayoutVars>
      </dgm:prSet>
      <dgm:spPr/>
      <dgm:t>
        <a:bodyPr/>
        <a:lstStyle/>
        <a:p>
          <a:endParaRPr lang="en-US"/>
        </a:p>
      </dgm:t>
    </dgm:pt>
    <dgm:pt modelId="{476F40CD-366F-4714-820F-FB50F0BDB2B4}" type="pres">
      <dgm:prSet presAssocID="{19609778-21EA-4D10-B1BA-45756FF1FB06}" presName="parTransOne" presStyleCnt="0"/>
      <dgm:spPr/>
    </dgm:pt>
    <dgm:pt modelId="{3ABF485A-43F0-4A07-9F4F-9342DCA810E8}" type="pres">
      <dgm:prSet presAssocID="{19609778-21EA-4D10-B1BA-45756FF1FB06}" presName="horzOne" presStyleCnt="0"/>
      <dgm:spPr/>
    </dgm:pt>
    <dgm:pt modelId="{5ADCDFEC-728B-44EF-973C-8A0FE3A0629A}" type="pres">
      <dgm:prSet presAssocID="{7FBEF26A-8828-4171-9A59-90384F01CD70}" presName="vertTwo" presStyleCnt="0"/>
      <dgm:spPr/>
    </dgm:pt>
    <dgm:pt modelId="{4C5BBEE1-D63B-484D-A372-F5A3BDF6DC56}" type="pres">
      <dgm:prSet presAssocID="{7FBEF26A-8828-4171-9A59-90384F01CD70}" presName="txTwo" presStyleLbl="node2" presStyleIdx="0" presStyleCnt="2">
        <dgm:presLayoutVars>
          <dgm:chPref val="3"/>
        </dgm:presLayoutVars>
      </dgm:prSet>
      <dgm:spPr/>
      <dgm:t>
        <a:bodyPr/>
        <a:lstStyle/>
        <a:p>
          <a:endParaRPr lang="en-US"/>
        </a:p>
      </dgm:t>
    </dgm:pt>
    <dgm:pt modelId="{BDF4A542-08C5-4CBB-9965-3C0ABC001C12}" type="pres">
      <dgm:prSet presAssocID="{7FBEF26A-8828-4171-9A59-90384F01CD70}" presName="parTransTwo" presStyleCnt="0"/>
      <dgm:spPr/>
    </dgm:pt>
    <dgm:pt modelId="{5D35B92F-CD9A-4D21-83E7-6C319BD4B4B4}" type="pres">
      <dgm:prSet presAssocID="{7FBEF26A-8828-4171-9A59-90384F01CD70}" presName="horzTwo" presStyleCnt="0"/>
      <dgm:spPr/>
    </dgm:pt>
    <dgm:pt modelId="{21E38B7F-FC89-4B13-A691-7ECDB2696AAD}" type="pres">
      <dgm:prSet presAssocID="{36F5E160-E2ED-414B-8C4D-60DAF5D55914}" presName="vertThree" presStyleCnt="0"/>
      <dgm:spPr/>
    </dgm:pt>
    <dgm:pt modelId="{C9FE22B7-548C-4B34-BCC3-EAA50223E2C9}" type="pres">
      <dgm:prSet presAssocID="{36F5E160-E2ED-414B-8C4D-60DAF5D55914}" presName="txThree" presStyleLbl="node3" presStyleIdx="0" presStyleCnt="3">
        <dgm:presLayoutVars>
          <dgm:chPref val="3"/>
        </dgm:presLayoutVars>
      </dgm:prSet>
      <dgm:spPr/>
      <dgm:t>
        <a:bodyPr/>
        <a:lstStyle/>
        <a:p>
          <a:endParaRPr lang="en-US"/>
        </a:p>
      </dgm:t>
    </dgm:pt>
    <dgm:pt modelId="{2D2ECC49-EF8B-4B58-A72A-40B3AABB8515}" type="pres">
      <dgm:prSet presAssocID="{36F5E160-E2ED-414B-8C4D-60DAF5D55914}" presName="horzThree" presStyleCnt="0"/>
      <dgm:spPr/>
    </dgm:pt>
    <dgm:pt modelId="{47B788B0-A2B4-42F9-BAD9-166208B74D33}" type="pres">
      <dgm:prSet presAssocID="{972A01B3-B0D1-4498-821A-434101673BFB}" presName="sibSpaceThree" presStyleCnt="0"/>
      <dgm:spPr/>
    </dgm:pt>
    <dgm:pt modelId="{2B4B244A-DB86-444F-90BB-72ECCB1FAF3A}" type="pres">
      <dgm:prSet presAssocID="{2CDE8C4F-22D4-40D3-8A05-796A27C1BACD}" presName="vertThree" presStyleCnt="0"/>
      <dgm:spPr/>
    </dgm:pt>
    <dgm:pt modelId="{279E56A2-F92F-47D3-A4F2-56232F3406AC}" type="pres">
      <dgm:prSet presAssocID="{2CDE8C4F-22D4-40D3-8A05-796A27C1BACD}" presName="txThree" presStyleLbl="node3" presStyleIdx="1" presStyleCnt="3">
        <dgm:presLayoutVars>
          <dgm:chPref val="3"/>
        </dgm:presLayoutVars>
      </dgm:prSet>
      <dgm:spPr/>
      <dgm:t>
        <a:bodyPr/>
        <a:lstStyle/>
        <a:p>
          <a:endParaRPr lang="en-US"/>
        </a:p>
      </dgm:t>
    </dgm:pt>
    <dgm:pt modelId="{DC8E344E-1896-4764-AEFD-C2DA0D100B41}" type="pres">
      <dgm:prSet presAssocID="{2CDE8C4F-22D4-40D3-8A05-796A27C1BACD}" presName="horzThree" presStyleCnt="0"/>
      <dgm:spPr/>
    </dgm:pt>
    <dgm:pt modelId="{4631CECF-6BBF-4FC5-9D4D-A720EC7BDA1B}" type="pres">
      <dgm:prSet presAssocID="{0F4481C3-F450-4D9E-8C7D-0C15FF288CB3}" presName="sibSpaceTwo" presStyleCnt="0"/>
      <dgm:spPr/>
    </dgm:pt>
    <dgm:pt modelId="{179FDF33-55DD-457B-BA56-EFC11256F268}" type="pres">
      <dgm:prSet presAssocID="{3637C82D-2A21-4CDF-81FB-27A0064260DF}" presName="vertTwo" presStyleCnt="0"/>
      <dgm:spPr/>
    </dgm:pt>
    <dgm:pt modelId="{D5F80704-A5BA-4F81-B194-1EE956840B14}" type="pres">
      <dgm:prSet presAssocID="{3637C82D-2A21-4CDF-81FB-27A0064260DF}" presName="txTwo" presStyleLbl="node2" presStyleIdx="1" presStyleCnt="2" custLinFactNeighborX="-899" custLinFactNeighborY="1">
        <dgm:presLayoutVars>
          <dgm:chPref val="3"/>
        </dgm:presLayoutVars>
      </dgm:prSet>
      <dgm:spPr/>
      <dgm:t>
        <a:bodyPr/>
        <a:lstStyle/>
        <a:p>
          <a:endParaRPr lang="en-US"/>
        </a:p>
      </dgm:t>
    </dgm:pt>
    <dgm:pt modelId="{897AF79D-75EC-4B8C-8FF7-AA4FAEA4636D}" type="pres">
      <dgm:prSet presAssocID="{3637C82D-2A21-4CDF-81FB-27A0064260DF}" presName="parTransTwo" presStyleCnt="0"/>
      <dgm:spPr/>
    </dgm:pt>
    <dgm:pt modelId="{D1C175EE-FC25-4C27-A416-325809184812}" type="pres">
      <dgm:prSet presAssocID="{3637C82D-2A21-4CDF-81FB-27A0064260DF}" presName="horzTwo" presStyleCnt="0"/>
      <dgm:spPr/>
    </dgm:pt>
    <dgm:pt modelId="{35EE6586-B3D1-4F19-9023-0EC39356B442}" type="pres">
      <dgm:prSet presAssocID="{46628AEF-46E7-49E1-9BF4-8798D612BBFE}" presName="vertThree" presStyleCnt="0"/>
      <dgm:spPr/>
    </dgm:pt>
    <dgm:pt modelId="{136F0ABB-CD90-4A09-A15C-C5220E2798F5}" type="pres">
      <dgm:prSet presAssocID="{46628AEF-46E7-49E1-9BF4-8798D612BBFE}" presName="txThree" presStyleLbl="node3" presStyleIdx="2" presStyleCnt="3">
        <dgm:presLayoutVars>
          <dgm:chPref val="3"/>
        </dgm:presLayoutVars>
      </dgm:prSet>
      <dgm:spPr/>
      <dgm:t>
        <a:bodyPr/>
        <a:lstStyle/>
        <a:p>
          <a:endParaRPr lang="en-US"/>
        </a:p>
      </dgm:t>
    </dgm:pt>
    <dgm:pt modelId="{AE0AC792-767B-4A90-874A-793B21D93B33}" type="pres">
      <dgm:prSet presAssocID="{46628AEF-46E7-49E1-9BF4-8798D612BBFE}" presName="horzThree" presStyleCnt="0"/>
      <dgm:spPr/>
    </dgm:pt>
  </dgm:ptLst>
  <dgm:cxnLst>
    <dgm:cxn modelId="{6A775F03-BBB3-432C-B940-26338099F917}" srcId="{7FBEF26A-8828-4171-9A59-90384F01CD70}" destId="{2CDE8C4F-22D4-40D3-8A05-796A27C1BACD}" srcOrd="1" destOrd="0" parTransId="{7C086FF2-3E6C-4032-B9A1-86F34AE8539C}" sibTransId="{939A430C-D277-41A8-AC84-B741432D2772}"/>
    <dgm:cxn modelId="{FC03F354-EF10-4681-8059-A48D7B15C55E}" srcId="{3637C82D-2A21-4CDF-81FB-27A0064260DF}" destId="{46628AEF-46E7-49E1-9BF4-8798D612BBFE}" srcOrd="0" destOrd="0" parTransId="{AD03F7C7-22E9-436F-A82C-BCFCAEAAE45F}" sibTransId="{F9C049F2-46B1-420D-B3ED-984424B7DC26}"/>
    <dgm:cxn modelId="{06BE12EA-05E5-48D5-B700-ED12784644A6}" srcId="{F2118B56-F447-46C5-AE2B-0781136C75EC}" destId="{19609778-21EA-4D10-B1BA-45756FF1FB06}" srcOrd="0" destOrd="0" parTransId="{2598F5A3-756F-4A01-8574-4C68A061C705}" sibTransId="{B505DB87-3189-41BF-B94B-3AC1219FB4BE}"/>
    <dgm:cxn modelId="{8DCACBAF-902F-4334-9790-28E26F7B5371}" type="presOf" srcId="{2CDE8C4F-22D4-40D3-8A05-796A27C1BACD}" destId="{279E56A2-F92F-47D3-A4F2-56232F3406AC}" srcOrd="0" destOrd="0" presId="urn:microsoft.com/office/officeart/2005/8/layout/hierarchy4"/>
    <dgm:cxn modelId="{1AE54656-F01C-42AA-87A8-2C94B5B587C5}" type="presOf" srcId="{36F5E160-E2ED-414B-8C4D-60DAF5D55914}" destId="{C9FE22B7-548C-4B34-BCC3-EAA50223E2C9}" srcOrd="0" destOrd="0" presId="urn:microsoft.com/office/officeart/2005/8/layout/hierarchy4"/>
    <dgm:cxn modelId="{BFD9AAF4-6710-4E14-9AC6-F02237644429}" type="presOf" srcId="{7FBEF26A-8828-4171-9A59-90384F01CD70}" destId="{4C5BBEE1-D63B-484D-A372-F5A3BDF6DC56}" srcOrd="0" destOrd="0" presId="urn:microsoft.com/office/officeart/2005/8/layout/hierarchy4"/>
    <dgm:cxn modelId="{70EC09F7-8AD4-413D-A633-1555452DB5CC}" srcId="{19609778-21EA-4D10-B1BA-45756FF1FB06}" destId="{3637C82D-2A21-4CDF-81FB-27A0064260DF}" srcOrd="1" destOrd="0" parTransId="{3716B5E5-6946-4D0C-BD99-85D82D7E8BCD}" sibTransId="{072FDA68-BDF9-4E53-BDE7-DAEFF6BB98C6}"/>
    <dgm:cxn modelId="{E08079DD-1174-4AC4-9E3E-9B4604B831DD}" type="presOf" srcId="{19609778-21EA-4D10-B1BA-45756FF1FB06}" destId="{8D571E02-C105-4005-854F-FBF8EAAC7BA1}" srcOrd="0" destOrd="0" presId="urn:microsoft.com/office/officeart/2005/8/layout/hierarchy4"/>
    <dgm:cxn modelId="{02B2E204-544B-4142-ABE7-D9F70E38A7D5}" srcId="{7FBEF26A-8828-4171-9A59-90384F01CD70}" destId="{36F5E160-E2ED-414B-8C4D-60DAF5D55914}" srcOrd="0" destOrd="0" parTransId="{4E07001E-DD87-4E6B-98A8-710B55AFF65F}" sibTransId="{972A01B3-B0D1-4498-821A-434101673BFB}"/>
    <dgm:cxn modelId="{ED285B15-7638-4472-A361-FD631CAABB6E}" type="presOf" srcId="{46628AEF-46E7-49E1-9BF4-8798D612BBFE}" destId="{136F0ABB-CD90-4A09-A15C-C5220E2798F5}" srcOrd="0" destOrd="0" presId="urn:microsoft.com/office/officeart/2005/8/layout/hierarchy4"/>
    <dgm:cxn modelId="{E24E4F66-ACD3-4B53-923E-FC087FDC3BEC}" srcId="{19609778-21EA-4D10-B1BA-45756FF1FB06}" destId="{7FBEF26A-8828-4171-9A59-90384F01CD70}" srcOrd="0" destOrd="0" parTransId="{81E9F6C9-7D17-47CB-8959-32452D00B9D0}" sibTransId="{0F4481C3-F450-4D9E-8C7D-0C15FF288CB3}"/>
    <dgm:cxn modelId="{4EE6E6F6-B0E4-4CE2-A4CE-EC0F9204B16B}" type="presOf" srcId="{3637C82D-2A21-4CDF-81FB-27A0064260DF}" destId="{D5F80704-A5BA-4F81-B194-1EE956840B14}" srcOrd="0" destOrd="0" presId="urn:microsoft.com/office/officeart/2005/8/layout/hierarchy4"/>
    <dgm:cxn modelId="{4E20DCA1-CA16-4F0D-ADAC-4A9ACFF97AAB}" type="presOf" srcId="{F2118B56-F447-46C5-AE2B-0781136C75EC}" destId="{76EE8472-55CF-405E-9194-009A0F095B70}" srcOrd="0" destOrd="0" presId="urn:microsoft.com/office/officeart/2005/8/layout/hierarchy4"/>
    <dgm:cxn modelId="{60DB431D-B2B9-4F32-804B-54ED83A64D2E}" type="presParOf" srcId="{76EE8472-55CF-405E-9194-009A0F095B70}" destId="{9AAA0F1C-AE41-4E51-A707-A677751127DD}" srcOrd="0" destOrd="0" presId="urn:microsoft.com/office/officeart/2005/8/layout/hierarchy4"/>
    <dgm:cxn modelId="{A06BA572-410F-46ED-9C56-22B4B2056069}" type="presParOf" srcId="{9AAA0F1C-AE41-4E51-A707-A677751127DD}" destId="{8D571E02-C105-4005-854F-FBF8EAAC7BA1}" srcOrd="0" destOrd="0" presId="urn:microsoft.com/office/officeart/2005/8/layout/hierarchy4"/>
    <dgm:cxn modelId="{5DE12ABF-CF23-4E47-9B14-462FB12A89B3}" type="presParOf" srcId="{9AAA0F1C-AE41-4E51-A707-A677751127DD}" destId="{476F40CD-366F-4714-820F-FB50F0BDB2B4}" srcOrd="1" destOrd="0" presId="urn:microsoft.com/office/officeart/2005/8/layout/hierarchy4"/>
    <dgm:cxn modelId="{0D7960CD-AB0C-4CF4-B594-824D5667691B}" type="presParOf" srcId="{9AAA0F1C-AE41-4E51-A707-A677751127DD}" destId="{3ABF485A-43F0-4A07-9F4F-9342DCA810E8}" srcOrd="2" destOrd="0" presId="urn:microsoft.com/office/officeart/2005/8/layout/hierarchy4"/>
    <dgm:cxn modelId="{9A65C04A-F0F3-4931-9E41-D317B9C14756}" type="presParOf" srcId="{3ABF485A-43F0-4A07-9F4F-9342DCA810E8}" destId="{5ADCDFEC-728B-44EF-973C-8A0FE3A0629A}" srcOrd="0" destOrd="0" presId="urn:microsoft.com/office/officeart/2005/8/layout/hierarchy4"/>
    <dgm:cxn modelId="{04761A18-BCBD-440B-BB2B-8F9C1C97C48A}" type="presParOf" srcId="{5ADCDFEC-728B-44EF-973C-8A0FE3A0629A}" destId="{4C5BBEE1-D63B-484D-A372-F5A3BDF6DC56}" srcOrd="0" destOrd="0" presId="urn:microsoft.com/office/officeart/2005/8/layout/hierarchy4"/>
    <dgm:cxn modelId="{4EB90906-3DA4-4C73-9083-2BC1D8A12C0A}" type="presParOf" srcId="{5ADCDFEC-728B-44EF-973C-8A0FE3A0629A}" destId="{BDF4A542-08C5-4CBB-9965-3C0ABC001C12}" srcOrd="1" destOrd="0" presId="urn:microsoft.com/office/officeart/2005/8/layout/hierarchy4"/>
    <dgm:cxn modelId="{F93D5F1D-D7A9-4D47-A765-DE2D1BF515C5}" type="presParOf" srcId="{5ADCDFEC-728B-44EF-973C-8A0FE3A0629A}" destId="{5D35B92F-CD9A-4D21-83E7-6C319BD4B4B4}" srcOrd="2" destOrd="0" presId="urn:microsoft.com/office/officeart/2005/8/layout/hierarchy4"/>
    <dgm:cxn modelId="{64666A34-D305-459D-B1E4-732017D35A61}" type="presParOf" srcId="{5D35B92F-CD9A-4D21-83E7-6C319BD4B4B4}" destId="{21E38B7F-FC89-4B13-A691-7ECDB2696AAD}" srcOrd="0" destOrd="0" presId="urn:microsoft.com/office/officeart/2005/8/layout/hierarchy4"/>
    <dgm:cxn modelId="{D3491911-7DE5-4392-B1B4-2EDFB89D8231}" type="presParOf" srcId="{21E38B7F-FC89-4B13-A691-7ECDB2696AAD}" destId="{C9FE22B7-548C-4B34-BCC3-EAA50223E2C9}" srcOrd="0" destOrd="0" presId="urn:microsoft.com/office/officeart/2005/8/layout/hierarchy4"/>
    <dgm:cxn modelId="{55DF679B-91CF-407A-819A-D998BACF1E72}" type="presParOf" srcId="{21E38B7F-FC89-4B13-A691-7ECDB2696AAD}" destId="{2D2ECC49-EF8B-4B58-A72A-40B3AABB8515}" srcOrd="1" destOrd="0" presId="urn:microsoft.com/office/officeart/2005/8/layout/hierarchy4"/>
    <dgm:cxn modelId="{1822356A-DCB9-43CD-9F12-789143A53EC0}" type="presParOf" srcId="{5D35B92F-CD9A-4D21-83E7-6C319BD4B4B4}" destId="{47B788B0-A2B4-42F9-BAD9-166208B74D33}" srcOrd="1" destOrd="0" presId="urn:microsoft.com/office/officeart/2005/8/layout/hierarchy4"/>
    <dgm:cxn modelId="{D0496378-E96A-47A8-ADEE-6E11D21C79E2}" type="presParOf" srcId="{5D35B92F-CD9A-4D21-83E7-6C319BD4B4B4}" destId="{2B4B244A-DB86-444F-90BB-72ECCB1FAF3A}" srcOrd="2" destOrd="0" presId="urn:microsoft.com/office/officeart/2005/8/layout/hierarchy4"/>
    <dgm:cxn modelId="{7D65CAEC-5C24-40BD-A499-C6EF4628F966}" type="presParOf" srcId="{2B4B244A-DB86-444F-90BB-72ECCB1FAF3A}" destId="{279E56A2-F92F-47D3-A4F2-56232F3406AC}" srcOrd="0" destOrd="0" presId="urn:microsoft.com/office/officeart/2005/8/layout/hierarchy4"/>
    <dgm:cxn modelId="{0852C2B0-45AD-4897-979D-9860771C7774}" type="presParOf" srcId="{2B4B244A-DB86-444F-90BB-72ECCB1FAF3A}" destId="{DC8E344E-1896-4764-AEFD-C2DA0D100B41}" srcOrd="1" destOrd="0" presId="urn:microsoft.com/office/officeart/2005/8/layout/hierarchy4"/>
    <dgm:cxn modelId="{9EF390C4-3045-4FBC-80D9-DBD7CA89810E}" type="presParOf" srcId="{3ABF485A-43F0-4A07-9F4F-9342DCA810E8}" destId="{4631CECF-6BBF-4FC5-9D4D-A720EC7BDA1B}" srcOrd="1" destOrd="0" presId="urn:microsoft.com/office/officeart/2005/8/layout/hierarchy4"/>
    <dgm:cxn modelId="{797D4481-366B-4FD5-BC80-491C6E86A26A}" type="presParOf" srcId="{3ABF485A-43F0-4A07-9F4F-9342DCA810E8}" destId="{179FDF33-55DD-457B-BA56-EFC11256F268}" srcOrd="2" destOrd="0" presId="urn:microsoft.com/office/officeart/2005/8/layout/hierarchy4"/>
    <dgm:cxn modelId="{79980F8D-839D-431E-A6D4-8DBE35B782E0}" type="presParOf" srcId="{179FDF33-55DD-457B-BA56-EFC11256F268}" destId="{D5F80704-A5BA-4F81-B194-1EE956840B14}" srcOrd="0" destOrd="0" presId="urn:microsoft.com/office/officeart/2005/8/layout/hierarchy4"/>
    <dgm:cxn modelId="{BFA7D23B-B921-4E35-BE6F-5BACD7AE52C8}" type="presParOf" srcId="{179FDF33-55DD-457B-BA56-EFC11256F268}" destId="{897AF79D-75EC-4B8C-8FF7-AA4FAEA4636D}" srcOrd="1" destOrd="0" presId="urn:microsoft.com/office/officeart/2005/8/layout/hierarchy4"/>
    <dgm:cxn modelId="{D027077B-9817-4133-9DFA-1A2F434D42F6}" type="presParOf" srcId="{179FDF33-55DD-457B-BA56-EFC11256F268}" destId="{D1C175EE-FC25-4C27-A416-325809184812}" srcOrd="2" destOrd="0" presId="urn:microsoft.com/office/officeart/2005/8/layout/hierarchy4"/>
    <dgm:cxn modelId="{44C8B62F-732F-4E10-A07A-83D10B4F6AE7}" type="presParOf" srcId="{D1C175EE-FC25-4C27-A416-325809184812}" destId="{35EE6586-B3D1-4F19-9023-0EC39356B442}" srcOrd="0" destOrd="0" presId="urn:microsoft.com/office/officeart/2005/8/layout/hierarchy4"/>
    <dgm:cxn modelId="{290CA8BC-FA40-461F-B23C-7A2C8FB54869}" type="presParOf" srcId="{35EE6586-B3D1-4F19-9023-0EC39356B442}" destId="{136F0ABB-CD90-4A09-A15C-C5220E2798F5}" srcOrd="0" destOrd="0" presId="urn:microsoft.com/office/officeart/2005/8/layout/hierarchy4"/>
    <dgm:cxn modelId="{D6DB0C0F-49FF-46B1-84AE-5BA6944B28D5}" type="presParOf" srcId="{35EE6586-B3D1-4F19-9023-0EC39356B442}" destId="{AE0AC792-767B-4A90-874A-793B21D93B33}"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2969B0-8FBD-43A1-8194-78826322BB1D}">
      <dsp:nvSpPr>
        <dsp:cNvPr id="0" name=""/>
        <dsp:cNvSpPr/>
      </dsp:nvSpPr>
      <dsp:spPr>
        <a:xfrm>
          <a:off x="2648" y="0"/>
          <a:ext cx="3033777" cy="296346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rtl="0">
            <a:lnSpc>
              <a:spcPct val="90000"/>
            </a:lnSpc>
            <a:spcBef>
              <a:spcPct val="0"/>
            </a:spcBef>
            <a:spcAft>
              <a:spcPct val="35000"/>
            </a:spcAft>
          </a:pPr>
          <a:r>
            <a:rPr lang="en-GB" sz="2000" kern="1200"/>
            <a:t>build new ideas by linking different or opposing concepts; </a:t>
          </a:r>
        </a:p>
      </dsp:txBody>
      <dsp:txXfrm>
        <a:off x="2648" y="1185386"/>
        <a:ext cx="3033777" cy="1185386"/>
      </dsp:txXfrm>
    </dsp:sp>
    <dsp:sp modelId="{72AB5731-9A99-4778-9BA0-BB7A63B0645A}">
      <dsp:nvSpPr>
        <dsp:cNvPr id="0" name=""/>
        <dsp:cNvSpPr/>
      </dsp:nvSpPr>
      <dsp:spPr>
        <a:xfrm>
          <a:off x="1026120" y="177807"/>
          <a:ext cx="986834" cy="986834"/>
        </a:xfrm>
        <a:prstGeom prst="ellipse">
          <a:avLst/>
        </a:prstGeom>
        <a:blipFill>
          <a:blip xmlns:r="http://schemas.openxmlformats.org/officeDocument/2006/relationships" r:embed="rId1" cstate="screen">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DEE7CB9-09D0-40EE-A1C6-936C4CC6C7DD}">
      <dsp:nvSpPr>
        <dsp:cNvPr id="0" name=""/>
        <dsp:cNvSpPr/>
      </dsp:nvSpPr>
      <dsp:spPr>
        <a:xfrm>
          <a:off x="3127439" y="0"/>
          <a:ext cx="3033777" cy="296346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rtl="0">
            <a:lnSpc>
              <a:spcPct val="90000"/>
            </a:lnSpc>
            <a:spcBef>
              <a:spcPct val="0"/>
            </a:spcBef>
            <a:spcAft>
              <a:spcPct val="35000"/>
            </a:spcAft>
          </a:pPr>
          <a:r>
            <a:rPr lang="en-GB" sz="2000" kern="1200" dirty="0"/>
            <a:t>undertake deductive reasoning to link causes and effects.</a:t>
          </a:r>
        </a:p>
      </dsp:txBody>
      <dsp:txXfrm>
        <a:off x="3127439" y="1185386"/>
        <a:ext cx="3033777" cy="1185386"/>
      </dsp:txXfrm>
    </dsp:sp>
    <dsp:sp modelId="{FEAD816C-9D49-48AB-BCD2-C1E059E5532F}">
      <dsp:nvSpPr>
        <dsp:cNvPr id="0" name=""/>
        <dsp:cNvSpPr/>
      </dsp:nvSpPr>
      <dsp:spPr>
        <a:xfrm>
          <a:off x="4150910" y="177807"/>
          <a:ext cx="986834" cy="986834"/>
        </a:xfrm>
        <a:prstGeom prst="ellipse">
          <a:avLst/>
        </a:prstGeom>
        <a:blipFill>
          <a:blip xmlns:r="http://schemas.openxmlformats.org/officeDocument/2006/relationships" r:embed="rId2">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3AAA5FF-2ECF-4E34-8781-468D8FC470E6}">
      <dsp:nvSpPr>
        <dsp:cNvPr id="0" name=""/>
        <dsp:cNvSpPr/>
      </dsp:nvSpPr>
      <dsp:spPr>
        <a:xfrm>
          <a:off x="246554" y="2370772"/>
          <a:ext cx="5670755" cy="444519"/>
        </a:xfrm>
        <a:prstGeom prst="leftRight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571E02-C105-4005-854F-FBF8EAAC7BA1}">
      <dsp:nvSpPr>
        <dsp:cNvPr id="0" name=""/>
        <dsp:cNvSpPr/>
      </dsp:nvSpPr>
      <dsp:spPr>
        <a:xfrm>
          <a:off x="0" y="41217"/>
          <a:ext cx="9141901" cy="2073324"/>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lvl="0" algn="ctr" defTabSz="2000250">
            <a:lnSpc>
              <a:spcPct val="90000"/>
            </a:lnSpc>
            <a:spcBef>
              <a:spcPct val="0"/>
            </a:spcBef>
            <a:spcAft>
              <a:spcPct val="35000"/>
            </a:spcAft>
          </a:pPr>
          <a:r>
            <a:rPr lang="en-US" sz="4500" b="1" kern="1200" dirty="0" smtClean="0"/>
            <a:t>CLAIM: Government should ban animals being used in research</a:t>
          </a:r>
          <a:endParaRPr lang="en-US" sz="4500" b="1" kern="1200" dirty="0"/>
        </a:p>
      </dsp:txBody>
      <dsp:txXfrm>
        <a:off x="60726" y="101943"/>
        <a:ext cx="9020449" cy="1951872"/>
      </dsp:txXfrm>
    </dsp:sp>
    <dsp:sp modelId="{4C5BBEE1-D63B-484D-A372-F5A3BDF6DC56}">
      <dsp:nvSpPr>
        <dsp:cNvPr id="0" name=""/>
        <dsp:cNvSpPr/>
      </dsp:nvSpPr>
      <dsp:spPr>
        <a:xfrm>
          <a:off x="1049" y="2239701"/>
          <a:ext cx="5971773" cy="2073324"/>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US" sz="2600" b="1" kern="1200" dirty="0" smtClean="0">
              <a:latin typeface="Arial" panose="020B0604020202020204" pitchFamily="34" charset="0"/>
              <a:cs typeface="Arial" panose="020B0604020202020204" pitchFamily="34" charset="0"/>
            </a:rPr>
            <a:t>Grounds : millions of animals are killed in cosmetic research</a:t>
          </a:r>
          <a:endParaRPr lang="en-US" sz="2600" b="1" kern="1200" dirty="0">
            <a:latin typeface="Arial" panose="020B0604020202020204" pitchFamily="34" charset="0"/>
            <a:cs typeface="Arial" panose="020B0604020202020204" pitchFamily="34" charset="0"/>
          </a:endParaRPr>
        </a:p>
      </dsp:txBody>
      <dsp:txXfrm>
        <a:off x="61775" y="2300427"/>
        <a:ext cx="5850321" cy="1951872"/>
      </dsp:txXfrm>
    </dsp:sp>
    <dsp:sp modelId="{C9FE22B7-548C-4B34-BCC3-EAA50223E2C9}">
      <dsp:nvSpPr>
        <dsp:cNvPr id="0" name=""/>
        <dsp:cNvSpPr/>
      </dsp:nvSpPr>
      <dsp:spPr>
        <a:xfrm>
          <a:off x="1049" y="4475046"/>
          <a:ext cx="2924472" cy="2073324"/>
        </a:xfrm>
        <a:prstGeom prst="roundRect">
          <a:avLst>
            <a:gd name="adj" fmla="val 10000"/>
          </a:avLst>
        </a:prstGeom>
        <a:solidFill>
          <a:schemeClr val="accent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smtClean="0">
              <a:latin typeface="Arial" panose="020B0604020202020204" pitchFamily="34" charset="0"/>
              <a:cs typeface="Arial" panose="020B0604020202020204" pitchFamily="34" charset="0"/>
            </a:rPr>
            <a:t>Rebuttal : a law to ban use of all animal in research would go too far</a:t>
          </a:r>
          <a:endParaRPr lang="en-US" sz="2200" b="1" kern="1200" dirty="0">
            <a:latin typeface="Arial" panose="020B0604020202020204" pitchFamily="34" charset="0"/>
            <a:cs typeface="Arial" panose="020B0604020202020204" pitchFamily="34" charset="0"/>
          </a:endParaRPr>
        </a:p>
      </dsp:txBody>
      <dsp:txXfrm>
        <a:off x="61775" y="4535772"/>
        <a:ext cx="2803020" cy="1951872"/>
      </dsp:txXfrm>
    </dsp:sp>
    <dsp:sp modelId="{279E56A2-F92F-47D3-A4F2-56232F3406AC}">
      <dsp:nvSpPr>
        <dsp:cNvPr id="0" name=""/>
        <dsp:cNvSpPr/>
      </dsp:nvSpPr>
      <dsp:spPr>
        <a:xfrm>
          <a:off x="3048349" y="4475046"/>
          <a:ext cx="2924472" cy="2073324"/>
        </a:xfrm>
        <a:prstGeom prst="roundRect">
          <a:avLst>
            <a:gd name="adj" fmla="val 10000"/>
          </a:avLst>
        </a:prstGeom>
        <a:solidFill>
          <a:schemeClr val="accent2">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smtClean="0">
              <a:latin typeface="Arial" panose="020B0604020202020204" pitchFamily="34" charset="0"/>
              <a:cs typeface="Arial" panose="020B0604020202020204" pitchFamily="34" charset="0"/>
            </a:rPr>
            <a:t>Qualifier (exceptions) – ban should not be applied to life saving medical research</a:t>
          </a:r>
          <a:endParaRPr lang="en-US" sz="2200" b="1" kern="1200" dirty="0">
            <a:latin typeface="Arial" panose="020B0604020202020204" pitchFamily="34" charset="0"/>
            <a:cs typeface="Arial" panose="020B0604020202020204" pitchFamily="34" charset="0"/>
          </a:endParaRPr>
        </a:p>
      </dsp:txBody>
      <dsp:txXfrm>
        <a:off x="3109075" y="4535772"/>
        <a:ext cx="2803020" cy="1951872"/>
      </dsp:txXfrm>
    </dsp:sp>
    <dsp:sp modelId="{D5F80704-A5BA-4F81-B194-1EE956840B14}">
      <dsp:nvSpPr>
        <dsp:cNvPr id="0" name=""/>
        <dsp:cNvSpPr/>
      </dsp:nvSpPr>
      <dsp:spPr>
        <a:xfrm>
          <a:off x="6192187" y="2239703"/>
          <a:ext cx="2924472" cy="2073324"/>
        </a:xfrm>
        <a:prstGeom prst="roundRect">
          <a:avLst>
            <a:gd name="adj" fmla="val 10000"/>
          </a:avLst>
        </a:prstGeom>
        <a:solidFill>
          <a:schemeClr val="accent6">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US" sz="2600" b="1" kern="1200" dirty="0" smtClean="0">
              <a:latin typeface="Arial" panose="020B0604020202020204" pitchFamily="34" charset="0"/>
              <a:cs typeface="Arial" panose="020B0604020202020204" pitchFamily="34" charset="0"/>
            </a:rPr>
            <a:t>Warrant: the well- being of animals is more important than profits </a:t>
          </a:r>
          <a:endParaRPr lang="en-US" sz="2600" b="1" kern="1200" dirty="0">
            <a:latin typeface="Arial" panose="020B0604020202020204" pitchFamily="34" charset="0"/>
            <a:cs typeface="Arial" panose="020B0604020202020204" pitchFamily="34" charset="0"/>
          </a:endParaRPr>
        </a:p>
      </dsp:txBody>
      <dsp:txXfrm>
        <a:off x="6252913" y="2300429"/>
        <a:ext cx="2803020" cy="1951872"/>
      </dsp:txXfrm>
    </dsp:sp>
    <dsp:sp modelId="{136F0ABB-CD90-4A09-A15C-C5220E2798F5}">
      <dsp:nvSpPr>
        <dsp:cNvPr id="0" name=""/>
        <dsp:cNvSpPr/>
      </dsp:nvSpPr>
      <dsp:spPr>
        <a:xfrm>
          <a:off x="6218478" y="4475046"/>
          <a:ext cx="2924472" cy="2073324"/>
        </a:xfrm>
        <a:prstGeom prst="roundRect">
          <a:avLst>
            <a:gd name="adj" fmla="val 10000"/>
          </a:avLst>
        </a:prstGeom>
        <a:solidFill>
          <a:schemeClr val="accent6">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smtClean="0">
              <a:latin typeface="Arial" panose="020B0604020202020204" pitchFamily="34" charset="0"/>
              <a:cs typeface="Arial" panose="020B0604020202020204" pitchFamily="34" charset="0"/>
            </a:rPr>
            <a:t>Backing: cosmetic companies use animal testing to save money</a:t>
          </a:r>
          <a:endParaRPr lang="en-US" sz="2200" b="1" kern="1200" dirty="0">
            <a:latin typeface="Arial" panose="020B0604020202020204" pitchFamily="34" charset="0"/>
            <a:cs typeface="Arial" panose="020B0604020202020204" pitchFamily="34" charset="0"/>
          </a:endParaRPr>
        </a:p>
      </dsp:txBody>
      <dsp:txXfrm>
        <a:off x="6279204" y="4535772"/>
        <a:ext cx="2803020" cy="1951872"/>
      </dsp:txXfrm>
    </dsp:sp>
  </dsp:spTree>
</dsp:drawing>
</file>

<file path=ppt/diagrams/layout1.xml><?xml version="1.0" encoding="utf-8"?>
<dgm:layoutDef xmlns:dgm="http://schemas.openxmlformats.org/drawingml/2006/diagram" xmlns:a="http://schemas.openxmlformats.org/drawingml/2006/main" uniqueId="urn:microsoft.com/office/officeart/2005/8/layout/hList7#1">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E62FEF5-193B-497A-93C0-4263987E333F}" type="datetimeFigureOut">
              <a:rPr lang="en-US" smtClean="0"/>
              <a:t>10/17/2020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21CC366-3813-43BF-B227-91487A7983E2}"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changingminds.org/disciplines/argument/making_argument/toulmin.htm"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21CC366-3813-43BF-B227-91487A7983E2}" type="slidenum">
              <a:rPr lang="en-US" smtClean="0"/>
              <a:t>2</a:t>
            </a:fld>
            <a:endParaRPr lang="en-US"/>
          </a:p>
        </p:txBody>
      </p:sp>
    </p:spTree>
    <p:extLst>
      <p:ext uri="{BB962C8B-B14F-4D97-AF65-F5344CB8AC3E}">
        <p14:creationId xmlns:p14="http://schemas.microsoft.com/office/powerpoint/2010/main" val="9477432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Its about drawing logical</a:t>
            </a:r>
            <a:r>
              <a:rPr lang="en-GB" baseline="0" dirty="0" smtClean="0"/>
              <a:t> conclusions through balancing evidence and following rational steps  </a:t>
            </a:r>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3</a:t>
            </a:fld>
            <a:endParaRPr lang="en-GB"/>
          </a:p>
        </p:txBody>
      </p:sp>
    </p:spTree>
    <p:extLst>
      <p:ext uri="{BB962C8B-B14F-4D97-AF65-F5344CB8AC3E}">
        <p14:creationId xmlns:p14="http://schemas.microsoft.com/office/powerpoint/2010/main" val="1860466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critical thinking model found by British Philosopher</a:t>
            </a:r>
            <a:r>
              <a:rPr lang="en-GB" baseline="0" dirty="0" smtClean="0"/>
              <a:t> Stephen Toulmin. He received his PHD in 1950 and taught in Stanford and Cambridge. He wrote a famous book “</a:t>
            </a:r>
            <a:r>
              <a:rPr lang="en-GB" b="1" baseline="0" dirty="0" smtClean="0"/>
              <a:t>uses of argument</a:t>
            </a:r>
            <a:r>
              <a:rPr lang="en-GB" baseline="0" dirty="0" smtClean="0"/>
              <a:t>” 1958 and developed a well known model “</a:t>
            </a:r>
            <a:r>
              <a:rPr lang="en-GB" baseline="0" dirty="0" err="1" smtClean="0"/>
              <a:t>Toulmin’s</a:t>
            </a:r>
            <a:r>
              <a:rPr lang="en-GB" baseline="0" dirty="0" smtClean="0"/>
              <a:t> model” in the 70’s</a:t>
            </a:r>
            <a:endParaRPr lang="en-GB" dirty="0"/>
          </a:p>
        </p:txBody>
      </p:sp>
      <p:sp>
        <p:nvSpPr>
          <p:cNvPr id="4" name="Slide Number Placeholder 3"/>
          <p:cNvSpPr>
            <a:spLocks noGrp="1"/>
          </p:cNvSpPr>
          <p:nvPr>
            <p:ph type="sldNum" sz="quarter" idx="10"/>
          </p:nvPr>
        </p:nvSpPr>
        <p:spPr/>
        <p:txBody>
          <a:bodyPr/>
          <a:lstStyle/>
          <a:p>
            <a:fld id="{021CC366-3813-43BF-B227-91487A7983E2}" type="slidenum">
              <a:rPr lang="en-US" smtClean="0"/>
              <a:t>4</a:t>
            </a:fld>
            <a:endParaRPr lang="en-US"/>
          </a:p>
        </p:txBody>
      </p:sp>
    </p:spTree>
    <p:extLst>
      <p:ext uri="{BB962C8B-B14F-4D97-AF65-F5344CB8AC3E}">
        <p14:creationId xmlns:p14="http://schemas.microsoft.com/office/powerpoint/2010/main" val="35663813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He developed arguments to be used in evaluating the ethics behind moral issues. The </a:t>
            </a:r>
            <a:r>
              <a:rPr lang="en-US" sz="1200" kern="1200" dirty="0" err="1" smtClean="0">
                <a:solidFill>
                  <a:schemeClr val="tx1"/>
                </a:solidFill>
                <a:latin typeface="+mn-lt"/>
                <a:ea typeface="+mn-ea"/>
                <a:cs typeface="+mn-cs"/>
              </a:rPr>
              <a:t>Toulmin</a:t>
            </a:r>
            <a:r>
              <a:rPr lang="en-US" sz="1200" kern="1200" dirty="0" smtClean="0">
                <a:solidFill>
                  <a:schemeClr val="tx1"/>
                </a:solidFill>
                <a:latin typeface="+mn-lt"/>
                <a:ea typeface="+mn-ea"/>
                <a:cs typeface="+mn-cs"/>
              </a:rPr>
              <a:t> model of argumentation, a diagram containing six interrelated components used for analyzing arguments.</a:t>
            </a:r>
            <a:r>
              <a:rPr lang="en-US" sz="1200" kern="1200" baseline="0" dirty="0" smtClean="0">
                <a:solidFill>
                  <a:schemeClr val="tx1"/>
                </a:solidFill>
                <a:latin typeface="+mn-lt"/>
                <a:ea typeface="+mn-ea"/>
                <a:cs typeface="+mn-cs"/>
              </a:rPr>
              <a:t> It’s a practical model which argues against deductive logic.  Creating a model that was useful and how develop arguments in our every day lives. So first establish the claim and then find a justification for it.</a:t>
            </a:r>
          </a:p>
          <a:p>
            <a:r>
              <a:rPr lang="en-US" sz="1200" kern="1200" baseline="0" dirty="0" smtClean="0">
                <a:solidFill>
                  <a:schemeClr val="tx1"/>
                </a:solidFill>
                <a:latin typeface="+mn-lt"/>
                <a:ea typeface="+mn-ea"/>
                <a:cs typeface="+mn-cs"/>
              </a:rPr>
              <a:t>3 of these component are essential (Claim Data (Also known as grounds) and Warrant) HAVE to show up in every argument and 3 non essential (backing, Rebuttal and Qualifier) – these three done have to show up in every argument</a:t>
            </a:r>
          </a:p>
          <a:p>
            <a:r>
              <a:rPr lang="en-US" sz="1200" kern="1200" baseline="0" dirty="0" smtClean="0">
                <a:solidFill>
                  <a:schemeClr val="tx1"/>
                </a:solidFill>
                <a:latin typeface="+mn-lt"/>
                <a:ea typeface="+mn-ea"/>
                <a:cs typeface="+mn-cs"/>
              </a:rPr>
              <a:t>Claim – conclusion </a:t>
            </a:r>
          </a:p>
          <a:p>
            <a:r>
              <a:rPr lang="en-US" sz="1200" kern="1200" baseline="0" dirty="0" smtClean="0">
                <a:solidFill>
                  <a:schemeClr val="tx1"/>
                </a:solidFill>
                <a:latin typeface="+mn-lt"/>
                <a:ea typeface="+mn-ea"/>
                <a:cs typeface="+mn-cs"/>
              </a:rPr>
              <a:t>Grounds/ data – evidence &amp; Reasoning</a:t>
            </a:r>
          </a:p>
          <a:p>
            <a:r>
              <a:rPr lang="en-US" sz="1200" kern="1200" baseline="0" dirty="0" smtClean="0">
                <a:solidFill>
                  <a:schemeClr val="tx1"/>
                </a:solidFill>
                <a:latin typeface="+mn-lt"/>
                <a:ea typeface="+mn-ea"/>
                <a:cs typeface="+mn-cs"/>
              </a:rPr>
              <a:t>Warrant – The reason the data is appropriate to support the claim</a:t>
            </a:r>
          </a:p>
          <a:p>
            <a:r>
              <a:rPr lang="en-US" sz="1200" kern="1200" baseline="0" dirty="0" smtClean="0">
                <a:solidFill>
                  <a:schemeClr val="tx1"/>
                </a:solidFill>
                <a:latin typeface="+mn-lt"/>
                <a:ea typeface="+mn-ea"/>
                <a:cs typeface="+mn-cs"/>
              </a:rPr>
              <a:t>Non essential Backing – to get data that adds strength</a:t>
            </a:r>
          </a:p>
          <a:p>
            <a:r>
              <a:rPr lang="en-US" sz="1200" kern="1200" baseline="0" dirty="0" smtClean="0">
                <a:solidFill>
                  <a:schemeClr val="tx1"/>
                </a:solidFill>
                <a:latin typeface="+mn-lt"/>
                <a:ea typeface="+mn-ea"/>
                <a:cs typeface="+mn-cs"/>
              </a:rPr>
              <a:t>Rebuttal- objections</a:t>
            </a:r>
          </a:p>
          <a:p>
            <a:r>
              <a:rPr lang="en-US" sz="1200" kern="1200" baseline="0" dirty="0" smtClean="0">
                <a:solidFill>
                  <a:schemeClr val="tx1"/>
                </a:solidFill>
                <a:latin typeface="+mn-lt"/>
                <a:ea typeface="+mn-ea"/>
                <a:cs typeface="+mn-cs"/>
              </a:rPr>
              <a:t>Qualifier – indicates the strength of he claim </a:t>
            </a:r>
          </a:p>
          <a:p>
            <a:endParaRPr lang="en-US" dirty="0"/>
          </a:p>
        </p:txBody>
      </p:sp>
      <p:sp>
        <p:nvSpPr>
          <p:cNvPr id="4" name="Slide Number Placeholder 3"/>
          <p:cNvSpPr>
            <a:spLocks noGrp="1"/>
          </p:cNvSpPr>
          <p:nvPr>
            <p:ph type="sldNum" sz="quarter" idx="10"/>
          </p:nvPr>
        </p:nvSpPr>
        <p:spPr/>
        <p:txBody>
          <a:bodyPr/>
          <a:lstStyle/>
          <a:p>
            <a:fld id="{021CC366-3813-43BF-B227-91487A7983E2}"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smtClean="0"/>
              <a:t>The Claim:</a:t>
            </a:r>
            <a:r>
              <a:rPr lang="en-US" dirty="0" smtClean="0"/>
              <a:t> The first component of the </a:t>
            </a:r>
            <a:r>
              <a:rPr lang="en-US" dirty="0" err="1" smtClean="0">
                <a:hlinkClick r:id="rId3"/>
              </a:rPr>
              <a:t>Toulmin</a:t>
            </a:r>
            <a:r>
              <a:rPr lang="en-US" dirty="0" smtClean="0">
                <a:hlinkClick r:id="rId3"/>
              </a:rPr>
              <a:t> model</a:t>
            </a:r>
            <a:r>
              <a:rPr lang="en-US" dirty="0" smtClean="0"/>
              <a:t> is the claim—the conclusion that we are seeking to establish over the course of the argument. A claim is a statement that requires support. By itself the statement carries little argumentative force. It is missing evidence on which to ground it so the audience can start to accept it.</a:t>
            </a:r>
          </a:p>
          <a:p>
            <a:r>
              <a:rPr lang="en-US" b="1" dirty="0" smtClean="0"/>
              <a:t>The Grounds:</a:t>
            </a:r>
            <a:r>
              <a:rPr lang="en-US" dirty="0" smtClean="0"/>
              <a:t> for an argument represent the facts, data, statistics, or any other type of evidence. The grounds are the second component of the model.</a:t>
            </a:r>
          </a:p>
          <a:p>
            <a:r>
              <a:rPr lang="en-US" b="1" dirty="0" smtClean="0"/>
              <a:t>The Warrant:</a:t>
            </a:r>
            <a:r>
              <a:rPr lang="en-US" dirty="0" smtClean="0"/>
              <a:t> According to Dr. </a:t>
            </a:r>
            <a:r>
              <a:rPr lang="en-US" dirty="0" err="1" smtClean="0"/>
              <a:t>Toulmin</a:t>
            </a:r>
            <a:r>
              <a:rPr lang="en-US" dirty="0" smtClean="0"/>
              <a:t>, the connection between the evidence and the claim is not automatic. In most arguments, people make strong claims and have some data, but they invest relatively little time in connecting them. The connection is the warrant—the third component of the model. Its key to focus your attention on the warrant – because it is the connection between the grounds and the claim is often the most vulnerable part of an argument.</a:t>
            </a:r>
          </a:p>
          <a:p>
            <a:endParaRPr lang="en-US" dirty="0"/>
          </a:p>
        </p:txBody>
      </p:sp>
      <p:sp>
        <p:nvSpPr>
          <p:cNvPr id="4" name="Slide Number Placeholder 3"/>
          <p:cNvSpPr>
            <a:spLocks noGrp="1"/>
          </p:cNvSpPr>
          <p:nvPr>
            <p:ph type="sldNum" sz="quarter" idx="10"/>
          </p:nvPr>
        </p:nvSpPr>
        <p:spPr/>
        <p:txBody>
          <a:bodyPr/>
          <a:lstStyle/>
          <a:p>
            <a:fld id="{021CC366-3813-43BF-B227-91487A7983E2}"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Claim – your position, your idea you want people</a:t>
            </a:r>
            <a:r>
              <a:rPr lang="en-GB" baseline="0" dirty="0" smtClean="0"/>
              <a:t> to accept </a:t>
            </a:r>
            <a:r>
              <a:rPr lang="en-GB" dirty="0" smtClean="0"/>
              <a:t>, your opinion that you are trying to convince</a:t>
            </a:r>
          </a:p>
          <a:p>
            <a:r>
              <a:rPr lang="en-GB" dirty="0" smtClean="0"/>
              <a:t>Grounds – but you need to have very string grounds to use as your evidence, any factual information, data,</a:t>
            </a:r>
            <a:r>
              <a:rPr lang="en-GB" baseline="0" dirty="0" smtClean="0"/>
              <a:t> stats you will use to support your claim</a:t>
            </a:r>
          </a:p>
          <a:p>
            <a:r>
              <a:rPr lang="en-GB" baseline="0" dirty="0" smtClean="0"/>
              <a:t>Warrant – is the vital part that connects the claim with the supporting argument and makes sense of it all</a:t>
            </a:r>
          </a:p>
          <a:p>
            <a:r>
              <a:rPr lang="en-GB" baseline="0" dirty="0" smtClean="0"/>
              <a:t>3 main elements of setting up your argument</a:t>
            </a:r>
          </a:p>
          <a:p>
            <a:endParaRPr lang="en-GB" baseline="0" dirty="0" smtClean="0"/>
          </a:p>
          <a:p>
            <a:r>
              <a:rPr lang="en-GB" baseline="0" dirty="0" smtClean="0"/>
              <a:t>Then you will look for any secondary information o back your claim – known as the Backing</a:t>
            </a:r>
          </a:p>
          <a:p>
            <a:r>
              <a:rPr lang="en-GB" baseline="0" dirty="0" smtClean="0"/>
              <a:t>Qualifier – any limitations to your claim</a:t>
            </a:r>
          </a:p>
          <a:p>
            <a:r>
              <a:rPr lang="en-GB" baseline="0" dirty="0" smtClean="0"/>
              <a:t>And Rebuttal is alternative view points.- to give a balanced argument</a:t>
            </a:r>
            <a:endParaRPr lang="en-GB" dirty="0"/>
          </a:p>
        </p:txBody>
      </p:sp>
      <p:sp>
        <p:nvSpPr>
          <p:cNvPr id="4" name="Slide Number Placeholder 3"/>
          <p:cNvSpPr>
            <a:spLocks noGrp="1"/>
          </p:cNvSpPr>
          <p:nvPr>
            <p:ph type="sldNum" sz="quarter" idx="10"/>
          </p:nvPr>
        </p:nvSpPr>
        <p:spPr/>
        <p:txBody>
          <a:bodyPr/>
          <a:lstStyle/>
          <a:p>
            <a:fld id="{021CC366-3813-43BF-B227-91487A7983E2}" type="slidenum">
              <a:rPr lang="en-US" smtClean="0"/>
              <a:t>7</a:t>
            </a:fld>
            <a:endParaRPr lang="en-US"/>
          </a:p>
        </p:txBody>
      </p:sp>
    </p:spTree>
    <p:extLst>
      <p:ext uri="{BB962C8B-B14F-4D97-AF65-F5344CB8AC3E}">
        <p14:creationId xmlns:p14="http://schemas.microsoft.com/office/powerpoint/2010/main" val="2401794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the claim – the introduction to your argument and when</a:t>
            </a:r>
            <a:r>
              <a:rPr lang="en-GB" baseline="0" dirty="0" smtClean="0"/>
              <a:t> finalised you can state it with your qualifier to narrow down your specific argument</a:t>
            </a:r>
          </a:p>
          <a:p>
            <a:r>
              <a:rPr lang="en-GB" baseline="0" dirty="0" smtClean="0"/>
              <a:t>Then you start to build your argument by using evidence, relevant data to connect the claim with logical evidence through warrant – serves as a bridge</a:t>
            </a:r>
          </a:p>
          <a:p>
            <a:r>
              <a:rPr lang="en-GB" baseline="0" dirty="0" smtClean="0"/>
              <a:t>Then you use the backing – more evidence/ additional evidence that supports the logical claim you have created</a:t>
            </a:r>
          </a:p>
          <a:p>
            <a:r>
              <a:rPr lang="en-GB" baseline="0" dirty="0" smtClean="0"/>
              <a:t>Qualifier – indicates limitations</a:t>
            </a:r>
          </a:p>
          <a:p>
            <a:r>
              <a:rPr lang="en-GB" baseline="0" dirty="0" smtClean="0"/>
              <a:t>And rebuttal – any counter arguments against the claim and how can you disqualify is by addressing it</a:t>
            </a:r>
          </a:p>
          <a:p>
            <a:r>
              <a:rPr lang="en-GB" baseline="0" dirty="0" smtClean="0"/>
              <a:t>So finally repeat the claim in conclusion using your qualifier with matched evidence to the point you have made.</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021CC366-3813-43BF-B227-91487A7983E2}" type="slidenum">
              <a:rPr lang="en-US" smtClean="0"/>
              <a:t>8</a:t>
            </a:fld>
            <a:endParaRPr lang="en-US"/>
          </a:p>
        </p:txBody>
      </p:sp>
    </p:spTree>
    <p:extLst>
      <p:ext uri="{BB962C8B-B14F-4D97-AF65-F5344CB8AC3E}">
        <p14:creationId xmlns:p14="http://schemas.microsoft.com/office/powerpoint/2010/main" val="8516508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critical</a:t>
            </a:r>
            <a:r>
              <a:rPr lang="en-GB" baseline="0" dirty="0" smtClean="0"/>
              <a:t> thinking there is a distinction between a position of disagreement holding a different point of view from someone else – without any reason and an argument where you use reason to support your point of view and it may include disagreement  but only if its based on reason.</a:t>
            </a:r>
          </a:p>
          <a:p>
            <a:r>
              <a:rPr lang="en-GB" baseline="0" dirty="0" smtClean="0"/>
              <a:t>So argument or a claim is based on using reasons for the position you want to persuade others.</a:t>
            </a:r>
            <a:endParaRPr lang="en-GB" dirty="0"/>
          </a:p>
        </p:txBody>
      </p:sp>
      <p:sp>
        <p:nvSpPr>
          <p:cNvPr id="4" name="Slide Number Placeholder 3"/>
          <p:cNvSpPr>
            <a:spLocks noGrp="1"/>
          </p:cNvSpPr>
          <p:nvPr>
            <p:ph type="sldNum" sz="quarter" idx="10"/>
          </p:nvPr>
        </p:nvSpPr>
        <p:spPr/>
        <p:txBody>
          <a:bodyPr/>
          <a:lstStyle/>
          <a:p>
            <a:fld id="{021CC366-3813-43BF-B227-91487A7983E2}" type="slidenum">
              <a:rPr lang="en-US" smtClean="0"/>
              <a:t>11</a:t>
            </a:fld>
            <a:endParaRPr lang="en-US"/>
          </a:p>
        </p:txBody>
      </p:sp>
    </p:spTree>
    <p:extLst>
      <p:ext uri="{BB962C8B-B14F-4D97-AF65-F5344CB8AC3E}">
        <p14:creationId xmlns:p14="http://schemas.microsoft.com/office/powerpoint/2010/main" val="2801656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74A650D-D014-44C3-BF72-F520668A48AD}" type="datetimeFigureOut">
              <a:rPr lang="en-US" smtClean="0"/>
              <a:t>10/17/2020</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7BCAD8B6-C440-43F6-89AA-61A52A40F2A0}" type="slidenum">
              <a:rPr lang="en-US" smtClean="0"/>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74A650D-D014-44C3-BF72-F520668A48AD}" type="datetimeFigureOut">
              <a:rPr lang="en-US" smtClean="0"/>
              <a:t>10/17/2020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74A650D-D014-44C3-BF72-F520668A48AD}" type="datetimeFigureOut">
              <a:rPr lang="en-US" smtClean="0"/>
              <a:t>10/17/2020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24800" y="6416675"/>
            <a:ext cx="762000" cy="365125"/>
          </a:xfrm>
        </p:spPr>
        <p:txBody>
          <a:bodyPr/>
          <a:lstStyle/>
          <a:p>
            <a:fld id="{7BCAD8B6-C440-43F6-89AA-61A52A40F2A0}"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74A650D-D014-44C3-BF72-F520668A48AD}" type="datetimeFigureOut">
              <a:rPr lang="en-US" smtClean="0"/>
              <a:t>10/17/2020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74A650D-D014-44C3-BF72-F520668A48AD}" type="datetimeFigureOut">
              <a:rPr lang="en-US" smtClean="0"/>
              <a:t>10/17/2020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74A650D-D014-44C3-BF72-F520668A48AD}" type="datetimeFigureOut">
              <a:rPr lang="en-US" smtClean="0"/>
              <a:t>10/17/2020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4A650D-D014-44C3-BF72-F520668A48AD}" type="datetimeFigureOut">
              <a:rPr lang="en-US" smtClean="0"/>
              <a:t>10/17/2020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74A650D-D014-44C3-BF72-F520668A48AD}" type="datetimeFigureOut">
              <a:rPr lang="en-US" smtClean="0"/>
              <a:t>10/17/2020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74A650D-D014-44C3-BF72-F520668A48AD}" type="datetimeFigureOut">
              <a:rPr lang="en-US" smtClean="0"/>
              <a:t>10/17/2020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74A650D-D014-44C3-BF72-F520668A48AD}" type="datetimeFigureOut">
              <a:rPr lang="en-US" smtClean="0"/>
              <a:t>10/17/2020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74A650D-D014-44C3-BF72-F520668A48AD}" type="datetimeFigureOut">
              <a:rPr lang="en-US" smtClean="0"/>
              <a:t>10/17/2020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74A650D-D014-44C3-BF72-F520668A48AD}" type="datetimeFigureOut">
              <a:rPr lang="en-US" smtClean="0"/>
              <a:t>10/17/2020</a:t>
            </a:fld>
            <a:endParaRPr lang="en-US"/>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7BCAD8B6-C440-43F6-89AA-61A52A40F2A0}"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google.com/url?sa=i&amp;rct=j&amp;q=&amp;esrc=s&amp;source=images&amp;cd=&amp;cad=rja&amp;uact=8&amp;ved=2ahUKEwj_3ubG15_eAhUJJBoKHTKMDbUQjRx6BAgBEAU&amp;url=https%3A%2F%2Fzurb.com%2Fblog%2Fyou-re-design-thinking-too-much&amp;psig=AOvVaw1ma6QDNrfFMv_zYXR-66Kr&amp;ust=1540491323644209"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037uj2J_eAhVNyhoKHbJKDcEQjRx6BAgBEAU&amp;url=https%3A%2F%2Ffr.123rf.com%2Fphoto_30178447_rendu-3d-de-la-personne-tenant-et-regardant-d-interrogation-rouge-et-la-r%25C3%25A9flexion-3d-personnes-de-r.html&amp;psig=AOvVaw1ma6QDNrfFMv_zYXR-66Kr&amp;ust=1540491323644209"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video" Target="https://www.youtube.com/embed/D-YPPQztuOY"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valuescentre.com/our-products/products-individuals/personal-values-assessment-pva"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Critical Thinking</a:t>
            </a:r>
            <a:endParaRPr lang="en-US" dirty="0"/>
          </a:p>
        </p:txBody>
      </p:sp>
      <p:sp>
        <p:nvSpPr>
          <p:cNvPr id="3" name="Subtitle 2"/>
          <p:cNvSpPr>
            <a:spLocks noGrp="1"/>
          </p:cNvSpPr>
          <p:nvPr>
            <p:ph type="subTitle" idx="1"/>
          </p:nvPr>
        </p:nvSpPr>
        <p:spPr/>
        <p:txBody>
          <a:bodyPr/>
          <a:lstStyle/>
          <a:p>
            <a:r>
              <a:rPr lang="en-GB" b="1" smtClean="0">
                <a:solidFill>
                  <a:srgbClr val="FF0000"/>
                </a:solidFill>
              </a:rPr>
              <a:t>Week 3</a:t>
            </a:r>
            <a:endParaRPr lang="en-US" b="1" dirty="0">
              <a:solidFill>
                <a:srgbClr val="FF0000"/>
              </a:solidFill>
            </a:endParaRPr>
          </a:p>
        </p:txBody>
      </p:sp>
      <p:pic>
        <p:nvPicPr>
          <p:cNvPr id="27650" name="Picture 2" descr="Image result for thinking">
            <a:hlinkClick r:id="rId2"/>
          </p:cNvPr>
          <p:cNvPicPr>
            <a:picLocks noChangeAspect="1" noChangeArrowheads="1"/>
          </p:cNvPicPr>
          <p:nvPr/>
        </p:nvPicPr>
        <p:blipFill>
          <a:blip r:embed="rId3"/>
          <a:srcRect/>
          <a:stretch>
            <a:fillRect/>
          </a:stretch>
        </p:blipFill>
        <p:spPr bwMode="auto">
          <a:xfrm>
            <a:off x="2786050" y="4071942"/>
            <a:ext cx="3643337" cy="2185245"/>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week</a:t>
            </a:r>
            <a:endParaRPr lang="en-US" dirty="0"/>
          </a:p>
        </p:txBody>
      </p:sp>
      <p:sp>
        <p:nvSpPr>
          <p:cNvPr id="3" name="Content Placeholder 2"/>
          <p:cNvSpPr>
            <a:spLocks noGrp="1"/>
          </p:cNvSpPr>
          <p:nvPr>
            <p:ph idx="1"/>
          </p:nvPr>
        </p:nvSpPr>
        <p:spPr/>
        <p:txBody>
          <a:bodyPr/>
          <a:lstStyle/>
          <a:p>
            <a:endParaRPr lang="en-GB" dirty="0" smtClean="0"/>
          </a:p>
          <a:p>
            <a:r>
              <a:rPr lang="en-GB" dirty="0" err="1" smtClean="0"/>
              <a:t>Toulmin’s</a:t>
            </a:r>
            <a:r>
              <a:rPr lang="en-GB" dirty="0" smtClean="0"/>
              <a:t> Model</a:t>
            </a:r>
          </a:p>
          <a:p>
            <a:r>
              <a:rPr lang="en-GB" dirty="0" smtClean="0"/>
              <a:t>Critical argument </a:t>
            </a:r>
          </a:p>
          <a:p>
            <a:pPr marL="137160" indent="0">
              <a:buNone/>
            </a:pPr>
            <a:endParaRPr lang="en-GB" dirty="0" smtClean="0"/>
          </a:p>
        </p:txBody>
      </p:sp>
      <p:pic>
        <p:nvPicPr>
          <p:cNvPr id="30722" name="Picture 2" descr="Related image">
            <a:hlinkClick r:id="rId3"/>
          </p:cNvPr>
          <p:cNvPicPr>
            <a:picLocks noChangeAspect="1" noChangeArrowheads="1"/>
          </p:cNvPicPr>
          <p:nvPr/>
        </p:nvPicPr>
        <p:blipFill>
          <a:blip r:embed="rId4" cstate="print"/>
          <a:srcRect/>
          <a:stretch>
            <a:fillRect/>
          </a:stretch>
        </p:blipFill>
        <p:spPr bwMode="auto">
          <a:xfrm>
            <a:off x="6500826" y="1714488"/>
            <a:ext cx="1926748" cy="1714512"/>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345281" y="1269206"/>
            <a:ext cx="8229600" cy="857250"/>
          </a:xfrm>
        </p:spPr>
        <p:txBody>
          <a:bodyPr/>
          <a:lstStyle/>
          <a:p>
            <a:pPr algn="ctr" eaLnBrk="1" hangingPunct="1"/>
            <a:r>
              <a:rPr lang="en-GB" altLang="en-US" sz="2700">
                <a:latin typeface="Arial" panose="020B0604020202020204" pitchFamily="34" charset="0"/>
                <a:cs typeface="Arial" panose="020B0604020202020204" pitchFamily="34" charset="0"/>
              </a:rPr>
              <a:t>Critical Thinking/Reflection</a:t>
            </a:r>
          </a:p>
        </p:txBody>
      </p:sp>
      <p:sp>
        <p:nvSpPr>
          <p:cNvPr id="38915" name="Text Placeholder 2"/>
          <p:cNvSpPr>
            <a:spLocks noGrp="1"/>
          </p:cNvSpPr>
          <p:nvPr>
            <p:ph type="body" idx="1"/>
          </p:nvPr>
        </p:nvSpPr>
        <p:spPr>
          <a:xfrm>
            <a:off x="1489473" y="2243138"/>
            <a:ext cx="6165056" cy="479822"/>
          </a:xfrm>
        </p:spPr>
        <p:txBody>
          <a:bodyPr>
            <a:normAutofit fontScale="62500" lnSpcReduction="20000"/>
          </a:bodyPr>
          <a:lstStyle/>
          <a:p>
            <a:pPr eaLnBrk="1" hangingPunct="1">
              <a:spcBef>
                <a:spcPct val="0"/>
              </a:spcBef>
            </a:pPr>
            <a:r>
              <a:rPr lang="en-GB" altLang="en-US" i="1" smtClean="0">
                <a:latin typeface="Arial" panose="020B0604020202020204" pitchFamily="34" charset="0"/>
                <a:cs typeface="Times New Roman" panose="02020603050405020304" pitchFamily="18" charset="0"/>
              </a:rPr>
              <a:t>Critical thinking/reflection provides the ability </a:t>
            </a:r>
            <a:r>
              <a:rPr lang="en-GB" altLang="en-US" i="1" smtClean="0">
                <a:solidFill>
                  <a:srgbClr val="000000"/>
                </a:solidFill>
                <a:latin typeface="Arial" panose="020B0604020202020204" pitchFamily="34" charset="0"/>
                <a:cs typeface="Times New Roman" panose="02020603050405020304" pitchFamily="18" charset="0"/>
              </a:rPr>
              <a:t>to</a:t>
            </a:r>
            <a:r>
              <a:rPr lang="en-GB" altLang="en-US" smtClean="0">
                <a:solidFill>
                  <a:srgbClr val="000000"/>
                </a:solidFill>
                <a:latin typeface="Arial" panose="020B0604020202020204" pitchFamily="34" charset="0"/>
                <a:cs typeface="Times New Roman" panose="02020603050405020304" pitchFamily="18" charset="0"/>
              </a:rPr>
              <a:t>:</a:t>
            </a:r>
            <a:endParaRPr lang="en-GB" altLang="en-US" smtClean="0"/>
          </a:p>
        </p:txBody>
      </p:sp>
      <p:graphicFrame>
        <p:nvGraphicFramePr>
          <p:cNvPr id="2" name="Content Placeholder 1"/>
          <p:cNvGraphicFramePr>
            <a:graphicFrameLocks noGrp="1"/>
          </p:cNvGraphicFramePr>
          <p:nvPr>
            <p:ph sz="quarter" idx="2"/>
          </p:nvPr>
        </p:nvGraphicFramePr>
        <p:xfrm>
          <a:off x="1494236" y="2781300"/>
          <a:ext cx="6163865" cy="29634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p:cNvSpPr>
            <a:spLocks noGrp="1"/>
          </p:cNvSpPr>
          <p:nvPr>
            <p:ph type="ftr" sz="quarter" idx="11"/>
          </p:nvPr>
        </p:nvSpPr>
        <p:spPr>
          <a:xfrm>
            <a:off x="1277541" y="5715000"/>
            <a:ext cx="5976938" cy="205979"/>
          </a:xfrm>
        </p:spPr>
        <p:txBody>
          <a:bodyPr/>
          <a:lstStyle/>
          <a:p>
            <a:pPr>
              <a:defRPr/>
            </a:pPr>
            <a:r>
              <a:rPr lang="en-GB"/>
              <a:t>                             </a:t>
            </a:r>
          </a:p>
        </p:txBody>
      </p:sp>
      <p:sp>
        <p:nvSpPr>
          <p:cNvPr id="38918"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A442E1E-0548-4B4F-A2B8-7AD4EAA79578}" type="slidenum">
              <a:rPr lang="en-GB" altLang="en-US" smtClean="0">
                <a:solidFill>
                  <a:srgbClr val="3F4052"/>
                </a:solidFill>
                <a:latin typeface="Constantia" panose="02030602050306030303" pitchFamily="18" charset="0"/>
              </a:rPr>
              <a:pPr/>
              <a:t>3</a:t>
            </a:fld>
            <a:endParaRPr lang="en-GB" altLang="en-US" smtClean="0">
              <a:solidFill>
                <a:srgbClr val="3F4052"/>
              </a:solidFill>
              <a:latin typeface="Constantia" panose="02030602050306030303" pitchFamily="18" charset="0"/>
            </a:endParaRPr>
          </a:p>
        </p:txBody>
      </p:sp>
    </p:spTree>
    <p:extLst>
      <p:ext uri="{BB962C8B-B14F-4D97-AF65-F5344CB8AC3E}">
        <p14:creationId xmlns:p14="http://schemas.microsoft.com/office/powerpoint/2010/main" val="24075849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Toulmin Model</a:t>
            </a:r>
            <a:endParaRPr lang="en-GB" dirty="0"/>
          </a:p>
        </p:txBody>
      </p:sp>
      <p:pic>
        <p:nvPicPr>
          <p:cNvPr id="1026" name="Picture 2" descr="The elements of an argumentative essay.. According to Stephen Toulmin,  arguments are composed of three main elements: Ω Claims Ω Data/Evidence Ω  Warrants. - ppt downlo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5656" y="1416050"/>
            <a:ext cx="6696744" cy="50225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317158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Toulmins model</a:t>
            </a:r>
            <a:endParaRPr lang="en-US" dirty="0"/>
          </a:p>
        </p:txBody>
      </p:sp>
      <p:pic>
        <p:nvPicPr>
          <p:cNvPr id="2050" name="Picture 2" descr="Africa Unfold - LRU.d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920" y="1427293"/>
            <a:ext cx="7920880" cy="461514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Toulmins Model</a:t>
            </a:r>
            <a:endParaRPr lang="en-US" dirty="0"/>
          </a:p>
        </p:txBody>
      </p:sp>
      <p:sp>
        <p:nvSpPr>
          <p:cNvPr id="3" name="Content Placeholder 2"/>
          <p:cNvSpPr>
            <a:spLocks noGrp="1"/>
          </p:cNvSpPr>
          <p:nvPr>
            <p:ph idx="1"/>
          </p:nvPr>
        </p:nvSpPr>
        <p:spPr>
          <a:xfrm>
            <a:off x="285720" y="928670"/>
            <a:ext cx="8229600" cy="4952062"/>
          </a:xfrm>
        </p:spPr>
        <p:txBody>
          <a:bodyPr>
            <a:noAutofit/>
          </a:bodyPr>
          <a:lstStyle/>
          <a:p>
            <a:pPr>
              <a:buNone/>
            </a:pPr>
            <a:r>
              <a:rPr lang="en-US" sz="1600" b="1" dirty="0" smtClean="0"/>
              <a:t>Claim</a:t>
            </a:r>
          </a:p>
          <a:p>
            <a:pPr>
              <a:buNone/>
            </a:pPr>
            <a:r>
              <a:rPr lang="en-US" sz="1600" dirty="0" smtClean="0"/>
              <a:t>A claim is a statement that you are asking the other person to accept. </a:t>
            </a:r>
          </a:p>
          <a:p>
            <a:pPr>
              <a:buNone/>
            </a:pPr>
            <a:r>
              <a:rPr lang="en-US" sz="1600" b="1" dirty="0" smtClean="0"/>
              <a:t>Grounds</a:t>
            </a:r>
          </a:p>
          <a:p>
            <a:pPr>
              <a:buNone/>
            </a:pPr>
            <a:r>
              <a:rPr lang="en-US" sz="1600" dirty="0" smtClean="0"/>
              <a:t>The grounds (or </a:t>
            </a:r>
            <a:r>
              <a:rPr lang="en-US" sz="1600" i="1" dirty="0" smtClean="0"/>
              <a:t>data</a:t>
            </a:r>
            <a:r>
              <a:rPr lang="en-US" sz="1600" dirty="0" smtClean="0"/>
              <a:t>) is the basis of real persuasion and is made up of data and hard facts, plus the reasoning behind the claim. </a:t>
            </a:r>
          </a:p>
          <a:p>
            <a:pPr>
              <a:buNone/>
            </a:pPr>
            <a:r>
              <a:rPr lang="en-US" sz="1600" b="1" dirty="0" smtClean="0"/>
              <a:t>Warrant</a:t>
            </a:r>
          </a:p>
          <a:p>
            <a:pPr>
              <a:buNone/>
            </a:pPr>
            <a:r>
              <a:rPr lang="en-US" sz="1600" dirty="0" smtClean="0"/>
              <a:t>A warrant links data and other grounds to a claim, legitimizing the claim by showing the grounds to be relevant. </a:t>
            </a:r>
          </a:p>
          <a:p>
            <a:pPr>
              <a:buNone/>
            </a:pPr>
            <a:r>
              <a:rPr lang="en-US" sz="1600" b="1" dirty="0" smtClean="0"/>
              <a:t>Backing</a:t>
            </a:r>
          </a:p>
          <a:p>
            <a:pPr>
              <a:buNone/>
            </a:pPr>
            <a:r>
              <a:rPr lang="en-US" sz="1600" dirty="0" smtClean="0"/>
              <a:t>The backing (or </a:t>
            </a:r>
            <a:r>
              <a:rPr lang="en-US" sz="1600" i="1" dirty="0" smtClean="0"/>
              <a:t>support</a:t>
            </a:r>
            <a:r>
              <a:rPr lang="en-US" sz="1600" dirty="0" smtClean="0"/>
              <a:t>) for an argument gives additional support to the warrant by answering different questions.</a:t>
            </a:r>
          </a:p>
          <a:p>
            <a:pPr>
              <a:buNone/>
            </a:pPr>
            <a:r>
              <a:rPr lang="en-US" sz="1600" b="1" dirty="0" smtClean="0"/>
              <a:t>Qualifier</a:t>
            </a:r>
          </a:p>
          <a:p>
            <a:pPr>
              <a:buNone/>
            </a:pPr>
            <a:r>
              <a:rPr lang="en-US" sz="1600" dirty="0" smtClean="0"/>
              <a:t>The qualifier (or </a:t>
            </a:r>
            <a:r>
              <a:rPr lang="en-US" sz="1600" i="1" dirty="0" smtClean="0"/>
              <a:t>modal qualifier</a:t>
            </a:r>
            <a:r>
              <a:rPr lang="en-US" sz="1600" dirty="0" smtClean="0"/>
              <a:t>)</a:t>
            </a:r>
            <a:r>
              <a:rPr lang="en-US" sz="1600" i="1" dirty="0" smtClean="0"/>
              <a:t> </a:t>
            </a:r>
            <a:r>
              <a:rPr lang="en-US" sz="1600" dirty="0" smtClean="0"/>
              <a:t>indicates the strength of the leap from the data to the warrant and may limit how universally the claim applies. </a:t>
            </a:r>
          </a:p>
          <a:p>
            <a:pPr>
              <a:buNone/>
            </a:pPr>
            <a:r>
              <a:rPr lang="en-US" sz="1600" b="1" dirty="0" smtClean="0"/>
              <a:t>Rebuttal</a:t>
            </a:r>
          </a:p>
          <a:p>
            <a:pPr>
              <a:buNone/>
            </a:pPr>
            <a:r>
              <a:rPr lang="en-US" sz="1600" dirty="0" smtClean="0"/>
              <a:t>Despite the careful construction of the argument, there may still be counter-arguments that can be used. These may be rebutted either through a continued dialogue, or by pre-empting the counter-argument by giving the rebuttal during the initial presentation of the argument.</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Toulmin’s</a:t>
            </a:r>
            <a:r>
              <a:rPr lang="en-GB" dirty="0" smtClean="0"/>
              <a:t> model</a:t>
            </a:r>
            <a:endParaRPr lang="en-GB" dirty="0"/>
          </a:p>
        </p:txBody>
      </p:sp>
      <p:sp>
        <p:nvSpPr>
          <p:cNvPr id="4" name="Oval 3"/>
          <p:cNvSpPr/>
          <p:nvPr/>
        </p:nvSpPr>
        <p:spPr>
          <a:xfrm>
            <a:off x="2206080" y="1303033"/>
            <a:ext cx="4824536" cy="1656184"/>
          </a:xfrm>
          <a:prstGeom prst="ellipse">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sz="3200" b="1" dirty="0" smtClean="0">
                <a:latin typeface="Arial" panose="020B0604020202020204" pitchFamily="34" charset="0"/>
                <a:cs typeface="Arial" panose="020B0604020202020204" pitchFamily="34" charset="0"/>
              </a:rPr>
              <a:t>Claim</a:t>
            </a:r>
            <a:endParaRPr lang="en-GB" sz="3200" b="1" dirty="0">
              <a:latin typeface="Arial" panose="020B0604020202020204" pitchFamily="34" charset="0"/>
              <a:cs typeface="Arial" panose="020B0604020202020204" pitchFamily="34" charset="0"/>
            </a:endParaRPr>
          </a:p>
        </p:txBody>
      </p:sp>
      <p:sp>
        <p:nvSpPr>
          <p:cNvPr id="6" name="Rectangle 5"/>
          <p:cNvSpPr/>
          <p:nvPr/>
        </p:nvSpPr>
        <p:spPr>
          <a:xfrm>
            <a:off x="1979712" y="3191789"/>
            <a:ext cx="5760640" cy="1167927"/>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800" b="1" dirty="0" smtClean="0">
                <a:latin typeface="Arial" panose="020B0604020202020204" pitchFamily="34" charset="0"/>
                <a:cs typeface="Arial" panose="020B0604020202020204" pitchFamily="34" charset="0"/>
              </a:rPr>
              <a:t>Warrant</a:t>
            </a:r>
            <a:endParaRPr lang="en-GB" sz="2800" b="1" dirty="0">
              <a:latin typeface="Arial" panose="020B0604020202020204" pitchFamily="34" charset="0"/>
              <a:cs typeface="Arial" panose="020B0604020202020204" pitchFamily="34" charset="0"/>
            </a:endParaRPr>
          </a:p>
        </p:txBody>
      </p:sp>
      <p:sp>
        <p:nvSpPr>
          <p:cNvPr id="7" name="Isosceles Triangle 6"/>
          <p:cNvSpPr/>
          <p:nvPr/>
        </p:nvSpPr>
        <p:spPr>
          <a:xfrm>
            <a:off x="2447764" y="4546854"/>
            <a:ext cx="4644516" cy="2122505"/>
          </a:xfrm>
          <a:prstGeom prst="triangle">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GB" sz="3200" b="1" dirty="0" smtClean="0">
                <a:latin typeface="Arial" panose="020B0604020202020204" pitchFamily="34" charset="0"/>
                <a:cs typeface="Arial" panose="020B0604020202020204" pitchFamily="34" charset="0"/>
              </a:rPr>
              <a:t>Strong Grounds</a:t>
            </a:r>
            <a:endParaRPr lang="en-GB" sz="3200" b="1" dirty="0">
              <a:latin typeface="Arial" panose="020B0604020202020204" pitchFamily="34" charset="0"/>
              <a:cs typeface="Arial" panose="020B0604020202020204" pitchFamily="34" charset="0"/>
            </a:endParaRPr>
          </a:p>
        </p:txBody>
      </p:sp>
      <p:sp>
        <p:nvSpPr>
          <p:cNvPr id="10" name="Line Callout 3 9"/>
          <p:cNvSpPr/>
          <p:nvPr/>
        </p:nvSpPr>
        <p:spPr>
          <a:xfrm>
            <a:off x="755576" y="2132856"/>
            <a:ext cx="1080120" cy="649803"/>
          </a:xfrm>
          <a:prstGeom prst="borderCallout3">
            <a:avLst>
              <a:gd name="adj1" fmla="val 18750"/>
              <a:gd name="adj2" fmla="val -8333"/>
              <a:gd name="adj3" fmla="val 18750"/>
              <a:gd name="adj4" fmla="val -16667"/>
              <a:gd name="adj5" fmla="val 228658"/>
              <a:gd name="adj6" fmla="val -14853"/>
              <a:gd name="adj7" fmla="val 253683"/>
              <a:gd name="adj8" fmla="val 99908"/>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b="1" dirty="0" smtClean="0">
                <a:latin typeface="Arial" panose="020B0604020202020204" pitchFamily="34" charset="0"/>
                <a:cs typeface="Arial" panose="020B0604020202020204" pitchFamily="34" charset="0"/>
              </a:rPr>
              <a:t>Backing</a:t>
            </a:r>
            <a:endParaRPr lang="en-GB" b="1" dirty="0">
              <a:latin typeface="Arial" panose="020B0604020202020204" pitchFamily="34" charset="0"/>
              <a:cs typeface="Arial" panose="020B0604020202020204" pitchFamily="34" charset="0"/>
            </a:endParaRPr>
          </a:p>
        </p:txBody>
      </p:sp>
      <p:sp>
        <p:nvSpPr>
          <p:cNvPr id="11" name="Line Callout 2 (Border and Accent Bar) 10"/>
          <p:cNvSpPr/>
          <p:nvPr/>
        </p:nvSpPr>
        <p:spPr>
          <a:xfrm>
            <a:off x="7380312" y="1124744"/>
            <a:ext cx="1656184" cy="557116"/>
          </a:xfrm>
          <a:prstGeom prst="accentBorderCallout2">
            <a:avLst>
              <a:gd name="adj1" fmla="val 18750"/>
              <a:gd name="adj2" fmla="val -8333"/>
              <a:gd name="adj3" fmla="val 18750"/>
              <a:gd name="adj4" fmla="val -16667"/>
              <a:gd name="adj5" fmla="val 82018"/>
              <a:gd name="adj6" fmla="val -31681"/>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smtClean="0">
                <a:latin typeface="Arial" panose="020B0604020202020204" pitchFamily="34" charset="0"/>
                <a:cs typeface="Arial" panose="020B0604020202020204" pitchFamily="34" charset="0"/>
              </a:rPr>
              <a:t>Qualifier</a:t>
            </a:r>
            <a:endParaRPr lang="en-GB" b="1" dirty="0">
              <a:latin typeface="Arial" panose="020B0604020202020204" pitchFamily="34" charset="0"/>
              <a:cs typeface="Arial" panose="020B0604020202020204" pitchFamily="34" charset="0"/>
            </a:endParaRPr>
          </a:p>
        </p:txBody>
      </p:sp>
      <p:sp>
        <p:nvSpPr>
          <p:cNvPr id="12" name="Down Arrow Callout 11"/>
          <p:cNvSpPr/>
          <p:nvPr/>
        </p:nvSpPr>
        <p:spPr>
          <a:xfrm rot="5400000">
            <a:off x="6583051" y="4551931"/>
            <a:ext cx="1882552" cy="2026567"/>
          </a:xfrm>
          <a:prstGeom prst="downArrowCallout">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GB" sz="2800" b="1" dirty="0" smtClean="0"/>
              <a:t>Rebuttal</a:t>
            </a:r>
            <a:endParaRPr lang="en-GB" sz="2800" b="1" dirty="0"/>
          </a:p>
        </p:txBody>
      </p:sp>
    </p:spTree>
    <p:extLst>
      <p:ext uri="{BB962C8B-B14F-4D97-AF65-F5344CB8AC3E}">
        <p14:creationId xmlns:p14="http://schemas.microsoft.com/office/powerpoint/2010/main" val="3581524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26"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wipe(down)">
                                      <p:cBhvr>
                                        <p:cTn id="22" dur="580">
                                          <p:stCondLst>
                                            <p:cond delay="0"/>
                                          </p:stCondLst>
                                        </p:cTn>
                                        <p:tgtEl>
                                          <p:spTgt spid="6"/>
                                        </p:tgtEl>
                                      </p:cBhvr>
                                    </p:animEffect>
                                    <p:anim calcmode="lin" valueType="num">
                                      <p:cBhvr>
                                        <p:cTn id="23"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24"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25"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26"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7"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8" dur="26">
                                          <p:stCondLst>
                                            <p:cond delay="650"/>
                                          </p:stCondLst>
                                        </p:cTn>
                                        <p:tgtEl>
                                          <p:spTgt spid="6"/>
                                        </p:tgtEl>
                                      </p:cBhvr>
                                      <p:to x="100000" y="60000"/>
                                    </p:animScale>
                                    <p:animScale>
                                      <p:cBhvr>
                                        <p:cTn id="29" dur="166" decel="50000">
                                          <p:stCondLst>
                                            <p:cond delay="676"/>
                                          </p:stCondLst>
                                        </p:cTn>
                                        <p:tgtEl>
                                          <p:spTgt spid="6"/>
                                        </p:tgtEl>
                                      </p:cBhvr>
                                      <p:to x="100000" y="100000"/>
                                    </p:animScale>
                                    <p:animScale>
                                      <p:cBhvr>
                                        <p:cTn id="30" dur="26">
                                          <p:stCondLst>
                                            <p:cond delay="1312"/>
                                          </p:stCondLst>
                                        </p:cTn>
                                        <p:tgtEl>
                                          <p:spTgt spid="6"/>
                                        </p:tgtEl>
                                      </p:cBhvr>
                                      <p:to x="100000" y="80000"/>
                                    </p:animScale>
                                    <p:animScale>
                                      <p:cBhvr>
                                        <p:cTn id="31" dur="166" decel="50000">
                                          <p:stCondLst>
                                            <p:cond delay="1338"/>
                                          </p:stCondLst>
                                        </p:cTn>
                                        <p:tgtEl>
                                          <p:spTgt spid="6"/>
                                        </p:tgtEl>
                                      </p:cBhvr>
                                      <p:to x="100000" y="100000"/>
                                    </p:animScale>
                                    <p:animScale>
                                      <p:cBhvr>
                                        <p:cTn id="32" dur="26">
                                          <p:stCondLst>
                                            <p:cond delay="1642"/>
                                          </p:stCondLst>
                                        </p:cTn>
                                        <p:tgtEl>
                                          <p:spTgt spid="6"/>
                                        </p:tgtEl>
                                      </p:cBhvr>
                                      <p:to x="100000" y="90000"/>
                                    </p:animScale>
                                    <p:animScale>
                                      <p:cBhvr>
                                        <p:cTn id="33" dur="166" decel="50000">
                                          <p:stCondLst>
                                            <p:cond delay="1668"/>
                                          </p:stCondLst>
                                        </p:cTn>
                                        <p:tgtEl>
                                          <p:spTgt spid="6"/>
                                        </p:tgtEl>
                                      </p:cBhvr>
                                      <p:to x="100000" y="100000"/>
                                    </p:animScale>
                                    <p:animScale>
                                      <p:cBhvr>
                                        <p:cTn id="34" dur="26">
                                          <p:stCondLst>
                                            <p:cond delay="1808"/>
                                          </p:stCondLst>
                                        </p:cTn>
                                        <p:tgtEl>
                                          <p:spTgt spid="6"/>
                                        </p:tgtEl>
                                      </p:cBhvr>
                                      <p:to x="100000" y="95000"/>
                                    </p:animScale>
                                    <p:animScale>
                                      <p:cBhvr>
                                        <p:cTn id="35" dur="166" decel="50000">
                                          <p:stCondLst>
                                            <p:cond delay="1834"/>
                                          </p:stCondLst>
                                        </p:cTn>
                                        <p:tgtEl>
                                          <p:spTgt spid="6"/>
                                        </p:tgtEl>
                                      </p:cBhvr>
                                      <p:to x="100000" y="100000"/>
                                    </p:animScale>
                                  </p:childTnLst>
                                </p:cTn>
                              </p:par>
                            </p:childTnLst>
                          </p:cTn>
                        </p:par>
                      </p:childTnLst>
                    </p:cTn>
                  </p:par>
                  <p:par>
                    <p:cTn id="36" fill="hold">
                      <p:stCondLst>
                        <p:cond delay="indefinite"/>
                      </p:stCondLst>
                      <p:childTnLst>
                        <p:par>
                          <p:cTn id="37" fill="hold">
                            <p:stCondLst>
                              <p:cond delay="0"/>
                            </p:stCondLst>
                            <p:childTnLst>
                              <p:par>
                                <p:cTn id="38" presetID="22" presetClass="entr" presetSubtype="4" fill="hold" grpId="0" nodeType="clickEffect">
                                  <p:stCondLst>
                                    <p:cond delay="0"/>
                                  </p:stCondLst>
                                  <p:childTnLst>
                                    <p:set>
                                      <p:cBhvr>
                                        <p:cTn id="39" dur="1" fill="hold">
                                          <p:stCondLst>
                                            <p:cond delay="0"/>
                                          </p:stCondLst>
                                        </p:cTn>
                                        <p:tgtEl>
                                          <p:spTgt spid="10"/>
                                        </p:tgtEl>
                                        <p:attrNameLst>
                                          <p:attrName>style.visibility</p:attrName>
                                        </p:attrNameLst>
                                      </p:cBhvr>
                                      <p:to>
                                        <p:strVal val="visible"/>
                                      </p:to>
                                    </p:set>
                                    <p:animEffect transition="in" filter="wipe(down)">
                                      <p:cBhvr>
                                        <p:cTn id="40" dur="500"/>
                                        <p:tgtEl>
                                          <p:spTgt spid="10"/>
                                        </p:tgtEl>
                                      </p:cBhvr>
                                    </p:animEffect>
                                  </p:childTnLst>
                                </p:cTn>
                              </p:par>
                            </p:childTnLst>
                          </p:cTn>
                        </p:par>
                      </p:childTnLst>
                    </p:cTn>
                  </p:par>
                  <p:par>
                    <p:cTn id="41" fill="hold">
                      <p:stCondLst>
                        <p:cond delay="indefinite"/>
                      </p:stCondLst>
                      <p:childTnLst>
                        <p:par>
                          <p:cTn id="42" fill="hold">
                            <p:stCondLst>
                              <p:cond delay="0"/>
                            </p:stCondLst>
                            <p:childTnLst>
                              <p:par>
                                <p:cTn id="43" presetID="14" presetClass="entr" presetSubtype="10" fill="hold" grpId="0" nodeType="clickEffect">
                                  <p:stCondLst>
                                    <p:cond delay="0"/>
                                  </p:stCondLst>
                                  <p:childTnLst>
                                    <p:set>
                                      <p:cBhvr>
                                        <p:cTn id="44" dur="1" fill="hold">
                                          <p:stCondLst>
                                            <p:cond delay="0"/>
                                          </p:stCondLst>
                                        </p:cTn>
                                        <p:tgtEl>
                                          <p:spTgt spid="11"/>
                                        </p:tgtEl>
                                        <p:attrNameLst>
                                          <p:attrName>style.visibility</p:attrName>
                                        </p:attrNameLst>
                                      </p:cBhvr>
                                      <p:to>
                                        <p:strVal val="visible"/>
                                      </p:to>
                                    </p:set>
                                    <p:animEffect transition="in" filter="randombar(horizontal)">
                                      <p:cBhvr>
                                        <p:cTn id="45" dur="500"/>
                                        <p:tgtEl>
                                          <p:spTgt spid="11"/>
                                        </p:tgtEl>
                                      </p:cBhvr>
                                    </p:animEffect>
                                  </p:childTnLst>
                                </p:cTn>
                              </p:par>
                            </p:childTnLst>
                          </p:cTn>
                        </p:par>
                      </p:childTnLst>
                    </p:cTn>
                  </p:par>
                  <p:par>
                    <p:cTn id="46" fill="hold">
                      <p:stCondLst>
                        <p:cond delay="indefinite"/>
                      </p:stCondLst>
                      <p:childTnLst>
                        <p:par>
                          <p:cTn id="47" fill="hold">
                            <p:stCondLst>
                              <p:cond delay="0"/>
                            </p:stCondLst>
                            <p:childTnLst>
                              <p:par>
                                <p:cTn id="48" presetID="21" presetClass="entr" presetSubtype="1" fill="hold" grpId="0" nodeType="clickEffect">
                                  <p:stCondLst>
                                    <p:cond delay="0"/>
                                  </p:stCondLst>
                                  <p:childTnLst>
                                    <p:set>
                                      <p:cBhvr>
                                        <p:cTn id="49" dur="1" fill="hold">
                                          <p:stCondLst>
                                            <p:cond delay="0"/>
                                          </p:stCondLst>
                                        </p:cTn>
                                        <p:tgtEl>
                                          <p:spTgt spid="12"/>
                                        </p:tgtEl>
                                        <p:attrNameLst>
                                          <p:attrName>style.visibility</p:attrName>
                                        </p:attrNameLst>
                                      </p:cBhvr>
                                      <p:to>
                                        <p:strVal val="visible"/>
                                      </p:to>
                                    </p:set>
                                    <p:animEffect transition="in" filter="wheel(1)">
                                      <p:cBhvr>
                                        <p:cTn id="50"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6" grpId="0" animBg="1"/>
      <p:bldP spid="7" grpId="0" animBg="1"/>
      <p:bldP spid="10" grpId="0" animBg="1"/>
      <p:bldP spid="11" grpId="0" animBg="1"/>
      <p:bldP spid="1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726229630"/>
              </p:ext>
            </p:extLst>
          </p:nvPr>
        </p:nvGraphicFramePr>
        <p:xfrm>
          <a:off x="0" y="116632"/>
          <a:ext cx="9144000" cy="65527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D-YPPQztuOY"/>
          <p:cNvPicPr>
            <a:picLocks noGrp="1" noRot="1" noChangeAspect="1"/>
          </p:cNvPicPr>
          <p:nvPr>
            <p:ph idx="1"/>
            <a:videoFile r:link="rId1"/>
          </p:nvPr>
        </p:nvPicPr>
        <p:blipFill>
          <a:blip r:embed="rId3"/>
          <a:stretch>
            <a:fillRect/>
          </a:stretch>
        </p:blipFill>
        <p:spPr>
          <a:xfrm>
            <a:off x="437488" y="646423"/>
            <a:ext cx="8382984" cy="4593915"/>
          </a:xfrm>
          <a:prstGeom prst="rect">
            <a:avLst/>
          </a:prstGeom>
        </p:spPr>
      </p:pic>
    </p:spTree>
    <p:extLst>
      <p:ext uri="{BB962C8B-B14F-4D97-AF65-F5344CB8AC3E}">
        <p14:creationId xmlns:p14="http://schemas.microsoft.com/office/powerpoint/2010/main" val="33825455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Elements of effective argumentation (Toulmin, 1958) | Download Tab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692696"/>
            <a:ext cx="8496944" cy="49685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123262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Setting up a clear argument</a:t>
            </a:r>
            <a:endParaRPr lang="en-GB" dirty="0"/>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An argument is not a disagreement</a:t>
            </a:r>
          </a:p>
          <a:p>
            <a:r>
              <a:rPr lang="en-GB" dirty="0" smtClean="0">
                <a:latin typeface="Arial" panose="020B0604020202020204" pitchFamily="34" charset="0"/>
                <a:cs typeface="Arial" panose="020B0604020202020204" pitchFamily="34" charset="0"/>
              </a:rPr>
              <a:t>Selecting an argument – would have a description, background information, reasons given to support the argument through persuasion, analysis and through evaluation drawing conclusion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849208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08304" y="453297"/>
            <a:ext cx="1840564" cy="562074"/>
          </a:xfrm>
        </p:spPr>
        <p:txBody>
          <a:bodyPr>
            <a:noAutofit/>
          </a:bodyPr>
          <a:lstStyle/>
          <a:p>
            <a:r>
              <a:rPr lang="en-GB" sz="2400" dirty="0" smtClean="0"/>
              <a:t>Using Toulmin Model</a:t>
            </a:r>
            <a:endParaRPr lang="en-GB" sz="2400" dirty="0"/>
          </a:p>
        </p:txBody>
      </p:sp>
      <p:sp>
        <p:nvSpPr>
          <p:cNvPr id="4" name="Oval 3"/>
          <p:cNvSpPr/>
          <p:nvPr/>
        </p:nvSpPr>
        <p:spPr>
          <a:xfrm>
            <a:off x="755576" y="1772816"/>
            <a:ext cx="3096344" cy="8640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Claim: Organic food is no better</a:t>
            </a:r>
            <a:endParaRPr lang="en-GB" dirty="0"/>
          </a:p>
        </p:txBody>
      </p:sp>
      <p:sp>
        <p:nvSpPr>
          <p:cNvPr id="7" name="Rounded Rectangle 6"/>
          <p:cNvSpPr/>
          <p:nvPr/>
        </p:nvSpPr>
        <p:spPr>
          <a:xfrm>
            <a:off x="2843808" y="3140968"/>
            <a:ext cx="4114800" cy="1152128"/>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200" dirty="0" smtClean="0"/>
              <a:t>Warrant : Article </a:t>
            </a:r>
            <a:r>
              <a:rPr lang="en-GB" sz="1200" dirty="0"/>
              <a:t>(</a:t>
            </a:r>
            <a:r>
              <a:rPr lang="en-GB" sz="1200" dirty="0" smtClean="0"/>
              <a:t>NHS/ BBC) </a:t>
            </a:r>
            <a:r>
              <a:rPr lang="en-GB" sz="1200" dirty="0"/>
              <a:t>– research done by London school of hygiene  </a:t>
            </a:r>
            <a:r>
              <a:rPr lang="en-GB" sz="1200" dirty="0" smtClean="0"/>
              <a:t>and another by University of Chester found </a:t>
            </a:r>
            <a:r>
              <a:rPr lang="en-GB" sz="1200" dirty="0"/>
              <a:t>in terms of nutrient, there wasn’t much evidence to suggest organic food was better than frozen or </a:t>
            </a:r>
            <a:r>
              <a:rPr lang="en-GB" sz="1200" dirty="0" smtClean="0"/>
              <a:t>canned</a:t>
            </a:r>
            <a:r>
              <a:rPr lang="en-GB" sz="1200" dirty="0"/>
              <a:t> </a:t>
            </a:r>
            <a:r>
              <a:rPr lang="en-GB" sz="1200" dirty="0" smtClean="0"/>
              <a:t>as in some cases frozen food like carrots had more VIT C than fresh organic carrots</a:t>
            </a:r>
            <a:endParaRPr lang="en-GB" sz="1200" dirty="0"/>
          </a:p>
        </p:txBody>
      </p:sp>
      <p:sp>
        <p:nvSpPr>
          <p:cNvPr id="8" name="Rectangle 7"/>
          <p:cNvSpPr/>
          <p:nvPr/>
        </p:nvSpPr>
        <p:spPr>
          <a:xfrm>
            <a:off x="4788024" y="1916832"/>
            <a:ext cx="3898776" cy="72008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smtClean="0"/>
              <a:t>Grounds :  </a:t>
            </a:r>
            <a:r>
              <a:rPr lang="en-GB" dirty="0"/>
              <a:t>Demand is higher than ever – UK sales exceeded £2 billion in 2016</a:t>
            </a:r>
          </a:p>
        </p:txBody>
      </p:sp>
      <p:sp>
        <p:nvSpPr>
          <p:cNvPr id="9" name="Rectangular Callout 8"/>
          <p:cNvSpPr/>
          <p:nvPr/>
        </p:nvSpPr>
        <p:spPr>
          <a:xfrm>
            <a:off x="395536" y="4370552"/>
            <a:ext cx="2592288" cy="2298807"/>
          </a:xfrm>
          <a:prstGeom prst="wedgeRectCallout">
            <a:avLst>
              <a:gd name="adj1" fmla="val -12891"/>
              <a:gd name="adj2" fmla="val -101456"/>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1200" dirty="0" smtClean="0"/>
              <a:t>Rebuttal : Research by Newcastle university found organic </a:t>
            </a:r>
            <a:r>
              <a:rPr lang="en-GB" sz="1200" dirty="0"/>
              <a:t>meat and milk were found to contain higher amounts of omega-3s (essential fats), as well as higher amounts of some vitamins and minerals. Organic vegetables were found to contain more antioxidants (substances that may prevent or delay some types of cell damage) and fewer pesticides and toxic heavy metals.</a:t>
            </a:r>
          </a:p>
        </p:txBody>
      </p:sp>
      <p:sp>
        <p:nvSpPr>
          <p:cNvPr id="10" name="Line Callout 2 9"/>
          <p:cNvSpPr/>
          <p:nvPr/>
        </p:nvSpPr>
        <p:spPr>
          <a:xfrm>
            <a:off x="4780619" y="4439835"/>
            <a:ext cx="4355977" cy="2160239"/>
          </a:xfrm>
          <a:prstGeom prst="borderCallout2">
            <a:avLst>
              <a:gd name="adj1" fmla="val 18750"/>
              <a:gd name="adj2" fmla="val -8333"/>
              <a:gd name="adj3" fmla="val 29037"/>
              <a:gd name="adj4" fmla="val -14761"/>
              <a:gd name="adj5" fmla="val -1494"/>
              <a:gd name="adj6" fmla="val -30916"/>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200" dirty="0" smtClean="0"/>
              <a:t>Backing: New Castle university and European Parliament released - organic </a:t>
            </a:r>
            <a:r>
              <a:rPr lang="en-GB" sz="1200" dirty="0"/>
              <a:t>vegetables contain fewer nitrates. Until recently, this was seen as a benefit of organic food, but there is now “good evidence” to suggest nitrates can help lower blood </a:t>
            </a:r>
            <a:r>
              <a:rPr lang="en-GB" sz="1200" dirty="0" smtClean="0"/>
              <a:t>pressure</a:t>
            </a:r>
          </a:p>
          <a:p>
            <a:pPr algn="ctr"/>
            <a:r>
              <a:rPr lang="en-GB" sz="1200" dirty="0"/>
              <a:t>No clinical human studies have been done to assess the direct impact of an organic diet on human health, so there’s no hard proof it’s better for us. However, there is evidence that eating organic food reduces exposure to pesticide residues, and therefore the potential risk of some health problems.</a:t>
            </a:r>
          </a:p>
        </p:txBody>
      </p:sp>
      <p:sp>
        <p:nvSpPr>
          <p:cNvPr id="11" name="Line Callout 2 (No Border) 10"/>
          <p:cNvSpPr/>
          <p:nvPr/>
        </p:nvSpPr>
        <p:spPr>
          <a:xfrm>
            <a:off x="755576" y="113909"/>
            <a:ext cx="6203032" cy="1082843"/>
          </a:xfrm>
          <a:prstGeom prst="callout2">
            <a:avLst>
              <a:gd name="adj1" fmla="val 20167"/>
              <a:gd name="adj2" fmla="val -1384"/>
              <a:gd name="adj3" fmla="val 27250"/>
              <a:gd name="adj4" fmla="val -5927"/>
              <a:gd name="adj5" fmla="val 181914"/>
              <a:gd name="adj6" fmla="val -549"/>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200" dirty="0" smtClean="0"/>
              <a:t>Qualifier: Many </a:t>
            </a:r>
            <a:r>
              <a:rPr lang="en-GB" sz="1200" dirty="0"/>
              <a:t>organic </a:t>
            </a:r>
            <a:r>
              <a:rPr lang="en-GB" sz="1200" dirty="0" smtClean="0"/>
              <a:t>store cupboard </a:t>
            </a:r>
            <a:r>
              <a:rPr lang="en-GB" sz="1200" dirty="0"/>
              <a:t>essentials such as </a:t>
            </a:r>
            <a:r>
              <a:rPr lang="en-GB" sz="1200" dirty="0" smtClean="0"/>
              <a:t>canned food are similar </a:t>
            </a:r>
            <a:r>
              <a:rPr lang="en-GB" sz="1200" dirty="0"/>
              <a:t>price to the non-organic variety.</a:t>
            </a:r>
          </a:p>
          <a:p>
            <a:pPr algn="ctr"/>
            <a:r>
              <a:rPr lang="en-GB" sz="1200" dirty="0" smtClean="0"/>
              <a:t>and </a:t>
            </a:r>
            <a:r>
              <a:rPr lang="en-GB" sz="1200" dirty="0"/>
              <a:t>potatoes, carrots, onions and </a:t>
            </a:r>
            <a:r>
              <a:rPr lang="en-GB" sz="1200" dirty="0" smtClean="0"/>
              <a:t>bread. that </a:t>
            </a:r>
            <a:r>
              <a:rPr lang="en-GB" sz="1200" dirty="0"/>
              <a:t>often have high levels of pesticide residues, such as grapes, strawberries, raspberries, apples, pears, spinach, pre-packed salad leaves, oranges and wheat </a:t>
            </a:r>
            <a:r>
              <a:rPr lang="en-GB" sz="1200" dirty="0" smtClean="0"/>
              <a:t>products could be bought organically.</a:t>
            </a:r>
            <a:endParaRPr lang="en-GB" sz="1200" dirty="0"/>
          </a:p>
        </p:txBody>
      </p:sp>
    </p:spTree>
    <p:extLst>
      <p:ext uri="{BB962C8B-B14F-4D97-AF65-F5344CB8AC3E}">
        <p14:creationId xmlns:p14="http://schemas.microsoft.com/office/powerpoint/2010/main" val="249748964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Three critical thinking models </a:t>
            </a:r>
            <a:endParaRPr lang="en-GB" dirty="0"/>
          </a:p>
        </p:txBody>
      </p:sp>
      <p:pic>
        <p:nvPicPr>
          <p:cNvPr id="5" name="Picture 4"/>
          <p:cNvPicPr>
            <a:picLocks noChangeAspect="1"/>
          </p:cNvPicPr>
          <p:nvPr/>
        </p:nvPicPr>
        <p:blipFill>
          <a:blip r:embed="rId2"/>
          <a:stretch>
            <a:fillRect/>
          </a:stretch>
        </p:blipFill>
        <p:spPr>
          <a:xfrm>
            <a:off x="5309034" y="1487215"/>
            <a:ext cx="3250493" cy="2160240"/>
          </a:xfrm>
          <a:prstGeom prst="rect">
            <a:avLst/>
          </a:prstGeom>
        </p:spPr>
      </p:pic>
      <p:pic>
        <p:nvPicPr>
          <p:cNvPr id="6" name="Picture 5"/>
          <p:cNvPicPr>
            <a:picLocks noChangeAspect="1"/>
          </p:cNvPicPr>
          <p:nvPr/>
        </p:nvPicPr>
        <p:blipFill>
          <a:blip r:embed="rId3"/>
          <a:stretch>
            <a:fillRect/>
          </a:stretch>
        </p:blipFill>
        <p:spPr>
          <a:xfrm>
            <a:off x="5309034" y="3933056"/>
            <a:ext cx="3223840" cy="2692481"/>
          </a:xfrm>
          <a:prstGeom prst="rect">
            <a:avLst/>
          </a:prstGeom>
        </p:spPr>
      </p:pic>
      <p:pic>
        <p:nvPicPr>
          <p:cNvPr id="8" name="Picture 7"/>
          <p:cNvPicPr>
            <a:picLocks noChangeAspect="1"/>
          </p:cNvPicPr>
          <p:nvPr/>
        </p:nvPicPr>
        <p:blipFill rotWithShape="1">
          <a:blip r:embed="rId4"/>
          <a:srcRect l="3150" t="4634" r="5515" b="9279"/>
          <a:stretch/>
        </p:blipFill>
        <p:spPr>
          <a:xfrm>
            <a:off x="323528" y="1952835"/>
            <a:ext cx="4176464" cy="2952329"/>
          </a:xfrm>
          <a:prstGeom prst="rect">
            <a:avLst/>
          </a:prstGeom>
        </p:spPr>
      </p:pic>
    </p:spTree>
    <p:extLst>
      <p:ext uri="{BB962C8B-B14F-4D97-AF65-F5344CB8AC3E}">
        <p14:creationId xmlns:p14="http://schemas.microsoft.com/office/powerpoint/2010/main" val="88596747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a:t>
            </a:r>
            <a:endParaRPr lang="en-GB" dirty="0"/>
          </a:p>
        </p:txBody>
      </p:sp>
      <p:sp>
        <p:nvSpPr>
          <p:cNvPr id="3" name="Content Placeholder 2"/>
          <p:cNvSpPr>
            <a:spLocks noGrp="1"/>
          </p:cNvSpPr>
          <p:nvPr>
            <p:ph idx="1"/>
          </p:nvPr>
        </p:nvSpPr>
        <p:spPr>
          <a:xfrm>
            <a:off x="457200" y="1600200"/>
            <a:ext cx="8229600" cy="1828800"/>
          </a:xfrm>
        </p:spPr>
        <p:txBody>
          <a:bodyPr/>
          <a:lstStyle/>
          <a:p>
            <a:pPr marL="137160" indent="0">
              <a:buNone/>
            </a:pPr>
            <a:r>
              <a:rPr lang="en-GB" dirty="0"/>
              <a:t>Apply the critical thinking models to show how organisations implement </a:t>
            </a:r>
            <a:r>
              <a:rPr lang="en-GB" dirty="0" smtClean="0"/>
              <a:t>values </a:t>
            </a:r>
            <a:r>
              <a:rPr lang="en-GB" dirty="0"/>
              <a:t>practically and the impact on its employees. </a:t>
            </a:r>
          </a:p>
        </p:txBody>
      </p:sp>
    </p:spTree>
    <p:extLst>
      <p:ext uri="{BB962C8B-B14F-4D97-AF65-F5344CB8AC3E}">
        <p14:creationId xmlns:p14="http://schemas.microsoft.com/office/powerpoint/2010/main" val="36235181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4AC09-C449-4322-9F45-076C11CF75CD}"/>
              </a:ext>
            </a:extLst>
          </p:cNvPr>
          <p:cNvSpPr>
            <a:spLocks noGrp="1"/>
          </p:cNvSpPr>
          <p:nvPr>
            <p:ph type="title"/>
          </p:nvPr>
        </p:nvSpPr>
        <p:spPr/>
        <p:txBody>
          <a:bodyPr/>
          <a:lstStyle/>
          <a:p>
            <a:pPr algn="ctr"/>
            <a:r>
              <a:rPr lang="en-GB" b="1" dirty="0"/>
              <a:t>Personal Values Assessment </a:t>
            </a:r>
          </a:p>
        </p:txBody>
      </p:sp>
      <p:sp>
        <p:nvSpPr>
          <p:cNvPr id="3" name="Content Placeholder 2">
            <a:extLst>
              <a:ext uri="{FF2B5EF4-FFF2-40B4-BE49-F238E27FC236}">
                <a16:creationId xmlns:a16="http://schemas.microsoft.com/office/drawing/2014/main" id="{8E9AE73E-93AD-4B23-930A-BE04800CC1CD}"/>
              </a:ext>
            </a:extLst>
          </p:cNvPr>
          <p:cNvSpPr>
            <a:spLocks noGrp="1"/>
          </p:cNvSpPr>
          <p:nvPr>
            <p:ph idx="1"/>
          </p:nvPr>
        </p:nvSpPr>
        <p:spPr/>
        <p:txBody>
          <a:bodyPr/>
          <a:lstStyle/>
          <a:p>
            <a:r>
              <a:rPr lang="en-GB" dirty="0">
                <a:hlinkClick r:id="rId2"/>
              </a:rPr>
              <a:t>https://www.valuescentre.com/our-products/products-individuals/personal-values-assessment-pva</a:t>
            </a:r>
            <a:endParaRPr lang="en-GB" dirty="0"/>
          </a:p>
          <a:p>
            <a:endParaRPr lang="en-GB" dirty="0"/>
          </a:p>
          <a:p>
            <a:r>
              <a:rPr lang="en-GB" dirty="0"/>
              <a:t>Please complete the above personal values </a:t>
            </a:r>
            <a:r>
              <a:rPr lang="en-GB" dirty="0" smtClean="0"/>
              <a:t>statement</a:t>
            </a:r>
            <a:endParaRPr lang="en-GB" dirty="0"/>
          </a:p>
        </p:txBody>
      </p:sp>
    </p:spTree>
    <p:extLst>
      <p:ext uri="{BB962C8B-B14F-4D97-AF65-F5344CB8AC3E}">
        <p14:creationId xmlns:p14="http://schemas.microsoft.com/office/powerpoint/2010/main" val="340367819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t>
            </a:r>
            <a:r>
              <a:rPr lang="en-GB" dirty="0" smtClean="0"/>
              <a:t>Developing Effective organisational and individual values</a:t>
            </a:r>
            <a:endParaRPr lang="en-GB" dirty="0"/>
          </a:p>
        </p:txBody>
      </p:sp>
      <p:sp>
        <p:nvSpPr>
          <p:cNvPr id="3" name="Content Placeholder 2"/>
          <p:cNvSpPr>
            <a:spLocks noGrp="1"/>
          </p:cNvSpPr>
          <p:nvPr>
            <p:ph idx="1"/>
          </p:nvPr>
        </p:nvSpPr>
        <p:spPr>
          <a:xfrm>
            <a:off x="107504" y="1844824"/>
            <a:ext cx="8784976" cy="4464536"/>
          </a:xfrm>
        </p:spPr>
        <p:txBody>
          <a:bodyPr>
            <a:normAutofit fontScale="92500" lnSpcReduction="20000"/>
          </a:bodyPr>
          <a:lstStyle/>
          <a:p>
            <a:pPr marL="137160" indent="0">
              <a:buNone/>
            </a:pPr>
            <a:r>
              <a:rPr lang="en-GB" dirty="0" smtClean="0"/>
              <a:t>When developing core values of organisation, it is transferring something very personnel into a business setting, looking at:</a:t>
            </a:r>
          </a:p>
          <a:p>
            <a:endParaRPr lang="en-GB" dirty="0"/>
          </a:p>
          <a:p>
            <a:r>
              <a:rPr lang="en-GB" dirty="0" smtClean="0"/>
              <a:t>What are your core values and beliefs that you would take with you to your organisation</a:t>
            </a:r>
          </a:p>
          <a:p>
            <a:pPr marL="137160" indent="0">
              <a:buNone/>
            </a:pPr>
            <a:endParaRPr lang="en-GB" dirty="0" smtClean="0"/>
          </a:p>
          <a:p>
            <a:r>
              <a:rPr lang="en-GB" dirty="0" smtClean="0"/>
              <a:t>What are you really committed and won’t compromise?</a:t>
            </a:r>
          </a:p>
          <a:p>
            <a:pPr marL="137160" indent="0">
              <a:buNone/>
            </a:pPr>
            <a:endParaRPr lang="en-GB" dirty="0" smtClean="0"/>
          </a:p>
          <a:p>
            <a:r>
              <a:rPr lang="en-GB" dirty="0" smtClean="0"/>
              <a:t>What values and beliefs guides your daily interactions?</a:t>
            </a:r>
            <a:endParaRPr lang="en-GB" dirty="0"/>
          </a:p>
        </p:txBody>
      </p:sp>
    </p:spTree>
    <p:extLst>
      <p:ext uri="{BB962C8B-B14F-4D97-AF65-F5344CB8AC3E}">
        <p14:creationId xmlns:p14="http://schemas.microsoft.com/office/powerpoint/2010/main" val="94935283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1031</TotalTime>
  <Words>1450</Words>
  <Application>Microsoft Office PowerPoint</Application>
  <PresentationFormat>On-screen Show (4:3)</PresentationFormat>
  <Paragraphs>104</Paragraphs>
  <Slides>16</Slides>
  <Notes>8</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Lucida Sans</vt:lpstr>
      <vt:lpstr>Times New Roman</vt:lpstr>
      <vt:lpstr>Book Antiqua</vt:lpstr>
      <vt:lpstr>Constantia</vt:lpstr>
      <vt:lpstr>Wingdings 3</vt:lpstr>
      <vt:lpstr>Arial</vt:lpstr>
      <vt:lpstr>Calibri</vt:lpstr>
      <vt:lpstr>Wingdings 2</vt:lpstr>
      <vt:lpstr>Wingdings</vt:lpstr>
      <vt:lpstr>Apex</vt:lpstr>
      <vt:lpstr>Critical Thinking</vt:lpstr>
      <vt:lpstr>This week</vt:lpstr>
      <vt:lpstr>Critical Thinking/Reflection</vt:lpstr>
      <vt:lpstr>Toulmin Model</vt:lpstr>
      <vt:lpstr>Toulmins model</vt:lpstr>
      <vt:lpstr>Toulmins Model</vt:lpstr>
      <vt:lpstr>Toulmin’s model</vt:lpstr>
      <vt:lpstr>PowerPoint Presentation</vt:lpstr>
      <vt:lpstr>PowerPoint Presentation</vt:lpstr>
      <vt:lpstr>PowerPoint Presentation</vt:lpstr>
      <vt:lpstr>Setting up a clear argument</vt:lpstr>
      <vt:lpstr>Using Toulmin Model</vt:lpstr>
      <vt:lpstr>Three critical thinking models </vt:lpstr>
      <vt:lpstr>Assessment </vt:lpstr>
      <vt:lpstr>Personal Values Assessment </vt:lpstr>
      <vt:lpstr> Developing Effective organisational and individual values</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dc:title>
  <dc:creator>Shehla</dc:creator>
  <cp:lastModifiedBy>Shehla Khan</cp:lastModifiedBy>
  <cp:revision>52</cp:revision>
  <dcterms:created xsi:type="dcterms:W3CDTF">2018-10-24T18:12:45Z</dcterms:created>
  <dcterms:modified xsi:type="dcterms:W3CDTF">2020-10-17T18:52:28Z</dcterms:modified>
</cp:coreProperties>
</file>