
<file path=[Content_Types].xml><?xml version="1.0" encoding="utf-8"?>
<Types xmlns="http://schemas.openxmlformats.org/package/2006/content-types">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3"/>
  </p:notes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FC9139CF-5285-46D9-A43F-9F25D89A2AD1}">
          <p14:sldIdLst>
            <p14:sldId id="256"/>
            <p14:sldId id="257"/>
            <p14:sldId id="258"/>
            <p14:sldId id="259"/>
            <p14:sldId id="260"/>
            <p14:sldId id="261"/>
            <p14:sldId id="262"/>
            <p14:sldId id="263"/>
          </p14:sldIdLst>
        </p14:section>
        <p14:section name="Untitled Section" id="{172546F5-62EC-495B-8943-7B2592C27B91}">
          <p14:sldIdLst>
            <p14:sldId id="264"/>
            <p14:sldId id="265"/>
            <p14:sldId id="266"/>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75D05114-DA46-4E93-B9C5-AAEA960F7431}" v="241" dt="2026-07-12T23:11:10.54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59" d="100"/>
          <a:sy n="59" d="100"/>
        </p:scale>
        <p:origin x="940"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1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ynthia Dcosta" userId="be3adf971623bb64" providerId="LiveId" clId="{3AD8D285-4B57-4EFB-9DE1-50716D7526BF}"/>
    <pc:docChg chg="undo redo custSel modSld addSection">
      <pc:chgData name="Cynthia Dcosta" userId="be3adf971623bb64" providerId="LiveId" clId="{3AD8D285-4B57-4EFB-9DE1-50716D7526BF}" dt="2026-07-13T14:39:46.692" v="1191" actId="255"/>
      <pc:docMkLst>
        <pc:docMk/>
      </pc:docMkLst>
      <pc:sldChg chg="modSp mod">
        <pc:chgData name="Cynthia Dcosta" userId="be3adf971623bb64" providerId="LiveId" clId="{3AD8D285-4B57-4EFB-9DE1-50716D7526BF}" dt="2026-07-13T14:39:46.692" v="1191" actId="255"/>
        <pc:sldMkLst>
          <pc:docMk/>
          <pc:sldMk cId="0" sldId="256"/>
        </pc:sldMkLst>
        <pc:spChg chg="mod">
          <ac:chgData name="Cynthia Dcosta" userId="be3adf971623bb64" providerId="LiveId" clId="{3AD8D285-4B57-4EFB-9DE1-50716D7526BF}" dt="2026-07-13T14:39:05.133" v="1186" actId="255"/>
          <ac:spMkLst>
            <pc:docMk/>
            <pc:sldMk cId="0" sldId="256"/>
            <ac:spMk id="2" creationId="{00000000-0000-0000-0000-000000000000}"/>
          </ac:spMkLst>
        </pc:spChg>
        <pc:spChg chg="mod">
          <ac:chgData name="Cynthia Dcosta" userId="be3adf971623bb64" providerId="LiveId" clId="{3AD8D285-4B57-4EFB-9DE1-50716D7526BF}" dt="2026-07-13T14:39:14.212" v="1187" actId="255"/>
          <ac:spMkLst>
            <pc:docMk/>
            <pc:sldMk cId="0" sldId="256"/>
            <ac:spMk id="3" creationId="{00000000-0000-0000-0000-000000000000}"/>
          </ac:spMkLst>
        </pc:spChg>
        <pc:spChg chg="mod">
          <ac:chgData name="Cynthia Dcosta" userId="be3adf971623bb64" providerId="LiveId" clId="{3AD8D285-4B57-4EFB-9DE1-50716D7526BF}" dt="2026-07-13T14:39:22.739" v="1188" actId="255"/>
          <ac:spMkLst>
            <pc:docMk/>
            <pc:sldMk cId="0" sldId="256"/>
            <ac:spMk id="4" creationId="{00000000-0000-0000-0000-000000000000}"/>
          </ac:spMkLst>
        </pc:spChg>
        <pc:spChg chg="mod">
          <ac:chgData name="Cynthia Dcosta" userId="be3adf971623bb64" providerId="LiveId" clId="{3AD8D285-4B57-4EFB-9DE1-50716D7526BF}" dt="2026-07-13T14:39:30.229" v="1189" actId="255"/>
          <ac:spMkLst>
            <pc:docMk/>
            <pc:sldMk cId="0" sldId="256"/>
            <ac:spMk id="5" creationId="{00000000-0000-0000-0000-000000000000}"/>
          </ac:spMkLst>
        </pc:spChg>
        <pc:spChg chg="mod">
          <ac:chgData name="Cynthia Dcosta" userId="be3adf971623bb64" providerId="LiveId" clId="{3AD8D285-4B57-4EFB-9DE1-50716D7526BF}" dt="2026-07-13T14:39:46.692" v="1191" actId="255"/>
          <ac:spMkLst>
            <pc:docMk/>
            <pc:sldMk cId="0" sldId="256"/>
            <ac:spMk id="6" creationId="{00000000-0000-0000-0000-000000000000}"/>
          </ac:spMkLst>
        </pc:spChg>
        <pc:spChg chg="mod">
          <ac:chgData name="Cynthia Dcosta" userId="be3adf971623bb64" providerId="LiveId" clId="{3AD8D285-4B57-4EFB-9DE1-50716D7526BF}" dt="2026-07-13T14:39:38.080" v="1190" actId="255"/>
          <ac:spMkLst>
            <pc:docMk/>
            <pc:sldMk cId="0" sldId="256"/>
            <ac:spMk id="7" creationId="{00000000-0000-0000-0000-000000000000}"/>
          </ac:spMkLst>
        </pc:spChg>
      </pc:sldChg>
      <pc:sldChg chg="addSp delSp modSp mod">
        <pc:chgData name="Cynthia Dcosta" userId="be3adf971623bb64" providerId="LiveId" clId="{3AD8D285-4B57-4EFB-9DE1-50716D7526BF}" dt="2026-07-06T16:16:18.501" v="29" actId="14100"/>
        <pc:sldMkLst>
          <pc:docMk/>
          <pc:sldMk cId="0" sldId="258"/>
        </pc:sldMkLst>
        <pc:picChg chg="add mod">
          <ac:chgData name="Cynthia Dcosta" userId="be3adf971623bb64" providerId="LiveId" clId="{3AD8D285-4B57-4EFB-9DE1-50716D7526BF}" dt="2026-07-06T16:16:18.501" v="29" actId="14100"/>
          <ac:picMkLst>
            <pc:docMk/>
            <pc:sldMk cId="0" sldId="258"/>
            <ac:picMk id="34" creationId="{BDE63437-24D7-6C04-2B37-0436040D5D8C}"/>
          </ac:picMkLst>
        </pc:picChg>
      </pc:sldChg>
      <pc:sldChg chg="addSp delSp modSp mod">
        <pc:chgData name="Cynthia Dcosta" userId="be3adf971623bb64" providerId="LiveId" clId="{3AD8D285-4B57-4EFB-9DE1-50716D7526BF}" dt="2026-07-12T22:57:36.843" v="603" actId="20577"/>
        <pc:sldMkLst>
          <pc:docMk/>
          <pc:sldMk cId="0" sldId="263"/>
        </pc:sldMkLst>
        <pc:spChg chg="mod">
          <ac:chgData name="Cynthia Dcosta" userId="be3adf971623bb64" providerId="LiveId" clId="{3AD8D285-4B57-4EFB-9DE1-50716D7526BF}" dt="2026-07-12T22:35:05.169" v="138" actId="20577"/>
          <ac:spMkLst>
            <pc:docMk/>
            <pc:sldMk cId="0" sldId="263"/>
            <ac:spMk id="2" creationId="{00000000-0000-0000-0000-000000000000}"/>
          </ac:spMkLst>
        </pc:spChg>
        <pc:spChg chg="mod">
          <ac:chgData name="Cynthia Dcosta" userId="be3adf971623bb64" providerId="LiveId" clId="{3AD8D285-4B57-4EFB-9DE1-50716D7526BF}" dt="2026-07-12T22:57:36.843" v="603" actId="20577"/>
          <ac:spMkLst>
            <pc:docMk/>
            <pc:sldMk cId="0" sldId="263"/>
            <ac:spMk id="5" creationId="{00000000-0000-0000-0000-000000000000}"/>
          </ac:spMkLst>
        </pc:spChg>
        <pc:spChg chg="mod">
          <ac:chgData name="Cynthia Dcosta" userId="be3adf971623bb64" providerId="LiveId" clId="{3AD8D285-4B57-4EFB-9DE1-50716D7526BF}" dt="2026-07-12T22:48:52.751" v="194" actId="20577"/>
          <ac:spMkLst>
            <pc:docMk/>
            <pc:sldMk cId="0" sldId="263"/>
            <ac:spMk id="8" creationId="{00000000-0000-0000-0000-000000000000}"/>
          </ac:spMkLst>
        </pc:spChg>
        <pc:picChg chg="add mod">
          <ac:chgData name="Cynthia Dcosta" userId="be3adf971623bb64" providerId="LiveId" clId="{3AD8D285-4B57-4EFB-9DE1-50716D7526BF}" dt="2026-07-09T15:33:34.554" v="62" actId="1076"/>
          <ac:picMkLst>
            <pc:docMk/>
            <pc:sldMk cId="0" sldId="263"/>
            <ac:picMk id="16" creationId="{D7E8BB49-7D02-1D03-4690-544328D874E1}"/>
          </ac:picMkLst>
        </pc:picChg>
        <pc:picChg chg="add mod">
          <ac:chgData name="Cynthia Dcosta" userId="be3adf971623bb64" providerId="LiveId" clId="{3AD8D285-4B57-4EFB-9DE1-50716D7526BF}" dt="2026-07-09T15:32:58.028" v="56" actId="14100"/>
          <ac:picMkLst>
            <pc:docMk/>
            <pc:sldMk cId="0" sldId="263"/>
            <ac:picMk id="17" creationId="{20508A70-39D0-6505-6390-0338597215ED}"/>
          </ac:picMkLst>
        </pc:picChg>
      </pc:sldChg>
      <pc:sldChg chg="modSp mod">
        <pc:chgData name="Cynthia Dcosta" userId="be3adf971623bb64" providerId="LiveId" clId="{3AD8D285-4B57-4EFB-9DE1-50716D7526BF}" dt="2026-07-13T13:32:13.889" v="1185" actId="20577"/>
        <pc:sldMkLst>
          <pc:docMk/>
          <pc:sldMk cId="0" sldId="264"/>
        </pc:sldMkLst>
        <pc:spChg chg="mod">
          <ac:chgData name="Cynthia Dcosta" userId="be3adf971623bb64" providerId="LiveId" clId="{3AD8D285-4B57-4EFB-9DE1-50716D7526BF}" dt="2026-07-13T13:25:07.853" v="1129" actId="14100"/>
          <ac:spMkLst>
            <pc:docMk/>
            <pc:sldMk cId="0" sldId="264"/>
            <ac:spMk id="4" creationId="{00000000-0000-0000-0000-000000000000}"/>
          </ac:spMkLst>
        </pc:spChg>
        <pc:spChg chg="mod">
          <ac:chgData name="Cynthia Dcosta" userId="be3adf971623bb64" providerId="LiveId" clId="{3AD8D285-4B57-4EFB-9DE1-50716D7526BF}" dt="2026-07-13T13:25:43.583" v="1137" actId="20577"/>
          <ac:spMkLst>
            <pc:docMk/>
            <pc:sldMk cId="0" sldId="264"/>
            <ac:spMk id="8" creationId="{00000000-0000-0000-0000-000000000000}"/>
          </ac:spMkLst>
        </pc:spChg>
        <pc:spChg chg="mod">
          <ac:chgData name="Cynthia Dcosta" userId="be3adf971623bb64" providerId="LiveId" clId="{3AD8D285-4B57-4EFB-9DE1-50716D7526BF}" dt="2026-07-13T13:31:41.915" v="1177" actId="1076"/>
          <ac:spMkLst>
            <pc:docMk/>
            <pc:sldMk cId="0" sldId="264"/>
            <ac:spMk id="9" creationId="{00000000-0000-0000-0000-000000000000}"/>
          </ac:spMkLst>
        </pc:spChg>
        <pc:spChg chg="mod">
          <ac:chgData name="Cynthia Dcosta" userId="be3adf971623bb64" providerId="LiveId" clId="{3AD8D285-4B57-4EFB-9DE1-50716D7526BF}" dt="2026-07-12T23:06:14.516" v="1122" actId="20577"/>
          <ac:spMkLst>
            <pc:docMk/>
            <pc:sldMk cId="0" sldId="264"/>
            <ac:spMk id="10" creationId="{00000000-0000-0000-0000-000000000000}"/>
          </ac:spMkLst>
        </pc:spChg>
        <pc:spChg chg="mod">
          <ac:chgData name="Cynthia Dcosta" userId="be3adf971623bb64" providerId="LiveId" clId="{3AD8D285-4B57-4EFB-9DE1-50716D7526BF}" dt="2026-07-13T13:32:13.889" v="1185" actId="20577"/>
          <ac:spMkLst>
            <pc:docMk/>
            <pc:sldMk cId="0" sldId="264"/>
            <ac:spMk id="11" creationId="{00000000-0000-0000-0000-000000000000}"/>
          </ac:spMkLst>
        </pc:spChg>
      </pc:sldChg>
      <pc:sldChg chg="modSp mod">
        <pc:chgData name="Cynthia Dcosta" userId="be3adf971623bb64" providerId="LiveId" clId="{3AD8D285-4B57-4EFB-9DE1-50716D7526BF}" dt="2026-07-12T23:11:10.544" v="1127" actId="20577"/>
        <pc:sldMkLst>
          <pc:docMk/>
          <pc:sldMk cId="0" sldId="265"/>
        </pc:sldMkLst>
        <pc:spChg chg="mod">
          <ac:chgData name="Cynthia Dcosta" userId="be3adf971623bb64" providerId="LiveId" clId="{3AD8D285-4B57-4EFB-9DE1-50716D7526BF}" dt="2026-07-12T22:42:09.595" v="139" actId="1076"/>
          <ac:spMkLst>
            <pc:docMk/>
            <pc:sldMk cId="0" sldId="265"/>
            <ac:spMk id="2" creationId="{00000000-0000-0000-0000-000000000000}"/>
          </ac:spMkLst>
        </pc:spChg>
        <pc:spChg chg="mod">
          <ac:chgData name="Cynthia Dcosta" userId="be3adf971623bb64" providerId="LiveId" clId="{3AD8D285-4B57-4EFB-9DE1-50716D7526BF}" dt="2026-07-12T23:11:10.544" v="1127" actId="20577"/>
          <ac:spMkLst>
            <pc:docMk/>
            <pc:sldMk cId="0" sldId="265"/>
            <ac:spMk id="5" creationId="{00000000-0000-0000-0000-000000000000}"/>
          </ac:spMkLst>
        </pc:spChg>
      </pc:sldChg>
      <pc:sldChg chg="modSp mod">
        <pc:chgData name="Cynthia Dcosta" userId="be3adf971623bb64" providerId="LiveId" clId="{3AD8D285-4B57-4EFB-9DE1-50716D7526BF}" dt="2026-07-06T16:14:12.205" v="23" actId="114"/>
        <pc:sldMkLst>
          <pc:docMk/>
          <pc:sldMk cId="0" sldId="266"/>
        </pc:sldMkLst>
        <pc:spChg chg="mod">
          <ac:chgData name="Cynthia Dcosta" userId="be3adf971623bb64" providerId="LiveId" clId="{3AD8D285-4B57-4EFB-9DE1-50716D7526BF}" dt="2026-07-06T16:13:27.562" v="17" actId="114"/>
          <ac:spMkLst>
            <pc:docMk/>
            <pc:sldMk cId="0" sldId="266"/>
            <ac:spMk id="4" creationId="{00000000-0000-0000-0000-000000000000}"/>
          </ac:spMkLst>
        </pc:spChg>
        <pc:spChg chg="mod">
          <ac:chgData name="Cynthia Dcosta" userId="be3adf971623bb64" providerId="LiveId" clId="{3AD8D285-4B57-4EFB-9DE1-50716D7526BF}" dt="2026-07-06T16:13:35.641" v="18" actId="114"/>
          <ac:spMkLst>
            <pc:docMk/>
            <pc:sldMk cId="0" sldId="266"/>
            <ac:spMk id="5" creationId="{00000000-0000-0000-0000-000000000000}"/>
          </ac:spMkLst>
        </pc:spChg>
        <pc:spChg chg="mod">
          <ac:chgData name="Cynthia Dcosta" userId="be3adf971623bb64" providerId="LiveId" clId="{3AD8D285-4B57-4EFB-9DE1-50716D7526BF}" dt="2026-07-06T16:13:42.269" v="19" actId="114"/>
          <ac:spMkLst>
            <pc:docMk/>
            <pc:sldMk cId="0" sldId="266"/>
            <ac:spMk id="6" creationId="{00000000-0000-0000-0000-000000000000}"/>
          </ac:spMkLst>
        </pc:spChg>
        <pc:spChg chg="mod">
          <ac:chgData name="Cynthia Dcosta" userId="be3adf971623bb64" providerId="LiveId" clId="{3AD8D285-4B57-4EFB-9DE1-50716D7526BF}" dt="2026-07-06T16:13:48.183" v="20" actId="114"/>
          <ac:spMkLst>
            <pc:docMk/>
            <pc:sldMk cId="0" sldId="266"/>
            <ac:spMk id="7" creationId="{00000000-0000-0000-0000-000000000000}"/>
          </ac:spMkLst>
        </pc:spChg>
        <pc:spChg chg="mod">
          <ac:chgData name="Cynthia Dcosta" userId="be3adf971623bb64" providerId="LiveId" clId="{3AD8D285-4B57-4EFB-9DE1-50716D7526BF}" dt="2026-07-06T16:13:56.024" v="21" actId="114"/>
          <ac:spMkLst>
            <pc:docMk/>
            <pc:sldMk cId="0" sldId="266"/>
            <ac:spMk id="8" creationId="{00000000-0000-0000-0000-000000000000}"/>
          </ac:spMkLst>
        </pc:spChg>
        <pc:spChg chg="mod">
          <ac:chgData name="Cynthia Dcosta" userId="be3adf971623bb64" providerId="LiveId" clId="{3AD8D285-4B57-4EFB-9DE1-50716D7526BF}" dt="2026-07-06T16:14:03.690" v="22" actId="114"/>
          <ac:spMkLst>
            <pc:docMk/>
            <pc:sldMk cId="0" sldId="266"/>
            <ac:spMk id="9" creationId="{00000000-0000-0000-0000-000000000000}"/>
          </ac:spMkLst>
        </pc:spChg>
        <pc:spChg chg="mod">
          <ac:chgData name="Cynthia Dcosta" userId="be3adf971623bb64" providerId="LiveId" clId="{3AD8D285-4B57-4EFB-9DE1-50716D7526BF}" dt="2026-07-06T16:14:12.205" v="23" actId="114"/>
          <ac:spMkLst>
            <pc:docMk/>
            <pc:sldMk cId="0" sldId="266"/>
            <ac:spMk id="1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3423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6.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8.xml.rels><?xml version="1.0" encoding="UTF-8" standalone="yes"?>
<Relationships xmlns="http://schemas.openxmlformats.org/package/2006/relationships"><Relationship Id="rId8" Type="http://schemas.openxmlformats.org/officeDocument/2006/relationships/image" Target="../media/image9.jpg"/><Relationship Id="rId3" Type="http://schemas.openxmlformats.org/officeDocument/2006/relationships/image" Target="../media/image6.png"/><Relationship Id="rId7" Type="http://schemas.openxmlformats.org/officeDocument/2006/relationships/hyperlink" Target="https://www.speechsupplements.com/visual-communication-cards-non-verbal-kids/" TargetMode="External"/><Relationship Id="rId2" Type="http://schemas.openxmlformats.org/officeDocument/2006/relationships/notesSlide" Target="../notesSlides/notesSlide8.xml"/><Relationship Id="rId1" Type="http://schemas.openxmlformats.org/officeDocument/2006/relationships/slideLayout" Target="../slideLayouts/slideLayout1.xml"/><Relationship Id="rId6" Type="http://schemas.openxmlformats.org/officeDocument/2006/relationships/image" Target="../media/image8.jpg"/><Relationship Id="rId5" Type="http://schemas.openxmlformats.org/officeDocument/2006/relationships/image" Target="../media/image1.png"/><Relationship Id="rId4" Type="http://schemas.openxmlformats.org/officeDocument/2006/relationships/image" Target="../media/image7.png"/></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9.xml"/><Relationship Id="rId1" Type="http://schemas.openxmlformats.org/officeDocument/2006/relationships/slideLayout" Target="../slideLayouts/slideLayout1.xml"/><Relationship Id="rId5" Type="http://schemas.openxmlformats.org/officeDocument/2006/relationships/image" Target="../media/image1.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png"/></Relationships>
</file>

<file path=ppt/slides/_rels/slide1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914400" y="1463040"/>
            <a:ext cx="9601200" cy="502920"/>
          </a:xfrm>
          <a:prstGeom prst="rect">
            <a:avLst/>
          </a:prstGeom>
          <a:noFill/>
          <a:ln/>
        </p:spPr>
        <p:txBody>
          <a:bodyPr wrap="square" rtlCol="0" anchor="ctr"/>
          <a:lstStyle/>
          <a:p>
            <a:pPr marL="342900" indent="-342900">
              <a:buSzPct val="100000"/>
              <a:buChar char="•"/>
            </a:pPr>
            <a:r>
              <a:rPr lang="en-US" sz="2000" dirty="0">
                <a:solidFill>
                  <a:srgbClr val="1A1A1A"/>
                </a:solidFill>
                <a:latin typeface="Calibri" pitchFamily="34" charset="0"/>
                <a:ea typeface="Calibri" pitchFamily="34" charset="-122"/>
                <a:cs typeface="Calibri" pitchFamily="34" charset="-120"/>
              </a:rPr>
              <a:t>Module Title: </a:t>
            </a:r>
            <a:r>
              <a:rPr lang="en-US" sz="2000" b="1" i="1" dirty="0">
                <a:solidFill>
                  <a:srgbClr val="1A1A1A"/>
                </a:solidFill>
                <a:latin typeface="Calibri" pitchFamily="34" charset="0"/>
                <a:ea typeface="Calibri" pitchFamily="34" charset="-122"/>
                <a:cs typeface="Calibri" pitchFamily="34" charset="-120"/>
              </a:rPr>
              <a:t>Professional Career Development within H&amp;SC</a:t>
            </a:r>
            <a:endParaRPr lang="en-US" sz="2000" dirty="0"/>
          </a:p>
        </p:txBody>
      </p:sp>
      <p:sp>
        <p:nvSpPr>
          <p:cNvPr id="3" name="Text 1"/>
          <p:cNvSpPr/>
          <p:nvPr/>
        </p:nvSpPr>
        <p:spPr>
          <a:xfrm>
            <a:off x="914400" y="2011680"/>
            <a:ext cx="9601200" cy="502920"/>
          </a:xfrm>
          <a:prstGeom prst="rect">
            <a:avLst/>
          </a:prstGeom>
          <a:noFill/>
          <a:ln/>
        </p:spPr>
        <p:txBody>
          <a:bodyPr wrap="square" rtlCol="0" anchor="ctr"/>
          <a:lstStyle/>
          <a:p>
            <a:pPr marL="342900" indent="-342900">
              <a:buSzPct val="100000"/>
              <a:buChar char="•"/>
            </a:pPr>
            <a:r>
              <a:rPr lang="en-US" sz="2000" dirty="0">
                <a:solidFill>
                  <a:srgbClr val="1A1A1A"/>
                </a:solidFill>
                <a:latin typeface="Calibri" pitchFamily="34" charset="0"/>
                <a:ea typeface="Calibri" pitchFamily="34" charset="-122"/>
                <a:cs typeface="Calibri" pitchFamily="34" charset="-120"/>
              </a:rPr>
              <a:t>Module Number: </a:t>
            </a:r>
            <a:r>
              <a:rPr lang="en-US" sz="2000" b="1" i="1" dirty="0">
                <a:solidFill>
                  <a:srgbClr val="1A1A1A"/>
                </a:solidFill>
                <a:latin typeface="Calibri" pitchFamily="34" charset="0"/>
                <a:ea typeface="Calibri" pitchFamily="34" charset="-122"/>
                <a:cs typeface="Calibri" pitchFamily="34" charset="-120"/>
              </a:rPr>
              <a:t>LCHS 4009 (LON)</a:t>
            </a:r>
            <a:endParaRPr lang="en-US" sz="2000" dirty="0"/>
          </a:p>
        </p:txBody>
      </p:sp>
      <p:sp>
        <p:nvSpPr>
          <p:cNvPr id="4" name="Text 2"/>
          <p:cNvSpPr/>
          <p:nvPr/>
        </p:nvSpPr>
        <p:spPr>
          <a:xfrm>
            <a:off x="914400" y="2560320"/>
            <a:ext cx="9601200" cy="502920"/>
          </a:xfrm>
          <a:prstGeom prst="rect">
            <a:avLst/>
          </a:prstGeom>
          <a:noFill/>
          <a:ln/>
        </p:spPr>
        <p:txBody>
          <a:bodyPr wrap="square" rtlCol="0" anchor="ctr"/>
          <a:lstStyle/>
          <a:p>
            <a:pPr marL="342900" indent="-342900">
              <a:buSzPct val="100000"/>
              <a:buChar char="•"/>
            </a:pPr>
            <a:r>
              <a:rPr lang="en-US" sz="2000" dirty="0">
                <a:solidFill>
                  <a:srgbClr val="1A1A1A"/>
                </a:solidFill>
                <a:latin typeface="Calibri" pitchFamily="34" charset="0"/>
                <a:ea typeface="Calibri" pitchFamily="34" charset="-122"/>
                <a:cs typeface="Calibri" pitchFamily="34" charset="-120"/>
              </a:rPr>
              <a:t>Assignment No: </a:t>
            </a:r>
            <a:r>
              <a:rPr lang="en-US" sz="2000" b="1" i="1" dirty="0">
                <a:solidFill>
                  <a:srgbClr val="1A1A1A"/>
                </a:solidFill>
                <a:latin typeface="Calibri" pitchFamily="34" charset="0"/>
                <a:ea typeface="Calibri" pitchFamily="34" charset="-122"/>
                <a:cs typeface="Calibri" pitchFamily="34" charset="-120"/>
              </a:rPr>
              <a:t>ASSIGNMENT </a:t>
            </a:r>
            <a:r>
              <a:rPr lang="en-US" sz="1900" b="1" i="1" dirty="0">
                <a:solidFill>
                  <a:srgbClr val="1A1A1A"/>
                </a:solidFill>
                <a:latin typeface="Calibri" pitchFamily="34" charset="0"/>
                <a:ea typeface="Calibri" pitchFamily="34" charset="-122"/>
                <a:cs typeface="Calibri" pitchFamily="34" charset="-120"/>
              </a:rPr>
              <a:t>1</a:t>
            </a:r>
            <a:endParaRPr lang="en-US" sz="1900" dirty="0"/>
          </a:p>
        </p:txBody>
      </p:sp>
      <p:sp>
        <p:nvSpPr>
          <p:cNvPr id="5" name="Text 3"/>
          <p:cNvSpPr/>
          <p:nvPr/>
        </p:nvSpPr>
        <p:spPr>
          <a:xfrm>
            <a:off x="914400" y="3108960"/>
            <a:ext cx="9601200" cy="502920"/>
          </a:xfrm>
          <a:prstGeom prst="rect">
            <a:avLst/>
          </a:prstGeom>
          <a:noFill/>
          <a:ln/>
        </p:spPr>
        <p:txBody>
          <a:bodyPr wrap="square" rtlCol="0" anchor="ctr"/>
          <a:lstStyle/>
          <a:p>
            <a:pPr marL="342900" indent="-342900">
              <a:buSzPct val="100000"/>
              <a:buChar char="•"/>
            </a:pPr>
            <a:r>
              <a:rPr lang="en-US" sz="2000" dirty="0">
                <a:solidFill>
                  <a:srgbClr val="1A1A1A"/>
                </a:solidFill>
                <a:latin typeface="Calibri" pitchFamily="34" charset="0"/>
                <a:ea typeface="Calibri" pitchFamily="34" charset="-122"/>
                <a:cs typeface="Calibri" pitchFamily="34" charset="-120"/>
              </a:rPr>
              <a:t>Student Name: </a:t>
            </a:r>
            <a:r>
              <a:rPr lang="en-US" sz="2000" b="1" i="1" dirty="0">
                <a:solidFill>
                  <a:srgbClr val="1A1A1A"/>
                </a:solidFill>
                <a:latin typeface="Calibri" pitchFamily="34" charset="0"/>
                <a:ea typeface="Calibri" pitchFamily="34" charset="-122"/>
                <a:cs typeface="Calibri" pitchFamily="34" charset="-120"/>
              </a:rPr>
              <a:t>Cynthia D Costa E Afonso</a:t>
            </a:r>
            <a:endParaRPr lang="en-US" sz="2000" dirty="0"/>
          </a:p>
        </p:txBody>
      </p:sp>
      <p:sp>
        <p:nvSpPr>
          <p:cNvPr id="6" name="Text 4"/>
          <p:cNvSpPr/>
          <p:nvPr/>
        </p:nvSpPr>
        <p:spPr>
          <a:xfrm>
            <a:off x="914400" y="3657600"/>
            <a:ext cx="9601200" cy="502920"/>
          </a:xfrm>
          <a:prstGeom prst="rect">
            <a:avLst/>
          </a:prstGeom>
          <a:noFill/>
          <a:ln/>
        </p:spPr>
        <p:txBody>
          <a:bodyPr wrap="square" rtlCol="0" anchor="ctr"/>
          <a:lstStyle/>
          <a:p>
            <a:pPr marL="342900" indent="-342900">
              <a:buSzPct val="100000"/>
              <a:buChar char="•"/>
            </a:pPr>
            <a:r>
              <a:rPr lang="en-US" sz="2000" dirty="0">
                <a:solidFill>
                  <a:srgbClr val="1A1A1A"/>
                </a:solidFill>
                <a:latin typeface="Calibri" pitchFamily="34" charset="0"/>
                <a:ea typeface="Calibri" pitchFamily="34" charset="-122"/>
                <a:cs typeface="Calibri" pitchFamily="34" charset="-120"/>
              </a:rPr>
              <a:t>Student ID: </a:t>
            </a:r>
            <a:r>
              <a:rPr lang="en-US" sz="2000" b="1" i="1" dirty="0">
                <a:solidFill>
                  <a:srgbClr val="1A1A1A"/>
                </a:solidFill>
                <a:latin typeface="Calibri" pitchFamily="34" charset="0"/>
                <a:ea typeface="Calibri" pitchFamily="34" charset="-122"/>
                <a:cs typeface="Calibri" pitchFamily="34" charset="-120"/>
              </a:rPr>
              <a:t>2437224</a:t>
            </a:r>
            <a:endParaRPr lang="en-US" sz="2000" dirty="0"/>
          </a:p>
        </p:txBody>
      </p:sp>
      <p:sp>
        <p:nvSpPr>
          <p:cNvPr id="7" name="Text 5"/>
          <p:cNvSpPr/>
          <p:nvPr/>
        </p:nvSpPr>
        <p:spPr>
          <a:xfrm>
            <a:off x="914400" y="4206240"/>
            <a:ext cx="9601200" cy="502920"/>
          </a:xfrm>
          <a:prstGeom prst="rect">
            <a:avLst/>
          </a:prstGeom>
          <a:noFill/>
          <a:ln/>
        </p:spPr>
        <p:txBody>
          <a:bodyPr wrap="square" rtlCol="0" anchor="ctr"/>
          <a:lstStyle/>
          <a:p>
            <a:pPr marL="342900" indent="-342900">
              <a:buSzPct val="100000"/>
              <a:buChar char="•"/>
            </a:pPr>
            <a:r>
              <a:rPr lang="en-US" sz="2000" dirty="0">
                <a:solidFill>
                  <a:srgbClr val="1A1A1A"/>
                </a:solidFill>
                <a:latin typeface="Calibri" pitchFamily="34" charset="0"/>
                <a:ea typeface="Calibri" pitchFamily="34" charset="-122"/>
                <a:cs typeface="Calibri" pitchFamily="34" charset="-120"/>
              </a:rPr>
              <a:t>Lecturer's Name: </a:t>
            </a:r>
            <a:r>
              <a:rPr lang="en-US" sz="2000" b="1" i="1" dirty="0">
                <a:solidFill>
                  <a:srgbClr val="1A1A1A"/>
                </a:solidFill>
                <a:latin typeface="Calibri" pitchFamily="34" charset="0"/>
                <a:ea typeface="Calibri" pitchFamily="34" charset="-122"/>
                <a:cs typeface="Calibri" pitchFamily="34" charset="-120"/>
              </a:rPr>
              <a:t>Christopher Mafuva</a:t>
            </a:r>
            <a:endParaRPr lang="en-US" sz="2000" dirty="0"/>
          </a:p>
        </p:txBody>
      </p:sp>
      <p:pic>
        <p:nvPicPr>
          <p:cNvPr id="8" name="Image 0" descr="/home/claude/cynthia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9" name="Text 6"/>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10" name="Text 7"/>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a:t>
            </a:r>
            <a:endParaRPr lang="en-US" sz="11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3200" b="1" u="sng" dirty="0">
                <a:solidFill>
                  <a:srgbClr val="1A1A1A"/>
                </a:solidFill>
                <a:latin typeface="Calibri" pitchFamily="34" charset="0"/>
                <a:ea typeface="Calibri" pitchFamily="34" charset="-122"/>
                <a:cs typeface="Calibri" pitchFamily="34" charset="-120"/>
              </a:rPr>
              <a:t>Acknowledge use of AI</a:t>
            </a:r>
            <a:endParaRPr lang="en-US" sz="3200" dirty="0"/>
          </a:p>
        </p:txBody>
      </p:sp>
      <p:sp>
        <p:nvSpPr>
          <p:cNvPr id="3" name="Text 1"/>
          <p:cNvSpPr/>
          <p:nvPr/>
        </p:nvSpPr>
        <p:spPr>
          <a:xfrm>
            <a:off x="1097280" y="1645920"/>
            <a:ext cx="9966960" cy="1645920"/>
          </a:xfrm>
          <a:prstGeom prst="rect">
            <a:avLst/>
          </a:prstGeom>
          <a:noFill/>
          <a:ln/>
        </p:spPr>
        <p:txBody>
          <a:bodyPr wrap="square" rtlCol="0" anchor="ctr"/>
          <a:lstStyle/>
          <a:p>
            <a:pPr marL="0" indent="0" algn="ctr">
              <a:buNone/>
            </a:pPr>
            <a:r>
              <a:rPr lang="en-US" sz="1900" dirty="0">
                <a:solidFill>
                  <a:srgbClr val="1A1A1A"/>
                </a:solidFill>
                <a:latin typeface="Calibri" pitchFamily="34" charset="0"/>
                <a:ea typeface="Calibri" pitchFamily="34" charset="-122"/>
                <a:cs typeface="Calibri" pitchFamily="34" charset="-120"/>
              </a:rPr>
              <a:t>The reflections, experiences and wording in this presentation are my own. AI has been used to check grammar, verify the accuracy of academic references, and support formatting on the university template, in line with module guidance.</a:t>
            </a:r>
            <a:endParaRPr lang="en-US" sz="1900" dirty="0"/>
          </a:p>
        </p:txBody>
      </p:sp>
      <p:pic>
        <p:nvPicPr>
          <p:cNvPr id="4" name="Image 0" descr="/home/claude/cynthia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5" name="Text 2"/>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6" name="Text 3"/>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2</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3200" b="1" u="sng" dirty="0">
                <a:solidFill>
                  <a:srgbClr val="1A1A1A"/>
                </a:solidFill>
                <a:latin typeface="Calibri" pitchFamily="34" charset="0"/>
                <a:ea typeface="Calibri" pitchFamily="34" charset="-122"/>
                <a:cs typeface="Calibri" pitchFamily="34" charset="-120"/>
              </a:rPr>
              <a:t>Introduction</a:t>
            </a:r>
            <a:endParaRPr lang="en-US" sz="3200" dirty="0"/>
          </a:p>
        </p:txBody>
      </p:sp>
      <p:sp>
        <p:nvSpPr>
          <p:cNvPr id="3" name="Text 1"/>
          <p:cNvSpPr/>
          <p:nvPr/>
        </p:nvSpPr>
        <p:spPr>
          <a:xfrm>
            <a:off x="548640" y="1097280"/>
            <a:ext cx="7315200" cy="365760"/>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My journey with communication</a:t>
            </a:r>
            <a:endParaRPr lang="en-US" sz="1700" dirty="0"/>
          </a:p>
        </p:txBody>
      </p:sp>
      <p:sp>
        <p:nvSpPr>
          <p:cNvPr id="4" name="Text 2"/>
          <p:cNvSpPr/>
          <p:nvPr/>
        </p:nvSpPr>
        <p:spPr>
          <a:xfrm>
            <a:off x="548640" y="1508760"/>
            <a:ext cx="5943600" cy="1737360"/>
          </a:xfrm>
          <a:prstGeom prst="rect">
            <a:avLst/>
          </a:prstGeom>
          <a:noFill/>
          <a:ln/>
        </p:spPr>
        <p:txBody>
          <a:bodyPr wrap="square" rtlCol="0" anchor="ctr"/>
          <a:lstStyle/>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Carer in the UK for 3 years</a:t>
            </a:r>
            <a:endParaRPr lang="en-US" dirty="0"/>
          </a:p>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Experience supporting individuals with daily needs</a:t>
            </a:r>
            <a:endParaRPr lang="en-US" dirty="0"/>
          </a:p>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Parent of a four-year-old child with special needs</a:t>
            </a:r>
            <a:endParaRPr lang="en-US" dirty="0"/>
          </a:p>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Developed communication, patience, empathy and active listening through both roles</a:t>
            </a:r>
            <a:endParaRPr lang="en-US" dirty="0"/>
          </a:p>
        </p:txBody>
      </p:sp>
      <p:sp>
        <p:nvSpPr>
          <p:cNvPr id="5" name="Text 3"/>
          <p:cNvSpPr/>
          <p:nvPr/>
        </p:nvSpPr>
        <p:spPr>
          <a:xfrm>
            <a:off x="548640" y="3337560"/>
            <a:ext cx="7315200" cy="365760"/>
          </a:xfrm>
          <a:prstGeom prst="rect">
            <a:avLst/>
          </a:prstGeom>
          <a:noFill/>
          <a:ln/>
        </p:spPr>
        <p:txBody>
          <a:bodyPr wrap="square" rtlCol="0" anchor="ctr"/>
          <a:lstStyle/>
          <a:p>
            <a:pPr marL="0" indent="0">
              <a:buNone/>
            </a:pPr>
            <a:r>
              <a:rPr lang="en-US" sz="1700" b="1" dirty="0">
                <a:solidFill>
                  <a:srgbClr val="1A1A1A"/>
                </a:solidFill>
                <a:latin typeface="Calibri" pitchFamily="34" charset="0"/>
                <a:ea typeface="Calibri" pitchFamily="34" charset="-122"/>
                <a:cs typeface="Calibri" pitchFamily="34" charset="-120"/>
              </a:rPr>
              <a:t>Objectives — This presentation will:</a:t>
            </a:r>
            <a:endParaRPr lang="en-US" sz="1700" dirty="0"/>
          </a:p>
        </p:txBody>
      </p:sp>
      <p:sp>
        <p:nvSpPr>
          <p:cNvPr id="6" name="Text 4"/>
          <p:cNvSpPr/>
          <p:nvPr/>
        </p:nvSpPr>
        <p:spPr>
          <a:xfrm>
            <a:off x="548640" y="3749040"/>
            <a:ext cx="5943600" cy="1828800"/>
          </a:xfrm>
          <a:prstGeom prst="rect">
            <a:avLst/>
          </a:prstGeom>
          <a:noFill/>
          <a:ln/>
        </p:spPr>
        <p:txBody>
          <a:bodyPr wrap="square" rtlCol="0" anchor="ctr"/>
          <a:lstStyle/>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Define communication</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Explain its importance in health and social care</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Introduce the SBAR communication framework</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Show communication in practice through a real example</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Reflect on my future career goals</a:t>
            </a:r>
            <a:endParaRPr lang="en-US" dirty="0"/>
          </a:p>
        </p:txBody>
      </p:sp>
      <p:sp>
        <p:nvSpPr>
          <p:cNvPr id="7" name="Shape 5"/>
          <p:cNvSpPr/>
          <p:nvPr/>
        </p:nvSpPr>
        <p:spPr>
          <a:xfrm>
            <a:off x="7315200" y="1188720"/>
            <a:ext cx="3931920" cy="3931920"/>
          </a:xfrm>
          <a:prstGeom prst="ellipse">
            <a:avLst/>
          </a:prstGeom>
          <a:solidFill>
            <a:srgbClr val="EAF3F4"/>
          </a:solidFill>
          <a:ln/>
        </p:spPr>
        <p:txBody>
          <a:bodyPr/>
          <a:lstStyle/>
          <a:p>
            <a:endParaRPr lang="en-GB" dirty="0"/>
          </a:p>
        </p:txBody>
      </p:sp>
      <p:sp>
        <p:nvSpPr>
          <p:cNvPr id="9" name="Text 6"/>
          <p:cNvSpPr/>
          <p:nvPr/>
        </p:nvSpPr>
        <p:spPr>
          <a:xfrm>
            <a:off x="7132320" y="4526280"/>
            <a:ext cx="4297680" cy="822960"/>
          </a:xfrm>
          <a:prstGeom prst="rect">
            <a:avLst/>
          </a:prstGeom>
          <a:noFill/>
          <a:ln/>
        </p:spPr>
        <p:txBody>
          <a:bodyPr wrap="square" rtlCol="0" anchor="ctr"/>
          <a:lstStyle/>
          <a:p>
            <a:pPr marL="0" indent="0" algn="ctr">
              <a:buNone/>
            </a:pPr>
            <a:r>
              <a:rPr lang="en-US" sz="1250" i="1" dirty="0">
                <a:solidFill>
                  <a:srgbClr val="5B6B75"/>
                </a:solidFill>
                <a:latin typeface="Calibri" pitchFamily="34" charset="0"/>
                <a:ea typeface="Calibri" pitchFamily="34" charset="-122"/>
                <a:cs typeface="Calibri" pitchFamily="34" charset="-120"/>
              </a:rPr>
              <a:t>“Communication is the thread that has run through both my career and my family life.”</a:t>
            </a:r>
            <a:endParaRPr lang="en-US" sz="1250" dirty="0"/>
          </a:p>
        </p:txBody>
      </p:sp>
      <p:pic>
        <p:nvPicPr>
          <p:cNvPr id="10" name="Image 1" descr="/home/claude/cynthia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11" name="Text 7"/>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12" name="Text 8"/>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3</a:t>
            </a:r>
            <a:endParaRPr lang="en-US" sz="1100" dirty="0"/>
          </a:p>
        </p:txBody>
      </p:sp>
      <p:pic>
        <p:nvPicPr>
          <p:cNvPr id="34" name="Picture 33">
            <a:extLst>
              <a:ext uri="{FF2B5EF4-FFF2-40B4-BE49-F238E27FC236}">
                <a16:creationId xmlns:a16="http://schemas.microsoft.com/office/drawing/2014/main" id="{BDE63437-24D7-6C04-2B37-0436040D5D8C}"/>
              </a:ext>
            </a:extLst>
          </p:cNvPr>
          <p:cNvPicPr>
            <a:picLocks noChangeAspect="1"/>
          </p:cNvPicPr>
          <p:nvPr/>
        </p:nvPicPr>
        <p:blipFill>
          <a:blip r:embed="rId4"/>
          <a:stretch>
            <a:fillRect/>
          </a:stretch>
        </p:blipFill>
        <p:spPr>
          <a:xfrm>
            <a:off x="6827520" y="1097280"/>
            <a:ext cx="5288280" cy="423672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700" b="1" u="sng" dirty="0">
                <a:solidFill>
                  <a:srgbClr val="1A1A1A"/>
                </a:solidFill>
                <a:latin typeface="Calibri" pitchFamily="34" charset="0"/>
                <a:ea typeface="Calibri" pitchFamily="34" charset="-122"/>
                <a:cs typeface="Calibri" pitchFamily="34" charset="-120"/>
              </a:rPr>
              <a:t>Communication in Health and Social Care</a:t>
            </a:r>
            <a:endParaRPr lang="en-US" sz="2700" dirty="0"/>
          </a:p>
        </p:txBody>
      </p:sp>
      <p:sp>
        <p:nvSpPr>
          <p:cNvPr id="3" name="Text 1"/>
          <p:cNvSpPr/>
          <p:nvPr/>
        </p:nvSpPr>
        <p:spPr>
          <a:xfrm>
            <a:off x="548640" y="1051560"/>
            <a:ext cx="7315200" cy="365760"/>
          </a:xfrm>
          <a:prstGeom prst="rect">
            <a:avLst/>
          </a:prstGeom>
          <a:noFill/>
          <a:ln/>
        </p:spPr>
        <p:txBody>
          <a:bodyPr wrap="square" rtlCol="0" anchor="ctr"/>
          <a:lstStyle/>
          <a:p>
            <a:pPr marL="0" indent="0">
              <a:buNone/>
            </a:pPr>
            <a:r>
              <a:rPr lang="en-US" sz="1600" b="1" dirty="0">
                <a:solidFill>
                  <a:srgbClr val="1A1A1A"/>
                </a:solidFill>
                <a:latin typeface="Calibri" pitchFamily="34" charset="0"/>
                <a:ea typeface="Calibri" pitchFamily="34" charset="-122"/>
                <a:cs typeface="Calibri" pitchFamily="34" charset="-120"/>
              </a:rPr>
              <a:t>What is communication?</a:t>
            </a:r>
            <a:endParaRPr lang="en-US" sz="1600" dirty="0"/>
          </a:p>
        </p:txBody>
      </p:sp>
      <p:sp>
        <p:nvSpPr>
          <p:cNvPr id="4" name="Text 2"/>
          <p:cNvSpPr/>
          <p:nvPr/>
        </p:nvSpPr>
        <p:spPr>
          <a:xfrm>
            <a:off x="548640" y="1417320"/>
            <a:ext cx="6766560" cy="914400"/>
          </a:xfrm>
          <a:prstGeom prst="rect">
            <a:avLst/>
          </a:prstGeom>
          <a:noFill/>
          <a:ln/>
        </p:spPr>
        <p:txBody>
          <a:bodyPr wrap="square" rtlCol="0" anchor="ctr"/>
          <a:lstStyle/>
          <a:p>
            <a:pPr marL="0" indent="0">
              <a:buNone/>
            </a:pPr>
            <a:r>
              <a:rPr lang="en-US" b="1" dirty="0">
                <a:solidFill>
                  <a:srgbClr val="1A1A1A"/>
                </a:solidFill>
                <a:latin typeface="Calibri" pitchFamily="34" charset="0"/>
                <a:ea typeface="Calibri" pitchFamily="34" charset="-122"/>
                <a:cs typeface="Calibri" pitchFamily="34" charset="-120"/>
              </a:rPr>
              <a:t>Definition: </a:t>
            </a:r>
            <a:r>
              <a:rPr lang="en-US" i="1" dirty="0">
                <a:solidFill>
                  <a:srgbClr val="1A1A1A"/>
                </a:solidFill>
                <a:latin typeface="Calibri" pitchFamily="34" charset="0"/>
                <a:ea typeface="Calibri" pitchFamily="34" charset="-122"/>
                <a:cs typeface="Calibri" pitchFamily="34" charset="-120"/>
              </a:rPr>
              <a:t>communication is the process of exchanging information, thoughts, feelings and ideas to create understanding and build positive relationships (Nursing and Midwifery Council, 2018)</a:t>
            </a:r>
            <a:r>
              <a:rPr lang="en-US" dirty="0">
                <a:solidFill>
                  <a:srgbClr val="1A1A1A"/>
                </a:solidFill>
                <a:latin typeface="Calibri" pitchFamily="34" charset="0"/>
                <a:ea typeface="Calibri" pitchFamily="34" charset="-122"/>
                <a:cs typeface="Calibri" pitchFamily="34" charset="-120"/>
              </a:rPr>
              <a:t>.</a:t>
            </a:r>
            <a:endParaRPr lang="en-US" dirty="0"/>
          </a:p>
        </p:txBody>
      </p:sp>
      <p:sp>
        <p:nvSpPr>
          <p:cNvPr id="5" name="Text 3"/>
          <p:cNvSpPr/>
          <p:nvPr/>
        </p:nvSpPr>
        <p:spPr>
          <a:xfrm>
            <a:off x="548640" y="2423160"/>
            <a:ext cx="7315200" cy="320040"/>
          </a:xfrm>
          <a:prstGeom prst="rect">
            <a:avLst/>
          </a:prstGeom>
          <a:noFill/>
          <a:ln/>
        </p:spPr>
        <p:txBody>
          <a:bodyPr wrap="square" rtlCol="0" anchor="ctr"/>
          <a:lstStyle/>
          <a:p>
            <a:pPr marL="0" indent="0">
              <a:buNone/>
            </a:pPr>
            <a:r>
              <a:rPr lang="en-US" sz="1500" b="1" dirty="0">
                <a:solidFill>
                  <a:srgbClr val="1A1A1A"/>
                </a:solidFill>
                <a:latin typeface="Calibri" pitchFamily="34" charset="0"/>
                <a:ea typeface="Calibri" pitchFamily="34" charset="-122"/>
                <a:cs typeface="Calibri" pitchFamily="34" charset="-120"/>
              </a:rPr>
              <a:t>Communication includes:</a:t>
            </a:r>
            <a:endParaRPr lang="en-US" sz="1500" dirty="0"/>
          </a:p>
        </p:txBody>
      </p:sp>
      <p:sp>
        <p:nvSpPr>
          <p:cNvPr id="6" name="Text 4"/>
          <p:cNvSpPr/>
          <p:nvPr/>
        </p:nvSpPr>
        <p:spPr>
          <a:xfrm>
            <a:off x="548640" y="2743200"/>
            <a:ext cx="6766560" cy="1737360"/>
          </a:xfrm>
          <a:prstGeom prst="rect">
            <a:avLst/>
          </a:prstGeom>
          <a:noFill/>
          <a:ln/>
        </p:spPr>
        <p:txBody>
          <a:bodyPr wrap="square" rtlCol="0" anchor="ctr"/>
          <a:lstStyle/>
          <a:p>
            <a:pPr marL="342900" indent="-342900">
              <a:spcAft>
                <a:spcPts val="400"/>
              </a:spcAft>
              <a:buSzPct val="100000"/>
              <a:buChar char="•"/>
            </a:pPr>
            <a:r>
              <a:rPr lang="en-US" sz="2000" dirty="0">
                <a:solidFill>
                  <a:srgbClr val="1A1A1A"/>
                </a:solidFill>
                <a:latin typeface="Calibri" pitchFamily="34" charset="0"/>
                <a:ea typeface="Calibri" pitchFamily="34" charset="-122"/>
                <a:cs typeface="Calibri" pitchFamily="34" charset="-120"/>
              </a:rPr>
              <a:t>Verbal communication</a:t>
            </a:r>
            <a:endParaRPr lang="en-US" sz="2000" dirty="0"/>
          </a:p>
          <a:p>
            <a:pPr marL="342900" indent="-342900">
              <a:spcAft>
                <a:spcPts val="400"/>
              </a:spcAft>
              <a:buSzPct val="100000"/>
              <a:buChar char="•"/>
            </a:pPr>
            <a:r>
              <a:rPr lang="en-US" sz="2000" dirty="0">
                <a:solidFill>
                  <a:srgbClr val="1A1A1A"/>
                </a:solidFill>
                <a:latin typeface="Calibri" pitchFamily="34" charset="0"/>
                <a:ea typeface="Calibri" pitchFamily="34" charset="-122"/>
                <a:cs typeface="Calibri" pitchFamily="34" charset="-120"/>
              </a:rPr>
              <a:t>Non-verbal communication</a:t>
            </a:r>
            <a:endParaRPr lang="en-US" sz="2000" dirty="0"/>
          </a:p>
          <a:p>
            <a:pPr marL="342900" indent="-342900">
              <a:spcAft>
                <a:spcPts val="400"/>
              </a:spcAft>
              <a:buSzPct val="100000"/>
              <a:buChar char="•"/>
            </a:pPr>
            <a:r>
              <a:rPr lang="en-US" sz="2000" dirty="0">
                <a:solidFill>
                  <a:srgbClr val="1A1A1A"/>
                </a:solidFill>
                <a:latin typeface="Calibri" pitchFamily="34" charset="0"/>
                <a:ea typeface="Calibri" pitchFamily="34" charset="-122"/>
                <a:cs typeface="Calibri" pitchFamily="34" charset="-120"/>
              </a:rPr>
              <a:t>Active listening</a:t>
            </a:r>
            <a:endParaRPr lang="en-US" sz="2000" dirty="0"/>
          </a:p>
          <a:p>
            <a:pPr marL="342900" indent="-342900">
              <a:spcAft>
                <a:spcPts val="400"/>
              </a:spcAft>
              <a:buSzPct val="100000"/>
              <a:buChar char="•"/>
            </a:pPr>
            <a:r>
              <a:rPr lang="en-US" sz="2000" dirty="0">
                <a:solidFill>
                  <a:srgbClr val="1A1A1A"/>
                </a:solidFill>
                <a:latin typeface="Calibri" pitchFamily="34" charset="0"/>
                <a:ea typeface="Calibri" pitchFamily="34" charset="-122"/>
                <a:cs typeface="Calibri" pitchFamily="34" charset="-120"/>
              </a:rPr>
              <a:t>Written communication</a:t>
            </a:r>
            <a:endParaRPr lang="en-US" sz="2000" dirty="0"/>
          </a:p>
          <a:p>
            <a:pPr marL="342900" indent="-342900">
              <a:spcAft>
                <a:spcPts val="400"/>
              </a:spcAft>
              <a:buSzPct val="100000"/>
              <a:buChar char="•"/>
            </a:pPr>
            <a:r>
              <a:rPr lang="en-US" sz="2000" dirty="0">
                <a:solidFill>
                  <a:srgbClr val="1A1A1A"/>
                </a:solidFill>
                <a:latin typeface="Calibri" pitchFamily="34" charset="0"/>
                <a:ea typeface="Calibri" pitchFamily="34" charset="-122"/>
                <a:cs typeface="Calibri" pitchFamily="34" charset="-120"/>
              </a:rPr>
              <a:t>Empathy and respect</a:t>
            </a:r>
            <a:endParaRPr lang="en-US" sz="2000" dirty="0"/>
          </a:p>
        </p:txBody>
      </p:sp>
      <p:sp>
        <p:nvSpPr>
          <p:cNvPr id="7" name="Shape 5"/>
          <p:cNvSpPr/>
          <p:nvPr/>
        </p:nvSpPr>
        <p:spPr>
          <a:xfrm>
            <a:off x="548640" y="4526280"/>
            <a:ext cx="11064240" cy="960120"/>
          </a:xfrm>
          <a:prstGeom prst="roundRect">
            <a:avLst>
              <a:gd name="adj" fmla="val 5714"/>
            </a:avLst>
          </a:prstGeom>
          <a:solidFill>
            <a:srgbClr val="F3F7F8"/>
          </a:solidFill>
          <a:ln/>
        </p:spPr>
        <p:txBody>
          <a:bodyPr/>
          <a:lstStyle/>
          <a:p>
            <a:endParaRPr lang="en-GB"/>
          </a:p>
        </p:txBody>
      </p:sp>
      <p:sp>
        <p:nvSpPr>
          <p:cNvPr id="8" name="Text 6"/>
          <p:cNvSpPr/>
          <p:nvPr/>
        </p:nvSpPr>
        <p:spPr>
          <a:xfrm>
            <a:off x="822960" y="4526280"/>
            <a:ext cx="10515600" cy="960120"/>
          </a:xfrm>
          <a:prstGeom prst="rect">
            <a:avLst/>
          </a:prstGeom>
          <a:noFill/>
          <a:ln/>
        </p:spPr>
        <p:txBody>
          <a:bodyPr wrap="square" rtlCol="0" anchor="ctr"/>
          <a:lstStyle/>
          <a:p>
            <a:pPr marL="0" indent="0">
              <a:buNone/>
            </a:pPr>
            <a:r>
              <a:rPr lang="en-US" b="1" dirty="0">
                <a:solidFill>
                  <a:srgbClr val="023B59"/>
                </a:solidFill>
                <a:latin typeface="Calibri" pitchFamily="34" charset="0"/>
                <a:ea typeface="Calibri" pitchFamily="34" charset="-122"/>
                <a:cs typeface="Calibri" pitchFamily="34" charset="-120"/>
              </a:rPr>
              <a:t>What communication means to me: </a:t>
            </a:r>
            <a:r>
              <a:rPr lang="en-US" i="1" dirty="0">
                <a:solidFill>
                  <a:srgbClr val="1A1A1A"/>
                </a:solidFill>
                <a:latin typeface="Calibri" pitchFamily="34" charset="0"/>
                <a:ea typeface="Calibri" pitchFamily="34" charset="-122"/>
                <a:cs typeface="Calibri" pitchFamily="34" charset="-120"/>
              </a:rPr>
              <a:t>through my experiences as a carer and a parent, I have learned that communication is about helping people feel heard, understood and valued.</a:t>
            </a:r>
            <a:endParaRPr lang="en-US" dirty="0"/>
          </a:p>
        </p:txBody>
      </p:sp>
      <p:pic>
        <p:nvPicPr>
          <p:cNvPr id="9" name="Image 0" descr="preencoded.png"/>
          <p:cNvPicPr>
            <a:picLocks noChangeAspect="1"/>
          </p:cNvPicPr>
          <p:nvPr/>
        </p:nvPicPr>
        <p:blipFill>
          <a:blip r:embed="rId3"/>
          <a:stretch>
            <a:fillRect/>
          </a:stretch>
        </p:blipFill>
        <p:spPr>
          <a:xfrm>
            <a:off x="7589520" y="1051560"/>
            <a:ext cx="3200400" cy="3200400"/>
          </a:xfrm>
          <a:prstGeom prst="rect">
            <a:avLst/>
          </a:prstGeom>
        </p:spPr>
      </p:pic>
      <p:pic>
        <p:nvPicPr>
          <p:cNvPr id="10" name="Image 1" descr="/home/claude/cynthia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11" name="Text 7"/>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12" name="Text 8"/>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4</a:t>
            </a:r>
            <a:endParaRPr lang="en-US" sz="11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640080"/>
          </a:xfrm>
          <a:prstGeom prst="rect">
            <a:avLst/>
          </a:prstGeom>
          <a:noFill/>
          <a:ln/>
        </p:spPr>
        <p:txBody>
          <a:bodyPr wrap="square" rtlCol="0" anchor="ctr"/>
          <a:lstStyle/>
          <a:p>
            <a:pPr marL="0" indent="0" algn="ctr">
              <a:buNone/>
            </a:pPr>
            <a:r>
              <a:rPr lang="en-US" sz="2200" b="1" u="sng" dirty="0">
                <a:solidFill>
                  <a:srgbClr val="1A1A1A"/>
                </a:solidFill>
                <a:latin typeface="Calibri" pitchFamily="34" charset="0"/>
                <a:ea typeface="Calibri" pitchFamily="34" charset="-122"/>
                <a:cs typeface="Calibri" pitchFamily="34" charset="-120"/>
              </a:rPr>
              <a:t>Importance of Communication in Professional Health and Social Care</a:t>
            </a:r>
            <a:endParaRPr lang="en-US" sz="2200" dirty="0"/>
          </a:p>
        </p:txBody>
      </p:sp>
      <p:sp>
        <p:nvSpPr>
          <p:cNvPr id="3" name="Text 1"/>
          <p:cNvSpPr/>
          <p:nvPr/>
        </p:nvSpPr>
        <p:spPr>
          <a:xfrm>
            <a:off x="548640" y="914400"/>
            <a:ext cx="11064240" cy="640080"/>
          </a:xfrm>
          <a:prstGeom prst="rect">
            <a:avLst/>
          </a:prstGeom>
          <a:noFill/>
          <a:ln/>
        </p:spPr>
        <p:txBody>
          <a:bodyPr wrap="square" rtlCol="0" anchor="ctr"/>
          <a:lstStyle/>
          <a:p>
            <a:pPr marL="0" indent="0">
              <a:buNone/>
            </a:pPr>
            <a:r>
              <a:rPr lang="en-US" dirty="0">
                <a:solidFill>
                  <a:srgbClr val="1A1A1A"/>
                </a:solidFill>
                <a:latin typeface="Calibri" pitchFamily="34" charset="0"/>
                <a:ea typeface="Calibri" pitchFamily="34" charset="-122"/>
                <a:cs typeface="Calibri" pitchFamily="34" charset="-120"/>
              </a:rPr>
              <a:t>Effective communication supports safe, effective and person-centred care </a:t>
            </a:r>
            <a:r>
              <a:rPr lang="en-US" i="1" dirty="0">
                <a:solidFill>
                  <a:srgbClr val="1A1A1A"/>
                </a:solidFill>
                <a:latin typeface="Calibri" pitchFamily="34" charset="0"/>
                <a:ea typeface="Calibri" pitchFamily="34" charset="-122"/>
                <a:cs typeface="Calibri" pitchFamily="34" charset="-120"/>
              </a:rPr>
              <a:t>(NHS England, 2019)</a:t>
            </a:r>
            <a:r>
              <a:rPr lang="en-US" dirty="0">
                <a:solidFill>
                  <a:srgbClr val="1A1A1A"/>
                </a:solidFill>
                <a:latin typeface="Calibri" pitchFamily="34" charset="0"/>
                <a:ea typeface="Calibri" pitchFamily="34" charset="-122"/>
                <a:cs typeface="Calibri" pitchFamily="34" charset="-120"/>
              </a:rPr>
              <a:t>, and is repeatedly linked to better outcomes for the people receiving support </a:t>
            </a:r>
            <a:r>
              <a:rPr lang="en-US" i="1" dirty="0">
                <a:solidFill>
                  <a:srgbClr val="1A1A1A"/>
                </a:solidFill>
                <a:latin typeface="Calibri" pitchFamily="34" charset="0"/>
                <a:ea typeface="Calibri" pitchFamily="34" charset="-122"/>
                <a:cs typeface="Calibri" pitchFamily="34" charset="-120"/>
              </a:rPr>
              <a:t>(Kwame and Petrucka, 2021; Sharkiya, 2023)</a:t>
            </a:r>
            <a:r>
              <a:rPr lang="en-US" dirty="0">
                <a:solidFill>
                  <a:srgbClr val="1A1A1A"/>
                </a:solidFill>
                <a:latin typeface="Calibri" pitchFamily="34" charset="0"/>
                <a:ea typeface="Calibri" pitchFamily="34" charset="-122"/>
                <a:cs typeface="Calibri" pitchFamily="34" charset="-120"/>
              </a:rPr>
              <a:t>.</a:t>
            </a:r>
            <a:endParaRPr lang="en-US" dirty="0"/>
          </a:p>
        </p:txBody>
      </p:sp>
      <p:sp>
        <p:nvSpPr>
          <p:cNvPr id="4" name="Text 2"/>
          <p:cNvSpPr/>
          <p:nvPr/>
        </p:nvSpPr>
        <p:spPr>
          <a:xfrm>
            <a:off x="685800" y="1554480"/>
            <a:ext cx="3657600" cy="320040"/>
          </a:xfrm>
          <a:prstGeom prst="rect">
            <a:avLst/>
          </a:prstGeom>
          <a:noFill/>
          <a:ln/>
        </p:spPr>
        <p:txBody>
          <a:bodyPr wrap="square" rtlCol="0" anchor="ctr"/>
          <a:lstStyle/>
          <a:p>
            <a:pPr marL="0" indent="0">
              <a:buNone/>
            </a:pPr>
            <a:r>
              <a:rPr lang="en-US" sz="2000" b="1" dirty="0">
                <a:solidFill>
                  <a:srgbClr val="1A1A1A"/>
                </a:solidFill>
                <a:latin typeface="Calibri" pitchFamily="34" charset="0"/>
                <a:ea typeface="Calibri" pitchFamily="34" charset="-122"/>
                <a:cs typeface="Calibri" pitchFamily="34" charset="-120"/>
              </a:rPr>
              <a:t>Benefits</a:t>
            </a:r>
            <a:endParaRPr lang="en-US" sz="2000" dirty="0"/>
          </a:p>
        </p:txBody>
      </p:sp>
      <p:sp>
        <p:nvSpPr>
          <p:cNvPr id="5" name="Text 3"/>
          <p:cNvSpPr/>
          <p:nvPr/>
        </p:nvSpPr>
        <p:spPr>
          <a:xfrm>
            <a:off x="548640" y="2011680"/>
            <a:ext cx="5486400" cy="1645920"/>
          </a:xfrm>
          <a:prstGeom prst="rect">
            <a:avLst/>
          </a:prstGeom>
          <a:noFill/>
          <a:ln/>
        </p:spPr>
        <p:txBody>
          <a:bodyPr wrap="square" rtlCol="0" anchor="ctr"/>
          <a:lstStyle/>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Service users feel respected, valued and better understood</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Staff experience better teamwork and information sharing</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Organisations see improved care quality and fewer complaints</a:t>
            </a:r>
            <a:endParaRPr lang="en-US" dirty="0"/>
          </a:p>
        </p:txBody>
      </p:sp>
      <p:sp>
        <p:nvSpPr>
          <p:cNvPr id="6" name="Text 4"/>
          <p:cNvSpPr/>
          <p:nvPr/>
        </p:nvSpPr>
        <p:spPr>
          <a:xfrm>
            <a:off x="6309360" y="1645920"/>
            <a:ext cx="5029200" cy="320040"/>
          </a:xfrm>
          <a:prstGeom prst="rect">
            <a:avLst/>
          </a:prstGeom>
          <a:noFill/>
          <a:ln/>
        </p:spPr>
        <p:txBody>
          <a:bodyPr wrap="square" rtlCol="0" anchor="ctr"/>
          <a:lstStyle/>
          <a:p>
            <a:pPr marL="0" indent="0">
              <a:buNone/>
            </a:pPr>
            <a:r>
              <a:rPr lang="en-US" sz="2000" b="1" dirty="0">
                <a:solidFill>
                  <a:srgbClr val="1A1A1A"/>
                </a:solidFill>
                <a:latin typeface="Calibri" pitchFamily="34" charset="0"/>
                <a:ea typeface="Calibri" pitchFamily="34" charset="-122"/>
                <a:cs typeface="Calibri" pitchFamily="34" charset="-120"/>
              </a:rPr>
              <a:t>Risks of poor communication</a:t>
            </a:r>
            <a:endParaRPr lang="en-US" sz="2000" dirty="0"/>
          </a:p>
        </p:txBody>
      </p:sp>
      <p:sp>
        <p:nvSpPr>
          <p:cNvPr id="7" name="Text 5"/>
          <p:cNvSpPr/>
          <p:nvPr/>
        </p:nvSpPr>
        <p:spPr>
          <a:xfrm>
            <a:off x="6367272" y="1965960"/>
            <a:ext cx="5394960" cy="1645920"/>
          </a:xfrm>
          <a:prstGeom prst="rect">
            <a:avLst/>
          </a:prstGeom>
          <a:noFill/>
          <a:ln/>
        </p:spPr>
        <p:txBody>
          <a:bodyPr wrap="square" rtlCol="0" anchor="ctr"/>
          <a:lstStyle/>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Medication errors and delayed treatment</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Safeguarding concerns</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Reduced patient safety</a:t>
            </a:r>
            <a:endParaRPr lang="en-US" dirty="0"/>
          </a:p>
        </p:txBody>
      </p:sp>
      <p:sp>
        <p:nvSpPr>
          <p:cNvPr id="8" name="Shape 6"/>
          <p:cNvSpPr/>
          <p:nvPr/>
        </p:nvSpPr>
        <p:spPr>
          <a:xfrm>
            <a:off x="0" y="4211320"/>
            <a:ext cx="11064240" cy="1188720"/>
          </a:xfrm>
          <a:prstGeom prst="roundRect">
            <a:avLst>
              <a:gd name="adj" fmla="val 4615"/>
            </a:avLst>
          </a:prstGeom>
          <a:solidFill>
            <a:srgbClr val="F3F7F8"/>
          </a:solidFill>
          <a:ln/>
        </p:spPr>
        <p:txBody>
          <a:bodyPr/>
          <a:lstStyle/>
          <a:p>
            <a:endParaRPr lang="en-GB"/>
          </a:p>
        </p:txBody>
      </p:sp>
      <p:pic>
        <p:nvPicPr>
          <p:cNvPr id="9" name="Image 0" descr="preencoded.png"/>
          <p:cNvPicPr>
            <a:picLocks noChangeAspect="1"/>
          </p:cNvPicPr>
          <p:nvPr/>
        </p:nvPicPr>
        <p:blipFill>
          <a:blip r:embed="rId3"/>
          <a:stretch>
            <a:fillRect/>
          </a:stretch>
        </p:blipFill>
        <p:spPr>
          <a:xfrm>
            <a:off x="777240" y="4170680"/>
            <a:ext cx="365760" cy="365760"/>
          </a:xfrm>
          <a:prstGeom prst="rect">
            <a:avLst/>
          </a:prstGeom>
        </p:spPr>
      </p:pic>
      <p:sp>
        <p:nvSpPr>
          <p:cNvPr id="10" name="Text 7"/>
          <p:cNvSpPr/>
          <p:nvPr/>
        </p:nvSpPr>
        <p:spPr>
          <a:xfrm>
            <a:off x="1234440" y="3794760"/>
            <a:ext cx="10149840" cy="1554480"/>
          </a:xfrm>
          <a:prstGeom prst="rect">
            <a:avLst/>
          </a:prstGeom>
          <a:noFill/>
          <a:ln/>
        </p:spPr>
        <p:txBody>
          <a:bodyPr wrap="square" rtlCol="0" anchor="ctr"/>
          <a:lstStyle/>
          <a:p>
            <a:pPr marL="0" indent="0">
              <a:buNone/>
            </a:pPr>
            <a:r>
              <a:rPr lang="en-US" sz="2000" b="1" dirty="0">
                <a:solidFill>
                  <a:srgbClr val="023B59"/>
                </a:solidFill>
                <a:latin typeface="Calibri" pitchFamily="34" charset="0"/>
                <a:ea typeface="Calibri" pitchFamily="34" charset="-122"/>
                <a:cs typeface="Calibri" pitchFamily="34" charset="-120"/>
              </a:rPr>
              <a:t>43% </a:t>
            </a:r>
            <a:r>
              <a:rPr lang="en-US" dirty="0">
                <a:solidFill>
                  <a:srgbClr val="000000"/>
                </a:solidFill>
                <a:latin typeface="Calibri" pitchFamily="34" charset="0"/>
                <a:ea typeface="Calibri" pitchFamily="34" charset="-122"/>
                <a:cs typeface="Calibri" pitchFamily="34" charset="-120"/>
              </a:rPr>
              <a:t>of anaesthesia malpractice claims involving patient injury were linked to communication failure </a:t>
            </a:r>
            <a:r>
              <a:rPr lang="en-US" i="1" dirty="0">
                <a:solidFill>
                  <a:srgbClr val="000000"/>
                </a:solidFill>
                <a:latin typeface="Calibri" pitchFamily="34" charset="0"/>
                <a:ea typeface="Calibri" pitchFamily="34" charset="-122"/>
                <a:cs typeface="Calibri" pitchFamily="34" charset="-120"/>
              </a:rPr>
              <a:t>(Douglas et al., 2021)</a:t>
            </a:r>
            <a:r>
              <a:rPr lang="en-US" dirty="0">
                <a:solidFill>
                  <a:srgbClr val="000000"/>
                </a:solidFill>
                <a:latin typeface="Calibri" pitchFamily="34" charset="0"/>
                <a:ea typeface="Calibri" pitchFamily="34" charset="-122"/>
                <a:cs typeface="Calibri" pitchFamily="34" charset="-120"/>
              </a:rPr>
              <a:t> — a reminder that this is a patient-safety issue, not just a soft skill.</a:t>
            </a:r>
            <a:endParaRPr lang="en-US" dirty="0"/>
          </a:p>
        </p:txBody>
      </p:sp>
      <p:pic>
        <p:nvPicPr>
          <p:cNvPr id="11" name="Image 1" descr="/home/claude/cynthia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12"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13"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5</a:t>
            </a:r>
            <a:endParaRPr lang="en-US" sz="11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3200" b="1" u="sng" dirty="0">
                <a:solidFill>
                  <a:srgbClr val="1A1A1A"/>
                </a:solidFill>
                <a:latin typeface="Calibri" pitchFamily="34" charset="0"/>
                <a:ea typeface="Calibri" pitchFamily="34" charset="-122"/>
                <a:cs typeface="Calibri" pitchFamily="34" charset="-120"/>
              </a:rPr>
              <a:t>SBAR</a:t>
            </a:r>
            <a:endParaRPr lang="en-US" sz="3200" dirty="0"/>
          </a:p>
        </p:txBody>
      </p:sp>
      <p:sp>
        <p:nvSpPr>
          <p:cNvPr id="3" name="Text 1"/>
          <p:cNvSpPr/>
          <p:nvPr/>
        </p:nvSpPr>
        <p:spPr>
          <a:xfrm>
            <a:off x="548640" y="1005840"/>
            <a:ext cx="11064240" cy="777240"/>
          </a:xfrm>
          <a:prstGeom prst="rect">
            <a:avLst/>
          </a:prstGeom>
          <a:noFill/>
          <a:ln/>
        </p:spPr>
        <p:txBody>
          <a:bodyPr wrap="square" rtlCol="0" anchor="ctr"/>
          <a:lstStyle/>
          <a:p>
            <a:pPr marL="0" indent="0">
              <a:buNone/>
            </a:pPr>
            <a:r>
              <a:rPr lang="en-US" b="1" dirty="0">
                <a:solidFill>
                  <a:srgbClr val="1A1A1A"/>
                </a:solidFill>
                <a:latin typeface="Calibri" pitchFamily="34" charset="0"/>
                <a:ea typeface="Calibri" pitchFamily="34" charset="-122"/>
                <a:cs typeface="Calibri" pitchFamily="34" charset="-120"/>
              </a:rPr>
              <a:t>What is SBAR? </a:t>
            </a:r>
            <a:r>
              <a:rPr lang="en-US" dirty="0">
                <a:solidFill>
                  <a:srgbClr val="1A1A1A"/>
                </a:solidFill>
                <a:latin typeface="Calibri" pitchFamily="34" charset="0"/>
                <a:ea typeface="Calibri" pitchFamily="34" charset="-122"/>
                <a:cs typeface="Calibri" pitchFamily="34" charset="-120"/>
              </a:rPr>
              <a:t>A structured communication framework used in healthcare to improve communication between professionals </a:t>
            </a:r>
            <a:r>
              <a:rPr lang="en-US" i="1" dirty="0">
                <a:solidFill>
                  <a:srgbClr val="1A1A1A"/>
                </a:solidFill>
                <a:latin typeface="Calibri" pitchFamily="34" charset="0"/>
                <a:ea typeface="Calibri" pitchFamily="34" charset="-122"/>
                <a:cs typeface="Calibri" pitchFamily="34" charset="-120"/>
              </a:rPr>
              <a:t>(Stonehouse, 2018)</a:t>
            </a:r>
            <a:r>
              <a:rPr lang="en-US" dirty="0">
                <a:solidFill>
                  <a:srgbClr val="1A1A1A"/>
                </a:solidFill>
                <a:latin typeface="Calibri" pitchFamily="34" charset="0"/>
                <a:ea typeface="Calibri" pitchFamily="34" charset="-122"/>
                <a:cs typeface="Calibri" pitchFamily="34" charset="-120"/>
              </a:rPr>
              <a:t>. A systematic review has found SBAR use is associated with improved patient safety outcomes </a:t>
            </a:r>
            <a:r>
              <a:rPr lang="en-US" i="1" dirty="0">
                <a:solidFill>
                  <a:srgbClr val="1A1A1A"/>
                </a:solidFill>
                <a:latin typeface="Calibri" pitchFamily="34" charset="0"/>
                <a:ea typeface="Calibri" pitchFamily="34" charset="-122"/>
                <a:cs typeface="Calibri" pitchFamily="34" charset="-120"/>
              </a:rPr>
              <a:t>(Müller et al., 2018)</a:t>
            </a:r>
            <a:r>
              <a:rPr lang="en-US" dirty="0">
                <a:solidFill>
                  <a:srgbClr val="1A1A1A"/>
                </a:solidFill>
                <a:latin typeface="Calibri" pitchFamily="34" charset="0"/>
                <a:ea typeface="Calibri" pitchFamily="34" charset="-122"/>
                <a:cs typeface="Calibri" pitchFamily="34" charset="-120"/>
              </a:rPr>
              <a:t>.</a:t>
            </a:r>
            <a:endParaRPr lang="en-US" dirty="0"/>
          </a:p>
        </p:txBody>
      </p:sp>
      <p:sp>
        <p:nvSpPr>
          <p:cNvPr id="4" name="Shape 2"/>
          <p:cNvSpPr/>
          <p:nvPr/>
        </p:nvSpPr>
        <p:spPr>
          <a:xfrm>
            <a:off x="548640" y="1965960"/>
            <a:ext cx="2697480" cy="1371600"/>
          </a:xfrm>
          <a:prstGeom prst="rect">
            <a:avLst/>
          </a:prstGeom>
          <a:solidFill>
            <a:srgbClr val="F9C74F"/>
          </a:solidFill>
          <a:ln/>
        </p:spPr>
        <p:txBody>
          <a:bodyPr/>
          <a:lstStyle/>
          <a:p>
            <a:endParaRPr lang="en-GB"/>
          </a:p>
        </p:txBody>
      </p:sp>
      <p:sp>
        <p:nvSpPr>
          <p:cNvPr id="5" name="Text 3"/>
          <p:cNvSpPr/>
          <p:nvPr/>
        </p:nvSpPr>
        <p:spPr>
          <a:xfrm>
            <a:off x="685800" y="2057400"/>
            <a:ext cx="2423160" cy="1188720"/>
          </a:xfrm>
          <a:prstGeom prst="rect">
            <a:avLst/>
          </a:prstGeom>
          <a:noFill/>
          <a:ln/>
        </p:spPr>
        <p:txBody>
          <a:bodyPr wrap="square" lIns="0" tIns="0" rIns="0" bIns="0" rtlCol="0" anchor="t"/>
          <a:lstStyle/>
          <a:p>
            <a:pPr marL="0" indent="0">
              <a:buNone/>
            </a:pPr>
            <a:r>
              <a:rPr lang="en-US" b="1" dirty="0">
                <a:solidFill>
                  <a:srgbClr val="FFFFFF"/>
                </a:solidFill>
                <a:latin typeface="Calibri" pitchFamily="34" charset="0"/>
                <a:ea typeface="Calibri" pitchFamily="34" charset="-122"/>
                <a:cs typeface="Calibri" pitchFamily="34" charset="-120"/>
              </a:rPr>
              <a:t>S Situation</a:t>
            </a:r>
            <a:endParaRPr lang="en-US" dirty="0"/>
          </a:p>
          <a:p>
            <a:pPr marL="0" indent="0">
              <a:buNone/>
            </a:pPr>
            <a:r>
              <a:rPr lang="en-US" i="1" dirty="0">
                <a:solidFill>
                  <a:srgbClr val="FFFFFF"/>
                </a:solidFill>
                <a:latin typeface="Calibri" pitchFamily="34" charset="0"/>
                <a:ea typeface="Calibri" pitchFamily="34" charset="-122"/>
                <a:cs typeface="Calibri" pitchFamily="34" charset="-120"/>
              </a:rPr>
              <a:t>What is happening now?</a:t>
            </a:r>
            <a:endParaRPr lang="en-US" dirty="0"/>
          </a:p>
        </p:txBody>
      </p:sp>
      <p:sp>
        <p:nvSpPr>
          <p:cNvPr id="6" name="Shape 4"/>
          <p:cNvSpPr/>
          <p:nvPr/>
        </p:nvSpPr>
        <p:spPr>
          <a:xfrm>
            <a:off x="3383280" y="1965960"/>
            <a:ext cx="2697480" cy="1371600"/>
          </a:xfrm>
          <a:prstGeom prst="rect">
            <a:avLst/>
          </a:prstGeom>
          <a:solidFill>
            <a:srgbClr val="E84855"/>
          </a:solidFill>
          <a:ln/>
        </p:spPr>
        <p:txBody>
          <a:bodyPr/>
          <a:lstStyle/>
          <a:p>
            <a:endParaRPr lang="en-GB"/>
          </a:p>
        </p:txBody>
      </p:sp>
      <p:sp>
        <p:nvSpPr>
          <p:cNvPr id="7" name="Text 5"/>
          <p:cNvSpPr/>
          <p:nvPr/>
        </p:nvSpPr>
        <p:spPr>
          <a:xfrm>
            <a:off x="3520440" y="2057400"/>
            <a:ext cx="2423160" cy="1188720"/>
          </a:xfrm>
          <a:prstGeom prst="rect">
            <a:avLst/>
          </a:prstGeom>
          <a:noFill/>
          <a:ln/>
        </p:spPr>
        <p:txBody>
          <a:bodyPr wrap="square" lIns="0" tIns="0" rIns="0" bIns="0" rtlCol="0" anchor="t"/>
          <a:lstStyle/>
          <a:p>
            <a:pPr marL="0" indent="0">
              <a:buNone/>
            </a:pPr>
            <a:r>
              <a:rPr lang="en-US" b="1" dirty="0">
                <a:solidFill>
                  <a:srgbClr val="FFFFFF"/>
                </a:solidFill>
                <a:latin typeface="Calibri" pitchFamily="34" charset="0"/>
                <a:ea typeface="Calibri" pitchFamily="34" charset="-122"/>
                <a:cs typeface="Calibri" pitchFamily="34" charset="-120"/>
              </a:rPr>
              <a:t>B Background</a:t>
            </a:r>
            <a:endParaRPr lang="en-US" dirty="0"/>
          </a:p>
          <a:p>
            <a:pPr marL="0" indent="0">
              <a:buNone/>
            </a:pPr>
            <a:r>
              <a:rPr lang="en-US" i="1" dirty="0">
                <a:solidFill>
                  <a:srgbClr val="FFFFFF"/>
                </a:solidFill>
                <a:latin typeface="Calibri" pitchFamily="34" charset="0"/>
                <a:ea typeface="Calibri" pitchFamily="34" charset="-122"/>
                <a:cs typeface="Calibri" pitchFamily="34" charset="-120"/>
              </a:rPr>
              <a:t>What information is relevant?</a:t>
            </a:r>
            <a:endParaRPr lang="en-US" dirty="0"/>
          </a:p>
        </p:txBody>
      </p:sp>
      <p:sp>
        <p:nvSpPr>
          <p:cNvPr id="8" name="Shape 6"/>
          <p:cNvSpPr/>
          <p:nvPr/>
        </p:nvSpPr>
        <p:spPr>
          <a:xfrm>
            <a:off x="6217920" y="1965960"/>
            <a:ext cx="2697480" cy="1371600"/>
          </a:xfrm>
          <a:prstGeom prst="rect">
            <a:avLst/>
          </a:prstGeom>
          <a:solidFill>
            <a:srgbClr val="A084DC"/>
          </a:solidFill>
          <a:ln/>
        </p:spPr>
        <p:txBody>
          <a:bodyPr/>
          <a:lstStyle/>
          <a:p>
            <a:endParaRPr lang="en-GB"/>
          </a:p>
        </p:txBody>
      </p:sp>
      <p:sp>
        <p:nvSpPr>
          <p:cNvPr id="9" name="Text 7"/>
          <p:cNvSpPr/>
          <p:nvPr/>
        </p:nvSpPr>
        <p:spPr>
          <a:xfrm>
            <a:off x="6355080" y="2057400"/>
            <a:ext cx="2423160" cy="1188720"/>
          </a:xfrm>
          <a:prstGeom prst="rect">
            <a:avLst/>
          </a:prstGeom>
          <a:noFill/>
          <a:ln/>
        </p:spPr>
        <p:txBody>
          <a:bodyPr wrap="square" lIns="0" tIns="0" rIns="0" bIns="0" rtlCol="0" anchor="t"/>
          <a:lstStyle/>
          <a:p>
            <a:pPr marL="0" indent="0">
              <a:buNone/>
            </a:pPr>
            <a:r>
              <a:rPr lang="en-US" b="1" dirty="0">
                <a:solidFill>
                  <a:srgbClr val="FFFFFF"/>
                </a:solidFill>
                <a:latin typeface="Calibri" pitchFamily="34" charset="0"/>
                <a:ea typeface="Calibri" pitchFamily="34" charset="-122"/>
                <a:cs typeface="Calibri" pitchFamily="34" charset="-120"/>
              </a:rPr>
              <a:t>A Assessment</a:t>
            </a:r>
            <a:endParaRPr lang="en-US" dirty="0"/>
          </a:p>
          <a:p>
            <a:pPr marL="0" indent="0">
              <a:buNone/>
            </a:pPr>
            <a:r>
              <a:rPr lang="en-US" i="1" dirty="0">
                <a:solidFill>
                  <a:srgbClr val="FFFFFF"/>
                </a:solidFill>
                <a:latin typeface="Calibri" pitchFamily="34" charset="0"/>
                <a:ea typeface="Calibri" pitchFamily="34" charset="-122"/>
                <a:cs typeface="Calibri" pitchFamily="34" charset="-120"/>
              </a:rPr>
              <a:t>What is the problem?</a:t>
            </a:r>
            <a:endParaRPr lang="en-US" dirty="0"/>
          </a:p>
        </p:txBody>
      </p:sp>
      <p:sp>
        <p:nvSpPr>
          <p:cNvPr id="10" name="Shape 8"/>
          <p:cNvSpPr/>
          <p:nvPr/>
        </p:nvSpPr>
        <p:spPr>
          <a:xfrm>
            <a:off x="9052560" y="1965960"/>
            <a:ext cx="2697480" cy="1371600"/>
          </a:xfrm>
          <a:prstGeom prst="rect">
            <a:avLst/>
          </a:prstGeom>
          <a:solidFill>
            <a:srgbClr val="3AAFD9"/>
          </a:solidFill>
          <a:ln/>
        </p:spPr>
        <p:txBody>
          <a:bodyPr/>
          <a:lstStyle/>
          <a:p>
            <a:endParaRPr lang="en-GB"/>
          </a:p>
        </p:txBody>
      </p:sp>
      <p:sp>
        <p:nvSpPr>
          <p:cNvPr id="11" name="Text 9"/>
          <p:cNvSpPr/>
          <p:nvPr/>
        </p:nvSpPr>
        <p:spPr>
          <a:xfrm>
            <a:off x="9189720" y="2057400"/>
            <a:ext cx="2423160" cy="1188720"/>
          </a:xfrm>
          <a:prstGeom prst="rect">
            <a:avLst/>
          </a:prstGeom>
          <a:noFill/>
          <a:ln/>
        </p:spPr>
        <p:txBody>
          <a:bodyPr wrap="square" lIns="0" tIns="0" rIns="0" bIns="0" rtlCol="0" anchor="t"/>
          <a:lstStyle/>
          <a:p>
            <a:pPr marL="0" indent="0">
              <a:buNone/>
            </a:pPr>
            <a:r>
              <a:rPr lang="en-US" b="1" dirty="0">
                <a:solidFill>
                  <a:srgbClr val="FFFFFF"/>
                </a:solidFill>
                <a:latin typeface="Calibri" pitchFamily="34" charset="0"/>
                <a:ea typeface="Calibri" pitchFamily="34" charset="-122"/>
                <a:cs typeface="Calibri" pitchFamily="34" charset="-120"/>
              </a:rPr>
              <a:t>R Recommendation</a:t>
            </a:r>
            <a:endParaRPr lang="en-US" dirty="0"/>
          </a:p>
          <a:p>
            <a:pPr marL="0" indent="0">
              <a:buNone/>
            </a:pPr>
            <a:r>
              <a:rPr lang="en-US" i="1" dirty="0">
                <a:solidFill>
                  <a:srgbClr val="FFFFFF"/>
                </a:solidFill>
                <a:latin typeface="Calibri" pitchFamily="34" charset="0"/>
                <a:ea typeface="Calibri" pitchFamily="34" charset="-122"/>
                <a:cs typeface="Calibri" pitchFamily="34" charset="-120"/>
              </a:rPr>
              <a:t>What action is required?</a:t>
            </a:r>
            <a:endParaRPr lang="en-US" dirty="0"/>
          </a:p>
        </p:txBody>
      </p:sp>
      <p:sp>
        <p:nvSpPr>
          <p:cNvPr id="12" name="Shape 10"/>
          <p:cNvSpPr/>
          <p:nvPr/>
        </p:nvSpPr>
        <p:spPr>
          <a:xfrm>
            <a:off x="891540" y="3703320"/>
            <a:ext cx="5394960" cy="1691640"/>
          </a:xfrm>
          <a:prstGeom prst="roundRect">
            <a:avLst>
              <a:gd name="adj" fmla="val 3243"/>
            </a:avLst>
          </a:prstGeom>
          <a:solidFill>
            <a:srgbClr val="F3F7F8"/>
          </a:solidFill>
          <a:ln/>
        </p:spPr>
        <p:txBody>
          <a:bodyPr/>
          <a:lstStyle/>
          <a:p>
            <a:endParaRPr lang="en-GB"/>
          </a:p>
        </p:txBody>
      </p:sp>
      <p:sp>
        <p:nvSpPr>
          <p:cNvPr id="13" name="Text 11"/>
          <p:cNvSpPr/>
          <p:nvPr/>
        </p:nvSpPr>
        <p:spPr>
          <a:xfrm>
            <a:off x="777240" y="3794760"/>
            <a:ext cx="4937760" cy="320040"/>
          </a:xfrm>
          <a:prstGeom prst="rect">
            <a:avLst/>
          </a:prstGeom>
          <a:noFill/>
          <a:ln/>
        </p:spPr>
        <p:txBody>
          <a:bodyPr wrap="square" rtlCol="0" anchor="ctr"/>
          <a:lstStyle/>
          <a:p>
            <a:pPr marL="0" indent="0">
              <a:buNone/>
            </a:pPr>
            <a:r>
              <a:rPr lang="en-US" b="1" dirty="0">
                <a:solidFill>
                  <a:srgbClr val="023B59"/>
                </a:solidFill>
                <a:latin typeface="Calibri" pitchFamily="34" charset="0"/>
                <a:ea typeface="Calibri" pitchFamily="34" charset="-122"/>
                <a:cs typeface="Calibri" pitchFamily="34" charset="-120"/>
              </a:rPr>
              <a:t>Benefits of SBAR</a:t>
            </a:r>
            <a:endParaRPr lang="en-US" dirty="0"/>
          </a:p>
        </p:txBody>
      </p:sp>
      <p:sp>
        <p:nvSpPr>
          <p:cNvPr id="14" name="Text 12"/>
          <p:cNvSpPr/>
          <p:nvPr/>
        </p:nvSpPr>
        <p:spPr>
          <a:xfrm>
            <a:off x="777240" y="4114800"/>
            <a:ext cx="4937760" cy="1188720"/>
          </a:xfrm>
          <a:prstGeom prst="rect">
            <a:avLst/>
          </a:prstGeom>
          <a:noFill/>
          <a:ln/>
        </p:spPr>
        <p:txBody>
          <a:bodyPr wrap="square" rtlCol="0" anchor="ctr"/>
          <a:lstStyle/>
          <a:p>
            <a:pPr marL="342900" indent="-342900">
              <a:spcAft>
                <a:spcPts val="300"/>
              </a:spcAft>
              <a:buSzPct val="100000"/>
              <a:buChar char="•"/>
            </a:pPr>
            <a:r>
              <a:rPr lang="en-US" dirty="0">
                <a:solidFill>
                  <a:srgbClr val="1A1A1A"/>
                </a:solidFill>
                <a:latin typeface="Calibri" pitchFamily="34" charset="0"/>
                <a:ea typeface="Calibri" pitchFamily="34" charset="-122"/>
                <a:cs typeface="Calibri" pitchFamily="34" charset="-120"/>
              </a:rPr>
              <a:t>Clear communication</a:t>
            </a:r>
            <a:endParaRPr lang="en-US" dirty="0"/>
          </a:p>
          <a:p>
            <a:pPr marL="342900" indent="-342900">
              <a:spcAft>
                <a:spcPts val="300"/>
              </a:spcAft>
              <a:buSzPct val="100000"/>
              <a:buChar char="•"/>
            </a:pPr>
            <a:r>
              <a:rPr lang="en-US" dirty="0">
                <a:solidFill>
                  <a:srgbClr val="1A1A1A"/>
                </a:solidFill>
                <a:latin typeface="Calibri" pitchFamily="34" charset="0"/>
                <a:ea typeface="Calibri" pitchFamily="34" charset="-122"/>
                <a:cs typeface="Calibri" pitchFamily="34" charset="-120"/>
              </a:rPr>
              <a:t>Improved teamwork</a:t>
            </a:r>
            <a:endParaRPr lang="en-US" dirty="0"/>
          </a:p>
          <a:p>
            <a:pPr marL="342900" indent="-342900">
              <a:spcAft>
                <a:spcPts val="300"/>
              </a:spcAft>
              <a:buSzPct val="100000"/>
              <a:buChar char="•"/>
            </a:pPr>
            <a:r>
              <a:rPr lang="en-US" dirty="0">
                <a:solidFill>
                  <a:srgbClr val="1A1A1A"/>
                </a:solidFill>
                <a:latin typeface="Calibri" pitchFamily="34" charset="0"/>
                <a:ea typeface="Calibri" pitchFamily="34" charset="-122"/>
                <a:cs typeface="Calibri" pitchFamily="34" charset="-120"/>
              </a:rPr>
              <a:t>Reduced errors and enhanced patient safety</a:t>
            </a:r>
            <a:endParaRPr lang="en-US" dirty="0"/>
          </a:p>
        </p:txBody>
      </p:sp>
      <p:sp>
        <p:nvSpPr>
          <p:cNvPr id="15" name="Shape 13"/>
          <p:cNvSpPr/>
          <p:nvPr/>
        </p:nvSpPr>
        <p:spPr>
          <a:xfrm>
            <a:off x="6172200" y="3657600"/>
            <a:ext cx="5440680" cy="1691640"/>
          </a:xfrm>
          <a:prstGeom prst="roundRect">
            <a:avLst>
              <a:gd name="adj" fmla="val 3243"/>
            </a:avLst>
          </a:prstGeom>
          <a:solidFill>
            <a:srgbClr val="F3F7F8"/>
          </a:solidFill>
          <a:ln/>
        </p:spPr>
        <p:txBody>
          <a:bodyPr/>
          <a:lstStyle/>
          <a:p>
            <a:endParaRPr lang="en-GB"/>
          </a:p>
        </p:txBody>
      </p:sp>
      <p:sp>
        <p:nvSpPr>
          <p:cNvPr id="16" name="Text 14"/>
          <p:cNvSpPr/>
          <p:nvPr/>
        </p:nvSpPr>
        <p:spPr>
          <a:xfrm>
            <a:off x="6400800" y="3794760"/>
            <a:ext cx="5029200" cy="320040"/>
          </a:xfrm>
          <a:prstGeom prst="rect">
            <a:avLst/>
          </a:prstGeom>
          <a:noFill/>
          <a:ln/>
        </p:spPr>
        <p:txBody>
          <a:bodyPr wrap="square" rtlCol="0" anchor="ctr"/>
          <a:lstStyle/>
          <a:p>
            <a:pPr marL="0" indent="0">
              <a:buNone/>
            </a:pPr>
            <a:r>
              <a:rPr lang="en-US" b="1" dirty="0">
                <a:solidFill>
                  <a:srgbClr val="023B59"/>
                </a:solidFill>
                <a:latin typeface="Calibri" pitchFamily="34" charset="0"/>
                <a:ea typeface="Calibri" pitchFamily="34" charset="-122"/>
                <a:cs typeface="Calibri" pitchFamily="34" charset="-120"/>
              </a:rPr>
              <a:t>Example — a resident with chest pain</a:t>
            </a:r>
            <a:endParaRPr lang="en-US" dirty="0"/>
          </a:p>
        </p:txBody>
      </p:sp>
      <p:sp>
        <p:nvSpPr>
          <p:cNvPr id="17" name="Text 15"/>
          <p:cNvSpPr/>
          <p:nvPr/>
        </p:nvSpPr>
        <p:spPr>
          <a:xfrm>
            <a:off x="6400800" y="4114800"/>
            <a:ext cx="5029200" cy="1188720"/>
          </a:xfrm>
          <a:prstGeom prst="rect">
            <a:avLst/>
          </a:prstGeom>
          <a:noFill/>
          <a:ln/>
        </p:spPr>
        <p:txBody>
          <a:bodyPr wrap="square" rtlCol="0" anchor="ctr"/>
          <a:lstStyle/>
          <a:p>
            <a:pPr marL="0" indent="0">
              <a:lnSpc>
                <a:spcPct val="115000"/>
              </a:lnSpc>
              <a:buNone/>
            </a:pPr>
            <a:r>
              <a:rPr lang="en-US" b="1" dirty="0">
                <a:solidFill>
                  <a:srgbClr val="1A1A1A"/>
                </a:solidFill>
                <a:latin typeface="Calibri" pitchFamily="34" charset="0"/>
                <a:ea typeface="Calibri" pitchFamily="34" charset="-122"/>
                <a:cs typeface="Calibri" pitchFamily="34" charset="-120"/>
              </a:rPr>
              <a:t>S: </a:t>
            </a:r>
            <a:r>
              <a:rPr lang="en-US" dirty="0">
                <a:solidFill>
                  <a:srgbClr val="1A1A1A"/>
                </a:solidFill>
                <a:latin typeface="Calibri" pitchFamily="34" charset="0"/>
                <a:ea typeface="Calibri" pitchFamily="34" charset="-122"/>
                <a:cs typeface="Calibri" pitchFamily="34" charset="-120"/>
              </a:rPr>
              <a:t>Resident experiencing chest pain
</a:t>
            </a:r>
            <a:r>
              <a:rPr lang="en-US" b="1" dirty="0">
                <a:solidFill>
                  <a:srgbClr val="1A1A1A"/>
                </a:solidFill>
                <a:latin typeface="Calibri" pitchFamily="34" charset="0"/>
                <a:ea typeface="Calibri" pitchFamily="34" charset="-122"/>
                <a:cs typeface="Calibri" pitchFamily="34" charset="-120"/>
              </a:rPr>
              <a:t>B: </a:t>
            </a:r>
            <a:r>
              <a:rPr lang="en-US" dirty="0">
                <a:solidFill>
                  <a:srgbClr val="1A1A1A"/>
                </a:solidFill>
                <a:latin typeface="Calibri" pitchFamily="34" charset="0"/>
                <a:ea typeface="Calibri" pitchFamily="34" charset="-122"/>
                <a:cs typeface="Calibri" pitchFamily="34" charset="-120"/>
              </a:rPr>
              <a:t>History of heart disease
</a:t>
            </a:r>
            <a:r>
              <a:rPr lang="en-US" b="1" dirty="0">
                <a:solidFill>
                  <a:srgbClr val="1A1A1A"/>
                </a:solidFill>
                <a:latin typeface="Calibri" pitchFamily="34" charset="0"/>
                <a:ea typeface="Calibri" pitchFamily="34" charset="-122"/>
                <a:cs typeface="Calibri" pitchFamily="34" charset="-120"/>
              </a:rPr>
              <a:t>A: </a:t>
            </a:r>
            <a:r>
              <a:rPr lang="en-US" dirty="0">
                <a:solidFill>
                  <a:srgbClr val="1A1A1A"/>
                </a:solidFill>
                <a:latin typeface="Calibri" pitchFamily="34" charset="0"/>
                <a:ea typeface="Calibri" pitchFamily="34" charset="-122"/>
                <a:cs typeface="Calibri" pitchFamily="34" charset="-120"/>
              </a:rPr>
              <a:t>Symptoms worsening
</a:t>
            </a:r>
            <a:r>
              <a:rPr lang="en-US" b="1" dirty="0">
                <a:solidFill>
                  <a:srgbClr val="1A1A1A"/>
                </a:solidFill>
                <a:latin typeface="Calibri" pitchFamily="34" charset="0"/>
                <a:ea typeface="Calibri" pitchFamily="34" charset="-122"/>
                <a:cs typeface="Calibri" pitchFamily="34" charset="-120"/>
              </a:rPr>
              <a:t>R: </a:t>
            </a:r>
            <a:r>
              <a:rPr lang="en-US" dirty="0">
                <a:solidFill>
                  <a:srgbClr val="1A1A1A"/>
                </a:solidFill>
                <a:latin typeface="Calibri" pitchFamily="34" charset="0"/>
                <a:ea typeface="Calibri" pitchFamily="34" charset="-122"/>
                <a:cs typeface="Calibri" pitchFamily="34" charset="-120"/>
              </a:rPr>
              <a:t>Immediate assessment by a nurse</a:t>
            </a:r>
            <a:endParaRPr lang="en-US" dirty="0"/>
          </a:p>
        </p:txBody>
      </p:sp>
      <p:pic>
        <p:nvPicPr>
          <p:cNvPr id="18" name="Image 0" descr="/home/claude/cynthia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19" name="Text 16"/>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20" name="Text 17"/>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6</a:t>
            </a:r>
            <a:endParaRPr lang="en-US" sz="11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800" b="1" u="sng" dirty="0">
                <a:solidFill>
                  <a:srgbClr val="1A1A1A"/>
                </a:solidFill>
                <a:latin typeface="Calibri" pitchFamily="34" charset="0"/>
                <a:ea typeface="Calibri" pitchFamily="34" charset="-122"/>
                <a:cs typeface="Calibri" pitchFamily="34" charset="-120"/>
              </a:rPr>
              <a:t>Applying Communication in Practice</a:t>
            </a:r>
            <a:endParaRPr lang="en-US" sz="2800" dirty="0"/>
          </a:p>
        </p:txBody>
      </p:sp>
      <p:pic>
        <p:nvPicPr>
          <p:cNvPr id="3" name="Image 0" descr="preencoded.png"/>
          <p:cNvPicPr>
            <a:picLocks noChangeAspect="1"/>
          </p:cNvPicPr>
          <p:nvPr/>
        </p:nvPicPr>
        <p:blipFill>
          <a:blip r:embed="rId3"/>
          <a:stretch>
            <a:fillRect/>
          </a:stretch>
        </p:blipFill>
        <p:spPr>
          <a:xfrm>
            <a:off x="548640" y="1051560"/>
            <a:ext cx="411480" cy="411480"/>
          </a:xfrm>
          <a:prstGeom prst="rect">
            <a:avLst/>
          </a:prstGeom>
        </p:spPr>
      </p:pic>
      <p:sp>
        <p:nvSpPr>
          <p:cNvPr id="4" name="Text 1"/>
          <p:cNvSpPr/>
          <p:nvPr/>
        </p:nvSpPr>
        <p:spPr>
          <a:xfrm>
            <a:off x="1097280" y="1078992"/>
            <a:ext cx="10058400" cy="640080"/>
          </a:xfrm>
          <a:prstGeom prst="rect">
            <a:avLst/>
          </a:prstGeom>
          <a:noFill/>
          <a:ln/>
        </p:spPr>
        <p:txBody>
          <a:bodyPr wrap="square" rtlCol="0" anchor="ctr"/>
          <a:lstStyle/>
          <a:p>
            <a:pPr marL="0" indent="0">
              <a:buNone/>
            </a:pPr>
            <a:r>
              <a:rPr lang="en-US" b="1" dirty="0">
                <a:solidFill>
                  <a:srgbClr val="1A1A1A"/>
                </a:solidFill>
                <a:latin typeface="Calibri" pitchFamily="34" charset="0"/>
                <a:ea typeface="Calibri" pitchFamily="34" charset="-122"/>
                <a:cs typeface="Calibri" pitchFamily="34" charset="-120"/>
              </a:rPr>
              <a:t>Job Role: </a:t>
            </a:r>
            <a:r>
              <a:rPr lang="en-US" dirty="0">
                <a:solidFill>
                  <a:srgbClr val="1A1A1A"/>
                </a:solidFill>
                <a:latin typeface="Calibri" pitchFamily="34" charset="0"/>
                <a:ea typeface="Calibri" pitchFamily="34" charset="-122"/>
                <a:cs typeface="Calibri" pitchFamily="34" charset="-120"/>
              </a:rPr>
              <a:t>Carer in a Residential Care Home
</a:t>
            </a:r>
            <a:r>
              <a:rPr lang="en-US" b="1" dirty="0">
                <a:solidFill>
                  <a:srgbClr val="1A1A1A"/>
                </a:solidFill>
                <a:latin typeface="Calibri" pitchFamily="34" charset="0"/>
                <a:ea typeface="Calibri" pitchFamily="34" charset="-122"/>
                <a:cs typeface="Calibri" pitchFamily="34" charset="-120"/>
              </a:rPr>
              <a:t>Situation: </a:t>
            </a:r>
            <a:r>
              <a:rPr lang="en-US" dirty="0">
                <a:solidFill>
                  <a:srgbClr val="1A1A1A"/>
                </a:solidFill>
                <a:latin typeface="Calibri" pitchFamily="34" charset="0"/>
                <a:ea typeface="Calibri" pitchFamily="34" charset="-122"/>
                <a:cs typeface="Calibri" pitchFamily="34" charset="-120"/>
              </a:rPr>
              <a:t>A resident becomes distressed and refuses personal care.</a:t>
            </a:r>
            <a:endParaRPr lang="en-US" dirty="0"/>
          </a:p>
        </p:txBody>
      </p:sp>
      <p:sp>
        <p:nvSpPr>
          <p:cNvPr id="5" name="Text 2"/>
          <p:cNvSpPr/>
          <p:nvPr/>
        </p:nvSpPr>
        <p:spPr>
          <a:xfrm>
            <a:off x="548640" y="1965960"/>
            <a:ext cx="5486400" cy="320040"/>
          </a:xfrm>
          <a:prstGeom prst="rect">
            <a:avLst/>
          </a:prstGeom>
          <a:noFill/>
          <a:ln/>
        </p:spPr>
        <p:txBody>
          <a:bodyPr wrap="square" rtlCol="0" anchor="ctr"/>
          <a:lstStyle/>
          <a:p>
            <a:pPr marL="0" indent="0">
              <a:buNone/>
            </a:pPr>
            <a:r>
              <a:rPr lang="en-US" b="1" dirty="0">
                <a:solidFill>
                  <a:srgbClr val="1A1A1A"/>
                </a:solidFill>
                <a:latin typeface="Calibri" pitchFamily="34" charset="0"/>
                <a:ea typeface="Calibri" pitchFamily="34" charset="-122"/>
                <a:cs typeface="Calibri" pitchFamily="34" charset="-120"/>
              </a:rPr>
              <a:t>How I use communication</a:t>
            </a:r>
            <a:endParaRPr lang="en-US" dirty="0"/>
          </a:p>
        </p:txBody>
      </p:sp>
      <p:sp>
        <p:nvSpPr>
          <p:cNvPr id="6" name="Text 3"/>
          <p:cNvSpPr/>
          <p:nvPr/>
        </p:nvSpPr>
        <p:spPr>
          <a:xfrm>
            <a:off x="548640" y="2331720"/>
            <a:ext cx="5394960" cy="1920240"/>
          </a:xfrm>
          <a:prstGeom prst="rect">
            <a:avLst/>
          </a:prstGeom>
          <a:noFill/>
          <a:ln/>
        </p:spPr>
        <p:txBody>
          <a:bodyPr wrap="square" rtlCol="0" anchor="ctr"/>
          <a:lstStyle/>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Remain calm and patient</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Listen actively</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Use reassuring language</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Respect dignity and choice</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Seek support if needed</a:t>
            </a:r>
            <a:endParaRPr lang="en-US" dirty="0"/>
          </a:p>
        </p:txBody>
      </p:sp>
      <p:sp>
        <p:nvSpPr>
          <p:cNvPr id="7" name="Shape 4"/>
          <p:cNvSpPr/>
          <p:nvPr/>
        </p:nvSpPr>
        <p:spPr>
          <a:xfrm>
            <a:off x="6309360" y="1965960"/>
            <a:ext cx="5394960" cy="2377440"/>
          </a:xfrm>
          <a:prstGeom prst="roundRect">
            <a:avLst>
              <a:gd name="adj" fmla="val 2308"/>
            </a:avLst>
          </a:prstGeom>
          <a:solidFill>
            <a:srgbClr val="F3F7F8"/>
          </a:solidFill>
          <a:ln/>
        </p:spPr>
        <p:txBody>
          <a:bodyPr/>
          <a:lstStyle/>
          <a:p>
            <a:endParaRPr lang="en-GB"/>
          </a:p>
        </p:txBody>
      </p:sp>
      <p:sp>
        <p:nvSpPr>
          <p:cNvPr id="8" name="Text 5"/>
          <p:cNvSpPr/>
          <p:nvPr/>
        </p:nvSpPr>
        <p:spPr>
          <a:xfrm>
            <a:off x="6537960" y="2103120"/>
            <a:ext cx="4937760" cy="320040"/>
          </a:xfrm>
          <a:prstGeom prst="rect">
            <a:avLst/>
          </a:prstGeom>
          <a:noFill/>
          <a:ln/>
        </p:spPr>
        <p:txBody>
          <a:bodyPr wrap="square" rtlCol="0" anchor="ctr"/>
          <a:lstStyle/>
          <a:p>
            <a:pPr marL="0" indent="0">
              <a:buNone/>
            </a:pPr>
            <a:r>
              <a:rPr lang="en-US" b="1" dirty="0">
                <a:solidFill>
                  <a:srgbClr val="023B59"/>
                </a:solidFill>
                <a:latin typeface="Calibri" pitchFamily="34" charset="0"/>
                <a:ea typeface="Calibri" pitchFamily="34" charset="-122"/>
                <a:cs typeface="Calibri" pitchFamily="34" charset="-120"/>
              </a:rPr>
              <a:t>Outcome &amp; Quality of Care</a:t>
            </a:r>
            <a:endParaRPr lang="en-US" dirty="0"/>
          </a:p>
        </p:txBody>
      </p:sp>
      <p:sp>
        <p:nvSpPr>
          <p:cNvPr id="9" name="Text 6"/>
          <p:cNvSpPr/>
          <p:nvPr/>
        </p:nvSpPr>
        <p:spPr>
          <a:xfrm>
            <a:off x="6537960" y="2468880"/>
            <a:ext cx="4937760" cy="1737360"/>
          </a:xfrm>
          <a:prstGeom prst="rect">
            <a:avLst/>
          </a:prstGeom>
          <a:noFill/>
          <a:ln/>
        </p:spPr>
        <p:txBody>
          <a:bodyPr wrap="square" rtlCol="0" anchor="ctr"/>
          <a:lstStyle/>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Resident feels respected, with reduced anxiety</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Trust between resident and carer is maintained</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Care is delivered safely, with better outcomes overall</a:t>
            </a:r>
            <a:endParaRPr lang="en-US" dirty="0"/>
          </a:p>
        </p:txBody>
      </p:sp>
      <p:sp>
        <p:nvSpPr>
          <p:cNvPr id="10" name="Shape 7"/>
          <p:cNvSpPr/>
          <p:nvPr/>
        </p:nvSpPr>
        <p:spPr>
          <a:xfrm>
            <a:off x="426720" y="4613148"/>
            <a:ext cx="11064240" cy="960120"/>
          </a:xfrm>
          <a:prstGeom prst="roundRect">
            <a:avLst>
              <a:gd name="adj" fmla="val 5714"/>
            </a:avLst>
          </a:prstGeom>
          <a:solidFill>
            <a:srgbClr val="F3F7F8"/>
          </a:solidFill>
          <a:ln/>
        </p:spPr>
        <p:txBody>
          <a:bodyPr/>
          <a:lstStyle/>
          <a:p>
            <a:endParaRPr lang="en-GB"/>
          </a:p>
        </p:txBody>
      </p:sp>
      <p:sp>
        <p:nvSpPr>
          <p:cNvPr id="11" name="Text 8"/>
          <p:cNvSpPr/>
          <p:nvPr/>
        </p:nvSpPr>
        <p:spPr>
          <a:xfrm>
            <a:off x="822960" y="4572000"/>
            <a:ext cx="10515600" cy="685800"/>
          </a:xfrm>
          <a:prstGeom prst="rect">
            <a:avLst/>
          </a:prstGeom>
          <a:noFill/>
          <a:ln/>
        </p:spPr>
        <p:txBody>
          <a:bodyPr wrap="square" rtlCol="0" anchor="ctr"/>
          <a:lstStyle/>
          <a:p>
            <a:pPr marL="0" indent="0">
              <a:buNone/>
            </a:pPr>
            <a:r>
              <a:rPr lang="en-US" b="1" dirty="0">
                <a:solidFill>
                  <a:srgbClr val="023B59"/>
                </a:solidFill>
                <a:latin typeface="Calibri" pitchFamily="34" charset="0"/>
                <a:ea typeface="Calibri" pitchFamily="34" charset="-122"/>
                <a:cs typeface="Calibri" pitchFamily="34" charset="-120"/>
              </a:rPr>
              <a:t>This mirrors the evidence: </a:t>
            </a:r>
            <a:r>
              <a:rPr lang="en-US" i="1" dirty="0">
                <a:solidFill>
                  <a:srgbClr val="1A1A1A"/>
                </a:solidFill>
                <a:latin typeface="Calibri" pitchFamily="34" charset="0"/>
                <a:ea typeface="Calibri" pitchFamily="34" charset="-122"/>
                <a:cs typeface="Calibri" pitchFamily="34" charset="-120"/>
              </a:rPr>
              <a:t>person-centred, empathetic communication is consistently linked to better outcomes for older adults in care settings.</a:t>
            </a:r>
            <a:endParaRPr lang="en-US" dirty="0"/>
          </a:p>
        </p:txBody>
      </p:sp>
      <p:sp>
        <p:nvSpPr>
          <p:cNvPr id="12" name="Text 9"/>
          <p:cNvSpPr/>
          <p:nvPr/>
        </p:nvSpPr>
        <p:spPr>
          <a:xfrm>
            <a:off x="701040" y="5166360"/>
            <a:ext cx="10637520" cy="365760"/>
          </a:xfrm>
          <a:prstGeom prst="rect">
            <a:avLst/>
          </a:prstGeom>
          <a:noFill/>
          <a:ln/>
        </p:spPr>
        <p:txBody>
          <a:bodyPr wrap="square" rtlCol="0" anchor="ctr"/>
          <a:lstStyle/>
          <a:p>
            <a:pPr marL="0" indent="0">
              <a:buNone/>
            </a:pPr>
            <a:r>
              <a:rPr lang="en-US" i="1" dirty="0">
                <a:solidFill>
                  <a:srgbClr val="5B6B75"/>
                </a:solidFill>
                <a:latin typeface="Calibri" pitchFamily="34" charset="0"/>
                <a:ea typeface="Calibri" pitchFamily="34" charset="-122"/>
                <a:cs typeface="Calibri" pitchFamily="34" charset="-120"/>
              </a:rPr>
              <a:t>(Sharkiya, 2023; Kwame and Petrucka, 2021)</a:t>
            </a:r>
            <a:endParaRPr lang="en-US" dirty="0"/>
          </a:p>
        </p:txBody>
      </p:sp>
      <p:pic>
        <p:nvPicPr>
          <p:cNvPr id="13" name="Image 1" descr="/home/claude/cynthia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14" name="Text 10"/>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15" name="Text 11"/>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7</a:t>
            </a:r>
            <a:endParaRPr lang="en-US" sz="11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2500" b="1" u="sng" dirty="0">
                <a:solidFill>
                  <a:srgbClr val="1A1A1A"/>
                </a:solidFill>
                <a:latin typeface="Calibri" pitchFamily="34" charset="0"/>
                <a:ea typeface="Calibri" pitchFamily="34" charset="-122"/>
                <a:cs typeface="Calibri" pitchFamily="34" charset="-120"/>
              </a:rPr>
              <a:t>How Communication Supports My Future Career</a:t>
            </a:r>
            <a:endParaRPr lang="en-US" sz="2500" dirty="0"/>
          </a:p>
        </p:txBody>
      </p:sp>
      <p:pic>
        <p:nvPicPr>
          <p:cNvPr id="3" name="Image 0" descr="preencoded.png"/>
          <p:cNvPicPr>
            <a:picLocks noChangeAspect="1"/>
          </p:cNvPicPr>
          <p:nvPr/>
        </p:nvPicPr>
        <p:blipFill>
          <a:blip r:embed="rId3"/>
          <a:stretch>
            <a:fillRect/>
          </a:stretch>
        </p:blipFill>
        <p:spPr>
          <a:xfrm>
            <a:off x="548640" y="1188720"/>
            <a:ext cx="384048" cy="384048"/>
          </a:xfrm>
          <a:prstGeom prst="rect">
            <a:avLst/>
          </a:prstGeom>
        </p:spPr>
      </p:pic>
      <p:sp>
        <p:nvSpPr>
          <p:cNvPr id="4" name="Text 1"/>
          <p:cNvSpPr/>
          <p:nvPr/>
        </p:nvSpPr>
        <p:spPr>
          <a:xfrm>
            <a:off x="1097280" y="1207008"/>
            <a:ext cx="5486400" cy="365760"/>
          </a:xfrm>
          <a:prstGeom prst="rect">
            <a:avLst/>
          </a:prstGeom>
          <a:noFill/>
          <a:ln/>
        </p:spPr>
        <p:txBody>
          <a:bodyPr wrap="square" rtlCol="0" anchor="ctr"/>
          <a:lstStyle/>
          <a:p>
            <a:pPr marL="0" indent="0">
              <a:buNone/>
            </a:pPr>
            <a:r>
              <a:rPr lang="en-US" b="1" dirty="0">
                <a:solidFill>
                  <a:srgbClr val="1A1A1A"/>
                </a:solidFill>
                <a:latin typeface="Calibri" pitchFamily="34" charset="0"/>
                <a:ea typeface="Calibri" pitchFamily="34" charset="-122"/>
                <a:cs typeface="Calibri" pitchFamily="34" charset="-120"/>
              </a:rPr>
              <a:t>Professional Perspective</a:t>
            </a:r>
            <a:endParaRPr lang="en-US" dirty="0"/>
          </a:p>
        </p:txBody>
      </p:sp>
      <p:sp>
        <p:nvSpPr>
          <p:cNvPr id="5" name="Text 2"/>
          <p:cNvSpPr/>
          <p:nvPr/>
        </p:nvSpPr>
        <p:spPr>
          <a:xfrm>
            <a:off x="548640" y="1600200"/>
            <a:ext cx="7680960" cy="1280160"/>
          </a:xfrm>
          <a:prstGeom prst="rect">
            <a:avLst/>
          </a:prstGeom>
          <a:noFill/>
          <a:ln/>
        </p:spPr>
        <p:txBody>
          <a:bodyPr wrap="square" rtlCol="0" anchor="ctr"/>
          <a:lstStyle/>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Build trust with service users and families.</a:t>
            </a:r>
            <a:endParaRPr lang="en-US" dirty="0"/>
          </a:p>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Strengthens teamwork and professionalism.</a:t>
            </a:r>
          </a:p>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A key skill valued by health and social care employers.</a:t>
            </a:r>
            <a:endParaRPr lang="en-US" dirty="0"/>
          </a:p>
        </p:txBody>
      </p:sp>
      <p:pic>
        <p:nvPicPr>
          <p:cNvPr id="6" name="Image 1" descr="preencoded.png"/>
          <p:cNvPicPr>
            <a:picLocks noChangeAspect="1"/>
          </p:cNvPicPr>
          <p:nvPr/>
        </p:nvPicPr>
        <p:blipFill>
          <a:blip r:embed="rId4"/>
          <a:stretch>
            <a:fillRect/>
          </a:stretch>
        </p:blipFill>
        <p:spPr>
          <a:xfrm>
            <a:off x="548640" y="3063240"/>
            <a:ext cx="384048" cy="384048"/>
          </a:xfrm>
          <a:prstGeom prst="rect">
            <a:avLst/>
          </a:prstGeom>
        </p:spPr>
      </p:pic>
      <p:sp>
        <p:nvSpPr>
          <p:cNvPr id="7" name="Text 3"/>
          <p:cNvSpPr/>
          <p:nvPr/>
        </p:nvSpPr>
        <p:spPr>
          <a:xfrm>
            <a:off x="1036320" y="3044952"/>
            <a:ext cx="5486400" cy="365760"/>
          </a:xfrm>
          <a:prstGeom prst="rect">
            <a:avLst/>
          </a:prstGeom>
          <a:noFill/>
          <a:ln/>
        </p:spPr>
        <p:txBody>
          <a:bodyPr wrap="square" rtlCol="0" anchor="ctr"/>
          <a:lstStyle/>
          <a:p>
            <a:pPr marL="0" indent="0">
              <a:buNone/>
            </a:pPr>
            <a:r>
              <a:rPr lang="en-US" b="1" dirty="0">
                <a:solidFill>
                  <a:srgbClr val="1A1A1A"/>
                </a:solidFill>
                <a:latin typeface="Calibri" pitchFamily="34" charset="0"/>
                <a:ea typeface="Calibri" pitchFamily="34" charset="-122"/>
                <a:cs typeface="Calibri" pitchFamily="34" charset="-120"/>
              </a:rPr>
              <a:t>What I Learned</a:t>
            </a:r>
            <a:endParaRPr lang="en-US" dirty="0"/>
          </a:p>
        </p:txBody>
      </p:sp>
      <p:sp>
        <p:nvSpPr>
          <p:cNvPr id="8" name="Text 4"/>
          <p:cNvSpPr/>
          <p:nvPr/>
        </p:nvSpPr>
        <p:spPr>
          <a:xfrm>
            <a:off x="548640" y="3456432"/>
            <a:ext cx="7609840" cy="1280160"/>
          </a:xfrm>
          <a:prstGeom prst="rect">
            <a:avLst/>
          </a:prstGeom>
          <a:noFill/>
          <a:ln/>
        </p:spPr>
        <p:txBody>
          <a:bodyPr wrap="square" rtlCol="0" anchor="ctr"/>
          <a:lstStyle/>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Every person communicates differently.</a:t>
            </a:r>
            <a:endParaRPr lang="en-US" dirty="0"/>
          </a:p>
          <a:p>
            <a:pPr marL="342900" indent="-342900">
              <a:spcAft>
                <a:spcPts val="600"/>
              </a:spcAft>
              <a:buSzPct val="100000"/>
              <a:buChar char="•"/>
            </a:pPr>
            <a:r>
              <a:rPr lang="en-US" dirty="0">
                <a:solidFill>
                  <a:srgbClr val="1A1A1A"/>
                </a:solidFill>
                <a:latin typeface="Calibri" pitchFamily="34" charset="0"/>
                <a:ea typeface="Calibri" pitchFamily="34" charset="-122"/>
                <a:cs typeface="Calibri" pitchFamily="34" charset="-120"/>
              </a:rPr>
              <a:t>Effective communication means adapting to the individual, rather than expecting the individual to adapt to us.</a:t>
            </a:r>
            <a:endParaRPr lang="en-US" dirty="0"/>
          </a:p>
        </p:txBody>
      </p:sp>
      <p:pic>
        <p:nvPicPr>
          <p:cNvPr id="9" name="Image 2" descr="/home/claude/cynthia_ppt/footer_band_clean.png"/>
          <p:cNvPicPr>
            <a:picLocks noChangeAspect="1"/>
          </p:cNvPicPr>
          <p:nvPr/>
        </p:nvPicPr>
        <p:blipFill>
          <a:blip r:embed="rId5"/>
          <a:stretch>
            <a:fillRect/>
          </a:stretch>
        </p:blipFill>
        <p:spPr>
          <a:xfrm>
            <a:off x="0" y="5669280"/>
            <a:ext cx="12188952" cy="1188720"/>
          </a:xfrm>
          <a:prstGeom prst="rect">
            <a:avLst/>
          </a:prstGeom>
        </p:spPr>
      </p:pic>
      <p:sp>
        <p:nvSpPr>
          <p:cNvPr id="10" name="Text 5"/>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11" name="Text 6"/>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8</a:t>
            </a:r>
            <a:endParaRPr lang="en-US" sz="1100" dirty="0"/>
          </a:p>
        </p:txBody>
      </p:sp>
      <p:pic>
        <p:nvPicPr>
          <p:cNvPr id="16" name="Picture 15">
            <a:extLst>
              <a:ext uri="{FF2B5EF4-FFF2-40B4-BE49-F238E27FC236}">
                <a16:creationId xmlns:a16="http://schemas.microsoft.com/office/drawing/2014/main" id="{D7E8BB49-7D02-1D03-4690-544328D874E1}"/>
              </a:ext>
            </a:extLst>
          </p:cNvPr>
          <p:cNvPicPr>
            <a:picLocks noChangeAspect="1"/>
          </p:cNvPicPr>
          <p:nvPr/>
        </p:nvPicPr>
        <p:blipFill>
          <a:blip r:embed="rId6">
            <a:extLst>
              <a:ext uri="{837473B0-CC2E-450A-ABE3-18F120FF3D39}">
                <a1611:picAttrSrcUrl xmlns:a1611="http://schemas.microsoft.com/office/drawing/2016/11/main" r:id="rId7"/>
              </a:ext>
            </a:extLst>
          </a:blip>
          <a:stretch>
            <a:fillRect/>
          </a:stretch>
        </p:blipFill>
        <p:spPr>
          <a:xfrm>
            <a:off x="8503920" y="3354324"/>
            <a:ext cx="3547872" cy="1823720"/>
          </a:xfrm>
          <a:prstGeom prst="rect">
            <a:avLst/>
          </a:prstGeom>
        </p:spPr>
      </p:pic>
      <p:pic>
        <p:nvPicPr>
          <p:cNvPr id="17" name="Picture 16">
            <a:extLst>
              <a:ext uri="{FF2B5EF4-FFF2-40B4-BE49-F238E27FC236}">
                <a16:creationId xmlns:a16="http://schemas.microsoft.com/office/drawing/2014/main" id="{20508A70-39D0-6505-6390-0338597215ED}"/>
              </a:ext>
            </a:extLst>
          </p:cNvPr>
          <p:cNvPicPr>
            <a:picLocks noChangeAspect="1"/>
          </p:cNvPicPr>
          <p:nvPr/>
        </p:nvPicPr>
        <p:blipFill>
          <a:blip r:embed="rId8"/>
          <a:stretch>
            <a:fillRect/>
          </a:stretch>
        </p:blipFill>
        <p:spPr>
          <a:xfrm>
            <a:off x="8503920" y="1014984"/>
            <a:ext cx="3547872" cy="1970532"/>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3200" b="1" u="sng" dirty="0">
                <a:solidFill>
                  <a:srgbClr val="1A1A1A"/>
                </a:solidFill>
                <a:latin typeface="Calibri" pitchFamily="34" charset="0"/>
                <a:ea typeface="Calibri" pitchFamily="34" charset="-122"/>
                <a:cs typeface="Calibri" pitchFamily="34" charset="-120"/>
              </a:rPr>
              <a:t>Personal Reflection</a:t>
            </a:r>
            <a:endParaRPr lang="en-US" sz="3200" dirty="0"/>
          </a:p>
        </p:txBody>
      </p:sp>
      <p:pic>
        <p:nvPicPr>
          <p:cNvPr id="3" name="Image 0" descr="preencoded.png"/>
          <p:cNvPicPr>
            <a:picLocks noChangeAspect="1"/>
          </p:cNvPicPr>
          <p:nvPr/>
        </p:nvPicPr>
        <p:blipFill>
          <a:blip r:embed="rId3"/>
          <a:stretch>
            <a:fillRect/>
          </a:stretch>
        </p:blipFill>
        <p:spPr>
          <a:xfrm>
            <a:off x="548640" y="1097280"/>
            <a:ext cx="365760" cy="365760"/>
          </a:xfrm>
          <a:prstGeom prst="rect">
            <a:avLst/>
          </a:prstGeom>
        </p:spPr>
      </p:pic>
      <p:sp>
        <p:nvSpPr>
          <p:cNvPr id="4" name="Text 1"/>
          <p:cNvSpPr/>
          <p:nvPr/>
        </p:nvSpPr>
        <p:spPr>
          <a:xfrm>
            <a:off x="873760" y="1074420"/>
            <a:ext cx="5029200" cy="365760"/>
          </a:xfrm>
          <a:prstGeom prst="rect">
            <a:avLst/>
          </a:prstGeom>
          <a:noFill/>
          <a:ln/>
        </p:spPr>
        <p:txBody>
          <a:bodyPr wrap="square" rtlCol="0" anchor="ctr"/>
          <a:lstStyle/>
          <a:p>
            <a:pPr marL="0" indent="0">
              <a:buNone/>
            </a:pPr>
            <a:r>
              <a:rPr lang="en-US" b="1" dirty="0">
                <a:solidFill>
                  <a:srgbClr val="1A1A1A"/>
                </a:solidFill>
                <a:latin typeface="Calibri" pitchFamily="34" charset="0"/>
                <a:ea typeface="Calibri" pitchFamily="34" charset="-122"/>
                <a:cs typeface="Calibri" pitchFamily="34" charset="-120"/>
              </a:rPr>
              <a:t>My Strengths</a:t>
            </a:r>
            <a:endParaRPr lang="en-US" dirty="0"/>
          </a:p>
        </p:txBody>
      </p:sp>
      <p:sp>
        <p:nvSpPr>
          <p:cNvPr id="5" name="Text 2"/>
          <p:cNvSpPr/>
          <p:nvPr/>
        </p:nvSpPr>
        <p:spPr>
          <a:xfrm>
            <a:off x="548640" y="1508760"/>
            <a:ext cx="5394960" cy="1737360"/>
          </a:xfrm>
          <a:prstGeom prst="rect">
            <a:avLst/>
          </a:prstGeom>
          <a:noFill/>
          <a:ln/>
        </p:spPr>
        <p:txBody>
          <a:bodyPr wrap="square" rtlCol="0" anchor="ctr"/>
          <a:lstStyle/>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Active listening</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Empathy</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Patience</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Relationship building</a:t>
            </a:r>
            <a:endParaRPr lang="en-US" dirty="0"/>
          </a:p>
        </p:txBody>
      </p:sp>
      <p:pic>
        <p:nvPicPr>
          <p:cNvPr id="6" name="Image 1" descr="preencoded.png"/>
          <p:cNvPicPr>
            <a:picLocks noChangeAspect="1"/>
          </p:cNvPicPr>
          <p:nvPr/>
        </p:nvPicPr>
        <p:blipFill>
          <a:blip r:embed="rId4"/>
          <a:stretch>
            <a:fillRect/>
          </a:stretch>
        </p:blipFill>
        <p:spPr>
          <a:xfrm>
            <a:off x="6309360" y="1097280"/>
            <a:ext cx="365760" cy="365760"/>
          </a:xfrm>
          <a:prstGeom prst="rect">
            <a:avLst/>
          </a:prstGeom>
        </p:spPr>
      </p:pic>
      <p:sp>
        <p:nvSpPr>
          <p:cNvPr id="7" name="Text 3"/>
          <p:cNvSpPr/>
          <p:nvPr/>
        </p:nvSpPr>
        <p:spPr>
          <a:xfrm>
            <a:off x="6812280" y="1115568"/>
            <a:ext cx="5029200" cy="365760"/>
          </a:xfrm>
          <a:prstGeom prst="rect">
            <a:avLst/>
          </a:prstGeom>
          <a:noFill/>
          <a:ln/>
        </p:spPr>
        <p:txBody>
          <a:bodyPr wrap="square" rtlCol="0" anchor="ctr"/>
          <a:lstStyle/>
          <a:p>
            <a:r>
              <a:rPr lang="en-US" b="1" dirty="0">
                <a:solidFill>
                  <a:srgbClr val="1A1A1A"/>
                </a:solidFill>
                <a:latin typeface="Calibri" pitchFamily="34" charset="0"/>
                <a:ea typeface="Calibri" pitchFamily="34" charset="-122"/>
                <a:cs typeface="Calibri" pitchFamily="34" charset="-120"/>
              </a:rPr>
              <a:t>Areas for Development</a:t>
            </a:r>
            <a:endParaRPr lang="en-US" dirty="0"/>
          </a:p>
        </p:txBody>
      </p:sp>
      <p:sp>
        <p:nvSpPr>
          <p:cNvPr id="8" name="Text 4"/>
          <p:cNvSpPr/>
          <p:nvPr/>
        </p:nvSpPr>
        <p:spPr>
          <a:xfrm>
            <a:off x="6309360" y="1508760"/>
            <a:ext cx="5394960" cy="1737360"/>
          </a:xfrm>
          <a:prstGeom prst="rect">
            <a:avLst/>
          </a:prstGeom>
          <a:noFill/>
          <a:ln/>
        </p:spPr>
        <p:txBody>
          <a:bodyPr wrap="square" rtlCol="0" anchor="ctr"/>
          <a:lstStyle/>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Build confidence in professional discussions</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Learning additional communication methods</a:t>
            </a:r>
            <a:endParaRPr lang="en-US" dirty="0"/>
          </a:p>
          <a:p>
            <a:pPr marL="342900" indent="-342900">
              <a:spcAft>
                <a:spcPts val="500"/>
              </a:spcAft>
              <a:buSzPct val="100000"/>
              <a:buChar char="•"/>
            </a:pPr>
            <a:r>
              <a:rPr lang="en-US" dirty="0">
                <a:solidFill>
                  <a:srgbClr val="1A1A1A"/>
                </a:solidFill>
                <a:latin typeface="Calibri" pitchFamily="34" charset="0"/>
                <a:ea typeface="Calibri" pitchFamily="34" charset="-122"/>
                <a:cs typeface="Calibri" pitchFamily="34" charset="-120"/>
              </a:rPr>
              <a:t>Continuous professional development</a:t>
            </a:r>
            <a:endParaRPr lang="en-US" dirty="0"/>
          </a:p>
        </p:txBody>
      </p:sp>
      <p:sp>
        <p:nvSpPr>
          <p:cNvPr id="9" name="Shape 5"/>
          <p:cNvSpPr/>
          <p:nvPr/>
        </p:nvSpPr>
        <p:spPr>
          <a:xfrm>
            <a:off x="386080" y="4062186"/>
            <a:ext cx="10652760" cy="1564640"/>
          </a:xfrm>
          <a:prstGeom prst="roundRect">
            <a:avLst>
              <a:gd name="adj" fmla="val 0"/>
            </a:avLst>
          </a:prstGeom>
          <a:solidFill>
            <a:srgbClr val="F3F7F8"/>
          </a:solidFill>
          <a:ln/>
        </p:spPr>
        <p:txBody>
          <a:bodyPr/>
          <a:lstStyle/>
          <a:p>
            <a:endParaRPr lang="en-GB"/>
          </a:p>
        </p:txBody>
      </p:sp>
      <p:sp>
        <p:nvSpPr>
          <p:cNvPr id="10" name="Text 6"/>
          <p:cNvSpPr/>
          <p:nvPr/>
        </p:nvSpPr>
        <p:spPr>
          <a:xfrm>
            <a:off x="822960" y="3657600"/>
            <a:ext cx="10058400" cy="320040"/>
          </a:xfrm>
          <a:prstGeom prst="rect">
            <a:avLst/>
          </a:prstGeom>
          <a:noFill/>
          <a:ln/>
        </p:spPr>
        <p:txBody>
          <a:bodyPr wrap="square" rtlCol="0" anchor="ctr"/>
          <a:lstStyle/>
          <a:p>
            <a:pPr marL="0" indent="0">
              <a:buNone/>
            </a:pPr>
            <a:endParaRPr lang="en-US" dirty="0"/>
          </a:p>
        </p:txBody>
      </p:sp>
      <p:sp>
        <p:nvSpPr>
          <p:cNvPr id="11" name="Text 7"/>
          <p:cNvSpPr/>
          <p:nvPr/>
        </p:nvSpPr>
        <p:spPr>
          <a:xfrm>
            <a:off x="822960" y="4023360"/>
            <a:ext cx="10515600" cy="1097280"/>
          </a:xfrm>
          <a:prstGeom prst="rect">
            <a:avLst/>
          </a:prstGeom>
          <a:noFill/>
          <a:ln/>
        </p:spPr>
        <p:txBody>
          <a:bodyPr wrap="square" rtlCol="0" anchor="ctr"/>
          <a:lstStyle/>
          <a:p>
            <a:pPr marL="0" indent="0">
              <a:buNone/>
            </a:pPr>
            <a:r>
              <a:rPr lang="en-US" b="1" i="1" dirty="0">
                <a:solidFill>
                  <a:srgbClr val="1A1A1A"/>
                </a:solidFill>
                <a:latin typeface="Calibri" pitchFamily="34" charset="0"/>
                <a:ea typeface="Calibri" pitchFamily="34" charset="-122"/>
                <a:cs typeface="Calibri" pitchFamily="34" charset="-120"/>
              </a:rPr>
              <a:t>My Future goal</a:t>
            </a:r>
            <a:r>
              <a:rPr lang="en-US" i="1" dirty="0">
                <a:solidFill>
                  <a:srgbClr val="1A1A1A"/>
                </a:solidFill>
                <a:latin typeface="Calibri" pitchFamily="34" charset="0"/>
                <a:ea typeface="Calibri" pitchFamily="34" charset="-122"/>
                <a:cs typeface="Calibri" pitchFamily="34" charset="-120"/>
              </a:rPr>
              <a:t>: </a:t>
            </a:r>
          </a:p>
          <a:p>
            <a:pPr marL="0" indent="0">
              <a:buNone/>
            </a:pPr>
            <a:endParaRPr lang="en-US" i="1" dirty="0">
              <a:solidFill>
                <a:srgbClr val="1A1A1A"/>
              </a:solidFill>
              <a:latin typeface="Calibri" pitchFamily="34" charset="0"/>
              <a:ea typeface="Calibri" pitchFamily="34" charset="-122"/>
              <a:cs typeface="Calibri" pitchFamily="34" charset="-120"/>
            </a:endParaRPr>
          </a:p>
          <a:p>
            <a:pPr marL="0" indent="0">
              <a:buNone/>
            </a:pPr>
            <a:r>
              <a:rPr lang="en-US" i="1" dirty="0">
                <a:solidFill>
                  <a:srgbClr val="1A1A1A"/>
                </a:solidFill>
                <a:latin typeface="Calibri" pitchFamily="34" charset="0"/>
                <a:ea typeface="Calibri" pitchFamily="34" charset="-122"/>
                <a:cs typeface="Calibri" pitchFamily="34" charset="-120"/>
              </a:rPr>
              <a:t>Helping people with special needs- supporting independence, promoting inclusion, building confidence, and  achieve their full goal. </a:t>
            </a:r>
            <a:endParaRPr lang="en-US" dirty="0"/>
          </a:p>
        </p:txBody>
      </p:sp>
      <p:pic>
        <p:nvPicPr>
          <p:cNvPr id="12" name="Image 2" descr="/home/claude/cynthia_ppt/footer_band_clean.png"/>
          <p:cNvPicPr>
            <a:picLocks noChangeAspect="1"/>
          </p:cNvPicPr>
          <p:nvPr/>
        </p:nvPicPr>
        <p:blipFill>
          <a:blip r:embed="rId5"/>
          <a:stretch>
            <a:fillRect/>
          </a:stretch>
        </p:blipFill>
        <p:spPr>
          <a:xfrm>
            <a:off x="0" y="5669280"/>
            <a:ext cx="12188952" cy="1188720"/>
          </a:xfrm>
          <a:prstGeom prst="rect">
            <a:avLst/>
          </a:prstGeom>
        </p:spPr>
      </p:pic>
      <p:sp>
        <p:nvSpPr>
          <p:cNvPr id="13" name="Text 8"/>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14" name="Text 9"/>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9</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23B59"/>
        </a:solidFill>
        <a:effectLst/>
      </p:bgPr>
    </p:bg>
    <p:spTree>
      <p:nvGrpSpPr>
        <p:cNvPr id="1" name=""/>
        <p:cNvGrpSpPr/>
        <p:nvPr/>
      </p:nvGrpSpPr>
      <p:grpSpPr>
        <a:xfrm>
          <a:off x="0" y="0"/>
          <a:ext cx="0" cy="0"/>
          <a:chOff x="0" y="0"/>
          <a:chExt cx="0" cy="0"/>
        </a:xfrm>
      </p:grpSpPr>
      <p:sp>
        <p:nvSpPr>
          <p:cNvPr id="2" name="Shape 0"/>
          <p:cNvSpPr/>
          <p:nvPr/>
        </p:nvSpPr>
        <p:spPr>
          <a:xfrm>
            <a:off x="624840" y="-1143000"/>
            <a:ext cx="4572000" cy="4572000"/>
          </a:xfrm>
          <a:prstGeom prst="ellipse">
            <a:avLst/>
          </a:prstGeom>
          <a:solidFill>
            <a:srgbClr val="1C8C93">
              <a:alpha val="20000"/>
            </a:srgbClr>
          </a:solidFill>
          <a:ln/>
        </p:spPr>
        <p:txBody>
          <a:bodyPr/>
          <a:lstStyle/>
          <a:p>
            <a:endParaRPr lang="en-GB"/>
          </a:p>
        </p:txBody>
      </p:sp>
      <p:pic>
        <p:nvPicPr>
          <p:cNvPr id="3" name="Image 0" descr="preencoded.png"/>
          <p:cNvPicPr>
            <a:picLocks noChangeAspect="1"/>
          </p:cNvPicPr>
          <p:nvPr/>
        </p:nvPicPr>
        <p:blipFill>
          <a:blip r:embed="rId3"/>
          <a:stretch>
            <a:fillRect/>
          </a:stretch>
        </p:blipFill>
        <p:spPr>
          <a:xfrm>
            <a:off x="850900" y="186436"/>
            <a:ext cx="502920" cy="502920"/>
          </a:xfrm>
          <a:prstGeom prst="rect">
            <a:avLst/>
          </a:prstGeom>
        </p:spPr>
      </p:pic>
      <p:sp>
        <p:nvSpPr>
          <p:cNvPr id="4" name="Text 1"/>
          <p:cNvSpPr/>
          <p:nvPr/>
        </p:nvSpPr>
        <p:spPr>
          <a:xfrm>
            <a:off x="1371600" y="138684"/>
            <a:ext cx="5486400" cy="640080"/>
          </a:xfrm>
          <a:prstGeom prst="rect">
            <a:avLst/>
          </a:prstGeom>
          <a:noFill/>
          <a:ln/>
        </p:spPr>
        <p:txBody>
          <a:bodyPr wrap="square" lIns="0" tIns="0" rIns="0" bIns="0" rtlCol="0" anchor="ctr"/>
          <a:lstStyle/>
          <a:p>
            <a:pPr marL="0" indent="0">
              <a:buNone/>
            </a:pPr>
            <a:r>
              <a:rPr lang="en-US" sz="2800" b="1" u="sng" dirty="0">
                <a:solidFill>
                  <a:srgbClr val="FFFFFF"/>
                </a:solidFill>
                <a:latin typeface="Calibri" pitchFamily="34" charset="0"/>
                <a:ea typeface="Calibri" pitchFamily="34" charset="-122"/>
                <a:cs typeface="Calibri" pitchFamily="34" charset="-120"/>
              </a:rPr>
              <a:t>Conclusion</a:t>
            </a:r>
            <a:endParaRPr lang="en-US" sz="2800" dirty="0"/>
          </a:p>
        </p:txBody>
      </p:sp>
      <p:sp>
        <p:nvSpPr>
          <p:cNvPr id="5" name="Text 2"/>
          <p:cNvSpPr/>
          <p:nvPr/>
        </p:nvSpPr>
        <p:spPr>
          <a:xfrm>
            <a:off x="944880" y="778764"/>
            <a:ext cx="10256520" cy="4088892"/>
          </a:xfrm>
          <a:prstGeom prst="rect">
            <a:avLst/>
          </a:prstGeom>
          <a:noFill/>
          <a:ln/>
        </p:spPr>
        <p:txBody>
          <a:bodyPr wrap="square" rtlCol="0" anchor="ctr"/>
          <a:lstStyle/>
          <a:p>
            <a:pPr marL="0" indent="0">
              <a:lnSpc>
                <a:spcPct val="120000"/>
              </a:lnSpc>
              <a:buNone/>
            </a:pPr>
            <a:r>
              <a:rPr lang="en-US" b="1" dirty="0">
                <a:solidFill>
                  <a:srgbClr val="E4EEEF"/>
                </a:solidFill>
                <a:latin typeface="Calibri" pitchFamily="34" charset="0"/>
                <a:ea typeface="Calibri" pitchFamily="34" charset="-122"/>
                <a:cs typeface="Calibri" pitchFamily="34" charset="-120"/>
              </a:rPr>
              <a:t>Summary: </a:t>
            </a:r>
            <a:endParaRPr lang="en-US" dirty="0"/>
          </a:p>
          <a:p>
            <a:pPr marL="0" indent="0">
              <a:lnSpc>
                <a:spcPct val="120000"/>
              </a:lnSpc>
              <a:buNone/>
            </a:pPr>
            <a:r>
              <a:rPr lang="en-US" dirty="0">
                <a:solidFill>
                  <a:srgbClr val="E4EEEF"/>
                </a:solidFill>
                <a:latin typeface="Calibri" pitchFamily="34" charset="0"/>
                <a:ea typeface="Calibri" pitchFamily="34" charset="-122"/>
                <a:cs typeface="Calibri" pitchFamily="34" charset="-120"/>
              </a:rPr>
              <a:t>communication is essential in health and social care. It supports safe, person-centred care; SBAR helps professionals communicate effectively; and it benefits service users, staff and organisations alike. My own experiences as a carer and a parent have strengthened my communication skills and shaped my future career goals.
</a:t>
            </a:r>
            <a:r>
              <a:rPr lang="en-US" b="1" dirty="0">
                <a:solidFill>
                  <a:srgbClr val="E4EEEF"/>
                </a:solidFill>
                <a:latin typeface="Calibri" pitchFamily="34" charset="0"/>
                <a:ea typeface="Calibri" pitchFamily="34" charset="-122"/>
                <a:cs typeface="Calibri" pitchFamily="34" charset="-120"/>
              </a:rPr>
              <a:t>Final thought: </a:t>
            </a:r>
            <a:endParaRPr lang="en-US" dirty="0"/>
          </a:p>
          <a:p>
            <a:pPr marL="0" indent="0">
              <a:lnSpc>
                <a:spcPct val="120000"/>
              </a:lnSpc>
              <a:buNone/>
            </a:pPr>
            <a:r>
              <a:rPr lang="en-US" dirty="0">
                <a:solidFill>
                  <a:srgbClr val="E4EEEF"/>
                </a:solidFill>
                <a:latin typeface="Calibri" pitchFamily="34" charset="0"/>
                <a:ea typeface="Calibri" pitchFamily="34" charset="-122"/>
                <a:cs typeface="Calibri" pitchFamily="34" charset="-120"/>
              </a:rPr>
              <a:t>communication is more than exchanging information. It is about understanding people, building trust, and helping individuals feel valued, respected and supported.</a:t>
            </a:r>
            <a:endParaRPr lang="en-US" dirty="0"/>
          </a:p>
        </p:txBody>
      </p:sp>
      <p:pic>
        <p:nvPicPr>
          <p:cNvPr id="6" name="Image 1" descr="/home/claude/cynthia_ppt/footer_band_clean.png"/>
          <p:cNvPicPr>
            <a:picLocks noChangeAspect="1"/>
          </p:cNvPicPr>
          <p:nvPr/>
        </p:nvPicPr>
        <p:blipFill>
          <a:blip r:embed="rId4"/>
          <a:stretch>
            <a:fillRect/>
          </a:stretch>
        </p:blipFill>
        <p:spPr>
          <a:xfrm>
            <a:off x="0" y="5669280"/>
            <a:ext cx="12188952" cy="1188720"/>
          </a:xfrm>
          <a:prstGeom prst="rect">
            <a:avLst/>
          </a:prstGeom>
        </p:spPr>
      </p:pic>
      <p:sp>
        <p:nvSpPr>
          <p:cNvPr id="7" name="Text 3"/>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8" name="Text 4"/>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10</a:t>
            </a:r>
            <a:endParaRPr lang="en-US" sz="11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FFFFF"/>
        </a:solidFill>
        <a:effectLst/>
      </p:bgPr>
    </p:bg>
    <p:spTree>
      <p:nvGrpSpPr>
        <p:cNvPr id="1" name=""/>
        <p:cNvGrpSpPr/>
        <p:nvPr/>
      </p:nvGrpSpPr>
      <p:grpSpPr>
        <a:xfrm>
          <a:off x="0" y="0"/>
          <a:ext cx="0" cy="0"/>
          <a:chOff x="0" y="0"/>
          <a:chExt cx="0" cy="0"/>
        </a:xfrm>
      </p:grpSpPr>
      <p:sp>
        <p:nvSpPr>
          <p:cNvPr id="2" name="Text 0"/>
          <p:cNvSpPr/>
          <p:nvPr/>
        </p:nvSpPr>
        <p:spPr>
          <a:xfrm>
            <a:off x="457200" y="228600"/>
            <a:ext cx="11274552" cy="777240"/>
          </a:xfrm>
          <a:prstGeom prst="rect">
            <a:avLst/>
          </a:prstGeom>
          <a:noFill/>
          <a:ln/>
        </p:spPr>
        <p:txBody>
          <a:bodyPr wrap="square" rtlCol="0" anchor="ctr"/>
          <a:lstStyle/>
          <a:p>
            <a:pPr marL="0" indent="0" algn="ctr">
              <a:buNone/>
            </a:pPr>
            <a:r>
              <a:rPr lang="en-US" sz="3200" b="1" u="sng" dirty="0">
                <a:solidFill>
                  <a:srgbClr val="1A1A1A"/>
                </a:solidFill>
                <a:latin typeface="Calibri" pitchFamily="34" charset="0"/>
                <a:ea typeface="Calibri" pitchFamily="34" charset="-122"/>
                <a:cs typeface="Calibri" pitchFamily="34" charset="-120"/>
              </a:rPr>
              <a:t>References</a:t>
            </a:r>
            <a:endParaRPr lang="en-US" sz="3200" dirty="0"/>
          </a:p>
        </p:txBody>
      </p:sp>
      <p:sp>
        <p:nvSpPr>
          <p:cNvPr id="3" name="Text 1"/>
          <p:cNvSpPr/>
          <p:nvPr/>
        </p:nvSpPr>
        <p:spPr>
          <a:xfrm>
            <a:off x="548640" y="960120"/>
            <a:ext cx="10972800" cy="274320"/>
          </a:xfrm>
          <a:prstGeom prst="rect">
            <a:avLst/>
          </a:prstGeom>
          <a:noFill/>
          <a:ln/>
        </p:spPr>
        <p:txBody>
          <a:bodyPr wrap="square" rtlCol="0" anchor="ctr"/>
          <a:lstStyle/>
          <a:p>
            <a:pPr marL="0" indent="0">
              <a:buNone/>
            </a:pPr>
            <a:endParaRPr lang="en-US" dirty="0"/>
          </a:p>
        </p:txBody>
      </p:sp>
      <p:sp>
        <p:nvSpPr>
          <p:cNvPr id="4" name="Text 2"/>
          <p:cNvSpPr/>
          <p:nvPr/>
        </p:nvSpPr>
        <p:spPr>
          <a:xfrm>
            <a:off x="457200" y="1257300"/>
            <a:ext cx="5532120" cy="914400"/>
          </a:xfrm>
          <a:prstGeom prst="rect">
            <a:avLst/>
          </a:prstGeom>
          <a:noFill/>
          <a:ln/>
        </p:spPr>
        <p:txBody>
          <a:bodyPr wrap="square" lIns="0" tIns="0" rIns="0" bIns="0" rtlCol="0" anchor="ctr"/>
          <a:lstStyle/>
          <a:p>
            <a:pPr marL="0" indent="0">
              <a:buNone/>
            </a:pPr>
            <a:r>
              <a:rPr lang="en-US" i="1" dirty="0">
                <a:solidFill>
                  <a:srgbClr val="1A1A1A"/>
                </a:solidFill>
                <a:latin typeface="Calibri" pitchFamily="34" charset="0"/>
                <a:ea typeface="Calibri" pitchFamily="34" charset="-122"/>
                <a:cs typeface="Calibri" pitchFamily="34" charset="-120"/>
              </a:rPr>
              <a:t>Douglas, R.N., Stephens, L.S., Posner, K.L., Davies, J.M., Mincer, S.L., Burden, A.R. and Domino, K.B. (2021) Communication failures contributing to patient injury in anaesthesia malpractice claims. British Journal of Anaesthesia, 127(3), pp.470–478.</a:t>
            </a:r>
            <a:endParaRPr lang="en-US" i="1" dirty="0"/>
          </a:p>
        </p:txBody>
      </p:sp>
      <p:sp>
        <p:nvSpPr>
          <p:cNvPr id="5" name="Text 3"/>
          <p:cNvSpPr/>
          <p:nvPr/>
        </p:nvSpPr>
        <p:spPr>
          <a:xfrm>
            <a:off x="502920" y="2663952"/>
            <a:ext cx="5532120" cy="1143000"/>
          </a:xfrm>
          <a:prstGeom prst="rect">
            <a:avLst/>
          </a:prstGeom>
          <a:noFill/>
          <a:ln/>
        </p:spPr>
        <p:txBody>
          <a:bodyPr wrap="square" lIns="0" tIns="0" rIns="0" bIns="0" rtlCol="0" anchor="ctr"/>
          <a:lstStyle/>
          <a:p>
            <a:pPr marL="0" indent="0">
              <a:buNone/>
            </a:pPr>
            <a:r>
              <a:rPr lang="en-US" i="1" dirty="0">
                <a:solidFill>
                  <a:srgbClr val="1A1A1A"/>
                </a:solidFill>
                <a:latin typeface="Calibri" pitchFamily="34" charset="0"/>
                <a:ea typeface="Calibri" pitchFamily="34" charset="-122"/>
                <a:cs typeface="Calibri" pitchFamily="34" charset="-120"/>
              </a:rPr>
              <a:t>Kwame, A. and Petrucka, P.M. (2021) A literature-based study of patient-centered care and communication in nurse-patient interactions: barriers, facilitators, and the way forward. BMC Nursing, 20(158).</a:t>
            </a:r>
            <a:endParaRPr lang="en-US" i="1" dirty="0"/>
          </a:p>
        </p:txBody>
      </p:sp>
      <p:sp>
        <p:nvSpPr>
          <p:cNvPr id="6" name="Text 4"/>
          <p:cNvSpPr/>
          <p:nvPr/>
        </p:nvSpPr>
        <p:spPr>
          <a:xfrm>
            <a:off x="562356" y="4407408"/>
            <a:ext cx="5532120" cy="914400"/>
          </a:xfrm>
          <a:prstGeom prst="rect">
            <a:avLst/>
          </a:prstGeom>
          <a:noFill/>
          <a:ln/>
        </p:spPr>
        <p:txBody>
          <a:bodyPr wrap="square" lIns="0" tIns="0" rIns="0" bIns="0" rtlCol="0" anchor="ctr"/>
          <a:lstStyle/>
          <a:p>
            <a:pPr marL="0" indent="0">
              <a:buNone/>
            </a:pPr>
            <a:r>
              <a:rPr lang="en-US" i="1" dirty="0">
                <a:solidFill>
                  <a:srgbClr val="1A1A1A"/>
                </a:solidFill>
                <a:latin typeface="Calibri" pitchFamily="34" charset="0"/>
                <a:ea typeface="Calibri" pitchFamily="34" charset="-122"/>
                <a:cs typeface="Calibri" pitchFamily="34" charset="-120"/>
              </a:rPr>
              <a:t>Müller, M., Jürgens, J., Redaëlli, M., Klingberg, K., Hautz, W.E. and Stock, S. (2018) Impact of the communication and patient hand-off tool SBAR on patient safety: a systematic review. BMJ Open, 8(8), e022202</a:t>
            </a:r>
            <a:r>
              <a:rPr lang="en-US" dirty="0">
                <a:solidFill>
                  <a:srgbClr val="1A1A1A"/>
                </a:solidFill>
                <a:latin typeface="Calibri" pitchFamily="34" charset="0"/>
                <a:ea typeface="Calibri" pitchFamily="34" charset="-122"/>
                <a:cs typeface="Calibri" pitchFamily="34" charset="-120"/>
              </a:rPr>
              <a:t>.</a:t>
            </a:r>
            <a:endParaRPr lang="en-US" dirty="0"/>
          </a:p>
        </p:txBody>
      </p:sp>
      <p:sp>
        <p:nvSpPr>
          <p:cNvPr id="7" name="Text 5"/>
          <p:cNvSpPr/>
          <p:nvPr/>
        </p:nvSpPr>
        <p:spPr>
          <a:xfrm>
            <a:off x="6172200" y="1257300"/>
            <a:ext cx="5532120" cy="776732"/>
          </a:xfrm>
          <a:prstGeom prst="rect">
            <a:avLst/>
          </a:prstGeom>
          <a:noFill/>
          <a:ln/>
        </p:spPr>
        <p:txBody>
          <a:bodyPr wrap="square" lIns="0" tIns="0" rIns="0" bIns="0" rtlCol="0" anchor="ctr"/>
          <a:lstStyle/>
          <a:p>
            <a:pPr marL="0" indent="0">
              <a:buNone/>
            </a:pPr>
            <a:r>
              <a:rPr lang="en-US" i="1" dirty="0">
                <a:solidFill>
                  <a:srgbClr val="1A1A1A"/>
                </a:solidFill>
                <a:latin typeface="Calibri" pitchFamily="34" charset="0"/>
                <a:ea typeface="Calibri" pitchFamily="34" charset="-122"/>
                <a:cs typeface="Calibri" pitchFamily="34" charset="-120"/>
              </a:rPr>
              <a:t>NHS England (2019) Improving Safety Critical Spoken Communication. [Online]. Available at: https://www.england.nhs.uk/patient-safety/improving-safety-critical-spoken-communication/ (Accessed: 3 July 2026).</a:t>
            </a:r>
            <a:endParaRPr lang="en-US" i="1" dirty="0"/>
          </a:p>
        </p:txBody>
      </p:sp>
      <p:sp>
        <p:nvSpPr>
          <p:cNvPr id="8" name="Text 6"/>
          <p:cNvSpPr/>
          <p:nvPr/>
        </p:nvSpPr>
        <p:spPr>
          <a:xfrm>
            <a:off x="6332220" y="2269744"/>
            <a:ext cx="5684520" cy="914400"/>
          </a:xfrm>
          <a:prstGeom prst="rect">
            <a:avLst/>
          </a:prstGeom>
          <a:noFill/>
          <a:ln/>
        </p:spPr>
        <p:txBody>
          <a:bodyPr wrap="square" lIns="0" tIns="0" rIns="0" bIns="0" rtlCol="0" anchor="ctr"/>
          <a:lstStyle/>
          <a:p>
            <a:pPr marL="0" indent="0">
              <a:buNone/>
            </a:pPr>
            <a:r>
              <a:rPr lang="en-US" i="1" dirty="0">
                <a:solidFill>
                  <a:srgbClr val="1A1A1A"/>
                </a:solidFill>
                <a:latin typeface="Calibri" pitchFamily="34" charset="0"/>
                <a:ea typeface="Calibri" pitchFamily="34" charset="-122"/>
                <a:cs typeface="Calibri" pitchFamily="34" charset="-120"/>
              </a:rPr>
              <a:t>Nursing and Midwifery Council (2018) The Code: Professional Standards of Practice and Behaviour for Nurses, Midwives and Nursing Associates. London: NMC</a:t>
            </a:r>
            <a:r>
              <a:rPr lang="en-US" dirty="0">
                <a:solidFill>
                  <a:srgbClr val="1A1A1A"/>
                </a:solidFill>
                <a:latin typeface="Calibri" pitchFamily="34" charset="0"/>
                <a:ea typeface="Calibri" pitchFamily="34" charset="-122"/>
                <a:cs typeface="Calibri" pitchFamily="34" charset="-120"/>
              </a:rPr>
              <a:t>.</a:t>
            </a:r>
            <a:endParaRPr lang="en-US" dirty="0"/>
          </a:p>
        </p:txBody>
      </p:sp>
      <p:sp>
        <p:nvSpPr>
          <p:cNvPr id="9" name="Text 7"/>
          <p:cNvSpPr/>
          <p:nvPr/>
        </p:nvSpPr>
        <p:spPr>
          <a:xfrm>
            <a:off x="6332220" y="3209544"/>
            <a:ext cx="5532120" cy="914400"/>
          </a:xfrm>
          <a:prstGeom prst="rect">
            <a:avLst/>
          </a:prstGeom>
          <a:noFill/>
          <a:ln/>
        </p:spPr>
        <p:txBody>
          <a:bodyPr wrap="square" lIns="0" tIns="0" rIns="0" bIns="0" rtlCol="0" anchor="ctr"/>
          <a:lstStyle/>
          <a:p>
            <a:pPr marL="0" indent="0">
              <a:buNone/>
            </a:pPr>
            <a:r>
              <a:rPr lang="en-US" i="1" dirty="0">
                <a:solidFill>
                  <a:srgbClr val="1A1A1A"/>
                </a:solidFill>
                <a:latin typeface="Calibri" pitchFamily="34" charset="0"/>
                <a:ea typeface="Calibri" pitchFamily="34" charset="-122"/>
                <a:cs typeface="Calibri" pitchFamily="34" charset="-120"/>
              </a:rPr>
              <a:t>Sharkiya, S.H. (2023) Quality communication can improve patient-centred health outcomes among older patients: a rapid review. BMC Health Services Research, 23, 886.</a:t>
            </a:r>
            <a:endParaRPr lang="en-US" i="1" dirty="0"/>
          </a:p>
        </p:txBody>
      </p:sp>
      <p:sp>
        <p:nvSpPr>
          <p:cNvPr id="10" name="Text 8"/>
          <p:cNvSpPr/>
          <p:nvPr/>
        </p:nvSpPr>
        <p:spPr>
          <a:xfrm>
            <a:off x="6294120" y="4334256"/>
            <a:ext cx="5532120" cy="914400"/>
          </a:xfrm>
          <a:prstGeom prst="rect">
            <a:avLst/>
          </a:prstGeom>
          <a:noFill/>
          <a:ln/>
        </p:spPr>
        <p:txBody>
          <a:bodyPr wrap="square" lIns="0" tIns="0" rIns="0" bIns="0" rtlCol="0" anchor="ctr"/>
          <a:lstStyle/>
          <a:p>
            <a:pPr marL="0" indent="0">
              <a:buNone/>
            </a:pPr>
            <a:r>
              <a:rPr lang="en-US" i="1" dirty="0">
                <a:solidFill>
                  <a:srgbClr val="1A1A1A"/>
                </a:solidFill>
                <a:latin typeface="Calibri" pitchFamily="34" charset="0"/>
                <a:ea typeface="Calibri" pitchFamily="34" charset="-122"/>
                <a:cs typeface="Calibri" pitchFamily="34" charset="-120"/>
              </a:rPr>
              <a:t>Stonehouse, D. (2018) The SBAR communication framework: for when you need action. British Journal of Healthcare Assistants, 12(9), pp.450–453.</a:t>
            </a:r>
            <a:endParaRPr lang="en-US" i="1" dirty="0"/>
          </a:p>
        </p:txBody>
      </p:sp>
      <p:pic>
        <p:nvPicPr>
          <p:cNvPr id="11" name="Image 0" descr="/home/claude/cynthia_ppt/footer_band_clean.png"/>
          <p:cNvPicPr>
            <a:picLocks noChangeAspect="1"/>
          </p:cNvPicPr>
          <p:nvPr/>
        </p:nvPicPr>
        <p:blipFill>
          <a:blip r:embed="rId3"/>
          <a:stretch>
            <a:fillRect/>
          </a:stretch>
        </p:blipFill>
        <p:spPr>
          <a:xfrm>
            <a:off x="0" y="5669280"/>
            <a:ext cx="12188952" cy="1188720"/>
          </a:xfrm>
          <a:prstGeom prst="rect">
            <a:avLst/>
          </a:prstGeom>
        </p:spPr>
      </p:pic>
      <p:sp>
        <p:nvSpPr>
          <p:cNvPr id="12" name="Text 9"/>
          <p:cNvSpPr/>
          <p:nvPr/>
        </p:nvSpPr>
        <p:spPr>
          <a:xfrm>
            <a:off x="137160" y="6510528"/>
            <a:ext cx="1463040" cy="274320"/>
          </a:xfrm>
          <a:prstGeom prst="rect">
            <a:avLst/>
          </a:prstGeom>
          <a:noFill/>
          <a:ln/>
        </p:spPr>
        <p:txBody>
          <a:bodyPr wrap="square" lIns="0" tIns="0" rIns="0" bIns="0" rtlCol="0" anchor="ctr"/>
          <a:lstStyle/>
          <a:p>
            <a:pPr marL="0" indent="0">
              <a:buNone/>
            </a:pPr>
            <a:r>
              <a:rPr lang="en-US" sz="1100" dirty="0">
                <a:solidFill>
                  <a:srgbClr val="FFFFFF"/>
                </a:solidFill>
                <a:latin typeface="Calibri" pitchFamily="34" charset="0"/>
                <a:ea typeface="Calibri" pitchFamily="34" charset="-122"/>
                <a:cs typeface="Calibri" pitchFamily="34" charset="-120"/>
              </a:rPr>
              <a:t>03/07/2026</a:t>
            </a:r>
            <a:endParaRPr lang="en-US" sz="1100" dirty="0"/>
          </a:p>
        </p:txBody>
      </p:sp>
      <p:sp>
        <p:nvSpPr>
          <p:cNvPr id="13" name="Text 10"/>
          <p:cNvSpPr/>
          <p:nvPr/>
        </p:nvSpPr>
        <p:spPr>
          <a:xfrm>
            <a:off x="11704320" y="6510528"/>
            <a:ext cx="411480" cy="274320"/>
          </a:xfrm>
          <a:prstGeom prst="rect">
            <a:avLst/>
          </a:prstGeom>
          <a:noFill/>
          <a:ln/>
        </p:spPr>
        <p:txBody>
          <a:bodyPr wrap="square" lIns="0" tIns="0" rIns="0" bIns="0" rtlCol="0" anchor="ctr"/>
          <a:lstStyle/>
          <a:p>
            <a:pPr marL="0" indent="0" algn="r">
              <a:buNone/>
            </a:pPr>
            <a:r>
              <a:rPr lang="en-US" sz="1100" dirty="0">
                <a:solidFill>
                  <a:srgbClr val="FFFFFF"/>
                </a:solidFill>
                <a:latin typeface="Calibri" pitchFamily="34" charset="0"/>
                <a:ea typeface="Calibri" pitchFamily="34" charset="-122"/>
                <a:cs typeface="Calibri" pitchFamily="34" charset="-120"/>
              </a:rPr>
              <a:t>11</a:t>
            </a:r>
            <a:endParaRPr lang="en-US" sz="11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1734</TotalTime>
  <Words>1129</Words>
  <Application>Microsoft Office PowerPoint</Application>
  <PresentationFormat>Widescreen</PresentationFormat>
  <Paragraphs>138</Paragraphs>
  <Slides>11</Slides>
  <Notes>11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in Health and Social Care</dc:title>
  <dc:subject>PptxGenJS Presentation</dc:subject>
  <dc:creator>Cynthia D Costa E Afonso</dc:creator>
  <cp:lastModifiedBy>Cynthia Philip D Costa E Afonso (2437224)</cp:lastModifiedBy>
  <cp:revision>2</cp:revision>
  <dcterms:created xsi:type="dcterms:W3CDTF">2026-07-05T23:55:25Z</dcterms:created>
  <dcterms:modified xsi:type="dcterms:W3CDTF">2026-07-13T14:39:49Z</dcterms:modified>
</cp:coreProperties>
</file>