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6" r:id="rId2"/>
    <p:sldId id="257" r:id="rId3"/>
    <p:sldId id="258" r:id="rId4"/>
    <p:sldId id="259" r:id="rId5"/>
    <p:sldId id="260" r:id="rId6"/>
    <p:sldId id="261" r:id="rId7"/>
    <p:sldId id="271" r:id="rId8"/>
    <p:sldId id="264" r:id="rId9"/>
    <p:sldId id="262" r:id="rId10"/>
    <p:sldId id="263" r:id="rId11"/>
    <p:sldId id="265" r:id="rId12"/>
    <p:sldId id="266" r:id="rId13"/>
    <p:sldId id="274" r:id="rId14"/>
    <p:sldId id="269" r:id="rId15"/>
    <p:sldId id="267" r:id="rId16"/>
    <p:sldId id="270" r:id="rId17"/>
    <p:sldId id="268" r:id="rId18"/>
    <p:sldId id="275" r:id="rId19"/>
    <p:sldId id="272" r:id="rId20"/>
    <p:sldId id="276"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76" d="100"/>
          <a:sy n="76" d="100"/>
        </p:scale>
        <p:origin x="12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601E05-7367-430C-AB80-8F3AD41BEE21}"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B119C68F-18DA-4EA3-BD11-2345FF5A9F86}">
      <dgm:prSet phldrT="[Text]"/>
      <dgm:spPr/>
      <dgm:t>
        <a:bodyPr/>
        <a:lstStyle/>
        <a:p>
          <a:r>
            <a:rPr lang="en-GB" dirty="0" smtClean="0"/>
            <a:t>Normative Stakeholder Theory</a:t>
          </a:r>
          <a:endParaRPr lang="en-GB" dirty="0"/>
        </a:p>
      </dgm:t>
    </dgm:pt>
    <dgm:pt modelId="{104D87D4-63B2-40F1-9017-E7E0CF563D5D}" type="parTrans" cxnId="{7CF6B2C4-F465-44AD-AD07-880D130E0C30}">
      <dgm:prSet/>
      <dgm:spPr/>
      <dgm:t>
        <a:bodyPr/>
        <a:lstStyle/>
        <a:p>
          <a:endParaRPr lang="en-GB"/>
        </a:p>
      </dgm:t>
    </dgm:pt>
    <dgm:pt modelId="{C7A48769-F2E5-4A8F-8A72-6C7D84FC8EFC}" type="sibTrans" cxnId="{7CF6B2C4-F465-44AD-AD07-880D130E0C30}">
      <dgm:prSet/>
      <dgm:spPr/>
      <dgm:t>
        <a:bodyPr/>
        <a:lstStyle/>
        <a:p>
          <a:endParaRPr lang="en-GB"/>
        </a:p>
      </dgm:t>
    </dgm:pt>
    <dgm:pt modelId="{3D7CAB57-0A97-47E3-A893-091408C5DC43}">
      <dgm:prSet phldrT="[Text]"/>
      <dgm:spPr/>
      <dgm:t>
        <a:bodyPr/>
        <a:lstStyle/>
        <a:p>
          <a:r>
            <a:rPr lang="en-GB" dirty="0" smtClean="0"/>
            <a:t>Attempts to provide a reason why corporations </a:t>
          </a:r>
          <a:r>
            <a:rPr lang="en-GB" i="1" dirty="0" smtClean="0"/>
            <a:t>should </a:t>
          </a:r>
          <a:r>
            <a:rPr lang="en-GB" i="0" dirty="0" smtClean="0"/>
            <a:t>take into account stakeholder interests</a:t>
          </a:r>
          <a:endParaRPr lang="en-GB" dirty="0"/>
        </a:p>
      </dgm:t>
    </dgm:pt>
    <dgm:pt modelId="{76C88923-9C5D-46A5-9068-E721226813A1}" type="parTrans" cxnId="{360F5AC0-892F-42CD-92E1-A03D5B4A42C1}">
      <dgm:prSet/>
      <dgm:spPr/>
      <dgm:t>
        <a:bodyPr/>
        <a:lstStyle/>
        <a:p>
          <a:endParaRPr lang="en-GB"/>
        </a:p>
      </dgm:t>
    </dgm:pt>
    <dgm:pt modelId="{13B43C3F-DBE4-4D0C-B6CD-05D3FDD65498}" type="sibTrans" cxnId="{360F5AC0-892F-42CD-92E1-A03D5B4A42C1}">
      <dgm:prSet/>
      <dgm:spPr/>
      <dgm:t>
        <a:bodyPr/>
        <a:lstStyle/>
        <a:p>
          <a:endParaRPr lang="en-GB"/>
        </a:p>
      </dgm:t>
    </dgm:pt>
    <dgm:pt modelId="{3582705C-F970-453D-AE29-E41FBCDFCC2C}">
      <dgm:prSet phldrT="[Text]"/>
      <dgm:spPr/>
      <dgm:t>
        <a:bodyPr/>
        <a:lstStyle/>
        <a:p>
          <a:r>
            <a:rPr lang="en-GB" dirty="0" smtClean="0"/>
            <a:t>Descriptive Stakeholder Theory</a:t>
          </a:r>
          <a:endParaRPr lang="en-GB" dirty="0"/>
        </a:p>
      </dgm:t>
    </dgm:pt>
    <dgm:pt modelId="{B93767FE-B3E0-44D1-B5CB-BF401FCAB1B5}" type="parTrans" cxnId="{B0E21CFB-6A5A-401F-B39D-2CF23C1E0000}">
      <dgm:prSet/>
      <dgm:spPr/>
      <dgm:t>
        <a:bodyPr/>
        <a:lstStyle/>
        <a:p>
          <a:endParaRPr lang="en-GB"/>
        </a:p>
      </dgm:t>
    </dgm:pt>
    <dgm:pt modelId="{E1DECEC8-ABAC-48FB-BAD8-727EA2AD19A0}" type="sibTrans" cxnId="{B0E21CFB-6A5A-401F-B39D-2CF23C1E0000}">
      <dgm:prSet/>
      <dgm:spPr/>
      <dgm:t>
        <a:bodyPr/>
        <a:lstStyle/>
        <a:p>
          <a:endParaRPr lang="en-GB"/>
        </a:p>
      </dgm:t>
    </dgm:pt>
    <dgm:pt modelId="{B2BF0BF8-50E0-4FB6-8F78-BD6F8AA7E999}">
      <dgm:prSet phldrT="[Text]"/>
      <dgm:spPr/>
      <dgm:t>
        <a:bodyPr/>
        <a:lstStyle/>
        <a:p>
          <a:r>
            <a:rPr lang="en-GB" dirty="0" smtClean="0"/>
            <a:t>Attempts to ascertain whether (and how) corporations </a:t>
          </a:r>
          <a:r>
            <a:rPr lang="en-GB" i="1" dirty="0" smtClean="0"/>
            <a:t>actually </a:t>
          </a:r>
          <a:r>
            <a:rPr lang="en-GB" i="0" dirty="0" smtClean="0"/>
            <a:t>do take into account stakeholder interests</a:t>
          </a:r>
          <a:endParaRPr lang="en-GB" dirty="0"/>
        </a:p>
      </dgm:t>
    </dgm:pt>
    <dgm:pt modelId="{2003654B-8210-4384-9F02-9F798D2C5776}" type="parTrans" cxnId="{25516142-7C16-49F7-A017-069C7F21B596}">
      <dgm:prSet/>
      <dgm:spPr/>
      <dgm:t>
        <a:bodyPr/>
        <a:lstStyle/>
        <a:p>
          <a:endParaRPr lang="en-GB"/>
        </a:p>
      </dgm:t>
    </dgm:pt>
    <dgm:pt modelId="{C30BB319-8516-4161-BDE5-39587DBCE4E2}" type="sibTrans" cxnId="{25516142-7C16-49F7-A017-069C7F21B596}">
      <dgm:prSet/>
      <dgm:spPr/>
      <dgm:t>
        <a:bodyPr/>
        <a:lstStyle/>
        <a:p>
          <a:endParaRPr lang="en-GB"/>
        </a:p>
      </dgm:t>
    </dgm:pt>
    <dgm:pt modelId="{F1018C4F-EDD0-4D08-BD66-947290386A8A}">
      <dgm:prSet phldrT="[Text]"/>
      <dgm:spPr/>
      <dgm:t>
        <a:bodyPr/>
        <a:lstStyle/>
        <a:p>
          <a:r>
            <a:rPr lang="en-GB" dirty="0" smtClean="0"/>
            <a:t>Instrumental Stakeholder Theory</a:t>
          </a:r>
          <a:endParaRPr lang="en-GB" dirty="0"/>
        </a:p>
      </dgm:t>
    </dgm:pt>
    <dgm:pt modelId="{50657898-7C5E-4233-9440-66B4A820771B}" type="parTrans" cxnId="{7A5D4CC5-83FC-4B11-8055-DD1A3443E182}">
      <dgm:prSet/>
      <dgm:spPr/>
      <dgm:t>
        <a:bodyPr/>
        <a:lstStyle/>
        <a:p>
          <a:endParaRPr lang="en-GB"/>
        </a:p>
      </dgm:t>
    </dgm:pt>
    <dgm:pt modelId="{A34A0BAB-FC94-4553-9C88-87C77A87962C}" type="sibTrans" cxnId="{7A5D4CC5-83FC-4B11-8055-DD1A3443E182}">
      <dgm:prSet/>
      <dgm:spPr/>
      <dgm:t>
        <a:bodyPr/>
        <a:lstStyle/>
        <a:p>
          <a:endParaRPr lang="en-GB"/>
        </a:p>
      </dgm:t>
    </dgm:pt>
    <dgm:pt modelId="{8F45E00A-B703-4416-9FCC-19FF236B284D}">
      <dgm:prSet phldrT="[Text]"/>
      <dgm:spPr/>
      <dgm:t>
        <a:bodyPr/>
        <a:lstStyle/>
        <a:p>
          <a:r>
            <a:rPr lang="en-GB" dirty="0" smtClean="0"/>
            <a:t>Attempts to answer the question of whether it is </a:t>
          </a:r>
          <a:r>
            <a:rPr lang="en-GB" i="1" dirty="0" smtClean="0"/>
            <a:t>beneficial </a:t>
          </a:r>
          <a:r>
            <a:rPr lang="en-GB" i="0" dirty="0" smtClean="0"/>
            <a:t>for the corporation to take into account stakeholder interests</a:t>
          </a:r>
          <a:endParaRPr lang="en-GB" dirty="0"/>
        </a:p>
      </dgm:t>
    </dgm:pt>
    <dgm:pt modelId="{5EEDC2E1-3F95-4930-918C-77551DEDDC65}" type="parTrans" cxnId="{356847F4-EE59-4D4D-BEBE-0D91B65FE300}">
      <dgm:prSet/>
      <dgm:spPr/>
      <dgm:t>
        <a:bodyPr/>
        <a:lstStyle/>
        <a:p>
          <a:endParaRPr lang="en-GB"/>
        </a:p>
      </dgm:t>
    </dgm:pt>
    <dgm:pt modelId="{63410B92-1F27-42FF-9DD2-3B394925FB00}" type="sibTrans" cxnId="{356847F4-EE59-4D4D-BEBE-0D91B65FE300}">
      <dgm:prSet/>
      <dgm:spPr/>
      <dgm:t>
        <a:bodyPr/>
        <a:lstStyle/>
        <a:p>
          <a:endParaRPr lang="en-GB"/>
        </a:p>
      </dgm:t>
    </dgm:pt>
    <dgm:pt modelId="{88923A32-20ED-4F66-8E50-5F5DB2F56F2B}" type="pres">
      <dgm:prSet presAssocID="{12601E05-7367-430C-AB80-8F3AD41BEE21}" presName="linear" presStyleCnt="0">
        <dgm:presLayoutVars>
          <dgm:dir/>
          <dgm:resizeHandles val="exact"/>
        </dgm:presLayoutVars>
      </dgm:prSet>
      <dgm:spPr/>
    </dgm:pt>
    <dgm:pt modelId="{BD47F227-AA4C-4F8D-AD8B-53F9AC6CB341}" type="pres">
      <dgm:prSet presAssocID="{B119C68F-18DA-4EA3-BD11-2345FF5A9F86}" presName="comp" presStyleCnt="0"/>
      <dgm:spPr/>
    </dgm:pt>
    <dgm:pt modelId="{A1270F54-3D23-491C-875D-D50B1959557C}" type="pres">
      <dgm:prSet presAssocID="{B119C68F-18DA-4EA3-BD11-2345FF5A9F86}" presName="box" presStyleLbl="node1" presStyleIdx="0" presStyleCnt="3" custLinFactNeighborX="70324" custLinFactNeighborY="-17075"/>
      <dgm:spPr/>
      <dgm:t>
        <a:bodyPr/>
        <a:lstStyle/>
        <a:p>
          <a:endParaRPr lang="en-GB"/>
        </a:p>
      </dgm:t>
    </dgm:pt>
    <dgm:pt modelId="{E8273CA9-F4DF-492F-AD4E-E8F3A84D1F0E}" type="pres">
      <dgm:prSet presAssocID="{B119C68F-18DA-4EA3-BD11-2345FF5A9F86}" presName="img" presStyleLbl="fgImgPlace1" presStyleIdx="0" presStyleCnt="3"/>
      <dgm:spPr>
        <a:solidFill>
          <a:schemeClr val="accent2">
            <a:lumMod val="60000"/>
            <a:lumOff val="40000"/>
          </a:schemeClr>
        </a:solidFill>
      </dgm:spPr>
    </dgm:pt>
    <dgm:pt modelId="{E65D0FBE-44F8-4D20-B04C-92AF01FAAE0A}" type="pres">
      <dgm:prSet presAssocID="{B119C68F-18DA-4EA3-BD11-2345FF5A9F86}" presName="text" presStyleLbl="node1" presStyleIdx="0" presStyleCnt="3">
        <dgm:presLayoutVars>
          <dgm:bulletEnabled val="1"/>
        </dgm:presLayoutVars>
      </dgm:prSet>
      <dgm:spPr/>
      <dgm:t>
        <a:bodyPr/>
        <a:lstStyle/>
        <a:p>
          <a:endParaRPr lang="en-GB"/>
        </a:p>
      </dgm:t>
    </dgm:pt>
    <dgm:pt modelId="{900322B0-E469-4AE1-B6B2-024F3478697F}" type="pres">
      <dgm:prSet presAssocID="{C7A48769-F2E5-4A8F-8A72-6C7D84FC8EFC}" presName="spacer" presStyleCnt="0"/>
      <dgm:spPr/>
    </dgm:pt>
    <dgm:pt modelId="{74670473-7CC0-4B28-AC9D-1DA52F2609C0}" type="pres">
      <dgm:prSet presAssocID="{3582705C-F970-453D-AE29-E41FBCDFCC2C}" presName="comp" presStyleCnt="0"/>
      <dgm:spPr/>
    </dgm:pt>
    <dgm:pt modelId="{2ABCDE45-0D1F-4401-8C00-155A2223ECC5}" type="pres">
      <dgm:prSet presAssocID="{3582705C-F970-453D-AE29-E41FBCDFCC2C}" presName="box" presStyleLbl="node1" presStyleIdx="1" presStyleCnt="3"/>
      <dgm:spPr/>
      <dgm:t>
        <a:bodyPr/>
        <a:lstStyle/>
        <a:p>
          <a:endParaRPr lang="en-GB"/>
        </a:p>
      </dgm:t>
    </dgm:pt>
    <dgm:pt modelId="{938B95D9-1F0D-45A5-BC69-BF6B6FF496C9}" type="pres">
      <dgm:prSet presAssocID="{3582705C-F970-453D-AE29-E41FBCDFCC2C}" presName="img" presStyleLbl="fgImgPlace1" presStyleIdx="1" presStyleCnt="3"/>
      <dgm:spPr>
        <a:solidFill>
          <a:schemeClr val="accent6">
            <a:lumMod val="60000"/>
            <a:lumOff val="40000"/>
          </a:schemeClr>
        </a:solidFill>
      </dgm:spPr>
    </dgm:pt>
    <dgm:pt modelId="{1DB2D673-EE64-44F3-93A2-410EC7AB7545}" type="pres">
      <dgm:prSet presAssocID="{3582705C-F970-453D-AE29-E41FBCDFCC2C}" presName="text" presStyleLbl="node1" presStyleIdx="1" presStyleCnt="3">
        <dgm:presLayoutVars>
          <dgm:bulletEnabled val="1"/>
        </dgm:presLayoutVars>
      </dgm:prSet>
      <dgm:spPr/>
      <dgm:t>
        <a:bodyPr/>
        <a:lstStyle/>
        <a:p>
          <a:endParaRPr lang="en-GB"/>
        </a:p>
      </dgm:t>
    </dgm:pt>
    <dgm:pt modelId="{E48DF560-E1D3-4C12-A097-DFB0220DBAF0}" type="pres">
      <dgm:prSet presAssocID="{E1DECEC8-ABAC-48FB-BAD8-727EA2AD19A0}" presName="spacer" presStyleCnt="0"/>
      <dgm:spPr/>
    </dgm:pt>
    <dgm:pt modelId="{0DA141E0-9CFA-421B-BF33-0DAA650C7544}" type="pres">
      <dgm:prSet presAssocID="{F1018C4F-EDD0-4D08-BD66-947290386A8A}" presName="comp" presStyleCnt="0"/>
      <dgm:spPr/>
    </dgm:pt>
    <dgm:pt modelId="{70B77DD7-64EE-4F66-9689-699DB6D5F7C2}" type="pres">
      <dgm:prSet presAssocID="{F1018C4F-EDD0-4D08-BD66-947290386A8A}" presName="box" presStyleLbl="node1" presStyleIdx="2" presStyleCnt="3"/>
      <dgm:spPr/>
      <dgm:t>
        <a:bodyPr/>
        <a:lstStyle/>
        <a:p>
          <a:endParaRPr lang="en-GB"/>
        </a:p>
      </dgm:t>
    </dgm:pt>
    <dgm:pt modelId="{5319E619-E158-4E3B-A4B1-59C12852997D}" type="pres">
      <dgm:prSet presAssocID="{F1018C4F-EDD0-4D08-BD66-947290386A8A}" presName="img" presStyleLbl="fgImgPlace1" presStyleIdx="2" presStyleCnt="3"/>
      <dgm:spPr>
        <a:solidFill>
          <a:schemeClr val="accent4">
            <a:lumMod val="40000"/>
            <a:lumOff val="60000"/>
          </a:schemeClr>
        </a:solidFill>
      </dgm:spPr>
    </dgm:pt>
    <dgm:pt modelId="{7D7AA7B6-9D92-462F-B92A-409235D380CE}" type="pres">
      <dgm:prSet presAssocID="{F1018C4F-EDD0-4D08-BD66-947290386A8A}" presName="text" presStyleLbl="node1" presStyleIdx="2" presStyleCnt="3">
        <dgm:presLayoutVars>
          <dgm:bulletEnabled val="1"/>
        </dgm:presLayoutVars>
      </dgm:prSet>
      <dgm:spPr/>
      <dgm:t>
        <a:bodyPr/>
        <a:lstStyle/>
        <a:p>
          <a:endParaRPr lang="en-GB"/>
        </a:p>
      </dgm:t>
    </dgm:pt>
  </dgm:ptLst>
  <dgm:cxnLst>
    <dgm:cxn modelId="{7A5D4CC5-83FC-4B11-8055-DD1A3443E182}" srcId="{12601E05-7367-430C-AB80-8F3AD41BEE21}" destId="{F1018C4F-EDD0-4D08-BD66-947290386A8A}" srcOrd="2" destOrd="0" parTransId="{50657898-7C5E-4233-9440-66B4A820771B}" sibTransId="{A34A0BAB-FC94-4553-9C88-87C77A87962C}"/>
    <dgm:cxn modelId="{9AB6A7C2-5E73-4082-80EA-7EE88AD977E3}" type="presOf" srcId="{F1018C4F-EDD0-4D08-BD66-947290386A8A}" destId="{70B77DD7-64EE-4F66-9689-699DB6D5F7C2}" srcOrd="0" destOrd="0" presId="urn:microsoft.com/office/officeart/2005/8/layout/vList4"/>
    <dgm:cxn modelId="{15611049-07DC-4E1E-9E21-E3E380B6BC42}" type="presOf" srcId="{8F45E00A-B703-4416-9FCC-19FF236B284D}" destId="{70B77DD7-64EE-4F66-9689-699DB6D5F7C2}" srcOrd="0" destOrd="1" presId="urn:microsoft.com/office/officeart/2005/8/layout/vList4"/>
    <dgm:cxn modelId="{7CF6B2C4-F465-44AD-AD07-880D130E0C30}" srcId="{12601E05-7367-430C-AB80-8F3AD41BEE21}" destId="{B119C68F-18DA-4EA3-BD11-2345FF5A9F86}" srcOrd="0" destOrd="0" parTransId="{104D87D4-63B2-40F1-9017-E7E0CF563D5D}" sibTransId="{C7A48769-F2E5-4A8F-8A72-6C7D84FC8EFC}"/>
    <dgm:cxn modelId="{356847F4-EE59-4D4D-BEBE-0D91B65FE300}" srcId="{F1018C4F-EDD0-4D08-BD66-947290386A8A}" destId="{8F45E00A-B703-4416-9FCC-19FF236B284D}" srcOrd="0" destOrd="0" parTransId="{5EEDC2E1-3F95-4930-918C-77551DEDDC65}" sibTransId="{63410B92-1F27-42FF-9DD2-3B394925FB00}"/>
    <dgm:cxn modelId="{9E97EC6D-321A-4A4C-8EFE-CE217313A570}" type="presOf" srcId="{3582705C-F970-453D-AE29-E41FBCDFCC2C}" destId="{1DB2D673-EE64-44F3-93A2-410EC7AB7545}" srcOrd="1" destOrd="0" presId="urn:microsoft.com/office/officeart/2005/8/layout/vList4"/>
    <dgm:cxn modelId="{19F913D0-1CB4-46A5-B4B8-D46AB389E93E}" type="presOf" srcId="{B2BF0BF8-50E0-4FB6-8F78-BD6F8AA7E999}" destId="{1DB2D673-EE64-44F3-93A2-410EC7AB7545}" srcOrd="1" destOrd="1" presId="urn:microsoft.com/office/officeart/2005/8/layout/vList4"/>
    <dgm:cxn modelId="{E84DF9DC-214F-4971-B741-9E65529C3B30}" type="presOf" srcId="{3582705C-F970-453D-AE29-E41FBCDFCC2C}" destId="{2ABCDE45-0D1F-4401-8C00-155A2223ECC5}" srcOrd="0" destOrd="0" presId="urn:microsoft.com/office/officeart/2005/8/layout/vList4"/>
    <dgm:cxn modelId="{571FC85F-971E-4AC9-804E-1430EAC2ACC2}" type="presOf" srcId="{3D7CAB57-0A97-47E3-A893-091408C5DC43}" destId="{E65D0FBE-44F8-4D20-B04C-92AF01FAAE0A}" srcOrd="1" destOrd="1" presId="urn:microsoft.com/office/officeart/2005/8/layout/vList4"/>
    <dgm:cxn modelId="{360F5AC0-892F-42CD-92E1-A03D5B4A42C1}" srcId="{B119C68F-18DA-4EA3-BD11-2345FF5A9F86}" destId="{3D7CAB57-0A97-47E3-A893-091408C5DC43}" srcOrd="0" destOrd="0" parTransId="{76C88923-9C5D-46A5-9068-E721226813A1}" sibTransId="{13B43C3F-DBE4-4D0C-B6CD-05D3FDD65498}"/>
    <dgm:cxn modelId="{7200B710-8E28-4F0C-BA04-2CA2086CF3DF}" type="presOf" srcId="{8F45E00A-B703-4416-9FCC-19FF236B284D}" destId="{7D7AA7B6-9D92-462F-B92A-409235D380CE}" srcOrd="1" destOrd="1" presId="urn:microsoft.com/office/officeart/2005/8/layout/vList4"/>
    <dgm:cxn modelId="{25516142-7C16-49F7-A017-069C7F21B596}" srcId="{3582705C-F970-453D-AE29-E41FBCDFCC2C}" destId="{B2BF0BF8-50E0-4FB6-8F78-BD6F8AA7E999}" srcOrd="0" destOrd="0" parTransId="{2003654B-8210-4384-9F02-9F798D2C5776}" sibTransId="{C30BB319-8516-4161-BDE5-39587DBCE4E2}"/>
    <dgm:cxn modelId="{6947D1E5-0B71-44C9-845B-875ECC548A2A}" type="presOf" srcId="{B2BF0BF8-50E0-4FB6-8F78-BD6F8AA7E999}" destId="{2ABCDE45-0D1F-4401-8C00-155A2223ECC5}" srcOrd="0" destOrd="1" presId="urn:microsoft.com/office/officeart/2005/8/layout/vList4"/>
    <dgm:cxn modelId="{DDC21EB3-8D27-451B-9738-6EB163CF5778}" type="presOf" srcId="{B119C68F-18DA-4EA3-BD11-2345FF5A9F86}" destId="{A1270F54-3D23-491C-875D-D50B1959557C}" srcOrd="0" destOrd="0" presId="urn:microsoft.com/office/officeart/2005/8/layout/vList4"/>
    <dgm:cxn modelId="{CF5BBEF1-E193-4149-A3B3-D6A97B7AADF9}" type="presOf" srcId="{3D7CAB57-0A97-47E3-A893-091408C5DC43}" destId="{A1270F54-3D23-491C-875D-D50B1959557C}" srcOrd="0" destOrd="1" presId="urn:microsoft.com/office/officeart/2005/8/layout/vList4"/>
    <dgm:cxn modelId="{EBDB26A5-8256-494D-9A79-11596358F9DA}" type="presOf" srcId="{12601E05-7367-430C-AB80-8F3AD41BEE21}" destId="{88923A32-20ED-4F66-8E50-5F5DB2F56F2B}" srcOrd="0" destOrd="0" presId="urn:microsoft.com/office/officeart/2005/8/layout/vList4"/>
    <dgm:cxn modelId="{8154C355-F9F9-44DA-8B49-C0F596F77E6F}" type="presOf" srcId="{B119C68F-18DA-4EA3-BD11-2345FF5A9F86}" destId="{E65D0FBE-44F8-4D20-B04C-92AF01FAAE0A}" srcOrd="1" destOrd="0" presId="urn:microsoft.com/office/officeart/2005/8/layout/vList4"/>
    <dgm:cxn modelId="{B0E21CFB-6A5A-401F-B39D-2CF23C1E0000}" srcId="{12601E05-7367-430C-AB80-8F3AD41BEE21}" destId="{3582705C-F970-453D-AE29-E41FBCDFCC2C}" srcOrd="1" destOrd="0" parTransId="{B93767FE-B3E0-44D1-B5CB-BF401FCAB1B5}" sibTransId="{E1DECEC8-ABAC-48FB-BAD8-727EA2AD19A0}"/>
    <dgm:cxn modelId="{5EBB547E-B95F-41D9-A8CB-5A37BDDB0AB9}" type="presOf" srcId="{F1018C4F-EDD0-4D08-BD66-947290386A8A}" destId="{7D7AA7B6-9D92-462F-B92A-409235D380CE}" srcOrd="1" destOrd="0" presId="urn:microsoft.com/office/officeart/2005/8/layout/vList4"/>
    <dgm:cxn modelId="{7B76AF56-EDF9-4120-8A02-545661B378A7}" type="presParOf" srcId="{88923A32-20ED-4F66-8E50-5F5DB2F56F2B}" destId="{BD47F227-AA4C-4F8D-AD8B-53F9AC6CB341}" srcOrd="0" destOrd="0" presId="urn:microsoft.com/office/officeart/2005/8/layout/vList4"/>
    <dgm:cxn modelId="{D91C90CE-E71A-45B4-955A-1FF90101709C}" type="presParOf" srcId="{BD47F227-AA4C-4F8D-AD8B-53F9AC6CB341}" destId="{A1270F54-3D23-491C-875D-D50B1959557C}" srcOrd="0" destOrd="0" presId="urn:microsoft.com/office/officeart/2005/8/layout/vList4"/>
    <dgm:cxn modelId="{36D07D16-131F-4271-A2C1-3E36C927780B}" type="presParOf" srcId="{BD47F227-AA4C-4F8D-AD8B-53F9AC6CB341}" destId="{E8273CA9-F4DF-492F-AD4E-E8F3A84D1F0E}" srcOrd="1" destOrd="0" presId="urn:microsoft.com/office/officeart/2005/8/layout/vList4"/>
    <dgm:cxn modelId="{7FB3468F-A4AC-4BEF-9336-8A57D84595B8}" type="presParOf" srcId="{BD47F227-AA4C-4F8D-AD8B-53F9AC6CB341}" destId="{E65D0FBE-44F8-4D20-B04C-92AF01FAAE0A}" srcOrd="2" destOrd="0" presId="urn:microsoft.com/office/officeart/2005/8/layout/vList4"/>
    <dgm:cxn modelId="{B4105179-232C-4824-A503-73000FBF787F}" type="presParOf" srcId="{88923A32-20ED-4F66-8E50-5F5DB2F56F2B}" destId="{900322B0-E469-4AE1-B6B2-024F3478697F}" srcOrd="1" destOrd="0" presId="urn:microsoft.com/office/officeart/2005/8/layout/vList4"/>
    <dgm:cxn modelId="{77D2C46A-CAD2-49F3-9C25-D41D9FBBD651}" type="presParOf" srcId="{88923A32-20ED-4F66-8E50-5F5DB2F56F2B}" destId="{74670473-7CC0-4B28-AC9D-1DA52F2609C0}" srcOrd="2" destOrd="0" presId="urn:microsoft.com/office/officeart/2005/8/layout/vList4"/>
    <dgm:cxn modelId="{15F832CB-46DF-4C68-B65F-19076455D8EE}" type="presParOf" srcId="{74670473-7CC0-4B28-AC9D-1DA52F2609C0}" destId="{2ABCDE45-0D1F-4401-8C00-155A2223ECC5}" srcOrd="0" destOrd="0" presId="urn:microsoft.com/office/officeart/2005/8/layout/vList4"/>
    <dgm:cxn modelId="{AB1A7EC5-7195-48FE-8E9F-06E8D81AD7BF}" type="presParOf" srcId="{74670473-7CC0-4B28-AC9D-1DA52F2609C0}" destId="{938B95D9-1F0D-45A5-BC69-BF6B6FF496C9}" srcOrd="1" destOrd="0" presId="urn:microsoft.com/office/officeart/2005/8/layout/vList4"/>
    <dgm:cxn modelId="{28FC9350-7B91-4913-BCAB-C2F53FC4718E}" type="presParOf" srcId="{74670473-7CC0-4B28-AC9D-1DA52F2609C0}" destId="{1DB2D673-EE64-44F3-93A2-410EC7AB7545}" srcOrd="2" destOrd="0" presId="urn:microsoft.com/office/officeart/2005/8/layout/vList4"/>
    <dgm:cxn modelId="{FC9E9CBB-7DF8-4F16-9AD2-1617027C22E0}" type="presParOf" srcId="{88923A32-20ED-4F66-8E50-5F5DB2F56F2B}" destId="{E48DF560-E1D3-4C12-A097-DFB0220DBAF0}" srcOrd="3" destOrd="0" presId="urn:microsoft.com/office/officeart/2005/8/layout/vList4"/>
    <dgm:cxn modelId="{58AA5411-6686-4B85-B67A-9BA82CD5D174}" type="presParOf" srcId="{88923A32-20ED-4F66-8E50-5F5DB2F56F2B}" destId="{0DA141E0-9CFA-421B-BF33-0DAA650C7544}" srcOrd="4" destOrd="0" presId="urn:microsoft.com/office/officeart/2005/8/layout/vList4"/>
    <dgm:cxn modelId="{C49023EA-E807-4707-9C62-9EF2D62925FC}" type="presParOf" srcId="{0DA141E0-9CFA-421B-BF33-0DAA650C7544}" destId="{70B77DD7-64EE-4F66-9689-699DB6D5F7C2}" srcOrd="0" destOrd="0" presId="urn:microsoft.com/office/officeart/2005/8/layout/vList4"/>
    <dgm:cxn modelId="{E88FA0EB-01F3-41CA-8793-3D32DC057EAF}" type="presParOf" srcId="{0DA141E0-9CFA-421B-BF33-0DAA650C7544}" destId="{5319E619-E158-4E3B-A4B1-59C12852997D}" srcOrd="1" destOrd="0" presId="urn:microsoft.com/office/officeart/2005/8/layout/vList4"/>
    <dgm:cxn modelId="{96B38DC5-9B0D-42FB-A41A-9E80F2C753AE}" type="presParOf" srcId="{0DA141E0-9CFA-421B-BF33-0DAA650C7544}" destId="{7D7AA7B6-9D92-462F-B92A-409235D380C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70F54-3D23-491C-875D-D50B1959557C}">
      <dsp:nvSpPr>
        <dsp:cNvPr id="0" name=""/>
        <dsp:cNvSpPr/>
      </dsp:nvSpPr>
      <dsp:spPr>
        <a:xfrm>
          <a:off x="0" y="0"/>
          <a:ext cx="7253288" cy="18011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dirty="0" smtClean="0"/>
            <a:t>Normative Stakeholder Theory</a:t>
          </a:r>
          <a:endParaRPr lang="en-GB" sz="3000" kern="1200" dirty="0"/>
        </a:p>
        <a:p>
          <a:pPr marL="228600" lvl="1" indent="-228600" algn="l" defTabSz="1022350">
            <a:lnSpc>
              <a:spcPct val="90000"/>
            </a:lnSpc>
            <a:spcBef>
              <a:spcPct val="0"/>
            </a:spcBef>
            <a:spcAft>
              <a:spcPct val="15000"/>
            </a:spcAft>
            <a:buChar char="••"/>
          </a:pPr>
          <a:r>
            <a:rPr lang="en-GB" sz="2300" kern="1200" dirty="0" smtClean="0"/>
            <a:t>Attempts to provide a reason why corporations </a:t>
          </a:r>
          <a:r>
            <a:rPr lang="en-GB" sz="2300" i="1" kern="1200" dirty="0" smtClean="0"/>
            <a:t>should </a:t>
          </a:r>
          <a:r>
            <a:rPr lang="en-GB" sz="2300" i="0" kern="1200" dirty="0" smtClean="0"/>
            <a:t>take into account stakeholder interests</a:t>
          </a:r>
          <a:endParaRPr lang="en-GB" sz="2300" kern="1200" dirty="0"/>
        </a:p>
      </dsp:txBody>
      <dsp:txXfrm>
        <a:off x="1630773" y="0"/>
        <a:ext cx="5622514" cy="1801155"/>
      </dsp:txXfrm>
    </dsp:sp>
    <dsp:sp modelId="{E8273CA9-F4DF-492F-AD4E-E8F3A84D1F0E}">
      <dsp:nvSpPr>
        <dsp:cNvPr id="0" name=""/>
        <dsp:cNvSpPr/>
      </dsp:nvSpPr>
      <dsp:spPr>
        <a:xfrm>
          <a:off x="180115" y="180115"/>
          <a:ext cx="1450657" cy="1440924"/>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BCDE45-0D1F-4401-8C00-155A2223ECC5}">
      <dsp:nvSpPr>
        <dsp:cNvPr id="0" name=""/>
        <dsp:cNvSpPr/>
      </dsp:nvSpPr>
      <dsp:spPr>
        <a:xfrm>
          <a:off x="0" y="1981271"/>
          <a:ext cx="7253288" cy="18011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dirty="0" smtClean="0"/>
            <a:t>Descriptive Stakeholder Theory</a:t>
          </a:r>
          <a:endParaRPr lang="en-GB" sz="3000" kern="1200" dirty="0"/>
        </a:p>
        <a:p>
          <a:pPr marL="228600" lvl="1" indent="-228600" algn="l" defTabSz="1022350">
            <a:lnSpc>
              <a:spcPct val="90000"/>
            </a:lnSpc>
            <a:spcBef>
              <a:spcPct val="0"/>
            </a:spcBef>
            <a:spcAft>
              <a:spcPct val="15000"/>
            </a:spcAft>
            <a:buChar char="••"/>
          </a:pPr>
          <a:r>
            <a:rPr lang="en-GB" sz="2300" kern="1200" dirty="0" smtClean="0"/>
            <a:t>Attempts to ascertain whether (and how) corporations </a:t>
          </a:r>
          <a:r>
            <a:rPr lang="en-GB" sz="2300" i="1" kern="1200" dirty="0" smtClean="0"/>
            <a:t>actually </a:t>
          </a:r>
          <a:r>
            <a:rPr lang="en-GB" sz="2300" i="0" kern="1200" dirty="0" smtClean="0"/>
            <a:t>do take into account stakeholder interests</a:t>
          </a:r>
          <a:endParaRPr lang="en-GB" sz="2300" kern="1200" dirty="0"/>
        </a:p>
      </dsp:txBody>
      <dsp:txXfrm>
        <a:off x="1630773" y="1981271"/>
        <a:ext cx="5622514" cy="1801155"/>
      </dsp:txXfrm>
    </dsp:sp>
    <dsp:sp modelId="{938B95D9-1F0D-45A5-BC69-BF6B6FF496C9}">
      <dsp:nvSpPr>
        <dsp:cNvPr id="0" name=""/>
        <dsp:cNvSpPr/>
      </dsp:nvSpPr>
      <dsp:spPr>
        <a:xfrm>
          <a:off x="180115" y="2161386"/>
          <a:ext cx="1450657" cy="1440924"/>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B77DD7-64EE-4F66-9689-699DB6D5F7C2}">
      <dsp:nvSpPr>
        <dsp:cNvPr id="0" name=""/>
        <dsp:cNvSpPr/>
      </dsp:nvSpPr>
      <dsp:spPr>
        <a:xfrm>
          <a:off x="0" y="3962542"/>
          <a:ext cx="7253288" cy="18011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dirty="0" smtClean="0"/>
            <a:t>Instrumental Stakeholder Theory</a:t>
          </a:r>
          <a:endParaRPr lang="en-GB" sz="3000" kern="1200" dirty="0"/>
        </a:p>
        <a:p>
          <a:pPr marL="228600" lvl="1" indent="-228600" algn="l" defTabSz="1022350">
            <a:lnSpc>
              <a:spcPct val="90000"/>
            </a:lnSpc>
            <a:spcBef>
              <a:spcPct val="0"/>
            </a:spcBef>
            <a:spcAft>
              <a:spcPct val="15000"/>
            </a:spcAft>
            <a:buChar char="••"/>
          </a:pPr>
          <a:r>
            <a:rPr lang="en-GB" sz="2300" kern="1200" dirty="0" smtClean="0"/>
            <a:t>Attempts to answer the question of whether it is </a:t>
          </a:r>
          <a:r>
            <a:rPr lang="en-GB" sz="2300" i="1" kern="1200" dirty="0" smtClean="0"/>
            <a:t>beneficial </a:t>
          </a:r>
          <a:r>
            <a:rPr lang="en-GB" sz="2300" i="0" kern="1200" dirty="0" smtClean="0"/>
            <a:t>for the corporation to take into account stakeholder interests</a:t>
          </a:r>
          <a:endParaRPr lang="en-GB" sz="2300" kern="1200" dirty="0"/>
        </a:p>
      </dsp:txBody>
      <dsp:txXfrm>
        <a:off x="1630773" y="3962542"/>
        <a:ext cx="5622514" cy="1801155"/>
      </dsp:txXfrm>
    </dsp:sp>
    <dsp:sp modelId="{5319E619-E158-4E3B-A4B1-59C12852997D}">
      <dsp:nvSpPr>
        <dsp:cNvPr id="0" name=""/>
        <dsp:cNvSpPr/>
      </dsp:nvSpPr>
      <dsp:spPr>
        <a:xfrm>
          <a:off x="180115" y="4142657"/>
          <a:ext cx="1450657" cy="1440924"/>
        </a:xfrm>
        <a:prstGeom prst="roundRect">
          <a:avLst>
            <a:gd name="adj" fmla="val 10000"/>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81CC466-C8F3-4850-BFBA-3C33DB1E0142}" type="datetimeFigureOut">
              <a:rPr lang="en-GB" smtClean="0"/>
              <a:t>12/03/2018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36AFA9-14EB-44AD-B4BA-C876BD241A61}" type="slidenum">
              <a:rPr lang="en-GB" smtClean="0"/>
              <a:t>‹#›</a:t>
            </a:fld>
            <a:endParaRPr lang="en-GB"/>
          </a:p>
        </p:txBody>
      </p:sp>
    </p:spTree>
    <p:extLst>
      <p:ext uri="{BB962C8B-B14F-4D97-AF65-F5344CB8AC3E}">
        <p14:creationId xmlns:p14="http://schemas.microsoft.com/office/powerpoint/2010/main" val="9075291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885BA874-28E2-4888-8CD3-AF16BF592A87}" type="datetimeFigureOut">
              <a:rPr lang="en-GB" smtClean="0"/>
              <a:t>12/03/2018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39A6B59-6B04-42C4-BE8E-96CB39D50A0B}" type="slidenum">
              <a:rPr lang="en-GB" smtClean="0"/>
              <a:t>‹#›</a:t>
            </a:fld>
            <a:endParaRPr lang="en-GB"/>
          </a:p>
        </p:txBody>
      </p:sp>
    </p:spTree>
    <p:extLst>
      <p:ext uri="{BB962C8B-B14F-4D97-AF65-F5344CB8AC3E}">
        <p14:creationId xmlns:p14="http://schemas.microsoft.com/office/powerpoint/2010/main" val="3703444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“Businesses should only be run in the interests of their owners.2 Milton Friedman</a:t>
            </a:r>
            <a:endParaRPr lang="en-GB" dirty="0"/>
          </a:p>
        </p:txBody>
      </p:sp>
      <p:sp>
        <p:nvSpPr>
          <p:cNvPr id="4" name="Slide Number Placeholder 3"/>
          <p:cNvSpPr>
            <a:spLocks noGrp="1"/>
          </p:cNvSpPr>
          <p:nvPr>
            <p:ph type="sldNum" sz="quarter" idx="10"/>
          </p:nvPr>
        </p:nvSpPr>
        <p:spPr/>
        <p:txBody>
          <a:bodyPr/>
          <a:lstStyle/>
          <a:p>
            <a:fld id="{139A6B59-6B04-42C4-BE8E-96CB39D50A0B}" type="slidenum">
              <a:rPr lang="en-GB" smtClean="0"/>
              <a:t>8</a:t>
            </a:fld>
            <a:endParaRPr lang="en-GB"/>
          </a:p>
        </p:txBody>
      </p:sp>
    </p:spTree>
    <p:extLst>
      <p:ext uri="{BB962C8B-B14F-4D97-AF65-F5344CB8AC3E}">
        <p14:creationId xmlns:p14="http://schemas.microsoft.com/office/powerpoint/2010/main" val="2367828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9A6B59-6B04-42C4-BE8E-96CB39D50A0B}" type="slidenum">
              <a:rPr lang="en-GB" smtClean="0"/>
              <a:t>15</a:t>
            </a:fld>
            <a:endParaRPr lang="en-GB"/>
          </a:p>
        </p:txBody>
      </p:sp>
    </p:spTree>
    <p:extLst>
      <p:ext uri="{BB962C8B-B14F-4D97-AF65-F5344CB8AC3E}">
        <p14:creationId xmlns:p14="http://schemas.microsoft.com/office/powerpoint/2010/main" val="3492243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9A6B59-6B04-42C4-BE8E-96CB39D50A0B}" type="slidenum">
              <a:rPr lang="en-GB" smtClean="0"/>
              <a:t>17</a:t>
            </a:fld>
            <a:endParaRPr lang="en-GB"/>
          </a:p>
        </p:txBody>
      </p:sp>
    </p:spTree>
    <p:extLst>
      <p:ext uri="{BB962C8B-B14F-4D97-AF65-F5344CB8AC3E}">
        <p14:creationId xmlns:p14="http://schemas.microsoft.com/office/powerpoint/2010/main" val="381842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59E0567-4F11-4822-AA67-6E43567C0D5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3487457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59E0567-4F11-4822-AA67-6E43567C0D5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406412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9E0567-4F11-4822-AA67-6E43567C0D5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3749607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59E0567-4F11-4822-AA67-6E43567C0D5E}"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4062958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59E0567-4F11-4822-AA67-6E43567C0D5E}" type="datetimeFigureOut">
              <a:rPr lang="en-GB" smtClean="0"/>
              <a:t>12/03/2018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305998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59E0567-4F11-4822-AA67-6E43567C0D5E}" type="datetimeFigureOut">
              <a:rPr lang="en-GB" smtClean="0"/>
              <a:t>12/03/2018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1685847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9E0567-4F11-4822-AA67-6E43567C0D5E}" type="datetimeFigureOut">
              <a:rPr lang="en-GB" smtClean="0"/>
              <a:t>12/03/2018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2605032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9E0567-4F11-4822-AA67-6E43567C0D5E}"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953234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9E0567-4F11-4822-AA67-6E43567C0D5E}"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3924684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59E0567-4F11-4822-AA67-6E43567C0D5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337135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59E0567-4F11-4822-AA67-6E43567C0D5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4650C-155E-47D5-AC38-BCF954122360}" type="slidenum">
              <a:rPr lang="en-GB" smtClean="0"/>
              <a:t>‹#›</a:t>
            </a:fld>
            <a:endParaRPr lang="en-GB"/>
          </a:p>
        </p:txBody>
      </p:sp>
    </p:spTree>
    <p:extLst>
      <p:ext uri="{BB962C8B-B14F-4D97-AF65-F5344CB8AC3E}">
        <p14:creationId xmlns:p14="http://schemas.microsoft.com/office/powerpoint/2010/main" val="2080206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9E0567-4F11-4822-AA67-6E43567C0D5E}" type="datetimeFigureOut">
              <a:rPr lang="en-GB" smtClean="0"/>
              <a:t>12/03/2018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34650C-155E-47D5-AC38-BCF954122360}" type="slidenum">
              <a:rPr lang="en-GB" smtClean="0"/>
              <a:t>‹#›</a:t>
            </a:fld>
            <a:endParaRPr lang="en-GB"/>
          </a:p>
        </p:txBody>
      </p:sp>
    </p:spTree>
    <p:extLst>
      <p:ext uri="{BB962C8B-B14F-4D97-AF65-F5344CB8AC3E}">
        <p14:creationId xmlns:p14="http://schemas.microsoft.com/office/powerpoint/2010/main" val="12178613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youtu.be/7dugfwJthBY"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hyperlink" Target="Powerpoint%2021st%20March%202018%20Stakeholders%20and%20Business%20Ethics.pptx"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Ethics</a:t>
            </a:r>
            <a:endParaRPr lang="en-GB" dirty="0"/>
          </a:p>
        </p:txBody>
      </p:sp>
      <p:sp>
        <p:nvSpPr>
          <p:cNvPr id="3" name="Subtitle 2"/>
          <p:cNvSpPr>
            <a:spLocks noGrp="1"/>
          </p:cNvSpPr>
          <p:nvPr>
            <p:ph type="subTitle" idx="1"/>
          </p:nvPr>
        </p:nvSpPr>
        <p:spPr/>
        <p:txBody>
          <a:bodyPr/>
          <a:lstStyle/>
          <a:p>
            <a:r>
              <a:rPr lang="en-GB" dirty="0" smtClean="0"/>
              <a:t>Stakeholders and Ethics</a:t>
            </a:r>
            <a:endParaRPr lang="en-GB" dirty="0"/>
          </a:p>
        </p:txBody>
      </p:sp>
    </p:spTree>
    <p:extLst>
      <p:ext uri="{BB962C8B-B14F-4D97-AF65-F5344CB8AC3E}">
        <p14:creationId xmlns:p14="http://schemas.microsoft.com/office/powerpoint/2010/main" val="2849184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94375"/>
          </a:xfrm>
        </p:spPr>
        <p:txBody>
          <a:bodyPr>
            <a:normAutofit fontScale="90000"/>
          </a:bodyPr>
          <a:lstStyle/>
          <a:p>
            <a:pPr algn="ct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b="1" u="sng" dirty="0" smtClean="0"/>
              <a:t>Learning Objectives</a:t>
            </a:r>
            <a:r>
              <a:rPr lang="en-GB" dirty="0"/>
              <a:t/>
            </a:r>
            <a:br>
              <a:rPr lang="en-GB" dirty="0"/>
            </a:br>
            <a:r>
              <a:rPr lang="en-GB" dirty="0" smtClean="0"/>
              <a:t/>
            </a:r>
            <a:br>
              <a:rPr lang="en-GB" dirty="0" smtClean="0"/>
            </a:br>
            <a:r>
              <a:rPr lang="en-GB" dirty="0" smtClean="0"/>
              <a:t>Use our critical thinking and problem solving skills to contemplate ethical scenarios</a:t>
            </a:r>
            <a:br>
              <a:rPr lang="en-GB" dirty="0" smtClean="0"/>
            </a:br>
            <a:r>
              <a:rPr lang="en-GB" dirty="0" smtClean="0"/>
              <a:t/>
            </a:r>
            <a:br>
              <a:rPr lang="en-GB" dirty="0" smtClean="0"/>
            </a:br>
            <a:r>
              <a:rPr lang="en-GB" dirty="0" smtClean="0"/>
              <a:t>Understand and critique numerous Stakeholder Theories including, Freeman and Friedman.</a:t>
            </a:r>
            <a:br>
              <a:rPr lang="en-GB" dirty="0" smtClean="0"/>
            </a:br>
            <a:r>
              <a:rPr lang="en-GB" dirty="0"/>
              <a:t/>
            </a:r>
            <a:br>
              <a:rPr lang="en-GB" dirty="0"/>
            </a:br>
            <a:r>
              <a:rPr lang="en-GB" dirty="0" smtClean="0"/>
              <a:t>Discuss and critique how stakeholders can have an influence on ethics.</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a:t/>
            </a:r>
            <a:br>
              <a:rPr lang="en-GB" dirty="0"/>
            </a:br>
            <a:endParaRPr lang="en-GB" dirty="0"/>
          </a:p>
        </p:txBody>
      </p:sp>
    </p:spTree>
    <p:extLst>
      <p:ext uri="{BB962C8B-B14F-4D97-AF65-F5344CB8AC3E}">
        <p14:creationId xmlns:p14="http://schemas.microsoft.com/office/powerpoint/2010/main" val="28464132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Warm up Questions…</a:t>
            </a:r>
            <a:br>
              <a:rPr lang="en-GB" dirty="0" smtClean="0"/>
            </a:br>
            <a:endParaRPr lang="en-GB" dirty="0"/>
          </a:p>
        </p:txBody>
      </p:sp>
      <p:sp>
        <p:nvSpPr>
          <p:cNvPr id="3" name="Rectangle 2"/>
          <p:cNvSpPr/>
          <p:nvPr/>
        </p:nvSpPr>
        <p:spPr>
          <a:xfrm>
            <a:off x="431800" y="2346236"/>
            <a:ext cx="11506200" cy="1569660"/>
          </a:xfrm>
          <a:prstGeom prst="rect">
            <a:avLst/>
          </a:prstGeom>
        </p:spPr>
        <p:txBody>
          <a:bodyPr wrap="square">
            <a:spAutoFit/>
          </a:bodyPr>
          <a:lstStyle/>
          <a:p>
            <a:r>
              <a:rPr lang="en-GB" sz="3200" dirty="0" smtClean="0"/>
              <a:t>Question 1: If you knew a woman who was pregnant, who had eight children already, three who were deaf, two who were blind, and she had syphilis, would you recommend that she have an abortion?</a:t>
            </a:r>
            <a:endParaRPr lang="en-GB" sz="3200" dirty="0"/>
          </a:p>
        </p:txBody>
      </p:sp>
    </p:spTree>
    <p:extLst>
      <p:ext uri="{BB962C8B-B14F-4D97-AF65-F5344CB8AC3E}">
        <p14:creationId xmlns:p14="http://schemas.microsoft.com/office/powerpoint/2010/main" val="23147490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749300" y="1305342"/>
            <a:ext cx="11214100" cy="4524315"/>
          </a:xfrm>
          <a:prstGeom prst="rect">
            <a:avLst/>
          </a:prstGeom>
        </p:spPr>
        <p:txBody>
          <a:bodyPr wrap="square">
            <a:spAutoFit/>
          </a:bodyPr>
          <a:lstStyle/>
          <a:p>
            <a:r>
              <a:rPr lang="en-GB" sz="2400" dirty="0" smtClean="0"/>
              <a:t>Question 2</a:t>
            </a:r>
            <a:r>
              <a:rPr lang="en-GB" sz="2400" dirty="0" smtClean="0"/>
              <a:t>:</a:t>
            </a:r>
          </a:p>
          <a:p>
            <a:r>
              <a:rPr lang="en-GB" sz="2400" dirty="0" smtClean="0"/>
              <a:t> </a:t>
            </a:r>
            <a:r>
              <a:rPr lang="en-GB" sz="2400" dirty="0" smtClean="0"/>
              <a:t>It is time to elect the world leader, and yours is the deciding vote. Here are the facts about the three leading candidates:</a:t>
            </a:r>
          </a:p>
          <a:p>
            <a:endParaRPr lang="en-GB" sz="2400" dirty="0" smtClean="0"/>
          </a:p>
          <a:p>
            <a:r>
              <a:rPr lang="en-GB" sz="2400" dirty="0" smtClean="0"/>
              <a:t>• Candidate A: He associates with crooked politicians, and consults with astrologers. He's had two mistresses. He also chain smokes and drinks up to ten Martinis a day.</a:t>
            </a:r>
          </a:p>
          <a:p>
            <a:endParaRPr lang="en-GB" sz="2400" dirty="0" smtClean="0"/>
          </a:p>
          <a:p>
            <a:r>
              <a:rPr lang="en-GB" sz="2400" dirty="0" smtClean="0"/>
              <a:t>• Candidate B: He was ejected from office twice, sleeps until noon, used opium in college and drinks a large amounts of whisky every evening.</a:t>
            </a:r>
          </a:p>
          <a:p>
            <a:endParaRPr lang="en-GB" sz="2400" dirty="0" smtClean="0"/>
          </a:p>
          <a:p>
            <a:r>
              <a:rPr lang="en-GB" sz="2400" dirty="0" smtClean="0"/>
              <a:t>• Candidate C: He is a decorated war hero. He's a vegetarian, doesn't smoke, drinks an occasional beer and hasn't been unfaithful.</a:t>
            </a:r>
            <a:endParaRPr lang="en-GB" sz="2400" dirty="0"/>
          </a:p>
        </p:txBody>
      </p:sp>
    </p:spTree>
    <p:extLst>
      <p:ext uri="{BB962C8B-B14F-4D97-AF65-F5344CB8AC3E}">
        <p14:creationId xmlns:p14="http://schemas.microsoft.com/office/powerpoint/2010/main" val="6756837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That baby….</a:t>
            </a:r>
            <a:endParaRPr lang="en-GB" dirty="0"/>
          </a:p>
        </p:txBody>
      </p:sp>
      <p:pic>
        <p:nvPicPr>
          <p:cNvPr id="3" name="Picture 2"/>
          <p:cNvPicPr>
            <a:picLocks noChangeAspect="1"/>
          </p:cNvPicPr>
          <p:nvPr/>
        </p:nvPicPr>
        <p:blipFill>
          <a:blip r:embed="rId2"/>
          <a:stretch>
            <a:fillRect/>
          </a:stretch>
        </p:blipFill>
        <p:spPr>
          <a:xfrm>
            <a:off x="3263900" y="1943100"/>
            <a:ext cx="5070475" cy="3120292"/>
          </a:xfrm>
          <a:prstGeom prst="rect">
            <a:avLst/>
          </a:prstGeom>
        </p:spPr>
      </p:pic>
      <p:sp>
        <p:nvSpPr>
          <p:cNvPr id="4" name="TextBox 3"/>
          <p:cNvSpPr txBox="1"/>
          <p:nvPr/>
        </p:nvSpPr>
        <p:spPr>
          <a:xfrm>
            <a:off x="4813300" y="5315804"/>
            <a:ext cx="4305300" cy="584775"/>
          </a:xfrm>
          <a:prstGeom prst="rect">
            <a:avLst/>
          </a:prstGeom>
          <a:noFill/>
        </p:spPr>
        <p:txBody>
          <a:bodyPr wrap="square" rtlCol="0">
            <a:spAutoFit/>
          </a:bodyPr>
          <a:lstStyle/>
          <a:p>
            <a:r>
              <a:rPr lang="en-GB" sz="3200" dirty="0" smtClean="0">
                <a:solidFill>
                  <a:srgbClr val="FF0000"/>
                </a:solidFill>
              </a:rPr>
              <a:t>Beethoven</a:t>
            </a:r>
            <a:r>
              <a:rPr lang="en-GB" dirty="0" smtClean="0">
                <a:solidFill>
                  <a:srgbClr val="FF0000"/>
                </a:solidFill>
              </a:rPr>
              <a:t> </a:t>
            </a:r>
            <a:endParaRPr lang="en-GB" dirty="0">
              <a:solidFill>
                <a:srgbClr val="FF0000"/>
              </a:solidFill>
            </a:endParaRPr>
          </a:p>
        </p:txBody>
      </p:sp>
    </p:spTree>
    <p:extLst>
      <p:ext uri="{BB962C8B-B14F-4D97-AF65-F5344CB8AC3E}">
        <p14:creationId xmlns:p14="http://schemas.microsoft.com/office/powerpoint/2010/main" val="1442902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0" y="71884"/>
            <a:ext cx="6096000" cy="923330"/>
          </a:xfrm>
          <a:prstGeom prst="rect">
            <a:avLst/>
          </a:prstGeom>
        </p:spPr>
        <p:txBody>
          <a:bodyPr>
            <a:spAutoFit/>
          </a:bodyPr>
          <a:lstStyle/>
          <a:p>
            <a:r>
              <a:rPr lang="en-GB" b="1" u="sng" dirty="0" smtClean="0"/>
              <a:t>Candidate A</a:t>
            </a:r>
            <a:r>
              <a:rPr lang="en-GB" dirty="0" smtClean="0"/>
              <a:t>: Associates with crooked politicians, and consults with astrologists. He’s had two mistresses. He also chain smokes and drinks 8 to 10 martinis a day.</a:t>
            </a:r>
            <a:endParaRPr lang="en-GB" dirty="0"/>
          </a:p>
        </p:txBody>
      </p:sp>
      <p:pic>
        <p:nvPicPr>
          <p:cNvPr id="3" name="Picture 2"/>
          <p:cNvPicPr>
            <a:picLocks noChangeAspect="1"/>
          </p:cNvPicPr>
          <p:nvPr/>
        </p:nvPicPr>
        <p:blipFill>
          <a:blip r:embed="rId2"/>
          <a:stretch>
            <a:fillRect/>
          </a:stretch>
        </p:blipFill>
        <p:spPr>
          <a:xfrm>
            <a:off x="1320800" y="985837"/>
            <a:ext cx="2933700" cy="1562100"/>
          </a:xfrm>
          <a:prstGeom prst="rect">
            <a:avLst/>
          </a:prstGeom>
        </p:spPr>
      </p:pic>
      <p:sp>
        <p:nvSpPr>
          <p:cNvPr id="4" name="TextBox 3"/>
          <p:cNvSpPr txBox="1"/>
          <p:nvPr/>
        </p:nvSpPr>
        <p:spPr>
          <a:xfrm>
            <a:off x="1739900" y="2582108"/>
            <a:ext cx="2095500" cy="369332"/>
          </a:xfrm>
          <a:prstGeom prst="rect">
            <a:avLst/>
          </a:prstGeom>
          <a:noFill/>
        </p:spPr>
        <p:txBody>
          <a:bodyPr wrap="square" rtlCol="0">
            <a:spAutoFit/>
          </a:bodyPr>
          <a:lstStyle/>
          <a:p>
            <a:r>
              <a:rPr lang="en-GB" dirty="0" smtClean="0">
                <a:solidFill>
                  <a:srgbClr val="FF0000"/>
                </a:solidFill>
              </a:rPr>
              <a:t>Franklin D Roosevelt </a:t>
            </a:r>
            <a:endParaRPr lang="en-GB" dirty="0">
              <a:solidFill>
                <a:srgbClr val="FF0000"/>
              </a:solidFill>
            </a:endParaRPr>
          </a:p>
        </p:txBody>
      </p:sp>
      <p:sp>
        <p:nvSpPr>
          <p:cNvPr id="5" name="Rectangle 4"/>
          <p:cNvSpPr/>
          <p:nvPr/>
        </p:nvSpPr>
        <p:spPr>
          <a:xfrm>
            <a:off x="6096000" y="14215"/>
            <a:ext cx="6096000" cy="923330"/>
          </a:xfrm>
          <a:prstGeom prst="rect">
            <a:avLst/>
          </a:prstGeom>
        </p:spPr>
        <p:txBody>
          <a:bodyPr>
            <a:spAutoFit/>
          </a:bodyPr>
          <a:lstStyle/>
          <a:p>
            <a:r>
              <a:rPr lang="en-GB" b="1" u="sng" dirty="0" smtClean="0"/>
              <a:t>Candidate B</a:t>
            </a:r>
            <a:r>
              <a:rPr lang="en-GB" dirty="0" smtClean="0"/>
              <a:t>: He was kicked out of office twice, sleeps until noon, used opium in college and drinks a quart of whisky every evening</a:t>
            </a:r>
            <a:endParaRPr lang="en-GB" dirty="0"/>
          </a:p>
        </p:txBody>
      </p:sp>
      <p:pic>
        <p:nvPicPr>
          <p:cNvPr id="6" name="Picture 5"/>
          <p:cNvPicPr>
            <a:picLocks noChangeAspect="1"/>
          </p:cNvPicPr>
          <p:nvPr/>
        </p:nvPicPr>
        <p:blipFill>
          <a:blip r:embed="rId3"/>
          <a:stretch>
            <a:fillRect/>
          </a:stretch>
        </p:blipFill>
        <p:spPr>
          <a:xfrm>
            <a:off x="7816056" y="686705"/>
            <a:ext cx="3125787" cy="2080069"/>
          </a:xfrm>
          <a:prstGeom prst="rect">
            <a:avLst/>
          </a:prstGeom>
        </p:spPr>
      </p:pic>
      <p:sp>
        <p:nvSpPr>
          <p:cNvPr id="7" name="TextBox 6"/>
          <p:cNvSpPr txBox="1"/>
          <p:nvPr/>
        </p:nvSpPr>
        <p:spPr>
          <a:xfrm>
            <a:off x="9144000" y="2951440"/>
            <a:ext cx="1841500" cy="368300"/>
          </a:xfrm>
          <a:prstGeom prst="rect">
            <a:avLst/>
          </a:prstGeom>
          <a:noFill/>
        </p:spPr>
        <p:txBody>
          <a:bodyPr wrap="square" rtlCol="0">
            <a:spAutoFit/>
          </a:bodyPr>
          <a:lstStyle/>
          <a:p>
            <a:r>
              <a:rPr lang="en-GB" dirty="0" smtClean="0">
                <a:solidFill>
                  <a:srgbClr val="FF0000"/>
                </a:solidFill>
              </a:rPr>
              <a:t>Winston Churchill</a:t>
            </a:r>
            <a:endParaRPr lang="en-GB" dirty="0">
              <a:solidFill>
                <a:srgbClr val="FF0000"/>
              </a:solidFill>
            </a:endParaRPr>
          </a:p>
        </p:txBody>
      </p:sp>
      <p:sp>
        <p:nvSpPr>
          <p:cNvPr id="8" name="Rectangle 7"/>
          <p:cNvSpPr/>
          <p:nvPr/>
        </p:nvSpPr>
        <p:spPr>
          <a:xfrm>
            <a:off x="2787650" y="3268988"/>
            <a:ext cx="6096000" cy="923330"/>
          </a:xfrm>
          <a:prstGeom prst="rect">
            <a:avLst/>
          </a:prstGeom>
        </p:spPr>
        <p:txBody>
          <a:bodyPr>
            <a:spAutoFit/>
          </a:bodyPr>
          <a:lstStyle/>
          <a:p>
            <a:r>
              <a:rPr lang="en-GB" dirty="0" smtClean="0"/>
              <a:t>Candidate C: He is a decorated war hero. He’s a vegetarian, doesn’t smoke, drinks an occasional beer and hasn’t had any extramarital affairs.</a:t>
            </a:r>
            <a:endParaRPr lang="en-GB" dirty="0"/>
          </a:p>
        </p:txBody>
      </p:sp>
      <p:pic>
        <p:nvPicPr>
          <p:cNvPr id="9" name="Picture 8"/>
          <p:cNvPicPr>
            <a:picLocks noChangeAspect="1"/>
          </p:cNvPicPr>
          <p:nvPr/>
        </p:nvPicPr>
        <p:blipFill>
          <a:blip r:embed="rId4"/>
          <a:stretch>
            <a:fillRect/>
          </a:stretch>
        </p:blipFill>
        <p:spPr>
          <a:xfrm>
            <a:off x="4476750" y="4333577"/>
            <a:ext cx="1943100" cy="2352675"/>
          </a:xfrm>
          <a:prstGeom prst="rect">
            <a:avLst/>
          </a:prstGeom>
        </p:spPr>
      </p:pic>
      <p:sp>
        <p:nvSpPr>
          <p:cNvPr id="10" name="TextBox 9"/>
          <p:cNvSpPr txBox="1"/>
          <p:nvPr/>
        </p:nvSpPr>
        <p:spPr>
          <a:xfrm>
            <a:off x="6616700" y="5651183"/>
            <a:ext cx="2882900" cy="369332"/>
          </a:xfrm>
          <a:prstGeom prst="rect">
            <a:avLst/>
          </a:prstGeom>
          <a:noFill/>
        </p:spPr>
        <p:txBody>
          <a:bodyPr wrap="square" rtlCol="0">
            <a:spAutoFit/>
          </a:bodyPr>
          <a:lstStyle/>
          <a:p>
            <a:r>
              <a:rPr lang="en-GB" dirty="0" smtClean="0">
                <a:solidFill>
                  <a:srgbClr val="FF0000"/>
                </a:solidFill>
              </a:rPr>
              <a:t>Adolf Hitler</a:t>
            </a:r>
            <a:endParaRPr lang="en-GB" dirty="0">
              <a:solidFill>
                <a:srgbClr val="FF0000"/>
              </a:solidFill>
            </a:endParaRPr>
          </a:p>
        </p:txBody>
      </p:sp>
    </p:spTree>
    <p:extLst>
      <p:ext uri="{BB962C8B-B14F-4D97-AF65-F5344CB8AC3E}">
        <p14:creationId xmlns:p14="http://schemas.microsoft.com/office/powerpoint/2010/main" val="61387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fltVal val="0"/>
                                          </p:val>
                                        </p:tav>
                                        <p:tav tm="100000">
                                          <p:val>
                                            <p:strVal val="#ppt_w"/>
                                          </p:val>
                                        </p:tav>
                                      </p:tavLst>
                                    </p:anim>
                                    <p:anim calcmode="lin" valueType="num">
                                      <p:cBhvr>
                                        <p:cTn id="15" dur="1000" fill="hold"/>
                                        <p:tgtEl>
                                          <p:spTgt spid="3"/>
                                        </p:tgtEl>
                                        <p:attrNameLst>
                                          <p:attrName>ppt_h</p:attrName>
                                        </p:attrNameLst>
                                      </p:cBhvr>
                                      <p:tavLst>
                                        <p:tav tm="0">
                                          <p:val>
                                            <p:fltVal val="0"/>
                                          </p:val>
                                        </p:tav>
                                        <p:tav tm="100000">
                                          <p:val>
                                            <p:strVal val="#ppt_h"/>
                                          </p:val>
                                        </p:tav>
                                      </p:tavLst>
                                    </p:anim>
                                    <p:anim calcmode="lin" valueType="num">
                                      <p:cBhvr>
                                        <p:cTn id="16" dur="1000" fill="hold"/>
                                        <p:tgtEl>
                                          <p:spTgt spid="3"/>
                                        </p:tgtEl>
                                        <p:attrNameLst>
                                          <p:attrName>style.rotation</p:attrName>
                                        </p:attrNameLst>
                                      </p:cBhvr>
                                      <p:tavLst>
                                        <p:tav tm="0">
                                          <p:val>
                                            <p:fltVal val="90"/>
                                          </p:val>
                                        </p:tav>
                                        <p:tav tm="100000">
                                          <p:val>
                                            <p:fltVal val="0"/>
                                          </p:val>
                                        </p:tav>
                                      </p:tavLst>
                                    </p:anim>
                                    <p:animEffect transition="in" filter="fade">
                                      <p:cBhvr>
                                        <p:cTn id="17" dur="10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p:cTn id="33" dur="1000" fill="hold"/>
                                        <p:tgtEl>
                                          <p:spTgt spid="6"/>
                                        </p:tgtEl>
                                        <p:attrNameLst>
                                          <p:attrName>ppt_w</p:attrName>
                                        </p:attrNameLst>
                                      </p:cBhvr>
                                      <p:tavLst>
                                        <p:tav tm="0">
                                          <p:val>
                                            <p:fltVal val="0"/>
                                          </p:val>
                                        </p:tav>
                                        <p:tav tm="100000">
                                          <p:val>
                                            <p:strVal val="#ppt_w"/>
                                          </p:val>
                                        </p:tav>
                                      </p:tavLst>
                                    </p:anim>
                                    <p:anim calcmode="lin" valueType="num">
                                      <p:cBhvr>
                                        <p:cTn id="34" dur="1000" fill="hold"/>
                                        <p:tgtEl>
                                          <p:spTgt spid="6"/>
                                        </p:tgtEl>
                                        <p:attrNameLst>
                                          <p:attrName>ppt_h</p:attrName>
                                        </p:attrNameLst>
                                      </p:cBhvr>
                                      <p:tavLst>
                                        <p:tav tm="0">
                                          <p:val>
                                            <p:fltVal val="0"/>
                                          </p:val>
                                        </p:tav>
                                        <p:tav tm="100000">
                                          <p:val>
                                            <p:strVal val="#ppt_h"/>
                                          </p:val>
                                        </p:tav>
                                      </p:tavLst>
                                    </p:anim>
                                    <p:anim calcmode="lin" valueType="num">
                                      <p:cBhvr>
                                        <p:cTn id="35" dur="1000" fill="hold"/>
                                        <p:tgtEl>
                                          <p:spTgt spid="6"/>
                                        </p:tgtEl>
                                        <p:attrNameLst>
                                          <p:attrName>style.rotation</p:attrName>
                                        </p:attrNameLst>
                                      </p:cBhvr>
                                      <p:tavLst>
                                        <p:tav tm="0">
                                          <p:val>
                                            <p:fltVal val="90"/>
                                          </p:val>
                                        </p:tav>
                                        <p:tav tm="100000">
                                          <p:val>
                                            <p:fltVal val="0"/>
                                          </p:val>
                                        </p:tav>
                                      </p:tavLst>
                                    </p:anim>
                                    <p:animEffect transition="in" filter="fade">
                                      <p:cBhvr>
                                        <p:cTn id="36" dur="1000"/>
                                        <p:tgtEl>
                                          <p:spTgt spid="6"/>
                                        </p:tgtEl>
                                      </p:cBhvr>
                                    </p:animEffec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fade">
                                      <p:cBhvr>
                                        <p:cTn id="41" dur="1000"/>
                                        <p:tgtEl>
                                          <p:spTgt spid="7"/>
                                        </p:tgtEl>
                                      </p:cBhvr>
                                    </p:animEffect>
                                    <p:anim calcmode="lin" valueType="num">
                                      <p:cBhvr>
                                        <p:cTn id="42" dur="1000" fill="hold"/>
                                        <p:tgtEl>
                                          <p:spTgt spid="7"/>
                                        </p:tgtEl>
                                        <p:attrNameLst>
                                          <p:attrName>ppt_x</p:attrName>
                                        </p:attrNameLst>
                                      </p:cBhvr>
                                      <p:tavLst>
                                        <p:tav tm="0">
                                          <p:val>
                                            <p:strVal val="#ppt_x"/>
                                          </p:val>
                                        </p:tav>
                                        <p:tav tm="100000">
                                          <p:val>
                                            <p:strVal val="#ppt_x"/>
                                          </p:val>
                                        </p:tav>
                                      </p:tavLst>
                                    </p:anim>
                                    <p:anim calcmode="lin" valueType="num">
                                      <p:cBhvr>
                                        <p:cTn id="4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fade">
                                      <p:cBhvr>
                                        <p:cTn id="48" dur="1000"/>
                                        <p:tgtEl>
                                          <p:spTgt spid="8"/>
                                        </p:tgtEl>
                                      </p:cBhvr>
                                    </p:animEffect>
                                    <p:anim calcmode="lin" valueType="num">
                                      <p:cBhvr>
                                        <p:cTn id="49" dur="1000" fill="hold"/>
                                        <p:tgtEl>
                                          <p:spTgt spid="8"/>
                                        </p:tgtEl>
                                        <p:attrNameLst>
                                          <p:attrName>ppt_x</p:attrName>
                                        </p:attrNameLst>
                                      </p:cBhvr>
                                      <p:tavLst>
                                        <p:tav tm="0">
                                          <p:val>
                                            <p:strVal val="#ppt_x"/>
                                          </p:val>
                                        </p:tav>
                                        <p:tav tm="100000">
                                          <p:val>
                                            <p:strVal val="#ppt_x"/>
                                          </p:val>
                                        </p:tav>
                                      </p:tavLst>
                                    </p:anim>
                                    <p:anim calcmode="lin" valueType="num">
                                      <p:cBhvr>
                                        <p:cTn id="5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p:cTn id="55" dur="1000" fill="hold"/>
                                        <p:tgtEl>
                                          <p:spTgt spid="9"/>
                                        </p:tgtEl>
                                        <p:attrNameLst>
                                          <p:attrName>ppt_w</p:attrName>
                                        </p:attrNameLst>
                                      </p:cBhvr>
                                      <p:tavLst>
                                        <p:tav tm="0">
                                          <p:val>
                                            <p:fltVal val="0"/>
                                          </p:val>
                                        </p:tav>
                                        <p:tav tm="100000">
                                          <p:val>
                                            <p:strVal val="#ppt_w"/>
                                          </p:val>
                                        </p:tav>
                                      </p:tavLst>
                                    </p:anim>
                                    <p:anim calcmode="lin" valueType="num">
                                      <p:cBhvr>
                                        <p:cTn id="56" dur="1000" fill="hold"/>
                                        <p:tgtEl>
                                          <p:spTgt spid="9"/>
                                        </p:tgtEl>
                                        <p:attrNameLst>
                                          <p:attrName>ppt_h</p:attrName>
                                        </p:attrNameLst>
                                      </p:cBhvr>
                                      <p:tavLst>
                                        <p:tav tm="0">
                                          <p:val>
                                            <p:fltVal val="0"/>
                                          </p:val>
                                        </p:tav>
                                        <p:tav tm="100000">
                                          <p:val>
                                            <p:strVal val="#ppt_h"/>
                                          </p:val>
                                        </p:tav>
                                      </p:tavLst>
                                    </p:anim>
                                    <p:anim calcmode="lin" valueType="num">
                                      <p:cBhvr>
                                        <p:cTn id="57" dur="1000" fill="hold"/>
                                        <p:tgtEl>
                                          <p:spTgt spid="9"/>
                                        </p:tgtEl>
                                        <p:attrNameLst>
                                          <p:attrName>style.rotation</p:attrName>
                                        </p:attrNameLst>
                                      </p:cBhvr>
                                      <p:tavLst>
                                        <p:tav tm="0">
                                          <p:val>
                                            <p:fltVal val="90"/>
                                          </p:val>
                                        </p:tav>
                                        <p:tav tm="100000">
                                          <p:val>
                                            <p:fltVal val="0"/>
                                          </p:val>
                                        </p:tav>
                                      </p:tavLst>
                                    </p:anim>
                                    <p:animEffect transition="in" filter="fade">
                                      <p:cBhvr>
                                        <p:cTn id="58" dur="1000"/>
                                        <p:tgtEl>
                                          <p:spTgt spid="9"/>
                                        </p:tgtEl>
                                      </p:cBhvr>
                                    </p:animEffect>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10"/>
                                        </p:tgtEl>
                                        <p:attrNameLst>
                                          <p:attrName>style.visibility</p:attrName>
                                        </p:attrNameLst>
                                      </p:cBhvr>
                                      <p:to>
                                        <p:strVal val="visible"/>
                                      </p:to>
                                    </p:set>
                                    <p:animEffect transition="in" filter="fade">
                                      <p:cBhvr>
                                        <p:cTn id="63" dur="1000"/>
                                        <p:tgtEl>
                                          <p:spTgt spid="10"/>
                                        </p:tgtEl>
                                      </p:cBhvr>
                                    </p:animEffect>
                                    <p:anim calcmode="lin" valueType="num">
                                      <p:cBhvr>
                                        <p:cTn id="64" dur="1000" fill="hold"/>
                                        <p:tgtEl>
                                          <p:spTgt spid="10"/>
                                        </p:tgtEl>
                                        <p:attrNameLst>
                                          <p:attrName>ppt_x</p:attrName>
                                        </p:attrNameLst>
                                      </p:cBhvr>
                                      <p:tavLst>
                                        <p:tav tm="0">
                                          <p:val>
                                            <p:strVal val="#ppt_x"/>
                                          </p:val>
                                        </p:tav>
                                        <p:tav tm="100000">
                                          <p:val>
                                            <p:strVal val="#ppt_x"/>
                                          </p:val>
                                        </p:tav>
                                      </p:tavLst>
                                    </p:anim>
                                    <p:anim calcmode="lin" valueType="num">
                                      <p:cBhvr>
                                        <p:cTn id="6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P spid="8"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Theory </a:t>
            </a:r>
            <a:endParaRPr lang="en-GB" dirty="0"/>
          </a:p>
        </p:txBody>
      </p:sp>
    </p:spTree>
    <p:extLst>
      <p:ext uri="{BB962C8B-B14F-4D97-AF65-F5344CB8AC3E}">
        <p14:creationId xmlns:p14="http://schemas.microsoft.com/office/powerpoint/2010/main" val="1409791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92242" y="4279900"/>
            <a:ext cx="5116345" cy="2349500"/>
          </a:xfrm>
          <a:prstGeom prst="rect">
            <a:avLst/>
          </a:prstGeom>
        </p:spPr>
      </p:pic>
      <p:sp>
        <p:nvSpPr>
          <p:cNvPr id="4" name="Oval Callout 3"/>
          <p:cNvSpPr/>
          <p:nvPr/>
        </p:nvSpPr>
        <p:spPr>
          <a:xfrm>
            <a:off x="4076700" y="242888"/>
            <a:ext cx="7975600" cy="4800600"/>
          </a:xfrm>
          <a:prstGeom prst="wedgeEllipseCallout">
            <a:avLst>
              <a:gd name="adj1" fmla="val -57029"/>
              <a:gd name="adj2" fmla="val 462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"There is one and only one social responsibility of business – to use its resources and engage in activities designed to increase its profits so long as it stays within the rules of the game, which is to say, engages in open and free competition without deception or fraud.“ Friedman</a:t>
            </a:r>
            <a:endParaRPr lang="en-GB" sz="2800" dirty="0"/>
          </a:p>
        </p:txBody>
      </p:sp>
      <p:sp>
        <p:nvSpPr>
          <p:cNvPr id="5" name="Title 1"/>
          <p:cNvSpPr>
            <a:spLocks noGrp="1"/>
          </p:cNvSpPr>
          <p:nvPr>
            <p:ph type="title"/>
          </p:nvPr>
        </p:nvSpPr>
        <p:spPr>
          <a:xfrm>
            <a:off x="114300" y="0"/>
            <a:ext cx="4978400" cy="1006475"/>
          </a:xfrm>
        </p:spPr>
        <p:txBody>
          <a:bodyPr/>
          <a:lstStyle/>
          <a:p>
            <a:r>
              <a:rPr lang="en-GB" dirty="0" smtClean="0"/>
              <a:t>Stakeholder Theory</a:t>
            </a:r>
            <a:endParaRPr lang="en-GB" dirty="0"/>
          </a:p>
        </p:txBody>
      </p:sp>
    </p:spTree>
    <p:extLst>
      <p:ext uri="{BB962C8B-B14F-4D97-AF65-F5344CB8AC3E}">
        <p14:creationId xmlns:p14="http://schemas.microsoft.com/office/powerpoint/2010/main" val="32907905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3959225" y="4831834"/>
            <a:ext cx="3045514" cy="369332"/>
          </a:xfrm>
          <a:prstGeom prst="rect">
            <a:avLst/>
          </a:prstGeom>
        </p:spPr>
        <p:txBody>
          <a:bodyPr wrap="none">
            <a:spAutoFit/>
          </a:bodyPr>
          <a:lstStyle/>
          <a:p>
            <a:pPr algn="ctr"/>
            <a:r>
              <a:rPr lang="en-GB" dirty="0" smtClean="0">
                <a:hlinkClick r:id="rId2"/>
              </a:rPr>
              <a:t>https://youtu.be/7dugfwJthBY</a:t>
            </a:r>
            <a:endParaRPr lang="en-GB" dirty="0"/>
          </a:p>
        </p:txBody>
      </p:sp>
      <p:pic>
        <p:nvPicPr>
          <p:cNvPr id="3" name="Picture 2"/>
          <p:cNvPicPr>
            <a:picLocks noChangeAspect="1"/>
          </p:cNvPicPr>
          <p:nvPr/>
        </p:nvPicPr>
        <p:blipFill>
          <a:blip r:embed="rId3"/>
          <a:stretch>
            <a:fillRect/>
          </a:stretch>
        </p:blipFill>
        <p:spPr>
          <a:xfrm>
            <a:off x="4000500" y="315912"/>
            <a:ext cx="3057525" cy="4081953"/>
          </a:xfrm>
          <a:prstGeom prst="rect">
            <a:avLst/>
          </a:prstGeom>
        </p:spPr>
      </p:pic>
    </p:spTree>
    <p:extLst>
      <p:ext uri="{BB962C8B-B14F-4D97-AF65-F5344CB8AC3E}">
        <p14:creationId xmlns:p14="http://schemas.microsoft.com/office/powerpoint/2010/main" val="36098159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32832" y="3314700"/>
            <a:ext cx="6028267" cy="3390900"/>
          </a:xfrm>
          <a:prstGeom prst="rect">
            <a:avLst/>
          </a:prstGeom>
        </p:spPr>
      </p:pic>
      <p:sp>
        <p:nvSpPr>
          <p:cNvPr id="3" name="Oval Callout 2"/>
          <p:cNvSpPr/>
          <p:nvPr/>
        </p:nvSpPr>
        <p:spPr>
          <a:xfrm>
            <a:off x="4025900" y="242888"/>
            <a:ext cx="7988300" cy="4024312"/>
          </a:xfrm>
          <a:prstGeom prst="wedgeEllipseCallout">
            <a:avLst>
              <a:gd name="adj1" fmla="val -47383"/>
              <a:gd name="adj2" fmla="val 464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“…any group or individual who can affect, or is affected by, the achievement of the organisations objectives (Freeman 1984)</a:t>
            </a:r>
            <a:endParaRPr lang="en-GB" sz="3200" dirty="0"/>
          </a:p>
        </p:txBody>
      </p:sp>
    </p:spTree>
    <p:extLst>
      <p:ext uri="{BB962C8B-B14F-4D97-AF65-F5344CB8AC3E}">
        <p14:creationId xmlns:p14="http://schemas.microsoft.com/office/powerpoint/2010/main" val="31355211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0" y="414634"/>
            <a:ext cx="5368203" cy="1323439"/>
          </a:xfrm>
          <a:prstGeom prst="rect">
            <a:avLst/>
          </a:prstGeom>
          <a:noFill/>
        </p:spPr>
        <p:txBody>
          <a:bodyPr wrap="square" lIns="91440" tIns="45720" rIns="91440" bIns="45720">
            <a:spAutoFit/>
          </a:bodyPr>
          <a:lstStyle/>
          <a:p>
            <a:pPr algn="ctr"/>
            <a:r>
              <a:rPr lang="en-US" sz="40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Principal of corporate rights</a:t>
            </a:r>
            <a:endParaRPr lang="en-US" sz="4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3" name="Rectangle 2"/>
          <p:cNvSpPr/>
          <p:nvPr/>
        </p:nvSpPr>
        <p:spPr>
          <a:xfrm>
            <a:off x="6959600" y="414634"/>
            <a:ext cx="4583916" cy="1323439"/>
          </a:xfrm>
          <a:prstGeom prst="rect">
            <a:avLst/>
          </a:prstGeom>
          <a:noFill/>
        </p:spPr>
        <p:txBody>
          <a:bodyPr wrap="square" lIns="91440" tIns="45720" rIns="91440" bIns="45720">
            <a:spAutoFit/>
          </a:bodyPr>
          <a:lstStyle/>
          <a:p>
            <a:pPr algn="ctr"/>
            <a:r>
              <a:rPr lang="en-US" sz="40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Principle of corporate </a:t>
            </a:r>
            <a:r>
              <a:rPr lang="en-US" sz="4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a:t>
            </a:r>
            <a:r>
              <a:rPr lang="en-US" sz="4000" b="1" cap="none" spc="0" dirty="0"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ffect</a:t>
            </a:r>
            <a:endParaRPr lang="en-US" sz="4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4" name="Down Arrow 3"/>
          <p:cNvSpPr/>
          <p:nvPr/>
        </p:nvSpPr>
        <p:spPr>
          <a:xfrm>
            <a:off x="2387600" y="2044700"/>
            <a:ext cx="736600" cy="15367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2"/>
          <a:stretch>
            <a:fillRect/>
          </a:stretch>
        </p:blipFill>
        <p:spPr>
          <a:xfrm>
            <a:off x="8998170" y="2020689"/>
            <a:ext cx="774259" cy="1560711"/>
          </a:xfrm>
          <a:prstGeom prst="rect">
            <a:avLst/>
          </a:prstGeom>
        </p:spPr>
      </p:pic>
      <p:sp>
        <p:nvSpPr>
          <p:cNvPr id="6" name="Rounded Rectangle 5"/>
          <p:cNvSpPr/>
          <p:nvPr/>
        </p:nvSpPr>
        <p:spPr>
          <a:xfrm>
            <a:off x="482600" y="3784600"/>
            <a:ext cx="4432300" cy="2641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The Corporation has the obligation not to violate the rights of others</a:t>
            </a:r>
            <a:endParaRPr lang="en-GB" sz="3200" dirty="0"/>
          </a:p>
        </p:txBody>
      </p:sp>
      <p:sp>
        <p:nvSpPr>
          <p:cNvPr id="7" name="Rounded Rectangle 6"/>
          <p:cNvSpPr/>
          <p:nvPr/>
        </p:nvSpPr>
        <p:spPr>
          <a:xfrm>
            <a:off x="7111216" y="3784600"/>
            <a:ext cx="4432300" cy="2641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Companies are responsible for the effects of their actions on others </a:t>
            </a:r>
            <a:endParaRPr lang="en-GB" sz="3200" dirty="0"/>
          </a:p>
        </p:txBody>
      </p:sp>
    </p:spTree>
    <p:extLst>
      <p:ext uri="{BB962C8B-B14F-4D97-AF65-F5344CB8AC3E}">
        <p14:creationId xmlns:p14="http://schemas.microsoft.com/office/powerpoint/2010/main" val="4990119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74747" y="1392759"/>
            <a:ext cx="8242506" cy="4072481"/>
          </a:xfrm>
          <a:prstGeom prst="rect">
            <a:avLst/>
          </a:prstGeom>
        </p:spPr>
      </p:pic>
      <p:sp>
        <p:nvSpPr>
          <p:cNvPr id="3" name="TextBox 2"/>
          <p:cNvSpPr txBox="1"/>
          <p:nvPr/>
        </p:nvSpPr>
        <p:spPr>
          <a:xfrm>
            <a:off x="482600" y="304800"/>
            <a:ext cx="9537700" cy="461665"/>
          </a:xfrm>
          <a:prstGeom prst="rect">
            <a:avLst/>
          </a:prstGeom>
          <a:noFill/>
        </p:spPr>
        <p:txBody>
          <a:bodyPr wrap="square" rtlCol="0">
            <a:spAutoFit/>
          </a:bodyPr>
          <a:lstStyle/>
          <a:p>
            <a:r>
              <a:rPr lang="en-GB" sz="2400" dirty="0" smtClean="0"/>
              <a:t>Stakeholder Theory of the firm; </a:t>
            </a:r>
            <a:r>
              <a:rPr lang="en-GB" sz="2400" dirty="0" smtClean="0">
                <a:solidFill>
                  <a:srgbClr val="FF0000"/>
                </a:solidFill>
              </a:rPr>
              <a:t>Traditional Management Model</a:t>
            </a:r>
            <a:endParaRPr lang="en-GB" sz="2400" dirty="0">
              <a:solidFill>
                <a:srgbClr val="FF0000"/>
              </a:solidFill>
            </a:endParaRPr>
          </a:p>
        </p:txBody>
      </p:sp>
    </p:spTree>
    <p:extLst>
      <p:ext uri="{BB962C8B-B14F-4D97-AF65-F5344CB8AC3E}">
        <p14:creationId xmlns:p14="http://schemas.microsoft.com/office/powerpoint/2010/main" val="19264956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a:t>
            </a:r>
            <a:endParaRPr lang="en-GB" dirty="0"/>
          </a:p>
        </p:txBody>
      </p:sp>
      <p:pic>
        <p:nvPicPr>
          <p:cNvPr id="3" name="Picture 2"/>
          <p:cNvPicPr>
            <a:picLocks noChangeAspect="1"/>
          </p:cNvPicPr>
          <p:nvPr/>
        </p:nvPicPr>
        <p:blipFill>
          <a:blip r:embed="rId2"/>
          <a:stretch>
            <a:fillRect/>
          </a:stretch>
        </p:blipFill>
        <p:spPr>
          <a:xfrm>
            <a:off x="5740400" y="1690688"/>
            <a:ext cx="2822575" cy="3019499"/>
          </a:xfrm>
          <a:prstGeom prst="rect">
            <a:avLst/>
          </a:prstGeom>
        </p:spPr>
      </p:pic>
    </p:spTree>
    <p:extLst>
      <p:ext uri="{BB962C8B-B14F-4D97-AF65-F5344CB8AC3E}">
        <p14:creationId xmlns:p14="http://schemas.microsoft.com/office/powerpoint/2010/main" val="3022699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431800" y="266700"/>
            <a:ext cx="11468100" cy="5078313"/>
          </a:xfrm>
          <a:prstGeom prst="rect">
            <a:avLst/>
          </a:prstGeom>
          <a:noFill/>
        </p:spPr>
        <p:txBody>
          <a:bodyPr wrap="square" rtlCol="0">
            <a:spAutoFit/>
          </a:bodyPr>
          <a:lstStyle/>
          <a:p>
            <a:r>
              <a:rPr lang="en-GB" sz="3600" dirty="0" smtClean="0"/>
              <a:t>Activity</a:t>
            </a:r>
          </a:p>
          <a:p>
            <a:endParaRPr lang="en-GB" sz="3600" dirty="0"/>
          </a:p>
          <a:p>
            <a:r>
              <a:rPr lang="en-GB" sz="3600" dirty="0" smtClean="0"/>
              <a:t>Consider what you think about the traditional stakeholder theory of the firm.</a:t>
            </a:r>
          </a:p>
          <a:p>
            <a:pPr marL="571500" indent="-571500">
              <a:buFont typeface="Arial" panose="020B0604020202020204" pitchFamily="34" charset="0"/>
              <a:buChar char="•"/>
            </a:pPr>
            <a:r>
              <a:rPr lang="en-GB" sz="3600" dirty="0" smtClean="0"/>
              <a:t>Should there be more stakeholders?</a:t>
            </a:r>
          </a:p>
          <a:p>
            <a:pPr marL="571500" indent="-571500">
              <a:buFont typeface="Arial" panose="020B0604020202020204" pitchFamily="34" charset="0"/>
              <a:buChar char="•"/>
            </a:pPr>
            <a:r>
              <a:rPr lang="en-GB" sz="3600" dirty="0" smtClean="0"/>
              <a:t>What about the relationship between them? Should it be one way?</a:t>
            </a:r>
          </a:p>
          <a:p>
            <a:r>
              <a:rPr lang="en-GB" sz="3600" dirty="0" smtClean="0"/>
              <a:t>In groups create a new Stakeholder Theory based on your answers to these questions. </a:t>
            </a:r>
          </a:p>
        </p:txBody>
      </p:sp>
      <p:pic>
        <p:nvPicPr>
          <p:cNvPr id="3" name="Picture 2"/>
          <p:cNvPicPr>
            <a:picLocks noChangeAspect="1"/>
          </p:cNvPicPr>
          <p:nvPr/>
        </p:nvPicPr>
        <p:blipFill>
          <a:blip r:embed="rId2"/>
          <a:stretch>
            <a:fillRect/>
          </a:stretch>
        </p:blipFill>
        <p:spPr>
          <a:xfrm>
            <a:off x="9105900" y="4803774"/>
            <a:ext cx="1660525" cy="1660525"/>
          </a:xfrm>
          <a:prstGeom prst="rect">
            <a:avLst/>
          </a:prstGeom>
        </p:spPr>
      </p:pic>
    </p:spTree>
    <p:extLst>
      <p:ext uri="{BB962C8B-B14F-4D97-AF65-F5344CB8AC3E}">
        <p14:creationId xmlns:p14="http://schemas.microsoft.com/office/powerpoint/2010/main" val="2750512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244600" y="717618"/>
            <a:ext cx="9453719" cy="5050617"/>
          </a:xfrm>
          <a:prstGeom prst="rect">
            <a:avLst/>
          </a:prstGeom>
        </p:spPr>
      </p:pic>
    </p:spTree>
    <p:extLst>
      <p:ext uri="{BB962C8B-B14F-4D97-AF65-F5344CB8AC3E}">
        <p14:creationId xmlns:p14="http://schemas.microsoft.com/office/powerpoint/2010/main" val="18643213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000" b="-2000"/>
          </a:stretch>
        </a:blipFill>
        <a:effectLst/>
      </p:bgPr>
    </p:bg>
    <p:spTree>
      <p:nvGrpSpPr>
        <p:cNvPr id="1" name=""/>
        <p:cNvGrpSpPr/>
        <p:nvPr/>
      </p:nvGrpSpPr>
      <p:grpSpPr>
        <a:xfrm>
          <a:off x="0" y="0"/>
          <a:ext cx="0" cy="0"/>
          <a:chOff x="0" y="0"/>
          <a:chExt cx="0" cy="0"/>
        </a:xfrm>
      </p:grpSpPr>
      <p:sp>
        <p:nvSpPr>
          <p:cNvPr id="3" name="Cloud Callout 2"/>
          <p:cNvSpPr/>
          <p:nvPr/>
        </p:nvSpPr>
        <p:spPr>
          <a:xfrm>
            <a:off x="2260600" y="3327399"/>
            <a:ext cx="3340100" cy="3263900"/>
          </a:xfrm>
          <a:prstGeom prst="cloudCallout">
            <a:avLst>
              <a:gd name="adj1" fmla="val 120232"/>
              <a:gd name="adj2" fmla="val -2988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..this broader view of responsibility towards multiple stakeholders assigns a new role to management</a:t>
            </a:r>
            <a:endParaRPr lang="en-GB" dirty="0"/>
          </a:p>
        </p:txBody>
      </p:sp>
      <p:sp>
        <p:nvSpPr>
          <p:cNvPr id="4" name="Cloud Callout 3"/>
          <p:cNvSpPr/>
          <p:nvPr/>
        </p:nvSpPr>
        <p:spPr>
          <a:xfrm>
            <a:off x="152400" y="126999"/>
            <a:ext cx="4216400" cy="3314700"/>
          </a:xfrm>
          <a:prstGeom prst="cloudCallout">
            <a:avLst>
              <a:gd name="adj1" fmla="val 120044"/>
              <a:gd name="adj2" fmla="val -132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Rather than simply being agents of shareholders, management has to take into account the rights and interests of all legitimate stakeholders</a:t>
            </a:r>
            <a:endParaRPr lang="en-GB" dirty="0"/>
          </a:p>
        </p:txBody>
      </p:sp>
    </p:spTree>
    <p:extLst>
      <p:ext uri="{BB962C8B-B14F-4D97-AF65-F5344CB8AC3E}">
        <p14:creationId xmlns:p14="http://schemas.microsoft.com/office/powerpoint/2010/main" val="2464967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127000" y="212725"/>
            <a:ext cx="10756900" cy="79375"/>
          </a:xfrm>
        </p:spPr>
        <p:txBody>
          <a:bodyPr>
            <a:normAutofit fontScale="90000"/>
          </a:bodyPr>
          <a:lstStyle/>
          <a:p>
            <a:r>
              <a:rPr lang="en-GB" dirty="0" smtClean="0"/>
              <a:t>Different Forms of Stakeholder Theory</a:t>
            </a:r>
            <a:endParaRPr lang="en-GB" dirty="0"/>
          </a:p>
        </p:txBody>
      </p:sp>
      <p:graphicFrame>
        <p:nvGraphicFramePr>
          <p:cNvPr id="2" name="Diagram 1"/>
          <p:cNvGraphicFramePr/>
          <p:nvPr>
            <p:extLst>
              <p:ext uri="{D42A27DB-BD31-4B8C-83A1-F6EECF244321}">
                <p14:modId xmlns:p14="http://schemas.microsoft.com/office/powerpoint/2010/main" val="3366404477"/>
              </p:ext>
            </p:extLst>
          </p:nvPr>
        </p:nvGraphicFramePr>
        <p:xfrm>
          <a:off x="4737100" y="624402"/>
          <a:ext cx="7253288" cy="5763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45723" y="1260474"/>
            <a:ext cx="4551677" cy="3692525"/>
          </a:xfrm>
          <a:prstGeom prst="rect">
            <a:avLst/>
          </a:prstGeom>
        </p:spPr>
      </p:pic>
      <p:sp>
        <p:nvSpPr>
          <p:cNvPr id="5" name="TextBox 4"/>
          <p:cNvSpPr txBox="1"/>
          <p:nvPr/>
        </p:nvSpPr>
        <p:spPr>
          <a:xfrm>
            <a:off x="228600" y="6172200"/>
            <a:ext cx="4368800" cy="369332"/>
          </a:xfrm>
          <a:prstGeom prst="rect">
            <a:avLst/>
          </a:prstGeom>
          <a:noFill/>
        </p:spPr>
        <p:txBody>
          <a:bodyPr wrap="square" rtlCol="0">
            <a:spAutoFit/>
          </a:bodyPr>
          <a:lstStyle/>
          <a:p>
            <a:r>
              <a:rPr lang="en-GB" dirty="0" smtClean="0"/>
              <a:t>Donaldson and Preston (1995)</a:t>
            </a:r>
            <a:endParaRPr lang="en-GB" dirty="0"/>
          </a:p>
        </p:txBody>
      </p:sp>
    </p:spTree>
    <p:extLst>
      <p:ext uri="{BB962C8B-B14F-4D97-AF65-F5344CB8AC3E}">
        <p14:creationId xmlns:p14="http://schemas.microsoft.com/office/powerpoint/2010/main" val="32464230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t>Stakeholders and Ethics</a:t>
            </a:r>
            <a:endParaRPr lang="en-GB" sz="5400" dirty="0"/>
          </a:p>
        </p:txBody>
      </p:sp>
      <p:sp>
        <p:nvSpPr>
          <p:cNvPr id="3" name="Rectangle 2"/>
          <p:cNvSpPr/>
          <p:nvPr/>
        </p:nvSpPr>
        <p:spPr>
          <a:xfrm>
            <a:off x="2855823" y="3117334"/>
            <a:ext cx="6260816" cy="646331"/>
          </a:xfrm>
          <a:prstGeom prst="rect">
            <a:avLst/>
          </a:prstGeom>
        </p:spPr>
        <p:txBody>
          <a:bodyPr wrap="none">
            <a:spAutoFit/>
          </a:bodyPr>
          <a:lstStyle/>
          <a:p>
            <a:r>
              <a:rPr lang="en-GB" sz="3600" dirty="0">
                <a:hlinkClick r:id="rId2" action="ppaction://hlinkpres?slideindex=1&amp;slidetitle="/>
              </a:rPr>
              <a:t>https://youtu.be/vLqMSIMR4kw</a:t>
            </a:r>
            <a:endParaRPr lang="en-GB" sz="3600" dirty="0"/>
          </a:p>
        </p:txBody>
      </p:sp>
    </p:spTree>
    <p:extLst>
      <p:ext uri="{BB962C8B-B14F-4D97-AF65-F5344CB8AC3E}">
        <p14:creationId xmlns:p14="http://schemas.microsoft.com/office/powerpoint/2010/main" val="2589901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825625"/>
            <a:ext cx="10553700" cy="2809875"/>
          </a:xfrm>
        </p:spPr>
        <p:txBody>
          <a:bodyPr>
            <a:noAutofit/>
          </a:bodyPr>
          <a:lstStyle/>
          <a:p>
            <a:r>
              <a:rPr lang="en-GB" sz="7200" dirty="0" smtClean="0"/>
              <a:t>How can stakeholders have an influence on Ethics?</a:t>
            </a:r>
            <a:endParaRPr lang="en-GB" sz="7200" dirty="0"/>
          </a:p>
        </p:txBody>
      </p:sp>
    </p:spTree>
    <p:extLst>
      <p:ext uri="{BB962C8B-B14F-4D97-AF65-F5344CB8AC3E}">
        <p14:creationId xmlns:p14="http://schemas.microsoft.com/office/powerpoint/2010/main" val="3727447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94375"/>
          </a:xfrm>
        </p:spPr>
        <p:txBody>
          <a:bodyPr>
            <a:normAutofit fontScale="90000"/>
          </a:bodyPr>
          <a:lstStyle/>
          <a:p>
            <a:pPr algn="ct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b="1" u="sng" dirty="0" smtClean="0"/>
              <a:t>Learning Objectives</a:t>
            </a:r>
            <a:r>
              <a:rPr lang="en-GB" dirty="0"/>
              <a:t/>
            </a:r>
            <a:br>
              <a:rPr lang="en-GB" dirty="0"/>
            </a:br>
            <a:r>
              <a:rPr lang="en-GB" dirty="0" smtClean="0"/>
              <a:t/>
            </a:r>
            <a:br>
              <a:rPr lang="en-GB" dirty="0" smtClean="0"/>
            </a:br>
            <a:r>
              <a:rPr lang="en-GB" dirty="0" smtClean="0"/>
              <a:t>Use our critical thinking and problem solving skills to contemplate ethical scenarios</a:t>
            </a:r>
            <a:br>
              <a:rPr lang="en-GB" dirty="0" smtClean="0"/>
            </a:br>
            <a:r>
              <a:rPr lang="en-GB" dirty="0" smtClean="0"/>
              <a:t/>
            </a:r>
            <a:br>
              <a:rPr lang="en-GB" dirty="0" smtClean="0"/>
            </a:br>
            <a:r>
              <a:rPr lang="en-GB" dirty="0" smtClean="0"/>
              <a:t>Understand and critique numerous Stakeholder Theories including, Freeman and Friedman.</a:t>
            </a:r>
            <a:br>
              <a:rPr lang="en-GB" dirty="0" smtClean="0"/>
            </a:br>
            <a:r>
              <a:rPr lang="en-GB" dirty="0"/>
              <a:t/>
            </a:r>
            <a:br>
              <a:rPr lang="en-GB" dirty="0"/>
            </a:br>
            <a:r>
              <a:rPr lang="en-GB" dirty="0" smtClean="0"/>
              <a:t>Discuss and critique how stakeholders can have an influence on ethics.</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a:t/>
            </a:r>
            <a:br>
              <a:rPr lang="en-GB" dirty="0"/>
            </a:br>
            <a:endParaRPr lang="en-GB" dirty="0"/>
          </a:p>
        </p:txBody>
      </p:sp>
    </p:spTree>
    <p:extLst>
      <p:ext uri="{BB962C8B-B14F-4D97-AF65-F5344CB8AC3E}">
        <p14:creationId xmlns:p14="http://schemas.microsoft.com/office/powerpoint/2010/main" val="188517590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182</TotalTime>
  <Words>579</Words>
  <Application>Microsoft Office PowerPoint</Application>
  <PresentationFormat>Widescreen</PresentationFormat>
  <Paragraphs>56</Paragraphs>
  <Slides>20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Management Ethics</vt:lpstr>
      <vt:lpstr>        Learning Objectives  Use our critical thinking and problem solving skills to contemplate ethical scenarios  Understand and critique numerous Stakeholder Theories including, Freeman and Friedman.  Discuss and critique how stakeholders can have an influence on ethics.         </vt:lpstr>
      <vt:lpstr>Warm up Questions… </vt:lpstr>
      <vt:lpstr>PowerPoint Presentation</vt:lpstr>
      <vt:lpstr>That baby….</vt:lpstr>
      <vt:lpstr>PowerPoint Presentation</vt:lpstr>
      <vt:lpstr>Stakeholder Theory </vt:lpstr>
      <vt:lpstr>Stakeholder Theory</vt:lpstr>
      <vt:lpstr>PowerPoint Presentation</vt:lpstr>
      <vt:lpstr>PowerPoint Presentation</vt:lpstr>
      <vt:lpstr>PowerPoint Presentation</vt:lpstr>
      <vt:lpstr>PowerPoint Presentation</vt:lpstr>
      <vt:lpstr>Break..</vt:lpstr>
      <vt:lpstr>PowerPoint Presentation</vt:lpstr>
      <vt:lpstr>PowerPoint Presentation</vt:lpstr>
      <vt:lpstr>PowerPoint Presentation</vt:lpstr>
      <vt:lpstr>Different Forms of Stakeholder Theory</vt:lpstr>
      <vt:lpstr>Stakeholders and Ethics</vt:lpstr>
      <vt:lpstr>How can stakeholders have an influence on Ethics?</vt:lpstr>
      <vt:lpstr>        Learning Objectives  Use our critical thinking and problem solving skills to contemplate ethical scenarios  Understand and critique numerous Stakeholder Theories including, Freeman and Friedman.  Discuss and critique how stakeholders can have an influence on ethics.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Ethics</dc:title>
  <dc:creator>Laura James (1401873)</dc:creator>
  <cp:lastModifiedBy>Laura James (1401873)</cp:lastModifiedBy>
  <cp:revision>16</cp:revision>
  <cp:lastPrinted>2018-03-12T13:13:01Z</cp:lastPrinted>
  <dcterms:created xsi:type="dcterms:W3CDTF">2018-02-28T11:52:28Z</dcterms:created>
  <dcterms:modified xsi:type="dcterms:W3CDTF">2018-03-12T13:14:44Z</dcterms:modified>
</cp:coreProperties>
</file>