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8288000" cy="10287000"/>
  <p:notesSz cx="6858000" cy="9144000"/>
  <p:embeddedFontLst>
    <p:embeddedFont>
      <p:font typeface="Canva Sans" panose="020B0604020202020204" charset="0"/>
      <p:regular r:id="rId27"/>
    </p:embeddedFont>
    <p:embeddedFont>
      <p:font typeface="Canva Sans Bold" panose="020B0604020202020204" charset="0"/>
      <p:regular r:id="rId28"/>
    </p:embeddedFont>
    <p:embeddedFont>
      <p:font typeface="Canva Sans Medium" panose="020B0604020202020204" charset="0"/>
      <p:regular r:id="rId29"/>
    </p:embeddedFont>
    <p:embeddedFont>
      <p:font typeface="Livvic Bold Italics" panose="020B0604020202020204" charset="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4.svg"/><Relationship Id="rId7" Type="http://schemas.openxmlformats.org/officeDocument/2006/relationships/image" Target="../media/image12.png"/><Relationship Id="rId12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2.svg"/><Relationship Id="rId10" Type="http://schemas.openxmlformats.org/officeDocument/2006/relationships/image" Target="../media/image15.png"/><Relationship Id="rId4" Type="http://schemas.openxmlformats.org/officeDocument/2006/relationships/image" Target="../media/image1.png"/><Relationship Id="rId9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sv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3.svg"/><Relationship Id="rId5" Type="http://schemas.openxmlformats.org/officeDocument/2006/relationships/image" Target="../media/image18.png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sv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3.svg"/><Relationship Id="rId5" Type="http://schemas.openxmlformats.org/officeDocument/2006/relationships/image" Target="../media/image18.png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sv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3.svg"/><Relationship Id="rId5" Type="http://schemas.openxmlformats.org/officeDocument/2006/relationships/image" Target="../media/image18.png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sv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3.svg"/><Relationship Id="rId5" Type="http://schemas.openxmlformats.org/officeDocument/2006/relationships/image" Target="../media/image18.png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3.svg"/><Relationship Id="rId7" Type="http://schemas.openxmlformats.org/officeDocument/2006/relationships/image" Target="../media/image10.png"/><Relationship Id="rId12" Type="http://schemas.openxmlformats.org/officeDocument/2006/relationships/image" Target="../media/image2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1.png"/><Relationship Id="rId5" Type="http://schemas.openxmlformats.org/officeDocument/2006/relationships/image" Target="../media/image24.png"/><Relationship Id="rId10" Type="http://schemas.openxmlformats.org/officeDocument/2006/relationships/image" Target="../media/image28.png"/><Relationship Id="rId4" Type="http://schemas.openxmlformats.org/officeDocument/2006/relationships/image" Target="../media/image11.png"/><Relationship Id="rId9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3.svg"/><Relationship Id="rId7" Type="http://schemas.openxmlformats.org/officeDocument/2006/relationships/image" Target="../media/image1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2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.svg"/><Relationship Id="rId7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10.png"/><Relationship Id="rId5" Type="http://schemas.openxmlformats.org/officeDocument/2006/relationships/image" Target="../media/image23.svg"/><Relationship Id="rId10" Type="http://schemas.openxmlformats.org/officeDocument/2006/relationships/image" Target="../media/image32.png"/><Relationship Id="rId4" Type="http://schemas.openxmlformats.org/officeDocument/2006/relationships/image" Target="../media/image22.png"/><Relationship Id="rId9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3.svg"/><Relationship Id="rId7" Type="http://schemas.openxmlformats.org/officeDocument/2006/relationships/image" Target="../media/image3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3.svg"/><Relationship Id="rId7" Type="http://schemas.openxmlformats.org/officeDocument/2006/relationships/image" Target="../media/image1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11.png"/><Relationship Id="rId9" Type="http://schemas.openxmlformats.org/officeDocument/2006/relationships/image" Target="../media/image2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sv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3.svg"/><Relationship Id="rId7" Type="http://schemas.openxmlformats.org/officeDocument/2006/relationships/image" Target="../media/image3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.svg"/><Relationship Id="rId7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10.png"/><Relationship Id="rId5" Type="http://schemas.openxmlformats.org/officeDocument/2006/relationships/image" Target="../media/image23.svg"/><Relationship Id="rId10" Type="http://schemas.openxmlformats.org/officeDocument/2006/relationships/image" Target="../media/image32.png"/><Relationship Id="rId4" Type="http://schemas.openxmlformats.org/officeDocument/2006/relationships/image" Target="../media/image22.png"/><Relationship Id="rId9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3.svg"/><Relationship Id="rId7" Type="http://schemas.openxmlformats.org/officeDocument/2006/relationships/image" Target="../media/image4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3.svg"/><Relationship Id="rId7" Type="http://schemas.openxmlformats.org/officeDocument/2006/relationships/image" Target="../media/image4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.svg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9" Type="http://schemas.openxmlformats.org/officeDocument/2006/relationships/image" Target="../media/image23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3.svg"/><Relationship Id="rId7" Type="http://schemas.openxmlformats.org/officeDocument/2006/relationships/image" Target="../media/image4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23.svg"/><Relationship Id="rId7" Type="http://schemas.openxmlformats.org/officeDocument/2006/relationships/image" Target="../media/image2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3.svg"/><Relationship Id="rId7" Type="http://schemas.openxmlformats.org/officeDocument/2006/relationships/image" Target="../media/image4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2.sv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Relationship Id="rId9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4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21513" y="3009682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2481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6521646" y="291046"/>
            <a:ext cx="1475308" cy="1475308"/>
          </a:xfrm>
          <a:custGeom>
            <a:avLst/>
            <a:gdLst/>
            <a:ahLst/>
            <a:cxnLst/>
            <a:rect l="l" t="t" r="r" b="b"/>
            <a:pathLst>
              <a:path w="1475308" h="1475308">
                <a:moveTo>
                  <a:pt x="0" y="0"/>
                </a:moveTo>
                <a:lnTo>
                  <a:pt x="1475308" y="0"/>
                </a:lnTo>
                <a:lnTo>
                  <a:pt x="1475308" y="1475308"/>
                </a:lnTo>
                <a:lnTo>
                  <a:pt x="0" y="14753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0" y="7948496"/>
            <a:ext cx="1730493" cy="2338504"/>
          </a:xfrm>
          <a:custGeom>
            <a:avLst/>
            <a:gdLst/>
            <a:ahLst/>
            <a:cxnLst/>
            <a:rect l="l" t="t" r="r" b="b"/>
            <a:pathLst>
              <a:path w="1730493" h="2338504">
                <a:moveTo>
                  <a:pt x="0" y="0"/>
                </a:moveTo>
                <a:lnTo>
                  <a:pt x="1730493" y="0"/>
                </a:lnTo>
                <a:lnTo>
                  <a:pt x="1730493" y="2338504"/>
                </a:lnTo>
                <a:lnTo>
                  <a:pt x="0" y="233850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9549469" y="1162240"/>
            <a:ext cx="7435377" cy="8235344"/>
            <a:chOff x="0" y="0"/>
            <a:chExt cx="9913835" cy="10980458"/>
          </a:xfrm>
        </p:grpSpPr>
        <p:grpSp>
          <p:nvGrpSpPr>
            <p:cNvPr id="6" name="Group 6"/>
            <p:cNvGrpSpPr>
              <a:grpSpLocks noChangeAspect="1"/>
            </p:cNvGrpSpPr>
            <p:nvPr/>
          </p:nvGrpSpPr>
          <p:grpSpPr>
            <a:xfrm>
              <a:off x="0" y="2300994"/>
              <a:ext cx="4313401" cy="4313401"/>
              <a:chOff x="0" y="0"/>
              <a:chExt cx="6350000" cy="635000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29494" r="-29494"/>
                </a:stretch>
              </a:blip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9" name="Group 9"/>
            <p:cNvGrpSpPr>
              <a:grpSpLocks noChangeAspect="1"/>
            </p:cNvGrpSpPr>
            <p:nvPr/>
          </p:nvGrpSpPr>
          <p:grpSpPr>
            <a:xfrm>
              <a:off x="3160243" y="5296939"/>
              <a:ext cx="5683519" cy="5683519"/>
              <a:chOff x="0" y="0"/>
              <a:chExt cx="6350000" cy="63500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9"/>
                <a:stretch>
                  <a:fillRect l="-24456" r="-24456"/>
                </a:stretch>
              </a:blipFill>
            </p:spPr>
          </p:sp>
          <p:sp>
            <p:nvSpPr>
              <p:cNvPr id="11" name="Freeform 11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12" name="Group 12"/>
            <p:cNvGrpSpPr>
              <a:grpSpLocks noChangeAspect="1"/>
            </p:cNvGrpSpPr>
            <p:nvPr/>
          </p:nvGrpSpPr>
          <p:grpSpPr>
            <a:xfrm>
              <a:off x="4616896" y="0"/>
              <a:ext cx="5296939" cy="5296939"/>
              <a:chOff x="0" y="0"/>
              <a:chExt cx="6350000" cy="63500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10"/>
                <a:stretch>
                  <a:fillRect l="-39285" r="-39285"/>
                </a:stretch>
              </a:blipFill>
            </p:spPr>
          </p:sp>
          <p:sp>
            <p:nvSpPr>
              <p:cNvPr id="14" name="Freeform 14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15" name="Freeform 15"/>
            <p:cNvSpPr/>
            <p:nvPr/>
          </p:nvSpPr>
          <p:spPr>
            <a:xfrm>
              <a:off x="3667067" y="3318764"/>
              <a:ext cx="3018021" cy="3103364"/>
            </a:xfrm>
            <a:custGeom>
              <a:avLst/>
              <a:gdLst/>
              <a:ahLst/>
              <a:cxnLst/>
              <a:rect l="l" t="t" r="r" b="b"/>
              <a:pathLst>
                <a:path w="3018021" h="3103364">
                  <a:moveTo>
                    <a:pt x="0" y="0"/>
                  </a:moveTo>
                  <a:lnTo>
                    <a:pt x="3018022" y="0"/>
                  </a:lnTo>
                  <a:lnTo>
                    <a:pt x="3018022" y="3103364"/>
                  </a:lnTo>
                  <a:lnTo>
                    <a:pt x="0" y="31033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1138923" y="3833896"/>
            <a:ext cx="8050246" cy="4114600"/>
            <a:chOff x="0" y="0"/>
            <a:chExt cx="10733662" cy="5486133"/>
          </a:xfrm>
        </p:grpSpPr>
        <p:sp>
          <p:nvSpPr>
            <p:cNvPr id="17" name="TextBox 17"/>
            <p:cNvSpPr txBox="1"/>
            <p:nvPr/>
          </p:nvSpPr>
          <p:spPr>
            <a:xfrm>
              <a:off x="0" y="-66675"/>
              <a:ext cx="9213434" cy="29393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17"/>
                </a:lnSpc>
              </a:pPr>
              <a:r>
                <a:rPr lang="en-US" sz="14174" b="1" i="1">
                  <a:solidFill>
                    <a:srgbClr val="2FC801"/>
                  </a:solidFill>
                  <a:latin typeface="Livvic Bold Italics"/>
                  <a:ea typeface="Livvic Bold Italics"/>
                  <a:cs typeface="Livvic Bold Italics"/>
                  <a:sym typeface="Livvic Bold Italics"/>
                </a:rPr>
                <a:t>CYMRU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520228" y="2546749"/>
              <a:ext cx="9213434" cy="29393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17"/>
                </a:lnSpc>
              </a:pPr>
              <a:r>
                <a:rPr lang="en-US" sz="14174" b="1" i="1">
                  <a:solidFill>
                    <a:srgbClr val="FF0000"/>
                  </a:solidFill>
                  <a:latin typeface="Livvic Bold Italics"/>
                  <a:ea typeface="Livvic Bold Italics"/>
                  <a:cs typeface="Livvic Bold Italics"/>
                  <a:sym typeface="Livvic Bold Italics"/>
                </a:rPr>
                <a:t>WALES</a:t>
              </a: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611620" y="1158720"/>
            <a:ext cx="6654477" cy="1729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52"/>
              </a:lnSpc>
            </a:pPr>
            <a:r>
              <a:rPr lang="en-US" sz="5037" b="1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Meet In Wales </a:t>
            </a:r>
          </a:p>
          <a:p>
            <a:pPr algn="ctr">
              <a:lnSpc>
                <a:spcPts val="7052"/>
              </a:lnSpc>
              <a:spcBef>
                <a:spcPct val="0"/>
              </a:spcBef>
            </a:pPr>
            <a:r>
              <a:rPr lang="en-US" sz="5037" b="1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Ambassador Strategy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788838" y="294961"/>
            <a:ext cx="10436962" cy="1133475"/>
            <a:chOff x="0" y="0"/>
            <a:chExt cx="13915950" cy="1511300"/>
          </a:xfrm>
        </p:grpSpPr>
        <p:sp>
          <p:nvSpPr>
            <p:cNvPr id="3" name="TextBox 3"/>
            <p:cNvSpPr txBox="1"/>
            <p:nvPr/>
          </p:nvSpPr>
          <p:spPr>
            <a:xfrm>
              <a:off x="596941" y="-38100"/>
              <a:ext cx="12722067" cy="1549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9374"/>
                </a:lnSpc>
              </a:pPr>
              <a:r>
                <a:rPr lang="en-US" sz="7499">
                  <a:solidFill>
                    <a:srgbClr val="226253"/>
                  </a:solidFill>
                  <a:latin typeface="Canva Sans"/>
                  <a:ea typeface="Canva Sans"/>
                  <a:cs typeface="Canva Sans"/>
                  <a:sym typeface="Canva Sans"/>
                </a:rPr>
                <a:t>INTRODUCTION</a:t>
              </a:r>
            </a:p>
          </p:txBody>
        </p:sp>
        <p:sp>
          <p:nvSpPr>
            <p:cNvPr id="4" name="Freeform 4"/>
            <p:cNvSpPr/>
            <p:nvPr/>
          </p:nvSpPr>
          <p:spPr>
            <a:xfrm>
              <a:off x="12722067" y="158709"/>
              <a:ext cx="1193883" cy="1193883"/>
            </a:xfrm>
            <a:custGeom>
              <a:avLst/>
              <a:gdLst/>
              <a:ahLst/>
              <a:cxnLst/>
              <a:rect l="l" t="t" r="r" b="b"/>
              <a:pathLst>
                <a:path w="1193883" h="1193883">
                  <a:moveTo>
                    <a:pt x="0" y="0"/>
                  </a:moveTo>
                  <a:lnTo>
                    <a:pt x="1193883" y="0"/>
                  </a:lnTo>
                  <a:lnTo>
                    <a:pt x="1193883" y="1193882"/>
                  </a:lnTo>
                  <a:lnTo>
                    <a:pt x="0" y="11938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0" y="158709"/>
              <a:ext cx="1193883" cy="1193883"/>
            </a:xfrm>
            <a:custGeom>
              <a:avLst/>
              <a:gdLst/>
              <a:ahLst/>
              <a:cxnLst/>
              <a:rect l="l" t="t" r="r" b="b"/>
              <a:pathLst>
                <a:path w="1193883" h="1193883">
                  <a:moveTo>
                    <a:pt x="0" y="0"/>
                  </a:moveTo>
                  <a:lnTo>
                    <a:pt x="1193883" y="0"/>
                  </a:lnTo>
                  <a:lnTo>
                    <a:pt x="1193883" y="1193882"/>
                  </a:lnTo>
                  <a:lnTo>
                    <a:pt x="0" y="11938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>
            <a:off x="0" y="3616078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2481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3156119" y="1994605"/>
            <a:ext cx="2139362" cy="2380417"/>
          </a:xfrm>
          <a:custGeom>
            <a:avLst/>
            <a:gdLst/>
            <a:ahLst/>
            <a:cxnLst/>
            <a:rect l="l" t="t" r="r" b="b"/>
            <a:pathLst>
              <a:path w="2139362" h="2380417">
                <a:moveTo>
                  <a:pt x="0" y="0"/>
                </a:moveTo>
                <a:lnTo>
                  <a:pt x="2139362" y="0"/>
                </a:lnTo>
                <a:lnTo>
                  <a:pt x="2139362" y="2380417"/>
                </a:lnTo>
                <a:lnTo>
                  <a:pt x="0" y="238041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3483035" y="2427430"/>
            <a:ext cx="2047555" cy="1511815"/>
          </a:xfrm>
          <a:custGeom>
            <a:avLst/>
            <a:gdLst/>
            <a:ahLst/>
            <a:cxnLst/>
            <a:rect l="l" t="t" r="r" b="b"/>
            <a:pathLst>
              <a:path w="2047555" h="1511815">
                <a:moveTo>
                  <a:pt x="0" y="0"/>
                </a:moveTo>
                <a:lnTo>
                  <a:pt x="2047556" y="0"/>
                </a:lnTo>
                <a:lnTo>
                  <a:pt x="2047556" y="1511815"/>
                </a:lnTo>
                <a:lnTo>
                  <a:pt x="0" y="151181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6524" t="-26555" r="-5449" b="-25098"/>
            </a:stretch>
          </a:blipFill>
        </p:spPr>
      </p: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3250306" y="4938238"/>
            <a:ext cx="11330647" cy="3052528"/>
            <a:chOff x="3810" y="0"/>
            <a:chExt cx="12369800" cy="3332480"/>
          </a:xfrm>
        </p:grpSpPr>
        <p:sp>
          <p:nvSpPr>
            <p:cNvPr id="10" name="Freeform 10"/>
            <p:cNvSpPr/>
            <p:nvPr/>
          </p:nvSpPr>
          <p:spPr>
            <a:xfrm>
              <a:off x="3810" y="0"/>
              <a:ext cx="12369800" cy="3332480"/>
            </a:xfrm>
            <a:custGeom>
              <a:avLst/>
              <a:gdLst/>
              <a:ahLst/>
              <a:cxnLst/>
              <a:rect l="l" t="t" r="r" b="b"/>
              <a:pathLst>
                <a:path w="12369800" h="3332480">
                  <a:moveTo>
                    <a:pt x="0" y="0"/>
                  </a:moveTo>
                  <a:lnTo>
                    <a:pt x="12369800" y="0"/>
                  </a:lnTo>
                  <a:lnTo>
                    <a:pt x="12369800" y="3332480"/>
                  </a:lnTo>
                  <a:lnTo>
                    <a:pt x="0" y="3332480"/>
                  </a:lnTo>
                  <a:close/>
                </a:path>
              </a:pathLst>
            </a:custGeom>
            <a:blipFill>
              <a:blip r:embed="rId8"/>
              <a:stretch>
                <a:fillRect t="-110" b="-110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19380" y="168910"/>
              <a:ext cx="3605530" cy="3014980"/>
            </a:xfrm>
            <a:custGeom>
              <a:avLst/>
              <a:gdLst/>
              <a:ahLst/>
              <a:cxnLst/>
              <a:rect l="l" t="t" r="r" b="b"/>
              <a:pathLst>
                <a:path w="3605530" h="3014980">
                  <a:moveTo>
                    <a:pt x="52070" y="0"/>
                  </a:moveTo>
                  <a:lnTo>
                    <a:pt x="0" y="1573530"/>
                  </a:lnTo>
                  <a:lnTo>
                    <a:pt x="52070" y="2954020"/>
                  </a:lnTo>
                  <a:lnTo>
                    <a:pt x="3567430" y="3014980"/>
                  </a:lnTo>
                  <a:lnTo>
                    <a:pt x="3605530" y="0"/>
                  </a:lnTo>
                  <a:close/>
                </a:path>
              </a:pathLst>
            </a:custGeom>
            <a:blipFill>
              <a:blip r:embed="rId9"/>
              <a:stretch>
                <a:fillRect l="-105" t="-7957" r="105" b="-7957"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4357370" y="168910"/>
              <a:ext cx="3563620" cy="2999740"/>
            </a:xfrm>
            <a:custGeom>
              <a:avLst/>
              <a:gdLst/>
              <a:ahLst/>
              <a:cxnLst/>
              <a:rect l="l" t="t" r="r" b="b"/>
              <a:pathLst>
                <a:path w="3563620" h="2999740">
                  <a:moveTo>
                    <a:pt x="0" y="2999740"/>
                  </a:moveTo>
                  <a:lnTo>
                    <a:pt x="0" y="19050"/>
                  </a:lnTo>
                  <a:lnTo>
                    <a:pt x="3563620" y="0"/>
                  </a:lnTo>
                  <a:lnTo>
                    <a:pt x="3511550" y="2987040"/>
                  </a:lnTo>
                  <a:close/>
                </a:path>
              </a:pathLst>
            </a:custGeom>
            <a:blipFill>
              <a:blip r:embed="rId10"/>
              <a:stretch>
                <a:fillRect l="-106" t="-7575" r="106" b="-7575"/>
              </a:stretch>
            </a:blipFill>
          </p:spPr>
        </p:sp>
        <p:sp>
          <p:nvSpPr>
            <p:cNvPr id="13" name="Freeform 13"/>
            <p:cNvSpPr/>
            <p:nvPr/>
          </p:nvSpPr>
          <p:spPr>
            <a:xfrm>
              <a:off x="8468360" y="156210"/>
              <a:ext cx="3615690" cy="2961640"/>
            </a:xfrm>
            <a:custGeom>
              <a:avLst/>
              <a:gdLst/>
              <a:ahLst/>
              <a:cxnLst/>
              <a:rect l="l" t="t" r="r" b="b"/>
              <a:pathLst>
                <a:path w="3615690" h="2961640">
                  <a:moveTo>
                    <a:pt x="0" y="2961640"/>
                  </a:moveTo>
                  <a:lnTo>
                    <a:pt x="0" y="12700"/>
                  </a:lnTo>
                  <a:lnTo>
                    <a:pt x="3548380" y="0"/>
                  </a:lnTo>
                  <a:lnTo>
                    <a:pt x="3615690" y="2933700"/>
                  </a:lnTo>
                  <a:close/>
                </a:path>
              </a:pathLst>
            </a:custGeom>
            <a:blipFill>
              <a:blip r:embed="rId11"/>
              <a:stretch>
                <a:fillRect l="-11650" r="-11439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2624391" y="6933461"/>
            <a:ext cx="1717289" cy="1765850"/>
          </a:xfrm>
          <a:custGeom>
            <a:avLst/>
            <a:gdLst/>
            <a:ahLst/>
            <a:cxnLst/>
            <a:rect l="l" t="t" r="r" b="b"/>
            <a:pathLst>
              <a:path w="1717289" h="1765850">
                <a:moveTo>
                  <a:pt x="0" y="0"/>
                </a:moveTo>
                <a:lnTo>
                  <a:pt x="1717289" y="0"/>
                </a:lnTo>
                <a:lnTo>
                  <a:pt x="1717289" y="1765851"/>
                </a:lnTo>
                <a:lnTo>
                  <a:pt x="0" y="176585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3547373" y="4260575"/>
            <a:ext cx="1717289" cy="1765850"/>
          </a:xfrm>
          <a:custGeom>
            <a:avLst/>
            <a:gdLst/>
            <a:ahLst/>
            <a:cxnLst/>
            <a:rect l="l" t="t" r="r" b="b"/>
            <a:pathLst>
              <a:path w="1717289" h="1765850">
                <a:moveTo>
                  <a:pt x="0" y="0"/>
                </a:moveTo>
                <a:lnTo>
                  <a:pt x="1717289" y="0"/>
                </a:lnTo>
                <a:lnTo>
                  <a:pt x="1717289" y="1765850"/>
                </a:lnTo>
                <a:lnTo>
                  <a:pt x="0" y="176585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1741833" y="9591237"/>
            <a:ext cx="6546167" cy="695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96"/>
              </a:lnSpc>
              <a:spcBef>
                <a:spcPct val="0"/>
              </a:spcBef>
            </a:pPr>
            <a:r>
              <a:rPr lang="en-US" sz="2069" b="1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(O’Connell, 2024; Skift Meetings, 2023; ASRA, 2023; Welsh Government, 2015; Visit Singapore, 2024)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5966394" y="1994605"/>
            <a:ext cx="6829895" cy="2543963"/>
            <a:chOff x="0" y="0"/>
            <a:chExt cx="9106527" cy="3391951"/>
          </a:xfrm>
        </p:grpSpPr>
        <p:sp>
          <p:nvSpPr>
            <p:cNvPr id="18" name="TextBox 18"/>
            <p:cNvSpPr txBox="1"/>
            <p:nvPr/>
          </p:nvSpPr>
          <p:spPr>
            <a:xfrm>
              <a:off x="1014787" y="2595522"/>
              <a:ext cx="7076952" cy="503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20"/>
                </a:lnSpc>
                <a:spcBef>
                  <a:spcPct val="0"/>
                </a:spcBef>
              </a:pPr>
              <a:r>
                <a:rPr lang="en-US" sz="2300" b="1">
                  <a:solidFill>
                    <a:srgbClr val="226253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What this presentation covers</a:t>
              </a:r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0" y="0"/>
              <a:ext cx="9106527" cy="1011925"/>
              <a:chOff x="0" y="0"/>
              <a:chExt cx="1798820" cy="199887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79882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98820" h="199887">
                    <a:moveTo>
                      <a:pt x="57810" y="0"/>
                    </a:moveTo>
                    <a:lnTo>
                      <a:pt x="1741010" y="0"/>
                    </a:lnTo>
                    <a:cubicBezTo>
                      <a:pt x="1772938" y="0"/>
                      <a:pt x="1798820" y="25883"/>
                      <a:pt x="1798820" y="57810"/>
                    </a:cubicBezTo>
                    <a:lnTo>
                      <a:pt x="1798820" y="142076"/>
                    </a:lnTo>
                    <a:cubicBezTo>
                      <a:pt x="1798820" y="174004"/>
                      <a:pt x="1772938" y="199887"/>
                      <a:pt x="1741010" y="199887"/>
                    </a:cubicBezTo>
                    <a:lnTo>
                      <a:pt x="57810" y="199887"/>
                    </a:lnTo>
                    <a:cubicBezTo>
                      <a:pt x="25883" y="199887"/>
                      <a:pt x="0" y="174004"/>
                      <a:pt x="0" y="142076"/>
                    </a:cubicBezTo>
                    <a:lnTo>
                      <a:pt x="0" y="57810"/>
                    </a:lnTo>
                    <a:cubicBezTo>
                      <a:pt x="0" y="25883"/>
                      <a:pt x="25883" y="0"/>
                      <a:pt x="5781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1798820" cy="24751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0" y="1190013"/>
              <a:ext cx="9106527" cy="1011925"/>
              <a:chOff x="0" y="0"/>
              <a:chExt cx="1798820" cy="199887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179882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98820" h="199887">
                    <a:moveTo>
                      <a:pt x="57810" y="0"/>
                    </a:moveTo>
                    <a:lnTo>
                      <a:pt x="1741010" y="0"/>
                    </a:lnTo>
                    <a:cubicBezTo>
                      <a:pt x="1772938" y="0"/>
                      <a:pt x="1798820" y="25883"/>
                      <a:pt x="1798820" y="57810"/>
                    </a:cubicBezTo>
                    <a:lnTo>
                      <a:pt x="1798820" y="142076"/>
                    </a:lnTo>
                    <a:cubicBezTo>
                      <a:pt x="1798820" y="174004"/>
                      <a:pt x="1772938" y="199887"/>
                      <a:pt x="1741010" y="199887"/>
                    </a:cubicBezTo>
                    <a:lnTo>
                      <a:pt x="57810" y="199887"/>
                    </a:lnTo>
                    <a:cubicBezTo>
                      <a:pt x="25883" y="199887"/>
                      <a:pt x="0" y="174004"/>
                      <a:pt x="0" y="142076"/>
                    </a:cubicBezTo>
                    <a:lnTo>
                      <a:pt x="0" y="57810"/>
                    </a:lnTo>
                    <a:cubicBezTo>
                      <a:pt x="0" y="25883"/>
                      <a:pt x="25883" y="0"/>
                      <a:pt x="57810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1798820" cy="24751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0" y="2380026"/>
              <a:ext cx="9106527" cy="1011925"/>
              <a:chOff x="0" y="0"/>
              <a:chExt cx="1798820" cy="199887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79882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98820" h="199887">
                    <a:moveTo>
                      <a:pt x="57810" y="0"/>
                    </a:moveTo>
                    <a:lnTo>
                      <a:pt x="1741010" y="0"/>
                    </a:lnTo>
                    <a:cubicBezTo>
                      <a:pt x="1772938" y="0"/>
                      <a:pt x="1798820" y="25883"/>
                      <a:pt x="1798820" y="57810"/>
                    </a:cubicBezTo>
                    <a:lnTo>
                      <a:pt x="1798820" y="142076"/>
                    </a:lnTo>
                    <a:cubicBezTo>
                      <a:pt x="1798820" y="174004"/>
                      <a:pt x="1772938" y="199887"/>
                      <a:pt x="1741010" y="199887"/>
                    </a:cubicBezTo>
                    <a:lnTo>
                      <a:pt x="57810" y="199887"/>
                    </a:lnTo>
                    <a:cubicBezTo>
                      <a:pt x="25883" y="199887"/>
                      <a:pt x="0" y="174004"/>
                      <a:pt x="0" y="142076"/>
                    </a:cubicBezTo>
                    <a:lnTo>
                      <a:pt x="0" y="57810"/>
                    </a:lnTo>
                    <a:cubicBezTo>
                      <a:pt x="0" y="25883"/>
                      <a:pt x="25883" y="0"/>
                      <a:pt x="57810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1798820" cy="24751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8" name="TextBox 28"/>
            <p:cNvSpPr txBox="1"/>
            <p:nvPr/>
          </p:nvSpPr>
          <p:spPr>
            <a:xfrm>
              <a:off x="1229769" y="1420598"/>
              <a:ext cx="6166712" cy="503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20"/>
                </a:lnSpc>
                <a:spcBef>
                  <a:spcPct val="0"/>
                </a:spcBef>
              </a:pPr>
              <a:r>
                <a:rPr lang="en-US" sz="2300" b="1">
                  <a:solidFill>
                    <a:srgbClr val="FFFFFF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Why MICE matters to Wales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268237" y="2595522"/>
              <a:ext cx="8168583" cy="503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20"/>
                </a:lnSpc>
                <a:spcBef>
                  <a:spcPct val="0"/>
                </a:spcBef>
              </a:pPr>
              <a:r>
                <a:rPr lang="en-US" sz="2300" b="1">
                  <a:solidFill>
                    <a:srgbClr val="000000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How Meet in Wales shapes event delivery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579459" y="242382"/>
              <a:ext cx="7857362" cy="503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20"/>
                </a:lnSpc>
                <a:spcBef>
                  <a:spcPct val="0"/>
                </a:spcBef>
              </a:pPr>
              <a:r>
                <a:rPr lang="en-US" sz="2300" b="1">
                  <a:solidFill>
                    <a:srgbClr val="000000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What the presentation covers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80030" y="3912915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5" y="0"/>
                </a:lnTo>
                <a:lnTo>
                  <a:pt x="20653915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27695" y="163240"/>
            <a:ext cx="5142654" cy="7499350"/>
            <a:chOff x="0" y="0"/>
            <a:chExt cx="6856872" cy="9999134"/>
          </a:xfrm>
        </p:grpSpPr>
        <p:grpSp>
          <p:nvGrpSpPr>
            <p:cNvPr id="4" name="Group 4"/>
            <p:cNvGrpSpPr>
              <a:grpSpLocks noChangeAspect="1"/>
            </p:cNvGrpSpPr>
            <p:nvPr/>
          </p:nvGrpSpPr>
          <p:grpSpPr>
            <a:xfrm>
              <a:off x="0" y="0"/>
              <a:ext cx="6856872" cy="9999134"/>
              <a:chOff x="0" y="0"/>
              <a:chExt cx="7698740" cy="112268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7698740" cy="11226800"/>
              </a:xfrm>
              <a:custGeom>
                <a:avLst/>
                <a:gdLst/>
                <a:ahLst/>
                <a:cxnLst/>
                <a:rect l="l" t="t" r="r" b="b"/>
                <a:pathLst>
                  <a:path w="7698740" h="11226800">
                    <a:moveTo>
                      <a:pt x="3849370" y="11226800"/>
                    </a:moveTo>
                    <a:lnTo>
                      <a:pt x="3849370" y="8985250"/>
                    </a:lnTo>
                    <a:lnTo>
                      <a:pt x="7698740" y="8995410"/>
                    </a:lnTo>
                    <a:lnTo>
                      <a:pt x="7698740" y="0"/>
                    </a:lnTo>
                    <a:lnTo>
                      <a:pt x="3849370" y="0"/>
                    </a:lnTo>
                    <a:lnTo>
                      <a:pt x="3849370" y="2258060"/>
                    </a:lnTo>
                    <a:lnTo>
                      <a:pt x="0" y="2258060"/>
                    </a:lnTo>
                    <a:lnTo>
                      <a:pt x="0" y="1122680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36" r="-36"/>
                </a:stretch>
              </a:blipFill>
            </p:spPr>
          </p:sp>
          <p:sp>
            <p:nvSpPr>
              <p:cNvPr id="6" name="Freeform 6"/>
              <p:cNvSpPr/>
              <p:nvPr/>
            </p:nvSpPr>
            <p:spPr>
              <a:xfrm>
                <a:off x="149860" y="233553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5"/>
                <a:stretch>
                  <a:fillRect t="-4528" b="-4528"/>
                </a:stretch>
              </a:blipFill>
            </p:spPr>
          </p:sp>
          <p:sp>
            <p:nvSpPr>
              <p:cNvPr id="7" name="Freeform 7"/>
              <p:cNvSpPr/>
              <p:nvPr/>
            </p:nvSpPr>
            <p:spPr>
              <a:xfrm>
                <a:off x="3996690" y="9652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6"/>
                <a:stretch>
                  <a:fillRect l="-58409" r="-58409"/>
                </a:stretch>
              </a:blip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3996690" y="459105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6985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7"/>
                <a:stretch>
                  <a:fillRect l="-31297" r="-31297"/>
                </a:stretch>
              </a:blipFill>
            </p:spPr>
          </p:sp>
          <p:sp>
            <p:nvSpPr>
              <p:cNvPr id="9" name="Freeform 9"/>
              <p:cNvSpPr/>
              <p:nvPr/>
            </p:nvSpPr>
            <p:spPr>
              <a:xfrm>
                <a:off x="149860" y="683387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8"/>
                <a:stretch>
                  <a:fillRect l="-31321" r="-31321"/>
                </a:stretch>
              </a:blipFill>
            </p:spPr>
          </p:sp>
        </p:grpSp>
        <p:sp>
          <p:nvSpPr>
            <p:cNvPr id="10" name="Freeform 10"/>
            <p:cNvSpPr/>
            <p:nvPr/>
          </p:nvSpPr>
          <p:spPr>
            <a:xfrm>
              <a:off x="2911660" y="7379019"/>
              <a:ext cx="2286953" cy="2351623"/>
            </a:xfrm>
            <a:custGeom>
              <a:avLst/>
              <a:gdLst/>
              <a:ahLst/>
              <a:cxnLst/>
              <a:rect l="l" t="t" r="r" b="b"/>
              <a:pathLst>
                <a:path w="2286953" h="2351623">
                  <a:moveTo>
                    <a:pt x="0" y="0"/>
                  </a:moveTo>
                  <a:lnTo>
                    <a:pt x="2286954" y="0"/>
                  </a:lnTo>
                  <a:lnTo>
                    <a:pt x="2286954" y="2351623"/>
                  </a:lnTo>
                  <a:lnTo>
                    <a:pt x="0" y="23516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448884" y="231543"/>
              <a:ext cx="2286953" cy="2351623"/>
            </a:xfrm>
            <a:custGeom>
              <a:avLst/>
              <a:gdLst/>
              <a:ahLst/>
              <a:cxnLst/>
              <a:rect l="l" t="t" r="r" b="b"/>
              <a:pathLst>
                <a:path w="2286953" h="2351623">
                  <a:moveTo>
                    <a:pt x="0" y="0"/>
                  </a:moveTo>
                  <a:lnTo>
                    <a:pt x="2286953" y="0"/>
                  </a:lnTo>
                  <a:lnTo>
                    <a:pt x="2286953" y="2351623"/>
                  </a:lnTo>
                  <a:lnTo>
                    <a:pt x="0" y="23516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8448519" y="57349"/>
            <a:ext cx="7722443" cy="1098409"/>
            <a:chOff x="0" y="0"/>
            <a:chExt cx="10296590" cy="146454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4" name="TextBox 14"/>
            <p:cNvSpPr txBox="1"/>
            <p:nvPr/>
          </p:nvSpPr>
          <p:spPr>
            <a:xfrm>
              <a:off x="1629409" y="41125"/>
              <a:ext cx="7202636" cy="12679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957"/>
                </a:lnSpc>
                <a:spcBef>
                  <a:spcPct val="0"/>
                </a:spcBef>
              </a:pPr>
              <a:r>
                <a:rPr lang="en-US" sz="5684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What is MICE?</a:t>
              </a:r>
            </a:p>
          </p:txBody>
        </p:sp>
        <p:sp>
          <p:nvSpPr>
            <p:cNvPr id="15" name="Freeform 15"/>
            <p:cNvSpPr/>
            <p:nvPr/>
          </p:nvSpPr>
          <p:spPr>
            <a:xfrm>
              <a:off x="8832045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7569603" y="2770918"/>
            <a:ext cx="7128016" cy="4275495"/>
            <a:chOff x="0" y="0"/>
            <a:chExt cx="9504021" cy="5700660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0"/>
              <a:ext cx="9504021" cy="1332199"/>
              <a:chOff x="0" y="0"/>
              <a:chExt cx="1426007" cy="199887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1426007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426007" h="199887">
                    <a:moveTo>
                      <a:pt x="64637" y="0"/>
                    </a:moveTo>
                    <a:lnTo>
                      <a:pt x="1361370" y="0"/>
                    </a:lnTo>
                    <a:cubicBezTo>
                      <a:pt x="1378513" y="0"/>
                      <a:pt x="1394954" y="6810"/>
                      <a:pt x="1407076" y="18932"/>
                    </a:cubicBezTo>
                    <a:cubicBezTo>
                      <a:pt x="1419197" y="31053"/>
                      <a:pt x="1426007" y="47494"/>
                      <a:pt x="1426007" y="64637"/>
                    </a:cubicBezTo>
                    <a:lnTo>
                      <a:pt x="1426007" y="135250"/>
                    </a:lnTo>
                    <a:cubicBezTo>
                      <a:pt x="1426007" y="170948"/>
                      <a:pt x="1397068" y="199887"/>
                      <a:pt x="1361370" y="199887"/>
                    </a:cubicBezTo>
                    <a:lnTo>
                      <a:pt x="64637" y="199887"/>
                    </a:lnTo>
                    <a:cubicBezTo>
                      <a:pt x="47494" y="199887"/>
                      <a:pt x="31053" y="193077"/>
                      <a:pt x="18932" y="180955"/>
                    </a:cubicBezTo>
                    <a:cubicBezTo>
                      <a:pt x="6810" y="168833"/>
                      <a:pt x="0" y="152392"/>
                      <a:pt x="0" y="135250"/>
                    </a:cubicBezTo>
                    <a:lnTo>
                      <a:pt x="0" y="64637"/>
                    </a:lnTo>
                    <a:cubicBezTo>
                      <a:pt x="0" y="47494"/>
                      <a:pt x="6810" y="31053"/>
                      <a:pt x="18932" y="18932"/>
                    </a:cubicBezTo>
                    <a:cubicBezTo>
                      <a:pt x="31053" y="6810"/>
                      <a:pt x="47494" y="0"/>
                      <a:pt x="6463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9" name="TextBox 19"/>
              <p:cNvSpPr txBox="1"/>
              <p:nvPr/>
            </p:nvSpPr>
            <p:spPr>
              <a:xfrm>
                <a:off x="0" y="-47625"/>
                <a:ext cx="1426007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0" y="2942287"/>
              <a:ext cx="9504021" cy="1332199"/>
              <a:chOff x="0" y="0"/>
              <a:chExt cx="1426007" cy="199887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1426007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426007" h="199887">
                    <a:moveTo>
                      <a:pt x="64637" y="0"/>
                    </a:moveTo>
                    <a:lnTo>
                      <a:pt x="1361370" y="0"/>
                    </a:lnTo>
                    <a:cubicBezTo>
                      <a:pt x="1378513" y="0"/>
                      <a:pt x="1394954" y="6810"/>
                      <a:pt x="1407076" y="18932"/>
                    </a:cubicBezTo>
                    <a:cubicBezTo>
                      <a:pt x="1419197" y="31053"/>
                      <a:pt x="1426007" y="47494"/>
                      <a:pt x="1426007" y="64637"/>
                    </a:cubicBezTo>
                    <a:lnTo>
                      <a:pt x="1426007" y="135250"/>
                    </a:lnTo>
                    <a:cubicBezTo>
                      <a:pt x="1426007" y="170948"/>
                      <a:pt x="1397068" y="199887"/>
                      <a:pt x="1361370" y="199887"/>
                    </a:cubicBezTo>
                    <a:lnTo>
                      <a:pt x="64637" y="199887"/>
                    </a:lnTo>
                    <a:cubicBezTo>
                      <a:pt x="47494" y="199887"/>
                      <a:pt x="31053" y="193077"/>
                      <a:pt x="18932" y="180955"/>
                    </a:cubicBezTo>
                    <a:cubicBezTo>
                      <a:pt x="6810" y="168833"/>
                      <a:pt x="0" y="152392"/>
                      <a:pt x="0" y="135250"/>
                    </a:cubicBezTo>
                    <a:lnTo>
                      <a:pt x="0" y="64637"/>
                    </a:lnTo>
                    <a:cubicBezTo>
                      <a:pt x="0" y="47494"/>
                      <a:pt x="6810" y="31053"/>
                      <a:pt x="18932" y="18932"/>
                    </a:cubicBezTo>
                    <a:cubicBezTo>
                      <a:pt x="31053" y="6810"/>
                      <a:pt x="47494" y="0"/>
                      <a:pt x="64637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2" name="TextBox 22"/>
              <p:cNvSpPr txBox="1"/>
              <p:nvPr/>
            </p:nvSpPr>
            <p:spPr>
              <a:xfrm>
                <a:off x="0" y="-47625"/>
                <a:ext cx="1426007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3" name="Group 23"/>
            <p:cNvGrpSpPr/>
            <p:nvPr/>
          </p:nvGrpSpPr>
          <p:grpSpPr>
            <a:xfrm>
              <a:off x="0" y="4368461"/>
              <a:ext cx="9504021" cy="1332199"/>
              <a:chOff x="0" y="0"/>
              <a:chExt cx="1426007" cy="199887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1426007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426007" h="199887">
                    <a:moveTo>
                      <a:pt x="64637" y="0"/>
                    </a:moveTo>
                    <a:lnTo>
                      <a:pt x="1361370" y="0"/>
                    </a:lnTo>
                    <a:cubicBezTo>
                      <a:pt x="1378513" y="0"/>
                      <a:pt x="1394954" y="6810"/>
                      <a:pt x="1407076" y="18932"/>
                    </a:cubicBezTo>
                    <a:cubicBezTo>
                      <a:pt x="1419197" y="31053"/>
                      <a:pt x="1426007" y="47494"/>
                      <a:pt x="1426007" y="64637"/>
                    </a:cubicBezTo>
                    <a:lnTo>
                      <a:pt x="1426007" y="135250"/>
                    </a:lnTo>
                    <a:cubicBezTo>
                      <a:pt x="1426007" y="170948"/>
                      <a:pt x="1397068" y="199887"/>
                      <a:pt x="1361370" y="199887"/>
                    </a:cubicBezTo>
                    <a:lnTo>
                      <a:pt x="64637" y="199887"/>
                    </a:lnTo>
                    <a:cubicBezTo>
                      <a:pt x="47494" y="199887"/>
                      <a:pt x="31053" y="193077"/>
                      <a:pt x="18932" y="180955"/>
                    </a:cubicBezTo>
                    <a:cubicBezTo>
                      <a:pt x="6810" y="168833"/>
                      <a:pt x="0" y="152392"/>
                      <a:pt x="0" y="135250"/>
                    </a:cubicBezTo>
                    <a:lnTo>
                      <a:pt x="0" y="64637"/>
                    </a:lnTo>
                    <a:cubicBezTo>
                      <a:pt x="0" y="47494"/>
                      <a:pt x="6810" y="31053"/>
                      <a:pt x="18932" y="18932"/>
                    </a:cubicBezTo>
                    <a:cubicBezTo>
                      <a:pt x="31053" y="6810"/>
                      <a:pt x="47494" y="0"/>
                      <a:pt x="64637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5" name="TextBox 25"/>
              <p:cNvSpPr txBox="1"/>
              <p:nvPr/>
            </p:nvSpPr>
            <p:spPr>
              <a:xfrm>
                <a:off x="0" y="-47625"/>
                <a:ext cx="1426007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6" name="TextBox 26"/>
            <p:cNvSpPr txBox="1"/>
            <p:nvPr/>
          </p:nvSpPr>
          <p:spPr>
            <a:xfrm>
              <a:off x="2963350" y="249311"/>
              <a:ext cx="3542111" cy="9045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89"/>
                </a:lnSpc>
                <a:spcBef>
                  <a:spcPct val="0"/>
                </a:spcBef>
              </a:pPr>
              <a:r>
                <a:rPr lang="en-US" sz="413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Meetings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2650425" y="4553955"/>
              <a:ext cx="3892398" cy="8582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471"/>
                </a:lnSpc>
                <a:spcBef>
                  <a:spcPct val="0"/>
                </a:spcBef>
              </a:pPr>
              <a:r>
                <a:rPr lang="en-US" sz="3908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Exhibitions</a:t>
              </a:r>
            </a:p>
          </p:txBody>
        </p:sp>
        <p:grpSp>
          <p:nvGrpSpPr>
            <p:cNvPr id="28" name="Group 28"/>
            <p:cNvGrpSpPr/>
            <p:nvPr/>
          </p:nvGrpSpPr>
          <p:grpSpPr>
            <a:xfrm>
              <a:off x="0" y="1516114"/>
              <a:ext cx="9504021" cy="1332199"/>
              <a:chOff x="0" y="0"/>
              <a:chExt cx="1426007" cy="199887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1426007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426007" h="199887">
                    <a:moveTo>
                      <a:pt x="64637" y="0"/>
                    </a:moveTo>
                    <a:lnTo>
                      <a:pt x="1361370" y="0"/>
                    </a:lnTo>
                    <a:cubicBezTo>
                      <a:pt x="1378513" y="0"/>
                      <a:pt x="1394954" y="6810"/>
                      <a:pt x="1407076" y="18932"/>
                    </a:cubicBezTo>
                    <a:cubicBezTo>
                      <a:pt x="1419197" y="31053"/>
                      <a:pt x="1426007" y="47494"/>
                      <a:pt x="1426007" y="64637"/>
                    </a:cubicBezTo>
                    <a:lnTo>
                      <a:pt x="1426007" y="135250"/>
                    </a:lnTo>
                    <a:cubicBezTo>
                      <a:pt x="1426007" y="170948"/>
                      <a:pt x="1397068" y="199887"/>
                      <a:pt x="1361370" y="199887"/>
                    </a:cubicBezTo>
                    <a:lnTo>
                      <a:pt x="64637" y="199887"/>
                    </a:lnTo>
                    <a:cubicBezTo>
                      <a:pt x="47494" y="199887"/>
                      <a:pt x="31053" y="193077"/>
                      <a:pt x="18932" y="180955"/>
                    </a:cubicBezTo>
                    <a:cubicBezTo>
                      <a:pt x="6810" y="168833"/>
                      <a:pt x="0" y="152392"/>
                      <a:pt x="0" y="135250"/>
                    </a:cubicBezTo>
                    <a:lnTo>
                      <a:pt x="0" y="64637"/>
                    </a:lnTo>
                    <a:cubicBezTo>
                      <a:pt x="0" y="47494"/>
                      <a:pt x="6810" y="31053"/>
                      <a:pt x="18932" y="18932"/>
                    </a:cubicBezTo>
                    <a:cubicBezTo>
                      <a:pt x="31053" y="6810"/>
                      <a:pt x="47494" y="0"/>
                      <a:pt x="6463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30" name="TextBox 30"/>
              <p:cNvSpPr txBox="1"/>
              <p:nvPr/>
            </p:nvSpPr>
            <p:spPr>
              <a:xfrm>
                <a:off x="0" y="-47625"/>
                <a:ext cx="1426007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31" name="TextBox 31"/>
            <p:cNvSpPr txBox="1"/>
            <p:nvPr/>
          </p:nvSpPr>
          <p:spPr>
            <a:xfrm>
              <a:off x="2777398" y="1700938"/>
              <a:ext cx="3542111" cy="8699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511"/>
                </a:lnSpc>
                <a:spcBef>
                  <a:spcPct val="0"/>
                </a:spcBef>
              </a:pPr>
              <a:r>
                <a:rPr lang="en-US" sz="3936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Incentives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2157906" y="3119948"/>
              <a:ext cx="4877436" cy="8898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610"/>
                </a:lnSpc>
                <a:spcBef>
                  <a:spcPct val="0"/>
                </a:spcBef>
              </a:pPr>
              <a:r>
                <a:rPr lang="en-US" sz="4007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Conferences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14126137" y="9751947"/>
            <a:ext cx="4089648" cy="355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88"/>
              </a:lnSpc>
              <a:spcBef>
                <a:spcPct val="0"/>
              </a:spcBef>
            </a:pPr>
            <a:r>
              <a:rPr lang="en-US" sz="213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(ICCA, 2024; VisitWales, 2025a)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80030" y="3912915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5" y="0"/>
                </a:lnTo>
                <a:lnTo>
                  <a:pt x="20653915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27695" y="163240"/>
            <a:ext cx="5142654" cy="7499350"/>
            <a:chOff x="0" y="0"/>
            <a:chExt cx="6856872" cy="9999134"/>
          </a:xfrm>
        </p:grpSpPr>
        <p:grpSp>
          <p:nvGrpSpPr>
            <p:cNvPr id="4" name="Group 4"/>
            <p:cNvGrpSpPr>
              <a:grpSpLocks noChangeAspect="1"/>
            </p:cNvGrpSpPr>
            <p:nvPr/>
          </p:nvGrpSpPr>
          <p:grpSpPr>
            <a:xfrm>
              <a:off x="0" y="0"/>
              <a:ext cx="6856872" cy="9999134"/>
              <a:chOff x="0" y="0"/>
              <a:chExt cx="7698740" cy="112268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7698740" cy="11226800"/>
              </a:xfrm>
              <a:custGeom>
                <a:avLst/>
                <a:gdLst/>
                <a:ahLst/>
                <a:cxnLst/>
                <a:rect l="l" t="t" r="r" b="b"/>
                <a:pathLst>
                  <a:path w="7698740" h="11226800">
                    <a:moveTo>
                      <a:pt x="3849370" y="11226800"/>
                    </a:moveTo>
                    <a:lnTo>
                      <a:pt x="3849370" y="8985250"/>
                    </a:lnTo>
                    <a:lnTo>
                      <a:pt x="7698740" y="8995410"/>
                    </a:lnTo>
                    <a:lnTo>
                      <a:pt x="7698740" y="0"/>
                    </a:lnTo>
                    <a:lnTo>
                      <a:pt x="3849370" y="0"/>
                    </a:lnTo>
                    <a:lnTo>
                      <a:pt x="3849370" y="2258060"/>
                    </a:lnTo>
                    <a:lnTo>
                      <a:pt x="0" y="2258060"/>
                    </a:lnTo>
                    <a:lnTo>
                      <a:pt x="0" y="1122680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36" r="-36"/>
                </a:stretch>
              </a:blipFill>
            </p:spPr>
          </p:sp>
          <p:sp>
            <p:nvSpPr>
              <p:cNvPr id="6" name="Freeform 6"/>
              <p:cNvSpPr/>
              <p:nvPr/>
            </p:nvSpPr>
            <p:spPr>
              <a:xfrm>
                <a:off x="149860" y="233553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5"/>
                <a:stretch>
                  <a:fillRect t="-4528" b="-4528"/>
                </a:stretch>
              </a:blipFill>
            </p:spPr>
          </p:sp>
          <p:sp>
            <p:nvSpPr>
              <p:cNvPr id="7" name="Freeform 7"/>
              <p:cNvSpPr/>
              <p:nvPr/>
            </p:nvSpPr>
            <p:spPr>
              <a:xfrm>
                <a:off x="3996690" y="9652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6"/>
                <a:stretch>
                  <a:fillRect l="-58409" r="-58409"/>
                </a:stretch>
              </a:blip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3996690" y="459105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6985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7"/>
                <a:stretch>
                  <a:fillRect l="-31297" r="-31297"/>
                </a:stretch>
              </a:blipFill>
            </p:spPr>
          </p:sp>
          <p:sp>
            <p:nvSpPr>
              <p:cNvPr id="9" name="Freeform 9"/>
              <p:cNvSpPr/>
              <p:nvPr/>
            </p:nvSpPr>
            <p:spPr>
              <a:xfrm>
                <a:off x="149860" y="683387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8"/>
                <a:stretch>
                  <a:fillRect l="-31321" r="-31321"/>
                </a:stretch>
              </a:blipFill>
            </p:spPr>
          </p:sp>
        </p:grpSp>
        <p:sp>
          <p:nvSpPr>
            <p:cNvPr id="10" name="Freeform 10"/>
            <p:cNvSpPr/>
            <p:nvPr/>
          </p:nvSpPr>
          <p:spPr>
            <a:xfrm>
              <a:off x="2911660" y="7379019"/>
              <a:ext cx="2286953" cy="2351623"/>
            </a:xfrm>
            <a:custGeom>
              <a:avLst/>
              <a:gdLst/>
              <a:ahLst/>
              <a:cxnLst/>
              <a:rect l="l" t="t" r="r" b="b"/>
              <a:pathLst>
                <a:path w="2286953" h="2351623">
                  <a:moveTo>
                    <a:pt x="0" y="0"/>
                  </a:moveTo>
                  <a:lnTo>
                    <a:pt x="2286954" y="0"/>
                  </a:lnTo>
                  <a:lnTo>
                    <a:pt x="2286954" y="2351623"/>
                  </a:lnTo>
                  <a:lnTo>
                    <a:pt x="0" y="23516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448884" y="231543"/>
              <a:ext cx="2286953" cy="2351623"/>
            </a:xfrm>
            <a:custGeom>
              <a:avLst/>
              <a:gdLst/>
              <a:ahLst/>
              <a:cxnLst/>
              <a:rect l="l" t="t" r="r" b="b"/>
              <a:pathLst>
                <a:path w="2286953" h="2351623">
                  <a:moveTo>
                    <a:pt x="0" y="0"/>
                  </a:moveTo>
                  <a:lnTo>
                    <a:pt x="2286953" y="0"/>
                  </a:lnTo>
                  <a:lnTo>
                    <a:pt x="2286953" y="2351623"/>
                  </a:lnTo>
                  <a:lnTo>
                    <a:pt x="0" y="23516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7464770" y="57349"/>
            <a:ext cx="8510015" cy="1098409"/>
            <a:chOff x="0" y="0"/>
            <a:chExt cx="11346687" cy="146454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4" name="TextBox 14"/>
            <p:cNvSpPr txBox="1"/>
            <p:nvPr/>
          </p:nvSpPr>
          <p:spPr>
            <a:xfrm>
              <a:off x="1139157" y="41125"/>
              <a:ext cx="9004553" cy="12679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957"/>
                </a:lnSpc>
                <a:spcBef>
                  <a:spcPct val="0"/>
                </a:spcBef>
              </a:pPr>
              <a:r>
                <a:rPr lang="en-US" sz="5684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Meetings -Cardiff</a:t>
              </a:r>
            </a:p>
          </p:txBody>
        </p:sp>
        <p:sp>
          <p:nvSpPr>
            <p:cNvPr id="15" name="Freeform 15"/>
            <p:cNvSpPr/>
            <p:nvPr/>
          </p:nvSpPr>
          <p:spPr>
            <a:xfrm>
              <a:off x="9882141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6" y="0"/>
                  </a:lnTo>
                  <a:lnTo>
                    <a:pt x="1464546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6924873" y="3262095"/>
            <a:ext cx="9589808" cy="1881405"/>
            <a:chOff x="0" y="0"/>
            <a:chExt cx="12786411" cy="2508540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0"/>
              <a:ext cx="12786411" cy="1211538"/>
              <a:chOff x="0" y="0"/>
              <a:chExt cx="2109575" cy="199887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109575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109575" h="199887">
                    <a:moveTo>
                      <a:pt x="43693" y="0"/>
                    </a:moveTo>
                    <a:lnTo>
                      <a:pt x="2065882" y="0"/>
                    </a:lnTo>
                    <a:cubicBezTo>
                      <a:pt x="2077470" y="0"/>
                      <a:pt x="2088584" y="4603"/>
                      <a:pt x="2096778" y="12797"/>
                    </a:cubicBezTo>
                    <a:cubicBezTo>
                      <a:pt x="2104972" y="20991"/>
                      <a:pt x="2109575" y="32105"/>
                      <a:pt x="2109575" y="43693"/>
                    </a:cubicBezTo>
                    <a:lnTo>
                      <a:pt x="2109575" y="156194"/>
                    </a:lnTo>
                    <a:cubicBezTo>
                      <a:pt x="2109575" y="180325"/>
                      <a:pt x="2090013" y="199887"/>
                      <a:pt x="2065882" y="199887"/>
                    </a:cubicBezTo>
                    <a:lnTo>
                      <a:pt x="43693" y="199887"/>
                    </a:lnTo>
                    <a:cubicBezTo>
                      <a:pt x="32105" y="199887"/>
                      <a:pt x="20991" y="195283"/>
                      <a:pt x="12797" y="187089"/>
                    </a:cubicBezTo>
                    <a:cubicBezTo>
                      <a:pt x="4603" y="178895"/>
                      <a:pt x="0" y="167782"/>
                      <a:pt x="0" y="156194"/>
                    </a:cubicBezTo>
                    <a:lnTo>
                      <a:pt x="0" y="43693"/>
                    </a:lnTo>
                    <a:cubicBezTo>
                      <a:pt x="0" y="32105"/>
                      <a:pt x="4603" y="20991"/>
                      <a:pt x="12797" y="12797"/>
                    </a:cubicBezTo>
                    <a:cubicBezTo>
                      <a:pt x="20991" y="4603"/>
                      <a:pt x="32105" y="0"/>
                      <a:pt x="43693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9" name="TextBox 19"/>
              <p:cNvSpPr txBox="1"/>
              <p:nvPr/>
            </p:nvSpPr>
            <p:spPr>
              <a:xfrm>
                <a:off x="0" y="-47625"/>
                <a:ext cx="2109575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0" y="1297001"/>
              <a:ext cx="12786411" cy="1211538"/>
              <a:chOff x="0" y="0"/>
              <a:chExt cx="2109575" cy="199887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2109575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109575" h="199887">
                    <a:moveTo>
                      <a:pt x="43693" y="0"/>
                    </a:moveTo>
                    <a:lnTo>
                      <a:pt x="2065882" y="0"/>
                    </a:lnTo>
                    <a:cubicBezTo>
                      <a:pt x="2077470" y="0"/>
                      <a:pt x="2088584" y="4603"/>
                      <a:pt x="2096778" y="12797"/>
                    </a:cubicBezTo>
                    <a:cubicBezTo>
                      <a:pt x="2104972" y="20991"/>
                      <a:pt x="2109575" y="32105"/>
                      <a:pt x="2109575" y="43693"/>
                    </a:cubicBezTo>
                    <a:lnTo>
                      <a:pt x="2109575" y="156194"/>
                    </a:lnTo>
                    <a:cubicBezTo>
                      <a:pt x="2109575" y="180325"/>
                      <a:pt x="2090013" y="199887"/>
                      <a:pt x="2065882" y="199887"/>
                    </a:cubicBezTo>
                    <a:lnTo>
                      <a:pt x="43693" y="199887"/>
                    </a:lnTo>
                    <a:cubicBezTo>
                      <a:pt x="32105" y="199887"/>
                      <a:pt x="20991" y="195283"/>
                      <a:pt x="12797" y="187089"/>
                    </a:cubicBezTo>
                    <a:cubicBezTo>
                      <a:pt x="4603" y="178895"/>
                      <a:pt x="0" y="167782"/>
                      <a:pt x="0" y="156194"/>
                    </a:cubicBezTo>
                    <a:lnTo>
                      <a:pt x="0" y="43693"/>
                    </a:lnTo>
                    <a:cubicBezTo>
                      <a:pt x="0" y="32105"/>
                      <a:pt x="4603" y="20991"/>
                      <a:pt x="12797" y="12797"/>
                    </a:cubicBezTo>
                    <a:cubicBezTo>
                      <a:pt x="20991" y="4603"/>
                      <a:pt x="32105" y="0"/>
                      <a:pt x="43693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2" name="TextBox 22"/>
              <p:cNvSpPr txBox="1"/>
              <p:nvPr/>
            </p:nvSpPr>
            <p:spPr>
              <a:xfrm>
                <a:off x="0" y="-47625"/>
                <a:ext cx="2109575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3" name="TextBox 23"/>
            <p:cNvSpPr txBox="1"/>
            <p:nvPr/>
          </p:nvSpPr>
          <p:spPr>
            <a:xfrm>
              <a:off x="519211" y="1522287"/>
              <a:ext cx="11747988" cy="7038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7"/>
                </a:lnSpc>
                <a:spcBef>
                  <a:spcPct val="0"/>
                </a:spcBef>
              </a:pPr>
              <a:r>
                <a:rPr lang="en-US" sz="319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Professional and sector‑based associations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576923" y="225269"/>
              <a:ext cx="9632566" cy="6984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5"/>
                </a:lnSpc>
                <a:spcBef>
                  <a:spcPct val="0"/>
                </a:spcBef>
              </a:pPr>
              <a:r>
                <a:rPr lang="en-US" sz="3189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Government &amp; corporate meetings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3170585" y="9541952"/>
            <a:ext cx="5117415" cy="7450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34"/>
              </a:lnSpc>
              <a:spcBef>
                <a:spcPct val="0"/>
              </a:spcBef>
            </a:pPr>
            <a:r>
              <a:rPr lang="en-US" sz="216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(VisitWales, 2025a; National Events Strategy for Wales, 2022)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80030" y="3912915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5" y="0"/>
                </a:lnTo>
                <a:lnTo>
                  <a:pt x="20653915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27695" y="163240"/>
            <a:ext cx="5142654" cy="7499350"/>
            <a:chOff x="0" y="0"/>
            <a:chExt cx="6856872" cy="9999134"/>
          </a:xfrm>
        </p:grpSpPr>
        <p:grpSp>
          <p:nvGrpSpPr>
            <p:cNvPr id="4" name="Group 4"/>
            <p:cNvGrpSpPr>
              <a:grpSpLocks noChangeAspect="1"/>
            </p:cNvGrpSpPr>
            <p:nvPr/>
          </p:nvGrpSpPr>
          <p:grpSpPr>
            <a:xfrm>
              <a:off x="0" y="0"/>
              <a:ext cx="6856872" cy="9999134"/>
              <a:chOff x="0" y="0"/>
              <a:chExt cx="7698740" cy="112268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7698740" cy="11226800"/>
              </a:xfrm>
              <a:custGeom>
                <a:avLst/>
                <a:gdLst/>
                <a:ahLst/>
                <a:cxnLst/>
                <a:rect l="l" t="t" r="r" b="b"/>
                <a:pathLst>
                  <a:path w="7698740" h="11226800">
                    <a:moveTo>
                      <a:pt x="3849370" y="11226800"/>
                    </a:moveTo>
                    <a:lnTo>
                      <a:pt x="3849370" y="8985250"/>
                    </a:lnTo>
                    <a:lnTo>
                      <a:pt x="7698740" y="8995410"/>
                    </a:lnTo>
                    <a:lnTo>
                      <a:pt x="7698740" y="0"/>
                    </a:lnTo>
                    <a:lnTo>
                      <a:pt x="3849370" y="0"/>
                    </a:lnTo>
                    <a:lnTo>
                      <a:pt x="3849370" y="2258060"/>
                    </a:lnTo>
                    <a:lnTo>
                      <a:pt x="0" y="2258060"/>
                    </a:lnTo>
                    <a:lnTo>
                      <a:pt x="0" y="1122680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36" r="-36"/>
                </a:stretch>
              </a:blipFill>
            </p:spPr>
          </p:sp>
          <p:sp>
            <p:nvSpPr>
              <p:cNvPr id="6" name="Freeform 6"/>
              <p:cNvSpPr/>
              <p:nvPr/>
            </p:nvSpPr>
            <p:spPr>
              <a:xfrm>
                <a:off x="149860" y="233553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5"/>
                <a:stretch>
                  <a:fillRect t="-4528" b="-4528"/>
                </a:stretch>
              </a:blipFill>
            </p:spPr>
          </p:sp>
          <p:sp>
            <p:nvSpPr>
              <p:cNvPr id="7" name="Freeform 7"/>
              <p:cNvSpPr/>
              <p:nvPr/>
            </p:nvSpPr>
            <p:spPr>
              <a:xfrm>
                <a:off x="3996690" y="9652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6"/>
                <a:stretch>
                  <a:fillRect l="-58409" r="-58409"/>
                </a:stretch>
              </a:blip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3996690" y="459105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6985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7"/>
                <a:stretch>
                  <a:fillRect l="-31297" r="-31297"/>
                </a:stretch>
              </a:blipFill>
            </p:spPr>
          </p:sp>
          <p:sp>
            <p:nvSpPr>
              <p:cNvPr id="9" name="Freeform 9"/>
              <p:cNvSpPr/>
              <p:nvPr/>
            </p:nvSpPr>
            <p:spPr>
              <a:xfrm>
                <a:off x="149860" y="683387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8"/>
                <a:stretch>
                  <a:fillRect l="-31321" r="-31321"/>
                </a:stretch>
              </a:blipFill>
            </p:spPr>
          </p:sp>
        </p:grpSp>
        <p:sp>
          <p:nvSpPr>
            <p:cNvPr id="10" name="Freeform 10"/>
            <p:cNvSpPr/>
            <p:nvPr/>
          </p:nvSpPr>
          <p:spPr>
            <a:xfrm>
              <a:off x="2911660" y="7379019"/>
              <a:ext cx="2286953" cy="2351623"/>
            </a:xfrm>
            <a:custGeom>
              <a:avLst/>
              <a:gdLst/>
              <a:ahLst/>
              <a:cxnLst/>
              <a:rect l="l" t="t" r="r" b="b"/>
              <a:pathLst>
                <a:path w="2286953" h="2351623">
                  <a:moveTo>
                    <a:pt x="0" y="0"/>
                  </a:moveTo>
                  <a:lnTo>
                    <a:pt x="2286954" y="0"/>
                  </a:lnTo>
                  <a:lnTo>
                    <a:pt x="2286954" y="2351623"/>
                  </a:lnTo>
                  <a:lnTo>
                    <a:pt x="0" y="23516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448884" y="231543"/>
              <a:ext cx="2286953" cy="2351623"/>
            </a:xfrm>
            <a:custGeom>
              <a:avLst/>
              <a:gdLst/>
              <a:ahLst/>
              <a:cxnLst/>
              <a:rect l="l" t="t" r="r" b="b"/>
              <a:pathLst>
                <a:path w="2286953" h="2351623">
                  <a:moveTo>
                    <a:pt x="0" y="0"/>
                  </a:moveTo>
                  <a:lnTo>
                    <a:pt x="2286953" y="0"/>
                  </a:lnTo>
                  <a:lnTo>
                    <a:pt x="2286953" y="2351623"/>
                  </a:lnTo>
                  <a:lnTo>
                    <a:pt x="0" y="23516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7119438" y="3868325"/>
            <a:ext cx="8672763" cy="2550351"/>
            <a:chOff x="0" y="0"/>
            <a:chExt cx="11563683" cy="3400468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11563683" cy="1912718"/>
              <a:chOff x="0" y="0"/>
              <a:chExt cx="1735564" cy="287075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1735564" cy="287075"/>
              </a:xfrm>
              <a:custGeom>
                <a:avLst/>
                <a:gdLst/>
                <a:ahLst/>
                <a:cxnLst/>
                <a:rect l="l" t="t" r="r" b="b"/>
                <a:pathLst>
                  <a:path w="1735564" h="287075">
                    <a:moveTo>
                      <a:pt x="50555" y="0"/>
                    </a:moveTo>
                    <a:lnTo>
                      <a:pt x="1685010" y="0"/>
                    </a:lnTo>
                    <a:cubicBezTo>
                      <a:pt x="1712930" y="0"/>
                      <a:pt x="1735564" y="22634"/>
                      <a:pt x="1735564" y="50555"/>
                    </a:cubicBezTo>
                    <a:lnTo>
                      <a:pt x="1735564" y="236520"/>
                    </a:lnTo>
                    <a:cubicBezTo>
                      <a:pt x="1735564" y="264441"/>
                      <a:pt x="1712930" y="287075"/>
                      <a:pt x="1685010" y="287075"/>
                    </a:cubicBezTo>
                    <a:lnTo>
                      <a:pt x="50555" y="287075"/>
                    </a:lnTo>
                    <a:cubicBezTo>
                      <a:pt x="22634" y="287075"/>
                      <a:pt x="0" y="264441"/>
                      <a:pt x="0" y="236520"/>
                    </a:cubicBezTo>
                    <a:lnTo>
                      <a:pt x="0" y="50555"/>
                    </a:lnTo>
                    <a:cubicBezTo>
                      <a:pt x="0" y="22634"/>
                      <a:pt x="22634" y="0"/>
                      <a:pt x="50555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5" name="TextBox 15"/>
              <p:cNvSpPr txBox="1"/>
              <p:nvPr/>
            </p:nvSpPr>
            <p:spPr>
              <a:xfrm>
                <a:off x="0" y="-47625"/>
                <a:ext cx="1735564" cy="334700"/>
              </a:xfrm>
              <a:prstGeom prst="rect">
                <a:avLst/>
              </a:prstGeom>
            </p:spPr>
            <p:txBody>
              <a:bodyPr lIns="60821" tIns="60821" rIns="60821" bIns="60821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0" y="2068668"/>
              <a:ext cx="11563683" cy="1331800"/>
              <a:chOff x="0" y="0"/>
              <a:chExt cx="1735564" cy="199887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1735564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35564" h="199887">
                    <a:moveTo>
                      <a:pt x="50555" y="0"/>
                    </a:moveTo>
                    <a:lnTo>
                      <a:pt x="1685010" y="0"/>
                    </a:lnTo>
                    <a:cubicBezTo>
                      <a:pt x="1712930" y="0"/>
                      <a:pt x="1735564" y="22634"/>
                      <a:pt x="1735564" y="50555"/>
                    </a:cubicBezTo>
                    <a:lnTo>
                      <a:pt x="1735564" y="149332"/>
                    </a:lnTo>
                    <a:cubicBezTo>
                      <a:pt x="1735564" y="177252"/>
                      <a:pt x="1712930" y="199887"/>
                      <a:pt x="1685010" y="199887"/>
                    </a:cubicBezTo>
                    <a:lnTo>
                      <a:pt x="50555" y="199887"/>
                    </a:lnTo>
                    <a:cubicBezTo>
                      <a:pt x="22634" y="199887"/>
                      <a:pt x="0" y="177252"/>
                      <a:pt x="0" y="149332"/>
                    </a:cubicBezTo>
                    <a:lnTo>
                      <a:pt x="0" y="50555"/>
                    </a:lnTo>
                    <a:cubicBezTo>
                      <a:pt x="0" y="22634"/>
                      <a:pt x="22634" y="0"/>
                      <a:pt x="50555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1735564" cy="247512"/>
              </a:xfrm>
              <a:prstGeom prst="rect">
                <a:avLst/>
              </a:prstGeom>
            </p:spPr>
            <p:txBody>
              <a:bodyPr lIns="60821" tIns="60821" rIns="60821" bIns="60821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9" name="TextBox 19"/>
            <p:cNvSpPr txBox="1"/>
            <p:nvPr/>
          </p:nvSpPr>
          <p:spPr>
            <a:xfrm>
              <a:off x="469561" y="2312464"/>
              <a:ext cx="10624562" cy="7715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910"/>
                </a:lnSpc>
                <a:spcBef>
                  <a:spcPct val="0"/>
                </a:spcBef>
              </a:pPr>
              <a:r>
                <a:rPr lang="en-US" sz="3507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Sector‑focused conferences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125381"/>
              <a:ext cx="11094123" cy="15952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909"/>
                </a:lnSpc>
                <a:spcBef>
                  <a:spcPct val="0"/>
                </a:spcBef>
              </a:pPr>
              <a:r>
                <a:rPr lang="en-US" sz="3506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Large national and international conferences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7486567" y="479496"/>
            <a:ext cx="10014034" cy="1098409"/>
            <a:chOff x="0" y="0"/>
            <a:chExt cx="13352045" cy="1464545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3" name="TextBox 23"/>
            <p:cNvSpPr txBox="1"/>
            <p:nvPr/>
          </p:nvSpPr>
          <p:spPr>
            <a:xfrm>
              <a:off x="1660264" y="148810"/>
              <a:ext cx="10227236" cy="10812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866"/>
                </a:lnSpc>
                <a:spcBef>
                  <a:spcPct val="0"/>
                </a:spcBef>
              </a:pPr>
              <a:r>
                <a:rPr lang="en-US" sz="4904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Conferences - ICC Wales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1188750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25" name="TextBox 25"/>
          <p:cNvSpPr txBox="1"/>
          <p:nvPr/>
        </p:nvSpPr>
        <p:spPr>
          <a:xfrm>
            <a:off x="13737405" y="9567901"/>
            <a:ext cx="4109591" cy="389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(ICC Wales, 2024; ICCA, 2024)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80030" y="3912915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5" y="0"/>
                </a:lnTo>
                <a:lnTo>
                  <a:pt x="20653915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27695" y="163240"/>
            <a:ext cx="5142654" cy="7499350"/>
            <a:chOff x="0" y="0"/>
            <a:chExt cx="6856872" cy="9999134"/>
          </a:xfrm>
        </p:grpSpPr>
        <p:grpSp>
          <p:nvGrpSpPr>
            <p:cNvPr id="4" name="Group 4"/>
            <p:cNvGrpSpPr>
              <a:grpSpLocks noChangeAspect="1"/>
            </p:cNvGrpSpPr>
            <p:nvPr/>
          </p:nvGrpSpPr>
          <p:grpSpPr>
            <a:xfrm>
              <a:off x="0" y="0"/>
              <a:ext cx="6856872" cy="9999134"/>
              <a:chOff x="0" y="0"/>
              <a:chExt cx="7698740" cy="112268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7698740" cy="11226800"/>
              </a:xfrm>
              <a:custGeom>
                <a:avLst/>
                <a:gdLst/>
                <a:ahLst/>
                <a:cxnLst/>
                <a:rect l="l" t="t" r="r" b="b"/>
                <a:pathLst>
                  <a:path w="7698740" h="11226800">
                    <a:moveTo>
                      <a:pt x="3849370" y="11226800"/>
                    </a:moveTo>
                    <a:lnTo>
                      <a:pt x="3849370" y="8985250"/>
                    </a:lnTo>
                    <a:lnTo>
                      <a:pt x="7698740" y="8995410"/>
                    </a:lnTo>
                    <a:lnTo>
                      <a:pt x="7698740" y="0"/>
                    </a:lnTo>
                    <a:lnTo>
                      <a:pt x="3849370" y="0"/>
                    </a:lnTo>
                    <a:lnTo>
                      <a:pt x="3849370" y="2258060"/>
                    </a:lnTo>
                    <a:lnTo>
                      <a:pt x="0" y="2258060"/>
                    </a:lnTo>
                    <a:lnTo>
                      <a:pt x="0" y="1122680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36" r="-36"/>
                </a:stretch>
              </a:blipFill>
            </p:spPr>
          </p:sp>
          <p:sp>
            <p:nvSpPr>
              <p:cNvPr id="6" name="Freeform 6"/>
              <p:cNvSpPr/>
              <p:nvPr/>
            </p:nvSpPr>
            <p:spPr>
              <a:xfrm>
                <a:off x="149860" y="233553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5"/>
                <a:stretch>
                  <a:fillRect t="-4528" b="-4528"/>
                </a:stretch>
              </a:blipFill>
            </p:spPr>
          </p:sp>
          <p:sp>
            <p:nvSpPr>
              <p:cNvPr id="7" name="Freeform 7"/>
              <p:cNvSpPr/>
              <p:nvPr/>
            </p:nvSpPr>
            <p:spPr>
              <a:xfrm>
                <a:off x="3996690" y="9652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6"/>
                <a:stretch>
                  <a:fillRect l="-58409" r="-58409"/>
                </a:stretch>
              </a:blip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3996690" y="459105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6985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7"/>
                <a:stretch>
                  <a:fillRect l="-31297" r="-31297"/>
                </a:stretch>
              </a:blipFill>
            </p:spPr>
          </p:sp>
          <p:sp>
            <p:nvSpPr>
              <p:cNvPr id="9" name="Freeform 9"/>
              <p:cNvSpPr/>
              <p:nvPr/>
            </p:nvSpPr>
            <p:spPr>
              <a:xfrm>
                <a:off x="149860" y="683387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8"/>
                <a:stretch>
                  <a:fillRect l="-31321" r="-31321"/>
                </a:stretch>
              </a:blipFill>
            </p:spPr>
          </p:sp>
        </p:grpSp>
        <p:sp>
          <p:nvSpPr>
            <p:cNvPr id="10" name="Freeform 10"/>
            <p:cNvSpPr/>
            <p:nvPr/>
          </p:nvSpPr>
          <p:spPr>
            <a:xfrm>
              <a:off x="2911660" y="7379019"/>
              <a:ext cx="2286953" cy="2351623"/>
            </a:xfrm>
            <a:custGeom>
              <a:avLst/>
              <a:gdLst/>
              <a:ahLst/>
              <a:cxnLst/>
              <a:rect l="l" t="t" r="r" b="b"/>
              <a:pathLst>
                <a:path w="2286953" h="2351623">
                  <a:moveTo>
                    <a:pt x="0" y="0"/>
                  </a:moveTo>
                  <a:lnTo>
                    <a:pt x="2286954" y="0"/>
                  </a:lnTo>
                  <a:lnTo>
                    <a:pt x="2286954" y="2351623"/>
                  </a:lnTo>
                  <a:lnTo>
                    <a:pt x="0" y="23516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1448884" y="231543"/>
              <a:ext cx="2286953" cy="2351623"/>
            </a:xfrm>
            <a:custGeom>
              <a:avLst/>
              <a:gdLst/>
              <a:ahLst/>
              <a:cxnLst/>
              <a:rect l="l" t="t" r="r" b="b"/>
              <a:pathLst>
                <a:path w="2286953" h="2351623">
                  <a:moveTo>
                    <a:pt x="0" y="0"/>
                  </a:moveTo>
                  <a:lnTo>
                    <a:pt x="2286953" y="0"/>
                  </a:lnTo>
                  <a:lnTo>
                    <a:pt x="2286953" y="2351623"/>
                  </a:lnTo>
                  <a:lnTo>
                    <a:pt x="0" y="23516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6837684" y="3436474"/>
            <a:ext cx="10421616" cy="2044595"/>
            <a:chOff x="0" y="0"/>
            <a:chExt cx="13895488" cy="2726127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13895488" cy="1316626"/>
              <a:chOff x="0" y="0"/>
              <a:chExt cx="2109575" cy="199887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2109575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109575" h="199887">
                    <a:moveTo>
                      <a:pt x="43693" y="0"/>
                    </a:moveTo>
                    <a:lnTo>
                      <a:pt x="2065882" y="0"/>
                    </a:lnTo>
                    <a:cubicBezTo>
                      <a:pt x="2077470" y="0"/>
                      <a:pt x="2088584" y="4603"/>
                      <a:pt x="2096778" y="12797"/>
                    </a:cubicBezTo>
                    <a:cubicBezTo>
                      <a:pt x="2104972" y="20991"/>
                      <a:pt x="2109575" y="32105"/>
                      <a:pt x="2109575" y="43693"/>
                    </a:cubicBezTo>
                    <a:lnTo>
                      <a:pt x="2109575" y="156194"/>
                    </a:lnTo>
                    <a:cubicBezTo>
                      <a:pt x="2109575" y="180325"/>
                      <a:pt x="2090013" y="199887"/>
                      <a:pt x="2065882" y="199887"/>
                    </a:cubicBezTo>
                    <a:lnTo>
                      <a:pt x="43693" y="199887"/>
                    </a:lnTo>
                    <a:cubicBezTo>
                      <a:pt x="32105" y="199887"/>
                      <a:pt x="20991" y="195283"/>
                      <a:pt x="12797" y="187089"/>
                    </a:cubicBezTo>
                    <a:cubicBezTo>
                      <a:pt x="4603" y="178895"/>
                      <a:pt x="0" y="167782"/>
                      <a:pt x="0" y="156194"/>
                    </a:cubicBezTo>
                    <a:lnTo>
                      <a:pt x="0" y="43693"/>
                    </a:lnTo>
                    <a:cubicBezTo>
                      <a:pt x="0" y="32105"/>
                      <a:pt x="4603" y="20991"/>
                      <a:pt x="12797" y="12797"/>
                    </a:cubicBezTo>
                    <a:cubicBezTo>
                      <a:pt x="20991" y="4603"/>
                      <a:pt x="32105" y="0"/>
                      <a:pt x="43693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5" name="TextBox 15"/>
              <p:cNvSpPr txBox="1"/>
              <p:nvPr/>
            </p:nvSpPr>
            <p:spPr>
              <a:xfrm>
                <a:off x="0" y="-47625"/>
                <a:ext cx="2109575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0" y="1409501"/>
              <a:ext cx="13895488" cy="1316626"/>
              <a:chOff x="0" y="0"/>
              <a:chExt cx="2109575" cy="199887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2109575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109575" h="199887">
                    <a:moveTo>
                      <a:pt x="43693" y="0"/>
                    </a:moveTo>
                    <a:lnTo>
                      <a:pt x="2065882" y="0"/>
                    </a:lnTo>
                    <a:cubicBezTo>
                      <a:pt x="2077470" y="0"/>
                      <a:pt x="2088584" y="4603"/>
                      <a:pt x="2096778" y="12797"/>
                    </a:cubicBezTo>
                    <a:cubicBezTo>
                      <a:pt x="2104972" y="20991"/>
                      <a:pt x="2109575" y="32105"/>
                      <a:pt x="2109575" y="43693"/>
                    </a:cubicBezTo>
                    <a:lnTo>
                      <a:pt x="2109575" y="156194"/>
                    </a:lnTo>
                    <a:cubicBezTo>
                      <a:pt x="2109575" y="180325"/>
                      <a:pt x="2090013" y="199887"/>
                      <a:pt x="2065882" y="199887"/>
                    </a:cubicBezTo>
                    <a:lnTo>
                      <a:pt x="43693" y="199887"/>
                    </a:lnTo>
                    <a:cubicBezTo>
                      <a:pt x="32105" y="199887"/>
                      <a:pt x="20991" y="195283"/>
                      <a:pt x="12797" y="187089"/>
                    </a:cubicBezTo>
                    <a:cubicBezTo>
                      <a:pt x="4603" y="178895"/>
                      <a:pt x="0" y="167782"/>
                      <a:pt x="0" y="156194"/>
                    </a:cubicBezTo>
                    <a:lnTo>
                      <a:pt x="0" y="43693"/>
                    </a:lnTo>
                    <a:cubicBezTo>
                      <a:pt x="0" y="32105"/>
                      <a:pt x="4603" y="20991"/>
                      <a:pt x="12797" y="12797"/>
                    </a:cubicBezTo>
                    <a:cubicBezTo>
                      <a:pt x="20991" y="4603"/>
                      <a:pt x="32105" y="0"/>
                      <a:pt x="43693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2109575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9" name="TextBox 19"/>
            <p:cNvSpPr txBox="1"/>
            <p:nvPr/>
          </p:nvSpPr>
          <p:spPr>
            <a:xfrm>
              <a:off x="627415" y="1742767"/>
              <a:ext cx="13043435" cy="6024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78"/>
                </a:lnSpc>
                <a:spcBef>
                  <a:spcPct val="0"/>
                </a:spcBef>
              </a:pPr>
              <a:r>
                <a:rPr lang="en-US" sz="2770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Exhibitions hosted at Motorpoint Arena and ICC Wales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282124" y="252715"/>
              <a:ext cx="13049117" cy="6026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98"/>
                </a:lnSpc>
                <a:spcBef>
                  <a:spcPct val="0"/>
                </a:spcBef>
              </a:pPr>
              <a:r>
                <a:rPr lang="en-US" sz="2713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Outdoor incentive activities in Eryri and Pembrokeshire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7486567" y="479496"/>
            <a:ext cx="10014034" cy="1098409"/>
            <a:chOff x="0" y="0"/>
            <a:chExt cx="13352045" cy="1464545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3" name="TextBox 23"/>
            <p:cNvSpPr txBox="1"/>
            <p:nvPr/>
          </p:nvSpPr>
          <p:spPr>
            <a:xfrm>
              <a:off x="1660264" y="148810"/>
              <a:ext cx="10227236" cy="10812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866"/>
                </a:lnSpc>
                <a:spcBef>
                  <a:spcPct val="0"/>
                </a:spcBef>
              </a:pPr>
              <a:r>
                <a:rPr lang="en-US" sz="4904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Incentives &amp; Exhibitions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1188750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25" name="TextBox 25"/>
          <p:cNvSpPr txBox="1"/>
          <p:nvPr/>
        </p:nvSpPr>
        <p:spPr>
          <a:xfrm>
            <a:off x="13132146" y="9210675"/>
            <a:ext cx="4913390" cy="789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(VisitWales, 2025a; Meet in Wales, 2022; BEAM, 2024)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570048" y="2110003"/>
            <a:ext cx="7953758" cy="6349766"/>
            <a:chOff x="0" y="0"/>
            <a:chExt cx="10605011" cy="84663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6102562"/>
              <a:ext cx="10605011" cy="1086646"/>
              <a:chOff x="0" y="0"/>
              <a:chExt cx="1950772" cy="199887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sp>
          <p:nvSpPr>
            <p:cNvPr id="6" name="TextBox 6"/>
            <p:cNvSpPr txBox="1"/>
            <p:nvPr/>
          </p:nvSpPr>
          <p:spPr>
            <a:xfrm>
              <a:off x="381540" y="6242797"/>
              <a:ext cx="9841932" cy="7395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679"/>
                </a:lnSpc>
                <a:spcBef>
                  <a:spcPct val="0"/>
                </a:spcBef>
              </a:pPr>
              <a:r>
                <a:rPr lang="en-US" sz="3342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KPIs &amp; performance measurement</a:t>
              </a:r>
            </a:p>
          </p:txBody>
        </p:sp>
        <p:grpSp>
          <p:nvGrpSpPr>
            <p:cNvPr id="7" name="Group 7"/>
            <p:cNvGrpSpPr/>
            <p:nvPr/>
          </p:nvGrpSpPr>
          <p:grpSpPr>
            <a:xfrm>
              <a:off x="0" y="4920297"/>
              <a:ext cx="10605011" cy="1086646"/>
              <a:chOff x="0" y="0"/>
              <a:chExt cx="1950772" cy="199887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0" y="3642413"/>
              <a:ext cx="10377202" cy="1086646"/>
              <a:chOff x="0" y="0"/>
              <a:chExt cx="1908867" cy="199887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1908867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08867" h="199887">
                    <a:moveTo>
                      <a:pt x="50731" y="0"/>
                    </a:moveTo>
                    <a:lnTo>
                      <a:pt x="1858135" y="0"/>
                    </a:lnTo>
                    <a:cubicBezTo>
                      <a:pt x="1871590" y="0"/>
                      <a:pt x="1884494" y="5345"/>
                      <a:pt x="1894008" y="14859"/>
                    </a:cubicBezTo>
                    <a:cubicBezTo>
                      <a:pt x="1903522" y="24373"/>
                      <a:pt x="1908867" y="37277"/>
                      <a:pt x="1908867" y="50731"/>
                    </a:cubicBezTo>
                    <a:lnTo>
                      <a:pt x="1908867" y="149155"/>
                    </a:lnTo>
                    <a:cubicBezTo>
                      <a:pt x="1908867" y="177173"/>
                      <a:pt x="1886153" y="199887"/>
                      <a:pt x="1858135" y="199887"/>
                    </a:cubicBezTo>
                    <a:lnTo>
                      <a:pt x="50731" y="199887"/>
                    </a:lnTo>
                    <a:cubicBezTo>
                      <a:pt x="22713" y="199887"/>
                      <a:pt x="0" y="177173"/>
                      <a:pt x="0" y="149155"/>
                    </a:cubicBezTo>
                    <a:lnTo>
                      <a:pt x="0" y="50731"/>
                    </a:lnTo>
                    <a:cubicBezTo>
                      <a:pt x="0" y="22713"/>
                      <a:pt x="22713" y="0"/>
                      <a:pt x="5073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2" name="TextBox 12"/>
              <p:cNvSpPr txBox="1"/>
              <p:nvPr/>
            </p:nvSpPr>
            <p:spPr>
              <a:xfrm>
                <a:off x="0" y="-47625"/>
                <a:ext cx="1908867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sp>
          <p:nvSpPr>
            <p:cNvPr id="13" name="TextBox 13"/>
            <p:cNvSpPr txBox="1"/>
            <p:nvPr/>
          </p:nvSpPr>
          <p:spPr>
            <a:xfrm>
              <a:off x="946140" y="3799757"/>
              <a:ext cx="8378803" cy="6447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r>
                <a:rPr lang="en-US" sz="2900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4Ps/7Ps Marketing Mix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501469" y="5102513"/>
              <a:ext cx="7143550" cy="6650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69"/>
                </a:lnSpc>
                <a:spcBef>
                  <a:spcPct val="0"/>
                </a:spcBef>
              </a:pPr>
              <a:r>
                <a:rPr lang="en-US" sz="3049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SOSTAC planning model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0" y="7379708"/>
              <a:ext cx="10605011" cy="1086646"/>
              <a:chOff x="0" y="0"/>
              <a:chExt cx="1950772" cy="199887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880726" y="7495649"/>
              <a:ext cx="8562742" cy="7631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808"/>
                </a:lnSpc>
                <a:spcBef>
                  <a:spcPct val="0"/>
                </a:spcBef>
              </a:pPr>
              <a:r>
                <a:rPr lang="en-US" sz="3434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Risk Matrix</a:t>
              </a:r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0" y="0"/>
              <a:ext cx="10605011" cy="1086646"/>
              <a:chOff x="0" y="0"/>
              <a:chExt cx="1950772" cy="199887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0" y="1277884"/>
              <a:ext cx="10605011" cy="1086646"/>
              <a:chOff x="0" y="0"/>
              <a:chExt cx="1950772" cy="199887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0" y="2555767"/>
              <a:ext cx="10605011" cy="1086646"/>
              <a:chOff x="0" y="0"/>
              <a:chExt cx="1950772" cy="199887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sp>
          <p:nvSpPr>
            <p:cNvPr id="28" name="TextBox 28"/>
            <p:cNvSpPr txBox="1"/>
            <p:nvPr/>
          </p:nvSpPr>
          <p:spPr>
            <a:xfrm>
              <a:off x="368922" y="112674"/>
              <a:ext cx="9160730" cy="7194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14"/>
                </a:lnSpc>
                <a:spcBef>
                  <a:spcPct val="0"/>
                </a:spcBef>
              </a:pPr>
              <a:r>
                <a:rPr lang="en-US" sz="3224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SWOT, PESTEL, Triple Bottom Line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68922" y="1517537"/>
              <a:ext cx="9989537" cy="6101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15"/>
                </a:lnSpc>
                <a:spcBef>
                  <a:spcPct val="0"/>
                </a:spcBef>
              </a:pPr>
              <a:r>
                <a:rPr lang="en-US" sz="2725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STP (Segmentation, Targeting, Positioning)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966910" y="2746451"/>
              <a:ext cx="8562742" cy="6435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08"/>
                </a:lnSpc>
                <a:spcBef>
                  <a:spcPct val="0"/>
                </a:spcBef>
              </a:pPr>
              <a:r>
                <a:rPr lang="en-US" sz="2934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Porter’s Five Forces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3937326" y="0"/>
            <a:ext cx="11002395" cy="1098409"/>
            <a:chOff x="0" y="0"/>
            <a:chExt cx="14669860" cy="1464545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3" name="Freeform 33"/>
            <p:cNvSpPr/>
            <p:nvPr/>
          </p:nvSpPr>
          <p:spPr>
            <a:xfrm>
              <a:off x="13205315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4" name="TextBox 34"/>
            <p:cNvSpPr txBox="1"/>
            <p:nvPr/>
          </p:nvSpPr>
          <p:spPr>
            <a:xfrm>
              <a:off x="1178734" y="233682"/>
              <a:ext cx="12460121" cy="9114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28"/>
                </a:lnSpc>
                <a:spcBef>
                  <a:spcPct val="0"/>
                </a:spcBef>
              </a:pPr>
              <a:r>
                <a:rPr lang="en-US" sz="4091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Frameworks Used in Methodology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9986" y="786644"/>
            <a:ext cx="5051499" cy="5010469"/>
            <a:chOff x="0" y="0"/>
            <a:chExt cx="6735332" cy="6680625"/>
          </a:xfrm>
        </p:grpSpPr>
        <p:grpSp>
          <p:nvGrpSpPr>
            <p:cNvPr id="36" name="Group 36"/>
            <p:cNvGrpSpPr>
              <a:grpSpLocks noChangeAspect="1"/>
            </p:cNvGrpSpPr>
            <p:nvPr/>
          </p:nvGrpSpPr>
          <p:grpSpPr>
            <a:xfrm>
              <a:off x="720444" y="0"/>
              <a:ext cx="2712581" cy="2712581"/>
              <a:chOff x="0" y="0"/>
              <a:chExt cx="6350000" cy="6350000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4"/>
                <a:stretch>
                  <a:fillRect t="-5633" b="-5633"/>
                </a:stretch>
              </a:blipFill>
            </p:spPr>
          </p:sp>
          <p:sp>
            <p:nvSpPr>
              <p:cNvPr id="38" name="Freeform 38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39" name="Group 39"/>
            <p:cNvGrpSpPr>
              <a:grpSpLocks noChangeAspect="1"/>
            </p:cNvGrpSpPr>
            <p:nvPr/>
          </p:nvGrpSpPr>
          <p:grpSpPr>
            <a:xfrm>
              <a:off x="3161120" y="1699922"/>
              <a:ext cx="3574212" cy="3574212"/>
              <a:chOff x="0" y="0"/>
              <a:chExt cx="6350000" cy="6350000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5"/>
                <a:stretch>
                  <a:fillRect l="-16752" r="-16752"/>
                </a:stretch>
              </a:blipFill>
            </p:spPr>
          </p:sp>
          <p:sp>
            <p:nvSpPr>
              <p:cNvPr id="41" name="Freeform 41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42" name="Group 42"/>
            <p:cNvGrpSpPr>
              <a:grpSpLocks noChangeAspect="1"/>
            </p:cNvGrpSpPr>
            <p:nvPr/>
          </p:nvGrpSpPr>
          <p:grpSpPr>
            <a:xfrm>
              <a:off x="0" y="3349523"/>
              <a:ext cx="3331102" cy="3331102"/>
              <a:chOff x="0" y="0"/>
              <a:chExt cx="6350000" cy="6350000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24456" r="-24456"/>
                </a:stretch>
              </a:blipFill>
            </p:spPr>
          </p:sp>
          <p:sp>
            <p:nvSpPr>
              <p:cNvPr id="44" name="Freeform 44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45" name="Freeform 45"/>
            <p:cNvSpPr/>
            <p:nvPr/>
          </p:nvSpPr>
          <p:spPr>
            <a:xfrm>
              <a:off x="1808360" y="2169884"/>
              <a:ext cx="1897952" cy="1951622"/>
            </a:xfrm>
            <a:custGeom>
              <a:avLst/>
              <a:gdLst/>
              <a:ahLst/>
              <a:cxnLst/>
              <a:rect l="l" t="t" r="r" b="b"/>
              <a:pathLst>
                <a:path w="1897952" h="1951622">
                  <a:moveTo>
                    <a:pt x="0" y="0"/>
                  </a:moveTo>
                  <a:lnTo>
                    <a:pt x="1897953" y="0"/>
                  </a:lnTo>
                  <a:lnTo>
                    <a:pt x="1897953" y="1951622"/>
                  </a:lnTo>
                  <a:lnTo>
                    <a:pt x="0" y="19516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46" name="Group 46"/>
          <p:cNvGrpSpPr/>
          <p:nvPr/>
        </p:nvGrpSpPr>
        <p:grpSpPr>
          <a:xfrm>
            <a:off x="13398960" y="1028700"/>
            <a:ext cx="4078749" cy="4517579"/>
            <a:chOff x="0" y="0"/>
            <a:chExt cx="5438332" cy="6023438"/>
          </a:xfrm>
        </p:grpSpPr>
        <p:grpSp>
          <p:nvGrpSpPr>
            <p:cNvPr id="47" name="Group 47"/>
            <p:cNvGrpSpPr>
              <a:grpSpLocks noChangeAspect="1"/>
            </p:cNvGrpSpPr>
            <p:nvPr/>
          </p:nvGrpSpPr>
          <p:grpSpPr>
            <a:xfrm>
              <a:off x="0" y="1262233"/>
              <a:ext cx="2366158" cy="2366158"/>
              <a:chOff x="0" y="0"/>
              <a:chExt cx="6350000" cy="6350000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/>
                </a:stretch>
              </a:blipFill>
            </p:spPr>
          </p:sp>
          <p:sp>
            <p:nvSpPr>
              <p:cNvPr id="49" name="Freeform 49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50" name="Group 50"/>
            <p:cNvGrpSpPr>
              <a:grpSpLocks noChangeAspect="1"/>
            </p:cNvGrpSpPr>
            <p:nvPr/>
          </p:nvGrpSpPr>
          <p:grpSpPr>
            <a:xfrm>
              <a:off x="1733583" y="2905688"/>
              <a:ext cx="3117750" cy="3117750"/>
              <a:chOff x="0" y="0"/>
              <a:chExt cx="6350000" cy="6350000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9"/>
                <a:stretch>
                  <a:fillRect l="-39285" r="-39285"/>
                </a:stretch>
              </a:blipFill>
            </p:spPr>
          </p:sp>
          <p:sp>
            <p:nvSpPr>
              <p:cNvPr id="52" name="Freeform 52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53" name="Group 53"/>
            <p:cNvGrpSpPr>
              <a:grpSpLocks noChangeAspect="1"/>
            </p:cNvGrpSpPr>
            <p:nvPr/>
          </p:nvGrpSpPr>
          <p:grpSpPr>
            <a:xfrm>
              <a:off x="2532644" y="0"/>
              <a:ext cx="2905688" cy="2905688"/>
              <a:chOff x="0" y="0"/>
              <a:chExt cx="6350000" cy="6350000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10"/>
                <a:stretch>
                  <a:fillRect l="-16752" r="-16752"/>
                </a:stretch>
              </a:blipFill>
            </p:spPr>
          </p:sp>
          <p:sp>
            <p:nvSpPr>
              <p:cNvPr id="55" name="Freeform 55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56" name="Freeform 56"/>
            <p:cNvSpPr/>
            <p:nvPr/>
          </p:nvSpPr>
          <p:spPr>
            <a:xfrm>
              <a:off x="2011606" y="1820541"/>
              <a:ext cx="1655565" cy="1702381"/>
            </a:xfrm>
            <a:custGeom>
              <a:avLst/>
              <a:gdLst/>
              <a:ahLst/>
              <a:cxnLst/>
              <a:rect l="l" t="t" r="r" b="b"/>
              <a:pathLst>
                <a:path w="1655565" h="1702381">
                  <a:moveTo>
                    <a:pt x="0" y="0"/>
                  </a:moveTo>
                  <a:lnTo>
                    <a:pt x="1655565" y="0"/>
                  </a:lnTo>
                  <a:lnTo>
                    <a:pt x="1655565" y="1702380"/>
                  </a:lnTo>
                  <a:lnTo>
                    <a:pt x="0" y="17023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sp>
        <p:nvSpPr>
          <p:cNvPr id="57" name="Freeform 57"/>
          <p:cNvSpPr/>
          <p:nvPr/>
        </p:nvSpPr>
        <p:spPr>
          <a:xfrm>
            <a:off x="-780030" y="3912915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5" y="0"/>
                </a:lnTo>
                <a:lnTo>
                  <a:pt x="20653915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t="-12481"/>
            </a:stretch>
          </a:blipFill>
        </p:spPr>
      </p:sp>
      <p:sp>
        <p:nvSpPr>
          <p:cNvPr id="58" name="TextBox 58"/>
          <p:cNvSpPr txBox="1"/>
          <p:nvPr/>
        </p:nvSpPr>
        <p:spPr>
          <a:xfrm>
            <a:off x="2174037" y="9609208"/>
            <a:ext cx="15954228" cy="540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84"/>
              </a:lnSpc>
              <a:spcBef>
                <a:spcPct val="0"/>
              </a:spcBef>
            </a:pPr>
            <a:r>
              <a:rPr lang="en-US" sz="156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SWOT (Gurel, 2017), PESTEL (Johnson et al., 2017), the Triple Bottom Line (Elkington, 1997), STP (Kotler &amp; Keller, 2016), Porter’s Five Forces (Porter, 1980), the 7Ps Marketing Mix (Booms &amp; Bitner, 1981), the SOSTAC planning model (Smith, 2011) and event risk management principles (Bowdin et al., 2019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27674" y="1991254"/>
            <a:ext cx="8592276" cy="5931788"/>
            <a:chOff x="0" y="0"/>
            <a:chExt cx="11456369" cy="7909051"/>
          </a:xfrm>
        </p:grpSpPr>
        <p:grpSp>
          <p:nvGrpSpPr>
            <p:cNvPr id="3" name="Group 3"/>
            <p:cNvGrpSpPr/>
            <p:nvPr/>
          </p:nvGrpSpPr>
          <p:grpSpPr>
            <a:xfrm>
              <a:off x="717157" y="0"/>
              <a:ext cx="9931057" cy="1234235"/>
              <a:chOff x="0" y="0"/>
              <a:chExt cx="1608352" cy="199887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60835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608352" h="199887">
                    <a:moveTo>
                      <a:pt x="58465" y="0"/>
                    </a:moveTo>
                    <a:lnTo>
                      <a:pt x="1549888" y="0"/>
                    </a:lnTo>
                    <a:cubicBezTo>
                      <a:pt x="1565394" y="0"/>
                      <a:pt x="1580264" y="6160"/>
                      <a:pt x="1591228" y="17124"/>
                    </a:cubicBezTo>
                    <a:cubicBezTo>
                      <a:pt x="1602193" y="28088"/>
                      <a:pt x="1608352" y="42959"/>
                      <a:pt x="1608352" y="58465"/>
                    </a:cubicBezTo>
                    <a:lnTo>
                      <a:pt x="1608352" y="141422"/>
                    </a:lnTo>
                    <a:cubicBezTo>
                      <a:pt x="1608352" y="173711"/>
                      <a:pt x="1582177" y="199887"/>
                      <a:pt x="1549888" y="199887"/>
                    </a:cubicBezTo>
                    <a:lnTo>
                      <a:pt x="58465" y="199887"/>
                    </a:lnTo>
                    <a:cubicBezTo>
                      <a:pt x="42959" y="199887"/>
                      <a:pt x="28088" y="193727"/>
                      <a:pt x="17124" y="182763"/>
                    </a:cubicBezTo>
                    <a:cubicBezTo>
                      <a:pt x="6160" y="171798"/>
                      <a:pt x="0" y="156928"/>
                      <a:pt x="0" y="141422"/>
                    </a:cubicBezTo>
                    <a:lnTo>
                      <a:pt x="0" y="58465"/>
                    </a:lnTo>
                    <a:cubicBezTo>
                      <a:pt x="0" y="42959"/>
                      <a:pt x="6160" y="28088"/>
                      <a:pt x="17124" y="17124"/>
                    </a:cubicBezTo>
                    <a:cubicBezTo>
                      <a:pt x="28088" y="6160"/>
                      <a:pt x="42959" y="0"/>
                      <a:pt x="5846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1608352" cy="247512"/>
              </a:xfrm>
              <a:prstGeom prst="rect">
                <a:avLst/>
              </a:prstGeom>
            </p:spPr>
            <p:txBody>
              <a:bodyPr lIns="56180" tIns="56180" rIns="56180" bIns="56180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735554" y="1398992"/>
              <a:ext cx="9931057" cy="1234235"/>
              <a:chOff x="0" y="0"/>
              <a:chExt cx="1608352" cy="19988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60835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608352" h="199887">
                    <a:moveTo>
                      <a:pt x="58465" y="0"/>
                    </a:moveTo>
                    <a:lnTo>
                      <a:pt x="1549888" y="0"/>
                    </a:lnTo>
                    <a:cubicBezTo>
                      <a:pt x="1565394" y="0"/>
                      <a:pt x="1580264" y="6160"/>
                      <a:pt x="1591228" y="17124"/>
                    </a:cubicBezTo>
                    <a:cubicBezTo>
                      <a:pt x="1602193" y="28088"/>
                      <a:pt x="1608352" y="42959"/>
                      <a:pt x="1608352" y="58465"/>
                    </a:cubicBezTo>
                    <a:lnTo>
                      <a:pt x="1608352" y="141422"/>
                    </a:lnTo>
                    <a:cubicBezTo>
                      <a:pt x="1608352" y="173711"/>
                      <a:pt x="1582177" y="199887"/>
                      <a:pt x="1549888" y="199887"/>
                    </a:cubicBezTo>
                    <a:lnTo>
                      <a:pt x="58465" y="199887"/>
                    </a:lnTo>
                    <a:cubicBezTo>
                      <a:pt x="42959" y="199887"/>
                      <a:pt x="28088" y="193727"/>
                      <a:pt x="17124" y="182763"/>
                    </a:cubicBezTo>
                    <a:cubicBezTo>
                      <a:pt x="6160" y="171798"/>
                      <a:pt x="0" y="156928"/>
                      <a:pt x="0" y="141422"/>
                    </a:cubicBezTo>
                    <a:lnTo>
                      <a:pt x="0" y="58465"/>
                    </a:lnTo>
                    <a:cubicBezTo>
                      <a:pt x="0" y="42959"/>
                      <a:pt x="6160" y="28088"/>
                      <a:pt x="17124" y="17124"/>
                    </a:cubicBezTo>
                    <a:cubicBezTo>
                      <a:pt x="28088" y="6160"/>
                      <a:pt x="42959" y="0"/>
                      <a:pt x="58465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1608352" cy="247512"/>
              </a:xfrm>
              <a:prstGeom prst="rect">
                <a:avLst/>
              </a:prstGeom>
            </p:spPr>
            <p:txBody>
              <a:bodyPr lIns="56180" tIns="56180" rIns="56180" bIns="56180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735554" y="2720291"/>
              <a:ext cx="9931057" cy="1234235"/>
              <a:chOff x="0" y="0"/>
              <a:chExt cx="1608352" cy="199887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60835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608352" h="199887">
                    <a:moveTo>
                      <a:pt x="58465" y="0"/>
                    </a:moveTo>
                    <a:lnTo>
                      <a:pt x="1549888" y="0"/>
                    </a:lnTo>
                    <a:cubicBezTo>
                      <a:pt x="1565394" y="0"/>
                      <a:pt x="1580264" y="6160"/>
                      <a:pt x="1591228" y="17124"/>
                    </a:cubicBezTo>
                    <a:cubicBezTo>
                      <a:pt x="1602193" y="28088"/>
                      <a:pt x="1608352" y="42959"/>
                      <a:pt x="1608352" y="58465"/>
                    </a:cubicBezTo>
                    <a:lnTo>
                      <a:pt x="1608352" y="141422"/>
                    </a:lnTo>
                    <a:cubicBezTo>
                      <a:pt x="1608352" y="173711"/>
                      <a:pt x="1582177" y="199887"/>
                      <a:pt x="1549888" y="199887"/>
                    </a:cubicBezTo>
                    <a:lnTo>
                      <a:pt x="58465" y="199887"/>
                    </a:lnTo>
                    <a:cubicBezTo>
                      <a:pt x="42959" y="199887"/>
                      <a:pt x="28088" y="193727"/>
                      <a:pt x="17124" y="182763"/>
                    </a:cubicBezTo>
                    <a:cubicBezTo>
                      <a:pt x="6160" y="171798"/>
                      <a:pt x="0" y="156928"/>
                      <a:pt x="0" y="141422"/>
                    </a:cubicBezTo>
                    <a:lnTo>
                      <a:pt x="0" y="58465"/>
                    </a:lnTo>
                    <a:cubicBezTo>
                      <a:pt x="0" y="42959"/>
                      <a:pt x="6160" y="28088"/>
                      <a:pt x="17124" y="17124"/>
                    </a:cubicBezTo>
                    <a:cubicBezTo>
                      <a:pt x="28088" y="6160"/>
                      <a:pt x="42959" y="0"/>
                      <a:pt x="58465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1608352" cy="247512"/>
              </a:xfrm>
              <a:prstGeom prst="rect">
                <a:avLst/>
              </a:prstGeom>
            </p:spPr>
            <p:txBody>
              <a:bodyPr lIns="56180" tIns="56180" rIns="56180" bIns="56180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2" name="TextBox 12"/>
            <p:cNvSpPr txBox="1"/>
            <p:nvPr/>
          </p:nvSpPr>
          <p:spPr>
            <a:xfrm>
              <a:off x="1340483" y="322524"/>
              <a:ext cx="8775403" cy="7165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85"/>
                </a:lnSpc>
                <a:spcBef>
                  <a:spcPct val="0"/>
                </a:spcBef>
              </a:pPr>
              <a:r>
                <a:rPr lang="en-US" sz="327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Political: Government support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975322"/>
              <a:ext cx="11456369" cy="6765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34"/>
                </a:lnSpc>
                <a:spcBef>
                  <a:spcPct val="0"/>
                </a:spcBef>
              </a:pPr>
              <a:r>
                <a:rPr lang="en-US" sz="3096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Social: Cultural &amp; wellbeing demand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35554" y="1627655"/>
              <a:ext cx="9697744" cy="7129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49"/>
                </a:lnSpc>
                <a:spcBef>
                  <a:spcPct val="0"/>
                </a:spcBef>
              </a:pPr>
              <a:r>
                <a:rPr lang="en-US" sz="3249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Economic: High‑value sector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717157" y="3954525"/>
              <a:ext cx="9931057" cy="1234235"/>
              <a:chOff x="0" y="0"/>
              <a:chExt cx="1608352" cy="199887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160835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608352" h="199887">
                    <a:moveTo>
                      <a:pt x="58465" y="0"/>
                    </a:moveTo>
                    <a:lnTo>
                      <a:pt x="1549888" y="0"/>
                    </a:lnTo>
                    <a:cubicBezTo>
                      <a:pt x="1565394" y="0"/>
                      <a:pt x="1580264" y="6160"/>
                      <a:pt x="1591228" y="17124"/>
                    </a:cubicBezTo>
                    <a:cubicBezTo>
                      <a:pt x="1602193" y="28088"/>
                      <a:pt x="1608352" y="42959"/>
                      <a:pt x="1608352" y="58465"/>
                    </a:cubicBezTo>
                    <a:lnTo>
                      <a:pt x="1608352" y="141422"/>
                    </a:lnTo>
                    <a:cubicBezTo>
                      <a:pt x="1608352" y="173711"/>
                      <a:pt x="1582177" y="199887"/>
                      <a:pt x="1549888" y="199887"/>
                    </a:cubicBezTo>
                    <a:lnTo>
                      <a:pt x="58465" y="199887"/>
                    </a:lnTo>
                    <a:cubicBezTo>
                      <a:pt x="42959" y="199887"/>
                      <a:pt x="28088" y="193727"/>
                      <a:pt x="17124" y="182763"/>
                    </a:cubicBezTo>
                    <a:cubicBezTo>
                      <a:pt x="6160" y="171798"/>
                      <a:pt x="0" y="156928"/>
                      <a:pt x="0" y="141422"/>
                    </a:cubicBezTo>
                    <a:lnTo>
                      <a:pt x="0" y="58465"/>
                    </a:lnTo>
                    <a:cubicBezTo>
                      <a:pt x="0" y="42959"/>
                      <a:pt x="6160" y="28088"/>
                      <a:pt x="17124" y="17124"/>
                    </a:cubicBezTo>
                    <a:cubicBezTo>
                      <a:pt x="28088" y="6160"/>
                      <a:pt x="42959" y="0"/>
                      <a:pt x="5846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1608352" cy="247512"/>
              </a:xfrm>
              <a:prstGeom prst="rect">
                <a:avLst/>
              </a:prstGeom>
            </p:spPr>
            <p:txBody>
              <a:bodyPr lIns="56180" tIns="56180" rIns="56180" bIns="56180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735554" y="5353517"/>
              <a:ext cx="9931057" cy="1234235"/>
              <a:chOff x="0" y="0"/>
              <a:chExt cx="1608352" cy="199887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60835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608352" h="199887">
                    <a:moveTo>
                      <a:pt x="58465" y="0"/>
                    </a:moveTo>
                    <a:lnTo>
                      <a:pt x="1549888" y="0"/>
                    </a:lnTo>
                    <a:cubicBezTo>
                      <a:pt x="1565394" y="0"/>
                      <a:pt x="1580264" y="6160"/>
                      <a:pt x="1591228" y="17124"/>
                    </a:cubicBezTo>
                    <a:cubicBezTo>
                      <a:pt x="1602193" y="28088"/>
                      <a:pt x="1608352" y="42959"/>
                      <a:pt x="1608352" y="58465"/>
                    </a:cubicBezTo>
                    <a:lnTo>
                      <a:pt x="1608352" y="141422"/>
                    </a:lnTo>
                    <a:cubicBezTo>
                      <a:pt x="1608352" y="173711"/>
                      <a:pt x="1582177" y="199887"/>
                      <a:pt x="1549888" y="199887"/>
                    </a:cubicBezTo>
                    <a:lnTo>
                      <a:pt x="58465" y="199887"/>
                    </a:lnTo>
                    <a:cubicBezTo>
                      <a:pt x="42959" y="199887"/>
                      <a:pt x="28088" y="193727"/>
                      <a:pt x="17124" y="182763"/>
                    </a:cubicBezTo>
                    <a:cubicBezTo>
                      <a:pt x="6160" y="171798"/>
                      <a:pt x="0" y="156928"/>
                      <a:pt x="0" y="141422"/>
                    </a:cubicBezTo>
                    <a:lnTo>
                      <a:pt x="0" y="58465"/>
                    </a:lnTo>
                    <a:cubicBezTo>
                      <a:pt x="0" y="42959"/>
                      <a:pt x="6160" y="28088"/>
                      <a:pt x="17124" y="17124"/>
                    </a:cubicBezTo>
                    <a:cubicBezTo>
                      <a:pt x="28088" y="6160"/>
                      <a:pt x="42959" y="0"/>
                      <a:pt x="58465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1608352" cy="247512"/>
              </a:xfrm>
              <a:prstGeom prst="rect">
                <a:avLst/>
              </a:prstGeom>
            </p:spPr>
            <p:txBody>
              <a:bodyPr lIns="56180" tIns="56180" rIns="56180" bIns="56180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735554" y="6674816"/>
              <a:ext cx="9931057" cy="1234235"/>
              <a:chOff x="0" y="0"/>
              <a:chExt cx="1608352" cy="199887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160835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608352" h="199887">
                    <a:moveTo>
                      <a:pt x="58465" y="0"/>
                    </a:moveTo>
                    <a:lnTo>
                      <a:pt x="1549888" y="0"/>
                    </a:lnTo>
                    <a:cubicBezTo>
                      <a:pt x="1565394" y="0"/>
                      <a:pt x="1580264" y="6160"/>
                      <a:pt x="1591228" y="17124"/>
                    </a:cubicBezTo>
                    <a:cubicBezTo>
                      <a:pt x="1602193" y="28088"/>
                      <a:pt x="1608352" y="42959"/>
                      <a:pt x="1608352" y="58465"/>
                    </a:cubicBezTo>
                    <a:lnTo>
                      <a:pt x="1608352" y="141422"/>
                    </a:lnTo>
                    <a:cubicBezTo>
                      <a:pt x="1608352" y="173711"/>
                      <a:pt x="1582177" y="199887"/>
                      <a:pt x="1549888" y="199887"/>
                    </a:cubicBezTo>
                    <a:lnTo>
                      <a:pt x="58465" y="199887"/>
                    </a:lnTo>
                    <a:cubicBezTo>
                      <a:pt x="42959" y="199887"/>
                      <a:pt x="28088" y="193727"/>
                      <a:pt x="17124" y="182763"/>
                    </a:cubicBezTo>
                    <a:cubicBezTo>
                      <a:pt x="6160" y="171798"/>
                      <a:pt x="0" y="156928"/>
                      <a:pt x="0" y="141422"/>
                    </a:cubicBezTo>
                    <a:lnTo>
                      <a:pt x="0" y="58465"/>
                    </a:lnTo>
                    <a:cubicBezTo>
                      <a:pt x="0" y="42959"/>
                      <a:pt x="6160" y="28088"/>
                      <a:pt x="17124" y="17124"/>
                    </a:cubicBezTo>
                    <a:cubicBezTo>
                      <a:pt x="28088" y="6160"/>
                      <a:pt x="42959" y="0"/>
                      <a:pt x="58465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1608352" cy="247512"/>
              </a:xfrm>
              <a:prstGeom prst="rect">
                <a:avLst/>
              </a:prstGeom>
            </p:spPr>
            <p:txBody>
              <a:bodyPr lIns="56180" tIns="56180" rIns="56180" bIns="56180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4" name="TextBox 24"/>
            <p:cNvSpPr txBox="1"/>
            <p:nvPr/>
          </p:nvSpPr>
          <p:spPr>
            <a:xfrm>
              <a:off x="1646196" y="4269702"/>
              <a:ext cx="8163978" cy="7165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85"/>
                </a:lnSpc>
                <a:spcBef>
                  <a:spcPct val="0"/>
                </a:spcBef>
              </a:pPr>
              <a:r>
                <a:rPr lang="en-US" sz="327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Technological: Hybrid events 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977572" y="6886055"/>
              <a:ext cx="9410228" cy="7269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50"/>
                </a:lnSpc>
                <a:spcBef>
                  <a:spcPct val="0"/>
                </a:spcBef>
              </a:pPr>
              <a:r>
                <a:rPr lang="en-US" sz="3250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Legal: UK event regulations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23070" y="5601342"/>
              <a:ext cx="9410228" cy="6938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14"/>
                </a:lnSpc>
                <a:spcBef>
                  <a:spcPct val="0"/>
                </a:spcBef>
              </a:pPr>
              <a:r>
                <a:rPr lang="en-US" sz="3153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Environmental: Sustainability focus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963445" y="0"/>
            <a:ext cx="9316538" cy="1491719"/>
            <a:chOff x="0" y="0"/>
            <a:chExt cx="12422051" cy="1988959"/>
          </a:xfrm>
        </p:grpSpPr>
        <p:sp>
          <p:nvSpPr>
            <p:cNvPr id="28" name="TextBox 28"/>
            <p:cNvSpPr txBox="1"/>
            <p:nvPr/>
          </p:nvSpPr>
          <p:spPr>
            <a:xfrm>
              <a:off x="2176517" y="439571"/>
              <a:ext cx="8066075" cy="10812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529"/>
                </a:lnSpc>
              </a:pPr>
              <a:r>
                <a:rPr lang="en-US" sz="5223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PESTEL ANALYSIS</a:t>
              </a:r>
            </a:p>
          </p:txBody>
        </p:sp>
        <p:sp>
          <p:nvSpPr>
            <p:cNvPr id="29" name="Freeform 29"/>
            <p:cNvSpPr/>
            <p:nvPr/>
          </p:nvSpPr>
          <p:spPr>
            <a:xfrm>
              <a:off x="0" y="0"/>
              <a:ext cx="1988959" cy="1988959"/>
            </a:xfrm>
            <a:custGeom>
              <a:avLst/>
              <a:gdLst/>
              <a:ahLst/>
              <a:cxnLst/>
              <a:rect l="l" t="t" r="r" b="b"/>
              <a:pathLst>
                <a:path w="1988959" h="1988959">
                  <a:moveTo>
                    <a:pt x="0" y="0"/>
                  </a:moveTo>
                  <a:lnTo>
                    <a:pt x="1988959" y="0"/>
                  </a:lnTo>
                  <a:lnTo>
                    <a:pt x="1988959" y="1988959"/>
                  </a:lnTo>
                  <a:lnTo>
                    <a:pt x="0" y="19889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0" name="Freeform 30"/>
            <p:cNvSpPr/>
            <p:nvPr/>
          </p:nvSpPr>
          <p:spPr>
            <a:xfrm>
              <a:off x="10433092" y="0"/>
              <a:ext cx="1988959" cy="1988959"/>
            </a:xfrm>
            <a:custGeom>
              <a:avLst/>
              <a:gdLst/>
              <a:ahLst/>
              <a:cxnLst/>
              <a:rect l="l" t="t" r="r" b="b"/>
              <a:pathLst>
                <a:path w="1988959" h="1988959">
                  <a:moveTo>
                    <a:pt x="0" y="0"/>
                  </a:moveTo>
                  <a:lnTo>
                    <a:pt x="1988959" y="0"/>
                  </a:lnTo>
                  <a:lnTo>
                    <a:pt x="1988959" y="1988959"/>
                  </a:lnTo>
                  <a:lnTo>
                    <a:pt x="0" y="19889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31" name="Group 31"/>
          <p:cNvGrpSpPr/>
          <p:nvPr/>
        </p:nvGrpSpPr>
        <p:grpSpPr>
          <a:xfrm>
            <a:off x="11677148" y="440696"/>
            <a:ext cx="6392878" cy="7080684"/>
            <a:chOff x="0" y="0"/>
            <a:chExt cx="8523838" cy="9440912"/>
          </a:xfrm>
        </p:grpSpPr>
        <p:grpSp>
          <p:nvGrpSpPr>
            <p:cNvPr id="32" name="Group 32"/>
            <p:cNvGrpSpPr>
              <a:grpSpLocks noChangeAspect="1"/>
            </p:cNvGrpSpPr>
            <p:nvPr/>
          </p:nvGrpSpPr>
          <p:grpSpPr>
            <a:xfrm>
              <a:off x="0" y="1978376"/>
              <a:ext cx="3708628" cy="3708628"/>
              <a:chOff x="0" y="0"/>
              <a:chExt cx="6350000" cy="635000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4"/>
                <a:stretch>
                  <a:fillRect/>
                </a:stretch>
              </a:blipFill>
            </p:spPr>
          </p:sp>
          <p:sp>
            <p:nvSpPr>
              <p:cNvPr id="34" name="Freeform 34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35" name="Group 35"/>
            <p:cNvGrpSpPr>
              <a:grpSpLocks noChangeAspect="1"/>
            </p:cNvGrpSpPr>
            <p:nvPr/>
          </p:nvGrpSpPr>
          <p:grpSpPr>
            <a:xfrm>
              <a:off x="2717152" y="4554267"/>
              <a:ext cx="4886645" cy="4886645"/>
              <a:chOff x="0" y="0"/>
              <a:chExt cx="6350000" cy="6350000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5"/>
                <a:stretch>
                  <a:fillRect l="-39285" r="-39285"/>
                </a:stretch>
              </a:blipFill>
            </p:spPr>
          </p:sp>
          <p:sp>
            <p:nvSpPr>
              <p:cNvPr id="37" name="Freeform 37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38" name="Group 38"/>
            <p:cNvGrpSpPr>
              <a:grpSpLocks noChangeAspect="1"/>
            </p:cNvGrpSpPr>
            <p:nvPr/>
          </p:nvGrpSpPr>
          <p:grpSpPr>
            <a:xfrm>
              <a:off x="3969571" y="0"/>
              <a:ext cx="4554267" cy="4554267"/>
              <a:chOff x="0" y="0"/>
              <a:chExt cx="6350000" cy="6350000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16752" r="-16752"/>
                </a:stretch>
              </a:blipFill>
            </p:spPr>
          </p:sp>
          <p:sp>
            <p:nvSpPr>
              <p:cNvPr id="40" name="Freeform 40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41" name="Freeform 41"/>
            <p:cNvSpPr/>
            <p:nvPr/>
          </p:nvSpPr>
          <p:spPr>
            <a:xfrm>
              <a:off x="3152916" y="2853447"/>
              <a:ext cx="2594871" cy="2668248"/>
            </a:xfrm>
            <a:custGeom>
              <a:avLst/>
              <a:gdLst/>
              <a:ahLst/>
              <a:cxnLst/>
              <a:rect l="l" t="t" r="r" b="b"/>
              <a:pathLst>
                <a:path w="2594871" h="2668248">
                  <a:moveTo>
                    <a:pt x="0" y="0"/>
                  </a:moveTo>
                  <a:lnTo>
                    <a:pt x="2594871" y="0"/>
                  </a:lnTo>
                  <a:lnTo>
                    <a:pt x="2594871" y="2668248"/>
                  </a:lnTo>
                  <a:lnTo>
                    <a:pt x="0" y="26682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sp>
        <p:nvSpPr>
          <p:cNvPr id="42" name="Freeform 42"/>
          <p:cNvSpPr/>
          <p:nvPr/>
        </p:nvSpPr>
        <p:spPr>
          <a:xfrm>
            <a:off x="290741" y="3348445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5" y="0"/>
                </a:lnTo>
                <a:lnTo>
                  <a:pt x="20653915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t="-12481"/>
            </a:stretch>
          </a:blipFill>
        </p:spPr>
      </p:sp>
      <p:sp>
        <p:nvSpPr>
          <p:cNvPr id="43" name="TextBox 43"/>
          <p:cNvSpPr txBox="1"/>
          <p:nvPr/>
        </p:nvSpPr>
        <p:spPr>
          <a:xfrm>
            <a:off x="14002875" y="9362053"/>
            <a:ext cx="4067151" cy="673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9"/>
              </a:lnSpc>
              <a:spcBef>
                <a:spcPct val="0"/>
              </a:spcBef>
            </a:pPr>
            <a:r>
              <a:rPr lang="en-US" sz="197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(Johnson et al., 2017; Welsh Government, 2015; UNEP, 2021)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0741" y="3348445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5" y="0"/>
                </a:lnTo>
                <a:lnTo>
                  <a:pt x="20653915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297223" y="175924"/>
            <a:ext cx="9068056" cy="1165844"/>
            <a:chOff x="0" y="0"/>
            <a:chExt cx="12090741" cy="155445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82135" cy="1482135"/>
            </a:xfrm>
            <a:custGeom>
              <a:avLst/>
              <a:gdLst/>
              <a:ahLst/>
              <a:cxnLst/>
              <a:rect l="l" t="t" r="r" b="b"/>
              <a:pathLst>
                <a:path w="1482135" h="1482135">
                  <a:moveTo>
                    <a:pt x="0" y="0"/>
                  </a:moveTo>
                  <a:lnTo>
                    <a:pt x="1482135" y="0"/>
                  </a:lnTo>
                  <a:lnTo>
                    <a:pt x="1482135" y="1482135"/>
                  </a:lnTo>
                  <a:lnTo>
                    <a:pt x="0" y="14821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10608606" y="72324"/>
              <a:ext cx="1482135" cy="1482135"/>
            </a:xfrm>
            <a:custGeom>
              <a:avLst/>
              <a:gdLst/>
              <a:ahLst/>
              <a:cxnLst/>
              <a:rect l="l" t="t" r="r" b="b"/>
              <a:pathLst>
                <a:path w="1482135" h="1482135">
                  <a:moveTo>
                    <a:pt x="0" y="0"/>
                  </a:moveTo>
                  <a:lnTo>
                    <a:pt x="1482135" y="0"/>
                  </a:lnTo>
                  <a:lnTo>
                    <a:pt x="1482135" y="1482135"/>
                  </a:lnTo>
                  <a:lnTo>
                    <a:pt x="0" y="14821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TextBox 6"/>
            <p:cNvSpPr txBox="1"/>
            <p:nvPr/>
          </p:nvSpPr>
          <p:spPr>
            <a:xfrm>
              <a:off x="1666903" y="-51501"/>
              <a:ext cx="8756936" cy="14613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9278"/>
                </a:lnSpc>
                <a:spcBef>
                  <a:spcPct val="0"/>
                </a:spcBef>
              </a:pPr>
              <a:r>
                <a:rPr lang="en-US" sz="6627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SWOT Analysis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6468923" y="2070251"/>
            <a:ext cx="10115213" cy="4265345"/>
            <a:chOff x="0" y="0"/>
            <a:chExt cx="13486951" cy="5687127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4339832"/>
              <a:ext cx="13486951" cy="1347295"/>
              <a:chOff x="0" y="0"/>
              <a:chExt cx="2000942" cy="199887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00094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000942" h="199887">
                    <a:moveTo>
                      <a:pt x="46065" y="0"/>
                    </a:moveTo>
                    <a:lnTo>
                      <a:pt x="1954878" y="0"/>
                    </a:lnTo>
                    <a:cubicBezTo>
                      <a:pt x="1980318" y="0"/>
                      <a:pt x="2000942" y="20624"/>
                      <a:pt x="2000942" y="46065"/>
                    </a:cubicBezTo>
                    <a:lnTo>
                      <a:pt x="2000942" y="153822"/>
                    </a:lnTo>
                    <a:cubicBezTo>
                      <a:pt x="2000942" y="166039"/>
                      <a:pt x="1996089" y="177756"/>
                      <a:pt x="1987450" y="186394"/>
                    </a:cubicBezTo>
                    <a:cubicBezTo>
                      <a:pt x="1978811" y="195033"/>
                      <a:pt x="1967095" y="199887"/>
                      <a:pt x="1954878" y="199887"/>
                    </a:cubicBezTo>
                    <a:lnTo>
                      <a:pt x="46065" y="199887"/>
                    </a:lnTo>
                    <a:cubicBezTo>
                      <a:pt x="33848" y="199887"/>
                      <a:pt x="22131" y="195033"/>
                      <a:pt x="13492" y="186394"/>
                    </a:cubicBezTo>
                    <a:cubicBezTo>
                      <a:pt x="4853" y="177756"/>
                      <a:pt x="0" y="166039"/>
                      <a:pt x="0" y="153822"/>
                    </a:cubicBezTo>
                    <a:lnTo>
                      <a:pt x="0" y="46065"/>
                    </a:lnTo>
                    <a:cubicBezTo>
                      <a:pt x="0" y="33848"/>
                      <a:pt x="4853" y="22131"/>
                      <a:pt x="13492" y="13492"/>
                    </a:cubicBezTo>
                    <a:cubicBezTo>
                      <a:pt x="22131" y="4853"/>
                      <a:pt x="33848" y="0"/>
                      <a:pt x="46065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2000942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0" y="1448749"/>
              <a:ext cx="13486951" cy="1347295"/>
              <a:chOff x="0" y="0"/>
              <a:chExt cx="2000942" cy="199887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00094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000942" h="199887">
                    <a:moveTo>
                      <a:pt x="46065" y="0"/>
                    </a:moveTo>
                    <a:lnTo>
                      <a:pt x="1954878" y="0"/>
                    </a:lnTo>
                    <a:cubicBezTo>
                      <a:pt x="1980318" y="0"/>
                      <a:pt x="2000942" y="20624"/>
                      <a:pt x="2000942" y="46065"/>
                    </a:cubicBezTo>
                    <a:lnTo>
                      <a:pt x="2000942" y="153822"/>
                    </a:lnTo>
                    <a:cubicBezTo>
                      <a:pt x="2000942" y="166039"/>
                      <a:pt x="1996089" y="177756"/>
                      <a:pt x="1987450" y="186394"/>
                    </a:cubicBezTo>
                    <a:cubicBezTo>
                      <a:pt x="1978811" y="195033"/>
                      <a:pt x="1967095" y="199887"/>
                      <a:pt x="1954878" y="199887"/>
                    </a:cubicBezTo>
                    <a:lnTo>
                      <a:pt x="46065" y="199887"/>
                    </a:lnTo>
                    <a:cubicBezTo>
                      <a:pt x="33848" y="199887"/>
                      <a:pt x="22131" y="195033"/>
                      <a:pt x="13492" y="186394"/>
                    </a:cubicBezTo>
                    <a:cubicBezTo>
                      <a:pt x="4853" y="177756"/>
                      <a:pt x="0" y="166039"/>
                      <a:pt x="0" y="153822"/>
                    </a:cubicBezTo>
                    <a:lnTo>
                      <a:pt x="0" y="46065"/>
                    </a:lnTo>
                    <a:cubicBezTo>
                      <a:pt x="0" y="33848"/>
                      <a:pt x="4853" y="22131"/>
                      <a:pt x="13492" y="13492"/>
                    </a:cubicBezTo>
                    <a:cubicBezTo>
                      <a:pt x="22131" y="4853"/>
                      <a:pt x="33848" y="0"/>
                      <a:pt x="46065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2000942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0" y="2891083"/>
              <a:ext cx="13486951" cy="1347295"/>
              <a:chOff x="0" y="0"/>
              <a:chExt cx="2000942" cy="199887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200094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000942" h="199887">
                    <a:moveTo>
                      <a:pt x="46065" y="0"/>
                    </a:moveTo>
                    <a:lnTo>
                      <a:pt x="1954878" y="0"/>
                    </a:lnTo>
                    <a:cubicBezTo>
                      <a:pt x="1980318" y="0"/>
                      <a:pt x="2000942" y="20624"/>
                      <a:pt x="2000942" y="46065"/>
                    </a:cubicBezTo>
                    <a:lnTo>
                      <a:pt x="2000942" y="153822"/>
                    </a:lnTo>
                    <a:cubicBezTo>
                      <a:pt x="2000942" y="166039"/>
                      <a:pt x="1996089" y="177756"/>
                      <a:pt x="1987450" y="186394"/>
                    </a:cubicBezTo>
                    <a:cubicBezTo>
                      <a:pt x="1978811" y="195033"/>
                      <a:pt x="1967095" y="199887"/>
                      <a:pt x="1954878" y="199887"/>
                    </a:cubicBezTo>
                    <a:lnTo>
                      <a:pt x="46065" y="199887"/>
                    </a:lnTo>
                    <a:cubicBezTo>
                      <a:pt x="33848" y="199887"/>
                      <a:pt x="22131" y="195033"/>
                      <a:pt x="13492" y="186394"/>
                    </a:cubicBezTo>
                    <a:cubicBezTo>
                      <a:pt x="4853" y="177756"/>
                      <a:pt x="0" y="166039"/>
                      <a:pt x="0" y="153822"/>
                    </a:cubicBezTo>
                    <a:lnTo>
                      <a:pt x="0" y="46065"/>
                    </a:lnTo>
                    <a:cubicBezTo>
                      <a:pt x="0" y="33848"/>
                      <a:pt x="4853" y="22131"/>
                      <a:pt x="13492" y="13492"/>
                    </a:cubicBezTo>
                    <a:cubicBezTo>
                      <a:pt x="22131" y="4853"/>
                      <a:pt x="33848" y="0"/>
                      <a:pt x="46065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2000942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7" name="TextBox 17"/>
            <p:cNvSpPr txBox="1"/>
            <p:nvPr/>
          </p:nvSpPr>
          <p:spPr>
            <a:xfrm>
              <a:off x="421991" y="4587789"/>
              <a:ext cx="12642968" cy="7847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967"/>
                </a:lnSpc>
                <a:spcBef>
                  <a:spcPct val="0"/>
                </a:spcBef>
              </a:pPr>
              <a:r>
                <a:rPr lang="en-US" sz="3548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Threats: Competition, economic pressures</a:t>
              </a:r>
            </a:p>
          </p:txBody>
        </p:sp>
        <p:grpSp>
          <p:nvGrpSpPr>
            <p:cNvPr id="18" name="Group 18"/>
            <p:cNvGrpSpPr/>
            <p:nvPr/>
          </p:nvGrpSpPr>
          <p:grpSpPr>
            <a:xfrm>
              <a:off x="0" y="0"/>
              <a:ext cx="13486951" cy="1347295"/>
              <a:chOff x="0" y="0"/>
              <a:chExt cx="2000942" cy="199887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200094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000942" h="199887">
                    <a:moveTo>
                      <a:pt x="46065" y="0"/>
                    </a:moveTo>
                    <a:lnTo>
                      <a:pt x="1954878" y="0"/>
                    </a:lnTo>
                    <a:cubicBezTo>
                      <a:pt x="1980318" y="0"/>
                      <a:pt x="2000942" y="20624"/>
                      <a:pt x="2000942" y="46065"/>
                    </a:cubicBezTo>
                    <a:lnTo>
                      <a:pt x="2000942" y="153822"/>
                    </a:lnTo>
                    <a:cubicBezTo>
                      <a:pt x="2000942" y="166039"/>
                      <a:pt x="1996089" y="177756"/>
                      <a:pt x="1987450" y="186394"/>
                    </a:cubicBezTo>
                    <a:cubicBezTo>
                      <a:pt x="1978811" y="195033"/>
                      <a:pt x="1967095" y="199887"/>
                      <a:pt x="1954878" y="199887"/>
                    </a:cubicBezTo>
                    <a:lnTo>
                      <a:pt x="46065" y="199887"/>
                    </a:lnTo>
                    <a:cubicBezTo>
                      <a:pt x="33848" y="199887"/>
                      <a:pt x="22131" y="195033"/>
                      <a:pt x="13492" y="186394"/>
                    </a:cubicBezTo>
                    <a:cubicBezTo>
                      <a:pt x="4853" y="177756"/>
                      <a:pt x="0" y="166039"/>
                      <a:pt x="0" y="153822"/>
                    </a:cubicBezTo>
                    <a:lnTo>
                      <a:pt x="0" y="46065"/>
                    </a:lnTo>
                    <a:cubicBezTo>
                      <a:pt x="0" y="33848"/>
                      <a:pt x="4853" y="22131"/>
                      <a:pt x="13492" y="13492"/>
                    </a:cubicBezTo>
                    <a:cubicBezTo>
                      <a:pt x="22131" y="4853"/>
                      <a:pt x="33848" y="0"/>
                      <a:pt x="4606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2000942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1" name="TextBox 21"/>
            <p:cNvSpPr txBox="1"/>
            <p:nvPr/>
          </p:nvSpPr>
          <p:spPr>
            <a:xfrm>
              <a:off x="449388" y="301915"/>
              <a:ext cx="13037563" cy="783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006"/>
                </a:lnSpc>
                <a:spcBef>
                  <a:spcPct val="0"/>
                </a:spcBef>
              </a:pPr>
              <a:r>
                <a:rPr lang="en-US" sz="357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Strengths: Venues, sustainability, culture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265750" y="1705005"/>
              <a:ext cx="10500274" cy="8057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148"/>
                </a:lnSpc>
                <a:spcBef>
                  <a:spcPct val="0"/>
                </a:spcBef>
              </a:pPr>
              <a:r>
                <a:rPr lang="en-US" sz="3677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Weaknesses: Transport, visibility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449388" y="3089068"/>
              <a:ext cx="13037563" cy="7847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966"/>
                </a:lnSpc>
                <a:spcBef>
                  <a:spcPct val="0"/>
                </a:spcBef>
              </a:pPr>
              <a:r>
                <a:rPr lang="en-US" sz="3547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Opportunities: Hybrid events, SDG demand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 rot="-274625">
            <a:off x="295627" y="393965"/>
            <a:ext cx="5223961" cy="7617917"/>
            <a:chOff x="0" y="0"/>
            <a:chExt cx="6965281" cy="10157223"/>
          </a:xfrm>
        </p:grpSpPr>
        <p:grpSp>
          <p:nvGrpSpPr>
            <p:cNvPr id="25" name="Group 25"/>
            <p:cNvGrpSpPr>
              <a:grpSpLocks noChangeAspect="1"/>
            </p:cNvGrpSpPr>
            <p:nvPr/>
          </p:nvGrpSpPr>
          <p:grpSpPr>
            <a:xfrm>
              <a:off x="0" y="0"/>
              <a:ext cx="6965281" cy="10157223"/>
              <a:chOff x="0" y="0"/>
              <a:chExt cx="7698740" cy="11226800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7698740" cy="11226800"/>
              </a:xfrm>
              <a:custGeom>
                <a:avLst/>
                <a:gdLst/>
                <a:ahLst/>
                <a:cxnLst/>
                <a:rect l="l" t="t" r="r" b="b"/>
                <a:pathLst>
                  <a:path w="7698740" h="11226800">
                    <a:moveTo>
                      <a:pt x="3849370" y="11226800"/>
                    </a:moveTo>
                    <a:lnTo>
                      <a:pt x="3849370" y="8985250"/>
                    </a:lnTo>
                    <a:lnTo>
                      <a:pt x="7698740" y="8995410"/>
                    </a:lnTo>
                    <a:lnTo>
                      <a:pt x="7698740" y="0"/>
                    </a:lnTo>
                    <a:lnTo>
                      <a:pt x="3849370" y="0"/>
                    </a:lnTo>
                    <a:lnTo>
                      <a:pt x="3849370" y="2258060"/>
                    </a:lnTo>
                    <a:lnTo>
                      <a:pt x="0" y="2258060"/>
                    </a:lnTo>
                    <a:lnTo>
                      <a:pt x="0" y="11226800"/>
                    </a:lnTo>
                    <a:close/>
                  </a:path>
                </a:pathLst>
              </a:custGeom>
              <a:blipFill>
                <a:blip r:embed="rId6"/>
                <a:stretch>
                  <a:fillRect l="-36" r="-36"/>
                </a:stretch>
              </a:blipFill>
            </p:spPr>
          </p:sp>
          <p:sp>
            <p:nvSpPr>
              <p:cNvPr id="27" name="Freeform 27"/>
              <p:cNvSpPr/>
              <p:nvPr/>
            </p:nvSpPr>
            <p:spPr>
              <a:xfrm>
                <a:off x="149860" y="233553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7"/>
                <a:stretch>
                  <a:fillRect l="-58740" r="-58740"/>
                </a:stretch>
              </a:blipFill>
            </p:spPr>
          </p:sp>
          <p:sp>
            <p:nvSpPr>
              <p:cNvPr id="28" name="Freeform 28"/>
              <p:cNvSpPr/>
              <p:nvPr/>
            </p:nvSpPr>
            <p:spPr>
              <a:xfrm>
                <a:off x="3996690" y="9652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8"/>
                <a:stretch>
                  <a:fillRect l="-41534" r="-41534"/>
                </a:stretch>
              </a:blipFill>
            </p:spPr>
          </p:sp>
          <p:sp>
            <p:nvSpPr>
              <p:cNvPr id="29" name="Freeform 29"/>
              <p:cNvSpPr/>
              <p:nvPr/>
            </p:nvSpPr>
            <p:spPr>
              <a:xfrm>
                <a:off x="3996690" y="459105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6985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9"/>
                <a:stretch>
                  <a:fillRect l="-41508" r="-41508"/>
                </a:stretch>
              </a:blipFill>
            </p:spPr>
          </p:sp>
          <p:sp>
            <p:nvSpPr>
              <p:cNvPr id="30" name="Freeform 30"/>
              <p:cNvSpPr/>
              <p:nvPr/>
            </p:nvSpPr>
            <p:spPr>
              <a:xfrm>
                <a:off x="149860" y="683387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10"/>
                <a:stretch>
                  <a:fillRect l="-31635" r="-31635"/>
                </a:stretch>
              </a:blipFill>
            </p:spPr>
          </p:sp>
        </p:grpSp>
        <p:sp>
          <p:nvSpPr>
            <p:cNvPr id="31" name="Freeform 31"/>
            <p:cNvSpPr/>
            <p:nvPr/>
          </p:nvSpPr>
          <p:spPr>
            <a:xfrm>
              <a:off x="2957694" y="7495683"/>
              <a:ext cx="2323111" cy="2388803"/>
            </a:xfrm>
            <a:custGeom>
              <a:avLst/>
              <a:gdLst/>
              <a:ahLst/>
              <a:cxnLst/>
              <a:rect l="l" t="t" r="r" b="b"/>
              <a:pathLst>
                <a:path w="2323111" h="2388803">
                  <a:moveTo>
                    <a:pt x="0" y="0"/>
                  </a:moveTo>
                  <a:lnTo>
                    <a:pt x="2323111" y="0"/>
                  </a:lnTo>
                  <a:lnTo>
                    <a:pt x="2323111" y="2388803"/>
                  </a:lnTo>
                  <a:lnTo>
                    <a:pt x="0" y="23888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</p:sp>
        <p:sp>
          <p:nvSpPr>
            <p:cNvPr id="32" name="Freeform 32"/>
            <p:cNvSpPr/>
            <p:nvPr/>
          </p:nvSpPr>
          <p:spPr>
            <a:xfrm>
              <a:off x="1471791" y="235204"/>
              <a:ext cx="2323111" cy="2388803"/>
            </a:xfrm>
            <a:custGeom>
              <a:avLst/>
              <a:gdLst/>
              <a:ahLst/>
              <a:cxnLst/>
              <a:rect l="l" t="t" r="r" b="b"/>
              <a:pathLst>
                <a:path w="2323111" h="2388803">
                  <a:moveTo>
                    <a:pt x="0" y="0"/>
                  </a:moveTo>
                  <a:lnTo>
                    <a:pt x="2323111" y="0"/>
                  </a:lnTo>
                  <a:lnTo>
                    <a:pt x="2323111" y="2388803"/>
                  </a:lnTo>
                  <a:lnTo>
                    <a:pt x="0" y="23888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</p:sp>
      </p:grpSp>
      <p:sp>
        <p:nvSpPr>
          <p:cNvPr id="33" name="TextBox 33"/>
          <p:cNvSpPr txBox="1"/>
          <p:nvPr/>
        </p:nvSpPr>
        <p:spPr>
          <a:xfrm>
            <a:off x="10957577" y="9201150"/>
            <a:ext cx="7330423" cy="954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14"/>
              </a:lnSpc>
              <a:spcBef>
                <a:spcPct val="0"/>
              </a:spcBef>
            </a:pPr>
            <a:r>
              <a:rPr lang="en-US" sz="272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(Gurel, 2017; ICC Wales, 2024; VisitWales, 2025a; GDS Movement, 2025)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73490" y="100849"/>
            <a:ext cx="8127276" cy="1115718"/>
            <a:chOff x="0" y="0"/>
            <a:chExt cx="10836368" cy="1487624"/>
          </a:xfrm>
        </p:grpSpPr>
        <p:sp>
          <p:nvSpPr>
            <p:cNvPr id="3" name="Freeform 3"/>
            <p:cNvSpPr/>
            <p:nvPr/>
          </p:nvSpPr>
          <p:spPr>
            <a:xfrm>
              <a:off x="0" y="23078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6"/>
                  </a:lnTo>
                  <a:lnTo>
                    <a:pt x="0" y="14645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" name="Freeform 4"/>
            <p:cNvSpPr/>
            <p:nvPr/>
          </p:nvSpPr>
          <p:spPr>
            <a:xfrm>
              <a:off x="9371823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TextBox 5"/>
            <p:cNvSpPr txBox="1"/>
            <p:nvPr/>
          </p:nvSpPr>
          <p:spPr>
            <a:xfrm>
              <a:off x="1464545" y="276637"/>
              <a:ext cx="7907278" cy="8255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29"/>
                </a:lnSpc>
                <a:spcBef>
                  <a:spcPct val="0"/>
                </a:spcBef>
              </a:pPr>
              <a:r>
                <a:rPr lang="en-US" sz="3735" b="1">
                  <a:solidFill>
                    <a:srgbClr val="000000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Demand Analysis &amp; STP</a:t>
              </a:r>
            </a:p>
          </p:txBody>
        </p:sp>
      </p:grpSp>
      <p:sp>
        <p:nvSpPr>
          <p:cNvPr id="6" name="Freeform 6"/>
          <p:cNvSpPr/>
          <p:nvPr/>
        </p:nvSpPr>
        <p:spPr>
          <a:xfrm>
            <a:off x="-313171" y="355874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-434662" y="1574807"/>
            <a:ext cx="12935428" cy="7856651"/>
            <a:chOff x="0" y="0"/>
            <a:chExt cx="17247237" cy="10475535"/>
          </a:xfrm>
        </p:grpSpPr>
        <p:grpSp>
          <p:nvGrpSpPr>
            <p:cNvPr id="8" name="Group 8"/>
            <p:cNvGrpSpPr/>
            <p:nvPr/>
          </p:nvGrpSpPr>
          <p:grpSpPr>
            <a:xfrm>
              <a:off x="8328972" y="6526479"/>
              <a:ext cx="8328972" cy="3182392"/>
              <a:chOff x="0" y="0"/>
              <a:chExt cx="1053196" cy="402413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1053196" cy="402413"/>
              </a:xfrm>
              <a:custGeom>
                <a:avLst/>
                <a:gdLst/>
                <a:ahLst/>
                <a:cxnLst/>
                <a:rect l="l" t="t" r="r" b="b"/>
                <a:pathLst>
                  <a:path w="1053196" h="402413">
                    <a:moveTo>
                      <a:pt x="849996" y="0"/>
                    </a:moveTo>
                    <a:cubicBezTo>
                      <a:pt x="962226" y="0"/>
                      <a:pt x="1053196" y="90078"/>
                      <a:pt x="1053196" y="201206"/>
                    </a:cubicBezTo>
                    <a:cubicBezTo>
                      <a:pt x="1053196" y="312335"/>
                      <a:pt x="962226" y="402413"/>
                      <a:pt x="849996" y="402413"/>
                    </a:cubicBezTo>
                    <a:lnTo>
                      <a:pt x="203200" y="402413"/>
                    </a:lnTo>
                    <a:cubicBezTo>
                      <a:pt x="90970" y="402413"/>
                      <a:pt x="0" y="312335"/>
                      <a:pt x="0" y="201206"/>
                    </a:cubicBezTo>
                    <a:cubicBezTo>
                      <a:pt x="0" y="90078"/>
                      <a:pt x="90970" y="0"/>
                      <a:pt x="203200" y="0"/>
                    </a:cubicBezTo>
                    <a:lnTo>
                      <a:pt x="849996" y="0"/>
                    </a:lnTo>
                  </a:path>
                </a:pathLst>
              </a:custGeom>
              <a:blipFill>
                <a:blip r:embed="rId6"/>
                <a:stretch>
                  <a:fillRect t="-23281" b="-23281"/>
                </a:stretch>
              </a:blipFill>
              <a:ln cap="sq">
                <a:noFill/>
                <a:prstDash val="solid"/>
                <a:miter/>
              </a:ln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0" y="0"/>
              <a:ext cx="8328972" cy="3182392"/>
              <a:chOff x="0" y="0"/>
              <a:chExt cx="1053196" cy="402413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1053196" cy="402413"/>
              </a:xfrm>
              <a:custGeom>
                <a:avLst/>
                <a:gdLst/>
                <a:ahLst/>
                <a:cxnLst/>
                <a:rect l="l" t="t" r="r" b="b"/>
                <a:pathLst>
                  <a:path w="1053196" h="402413">
                    <a:moveTo>
                      <a:pt x="849996" y="0"/>
                    </a:moveTo>
                    <a:cubicBezTo>
                      <a:pt x="962226" y="0"/>
                      <a:pt x="1053196" y="90078"/>
                      <a:pt x="1053196" y="201206"/>
                    </a:cubicBezTo>
                    <a:cubicBezTo>
                      <a:pt x="1053196" y="312335"/>
                      <a:pt x="962226" y="402413"/>
                      <a:pt x="849996" y="402413"/>
                    </a:cubicBezTo>
                    <a:lnTo>
                      <a:pt x="203200" y="402413"/>
                    </a:lnTo>
                    <a:cubicBezTo>
                      <a:pt x="90970" y="402413"/>
                      <a:pt x="0" y="312335"/>
                      <a:pt x="0" y="201206"/>
                    </a:cubicBezTo>
                    <a:cubicBezTo>
                      <a:pt x="0" y="90078"/>
                      <a:pt x="90970" y="0"/>
                      <a:pt x="203200" y="0"/>
                    </a:cubicBezTo>
                    <a:lnTo>
                      <a:pt x="849996" y="0"/>
                    </a:lnTo>
                  </a:path>
                </a:pathLst>
              </a:custGeom>
              <a:blipFill>
                <a:blip r:embed="rId7"/>
                <a:stretch>
                  <a:fillRect t="-27530" b="-27530"/>
                </a:stretch>
              </a:blipFill>
              <a:ln cap="sq">
                <a:noFill/>
                <a:prstDash val="solid"/>
                <a:miter/>
              </a:ln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2759822" y="3477284"/>
              <a:ext cx="8328972" cy="3182392"/>
              <a:chOff x="0" y="0"/>
              <a:chExt cx="1053196" cy="402413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1053196" cy="402413"/>
              </a:xfrm>
              <a:custGeom>
                <a:avLst/>
                <a:gdLst/>
                <a:ahLst/>
                <a:cxnLst/>
                <a:rect l="l" t="t" r="r" b="b"/>
                <a:pathLst>
                  <a:path w="1053196" h="402413">
                    <a:moveTo>
                      <a:pt x="849996" y="0"/>
                    </a:moveTo>
                    <a:cubicBezTo>
                      <a:pt x="962226" y="0"/>
                      <a:pt x="1053196" y="90078"/>
                      <a:pt x="1053196" y="201206"/>
                    </a:cubicBezTo>
                    <a:cubicBezTo>
                      <a:pt x="1053196" y="312335"/>
                      <a:pt x="962226" y="402413"/>
                      <a:pt x="849996" y="402413"/>
                    </a:cubicBezTo>
                    <a:lnTo>
                      <a:pt x="203200" y="402413"/>
                    </a:lnTo>
                    <a:cubicBezTo>
                      <a:pt x="90970" y="402413"/>
                      <a:pt x="0" y="312335"/>
                      <a:pt x="0" y="201206"/>
                    </a:cubicBezTo>
                    <a:cubicBezTo>
                      <a:pt x="0" y="90078"/>
                      <a:pt x="90970" y="0"/>
                      <a:pt x="203200" y="0"/>
                    </a:cubicBezTo>
                    <a:lnTo>
                      <a:pt x="849996" y="0"/>
                    </a:lnTo>
                  </a:path>
                </a:pathLst>
              </a:custGeom>
              <a:blipFill>
                <a:blip r:embed="rId8"/>
                <a:stretch>
                  <a:fillRect t="-10671" b="-10671"/>
                </a:stretch>
              </a:blipFill>
              <a:ln cap="sq">
                <a:noFill/>
                <a:prstDash val="solid"/>
                <a:miter/>
              </a:ln>
            </p:spPr>
          </p:sp>
        </p:grpSp>
        <p:sp>
          <p:nvSpPr>
            <p:cNvPr id="14" name="Freeform 14"/>
            <p:cNvSpPr/>
            <p:nvPr/>
          </p:nvSpPr>
          <p:spPr>
            <a:xfrm>
              <a:off x="7076836" y="1740317"/>
              <a:ext cx="2504272" cy="2575087"/>
            </a:xfrm>
            <a:custGeom>
              <a:avLst/>
              <a:gdLst/>
              <a:ahLst/>
              <a:cxnLst/>
              <a:rect l="l" t="t" r="r" b="b"/>
              <a:pathLst>
                <a:path w="2504272" h="2575087">
                  <a:moveTo>
                    <a:pt x="0" y="0"/>
                  </a:moveTo>
                  <a:lnTo>
                    <a:pt x="2504272" y="0"/>
                  </a:lnTo>
                  <a:lnTo>
                    <a:pt x="2504272" y="2575087"/>
                  </a:lnTo>
                  <a:lnTo>
                    <a:pt x="0" y="25750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  <p:sp>
          <p:nvSpPr>
            <p:cNvPr id="15" name="Freeform 15"/>
            <p:cNvSpPr/>
            <p:nvPr/>
          </p:nvSpPr>
          <p:spPr>
            <a:xfrm>
              <a:off x="9740162" y="5068480"/>
              <a:ext cx="2504272" cy="2575087"/>
            </a:xfrm>
            <a:custGeom>
              <a:avLst/>
              <a:gdLst/>
              <a:ahLst/>
              <a:cxnLst/>
              <a:rect l="l" t="t" r="r" b="b"/>
              <a:pathLst>
                <a:path w="2504272" h="2575087">
                  <a:moveTo>
                    <a:pt x="0" y="0"/>
                  </a:moveTo>
                  <a:lnTo>
                    <a:pt x="2504273" y="0"/>
                  </a:lnTo>
                  <a:lnTo>
                    <a:pt x="2504273" y="2575087"/>
                  </a:lnTo>
                  <a:lnTo>
                    <a:pt x="0" y="25750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  <p:sp>
          <p:nvSpPr>
            <p:cNvPr id="16" name="Freeform 16"/>
            <p:cNvSpPr/>
            <p:nvPr/>
          </p:nvSpPr>
          <p:spPr>
            <a:xfrm>
              <a:off x="14742965" y="7900447"/>
              <a:ext cx="2504272" cy="2575087"/>
            </a:xfrm>
            <a:custGeom>
              <a:avLst/>
              <a:gdLst/>
              <a:ahLst/>
              <a:cxnLst/>
              <a:rect l="l" t="t" r="r" b="b"/>
              <a:pathLst>
                <a:path w="2504272" h="2575087">
                  <a:moveTo>
                    <a:pt x="0" y="0"/>
                  </a:moveTo>
                  <a:lnTo>
                    <a:pt x="2504272" y="0"/>
                  </a:lnTo>
                  <a:lnTo>
                    <a:pt x="2504272" y="2575088"/>
                  </a:lnTo>
                  <a:lnTo>
                    <a:pt x="0" y="25750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grpSp>
        <p:nvGrpSpPr>
          <p:cNvPr id="17" name="Group 17"/>
          <p:cNvGrpSpPr/>
          <p:nvPr/>
        </p:nvGrpSpPr>
        <p:grpSpPr>
          <a:xfrm>
            <a:off x="7994013" y="1933048"/>
            <a:ext cx="9426204" cy="3692899"/>
            <a:chOff x="0" y="0"/>
            <a:chExt cx="12568273" cy="4923866"/>
          </a:xfrm>
        </p:grpSpPr>
        <p:sp>
          <p:nvSpPr>
            <p:cNvPr id="18" name="TextBox 18"/>
            <p:cNvSpPr txBox="1"/>
            <p:nvPr/>
          </p:nvSpPr>
          <p:spPr>
            <a:xfrm>
              <a:off x="1800486" y="2810263"/>
              <a:ext cx="8967301" cy="5476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81"/>
                </a:lnSpc>
                <a:spcBef>
                  <a:spcPct val="0"/>
                </a:spcBef>
              </a:pPr>
              <a:r>
                <a:rPr lang="en-US" sz="2486" b="1">
                  <a:solidFill>
                    <a:srgbClr val="226253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What this presentation covers</a:t>
              </a:r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514635" y="0"/>
              <a:ext cx="11539002" cy="1094139"/>
              <a:chOff x="0" y="0"/>
              <a:chExt cx="2108043" cy="199887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2108043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108043" h="199887">
                    <a:moveTo>
                      <a:pt x="45624" y="0"/>
                    </a:moveTo>
                    <a:lnTo>
                      <a:pt x="2062419" y="0"/>
                    </a:lnTo>
                    <a:cubicBezTo>
                      <a:pt x="2087616" y="0"/>
                      <a:pt x="2108043" y="20426"/>
                      <a:pt x="2108043" y="45624"/>
                    </a:cubicBezTo>
                    <a:lnTo>
                      <a:pt x="2108043" y="154263"/>
                    </a:lnTo>
                    <a:cubicBezTo>
                      <a:pt x="2108043" y="166363"/>
                      <a:pt x="2103236" y="177968"/>
                      <a:pt x="2094680" y="186524"/>
                    </a:cubicBezTo>
                    <a:cubicBezTo>
                      <a:pt x="2086124" y="195080"/>
                      <a:pt x="2074519" y="199887"/>
                      <a:pt x="2062419" y="199887"/>
                    </a:cubicBezTo>
                    <a:lnTo>
                      <a:pt x="45624" y="199887"/>
                    </a:lnTo>
                    <a:cubicBezTo>
                      <a:pt x="33523" y="199887"/>
                      <a:pt x="21919" y="195080"/>
                      <a:pt x="13363" y="186524"/>
                    </a:cubicBezTo>
                    <a:cubicBezTo>
                      <a:pt x="4807" y="177968"/>
                      <a:pt x="0" y="166363"/>
                      <a:pt x="0" y="154263"/>
                    </a:cubicBezTo>
                    <a:lnTo>
                      <a:pt x="0" y="45624"/>
                    </a:lnTo>
                    <a:cubicBezTo>
                      <a:pt x="0" y="33523"/>
                      <a:pt x="4807" y="21919"/>
                      <a:pt x="13363" y="13363"/>
                    </a:cubicBezTo>
                    <a:cubicBezTo>
                      <a:pt x="21919" y="4807"/>
                      <a:pt x="33523" y="0"/>
                      <a:pt x="456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2108043" cy="247512"/>
              </a:xfrm>
              <a:prstGeom prst="rect">
                <a:avLst/>
              </a:prstGeom>
            </p:spPr>
            <p:txBody>
              <a:bodyPr lIns="54927" tIns="54927" rIns="54927" bIns="54927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514635" y="1286695"/>
              <a:ext cx="11539002" cy="1094139"/>
              <a:chOff x="0" y="0"/>
              <a:chExt cx="2108043" cy="199887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2108043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108043" h="199887">
                    <a:moveTo>
                      <a:pt x="45624" y="0"/>
                    </a:moveTo>
                    <a:lnTo>
                      <a:pt x="2062419" y="0"/>
                    </a:lnTo>
                    <a:cubicBezTo>
                      <a:pt x="2087616" y="0"/>
                      <a:pt x="2108043" y="20426"/>
                      <a:pt x="2108043" y="45624"/>
                    </a:cubicBezTo>
                    <a:lnTo>
                      <a:pt x="2108043" y="154263"/>
                    </a:lnTo>
                    <a:cubicBezTo>
                      <a:pt x="2108043" y="166363"/>
                      <a:pt x="2103236" y="177968"/>
                      <a:pt x="2094680" y="186524"/>
                    </a:cubicBezTo>
                    <a:cubicBezTo>
                      <a:pt x="2086124" y="195080"/>
                      <a:pt x="2074519" y="199887"/>
                      <a:pt x="2062419" y="199887"/>
                    </a:cubicBezTo>
                    <a:lnTo>
                      <a:pt x="45624" y="199887"/>
                    </a:lnTo>
                    <a:cubicBezTo>
                      <a:pt x="33523" y="199887"/>
                      <a:pt x="21919" y="195080"/>
                      <a:pt x="13363" y="186524"/>
                    </a:cubicBezTo>
                    <a:cubicBezTo>
                      <a:pt x="4807" y="177968"/>
                      <a:pt x="0" y="166363"/>
                      <a:pt x="0" y="154263"/>
                    </a:cubicBezTo>
                    <a:lnTo>
                      <a:pt x="0" y="45624"/>
                    </a:lnTo>
                    <a:cubicBezTo>
                      <a:pt x="0" y="33523"/>
                      <a:pt x="4807" y="21919"/>
                      <a:pt x="13363" y="13363"/>
                    </a:cubicBezTo>
                    <a:cubicBezTo>
                      <a:pt x="21919" y="4807"/>
                      <a:pt x="33523" y="0"/>
                      <a:pt x="45624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2108043" cy="247512"/>
              </a:xfrm>
              <a:prstGeom prst="rect">
                <a:avLst/>
              </a:prstGeom>
            </p:spPr>
            <p:txBody>
              <a:bodyPr lIns="54927" tIns="54927" rIns="54927" bIns="54927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514635" y="2557075"/>
              <a:ext cx="11539002" cy="1094139"/>
              <a:chOff x="0" y="0"/>
              <a:chExt cx="2108043" cy="199887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2108043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108043" h="199887">
                    <a:moveTo>
                      <a:pt x="45624" y="0"/>
                    </a:moveTo>
                    <a:lnTo>
                      <a:pt x="2062419" y="0"/>
                    </a:lnTo>
                    <a:cubicBezTo>
                      <a:pt x="2087616" y="0"/>
                      <a:pt x="2108043" y="20426"/>
                      <a:pt x="2108043" y="45624"/>
                    </a:cubicBezTo>
                    <a:lnTo>
                      <a:pt x="2108043" y="154263"/>
                    </a:lnTo>
                    <a:cubicBezTo>
                      <a:pt x="2108043" y="166363"/>
                      <a:pt x="2103236" y="177968"/>
                      <a:pt x="2094680" y="186524"/>
                    </a:cubicBezTo>
                    <a:cubicBezTo>
                      <a:pt x="2086124" y="195080"/>
                      <a:pt x="2074519" y="199887"/>
                      <a:pt x="2062419" y="199887"/>
                    </a:cubicBezTo>
                    <a:lnTo>
                      <a:pt x="45624" y="199887"/>
                    </a:lnTo>
                    <a:cubicBezTo>
                      <a:pt x="33523" y="199887"/>
                      <a:pt x="21919" y="195080"/>
                      <a:pt x="13363" y="186524"/>
                    </a:cubicBezTo>
                    <a:cubicBezTo>
                      <a:pt x="4807" y="177968"/>
                      <a:pt x="0" y="166363"/>
                      <a:pt x="0" y="154263"/>
                    </a:cubicBezTo>
                    <a:lnTo>
                      <a:pt x="0" y="45624"/>
                    </a:lnTo>
                    <a:cubicBezTo>
                      <a:pt x="0" y="33523"/>
                      <a:pt x="4807" y="21919"/>
                      <a:pt x="13363" y="13363"/>
                    </a:cubicBezTo>
                    <a:cubicBezTo>
                      <a:pt x="21919" y="4807"/>
                      <a:pt x="33523" y="0"/>
                      <a:pt x="45624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2108043" cy="247512"/>
              </a:xfrm>
              <a:prstGeom prst="rect">
                <a:avLst/>
              </a:prstGeom>
            </p:spPr>
            <p:txBody>
              <a:bodyPr lIns="54927" tIns="54927" rIns="54927" bIns="54927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8" name="TextBox 28"/>
            <p:cNvSpPr txBox="1"/>
            <p:nvPr/>
          </p:nvSpPr>
          <p:spPr>
            <a:xfrm>
              <a:off x="1188881" y="1539882"/>
              <a:ext cx="10190510" cy="5476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81"/>
                </a:lnSpc>
                <a:spcBef>
                  <a:spcPct val="0"/>
                </a:spcBef>
              </a:pPr>
              <a:r>
                <a:rPr lang="en-US" sz="2486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Segmentation: Event type, sector, geography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634611" y="2827553"/>
              <a:ext cx="9744781" cy="5576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90"/>
                </a:lnSpc>
                <a:spcBef>
                  <a:spcPct val="0"/>
                </a:spcBef>
              </a:pPr>
              <a:r>
                <a:rPr lang="en-US" sz="2564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Targeting: High‑value &amp; sustainable events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514635" y="276021"/>
              <a:ext cx="11539002" cy="5476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81"/>
                </a:lnSpc>
                <a:spcBef>
                  <a:spcPct val="0"/>
                </a:spcBef>
              </a:pPr>
              <a:r>
                <a:rPr lang="en-US" sz="2486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Data: Surveys, CRM, ticketing, social insights</a:t>
              </a:r>
            </a:p>
          </p:txBody>
        </p:sp>
        <p:grpSp>
          <p:nvGrpSpPr>
            <p:cNvPr id="31" name="Group 31"/>
            <p:cNvGrpSpPr/>
            <p:nvPr/>
          </p:nvGrpSpPr>
          <p:grpSpPr>
            <a:xfrm>
              <a:off x="514635" y="3829727"/>
              <a:ext cx="11539002" cy="1094139"/>
              <a:chOff x="0" y="0"/>
              <a:chExt cx="2108043" cy="199887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2108043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2108043" h="199887">
                    <a:moveTo>
                      <a:pt x="45624" y="0"/>
                    </a:moveTo>
                    <a:lnTo>
                      <a:pt x="2062419" y="0"/>
                    </a:lnTo>
                    <a:cubicBezTo>
                      <a:pt x="2087616" y="0"/>
                      <a:pt x="2108043" y="20426"/>
                      <a:pt x="2108043" y="45624"/>
                    </a:cubicBezTo>
                    <a:lnTo>
                      <a:pt x="2108043" y="154263"/>
                    </a:lnTo>
                    <a:cubicBezTo>
                      <a:pt x="2108043" y="166363"/>
                      <a:pt x="2103236" y="177968"/>
                      <a:pt x="2094680" y="186524"/>
                    </a:cubicBezTo>
                    <a:cubicBezTo>
                      <a:pt x="2086124" y="195080"/>
                      <a:pt x="2074519" y="199887"/>
                      <a:pt x="2062419" y="199887"/>
                    </a:cubicBezTo>
                    <a:lnTo>
                      <a:pt x="45624" y="199887"/>
                    </a:lnTo>
                    <a:cubicBezTo>
                      <a:pt x="33523" y="199887"/>
                      <a:pt x="21919" y="195080"/>
                      <a:pt x="13363" y="186524"/>
                    </a:cubicBezTo>
                    <a:cubicBezTo>
                      <a:pt x="4807" y="177968"/>
                      <a:pt x="0" y="166363"/>
                      <a:pt x="0" y="154263"/>
                    </a:cubicBezTo>
                    <a:lnTo>
                      <a:pt x="0" y="45624"/>
                    </a:lnTo>
                    <a:cubicBezTo>
                      <a:pt x="0" y="33523"/>
                      <a:pt x="4807" y="21919"/>
                      <a:pt x="13363" y="13363"/>
                    </a:cubicBezTo>
                    <a:cubicBezTo>
                      <a:pt x="21919" y="4807"/>
                      <a:pt x="33523" y="0"/>
                      <a:pt x="45624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33" name="TextBox 33"/>
              <p:cNvSpPr txBox="1"/>
              <p:nvPr/>
            </p:nvSpPr>
            <p:spPr>
              <a:xfrm>
                <a:off x="0" y="-47625"/>
                <a:ext cx="2108043" cy="247512"/>
              </a:xfrm>
              <a:prstGeom prst="rect">
                <a:avLst/>
              </a:prstGeom>
            </p:spPr>
            <p:txBody>
              <a:bodyPr lIns="54927" tIns="54927" rIns="54927" bIns="54927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34" name="TextBox 34"/>
            <p:cNvSpPr txBox="1"/>
            <p:nvPr/>
          </p:nvSpPr>
          <p:spPr>
            <a:xfrm>
              <a:off x="0" y="4070470"/>
              <a:ext cx="12568273" cy="5476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81"/>
                </a:lnSpc>
                <a:spcBef>
                  <a:spcPct val="0"/>
                </a:spcBef>
              </a:pPr>
              <a:r>
                <a:rPr lang="en-US" sz="2486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Positioning: Wales as distinctive &amp; responsible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2938043" y="9358275"/>
            <a:ext cx="5198917" cy="7422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3"/>
              </a:lnSpc>
              <a:spcBef>
                <a:spcPct val="0"/>
              </a:spcBef>
            </a:pPr>
            <a:r>
              <a:rPr lang="en-US" sz="2138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(Kotler &amp; Keller, 2016; Meet in Wales, 2022; Ambassador Wales, 2023)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69510" y="1581383"/>
            <a:ext cx="8303054" cy="5474537"/>
            <a:chOff x="0" y="0"/>
            <a:chExt cx="11070738" cy="7299383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1070738" cy="1288667"/>
              <a:chOff x="0" y="0"/>
              <a:chExt cx="1717194" cy="199887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717194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17194" h="199887">
                    <a:moveTo>
                      <a:pt x="47553" y="0"/>
                    </a:moveTo>
                    <a:lnTo>
                      <a:pt x="1669641" y="0"/>
                    </a:lnTo>
                    <a:cubicBezTo>
                      <a:pt x="1682252" y="0"/>
                      <a:pt x="1694348" y="5010"/>
                      <a:pt x="1703266" y="13928"/>
                    </a:cubicBezTo>
                    <a:cubicBezTo>
                      <a:pt x="1712184" y="22846"/>
                      <a:pt x="1717194" y="34941"/>
                      <a:pt x="1717194" y="47553"/>
                    </a:cubicBezTo>
                    <a:lnTo>
                      <a:pt x="1717194" y="152333"/>
                    </a:lnTo>
                    <a:cubicBezTo>
                      <a:pt x="1717194" y="178596"/>
                      <a:pt x="1695903" y="199887"/>
                      <a:pt x="1669641" y="199887"/>
                    </a:cubicBezTo>
                    <a:lnTo>
                      <a:pt x="47553" y="199887"/>
                    </a:lnTo>
                    <a:cubicBezTo>
                      <a:pt x="34941" y="199887"/>
                      <a:pt x="22846" y="194876"/>
                      <a:pt x="13928" y="185958"/>
                    </a:cubicBezTo>
                    <a:cubicBezTo>
                      <a:pt x="5010" y="177040"/>
                      <a:pt x="0" y="164945"/>
                      <a:pt x="0" y="152333"/>
                    </a:cubicBezTo>
                    <a:lnTo>
                      <a:pt x="0" y="47553"/>
                    </a:lnTo>
                    <a:cubicBezTo>
                      <a:pt x="0" y="34941"/>
                      <a:pt x="5010" y="22846"/>
                      <a:pt x="13928" y="13928"/>
                    </a:cubicBezTo>
                    <a:cubicBezTo>
                      <a:pt x="22846" y="5010"/>
                      <a:pt x="34941" y="0"/>
                      <a:pt x="4755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1717194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1515458"/>
              <a:ext cx="11070738" cy="1288667"/>
              <a:chOff x="0" y="0"/>
              <a:chExt cx="1717194" cy="19988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717194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17194" h="199887">
                    <a:moveTo>
                      <a:pt x="47553" y="0"/>
                    </a:moveTo>
                    <a:lnTo>
                      <a:pt x="1669641" y="0"/>
                    </a:lnTo>
                    <a:cubicBezTo>
                      <a:pt x="1682252" y="0"/>
                      <a:pt x="1694348" y="5010"/>
                      <a:pt x="1703266" y="13928"/>
                    </a:cubicBezTo>
                    <a:cubicBezTo>
                      <a:pt x="1712184" y="22846"/>
                      <a:pt x="1717194" y="34941"/>
                      <a:pt x="1717194" y="47553"/>
                    </a:cubicBezTo>
                    <a:lnTo>
                      <a:pt x="1717194" y="152333"/>
                    </a:lnTo>
                    <a:cubicBezTo>
                      <a:pt x="1717194" y="178596"/>
                      <a:pt x="1695903" y="199887"/>
                      <a:pt x="1669641" y="199887"/>
                    </a:cubicBezTo>
                    <a:lnTo>
                      <a:pt x="47553" y="199887"/>
                    </a:lnTo>
                    <a:cubicBezTo>
                      <a:pt x="34941" y="199887"/>
                      <a:pt x="22846" y="194876"/>
                      <a:pt x="13928" y="185958"/>
                    </a:cubicBezTo>
                    <a:cubicBezTo>
                      <a:pt x="5010" y="177040"/>
                      <a:pt x="0" y="164945"/>
                      <a:pt x="0" y="152333"/>
                    </a:cubicBezTo>
                    <a:lnTo>
                      <a:pt x="0" y="47553"/>
                    </a:lnTo>
                    <a:cubicBezTo>
                      <a:pt x="0" y="34941"/>
                      <a:pt x="5010" y="22846"/>
                      <a:pt x="13928" y="13928"/>
                    </a:cubicBezTo>
                    <a:cubicBezTo>
                      <a:pt x="22846" y="5010"/>
                      <a:pt x="34941" y="0"/>
                      <a:pt x="47553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1717194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3030916"/>
              <a:ext cx="11070738" cy="1288667"/>
              <a:chOff x="0" y="0"/>
              <a:chExt cx="1717194" cy="199887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717194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17194" h="199887">
                    <a:moveTo>
                      <a:pt x="47553" y="0"/>
                    </a:moveTo>
                    <a:lnTo>
                      <a:pt x="1669641" y="0"/>
                    </a:lnTo>
                    <a:cubicBezTo>
                      <a:pt x="1682252" y="0"/>
                      <a:pt x="1694348" y="5010"/>
                      <a:pt x="1703266" y="13928"/>
                    </a:cubicBezTo>
                    <a:cubicBezTo>
                      <a:pt x="1712184" y="22846"/>
                      <a:pt x="1717194" y="34941"/>
                      <a:pt x="1717194" y="47553"/>
                    </a:cubicBezTo>
                    <a:lnTo>
                      <a:pt x="1717194" y="152333"/>
                    </a:lnTo>
                    <a:cubicBezTo>
                      <a:pt x="1717194" y="178596"/>
                      <a:pt x="1695903" y="199887"/>
                      <a:pt x="1669641" y="199887"/>
                    </a:cubicBezTo>
                    <a:lnTo>
                      <a:pt x="47553" y="199887"/>
                    </a:lnTo>
                    <a:cubicBezTo>
                      <a:pt x="34941" y="199887"/>
                      <a:pt x="22846" y="194876"/>
                      <a:pt x="13928" y="185958"/>
                    </a:cubicBezTo>
                    <a:cubicBezTo>
                      <a:pt x="5010" y="177040"/>
                      <a:pt x="0" y="164945"/>
                      <a:pt x="0" y="152333"/>
                    </a:cubicBezTo>
                    <a:lnTo>
                      <a:pt x="0" y="47553"/>
                    </a:lnTo>
                    <a:cubicBezTo>
                      <a:pt x="0" y="34941"/>
                      <a:pt x="5010" y="22846"/>
                      <a:pt x="13928" y="13928"/>
                    </a:cubicBezTo>
                    <a:cubicBezTo>
                      <a:pt x="22846" y="5010"/>
                      <a:pt x="34941" y="0"/>
                      <a:pt x="47553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1717194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2" name="TextBox 12"/>
            <p:cNvSpPr txBox="1"/>
            <p:nvPr/>
          </p:nvSpPr>
          <p:spPr>
            <a:xfrm>
              <a:off x="775407" y="330859"/>
              <a:ext cx="9519924" cy="6765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7"/>
                </a:lnSpc>
                <a:spcBef>
                  <a:spcPct val="0"/>
                </a:spcBef>
              </a:pPr>
              <a:r>
                <a:rPr lang="en-US" sz="3084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New entrants: Moderate barriers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75407" y="1794164"/>
              <a:ext cx="9519924" cy="6649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73"/>
                </a:lnSpc>
                <a:spcBef>
                  <a:spcPct val="0"/>
                </a:spcBef>
              </a:pPr>
              <a:r>
                <a:rPr lang="en-US" sz="3052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Supplier power: Venue availability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009373" y="3248625"/>
              <a:ext cx="8938781" cy="7497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06"/>
                </a:lnSpc>
                <a:spcBef>
                  <a:spcPct val="0"/>
                </a:spcBef>
              </a:pPr>
              <a:r>
                <a:rPr lang="en-US" sz="3361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Buyer power: High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0" y="4495258"/>
              <a:ext cx="11070738" cy="1288667"/>
              <a:chOff x="0" y="0"/>
              <a:chExt cx="1717194" cy="199887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1717194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17194" h="199887">
                    <a:moveTo>
                      <a:pt x="47553" y="0"/>
                    </a:moveTo>
                    <a:lnTo>
                      <a:pt x="1669641" y="0"/>
                    </a:lnTo>
                    <a:cubicBezTo>
                      <a:pt x="1682252" y="0"/>
                      <a:pt x="1694348" y="5010"/>
                      <a:pt x="1703266" y="13928"/>
                    </a:cubicBezTo>
                    <a:cubicBezTo>
                      <a:pt x="1712184" y="22846"/>
                      <a:pt x="1717194" y="34941"/>
                      <a:pt x="1717194" y="47553"/>
                    </a:cubicBezTo>
                    <a:lnTo>
                      <a:pt x="1717194" y="152333"/>
                    </a:lnTo>
                    <a:cubicBezTo>
                      <a:pt x="1717194" y="178596"/>
                      <a:pt x="1695903" y="199887"/>
                      <a:pt x="1669641" y="199887"/>
                    </a:cubicBezTo>
                    <a:lnTo>
                      <a:pt x="47553" y="199887"/>
                    </a:lnTo>
                    <a:cubicBezTo>
                      <a:pt x="34941" y="199887"/>
                      <a:pt x="22846" y="194876"/>
                      <a:pt x="13928" y="185958"/>
                    </a:cubicBezTo>
                    <a:cubicBezTo>
                      <a:pt x="5010" y="177040"/>
                      <a:pt x="0" y="164945"/>
                      <a:pt x="0" y="152333"/>
                    </a:cubicBezTo>
                    <a:lnTo>
                      <a:pt x="0" y="47553"/>
                    </a:lnTo>
                    <a:cubicBezTo>
                      <a:pt x="0" y="34941"/>
                      <a:pt x="5010" y="22846"/>
                      <a:pt x="13928" y="13928"/>
                    </a:cubicBezTo>
                    <a:cubicBezTo>
                      <a:pt x="22846" y="5010"/>
                      <a:pt x="34941" y="0"/>
                      <a:pt x="4755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1717194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0" y="6010716"/>
              <a:ext cx="11070738" cy="1288667"/>
              <a:chOff x="0" y="0"/>
              <a:chExt cx="1717194" cy="199887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717194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17194" h="199887">
                    <a:moveTo>
                      <a:pt x="47553" y="0"/>
                    </a:moveTo>
                    <a:lnTo>
                      <a:pt x="1669641" y="0"/>
                    </a:lnTo>
                    <a:cubicBezTo>
                      <a:pt x="1682252" y="0"/>
                      <a:pt x="1694348" y="5010"/>
                      <a:pt x="1703266" y="13928"/>
                    </a:cubicBezTo>
                    <a:cubicBezTo>
                      <a:pt x="1712184" y="22846"/>
                      <a:pt x="1717194" y="34941"/>
                      <a:pt x="1717194" y="47553"/>
                    </a:cubicBezTo>
                    <a:lnTo>
                      <a:pt x="1717194" y="152333"/>
                    </a:lnTo>
                    <a:cubicBezTo>
                      <a:pt x="1717194" y="178596"/>
                      <a:pt x="1695903" y="199887"/>
                      <a:pt x="1669641" y="199887"/>
                    </a:cubicBezTo>
                    <a:lnTo>
                      <a:pt x="47553" y="199887"/>
                    </a:lnTo>
                    <a:cubicBezTo>
                      <a:pt x="34941" y="199887"/>
                      <a:pt x="22846" y="194876"/>
                      <a:pt x="13928" y="185958"/>
                    </a:cubicBezTo>
                    <a:cubicBezTo>
                      <a:pt x="5010" y="177040"/>
                      <a:pt x="0" y="164945"/>
                      <a:pt x="0" y="152333"/>
                    </a:cubicBezTo>
                    <a:lnTo>
                      <a:pt x="0" y="47553"/>
                    </a:lnTo>
                    <a:cubicBezTo>
                      <a:pt x="0" y="34941"/>
                      <a:pt x="5010" y="22846"/>
                      <a:pt x="13928" y="13928"/>
                    </a:cubicBezTo>
                    <a:cubicBezTo>
                      <a:pt x="22846" y="5010"/>
                      <a:pt x="34941" y="0"/>
                      <a:pt x="47553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1717194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1" name="TextBox 21"/>
            <p:cNvSpPr txBox="1"/>
            <p:nvPr/>
          </p:nvSpPr>
          <p:spPr>
            <a:xfrm>
              <a:off x="775407" y="4826117"/>
              <a:ext cx="9519924" cy="6765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7"/>
                </a:lnSpc>
                <a:spcBef>
                  <a:spcPct val="0"/>
                </a:spcBef>
              </a:pPr>
              <a:r>
                <a:rPr lang="en-US" sz="3084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Substitutes: Hybrid/virtual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6298275"/>
              <a:ext cx="10690086" cy="7641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897"/>
                </a:lnSpc>
                <a:spcBef>
                  <a:spcPct val="0"/>
                </a:spcBef>
              </a:pPr>
              <a:r>
                <a:rPr lang="en-US" sz="3498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Rivalry: Strong UK/EU competition</a:t>
              </a:r>
            </a:p>
          </p:txBody>
        </p:sp>
      </p:grpSp>
      <p:sp>
        <p:nvSpPr>
          <p:cNvPr id="23" name="Freeform 23"/>
          <p:cNvSpPr/>
          <p:nvPr/>
        </p:nvSpPr>
        <p:spPr>
          <a:xfrm>
            <a:off x="5076119" y="118157"/>
            <a:ext cx="1098409" cy="1098409"/>
          </a:xfrm>
          <a:custGeom>
            <a:avLst/>
            <a:gdLst/>
            <a:ahLst/>
            <a:cxnLst/>
            <a:rect l="l" t="t" r="r" b="b"/>
            <a:pathLst>
              <a:path w="1098409" h="1098409">
                <a:moveTo>
                  <a:pt x="0" y="0"/>
                </a:moveTo>
                <a:lnTo>
                  <a:pt x="1098409" y="0"/>
                </a:lnTo>
                <a:lnTo>
                  <a:pt x="1098409" y="1098409"/>
                </a:lnTo>
                <a:lnTo>
                  <a:pt x="0" y="10984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11591835" y="118157"/>
            <a:ext cx="1098409" cy="1098409"/>
          </a:xfrm>
          <a:custGeom>
            <a:avLst/>
            <a:gdLst/>
            <a:ahLst/>
            <a:cxnLst/>
            <a:rect l="l" t="t" r="r" b="b"/>
            <a:pathLst>
              <a:path w="1098409" h="1098409">
                <a:moveTo>
                  <a:pt x="0" y="0"/>
                </a:moveTo>
                <a:lnTo>
                  <a:pt x="1098409" y="0"/>
                </a:lnTo>
                <a:lnTo>
                  <a:pt x="1098409" y="1098409"/>
                </a:lnTo>
                <a:lnTo>
                  <a:pt x="0" y="10984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25" name="TextBox 25"/>
          <p:cNvSpPr txBox="1"/>
          <p:nvPr/>
        </p:nvSpPr>
        <p:spPr>
          <a:xfrm>
            <a:off x="6365028" y="340562"/>
            <a:ext cx="5037329" cy="596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3"/>
              </a:lnSpc>
              <a:spcBef>
                <a:spcPct val="0"/>
              </a:spcBef>
            </a:pPr>
            <a:r>
              <a:rPr lang="en-US" sz="35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Porter’s Five Forces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0" y="1463482"/>
            <a:ext cx="6635440" cy="6581545"/>
            <a:chOff x="0" y="0"/>
            <a:chExt cx="8847253" cy="8775393"/>
          </a:xfrm>
        </p:grpSpPr>
        <p:grpSp>
          <p:nvGrpSpPr>
            <p:cNvPr id="27" name="Group 27"/>
            <p:cNvGrpSpPr>
              <a:grpSpLocks noChangeAspect="1"/>
            </p:cNvGrpSpPr>
            <p:nvPr/>
          </p:nvGrpSpPr>
          <p:grpSpPr>
            <a:xfrm>
              <a:off x="946345" y="0"/>
              <a:ext cx="3563134" cy="3563134"/>
              <a:chOff x="0" y="0"/>
              <a:chExt cx="6350000" cy="63500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4"/>
                <a:stretch>
                  <a:fillRect t="-5633" b="-5633"/>
                </a:stretch>
              </a:blipFill>
            </p:spPr>
          </p:sp>
          <p:sp>
            <p:nvSpPr>
              <p:cNvPr id="29" name="Freeform 29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30" name="Group 30"/>
            <p:cNvGrpSpPr>
              <a:grpSpLocks noChangeAspect="1"/>
            </p:cNvGrpSpPr>
            <p:nvPr/>
          </p:nvGrpSpPr>
          <p:grpSpPr>
            <a:xfrm>
              <a:off x="4152317" y="2232947"/>
              <a:ext cx="4694937" cy="4694937"/>
              <a:chOff x="0" y="0"/>
              <a:chExt cx="6350000" cy="6350000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5"/>
                <a:stretch>
                  <a:fillRect l="-16752" r="-16752"/>
                </a:stretch>
              </a:blipFill>
            </p:spPr>
          </p:sp>
          <p:sp>
            <p:nvSpPr>
              <p:cNvPr id="32" name="Freeform 32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33" name="Group 33"/>
            <p:cNvGrpSpPr>
              <a:grpSpLocks noChangeAspect="1"/>
            </p:cNvGrpSpPr>
            <p:nvPr/>
          </p:nvGrpSpPr>
          <p:grpSpPr>
            <a:xfrm>
              <a:off x="0" y="4399795"/>
              <a:ext cx="4375598" cy="4375598"/>
              <a:chOff x="0" y="0"/>
              <a:chExt cx="6350000" cy="6350000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24456" r="-24456"/>
                </a:stretch>
              </a:blipFill>
            </p:spPr>
          </p:sp>
          <p:sp>
            <p:nvSpPr>
              <p:cNvPr id="35" name="Freeform 35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36" name="Freeform 36"/>
            <p:cNvSpPr/>
            <p:nvPr/>
          </p:nvSpPr>
          <p:spPr>
            <a:xfrm>
              <a:off x="2375387" y="2850270"/>
              <a:ext cx="2493072" cy="2563570"/>
            </a:xfrm>
            <a:custGeom>
              <a:avLst/>
              <a:gdLst/>
              <a:ahLst/>
              <a:cxnLst/>
              <a:rect l="l" t="t" r="r" b="b"/>
              <a:pathLst>
                <a:path w="2493072" h="2563570">
                  <a:moveTo>
                    <a:pt x="0" y="0"/>
                  </a:moveTo>
                  <a:lnTo>
                    <a:pt x="2493072" y="0"/>
                  </a:lnTo>
                  <a:lnTo>
                    <a:pt x="2493072" y="2563570"/>
                  </a:lnTo>
                  <a:lnTo>
                    <a:pt x="0" y="25635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sp>
        <p:nvSpPr>
          <p:cNvPr id="37" name="Freeform 37"/>
          <p:cNvSpPr/>
          <p:nvPr/>
        </p:nvSpPr>
        <p:spPr>
          <a:xfrm>
            <a:off x="-313171" y="355874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t="-12481"/>
            </a:stretch>
          </a:blipFill>
        </p:spPr>
      </p:sp>
      <p:sp>
        <p:nvSpPr>
          <p:cNvPr id="38" name="TextBox 38"/>
          <p:cNvSpPr txBox="1"/>
          <p:nvPr/>
        </p:nvSpPr>
        <p:spPr>
          <a:xfrm>
            <a:off x="12854720" y="9414888"/>
            <a:ext cx="5221039" cy="5549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85"/>
              </a:lnSpc>
              <a:spcBef>
                <a:spcPct val="0"/>
              </a:spcBef>
            </a:pPr>
            <a:r>
              <a:rPr lang="en-US" sz="32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(Porter, 1980; ICCA, 2024)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012393" y="176006"/>
            <a:ext cx="10773390" cy="1491719"/>
            <a:chOff x="0" y="0"/>
            <a:chExt cx="14364520" cy="1988959"/>
          </a:xfrm>
        </p:grpSpPr>
        <p:sp>
          <p:nvSpPr>
            <p:cNvPr id="3" name="TextBox 3"/>
            <p:cNvSpPr txBox="1"/>
            <p:nvPr/>
          </p:nvSpPr>
          <p:spPr>
            <a:xfrm>
              <a:off x="2369959" y="486710"/>
              <a:ext cx="9623180" cy="10812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529"/>
                </a:lnSpc>
              </a:pPr>
              <a:r>
                <a:rPr lang="en-US" sz="5223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MARKETING MIX (7PS)</a:t>
              </a:r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988959" cy="1988959"/>
            </a:xfrm>
            <a:custGeom>
              <a:avLst/>
              <a:gdLst/>
              <a:ahLst/>
              <a:cxnLst/>
              <a:rect l="l" t="t" r="r" b="b"/>
              <a:pathLst>
                <a:path w="1988959" h="1988959">
                  <a:moveTo>
                    <a:pt x="0" y="0"/>
                  </a:moveTo>
                  <a:lnTo>
                    <a:pt x="1988959" y="0"/>
                  </a:lnTo>
                  <a:lnTo>
                    <a:pt x="1988959" y="1988959"/>
                  </a:lnTo>
                  <a:lnTo>
                    <a:pt x="0" y="19889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12375561" y="0"/>
              <a:ext cx="1988959" cy="1988959"/>
            </a:xfrm>
            <a:custGeom>
              <a:avLst/>
              <a:gdLst/>
              <a:ahLst/>
              <a:cxnLst/>
              <a:rect l="l" t="t" r="r" b="b"/>
              <a:pathLst>
                <a:path w="1988959" h="1988959">
                  <a:moveTo>
                    <a:pt x="0" y="0"/>
                  </a:moveTo>
                  <a:lnTo>
                    <a:pt x="1988959" y="0"/>
                  </a:lnTo>
                  <a:lnTo>
                    <a:pt x="1988959" y="1988959"/>
                  </a:lnTo>
                  <a:lnTo>
                    <a:pt x="0" y="19889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2408818" y="2211167"/>
            <a:ext cx="6925865" cy="5529162"/>
            <a:chOff x="0" y="0"/>
            <a:chExt cx="9234487" cy="7372216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5313906"/>
              <a:ext cx="9234487" cy="946215"/>
              <a:chOff x="0" y="0"/>
              <a:chExt cx="1950772" cy="199887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sp>
          <p:nvSpPr>
            <p:cNvPr id="10" name="TextBox 10"/>
            <p:cNvSpPr txBox="1"/>
            <p:nvPr/>
          </p:nvSpPr>
          <p:spPr>
            <a:xfrm>
              <a:off x="332232" y="5446451"/>
              <a:ext cx="8570023" cy="633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74"/>
                </a:lnSpc>
                <a:spcBef>
                  <a:spcPct val="0"/>
                </a:spcBef>
              </a:pPr>
              <a:r>
                <a:rPr lang="en-US" sz="2910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Process: Planning support</a:t>
              </a:r>
            </a:p>
          </p:txBody>
        </p:sp>
        <p:grpSp>
          <p:nvGrpSpPr>
            <p:cNvPr id="11" name="Group 11"/>
            <p:cNvGrpSpPr/>
            <p:nvPr/>
          </p:nvGrpSpPr>
          <p:grpSpPr>
            <a:xfrm>
              <a:off x="0" y="4284429"/>
              <a:ext cx="9234487" cy="946215"/>
              <a:chOff x="0" y="0"/>
              <a:chExt cx="1950772" cy="199887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0" y="3171691"/>
              <a:ext cx="9036118" cy="946215"/>
              <a:chOff x="0" y="0"/>
              <a:chExt cx="1908867" cy="199887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1908867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08867" h="199887">
                    <a:moveTo>
                      <a:pt x="50731" y="0"/>
                    </a:moveTo>
                    <a:lnTo>
                      <a:pt x="1858135" y="0"/>
                    </a:lnTo>
                    <a:cubicBezTo>
                      <a:pt x="1871590" y="0"/>
                      <a:pt x="1884494" y="5345"/>
                      <a:pt x="1894008" y="14859"/>
                    </a:cubicBezTo>
                    <a:cubicBezTo>
                      <a:pt x="1903522" y="24373"/>
                      <a:pt x="1908867" y="37277"/>
                      <a:pt x="1908867" y="50731"/>
                    </a:cubicBezTo>
                    <a:lnTo>
                      <a:pt x="1908867" y="149155"/>
                    </a:lnTo>
                    <a:cubicBezTo>
                      <a:pt x="1908867" y="177173"/>
                      <a:pt x="1886153" y="199887"/>
                      <a:pt x="1858135" y="199887"/>
                    </a:cubicBezTo>
                    <a:lnTo>
                      <a:pt x="50731" y="199887"/>
                    </a:lnTo>
                    <a:cubicBezTo>
                      <a:pt x="22713" y="199887"/>
                      <a:pt x="0" y="177173"/>
                      <a:pt x="0" y="149155"/>
                    </a:cubicBezTo>
                    <a:lnTo>
                      <a:pt x="0" y="50731"/>
                    </a:lnTo>
                    <a:cubicBezTo>
                      <a:pt x="0" y="22713"/>
                      <a:pt x="22713" y="0"/>
                      <a:pt x="5073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1908867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sp>
          <p:nvSpPr>
            <p:cNvPr id="17" name="TextBox 17"/>
            <p:cNvSpPr txBox="1"/>
            <p:nvPr/>
          </p:nvSpPr>
          <p:spPr>
            <a:xfrm>
              <a:off x="332232" y="3301315"/>
              <a:ext cx="8570023" cy="5687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36"/>
                </a:lnSpc>
                <a:spcBef>
                  <a:spcPct val="0"/>
                </a:spcBef>
              </a:pPr>
              <a:r>
                <a:rPr lang="en-US" sz="252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Promotion: Meet in Wales campaigns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407878" y="4384584"/>
              <a:ext cx="6220363" cy="5865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17"/>
                </a:lnSpc>
                <a:spcBef>
                  <a:spcPct val="0"/>
                </a:spcBef>
              </a:pPr>
              <a:r>
                <a:rPr lang="en-US" sz="2655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People: Skilled workforce</a:t>
              </a:r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0" y="6426001"/>
              <a:ext cx="9234487" cy="946215"/>
              <a:chOff x="0" y="0"/>
              <a:chExt cx="1950772" cy="199887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515232" y="6527868"/>
              <a:ext cx="8520887" cy="6085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06"/>
                </a:lnSpc>
                <a:spcBef>
                  <a:spcPct val="0"/>
                </a:spcBef>
              </a:pPr>
              <a:r>
                <a:rPr lang="en-US" sz="271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Physical Evidence: Venues &amp; branding</a:t>
              </a:r>
            </a:p>
          </p:txBody>
        </p:sp>
        <p:grpSp>
          <p:nvGrpSpPr>
            <p:cNvPr id="23" name="Group 23"/>
            <p:cNvGrpSpPr/>
            <p:nvPr/>
          </p:nvGrpSpPr>
          <p:grpSpPr>
            <a:xfrm>
              <a:off x="0" y="0"/>
              <a:ext cx="9234487" cy="946215"/>
              <a:chOff x="0" y="0"/>
              <a:chExt cx="1950772" cy="199887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5" name="TextBox 25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0" y="1112738"/>
              <a:ext cx="9234487" cy="946215"/>
              <a:chOff x="0" y="0"/>
              <a:chExt cx="1950772" cy="199887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0" y="2225476"/>
              <a:ext cx="9234487" cy="946215"/>
              <a:chOff x="0" y="0"/>
              <a:chExt cx="1950772" cy="199887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1950772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50772" h="199887">
                    <a:moveTo>
                      <a:pt x="49642" y="0"/>
                    </a:moveTo>
                    <a:lnTo>
                      <a:pt x="1901130" y="0"/>
                    </a:lnTo>
                    <a:cubicBezTo>
                      <a:pt x="1928546" y="0"/>
                      <a:pt x="1950772" y="22225"/>
                      <a:pt x="1950772" y="49642"/>
                    </a:cubicBezTo>
                    <a:lnTo>
                      <a:pt x="1950772" y="150245"/>
                    </a:lnTo>
                    <a:cubicBezTo>
                      <a:pt x="1950772" y="177661"/>
                      <a:pt x="1928546" y="199887"/>
                      <a:pt x="1901130" y="199887"/>
                    </a:cubicBezTo>
                    <a:lnTo>
                      <a:pt x="49642" y="199887"/>
                    </a:lnTo>
                    <a:cubicBezTo>
                      <a:pt x="22225" y="199887"/>
                      <a:pt x="0" y="177661"/>
                      <a:pt x="0" y="150245"/>
                    </a:cubicBezTo>
                    <a:lnTo>
                      <a:pt x="0" y="49642"/>
                    </a:lnTo>
                    <a:cubicBezTo>
                      <a:pt x="0" y="22225"/>
                      <a:pt x="22225" y="0"/>
                      <a:pt x="4964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1950772" cy="247512"/>
              </a:xfrm>
              <a:prstGeom prst="rect">
                <a:avLst/>
              </a:prstGeom>
            </p:spPr>
            <p:txBody>
              <a:bodyPr lIns="54551" tIns="54551" rIns="54551" bIns="54551" rtlCol="0" anchor="ctr"/>
              <a:lstStyle/>
              <a:p>
                <a:pPr algn="ctr">
                  <a:lnSpc>
                    <a:spcPts val="3219"/>
                  </a:lnSpc>
                </a:pPr>
                <a:endParaRPr/>
              </a:p>
            </p:txBody>
          </p:sp>
        </p:grpSp>
        <p:sp>
          <p:nvSpPr>
            <p:cNvPr id="32" name="TextBox 32"/>
            <p:cNvSpPr txBox="1"/>
            <p:nvPr/>
          </p:nvSpPr>
          <p:spPr>
            <a:xfrm>
              <a:off x="321245" y="99021"/>
              <a:ext cx="7976855" cy="6255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30"/>
                </a:lnSpc>
                <a:spcBef>
                  <a:spcPct val="0"/>
                </a:spcBef>
              </a:pPr>
              <a:r>
                <a:rPr lang="en-US" sz="2807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Product: Event experience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321245" y="1323559"/>
              <a:ext cx="8698553" cy="5291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22"/>
                </a:lnSpc>
                <a:spcBef>
                  <a:spcPct val="0"/>
                </a:spcBef>
              </a:pPr>
              <a:r>
                <a:rPr lang="en-US" sz="2373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Price: Competitive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841953" y="2393656"/>
              <a:ext cx="7456148" cy="5582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77"/>
                </a:lnSpc>
                <a:spcBef>
                  <a:spcPct val="0"/>
                </a:spcBef>
              </a:pPr>
              <a:r>
                <a:rPr lang="en-US" sz="255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Place: Accessibility &amp; regions</a:t>
              </a:r>
            </a:p>
          </p:txBody>
        </p:sp>
      </p:grpSp>
      <p:sp>
        <p:nvSpPr>
          <p:cNvPr id="35" name="Freeform 35"/>
          <p:cNvSpPr/>
          <p:nvPr/>
        </p:nvSpPr>
        <p:spPr>
          <a:xfrm>
            <a:off x="-313171" y="355874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36" name="Group 36"/>
          <p:cNvGrpSpPr/>
          <p:nvPr/>
        </p:nvGrpSpPr>
        <p:grpSpPr>
          <a:xfrm>
            <a:off x="10655759" y="1667726"/>
            <a:ext cx="6260047" cy="6933561"/>
            <a:chOff x="0" y="0"/>
            <a:chExt cx="8346730" cy="9244749"/>
          </a:xfrm>
        </p:grpSpPr>
        <p:grpSp>
          <p:nvGrpSpPr>
            <p:cNvPr id="37" name="Group 37"/>
            <p:cNvGrpSpPr>
              <a:grpSpLocks noChangeAspect="1"/>
            </p:cNvGrpSpPr>
            <p:nvPr/>
          </p:nvGrpSpPr>
          <p:grpSpPr>
            <a:xfrm>
              <a:off x="0" y="1937270"/>
              <a:ext cx="3631570" cy="3631570"/>
              <a:chOff x="0" y="0"/>
              <a:chExt cx="6350000" cy="6350000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/>
                </a:stretch>
              </a:blipFill>
            </p:spPr>
          </p:sp>
          <p:sp>
            <p:nvSpPr>
              <p:cNvPr id="39" name="Freeform 39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40" name="Group 40"/>
            <p:cNvGrpSpPr>
              <a:grpSpLocks noChangeAspect="1"/>
            </p:cNvGrpSpPr>
            <p:nvPr/>
          </p:nvGrpSpPr>
          <p:grpSpPr>
            <a:xfrm>
              <a:off x="2660695" y="4459638"/>
              <a:ext cx="4785111" cy="4785111"/>
              <a:chOff x="0" y="0"/>
              <a:chExt cx="6350000" cy="6350000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7"/>
                <a:stretch>
                  <a:fillRect l="-39285" r="-39285"/>
                </a:stretch>
              </a:blipFill>
            </p:spPr>
          </p:sp>
          <p:sp>
            <p:nvSpPr>
              <p:cNvPr id="42" name="Freeform 42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43" name="Group 43"/>
            <p:cNvGrpSpPr>
              <a:grpSpLocks noChangeAspect="1"/>
            </p:cNvGrpSpPr>
            <p:nvPr/>
          </p:nvGrpSpPr>
          <p:grpSpPr>
            <a:xfrm>
              <a:off x="3887092" y="0"/>
              <a:ext cx="4459638" cy="4459638"/>
              <a:chOff x="0" y="0"/>
              <a:chExt cx="6350000" cy="6350000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16752" r="-16752"/>
                </a:stretch>
              </a:blipFill>
            </p:spPr>
          </p:sp>
          <p:sp>
            <p:nvSpPr>
              <p:cNvPr id="45" name="Freeform 45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46" name="Freeform 46"/>
            <p:cNvSpPr/>
            <p:nvPr/>
          </p:nvSpPr>
          <p:spPr>
            <a:xfrm>
              <a:off x="3087404" y="2794158"/>
              <a:ext cx="2540955" cy="2612807"/>
            </a:xfrm>
            <a:custGeom>
              <a:avLst/>
              <a:gdLst/>
              <a:ahLst/>
              <a:cxnLst/>
              <a:rect l="l" t="t" r="r" b="b"/>
              <a:pathLst>
                <a:path w="2540955" h="2612807">
                  <a:moveTo>
                    <a:pt x="0" y="0"/>
                  </a:moveTo>
                  <a:lnTo>
                    <a:pt x="2540955" y="0"/>
                  </a:lnTo>
                  <a:lnTo>
                    <a:pt x="2540955" y="2612807"/>
                  </a:lnTo>
                  <a:lnTo>
                    <a:pt x="0" y="2612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sp>
        <p:nvSpPr>
          <p:cNvPr id="47" name="TextBox 47"/>
          <p:cNvSpPr txBox="1"/>
          <p:nvPr/>
        </p:nvSpPr>
        <p:spPr>
          <a:xfrm>
            <a:off x="12730298" y="9201150"/>
            <a:ext cx="5376260" cy="8836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13"/>
              </a:lnSpc>
              <a:spcBef>
                <a:spcPct val="0"/>
              </a:spcBef>
            </a:pPr>
            <a:r>
              <a:rPr lang="en-US" sz="250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(Booms &amp; Bitner, 1981; Meet in Wales, 2022; VisitWales, 2025b)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076119" y="118157"/>
            <a:ext cx="1098409" cy="1098409"/>
          </a:xfrm>
          <a:custGeom>
            <a:avLst/>
            <a:gdLst/>
            <a:ahLst/>
            <a:cxnLst/>
            <a:rect l="l" t="t" r="r" b="b"/>
            <a:pathLst>
              <a:path w="1098409" h="1098409">
                <a:moveTo>
                  <a:pt x="0" y="0"/>
                </a:moveTo>
                <a:lnTo>
                  <a:pt x="1098409" y="0"/>
                </a:lnTo>
                <a:lnTo>
                  <a:pt x="1098409" y="1098409"/>
                </a:lnTo>
                <a:lnTo>
                  <a:pt x="0" y="10984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1591835" y="118157"/>
            <a:ext cx="1098409" cy="1098409"/>
          </a:xfrm>
          <a:custGeom>
            <a:avLst/>
            <a:gdLst/>
            <a:ahLst/>
            <a:cxnLst/>
            <a:rect l="l" t="t" r="r" b="b"/>
            <a:pathLst>
              <a:path w="1098409" h="1098409">
                <a:moveTo>
                  <a:pt x="0" y="0"/>
                </a:moveTo>
                <a:lnTo>
                  <a:pt x="1098409" y="0"/>
                </a:lnTo>
                <a:lnTo>
                  <a:pt x="1098409" y="1098409"/>
                </a:lnTo>
                <a:lnTo>
                  <a:pt x="0" y="10984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6365028" y="340562"/>
            <a:ext cx="5037329" cy="596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3"/>
              </a:lnSpc>
              <a:spcBef>
                <a:spcPct val="0"/>
              </a:spcBef>
            </a:pPr>
            <a:r>
              <a:rPr lang="en-US" sz="35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Meet in Wales Strategy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8580668" y="1795272"/>
            <a:ext cx="8311772" cy="3239687"/>
            <a:chOff x="0" y="0"/>
            <a:chExt cx="11082362" cy="4319583"/>
          </a:xfrm>
        </p:grpSpPr>
        <p:grpSp>
          <p:nvGrpSpPr>
            <p:cNvPr id="6" name="Group 6"/>
            <p:cNvGrpSpPr/>
            <p:nvPr/>
          </p:nvGrpSpPr>
          <p:grpSpPr>
            <a:xfrm>
              <a:off x="0" y="0"/>
              <a:ext cx="11082362" cy="1288667"/>
              <a:chOff x="0" y="0"/>
              <a:chExt cx="1718997" cy="19988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718997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18997" h="199887">
                    <a:moveTo>
                      <a:pt x="47503" y="0"/>
                    </a:moveTo>
                    <a:lnTo>
                      <a:pt x="1671493" y="0"/>
                    </a:lnTo>
                    <a:cubicBezTo>
                      <a:pt x="1684092" y="0"/>
                      <a:pt x="1696175" y="5005"/>
                      <a:pt x="1705083" y="13913"/>
                    </a:cubicBezTo>
                    <a:cubicBezTo>
                      <a:pt x="1713992" y="22822"/>
                      <a:pt x="1718997" y="34905"/>
                      <a:pt x="1718997" y="47503"/>
                    </a:cubicBezTo>
                    <a:lnTo>
                      <a:pt x="1718997" y="152383"/>
                    </a:lnTo>
                    <a:cubicBezTo>
                      <a:pt x="1718997" y="178618"/>
                      <a:pt x="1697729" y="199887"/>
                      <a:pt x="1671493" y="199887"/>
                    </a:cubicBezTo>
                    <a:lnTo>
                      <a:pt x="47503" y="199887"/>
                    </a:lnTo>
                    <a:cubicBezTo>
                      <a:pt x="34905" y="199887"/>
                      <a:pt x="22822" y="194882"/>
                      <a:pt x="13913" y="185973"/>
                    </a:cubicBezTo>
                    <a:cubicBezTo>
                      <a:pt x="5005" y="177064"/>
                      <a:pt x="0" y="164982"/>
                      <a:pt x="0" y="152383"/>
                    </a:cubicBezTo>
                    <a:lnTo>
                      <a:pt x="0" y="47503"/>
                    </a:lnTo>
                    <a:cubicBezTo>
                      <a:pt x="0" y="34905"/>
                      <a:pt x="5005" y="22822"/>
                      <a:pt x="13913" y="13913"/>
                    </a:cubicBezTo>
                    <a:cubicBezTo>
                      <a:pt x="22822" y="5005"/>
                      <a:pt x="34905" y="0"/>
                      <a:pt x="4750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1718997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1515458"/>
              <a:ext cx="11082362" cy="1288667"/>
              <a:chOff x="0" y="0"/>
              <a:chExt cx="1718997" cy="199887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718997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18997" h="199887">
                    <a:moveTo>
                      <a:pt x="47503" y="0"/>
                    </a:moveTo>
                    <a:lnTo>
                      <a:pt x="1671493" y="0"/>
                    </a:lnTo>
                    <a:cubicBezTo>
                      <a:pt x="1684092" y="0"/>
                      <a:pt x="1696175" y="5005"/>
                      <a:pt x="1705083" y="13913"/>
                    </a:cubicBezTo>
                    <a:cubicBezTo>
                      <a:pt x="1713992" y="22822"/>
                      <a:pt x="1718997" y="34905"/>
                      <a:pt x="1718997" y="47503"/>
                    </a:cubicBezTo>
                    <a:lnTo>
                      <a:pt x="1718997" y="152383"/>
                    </a:lnTo>
                    <a:cubicBezTo>
                      <a:pt x="1718997" y="178618"/>
                      <a:pt x="1697729" y="199887"/>
                      <a:pt x="1671493" y="199887"/>
                    </a:cubicBezTo>
                    <a:lnTo>
                      <a:pt x="47503" y="199887"/>
                    </a:lnTo>
                    <a:cubicBezTo>
                      <a:pt x="34905" y="199887"/>
                      <a:pt x="22822" y="194882"/>
                      <a:pt x="13913" y="185973"/>
                    </a:cubicBezTo>
                    <a:cubicBezTo>
                      <a:pt x="5005" y="177064"/>
                      <a:pt x="0" y="164982"/>
                      <a:pt x="0" y="152383"/>
                    </a:cubicBezTo>
                    <a:lnTo>
                      <a:pt x="0" y="47503"/>
                    </a:lnTo>
                    <a:cubicBezTo>
                      <a:pt x="0" y="34905"/>
                      <a:pt x="5005" y="22822"/>
                      <a:pt x="13913" y="13913"/>
                    </a:cubicBezTo>
                    <a:cubicBezTo>
                      <a:pt x="22822" y="5005"/>
                      <a:pt x="34905" y="0"/>
                      <a:pt x="47503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1718997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0" y="3030916"/>
              <a:ext cx="11082362" cy="1288667"/>
              <a:chOff x="0" y="0"/>
              <a:chExt cx="1718997" cy="199887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1718997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718997" h="199887">
                    <a:moveTo>
                      <a:pt x="47503" y="0"/>
                    </a:moveTo>
                    <a:lnTo>
                      <a:pt x="1671493" y="0"/>
                    </a:lnTo>
                    <a:cubicBezTo>
                      <a:pt x="1684092" y="0"/>
                      <a:pt x="1696175" y="5005"/>
                      <a:pt x="1705083" y="13913"/>
                    </a:cubicBezTo>
                    <a:cubicBezTo>
                      <a:pt x="1713992" y="22822"/>
                      <a:pt x="1718997" y="34905"/>
                      <a:pt x="1718997" y="47503"/>
                    </a:cubicBezTo>
                    <a:lnTo>
                      <a:pt x="1718997" y="152383"/>
                    </a:lnTo>
                    <a:cubicBezTo>
                      <a:pt x="1718997" y="178618"/>
                      <a:pt x="1697729" y="199887"/>
                      <a:pt x="1671493" y="199887"/>
                    </a:cubicBezTo>
                    <a:lnTo>
                      <a:pt x="47503" y="199887"/>
                    </a:lnTo>
                    <a:cubicBezTo>
                      <a:pt x="34905" y="199887"/>
                      <a:pt x="22822" y="194882"/>
                      <a:pt x="13913" y="185973"/>
                    </a:cubicBezTo>
                    <a:cubicBezTo>
                      <a:pt x="5005" y="177064"/>
                      <a:pt x="0" y="164982"/>
                      <a:pt x="0" y="152383"/>
                    </a:cubicBezTo>
                    <a:lnTo>
                      <a:pt x="0" y="47503"/>
                    </a:lnTo>
                    <a:cubicBezTo>
                      <a:pt x="0" y="34905"/>
                      <a:pt x="5005" y="22822"/>
                      <a:pt x="13913" y="13913"/>
                    </a:cubicBezTo>
                    <a:cubicBezTo>
                      <a:pt x="22822" y="5005"/>
                      <a:pt x="34905" y="0"/>
                      <a:pt x="47503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1718997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5" name="TextBox 15"/>
            <p:cNvSpPr txBox="1"/>
            <p:nvPr/>
          </p:nvSpPr>
          <p:spPr>
            <a:xfrm>
              <a:off x="584520" y="326801"/>
              <a:ext cx="9913568" cy="6765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7"/>
                </a:lnSpc>
                <a:spcBef>
                  <a:spcPct val="0"/>
                </a:spcBef>
              </a:pPr>
              <a:r>
                <a:rPr lang="en-US" sz="3084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Attract high‑value events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98878" y="1749128"/>
              <a:ext cx="10318983" cy="7641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897"/>
                </a:lnSpc>
                <a:spcBef>
                  <a:spcPct val="0"/>
                </a:spcBef>
              </a:pPr>
              <a:r>
                <a:rPr lang="en-US" sz="3498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Promote Welsh identity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51790" y="3248625"/>
              <a:ext cx="9519731" cy="7497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06"/>
                </a:lnSpc>
                <a:spcBef>
                  <a:spcPct val="0"/>
                </a:spcBef>
              </a:pPr>
              <a:r>
                <a:rPr lang="en-US" sz="3361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Align with Future Generations Act</a:t>
              </a:r>
            </a:p>
          </p:txBody>
        </p:sp>
      </p:grpSp>
      <p:sp>
        <p:nvSpPr>
          <p:cNvPr id="18" name="Freeform 18"/>
          <p:cNvSpPr/>
          <p:nvPr/>
        </p:nvSpPr>
        <p:spPr>
          <a:xfrm>
            <a:off x="-1443776" y="358821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5" y="0"/>
                </a:lnTo>
                <a:lnTo>
                  <a:pt x="20653915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19" name="Group 19"/>
          <p:cNvGrpSpPr/>
          <p:nvPr/>
        </p:nvGrpSpPr>
        <p:grpSpPr>
          <a:xfrm>
            <a:off x="-434662" y="1574807"/>
            <a:ext cx="13124906" cy="7971735"/>
            <a:chOff x="0" y="0"/>
            <a:chExt cx="17499875" cy="10628980"/>
          </a:xfrm>
        </p:grpSpPr>
        <p:grpSp>
          <p:nvGrpSpPr>
            <p:cNvPr id="20" name="Group 20"/>
            <p:cNvGrpSpPr/>
            <p:nvPr/>
          </p:nvGrpSpPr>
          <p:grpSpPr>
            <a:xfrm>
              <a:off x="8450975" y="6622079"/>
              <a:ext cx="8450975" cy="3229007"/>
              <a:chOff x="0" y="0"/>
              <a:chExt cx="1053196" cy="402413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1053196" cy="402413"/>
              </a:xfrm>
              <a:custGeom>
                <a:avLst/>
                <a:gdLst/>
                <a:ahLst/>
                <a:cxnLst/>
                <a:rect l="l" t="t" r="r" b="b"/>
                <a:pathLst>
                  <a:path w="1053196" h="402413">
                    <a:moveTo>
                      <a:pt x="849996" y="0"/>
                    </a:moveTo>
                    <a:cubicBezTo>
                      <a:pt x="962226" y="0"/>
                      <a:pt x="1053196" y="90078"/>
                      <a:pt x="1053196" y="201206"/>
                    </a:cubicBezTo>
                    <a:cubicBezTo>
                      <a:pt x="1053196" y="312335"/>
                      <a:pt x="962226" y="402413"/>
                      <a:pt x="849996" y="402413"/>
                    </a:cubicBezTo>
                    <a:lnTo>
                      <a:pt x="203200" y="402413"/>
                    </a:lnTo>
                    <a:cubicBezTo>
                      <a:pt x="90970" y="402413"/>
                      <a:pt x="0" y="312335"/>
                      <a:pt x="0" y="201206"/>
                    </a:cubicBezTo>
                    <a:cubicBezTo>
                      <a:pt x="0" y="90078"/>
                      <a:pt x="90970" y="0"/>
                      <a:pt x="203200" y="0"/>
                    </a:cubicBezTo>
                    <a:lnTo>
                      <a:pt x="849996" y="0"/>
                    </a:lnTo>
                  </a:path>
                </a:pathLst>
              </a:custGeom>
              <a:blipFill>
                <a:blip r:embed="rId6"/>
                <a:stretch>
                  <a:fillRect t="-17097" b="-17097"/>
                </a:stretch>
              </a:blipFill>
              <a:ln cap="sq">
                <a:noFill/>
                <a:prstDash val="solid"/>
                <a:miter/>
              </a:ln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0" y="0"/>
              <a:ext cx="8450975" cy="3229007"/>
              <a:chOff x="0" y="0"/>
              <a:chExt cx="1053196" cy="402413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1053196" cy="402413"/>
              </a:xfrm>
              <a:custGeom>
                <a:avLst/>
                <a:gdLst/>
                <a:ahLst/>
                <a:cxnLst/>
                <a:rect l="l" t="t" r="r" b="b"/>
                <a:pathLst>
                  <a:path w="1053196" h="402413">
                    <a:moveTo>
                      <a:pt x="849996" y="0"/>
                    </a:moveTo>
                    <a:cubicBezTo>
                      <a:pt x="962226" y="0"/>
                      <a:pt x="1053196" y="90078"/>
                      <a:pt x="1053196" y="201206"/>
                    </a:cubicBezTo>
                    <a:cubicBezTo>
                      <a:pt x="1053196" y="312335"/>
                      <a:pt x="962226" y="402413"/>
                      <a:pt x="849996" y="402413"/>
                    </a:cubicBezTo>
                    <a:lnTo>
                      <a:pt x="203200" y="402413"/>
                    </a:lnTo>
                    <a:cubicBezTo>
                      <a:pt x="90970" y="402413"/>
                      <a:pt x="0" y="312335"/>
                      <a:pt x="0" y="201206"/>
                    </a:cubicBezTo>
                    <a:cubicBezTo>
                      <a:pt x="0" y="90078"/>
                      <a:pt x="90970" y="0"/>
                      <a:pt x="203200" y="0"/>
                    </a:cubicBezTo>
                    <a:lnTo>
                      <a:pt x="849996" y="0"/>
                    </a:lnTo>
                  </a:path>
                </a:pathLst>
              </a:custGeom>
              <a:blipFill>
                <a:blip r:embed="rId7"/>
                <a:stretch>
                  <a:fillRect t="-33825" b="-33825"/>
                </a:stretch>
              </a:blipFill>
              <a:ln cap="sq">
                <a:noFill/>
                <a:prstDash val="solid"/>
                <a:miter/>
              </a:ln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2800248" y="3528220"/>
              <a:ext cx="8450975" cy="3229007"/>
              <a:chOff x="0" y="0"/>
              <a:chExt cx="1053196" cy="402413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1053196" cy="402413"/>
              </a:xfrm>
              <a:custGeom>
                <a:avLst/>
                <a:gdLst/>
                <a:ahLst/>
                <a:cxnLst/>
                <a:rect l="l" t="t" r="r" b="b"/>
                <a:pathLst>
                  <a:path w="1053196" h="402413">
                    <a:moveTo>
                      <a:pt x="849996" y="0"/>
                    </a:moveTo>
                    <a:cubicBezTo>
                      <a:pt x="962226" y="0"/>
                      <a:pt x="1053196" y="90078"/>
                      <a:pt x="1053196" y="201206"/>
                    </a:cubicBezTo>
                    <a:cubicBezTo>
                      <a:pt x="1053196" y="312335"/>
                      <a:pt x="962226" y="402413"/>
                      <a:pt x="849996" y="402413"/>
                    </a:cubicBezTo>
                    <a:lnTo>
                      <a:pt x="203200" y="402413"/>
                    </a:lnTo>
                    <a:cubicBezTo>
                      <a:pt x="90970" y="402413"/>
                      <a:pt x="0" y="312335"/>
                      <a:pt x="0" y="201206"/>
                    </a:cubicBezTo>
                    <a:cubicBezTo>
                      <a:pt x="0" y="90078"/>
                      <a:pt x="90970" y="0"/>
                      <a:pt x="203200" y="0"/>
                    </a:cubicBezTo>
                    <a:lnTo>
                      <a:pt x="849996" y="0"/>
                    </a:lnTo>
                  </a:path>
                </a:pathLst>
              </a:custGeom>
              <a:blipFill>
                <a:blip r:embed="rId8"/>
                <a:stretch>
                  <a:fillRect t="-18807" b="-18807"/>
                </a:stretch>
              </a:blipFill>
              <a:ln cap="sq">
                <a:noFill/>
                <a:prstDash val="solid"/>
                <a:miter/>
              </a:ln>
            </p:spPr>
          </p:sp>
        </p:grpSp>
        <p:sp>
          <p:nvSpPr>
            <p:cNvPr id="26" name="Freeform 26"/>
            <p:cNvSpPr/>
            <p:nvPr/>
          </p:nvSpPr>
          <p:spPr>
            <a:xfrm>
              <a:off x="7180498" y="1765809"/>
              <a:ext cx="2540955" cy="2612807"/>
            </a:xfrm>
            <a:custGeom>
              <a:avLst/>
              <a:gdLst/>
              <a:ahLst/>
              <a:cxnLst/>
              <a:rect l="l" t="t" r="r" b="b"/>
              <a:pathLst>
                <a:path w="2540955" h="2612807">
                  <a:moveTo>
                    <a:pt x="0" y="0"/>
                  </a:moveTo>
                  <a:lnTo>
                    <a:pt x="2540955" y="0"/>
                  </a:lnTo>
                  <a:lnTo>
                    <a:pt x="2540955" y="2612807"/>
                  </a:lnTo>
                  <a:lnTo>
                    <a:pt x="0" y="2612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  <p:sp>
          <p:nvSpPr>
            <p:cNvPr id="27" name="Freeform 27"/>
            <p:cNvSpPr/>
            <p:nvPr/>
          </p:nvSpPr>
          <p:spPr>
            <a:xfrm>
              <a:off x="9882836" y="5142723"/>
              <a:ext cx="2540955" cy="2612807"/>
            </a:xfrm>
            <a:custGeom>
              <a:avLst/>
              <a:gdLst/>
              <a:ahLst/>
              <a:cxnLst/>
              <a:rect l="l" t="t" r="r" b="b"/>
              <a:pathLst>
                <a:path w="2540955" h="2612807">
                  <a:moveTo>
                    <a:pt x="0" y="0"/>
                  </a:moveTo>
                  <a:lnTo>
                    <a:pt x="2540955" y="0"/>
                  </a:lnTo>
                  <a:lnTo>
                    <a:pt x="2540955" y="2612807"/>
                  </a:lnTo>
                  <a:lnTo>
                    <a:pt x="0" y="2612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  <p:sp>
          <p:nvSpPr>
            <p:cNvPr id="28" name="Freeform 28"/>
            <p:cNvSpPr/>
            <p:nvPr/>
          </p:nvSpPr>
          <p:spPr>
            <a:xfrm>
              <a:off x="14958920" y="8016173"/>
              <a:ext cx="2540955" cy="2612807"/>
            </a:xfrm>
            <a:custGeom>
              <a:avLst/>
              <a:gdLst/>
              <a:ahLst/>
              <a:cxnLst/>
              <a:rect l="l" t="t" r="r" b="b"/>
              <a:pathLst>
                <a:path w="2540955" h="2612807">
                  <a:moveTo>
                    <a:pt x="0" y="0"/>
                  </a:moveTo>
                  <a:lnTo>
                    <a:pt x="2540955" y="0"/>
                  </a:lnTo>
                  <a:lnTo>
                    <a:pt x="2540955" y="2612807"/>
                  </a:lnTo>
                  <a:lnTo>
                    <a:pt x="0" y="2612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sp>
        <p:nvSpPr>
          <p:cNvPr id="29" name="TextBox 29"/>
          <p:cNvSpPr txBox="1"/>
          <p:nvPr/>
        </p:nvSpPr>
        <p:spPr>
          <a:xfrm>
            <a:off x="14452650" y="9220200"/>
            <a:ext cx="3638186" cy="709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19"/>
              </a:lnSpc>
              <a:spcBef>
                <a:spcPct val="0"/>
              </a:spcBef>
            </a:pPr>
            <a:r>
              <a:rPr lang="en-US" sz="208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(Meet in Wales, 2025; Welsh Government, 2015)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443776" y="358821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5" y="0"/>
                </a:lnTo>
                <a:lnTo>
                  <a:pt x="20653915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250949" y="219518"/>
            <a:ext cx="7445191" cy="929474"/>
            <a:chOff x="0" y="0"/>
            <a:chExt cx="9926921" cy="123929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39299" cy="1239299"/>
            </a:xfrm>
            <a:custGeom>
              <a:avLst/>
              <a:gdLst/>
              <a:ahLst/>
              <a:cxnLst/>
              <a:rect l="l" t="t" r="r" b="b"/>
              <a:pathLst>
                <a:path w="1239299" h="1239299">
                  <a:moveTo>
                    <a:pt x="0" y="0"/>
                  </a:moveTo>
                  <a:lnTo>
                    <a:pt x="1239299" y="0"/>
                  </a:lnTo>
                  <a:lnTo>
                    <a:pt x="1239299" y="1239299"/>
                  </a:lnTo>
                  <a:lnTo>
                    <a:pt x="0" y="12392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8687622" y="0"/>
              <a:ext cx="1239299" cy="1239299"/>
            </a:xfrm>
            <a:custGeom>
              <a:avLst/>
              <a:gdLst/>
              <a:ahLst/>
              <a:cxnLst/>
              <a:rect l="l" t="t" r="r" b="b"/>
              <a:pathLst>
                <a:path w="1239299" h="1239299">
                  <a:moveTo>
                    <a:pt x="0" y="0"/>
                  </a:moveTo>
                  <a:lnTo>
                    <a:pt x="1239299" y="0"/>
                  </a:lnTo>
                  <a:lnTo>
                    <a:pt x="1239299" y="1239299"/>
                  </a:lnTo>
                  <a:lnTo>
                    <a:pt x="0" y="12392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TextBox 6"/>
            <p:cNvSpPr txBox="1"/>
            <p:nvPr/>
          </p:nvSpPr>
          <p:spPr>
            <a:xfrm>
              <a:off x="1493299" y="318765"/>
              <a:ext cx="6716439" cy="7735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903"/>
                </a:lnSpc>
                <a:spcBef>
                  <a:spcPct val="0"/>
                </a:spcBef>
              </a:pPr>
              <a:r>
                <a:rPr lang="en-US" sz="3502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Three Pillars 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38122" y="2190123"/>
            <a:ext cx="6945974" cy="3614349"/>
            <a:chOff x="0" y="0"/>
            <a:chExt cx="9261298" cy="4819132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3677467"/>
              <a:ext cx="9261298" cy="1141665"/>
              <a:chOff x="0" y="0"/>
              <a:chExt cx="1621499" cy="199887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1621499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621499" h="199887">
                    <a:moveTo>
                      <a:pt x="56844" y="0"/>
                    </a:moveTo>
                    <a:lnTo>
                      <a:pt x="1564655" y="0"/>
                    </a:lnTo>
                    <a:cubicBezTo>
                      <a:pt x="1596049" y="0"/>
                      <a:pt x="1621499" y="25450"/>
                      <a:pt x="1621499" y="56844"/>
                    </a:cubicBezTo>
                    <a:lnTo>
                      <a:pt x="1621499" y="143042"/>
                    </a:lnTo>
                    <a:cubicBezTo>
                      <a:pt x="1621499" y="174437"/>
                      <a:pt x="1596049" y="199887"/>
                      <a:pt x="1564655" y="199887"/>
                    </a:cubicBezTo>
                    <a:lnTo>
                      <a:pt x="56844" y="199887"/>
                    </a:lnTo>
                    <a:cubicBezTo>
                      <a:pt x="25450" y="199887"/>
                      <a:pt x="0" y="174437"/>
                      <a:pt x="0" y="143042"/>
                    </a:cubicBezTo>
                    <a:lnTo>
                      <a:pt x="0" y="56844"/>
                    </a:lnTo>
                    <a:cubicBezTo>
                      <a:pt x="0" y="25450"/>
                      <a:pt x="25450" y="0"/>
                      <a:pt x="56844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1621499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0" y="1227634"/>
              <a:ext cx="9261298" cy="1141665"/>
              <a:chOff x="0" y="0"/>
              <a:chExt cx="1621499" cy="199887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621499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621499" h="199887">
                    <a:moveTo>
                      <a:pt x="56844" y="0"/>
                    </a:moveTo>
                    <a:lnTo>
                      <a:pt x="1564655" y="0"/>
                    </a:lnTo>
                    <a:cubicBezTo>
                      <a:pt x="1596049" y="0"/>
                      <a:pt x="1621499" y="25450"/>
                      <a:pt x="1621499" y="56844"/>
                    </a:cubicBezTo>
                    <a:lnTo>
                      <a:pt x="1621499" y="143042"/>
                    </a:lnTo>
                    <a:cubicBezTo>
                      <a:pt x="1621499" y="174437"/>
                      <a:pt x="1596049" y="199887"/>
                      <a:pt x="1564655" y="199887"/>
                    </a:cubicBezTo>
                    <a:lnTo>
                      <a:pt x="56844" y="199887"/>
                    </a:lnTo>
                    <a:cubicBezTo>
                      <a:pt x="25450" y="199887"/>
                      <a:pt x="0" y="174437"/>
                      <a:pt x="0" y="143042"/>
                    </a:cubicBezTo>
                    <a:lnTo>
                      <a:pt x="0" y="56844"/>
                    </a:lnTo>
                    <a:cubicBezTo>
                      <a:pt x="0" y="25450"/>
                      <a:pt x="25450" y="0"/>
                      <a:pt x="56844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1621499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0" y="2449833"/>
              <a:ext cx="9261298" cy="1141665"/>
              <a:chOff x="0" y="0"/>
              <a:chExt cx="1621499" cy="199887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1621499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621499" h="199887">
                    <a:moveTo>
                      <a:pt x="56844" y="0"/>
                    </a:moveTo>
                    <a:lnTo>
                      <a:pt x="1564655" y="0"/>
                    </a:lnTo>
                    <a:cubicBezTo>
                      <a:pt x="1596049" y="0"/>
                      <a:pt x="1621499" y="25450"/>
                      <a:pt x="1621499" y="56844"/>
                    </a:cubicBezTo>
                    <a:lnTo>
                      <a:pt x="1621499" y="143042"/>
                    </a:lnTo>
                    <a:cubicBezTo>
                      <a:pt x="1621499" y="174437"/>
                      <a:pt x="1596049" y="199887"/>
                      <a:pt x="1564655" y="199887"/>
                    </a:cubicBezTo>
                    <a:lnTo>
                      <a:pt x="56844" y="199887"/>
                    </a:lnTo>
                    <a:cubicBezTo>
                      <a:pt x="25450" y="199887"/>
                      <a:pt x="0" y="174437"/>
                      <a:pt x="0" y="143042"/>
                    </a:cubicBezTo>
                    <a:lnTo>
                      <a:pt x="0" y="56844"/>
                    </a:lnTo>
                    <a:cubicBezTo>
                      <a:pt x="0" y="25450"/>
                      <a:pt x="25450" y="0"/>
                      <a:pt x="56844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1621499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7" name="TextBox 17"/>
            <p:cNvSpPr txBox="1"/>
            <p:nvPr/>
          </p:nvSpPr>
          <p:spPr>
            <a:xfrm>
              <a:off x="2399039" y="3886463"/>
              <a:ext cx="4463221" cy="6665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9"/>
                </a:lnSpc>
                <a:spcBef>
                  <a:spcPct val="0"/>
                </a:spcBef>
              </a:pPr>
              <a:r>
                <a:rPr lang="en-US" sz="3006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Profit </a:t>
              </a:r>
            </a:p>
          </p:txBody>
        </p:sp>
        <p:grpSp>
          <p:nvGrpSpPr>
            <p:cNvPr id="18" name="Group 18"/>
            <p:cNvGrpSpPr/>
            <p:nvPr/>
          </p:nvGrpSpPr>
          <p:grpSpPr>
            <a:xfrm>
              <a:off x="0" y="0"/>
              <a:ext cx="9261298" cy="1141665"/>
              <a:chOff x="0" y="0"/>
              <a:chExt cx="1621499" cy="199887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621499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621499" h="199887">
                    <a:moveTo>
                      <a:pt x="56844" y="0"/>
                    </a:moveTo>
                    <a:lnTo>
                      <a:pt x="1564655" y="0"/>
                    </a:lnTo>
                    <a:cubicBezTo>
                      <a:pt x="1596049" y="0"/>
                      <a:pt x="1621499" y="25450"/>
                      <a:pt x="1621499" y="56844"/>
                    </a:cubicBezTo>
                    <a:lnTo>
                      <a:pt x="1621499" y="143042"/>
                    </a:lnTo>
                    <a:cubicBezTo>
                      <a:pt x="1621499" y="174437"/>
                      <a:pt x="1596049" y="199887"/>
                      <a:pt x="1564655" y="199887"/>
                    </a:cubicBezTo>
                    <a:lnTo>
                      <a:pt x="56844" y="199887"/>
                    </a:lnTo>
                    <a:cubicBezTo>
                      <a:pt x="25450" y="199887"/>
                      <a:pt x="0" y="174437"/>
                      <a:pt x="0" y="143042"/>
                    </a:cubicBezTo>
                    <a:lnTo>
                      <a:pt x="0" y="56844"/>
                    </a:lnTo>
                    <a:cubicBezTo>
                      <a:pt x="0" y="25450"/>
                      <a:pt x="25450" y="0"/>
                      <a:pt x="5684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1621499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1" name="TextBox 21"/>
            <p:cNvSpPr txBox="1"/>
            <p:nvPr/>
          </p:nvSpPr>
          <p:spPr>
            <a:xfrm>
              <a:off x="1330547" y="255184"/>
              <a:ext cx="6600204" cy="665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42"/>
                </a:lnSpc>
                <a:spcBef>
                  <a:spcPct val="0"/>
                </a:spcBef>
              </a:pPr>
              <a:r>
                <a:rPr lang="en-US" sz="303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People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025454" y="1444128"/>
              <a:ext cx="7210389" cy="6882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63"/>
                </a:lnSpc>
                <a:spcBef>
                  <a:spcPct val="0"/>
                </a:spcBef>
              </a:pPr>
              <a:r>
                <a:rPr lang="en-US" sz="3116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Place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308589" y="2665869"/>
              <a:ext cx="8644121" cy="6665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8"/>
                </a:lnSpc>
                <a:spcBef>
                  <a:spcPct val="0"/>
                </a:spcBef>
              </a:pPr>
              <a:r>
                <a:rPr lang="en-US" sz="3005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Planet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 rot="-274625">
            <a:off x="731362" y="808115"/>
            <a:ext cx="5223961" cy="7617917"/>
            <a:chOff x="0" y="0"/>
            <a:chExt cx="6965281" cy="10157223"/>
          </a:xfrm>
        </p:grpSpPr>
        <p:grpSp>
          <p:nvGrpSpPr>
            <p:cNvPr id="25" name="Group 25"/>
            <p:cNvGrpSpPr>
              <a:grpSpLocks noChangeAspect="1"/>
            </p:cNvGrpSpPr>
            <p:nvPr/>
          </p:nvGrpSpPr>
          <p:grpSpPr>
            <a:xfrm>
              <a:off x="0" y="0"/>
              <a:ext cx="6965281" cy="10157223"/>
              <a:chOff x="0" y="0"/>
              <a:chExt cx="7698740" cy="11226800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7698740" cy="11226800"/>
              </a:xfrm>
              <a:custGeom>
                <a:avLst/>
                <a:gdLst/>
                <a:ahLst/>
                <a:cxnLst/>
                <a:rect l="l" t="t" r="r" b="b"/>
                <a:pathLst>
                  <a:path w="7698740" h="11226800">
                    <a:moveTo>
                      <a:pt x="3849370" y="11226800"/>
                    </a:moveTo>
                    <a:lnTo>
                      <a:pt x="3849370" y="8985250"/>
                    </a:lnTo>
                    <a:lnTo>
                      <a:pt x="7698740" y="8995410"/>
                    </a:lnTo>
                    <a:lnTo>
                      <a:pt x="7698740" y="0"/>
                    </a:lnTo>
                    <a:lnTo>
                      <a:pt x="3849370" y="0"/>
                    </a:lnTo>
                    <a:lnTo>
                      <a:pt x="3849370" y="2258060"/>
                    </a:lnTo>
                    <a:lnTo>
                      <a:pt x="0" y="2258060"/>
                    </a:lnTo>
                    <a:lnTo>
                      <a:pt x="0" y="11226800"/>
                    </a:lnTo>
                    <a:close/>
                  </a:path>
                </a:pathLst>
              </a:custGeom>
              <a:blipFill>
                <a:blip r:embed="rId6"/>
                <a:stretch>
                  <a:fillRect l="-36" r="-36"/>
                </a:stretch>
              </a:blipFill>
            </p:spPr>
          </p:sp>
          <p:sp>
            <p:nvSpPr>
              <p:cNvPr id="27" name="Freeform 27"/>
              <p:cNvSpPr/>
              <p:nvPr/>
            </p:nvSpPr>
            <p:spPr>
              <a:xfrm>
                <a:off x="149860" y="233553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7"/>
                <a:stretch>
                  <a:fillRect l="-58740" r="-58740"/>
                </a:stretch>
              </a:blipFill>
            </p:spPr>
          </p:sp>
          <p:sp>
            <p:nvSpPr>
              <p:cNvPr id="28" name="Freeform 28"/>
              <p:cNvSpPr/>
              <p:nvPr/>
            </p:nvSpPr>
            <p:spPr>
              <a:xfrm>
                <a:off x="3996690" y="9652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8"/>
                <a:stretch>
                  <a:fillRect l="-41534" r="-41534"/>
                </a:stretch>
              </a:blipFill>
            </p:spPr>
          </p:sp>
          <p:sp>
            <p:nvSpPr>
              <p:cNvPr id="29" name="Freeform 29"/>
              <p:cNvSpPr/>
              <p:nvPr/>
            </p:nvSpPr>
            <p:spPr>
              <a:xfrm>
                <a:off x="3996690" y="4591050"/>
                <a:ext cx="3549650" cy="432308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3080">
                    <a:moveTo>
                      <a:pt x="3525520" y="4323080"/>
                    </a:moveTo>
                    <a:lnTo>
                      <a:pt x="3525520" y="4267200"/>
                    </a:lnTo>
                    <a:lnTo>
                      <a:pt x="3549650" y="5588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69850"/>
                    </a:lnTo>
                    <a:lnTo>
                      <a:pt x="33020" y="423799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9"/>
                <a:stretch>
                  <a:fillRect l="-41508" r="-41508"/>
                </a:stretch>
              </a:blipFill>
            </p:spPr>
          </p:sp>
          <p:sp>
            <p:nvSpPr>
              <p:cNvPr id="30" name="Freeform 30"/>
              <p:cNvSpPr/>
              <p:nvPr/>
            </p:nvSpPr>
            <p:spPr>
              <a:xfrm>
                <a:off x="149860" y="6833870"/>
                <a:ext cx="3549650" cy="4324350"/>
              </a:xfrm>
              <a:custGeom>
                <a:avLst/>
                <a:gdLst/>
                <a:ahLst/>
                <a:cxnLst/>
                <a:rect l="l" t="t" r="r" b="b"/>
                <a:pathLst>
                  <a:path w="3549650" h="4324350">
                    <a:moveTo>
                      <a:pt x="3525520" y="4324350"/>
                    </a:moveTo>
                    <a:lnTo>
                      <a:pt x="3525520" y="4267200"/>
                    </a:lnTo>
                    <a:lnTo>
                      <a:pt x="3549650" y="57150"/>
                    </a:lnTo>
                    <a:lnTo>
                      <a:pt x="3549650" y="0"/>
                    </a:lnTo>
                    <a:lnTo>
                      <a:pt x="33020" y="0"/>
                    </a:lnTo>
                    <a:lnTo>
                      <a:pt x="57150" y="71120"/>
                    </a:lnTo>
                    <a:lnTo>
                      <a:pt x="33020" y="4239260"/>
                    </a:lnTo>
                    <a:lnTo>
                      <a:pt x="0" y="4295140"/>
                    </a:lnTo>
                  </a:path>
                </a:pathLst>
              </a:custGeom>
              <a:blipFill>
                <a:blip r:embed="rId10"/>
                <a:stretch>
                  <a:fillRect l="-31635" r="-31635"/>
                </a:stretch>
              </a:blipFill>
            </p:spPr>
          </p:sp>
        </p:grpSp>
        <p:sp>
          <p:nvSpPr>
            <p:cNvPr id="31" name="Freeform 31"/>
            <p:cNvSpPr/>
            <p:nvPr/>
          </p:nvSpPr>
          <p:spPr>
            <a:xfrm>
              <a:off x="2957694" y="7495683"/>
              <a:ext cx="2323111" cy="2388803"/>
            </a:xfrm>
            <a:custGeom>
              <a:avLst/>
              <a:gdLst/>
              <a:ahLst/>
              <a:cxnLst/>
              <a:rect l="l" t="t" r="r" b="b"/>
              <a:pathLst>
                <a:path w="2323111" h="2388803">
                  <a:moveTo>
                    <a:pt x="0" y="0"/>
                  </a:moveTo>
                  <a:lnTo>
                    <a:pt x="2323111" y="0"/>
                  </a:lnTo>
                  <a:lnTo>
                    <a:pt x="2323111" y="2388803"/>
                  </a:lnTo>
                  <a:lnTo>
                    <a:pt x="0" y="23888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</p:sp>
        <p:sp>
          <p:nvSpPr>
            <p:cNvPr id="32" name="Freeform 32"/>
            <p:cNvSpPr/>
            <p:nvPr/>
          </p:nvSpPr>
          <p:spPr>
            <a:xfrm>
              <a:off x="1471791" y="235204"/>
              <a:ext cx="2323111" cy="2388803"/>
            </a:xfrm>
            <a:custGeom>
              <a:avLst/>
              <a:gdLst/>
              <a:ahLst/>
              <a:cxnLst/>
              <a:rect l="l" t="t" r="r" b="b"/>
              <a:pathLst>
                <a:path w="2323111" h="2388803">
                  <a:moveTo>
                    <a:pt x="0" y="0"/>
                  </a:moveTo>
                  <a:lnTo>
                    <a:pt x="2323111" y="0"/>
                  </a:lnTo>
                  <a:lnTo>
                    <a:pt x="2323111" y="2388803"/>
                  </a:lnTo>
                  <a:lnTo>
                    <a:pt x="0" y="23888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</p:sp>
      </p:grpSp>
      <p:sp>
        <p:nvSpPr>
          <p:cNvPr id="33" name="TextBox 33"/>
          <p:cNvSpPr txBox="1"/>
          <p:nvPr/>
        </p:nvSpPr>
        <p:spPr>
          <a:xfrm>
            <a:off x="12406517" y="9059357"/>
            <a:ext cx="5355158" cy="913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97"/>
              </a:lnSpc>
              <a:spcBef>
                <a:spcPct val="0"/>
              </a:spcBef>
            </a:pPr>
            <a:r>
              <a:rPr lang="en-US" sz="264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(Ambassador Wales, 2023; UN, 2015; Welsh Government, 2015)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68898" y="119803"/>
            <a:ext cx="11319872" cy="1098409"/>
            <a:chOff x="0" y="0"/>
            <a:chExt cx="15093163" cy="146454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1464545" y="196613"/>
              <a:ext cx="12164072" cy="9855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361"/>
                </a:lnSpc>
                <a:spcBef>
                  <a:spcPct val="0"/>
                </a:spcBef>
              </a:pPr>
              <a:r>
                <a:rPr lang="en-US" sz="4543" b="1">
                  <a:solidFill>
                    <a:srgbClr val="000000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Strategy Evaluation - Strengths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628617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6" y="0"/>
                  </a:lnTo>
                  <a:lnTo>
                    <a:pt x="1464546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>
            <a:off x="-313171" y="355874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420579" y="3654544"/>
            <a:ext cx="8431427" cy="2746708"/>
            <a:chOff x="0" y="0"/>
            <a:chExt cx="11241902" cy="3662277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1222199"/>
              <a:ext cx="11241902" cy="1141665"/>
              <a:chOff x="0" y="0"/>
              <a:chExt cx="1968270" cy="199887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196827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68270" h="199887">
                    <a:moveTo>
                      <a:pt x="46829" y="0"/>
                    </a:moveTo>
                    <a:lnTo>
                      <a:pt x="1921441" y="0"/>
                    </a:lnTo>
                    <a:cubicBezTo>
                      <a:pt x="1933861" y="0"/>
                      <a:pt x="1945772" y="4934"/>
                      <a:pt x="1954554" y="13716"/>
                    </a:cubicBezTo>
                    <a:cubicBezTo>
                      <a:pt x="1963336" y="22498"/>
                      <a:pt x="1968270" y="34409"/>
                      <a:pt x="1968270" y="46829"/>
                    </a:cubicBezTo>
                    <a:lnTo>
                      <a:pt x="1968270" y="153057"/>
                    </a:lnTo>
                    <a:cubicBezTo>
                      <a:pt x="1968270" y="165477"/>
                      <a:pt x="1963336" y="177388"/>
                      <a:pt x="1954554" y="186171"/>
                    </a:cubicBezTo>
                    <a:cubicBezTo>
                      <a:pt x="1945772" y="194953"/>
                      <a:pt x="1933861" y="199887"/>
                      <a:pt x="1921441" y="199887"/>
                    </a:cubicBezTo>
                    <a:lnTo>
                      <a:pt x="46829" y="199887"/>
                    </a:lnTo>
                    <a:cubicBezTo>
                      <a:pt x="34409" y="199887"/>
                      <a:pt x="22498" y="194953"/>
                      <a:pt x="13716" y="186171"/>
                    </a:cubicBezTo>
                    <a:cubicBezTo>
                      <a:pt x="4934" y="177388"/>
                      <a:pt x="0" y="165477"/>
                      <a:pt x="0" y="153057"/>
                    </a:cubicBezTo>
                    <a:lnTo>
                      <a:pt x="0" y="46829"/>
                    </a:lnTo>
                    <a:cubicBezTo>
                      <a:pt x="0" y="34409"/>
                      <a:pt x="4934" y="22498"/>
                      <a:pt x="13716" y="13716"/>
                    </a:cubicBezTo>
                    <a:cubicBezTo>
                      <a:pt x="22498" y="4934"/>
                      <a:pt x="34409" y="0"/>
                      <a:pt x="46829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196827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0" y="2520613"/>
              <a:ext cx="11241902" cy="1141665"/>
              <a:chOff x="0" y="0"/>
              <a:chExt cx="1968270" cy="199887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96827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68270" h="199887">
                    <a:moveTo>
                      <a:pt x="46829" y="0"/>
                    </a:moveTo>
                    <a:lnTo>
                      <a:pt x="1921441" y="0"/>
                    </a:lnTo>
                    <a:cubicBezTo>
                      <a:pt x="1933861" y="0"/>
                      <a:pt x="1945772" y="4934"/>
                      <a:pt x="1954554" y="13716"/>
                    </a:cubicBezTo>
                    <a:cubicBezTo>
                      <a:pt x="1963336" y="22498"/>
                      <a:pt x="1968270" y="34409"/>
                      <a:pt x="1968270" y="46829"/>
                    </a:cubicBezTo>
                    <a:lnTo>
                      <a:pt x="1968270" y="153057"/>
                    </a:lnTo>
                    <a:cubicBezTo>
                      <a:pt x="1968270" y="165477"/>
                      <a:pt x="1963336" y="177388"/>
                      <a:pt x="1954554" y="186171"/>
                    </a:cubicBezTo>
                    <a:cubicBezTo>
                      <a:pt x="1945772" y="194953"/>
                      <a:pt x="1933861" y="199887"/>
                      <a:pt x="1921441" y="199887"/>
                    </a:cubicBezTo>
                    <a:lnTo>
                      <a:pt x="46829" y="199887"/>
                    </a:lnTo>
                    <a:cubicBezTo>
                      <a:pt x="34409" y="199887"/>
                      <a:pt x="22498" y="194953"/>
                      <a:pt x="13716" y="186171"/>
                    </a:cubicBezTo>
                    <a:cubicBezTo>
                      <a:pt x="4934" y="177388"/>
                      <a:pt x="0" y="165477"/>
                      <a:pt x="0" y="153057"/>
                    </a:cubicBezTo>
                    <a:lnTo>
                      <a:pt x="0" y="46829"/>
                    </a:lnTo>
                    <a:cubicBezTo>
                      <a:pt x="0" y="34409"/>
                      <a:pt x="4934" y="22498"/>
                      <a:pt x="13716" y="13716"/>
                    </a:cubicBezTo>
                    <a:cubicBezTo>
                      <a:pt x="22498" y="4934"/>
                      <a:pt x="34409" y="0"/>
                      <a:pt x="46829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196827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4" name="TextBox 14"/>
            <p:cNvSpPr txBox="1"/>
            <p:nvPr/>
          </p:nvSpPr>
          <p:spPr>
            <a:xfrm>
              <a:off x="2094135" y="2729609"/>
              <a:ext cx="7053631" cy="6665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9"/>
                </a:lnSpc>
                <a:spcBef>
                  <a:spcPct val="0"/>
                </a:spcBef>
              </a:pPr>
              <a:r>
                <a:rPr lang="en-US" sz="3006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Long‑term legacy approach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0" y="0"/>
              <a:ext cx="11241902" cy="1141665"/>
              <a:chOff x="0" y="0"/>
              <a:chExt cx="1968270" cy="199887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196827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68270" h="199887">
                    <a:moveTo>
                      <a:pt x="46829" y="0"/>
                    </a:moveTo>
                    <a:lnTo>
                      <a:pt x="1921441" y="0"/>
                    </a:lnTo>
                    <a:cubicBezTo>
                      <a:pt x="1933861" y="0"/>
                      <a:pt x="1945772" y="4934"/>
                      <a:pt x="1954554" y="13716"/>
                    </a:cubicBezTo>
                    <a:cubicBezTo>
                      <a:pt x="1963336" y="22498"/>
                      <a:pt x="1968270" y="34409"/>
                      <a:pt x="1968270" y="46829"/>
                    </a:cubicBezTo>
                    <a:lnTo>
                      <a:pt x="1968270" y="153057"/>
                    </a:lnTo>
                    <a:cubicBezTo>
                      <a:pt x="1968270" y="165477"/>
                      <a:pt x="1963336" y="177388"/>
                      <a:pt x="1954554" y="186171"/>
                    </a:cubicBezTo>
                    <a:cubicBezTo>
                      <a:pt x="1945772" y="194953"/>
                      <a:pt x="1933861" y="199887"/>
                      <a:pt x="1921441" y="199887"/>
                    </a:cubicBezTo>
                    <a:lnTo>
                      <a:pt x="46829" y="199887"/>
                    </a:lnTo>
                    <a:cubicBezTo>
                      <a:pt x="34409" y="199887"/>
                      <a:pt x="22498" y="194953"/>
                      <a:pt x="13716" y="186171"/>
                    </a:cubicBezTo>
                    <a:cubicBezTo>
                      <a:pt x="4934" y="177388"/>
                      <a:pt x="0" y="165477"/>
                      <a:pt x="0" y="153057"/>
                    </a:cubicBezTo>
                    <a:lnTo>
                      <a:pt x="0" y="46829"/>
                    </a:lnTo>
                    <a:cubicBezTo>
                      <a:pt x="0" y="34409"/>
                      <a:pt x="4934" y="22498"/>
                      <a:pt x="13716" y="13716"/>
                    </a:cubicBezTo>
                    <a:cubicBezTo>
                      <a:pt x="22498" y="4934"/>
                      <a:pt x="34409" y="0"/>
                      <a:pt x="46829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196827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963848" y="205080"/>
              <a:ext cx="9009669" cy="6882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63"/>
                </a:lnSpc>
                <a:spcBef>
                  <a:spcPct val="0"/>
                </a:spcBef>
              </a:pPr>
              <a:r>
                <a:rPr lang="en-US" sz="3116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Strong sustainability focus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175786" y="1423995"/>
              <a:ext cx="9208272" cy="6665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8"/>
                </a:lnSpc>
                <a:spcBef>
                  <a:spcPct val="0"/>
                </a:spcBef>
              </a:pPr>
              <a:r>
                <a:rPr lang="en-US" sz="3005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 Clear identity &amp; differentiation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566847" y="1532537"/>
            <a:ext cx="6260047" cy="6933561"/>
            <a:chOff x="0" y="0"/>
            <a:chExt cx="8346730" cy="9244749"/>
          </a:xfrm>
        </p:grpSpPr>
        <p:grpSp>
          <p:nvGrpSpPr>
            <p:cNvPr id="21" name="Group 21"/>
            <p:cNvGrpSpPr>
              <a:grpSpLocks noChangeAspect="1"/>
            </p:cNvGrpSpPr>
            <p:nvPr/>
          </p:nvGrpSpPr>
          <p:grpSpPr>
            <a:xfrm>
              <a:off x="0" y="1937270"/>
              <a:ext cx="3631570" cy="3631570"/>
              <a:chOff x="0" y="0"/>
              <a:chExt cx="6350000" cy="6350000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25136" r="-25136"/>
                </a:stretch>
              </a:blipFill>
            </p:spPr>
          </p:sp>
          <p:sp>
            <p:nvSpPr>
              <p:cNvPr id="23" name="Freeform 23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24" name="Group 24"/>
            <p:cNvGrpSpPr>
              <a:grpSpLocks noChangeAspect="1"/>
            </p:cNvGrpSpPr>
            <p:nvPr/>
          </p:nvGrpSpPr>
          <p:grpSpPr>
            <a:xfrm>
              <a:off x="2660695" y="4459638"/>
              <a:ext cx="4785111" cy="4785111"/>
              <a:chOff x="0" y="0"/>
              <a:chExt cx="6350000" cy="6350000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7"/>
                <a:stretch>
                  <a:fillRect l="-24456" r="-24456"/>
                </a:stretch>
              </a:blipFill>
            </p:spPr>
          </p:sp>
          <p:sp>
            <p:nvSpPr>
              <p:cNvPr id="26" name="Freeform 26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27" name="Group 27"/>
            <p:cNvGrpSpPr>
              <a:grpSpLocks noChangeAspect="1"/>
            </p:cNvGrpSpPr>
            <p:nvPr/>
          </p:nvGrpSpPr>
          <p:grpSpPr>
            <a:xfrm>
              <a:off x="3887092" y="0"/>
              <a:ext cx="4459638" cy="4459638"/>
              <a:chOff x="0" y="0"/>
              <a:chExt cx="6350000" cy="63500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39285" r="-39285"/>
                </a:stretch>
              </a:blipFill>
            </p:spPr>
          </p:sp>
          <p:sp>
            <p:nvSpPr>
              <p:cNvPr id="29" name="Freeform 29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30" name="Freeform 30"/>
            <p:cNvSpPr/>
            <p:nvPr/>
          </p:nvSpPr>
          <p:spPr>
            <a:xfrm>
              <a:off x="3087404" y="2794158"/>
              <a:ext cx="2540955" cy="2612807"/>
            </a:xfrm>
            <a:custGeom>
              <a:avLst/>
              <a:gdLst/>
              <a:ahLst/>
              <a:cxnLst/>
              <a:rect l="l" t="t" r="r" b="b"/>
              <a:pathLst>
                <a:path w="2540955" h="2612807">
                  <a:moveTo>
                    <a:pt x="0" y="0"/>
                  </a:moveTo>
                  <a:lnTo>
                    <a:pt x="2540955" y="0"/>
                  </a:lnTo>
                  <a:lnTo>
                    <a:pt x="2540955" y="2612807"/>
                  </a:lnTo>
                  <a:lnTo>
                    <a:pt x="0" y="2612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sp>
        <p:nvSpPr>
          <p:cNvPr id="31" name="TextBox 31"/>
          <p:cNvSpPr txBox="1"/>
          <p:nvPr/>
        </p:nvSpPr>
        <p:spPr>
          <a:xfrm>
            <a:off x="12947480" y="9220200"/>
            <a:ext cx="5036974" cy="785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88"/>
              </a:lnSpc>
              <a:spcBef>
                <a:spcPct val="0"/>
              </a:spcBef>
            </a:pPr>
            <a:r>
              <a:rPr lang="en-US" sz="227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(National Events Strategy, 2022; GDS Movement, 2025; ICCA, 2024)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8930" y="119803"/>
            <a:ext cx="13487573" cy="1098409"/>
            <a:chOff x="0" y="0"/>
            <a:chExt cx="17983430" cy="146454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1621101" y="196613"/>
              <a:ext cx="14741227" cy="9855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361"/>
                </a:lnSpc>
                <a:spcBef>
                  <a:spcPct val="0"/>
                </a:spcBef>
              </a:pPr>
              <a:r>
                <a:rPr lang="en-US" sz="4543" b="1">
                  <a:solidFill>
                    <a:srgbClr val="000000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Strategy Evaluation - Weaknesses/Gaps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6518885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>
            <a:off x="-313171" y="355874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420579" y="3654544"/>
            <a:ext cx="7723421" cy="2746708"/>
            <a:chOff x="0" y="0"/>
            <a:chExt cx="10297894" cy="3662277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1222199"/>
              <a:ext cx="10297894" cy="1141665"/>
              <a:chOff x="0" y="0"/>
              <a:chExt cx="1802990" cy="199887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0" y="2520613"/>
              <a:ext cx="10297894" cy="1141665"/>
              <a:chOff x="0" y="0"/>
              <a:chExt cx="1802990" cy="199887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4" name="TextBox 14"/>
            <p:cNvSpPr txBox="1"/>
            <p:nvPr/>
          </p:nvSpPr>
          <p:spPr>
            <a:xfrm>
              <a:off x="1918286" y="2729609"/>
              <a:ext cx="6461322" cy="6665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9"/>
                </a:lnSpc>
                <a:spcBef>
                  <a:spcPct val="0"/>
                </a:spcBef>
              </a:pPr>
              <a:r>
                <a:rPr lang="en-US" sz="3006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Limited KPI measurement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0" y="0"/>
              <a:ext cx="10297894" cy="1141665"/>
              <a:chOff x="0" y="0"/>
              <a:chExt cx="1802990" cy="199887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882912" y="205080"/>
              <a:ext cx="8253107" cy="6882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63"/>
                </a:lnSpc>
                <a:spcBef>
                  <a:spcPct val="0"/>
                </a:spcBef>
              </a:pPr>
              <a:r>
                <a:rPr lang="en-US" sz="3116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Transport limitations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077053" y="1423995"/>
              <a:ext cx="8435032" cy="6665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8"/>
                </a:lnSpc>
                <a:spcBef>
                  <a:spcPct val="0"/>
                </a:spcBef>
              </a:pPr>
              <a:r>
                <a:rPr lang="en-US" sz="3005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Strong competition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566847" y="1532537"/>
            <a:ext cx="6260047" cy="6933561"/>
            <a:chOff x="0" y="0"/>
            <a:chExt cx="8346730" cy="9244749"/>
          </a:xfrm>
        </p:grpSpPr>
        <p:grpSp>
          <p:nvGrpSpPr>
            <p:cNvPr id="21" name="Group 21"/>
            <p:cNvGrpSpPr>
              <a:grpSpLocks noChangeAspect="1"/>
            </p:cNvGrpSpPr>
            <p:nvPr/>
          </p:nvGrpSpPr>
          <p:grpSpPr>
            <a:xfrm>
              <a:off x="0" y="1937270"/>
              <a:ext cx="3631570" cy="3631570"/>
              <a:chOff x="0" y="0"/>
              <a:chExt cx="6350000" cy="6350000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25136" r="-25136"/>
                </a:stretch>
              </a:blipFill>
            </p:spPr>
          </p:sp>
          <p:sp>
            <p:nvSpPr>
              <p:cNvPr id="23" name="Freeform 23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24" name="Group 24"/>
            <p:cNvGrpSpPr>
              <a:grpSpLocks noChangeAspect="1"/>
            </p:cNvGrpSpPr>
            <p:nvPr/>
          </p:nvGrpSpPr>
          <p:grpSpPr>
            <a:xfrm>
              <a:off x="2660695" y="4459638"/>
              <a:ext cx="4785111" cy="4785111"/>
              <a:chOff x="0" y="0"/>
              <a:chExt cx="6350000" cy="6350000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7"/>
                <a:stretch>
                  <a:fillRect l="-24456" r="-24456"/>
                </a:stretch>
              </a:blipFill>
            </p:spPr>
          </p:sp>
          <p:sp>
            <p:nvSpPr>
              <p:cNvPr id="26" name="Freeform 26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27" name="Group 27"/>
            <p:cNvGrpSpPr>
              <a:grpSpLocks noChangeAspect="1"/>
            </p:cNvGrpSpPr>
            <p:nvPr/>
          </p:nvGrpSpPr>
          <p:grpSpPr>
            <a:xfrm>
              <a:off x="3887092" y="0"/>
              <a:ext cx="4459638" cy="4459638"/>
              <a:chOff x="0" y="0"/>
              <a:chExt cx="6350000" cy="63500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39285" r="-39285"/>
                </a:stretch>
              </a:blipFill>
            </p:spPr>
          </p:sp>
          <p:sp>
            <p:nvSpPr>
              <p:cNvPr id="29" name="Freeform 29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30" name="Freeform 30"/>
            <p:cNvSpPr/>
            <p:nvPr/>
          </p:nvSpPr>
          <p:spPr>
            <a:xfrm>
              <a:off x="3087404" y="2794158"/>
              <a:ext cx="2540955" cy="2612807"/>
            </a:xfrm>
            <a:custGeom>
              <a:avLst/>
              <a:gdLst/>
              <a:ahLst/>
              <a:cxnLst/>
              <a:rect l="l" t="t" r="r" b="b"/>
              <a:pathLst>
                <a:path w="2540955" h="2612807">
                  <a:moveTo>
                    <a:pt x="0" y="0"/>
                  </a:moveTo>
                  <a:lnTo>
                    <a:pt x="2540955" y="0"/>
                  </a:lnTo>
                  <a:lnTo>
                    <a:pt x="2540955" y="2612807"/>
                  </a:lnTo>
                  <a:lnTo>
                    <a:pt x="0" y="2612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sp>
        <p:nvSpPr>
          <p:cNvPr id="31" name="TextBox 31"/>
          <p:cNvSpPr txBox="1"/>
          <p:nvPr/>
        </p:nvSpPr>
        <p:spPr>
          <a:xfrm>
            <a:off x="12947480" y="9220200"/>
            <a:ext cx="5036974" cy="785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88"/>
              </a:lnSpc>
              <a:spcBef>
                <a:spcPct val="0"/>
              </a:spcBef>
            </a:pPr>
            <a:r>
              <a:rPr lang="en-US" sz="227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(National Events Strategy, 2022; GDS Movement, 2025; ICCA, 2024)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13171" y="355874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58002" y="2602456"/>
            <a:ext cx="8200854" cy="3940763"/>
            <a:chOff x="0" y="0"/>
            <a:chExt cx="10934472" cy="5254350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1297750"/>
              <a:ext cx="10934472" cy="1212238"/>
              <a:chOff x="0" y="0"/>
              <a:chExt cx="1802990" cy="199887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6" name="TextBox 6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>
              <a:off x="0" y="2676428"/>
              <a:ext cx="10934472" cy="1212238"/>
              <a:chOff x="0" y="0"/>
              <a:chExt cx="1802990" cy="199887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0" name="TextBox 10"/>
            <p:cNvSpPr txBox="1"/>
            <p:nvPr/>
          </p:nvSpPr>
          <p:spPr>
            <a:xfrm>
              <a:off x="2036867" y="2901876"/>
              <a:ext cx="6860737" cy="7041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9"/>
                </a:lnSpc>
                <a:spcBef>
                  <a:spcPct val="0"/>
                </a:spcBef>
              </a:pPr>
              <a:r>
                <a:rPr lang="en-US" sz="3192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Sustainability measures</a:t>
              </a:r>
            </a:p>
          </p:txBody>
        </p:sp>
        <p:grpSp>
          <p:nvGrpSpPr>
            <p:cNvPr id="11" name="Group 11"/>
            <p:cNvGrpSpPr/>
            <p:nvPr/>
          </p:nvGrpSpPr>
          <p:grpSpPr>
            <a:xfrm>
              <a:off x="0" y="0"/>
              <a:ext cx="10934472" cy="1212238"/>
              <a:chOff x="0" y="0"/>
              <a:chExt cx="1802990" cy="199887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4" name="TextBox 14"/>
            <p:cNvSpPr txBox="1"/>
            <p:nvPr/>
          </p:nvSpPr>
          <p:spPr>
            <a:xfrm>
              <a:off x="937490" y="211766"/>
              <a:ext cx="8763283" cy="7367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632"/>
                </a:lnSpc>
                <a:spcBef>
                  <a:spcPct val="0"/>
                </a:spcBef>
              </a:pPr>
              <a:r>
                <a:rPr lang="en-US" sz="330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High economic value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143632" y="1515554"/>
              <a:ext cx="8956454" cy="704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8"/>
                </a:lnSpc>
                <a:spcBef>
                  <a:spcPct val="0"/>
                </a:spcBef>
              </a:pPr>
              <a:r>
                <a:rPr lang="en-US" sz="3191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Local suppliers</a:t>
              </a:r>
            </a:p>
          </p:txBody>
        </p:sp>
        <p:grpSp>
          <p:nvGrpSpPr>
            <p:cNvPr id="16" name="Group 16"/>
            <p:cNvGrpSpPr/>
            <p:nvPr/>
          </p:nvGrpSpPr>
          <p:grpSpPr>
            <a:xfrm>
              <a:off x="0" y="4042112"/>
              <a:ext cx="10934472" cy="1212238"/>
              <a:chOff x="0" y="0"/>
              <a:chExt cx="1802990" cy="199887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9" name="TextBox 19"/>
            <p:cNvSpPr txBox="1"/>
            <p:nvPr/>
          </p:nvSpPr>
          <p:spPr>
            <a:xfrm>
              <a:off x="1792288" y="4267561"/>
              <a:ext cx="6860737" cy="7041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9"/>
                </a:lnSpc>
                <a:spcBef>
                  <a:spcPct val="0"/>
                </a:spcBef>
              </a:pPr>
              <a:r>
                <a:rPr lang="en-US" sz="3192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Accessibility challenges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313948" y="702320"/>
            <a:ext cx="6260047" cy="6933561"/>
            <a:chOff x="0" y="0"/>
            <a:chExt cx="8346730" cy="9244749"/>
          </a:xfrm>
        </p:grpSpPr>
        <p:grpSp>
          <p:nvGrpSpPr>
            <p:cNvPr id="21" name="Group 21"/>
            <p:cNvGrpSpPr>
              <a:grpSpLocks noChangeAspect="1"/>
            </p:cNvGrpSpPr>
            <p:nvPr/>
          </p:nvGrpSpPr>
          <p:grpSpPr>
            <a:xfrm>
              <a:off x="0" y="1937270"/>
              <a:ext cx="3631570" cy="3631570"/>
              <a:chOff x="0" y="0"/>
              <a:chExt cx="6350000" cy="6350000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4"/>
                <a:stretch>
                  <a:fillRect l="-25136" r="-25136"/>
                </a:stretch>
              </a:blipFill>
            </p:spPr>
          </p:sp>
          <p:sp>
            <p:nvSpPr>
              <p:cNvPr id="23" name="Freeform 23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24" name="Group 24"/>
            <p:cNvGrpSpPr>
              <a:grpSpLocks noChangeAspect="1"/>
            </p:cNvGrpSpPr>
            <p:nvPr/>
          </p:nvGrpSpPr>
          <p:grpSpPr>
            <a:xfrm>
              <a:off x="2660695" y="4459638"/>
              <a:ext cx="4785111" cy="4785111"/>
              <a:chOff x="0" y="0"/>
              <a:chExt cx="6350000" cy="6350000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5"/>
                <a:stretch>
                  <a:fillRect l="-24456" r="-24456"/>
                </a:stretch>
              </a:blipFill>
            </p:spPr>
          </p:sp>
          <p:sp>
            <p:nvSpPr>
              <p:cNvPr id="26" name="Freeform 26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27" name="Group 27"/>
            <p:cNvGrpSpPr>
              <a:grpSpLocks noChangeAspect="1"/>
            </p:cNvGrpSpPr>
            <p:nvPr/>
          </p:nvGrpSpPr>
          <p:grpSpPr>
            <a:xfrm>
              <a:off x="3887092" y="0"/>
              <a:ext cx="4459638" cy="4459638"/>
              <a:chOff x="0" y="0"/>
              <a:chExt cx="6350000" cy="63500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39285" r="-39285"/>
                </a:stretch>
              </a:blipFill>
            </p:spPr>
          </p:sp>
          <p:sp>
            <p:nvSpPr>
              <p:cNvPr id="29" name="Freeform 29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30" name="Freeform 30"/>
            <p:cNvSpPr/>
            <p:nvPr/>
          </p:nvSpPr>
          <p:spPr>
            <a:xfrm>
              <a:off x="3087404" y="2794158"/>
              <a:ext cx="2540955" cy="2612807"/>
            </a:xfrm>
            <a:custGeom>
              <a:avLst/>
              <a:gdLst/>
              <a:ahLst/>
              <a:cxnLst/>
              <a:rect l="l" t="t" r="r" b="b"/>
              <a:pathLst>
                <a:path w="2540955" h="2612807">
                  <a:moveTo>
                    <a:pt x="0" y="0"/>
                  </a:moveTo>
                  <a:lnTo>
                    <a:pt x="2540955" y="0"/>
                  </a:lnTo>
                  <a:lnTo>
                    <a:pt x="2540955" y="2612807"/>
                  </a:lnTo>
                  <a:lnTo>
                    <a:pt x="0" y="2612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31" name="Group 31"/>
          <p:cNvGrpSpPr/>
          <p:nvPr/>
        </p:nvGrpSpPr>
        <p:grpSpPr>
          <a:xfrm>
            <a:off x="3559387" y="237583"/>
            <a:ext cx="8529041" cy="929474"/>
            <a:chOff x="0" y="0"/>
            <a:chExt cx="11372055" cy="1239299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239299" cy="1239299"/>
            </a:xfrm>
            <a:custGeom>
              <a:avLst/>
              <a:gdLst/>
              <a:ahLst/>
              <a:cxnLst/>
              <a:rect l="l" t="t" r="r" b="b"/>
              <a:pathLst>
                <a:path w="1239299" h="1239299">
                  <a:moveTo>
                    <a:pt x="0" y="0"/>
                  </a:moveTo>
                  <a:lnTo>
                    <a:pt x="1239299" y="0"/>
                  </a:lnTo>
                  <a:lnTo>
                    <a:pt x="1239299" y="1239299"/>
                  </a:lnTo>
                  <a:lnTo>
                    <a:pt x="0" y="12392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3" name="Freeform 33"/>
            <p:cNvSpPr/>
            <p:nvPr/>
          </p:nvSpPr>
          <p:spPr>
            <a:xfrm>
              <a:off x="10132756" y="0"/>
              <a:ext cx="1239299" cy="1239299"/>
            </a:xfrm>
            <a:custGeom>
              <a:avLst/>
              <a:gdLst/>
              <a:ahLst/>
              <a:cxnLst/>
              <a:rect l="l" t="t" r="r" b="b"/>
              <a:pathLst>
                <a:path w="1239299" h="1239299">
                  <a:moveTo>
                    <a:pt x="0" y="0"/>
                  </a:moveTo>
                  <a:lnTo>
                    <a:pt x="1239299" y="0"/>
                  </a:lnTo>
                  <a:lnTo>
                    <a:pt x="1239299" y="1239299"/>
                  </a:lnTo>
                  <a:lnTo>
                    <a:pt x="0" y="12392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4" name="TextBox 34"/>
            <p:cNvSpPr txBox="1"/>
            <p:nvPr/>
          </p:nvSpPr>
          <p:spPr>
            <a:xfrm>
              <a:off x="1701583" y="131801"/>
              <a:ext cx="7968888" cy="8899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603"/>
                </a:lnSpc>
                <a:spcBef>
                  <a:spcPct val="0"/>
                </a:spcBef>
              </a:pPr>
              <a:r>
                <a:rPr lang="en-US" sz="4002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Example 1 - ICC Wales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3264974" y="9517101"/>
            <a:ext cx="4880074" cy="447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97"/>
              </a:lnSpc>
              <a:spcBef>
                <a:spcPct val="0"/>
              </a:spcBef>
            </a:pPr>
            <a:r>
              <a:rPr lang="en-US" sz="264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(ICC Wales, 2024; BEAM, 2024)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01818" y="119803"/>
            <a:ext cx="12008063" cy="1098409"/>
            <a:chOff x="0" y="0"/>
            <a:chExt cx="16010751" cy="146454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537251" y="196613"/>
              <a:ext cx="14741227" cy="9855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361"/>
                </a:lnSpc>
                <a:spcBef>
                  <a:spcPct val="0"/>
                </a:spcBef>
              </a:pPr>
              <a:r>
                <a:rPr lang="en-US" sz="4543" b="1">
                  <a:solidFill>
                    <a:srgbClr val="000000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Example 2 - Incentive Programme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4546206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>
            <a:off x="-313171" y="355874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0566847" y="1532537"/>
            <a:ext cx="6260047" cy="6933561"/>
            <a:chOff x="0" y="0"/>
            <a:chExt cx="8346730" cy="9244749"/>
          </a:xfrm>
        </p:grpSpPr>
        <p:grpSp>
          <p:nvGrpSpPr>
            <p:cNvPr id="8" name="Group 8"/>
            <p:cNvGrpSpPr>
              <a:grpSpLocks noChangeAspect="1"/>
            </p:cNvGrpSpPr>
            <p:nvPr/>
          </p:nvGrpSpPr>
          <p:grpSpPr>
            <a:xfrm>
              <a:off x="0" y="1937270"/>
              <a:ext cx="3631570" cy="3631570"/>
              <a:chOff x="0" y="0"/>
              <a:chExt cx="6350000" cy="63500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25136" r="-25136"/>
                </a:stretch>
              </a:blipFill>
            </p:spPr>
          </p:sp>
          <p:sp>
            <p:nvSpPr>
              <p:cNvPr id="10" name="Freeform 10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11" name="Group 11"/>
            <p:cNvGrpSpPr>
              <a:grpSpLocks noChangeAspect="1"/>
            </p:cNvGrpSpPr>
            <p:nvPr/>
          </p:nvGrpSpPr>
          <p:grpSpPr>
            <a:xfrm>
              <a:off x="2660695" y="4459638"/>
              <a:ext cx="4785111" cy="4785111"/>
              <a:chOff x="0" y="0"/>
              <a:chExt cx="6350000" cy="63500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7"/>
                <a:stretch>
                  <a:fillRect l="-24456" r="-24456"/>
                </a:stretch>
              </a:blipFill>
            </p:spPr>
          </p:sp>
          <p:sp>
            <p:nvSpPr>
              <p:cNvPr id="13" name="Freeform 13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14" name="Group 14"/>
            <p:cNvGrpSpPr>
              <a:grpSpLocks noChangeAspect="1"/>
            </p:cNvGrpSpPr>
            <p:nvPr/>
          </p:nvGrpSpPr>
          <p:grpSpPr>
            <a:xfrm>
              <a:off x="3887092" y="0"/>
              <a:ext cx="4459638" cy="4459638"/>
              <a:chOff x="0" y="0"/>
              <a:chExt cx="6350000" cy="635000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39285" r="-39285"/>
                </a:stretch>
              </a:blipFill>
            </p:spPr>
          </p:sp>
          <p:sp>
            <p:nvSpPr>
              <p:cNvPr id="16" name="Freeform 16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17" name="Freeform 17"/>
            <p:cNvSpPr/>
            <p:nvPr/>
          </p:nvSpPr>
          <p:spPr>
            <a:xfrm>
              <a:off x="3087404" y="2794158"/>
              <a:ext cx="2540955" cy="2612807"/>
            </a:xfrm>
            <a:custGeom>
              <a:avLst/>
              <a:gdLst/>
              <a:ahLst/>
              <a:cxnLst/>
              <a:rect l="l" t="t" r="r" b="b"/>
              <a:pathLst>
                <a:path w="2540955" h="2612807">
                  <a:moveTo>
                    <a:pt x="0" y="0"/>
                  </a:moveTo>
                  <a:lnTo>
                    <a:pt x="2540955" y="0"/>
                  </a:lnTo>
                  <a:lnTo>
                    <a:pt x="2540955" y="2612807"/>
                  </a:lnTo>
                  <a:lnTo>
                    <a:pt x="0" y="2612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1258002" y="2602456"/>
            <a:ext cx="8200854" cy="3940763"/>
            <a:chOff x="0" y="0"/>
            <a:chExt cx="10934472" cy="525435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1297750"/>
              <a:ext cx="10934472" cy="1212238"/>
              <a:chOff x="0" y="0"/>
              <a:chExt cx="1802990" cy="199887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0" y="2676428"/>
              <a:ext cx="10934472" cy="1212238"/>
              <a:chOff x="0" y="0"/>
              <a:chExt cx="1802990" cy="199887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2036867" y="2901876"/>
              <a:ext cx="6860737" cy="7041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9"/>
                </a:lnSpc>
                <a:spcBef>
                  <a:spcPct val="0"/>
                </a:spcBef>
              </a:pPr>
              <a:r>
                <a:rPr lang="en-US" sz="3192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Low‑impact activities</a:t>
              </a:r>
            </a:p>
          </p:txBody>
        </p:sp>
        <p:grpSp>
          <p:nvGrpSpPr>
            <p:cNvPr id="26" name="Group 26"/>
            <p:cNvGrpSpPr/>
            <p:nvPr/>
          </p:nvGrpSpPr>
          <p:grpSpPr>
            <a:xfrm>
              <a:off x="0" y="0"/>
              <a:ext cx="10934472" cy="1212238"/>
              <a:chOff x="0" y="0"/>
              <a:chExt cx="1802990" cy="199887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9" name="TextBox 29"/>
            <p:cNvSpPr txBox="1"/>
            <p:nvPr/>
          </p:nvSpPr>
          <p:spPr>
            <a:xfrm>
              <a:off x="937490" y="211766"/>
              <a:ext cx="8763283" cy="7367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632"/>
                </a:lnSpc>
                <a:spcBef>
                  <a:spcPct val="0"/>
                </a:spcBef>
              </a:pPr>
              <a:r>
                <a:rPr lang="en-US" sz="330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 Rural economic benefits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143632" y="1515554"/>
              <a:ext cx="8956454" cy="704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8"/>
                </a:lnSpc>
                <a:spcBef>
                  <a:spcPct val="0"/>
                </a:spcBef>
              </a:pPr>
              <a:r>
                <a:rPr lang="en-US" sz="3191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Cultural experiences</a:t>
              </a:r>
            </a:p>
          </p:txBody>
        </p:sp>
        <p:grpSp>
          <p:nvGrpSpPr>
            <p:cNvPr id="31" name="Group 31"/>
            <p:cNvGrpSpPr/>
            <p:nvPr/>
          </p:nvGrpSpPr>
          <p:grpSpPr>
            <a:xfrm>
              <a:off x="0" y="4042112"/>
              <a:ext cx="10934472" cy="1212238"/>
              <a:chOff x="0" y="0"/>
              <a:chExt cx="1802990" cy="199887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33" name="TextBox 33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34" name="TextBox 34"/>
            <p:cNvSpPr txBox="1"/>
            <p:nvPr/>
          </p:nvSpPr>
          <p:spPr>
            <a:xfrm>
              <a:off x="1792288" y="4267561"/>
              <a:ext cx="6860737" cy="7041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9"/>
                </a:lnSpc>
                <a:spcBef>
                  <a:spcPct val="0"/>
                </a:spcBef>
              </a:pPr>
              <a:r>
                <a:rPr lang="en-US" sz="3192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Environmental sensitivity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4956261" y="9220200"/>
            <a:ext cx="3045788" cy="7271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(VisitWales, 2025a; Meet in Wales, 2022)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940572" y="2267357"/>
            <a:ext cx="8189767" cy="2876143"/>
            <a:chOff x="0" y="0"/>
            <a:chExt cx="10919689" cy="3834858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0919689" cy="1144058"/>
              <a:chOff x="0" y="0"/>
              <a:chExt cx="1907856" cy="199887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907856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07856" h="199887">
                    <a:moveTo>
                      <a:pt x="48211" y="0"/>
                    </a:moveTo>
                    <a:lnTo>
                      <a:pt x="1859645" y="0"/>
                    </a:lnTo>
                    <a:cubicBezTo>
                      <a:pt x="1886271" y="0"/>
                      <a:pt x="1907856" y="21585"/>
                      <a:pt x="1907856" y="48211"/>
                    </a:cubicBezTo>
                    <a:lnTo>
                      <a:pt x="1907856" y="151675"/>
                    </a:lnTo>
                    <a:cubicBezTo>
                      <a:pt x="1907856" y="164462"/>
                      <a:pt x="1902777" y="176724"/>
                      <a:pt x="1893735" y="185766"/>
                    </a:cubicBezTo>
                    <a:cubicBezTo>
                      <a:pt x="1884694" y="194807"/>
                      <a:pt x="1872431" y="199887"/>
                      <a:pt x="1859645" y="199887"/>
                    </a:cubicBezTo>
                    <a:lnTo>
                      <a:pt x="48211" y="199887"/>
                    </a:lnTo>
                    <a:cubicBezTo>
                      <a:pt x="35425" y="199887"/>
                      <a:pt x="23162" y="194807"/>
                      <a:pt x="14121" y="185766"/>
                    </a:cubicBezTo>
                    <a:cubicBezTo>
                      <a:pt x="5079" y="176724"/>
                      <a:pt x="0" y="164462"/>
                      <a:pt x="0" y="151675"/>
                    </a:cubicBezTo>
                    <a:lnTo>
                      <a:pt x="0" y="48211"/>
                    </a:lnTo>
                    <a:cubicBezTo>
                      <a:pt x="0" y="35425"/>
                      <a:pt x="5079" y="23162"/>
                      <a:pt x="14121" y="14121"/>
                    </a:cubicBezTo>
                    <a:cubicBezTo>
                      <a:pt x="23162" y="5079"/>
                      <a:pt x="35425" y="0"/>
                      <a:pt x="4821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1907856" cy="247512"/>
              </a:xfrm>
              <a:prstGeom prst="rect">
                <a:avLst/>
              </a:prstGeom>
            </p:spPr>
            <p:txBody>
              <a:bodyPr lIns="57433" tIns="57433" rIns="57433" bIns="5743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1345400"/>
              <a:ext cx="10919689" cy="1144058"/>
              <a:chOff x="0" y="0"/>
              <a:chExt cx="1907856" cy="19988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907856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07856" h="199887">
                    <a:moveTo>
                      <a:pt x="48211" y="0"/>
                    </a:moveTo>
                    <a:lnTo>
                      <a:pt x="1859645" y="0"/>
                    </a:lnTo>
                    <a:cubicBezTo>
                      <a:pt x="1886271" y="0"/>
                      <a:pt x="1907856" y="21585"/>
                      <a:pt x="1907856" y="48211"/>
                    </a:cubicBezTo>
                    <a:lnTo>
                      <a:pt x="1907856" y="151675"/>
                    </a:lnTo>
                    <a:cubicBezTo>
                      <a:pt x="1907856" y="164462"/>
                      <a:pt x="1902777" y="176724"/>
                      <a:pt x="1893735" y="185766"/>
                    </a:cubicBezTo>
                    <a:cubicBezTo>
                      <a:pt x="1884694" y="194807"/>
                      <a:pt x="1872431" y="199887"/>
                      <a:pt x="1859645" y="199887"/>
                    </a:cubicBezTo>
                    <a:lnTo>
                      <a:pt x="48211" y="199887"/>
                    </a:lnTo>
                    <a:cubicBezTo>
                      <a:pt x="35425" y="199887"/>
                      <a:pt x="23162" y="194807"/>
                      <a:pt x="14121" y="185766"/>
                    </a:cubicBezTo>
                    <a:cubicBezTo>
                      <a:pt x="5079" y="176724"/>
                      <a:pt x="0" y="164462"/>
                      <a:pt x="0" y="151675"/>
                    </a:cubicBezTo>
                    <a:lnTo>
                      <a:pt x="0" y="48211"/>
                    </a:lnTo>
                    <a:cubicBezTo>
                      <a:pt x="0" y="35425"/>
                      <a:pt x="5079" y="23162"/>
                      <a:pt x="14121" y="14121"/>
                    </a:cubicBezTo>
                    <a:cubicBezTo>
                      <a:pt x="23162" y="5079"/>
                      <a:pt x="35425" y="0"/>
                      <a:pt x="48211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1907856" cy="247512"/>
              </a:xfrm>
              <a:prstGeom prst="rect">
                <a:avLst/>
              </a:prstGeom>
            </p:spPr>
            <p:txBody>
              <a:bodyPr lIns="57433" tIns="57433" rIns="57433" bIns="5743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2690799"/>
              <a:ext cx="10919689" cy="1144058"/>
              <a:chOff x="0" y="0"/>
              <a:chExt cx="1907856" cy="199887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907856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907856" h="199887">
                    <a:moveTo>
                      <a:pt x="48211" y="0"/>
                    </a:moveTo>
                    <a:lnTo>
                      <a:pt x="1859645" y="0"/>
                    </a:lnTo>
                    <a:cubicBezTo>
                      <a:pt x="1886271" y="0"/>
                      <a:pt x="1907856" y="21585"/>
                      <a:pt x="1907856" y="48211"/>
                    </a:cubicBezTo>
                    <a:lnTo>
                      <a:pt x="1907856" y="151675"/>
                    </a:lnTo>
                    <a:cubicBezTo>
                      <a:pt x="1907856" y="164462"/>
                      <a:pt x="1902777" y="176724"/>
                      <a:pt x="1893735" y="185766"/>
                    </a:cubicBezTo>
                    <a:cubicBezTo>
                      <a:pt x="1884694" y="194807"/>
                      <a:pt x="1872431" y="199887"/>
                      <a:pt x="1859645" y="199887"/>
                    </a:cubicBezTo>
                    <a:lnTo>
                      <a:pt x="48211" y="199887"/>
                    </a:lnTo>
                    <a:cubicBezTo>
                      <a:pt x="35425" y="199887"/>
                      <a:pt x="23162" y="194807"/>
                      <a:pt x="14121" y="185766"/>
                    </a:cubicBezTo>
                    <a:cubicBezTo>
                      <a:pt x="5079" y="176724"/>
                      <a:pt x="0" y="164462"/>
                      <a:pt x="0" y="151675"/>
                    </a:cubicBezTo>
                    <a:lnTo>
                      <a:pt x="0" y="48211"/>
                    </a:lnTo>
                    <a:cubicBezTo>
                      <a:pt x="0" y="35425"/>
                      <a:pt x="5079" y="23162"/>
                      <a:pt x="14121" y="14121"/>
                    </a:cubicBezTo>
                    <a:cubicBezTo>
                      <a:pt x="23162" y="5079"/>
                      <a:pt x="35425" y="0"/>
                      <a:pt x="48211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1907856" cy="247512"/>
              </a:xfrm>
              <a:prstGeom prst="rect">
                <a:avLst/>
              </a:prstGeom>
            </p:spPr>
            <p:txBody>
              <a:bodyPr lIns="57433" tIns="57433" rIns="57433" bIns="5743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12" name="TextBox 12"/>
            <p:cNvSpPr txBox="1"/>
            <p:nvPr/>
          </p:nvSpPr>
          <p:spPr>
            <a:xfrm>
              <a:off x="995601" y="293241"/>
              <a:ext cx="9133429" cy="6025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33"/>
                </a:lnSpc>
                <a:spcBef>
                  <a:spcPct val="0"/>
                </a:spcBef>
              </a:pPr>
              <a:r>
                <a:rPr lang="en-US" sz="2738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Survival, rebranding, redevelopment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19232" y="1552751"/>
              <a:ext cx="9913078" cy="6758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47"/>
                </a:lnSpc>
                <a:spcBef>
                  <a:spcPct val="0"/>
                </a:spcBef>
              </a:pPr>
              <a:r>
                <a:rPr lang="en-US" sz="3105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Example: Barcelona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95601" y="2894577"/>
              <a:ext cx="8816821" cy="6545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78"/>
                </a:lnSpc>
                <a:spcBef>
                  <a:spcPct val="0"/>
                </a:spcBef>
              </a:pPr>
              <a:r>
                <a:rPr lang="en-US" sz="2984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Lessons for Wales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092217" y="246946"/>
            <a:ext cx="7614125" cy="1098409"/>
            <a:chOff x="0" y="0"/>
            <a:chExt cx="10152167" cy="146454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7" name="Freeform 17"/>
            <p:cNvSpPr/>
            <p:nvPr/>
          </p:nvSpPr>
          <p:spPr>
            <a:xfrm>
              <a:off x="8687622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8" name="TextBox 18"/>
            <p:cNvSpPr txBox="1"/>
            <p:nvPr/>
          </p:nvSpPr>
          <p:spPr>
            <a:xfrm>
              <a:off x="984910" y="241207"/>
              <a:ext cx="7702712" cy="8964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623"/>
                </a:lnSpc>
                <a:spcBef>
                  <a:spcPct val="0"/>
                </a:spcBef>
              </a:pPr>
              <a:r>
                <a:rPr lang="en-US" sz="4016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Global Case Study</a:t>
              </a:r>
            </a:p>
          </p:txBody>
        </p:sp>
      </p:grpSp>
      <p:sp>
        <p:nvSpPr>
          <p:cNvPr id="19" name="Freeform 19"/>
          <p:cNvSpPr/>
          <p:nvPr/>
        </p:nvSpPr>
        <p:spPr>
          <a:xfrm>
            <a:off x="-313171" y="355874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20" name="Group 20"/>
          <p:cNvGrpSpPr/>
          <p:nvPr/>
        </p:nvGrpSpPr>
        <p:grpSpPr>
          <a:xfrm>
            <a:off x="400224" y="914405"/>
            <a:ext cx="7540348" cy="7479102"/>
            <a:chOff x="0" y="0"/>
            <a:chExt cx="10053797" cy="9972136"/>
          </a:xfrm>
        </p:grpSpPr>
        <p:grpSp>
          <p:nvGrpSpPr>
            <p:cNvPr id="21" name="Group 21"/>
            <p:cNvGrpSpPr>
              <a:grpSpLocks noChangeAspect="1"/>
            </p:cNvGrpSpPr>
            <p:nvPr/>
          </p:nvGrpSpPr>
          <p:grpSpPr>
            <a:xfrm>
              <a:off x="1075403" y="0"/>
              <a:ext cx="4049057" cy="4049057"/>
              <a:chOff x="0" y="0"/>
              <a:chExt cx="6350000" cy="6350000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16752" r="-16752"/>
                </a:stretch>
              </a:blipFill>
            </p:spPr>
          </p:sp>
          <p:sp>
            <p:nvSpPr>
              <p:cNvPr id="23" name="Freeform 23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24" name="Group 24"/>
            <p:cNvGrpSpPr>
              <a:grpSpLocks noChangeAspect="1"/>
            </p:cNvGrpSpPr>
            <p:nvPr/>
          </p:nvGrpSpPr>
          <p:grpSpPr>
            <a:xfrm>
              <a:off x="4718588" y="2537465"/>
              <a:ext cx="5335208" cy="5335208"/>
              <a:chOff x="0" y="0"/>
              <a:chExt cx="6350000" cy="6350000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7"/>
                <a:stretch>
                  <a:fillRect l="-16752" r="-16752"/>
                </a:stretch>
              </a:blipFill>
            </p:spPr>
          </p:sp>
          <p:sp>
            <p:nvSpPr>
              <p:cNvPr id="26" name="Freeform 26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27" name="Group 27"/>
            <p:cNvGrpSpPr>
              <a:grpSpLocks noChangeAspect="1"/>
            </p:cNvGrpSpPr>
            <p:nvPr/>
          </p:nvGrpSpPr>
          <p:grpSpPr>
            <a:xfrm>
              <a:off x="0" y="4999817"/>
              <a:ext cx="4972319" cy="4972319"/>
              <a:chOff x="0" y="0"/>
              <a:chExt cx="6350000" cy="63500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166224" t="-55168" b="-44243"/>
                </a:stretch>
              </a:blipFill>
            </p:spPr>
          </p:sp>
          <p:sp>
            <p:nvSpPr>
              <p:cNvPr id="29" name="Freeform 29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30" name="Freeform 30"/>
            <p:cNvSpPr/>
            <p:nvPr/>
          </p:nvSpPr>
          <p:spPr>
            <a:xfrm>
              <a:off x="2699331" y="3238976"/>
              <a:ext cx="2833064" cy="2913176"/>
            </a:xfrm>
            <a:custGeom>
              <a:avLst/>
              <a:gdLst/>
              <a:ahLst/>
              <a:cxnLst/>
              <a:rect l="l" t="t" r="r" b="b"/>
              <a:pathLst>
                <a:path w="2833064" h="2913176">
                  <a:moveTo>
                    <a:pt x="0" y="0"/>
                  </a:moveTo>
                  <a:lnTo>
                    <a:pt x="2833063" y="0"/>
                  </a:lnTo>
                  <a:lnTo>
                    <a:pt x="2833063" y="2913176"/>
                  </a:lnTo>
                  <a:lnTo>
                    <a:pt x="0" y="29131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sp>
        <p:nvSpPr>
          <p:cNvPr id="31" name="TextBox 31"/>
          <p:cNvSpPr txBox="1"/>
          <p:nvPr/>
        </p:nvSpPr>
        <p:spPr>
          <a:xfrm>
            <a:off x="11603396" y="9582494"/>
            <a:ext cx="6459438" cy="447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97"/>
              </a:lnSpc>
              <a:spcBef>
                <a:spcPct val="0"/>
              </a:spcBef>
            </a:pPr>
            <a:r>
              <a:rPr lang="en-US" sz="264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(Passion Made Possible, 2025; UN, 2015)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01818" y="119803"/>
            <a:ext cx="7904340" cy="1079944"/>
            <a:chOff x="0" y="0"/>
            <a:chExt cx="10539120" cy="14399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39926" cy="1439926"/>
            </a:xfrm>
            <a:custGeom>
              <a:avLst/>
              <a:gdLst/>
              <a:ahLst/>
              <a:cxnLst/>
              <a:rect l="l" t="t" r="r" b="b"/>
              <a:pathLst>
                <a:path w="1439926" h="1439926">
                  <a:moveTo>
                    <a:pt x="0" y="0"/>
                  </a:moveTo>
                  <a:lnTo>
                    <a:pt x="1439926" y="0"/>
                  </a:lnTo>
                  <a:lnTo>
                    <a:pt x="1439926" y="1439926"/>
                  </a:lnTo>
                  <a:lnTo>
                    <a:pt x="0" y="14399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1286001" y="191867"/>
              <a:ext cx="7981234" cy="9704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254"/>
                </a:lnSpc>
                <a:spcBef>
                  <a:spcPct val="0"/>
                </a:spcBef>
              </a:pPr>
              <a:r>
                <a:rPr lang="en-US" sz="4467" b="1">
                  <a:solidFill>
                    <a:srgbClr val="000000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Risk Management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9099194" y="0"/>
              <a:ext cx="1439926" cy="1439926"/>
            </a:xfrm>
            <a:custGeom>
              <a:avLst/>
              <a:gdLst/>
              <a:ahLst/>
              <a:cxnLst/>
              <a:rect l="l" t="t" r="r" b="b"/>
              <a:pathLst>
                <a:path w="1439926" h="1439926">
                  <a:moveTo>
                    <a:pt x="0" y="0"/>
                  </a:moveTo>
                  <a:lnTo>
                    <a:pt x="1439926" y="0"/>
                  </a:lnTo>
                  <a:lnTo>
                    <a:pt x="1439926" y="1439926"/>
                  </a:lnTo>
                  <a:lnTo>
                    <a:pt x="0" y="14399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>
            <a:off x="-313171" y="3558746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0406158" y="1406088"/>
            <a:ext cx="6260047" cy="6933561"/>
            <a:chOff x="0" y="0"/>
            <a:chExt cx="8346730" cy="9244749"/>
          </a:xfrm>
        </p:grpSpPr>
        <p:grpSp>
          <p:nvGrpSpPr>
            <p:cNvPr id="8" name="Group 8"/>
            <p:cNvGrpSpPr>
              <a:grpSpLocks noChangeAspect="1"/>
            </p:cNvGrpSpPr>
            <p:nvPr/>
          </p:nvGrpSpPr>
          <p:grpSpPr>
            <a:xfrm>
              <a:off x="0" y="1937270"/>
              <a:ext cx="3631570" cy="3631570"/>
              <a:chOff x="0" y="0"/>
              <a:chExt cx="6350000" cy="63500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25136" r="-25136"/>
                </a:stretch>
              </a:blipFill>
            </p:spPr>
          </p:sp>
          <p:sp>
            <p:nvSpPr>
              <p:cNvPr id="10" name="Freeform 10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11" name="Group 11"/>
            <p:cNvGrpSpPr>
              <a:grpSpLocks noChangeAspect="1"/>
            </p:cNvGrpSpPr>
            <p:nvPr/>
          </p:nvGrpSpPr>
          <p:grpSpPr>
            <a:xfrm>
              <a:off x="2660695" y="4459638"/>
              <a:ext cx="4785111" cy="4785111"/>
              <a:chOff x="0" y="0"/>
              <a:chExt cx="6350000" cy="63500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7"/>
                <a:stretch>
                  <a:fillRect l="-24456" r="-24456"/>
                </a:stretch>
              </a:blipFill>
            </p:spPr>
          </p:sp>
          <p:sp>
            <p:nvSpPr>
              <p:cNvPr id="13" name="Freeform 13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14" name="Group 14"/>
            <p:cNvGrpSpPr>
              <a:grpSpLocks noChangeAspect="1"/>
            </p:cNvGrpSpPr>
            <p:nvPr/>
          </p:nvGrpSpPr>
          <p:grpSpPr>
            <a:xfrm>
              <a:off x="3887092" y="0"/>
              <a:ext cx="4459638" cy="4459638"/>
              <a:chOff x="0" y="0"/>
              <a:chExt cx="6350000" cy="635000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39285" r="-39285"/>
                </a:stretch>
              </a:blipFill>
            </p:spPr>
          </p:sp>
          <p:sp>
            <p:nvSpPr>
              <p:cNvPr id="16" name="Freeform 16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17" name="Freeform 17"/>
            <p:cNvSpPr/>
            <p:nvPr/>
          </p:nvSpPr>
          <p:spPr>
            <a:xfrm>
              <a:off x="3087404" y="2794158"/>
              <a:ext cx="2540955" cy="2612807"/>
            </a:xfrm>
            <a:custGeom>
              <a:avLst/>
              <a:gdLst/>
              <a:ahLst/>
              <a:cxnLst/>
              <a:rect l="l" t="t" r="r" b="b"/>
              <a:pathLst>
                <a:path w="2540955" h="2612807">
                  <a:moveTo>
                    <a:pt x="0" y="0"/>
                  </a:moveTo>
                  <a:lnTo>
                    <a:pt x="2540955" y="0"/>
                  </a:lnTo>
                  <a:lnTo>
                    <a:pt x="2540955" y="2612807"/>
                  </a:lnTo>
                  <a:lnTo>
                    <a:pt x="0" y="2612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1528964" y="2656649"/>
            <a:ext cx="8200854" cy="3940763"/>
            <a:chOff x="0" y="0"/>
            <a:chExt cx="10934472" cy="525435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1297750"/>
              <a:ext cx="10934472" cy="1212238"/>
              <a:chOff x="0" y="0"/>
              <a:chExt cx="1802990" cy="199887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0" y="2676428"/>
              <a:ext cx="10934472" cy="1212238"/>
              <a:chOff x="0" y="0"/>
              <a:chExt cx="1802990" cy="199887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2036867" y="2901876"/>
              <a:ext cx="6860737" cy="7041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9"/>
                </a:lnSpc>
                <a:spcBef>
                  <a:spcPct val="0"/>
                </a:spcBef>
              </a:pPr>
              <a:r>
                <a:rPr lang="en-US" sz="3192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Reputational risks</a:t>
              </a:r>
            </a:p>
          </p:txBody>
        </p:sp>
        <p:grpSp>
          <p:nvGrpSpPr>
            <p:cNvPr id="26" name="Group 26"/>
            <p:cNvGrpSpPr/>
            <p:nvPr/>
          </p:nvGrpSpPr>
          <p:grpSpPr>
            <a:xfrm>
              <a:off x="0" y="0"/>
              <a:ext cx="10934472" cy="1212238"/>
              <a:chOff x="0" y="0"/>
              <a:chExt cx="1802990" cy="199887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9" name="TextBox 29"/>
            <p:cNvSpPr txBox="1"/>
            <p:nvPr/>
          </p:nvSpPr>
          <p:spPr>
            <a:xfrm>
              <a:off x="937490" y="211766"/>
              <a:ext cx="8763283" cy="7367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632"/>
                </a:lnSpc>
                <a:spcBef>
                  <a:spcPct val="0"/>
                </a:spcBef>
              </a:pPr>
              <a:r>
                <a:rPr lang="en-US" sz="330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Operational risks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143632" y="1515554"/>
              <a:ext cx="8956454" cy="704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8"/>
                </a:lnSpc>
                <a:spcBef>
                  <a:spcPct val="0"/>
                </a:spcBef>
              </a:pPr>
              <a:r>
                <a:rPr lang="en-US" sz="3191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Financial risks</a:t>
              </a:r>
            </a:p>
          </p:txBody>
        </p:sp>
        <p:grpSp>
          <p:nvGrpSpPr>
            <p:cNvPr id="31" name="Group 31"/>
            <p:cNvGrpSpPr/>
            <p:nvPr/>
          </p:nvGrpSpPr>
          <p:grpSpPr>
            <a:xfrm>
              <a:off x="0" y="4042112"/>
              <a:ext cx="10934472" cy="1212238"/>
              <a:chOff x="0" y="0"/>
              <a:chExt cx="1802990" cy="199887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802990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802990" h="199887">
                    <a:moveTo>
                      <a:pt x="51122" y="0"/>
                    </a:moveTo>
                    <a:lnTo>
                      <a:pt x="1751868" y="0"/>
                    </a:lnTo>
                    <a:cubicBezTo>
                      <a:pt x="1780102" y="0"/>
                      <a:pt x="1802990" y="22888"/>
                      <a:pt x="1802990" y="51122"/>
                    </a:cubicBezTo>
                    <a:lnTo>
                      <a:pt x="1802990" y="148764"/>
                    </a:lnTo>
                    <a:cubicBezTo>
                      <a:pt x="1802990" y="176998"/>
                      <a:pt x="1780102" y="199887"/>
                      <a:pt x="1751868" y="199887"/>
                    </a:cubicBezTo>
                    <a:lnTo>
                      <a:pt x="51122" y="199887"/>
                    </a:lnTo>
                    <a:cubicBezTo>
                      <a:pt x="22888" y="199887"/>
                      <a:pt x="0" y="176998"/>
                      <a:pt x="0" y="148764"/>
                    </a:cubicBezTo>
                    <a:lnTo>
                      <a:pt x="0" y="51122"/>
                    </a:lnTo>
                    <a:cubicBezTo>
                      <a:pt x="0" y="22888"/>
                      <a:pt x="22888" y="0"/>
                      <a:pt x="51122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33" name="TextBox 33"/>
              <p:cNvSpPr txBox="1"/>
              <p:nvPr/>
            </p:nvSpPr>
            <p:spPr>
              <a:xfrm>
                <a:off x="0" y="-47625"/>
                <a:ext cx="1802990" cy="247512"/>
              </a:xfrm>
              <a:prstGeom prst="rect">
                <a:avLst/>
              </a:prstGeom>
            </p:spPr>
            <p:txBody>
              <a:bodyPr lIns="57313" tIns="57313" rIns="57313" bIns="5731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34" name="TextBox 34"/>
            <p:cNvSpPr txBox="1"/>
            <p:nvPr/>
          </p:nvSpPr>
          <p:spPr>
            <a:xfrm>
              <a:off x="1792288" y="4267561"/>
              <a:ext cx="6860737" cy="7041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69"/>
                </a:lnSpc>
                <a:spcBef>
                  <a:spcPct val="0"/>
                </a:spcBef>
              </a:pPr>
              <a:r>
                <a:rPr lang="en-US" sz="3192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Mitigation strategies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4719814" y="9604291"/>
            <a:ext cx="3278237" cy="447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97"/>
              </a:lnSpc>
              <a:spcBef>
                <a:spcPct val="0"/>
              </a:spcBef>
            </a:pPr>
            <a:r>
              <a:rPr lang="en-US" sz="264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(Bowdin et al., 2019)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55285" y="3563725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5" y="0"/>
                </a:lnTo>
                <a:lnTo>
                  <a:pt x="20653915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248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5093114" y="103600"/>
            <a:ext cx="7074910" cy="1098409"/>
            <a:chOff x="0" y="0"/>
            <a:chExt cx="9433213" cy="146454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5" y="0"/>
                  </a:lnTo>
                  <a:lnTo>
                    <a:pt x="1464545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TextBox 5"/>
            <p:cNvSpPr txBox="1"/>
            <p:nvPr/>
          </p:nvSpPr>
          <p:spPr>
            <a:xfrm>
              <a:off x="1464545" y="55111"/>
              <a:ext cx="6225080" cy="12679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957"/>
                </a:lnSpc>
                <a:spcBef>
                  <a:spcPct val="0"/>
                </a:spcBef>
              </a:pPr>
              <a:r>
                <a:rPr lang="en-US" sz="5684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Conclusion</a:t>
              </a:r>
            </a:p>
          </p:txBody>
        </p:sp>
        <p:sp>
          <p:nvSpPr>
            <p:cNvPr id="6" name="Freeform 6"/>
            <p:cNvSpPr/>
            <p:nvPr/>
          </p:nvSpPr>
          <p:spPr>
            <a:xfrm>
              <a:off x="7968667" y="0"/>
              <a:ext cx="1464545" cy="1464545"/>
            </a:xfrm>
            <a:custGeom>
              <a:avLst/>
              <a:gdLst/>
              <a:ahLst/>
              <a:cxnLst/>
              <a:rect l="l" t="t" r="r" b="b"/>
              <a:pathLst>
                <a:path w="1464545" h="1464545">
                  <a:moveTo>
                    <a:pt x="0" y="0"/>
                  </a:moveTo>
                  <a:lnTo>
                    <a:pt x="1464546" y="0"/>
                  </a:lnTo>
                  <a:lnTo>
                    <a:pt x="1464546" y="1464545"/>
                  </a:lnTo>
                  <a:lnTo>
                    <a:pt x="0" y="1464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11283218" y="755043"/>
            <a:ext cx="6172750" cy="6836872"/>
            <a:chOff x="0" y="0"/>
            <a:chExt cx="8230333" cy="9115829"/>
          </a:xfrm>
        </p:grpSpPr>
        <p:grpSp>
          <p:nvGrpSpPr>
            <p:cNvPr id="8" name="Group 8"/>
            <p:cNvGrpSpPr>
              <a:grpSpLocks noChangeAspect="1"/>
            </p:cNvGrpSpPr>
            <p:nvPr/>
          </p:nvGrpSpPr>
          <p:grpSpPr>
            <a:xfrm>
              <a:off x="0" y="1910254"/>
              <a:ext cx="3580927" cy="3580927"/>
              <a:chOff x="0" y="0"/>
              <a:chExt cx="6350000" cy="63500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29494" r="-29494"/>
                </a:stretch>
              </a:blipFill>
            </p:spPr>
          </p:sp>
          <p:sp>
            <p:nvSpPr>
              <p:cNvPr id="10" name="Freeform 10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11" name="Group 11"/>
            <p:cNvGrpSpPr>
              <a:grpSpLocks noChangeAspect="1"/>
            </p:cNvGrpSpPr>
            <p:nvPr/>
          </p:nvGrpSpPr>
          <p:grpSpPr>
            <a:xfrm>
              <a:off x="2623592" y="4397448"/>
              <a:ext cx="4718382" cy="4718382"/>
              <a:chOff x="0" y="0"/>
              <a:chExt cx="6350000" cy="63500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7"/>
                <a:stretch>
                  <a:fillRect l="-24456" r="-24456"/>
                </a:stretch>
              </a:blipFill>
            </p:spPr>
          </p:sp>
          <p:sp>
            <p:nvSpPr>
              <p:cNvPr id="13" name="Freeform 13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grpSp>
          <p:nvGrpSpPr>
            <p:cNvPr id="14" name="Group 14"/>
            <p:cNvGrpSpPr>
              <a:grpSpLocks noChangeAspect="1"/>
            </p:cNvGrpSpPr>
            <p:nvPr/>
          </p:nvGrpSpPr>
          <p:grpSpPr>
            <a:xfrm>
              <a:off x="3832885" y="0"/>
              <a:ext cx="4397448" cy="4397448"/>
              <a:chOff x="0" y="0"/>
              <a:chExt cx="6350000" cy="635000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655320" y="655320"/>
                <a:ext cx="5039360" cy="5039360"/>
              </a:xfrm>
              <a:custGeom>
                <a:avLst/>
                <a:gdLst/>
                <a:ahLst/>
                <a:cxnLst/>
                <a:rect l="l" t="t" r="r" b="b"/>
                <a:pathLst>
                  <a:path w="5039360" h="5039360">
                    <a:moveTo>
                      <a:pt x="2519680" y="0"/>
                    </a:moveTo>
                    <a:cubicBezTo>
                      <a:pt x="1127760" y="0"/>
                      <a:pt x="0" y="1127760"/>
                      <a:pt x="0" y="2519680"/>
                    </a:cubicBezTo>
                    <a:cubicBezTo>
                      <a:pt x="0" y="3911600"/>
                      <a:pt x="1127760" y="5039360"/>
                      <a:pt x="2519680" y="5039360"/>
                    </a:cubicBezTo>
                    <a:cubicBezTo>
                      <a:pt x="3911600" y="5039360"/>
                      <a:pt x="5039360" y="3911600"/>
                      <a:pt x="5039360" y="2519680"/>
                    </a:cubicBezTo>
                    <a:cubicBezTo>
                      <a:pt x="5039360" y="1127760"/>
                      <a:pt x="3911600" y="0"/>
                      <a:pt x="251968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39285" r="-39285"/>
                </a:stretch>
              </a:blipFill>
            </p:spPr>
          </p:sp>
          <p:sp>
            <p:nvSpPr>
              <p:cNvPr id="16" name="Freeform 16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3670" y="0"/>
                      <a:pt x="0" y="1424940"/>
                      <a:pt x="0" y="3175000"/>
                    </a:cubicBezTo>
                    <a:cubicBezTo>
                      <a:pt x="0" y="4925060"/>
                      <a:pt x="1423670" y="6350000"/>
                      <a:pt x="3175000" y="6350000"/>
                    </a:cubicBezTo>
                    <a:cubicBezTo>
                      <a:pt x="4925060" y="6350000"/>
                      <a:pt x="6350000" y="4926330"/>
                      <a:pt x="6350000" y="3175000"/>
                    </a:cubicBezTo>
                    <a:cubicBezTo>
                      <a:pt x="6350000" y="1424940"/>
                      <a:pt x="4926330" y="0"/>
                      <a:pt x="3175000" y="0"/>
                    </a:cubicBezTo>
                    <a:close/>
                    <a:moveTo>
                      <a:pt x="3175000" y="5833110"/>
                    </a:moveTo>
                    <a:cubicBezTo>
                      <a:pt x="1709420" y="5833110"/>
                      <a:pt x="516890" y="4640580"/>
                      <a:pt x="516890" y="3175000"/>
                    </a:cubicBezTo>
                    <a:cubicBezTo>
                      <a:pt x="516890" y="1709420"/>
                      <a:pt x="1709420" y="516890"/>
                      <a:pt x="3175000" y="516890"/>
                    </a:cubicBezTo>
                    <a:cubicBezTo>
                      <a:pt x="4640580" y="516890"/>
                      <a:pt x="5833110" y="1709420"/>
                      <a:pt x="5833110" y="3175000"/>
                    </a:cubicBezTo>
                    <a:cubicBezTo>
                      <a:pt x="5833110" y="4640580"/>
                      <a:pt x="4640580" y="5833110"/>
                      <a:pt x="3175000" y="5833110"/>
                    </a:cubicBezTo>
                    <a:close/>
                  </a:path>
                </a:pathLst>
              </a:custGeom>
              <a:solidFill>
                <a:srgbClr val="D6912C"/>
              </a:solidFill>
            </p:spPr>
          </p:sp>
        </p:grpSp>
        <p:sp>
          <p:nvSpPr>
            <p:cNvPr id="17" name="Freeform 17"/>
            <p:cNvSpPr/>
            <p:nvPr/>
          </p:nvSpPr>
          <p:spPr>
            <a:xfrm>
              <a:off x="3044350" y="2755193"/>
              <a:ext cx="2505521" cy="2576371"/>
            </a:xfrm>
            <a:custGeom>
              <a:avLst/>
              <a:gdLst/>
              <a:ahLst/>
              <a:cxnLst/>
              <a:rect l="l" t="t" r="r" b="b"/>
              <a:pathLst>
                <a:path w="2505521" h="2576371">
                  <a:moveTo>
                    <a:pt x="0" y="0"/>
                  </a:moveTo>
                  <a:lnTo>
                    <a:pt x="2505521" y="0"/>
                  </a:lnTo>
                  <a:lnTo>
                    <a:pt x="2505521" y="2576371"/>
                  </a:lnTo>
                  <a:lnTo>
                    <a:pt x="0" y="25763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1897131" y="2926280"/>
            <a:ext cx="7411017" cy="3239687"/>
            <a:chOff x="0" y="0"/>
            <a:chExt cx="9881356" cy="4319583"/>
          </a:xfrm>
        </p:grpSpPr>
        <p:grpSp>
          <p:nvGrpSpPr>
            <p:cNvPr id="19" name="Group 19"/>
            <p:cNvGrpSpPr/>
            <p:nvPr/>
          </p:nvGrpSpPr>
          <p:grpSpPr>
            <a:xfrm>
              <a:off x="133226" y="0"/>
              <a:ext cx="9614904" cy="1288667"/>
              <a:chOff x="0" y="0"/>
              <a:chExt cx="1491378" cy="199887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491378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491378" h="199887">
                    <a:moveTo>
                      <a:pt x="54754" y="0"/>
                    </a:moveTo>
                    <a:lnTo>
                      <a:pt x="1436624" y="0"/>
                    </a:lnTo>
                    <a:cubicBezTo>
                      <a:pt x="1466864" y="0"/>
                      <a:pt x="1491378" y="24514"/>
                      <a:pt x="1491378" y="54754"/>
                    </a:cubicBezTo>
                    <a:lnTo>
                      <a:pt x="1491378" y="145133"/>
                    </a:lnTo>
                    <a:cubicBezTo>
                      <a:pt x="1491378" y="175372"/>
                      <a:pt x="1466864" y="199887"/>
                      <a:pt x="1436624" y="199887"/>
                    </a:cubicBezTo>
                    <a:lnTo>
                      <a:pt x="54754" y="199887"/>
                    </a:lnTo>
                    <a:cubicBezTo>
                      <a:pt x="40232" y="199887"/>
                      <a:pt x="26305" y="194118"/>
                      <a:pt x="16037" y="183850"/>
                    </a:cubicBezTo>
                    <a:cubicBezTo>
                      <a:pt x="5769" y="173581"/>
                      <a:pt x="0" y="159654"/>
                      <a:pt x="0" y="145133"/>
                    </a:cubicBezTo>
                    <a:lnTo>
                      <a:pt x="0" y="54754"/>
                    </a:lnTo>
                    <a:cubicBezTo>
                      <a:pt x="0" y="40232"/>
                      <a:pt x="5769" y="26305"/>
                      <a:pt x="16037" y="16037"/>
                    </a:cubicBezTo>
                    <a:cubicBezTo>
                      <a:pt x="26305" y="5769"/>
                      <a:pt x="40232" y="0"/>
                      <a:pt x="5475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1491378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33226" y="1515458"/>
              <a:ext cx="9614904" cy="1288667"/>
              <a:chOff x="0" y="0"/>
              <a:chExt cx="1491378" cy="199887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1491378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491378" h="199887">
                    <a:moveTo>
                      <a:pt x="54754" y="0"/>
                    </a:moveTo>
                    <a:lnTo>
                      <a:pt x="1436624" y="0"/>
                    </a:lnTo>
                    <a:cubicBezTo>
                      <a:pt x="1466864" y="0"/>
                      <a:pt x="1491378" y="24514"/>
                      <a:pt x="1491378" y="54754"/>
                    </a:cubicBezTo>
                    <a:lnTo>
                      <a:pt x="1491378" y="145133"/>
                    </a:lnTo>
                    <a:cubicBezTo>
                      <a:pt x="1491378" y="175372"/>
                      <a:pt x="1466864" y="199887"/>
                      <a:pt x="1436624" y="199887"/>
                    </a:cubicBezTo>
                    <a:lnTo>
                      <a:pt x="54754" y="199887"/>
                    </a:lnTo>
                    <a:cubicBezTo>
                      <a:pt x="40232" y="199887"/>
                      <a:pt x="26305" y="194118"/>
                      <a:pt x="16037" y="183850"/>
                    </a:cubicBezTo>
                    <a:cubicBezTo>
                      <a:pt x="5769" y="173581"/>
                      <a:pt x="0" y="159654"/>
                      <a:pt x="0" y="145133"/>
                    </a:cubicBezTo>
                    <a:lnTo>
                      <a:pt x="0" y="54754"/>
                    </a:lnTo>
                    <a:cubicBezTo>
                      <a:pt x="0" y="40232"/>
                      <a:pt x="5769" y="26305"/>
                      <a:pt x="16037" y="16037"/>
                    </a:cubicBezTo>
                    <a:cubicBezTo>
                      <a:pt x="26305" y="5769"/>
                      <a:pt x="40232" y="0"/>
                      <a:pt x="54754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1491378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133226" y="3030916"/>
              <a:ext cx="9614904" cy="1288667"/>
              <a:chOff x="0" y="0"/>
              <a:chExt cx="1491378" cy="199887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491378" cy="199887"/>
              </a:xfrm>
              <a:custGeom>
                <a:avLst/>
                <a:gdLst/>
                <a:ahLst/>
                <a:cxnLst/>
                <a:rect l="l" t="t" r="r" b="b"/>
                <a:pathLst>
                  <a:path w="1491378" h="199887">
                    <a:moveTo>
                      <a:pt x="54754" y="0"/>
                    </a:moveTo>
                    <a:lnTo>
                      <a:pt x="1436624" y="0"/>
                    </a:lnTo>
                    <a:cubicBezTo>
                      <a:pt x="1466864" y="0"/>
                      <a:pt x="1491378" y="24514"/>
                      <a:pt x="1491378" y="54754"/>
                    </a:cubicBezTo>
                    <a:lnTo>
                      <a:pt x="1491378" y="145133"/>
                    </a:lnTo>
                    <a:cubicBezTo>
                      <a:pt x="1491378" y="175372"/>
                      <a:pt x="1466864" y="199887"/>
                      <a:pt x="1436624" y="199887"/>
                    </a:cubicBezTo>
                    <a:lnTo>
                      <a:pt x="54754" y="199887"/>
                    </a:lnTo>
                    <a:cubicBezTo>
                      <a:pt x="40232" y="199887"/>
                      <a:pt x="26305" y="194118"/>
                      <a:pt x="16037" y="183850"/>
                    </a:cubicBezTo>
                    <a:cubicBezTo>
                      <a:pt x="5769" y="173581"/>
                      <a:pt x="0" y="159654"/>
                      <a:pt x="0" y="145133"/>
                    </a:cubicBezTo>
                    <a:lnTo>
                      <a:pt x="0" y="54754"/>
                    </a:lnTo>
                    <a:cubicBezTo>
                      <a:pt x="0" y="40232"/>
                      <a:pt x="5769" y="26305"/>
                      <a:pt x="16037" y="16037"/>
                    </a:cubicBezTo>
                    <a:cubicBezTo>
                      <a:pt x="26305" y="5769"/>
                      <a:pt x="40232" y="0"/>
                      <a:pt x="54754" y="0"/>
                    </a:cubicBezTo>
                    <a:close/>
                  </a:path>
                </a:pathLst>
              </a:custGeom>
              <a:solidFill>
                <a:srgbClr val="2FC801"/>
              </a:solidFill>
              <a:ln w="47625" cap="rnd">
                <a:solidFill>
                  <a:srgbClr val="000000"/>
                </a:solidFill>
                <a:prstDash val="solid"/>
                <a:round/>
              </a:ln>
            </p:spPr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1491378" cy="247512"/>
              </a:xfrm>
              <a:prstGeom prst="rect">
                <a:avLst/>
              </a:prstGeom>
            </p:spPr>
            <p:txBody>
              <a:bodyPr lIns="64693" tIns="64693" rIns="64693" bIns="64693" rtlCol="0" anchor="ctr"/>
              <a:lstStyle/>
              <a:p>
                <a:pPr algn="ctr">
                  <a:lnSpc>
                    <a:spcPts val="3220"/>
                  </a:lnSpc>
                </a:pPr>
                <a:endParaRPr/>
              </a:p>
            </p:txBody>
          </p:sp>
        </p:grpSp>
        <p:sp>
          <p:nvSpPr>
            <p:cNvPr id="28" name="TextBox 28"/>
            <p:cNvSpPr txBox="1"/>
            <p:nvPr/>
          </p:nvSpPr>
          <p:spPr>
            <a:xfrm>
              <a:off x="775617" y="326801"/>
              <a:ext cx="8330122" cy="6765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7"/>
                </a:lnSpc>
                <a:spcBef>
                  <a:spcPct val="0"/>
                </a:spcBef>
              </a:pPr>
              <a:r>
                <a:rPr lang="en-US" sz="3084" b="1">
                  <a:solidFill>
                    <a:srgbClr val="000000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Wales has strong MICE potential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256786" y="1812013"/>
              <a:ext cx="9367783" cy="6435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08"/>
                </a:lnSpc>
                <a:spcBef>
                  <a:spcPct val="0"/>
                </a:spcBef>
              </a:pPr>
              <a:r>
                <a:rPr lang="en-US" sz="2934" b="1">
                  <a:solidFill>
                    <a:srgbClr val="000000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Strategy aligned with sustainability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3267675"/>
              <a:ext cx="9881356" cy="6553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44"/>
                </a:lnSpc>
                <a:spcBef>
                  <a:spcPct val="0"/>
                </a:spcBef>
              </a:pPr>
              <a:r>
                <a:rPr lang="en-US" sz="296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Challenges remain</a:t>
              </a:r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15621" y="240317"/>
            <a:ext cx="14352196" cy="5128115"/>
            <a:chOff x="0" y="0"/>
            <a:chExt cx="19136261" cy="6837486"/>
          </a:xfrm>
        </p:grpSpPr>
        <p:sp>
          <p:nvSpPr>
            <p:cNvPr id="3" name="TextBox 3"/>
            <p:cNvSpPr txBox="1"/>
            <p:nvPr/>
          </p:nvSpPr>
          <p:spPr>
            <a:xfrm>
              <a:off x="0" y="-95250"/>
              <a:ext cx="12409375" cy="39644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863"/>
                </a:lnSpc>
              </a:pPr>
              <a:r>
                <a:rPr lang="en-US" sz="19090" b="1" i="1">
                  <a:solidFill>
                    <a:srgbClr val="2FC801"/>
                  </a:solidFill>
                  <a:latin typeface="Livvic Bold Italics"/>
                  <a:ea typeface="Livvic Bold Italics"/>
                  <a:cs typeface="Livvic Bold Italics"/>
                  <a:sym typeface="Livvic Bold Italics"/>
                </a:rPr>
                <a:t>DIOLCH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2210873" y="3454565"/>
              <a:ext cx="16925387" cy="33829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0394"/>
                </a:lnSpc>
              </a:pPr>
              <a:r>
                <a:rPr lang="en-US" sz="16315" b="1" i="1">
                  <a:solidFill>
                    <a:srgbClr val="FF0000"/>
                  </a:solidFill>
                  <a:latin typeface="Livvic Bold Italics"/>
                  <a:ea typeface="Livvic Bold Italics"/>
                  <a:cs typeface="Livvic Bold Italics"/>
                  <a:sym typeface="Livvic Bold Italics"/>
                </a:rPr>
                <a:t>THANK YOU 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-1321513" y="3009682"/>
            <a:ext cx="20653916" cy="8056381"/>
          </a:xfrm>
          <a:custGeom>
            <a:avLst/>
            <a:gdLst/>
            <a:ahLst/>
            <a:cxnLst/>
            <a:rect l="l" t="t" r="r" b="b"/>
            <a:pathLst>
              <a:path w="20653916" h="8056381">
                <a:moveTo>
                  <a:pt x="0" y="0"/>
                </a:moveTo>
                <a:lnTo>
                  <a:pt x="20653916" y="0"/>
                </a:lnTo>
                <a:lnTo>
                  <a:pt x="20653916" y="8056381"/>
                </a:lnTo>
                <a:lnTo>
                  <a:pt x="0" y="8056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2481"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0" y="7948496"/>
            <a:ext cx="1730493" cy="2338504"/>
          </a:xfrm>
          <a:custGeom>
            <a:avLst/>
            <a:gdLst/>
            <a:ahLst/>
            <a:cxnLst/>
            <a:rect l="l" t="t" r="r" b="b"/>
            <a:pathLst>
              <a:path w="1730493" h="2338504">
                <a:moveTo>
                  <a:pt x="0" y="0"/>
                </a:moveTo>
                <a:lnTo>
                  <a:pt x="1730493" y="0"/>
                </a:lnTo>
                <a:lnTo>
                  <a:pt x="1730493" y="2338504"/>
                </a:lnTo>
                <a:lnTo>
                  <a:pt x="0" y="23385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60986" y="3009682"/>
            <a:ext cx="1990024" cy="2046297"/>
          </a:xfrm>
          <a:custGeom>
            <a:avLst/>
            <a:gdLst/>
            <a:ahLst/>
            <a:cxnLst/>
            <a:rect l="l" t="t" r="r" b="b"/>
            <a:pathLst>
              <a:path w="1990024" h="2046297">
                <a:moveTo>
                  <a:pt x="0" y="0"/>
                </a:moveTo>
                <a:lnTo>
                  <a:pt x="1990024" y="0"/>
                </a:lnTo>
                <a:lnTo>
                  <a:pt x="1990024" y="2046297"/>
                </a:lnTo>
                <a:lnTo>
                  <a:pt x="0" y="204629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1083344" y="634603"/>
            <a:ext cx="1990024" cy="2046297"/>
          </a:xfrm>
          <a:custGeom>
            <a:avLst/>
            <a:gdLst/>
            <a:ahLst/>
            <a:cxnLst/>
            <a:rect l="l" t="t" r="r" b="b"/>
            <a:pathLst>
              <a:path w="1990024" h="2046297">
                <a:moveTo>
                  <a:pt x="0" y="0"/>
                </a:moveTo>
                <a:lnTo>
                  <a:pt x="1990024" y="0"/>
                </a:lnTo>
                <a:lnTo>
                  <a:pt x="1990024" y="2046298"/>
                </a:lnTo>
                <a:lnTo>
                  <a:pt x="0" y="204629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3515378" y="7455591"/>
            <a:ext cx="4468148" cy="2680889"/>
          </a:xfrm>
          <a:custGeom>
            <a:avLst/>
            <a:gdLst/>
            <a:ahLst/>
            <a:cxnLst/>
            <a:rect l="l" t="t" r="r" b="b"/>
            <a:pathLst>
              <a:path w="4468148" h="2680889">
                <a:moveTo>
                  <a:pt x="0" y="0"/>
                </a:moveTo>
                <a:lnTo>
                  <a:pt x="4468148" y="0"/>
                </a:lnTo>
                <a:lnTo>
                  <a:pt x="4468148" y="2680888"/>
                </a:lnTo>
                <a:lnTo>
                  <a:pt x="0" y="268088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60107" y="268671"/>
            <a:ext cx="17911879" cy="9666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83"/>
              </a:lnSpc>
              <a:spcBef>
                <a:spcPct val="0"/>
              </a:spcBef>
            </a:pPr>
            <a:r>
              <a:rPr lang="en-US" sz="205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 list </a:t>
            </a:r>
          </a:p>
          <a:p>
            <a:pPr algn="ctr">
              <a:lnSpc>
                <a:spcPts val="2883"/>
              </a:lnSpc>
              <a:spcBef>
                <a:spcPct val="0"/>
              </a:spcBef>
            </a:pPr>
            <a:endParaRPr lang="en-US" sz="2059" b="1" u="sng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ABPCO (2024). Meet In Wales continues market engagement with IBTM programme. [online] Abpco.org. Available at: https://www.abpco.org/news/943/meet_in_wales_continues_market_engagement_with_ibtm_programme.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Allen, A. (2020). The 7Ps of The Marketing Mix. [online] Oxford College of Marketing. Available at: https://blog.oxfordcollegeofmarketing.com/2020/10/08/understanding-the-7ps-of-the-marketing-mix/. 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endParaRPr lang="en-US" sz="1807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Ambassador Wales (2023). Championing Wales as a Business Events Destination. Ambassador Wales. [online] Ambassador Wales . Available at: https://aberinnovation.com/uploads/docs/Ambassador-Wales-Members-Guide.pdf.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endParaRPr lang="en-US" sz="1807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APM (2025). What Is Risk management? [online] www.apm.org.uk. Available at: https://www.apm.org.uk/resources/what-is-project-management/what-is-risk-management/. 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endParaRPr lang="en-US" sz="1807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AQA (2017). Teaching guide: Elkington’s triple bottom line. [online] Aqa.org.uk. Available at: https://www.aqa.org.uk/resources/business/as-and-a-level/business-7131-7132/teach/teaching-guide-elkingtons-triple-bottom-line.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BEAM (2024). Meet In Wales to Underline Creative Expertise – beam. [online] Beam-org.uk. Available at: https://beam-org.uk/industry-announcements/meet-in-wales-to-underline-creative-expertise/.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Chaffey, D. (2023). SOSTAC Marketing Planning Model Guide. [online] Smart Insights. Available at: https://www.smartinsights.com/digital-marketing-strategy/sostac-model/. 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endParaRPr lang="en-US" sz="1807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Daley, L. (2023). Meet in Wales appoints new ambassador agency - Conference News. [online] Conference News. Available at: https://www.conference-news.co.uk/news/meet-in-wales-appoints-new-ambassador-agency/. 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endParaRPr lang="en-US" sz="1807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Future Generations Commissioner for Wales (2025). Well-being of Future Generations Act 2015 - FGC - CYM. [online] FGC - CYM. Available at: https://futuregenerations.wales/discover/about-future-generations-commissioner/future-generations-act-2015/. </a:t>
            </a:r>
          </a:p>
          <a:p>
            <a:pPr algn="ctr">
              <a:lnSpc>
                <a:spcPts val="2530"/>
              </a:lnSpc>
              <a:spcBef>
                <a:spcPct val="0"/>
              </a:spcBef>
            </a:pPr>
            <a:endParaRPr lang="en-US" sz="1807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180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Global Destination Sustainability Movement (2025). Collaborate to regenerate! [online] GDS-Movement. Available at: https://www.gds.earth/.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39329" y="298778"/>
            <a:ext cx="17537984" cy="9279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57"/>
              </a:lnSpc>
              <a:spcBef>
                <a:spcPct val="0"/>
              </a:spcBef>
            </a:pPr>
            <a:r>
              <a:rPr lang="en-US" sz="211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Gratton, P. (2025). Porter’s Five Forces Explained and How to Use the Model. [online] Investopedia. Available at: https://www.investopedia.com/terms/p/porter.asp. </a:t>
            </a:r>
          </a:p>
          <a:p>
            <a:pPr algn="ctr">
              <a:lnSpc>
                <a:spcPts val="2957"/>
              </a:lnSpc>
              <a:spcBef>
                <a:spcPct val="0"/>
              </a:spcBef>
            </a:pPr>
            <a:endParaRPr lang="en-US" sz="2112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957"/>
              </a:lnSpc>
              <a:spcBef>
                <a:spcPct val="0"/>
              </a:spcBef>
            </a:pPr>
            <a:r>
              <a:rPr lang="en-US" sz="211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Hanlon, A. (2024). The Segmentation, Targeting, Positioning (STP) Marketing Model. [online] Smart Insights. Available at: https://www.smartinsights.com/digital-marketing-strategy/customer-segmentation-targeting/segmentation-targeting-and-positioning/. </a:t>
            </a:r>
          </a:p>
          <a:p>
            <a:pPr algn="ctr">
              <a:lnSpc>
                <a:spcPts val="2957"/>
              </a:lnSpc>
              <a:spcBef>
                <a:spcPct val="0"/>
              </a:spcBef>
            </a:pPr>
            <a:endParaRPr lang="en-US" sz="2112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957"/>
              </a:lnSpc>
              <a:spcBef>
                <a:spcPct val="0"/>
              </a:spcBef>
            </a:pPr>
            <a:r>
              <a:rPr lang="en-US" sz="211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ICC Wales (2024). Home. [online] ICC Wales. Available at: https://www.iccwales.com/. </a:t>
            </a:r>
          </a:p>
          <a:p>
            <a:pPr algn="ctr">
              <a:lnSpc>
                <a:spcPts val="2957"/>
              </a:lnSpc>
              <a:spcBef>
                <a:spcPct val="0"/>
              </a:spcBef>
            </a:pPr>
            <a:r>
              <a:rPr lang="en-US" sz="211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Iccaworld.org. (2024). ICCA Rankings 2023 released. [online] Available at: https://www.iccaworld.org/news/post/icca-rankings-2023-released/. </a:t>
            </a:r>
          </a:p>
          <a:p>
            <a:pPr algn="ctr">
              <a:lnSpc>
                <a:spcPts val="2957"/>
              </a:lnSpc>
              <a:spcBef>
                <a:spcPct val="0"/>
              </a:spcBef>
            </a:pPr>
            <a:endParaRPr lang="en-US" sz="2112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957"/>
              </a:lnSpc>
              <a:spcBef>
                <a:spcPct val="0"/>
              </a:spcBef>
            </a:pPr>
            <a:r>
              <a:rPr lang="en-US" sz="211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Kristyna O'Connell (2024). Meet in Wales announces sector strategy campaigns for creative industries - Conference News. [online] Conference News. Available at: https://www.conference-news.co.uk/news/meet-in-wales-announces-sector-strategy-campaigns-for-creative-industries/. </a:t>
            </a:r>
          </a:p>
          <a:p>
            <a:pPr algn="ctr">
              <a:lnSpc>
                <a:spcPts val="2957"/>
              </a:lnSpc>
              <a:spcBef>
                <a:spcPct val="0"/>
              </a:spcBef>
            </a:pPr>
            <a:endParaRPr lang="en-US" sz="2112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957"/>
              </a:lnSpc>
              <a:spcBef>
                <a:spcPct val="0"/>
              </a:spcBef>
            </a:pPr>
            <a:r>
              <a:rPr lang="en-US" sz="211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Meet in Wales (2022). News and Updates. [online] Meet in Wales. Available at: https://www.meetinwales.com/news-and-updates. </a:t>
            </a:r>
          </a:p>
          <a:p>
            <a:pPr algn="ctr">
              <a:lnSpc>
                <a:spcPts val="2957"/>
              </a:lnSpc>
              <a:spcBef>
                <a:spcPct val="0"/>
              </a:spcBef>
            </a:pPr>
            <a:endParaRPr lang="en-US" sz="2112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957"/>
              </a:lnSpc>
              <a:spcBef>
                <a:spcPct val="0"/>
              </a:spcBef>
            </a:pPr>
            <a:r>
              <a:rPr lang="en-US" sz="211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Meet in Wales (2025). Ambassador Programme | Meet in Wales. [online] Meetinwales.com. Available at: https://www.meetinwales.com/ambassador-programme. </a:t>
            </a:r>
          </a:p>
          <a:p>
            <a:pPr algn="ctr">
              <a:lnSpc>
                <a:spcPts val="2957"/>
              </a:lnSpc>
              <a:spcBef>
                <a:spcPct val="0"/>
              </a:spcBef>
            </a:pPr>
            <a:endParaRPr lang="en-US" sz="2112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957"/>
              </a:lnSpc>
              <a:spcBef>
                <a:spcPct val="0"/>
              </a:spcBef>
            </a:pPr>
            <a:r>
              <a:rPr lang="en-US" sz="211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Meet In Wales: Boosting a brand profile (2026). Page Restricted. [online] Daviestanner.com. Available at: https://daviestanner.com/case-studies/meet-in-wales/. </a:t>
            </a:r>
          </a:p>
          <a:p>
            <a:pPr algn="ctr">
              <a:lnSpc>
                <a:spcPts val="2957"/>
              </a:lnSpc>
              <a:spcBef>
                <a:spcPct val="0"/>
              </a:spcBef>
            </a:pPr>
            <a:endParaRPr lang="en-US" sz="2112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957"/>
              </a:lnSpc>
              <a:spcBef>
                <a:spcPct val="0"/>
              </a:spcBef>
            </a:pPr>
            <a:r>
              <a:rPr lang="en-US" sz="211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Nations, U. and Andersen, I. (2021). Letter from the Executive Director: UNEP in 2020 [Annual Report]. [online] Unep.org. Available at: https://wedocs.unep.org/items/7bf8e9e6-e931-4a88-80f6-b9fff8a7701a.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31254" y="425102"/>
            <a:ext cx="16929332" cy="9583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80"/>
              </a:lnSpc>
              <a:spcBef>
                <a:spcPct val="0"/>
              </a:spcBef>
            </a:pPr>
            <a:r>
              <a:rPr lang="en-US" sz="262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Passion Made Possible (2025). Singapore’s MICE Sustainability Roadmap. [online] www.visitsingapore.com. Available at: https://www.visitsingapore.com/mice/en/plan-your-event/sustainability/mice-sustainability-roadmap/. </a:t>
            </a:r>
          </a:p>
          <a:p>
            <a:pPr algn="ctr">
              <a:lnSpc>
                <a:spcPts val="3680"/>
              </a:lnSpc>
              <a:spcBef>
                <a:spcPct val="0"/>
              </a:spcBef>
            </a:pPr>
            <a:endParaRPr lang="en-US" sz="262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680"/>
              </a:lnSpc>
              <a:spcBef>
                <a:spcPct val="0"/>
              </a:spcBef>
            </a:pPr>
            <a:r>
              <a:rPr lang="en-US" sz="262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Raeburn, A. (2025). SWOT Analysis: What Is it and How Do You Use It. [online] Asana. Available at: https://asana.com/resources/swot-analysis. </a:t>
            </a:r>
          </a:p>
          <a:p>
            <a:pPr algn="ctr">
              <a:lnSpc>
                <a:spcPts val="3680"/>
              </a:lnSpc>
              <a:spcBef>
                <a:spcPct val="0"/>
              </a:spcBef>
            </a:pPr>
            <a:endParaRPr lang="en-US" sz="262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680"/>
              </a:lnSpc>
              <a:spcBef>
                <a:spcPct val="0"/>
              </a:spcBef>
            </a:pPr>
            <a:r>
              <a:rPr lang="en-US" sz="262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National Events Strategy for Wales (2022). The National Events Strategy for Wales 2022 to 2030. [online] Available at: https://www.gov.wales/sites/default/files/publications/2022-07/the-national-events-strategy-for-wales-2022-to-2030.pdf. </a:t>
            </a:r>
          </a:p>
          <a:p>
            <a:pPr algn="ctr">
              <a:lnSpc>
                <a:spcPts val="3680"/>
              </a:lnSpc>
              <a:spcBef>
                <a:spcPct val="0"/>
              </a:spcBef>
            </a:pPr>
            <a:endParaRPr lang="en-US" sz="262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680"/>
              </a:lnSpc>
              <a:spcBef>
                <a:spcPct val="0"/>
              </a:spcBef>
            </a:pPr>
            <a:r>
              <a:rPr lang="en-US" sz="262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United Nations (2015). Transforming our world: The 2030 Agenda for Sustainable Development. [online] United Nations. Available at: https://sdgs.un.org/2030agenda.</a:t>
            </a:r>
          </a:p>
          <a:p>
            <a:pPr algn="ctr">
              <a:lnSpc>
                <a:spcPts val="3680"/>
              </a:lnSpc>
              <a:spcBef>
                <a:spcPct val="0"/>
              </a:spcBef>
            </a:pPr>
            <a:r>
              <a:rPr lang="en-US" sz="262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ctr">
              <a:lnSpc>
                <a:spcPts val="3680"/>
              </a:lnSpc>
              <a:spcBef>
                <a:spcPct val="0"/>
              </a:spcBef>
            </a:pPr>
            <a:r>
              <a:rPr lang="en-US" sz="262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VisitWales (2025a). Cardiff. [online] VisitWales. Available at: https://www.visitwales.com/destinations/south-wales/cardiff. </a:t>
            </a:r>
          </a:p>
          <a:p>
            <a:pPr algn="ctr">
              <a:lnSpc>
                <a:spcPts val="3680"/>
              </a:lnSpc>
              <a:spcBef>
                <a:spcPct val="0"/>
              </a:spcBef>
            </a:pPr>
            <a:endParaRPr lang="en-US" sz="262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680"/>
              </a:lnSpc>
              <a:spcBef>
                <a:spcPct val="0"/>
              </a:spcBef>
            </a:pPr>
            <a:r>
              <a:rPr lang="en-US" sz="262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VisitWales (2025b). Home | Industry. [online] Visitwales.com. Available at: https://industry.visitwales.com/. </a:t>
            </a:r>
          </a:p>
          <a:p>
            <a:pPr algn="ctr">
              <a:lnSpc>
                <a:spcPts val="3680"/>
              </a:lnSpc>
              <a:spcBef>
                <a:spcPct val="0"/>
              </a:spcBef>
            </a:pPr>
            <a:endParaRPr lang="en-US" sz="262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680"/>
              </a:lnSpc>
              <a:spcBef>
                <a:spcPct val="0"/>
              </a:spcBef>
            </a:pPr>
            <a:r>
              <a:rPr lang="en-US" sz="262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Washington State University (2025). Industry Research: PESTEL Analysis. [online] Washington State University. Available at: https://libguides.libraries.wsu.edu/c.php?g=294263&amp;p=4358409.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Meet in Wales - Simon </dc:title>
  <cp:revision>3</cp:revision>
  <dcterms:created xsi:type="dcterms:W3CDTF">2006-08-16T00:00:00Z</dcterms:created>
  <dcterms:modified xsi:type="dcterms:W3CDTF">2026-01-27T13:40:03Z</dcterms:modified>
  <dc:identifier>DAG9u_p-Q1M</dc:identifier>
</cp:coreProperties>
</file>