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57" r:id="rId2"/>
    <p:sldId id="258" r:id="rId3"/>
    <p:sldId id="259" r:id="rId4"/>
    <p:sldId id="260" r:id="rId5"/>
    <p:sldId id="263" r:id="rId6"/>
    <p:sldId id="268" r:id="rId7"/>
    <p:sldId id="274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770E9-144E-4A57-9AB5-A8F78249C20E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1B62F8-A811-4FDD-8DB1-D57067EE51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1907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2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6502A384-A9FF-4CFA-A13E-97C405116893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106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FC78B40-09C8-4416-8B08-2B96C9A907DE}" type="slidenum">
              <a:rPr lang="en-GB">
                <a:latin typeface="Arial" charset="0"/>
                <a:cs typeface="Arial" charset="0"/>
              </a:rPr>
              <a:pPr/>
              <a:t>4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6400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69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D61D7550-30F4-4859-88BB-523E59237297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1369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589B776-2C26-4E88-94E0-BA5DCE9AF491}" type="slidenum">
              <a:rPr lang="en-GB">
                <a:latin typeface="Arial" charset="0"/>
                <a:cs typeface="Arial" charset="0"/>
              </a:rPr>
              <a:pPr/>
              <a:t>5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14443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4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0242A391-B2F3-4502-854E-B6C2D1700DFB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1984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CEA41B6-1D74-4B16-9947-04D70A83951F}" type="slidenum">
              <a:rPr lang="en-GB">
                <a:latin typeface="Arial" charset="0"/>
                <a:cs typeface="Arial" charset="0"/>
              </a:rPr>
              <a:pPr/>
              <a:t>6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48513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03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91923696-6ED2-4B9B-9DB9-50344A62102F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2803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FB247A1-5380-43BC-B057-FCB996ECBD0A}" type="slidenum">
              <a:rPr lang="en-GB">
                <a:latin typeface="Arial" charset="0"/>
                <a:cs typeface="Arial" charset="0"/>
              </a:rPr>
              <a:pPr/>
              <a:t>7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241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8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B60F03D3-B709-4148-8245-3768CD460956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008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457834-FB63-4114-90CA-65AFADC0445C}" type="slidenum">
              <a:rPr lang="en-GB">
                <a:latin typeface="Arial" charset="0"/>
                <a:cs typeface="Arial" charset="0"/>
              </a:rPr>
              <a:pPr/>
              <a:t>8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54709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10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89F49FB7-0DF7-4984-9487-4730F4510413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110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4D0DDE-DD77-4D83-A552-0239C82BAC45}" type="slidenum">
              <a:rPr lang="en-GB">
                <a:latin typeface="Arial" charset="0"/>
                <a:cs typeface="Arial" charset="0"/>
              </a:rPr>
              <a:pPr/>
              <a:t>9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0965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13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C6C3E581-7018-49DF-9841-7A3EE2D5E22C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213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33AE5C1-0F5D-4367-96D8-D64F5E87E16E}" type="slidenum">
              <a:rPr lang="en-GB">
                <a:latin typeface="Arial" charset="0"/>
                <a:cs typeface="Arial" charset="0"/>
              </a:rPr>
              <a:pPr/>
              <a:t>10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92330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22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F656114D-CDE0-49AC-B57A-34BCD76784ED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622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E432E1A-70A7-4E33-B482-12884CD72947}" type="slidenum">
              <a:rPr lang="en-GB">
                <a:latin typeface="Arial" charset="0"/>
                <a:cs typeface="Arial" charset="0"/>
              </a:rPr>
              <a:pPr/>
              <a:t>11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05201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9916EF76-6553-4AF3-9E4C-61C8608113FF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725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13143EE-FA96-44DC-A06A-BD56766A0513}" type="slidenum">
              <a:rPr lang="en-GB">
                <a:latin typeface="Arial" charset="0"/>
                <a:cs typeface="Arial" charset="0"/>
              </a:rPr>
              <a:pPr/>
              <a:t>12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59747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16C0F678-ECEB-4697-A1FD-82E4873E0DAD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827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1B131E-24D7-473B-84DB-A6401069A4C0}" type="slidenum">
              <a:rPr lang="en-GB">
                <a:latin typeface="Arial" charset="0"/>
                <a:cs typeface="Arial" charset="0"/>
              </a:rPr>
              <a:pPr/>
              <a:t>13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66927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29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761A7BF8-89AD-46AA-B1F0-243790CF9D0E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3929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8F43410-BC7C-4F4B-BFEB-30C65B446BA5}" type="slidenum">
              <a:rPr lang="en-GB">
                <a:latin typeface="Arial" charset="0"/>
                <a:cs typeface="Arial" charset="0"/>
              </a:rPr>
              <a:pPr/>
              <a:t>14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1505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51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FF6AF7A6-4218-4938-8634-05CD54450DED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4851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F615DF-8F0E-4B8E-9A95-7CA2F4844B3E}" type="slidenum">
              <a:rPr lang="en-GB">
                <a:latin typeface="Arial" charset="0"/>
                <a:cs typeface="Arial" charset="0"/>
              </a:rPr>
              <a:pPr/>
              <a:t>15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6083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53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5EDCE1EA-F52B-45FF-A6AA-8C42256E4A69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4953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87B331E-5D4B-406D-B0F9-8CAD6626BD06}" type="slidenum">
              <a:rPr lang="en-GB">
                <a:latin typeface="Arial" charset="0"/>
                <a:cs typeface="Arial" charset="0"/>
              </a:rPr>
              <a:pPr/>
              <a:t>16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30387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6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B88E4007-8A19-41E0-BBDA-886DAE0930E5}" type="datetime1">
              <a:rPr lang="en-GB">
                <a:latin typeface="Arial" charset="0"/>
                <a:cs typeface="Arial" charset="0"/>
              </a:rPr>
              <a:pPr/>
              <a:t>22/08/2016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45056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BDE319A-A17B-4F65-8D14-3D07D1C6E50A}" type="slidenum">
              <a:rPr lang="en-GB">
                <a:latin typeface="Arial" charset="0"/>
                <a:cs typeface="Arial" charset="0"/>
              </a:rPr>
              <a:pPr/>
              <a:t>17</a:t>
            </a:fld>
            <a:endParaRPr lang="en-GB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6962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96637"/>
      </p:ext>
    </p:extLst>
  </p:cSld>
  <p:clrMapOvr>
    <a:masterClrMapping/>
  </p:clrMapOvr>
  <p:transition spd="med">
    <p:rand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022844"/>
      </p:ext>
    </p:extLst>
  </p:cSld>
  <p:clrMapOvr>
    <a:masterClrMapping/>
  </p:clrMapOvr>
  <p:transition spd="med"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888570"/>
      </p:ext>
    </p:extLst>
  </p:cSld>
  <p:clrMapOvr>
    <a:masterClrMapping/>
  </p:clrMapOvr>
  <p:transition spd="med"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809103"/>
      </p:ext>
    </p:extLst>
  </p:cSld>
  <p:clrMapOvr>
    <a:masterClrMapping/>
  </p:clrMapOvr>
  <p:transition spd="med"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90938"/>
      </p:ext>
    </p:extLst>
  </p:cSld>
  <p:clrMapOvr>
    <a:masterClrMapping/>
  </p:clrMapOvr>
  <p:transition spd="med"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86891"/>
      </p:ext>
    </p:extLst>
  </p:cSld>
  <p:clrMapOvr>
    <a:masterClrMapping/>
  </p:clrMapOvr>
  <p:transition spd="med"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076836"/>
      </p:ext>
    </p:extLst>
  </p:cSld>
  <p:clrMapOvr>
    <a:masterClrMapping/>
  </p:clrMapOvr>
  <p:transition spd="med"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249237"/>
      </p:ext>
    </p:extLst>
  </p:cSld>
  <p:clrMapOvr>
    <a:masterClrMapping/>
  </p:clrMapOvr>
  <p:transition spd="med"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428285"/>
      </p:ext>
    </p:extLst>
  </p:cSld>
  <p:clrMapOvr>
    <a:masterClrMapping/>
  </p:clrMapOvr>
  <p:transition spd="med"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909933"/>
      </p:ext>
    </p:extLst>
  </p:cSld>
  <p:clrMapOvr>
    <a:masterClrMapping/>
  </p:clrMapOvr>
  <p:transition spd="med"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318845"/>
      </p:ext>
    </p:extLst>
  </p:cSld>
  <p:clrMapOvr>
    <a:masterClrMapping/>
  </p:clrMapOvr>
  <p:transition spd="med">
    <p:rand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dgm">
  <p:cSld name="Title and Diagram or Organization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638" y="298450"/>
            <a:ext cx="7618412" cy="3508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martArt Placeholder 2"/>
          <p:cNvSpPr>
            <a:spLocks noGrp="1"/>
          </p:cNvSpPr>
          <p:nvPr>
            <p:ph type="dgm" idx="1"/>
          </p:nvPr>
        </p:nvSpPr>
        <p:spPr>
          <a:xfrm>
            <a:off x="419100" y="1308100"/>
            <a:ext cx="8313738" cy="4883150"/>
          </a:xfrm>
        </p:spPr>
        <p:txBody>
          <a:bodyPr/>
          <a:lstStyle/>
          <a:p>
            <a:pPr lvl="0"/>
            <a:r>
              <a:rPr lang="en-US" noProof="0" smtClean="0"/>
              <a:t>Click icon to add SmartArt graphic</a:t>
            </a:r>
            <a:endParaRPr lang="en-GB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452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F4560C-451A-456B-98C5-F9B382A83431}" type="datetimeFigureOut">
              <a:rPr lang="en-GB" smtClean="0"/>
              <a:t>22/08/2016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A801E-C16D-4F24-8486-930748A15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8.wmf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9.wmf"/><Relationship Id="rId4" Type="http://schemas.openxmlformats.org/officeDocument/2006/relationships/oleObject" Target="../embeddings/oleObject2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43608" y="980728"/>
            <a:ext cx="8332788" cy="2215554"/>
          </a:xfrm>
        </p:spPr>
        <p:txBody>
          <a:bodyPr>
            <a:normAutofit/>
          </a:bodyPr>
          <a:lstStyle/>
          <a:p>
            <a:pPr eaLnBrk="1" hangingPunct="1">
              <a:buClr>
                <a:schemeClr val="tx1"/>
              </a:buClr>
            </a:pPr>
            <a:r>
              <a:rPr lang="en-GB" dirty="0" smtClean="0">
                <a:solidFill>
                  <a:schemeClr val="tx1"/>
                </a:solidFill>
              </a:rPr>
              <a:t>Problem Solving 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and </a:t>
            </a:r>
            <a:br>
              <a:rPr lang="en-GB" dirty="0" smtClean="0">
                <a:solidFill>
                  <a:schemeClr val="tx1"/>
                </a:solidFill>
              </a:rPr>
            </a:br>
            <a:r>
              <a:rPr lang="en-GB" dirty="0" smtClean="0">
                <a:solidFill>
                  <a:schemeClr val="tx1"/>
                </a:solidFill>
              </a:rPr>
              <a:t>Decision Making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9" name="Slide Number Placeholder 3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B0AE6228-B511-46E6-BA94-B4E901B34346}" type="slidenum">
              <a:rPr lang="en-GB">
                <a:latin typeface="Arial" charset="0"/>
                <a:cs typeface="Arial" charset="0"/>
              </a:rPr>
              <a:pPr/>
              <a:t>2</a:t>
            </a:fld>
            <a:endParaRPr lang="en-GB">
              <a:latin typeface="Arial" charset="0"/>
              <a:cs typeface="Arial" charset="0"/>
            </a:endParaRPr>
          </a:p>
        </p:txBody>
      </p:sp>
      <p:pic>
        <p:nvPicPr>
          <p:cNvPr id="214023" name="Picture 6"/>
          <p:cNvPicPr>
            <a:picLocks noChangeAspect="1" noChangeArrowheads="1"/>
          </p:cNvPicPr>
          <p:nvPr/>
        </p:nvPicPr>
        <p:blipFill>
          <a:blip r:embed="rId2" cstate="print"/>
          <a:srcRect l="18355" t="14781" r="15930" b="9238"/>
          <a:stretch>
            <a:fillRect/>
          </a:stretch>
        </p:blipFill>
        <p:spPr bwMode="auto">
          <a:xfrm>
            <a:off x="5155023" y="116632"/>
            <a:ext cx="3681610" cy="186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4025" name="Picture 9"/>
          <p:cNvPicPr>
            <a:picLocks noChangeAspect="1" noChangeArrowheads="1"/>
          </p:cNvPicPr>
          <p:nvPr/>
        </p:nvPicPr>
        <p:blipFill>
          <a:blip r:embed="rId3" cstate="print"/>
          <a:srcRect l="3125" t="9723" r="9521" b="18707"/>
          <a:stretch>
            <a:fillRect/>
          </a:stretch>
        </p:blipFill>
        <p:spPr bwMode="auto">
          <a:xfrm>
            <a:off x="4573555" y="2060848"/>
            <a:ext cx="3119437" cy="24100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4026" name="Picture 10"/>
          <p:cNvPicPr>
            <a:picLocks noChangeAspect="1" noChangeArrowheads="1"/>
          </p:cNvPicPr>
          <p:nvPr/>
        </p:nvPicPr>
        <p:blipFill>
          <a:blip r:embed="rId4" cstate="print"/>
          <a:srcRect l="13835" t="16667" r="20686" b="23221"/>
          <a:stretch>
            <a:fillRect/>
          </a:stretch>
        </p:blipFill>
        <p:spPr bwMode="auto">
          <a:xfrm>
            <a:off x="395536" y="116632"/>
            <a:ext cx="2227262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4027" name="Picture 12"/>
          <p:cNvPicPr>
            <a:picLocks noChangeAspect="1" noChangeArrowheads="1"/>
          </p:cNvPicPr>
          <p:nvPr/>
        </p:nvPicPr>
        <p:blipFill>
          <a:blip r:embed="rId5" cstate="print"/>
          <a:srcRect l="3125" t="7140" r="8333" b="12305"/>
          <a:stretch>
            <a:fillRect/>
          </a:stretch>
        </p:blipFill>
        <p:spPr bwMode="auto">
          <a:xfrm>
            <a:off x="179512" y="1783427"/>
            <a:ext cx="3600399" cy="2139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4028" name="Picture 13"/>
          <p:cNvPicPr>
            <a:picLocks noChangeAspect="1" noChangeArrowheads="1"/>
          </p:cNvPicPr>
          <p:nvPr/>
        </p:nvPicPr>
        <p:blipFill>
          <a:blip r:embed="rId6" cstate="print"/>
          <a:srcRect t="13464" b="12482"/>
          <a:stretch>
            <a:fillRect/>
          </a:stretch>
        </p:blipFill>
        <p:spPr bwMode="auto">
          <a:xfrm>
            <a:off x="0" y="4552850"/>
            <a:ext cx="9144000" cy="23025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5" name="Rectangle 3"/>
          <p:cNvSpPr>
            <a:spLocks noGrp="1" noChangeArrowheads="1"/>
          </p:cNvSpPr>
          <p:nvPr>
            <p:ph idx="1"/>
          </p:nvPr>
        </p:nvSpPr>
        <p:spPr>
          <a:xfrm>
            <a:off x="1058862" y="260648"/>
            <a:ext cx="8085138" cy="4883150"/>
          </a:xfrm>
        </p:spPr>
        <p:txBody>
          <a:bodyPr>
            <a:normAutofit/>
          </a:bodyPr>
          <a:lstStyle/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 smtClean="0"/>
              <a:t> </a:t>
            </a:r>
            <a:endParaRPr lang="en-GB" dirty="0" smtClean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 smtClean="0"/>
              <a:t>Objectives are:</a:t>
            </a:r>
            <a:endParaRPr lang="en-GB" dirty="0" smtClean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 smtClean="0">
                <a:latin typeface="Symbol" pitchFamily="18" charset="2"/>
              </a:rPr>
              <a:t>·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GB" dirty="0" smtClean="0"/>
              <a:t>Identifying a Problem.</a:t>
            </a:r>
            <a:endParaRPr lang="en-GB" dirty="0" smtClean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 smtClean="0">
                <a:latin typeface="Symbol" pitchFamily="18" charset="2"/>
              </a:rPr>
              <a:t>·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  </a:t>
            </a:r>
            <a:r>
              <a:rPr lang="en-GB" dirty="0" smtClean="0"/>
              <a:t>Understanding the root cause along with the cause &amp; effect  relationship.</a:t>
            </a:r>
            <a:endParaRPr lang="en-GB" dirty="0" smtClean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 smtClean="0">
                <a:latin typeface="Symbol" pitchFamily="18" charset="2"/>
              </a:rPr>
              <a:t>·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  </a:t>
            </a:r>
            <a:r>
              <a:rPr lang="en-GB" dirty="0" smtClean="0"/>
              <a:t>Evaluating options.</a:t>
            </a:r>
            <a:endParaRPr lang="en-GB" dirty="0" smtClean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r>
              <a:rPr lang="en-GB" dirty="0" smtClean="0">
                <a:latin typeface="Symbol" pitchFamily="18" charset="2"/>
              </a:rPr>
              <a:t>·</a:t>
            </a:r>
            <a:r>
              <a:rPr lang="en-GB" dirty="0" smtClean="0">
                <a:latin typeface="Times New Roman" pitchFamily="18" charset="0"/>
                <a:cs typeface="Times New Roman" pitchFamily="18" charset="0"/>
              </a:rPr>
              <a:t>  </a:t>
            </a:r>
            <a:r>
              <a:rPr lang="en-GB" dirty="0" smtClean="0"/>
              <a:t>Identifying an effective &amp; achievable solution/s.</a:t>
            </a:r>
            <a:endParaRPr lang="en-GB" dirty="0" smtClean="0">
              <a:cs typeface="Times New Roman" pitchFamily="18" charset="0"/>
            </a:endParaRPr>
          </a:p>
          <a:p>
            <a:pPr eaLnBrk="1" hangingPunct="1">
              <a:buClr>
                <a:schemeClr val="tx1"/>
              </a:buClr>
              <a:buFontTx/>
              <a:buNone/>
            </a:pPr>
            <a:endParaRPr lang="en-GB" dirty="0" smtClean="0"/>
          </a:p>
        </p:txBody>
      </p:sp>
      <p:sp>
        <p:nvSpPr>
          <p:cNvPr id="21504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6734A89-B83A-4859-BA51-66AF905FC6C0}" type="slidenum">
              <a:rPr lang="en-GB">
                <a:latin typeface="Arial" charset="0"/>
                <a:cs typeface="Arial" charset="0"/>
              </a:rPr>
              <a:pPr/>
              <a:t>3</a:t>
            </a:fld>
            <a:endParaRPr lang="en-GB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7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89411CFF-298C-44BA-9ABD-DF961C2A20E4}" type="slidenum">
              <a:rPr lang="en-GB">
                <a:latin typeface="Arial" charset="0"/>
                <a:cs typeface="Arial" charset="0"/>
              </a:rPr>
              <a:pPr/>
              <a:t>4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1607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0738" y="620713"/>
            <a:ext cx="8323262" cy="4773612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 smtClean="0"/>
              <a:t>Introduction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 smtClean="0"/>
              <a:t>What is a problem? 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dirty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 smtClean="0"/>
              <a:t>What problems do you face?         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b="1" dirty="0" smtClean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 smtClean="0"/>
              <a:t>How do you tackle these?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dirty="0" smtClean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 smtClean="0"/>
              <a:t>What issues do you face when dealing with reoccurring problems? 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dirty="0" smtClean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 smtClean="0"/>
              <a:t>What is a decision? 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dirty="0" smtClean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 smtClean="0"/>
              <a:t>How do you make decisions? </a:t>
            </a:r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endParaRPr lang="en-GB" dirty="0" smtClean="0"/>
          </a:p>
          <a:p>
            <a:pPr lvl="1" eaLnBrk="1" hangingPunct="1">
              <a:lnSpc>
                <a:spcPct val="90000"/>
              </a:lnSpc>
              <a:buClr>
                <a:schemeClr val="tx1"/>
              </a:buClr>
            </a:pPr>
            <a:r>
              <a:rPr lang="en-GB" dirty="0" smtClean="0"/>
              <a:t>Do you feel confident to make decisions?  </a:t>
            </a:r>
            <a:r>
              <a:rPr lang="en-GB" dirty="0" smtClean="0">
                <a:solidFill>
                  <a:schemeClr val="folHlink"/>
                </a:solidFill>
              </a:rPr>
              <a:t> </a:t>
            </a:r>
            <a:endParaRPr lang="en-GB" b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9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E7F944A4-5EFE-46E3-8DB1-7F1DC630CB3A}" type="slidenum">
              <a:rPr lang="en-GB">
                <a:latin typeface="Arial" charset="0"/>
                <a:cs typeface="Arial" charset="0"/>
              </a:rPr>
              <a:pPr/>
              <a:t>5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1914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0738" y="620713"/>
            <a:ext cx="8323262" cy="4773612"/>
          </a:xfrm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dirty="0" smtClean="0"/>
              <a:t>Circles of Influence</a:t>
            </a:r>
          </a:p>
          <a:p>
            <a:pPr eaLnBrk="1" hangingPunct="1">
              <a:buClr>
                <a:schemeClr val="tx1"/>
              </a:buClr>
            </a:pPr>
            <a:r>
              <a:rPr lang="en-GB" dirty="0" smtClean="0"/>
              <a:t>Cause and Effect</a:t>
            </a:r>
          </a:p>
          <a:p>
            <a:pPr eaLnBrk="1" hangingPunct="1">
              <a:buClr>
                <a:schemeClr val="tx1"/>
              </a:buClr>
            </a:pPr>
            <a:r>
              <a:rPr lang="en-GB" dirty="0" smtClean="0"/>
              <a:t>Solutions</a:t>
            </a:r>
          </a:p>
          <a:p>
            <a:pPr eaLnBrk="1" hangingPunct="1">
              <a:buClr>
                <a:schemeClr val="tx1"/>
              </a:buClr>
            </a:pPr>
            <a:r>
              <a:rPr lang="en-GB" dirty="0" smtClean="0"/>
              <a:t>Tools:</a:t>
            </a:r>
          </a:p>
          <a:p>
            <a:pPr lvl="1" eaLnBrk="1" hangingPunct="1">
              <a:buClr>
                <a:schemeClr val="tx1"/>
              </a:buClr>
            </a:pPr>
            <a:r>
              <a:rPr lang="en-GB" dirty="0" smtClean="0"/>
              <a:t>Root Cause and 5 Why’s </a:t>
            </a:r>
          </a:p>
          <a:p>
            <a:pPr lvl="1" eaLnBrk="1" hangingPunct="1">
              <a:buClr>
                <a:schemeClr val="tx1"/>
              </a:buClr>
            </a:pPr>
            <a:r>
              <a:rPr lang="en-GB" dirty="0" smtClean="0"/>
              <a:t>Incident Mapping</a:t>
            </a:r>
          </a:p>
          <a:p>
            <a:pPr lvl="1" eaLnBrk="1" hangingPunct="1">
              <a:buClr>
                <a:schemeClr val="tx1"/>
              </a:buClr>
            </a:pPr>
            <a:r>
              <a:rPr lang="en-GB" dirty="0" smtClean="0"/>
              <a:t>Effective Questioning Skills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3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E75FA91F-26D3-4345-93DC-4B64A759015E}" type="slidenum">
              <a:rPr lang="en-GB">
                <a:latin typeface="Arial" charset="0"/>
                <a:cs typeface="Arial" charset="0"/>
              </a:rPr>
              <a:pPr/>
              <a:t>6</a:t>
            </a:fld>
            <a:endParaRPr lang="en-GB">
              <a:latin typeface="Arial" charset="0"/>
              <a:cs typeface="Arial" charset="0"/>
            </a:endParaRPr>
          </a:p>
        </p:txBody>
      </p:sp>
      <p:grpSp>
        <p:nvGrpSpPr>
          <p:cNvPr id="2" name="Group 20"/>
          <p:cNvGrpSpPr>
            <a:grpSpLocks/>
          </p:cNvGrpSpPr>
          <p:nvPr/>
        </p:nvGrpSpPr>
        <p:grpSpPr bwMode="auto">
          <a:xfrm>
            <a:off x="1087319" y="278284"/>
            <a:ext cx="7811940" cy="5276106"/>
            <a:chOff x="-60" y="653"/>
            <a:chExt cx="4769" cy="3151"/>
          </a:xfrm>
        </p:grpSpPr>
        <p:sp>
          <p:nvSpPr>
            <p:cNvPr id="10" name="Oval 9"/>
            <p:cNvSpPr/>
            <p:nvPr/>
          </p:nvSpPr>
          <p:spPr>
            <a:xfrm>
              <a:off x="1057" y="653"/>
              <a:ext cx="3652" cy="3151"/>
            </a:xfrm>
            <a:prstGeom prst="ellipse">
              <a:avLst/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en-GB" sz="1800"/>
            </a:p>
          </p:txBody>
        </p:sp>
        <p:sp>
          <p:nvSpPr>
            <p:cNvPr id="4" name="Oval 3"/>
            <p:cNvSpPr>
              <a:spLocks noChangeArrowheads="1"/>
            </p:cNvSpPr>
            <p:nvPr/>
          </p:nvSpPr>
          <p:spPr bwMode="auto">
            <a:xfrm>
              <a:off x="1559" y="1016"/>
              <a:ext cx="2582" cy="2447"/>
            </a:xfrm>
            <a:prstGeom prst="ellipse">
              <a:avLst/>
            </a:prstGeom>
            <a:solidFill>
              <a:schemeClr val="tx2"/>
            </a:solidFill>
            <a:ln w="25400" algn="ctr">
              <a:solidFill>
                <a:srgbClr val="001D30"/>
              </a:solidFill>
              <a:round/>
              <a:headEnd/>
              <a:tailEnd/>
            </a:ln>
          </p:spPr>
          <p:txBody>
            <a:bodyPr anchor="ctr"/>
            <a:lstStyle/>
            <a:p>
              <a:pPr>
                <a:defRPr/>
              </a:pPr>
              <a:endParaRPr lang="en-GB" sz="1800">
                <a:solidFill>
                  <a:schemeClr val="lt1"/>
                </a:solidFill>
                <a:latin typeface="+mn-lt"/>
                <a:cs typeface="+mn-cs"/>
              </a:endParaRPr>
            </a:p>
          </p:txBody>
        </p:sp>
        <p:sp>
          <p:nvSpPr>
            <p:cNvPr id="5" name="Oval 4"/>
            <p:cNvSpPr/>
            <p:nvPr/>
          </p:nvSpPr>
          <p:spPr>
            <a:xfrm>
              <a:off x="2059" y="1514"/>
              <a:ext cx="1540" cy="1409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>
                <a:defRPr/>
              </a:pPr>
              <a:endParaRPr lang="en-GB" sz="1800"/>
            </a:p>
          </p:txBody>
        </p:sp>
        <p:sp>
          <p:nvSpPr>
            <p:cNvPr id="225291" name="TextBox 5"/>
            <p:cNvSpPr txBox="1">
              <a:spLocks noChangeArrowheads="1"/>
            </p:cNvSpPr>
            <p:nvPr/>
          </p:nvSpPr>
          <p:spPr bwMode="auto">
            <a:xfrm>
              <a:off x="2465" y="1701"/>
              <a:ext cx="833" cy="1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800" b="1">
                  <a:solidFill>
                    <a:schemeClr val="folHlink"/>
                  </a:solidFill>
                </a:rPr>
                <a:t>Things I can do myself</a:t>
              </a:r>
            </a:p>
            <a:p>
              <a:endParaRPr lang="en-GB" sz="1800" b="1">
                <a:solidFill>
                  <a:schemeClr val="folHlink"/>
                </a:solidFill>
              </a:endParaRPr>
            </a:p>
            <a:p>
              <a:r>
                <a:rPr lang="en-GB" sz="1800" b="1"/>
                <a:t>Maximum Influence</a:t>
              </a:r>
            </a:p>
          </p:txBody>
        </p:sp>
        <p:sp>
          <p:nvSpPr>
            <p:cNvPr id="225292" name="TextBox 6"/>
            <p:cNvSpPr txBox="1">
              <a:spLocks noChangeArrowheads="1"/>
            </p:cNvSpPr>
            <p:nvPr/>
          </p:nvSpPr>
          <p:spPr bwMode="auto">
            <a:xfrm>
              <a:off x="-60" y="1675"/>
              <a:ext cx="1957" cy="404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800" b="1" dirty="0">
                  <a:solidFill>
                    <a:schemeClr val="folHlink"/>
                  </a:solidFill>
                </a:rPr>
                <a:t>Things I can do with the help of others</a:t>
              </a:r>
            </a:p>
          </p:txBody>
        </p:sp>
        <p:sp>
          <p:nvSpPr>
            <p:cNvPr id="225293" name="TextBox 7"/>
            <p:cNvSpPr txBox="1">
              <a:spLocks noChangeArrowheads="1"/>
            </p:cNvSpPr>
            <p:nvPr/>
          </p:nvSpPr>
          <p:spPr bwMode="auto">
            <a:xfrm>
              <a:off x="1600" y="2965"/>
              <a:ext cx="2457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800" b="1">
                  <a:solidFill>
                    <a:schemeClr val="bg1"/>
                  </a:solidFill>
                </a:rPr>
                <a:t>Medium Influence</a:t>
              </a:r>
            </a:p>
          </p:txBody>
        </p:sp>
        <p:sp>
          <p:nvSpPr>
            <p:cNvPr id="225294" name="TextBox 10"/>
            <p:cNvSpPr txBox="1">
              <a:spLocks noChangeArrowheads="1"/>
            </p:cNvSpPr>
            <p:nvPr/>
          </p:nvSpPr>
          <p:spPr bwMode="auto">
            <a:xfrm>
              <a:off x="-41" y="872"/>
              <a:ext cx="1859" cy="404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l"/>
              <a:r>
                <a:rPr lang="en-GB" sz="1800" b="1" dirty="0">
                  <a:solidFill>
                    <a:schemeClr val="folHlink"/>
                  </a:solidFill>
                </a:rPr>
                <a:t>Things that can only be done by others</a:t>
              </a:r>
            </a:p>
          </p:txBody>
        </p:sp>
        <p:sp>
          <p:nvSpPr>
            <p:cNvPr id="225295" name="TextBox 11"/>
            <p:cNvSpPr txBox="1">
              <a:spLocks noChangeArrowheads="1"/>
            </p:cNvSpPr>
            <p:nvPr/>
          </p:nvSpPr>
          <p:spPr bwMode="auto">
            <a:xfrm>
              <a:off x="2148" y="3512"/>
              <a:ext cx="1785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l"/>
              <a:r>
                <a:rPr lang="en-GB" sz="1800" b="1">
                  <a:solidFill>
                    <a:schemeClr val="bg1"/>
                  </a:solidFill>
                </a:rPr>
                <a:t>Minimum Influence</a:t>
              </a:r>
            </a:p>
          </p:txBody>
        </p:sp>
      </p:grpSp>
      <p:sp>
        <p:nvSpPr>
          <p:cNvPr id="225287" name="Text Box 15"/>
          <p:cNvSpPr txBox="1">
            <a:spLocks noChangeArrowheads="1"/>
          </p:cNvSpPr>
          <p:nvPr/>
        </p:nvSpPr>
        <p:spPr bwMode="auto">
          <a:xfrm>
            <a:off x="-97019" y="4089128"/>
            <a:ext cx="3032125" cy="146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1800" dirty="0"/>
              <a:t>Circles of Influences:</a:t>
            </a:r>
          </a:p>
          <a:p>
            <a:pPr algn="l">
              <a:buFontTx/>
              <a:buChar char="•"/>
            </a:pPr>
            <a:r>
              <a:rPr lang="en-US" sz="1800" dirty="0"/>
              <a:t> How does this affect me? </a:t>
            </a:r>
          </a:p>
          <a:p>
            <a:pPr algn="l">
              <a:buFontTx/>
              <a:buChar char="•"/>
            </a:pPr>
            <a:r>
              <a:rPr lang="en-US" sz="1800" dirty="0"/>
              <a:t> How do I influence others?</a:t>
            </a:r>
          </a:p>
          <a:p>
            <a:pPr algn="l"/>
            <a:r>
              <a:rPr lang="en-US" sz="1800" dirty="0"/>
              <a:t> </a:t>
            </a:r>
          </a:p>
          <a:p>
            <a:pPr algn="l"/>
            <a:endParaRPr lang="en-US" sz="1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7BA2173D-6240-4973-8836-84E703B33420}" type="slidenum">
              <a:rPr lang="en-GB">
                <a:latin typeface="Arial" charset="0"/>
                <a:cs typeface="Arial" charset="0"/>
              </a:rPr>
              <a:pPr/>
              <a:t>7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614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724900" cy="1295400"/>
          </a:xfrm>
          <a:noFill/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 smtClean="0"/>
              <a:t> </a:t>
            </a:r>
          </a:p>
        </p:txBody>
      </p:sp>
      <p:sp>
        <p:nvSpPr>
          <p:cNvPr id="6150" name="Text Box 3"/>
          <p:cNvSpPr txBox="1">
            <a:spLocks noChangeArrowheads="1"/>
          </p:cNvSpPr>
          <p:nvPr/>
        </p:nvSpPr>
        <p:spPr bwMode="auto">
          <a:xfrm>
            <a:off x="1187624" y="571932"/>
            <a:ext cx="54721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/>
            <a:r>
              <a:rPr lang="en-GB" sz="2000" b="1" dirty="0"/>
              <a:t>But why follow a Problem Solving Process?</a:t>
            </a:r>
          </a:p>
          <a:p>
            <a:pPr algn="l" eaLnBrk="0" hangingPunct="0"/>
            <a:r>
              <a:rPr lang="en-GB" sz="2000" b="1" dirty="0"/>
              <a:t>I already know the cause &amp; solution…</a:t>
            </a:r>
          </a:p>
        </p:txBody>
      </p:sp>
      <p:sp>
        <p:nvSpPr>
          <p:cNvPr id="6151" name="Text Box 4"/>
          <p:cNvSpPr txBox="1">
            <a:spLocks noChangeArrowheads="1"/>
          </p:cNvSpPr>
          <p:nvPr/>
        </p:nvSpPr>
        <p:spPr bwMode="auto">
          <a:xfrm>
            <a:off x="625475" y="160337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/>
            <a:endParaRPr lang="en-US" sz="1800">
              <a:solidFill>
                <a:schemeClr val="accent2"/>
              </a:solidFill>
            </a:endParaRPr>
          </a:p>
        </p:txBody>
      </p:sp>
      <p:sp>
        <p:nvSpPr>
          <p:cNvPr id="6152" name="Text Box 5"/>
          <p:cNvSpPr txBox="1">
            <a:spLocks noChangeArrowheads="1"/>
          </p:cNvSpPr>
          <p:nvPr/>
        </p:nvSpPr>
        <p:spPr bwMode="auto">
          <a:xfrm>
            <a:off x="1016332" y="1507114"/>
            <a:ext cx="5160285" cy="3816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 eaLnBrk="0" hangingPunct="0">
              <a:buFontTx/>
              <a:buChar char="•"/>
            </a:pPr>
            <a:r>
              <a:rPr lang="en-GB" sz="2200" dirty="0"/>
              <a:t>  Many of our problems are not new. </a:t>
            </a:r>
          </a:p>
          <a:p>
            <a:pPr algn="l" eaLnBrk="0" hangingPunct="0">
              <a:buFontTx/>
              <a:buChar char="•"/>
            </a:pPr>
            <a:endParaRPr lang="en-GB" sz="2200" dirty="0"/>
          </a:p>
          <a:p>
            <a:pPr algn="l" eaLnBrk="0" hangingPunct="0">
              <a:buFontTx/>
              <a:buChar char="•"/>
            </a:pPr>
            <a:r>
              <a:rPr lang="en-GB" sz="2200" dirty="0"/>
              <a:t>  Previous solutions have not resolved the problem.</a:t>
            </a:r>
          </a:p>
          <a:p>
            <a:pPr algn="l" eaLnBrk="0" hangingPunct="0">
              <a:buFontTx/>
              <a:buChar char="•"/>
            </a:pPr>
            <a:endParaRPr lang="en-GB" sz="2200" dirty="0"/>
          </a:p>
          <a:p>
            <a:pPr algn="l" eaLnBrk="0" hangingPunct="0">
              <a:buFontTx/>
              <a:buChar char="•"/>
            </a:pPr>
            <a:r>
              <a:rPr lang="en-GB" sz="2200" dirty="0"/>
              <a:t>  Effective problem solving combines analytical thinking with creative thinking.  </a:t>
            </a:r>
          </a:p>
          <a:p>
            <a:pPr algn="l" eaLnBrk="0" hangingPunct="0">
              <a:buFontTx/>
              <a:buChar char="•"/>
            </a:pPr>
            <a:endParaRPr lang="en-GB" sz="2200" dirty="0"/>
          </a:p>
          <a:p>
            <a:pPr algn="l" eaLnBrk="0" hangingPunct="0">
              <a:buFontTx/>
              <a:buChar char="•"/>
            </a:pPr>
            <a:r>
              <a:rPr lang="en-GB" sz="2200" dirty="0"/>
              <a:t>  Not following process &amp; you risk jumping to cause and not identifying the real root cause of the problem.</a:t>
            </a:r>
          </a:p>
        </p:txBody>
      </p:sp>
      <p:sp>
        <p:nvSpPr>
          <p:cNvPr id="6153" name="AutoShape 6"/>
          <p:cNvSpPr>
            <a:spLocks noChangeArrowheads="1"/>
          </p:cNvSpPr>
          <p:nvPr/>
        </p:nvSpPr>
        <p:spPr bwMode="auto">
          <a:xfrm>
            <a:off x="6079505" y="981003"/>
            <a:ext cx="2792412" cy="1008063"/>
          </a:xfrm>
          <a:prstGeom prst="wedgeRoundRectCallout">
            <a:avLst>
              <a:gd name="adj1" fmla="val -9528"/>
              <a:gd name="adj2" fmla="val 100079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 sz="1800" dirty="0"/>
          </a:p>
          <a:p>
            <a:pPr eaLnBrk="0" hangingPunct="0"/>
            <a:r>
              <a:rPr lang="en-GB" sz="1800" dirty="0">
                <a:solidFill>
                  <a:schemeClr val="bg1"/>
                </a:solidFill>
              </a:rPr>
              <a:t>I’m sick of dealing with </a:t>
            </a:r>
          </a:p>
          <a:p>
            <a:pPr eaLnBrk="0" hangingPunct="0"/>
            <a:r>
              <a:rPr lang="en-GB" sz="1800" dirty="0">
                <a:solidFill>
                  <a:schemeClr val="bg1"/>
                </a:solidFill>
              </a:rPr>
              <a:t>this problem day after day!!</a:t>
            </a:r>
          </a:p>
          <a:p>
            <a:pPr eaLnBrk="0" hangingPunct="0"/>
            <a:endParaRPr lang="en-GB" sz="1800" dirty="0"/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05816282"/>
              </p:ext>
            </p:extLst>
          </p:nvPr>
        </p:nvGraphicFramePr>
        <p:xfrm>
          <a:off x="6456340" y="2347492"/>
          <a:ext cx="2390775" cy="2705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Clip" r:id="rId4" imgW="3762000" imgH="3514320" progId="MS_ClipArt_Gallery.2">
                  <p:embed/>
                </p:oleObj>
              </mc:Choice>
              <mc:Fallback>
                <p:oleObj name="Clip" r:id="rId4" imgW="3762000" imgH="3514320" progId="MS_ClipArt_Gallery.2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56340" y="2347492"/>
                        <a:ext cx="2390775" cy="27051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54" name="Text Box 8"/>
          <p:cNvSpPr txBox="1">
            <a:spLocks noChangeArrowheads="1"/>
          </p:cNvSpPr>
          <p:nvPr/>
        </p:nvSpPr>
        <p:spPr bwMode="auto">
          <a:xfrm>
            <a:off x="6383324" y="5052592"/>
            <a:ext cx="2532063" cy="6413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800" dirty="0">
                <a:solidFill>
                  <a:schemeClr val="bg1"/>
                </a:solidFill>
              </a:rPr>
              <a:t>Not having the right spares</a:t>
            </a:r>
          </a:p>
        </p:txBody>
      </p:sp>
      <p:sp>
        <p:nvSpPr>
          <p:cNvPr id="6155" name="Rectangle 2"/>
          <p:cNvSpPr txBox="1">
            <a:spLocks noChangeArrowheads="1"/>
          </p:cNvSpPr>
          <p:nvPr/>
        </p:nvSpPr>
        <p:spPr bwMode="auto">
          <a:xfrm>
            <a:off x="1016333" y="144390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6859DF95-7D75-41EB-A85B-90487E7A29A5}" type="slidenum">
              <a:rPr lang="en-GB">
                <a:latin typeface="Arial" charset="0"/>
                <a:cs typeface="Arial" charset="0"/>
              </a:rPr>
              <a:pPr/>
              <a:t>8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717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724900" cy="1295400"/>
          </a:xfrm>
          <a:noFill/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 smtClean="0"/>
              <a:t> </a:t>
            </a:r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1714889"/>
              </p:ext>
            </p:extLst>
          </p:nvPr>
        </p:nvGraphicFramePr>
        <p:xfrm>
          <a:off x="323528" y="473869"/>
          <a:ext cx="8658225" cy="487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0" name="MindManager Document" r:id="rId4" imgW="8222400" imgH="4633200" progId="MindmanDoc">
                  <p:embed/>
                </p:oleObj>
              </mc:Choice>
              <mc:Fallback>
                <p:oleObj name="MindManager Document" r:id="rId4" imgW="8222400" imgH="4633200" progId="MindmanDoc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3528" y="473869"/>
                        <a:ext cx="8658225" cy="487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4" name="Rectangle 2"/>
          <p:cNvSpPr txBox="1">
            <a:spLocks noChangeArrowheads="1"/>
          </p:cNvSpPr>
          <p:nvPr/>
        </p:nvSpPr>
        <p:spPr bwMode="auto">
          <a:xfrm>
            <a:off x="1331640" y="292100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</a:p>
          <a:p>
            <a:pPr algn="l"/>
            <a:r>
              <a:rPr lang="en-GB" sz="2200" dirty="0">
                <a:solidFill>
                  <a:schemeClr val="tx2"/>
                </a:solidFill>
              </a:rPr>
              <a:t>PDCA Process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9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9293CA93-1692-4747-95F4-C22DE84C048B}" type="slidenum">
              <a:rPr lang="en-GB">
                <a:latin typeface="Arial" charset="0"/>
                <a:cs typeface="Arial" charset="0"/>
              </a:rPr>
              <a:pPr/>
              <a:t>9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34500" name="Text Box 2"/>
          <p:cNvSpPr txBox="1">
            <a:spLocks noChangeArrowheads="1"/>
          </p:cNvSpPr>
          <p:nvPr/>
        </p:nvSpPr>
        <p:spPr bwMode="auto">
          <a:xfrm>
            <a:off x="750888" y="17922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/>
            <a:endParaRPr lang="en-US" sz="1800"/>
          </a:p>
        </p:txBody>
      </p:sp>
      <p:sp>
        <p:nvSpPr>
          <p:cNvPr id="234501" name="Text Box 3"/>
          <p:cNvSpPr txBox="1">
            <a:spLocks noChangeArrowheads="1"/>
          </p:cNvSpPr>
          <p:nvPr/>
        </p:nvSpPr>
        <p:spPr bwMode="auto">
          <a:xfrm>
            <a:off x="211138" y="1752600"/>
            <a:ext cx="8655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800"/>
              <a:t> </a:t>
            </a:r>
          </a:p>
        </p:txBody>
      </p:sp>
      <p:sp>
        <p:nvSpPr>
          <p:cNvPr id="234502" name="Text Box 6"/>
          <p:cNvSpPr txBox="1">
            <a:spLocks noChangeArrowheads="1"/>
          </p:cNvSpPr>
          <p:nvPr/>
        </p:nvSpPr>
        <p:spPr bwMode="auto">
          <a:xfrm>
            <a:off x="750888" y="179228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/>
            <a:endParaRPr lang="en-US" sz="1800"/>
          </a:p>
        </p:txBody>
      </p:sp>
      <p:grpSp>
        <p:nvGrpSpPr>
          <p:cNvPr id="2" name="Group 25"/>
          <p:cNvGrpSpPr>
            <a:grpSpLocks/>
          </p:cNvGrpSpPr>
          <p:nvPr/>
        </p:nvGrpSpPr>
        <p:grpSpPr bwMode="auto">
          <a:xfrm>
            <a:off x="926979" y="716458"/>
            <a:ext cx="7458075" cy="4919662"/>
            <a:chOff x="470" y="1057"/>
            <a:chExt cx="4698" cy="3064"/>
          </a:xfrm>
        </p:grpSpPr>
        <p:sp>
          <p:nvSpPr>
            <p:cNvPr id="234506" name="Oval 8"/>
            <p:cNvSpPr>
              <a:spLocks noChangeArrowheads="1"/>
            </p:cNvSpPr>
            <p:nvPr/>
          </p:nvSpPr>
          <p:spPr bwMode="auto">
            <a:xfrm>
              <a:off x="1875" y="1557"/>
              <a:ext cx="2064" cy="2064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 sz="1800" b="1">
                <a:solidFill>
                  <a:schemeClr val="accent2"/>
                </a:solidFill>
              </a:endParaRPr>
            </a:p>
          </p:txBody>
        </p:sp>
        <p:sp>
          <p:nvSpPr>
            <p:cNvPr id="234507" name="Line 9"/>
            <p:cNvSpPr>
              <a:spLocks noChangeShapeType="1"/>
            </p:cNvSpPr>
            <p:nvPr/>
          </p:nvSpPr>
          <p:spPr bwMode="auto">
            <a:xfrm>
              <a:off x="1921" y="2541"/>
              <a:ext cx="2016" cy="0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4508" name="Line 10"/>
            <p:cNvSpPr>
              <a:spLocks noChangeShapeType="1"/>
            </p:cNvSpPr>
            <p:nvPr/>
          </p:nvSpPr>
          <p:spPr bwMode="auto">
            <a:xfrm flipV="1">
              <a:off x="2929" y="1581"/>
              <a:ext cx="0" cy="2016"/>
            </a:xfrm>
            <a:prstGeom prst="line">
              <a:avLst/>
            </a:prstGeom>
            <a:noFill/>
            <a:ln w="50800">
              <a:solidFill>
                <a:schemeClr val="tx1"/>
              </a:solidFill>
              <a:round/>
              <a:headEnd type="none" w="sm" len="sm"/>
              <a:tailEnd type="none" w="sm" len="sm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4509" name="Rectangle 11"/>
            <p:cNvSpPr>
              <a:spLocks noChangeArrowheads="1"/>
            </p:cNvSpPr>
            <p:nvPr/>
          </p:nvSpPr>
          <p:spPr bwMode="auto">
            <a:xfrm>
              <a:off x="2967" y="1916"/>
              <a:ext cx="724" cy="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3600" b="1"/>
                <a:t>Plan</a:t>
              </a:r>
            </a:p>
          </p:txBody>
        </p:sp>
        <p:sp>
          <p:nvSpPr>
            <p:cNvPr id="234510" name="Rectangle 12"/>
            <p:cNvSpPr>
              <a:spLocks noChangeArrowheads="1"/>
            </p:cNvSpPr>
            <p:nvPr/>
          </p:nvSpPr>
          <p:spPr bwMode="auto">
            <a:xfrm>
              <a:off x="3111" y="2752"/>
              <a:ext cx="543" cy="3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2075" tIns="46038" rIns="92075" bIns="46038">
              <a:spAutoFit/>
            </a:bodyPr>
            <a:lstStyle/>
            <a:p>
              <a:pPr algn="l" eaLnBrk="0" hangingPunct="0"/>
              <a:r>
                <a:rPr lang="en-GB" sz="3600" b="1"/>
                <a:t>Do</a:t>
              </a:r>
            </a:p>
          </p:txBody>
        </p:sp>
        <p:sp>
          <p:nvSpPr>
            <p:cNvPr id="234511" name="Rectangle 13"/>
            <p:cNvSpPr>
              <a:spLocks noChangeArrowheads="1"/>
            </p:cNvSpPr>
            <p:nvPr/>
          </p:nvSpPr>
          <p:spPr bwMode="auto">
            <a:xfrm>
              <a:off x="1958" y="2732"/>
              <a:ext cx="980" cy="3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3600" b="1"/>
                <a:t>Check</a:t>
              </a:r>
            </a:p>
          </p:txBody>
        </p:sp>
        <p:sp>
          <p:nvSpPr>
            <p:cNvPr id="234512" name="Rectangle 14"/>
            <p:cNvSpPr>
              <a:spLocks noChangeArrowheads="1"/>
            </p:cNvSpPr>
            <p:nvPr/>
          </p:nvSpPr>
          <p:spPr bwMode="auto">
            <a:xfrm>
              <a:off x="2199" y="1916"/>
              <a:ext cx="580" cy="4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3600" b="1"/>
                <a:t>Act</a:t>
              </a:r>
            </a:p>
          </p:txBody>
        </p:sp>
        <p:sp>
          <p:nvSpPr>
            <p:cNvPr id="234513" name="AutoShape 15"/>
            <p:cNvSpPr>
              <a:spLocks noChangeArrowheads="1"/>
            </p:cNvSpPr>
            <p:nvPr/>
          </p:nvSpPr>
          <p:spPr bwMode="auto">
            <a:xfrm>
              <a:off x="2645" y="1057"/>
              <a:ext cx="904" cy="376"/>
            </a:xfrm>
            <a:prstGeom prst="rightArrow">
              <a:avLst>
                <a:gd name="adj1" fmla="val 50000"/>
                <a:gd name="adj2" fmla="val 120224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 sz="1800" b="1">
                <a:solidFill>
                  <a:schemeClr val="accent2"/>
                </a:solidFill>
              </a:endParaRPr>
            </a:p>
          </p:txBody>
        </p:sp>
        <p:sp>
          <p:nvSpPr>
            <p:cNvPr id="234514" name="AutoShape 16"/>
            <p:cNvSpPr>
              <a:spLocks noChangeArrowheads="1"/>
            </p:cNvSpPr>
            <p:nvPr/>
          </p:nvSpPr>
          <p:spPr bwMode="auto">
            <a:xfrm>
              <a:off x="1300" y="1921"/>
              <a:ext cx="425" cy="856"/>
            </a:xfrm>
            <a:prstGeom prst="upArrow">
              <a:avLst>
                <a:gd name="adj1" fmla="val 50000"/>
                <a:gd name="adj2" fmla="val 100697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 sz="1800" b="1">
                <a:solidFill>
                  <a:schemeClr val="accent2"/>
                </a:solidFill>
              </a:endParaRPr>
            </a:p>
          </p:txBody>
        </p:sp>
        <p:sp>
          <p:nvSpPr>
            <p:cNvPr id="234515" name="AutoShape 17"/>
            <p:cNvSpPr>
              <a:spLocks noChangeArrowheads="1"/>
            </p:cNvSpPr>
            <p:nvPr/>
          </p:nvSpPr>
          <p:spPr bwMode="auto">
            <a:xfrm>
              <a:off x="4229" y="1969"/>
              <a:ext cx="425" cy="856"/>
            </a:xfrm>
            <a:prstGeom prst="downArrow">
              <a:avLst>
                <a:gd name="adj1" fmla="val 50000"/>
                <a:gd name="adj2" fmla="val 100715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 sz="1800" b="1">
                <a:solidFill>
                  <a:schemeClr val="accent2"/>
                </a:solidFill>
              </a:endParaRPr>
            </a:p>
          </p:txBody>
        </p:sp>
        <p:sp>
          <p:nvSpPr>
            <p:cNvPr id="234516" name="AutoShape 18"/>
            <p:cNvSpPr>
              <a:spLocks noChangeArrowheads="1"/>
            </p:cNvSpPr>
            <p:nvPr/>
          </p:nvSpPr>
          <p:spPr bwMode="auto">
            <a:xfrm>
              <a:off x="2597" y="3697"/>
              <a:ext cx="808" cy="424"/>
            </a:xfrm>
            <a:prstGeom prst="leftArrow">
              <a:avLst>
                <a:gd name="adj1" fmla="val 50000"/>
                <a:gd name="adj2" fmla="val 95274"/>
              </a:avLst>
            </a:prstGeom>
            <a:solidFill>
              <a:schemeClr val="accent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 sz="1800" b="1">
                <a:solidFill>
                  <a:schemeClr val="accent2"/>
                </a:solidFill>
              </a:endParaRPr>
            </a:p>
          </p:txBody>
        </p:sp>
        <p:sp>
          <p:nvSpPr>
            <p:cNvPr id="234517" name="Rectangle 19"/>
            <p:cNvSpPr>
              <a:spLocks noChangeArrowheads="1"/>
            </p:cNvSpPr>
            <p:nvPr/>
          </p:nvSpPr>
          <p:spPr bwMode="auto">
            <a:xfrm>
              <a:off x="3639" y="1158"/>
              <a:ext cx="1500" cy="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2800" b="1"/>
                <a:t>Identify need</a:t>
              </a:r>
            </a:p>
          </p:txBody>
        </p:sp>
        <p:sp>
          <p:nvSpPr>
            <p:cNvPr id="234518" name="Rectangle 20"/>
            <p:cNvSpPr>
              <a:spLocks noChangeArrowheads="1"/>
            </p:cNvSpPr>
            <p:nvPr/>
          </p:nvSpPr>
          <p:spPr bwMode="auto">
            <a:xfrm>
              <a:off x="3831" y="3174"/>
              <a:ext cx="1337" cy="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2800" b="1"/>
                <a:t>Experiment</a:t>
              </a:r>
            </a:p>
          </p:txBody>
        </p:sp>
        <p:sp>
          <p:nvSpPr>
            <p:cNvPr id="234519" name="Rectangle 21"/>
            <p:cNvSpPr>
              <a:spLocks noChangeArrowheads="1"/>
            </p:cNvSpPr>
            <p:nvPr/>
          </p:nvSpPr>
          <p:spPr bwMode="auto">
            <a:xfrm>
              <a:off x="470" y="3174"/>
              <a:ext cx="1586" cy="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2800" b="1"/>
                <a:t>Does it work?</a:t>
              </a:r>
            </a:p>
          </p:txBody>
        </p:sp>
        <p:sp>
          <p:nvSpPr>
            <p:cNvPr id="234520" name="Rectangle 22"/>
            <p:cNvSpPr>
              <a:spLocks noChangeArrowheads="1"/>
            </p:cNvSpPr>
            <p:nvPr/>
          </p:nvSpPr>
          <p:spPr bwMode="auto">
            <a:xfrm>
              <a:off x="902" y="1158"/>
              <a:ext cx="1400" cy="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2075" tIns="46038" rIns="92075" bIns="46038">
              <a:spAutoFit/>
            </a:bodyPr>
            <a:lstStyle/>
            <a:p>
              <a:pPr algn="l" eaLnBrk="0" hangingPunct="0"/>
              <a:r>
                <a:rPr lang="en-GB" sz="2800" b="1"/>
                <a:t>Standardise</a:t>
              </a:r>
            </a:p>
          </p:txBody>
        </p:sp>
      </p:grpSp>
      <p:sp>
        <p:nvSpPr>
          <p:cNvPr id="234505" name="Text Box 24"/>
          <p:cNvSpPr txBox="1">
            <a:spLocks noChangeArrowheads="1"/>
          </p:cNvSpPr>
          <p:nvPr/>
        </p:nvSpPr>
        <p:spPr bwMode="auto">
          <a:xfrm>
            <a:off x="107504" y="79022"/>
            <a:ext cx="5754688" cy="33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2200" b="1" dirty="0">
                <a:solidFill>
                  <a:schemeClr val="tx2"/>
                </a:solidFill>
              </a:rPr>
              <a:t>The Deming Cycle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3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40649C51-1D3A-4B6C-B46E-02DB49B185AA}" type="slidenum">
              <a:rPr lang="en-GB">
                <a:latin typeface="Arial" charset="0"/>
                <a:cs typeface="Arial" charset="0"/>
              </a:rPr>
              <a:pPr/>
              <a:t>10</a:t>
            </a:fld>
            <a:endParaRPr lang="en-GB" dirty="0">
              <a:latin typeface="Arial" charset="0"/>
              <a:cs typeface="Arial" charset="0"/>
            </a:endParaRPr>
          </a:p>
        </p:txBody>
      </p:sp>
      <p:sp>
        <p:nvSpPr>
          <p:cNvPr id="23552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1852" y="224732"/>
            <a:ext cx="8724900" cy="1295400"/>
          </a:xfrm>
          <a:noFill/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 smtClean="0"/>
              <a:t> </a:t>
            </a:r>
          </a:p>
        </p:txBody>
      </p:sp>
      <p:sp>
        <p:nvSpPr>
          <p:cNvPr id="235525" name="Rectangle 2"/>
          <p:cNvSpPr txBox="1">
            <a:spLocks noChangeArrowheads="1"/>
          </p:cNvSpPr>
          <p:nvPr/>
        </p:nvSpPr>
        <p:spPr bwMode="auto">
          <a:xfrm>
            <a:off x="-26640" y="-23155"/>
            <a:ext cx="9135144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</a:t>
            </a:r>
            <a:r>
              <a:rPr lang="en-GB" sz="2200" b="1" dirty="0" err="1" smtClean="0">
                <a:solidFill>
                  <a:schemeClr val="tx2"/>
                </a:solidFill>
              </a:rPr>
              <a:t>Making:</a:t>
            </a:r>
            <a:r>
              <a:rPr lang="en-GB" sz="2200" dirty="0" err="1" smtClean="0">
                <a:solidFill>
                  <a:schemeClr val="tx2"/>
                </a:solidFill>
              </a:rPr>
              <a:t>The</a:t>
            </a:r>
            <a:r>
              <a:rPr lang="en-GB" sz="2200" dirty="0" smtClean="0">
                <a:solidFill>
                  <a:schemeClr val="tx2"/>
                </a:solidFill>
              </a:rPr>
              <a:t> </a:t>
            </a:r>
            <a:r>
              <a:rPr lang="en-GB" sz="2200" dirty="0">
                <a:solidFill>
                  <a:schemeClr val="tx2"/>
                </a:solidFill>
              </a:rPr>
              <a:t>Problem Solving Process</a:t>
            </a:r>
            <a:endParaRPr lang="en-US" sz="2200" dirty="0">
              <a:solidFill>
                <a:schemeClr val="tx2"/>
              </a:solidFill>
            </a:endParaRPr>
          </a:p>
        </p:txBody>
      </p:sp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814595" y="578207"/>
            <a:ext cx="7980363" cy="4524641"/>
            <a:chOff x="303" y="912"/>
            <a:chExt cx="5027" cy="2606"/>
          </a:xfrm>
        </p:grpSpPr>
        <p:grpSp>
          <p:nvGrpSpPr>
            <p:cNvPr id="3" name="Group 4"/>
            <p:cNvGrpSpPr>
              <a:grpSpLocks/>
            </p:cNvGrpSpPr>
            <p:nvPr/>
          </p:nvGrpSpPr>
          <p:grpSpPr bwMode="auto">
            <a:xfrm>
              <a:off x="1291" y="912"/>
              <a:ext cx="4039" cy="2606"/>
              <a:chOff x="1129" y="647"/>
              <a:chExt cx="4039" cy="2606"/>
            </a:xfrm>
          </p:grpSpPr>
          <p:sp>
            <p:nvSpPr>
              <p:cNvPr id="235530" name="Text Box 5"/>
              <p:cNvSpPr txBox="1">
                <a:spLocks noChangeArrowheads="1"/>
              </p:cNvSpPr>
              <p:nvPr/>
            </p:nvSpPr>
            <p:spPr bwMode="auto">
              <a:xfrm>
                <a:off x="1129" y="647"/>
                <a:ext cx="2588" cy="2606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l" eaLnBrk="0" hangingPunct="0"/>
                <a:r>
                  <a:rPr lang="en-GB" sz="1800" dirty="0"/>
                  <a:t>Define Problem; Analyse Problem</a:t>
                </a:r>
              </a:p>
              <a:p>
                <a:pPr algn="l" eaLnBrk="0" hangingPunct="0"/>
                <a:r>
                  <a:rPr lang="en-GB" sz="1800" dirty="0"/>
                  <a:t>Collect Data; Interpret data</a:t>
                </a:r>
              </a:p>
              <a:p>
                <a:pPr algn="l" eaLnBrk="0" hangingPunct="0"/>
                <a:r>
                  <a:rPr lang="en-GB" sz="1800" dirty="0"/>
                  <a:t>Generate possible solutions</a:t>
                </a:r>
              </a:p>
              <a:p>
                <a:pPr algn="l" eaLnBrk="0" hangingPunct="0"/>
                <a:r>
                  <a:rPr lang="en-GB" sz="1800" dirty="0"/>
                  <a:t>Agree best solution</a:t>
                </a:r>
              </a:p>
              <a:p>
                <a:pPr algn="l" eaLnBrk="0" hangingPunct="0"/>
                <a:r>
                  <a:rPr lang="en-GB" sz="1800" dirty="0"/>
                  <a:t>Cost/Benefit analysis</a:t>
                </a:r>
              </a:p>
              <a:p>
                <a:pPr algn="l" eaLnBrk="0" hangingPunct="0"/>
                <a:r>
                  <a:rPr lang="en-GB" sz="1800" dirty="0"/>
                  <a:t>Present solution</a:t>
                </a:r>
              </a:p>
              <a:p>
                <a:pPr algn="l" eaLnBrk="0" hangingPunct="0"/>
                <a:endParaRPr lang="en-GB" sz="1800" dirty="0"/>
              </a:p>
              <a:p>
                <a:pPr algn="l" eaLnBrk="0" hangingPunct="0"/>
                <a:r>
                  <a:rPr lang="en-GB" sz="1800" dirty="0"/>
                  <a:t>Implement solution</a:t>
                </a:r>
              </a:p>
              <a:p>
                <a:pPr algn="l" eaLnBrk="0" hangingPunct="0">
                  <a:buFontTx/>
                  <a:buChar char="•"/>
                </a:pPr>
                <a:r>
                  <a:rPr lang="en-GB" sz="1800" dirty="0"/>
                  <a:t>Define action plan</a:t>
                </a:r>
              </a:p>
              <a:p>
                <a:pPr algn="l" eaLnBrk="0" hangingPunct="0">
                  <a:buFontTx/>
                  <a:buChar char="•"/>
                </a:pPr>
                <a:r>
                  <a:rPr lang="en-GB" sz="1800" dirty="0"/>
                  <a:t>Implement action plan</a:t>
                </a:r>
              </a:p>
              <a:p>
                <a:pPr algn="l" eaLnBrk="0" hangingPunct="0">
                  <a:buFontTx/>
                  <a:buChar char="•"/>
                </a:pPr>
                <a:endParaRPr lang="en-GB" sz="1800" dirty="0"/>
              </a:p>
              <a:p>
                <a:pPr algn="l" eaLnBrk="0" hangingPunct="0"/>
                <a:r>
                  <a:rPr lang="en-GB" sz="1800" dirty="0"/>
                  <a:t>Monitor and evaluate</a:t>
                </a:r>
              </a:p>
              <a:p>
                <a:pPr algn="l" eaLnBrk="0" hangingPunct="0"/>
                <a:endParaRPr lang="en-GB" sz="1800" dirty="0"/>
              </a:p>
              <a:p>
                <a:pPr algn="l" eaLnBrk="0" hangingPunct="0"/>
                <a:r>
                  <a:rPr lang="en-GB" sz="1800" dirty="0"/>
                  <a:t>Define the changes</a:t>
                </a:r>
              </a:p>
              <a:p>
                <a:pPr algn="l" eaLnBrk="0" hangingPunct="0">
                  <a:buFontTx/>
                  <a:buChar char="•"/>
                </a:pPr>
                <a:r>
                  <a:rPr lang="en-GB" sz="1800" dirty="0"/>
                  <a:t>Record changes on Work Instructions</a:t>
                </a:r>
              </a:p>
              <a:p>
                <a:pPr algn="l" eaLnBrk="0" hangingPunct="0">
                  <a:buFontTx/>
                  <a:buChar char="•"/>
                </a:pPr>
                <a:r>
                  <a:rPr lang="en-GB" sz="1800" dirty="0"/>
                  <a:t>Use experience with similar problems</a:t>
                </a:r>
              </a:p>
            </p:txBody>
          </p:sp>
          <p:sp>
            <p:nvSpPr>
              <p:cNvPr id="235531" name="AutoShape 6"/>
              <p:cNvSpPr>
                <a:spLocks/>
              </p:cNvSpPr>
              <p:nvPr/>
            </p:nvSpPr>
            <p:spPr bwMode="auto">
              <a:xfrm>
                <a:off x="4211" y="784"/>
                <a:ext cx="166" cy="883"/>
              </a:xfrm>
              <a:prstGeom prst="rightBrace">
                <a:avLst>
                  <a:gd name="adj1" fmla="val 50753"/>
                  <a:gd name="adj2" fmla="val 50000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 sz="1800">
                  <a:solidFill>
                    <a:schemeClr val="tx2"/>
                  </a:solidFill>
                </a:endParaRPr>
              </a:p>
            </p:txBody>
          </p:sp>
          <p:sp>
            <p:nvSpPr>
              <p:cNvPr id="235532" name="AutoShape 7"/>
              <p:cNvSpPr>
                <a:spLocks/>
              </p:cNvSpPr>
              <p:nvPr/>
            </p:nvSpPr>
            <p:spPr bwMode="auto">
              <a:xfrm>
                <a:off x="4205" y="1821"/>
                <a:ext cx="177" cy="432"/>
              </a:xfrm>
              <a:prstGeom prst="rightBrace">
                <a:avLst>
                  <a:gd name="adj1" fmla="val 20339"/>
                  <a:gd name="adj2" fmla="val 50000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l"/>
                <a:endParaRPr lang="en-US" sz="1800"/>
              </a:p>
            </p:txBody>
          </p:sp>
          <p:sp>
            <p:nvSpPr>
              <p:cNvPr id="235533" name="AutoShape 8"/>
              <p:cNvSpPr>
                <a:spLocks/>
              </p:cNvSpPr>
              <p:nvPr/>
            </p:nvSpPr>
            <p:spPr bwMode="auto">
              <a:xfrm>
                <a:off x="4227" y="2422"/>
                <a:ext cx="133" cy="288"/>
              </a:xfrm>
              <a:prstGeom prst="rightBrace">
                <a:avLst>
                  <a:gd name="adj1" fmla="val 18045"/>
                  <a:gd name="adj2" fmla="val 43403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l"/>
                <a:endParaRPr lang="en-US" sz="1800"/>
              </a:p>
            </p:txBody>
          </p:sp>
          <p:sp>
            <p:nvSpPr>
              <p:cNvPr id="235534" name="AutoShape 9"/>
              <p:cNvSpPr>
                <a:spLocks/>
              </p:cNvSpPr>
              <p:nvPr/>
            </p:nvSpPr>
            <p:spPr bwMode="auto">
              <a:xfrm>
                <a:off x="4214" y="2843"/>
                <a:ext cx="122" cy="388"/>
              </a:xfrm>
              <a:prstGeom prst="rightBrace">
                <a:avLst>
                  <a:gd name="adj1" fmla="val 26503"/>
                  <a:gd name="adj2" fmla="val 50000"/>
                </a:avLst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algn="l"/>
                <a:endParaRPr lang="en-US" sz="1800"/>
              </a:p>
            </p:txBody>
          </p:sp>
          <p:sp>
            <p:nvSpPr>
              <p:cNvPr id="235535" name="Text Box 10"/>
              <p:cNvSpPr txBox="1">
                <a:spLocks noChangeArrowheads="1"/>
              </p:cNvSpPr>
              <p:nvPr/>
            </p:nvSpPr>
            <p:spPr bwMode="auto">
              <a:xfrm>
                <a:off x="4542" y="1120"/>
                <a:ext cx="626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l" eaLnBrk="0" hangingPunct="0"/>
                <a:r>
                  <a:rPr lang="en-GB" sz="1800" dirty="0"/>
                  <a:t>PLAN</a:t>
                </a:r>
              </a:p>
            </p:txBody>
          </p:sp>
          <p:sp>
            <p:nvSpPr>
              <p:cNvPr id="235536" name="Text Box 11"/>
              <p:cNvSpPr txBox="1">
                <a:spLocks noChangeArrowheads="1"/>
              </p:cNvSpPr>
              <p:nvPr/>
            </p:nvSpPr>
            <p:spPr bwMode="auto">
              <a:xfrm>
                <a:off x="4560" y="1949"/>
                <a:ext cx="332" cy="21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l" eaLnBrk="0" hangingPunct="0"/>
                <a:r>
                  <a:rPr lang="en-GB" sz="1800" dirty="0"/>
                  <a:t>DO</a:t>
                </a:r>
              </a:p>
            </p:txBody>
          </p:sp>
          <p:sp>
            <p:nvSpPr>
              <p:cNvPr id="235537" name="Text Box 12"/>
              <p:cNvSpPr txBox="1">
                <a:spLocks noChangeArrowheads="1"/>
              </p:cNvSpPr>
              <p:nvPr/>
            </p:nvSpPr>
            <p:spPr bwMode="auto">
              <a:xfrm>
                <a:off x="4480" y="2449"/>
                <a:ext cx="620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l" eaLnBrk="0" hangingPunct="0"/>
                <a:r>
                  <a:rPr lang="en-GB" sz="1800" dirty="0"/>
                  <a:t>CHECK</a:t>
                </a:r>
              </a:p>
            </p:txBody>
          </p:sp>
          <p:sp>
            <p:nvSpPr>
              <p:cNvPr id="235538" name="Text Box 13"/>
              <p:cNvSpPr txBox="1">
                <a:spLocks noChangeArrowheads="1"/>
              </p:cNvSpPr>
              <p:nvPr/>
            </p:nvSpPr>
            <p:spPr bwMode="auto">
              <a:xfrm>
                <a:off x="4564" y="2950"/>
                <a:ext cx="404" cy="21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l" eaLnBrk="0" hangingPunct="0"/>
                <a:r>
                  <a:rPr lang="en-GB" sz="1800" dirty="0"/>
                  <a:t>ACT</a:t>
                </a:r>
              </a:p>
            </p:txBody>
          </p:sp>
        </p:grpSp>
        <p:sp>
          <p:nvSpPr>
            <p:cNvPr id="235529" name="Text Box 14"/>
            <p:cNvSpPr txBox="1">
              <a:spLocks noChangeArrowheads="1"/>
            </p:cNvSpPr>
            <p:nvPr/>
          </p:nvSpPr>
          <p:spPr bwMode="auto">
            <a:xfrm>
              <a:off x="303" y="1622"/>
              <a:ext cx="879" cy="10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l" eaLnBrk="0" hangingPunct="0"/>
              <a:r>
                <a:rPr lang="en-GB" sz="1800" dirty="0"/>
                <a:t>Apply the process, don’t jump in with your initial thoughts!!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9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F0B135C8-4252-4B6C-BE0C-AC1D222A6203}" type="slidenum">
              <a:rPr lang="en-GB">
                <a:latin typeface="Arial" charset="0"/>
                <a:cs typeface="Arial" charset="0"/>
              </a:rPr>
              <a:pPr/>
              <a:t>11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39620" name="Rectangle 1875"/>
          <p:cNvSpPr>
            <a:spLocks noChangeArrowheads="1"/>
          </p:cNvSpPr>
          <p:nvPr/>
        </p:nvSpPr>
        <p:spPr bwMode="auto">
          <a:xfrm>
            <a:off x="347663" y="1438275"/>
            <a:ext cx="8458200" cy="423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0" hangingPunct="0"/>
            <a:r>
              <a:rPr lang="en-GB" sz="2000" b="1"/>
              <a:t>Problem definition</a:t>
            </a:r>
          </a:p>
          <a:p>
            <a:pPr algn="l" eaLnBrk="0" hangingPunct="0"/>
            <a:endParaRPr lang="en-GB" sz="2000" b="1"/>
          </a:p>
          <a:p>
            <a:pPr algn="l" eaLnBrk="0" hangingPunct="0"/>
            <a:r>
              <a:rPr lang="en-GB" sz="2000" b="1"/>
              <a:t>Ask:</a:t>
            </a:r>
          </a:p>
          <a:p>
            <a:pPr algn="l" eaLnBrk="0" hangingPunct="0">
              <a:buFontTx/>
              <a:buChar char="•"/>
            </a:pPr>
            <a:r>
              <a:rPr lang="en-GB" sz="1800" b="1"/>
              <a:t> </a:t>
            </a:r>
            <a:r>
              <a:rPr lang="en-GB" sz="1800"/>
              <a:t>Do we have a deviation?</a:t>
            </a:r>
          </a:p>
          <a:p>
            <a:pPr algn="l" eaLnBrk="0" hangingPunct="0">
              <a:buFontTx/>
              <a:buChar char="•"/>
            </a:pPr>
            <a:r>
              <a:rPr lang="en-GB" sz="1800"/>
              <a:t> Is the cause unknown?</a:t>
            </a:r>
          </a:p>
          <a:p>
            <a:pPr algn="l" eaLnBrk="0" hangingPunct="0">
              <a:buFontTx/>
              <a:buChar char="•"/>
            </a:pPr>
            <a:r>
              <a:rPr lang="en-GB" sz="1800"/>
              <a:t> Do we need to know the cause to take meaningful action?</a:t>
            </a:r>
          </a:p>
          <a:p>
            <a:pPr algn="l" eaLnBrk="0" hangingPunct="0">
              <a:buFontTx/>
              <a:buChar char="•"/>
            </a:pPr>
            <a:endParaRPr lang="en-GB" sz="1800"/>
          </a:p>
          <a:p>
            <a:pPr algn="l" eaLnBrk="0" hangingPunct="0"/>
            <a:r>
              <a:rPr lang="en-GB" sz="2000"/>
              <a:t>If yes to all three questions, then there is a problem and root cause analysis is needed</a:t>
            </a:r>
          </a:p>
          <a:p>
            <a:pPr algn="l" eaLnBrk="0" hangingPunct="0"/>
            <a:endParaRPr lang="en-GB" sz="2000"/>
          </a:p>
          <a:p>
            <a:pPr algn="l" eaLnBrk="0" hangingPunct="0"/>
            <a:r>
              <a:rPr lang="en-GB" sz="2000" b="1"/>
              <a:t>N.B</a:t>
            </a:r>
            <a:r>
              <a:rPr lang="en-GB" sz="2000"/>
              <a:t>. </a:t>
            </a:r>
            <a:r>
              <a:rPr lang="en-GB" sz="2000" i="1"/>
              <a:t>remember to follow this process – regularly people jump to action and insist they have a ‘problem’ – if we already know root cause we do not have a problem but a concern</a:t>
            </a:r>
          </a:p>
          <a:p>
            <a:pPr algn="l" eaLnBrk="0" hangingPunct="0">
              <a:buFontTx/>
              <a:buChar char="•"/>
            </a:pPr>
            <a:endParaRPr lang="en-GB" sz="2000" i="1"/>
          </a:p>
        </p:txBody>
      </p:sp>
      <p:sp>
        <p:nvSpPr>
          <p:cNvPr id="239621" name="Rectangle 2"/>
          <p:cNvSpPr txBox="1">
            <a:spLocks noChangeArrowheads="1"/>
          </p:cNvSpPr>
          <p:nvPr/>
        </p:nvSpPr>
        <p:spPr bwMode="auto">
          <a:xfrm>
            <a:off x="184150" y="298450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>
                <a:solidFill>
                  <a:schemeClr val="tx2"/>
                </a:solidFill>
              </a:rPr>
              <a:t>Problem Solving and Decision Making </a:t>
            </a:r>
          </a:p>
          <a:p>
            <a:pPr algn="l"/>
            <a:r>
              <a:rPr lang="en-GB" sz="2200">
                <a:solidFill>
                  <a:schemeClr val="tx2"/>
                </a:solidFill>
              </a:rPr>
              <a:t>Defining a problem</a:t>
            </a:r>
            <a:endParaRPr lang="en-US" sz="2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3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DB9B7B61-9382-4859-898E-22FF7AD66D0D}" type="slidenum">
              <a:rPr lang="en-GB">
                <a:latin typeface="Arial" charset="0"/>
                <a:cs typeface="Arial" charset="0"/>
              </a:rPr>
              <a:pPr/>
              <a:t>12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4064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724900" cy="1295400"/>
          </a:xfrm>
          <a:noFill/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 smtClean="0"/>
              <a:t> </a:t>
            </a:r>
          </a:p>
        </p:txBody>
      </p:sp>
      <p:sp>
        <p:nvSpPr>
          <p:cNvPr id="240645" name="Text Box 4"/>
          <p:cNvSpPr txBox="1">
            <a:spLocks noChangeArrowheads="1"/>
          </p:cNvSpPr>
          <p:nvPr/>
        </p:nvSpPr>
        <p:spPr bwMode="auto">
          <a:xfrm>
            <a:off x="247650" y="1381125"/>
            <a:ext cx="8645525" cy="3968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0" hangingPunct="0"/>
            <a:r>
              <a:rPr lang="en-GB" sz="2000">
                <a:solidFill>
                  <a:schemeClr val="bg1"/>
                </a:solidFill>
              </a:rPr>
              <a:t>“If you don’t know where you’re going, you won’t know when you get there!”</a:t>
            </a:r>
          </a:p>
        </p:txBody>
      </p:sp>
      <p:sp>
        <p:nvSpPr>
          <p:cNvPr id="240646" name="Text Box 5"/>
          <p:cNvSpPr txBox="1">
            <a:spLocks noChangeArrowheads="1"/>
          </p:cNvSpPr>
          <p:nvPr/>
        </p:nvSpPr>
        <p:spPr bwMode="auto">
          <a:xfrm>
            <a:off x="360363" y="2085975"/>
            <a:ext cx="8383587" cy="295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0" hangingPunct="0"/>
            <a:r>
              <a:rPr lang="en-GB" sz="2000" dirty="0"/>
              <a:t>The problem with problems:</a:t>
            </a:r>
          </a:p>
          <a:p>
            <a:pPr algn="l" eaLnBrk="0" hangingPunct="0"/>
            <a:endParaRPr lang="en-GB" sz="2000" dirty="0"/>
          </a:p>
          <a:p>
            <a:pPr algn="l" eaLnBrk="0" hangingPunct="0">
              <a:buFontTx/>
              <a:buChar char="•"/>
            </a:pPr>
            <a:r>
              <a:rPr lang="en-GB" sz="2000" dirty="0"/>
              <a:t>  </a:t>
            </a:r>
            <a:r>
              <a:rPr lang="en-GB" sz="1800" dirty="0"/>
              <a:t>Problems expressed as solutions e.g. </a:t>
            </a:r>
            <a:endParaRPr lang="en-GB" sz="1800" dirty="0" smtClean="0"/>
          </a:p>
          <a:p>
            <a:pPr lvl="3" eaLnBrk="0" hangingPunct="0"/>
            <a:r>
              <a:rPr lang="en-GB" i="1" dirty="0" smtClean="0"/>
              <a:t>“</a:t>
            </a:r>
            <a:r>
              <a:rPr lang="en-GB" i="1" dirty="0" smtClean="0"/>
              <a:t>We </a:t>
            </a:r>
            <a:r>
              <a:rPr lang="en-GB" i="1" dirty="0"/>
              <a:t>need more </a:t>
            </a:r>
            <a:r>
              <a:rPr lang="en-GB" i="1" dirty="0" smtClean="0"/>
              <a:t>space”</a:t>
            </a:r>
            <a:r>
              <a:rPr lang="en-GB" dirty="0" smtClean="0"/>
              <a:t> </a:t>
            </a:r>
            <a:r>
              <a:rPr lang="en-GB" dirty="0"/>
              <a:t>rather than </a:t>
            </a:r>
            <a:r>
              <a:rPr lang="en-GB" dirty="0" smtClean="0"/>
              <a:t>“</a:t>
            </a:r>
            <a:r>
              <a:rPr lang="en-GB" i="1" dirty="0" smtClean="0"/>
              <a:t>Work </a:t>
            </a:r>
            <a:r>
              <a:rPr lang="en-GB" i="1" dirty="0"/>
              <a:t>area is </a:t>
            </a:r>
            <a:r>
              <a:rPr lang="en-GB" i="1" dirty="0" smtClean="0"/>
              <a:t>congested”</a:t>
            </a:r>
            <a:r>
              <a:rPr lang="en-GB" dirty="0" smtClean="0"/>
              <a:t>.</a:t>
            </a:r>
            <a:endParaRPr lang="en-GB" dirty="0"/>
          </a:p>
          <a:p>
            <a:pPr algn="l" eaLnBrk="0" hangingPunct="0"/>
            <a:endParaRPr lang="en-GB" sz="1800" dirty="0"/>
          </a:p>
          <a:p>
            <a:pPr algn="l" eaLnBrk="0" hangingPunct="0">
              <a:buFontTx/>
              <a:buChar char="•"/>
            </a:pPr>
            <a:r>
              <a:rPr lang="en-GB" sz="1800" dirty="0"/>
              <a:t>  Problem statements too general or too global e.g. </a:t>
            </a:r>
            <a:endParaRPr lang="en-GB" dirty="0"/>
          </a:p>
          <a:p>
            <a:pPr lvl="3" eaLnBrk="0" hangingPunct="0"/>
            <a:r>
              <a:rPr lang="en-GB" i="1" dirty="0" smtClean="0"/>
              <a:t>“Poor communication”</a:t>
            </a:r>
            <a:endParaRPr lang="en-GB" dirty="0"/>
          </a:p>
          <a:p>
            <a:pPr algn="l" eaLnBrk="0" hangingPunct="0">
              <a:buFontTx/>
              <a:buChar char="•"/>
            </a:pPr>
            <a:endParaRPr lang="en-GB" sz="1800" dirty="0"/>
          </a:p>
          <a:p>
            <a:pPr algn="l" eaLnBrk="0" hangingPunct="0">
              <a:buFontTx/>
              <a:buChar char="•"/>
            </a:pPr>
            <a:r>
              <a:rPr lang="en-GB" sz="1800" dirty="0"/>
              <a:t>  Members have different reasons for addressing the problem</a:t>
            </a:r>
          </a:p>
          <a:p>
            <a:pPr algn="l" eaLnBrk="0" hangingPunct="0"/>
            <a:endParaRPr lang="en-GB" sz="1800" dirty="0"/>
          </a:p>
        </p:txBody>
      </p:sp>
      <p:sp>
        <p:nvSpPr>
          <p:cNvPr id="240647" name="Rectangle 2"/>
          <p:cNvSpPr txBox="1">
            <a:spLocks noChangeArrowheads="1"/>
          </p:cNvSpPr>
          <p:nvPr/>
        </p:nvSpPr>
        <p:spPr bwMode="auto">
          <a:xfrm>
            <a:off x="1308476" y="305955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</a:p>
          <a:p>
            <a:pPr algn="l"/>
            <a:r>
              <a:rPr lang="en-US" sz="2200" dirty="0">
                <a:solidFill>
                  <a:schemeClr val="tx2"/>
                </a:solidFill>
              </a:rPr>
              <a:t>Why Define a problem clearly?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7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0383B221-AF9B-4DE5-B89C-8027F9DBAF30}" type="slidenum">
              <a:rPr lang="en-GB">
                <a:latin typeface="Arial" charset="0"/>
                <a:cs typeface="Arial" charset="0"/>
              </a:rPr>
              <a:pPr/>
              <a:t>13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4166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28600"/>
            <a:ext cx="8724900" cy="1295400"/>
          </a:xfrm>
          <a:noFill/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 smtClean="0"/>
              <a:t> </a:t>
            </a:r>
          </a:p>
        </p:txBody>
      </p:sp>
      <p:sp>
        <p:nvSpPr>
          <p:cNvPr id="241669" name="Text Box 4"/>
          <p:cNvSpPr txBox="1">
            <a:spLocks noChangeArrowheads="1"/>
          </p:cNvSpPr>
          <p:nvPr/>
        </p:nvSpPr>
        <p:spPr bwMode="auto">
          <a:xfrm>
            <a:off x="1403648" y="1844824"/>
            <a:ext cx="8383587" cy="405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0" hangingPunct="0"/>
            <a:r>
              <a:rPr lang="en-GB" sz="2000" dirty="0"/>
              <a:t>To define a problem</a:t>
            </a:r>
          </a:p>
          <a:p>
            <a:pPr algn="l" eaLnBrk="0" hangingPunct="0"/>
            <a:endParaRPr lang="en-GB" sz="2000" dirty="0"/>
          </a:p>
          <a:p>
            <a:pPr algn="l" eaLnBrk="0" hangingPunct="0"/>
            <a:r>
              <a:rPr lang="en-GB" sz="2000" dirty="0"/>
              <a:t>Answer the question ‘What has deviated…’  </a:t>
            </a:r>
          </a:p>
          <a:p>
            <a:pPr algn="l" eaLnBrk="0" hangingPunct="0"/>
            <a:endParaRPr lang="en-GB" sz="2000" dirty="0"/>
          </a:p>
          <a:p>
            <a:pPr algn="l" eaLnBrk="0" hangingPunct="0"/>
            <a:r>
              <a:rPr lang="en-GB" sz="2000" dirty="0"/>
              <a:t>The answer should have an</a:t>
            </a:r>
          </a:p>
          <a:p>
            <a:pPr algn="l" eaLnBrk="0" hangingPunct="0"/>
            <a:endParaRPr lang="en-GB" sz="2000" dirty="0"/>
          </a:p>
          <a:p>
            <a:pPr algn="l" eaLnBrk="0" hangingPunct="0"/>
            <a:r>
              <a:rPr lang="en-GB" sz="2000" b="1" dirty="0"/>
              <a:t>Object </a:t>
            </a:r>
            <a:r>
              <a:rPr lang="en-GB" sz="2000" dirty="0"/>
              <a:t>                   &amp;              a </a:t>
            </a:r>
            <a:r>
              <a:rPr lang="en-GB" sz="2000" b="1" dirty="0"/>
              <a:t>deviation</a:t>
            </a:r>
            <a:r>
              <a:rPr lang="en-GB" sz="2000" dirty="0"/>
              <a:t> </a:t>
            </a:r>
          </a:p>
          <a:p>
            <a:pPr algn="l" eaLnBrk="0" hangingPunct="0"/>
            <a:endParaRPr lang="en-GB" sz="2000" dirty="0"/>
          </a:p>
          <a:p>
            <a:pPr algn="l" eaLnBrk="0" hangingPunct="0"/>
            <a:r>
              <a:rPr lang="en-GB" sz="2000" dirty="0"/>
              <a:t>e.g.</a:t>
            </a:r>
          </a:p>
          <a:p>
            <a:pPr algn="l" eaLnBrk="0" hangingPunct="0"/>
            <a:r>
              <a:rPr lang="en-GB" sz="2000" dirty="0"/>
              <a:t>Kettle			won’t heat the water</a:t>
            </a:r>
          </a:p>
          <a:p>
            <a:pPr algn="l" eaLnBrk="0" hangingPunct="0"/>
            <a:r>
              <a:rPr lang="en-GB" sz="2000" dirty="0"/>
              <a:t>Kettle			heats water too slowly</a:t>
            </a:r>
          </a:p>
          <a:p>
            <a:pPr algn="l" eaLnBrk="0" hangingPunct="0">
              <a:buFontTx/>
              <a:buChar char="•"/>
            </a:pPr>
            <a:endParaRPr lang="en-GB" sz="2000" dirty="0"/>
          </a:p>
          <a:p>
            <a:pPr algn="l" eaLnBrk="0" hangingPunct="0"/>
            <a:endParaRPr lang="en-GB" sz="2000" dirty="0"/>
          </a:p>
        </p:txBody>
      </p:sp>
      <p:sp>
        <p:nvSpPr>
          <p:cNvPr id="241670" name="Rectangle 2"/>
          <p:cNvSpPr txBox="1">
            <a:spLocks noChangeArrowheads="1"/>
          </p:cNvSpPr>
          <p:nvPr/>
        </p:nvSpPr>
        <p:spPr bwMode="auto">
          <a:xfrm>
            <a:off x="1173162" y="319809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  <a:br>
              <a:rPr lang="en-GB" sz="2200" b="1" dirty="0">
                <a:solidFill>
                  <a:schemeClr val="tx2"/>
                </a:solidFill>
              </a:rPr>
            </a:br>
            <a:r>
              <a:rPr lang="en-GB" sz="2200" dirty="0">
                <a:solidFill>
                  <a:schemeClr val="tx2"/>
                </a:solidFill>
              </a:rPr>
              <a:t>Defining problems clearly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691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C8FAABDA-7D39-4551-A1F2-E28DF75A95E0}" type="slidenum">
              <a:rPr lang="en-GB">
                <a:latin typeface="Arial" charset="0"/>
                <a:cs typeface="Arial" charset="0"/>
              </a:rPr>
              <a:pPr/>
              <a:t>14</a:t>
            </a:fld>
            <a:endParaRPr lang="en-GB">
              <a:latin typeface="Arial" charset="0"/>
              <a:cs typeface="Arial" charset="0"/>
            </a:endParaRPr>
          </a:p>
        </p:txBody>
      </p:sp>
      <p:grpSp>
        <p:nvGrpSpPr>
          <p:cNvPr id="2" name="Group 21"/>
          <p:cNvGrpSpPr>
            <a:grpSpLocks/>
          </p:cNvGrpSpPr>
          <p:nvPr/>
        </p:nvGrpSpPr>
        <p:grpSpPr bwMode="auto">
          <a:xfrm>
            <a:off x="2916238" y="836712"/>
            <a:ext cx="5730875" cy="4511675"/>
            <a:chOff x="858" y="745"/>
            <a:chExt cx="3610" cy="2842"/>
          </a:xfrm>
        </p:grpSpPr>
        <p:sp>
          <p:nvSpPr>
            <p:cNvPr id="242696" name="Rectangle 4"/>
            <p:cNvSpPr>
              <a:spLocks noChangeArrowheads="1"/>
            </p:cNvSpPr>
            <p:nvPr/>
          </p:nvSpPr>
          <p:spPr bwMode="auto">
            <a:xfrm>
              <a:off x="1464" y="745"/>
              <a:ext cx="300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l"/>
              <a:r>
                <a:rPr lang="en-GB" sz="1800" b="1" dirty="0"/>
                <a:t>Object </a:t>
              </a:r>
              <a:r>
                <a:rPr lang="en-GB" sz="1800" dirty="0"/>
                <a:t>              &amp;              a </a:t>
              </a:r>
              <a:r>
                <a:rPr lang="en-GB" sz="1800" b="1" dirty="0"/>
                <a:t>deviation</a:t>
              </a:r>
              <a:endParaRPr lang="en-US" sz="1800" b="1" dirty="0"/>
            </a:p>
          </p:txBody>
        </p:sp>
        <p:sp>
          <p:nvSpPr>
            <p:cNvPr id="242697" name="Rectangle 5"/>
            <p:cNvSpPr>
              <a:spLocks noChangeArrowheads="1"/>
            </p:cNvSpPr>
            <p:nvPr/>
          </p:nvSpPr>
          <p:spPr bwMode="auto">
            <a:xfrm>
              <a:off x="858" y="1186"/>
              <a:ext cx="3540" cy="217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algn="l"/>
              <a:r>
                <a:rPr lang="en-GB" sz="2000" b="1" dirty="0" smtClean="0"/>
                <a:t>My </a:t>
              </a:r>
              <a:r>
                <a:rPr lang="en-GB" sz="2000" b="1" dirty="0"/>
                <a:t>PC </a:t>
              </a:r>
              <a:r>
                <a:rPr lang="en-GB" sz="2000" b="1" dirty="0" smtClean="0"/>
                <a:t>                                     </a:t>
              </a:r>
              <a:r>
                <a:rPr lang="en-GB" sz="2000" b="1" dirty="0" smtClean="0"/>
                <a:t>won’t </a:t>
              </a:r>
              <a:r>
                <a:rPr lang="en-GB" sz="2000" b="1" dirty="0"/>
                <a:t>work</a:t>
              </a:r>
            </a:p>
            <a:p>
              <a:pPr algn="l"/>
              <a:endParaRPr lang="en-GB" sz="2000" b="1" dirty="0"/>
            </a:p>
            <a:p>
              <a:pPr algn="l"/>
              <a:endParaRPr lang="en-GB" sz="2000" b="1" dirty="0"/>
            </a:p>
            <a:p>
              <a:pPr algn="l"/>
              <a:r>
                <a:rPr lang="en-GB" sz="2000" b="1" dirty="0" smtClean="0"/>
                <a:t>  My </a:t>
              </a:r>
              <a:r>
                <a:rPr lang="en-GB" sz="2000" b="1" dirty="0"/>
                <a:t>PC 	                </a:t>
              </a:r>
              <a:r>
                <a:rPr lang="en-GB" sz="2000" b="1" dirty="0" smtClean="0"/>
                <a:t>won’t </a:t>
              </a:r>
              <a:r>
                <a:rPr lang="en-GB" sz="2000" b="1" dirty="0"/>
                <a:t>connect </a:t>
              </a:r>
              <a:r>
                <a:rPr lang="en-GB" sz="2000" b="1" dirty="0" smtClean="0"/>
                <a:t>to</a:t>
              </a:r>
            </a:p>
            <a:p>
              <a:pPr algn="l"/>
              <a:r>
                <a:rPr lang="en-GB" sz="2000" b="1" dirty="0" smtClean="0"/>
                <a:t>                                          </a:t>
              </a:r>
              <a:r>
                <a:rPr lang="en-GB" sz="2000" b="1" dirty="0"/>
                <a:t>internet</a:t>
              </a:r>
            </a:p>
            <a:p>
              <a:pPr algn="l"/>
              <a:endParaRPr lang="en-GB" sz="2000" b="1" dirty="0"/>
            </a:p>
            <a:p>
              <a:pPr algn="l"/>
              <a:endParaRPr lang="en-GB" sz="2000" b="1" dirty="0"/>
            </a:p>
            <a:p>
              <a:pPr algn="l"/>
              <a:r>
                <a:rPr lang="en-GB" sz="2000" b="1" dirty="0" smtClean="0"/>
                <a:t>     </a:t>
              </a:r>
              <a:r>
                <a:rPr lang="en-GB" sz="2000" b="1" dirty="0" smtClean="0"/>
                <a:t>My </a:t>
              </a:r>
              <a:r>
                <a:rPr lang="en-GB" sz="2000" b="1" dirty="0"/>
                <a:t>Dell 600         </a:t>
              </a:r>
              <a:r>
                <a:rPr lang="en-GB" sz="2000" b="1" dirty="0" smtClean="0"/>
                <a:t>    </a:t>
              </a:r>
              <a:r>
                <a:rPr lang="en-GB" sz="2000" b="1" dirty="0" smtClean="0"/>
                <a:t>           won’t </a:t>
              </a:r>
              <a:r>
                <a:rPr lang="en-GB" sz="2000" b="1" dirty="0"/>
                <a:t>connect to </a:t>
              </a:r>
              <a:r>
                <a:rPr lang="en-GB" sz="2000" b="1" dirty="0" smtClean="0"/>
                <a:t>      </a:t>
              </a:r>
            </a:p>
            <a:p>
              <a:pPr algn="l"/>
              <a:r>
                <a:rPr lang="en-GB" sz="2000" b="1" dirty="0" smtClean="0"/>
                <a:t>                                                     internet</a:t>
              </a:r>
              <a:endParaRPr lang="en-GB" sz="2000" b="1" dirty="0"/>
            </a:p>
            <a:p>
              <a:endParaRPr lang="en-GB" sz="2000" b="1" dirty="0"/>
            </a:p>
            <a:p>
              <a:endParaRPr lang="en-US" sz="1800" b="1" dirty="0"/>
            </a:p>
          </p:txBody>
        </p:sp>
        <p:sp>
          <p:nvSpPr>
            <p:cNvPr id="242698" name="AutoShape 8"/>
            <p:cNvSpPr>
              <a:spLocks noChangeArrowheads="1"/>
            </p:cNvSpPr>
            <p:nvPr/>
          </p:nvSpPr>
          <p:spPr bwMode="auto">
            <a:xfrm>
              <a:off x="2782" y="1513"/>
              <a:ext cx="192" cy="240"/>
            </a:xfrm>
            <a:prstGeom prst="downArrow">
              <a:avLst>
                <a:gd name="adj1" fmla="val 50000"/>
                <a:gd name="adj2" fmla="val 31250"/>
              </a:avLst>
            </a:prstGeom>
            <a:solidFill>
              <a:srgbClr val="00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l"/>
              <a:endParaRPr lang="en-US" sz="1800"/>
            </a:p>
          </p:txBody>
        </p:sp>
        <p:sp>
          <p:nvSpPr>
            <p:cNvPr id="242699" name="AutoShape 9"/>
            <p:cNvSpPr>
              <a:spLocks noChangeArrowheads="1"/>
            </p:cNvSpPr>
            <p:nvPr/>
          </p:nvSpPr>
          <p:spPr bwMode="auto">
            <a:xfrm>
              <a:off x="2782" y="2137"/>
              <a:ext cx="192" cy="240"/>
            </a:xfrm>
            <a:prstGeom prst="downArrow">
              <a:avLst>
                <a:gd name="adj1" fmla="val 50000"/>
                <a:gd name="adj2" fmla="val 31250"/>
              </a:avLst>
            </a:prstGeom>
            <a:solidFill>
              <a:srgbClr val="00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l"/>
              <a:endParaRPr lang="en-US" sz="1800"/>
            </a:p>
          </p:txBody>
        </p:sp>
        <p:grpSp>
          <p:nvGrpSpPr>
            <p:cNvPr id="3" name="Group 20"/>
            <p:cNvGrpSpPr>
              <a:grpSpLocks/>
            </p:cNvGrpSpPr>
            <p:nvPr/>
          </p:nvGrpSpPr>
          <p:grpSpPr bwMode="auto">
            <a:xfrm>
              <a:off x="1366" y="1081"/>
              <a:ext cx="3032" cy="2208"/>
              <a:chOff x="1246" y="1081"/>
              <a:chExt cx="3032" cy="2208"/>
            </a:xfrm>
          </p:grpSpPr>
          <p:sp>
            <p:nvSpPr>
              <p:cNvPr id="242703" name="Line 10"/>
              <p:cNvSpPr>
                <a:spLocks noChangeShapeType="1"/>
              </p:cNvSpPr>
              <p:nvPr/>
            </p:nvSpPr>
            <p:spPr bwMode="auto">
              <a:xfrm>
                <a:off x="1254" y="1081"/>
                <a:ext cx="3024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04" name="Line 11"/>
              <p:cNvSpPr>
                <a:spLocks noChangeShapeType="1"/>
              </p:cNvSpPr>
              <p:nvPr/>
            </p:nvSpPr>
            <p:spPr bwMode="auto">
              <a:xfrm>
                <a:off x="1246" y="1081"/>
                <a:ext cx="768" cy="1584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05" name="Line 12"/>
              <p:cNvSpPr>
                <a:spLocks noChangeShapeType="1"/>
              </p:cNvSpPr>
              <p:nvPr/>
            </p:nvSpPr>
            <p:spPr bwMode="auto">
              <a:xfrm flipH="1">
                <a:off x="3454" y="1081"/>
                <a:ext cx="816" cy="1584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06" name="Line 13"/>
              <p:cNvSpPr>
                <a:spLocks noChangeShapeType="1"/>
              </p:cNvSpPr>
              <p:nvPr/>
            </p:nvSpPr>
            <p:spPr bwMode="auto">
              <a:xfrm>
                <a:off x="2014" y="2665"/>
                <a:ext cx="0" cy="624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07" name="Line 14"/>
              <p:cNvSpPr>
                <a:spLocks noChangeShapeType="1"/>
              </p:cNvSpPr>
              <p:nvPr/>
            </p:nvSpPr>
            <p:spPr bwMode="auto">
              <a:xfrm>
                <a:off x="3454" y="2665"/>
                <a:ext cx="0" cy="624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08" name="Line 15"/>
              <p:cNvSpPr>
                <a:spLocks noChangeShapeType="1"/>
              </p:cNvSpPr>
              <p:nvPr/>
            </p:nvSpPr>
            <p:spPr bwMode="auto">
              <a:xfrm>
                <a:off x="2014" y="3289"/>
                <a:ext cx="1440" cy="0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42701" name="AutoShape 16"/>
            <p:cNvSpPr>
              <a:spLocks noChangeArrowheads="1"/>
            </p:cNvSpPr>
            <p:nvPr/>
          </p:nvSpPr>
          <p:spPr bwMode="auto">
            <a:xfrm>
              <a:off x="2774" y="2713"/>
              <a:ext cx="192" cy="432"/>
            </a:xfrm>
            <a:prstGeom prst="downArrow">
              <a:avLst>
                <a:gd name="adj1" fmla="val 50000"/>
                <a:gd name="adj2" fmla="val 56250"/>
              </a:avLst>
            </a:prstGeom>
            <a:solidFill>
              <a:srgbClr val="0000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l"/>
              <a:endParaRPr lang="en-US" sz="1800"/>
            </a:p>
          </p:txBody>
        </p:sp>
        <p:sp>
          <p:nvSpPr>
            <p:cNvPr id="242702" name="Rectangle 17"/>
            <p:cNvSpPr>
              <a:spLocks noChangeArrowheads="1"/>
            </p:cNvSpPr>
            <p:nvPr/>
          </p:nvSpPr>
          <p:spPr bwMode="auto">
            <a:xfrm>
              <a:off x="1414" y="3337"/>
              <a:ext cx="2912" cy="2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l">
                <a:spcBef>
                  <a:spcPct val="50000"/>
                </a:spcBef>
              </a:pPr>
              <a:r>
                <a:rPr lang="en-GB" sz="2000" b="1" u="sng"/>
                <a:t>My Dell 600 wont connect to internet</a:t>
              </a:r>
            </a:p>
          </p:txBody>
        </p:sp>
      </p:grpSp>
      <p:sp>
        <p:nvSpPr>
          <p:cNvPr id="242693" name="Rectangle 2"/>
          <p:cNvSpPr txBox="1">
            <a:spLocks noChangeArrowheads="1"/>
          </p:cNvSpPr>
          <p:nvPr/>
        </p:nvSpPr>
        <p:spPr bwMode="auto">
          <a:xfrm>
            <a:off x="1525587" y="123031"/>
            <a:ext cx="7618413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  <a:br>
              <a:rPr lang="en-GB" sz="2200" b="1" dirty="0">
                <a:solidFill>
                  <a:schemeClr val="tx2"/>
                </a:solidFill>
              </a:rPr>
            </a:br>
            <a:r>
              <a:rPr lang="en-GB" sz="2200" dirty="0">
                <a:solidFill>
                  <a:schemeClr val="tx2"/>
                </a:solidFill>
              </a:rPr>
              <a:t>Defining problems clearly</a:t>
            </a:r>
            <a:endParaRPr lang="en-US" sz="2200" dirty="0">
              <a:solidFill>
                <a:schemeClr val="tx2"/>
              </a:solidFill>
            </a:endParaRPr>
          </a:p>
        </p:txBody>
      </p:sp>
      <p:sp>
        <p:nvSpPr>
          <p:cNvPr id="242694" name="Slide Number Placeholder 17"/>
          <p:cNvSpPr txBox="1">
            <a:spLocks noGrp="1"/>
          </p:cNvSpPr>
          <p:nvPr/>
        </p:nvSpPr>
        <p:spPr bwMode="auto">
          <a:xfrm>
            <a:off x="8561388" y="6475413"/>
            <a:ext cx="171450" cy="12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algn="r"/>
            <a:fld id="{3C4567C1-6773-4C1F-A945-7896A151F34D}" type="slidenum">
              <a:rPr lang="en-GB"/>
              <a:pPr algn="r"/>
              <a:t>14</a:t>
            </a:fld>
            <a:endParaRPr lang="en-GB"/>
          </a:p>
        </p:txBody>
      </p:sp>
      <p:sp>
        <p:nvSpPr>
          <p:cNvPr id="242695" name="Rectangle 18"/>
          <p:cNvSpPr>
            <a:spLocks noChangeArrowheads="1"/>
          </p:cNvSpPr>
          <p:nvPr/>
        </p:nvSpPr>
        <p:spPr bwMode="auto">
          <a:xfrm>
            <a:off x="181000" y="1916832"/>
            <a:ext cx="1785913" cy="36625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1600" dirty="0"/>
              <a:t>Try &amp; be as specific as </a:t>
            </a:r>
            <a:r>
              <a:rPr lang="en-GB" sz="1600" dirty="0" smtClean="0"/>
              <a:t>possible: </a:t>
            </a:r>
          </a:p>
          <a:p>
            <a:pPr algn="l">
              <a:spcBef>
                <a:spcPct val="50000"/>
              </a:spcBef>
            </a:pPr>
            <a:r>
              <a:rPr lang="en-GB" sz="1600" dirty="0" smtClean="0"/>
              <a:t>Five Whys </a:t>
            </a:r>
            <a:r>
              <a:rPr lang="en-GB" sz="1600" dirty="0"/>
              <a:t>can help us uncover the most specific problem statement in order to set as accurate as possible a starting point to determine root </a:t>
            </a:r>
            <a:r>
              <a:rPr lang="en-GB" sz="1600" dirty="0" smtClean="0"/>
              <a:t>cause.</a:t>
            </a:r>
            <a:endParaRPr lang="en-GB" sz="1600" dirty="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907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8ED33DBE-BF4C-4225-BFA3-6830FFC43B78}" type="slidenum">
              <a:rPr lang="en-GB">
                <a:latin typeface="Arial" charset="0"/>
                <a:cs typeface="Arial" charset="0"/>
              </a:rPr>
              <a:pPr/>
              <a:t>15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51908" name="Text Box 2"/>
          <p:cNvSpPr txBox="1">
            <a:spLocks noChangeArrowheads="1"/>
          </p:cNvSpPr>
          <p:nvPr/>
        </p:nvSpPr>
        <p:spPr bwMode="auto">
          <a:xfrm>
            <a:off x="760413" y="953387"/>
            <a:ext cx="8383587" cy="451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 eaLnBrk="0" hangingPunct="0"/>
            <a:r>
              <a:rPr lang="en-GB" sz="2000" dirty="0"/>
              <a:t>Some points to consider when solving problems and working as a group:</a:t>
            </a:r>
            <a:endParaRPr lang="en-GB" sz="1600" dirty="0"/>
          </a:p>
          <a:p>
            <a:pPr algn="l" eaLnBrk="0" hangingPunct="0">
              <a:buFontTx/>
              <a:buChar char="•"/>
            </a:pPr>
            <a:endParaRPr lang="en-GB" sz="1600" dirty="0"/>
          </a:p>
          <a:p>
            <a:pPr algn="l" eaLnBrk="0" hangingPunct="0">
              <a:buFontTx/>
              <a:buChar char="•"/>
            </a:pPr>
            <a:r>
              <a:rPr lang="en-GB" sz="1600" dirty="0"/>
              <a:t>  </a:t>
            </a:r>
            <a:r>
              <a:rPr lang="en-GB" sz="1800" dirty="0"/>
              <a:t>Be open minded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Consider the total situation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</a:t>
            </a:r>
            <a:r>
              <a:rPr lang="en-GB" sz="1800" b="1" dirty="0"/>
              <a:t>Work only off factual evidence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Seek as much precision as the subject permits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Deal in an orderly manner with the parts of a complex whole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Look for alternatives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Seek reasons – logical progression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Seek a clear statement of the issue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Keep in mind the original or basic concern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Use and mention credible sources – knowledge and experience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Remain relevant to the point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 Be sensitive of others’ feelings, level of knowledge &amp; degree of sophistication</a:t>
            </a:r>
          </a:p>
          <a:p>
            <a:pPr algn="l" eaLnBrk="0" hangingPunct="0">
              <a:buFontTx/>
              <a:buChar char="•"/>
            </a:pPr>
            <a:endParaRPr lang="en-GB" sz="1800" dirty="0"/>
          </a:p>
          <a:p>
            <a:pPr algn="l" eaLnBrk="0" hangingPunct="0"/>
            <a:r>
              <a:rPr lang="en-GB" sz="2000" dirty="0"/>
              <a:t>Remember, always try to use common sense </a:t>
            </a:r>
            <a:endParaRPr lang="en-GB" sz="1800" dirty="0"/>
          </a:p>
        </p:txBody>
      </p:sp>
      <p:sp>
        <p:nvSpPr>
          <p:cNvPr id="251909" name="Rectangle 2"/>
          <p:cNvSpPr txBox="1">
            <a:spLocks noChangeArrowheads="1"/>
          </p:cNvSpPr>
          <p:nvPr/>
        </p:nvSpPr>
        <p:spPr bwMode="auto">
          <a:xfrm>
            <a:off x="1525587" y="116632"/>
            <a:ext cx="7618413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  <a:endParaRPr lang="en-GB" sz="2200" dirty="0">
              <a:solidFill>
                <a:schemeClr val="tx2"/>
              </a:solidFill>
            </a:endParaRPr>
          </a:p>
          <a:p>
            <a:pPr algn="l"/>
            <a:r>
              <a:rPr lang="en-GB" sz="2200" dirty="0">
                <a:solidFill>
                  <a:schemeClr val="tx2"/>
                </a:solidFill>
              </a:rPr>
              <a:t>Critical Thinking</a:t>
            </a:r>
            <a:endParaRPr lang="en-US" sz="2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1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FCDBB2A2-5FED-45EC-86DA-576AE7102D8E}" type="slidenum">
              <a:rPr lang="en-GB">
                <a:latin typeface="Arial" charset="0"/>
                <a:cs typeface="Arial" charset="0"/>
              </a:rPr>
              <a:pPr/>
              <a:t>16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52932" name="Text Box 3"/>
          <p:cNvSpPr txBox="1">
            <a:spLocks noChangeArrowheads="1"/>
          </p:cNvSpPr>
          <p:nvPr/>
        </p:nvSpPr>
        <p:spPr bwMode="auto">
          <a:xfrm>
            <a:off x="384175" y="1389063"/>
            <a:ext cx="8383588" cy="405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sz="2000" dirty="0"/>
              <a:t> </a:t>
            </a:r>
            <a:r>
              <a:rPr lang="en-GB" sz="2000" dirty="0" smtClean="0"/>
              <a:t>  Being </a:t>
            </a:r>
            <a:r>
              <a:rPr lang="en-GB" sz="2000" dirty="0"/>
              <a:t>able to ask questions effectively is a key part of </a:t>
            </a:r>
            <a:r>
              <a:rPr lang="en-GB" sz="2000" dirty="0" smtClean="0"/>
              <a:t>                problem </a:t>
            </a:r>
            <a:r>
              <a:rPr lang="en-GB" sz="2000" dirty="0"/>
              <a:t>solving and gathering factual and accurate information;</a:t>
            </a:r>
          </a:p>
          <a:p>
            <a:pPr algn="l" eaLnBrk="0" hangingPunct="0"/>
            <a:endParaRPr lang="en-GB" sz="2000" dirty="0"/>
          </a:p>
          <a:p>
            <a:pPr algn="l" eaLnBrk="0" hangingPunct="0">
              <a:buFontTx/>
              <a:buChar char="•"/>
            </a:pPr>
            <a:r>
              <a:rPr lang="en-GB" sz="2000" dirty="0"/>
              <a:t> </a:t>
            </a:r>
            <a:r>
              <a:rPr lang="en-GB" sz="1800" dirty="0"/>
              <a:t>Closed questions</a:t>
            </a:r>
          </a:p>
          <a:p>
            <a:pPr algn="l" eaLnBrk="0" hangingPunct="0"/>
            <a:endParaRPr lang="en-GB" sz="1800" dirty="0"/>
          </a:p>
          <a:p>
            <a:pPr algn="l" eaLnBrk="0" hangingPunct="0">
              <a:buFontTx/>
              <a:buChar char="•"/>
            </a:pPr>
            <a:r>
              <a:rPr lang="en-GB" sz="1800" dirty="0"/>
              <a:t> Open questions</a:t>
            </a:r>
          </a:p>
          <a:p>
            <a:pPr algn="l" eaLnBrk="0" hangingPunct="0"/>
            <a:endParaRPr lang="en-GB" sz="1800" dirty="0"/>
          </a:p>
          <a:p>
            <a:pPr algn="l" eaLnBrk="0" hangingPunct="0">
              <a:buFontTx/>
              <a:buChar char="•"/>
            </a:pPr>
            <a:r>
              <a:rPr lang="en-GB" sz="1800" dirty="0"/>
              <a:t> Reframing</a:t>
            </a:r>
          </a:p>
          <a:p>
            <a:pPr algn="l" eaLnBrk="0" hangingPunct="0"/>
            <a:endParaRPr lang="en-GB" sz="1800" dirty="0"/>
          </a:p>
          <a:p>
            <a:pPr algn="l" eaLnBrk="0" hangingPunct="0">
              <a:buFontTx/>
              <a:buChar char="•"/>
            </a:pPr>
            <a:r>
              <a:rPr lang="en-GB" sz="1800" dirty="0"/>
              <a:t>Questioning to the void</a:t>
            </a:r>
          </a:p>
          <a:p>
            <a:pPr lvl="1" algn="l" eaLnBrk="0" hangingPunct="0">
              <a:buFontTx/>
              <a:buChar char="-"/>
            </a:pPr>
            <a:r>
              <a:rPr lang="en-GB" sz="1600" dirty="0"/>
              <a:t>Turnaround questions</a:t>
            </a:r>
          </a:p>
          <a:p>
            <a:pPr lvl="1" algn="l" eaLnBrk="0" hangingPunct="0">
              <a:buFontTx/>
              <a:buChar char="-"/>
            </a:pPr>
            <a:r>
              <a:rPr lang="en-GB" sz="1600" dirty="0"/>
              <a:t> ‘What else’ questions</a:t>
            </a:r>
          </a:p>
          <a:p>
            <a:pPr lvl="1" algn="l" eaLnBrk="0" hangingPunct="0"/>
            <a:endParaRPr lang="en-GB" sz="2000" dirty="0"/>
          </a:p>
          <a:p>
            <a:pPr algn="l" eaLnBrk="0" hangingPunct="0">
              <a:buFontTx/>
              <a:buChar char="•"/>
            </a:pPr>
            <a:r>
              <a:rPr lang="en-GB" sz="2000" dirty="0"/>
              <a:t> </a:t>
            </a:r>
            <a:r>
              <a:rPr lang="en-GB" sz="1800" dirty="0"/>
              <a:t>Active Listening</a:t>
            </a:r>
          </a:p>
        </p:txBody>
      </p:sp>
      <p:sp>
        <p:nvSpPr>
          <p:cNvPr id="252933" name="Rectangle 2"/>
          <p:cNvSpPr txBox="1">
            <a:spLocks noChangeArrowheads="1"/>
          </p:cNvSpPr>
          <p:nvPr/>
        </p:nvSpPr>
        <p:spPr bwMode="auto">
          <a:xfrm>
            <a:off x="184150" y="298450"/>
            <a:ext cx="7486650" cy="81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>
                <a:solidFill>
                  <a:schemeClr val="tx2"/>
                </a:solidFill>
              </a:rPr>
              <a:t>Problem Solving and Decision Making </a:t>
            </a:r>
            <a:br>
              <a:rPr lang="en-GB" sz="2200" b="1">
                <a:solidFill>
                  <a:schemeClr val="tx2"/>
                </a:solidFill>
              </a:rPr>
            </a:br>
            <a:r>
              <a:rPr lang="en-GB" sz="2200">
                <a:solidFill>
                  <a:schemeClr val="tx2"/>
                </a:solidFill>
              </a:rPr>
              <a:t>Questioning and Listening Skills</a:t>
            </a:r>
            <a:r>
              <a:rPr lang="en-GB" sz="1800" b="1"/>
              <a:t> </a:t>
            </a:r>
            <a:endParaRPr lang="en-US" sz="1800" b="1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955" name="Slide Number Placeholder 2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/>
          <a:p>
            <a:fld id="{2117472C-2E7F-46BE-8338-2A48A3D4FD3A}" type="slidenum">
              <a:rPr lang="en-GB">
                <a:latin typeface="Arial" charset="0"/>
                <a:cs typeface="Arial" charset="0"/>
              </a:rPr>
              <a:pPr/>
              <a:t>17</a:t>
            </a:fld>
            <a:endParaRPr lang="en-GB">
              <a:latin typeface="Arial" charset="0"/>
              <a:cs typeface="Arial" charset="0"/>
            </a:endParaRPr>
          </a:p>
        </p:txBody>
      </p:sp>
      <p:sp>
        <p:nvSpPr>
          <p:cNvPr id="253956" name="Text Box 3"/>
          <p:cNvSpPr txBox="1">
            <a:spLocks noChangeArrowheads="1"/>
          </p:cNvSpPr>
          <p:nvPr/>
        </p:nvSpPr>
        <p:spPr bwMode="auto">
          <a:xfrm>
            <a:off x="539551" y="1052736"/>
            <a:ext cx="8221861" cy="4452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GB" sz="2000" b="1" dirty="0"/>
              <a:t>Important considerations when solving problems;</a:t>
            </a:r>
          </a:p>
          <a:p>
            <a:pPr algn="l" eaLnBrk="0" hangingPunct="0"/>
            <a:endParaRPr lang="en-GB" sz="2000" b="1" dirty="0"/>
          </a:p>
          <a:p>
            <a:pPr algn="l" eaLnBrk="0" hangingPunct="0">
              <a:buFontTx/>
              <a:buChar char="•"/>
            </a:pPr>
            <a:r>
              <a:rPr lang="en-GB" sz="2000" dirty="0"/>
              <a:t> </a:t>
            </a:r>
            <a:r>
              <a:rPr lang="en-GB" sz="1800" dirty="0"/>
              <a:t>Setting Goals (e.g. problem statement)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Vertical Slice involvement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Management Support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Team size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Awareness of process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Implementation of action</a:t>
            </a:r>
          </a:p>
          <a:p>
            <a:pPr algn="l" eaLnBrk="0" hangingPunct="0">
              <a:buFontTx/>
              <a:buChar char="•"/>
            </a:pPr>
            <a:r>
              <a:rPr lang="en-GB" sz="1800" dirty="0"/>
              <a:t> Change management – Risk analysis</a:t>
            </a:r>
          </a:p>
          <a:p>
            <a:pPr algn="l" eaLnBrk="0" hangingPunct="0"/>
            <a:endParaRPr lang="en-GB" sz="1800" dirty="0"/>
          </a:p>
          <a:p>
            <a:pPr algn="l" eaLnBrk="0" hangingPunct="0"/>
            <a:r>
              <a:rPr lang="en-GB" sz="2000" dirty="0"/>
              <a:t>These factors can be key critical in determining the success of an effective process and determining root cause – ignoring some of these considerations can lead to ineffective use of process, jumping to false cause and lack of knowledge and experience</a:t>
            </a:r>
          </a:p>
          <a:p>
            <a:pPr algn="l" eaLnBrk="0" hangingPunct="0"/>
            <a:endParaRPr lang="en-GB" sz="2000" dirty="0"/>
          </a:p>
        </p:txBody>
      </p:sp>
      <p:sp>
        <p:nvSpPr>
          <p:cNvPr id="253957" name="Rectangle 2"/>
          <p:cNvSpPr txBox="1">
            <a:spLocks noChangeArrowheads="1"/>
          </p:cNvSpPr>
          <p:nvPr/>
        </p:nvSpPr>
        <p:spPr bwMode="auto">
          <a:xfrm>
            <a:off x="1691680" y="271317"/>
            <a:ext cx="7041093" cy="565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GB" sz="2200" b="1" dirty="0">
                <a:solidFill>
                  <a:schemeClr val="tx2"/>
                </a:solidFill>
              </a:rPr>
              <a:t>Problem Solving and Decision Making </a:t>
            </a:r>
            <a:r>
              <a:rPr lang="en-GB" sz="2000" dirty="0">
                <a:solidFill>
                  <a:schemeClr val="tx2"/>
                </a:solidFill>
              </a:rPr>
              <a:t/>
            </a:r>
            <a:br>
              <a:rPr lang="en-GB" sz="2000" dirty="0">
                <a:solidFill>
                  <a:schemeClr val="tx2"/>
                </a:solidFill>
              </a:rPr>
            </a:br>
            <a:r>
              <a:rPr lang="en-GB" sz="2000" dirty="0">
                <a:solidFill>
                  <a:schemeClr val="tx2"/>
                </a:solidFill>
              </a:rPr>
              <a:t>Teamwork</a:t>
            </a:r>
            <a:r>
              <a:rPr lang="en-GB" sz="1800" b="1" dirty="0"/>
              <a:t> </a:t>
            </a:r>
            <a:endParaRPr lang="en-US" sz="1800" b="1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problem solving techniques</Template>
  <TotalTime>32</TotalTime>
  <Words>859</Words>
  <Application>Microsoft Office PowerPoint</Application>
  <PresentationFormat>On-screen Show (4:3)</PresentationFormat>
  <Paragraphs>231</Paragraphs>
  <Slides>17</Slides>
  <Notes>14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Myriad Pro</vt:lpstr>
      <vt:lpstr>Symbol</vt:lpstr>
      <vt:lpstr>Times New Roman</vt:lpstr>
      <vt:lpstr>20140311PresentationUWTSDTemplate</vt:lpstr>
      <vt:lpstr>Clip</vt:lpstr>
      <vt:lpstr>MindManager Document</vt:lpstr>
      <vt:lpstr>Problem Solving  and  Decision Making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</vt:lpstr>
      <vt:lpstr> </vt:lpstr>
      <vt:lpstr>PowerPoint Presentation</vt:lpstr>
      <vt:lpstr> </vt:lpstr>
      <vt:lpstr>PowerPoint Presentation</vt:lpstr>
      <vt:lpstr> </vt:lpstr>
      <vt:lpstr>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Terry</dc:creator>
  <cp:lastModifiedBy>Stephen Darnell</cp:lastModifiedBy>
  <cp:revision>8</cp:revision>
  <cp:lastPrinted>2014-07-31T14:05:43Z</cp:lastPrinted>
  <dcterms:created xsi:type="dcterms:W3CDTF">2014-04-08T20:09:14Z</dcterms:created>
  <dcterms:modified xsi:type="dcterms:W3CDTF">2016-08-22T15:28:58Z</dcterms:modified>
</cp:coreProperties>
</file>