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4" r:id="rId7"/>
    <p:sldId id="265" r:id="rId8"/>
    <p:sldId id="266" r:id="rId9"/>
    <p:sldId id="267" r:id="rId10"/>
    <p:sldId id="268" r:id="rId11"/>
    <p:sldId id="269" r:id="rId12"/>
    <p:sldId id="270" r:id="rId13"/>
    <p:sldId id="271" r:id="rId14"/>
    <p:sldId id="273" r:id="rId15"/>
    <p:sldId id="274"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4" autoAdjust="0"/>
    <p:restoredTop sz="94660"/>
  </p:normalViewPr>
  <p:slideViewPr>
    <p:cSldViewPr snapToGrid="0">
      <p:cViewPr varScale="1">
        <p:scale>
          <a:sx n="86" d="100"/>
          <a:sy n="86" d="100"/>
        </p:scale>
        <p:origin x="73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82EE7A-669B-4531-B380-100983B7467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117B22A-9DE7-4FD6-9A0F-E3B558C2898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6AB3DD9-B493-4B01-89C8-CE48F53152F0}"/>
              </a:ext>
            </a:extLst>
          </p:cNvPr>
          <p:cNvSpPr>
            <a:spLocks noGrp="1"/>
          </p:cNvSpPr>
          <p:nvPr>
            <p:ph type="dt" sz="half" idx="10"/>
          </p:nvPr>
        </p:nvSpPr>
        <p:spPr/>
        <p:txBody>
          <a:bodyPr/>
          <a:lstStyle/>
          <a:p>
            <a:fld id="{3D672BEA-8F9C-4D3E-BAAB-9A5948AFD0CC}" type="datetimeFigureOut">
              <a:rPr lang="en-GB" smtClean="0"/>
              <a:t>27/08/2019</a:t>
            </a:fld>
            <a:endParaRPr lang="en-GB"/>
          </a:p>
        </p:txBody>
      </p:sp>
      <p:sp>
        <p:nvSpPr>
          <p:cNvPr id="5" name="Footer Placeholder 4">
            <a:extLst>
              <a:ext uri="{FF2B5EF4-FFF2-40B4-BE49-F238E27FC236}">
                <a16:creationId xmlns:a16="http://schemas.microsoft.com/office/drawing/2014/main" id="{022C04CC-7C74-448D-AC99-30A4DF006D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8A1F25-5E47-4B56-96BE-F95197440616}"/>
              </a:ext>
            </a:extLst>
          </p:cNvPr>
          <p:cNvSpPr>
            <a:spLocks noGrp="1"/>
          </p:cNvSpPr>
          <p:nvPr>
            <p:ph type="sldNum" sz="quarter" idx="12"/>
          </p:nvPr>
        </p:nvSpPr>
        <p:spPr/>
        <p:txBody>
          <a:bodyPr/>
          <a:lstStyle/>
          <a:p>
            <a:fld id="{7F9BBAF2-6C4F-4975-BF55-DD8EDB4CFE87}" type="slidenum">
              <a:rPr lang="en-GB" smtClean="0"/>
              <a:t>‹#›</a:t>
            </a:fld>
            <a:endParaRPr lang="en-GB"/>
          </a:p>
        </p:txBody>
      </p:sp>
    </p:spTree>
    <p:extLst>
      <p:ext uri="{BB962C8B-B14F-4D97-AF65-F5344CB8AC3E}">
        <p14:creationId xmlns:p14="http://schemas.microsoft.com/office/powerpoint/2010/main" val="8651281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719A2-16DA-4503-83D4-B4080F9D8AD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BFB68DF-D1C4-4A5E-8C3D-1E10ED4AE4F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BDAA7F-33CD-4F44-888C-F724B02257C0}"/>
              </a:ext>
            </a:extLst>
          </p:cNvPr>
          <p:cNvSpPr>
            <a:spLocks noGrp="1"/>
          </p:cNvSpPr>
          <p:nvPr>
            <p:ph type="dt" sz="half" idx="10"/>
          </p:nvPr>
        </p:nvSpPr>
        <p:spPr/>
        <p:txBody>
          <a:bodyPr/>
          <a:lstStyle/>
          <a:p>
            <a:fld id="{3D672BEA-8F9C-4D3E-BAAB-9A5948AFD0CC}" type="datetimeFigureOut">
              <a:rPr lang="en-GB" smtClean="0"/>
              <a:t>27/08/2019</a:t>
            </a:fld>
            <a:endParaRPr lang="en-GB"/>
          </a:p>
        </p:txBody>
      </p:sp>
      <p:sp>
        <p:nvSpPr>
          <p:cNvPr id="5" name="Footer Placeholder 4">
            <a:extLst>
              <a:ext uri="{FF2B5EF4-FFF2-40B4-BE49-F238E27FC236}">
                <a16:creationId xmlns:a16="http://schemas.microsoft.com/office/drawing/2014/main" id="{0A5F21FF-7FFE-4FB1-81A2-8E6386144A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11E72C-F2A1-4AF5-90DE-3820C105218C}"/>
              </a:ext>
            </a:extLst>
          </p:cNvPr>
          <p:cNvSpPr>
            <a:spLocks noGrp="1"/>
          </p:cNvSpPr>
          <p:nvPr>
            <p:ph type="sldNum" sz="quarter" idx="12"/>
          </p:nvPr>
        </p:nvSpPr>
        <p:spPr/>
        <p:txBody>
          <a:bodyPr/>
          <a:lstStyle/>
          <a:p>
            <a:fld id="{7F9BBAF2-6C4F-4975-BF55-DD8EDB4CFE87}" type="slidenum">
              <a:rPr lang="en-GB" smtClean="0"/>
              <a:t>‹#›</a:t>
            </a:fld>
            <a:endParaRPr lang="en-GB"/>
          </a:p>
        </p:txBody>
      </p:sp>
    </p:spTree>
    <p:extLst>
      <p:ext uri="{BB962C8B-B14F-4D97-AF65-F5344CB8AC3E}">
        <p14:creationId xmlns:p14="http://schemas.microsoft.com/office/powerpoint/2010/main" val="17232560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94F46-4801-47AC-937F-3CE111BC4DB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716A876-DACE-49E5-A578-BB07630E938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228AF3D-611A-4012-9949-F51D4DF4077E}"/>
              </a:ext>
            </a:extLst>
          </p:cNvPr>
          <p:cNvSpPr>
            <a:spLocks noGrp="1"/>
          </p:cNvSpPr>
          <p:nvPr>
            <p:ph type="dt" sz="half" idx="10"/>
          </p:nvPr>
        </p:nvSpPr>
        <p:spPr/>
        <p:txBody>
          <a:bodyPr/>
          <a:lstStyle/>
          <a:p>
            <a:fld id="{3D672BEA-8F9C-4D3E-BAAB-9A5948AFD0CC}" type="datetimeFigureOut">
              <a:rPr lang="en-GB" smtClean="0"/>
              <a:t>27/08/2019</a:t>
            </a:fld>
            <a:endParaRPr lang="en-GB"/>
          </a:p>
        </p:txBody>
      </p:sp>
      <p:sp>
        <p:nvSpPr>
          <p:cNvPr id="5" name="Footer Placeholder 4">
            <a:extLst>
              <a:ext uri="{FF2B5EF4-FFF2-40B4-BE49-F238E27FC236}">
                <a16:creationId xmlns:a16="http://schemas.microsoft.com/office/drawing/2014/main" id="{74E364CD-8B73-482A-8265-DBF7D6DDA4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39B508-16E6-4A54-B178-55CFF203CA9F}"/>
              </a:ext>
            </a:extLst>
          </p:cNvPr>
          <p:cNvSpPr>
            <a:spLocks noGrp="1"/>
          </p:cNvSpPr>
          <p:nvPr>
            <p:ph type="sldNum" sz="quarter" idx="12"/>
          </p:nvPr>
        </p:nvSpPr>
        <p:spPr/>
        <p:txBody>
          <a:bodyPr/>
          <a:lstStyle/>
          <a:p>
            <a:fld id="{7F9BBAF2-6C4F-4975-BF55-DD8EDB4CFE87}" type="slidenum">
              <a:rPr lang="en-GB" smtClean="0"/>
              <a:t>‹#›</a:t>
            </a:fld>
            <a:endParaRPr lang="en-GB"/>
          </a:p>
        </p:txBody>
      </p:sp>
    </p:spTree>
    <p:extLst>
      <p:ext uri="{BB962C8B-B14F-4D97-AF65-F5344CB8AC3E}">
        <p14:creationId xmlns:p14="http://schemas.microsoft.com/office/powerpoint/2010/main" val="34618549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221335-B696-4AFE-A4AB-7496B604E9B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5DBFC3C-42E2-451D-8F58-A562F179C0B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FF48D92-08D9-4D1A-A995-238E5D14546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5D1558B-40F6-46C0-80D2-F14E0B6BAB9C}"/>
              </a:ext>
            </a:extLst>
          </p:cNvPr>
          <p:cNvSpPr>
            <a:spLocks noGrp="1"/>
          </p:cNvSpPr>
          <p:nvPr>
            <p:ph type="dt" sz="half" idx="10"/>
          </p:nvPr>
        </p:nvSpPr>
        <p:spPr/>
        <p:txBody>
          <a:bodyPr/>
          <a:lstStyle/>
          <a:p>
            <a:fld id="{3D672BEA-8F9C-4D3E-BAAB-9A5948AFD0CC}" type="datetimeFigureOut">
              <a:rPr lang="en-GB" smtClean="0"/>
              <a:t>27/08/2019</a:t>
            </a:fld>
            <a:endParaRPr lang="en-GB"/>
          </a:p>
        </p:txBody>
      </p:sp>
      <p:sp>
        <p:nvSpPr>
          <p:cNvPr id="6" name="Footer Placeholder 5">
            <a:extLst>
              <a:ext uri="{FF2B5EF4-FFF2-40B4-BE49-F238E27FC236}">
                <a16:creationId xmlns:a16="http://schemas.microsoft.com/office/drawing/2014/main" id="{169C5C99-EE4E-467E-97D6-E4963E30014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427B107-718E-4245-9DDD-7AF95B425E8C}"/>
              </a:ext>
            </a:extLst>
          </p:cNvPr>
          <p:cNvSpPr>
            <a:spLocks noGrp="1"/>
          </p:cNvSpPr>
          <p:nvPr>
            <p:ph type="sldNum" sz="quarter" idx="12"/>
          </p:nvPr>
        </p:nvSpPr>
        <p:spPr/>
        <p:txBody>
          <a:bodyPr/>
          <a:lstStyle/>
          <a:p>
            <a:fld id="{7F9BBAF2-6C4F-4975-BF55-DD8EDB4CFE87}" type="slidenum">
              <a:rPr lang="en-GB" smtClean="0"/>
              <a:t>‹#›</a:t>
            </a:fld>
            <a:endParaRPr lang="en-GB"/>
          </a:p>
        </p:txBody>
      </p:sp>
    </p:spTree>
    <p:extLst>
      <p:ext uri="{BB962C8B-B14F-4D97-AF65-F5344CB8AC3E}">
        <p14:creationId xmlns:p14="http://schemas.microsoft.com/office/powerpoint/2010/main" val="39474720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0B768D-0333-4222-BF21-B7CF487403E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2AFAAAB-1D8D-4E8E-91B1-32C96F48412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22234A6-A581-4FFD-9B4F-555667AD879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9674393-6183-4C6E-B217-1B316313D32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FF0F64D-FE23-4D08-901F-6A5A9E195EF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C63B70B-7965-4178-A45E-293321EE13E0}"/>
              </a:ext>
            </a:extLst>
          </p:cNvPr>
          <p:cNvSpPr>
            <a:spLocks noGrp="1"/>
          </p:cNvSpPr>
          <p:nvPr>
            <p:ph type="dt" sz="half" idx="10"/>
          </p:nvPr>
        </p:nvSpPr>
        <p:spPr/>
        <p:txBody>
          <a:bodyPr/>
          <a:lstStyle/>
          <a:p>
            <a:fld id="{3D672BEA-8F9C-4D3E-BAAB-9A5948AFD0CC}" type="datetimeFigureOut">
              <a:rPr lang="en-GB" smtClean="0"/>
              <a:t>27/08/2019</a:t>
            </a:fld>
            <a:endParaRPr lang="en-GB"/>
          </a:p>
        </p:txBody>
      </p:sp>
      <p:sp>
        <p:nvSpPr>
          <p:cNvPr id="8" name="Footer Placeholder 7">
            <a:extLst>
              <a:ext uri="{FF2B5EF4-FFF2-40B4-BE49-F238E27FC236}">
                <a16:creationId xmlns:a16="http://schemas.microsoft.com/office/drawing/2014/main" id="{522ED619-C81D-4E8D-B49A-9548E1A56F0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4CA80FE-BBDC-45ED-B6EA-316836ECF98A}"/>
              </a:ext>
            </a:extLst>
          </p:cNvPr>
          <p:cNvSpPr>
            <a:spLocks noGrp="1"/>
          </p:cNvSpPr>
          <p:nvPr>
            <p:ph type="sldNum" sz="quarter" idx="12"/>
          </p:nvPr>
        </p:nvSpPr>
        <p:spPr/>
        <p:txBody>
          <a:bodyPr/>
          <a:lstStyle/>
          <a:p>
            <a:fld id="{7F9BBAF2-6C4F-4975-BF55-DD8EDB4CFE87}" type="slidenum">
              <a:rPr lang="en-GB" smtClean="0"/>
              <a:t>‹#›</a:t>
            </a:fld>
            <a:endParaRPr lang="en-GB"/>
          </a:p>
        </p:txBody>
      </p:sp>
    </p:spTree>
    <p:extLst>
      <p:ext uri="{BB962C8B-B14F-4D97-AF65-F5344CB8AC3E}">
        <p14:creationId xmlns:p14="http://schemas.microsoft.com/office/powerpoint/2010/main" val="24631551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E47FA-5390-476F-BC88-9587BCD7782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F8F2CC2-7A93-4847-92D9-45FB90DE5D86}"/>
              </a:ext>
            </a:extLst>
          </p:cNvPr>
          <p:cNvSpPr>
            <a:spLocks noGrp="1"/>
          </p:cNvSpPr>
          <p:nvPr>
            <p:ph type="dt" sz="half" idx="10"/>
          </p:nvPr>
        </p:nvSpPr>
        <p:spPr/>
        <p:txBody>
          <a:bodyPr/>
          <a:lstStyle/>
          <a:p>
            <a:fld id="{3D672BEA-8F9C-4D3E-BAAB-9A5948AFD0CC}" type="datetimeFigureOut">
              <a:rPr lang="en-GB" smtClean="0"/>
              <a:t>27/08/2019</a:t>
            </a:fld>
            <a:endParaRPr lang="en-GB"/>
          </a:p>
        </p:txBody>
      </p:sp>
      <p:sp>
        <p:nvSpPr>
          <p:cNvPr id="4" name="Footer Placeholder 3">
            <a:extLst>
              <a:ext uri="{FF2B5EF4-FFF2-40B4-BE49-F238E27FC236}">
                <a16:creationId xmlns:a16="http://schemas.microsoft.com/office/drawing/2014/main" id="{2ACF5A3A-4676-4785-8BC5-B197EE8F859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65047C8-0A17-48EF-B9AE-166D168C98F3}"/>
              </a:ext>
            </a:extLst>
          </p:cNvPr>
          <p:cNvSpPr>
            <a:spLocks noGrp="1"/>
          </p:cNvSpPr>
          <p:nvPr>
            <p:ph type="sldNum" sz="quarter" idx="12"/>
          </p:nvPr>
        </p:nvSpPr>
        <p:spPr/>
        <p:txBody>
          <a:bodyPr/>
          <a:lstStyle/>
          <a:p>
            <a:fld id="{7F9BBAF2-6C4F-4975-BF55-DD8EDB4CFE87}" type="slidenum">
              <a:rPr lang="en-GB" smtClean="0"/>
              <a:t>‹#›</a:t>
            </a:fld>
            <a:endParaRPr lang="en-GB"/>
          </a:p>
        </p:txBody>
      </p:sp>
    </p:spTree>
    <p:extLst>
      <p:ext uri="{BB962C8B-B14F-4D97-AF65-F5344CB8AC3E}">
        <p14:creationId xmlns:p14="http://schemas.microsoft.com/office/powerpoint/2010/main" val="3108437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3CF7DDC-F48A-4F35-8FCB-AFBBDE7AEAC2}"/>
              </a:ext>
            </a:extLst>
          </p:cNvPr>
          <p:cNvSpPr>
            <a:spLocks noGrp="1"/>
          </p:cNvSpPr>
          <p:nvPr>
            <p:ph type="dt" sz="half" idx="10"/>
          </p:nvPr>
        </p:nvSpPr>
        <p:spPr/>
        <p:txBody>
          <a:bodyPr/>
          <a:lstStyle/>
          <a:p>
            <a:fld id="{3D672BEA-8F9C-4D3E-BAAB-9A5948AFD0CC}" type="datetimeFigureOut">
              <a:rPr lang="en-GB" smtClean="0"/>
              <a:t>27/08/2019</a:t>
            </a:fld>
            <a:endParaRPr lang="en-GB"/>
          </a:p>
        </p:txBody>
      </p:sp>
      <p:sp>
        <p:nvSpPr>
          <p:cNvPr id="3" name="Footer Placeholder 2">
            <a:extLst>
              <a:ext uri="{FF2B5EF4-FFF2-40B4-BE49-F238E27FC236}">
                <a16:creationId xmlns:a16="http://schemas.microsoft.com/office/drawing/2014/main" id="{11362D43-0AEE-410B-8308-AB02852E910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A49AE0F-6EFE-44C2-95DC-7795AC40760F}"/>
              </a:ext>
            </a:extLst>
          </p:cNvPr>
          <p:cNvSpPr>
            <a:spLocks noGrp="1"/>
          </p:cNvSpPr>
          <p:nvPr>
            <p:ph type="sldNum" sz="quarter" idx="12"/>
          </p:nvPr>
        </p:nvSpPr>
        <p:spPr/>
        <p:txBody>
          <a:bodyPr/>
          <a:lstStyle/>
          <a:p>
            <a:fld id="{7F9BBAF2-6C4F-4975-BF55-DD8EDB4CFE87}" type="slidenum">
              <a:rPr lang="en-GB" smtClean="0"/>
              <a:t>‹#›</a:t>
            </a:fld>
            <a:endParaRPr lang="en-GB"/>
          </a:p>
        </p:txBody>
      </p:sp>
    </p:spTree>
    <p:extLst>
      <p:ext uri="{BB962C8B-B14F-4D97-AF65-F5344CB8AC3E}">
        <p14:creationId xmlns:p14="http://schemas.microsoft.com/office/powerpoint/2010/main" val="1938248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A475A3-A9A3-40B6-B0A9-1877678D35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44C55EE-D10B-49A4-BF42-A4720B6469F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82C0F65-6243-483C-8C46-7344336E82E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6B9E4E8-2EAE-4CCD-BB16-89F0B8085871}"/>
              </a:ext>
            </a:extLst>
          </p:cNvPr>
          <p:cNvSpPr>
            <a:spLocks noGrp="1"/>
          </p:cNvSpPr>
          <p:nvPr>
            <p:ph type="dt" sz="half" idx="10"/>
          </p:nvPr>
        </p:nvSpPr>
        <p:spPr/>
        <p:txBody>
          <a:bodyPr/>
          <a:lstStyle/>
          <a:p>
            <a:fld id="{3D672BEA-8F9C-4D3E-BAAB-9A5948AFD0CC}" type="datetimeFigureOut">
              <a:rPr lang="en-GB" smtClean="0"/>
              <a:t>27/08/2019</a:t>
            </a:fld>
            <a:endParaRPr lang="en-GB"/>
          </a:p>
        </p:txBody>
      </p:sp>
      <p:sp>
        <p:nvSpPr>
          <p:cNvPr id="6" name="Footer Placeholder 5">
            <a:extLst>
              <a:ext uri="{FF2B5EF4-FFF2-40B4-BE49-F238E27FC236}">
                <a16:creationId xmlns:a16="http://schemas.microsoft.com/office/drawing/2014/main" id="{FCFA0FB8-A2F0-4752-991D-01B1C156EA3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C2301A-C1A3-42C2-A555-33ED74884934}"/>
              </a:ext>
            </a:extLst>
          </p:cNvPr>
          <p:cNvSpPr>
            <a:spLocks noGrp="1"/>
          </p:cNvSpPr>
          <p:nvPr>
            <p:ph type="sldNum" sz="quarter" idx="12"/>
          </p:nvPr>
        </p:nvSpPr>
        <p:spPr/>
        <p:txBody>
          <a:bodyPr/>
          <a:lstStyle/>
          <a:p>
            <a:fld id="{7F9BBAF2-6C4F-4975-BF55-DD8EDB4CFE87}" type="slidenum">
              <a:rPr lang="en-GB" smtClean="0"/>
              <a:t>‹#›</a:t>
            </a:fld>
            <a:endParaRPr lang="en-GB"/>
          </a:p>
        </p:txBody>
      </p:sp>
    </p:spTree>
    <p:extLst>
      <p:ext uri="{BB962C8B-B14F-4D97-AF65-F5344CB8AC3E}">
        <p14:creationId xmlns:p14="http://schemas.microsoft.com/office/powerpoint/2010/main" val="21540204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959AA-5447-4F05-A512-007DF2DAFA0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F3DACF3-B6BB-472C-B744-ADC74C401B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A1291AE-5260-4C07-803D-DD4678009C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E2C2B22-F48F-4115-8C42-FBA0CDD33E9B}"/>
              </a:ext>
            </a:extLst>
          </p:cNvPr>
          <p:cNvSpPr>
            <a:spLocks noGrp="1"/>
          </p:cNvSpPr>
          <p:nvPr>
            <p:ph type="dt" sz="half" idx="10"/>
          </p:nvPr>
        </p:nvSpPr>
        <p:spPr/>
        <p:txBody>
          <a:bodyPr/>
          <a:lstStyle/>
          <a:p>
            <a:fld id="{3D672BEA-8F9C-4D3E-BAAB-9A5948AFD0CC}" type="datetimeFigureOut">
              <a:rPr lang="en-GB" smtClean="0"/>
              <a:t>27/08/2019</a:t>
            </a:fld>
            <a:endParaRPr lang="en-GB"/>
          </a:p>
        </p:txBody>
      </p:sp>
      <p:sp>
        <p:nvSpPr>
          <p:cNvPr id="6" name="Footer Placeholder 5">
            <a:extLst>
              <a:ext uri="{FF2B5EF4-FFF2-40B4-BE49-F238E27FC236}">
                <a16:creationId xmlns:a16="http://schemas.microsoft.com/office/drawing/2014/main" id="{B28F7BAA-C157-4908-ACA4-4BB1F596EFD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650DC74-225D-42BA-9ED0-5284BA7C136F}"/>
              </a:ext>
            </a:extLst>
          </p:cNvPr>
          <p:cNvSpPr>
            <a:spLocks noGrp="1"/>
          </p:cNvSpPr>
          <p:nvPr>
            <p:ph type="sldNum" sz="quarter" idx="12"/>
          </p:nvPr>
        </p:nvSpPr>
        <p:spPr/>
        <p:txBody>
          <a:bodyPr/>
          <a:lstStyle/>
          <a:p>
            <a:fld id="{7F9BBAF2-6C4F-4975-BF55-DD8EDB4CFE87}" type="slidenum">
              <a:rPr lang="en-GB" smtClean="0"/>
              <a:t>‹#›</a:t>
            </a:fld>
            <a:endParaRPr lang="en-GB"/>
          </a:p>
        </p:txBody>
      </p:sp>
    </p:spTree>
    <p:extLst>
      <p:ext uri="{BB962C8B-B14F-4D97-AF65-F5344CB8AC3E}">
        <p14:creationId xmlns:p14="http://schemas.microsoft.com/office/powerpoint/2010/main" val="15601711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5EA72-456B-408B-8BAA-F5254CCB65D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00933F5-C70A-420D-8835-A7A06BD365E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EED54B-168E-474C-87C2-B382E91FD088}"/>
              </a:ext>
            </a:extLst>
          </p:cNvPr>
          <p:cNvSpPr>
            <a:spLocks noGrp="1"/>
          </p:cNvSpPr>
          <p:nvPr>
            <p:ph type="dt" sz="half" idx="10"/>
          </p:nvPr>
        </p:nvSpPr>
        <p:spPr/>
        <p:txBody>
          <a:bodyPr/>
          <a:lstStyle/>
          <a:p>
            <a:fld id="{3D672BEA-8F9C-4D3E-BAAB-9A5948AFD0CC}" type="datetimeFigureOut">
              <a:rPr lang="en-GB" smtClean="0"/>
              <a:t>27/08/2019</a:t>
            </a:fld>
            <a:endParaRPr lang="en-GB"/>
          </a:p>
        </p:txBody>
      </p:sp>
      <p:sp>
        <p:nvSpPr>
          <p:cNvPr id="5" name="Footer Placeholder 4">
            <a:extLst>
              <a:ext uri="{FF2B5EF4-FFF2-40B4-BE49-F238E27FC236}">
                <a16:creationId xmlns:a16="http://schemas.microsoft.com/office/drawing/2014/main" id="{47C4358B-C7A2-4AA2-96E2-404B59FE29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FC2000-E9BC-44E7-B9FE-B3649283D9AB}"/>
              </a:ext>
            </a:extLst>
          </p:cNvPr>
          <p:cNvSpPr>
            <a:spLocks noGrp="1"/>
          </p:cNvSpPr>
          <p:nvPr>
            <p:ph type="sldNum" sz="quarter" idx="12"/>
          </p:nvPr>
        </p:nvSpPr>
        <p:spPr/>
        <p:txBody>
          <a:bodyPr/>
          <a:lstStyle/>
          <a:p>
            <a:fld id="{7F9BBAF2-6C4F-4975-BF55-DD8EDB4CFE87}" type="slidenum">
              <a:rPr lang="en-GB" smtClean="0"/>
              <a:t>‹#›</a:t>
            </a:fld>
            <a:endParaRPr lang="en-GB"/>
          </a:p>
        </p:txBody>
      </p:sp>
    </p:spTree>
    <p:extLst>
      <p:ext uri="{BB962C8B-B14F-4D97-AF65-F5344CB8AC3E}">
        <p14:creationId xmlns:p14="http://schemas.microsoft.com/office/powerpoint/2010/main" val="8833554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ED169-BE44-4F5C-8E74-A2BF94BE4F0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622F064-8712-4420-9204-2F47D11BED6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AD5A7D-90F2-4025-BF60-EEB998BE9C39}"/>
              </a:ext>
            </a:extLst>
          </p:cNvPr>
          <p:cNvSpPr>
            <a:spLocks noGrp="1"/>
          </p:cNvSpPr>
          <p:nvPr>
            <p:ph type="dt" sz="half" idx="10"/>
          </p:nvPr>
        </p:nvSpPr>
        <p:spPr/>
        <p:txBody>
          <a:bodyPr/>
          <a:lstStyle/>
          <a:p>
            <a:fld id="{3D672BEA-8F9C-4D3E-BAAB-9A5948AFD0CC}" type="datetimeFigureOut">
              <a:rPr lang="en-GB" smtClean="0"/>
              <a:t>27/08/2019</a:t>
            </a:fld>
            <a:endParaRPr lang="en-GB"/>
          </a:p>
        </p:txBody>
      </p:sp>
      <p:sp>
        <p:nvSpPr>
          <p:cNvPr id="5" name="Footer Placeholder 4">
            <a:extLst>
              <a:ext uri="{FF2B5EF4-FFF2-40B4-BE49-F238E27FC236}">
                <a16:creationId xmlns:a16="http://schemas.microsoft.com/office/drawing/2014/main" id="{FD38E03C-0E66-4CAE-AC6C-04B930972F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B0D6F6-CCD4-4353-A730-6AB4BC7727D6}"/>
              </a:ext>
            </a:extLst>
          </p:cNvPr>
          <p:cNvSpPr>
            <a:spLocks noGrp="1"/>
          </p:cNvSpPr>
          <p:nvPr>
            <p:ph type="sldNum" sz="quarter" idx="12"/>
          </p:nvPr>
        </p:nvSpPr>
        <p:spPr/>
        <p:txBody>
          <a:bodyPr/>
          <a:lstStyle/>
          <a:p>
            <a:fld id="{7F9BBAF2-6C4F-4975-BF55-DD8EDB4CFE87}" type="slidenum">
              <a:rPr lang="en-GB" smtClean="0"/>
              <a:t>‹#›</a:t>
            </a:fld>
            <a:endParaRPr lang="en-GB"/>
          </a:p>
        </p:txBody>
      </p:sp>
    </p:spTree>
    <p:extLst>
      <p:ext uri="{BB962C8B-B14F-4D97-AF65-F5344CB8AC3E}">
        <p14:creationId xmlns:p14="http://schemas.microsoft.com/office/powerpoint/2010/main" val="3326542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5FB3F56-8FF5-4165-AF84-8FDB0F8C73C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F1BD8E-7992-4AEC-8600-60B23DDE260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613626-E582-4F2A-9DD9-A733CE4F0BC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D672BEA-8F9C-4D3E-BAAB-9A5948AFD0CC}" type="datetimeFigureOut">
              <a:rPr lang="en-GB" smtClean="0"/>
              <a:t>27/08/2019</a:t>
            </a:fld>
            <a:endParaRPr lang="en-GB"/>
          </a:p>
        </p:txBody>
      </p:sp>
      <p:sp>
        <p:nvSpPr>
          <p:cNvPr id="5" name="Footer Placeholder 4">
            <a:extLst>
              <a:ext uri="{FF2B5EF4-FFF2-40B4-BE49-F238E27FC236}">
                <a16:creationId xmlns:a16="http://schemas.microsoft.com/office/drawing/2014/main" id="{353B2D3D-ACF8-43E7-BA76-E8D092BA003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ABAD665-468A-4C0A-9E97-1160B9A6FB7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F9BBAF2-6C4F-4975-BF55-DD8EDB4CFE87}" type="slidenum">
              <a:rPr lang="en-GB" smtClean="0"/>
              <a:t>‹#›</a:t>
            </a:fld>
            <a:endParaRPr lang="en-GB"/>
          </a:p>
        </p:txBody>
      </p:sp>
    </p:spTree>
    <p:extLst>
      <p:ext uri="{BB962C8B-B14F-4D97-AF65-F5344CB8AC3E}">
        <p14:creationId xmlns:p14="http://schemas.microsoft.com/office/powerpoint/2010/main" val="264813279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FBFF7-0FED-4F3E-8301-6197CE5CE0EA}"/>
              </a:ext>
            </a:extLst>
          </p:cNvPr>
          <p:cNvSpPr>
            <a:spLocks noGrp="1"/>
          </p:cNvSpPr>
          <p:nvPr>
            <p:ph type="ctrTitle"/>
          </p:nvPr>
        </p:nvSpPr>
        <p:spPr>
          <a:xfrm>
            <a:off x="1452616" y="962902"/>
            <a:ext cx="4176384" cy="2380828"/>
          </a:xfrm>
        </p:spPr>
        <p:txBody>
          <a:bodyPr>
            <a:normAutofit/>
          </a:bodyPr>
          <a:lstStyle/>
          <a:p>
            <a:r>
              <a:rPr lang="en-GB" sz="2300">
                <a:latin typeface="Arial" panose="020B0604020202020204" pitchFamily="34" charset="0"/>
                <a:cs typeface="Arial" panose="020B0604020202020204" pitchFamily="34" charset="0"/>
              </a:rPr>
              <a:t>BMSW4001: Academic and Employability Skills</a:t>
            </a:r>
            <a:br>
              <a:rPr lang="en-GB" sz="2300">
                <a:latin typeface="Arial" panose="020B0604020202020204" pitchFamily="34" charset="0"/>
                <a:cs typeface="Arial" panose="020B0604020202020204" pitchFamily="34" charset="0"/>
              </a:rPr>
            </a:br>
            <a:br>
              <a:rPr lang="en-GB" sz="2300">
                <a:latin typeface="Arial" panose="020B0604020202020204" pitchFamily="34" charset="0"/>
                <a:cs typeface="Arial" panose="020B0604020202020204" pitchFamily="34" charset="0"/>
              </a:rPr>
            </a:br>
            <a:br>
              <a:rPr lang="en-GB" sz="2300">
                <a:latin typeface="Arial" panose="020B0604020202020204" pitchFamily="34" charset="0"/>
                <a:cs typeface="Arial" panose="020B0604020202020204" pitchFamily="34" charset="0"/>
              </a:rPr>
            </a:br>
            <a:br>
              <a:rPr lang="en-GB" sz="2300">
                <a:latin typeface="Arial" panose="020B0604020202020204" pitchFamily="34" charset="0"/>
                <a:cs typeface="Arial" panose="020B0604020202020204" pitchFamily="34" charset="0"/>
              </a:rPr>
            </a:br>
            <a:br>
              <a:rPr lang="en-GB" sz="2300">
                <a:latin typeface="Arial" panose="020B0604020202020204" pitchFamily="34" charset="0"/>
                <a:cs typeface="Arial" panose="020B0604020202020204" pitchFamily="34" charset="0"/>
              </a:rPr>
            </a:br>
            <a:endParaRPr lang="en-GB" sz="230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7722734F-2045-4980-BCB2-BEFB2B3EAFEC}"/>
              </a:ext>
            </a:extLst>
          </p:cNvPr>
          <p:cNvSpPr>
            <a:spLocks noGrp="1"/>
          </p:cNvSpPr>
          <p:nvPr>
            <p:ph type="subTitle" idx="1"/>
          </p:nvPr>
        </p:nvSpPr>
        <p:spPr>
          <a:xfrm>
            <a:off x="963335" y="2641600"/>
            <a:ext cx="4660761" cy="2721606"/>
          </a:xfrm>
        </p:spPr>
        <p:txBody>
          <a:bodyPr>
            <a:normAutofit/>
          </a:bodyPr>
          <a:lstStyle/>
          <a:p>
            <a:pPr>
              <a:lnSpc>
                <a:spcPct val="110000"/>
              </a:lnSpc>
            </a:pPr>
            <a:r>
              <a:rPr lang="en-GB" sz="1400" dirty="0">
                <a:latin typeface="Arial" panose="020B0604020202020204" pitchFamily="34" charset="0"/>
                <a:cs typeface="Arial" panose="020B0604020202020204" pitchFamily="34" charset="0"/>
              </a:rPr>
              <a:t>Student Name: Maria Dandu</a:t>
            </a:r>
          </a:p>
          <a:p>
            <a:pPr>
              <a:lnSpc>
                <a:spcPct val="110000"/>
              </a:lnSpc>
            </a:pP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Student ID: 1810151</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Name of Lecturer: Peter Allen</a:t>
            </a:r>
          </a:p>
          <a:p>
            <a:pPr>
              <a:lnSpc>
                <a:spcPct val="110000"/>
              </a:lnSpc>
            </a:pPr>
            <a:r>
              <a:rPr lang="en-GB" sz="1400" dirty="0">
                <a:latin typeface="Arial" panose="020B0604020202020204" pitchFamily="34" charset="0"/>
                <a:cs typeface="Arial" panose="020B0604020202020204" pitchFamily="34" charset="0"/>
              </a:rPr>
              <a:t>Name of the University: University of Wales Trinity Saint David </a:t>
            </a:r>
          </a:p>
          <a:p>
            <a:pPr>
              <a:lnSpc>
                <a:spcPct val="110000"/>
              </a:lnSpc>
            </a:pPr>
            <a:r>
              <a:rPr lang="en-GB" sz="1400" dirty="0">
                <a:latin typeface="Arial" panose="020B0604020202020204" pitchFamily="34" charset="0"/>
                <a:cs typeface="Arial" panose="020B0604020202020204" pitchFamily="34" charset="0"/>
              </a:rPr>
              <a:t>Assessment Date : 27-08-2019</a:t>
            </a:r>
            <a:endParaRPr lang="en-GB" sz="1400" dirty="0"/>
          </a:p>
        </p:txBody>
      </p:sp>
      <p:pic>
        <p:nvPicPr>
          <p:cNvPr id="7" name="Graphic 6" descr="Certificate">
            <a:extLst>
              <a:ext uri="{FF2B5EF4-FFF2-40B4-BE49-F238E27FC236}">
                <a16:creationId xmlns:a16="http://schemas.microsoft.com/office/drawing/2014/main" id="{60177148-1781-4044-9A42-6E7814500CF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44251" y="805583"/>
            <a:ext cx="4660762" cy="4660762"/>
          </a:xfrm>
          <a:prstGeom prst="rect">
            <a:avLst/>
          </a:prstGeom>
        </p:spPr>
      </p:pic>
    </p:spTree>
    <p:extLst>
      <p:ext uri="{BB962C8B-B14F-4D97-AF65-F5344CB8AC3E}">
        <p14:creationId xmlns:p14="http://schemas.microsoft.com/office/powerpoint/2010/main" val="18719939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A8B4D-9FD2-496F-B1A1-E4262B51E3DD}"/>
              </a:ext>
            </a:extLst>
          </p:cNvPr>
          <p:cNvSpPr>
            <a:spLocks noGrp="1"/>
          </p:cNvSpPr>
          <p:nvPr>
            <p:ph type="title"/>
          </p:nvPr>
        </p:nvSpPr>
        <p:spPr>
          <a:xfrm>
            <a:off x="838200" y="365126"/>
            <a:ext cx="10515600" cy="613070"/>
          </a:xfrm>
        </p:spPr>
        <p:txBody>
          <a:bodyPr>
            <a:normAutofit/>
          </a:bodyPr>
          <a:lstStyle/>
          <a:p>
            <a:pPr algn="ctr"/>
            <a:r>
              <a:rPr lang="en-GB" sz="1600" b="1" dirty="0"/>
              <a:t>Table of </a:t>
            </a:r>
            <a:r>
              <a:rPr lang="en-GB" sz="1600" b="1" dirty="0">
                <a:latin typeface="Arial" panose="020B0604020202020204" pitchFamily="34" charset="0"/>
                <a:cs typeface="Arial" panose="020B0604020202020204" pitchFamily="34" charset="0"/>
              </a:rPr>
              <a:t>Contents</a:t>
            </a:r>
            <a:r>
              <a:rPr lang="en-GB" sz="1600" b="1" dirty="0"/>
              <a:t> </a:t>
            </a:r>
          </a:p>
        </p:txBody>
      </p:sp>
      <p:sp>
        <p:nvSpPr>
          <p:cNvPr id="4" name="Rectangle 1">
            <a:extLst>
              <a:ext uri="{FF2B5EF4-FFF2-40B4-BE49-F238E27FC236}">
                <a16:creationId xmlns:a16="http://schemas.microsoft.com/office/drawing/2014/main" id="{23677390-EEF5-4E13-A6BC-025617B94DB2}"/>
              </a:ext>
            </a:extLst>
          </p:cNvPr>
          <p:cNvSpPr>
            <a:spLocks noGrp="1" noChangeArrowheads="1"/>
          </p:cNvSpPr>
          <p:nvPr>
            <p:ph idx="1"/>
          </p:nvPr>
        </p:nvSpPr>
        <p:spPr bwMode="auto">
          <a:xfrm>
            <a:off x="838200" y="2000668"/>
            <a:ext cx="10591800" cy="47705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724525" algn="r"/>
              </a:tabLst>
              <a:defRPr>
                <a:solidFill>
                  <a:schemeClr val="tx1"/>
                </a:solidFill>
                <a:latin typeface="Arial" panose="020B0604020202020204" pitchFamily="34" charset="0"/>
              </a:defRPr>
            </a:lvl1pPr>
            <a:lvl2pPr eaLnBrk="0" fontAlgn="base" hangingPunct="0">
              <a:spcBef>
                <a:spcPct val="0"/>
              </a:spcBef>
              <a:spcAft>
                <a:spcPct val="0"/>
              </a:spcAft>
              <a:tabLst>
                <a:tab pos="5724525" algn="r"/>
              </a:tabLst>
              <a:defRPr>
                <a:solidFill>
                  <a:schemeClr val="tx1"/>
                </a:solidFill>
                <a:latin typeface="Arial" panose="020B0604020202020204" pitchFamily="34" charset="0"/>
              </a:defRPr>
            </a:lvl2pPr>
            <a:lvl3pPr eaLnBrk="0" fontAlgn="base" hangingPunct="0">
              <a:spcBef>
                <a:spcPct val="0"/>
              </a:spcBef>
              <a:spcAft>
                <a:spcPct val="0"/>
              </a:spcAft>
              <a:tabLst>
                <a:tab pos="5724525" algn="r"/>
              </a:tabLst>
              <a:defRPr>
                <a:solidFill>
                  <a:schemeClr val="tx1"/>
                </a:solidFill>
                <a:latin typeface="Arial" panose="020B0604020202020204" pitchFamily="34" charset="0"/>
              </a:defRPr>
            </a:lvl3pPr>
            <a:lvl4pPr eaLnBrk="0" fontAlgn="base" hangingPunct="0">
              <a:spcBef>
                <a:spcPct val="0"/>
              </a:spcBef>
              <a:spcAft>
                <a:spcPct val="0"/>
              </a:spcAft>
              <a:tabLst>
                <a:tab pos="5724525" algn="r"/>
              </a:tabLst>
              <a:defRPr>
                <a:solidFill>
                  <a:schemeClr val="tx1"/>
                </a:solidFill>
                <a:latin typeface="Arial" panose="020B0604020202020204" pitchFamily="34" charset="0"/>
              </a:defRPr>
            </a:lvl4pPr>
            <a:lvl5pPr eaLnBrk="0" fontAlgn="base" hangingPunct="0">
              <a:spcBef>
                <a:spcPct val="0"/>
              </a:spcBef>
              <a:spcAft>
                <a:spcPct val="0"/>
              </a:spcAft>
              <a:tabLst>
                <a:tab pos="5724525" algn="r"/>
              </a:tabLst>
              <a:defRPr>
                <a:solidFill>
                  <a:schemeClr val="tx1"/>
                </a:solidFill>
                <a:latin typeface="Arial" panose="020B0604020202020204" pitchFamily="34" charset="0"/>
              </a:defRPr>
            </a:lvl5pPr>
            <a:lvl6pPr eaLnBrk="0" fontAlgn="base" hangingPunct="0">
              <a:spcBef>
                <a:spcPct val="0"/>
              </a:spcBef>
              <a:spcAft>
                <a:spcPct val="0"/>
              </a:spcAft>
              <a:tabLst>
                <a:tab pos="5724525" algn="r"/>
              </a:tabLst>
              <a:defRPr>
                <a:solidFill>
                  <a:schemeClr val="tx1"/>
                </a:solidFill>
                <a:latin typeface="Arial" panose="020B0604020202020204" pitchFamily="34" charset="0"/>
              </a:defRPr>
            </a:lvl6pPr>
            <a:lvl7pPr eaLnBrk="0" fontAlgn="base" hangingPunct="0">
              <a:spcBef>
                <a:spcPct val="0"/>
              </a:spcBef>
              <a:spcAft>
                <a:spcPct val="0"/>
              </a:spcAft>
              <a:tabLst>
                <a:tab pos="5724525" algn="r"/>
              </a:tabLst>
              <a:defRPr>
                <a:solidFill>
                  <a:schemeClr val="tx1"/>
                </a:solidFill>
                <a:latin typeface="Arial" panose="020B0604020202020204" pitchFamily="34" charset="0"/>
              </a:defRPr>
            </a:lvl7pPr>
            <a:lvl8pPr eaLnBrk="0" fontAlgn="base" hangingPunct="0">
              <a:spcBef>
                <a:spcPct val="0"/>
              </a:spcBef>
              <a:spcAft>
                <a:spcPct val="0"/>
              </a:spcAft>
              <a:tabLst>
                <a:tab pos="5724525" algn="r"/>
              </a:tabLst>
              <a:defRPr>
                <a:solidFill>
                  <a:schemeClr val="tx1"/>
                </a:solidFill>
                <a:latin typeface="Arial" panose="020B0604020202020204" pitchFamily="34" charset="0"/>
              </a:defRPr>
            </a:lvl8pPr>
            <a:lvl9pPr eaLnBrk="0" fontAlgn="base" hangingPunct="0">
              <a:spcBef>
                <a:spcPct val="0"/>
              </a:spcBef>
              <a:spcAft>
                <a:spcPct val="0"/>
              </a:spcAft>
              <a:tabLst>
                <a:tab pos="5724525" algn="r"/>
              </a:tabLst>
              <a:defRPr>
                <a:solidFill>
                  <a:schemeClr val="tx1"/>
                </a:solidFill>
                <a:latin typeface="Arial" panose="020B0604020202020204" pitchFamily="34" charset="0"/>
              </a:defRPr>
            </a:lvl9pPr>
          </a:lstStyle>
          <a:p>
            <a:pPr marL="0" marR="0" lvl="0" indent="0" defTabSz="914400" rtl="0" eaLnBrk="0" fontAlgn="base" latinLnBrk="0" hangingPunct="0">
              <a:lnSpc>
                <a:spcPct val="100000"/>
              </a:lnSpc>
              <a:spcBef>
                <a:spcPct val="0"/>
              </a:spcBef>
              <a:spcAft>
                <a:spcPct val="0"/>
              </a:spcAft>
              <a:buClrTx/>
              <a:buSzTx/>
              <a:buFontTx/>
              <a:buNone/>
              <a:tabLst>
                <a:tab pos="5724525" algn="r"/>
              </a:tabLst>
            </a:pPr>
            <a:r>
              <a:rPr kumimoji="0" lang="en-GB" altLang="en-US" sz="1600" b="0" i="0" u="none" strike="noStrike" cap="none" normalizeH="0" baseline="0" dirty="0">
                <a:ln>
                  <a:noFill/>
                </a:ln>
                <a:solidFill>
                  <a:schemeClr val="tx1"/>
                </a:solidFill>
                <a:effectLst/>
                <a:latin typeface="Arial" panose="020B0604020202020204" pitchFamily="34" charset="0"/>
              </a:rPr>
              <a:t>Task 1: Academic Report ……………………………………………………………………………… 3</a:t>
            </a:r>
          </a:p>
          <a:p>
            <a:pPr marL="0" marR="0" lvl="0" indent="0" defTabSz="914400" rtl="0" eaLnBrk="0" fontAlgn="base" latinLnBrk="0" hangingPunct="0">
              <a:lnSpc>
                <a:spcPct val="100000"/>
              </a:lnSpc>
              <a:spcBef>
                <a:spcPct val="0"/>
              </a:spcBef>
              <a:spcAft>
                <a:spcPct val="0"/>
              </a:spcAft>
              <a:buClrTx/>
              <a:buSzTx/>
              <a:buFontTx/>
              <a:buNone/>
              <a:tabLst>
                <a:tab pos="5724525" algn="r"/>
              </a:tabLst>
            </a:pPr>
            <a:endParaRPr kumimoji="0" lang="en-GB" altLang="en-US" sz="16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r>
              <a:rPr lang="en-GB" altLang="en-US" sz="1600" dirty="0"/>
              <a:t>Introduction……………………………………………………………………………………………… 3</a:t>
            </a: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endParaRPr lang="en-GB" altLang="en-US" sz="1600" dirty="0"/>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r>
              <a:rPr kumimoji="0" lang="en-GB" altLang="en-US" sz="1600" b="0" i="0" u="none" strike="noStrike" cap="none" normalizeH="0" baseline="0" dirty="0">
                <a:ln>
                  <a:noFill/>
                </a:ln>
                <a:solidFill>
                  <a:schemeClr val="tx1"/>
                </a:solidFill>
                <a:effectLst/>
                <a:latin typeface="Arial" panose="020B0604020202020204" pitchFamily="34" charset="0"/>
              </a:rPr>
              <a:t>Theory of Learning ………………………………………………………………………………………3</a:t>
            </a: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endParaRPr kumimoji="0" lang="en-GB" altLang="en-US" sz="16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r>
              <a:rPr kumimoji="0" lang="en-GB" altLang="en-US" sz="1600" b="0" i="0" u="none" strike="noStrike" cap="none" normalizeH="0" baseline="0" dirty="0">
                <a:ln>
                  <a:noFill/>
                </a:ln>
                <a:solidFill>
                  <a:schemeClr val="tx1"/>
                </a:solidFill>
                <a:effectLst/>
                <a:latin typeface="Arial" panose="020B0604020202020204" pitchFamily="34" charset="0"/>
              </a:rPr>
              <a:t>Academic Skills……………………………………………………………………………………………4</a:t>
            </a: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endParaRPr kumimoji="0" lang="en-GB" altLang="en-US" sz="16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r>
              <a:rPr lang="en-GB" altLang="en-US" sz="1600" dirty="0"/>
              <a:t>Employability skills………………………………………………………………………………………..5</a:t>
            </a: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endParaRPr kumimoji="0" lang="en-GB" altLang="en-US" sz="16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r>
              <a:rPr lang="en-GB" altLang="en-US" sz="1600" dirty="0"/>
              <a:t>Analysis of the Skills with Respect to the Theory……………………………………………………..6</a:t>
            </a: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endParaRPr lang="en-GB" altLang="en-US" sz="1600" dirty="0"/>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r>
              <a:rPr kumimoji="0" lang="en-GB" altLang="en-US" sz="1600" b="0" i="0" u="none" strike="noStrike" cap="none" normalizeH="0" baseline="0" dirty="0">
                <a:ln>
                  <a:noFill/>
                </a:ln>
                <a:solidFill>
                  <a:schemeClr val="tx1"/>
                </a:solidFill>
                <a:effectLst/>
                <a:latin typeface="Arial" panose="020B0604020202020204" pitchFamily="34" charset="0"/>
              </a:rPr>
              <a:t>Conclusion</a:t>
            </a:r>
            <a:r>
              <a:rPr lang="en-GB" altLang="en-US" sz="1600" dirty="0"/>
              <a:t>…………………………………………………………………………………………...........8</a:t>
            </a: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endParaRPr lang="en-GB" altLang="en-US" sz="1600" dirty="0"/>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r>
              <a:rPr kumimoji="0" lang="en-GB" altLang="en-US" sz="1600" b="0" i="0" u="none" strike="noStrike" cap="none" normalizeH="0" baseline="0" dirty="0">
                <a:ln>
                  <a:noFill/>
                </a:ln>
                <a:solidFill>
                  <a:schemeClr val="tx1"/>
                </a:solidFill>
                <a:effectLst/>
                <a:latin typeface="Arial" panose="020B0604020202020204" pitchFamily="34" charset="0"/>
              </a:rPr>
              <a:t>Reference………………………………………………………………………………………………….9</a:t>
            </a: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endParaRPr kumimoji="0" lang="en-GB" altLang="en-US" sz="1600" b="0" i="0" u="none" strike="noStrike" cap="none" normalizeH="0" baseline="0" dirty="0">
              <a:ln>
                <a:noFill/>
              </a:ln>
              <a:solidFill>
                <a:schemeClr val="tx1"/>
              </a:solidFill>
              <a:effectLst/>
              <a:latin typeface="Arial" panose="020B0604020202020204" pitchFamily="34" charset="0"/>
            </a:endParaRPr>
          </a:p>
          <a:p>
            <a:pPr marL="0" indent="0">
              <a:lnSpc>
                <a:spcPct val="100000"/>
              </a:lnSpc>
              <a:buNone/>
            </a:pPr>
            <a:r>
              <a:rPr lang="en-GB" altLang="en-US" sz="1600" dirty="0"/>
              <a:t>Appendix…………………………………………………………………………………………………..10</a:t>
            </a:r>
            <a:endParaRPr kumimoji="0" lang="en-GB" altLang="en-US" sz="16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endParaRPr kumimoji="0" lang="en-GB" altLang="en-US" sz="16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endParaRPr kumimoji="0" lang="en-GB" altLang="en-US" sz="16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2987036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FF0F6-D5D6-48FC-9779-C8CE03DE83E3}"/>
              </a:ext>
            </a:extLst>
          </p:cNvPr>
          <p:cNvSpPr>
            <a:spLocks noGrp="1"/>
          </p:cNvSpPr>
          <p:nvPr>
            <p:ph type="title"/>
          </p:nvPr>
        </p:nvSpPr>
        <p:spPr>
          <a:xfrm>
            <a:off x="838200" y="0"/>
            <a:ext cx="10515600" cy="568712"/>
          </a:xfrm>
        </p:spPr>
        <p:txBody>
          <a:bodyPr>
            <a:normAutofit/>
          </a:bodyPr>
          <a:lstStyle/>
          <a:p>
            <a:r>
              <a:rPr lang="en-GB" sz="1600" b="1" dirty="0">
                <a:latin typeface="Arial" panose="020B0604020202020204" pitchFamily="34" charset="0"/>
                <a:cs typeface="Arial" panose="020B0604020202020204" pitchFamily="34" charset="0"/>
              </a:rPr>
              <a:t>Task 1 : Academic Report</a:t>
            </a:r>
            <a:br>
              <a:rPr lang="en-GB" sz="1600" b="1" dirty="0">
                <a:latin typeface="Arial" panose="020B0604020202020204" pitchFamily="34" charset="0"/>
                <a:cs typeface="Arial" panose="020B0604020202020204" pitchFamily="34" charset="0"/>
              </a:rPr>
            </a:br>
            <a:endParaRPr lang="en-GB" sz="16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E7C7D6D-D05D-4327-AC1C-1A64F7104AD4}"/>
              </a:ext>
            </a:extLst>
          </p:cNvPr>
          <p:cNvSpPr>
            <a:spLocks noGrp="1"/>
          </p:cNvSpPr>
          <p:nvPr>
            <p:ph idx="1"/>
          </p:nvPr>
        </p:nvSpPr>
        <p:spPr>
          <a:xfrm>
            <a:off x="144966" y="301083"/>
            <a:ext cx="11797990" cy="6556918"/>
          </a:xfrm>
        </p:spPr>
        <p:txBody>
          <a:bodyPr>
            <a:noAutofit/>
          </a:bodyPr>
          <a:lstStyle/>
          <a:p>
            <a:pPr marL="0" indent="0">
              <a:buNone/>
            </a:pPr>
            <a:r>
              <a:rPr lang="en-GB" sz="1400" b="1" dirty="0">
                <a:latin typeface="Arial" panose="020B0604020202020204" pitchFamily="34" charset="0"/>
                <a:cs typeface="Arial" panose="020B0604020202020204" pitchFamily="34" charset="0"/>
              </a:rPr>
              <a:t>Introduction:</a:t>
            </a:r>
          </a:p>
          <a:p>
            <a:pPr marL="0" indent="0">
              <a:lnSpc>
                <a:spcPct val="150000"/>
              </a:lnSpc>
              <a:buNone/>
            </a:pPr>
            <a:r>
              <a:rPr lang="en-GB" sz="1400" dirty="0">
                <a:latin typeface="Arial" panose="020B0604020202020204" pitchFamily="34" charset="0"/>
                <a:cs typeface="Arial" panose="020B0604020202020204" pitchFamily="34" charset="0"/>
              </a:rPr>
              <a:t>According to Pearce and colleagues, 2016, academic skills refers to the various finding of the education that the person is capable at the various employability skills are the ones those make the people capable of holding a position at a particular place in the organisation. Not only are the academic skills important for the employability determination of the people but there are other parameters too which determines the employability skills those are mentioned by the various employers . In this academic report the various academic and employability skills those determine the employability of the desired people into the work is going to be evaluated , with respect to employability in the health and social care sector . </a:t>
            </a:r>
          </a:p>
          <a:p>
            <a:pPr marL="0" indent="0">
              <a:buNone/>
            </a:pPr>
            <a:endParaRPr lang="en-GB" sz="1400" dirty="0">
              <a:latin typeface="Arial" panose="020B0604020202020204" pitchFamily="34" charset="0"/>
              <a:cs typeface="Arial" panose="020B0604020202020204" pitchFamily="34" charset="0"/>
            </a:endParaRPr>
          </a:p>
          <a:p>
            <a:pPr marL="0" indent="0">
              <a:buNone/>
            </a:pPr>
            <a:r>
              <a:rPr lang="en-GB" sz="1400" b="1" dirty="0">
                <a:latin typeface="Arial" panose="020B0604020202020204" pitchFamily="34" charset="0"/>
                <a:cs typeface="Arial" panose="020B0604020202020204" pitchFamily="34" charset="0"/>
              </a:rPr>
              <a:t>Theory of Learning </a:t>
            </a:r>
          </a:p>
          <a:p>
            <a:pPr marL="0" indent="0">
              <a:lnSpc>
                <a:spcPct val="160000"/>
              </a:lnSpc>
              <a:buNone/>
            </a:pPr>
            <a:r>
              <a:rPr lang="en-GB" sz="1400" dirty="0">
                <a:latin typeface="Arial" panose="020B0604020202020204" pitchFamily="34" charset="0"/>
                <a:cs typeface="Arial" panose="020B0604020202020204" pitchFamily="34" charset="0"/>
              </a:rPr>
              <a:t>The theory of learning primarily stands for the mean which is undertaken by the students to absorb and process the knowledge that has been received academically. There are various kinds of parameters those determine the level of cognition and the processes and the speed with which the person learns . This depends on not only the external processes but also the internal processes such as those of experience , introspection and the retention capabilities of the skills and knowledge that has been received (James, 2018). There are many kinds of theories those are associated with the comprehension of the educational theories. Consideration of the cognitive theory by the people status that the learning can be defined depending on a number of phenomenon and considering the vastness of the human memory. The constructivism model defines that the learner’s capability  of acquiring the knowledge depends on the prior knowledge of the person, and acquiring the knowledge and the retention depends on the process of construction . Geographical learning depends on the person’s  environmental and geographical aspects affecting the knowledge cognition and retention. This also furthermore determines the employability skills of the people. Learning is capable of changing the preconceptions of a person which is defined under the term transformative learning (Leigh and </a:t>
            </a:r>
            <a:r>
              <a:rPr lang="en-GB" sz="1400" dirty="0" err="1">
                <a:latin typeface="Arial" panose="020B0604020202020204" pitchFamily="34" charset="0"/>
                <a:cs typeface="Arial" panose="020B0604020202020204" pitchFamily="34" charset="0"/>
              </a:rPr>
              <a:t>Kozbial</a:t>
            </a:r>
            <a:r>
              <a:rPr lang="en-GB" sz="1400" dirty="0">
                <a:latin typeface="Arial" panose="020B0604020202020204" pitchFamily="34" charset="0"/>
                <a:cs typeface="Arial" panose="020B0604020202020204" pitchFamily="34" charset="0"/>
              </a:rPr>
              <a:t>, 2017) . This depends on the consideration of the various phenomenon’s  , and the level of introspection based on the learning which is capable of changing the person’s employability skills.</a:t>
            </a:r>
          </a:p>
        </p:txBody>
      </p:sp>
    </p:spTree>
    <p:extLst>
      <p:ext uri="{BB962C8B-B14F-4D97-AF65-F5344CB8AC3E}">
        <p14:creationId xmlns:p14="http://schemas.microsoft.com/office/powerpoint/2010/main" val="12204821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71C8A-D140-46AD-95E8-F2ED512A1353}"/>
              </a:ext>
            </a:extLst>
          </p:cNvPr>
          <p:cNvSpPr>
            <a:spLocks noGrp="1"/>
          </p:cNvSpPr>
          <p:nvPr>
            <p:ph type="title"/>
          </p:nvPr>
        </p:nvSpPr>
        <p:spPr>
          <a:xfrm>
            <a:off x="137160" y="1"/>
            <a:ext cx="11216640" cy="1154430"/>
          </a:xfrm>
        </p:spPr>
        <p:txBody>
          <a:bodyPr>
            <a:normAutofit/>
          </a:bodyPr>
          <a:lstStyle/>
          <a:p>
            <a:r>
              <a:rPr lang="en-GB" sz="1600" b="1" i="1" dirty="0">
                <a:latin typeface="Arial" panose="020B0604020202020204" pitchFamily="34" charset="0"/>
                <a:cs typeface="Arial" panose="020B0604020202020204" pitchFamily="34" charset="0"/>
              </a:rPr>
              <a:t>Academic</a:t>
            </a:r>
            <a:r>
              <a:rPr lang="en-GB" sz="1600" b="1" dirty="0">
                <a:latin typeface="Arial" panose="020B0604020202020204" pitchFamily="34" charset="0"/>
                <a:cs typeface="Arial" panose="020B0604020202020204" pitchFamily="34" charset="0"/>
              </a:rPr>
              <a:t> Skills</a:t>
            </a:r>
            <a:br>
              <a:rPr lang="en-GB" sz="1600" dirty="0">
                <a:latin typeface="Arial" panose="020B0604020202020204" pitchFamily="34" charset="0"/>
                <a:cs typeface="Arial" panose="020B0604020202020204" pitchFamily="34" charset="0"/>
              </a:rPr>
            </a:br>
            <a:endParaRPr lang="en-GB" sz="1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FD7BB9B-3D0D-4812-80E7-CB2CC6E48579}"/>
              </a:ext>
            </a:extLst>
          </p:cNvPr>
          <p:cNvSpPr>
            <a:spLocks noGrp="1"/>
          </p:cNvSpPr>
          <p:nvPr>
            <p:ph idx="1"/>
          </p:nvPr>
        </p:nvSpPr>
        <p:spPr>
          <a:xfrm>
            <a:off x="274320" y="577216"/>
            <a:ext cx="10942320" cy="5800724"/>
          </a:xfrm>
        </p:spPr>
        <p:txBody>
          <a:bodyPr>
            <a:normAutofit fontScale="92500" lnSpcReduction="20000"/>
          </a:bodyPr>
          <a:lstStyle/>
          <a:p>
            <a:pPr marL="0" indent="0" algn="just">
              <a:lnSpc>
                <a:spcPct val="160000"/>
              </a:lnSpc>
              <a:buNone/>
            </a:pPr>
            <a:r>
              <a:rPr lang="en-GB" sz="1400" dirty="0"/>
              <a:t>As per the study of Collett</a:t>
            </a:r>
            <a:r>
              <a:rPr lang="en-GB" sz="1400" i="1" dirty="0"/>
              <a:t> et al</a:t>
            </a:r>
            <a:r>
              <a:rPr lang="en-GB" sz="1400" dirty="0">
                <a:latin typeface="Arial" panose="020B0604020202020204" pitchFamily="34" charset="0"/>
                <a:cs typeface="Arial" panose="020B0604020202020204" pitchFamily="34" charset="0"/>
              </a:rPr>
              <a:t> in the year 2015 the academic skills are the ones those are available with the students within the coursework of the college within which they function, and are received by all the students who  get enrolled into the coursework . Academic skills are limited to the precincts of the institute from which they receive it and in order to be entirely ready for the competition in the society, people should be able to apply the knowledge gained from the academics studies to various professional procedures . The capabilities of the application of the knowledge to the different kinds of situations with respect to the careers have given the rise to the development of the other kinds of skills too.</a:t>
            </a:r>
          </a:p>
          <a:p>
            <a:pPr marL="0" indent="0" algn="just">
              <a:lnSpc>
                <a:spcPct val="160000"/>
              </a:lnSpc>
              <a:buNone/>
            </a:pPr>
            <a:r>
              <a:rPr lang="en-GB" sz="1600" dirty="0">
                <a:latin typeface="+mj-lt"/>
                <a:cs typeface="Arial" panose="020B0604020202020204" pitchFamily="34" charset="0"/>
              </a:rPr>
              <a:t>Importance of Academic Skills </a:t>
            </a:r>
            <a:endParaRPr lang="en-GB" sz="1600" dirty="0">
              <a:latin typeface="Arial" panose="020B0604020202020204" pitchFamily="34" charset="0"/>
              <a:cs typeface="Arial" panose="020B0604020202020204" pitchFamily="34" charset="0"/>
            </a:endParaRPr>
          </a:p>
          <a:p>
            <a:pPr marL="0" indent="0" algn="just">
              <a:lnSpc>
                <a:spcPct val="160000"/>
              </a:lnSpc>
              <a:buNone/>
            </a:pPr>
            <a:r>
              <a:rPr lang="en-GB" sz="1400" dirty="0">
                <a:latin typeface="Arial" panose="020B0604020202020204" pitchFamily="34" charset="0"/>
                <a:cs typeface="Arial" panose="020B0604020202020204" pitchFamily="34" charset="0"/>
              </a:rPr>
              <a:t>Academic success of an individual which is underpinned by the various kinds  of academic skills such as the integrity of academician, writing , thinking critically, digital and skills associated with the language , math and statistical  skills , time management skills are quite important . The other skills those are ensured by the academic skills are those of searching for information , memorisation , reflections, and various kinds of employability skills(</a:t>
            </a:r>
            <a:r>
              <a:rPr lang="en-GB" sz="1400" i="1" dirty="0">
                <a:latin typeface="Arial" panose="020B0604020202020204" pitchFamily="34" charset="0"/>
                <a:cs typeface="Arial" panose="020B0604020202020204" pitchFamily="34" charset="0"/>
              </a:rPr>
              <a:t>Votruba-</a:t>
            </a:r>
            <a:r>
              <a:rPr lang="en-GB" sz="1400" i="1" dirty="0" err="1">
                <a:latin typeface="Arial" panose="020B0604020202020204" pitchFamily="34" charset="0"/>
                <a:cs typeface="Arial" panose="020B0604020202020204" pitchFamily="34" charset="0"/>
              </a:rPr>
              <a:t>Drzal</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et al,</a:t>
            </a:r>
            <a:r>
              <a:rPr lang="en-GB" sz="1400" dirty="0">
                <a:latin typeface="Arial" panose="020B0604020202020204" pitchFamily="34" charset="0"/>
                <a:cs typeface="Arial" panose="020B0604020202020204" pitchFamily="34" charset="0"/>
              </a:rPr>
              <a:t> 2016)</a:t>
            </a:r>
          </a:p>
          <a:p>
            <a:pPr marL="0" indent="0" algn="just">
              <a:lnSpc>
                <a:spcPct val="160000"/>
              </a:lnSpc>
              <a:buNone/>
            </a:pPr>
            <a:r>
              <a:rPr lang="en-GB" sz="1400" dirty="0">
                <a:latin typeface="Arial" panose="020B0604020202020204" pitchFamily="34" charset="0"/>
                <a:cs typeface="Arial" panose="020B0604020202020204" pitchFamily="34" charset="0"/>
              </a:rPr>
              <a:t>It has been observed that the people who all are academically successful have been able to build a strong career for themselves and land better jobs, than the  people who are not academically qualified. The academic skills  are important since the building of skills would ensure academic success which would eventually ensure the social assistance and improvement of the opportunity of employment , since the various organisations have different kinds of requirement, for employability ( Sala and </a:t>
            </a:r>
            <a:r>
              <a:rPr lang="en-GB" sz="1400" dirty="0" err="1">
                <a:latin typeface="Arial" panose="020B0604020202020204" pitchFamily="34" charset="0"/>
                <a:cs typeface="Arial" panose="020B0604020202020204" pitchFamily="34" charset="0"/>
              </a:rPr>
              <a:t>Gobet</a:t>
            </a:r>
            <a:r>
              <a:rPr lang="en-GB" sz="1400" dirty="0">
                <a:latin typeface="Arial" panose="020B0604020202020204" pitchFamily="34" charset="0"/>
                <a:cs typeface="Arial" panose="020B0604020202020204" pitchFamily="34" charset="0"/>
              </a:rPr>
              <a:t>, 2017). Academic success which is ascertained by the recognition and the management of the academic skills bolsters the opportunity of building the strong foundation for the individuals. It helps in the building of the organisational power of the individuals, helps in the skills related to motivation, mode of selecting priorities, builds up their power of concentration and also ensures time and priority management for the individuals. It thus helps in the building of holistically developed self sufficient individuals who have a specific knowledge about vast varieties of topics. </a:t>
            </a:r>
          </a:p>
        </p:txBody>
      </p:sp>
    </p:spTree>
    <p:extLst>
      <p:ext uri="{BB962C8B-B14F-4D97-AF65-F5344CB8AC3E}">
        <p14:creationId xmlns:p14="http://schemas.microsoft.com/office/powerpoint/2010/main" val="17313000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BE0B05-3D21-40C1-8EB7-C244B63DBE79}"/>
              </a:ext>
            </a:extLst>
          </p:cNvPr>
          <p:cNvSpPr>
            <a:spLocks noGrp="1"/>
          </p:cNvSpPr>
          <p:nvPr>
            <p:ph type="title"/>
          </p:nvPr>
        </p:nvSpPr>
        <p:spPr>
          <a:xfrm>
            <a:off x="91440" y="90805"/>
            <a:ext cx="10424160" cy="594995"/>
          </a:xfrm>
        </p:spPr>
        <p:txBody>
          <a:bodyPr>
            <a:normAutofit/>
          </a:bodyPr>
          <a:lstStyle/>
          <a:p>
            <a:r>
              <a:rPr lang="en-GB" sz="1600" b="1" i="1" dirty="0">
                <a:latin typeface="Arial" panose="020B0604020202020204" pitchFamily="34" charset="0"/>
                <a:cs typeface="Arial" panose="020B0604020202020204" pitchFamily="34" charset="0"/>
              </a:rPr>
              <a:t>Employability Skills </a:t>
            </a:r>
            <a:br>
              <a:rPr lang="en-GB" b="1" dirty="0"/>
            </a:br>
            <a:endParaRPr lang="en-GB" sz="16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2CCBCA8-8221-4FCD-903E-3878DE6D26F3}"/>
              </a:ext>
            </a:extLst>
          </p:cNvPr>
          <p:cNvSpPr>
            <a:spLocks noGrp="1"/>
          </p:cNvSpPr>
          <p:nvPr>
            <p:ph idx="1"/>
          </p:nvPr>
        </p:nvSpPr>
        <p:spPr>
          <a:xfrm>
            <a:off x="342900" y="537210"/>
            <a:ext cx="10908030" cy="6109334"/>
          </a:xfrm>
        </p:spPr>
        <p:txBody>
          <a:bodyPr>
            <a:normAutofit/>
          </a:bodyPr>
          <a:lstStyle/>
          <a:p>
            <a:pPr marL="0" indent="0" algn="just">
              <a:lnSpc>
                <a:spcPct val="150000"/>
              </a:lnSpc>
              <a:buNone/>
            </a:pPr>
            <a:r>
              <a:rPr lang="en-GB" sz="1400" dirty="0">
                <a:latin typeface="Arial" panose="020B0604020202020204" pitchFamily="34" charset="0"/>
                <a:cs typeface="Arial" panose="020B0604020202020204" pitchFamily="34" charset="0"/>
              </a:rPr>
              <a:t>The employability skills are the ones those are the most required in the work place at the current time. There are various kinds of skills such as the communication skills, teamwork skills, and professionalism amongst others which determines the individuality of the people and improves the conditions for their employment into the workforce (Suleman, 2016). It has been observed that the theoretical knowledge is less important than the practical knowledge which determines the employability skills of the people. It is being constantly up taken by the various higher education institutes primarily associated with the enhancement of the employability skills to allow the students to get employed. It has been observed that the employers demand the skill sets from the individuals which is beyond the academic syllabus of the individuals. A very important aspect of employability outside that of the discipline of the academics are the ones associated with the employment of the individuals and active participation in the various kinds of volunteering and internship activities (Nanda et al, 2017). There are various kinds of means of attaining the experience with regards to the employment such as the volunteering experiences, involvement in the various kinds of extracurricular activities, and societal activities, are being exceedingly considered by the recruiters during the recruitment process. </a:t>
            </a:r>
          </a:p>
          <a:p>
            <a:pPr marL="0" indent="0" algn="just">
              <a:lnSpc>
                <a:spcPct val="150000"/>
              </a:lnSpc>
              <a:buNone/>
            </a:pPr>
            <a:r>
              <a:rPr lang="en-GB" sz="1400" i="1" dirty="0">
                <a:latin typeface="Arial" panose="020B0604020202020204" pitchFamily="34" charset="0"/>
                <a:cs typeface="Arial" panose="020B0604020202020204" pitchFamily="34" charset="0"/>
              </a:rPr>
              <a:t>Importance of Employability Skills</a:t>
            </a:r>
          </a:p>
          <a:p>
            <a:pPr marL="0" indent="0" algn="just">
              <a:lnSpc>
                <a:spcPct val="150000"/>
              </a:lnSpc>
              <a:buNone/>
            </a:pPr>
            <a:r>
              <a:rPr lang="en-GB" sz="1400" dirty="0">
                <a:latin typeface="Arial" panose="020B0604020202020204" pitchFamily="34" charset="0"/>
                <a:cs typeface="Arial" panose="020B0604020202020204" pitchFamily="34" charset="0"/>
              </a:rPr>
              <a:t>One of the major reasons behind the recruiters demanding the employability skills is for the formation of the harmonious and effective working environment with a productive work culture and organisational environment. It plays a very decisive factor in the employment of the people to the specific organisation. It is an important determinant for the recruitment of the individuals within the band wagon since it acts as the key performance indicator for the individual also known as KPIs. These employability skills functions as the cognitive factor for the determination of the performance of the individuals in the future which would further influence the growth of the company. The employability skills and lack of it would determine the performance of the individuals (</a:t>
            </a:r>
            <a:r>
              <a:rPr lang="en-GB" sz="1400" dirty="0" err="1">
                <a:latin typeface="Arial" panose="020B0604020202020204" pitchFamily="34" charset="0"/>
                <a:cs typeface="Arial" panose="020B0604020202020204" pitchFamily="34" charset="0"/>
              </a:rPr>
              <a:t>Asonitou</a:t>
            </a:r>
            <a:r>
              <a:rPr lang="en-GB" sz="1400" dirty="0">
                <a:latin typeface="Arial" panose="020B0604020202020204" pitchFamily="34" charset="0"/>
                <a:cs typeface="Arial" panose="020B0604020202020204" pitchFamily="34" charset="0"/>
              </a:rPr>
              <a:t>, 2015). </a:t>
            </a:r>
          </a:p>
        </p:txBody>
      </p:sp>
    </p:spTree>
    <p:extLst>
      <p:ext uri="{BB962C8B-B14F-4D97-AF65-F5344CB8AC3E}">
        <p14:creationId xmlns:p14="http://schemas.microsoft.com/office/powerpoint/2010/main" val="26893232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2640B-064B-49F2-B01B-D7283703D08D}"/>
              </a:ext>
            </a:extLst>
          </p:cNvPr>
          <p:cNvSpPr>
            <a:spLocks noGrp="1"/>
          </p:cNvSpPr>
          <p:nvPr>
            <p:ph type="title"/>
          </p:nvPr>
        </p:nvSpPr>
        <p:spPr>
          <a:xfrm>
            <a:off x="708660" y="0"/>
            <a:ext cx="10572750" cy="502281"/>
          </a:xfrm>
        </p:spPr>
        <p:txBody>
          <a:bodyPr>
            <a:normAutofit/>
          </a:bodyPr>
          <a:lstStyle/>
          <a:p>
            <a:r>
              <a:rPr lang="en-GB" sz="1400" dirty="0">
                <a:latin typeface="Arial" panose="020B0604020202020204" pitchFamily="34" charset="0"/>
                <a:cs typeface="Arial" panose="020B0604020202020204" pitchFamily="34" charset="0"/>
              </a:rPr>
              <a:t>The employability skills, determines the effective contribution of the individuals on not only the growth of the company but also the </a:t>
            </a:r>
          </a:p>
        </p:txBody>
      </p:sp>
      <p:sp>
        <p:nvSpPr>
          <p:cNvPr id="3" name="Content Placeholder 2">
            <a:extLst>
              <a:ext uri="{FF2B5EF4-FFF2-40B4-BE49-F238E27FC236}">
                <a16:creationId xmlns:a16="http://schemas.microsoft.com/office/drawing/2014/main" id="{E1021F58-0A88-4C3B-B106-C0A26519B383}"/>
              </a:ext>
            </a:extLst>
          </p:cNvPr>
          <p:cNvSpPr>
            <a:spLocks noGrp="1"/>
          </p:cNvSpPr>
          <p:nvPr>
            <p:ph idx="1"/>
          </p:nvPr>
        </p:nvSpPr>
        <p:spPr>
          <a:xfrm>
            <a:off x="708660" y="301084"/>
            <a:ext cx="10767060" cy="6419758"/>
          </a:xfrm>
        </p:spPr>
        <p:txBody>
          <a:bodyPr>
            <a:normAutofit fontScale="92500" lnSpcReduction="20000"/>
          </a:bodyPr>
          <a:lstStyle/>
          <a:p>
            <a:pPr marL="0" indent="0" algn="just">
              <a:lnSpc>
                <a:spcPct val="160000"/>
              </a:lnSpc>
              <a:buNone/>
            </a:pPr>
            <a:r>
              <a:rPr lang="en-GB" sz="1500" dirty="0">
                <a:latin typeface="Arial" panose="020B0604020202020204" pitchFamily="34" charset="0"/>
                <a:cs typeface="Arial" panose="020B0604020202020204" pitchFamily="34" charset="0"/>
              </a:rPr>
              <a:t> organisational and work culture of the company. The employability skills which is quite necessary is that of the development training which includes the mode of solving the various kinds of problems which includes the manner that has been undertaken, and the affectivity of it. Thus the employability skills of the individuals helps in combating the challenges those are faced by the company. The academic skills are acquired by everyone; it is the employability skills which gives the individuals the competitive advantage in being recruited to the various positions. The employability skills which are possessed by the individuals are transferrable which helps them to be transformed as per the requirement, thus determining, the adaption of the individuals with various kinds of situation. The employability skills not only help in the recruitment opportunities but also provide the environment to work on the academic skills those were received by the individuals during the process of learning. It helps in the building of the various skills of the person, such as that of communication skills, teamwork capabilities which furthermore helps in the consolidation of the level of confidence of the individual which is one of the most important features of the skills.</a:t>
            </a:r>
          </a:p>
          <a:p>
            <a:pPr marL="0" indent="0" algn="just">
              <a:lnSpc>
                <a:spcPct val="150000"/>
              </a:lnSpc>
              <a:buNone/>
            </a:pPr>
            <a:r>
              <a:rPr lang="en-GB" sz="1500" i="1" dirty="0">
                <a:latin typeface="Arial" panose="020B0604020202020204" pitchFamily="34" charset="0"/>
                <a:cs typeface="Arial" panose="020B0604020202020204" pitchFamily="34" charset="0"/>
              </a:rPr>
              <a:t>Theories of Learning </a:t>
            </a:r>
          </a:p>
          <a:p>
            <a:pPr marL="0" indent="0" algn="just">
              <a:lnSpc>
                <a:spcPct val="150000"/>
              </a:lnSpc>
              <a:buNone/>
            </a:pPr>
            <a:r>
              <a:rPr lang="en-GB" sz="1500" dirty="0">
                <a:latin typeface="Arial" panose="020B0604020202020204" pitchFamily="34" charset="0"/>
                <a:cs typeface="Arial" panose="020B0604020202020204" pitchFamily="34" charset="0"/>
              </a:rPr>
              <a:t>There are overlapping theories which determines the aspect of learning both for the academic as well as the employability aspects of it. The Behaviourism helps in the determination of the actions of the people over the longer period of time which is determined both by the academic and the employability skills (</a:t>
            </a:r>
            <a:r>
              <a:rPr lang="en-GB" sz="1500" dirty="0" err="1">
                <a:latin typeface="Arial" panose="020B0604020202020204" pitchFamily="34" charset="0"/>
                <a:cs typeface="Arial" panose="020B0604020202020204" pitchFamily="34" charset="0"/>
              </a:rPr>
              <a:t>Messum</a:t>
            </a:r>
            <a:r>
              <a:rPr lang="en-GB" sz="1500" dirty="0">
                <a:latin typeface="Arial" panose="020B0604020202020204" pitchFamily="34" charset="0"/>
                <a:cs typeface="Arial" panose="020B0604020202020204" pitchFamily="34" charset="0"/>
              </a:rPr>
              <a:t> et al, 2017). The other aspect that can be considered is that of the Cognitivism which is the kind of learning that is transmitted from the expert to the receiver. This is a kind of learning which is more relevant with respect to the academic skills rather than the employability skills. Constructivism states that the learning is not dependant on the external stimulus which is explained by behaviourism, rather it is closely dependant on the introspection and the reflection on the own learning (</a:t>
            </a:r>
            <a:r>
              <a:rPr lang="en-GB" sz="1500" dirty="0" err="1">
                <a:latin typeface="Arial" panose="020B0604020202020204" pitchFamily="34" charset="0"/>
                <a:cs typeface="Arial" panose="020B0604020202020204" pitchFamily="34" charset="0"/>
              </a:rPr>
              <a:t>Tsitskari</a:t>
            </a:r>
            <a:r>
              <a:rPr lang="en-GB" sz="1500" dirty="0">
                <a:latin typeface="Arial" panose="020B0604020202020204" pitchFamily="34" charset="0"/>
                <a:cs typeface="Arial" panose="020B0604020202020204" pitchFamily="34" charset="0"/>
              </a:rPr>
              <a:t> et al, 2017). The theory of the experimental learning process states that the people when facing a situation triggers the prior experiences and the skills are formulated accordingly. The last theory suggests that the process of learning is a transient process which occurs in the social and contextual parameters. </a:t>
            </a:r>
          </a:p>
          <a:p>
            <a:pPr marL="0" indent="0" algn="just">
              <a:lnSpc>
                <a:spcPct val="150000"/>
              </a:lnSpc>
              <a:buNone/>
            </a:pP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194370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CC288E-E65A-40AA-B339-5B60DA4576EB}"/>
              </a:ext>
            </a:extLst>
          </p:cNvPr>
          <p:cNvSpPr>
            <a:spLocks noGrp="1"/>
          </p:cNvSpPr>
          <p:nvPr>
            <p:ph type="title"/>
          </p:nvPr>
        </p:nvSpPr>
        <p:spPr>
          <a:xfrm>
            <a:off x="674370" y="365125"/>
            <a:ext cx="10679430" cy="560705"/>
          </a:xfrm>
        </p:spPr>
        <p:txBody>
          <a:bodyPr>
            <a:normAutofit/>
          </a:bodyPr>
          <a:lstStyle/>
          <a:p>
            <a:r>
              <a:rPr lang="en-GB" sz="1400" dirty="0">
                <a:latin typeface="Arial" panose="020B0604020202020204" pitchFamily="34" charset="0"/>
                <a:cs typeface="Arial" panose="020B0604020202020204" pitchFamily="34" charset="0"/>
              </a:rPr>
              <a:t>Analysis of the Skills with Respect to the Theory </a:t>
            </a:r>
          </a:p>
        </p:txBody>
      </p:sp>
      <p:sp>
        <p:nvSpPr>
          <p:cNvPr id="3" name="Content Placeholder 2">
            <a:extLst>
              <a:ext uri="{FF2B5EF4-FFF2-40B4-BE49-F238E27FC236}">
                <a16:creationId xmlns:a16="http://schemas.microsoft.com/office/drawing/2014/main" id="{16E0F79C-FB26-4116-9B5E-DA2F4C71441F}"/>
              </a:ext>
            </a:extLst>
          </p:cNvPr>
          <p:cNvSpPr>
            <a:spLocks noGrp="1"/>
          </p:cNvSpPr>
          <p:nvPr>
            <p:ph idx="1"/>
          </p:nvPr>
        </p:nvSpPr>
        <p:spPr>
          <a:xfrm>
            <a:off x="674370" y="925830"/>
            <a:ext cx="10515600" cy="5829300"/>
          </a:xfrm>
        </p:spPr>
        <p:txBody>
          <a:bodyPr>
            <a:normAutofit/>
          </a:bodyPr>
          <a:lstStyle/>
          <a:p>
            <a:pPr marL="0" indent="0">
              <a:lnSpc>
                <a:spcPct val="150000"/>
              </a:lnSpc>
              <a:buNone/>
            </a:pPr>
            <a:r>
              <a:rPr lang="en-GB" sz="1400" dirty="0">
                <a:latin typeface="Arial" panose="020B0604020202020204" pitchFamily="34" charset="0"/>
                <a:cs typeface="Arial" panose="020B0604020202020204" pitchFamily="34" charset="0"/>
              </a:rPr>
              <a:t>For the attainment of the employability and academic skills in the health and social care sector there are a number of parameters those are supposed to be considered. There are a number of long term as well as the short term goals for which the kinds of the academic and employability skills are varying. The primary skills which have been honed upon were that of the efficient team working and academics model. This helped in the formulation of the behaviourism which helped in the attainment of the longer term goal that was associated with the bigger dream of becoming a deputy manager at the health and social care sector (</a:t>
            </a:r>
            <a:r>
              <a:rPr lang="en-GB" sz="1400" dirty="0" err="1">
                <a:latin typeface="Arial" panose="020B0604020202020204" pitchFamily="34" charset="0"/>
                <a:cs typeface="Arial" panose="020B0604020202020204" pitchFamily="34" charset="0"/>
              </a:rPr>
              <a:t>Illeris</a:t>
            </a:r>
            <a:r>
              <a:rPr lang="en-GB" sz="1400" dirty="0">
                <a:latin typeface="Arial" panose="020B0604020202020204" pitchFamily="34" charset="0"/>
                <a:cs typeface="Arial" panose="020B0604020202020204" pitchFamily="34" charset="0"/>
              </a:rPr>
              <a:t>, 2018). Another employability skill that is supposed to be learnt is that of the various kinds of research approaches with respect to the health and social care. It has been decided that I would learn from the various resources such as the books, internet and the pedagogue found within the institute. Hence in this manner the cognitive learning is conducted thus building upon the cognitivism theories of learning. The person has long term goals due to which introspective pathways of understanding and academic development should be undertaken. The various skills that those are associated with the cognitive development are with respect to the multiagency working and the development of the human health with respect to the public health (Anderson, 2016). The management of the leadership are also the important parts of the cognitive development since these are the factors which cannot be taught externally but needs working from within. This is thus a major parameter with respect to the constructivism which is solely dependent on the internal development. I have planned to update myself with the various happenings and build my personality and skills dependent on that. </a:t>
            </a:r>
          </a:p>
        </p:txBody>
      </p:sp>
    </p:spTree>
    <p:extLst>
      <p:ext uri="{BB962C8B-B14F-4D97-AF65-F5344CB8AC3E}">
        <p14:creationId xmlns:p14="http://schemas.microsoft.com/office/powerpoint/2010/main" val="39501003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FE00C-BD4F-405E-A442-5274535C34DD}"/>
              </a:ext>
            </a:extLst>
          </p:cNvPr>
          <p:cNvSpPr>
            <a:spLocks noGrp="1"/>
          </p:cNvSpPr>
          <p:nvPr>
            <p:ph type="title"/>
          </p:nvPr>
        </p:nvSpPr>
        <p:spPr>
          <a:xfrm>
            <a:off x="838200" y="297181"/>
            <a:ext cx="10473690" cy="251460"/>
          </a:xfrm>
        </p:spPr>
        <p:txBody>
          <a:bodyPr>
            <a:noAutofit/>
          </a:bodyPr>
          <a:lstStyle/>
          <a:p>
            <a:r>
              <a:rPr lang="en-GB" sz="1400" dirty="0">
                <a:latin typeface="Arial" panose="020B0604020202020204" pitchFamily="34" charset="0"/>
                <a:cs typeface="Arial" panose="020B0604020202020204" pitchFamily="34" charset="0"/>
              </a:rPr>
              <a:t>One of the major duties when working in the institutes is the attainment of maximum experiences and prior knowledge so that it </a:t>
            </a:r>
          </a:p>
        </p:txBody>
      </p:sp>
      <p:sp>
        <p:nvSpPr>
          <p:cNvPr id="3" name="Content Placeholder 2">
            <a:extLst>
              <a:ext uri="{FF2B5EF4-FFF2-40B4-BE49-F238E27FC236}">
                <a16:creationId xmlns:a16="http://schemas.microsoft.com/office/drawing/2014/main" id="{05D0DD7E-1D32-4ED9-B078-342919A6524E}"/>
              </a:ext>
            </a:extLst>
          </p:cNvPr>
          <p:cNvSpPr>
            <a:spLocks noGrp="1"/>
          </p:cNvSpPr>
          <p:nvPr>
            <p:ph idx="1"/>
          </p:nvPr>
        </p:nvSpPr>
        <p:spPr>
          <a:xfrm>
            <a:off x="880110" y="445770"/>
            <a:ext cx="10473690" cy="5731193"/>
          </a:xfrm>
        </p:spPr>
        <p:txBody>
          <a:bodyPr>
            <a:normAutofit/>
          </a:bodyPr>
          <a:lstStyle/>
          <a:p>
            <a:pPr marL="0" indent="0" algn="just">
              <a:lnSpc>
                <a:spcPct val="150000"/>
              </a:lnSpc>
              <a:buNone/>
            </a:pPr>
            <a:r>
              <a:rPr lang="en-GB" sz="1400" dirty="0">
                <a:latin typeface="Arial" panose="020B0604020202020204" pitchFamily="34" charset="0"/>
                <a:cs typeface="Arial" panose="020B0604020202020204" pitchFamily="34" charset="0"/>
              </a:rPr>
              <a:t>could be applied to the various instances in the professional and social life. This is one of the aspects of a theory of learning called the experimental learning. Hence it is implied that with the exceeding amount of time the development of the parameters of the learning shall be conducted which would eventually lead to the personal and professional development of the people (Olson, 2015.). Gaining experiences with respect to the gender, ethnicity and the social aspects would give me the knowledge of being able to tackle the issues with respect to it. </a:t>
            </a:r>
          </a:p>
          <a:p>
            <a:pPr marL="0" indent="0" algn="just">
              <a:lnSpc>
                <a:spcPct val="150000"/>
              </a:lnSpc>
              <a:buNone/>
            </a:pPr>
            <a:r>
              <a:rPr lang="en-GB" sz="1400" dirty="0">
                <a:latin typeface="Arial" panose="020B0604020202020204" pitchFamily="34" charset="0"/>
                <a:cs typeface="Arial" panose="020B0604020202020204" pitchFamily="34" charset="0"/>
              </a:rPr>
              <a:t>The last aspect of the theory that has to be considered is that of the social and contextual parameters. This involves the management of the personal and the professional aspects of the people (Pritchard, 2017). The various issues those are learnt from the institutes with regards to public health, multiagency working and services to the human healthcare are the various social matters in which the skills can be assessed and evaluated. </a:t>
            </a:r>
          </a:p>
          <a:p>
            <a:pPr marL="0" indent="0" algn="just">
              <a:lnSpc>
                <a:spcPct val="150000"/>
              </a:lnSpc>
              <a:buNone/>
            </a:pPr>
            <a:r>
              <a:rPr lang="en-GB" sz="1400" b="1" dirty="0">
                <a:latin typeface="Arial" panose="020B0604020202020204" pitchFamily="34" charset="0"/>
                <a:cs typeface="Arial" panose="020B0604020202020204" pitchFamily="34" charset="0"/>
              </a:rPr>
              <a:t>Conclusion</a:t>
            </a:r>
          </a:p>
          <a:p>
            <a:pPr marL="0" indent="0" algn="just">
              <a:lnSpc>
                <a:spcPct val="150000"/>
              </a:lnSpc>
              <a:buNone/>
            </a:pPr>
            <a:r>
              <a:rPr lang="en-GB" sz="1400" dirty="0">
                <a:latin typeface="Arial" panose="020B0604020202020204" pitchFamily="34" charset="0"/>
                <a:cs typeface="Arial" panose="020B0604020202020204" pitchFamily="34" charset="0"/>
              </a:rPr>
              <a:t>Thus in this context the various aspects of the personal development plans are assessed with respect to the theories of learning</a:t>
            </a:r>
          </a:p>
        </p:txBody>
      </p:sp>
    </p:spTree>
    <p:extLst>
      <p:ext uri="{BB962C8B-B14F-4D97-AF65-F5344CB8AC3E}">
        <p14:creationId xmlns:p14="http://schemas.microsoft.com/office/powerpoint/2010/main" val="17295777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3952BC-FF53-4F7F-8A99-F428DB32D614}"/>
              </a:ext>
            </a:extLst>
          </p:cNvPr>
          <p:cNvSpPr>
            <a:spLocks noGrp="1"/>
          </p:cNvSpPr>
          <p:nvPr>
            <p:ph type="title"/>
          </p:nvPr>
        </p:nvSpPr>
        <p:spPr>
          <a:xfrm>
            <a:off x="838200" y="365125"/>
            <a:ext cx="10515600" cy="663575"/>
          </a:xfrm>
        </p:spPr>
        <p:txBody>
          <a:bodyPr>
            <a:normAutofit/>
          </a:bodyPr>
          <a:lstStyle/>
          <a:p>
            <a:r>
              <a:rPr lang="en-GB" sz="1600" dirty="0">
                <a:latin typeface="Arial" panose="020B0604020202020204" pitchFamily="34" charset="0"/>
                <a:cs typeface="Arial" panose="020B0604020202020204" pitchFamily="34" charset="0"/>
              </a:rPr>
              <a:t>Reference</a:t>
            </a:r>
          </a:p>
        </p:txBody>
      </p:sp>
      <p:sp>
        <p:nvSpPr>
          <p:cNvPr id="3" name="Content Placeholder 2">
            <a:extLst>
              <a:ext uri="{FF2B5EF4-FFF2-40B4-BE49-F238E27FC236}">
                <a16:creationId xmlns:a16="http://schemas.microsoft.com/office/drawing/2014/main" id="{543D08BD-C6E9-4687-95C3-648AE33D9750}"/>
              </a:ext>
            </a:extLst>
          </p:cNvPr>
          <p:cNvSpPr>
            <a:spLocks noGrp="1"/>
          </p:cNvSpPr>
          <p:nvPr>
            <p:ph idx="1"/>
          </p:nvPr>
        </p:nvSpPr>
        <p:spPr>
          <a:xfrm>
            <a:off x="842010" y="1028699"/>
            <a:ext cx="10515600" cy="5464175"/>
          </a:xfrm>
        </p:spPr>
        <p:txBody>
          <a:bodyPr>
            <a:normAutofit/>
          </a:bodyPr>
          <a:lstStyle/>
          <a:p>
            <a:pPr marL="0" indent="0" algn="just">
              <a:lnSpc>
                <a:spcPct val="150000"/>
              </a:lnSpc>
              <a:spcAft>
                <a:spcPts val="1000"/>
              </a:spcAft>
              <a:buNone/>
            </a:pPr>
            <a:r>
              <a:rPr lang="en-GB" sz="1400" dirty="0">
                <a:latin typeface="Arial" panose="020B0604020202020204" pitchFamily="34" charset="0"/>
                <a:cs typeface="Arial" panose="020B0604020202020204" pitchFamily="34" charset="0"/>
              </a:rPr>
              <a:t>Anderson, T., 2016. Theories for learning with emerging technologies. </a:t>
            </a:r>
            <a:r>
              <a:rPr lang="en-GB" sz="1400" i="1"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Emergence and innovation in digital learning: Foundations and applications</a:t>
            </a:r>
            <a:r>
              <a:rPr lang="en-GB" sz="14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pp.35-50.</a:t>
            </a:r>
            <a:endParaRPr lang="en-GB" sz="1400" dirty="0">
              <a:solidFill>
                <a:srgbClr val="222222"/>
              </a:solidFill>
              <a:latin typeface="Arial" panose="020B0604020202020204" pitchFamily="34" charset="0"/>
              <a:ea typeface="Calibri" panose="020F0502020204030204" pitchFamily="34" charset="0"/>
              <a:cs typeface="Arial" panose="020B0604020202020204" pitchFamily="34" charset="0"/>
            </a:endParaRPr>
          </a:p>
          <a:p>
            <a:pPr marL="0" indent="0" algn="just">
              <a:lnSpc>
                <a:spcPct val="150000"/>
              </a:lnSpc>
              <a:spcAft>
                <a:spcPts val="1000"/>
              </a:spcAft>
              <a:buNone/>
            </a:pPr>
            <a:r>
              <a:rPr lang="en-GB" sz="1400" dirty="0" err="1">
                <a:latin typeface="Arial" panose="020B0604020202020204" pitchFamily="34" charset="0"/>
                <a:ea typeface="Calibri" panose="020F0502020204030204" pitchFamily="34" charset="0"/>
                <a:cs typeface="Arial" panose="020B0604020202020204" pitchFamily="34" charset="0"/>
              </a:rPr>
              <a:t>Asonitou</a:t>
            </a:r>
            <a:r>
              <a:rPr lang="en-GB" sz="1400" dirty="0">
                <a:latin typeface="Arial" panose="020B0604020202020204" pitchFamily="34" charset="0"/>
                <a:ea typeface="Calibri" panose="020F0502020204030204" pitchFamily="34" charset="0"/>
                <a:cs typeface="Arial" panose="020B0604020202020204" pitchFamily="34" charset="0"/>
              </a:rPr>
              <a:t>, S., 2015. Employability skills in higher education and the case of Greece</a:t>
            </a:r>
            <a:r>
              <a:rPr lang="en-GB" sz="1400" dirty="0">
                <a:latin typeface="Times New Roman" panose="02020603050405020304" pitchFamily="18" charset="0"/>
                <a:ea typeface="Calibri" panose="020F0502020204030204" pitchFamily="34" charset="0"/>
                <a:cs typeface="Times New Roman" panose="02020603050405020304" pitchFamily="18" charset="0"/>
              </a:rPr>
              <a:t>.</a:t>
            </a:r>
            <a:r>
              <a:rPr lang="en-GB" sz="14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 </a:t>
            </a:r>
            <a:r>
              <a:rPr lang="en-GB" sz="1400" i="1"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Procedia-Social and Behavioural Sciences</a:t>
            </a:r>
            <a:r>
              <a:rPr lang="en-GB" sz="14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a:t>
            </a:r>
            <a:r>
              <a:rPr lang="en-GB" sz="1400" i="1"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175</a:t>
            </a:r>
            <a:r>
              <a:rPr lang="en-GB" sz="14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pp.283-290.</a:t>
            </a:r>
          </a:p>
          <a:p>
            <a:pPr marL="0" indent="0" algn="just">
              <a:lnSpc>
                <a:spcPct val="150000"/>
              </a:lnSpc>
              <a:spcAft>
                <a:spcPts val="1000"/>
              </a:spcAft>
              <a:buNone/>
            </a:pPr>
            <a:r>
              <a:rPr lang="en-GB" sz="1400" dirty="0">
                <a:latin typeface="Arial" panose="020B0604020202020204" pitchFamily="34" charset="0"/>
                <a:ea typeface="Calibri" panose="020F0502020204030204" pitchFamily="34" charset="0"/>
                <a:cs typeface="Arial" panose="020B0604020202020204" pitchFamily="34" charset="0"/>
              </a:rPr>
              <a:t>Collet, C., Hine, D. and Du Plessis, K., 2015. Employability skills: perspectives from a knowledge-intensive industry. </a:t>
            </a:r>
            <a:r>
              <a:rPr lang="en-GB" sz="1400" i="1" dirty="0">
                <a:solidFill>
                  <a:srgbClr val="222222"/>
                </a:solidFill>
                <a:latin typeface="Times New Roman" panose="02020603050405020304" pitchFamily="18" charset="0"/>
                <a:ea typeface="Calibri" panose="020F0502020204030204" pitchFamily="34" charset="0"/>
              </a:rPr>
              <a:t>Education+ Training</a:t>
            </a:r>
            <a:r>
              <a:rPr lang="en-GB" sz="1400" dirty="0">
                <a:solidFill>
                  <a:srgbClr val="222222"/>
                </a:solidFill>
                <a:latin typeface="Times New Roman" panose="02020603050405020304" pitchFamily="18" charset="0"/>
                <a:ea typeface="Calibri" panose="020F0502020204030204" pitchFamily="34" charset="0"/>
              </a:rPr>
              <a:t>, </a:t>
            </a:r>
            <a:r>
              <a:rPr lang="en-GB" sz="1400" i="1" dirty="0">
                <a:solidFill>
                  <a:srgbClr val="222222"/>
                </a:solidFill>
                <a:latin typeface="Times New Roman" panose="02020603050405020304" pitchFamily="18" charset="0"/>
                <a:ea typeface="Calibri" panose="020F0502020204030204" pitchFamily="34" charset="0"/>
              </a:rPr>
              <a:t>57</a:t>
            </a:r>
            <a:r>
              <a:rPr lang="en-GB" sz="1400" dirty="0">
                <a:solidFill>
                  <a:srgbClr val="222222"/>
                </a:solidFill>
                <a:latin typeface="Times New Roman" panose="02020603050405020304" pitchFamily="18" charset="0"/>
                <a:ea typeface="Calibri" panose="020F0502020204030204" pitchFamily="34" charset="0"/>
              </a:rPr>
              <a:t>(5), pp.532-559.</a:t>
            </a:r>
          </a:p>
          <a:p>
            <a:pPr marL="0" indent="0" algn="just">
              <a:lnSpc>
                <a:spcPct val="150000"/>
              </a:lnSpc>
              <a:spcAft>
                <a:spcPts val="1000"/>
              </a:spcAft>
              <a:buNone/>
            </a:pPr>
            <a:r>
              <a:rPr lang="en-GB" sz="1400" dirty="0" err="1">
                <a:latin typeface="Arial" panose="020B0604020202020204" pitchFamily="34" charset="0"/>
                <a:ea typeface="Calibri" panose="020F0502020204030204" pitchFamily="34" charset="0"/>
                <a:cs typeface="Arial" panose="020B0604020202020204" pitchFamily="34" charset="0"/>
              </a:rPr>
              <a:t>Illeris</a:t>
            </a:r>
            <a:r>
              <a:rPr lang="en-GB" sz="1400" dirty="0">
                <a:latin typeface="Arial" panose="020B0604020202020204" pitchFamily="34" charset="0"/>
                <a:ea typeface="Calibri" panose="020F0502020204030204" pitchFamily="34" charset="0"/>
                <a:cs typeface="Arial" panose="020B0604020202020204" pitchFamily="34" charset="0"/>
              </a:rPr>
              <a:t>, K. ed., 2018. </a:t>
            </a:r>
            <a:r>
              <a:rPr lang="en-GB" sz="1400" i="1"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Contemporary theories of learning: learning theorists... in their own words</a:t>
            </a:r>
            <a:r>
              <a:rPr lang="en-GB" sz="14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Routledge.</a:t>
            </a:r>
            <a:endParaRPr lang="en-GB" sz="1400" dirty="0">
              <a:solidFill>
                <a:srgbClr val="222222"/>
              </a:solidFill>
              <a:latin typeface="Arial" panose="020B0604020202020204" pitchFamily="34" charset="0"/>
              <a:ea typeface="Calibri" panose="020F0502020204030204" pitchFamily="34" charset="0"/>
              <a:cs typeface="Arial" panose="020B0604020202020204" pitchFamily="34" charset="0"/>
            </a:endParaRPr>
          </a:p>
          <a:p>
            <a:pPr marL="0" indent="0" algn="just">
              <a:lnSpc>
                <a:spcPct val="150000"/>
              </a:lnSpc>
              <a:spcAft>
                <a:spcPts val="1000"/>
              </a:spcAft>
              <a:buNone/>
            </a:pPr>
            <a:r>
              <a:rPr lang="en-GB" sz="1400" dirty="0">
                <a:latin typeface="Arial" panose="020B0604020202020204" pitchFamily="34" charset="0"/>
                <a:ea typeface="Calibri" panose="020F0502020204030204" pitchFamily="34" charset="0"/>
                <a:cs typeface="Arial" panose="020B0604020202020204" pitchFamily="34" charset="0"/>
              </a:rPr>
              <a:t>James, A.I., 2018. Embedding Writing Support Within a Psychology Academic Skills Module</a:t>
            </a:r>
            <a:r>
              <a:rPr lang="en-GB" sz="1400" dirty="0">
                <a:latin typeface="Times New Roman" panose="02020603050405020304" pitchFamily="18" charset="0"/>
                <a:ea typeface="Calibri" panose="020F0502020204030204" pitchFamily="34" charset="0"/>
                <a:cs typeface="Times New Roman" panose="02020603050405020304" pitchFamily="18" charset="0"/>
              </a:rPr>
              <a:t>: </a:t>
            </a:r>
            <a:r>
              <a:rPr lang="en-GB" sz="1400" i="1" dirty="0">
                <a:solidFill>
                  <a:srgbClr val="222222"/>
                </a:solidFill>
                <a:latin typeface="Times New Roman" panose="02020603050405020304" pitchFamily="18" charset="0"/>
                <a:ea typeface="Calibri" panose="020F0502020204030204" pitchFamily="34" charset="0"/>
              </a:rPr>
              <a:t>Journal of Academic Writing</a:t>
            </a:r>
            <a:r>
              <a:rPr lang="en-GB" sz="1400" dirty="0">
                <a:solidFill>
                  <a:srgbClr val="222222"/>
                </a:solidFill>
                <a:latin typeface="Times New Roman" panose="02020603050405020304" pitchFamily="18" charset="0"/>
                <a:ea typeface="Calibri" panose="020F0502020204030204" pitchFamily="34" charset="0"/>
              </a:rPr>
              <a:t>, </a:t>
            </a:r>
            <a:r>
              <a:rPr lang="en-GB" sz="1400" i="1" dirty="0">
                <a:solidFill>
                  <a:srgbClr val="222222"/>
                </a:solidFill>
                <a:latin typeface="Times New Roman" panose="02020603050405020304" pitchFamily="18" charset="0"/>
                <a:ea typeface="Calibri" panose="020F0502020204030204" pitchFamily="34" charset="0"/>
              </a:rPr>
              <a:t>8</a:t>
            </a:r>
            <a:r>
              <a:rPr lang="en-GB" sz="1400" dirty="0">
                <a:solidFill>
                  <a:srgbClr val="222222"/>
                </a:solidFill>
                <a:latin typeface="Times New Roman" panose="02020603050405020304" pitchFamily="18" charset="0"/>
                <a:ea typeface="Calibri" panose="020F0502020204030204" pitchFamily="34" charset="0"/>
              </a:rPr>
              <a:t>(2), pp.225-228.</a:t>
            </a:r>
          </a:p>
          <a:p>
            <a:pPr marL="0" indent="0" algn="just">
              <a:lnSpc>
                <a:spcPct val="150000"/>
              </a:lnSpc>
              <a:spcAft>
                <a:spcPts val="1000"/>
              </a:spcAft>
              <a:buNone/>
            </a:pPr>
            <a:r>
              <a:rPr lang="en-GB" sz="1400" dirty="0">
                <a:latin typeface="Arial" panose="020B0604020202020204" pitchFamily="34" charset="0"/>
                <a:ea typeface="Calibri" panose="020F0502020204030204" pitchFamily="34" charset="0"/>
                <a:cs typeface="Arial" panose="020B0604020202020204" pitchFamily="34" charset="0"/>
              </a:rPr>
              <a:t>Leigh, T.J. and </a:t>
            </a:r>
            <a:r>
              <a:rPr lang="en-GB" sz="1400" dirty="0" err="1">
                <a:latin typeface="Arial" panose="020B0604020202020204" pitchFamily="34" charset="0"/>
                <a:ea typeface="Calibri" panose="020F0502020204030204" pitchFamily="34" charset="0"/>
                <a:cs typeface="Arial" panose="020B0604020202020204" pitchFamily="34" charset="0"/>
              </a:rPr>
              <a:t>Kozbial</a:t>
            </a:r>
            <a:r>
              <a:rPr lang="en-GB" sz="1400" dirty="0">
                <a:latin typeface="Arial" panose="020B0604020202020204" pitchFamily="34" charset="0"/>
                <a:ea typeface="Calibri" panose="020F0502020204030204" pitchFamily="34" charset="0"/>
                <a:cs typeface="Arial" panose="020B0604020202020204" pitchFamily="34" charset="0"/>
              </a:rPr>
              <a:t>, S., 2017. The long road to UK higher education: Using Exploratory Practice as a tool to improve academic language and skills for lower level language learners. </a:t>
            </a:r>
            <a:r>
              <a:rPr lang="en-GB" sz="1400" i="1"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Cambridge English Research Notes</a:t>
            </a:r>
            <a:r>
              <a:rPr lang="en-GB" sz="14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(68), pp.55-62.</a:t>
            </a:r>
            <a:endParaRPr lang="en-GB" sz="1400" dirty="0">
              <a:latin typeface="Times New Roman" panose="02020603050405020304" pitchFamily="18" charset="0"/>
              <a:ea typeface="Calibri" panose="020F0502020204030204" pitchFamily="34" charset="0"/>
              <a:cs typeface="Times New Roman" panose="02020603050405020304" pitchFamily="18" charset="0"/>
            </a:endParaRPr>
          </a:p>
          <a:p>
            <a:pPr marL="0" indent="0" algn="just">
              <a:lnSpc>
                <a:spcPct val="150000"/>
              </a:lnSpc>
              <a:spcAft>
                <a:spcPts val="1000"/>
              </a:spcAft>
              <a:buNone/>
            </a:pPr>
            <a:endParaRPr lang="en-GB" sz="1400" dirty="0">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6594588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B484777-1F50-4DC5-9085-AD8F36BCD547}"/>
              </a:ext>
            </a:extLst>
          </p:cNvPr>
          <p:cNvSpPr>
            <a:spLocks noGrp="1"/>
          </p:cNvSpPr>
          <p:nvPr>
            <p:ph type="title"/>
          </p:nvPr>
        </p:nvSpPr>
        <p:spPr>
          <a:xfrm>
            <a:off x="662940" y="80010"/>
            <a:ext cx="10816590" cy="1485900"/>
          </a:xfrm>
        </p:spPr>
        <p:txBody>
          <a:bodyPr>
            <a:normAutofit/>
          </a:bodyPr>
          <a:lstStyle/>
          <a:p>
            <a:pPr algn="just">
              <a:lnSpc>
                <a:spcPct val="150000"/>
              </a:lnSpc>
              <a:spcAft>
                <a:spcPts val="1000"/>
              </a:spcAft>
            </a:pPr>
            <a:br>
              <a:rPr lang="en-GB" sz="1400" dirty="0">
                <a:latin typeface="Times New Roman" panose="02020603050405020304" pitchFamily="18" charset="0"/>
                <a:ea typeface="Calibri" panose="020F0502020204030204" pitchFamily="34" charset="0"/>
                <a:cs typeface="Times New Roman" panose="02020603050405020304" pitchFamily="18" charset="0"/>
              </a:rPr>
            </a:br>
            <a:r>
              <a:rPr lang="en-GB" sz="1400" dirty="0" err="1">
                <a:latin typeface="Arial" panose="020B0604020202020204" pitchFamily="34" charset="0"/>
                <a:ea typeface="Calibri" panose="020F0502020204030204" pitchFamily="34" charset="0"/>
                <a:cs typeface="Arial" panose="020B0604020202020204" pitchFamily="34" charset="0"/>
              </a:rPr>
              <a:t>Messum</a:t>
            </a:r>
            <a:r>
              <a:rPr lang="en-GB" sz="1400" dirty="0">
                <a:latin typeface="Arial" panose="020B0604020202020204" pitchFamily="34" charset="0"/>
                <a:ea typeface="Calibri" panose="020F0502020204030204" pitchFamily="34" charset="0"/>
                <a:cs typeface="Arial" panose="020B0604020202020204" pitchFamily="34" charset="0"/>
              </a:rPr>
              <a:t>, D., Wilkes, L., Peters, C. and Jackson, D., 2017. Senior Managers' and Recent Graduates' Perceptions of Employability Skills for Health Services Management. </a:t>
            </a:r>
            <a:r>
              <a:rPr lang="en-GB" sz="1400" i="1"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Asia-Pacific Journal of Cooperative Education</a:t>
            </a:r>
            <a:r>
              <a:rPr lang="en-GB" sz="14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a:t>
            </a:r>
            <a:r>
              <a:rPr lang="en-GB" sz="1400" i="1"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18</a:t>
            </a:r>
            <a:r>
              <a:rPr lang="en-GB" sz="14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(2), pp.115-128.</a:t>
            </a:r>
            <a:br>
              <a:rPr lang="en-GB" sz="1400" dirty="0">
                <a:latin typeface="Times New Roman" panose="02020603050405020304" pitchFamily="18" charset="0"/>
                <a:ea typeface="Calibri" panose="020F0502020204030204" pitchFamily="34" charset="0"/>
                <a:cs typeface="Times New Roman" panose="02020603050405020304" pitchFamily="18" charset="0"/>
              </a:rPr>
            </a:br>
            <a:endParaRPr lang="en-GB" sz="1400"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56B0E2BF-9C31-44E6-A874-11B5CF08C375}"/>
              </a:ext>
            </a:extLst>
          </p:cNvPr>
          <p:cNvSpPr>
            <a:spLocks noGrp="1"/>
          </p:cNvSpPr>
          <p:nvPr>
            <p:ph idx="1"/>
          </p:nvPr>
        </p:nvSpPr>
        <p:spPr>
          <a:xfrm>
            <a:off x="712470" y="1211580"/>
            <a:ext cx="10641330" cy="5474970"/>
          </a:xfrm>
        </p:spPr>
        <p:txBody>
          <a:bodyPr>
            <a:normAutofit lnSpcReduction="10000"/>
          </a:bodyPr>
          <a:lstStyle/>
          <a:p>
            <a:pPr marL="0" indent="0" algn="just">
              <a:lnSpc>
                <a:spcPct val="150000"/>
              </a:lnSpc>
              <a:buNone/>
            </a:pPr>
            <a:r>
              <a:rPr lang="en-GB" sz="1400" dirty="0">
                <a:latin typeface="Arial" panose="020B0604020202020204" pitchFamily="34" charset="0"/>
                <a:cs typeface="Arial" panose="020B0604020202020204" pitchFamily="34" charset="0"/>
              </a:rPr>
              <a:t>Nanda, P., Gautam, A., Das, P., Vyas, A., </a:t>
            </a:r>
            <a:r>
              <a:rPr lang="en-GB" sz="1400" dirty="0" err="1">
                <a:latin typeface="Arial" panose="020B0604020202020204" pitchFamily="34" charset="0"/>
                <a:cs typeface="Arial" panose="020B0604020202020204" pitchFamily="34" charset="0"/>
              </a:rPr>
              <a:t>Guhathakurta</a:t>
            </a:r>
            <a:r>
              <a:rPr lang="en-GB" sz="1400" dirty="0">
                <a:latin typeface="Arial" panose="020B0604020202020204" pitchFamily="34" charset="0"/>
                <a:cs typeface="Arial" panose="020B0604020202020204" pitchFamily="34" charset="0"/>
              </a:rPr>
              <a:t>, A. and Datta, N., 2017. Shaping futures: planning ahead for girls’ empowerment and employability. An evaluation study of a school-based girls’ gender integrated skills program in Delhi India.</a:t>
            </a:r>
          </a:p>
          <a:p>
            <a:pPr marL="0" indent="0" algn="just">
              <a:lnSpc>
                <a:spcPct val="150000"/>
              </a:lnSpc>
              <a:buNone/>
            </a:pPr>
            <a:r>
              <a:rPr lang="en-GB" sz="1400" dirty="0">
                <a:latin typeface="Arial" panose="020B0604020202020204" pitchFamily="34" charset="0"/>
                <a:cs typeface="Arial" panose="020B0604020202020204" pitchFamily="34" charset="0"/>
              </a:rPr>
              <a:t>Olson, M.H., 2015. </a:t>
            </a:r>
            <a:r>
              <a:rPr lang="en-GB" sz="1400" dirty="0">
                <a:solidFill>
                  <a:srgbClr val="222222"/>
                </a:solidFill>
                <a:latin typeface="Times New Roman" panose="02020603050405020304" pitchFamily="18" charset="0"/>
                <a:ea typeface="Calibri" panose="020F0502020204030204" pitchFamily="34" charset="0"/>
              </a:rPr>
              <a:t>. </a:t>
            </a:r>
            <a:r>
              <a:rPr lang="en-GB" sz="1400" i="1" dirty="0">
                <a:solidFill>
                  <a:srgbClr val="222222"/>
                </a:solidFill>
                <a:latin typeface="Times New Roman" panose="02020603050405020304" pitchFamily="18" charset="0"/>
                <a:ea typeface="Calibri" panose="020F0502020204030204" pitchFamily="34" charset="0"/>
              </a:rPr>
              <a:t>Introduction to theories of learning</a:t>
            </a:r>
            <a:r>
              <a:rPr lang="en-GB" sz="1400" dirty="0">
                <a:solidFill>
                  <a:srgbClr val="222222"/>
                </a:solidFill>
                <a:latin typeface="Times New Roman" panose="02020603050405020304" pitchFamily="18" charset="0"/>
                <a:ea typeface="Calibri" panose="020F0502020204030204" pitchFamily="34" charset="0"/>
              </a:rPr>
              <a:t>. Routledge.</a:t>
            </a:r>
          </a:p>
          <a:p>
            <a:pPr marL="0" indent="0" algn="just">
              <a:lnSpc>
                <a:spcPct val="150000"/>
              </a:lnSpc>
              <a:spcAft>
                <a:spcPts val="1000"/>
              </a:spcAft>
              <a:buNone/>
            </a:pPr>
            <a:r>
              <a:rPr lang="en-GB" sz="1400" dirty="0">
                <a:latin typeface="Arial" panose="020B0604020202020204" pitchFamily="34" charset="0"/>
                <a:cs typeface="Arial" panose="020B0604020202020204" pitchFamily="34" charset="0"/>
              </a:rPr>
              <a:t>Pearce, A., Sawyer, A.C., </a:t>
            </a:r>
            <a:r>
              <a:rPr lang="en-GB" sz="1400" dirty="0" err="1">
                <a:latin typeface="Arial" panose="020B0604020202020204" pitchFamily="34" charset="0"/>
                <a:cs typeface="Arial" panose="020B0604020202020204" pitchFamily="34" charset="0"/>
              </a:rPr>
              <a:t>Chittleborough</a:t>
            </a:r>
            <a:r>
              <a:rPr lang="en-GB" sz="1400" dirty="0">
                <a:latin typeface="Arial" panose="020B0604020202020204" pitchFamily="34" charset="0"/>
                <a:cs typeface="Arial" panose="020B0604020202020204" pitchFamily="34" charset="0"/>
              </a:rPr>
              <a:t>, C.R., </a:t>
            </a:r>
            <a:r>
              <a:rPr lang="en-GB" sz="1400" dirty="0" err="1">
                <a:latin typeface="Arial" panose="020B0604020202020204" pitchFamily="34" charset="0"/>
                <a:cs typeface="Arial" panose="020B0604020202020204" pitchFamily="34" charset="0"/>
              </a:rPr>
              <a:t>Mittinty</a:t>
            </a:r>
            <a:r>
              <a:rPr lang="en-GB" sz="1400" dirty="0">
                <a:latin typeface="Arial" panose="020B0604020202020204" pitchFamily="34" charset="0"/>
                <a:cs typeface="Arial" panose="020B0604020202020204" pitchFamily="34" charset="0"/>
              </a:rPr>
              <a:t>, M.N., Law, C. and Lynch, J.W., 2016. Do early life cognitive ability and self-regulation skills explain socio-economic inequalities in academic achievement? An effect decomposition analysis in UK and Australian cohorts.</a:t>
            </a:r>
            <a:r>
              <a:rPr lang="en-GB" sz="14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 </a:t>
            </a:r>
            <a:r>
              <a:rPr lang="en-GB" sz="1400" i="1"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Social Science &amp; Medicine</a:t>
            </a:r>
            <a:r>
              <a:rPr lang="en-GB" sz="14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a:t>
            </a:r>
            <a:r>
              <a:rPr lang="en-GB" sz="1400" i="1"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165</a:t>
            </a:r>
            <a:r>
              <a:rPr lang="en-GB" sz="14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pp.108-118.</a:t>
            </a:r>
          </a:p>
          <a:p>
            <a:pPr marL="0" indent="0" algn="just">
              <a:lnSpc>
                <a:spcPct val="150000"/>
              </a:lnSpc>
              <a:spcAft>
                <a:spcPts val="1000"/>
              </a:spcAft>
              <a:buNone/>
            </a:pPr>
            <a:r>
              <a:rPr lang="en-GB" sz="1400" dirty="0">
                <a:latin typeface="Arial" panose="020B0604020202020204" pitchFamily="34" charset="0"/>
                <a:ea typeface="Calibri" panose="020F0502020204030204" pitchFamily="34" charset="0"/>
                <a:cs typeface="Arial" panose="020B0604020202020204" pitchFamily="34" charset="0"/>
              </a:rPr>
              <a:t>Pritchard, A., 2017. </a:t>
            </a:r>
            <a:r>
              <a:rPr lang="en-GB" sz="1400" i="1" dirty="0">
                <a:solidFill>
                  <a:srgbClr val="222222"/>
                </a:solidFill>
                <a:latin typeface="Times New Roman" panose="02020603050405020304" pitchFamily="18" charset="0"/>
                <a:ea typeface="Calibri" panose="020F0502020204030204" pitchFamily="34" charset="0"/>
              </a:rPr>
              <a:t>Ways of learning: Learning theories for the classroom</a:t>
            </a:r>
            <a:r>
              <a:rPr lang="en-GB" sz="1400" dirty="0">
                <a:solidFill>
                  <a:srgbClr val="222222"/>
                </a:solidFill>
                <a:latin typeface="Times New Roman" panose="02020603050405020304" pitchFamily="18" charset="0"/>
                <a:ea typeface="Calibri" panose="020F0502020204030204" pitchFamily="34" charset="0"/>
              </a:rPr>
              <a:t>. Routledge .</a:t>
            </a:r>
          </a:p>
          <a:p>
            <a:pPr marL="0" indent="0" algn="just">
              <a:lnSpc>
                <a:spcPct val="150000"/>
              </a:lnSpc>
              <a:spcAft>
                <a:spcPts val="1000"/>
              </a:spcAft>
              <a:buNone/>
            </a:pPr>
            <a:r>
              <a:rPr lang="en-GB" sz="1400" dirty="0">
                <a:latin typeface="Arial" panose="020B0604020202020204" pitchFamily="34" charset="0"/>
                <a:ea typeface="Calibri" panose="020F0502020204030204" pitchFamily="34" charset="0"/>
                <a:cs typeface="Arial" panose="020B0604020202020204" pitchFamily="34" charset="0"/>
              </a:rPr>
              <a:t>Sala, G. and </a:t>
            </a:r>
            <a:r>
              <a:rPr lang="en-GB" sz="1400" dirty="0" err="1">
                <a:latin typeface="Arial" panose="020B0604020202020204" pitchFamily="34" charset="0"/>
                <a:ea typeface="Calibri" panose="020F0502020204030204" pitchFamily="34" charset="0"/>
                <a:cs typeface="Arial" panose="020B0604020202020204" pitchFamily="34" charset="0"/>
              </a:rPr>
              <a:t>Gobet</a:t>
            </a:r>
            <a:r>
              <a:rPr lang="en-GB" sz="1400" dirty="0">
                <a:latin typeface="Arial" panose="020B0604020202020204" pitchFamily="34" charset="0"/>
                <a:ea typeface="Calibri" panose="020F0502020204030204" pitchFamily="34" charset="0"/>
                <a:cs typeface="Arial" panose="020B0604020202020204" pitchFamily="34" charset="0"/>
              </a:rPr>
              <a:t>, F., 2017. When the music's over. Does music skill transfer to children's and young adolescents' cognitive and academic skills? A meta-analysis. </a:t>
            </a:r>
            <a:r>
              <a:rPr lang="en-GB" sz="14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a:t>
            </a:r>
            <a:r>
              <a:rPr lang="en-GB" sz="1400" i="1"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Educational Research Review</a:t>
            </a:r>
            <a:r>
              <a:rPr lang="en-GB" sz="14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a:t>
            </a:r>
            <a:r>
              <a:rPr lang="en-GB" sz="1400" i="1"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20</a:t>
            </a:r>
            <a:r>
              <a:rPr lang="en-GB" sz="14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pp.55-67.</a:t>
            </a:r>
            <a:endParaRPr lang="en-GB" sz="1400" dirty="0">
              <a:latin typeface="Times New Roman" panose="02020603050405020304" pitchFamily="18" charset="0"/>
              <a:ea typeface="Calibri" panose="020F0502020204030204" pitchFamily="34" charset="0"/>
              <a:cs typeface="Times New Roman" panose="02020603050405020304" pitchFamily="18" charset="0"/>
            </a:endParaRPr>
          </a:p>
          <a:p>
            <a:pPr marL="0" indent="0" algn="just">
              <a:lnSpc>
                <a:spcPct val="150000"/>
              </a:lnSpc>
              <a:spcAft>
                <a:spcPts val="1000"/>
              </a:spcAft>
              <a:buNone/>
            </a:pPr>
            <a:r>
              <a:rPr lang="en-GB" sz="1400" dirty="0">
                <a:latin typeface="Arial" panose="020B0604020202020204" pitchFamily="34" charset="0"/>
                <a:ea typeface="Calibri" panose="020F0502020204030204" pitchFamily="34" charset="0"/>
                <a:cs typeface="Arial" panose="020B0604020202020204" pitchFamily="34" charset="0"/>
              </a:rPr>
              <a:t>Suleman, F., 2016. Employability skills of higher education graduates: Little consensus on a much-discussed subject. </a:t>
            </a:r>
            <a:r>
              <a:rPr lang="en-GB" sz="1400" dirty="0">
                <a:solidFill>
                  <a:srgbClr val="222222"/>
                </a:solidFill>
                <a:latin typeface="Times New Roman" panose="02020603050405020304" pitchFamily="18" charset="0"/>
                <a:ea typeface="Calibri" panose="020F0502020204030204" pitchFamily="34" charset="0"/>
              </a:rPr>
              <a:t>. </a:t>
            </a:r>
            <a:r>
              <a:rPr lang="en-GB" sz="1400" i="1" dirty="0">
                <a:solidFill>
                  <a:srgbClr val="222222"/>
                </a:solidFill>
                <a:latin typeface="Times New Roman" panose="02020603050405020304" pitchFamily="18" charset="0"/>
                <a:ea typeface="Calibri" panose="020F0502020204030204" pitchFamily="34" charset="0"/>
              </a:rPr>
              <a:t>Procedia-Social and </a:t>
            </a:r>
            <a:r>
              <a:rPr lang="en-GB" sz="1400" i="1" dirty="0" err="1">
                <a:solidFill>
                  <a:srgbClr val="222222"/>
                </a:solidFill>
                <a:latin typeface="Times New Roman" panose="02020603050405020304" pitchFamily="18" charset="0"/>
                <a:ea typeface="Calibri" panose="020F0502020204030204" pitchFamily="34" charset="0"/>
              </a:rPr>
              <a:t>Behavioral</a:t>
            </a:r>
            <a:r>
              <a:rPr lang="en-GB" sz="1400" i="1" dirty="0">
                <a:solidFill>
                  <a:srgbClr val="222222"/>
                </a:solidFill>
                <a:latin typeface="Times New Roman" panose="02020603050405020304" pitchFamily="18" charset="0"/>
                <a:ea typeface="Calibri" panose="020F0502020204030204" pitchFamily="34" charset="0"/>
              </a:rPr>
              <a:t> Sciences</a:t>
            </a:r>
            <a:r>
              <a:rPr lang="en-GB" sz="1400" dirty="0">
                <a:solidFill>
                  <a:srgbClr val="222222"/>
                </a:solidFill>
                <a:latin typeface="Times New Roman" panose="02020603050405020304" pitchFamily="18" charset="0"/>
                <a:ea typeface="Calibri" panose="020F0502020204030204" pitchFamily="34" charset="0"/>
              </a:rPr>
              <a:t>, </a:t>
            </a:r>
            <a:r>
              <a:rPr lang="en-GB" sz="1400" i="1" dirty="0">
                <a:solidFill>
                  <a:srgbClr val="222222"/>
                </a:solidFill>
                <a:latin typeface="Times New Roman" panose="02020603050405020304" pitchFamily="18" charset="0"/>
                <a:ea typeface="Calibri" panose="020F0502020204030204" pitchFamily="34" charset="0"/>
              </a:rPr>
              <a:t>228</a:t>
            </a:r>
            <a:r>
              <a:rPr lang="en-GB" sz="1400" dirty="0">
                <a:solidFill>
                  <a:srgbClr val="222222"/>
                </a:solidFill>
                <a:latin typeface="Times New Roman" panose="02020603050405020304" pitchFamily="18" charset="0"/>
                <a:ea typeface="Calibri" panose="020F0502020204030204" pitchFamily="34" charset="0"/>
              </a:rPr>
              <a:t>,  </a:t>
            </a:r>
            <a:r>
              <a:rPr lang="en-GB" sz="1400" dirty="0">
                <a:solidFill>
                  <a:srgbClr val="222222"/>
                </a:solidFill>
                <a:latin typeface="Arial" panose="020B0604020202020204" pitchFamily="34" charset="0"/>
                <a:ea typeface="Calibri" panose="020F0502020204030204" pitchFamily="34" charset="0"/>
                <a:cs typeface="Arial" panose="020B0604020202020204" pitchFamily="34" charset="0"/>
              </a:rPr>
              <a:t>pp.169-174</a:t>
            </a:r>
            <a:r>
              <a:rPr lang="en-GB" sz="1400" dirty="0">
                <a:solidFill>
                  <a:srgbClr val="222222"/>
                </a:solidFill>
                <a:latin typeface="Times New Roman" panose="02020603050405020304" pitchFamily="18" charset="0"/>
                <a:ea typeface="Calibri" panose="020F0502020204030204" pitchFamily="34" charset="0"/>
              </a:rPr>
              <a:t>.</a:t>
            </a:r>
          </a:p>
          <a:p>
            <a:pPr marL="0" indent="0" algn="just">
              <a:lnSpc>
                <a:spcPct val="150000"/>
              </a:lnSpc>
              <a:spcAft>
                <a:spcPts val="1000"/>
              </a:spcAft>
              <a:buNone/>
            </a:pPr>
            <a:r>
              <a:rPr lang="en-GB" sz="1400" dirty="0" err="1">
                <a:latin typeface="Arial" panose="020B0604020202020204" pitchFamily="34" charset="0"/>
                <a:ea typeface="Calibri" panose="020F0502020204030204" pitchFamily="34" charset="0"/>
                <a:cs typeface="Arial" panose="020B0604020202020204" pitchFamily="34" charset="0"/>
              </a:rPr>
              <a:t>Tsitskari</a:t>
            </a:r>
            <a:r>
              <a:rPr lang="en-GB" sz="1400" dirty="0">
                <a:latin typeface="Arial" panose="020B0604020202020204" pitchFamily="34" charset="0"/>
                <a:ea typeface="Calibri" panose="020F0502020204030204" pitchFamily="34" charset="0"/>
                <a:cs typeface="Arial" panose="020B0604020202020204" pitchFamily="34" charset="0"/>
              </a:rPr>
              <a:t>, E., Goudas, M., </a:t>
            </a:r>
            <a:r>
              <a:rPr lang="en-GB" sz="1400" dirty="0" err="1">
                <a:latin typeface="Arial" panose="020B0604020202020204" pitchFamily="34" charset="0"/>
                <a:ea typeface="Calibri" panose="020F0502020204030204" pitchFamily="34" charset="0"/>
                <a:cs typeface="Arial" panose="020B0604020202020204" pitchFamily="34" charset="0"/>
              </a:rPr>
              <a:t>Tsalouchou</a:t>
            </a:r>
            <a:r>
              <a:rPr lang="en-GB" sz="1400" dirty="0">
                <a:latin typeface="Arial" panose="020B0604020202020204" pitchFamily="34" charset="0"/>
                <a:ea typeface="Calibri" panose="020F0502020204030204" pitchFamily="34" charset="0"/>
                <a:cs typeface="Arial" panose="020B0604020202020204" pitchFamily="34" charset="0"/>
              </a:rPr>
              <a:t>, E. and </a:t>
            </a:r>
            <a:r>
              <a:rPr lang="en-GB" sz="1400" dirty="0" err="1">
                <a:latin typeface="Arial" panose="020B0604020202020204" pitchFamily="34" charset="0"/>
                <a:ea typeface="Calibri" panose="020F0502020204030204" pitchFamily="34" charset="0"/>
                <a:cs typeface="Arial" panose="020B0604020202020204" pitchFamily="34" charset="0"/>
              </a:rPr>
              <a:t>Michalopoulou</a:t>
            </a:r>
            <a:r>
              <a:rPr lang="en-GB" sz="1400" dirty="0">
                <a:latin typeface="Arial" panose="020B0604020202020204" pitchFamily="34" charset="0"/>
                <a:ea typeface="Calibri" panose="020F0502020204030204" pitchFamily="34" charset="0"/>
                <a:cs typeface="Arial" panose="020B0604020202020204" pitchFamily="34" charset="0"/>
              </a:rPr>
              <a:t>, M., 2017. Employers’ expectations of the employability skills needed in the sport and recreation environment. </a:t>
            </a:r>
            <a:r>
              <a:rPr lang="en-GB" sz="1400" i="1"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Journal of hospitality, leisure, sport &amp; tourism education</a:t>
            </a:r>
            <a:r>
              <a:rPr lang="en-GB" sz="14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a:t>
            </a:r>
            <a:r>
              <a:rPr lang="en-GB" sz="1400" i="1"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20</a:t>
            </a:r>
            <a:r>
              <a:rPr lang="en-GB" sz="14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pp.1-9.</a:t>
            </a:r>
            <a:endParaRPr lang="en-GB" sz="1400" dirty="0">
              <a:latin typeface="Times New Roman" panose="02020603050405020304" pitchFamily="18" charset="0"/>
              <a:ea typeface="Calibri" panose="020F0502020204030204" pitchFamily="34" charset="0"/>
              <a:cs typeface="Times New Roman" panose="02020603050405020304" pitchFamily="18" charset="0"/>
            </a:endParaRPr>
          </a:p>
          <a:p>
            <a:pPr marL="0" indent="0" algn="just">
              <a:lnSpc>
                <a:spcPct val="150000"/>
              </a:lnSpc>
              <a:spcAft>
                <a:spcPts val="1000"/>
              </a:spcAft>
              <a:buNone/>
            </a:pPr>
            <a:endParaRPr lang="en-GB" sz="1400" dirty="0">
              <a:latin typeface="Arial" panose="020B0604020202020204" pitchFamily="34" charset="0"/>
              <a:ea typeface="Calibri" panose="020F0502020204030204" pitchFamily="34" charset="0"/>
              <a:cs typeface="Arial" panose="020B0604020202020204" pitchFamily="34" charset="0"/>
            </a:endParaRPr>
          </a:p>
          <a:p>
            <a:pPr marL="0" indent="0" algn="just">
              <a:lnSpc>
                <a:spcPct val="150000"/>
              </a:lnSpc>
              <a:buNone/>
            </a:pP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172193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1DEA1B-5C23-4BFF-815F-716F41C5D15D}"/>
              </a:ext>
            </a:extLst>
          </p:cNvPr>
          <p:cNvSpPr>
            <a:spLocks noGrp="1"/>
          </p:cNvSpPr>
          <p:nvPr>
            <p:ph type="title"/>
          </p:nvPr>
        </p:nvSpPr>
        <p:spPr>
          <a:xfrm>
            <a:off x="662940" y="365125"/>
            <a:ext cx="10898504" cy="675005"/>
          </a:xfrm>
        </p:spPr>
        <p:txBody>
          <a:bodyPr>
            <a:normAutofit fontScale="90000"/>
          </a:bodyPr>
          <a:lstStyle/>
          <a:p>
            <a:pPr algn="just">
              <a:lnSpc>
                <a:spcPct val="150000"/>
              </a:lnSpc>
              <a:spcAft>
                <a:spcPts val="1000"/>
              </a:spcAft>
            </a:pPr>
            <a:r>
              <a:rPr lang="en-GB" sz="1400" dirty="0">
                <a:latin typeface="Arial" panose="020B0604020202020204" pitchFamily="34" charset="0"/>
                <a:cs typeface="Arial" panose="020B0604020202020204" pitchFamily="34" charset="0"/>
              </a:rPr>
              <a:t>Votruba‐</a:t>
            </a:r>
            <a:r>
              <a:rPr lang="en-GB" sz="1400" dirty="0" err="1">
                <a:latin typeface="Arial" panose="020B0604020202020204" pitchFamily="34" charset="0"/>
                <a:cs typeface="Arial" panose="020B0604020202020204" pitchFamily="34" charset="0"/>
              </a:rPr>
              <a:t>Drzal</a:t>
            </a:r>
            <a:r>
              <a:rPr lang="en-GB" sz="1400" dirty="0">
                <a:latin typeface="Arial" panose="020B0604020202020204" pitchFamily="34" charset="0"/>
                <a:cs typeface="Arial" panose="020B0604020202020204" pitchFamily="34" charset="0"/>
              </a:rPr>
              <a:t>, E., Miller, P. and Coley, R.L., 2016. Poverty, urbanicity, and children's development of early academic skills.</a:t>
            </a:r>
            <a:br>
              <a:rPr lang="en-GB" sz="1400" dirty="0">
                <a:latin typeface="Times New Roman" panose="02020603050405020304" pitchFamily="18" charset="0"/>
                <a:ea typeface="Calibri" panose="020F0502020204030204" pitchFamily="34" charset="0"/>
                <a:cs typeface="Times New Roman" panose="02020603050405020304" pitchFamily="18" charset="0"/>
              </a:rPr>
            </a:br>
            <a:endParaRPr lang="en-GB" sz="14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E6773F1-1C38-419D-8A66-EED0D6AAE2F6}"/>
              </a:ext>
            </a:extLst>
          </p:cNvPr>
          <p:cNvSpPr>
            <a:spLocks noGrp="1"/>
          </p:cNvSpPr>
          <p:nvPr>
            <p:ph idx="1"/>
          </p:nvPr>
        </p:nvSpPr>
        <p:spPr>
          <a:xfrm>
            <a:off x="662940" y="708660"/>
            <a:ext cx="10850880" cy="5784215"/>
          </a:xfrm>
        </p:spPr>
        <p:txBody>
          <a:bodyPr>
            <a:normAutofit/>
          </a:bodyPr>
          <a:lstStyle/>
          <a:p>
            <a:pPr marL="0" indent="0" algn="just">
              <a:buNone/>
            </a:pPr>
            <a:r>
              <a:rPr lang="en-GB" sz="1400" i="1"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Child Development Perspectives</a:t>
            </a:r>
            <a:r>
              <a:rPr lang="en-GB" sz="14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a:t>
            </a:r>
            <a:r>
              <a:rPr lang="en-GB" sz="1400" i="1"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10</a:t>
            </a:r>
            <a:r>
              <a:rPr lang="en-GB" sz="14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(1), pp.3-9.</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679274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A70D55A8-5DF2-49CA-8B75-C7A65A3CD016}"/>
              </a:ext>
            </a:extLst>
          </p:cNvPr>
          <p:cNvSpPr>
            <a:spLocks noGrp="1"/>
          </p:cNvSpPr>
          <p:nvPr>
            <p:ph type="title"/>
          </p:nvPr>
        </p:nvSpPr>
        <p:spPr/>
        <p:txBody>
          <a:bodyPr>
            <a:normAutofit/>
          </a:bodyPr>
          <a:lstStyle/>
          <a:p>
            <a:r>
              <a:rPr lang="en-GB" sz="1600" b="1" dirty="0">
                <a:latin typeface="Arial" panose="020B0604020202020204" pitchFamily="34" charset="0"/>
                <a:cs typeface="Arial" panose="020B0604020202020204" pitchFamily="34" charset="0"/>
              </a:rPr>
              <a:t>Appendix</a:t>
            </a:r>
            <a:br>
              <a:rPr lang="en-GB" sz="1600" b="1" dirty="0">
                <a:latin typeface="Arial" panose="020B0604020202020204" pitchFamily="34" charset="0"/>
                <a:cs typeface="Arial" panose="020B0604020202020204" pitchFamily="34" charset="0"/>
              </a:rPr>
            </a:br>
            <a:br>
              <a:rPr lang="en-GB" sz="1600" b="1" dirty="0">
                <a:latin typeface="Arial" panose="020B0604020202020204" pitchFamily="34" charset="0"/>
                <a:cs typeface="Arial" panose="020B0604020202020204" pitchFamily="34" charset="0"/>
              </a:rPr>
            </a:br>
            <a:r>
              <a:rPr lang="en-GB" sz="1600" b="1" i="1" dirty="0">
                <a:latin typeface="Arial" panose="020B0604020202020204" pitchFamily="34" charset="0"/>
                <a:cs typeface="Arial" panose="020B0604020202020204" pitchFamily="34" charset="0"/>
              </a:rPr>
              <a:t>Personal Development Plan </a:t>
            </a:r>
          </a:p>
        </p:txBody>
      </p:sp>
      <p:graphicFrame>
        <p:nvGraphicFramePr>
          <p:cNvPr id="10" name="Content Placeholder 9">
            <a:extLst>
              <a:ext uri="{FF2B5EF4-FFF2-40B4-BE49-F238E27FC236}">
                <a16:creationId xmlns:a16="http://schemas.microsoft.com/office/drawing/2014/main" id="{65FBA662-3F3C-418A-8180-01368683642A}"/>
              </a:ext>
            </a:extLst>
          </p:cNvPr>
          <p:cNvGraphicFramePr>
            <a:graphicFrameLocks noGrp="1"/>
          </p:cNvGraphicFramePr>
          <p:nvPr>
            <p:ph idx="1"/>
            <p:extLst>
              <p:ext uri="{D42A27DB-BD31-4B8C-83A1-F6EECF244321}">
                <p14:modId xmlns:p14="http://schemas.microsoft.com/office/powerpoint/2010/main" val="1970597809"/>
              </p:ext>
            </p:extLst>
          </p:nvPr>
        </p:nvGraphicFramePr>
        <p:xfrm>
          <a:off x="838200" y="1825625"/>
          <a:ext cx="10515600" cy="6680200"/>
        </p:xfrm>
        <a:graphic>
          <a:graphicData uri="http://schemas.openxmlformats.org/drawingml/2006/table">
            <a:tbl>
              <a:tblPr firstRow="1" bandRow="1">
                <a:tableStyleId>{F5AB1C69-6EDB-4FF4-983F-18BD219EF322}</a:tableStyleId>
              </a:tblPr>
              <a:tblGrid>
                <a:gridCol w="2628900">
                  <a:extLst>
                    <a:ext uri="{9D8B030D-6E8A-4147-A177-3AD203B41FA5}">
                      <a16:colId xmlns:a16="http://schemas.microsoft.com/office/drawing/2014/main" val="1184657085"/>
                    </a:ext>
                  </a:extLst>
                </a:gridCol>
                <a:gridCol w="2628900">
                  <a:extLst>
                    <a:ext uri="{9D8B030D-6E8A-4147-A177-3AD203B41FA5}">
                      <a16:colId xmlns:a16="http://schemas.microsoft.com/office/drawing/2014/main" val="1900858500"/>
                    </a:ext>
                  </a:extLst>
                </a:gridCol>
                <a:gridCol w="2636520">
                  <a:extLst>
                    <a:ext uri="{9D8B030D-6E8A-4147-A177-3AD203B41FA5}">
                      <a16:colId xmlns:a16="http://schemas.microsoft.com/office/drawing/2014/main" val="22831577"/>
                    </a:ext>
                  </a:extLst>
                </a:gridCol>
                <a:gridCol w="2621280">
                  <a:extLst>
                    <a:ext uri="{9D8B030D-6E8A-4147-A177-3AD203B41FA5}">
                      <a16:colId xmlns:a16="http://schemas.microsoft.com/office/drawing/2014/main" val="1679242688"/>
                    </a:ext>
                  </a:extLst>
                </a:gridCol>
              </a:tblGrid>
              <a:tr h="370840">
                <a:tc>
                  <a:txBody>
                    <a:bodyPr/>
                    <a:lstStyle/>
                    <a:p>
                      <a:endParaRPr lang="en-GB" dirty="0"/>
                    </a:p>
                  </a:txBody>
                  <a:tcPr/>
                </a:tc>
                <a:tc>
                  <a:txBody>
                    <a:bodyPr/>
                    <a:lstStyle/>
                    <a:p>
                      <a:r>
                        <a:rPr lang="en-GB" dirty="0">
                          <a:solidFill>
                            <a:schemeClr val="tx1"/>
                          </a:solidFill>
                        </a:rPr>
                        <a:t>Short Term Time Frame </a:t>
                      </a:r>
                    </a:p>
                  </a:txBody>
                  <a:tcPr/>
                </a:tc>
                <a:tc>
                  <a:txBody>
                    <a:bodyPr/>
                    <a:lstStyle/>
                    <a:p>
                      <a:r>
                        <a:rPr lang="en-GB" dirty="0">
                          <a:solidFill>
                            <a:schemeClr val="tx1"/>
                          </a:solidFill>
                        </a:rPr>
                        <a:t>Mid-Term Time Frames</a:t>
                      </a:r>
                    </a:p>
                  </a:txBody>
                  <a:tcPr/>
                </a:tc>
                <a:tc>
                  <a:txBody>
                    <a:bodyPr/>
                    <a:lstStyle/>
                    <a:p>
                      <a:r>
                        <a:rPr lang="en-GB" dirty="0">
                          <a:solidFill>
                            <a:schemeClr val="tx1"/>
                          </a:solidFill>
                        </a:rPr>
                        <a:t>Long Term Time Frame </a:t>
                      </a:r>
                    </a:p>
                  </a:txBody>
                  <a:tcPr/>
                </a:tc>
                <a:extLst>
                  <a:ext uri="{0D108BD9-81ED-4DB2-BD59-A6C34878D82A}">
                    <a16:rowId xmlns:a16="http://schemas.microsoft.com/office/drawing/2014/main" val="1166870679"/>
                  </a:ext>
                </a:extLst>
              </a:tr>
              <a:tr h="370840">
                <a:tc>
                  <a:txBody>
                    <a:bodyPr/>
                    <a:lstStyle/>
                    <a:p>
                      <a:r>
                        <a:rPr lang="en-GB" dirty="0"/>
                        <a:t>Section 1: My goals</a:t>
                      </a:r>
                    </a:p>
                  </a:txBody>
                  <a:tcPr/>
                </a:tc>
                <a:tc>
                  <a:txBody>
                    <a:bodyPr/>
                    <a:lstStyle/>
                    <a:p>
                      <a:r>
                        <a:rPr lang="en-GB" dirty="0"/>
                        <a:t>For the next months I want to be done with my assignments for term 1 and 2</a:t>
                      </a:r>
                    </a:p>
                  </a:txBody>
                  <a:tcPr/>
                </a:tc>
                <a:tc>
                  <a:txBody>
                    <a:bodyPr/>
                    <a:lstStyle/>
                    <a:p>
                      <a:r>
                        <a:rPr lang="en-GB" dirty="0"/>
                        <a:t>Get my certificate L4 in </a:t>
                      </a:r>
                      <a:r>
                        <a:rPr lang="en-GB" dirty="0" err="1"/>
                        <a:t>H&amp;Sc</a:t>
                      </a:r>
                      <a:r>
                        <a:rPr lang="en-GB" dirty="0"/>
                        <a:t> skills, and start my second year for studying L5 and get my IELTS </a:t>
                      </a:r>
                    </a:p>
                  </a:txBody>
                  <a:tcPr/>
                </a:tc>
                <a:tc>
                  <a:txBody>
                    <a:bodyPr/>
                    <a:lstStyle/>
                    <a:p>
                      <a:r>
                        <a:rPr lang="en-GB" dirty="0"/>
                        <a:t>Get my degree L5 and L6 and also I want to become a deputy manager in the workplace. </a:t>
                      </a:r>
                    </a:p>
                  </a:txBody>
                  <a:tcPr/>
                </a:tc>
                <a:extLst>
                  <a:ext uri="{0D108BD9-81ED-4DB2-BD59-A6C34878D82A}">
                    <a16:rowId xmlns:a16="http://schemas.microsoft.com/office/drawing/2014/main" val="949871799"/>
                  </a:ext>
                </a:extLst>
              </a:tr>
              <a:tr h="370840">
                <a:tc>
                  <a:txBody>
                    <a:bodyPr/>
                    <a:lstStyle/>
                    <a:p>
                      <a:r>
                        <a:rPr lang="en-GB" dirty="0"/>
                        <a:t>Section 2: Skills and Knowledge required to be Learned </a:t>
                      </a:r>
                    </a:p>
                  </a:txBody>
                  <a:tcPr/>
                </a:tc>
                <a:tc>
                  <a:txBody>
                    <a:bodyPr/>
                    <a:lstStyle/>
                    <a:p>
                      <a:r>
                        <a:rPr lang="en-GB" dirty="0"/>
                        <a:t>Effective team work and communication, academic writing practice </a:t>
                      </a:r>
                    </a:p>
                  </a:txBody>
                  <a:tcPr/>
                </a:tc>
                <a:tc>
                  <a:txBody>
                    <a:bodyPr/>
                    <a:lstStyle/>
                    <a:p>
                      <a:r>
                        <a:rPr lang="en-GB" dirty="0"/>
                        <a:t>Research approaches, in global health and social work sector, multi agency working with respect to the welfare, management of the human services, and global health services </a:t>
                      </a:r>
                    </a:p>
                  </a:txBody>
                  <a:tcPr/>
                </a:tc>
                <a:tc>
                  <a:txBody>
                    <a:bodyPr/>
                    <a:lstStyle/>
                    <a:p>
                      <a:r>
                        <a:rPr lang="en-GB" dirty="0"/>
                        <a:t>Independent projects in the social health care issues with respect to gender, ethnicity, and age. </a:t>
                      </a:r>
                    </a:p>
                    <a:p>
                      <a:r>
                        <a:rPr lang="en-GB" dirty="0"/>
                        <a:t>Health and social care in the aging society and the leadership and management in the human care sector amongst the others. </a:t>
                      </a:r>
                    </a:p>
                    <a:p>
                      <a:endParaRPr lang="en-GB" dirty="0"/>
                    </a:p>
                  </a:txBody>
                  <a:tcPr/>
                </a:tc>
                <a:extLst>
                  <a:ext uri="{0D108BD9-81ED-4DB2-BD59-A6C34878D82A}">
                    <a16:rowId xmlns:a16="http://schemas.microsoft.com/office/drawing/2014/main" val="932635592"/>
                  </a:ext>
                </a:extLst>
              </a:tr>
              <a:tr h="370840">
                <a:tc>
                  <a:txBody>
                    <a:bodyPr/>
                    <a:lstStyle/>
                    <a:p>
                      <a:r>
                        <a:rPr lang="en-GB" dirty="0"/>
                        <a:t>Section 3: Next Steps </a:t>
                      </a:r>
                    </a:p>
                  </a:txBody>
                  <a:tcPr/>
                </a:tc>
                <a:tc>
                  <a:txBody>
                    <a:bodyPr/>
                    <a:lstStyle/>
                    <a:p>
                      <a:r>
                        <a:rPr lang="en-GB" dirty="0"/>
                        <a:t>Work hard, read books, improve the knowledge, search for information, also be present to the class at all times </a:t>
                      </a:r>
                    </a:p>
                  </a:txBody>
                  <a:tcPr/>
                </a:tc>
                <a:tc>
                  <a:txBody>
                    <a:bodyPr/>
                    <a:lstStyle/>
                    <a:p>
                      <a:r>
                        <a:rPr lang="en-GB" dirty="0"/>
                        <a:t>Enrolling for the second year at the university, read, learn and work hard, stay updated. </a:t>
                      </a:r>
                    </a:p>
                  </a:txBody>
                  <a:tcPr/>
                </a:tc>
                <a:tc>
                  <a:txBody>
                    <a:bodyPr/>
                    <a:lstStyle/>
                    <a:p>
                      <a:r>
                        <a:rPr lang="en-GB" dirty="0"/>
                        <a:t>Enrol for the third year of L6, eventually achieving the success in the professional and personal life. </a:t>
                      </a:r>
                    </a:p>
                  </a:txBody>
                  <a:tcPr/>
                </a:tc>
                <a:extLst>
                  <a:ext uri="{0D108BD9-81ED-4DB2-BD59-A6C34878D82A}">
                    <a16:rowId xmlns:a16="http://schemas.microsoft.com/office/drawing/2014/main" val="1055720424"/>
                  </a:ext>
                </a:extLst>
              </a:tr>
            </a:tbl>
          </a:graphicData>
        </a:graphic>
      </p:graphicFrame>
    </p:spTree>
    <p:extLst>
      <p:ext uri="{BB962C8B-B14F-4D97-AF65-F5344CB8AC3E}">
        <p14:creationId xmlns:p14="http://schemas.microsoft.com/office/powerpoint/2010/main" val="42049311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7ED636-7719-4CF7-AE6F-291FA67E27CC}"/>
              </a:ext>
            </a:extLst>
          </p:cNvPr>
          <p:cNvSpPr>
            <a:spLocks noGrp="1"/>
          </p:cNvSpPr>
          <p:nvPr>
            <p:ph type="title"/>
          </p:nvPr>
        </p:nvSpPr>
        <p:spPr>
          <a:xfrm>
            <a:off x="548833" y="486137"/>
            <a:ext cx="10273496" cy="563984"/>
          </a:xfrm>
        </p:spPr>
        <p:txBody>
          <a:bodyPr>
            <a:normAutofit/>
          </a:bodyPr>
          <a:lstStyle/>
          <a:p>
            <a:r>
              <a:rPr lang="en-GB" sz="1600" dirty="0">
                <a:latin typeface="Arial" panose="020B0604020202020204" pitchFamily="34" charset="0"/>
                <a:cs typeface="Arial" panose="020B0604020202020204" pitchFamily="34" charset="0"/>
              </a:rPr>
              <a:t>Personal Development Plan </a:t>
            </a:r>
          </a:p>
        </p:txBody>
      </p:sp>
      <p:graphicFrame>
        <p:nvGraphicFramePr>
          <p:cNvPr id="4" name="Content Placeholder 3">
            <a:extLst>
              <a:ext uri="{FF2B5EF4-FFF2-40B4-BE49-F238E27FC236}">
                <a16:creationId xmlns:a16="http://schemas.microsoft.com/office/drawing/2014/main" id="{52AFDF95-6F66-42E9-937F-B82CC43F7991}"/>
              </a:ext>
            </a:extLst>
          </p:cNvPr>
          <p:cNvGraphicFramePr>
            <a:graphicFrameLocks noGrp="1"/>
          </p:cNvGraphicFramePr>
          <p:nvPr>
            <p:ph idx="1"/>
            <p:extLst>
              <p:ext uri="{D42A27DB-BD31-4B8C-83A1-F6EECF244321}">
                <p14:modId xmlns:p14="http://schemas.microsoft.com/office/powerpoint/2010/main" val="2441641295"/>
              </p:ext>
            </p:extLst>
          </p:nvPr>
        </p:nvGraphicFramePr>
        <p:xfrm>
          <a:off x="838200" y="1825625"/>
          <a:ext cx="10515600" cy="2941320"/>
        </p:xfrm>
        <a:graphic>
          <a:graphicData uri="http://schemas.openxmlformats.org/drawingml/2006/table">
            <a:tbl>
              <a:tblPr firstRow="1" bandRow="1">
                <a:tableStyleId>{F5AB1C69-6EDB-4FF4-983F-18BD219EF322}</a:tableStyleId>
              </a:tblPr>
              <a:tblGrid>
                <a:gridCol w="2628900">
                  <a:extLst>
                    <a:ext uri="{9D8B030D-6E8A-4147-A177-3AD203B41FA5}">
                      <a16:colId xmlns:a16="http://schemas.microsoft.com/office/drawing/2014/main" val="2307615895"/>
                    </a:ext>
                  </a:extLst>
                </a:gridCol>
                <a:gridCol w="2628900">
                  <a:extLst>
                    <a:ext uri="{9D8B030D-6E8A-4147-A177-3AD203B41FA5}">
                      <a16:colId xmlns:a16="http://schemas.microsoft.com/office/drawing/2014/main" val="1716767319"/>
                    </a:ext>
                  </a:extLst>
                </a:gridCol>
                <a:gridCol w="2628900">
                  <a:extLst>
                    <a:ext uri="{9D8B030D-6E8A-4147-A177-3AD203B41FA5}">
                      <a16:colId xmlns:a16="http://schemas.microsoft.com/office/drawing/2014/main" val="925331462"/>
                    </a:ext>
                  </a:extLst>
                </a:gridCol>
                <a:gridCol w="2628900">
                  <a:extLst>
                    <a:ext uri="{9D8B030D-6E8A-4147-A177-3AD203B41FA5}">
                      <a16:colId xmlns:a16="http://schemas.microsoft.com/office/drawing/2014/main" val="1458166607"/>
                    </a:ext>
                  </a:extLst>
                </a:gridCol>
              </a:tblGrid>
              <a:tr h="370840">
                <a:tc>
                  <a:txBody>
                    <a:bodyPr/>
                    <a:lstStyle/>
                    <a:p>
                      <a:r>
                        <a:rPr lang="en-GB" b="0" dirty="0">
                          <a:solidFill>
                            <a:schemeClr val="tx1">
                              <a:lumMod val="95000"/>
                              <a:lumOff val="5000"/>
                            </a:schemeClr>
                          </a:solidFill>
                        </a:rPr>
                        <a:t>Section 4: Resources</a:t>
                      </a:r>
                    </a:p>
                  </a:txBody>
                  <a:tcPr/>
                </a:tc>
                <a:tc>
                  <a:txBody>
                    <a:bodyPr/>
                    <a:lstStyle/>
                    <a:p>
                      <a:r>
                        <a:rPr lang="en-GB" b="0" dirty="0">
                          <a:solidFill>
                            <a:schemeClr val="tx1"/>
                          </a:solidFill>
                        </a:rPr>
                        <a:t>I would like to have more free time</a:t>
                      </a:r>
                    </a:p>
                  </a:txBody>
                  <a:tcPr/>
                </a:tc>
                <a:tc>
                  <a:txBody>
                    <a:bodyPr/>
                    <a:lstStyle/>
                    <a:p>
                      <a:r>
                        <a:rPr lang="en-GB" b="0" dirty="0">
                          <a:solidFill>
                            <a:schemeClr val="tx1"/>
                          </a:solidFill>
                        </a:rPr>
                        <a:t>Personal organisation and  health</a:t>
                      </a:r>
                    </a:p>
                  </a:txBody>
                  <a:tcPr/>
                </a:tc>
                <a:tc>
                  <a:txBody>
                    <a:bodyPr/>
                    <a:lstStyle/>
                    <a:p>
                      <a:r>
                        <a:rPr lang="en-GB" b="0" dirty="0">
                          <a:solidFill>
                            <a:schemeClr val="tx1"/>
                          </a:solidFill>
                        </a:rPr>
                        <a:t>Health</a:t>
                      </a:r>
                    </a:p>
                  </a:txBody>
                  <a:tcPr/>
                </a:tc>
                <a:extLst>
                  <a:ext uri="{0D108BD9-81ED-4DB2-BD59-A6C34878D82A}">
                    <a16:rowId xmlns:a16="http://schemas.microsoft.com/office/drawing/2014/main" val="1096845660"/>
                  </a:ext>
                </a:extLst>
              </a:tr>
              <a:tr h="370840">
                <a:tc>
                  <a:txBody>
                    <a:bodyPr/>
                    <a:lstStyle/>
                    <a:p>
                      <a:r>
                        <a:rPr lang="en-GB" dirty="0"/>
                        <a:t>Section 5: Time Schedule </a:t>
                      </a:r>
                    </a:p>
                  </a:txBody>
                  <a:tcPr/>
                </a:tc>
                <a:tc>
                  <a:txBody>
                    <a:bodyPr/>
                    <a:lstStyle/>
                    <a:p>
                      <a:r>
                        <a:rPr lang="en-GB" dirty="0"/>
                        <a:t>30 to 35 hours </a:t>
                      </a:r>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468271017"/>
                  </a:ext>
                </a:extLst>
              </a:tr>
              <a:tr h="370840">
                <a:tc>
                  <a:txBody>
                    <a:bodyPr/>
                    <a:lstStyle/>
                    <a:p>
                      <a:r>
                        <a:rPr lang="en-GB" dirty="0"/>
                        <a:t>When will I start?</a:t>
                      </a:r>
                    </a:p>
                  </a:txBody>
                  <a:tcPr/>
                </a:tc>
                <a:tc>
                  <a:txBody>
                    <a:bodyPr/>
                    <a:lstStyle/>
                    <a:p>
                      <a:r>
                        <a:rPr lang="en-GB" dirty="0"/>
                        <a:t>I have already started </a:t>
                      </a:r>
                    </a:p>
                  </a:txBody>
                  <a:tcPr/>
                </a:tc>
                <a:tc>
                  <a:txBody>
                    <a:bodyPr/>
                    <a:lstStyle/>
                    <a:p>
                      <a:r>
                        <a:rPr lang="en-GB" dirty="0"/>
                        <a:t>2020</a:t>
                      </a:r>
                    </a:p>
                  </a:txBody>
                  <a:tcPr/>
                </a:tc>
                <a:tc>
                  <a:txBody>
                    <a:bodyPr/>
                    <a:lstStyle/>
                    <a:p>
                      <a:r>
                        <a:rPr lang="en-GB" dirty="0"/>
                        <a:t>2021</a:t>
                      </a:r>
                    </a:p>
                  </a:txBody>
                  <a:tcPr/>
                </a:tc>
                <a:extLst>
                  <a:ext uri="{0D108BD9-81ED-4DB2-BD59-A6C34878D82A}">
                    <a16:rowId xmlns:a16="http://schemas.microsoft.com/office/drawing/2014/main" val="3997409846"/>
                  </a:ext>
                </a:extLst>
              </a:tr>
              <a:tr h="370840">
                <a:tc>
                  <a:txBody>
                    <a:bodyPr/>
                    <a:lstStyle/>
                    <a:p>
                      <a:r>
                        <a:rPr lang="en-GB" dirty="0"/>
                        <a:t>When I would finish?</a:t>
                      </a:r>
                    </a:p>
                  </a:txBody>
                  <a:tcPr/>
                </a:tc>
                <a:tc>
                  <a:txBody>
                    <a:bodyPr/>
                    <a:lstStyle/>
                    <a:p>
                      <a:r>
                        <a:rPr lang="en-GB" dirty="0"/>
                        <a:t>In time</a:t>
                      </a:r>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2113601995"/>
                  </a:ext>
                </a:extLst>
              </a:tr>
              <a:tr h="370840">
                <a:tc>
                  <a:txBody>
                    <a:bodyPr/>
                    <a:lstStyle/>
                    <a:p>
                      <a:r>
                        <a:rPr lang="en-GB" dirty="0"/>
                        <a:t>Section 6: Completion </a:t>
                      </a:r>
                    </a:p>
                    <a:p>
                      <a:r>
                        <a:rPr lang="en-GB" dirty="0"/>
                        <a:t>When have I completed each step</a:t>
                      </a:r>
                    </a:p>
                    <a:p>
                      <a:endParaRPr lang="en-GB" dirty="0"/>
                    </a:p>
                  </a:txBody>
                  <a:tcPr/>
                </a:tc>
                <a:tc>
                  <a:txBody>
                    <a:bodyPr/>
                    <a:lstStyle/>
                    <a:p>
                      <a:r>
                        <a:rPr lang="en-GB" dirty="0"/>
                        <a:t>data</a:t>
                      </a:r>
                    </a:p>
                  </a:txBody>
                  <a:tcPr/>
                </a:tc>
                <a:tc>
                  <a:txBody>
                    <a:bodyPr/>
                    <a:lstStyle/>
                    <a:p>
                      <a:r>
                        <a:rPr lang="en-GB" dirty="0"/>
                        <a:t>data</a:t>
                      </a:r>
                    </a:p>
                  </a:txBody>
                  <a:tcPr/>
                </a:tc>
                <a:tc>
                  <a:txBody>
                    <a:bodyPr/>
                    <a:lstStyle/>
                    <a:p>
                      <a:r>
                        <a:rPr lang="en-GB" dirty="0"/>
                        <a:t>data</a:t>
                      </a:r>
                    </a:p>
                  </a:txBody>
                  <a:tcPr/>
                </a:tc>
                <a:extLst>
                  <a:ext uri="{0D108BD9-81ED-4DB2-BD59-A6C34878D82A}">
                    <a16:rowId xmlns:a16="http://schemas.microsoft.com/office/drawing/2014/main" val="1262585067"/>
                  </a:ext>
                </a:extLst>
              </a:tr>
            </a:tbl>
          </a:graphicData>
        </a:graphic>
      </p:graphicFrame>
    </p:spTree>
    <p:extLst>
      <p:ext uri="{BB962C8B-B14F-4D97-AF65-F5344CB8AC3E}">
        <p14:creationId xmlns:p14="http://schemas.microsoft.com/office/powerpoint/2010/main" val="1012351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62C90-226A-4D5A-9D8C-2BC68FE43FA8}"/>
              </a:ext>
            </a:extLst>
          </p:cNvPr>
          <p:cNvSpPr>
            <a:spLocks noGrp="1"/>
          </p:cNvSpPr>
          <p:nvPr>
            <p:ph type="title"/>
          </p:nvPr>
        </p:nvSpPr>
        <p:spPr>
          <a:xfrm>
            <a:off x="971550" y="365125"/>
            <a:ext cx="10382250" cy="423545"/>
          </a:xfrm>
        </p:spPr>
        <p:txBody>
          <a:bodyPr>
            <a:normAutofit/>
          </a:bodyPr>
          <a:lstStyle/>
          <a:p>
            <a:r>
              <a:rPr lang="en-GB" sz="1600" dirty="0">
                <a:latin typeface="Arial" panose="020B0604020202020204" pitchFamily="34" charset="0"/>
                <a:cs typeface="Arial" panose="020B0604020202020204" pitchFamily="34" charset="0"/>
              </a:rPr>
              <a:t>Class exercises</a:t>
            </a:r>
          </a:p>
        </p:txBody>
      </p:sp>
      <p:pic>
        <p:nvPicPr>
          <p:cNvPr id="6" name="Content Placeholder 5" descr="A close up of text on a white background&#10;&#10;Description automatically generated">
            <a:extLst>
              <a:ext uri="{FF2B5EF4-FFF2-40B4-BE49-F238E27FC236}">
                <a16:creationId xmlns:a16="http://schemas.microsoft.com/office/drawing/2014/main" id="{89E2B498-528C-4F09-9970-075191FE6C10}"/>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383030" y="1253331"/>
            <a:ext cx="3776973" cy="5430186"/>
          </a:xfrm>
        </p:spPr>
      </p:pic>
      <p:pic>
        <p:nvPicPr>
          <p:cNvPr id="8" name="Content Placeholder 7">
            <a:extLst>
              <a:ext uri="{FF2B5EF4-FFF2-40B4-BE49-F238E27FC236}">
                <a16:creationId xmlns:a16="http://schemas.microsoft.com/office/drawing/2014/main" id="{8AD04763-1ADB-40EB-BE90-0C1D330DF6D2}"/>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rcRect/>
          <a:stretch/>
        </p:blipFill>
        <p:spPr>
          <a:xfrm>
            <a:off x="6751994" y="1253330"/>
            <a:ext cx="3524744" cy="5430185"/>
          </a:xfrm>
        </p:spPr>
      </p:pic>
    </p:spTree>
    <p:extLst>
      <p:ext uri="{BB962C8B-B14F-4D97-AF65-F5344CB8AC3E}">
        <p14:creationId xmlns:p14="http://schemas.microsoft.com/office/powerpoint/2010/main" val="35029651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40312-B8DB-4F28-9D80-63CCB3007EE4}"/>
              </a:ext>
            </a:extLst>
          </p:cNvPr>
          <p:cNvSpPr>
            <a:spLocks noGrp="1"/>
          </p:cNvSpPr>
          <p:nvPr>
            <p:ph type="title"/>
          </p:nvPr>
        </p:nvSpPr>
        <p:spPr>
          <a:xfrm>
            <a:off x="546351" y="433545"/>
            <a:ext cx="11139854" cy="930447"/>
          </a:xfrm>
        </p:spPr>
        <p:txBody>
          <a:bodyPr vert="horz" lIns="91440" tIns="45720" rIns="91440" bIns="45720" rtlCol="0" anchor="b">
            <a:normAutofit/>
          </a:bodyPr>
          <a:lstStyle/>
          <a:p>
            <a:pPr algn="ctr"/>
            <a:r>
              <a:rPr lang="en-US" sz="5400">
                <a:solidFill>
                  <a:srgbClr val="FFFFFF"/>
                </a:solidFill>
              </a:rPr>
              <a:t>Class exercises</a:t>
            </a:r>
          </a:p>
        </p:txBody>
      </p:sp>
      <p:pic>
        <p:nvPicPr>
          <p:cNvPr id="6" name="Content Placeholder 5" descr="A screenshot of a social media post&#10;&#10;Description automatically generated">
            <a:extLst>
              <a:ext uri="{FF2B5EF4-FFF2-40B4-BE49-F238E27FC236}">
                <a16:creationId xmlns:a16="http://schemas.microsoft.com/office/drawing/2014/main" id="{F0034CC3-A863-4BD5-9C45-6BA4D2B5005E}"/>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205186" y="1527717"/>
            <a:ext cx="2615200" cy="4649246"/>
          </a:xfrm>
          <a:prstGeom prst="rect">
            <a:avLst/>
          </a:prstGeom>
        </p:spPr>
      </p:pic>
      <p:pic>
        <p:nvPicPr>
          <p:cNvPr id="8" name="Content Placeholder 7" descr="A screenshot of a cell phone&#10;&#10;Description automatically generated">
            <a:extLst>
              <a:ext uri="{FF2B5EF4-FFF2-40B4-BE49-F238E27FC236}">
                <a16:creationId xmlns:a16="http://schemas.microsoft.com/office/drawing/2014/main" id="{4B3A3879-0523-43B0-B020-FB9AC105A84B}"/>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496478" y="1363992"/>
            <a:ext cx="2563066" cy="4556564"/>
          </a:xfrm>
          <a:prstGeom prst="rect">
            <a:avLst/>
          </a:prstGeom>
        </p:spPr>
      </p:pic>
    </p:spTree>
    <p:extLst>
      <p:ext uri="{BB962C8B-B14F-4D97-AF65-F5344CB8AC3E}">
        <p14:creationId xmlns:p14="http://schemas.microsoft.com/office/powerpoint/2010/main" val="41116434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312</TotalTime>
  <Words>2615</Words>
  <Application>Microsoft Office PowerPoint</Application>
  <PresentationFormat>Widescreen</PresentationFormat>
  <Paragraphs>103</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Calibri Light</vt:lpstr>
      <vt:lpstr>Times New Roman</vt:lpstr>
      <vt:lpstr>Office Theme</vt:lpstr>
      <vt:lpstr>BMSW4001: Academic and Employability Skills     </vt:lpstr>
      <vt:lpstr>Table of Contents </vt:lpstr>
      <vt:lpstr>Task 1 : Academic Report </vt:lpstr>
      <vt:lpstr>Academic Skills </vt:lpstr>
      <vt:lpstr>Employability Skills  </vt:lpstr>
      <vt:lpstr>The employability skills, determines the effective contribution of the individuals on not only the growth of the company but also the </vt:lpstr>
      <vt:lpstr>Analysis of the Skills with Respect to the Theory </vt:lpstr>
      <vt:lpstr>One of the major duties when working in the institutes is the attainment of maximum experiences and prior knowledge so that it </vt:lpstr>
      <vt:lpstr>Reference</vt:lpstr>
      <vt:lpstr> Messum, D., Wilkes, L., Peters, C. and Jackson, D., 2017. Senior Managers' and Recent Graduates' Perceptions of Employability Skills for Health Services Management. Asia-Pacific Journal of Cooperative Education, 18(2), pp.115-128. </vt:lpstr>
      <vt:lpstr>Votruba‐Drzal, E., Miller, P. and Coley, R.L., 2016. Poverty, urbanicity, and children's development of early academic skills. </vt:lpstr>
      <vt:lpstr>Appendix  Personal Development Plan </vt:lpstr>
      <vt:lpstr>Personal Development Plan </vt:lpstr>
      <vt:lpstr>Class exercises</vt:lpstr>
      <vt:lpstr>Class exercises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BMSW4001: Academic and Employability Skills     </dc:title>
  <dc:creator>Maria Dandu</dc:creator>
  <cp:lastModifiedBy>Maria Dandu</cp:lastModifiedBy>
  <cp:revision>22</cp:revision>
  <dcterms:created xsi:type="dcterms:W3CDTF">2019-08-25T14:44:34Z</dcterms:created>
  <dcterms:modified xsi:type="dcterms:W3CDTF">2019-08-27T08:25:04Z</dcterms:modified>
</cp:coreProperties>
</file>