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sldIdLst>
    <p:sldId id="266" r:id="rId5"/>
    <p:sldId id="309" r:id="rId6"/>
    <p:sldId id="310" r:id="rId7"/>
    <p:sldId id="311" r:id="rId8"/>
    <p:sldId id="312" r:id="rId9"/>
    <p:sldId id="313" r:id="rId10"/>
    <p:sldId id="314" r:id="rId11"/>
    <p:sldId id="315" r:id="rId12"/>
    <p:sldId id="316" r:id="rId13"/>
    <p:sldId id="320" r:id="rId14"/>
    <p:sldId id="317" r:id="rId15"/>
    <p:sldId id="32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73768" autoAdjust="0"/>
  </p:normalViewPr>
  <p:slideViewPr>
    <p:cSldViewPr snapToGrid="0">
      <p:cViewPr varScale="1">
        <p:scale>
          <a:sx n="61" d="100"/>
          <a:sy n="61" d="100"/>
        </p:scale>
        <p:origin x="461"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B3E444-F66C-4CA1-BCBC-63A00DB7669E}" type="doc">
      <dgm:prSet loTypeId="urn:microsoft.com/office/officeart/2005/8/layout/hierarchy2" loCatId="hierarchy" qsTypeId="urn:microsoft.com/office/officeart/2005/8/quickstyle/simple3" qsCatId="simple" csTypeId="urn:microsoft.com/office/officeart/2005/8/colors/colorful1" csCatId="colorful" phldr="1"/>
      <dgm:spPr/>
      <dgm:t>
        <a:bodyPr/>
        <a:lstStyle/>
        <a:p>
          <a:endParaRPr lang="en-IN"/>
        </a:p>
      </dgm:t>
    </dgm:pt>
    <dgm:pt modelId="{E112E4A5-D8C1-477E-B770-DF83E0012918}">
      <dgm:prSet phldrT="[Text]" phldr="0"/>
      <dgm:spPr/>
      <dgm:t>
        <a:bodyPr/>
        <a:lstStyle/>
        <a:p>
          <a:r>
            <a:rPr lang="en-IN" dirty="0"/>
            <a:t>Secondary Sources</a:t>
          </a:r>
        </a:p>
      </dgm:t>
    </dgm:pt>
    <dgm:pt modelId="{D6AE6631-2838-4D22-AC67-9E91556BCD34}" type="parTrans" cxnId="{0ECA31B3-788B-40DA-856C-C05AC1132164}">
      <dgm:prSet/>
      <dgm:spPr/>
      <dgm:t>
        <a:bodyPr/>
        <a:lstStyle/>
        <a:p>
          <a:endParaRPr lang="en-IN"/>
        </a:p>
      </dgm:t>
    </dgm:pt>
    <dgm:pt modelId="{A9A93A03-60F9-4C14-A318-761B630B3798}" type="sibTrans" cxnId="{0ECA31B3-788B-40DA-856C-C05AC1132164}">
      <dgm:prSet/>
      <dgm:spPr/>
      <dgm:t>
        <a:bodyPr/>
        <a:lstStyle/>
        <a:p>
          <a:endParaRPr lang="en-IN"/>
        </a:p>
      </dgm:t>
    </dgm:pt>
    <dgm:pt modelId="{D4FCB8DB-73FE-457A-86FB-0EAFF4B90D5D}">
      <dgm:prSet phldrT="[Text]" phldr="0"/>
      <dgm:spPr/>
      <dgm:t>
        <a:bodyPr/>
        <a:lstStyle/>
        <a:p>
          <a:r>
            <a:rPr lang="en-IN" dirty="0"/>
            <a:t>Google Scholar </a:t>
          </a:r>
        </a:p>
      </dgm:t>
    </dgm:pt>
    <dgm:pt modelId="{4D72F30E-5745-4D46-997A-D67DACF72EAB}" type="parTrans" cxnId="{A685C3A2-8CDD-4B65-8234-664E5338B22F}">
      <dgm:prSet/>
      <dgm:spPr/>
      <dgm:t>
        <a:bodyPr/>
        <a:lstStyle/>
        <a:p>
          <a:endParaRPr lang="en-IN"/>
        </a:p>
      </dgm:t>
    </dgm:pt>
    <dgm:pt modelId="{BB61C3E3-9377-4676-A6F6-5A1ABD789122}" type="sibTrans" cxnId="{A685C3A2-8CDD-4B65-8234-664E5338B22F}">
      <dgm:prSet/>
      <dgm:spPr/>
      <dgm:t>
        <a:bodyPr/>
        <a:lstStyle/>
        <a:p>
          <a:endParaRPr lang="en-IN"/>
        </a:p>
      </dgm:t>
    </dgm:pt>
    <dgm:pt modelId="{79C71C2B-E978-430E-9944-AB5B41E131CB}">
      <dgm:prSet phldrT="[Text]" phldr="0"/>
      <dgm:spPr/>
      <dgm:t>
        <a:bodyPr/>
        <a:lstStyle/>
        <a:p>
          <a:r>
            <a:rPr lang="en-IN" dirty="0"/>
            <a:t>Peer-Reviewed Journals and Articles</a:t>
          </a:r>
        </a:p>
      </dgm:t>
    </dgm:pt>
    <dgm:pt modelId="{FA4405CD-1C29-4BCD-B67D-DB668D15F1DA}" type="parTrans" cxnId="{BE6192E3-3C41-495D-9442-20F9B0995185}">
      <dgm:prSet/>
      <dgm:spPr/>
      <dgm:t>
        <a:bodyPr/>
        <a:lstStyle/>
        <a:p>
          <a:endParaRPr lang="en-IN"/>
        </a:p>
      </dgm:t>
    </dgm:pt>
    <dgm:pt modelId="{A16C3E06-F3FE-4C4A-A529-6D34AE4CD19F}" type="sibTrans" cxnId="{BE6192E3-3C41-495D-9442-20F9B0995185}">
      <dgm:prSet/>
      <dgm:spPr/>
      <dgm:t>
        <a:bodyPr/>
        <a:lstStyle/>
        <a:p>
          <a:endParaRPr lang="en-IN"/>
        </a:p>
      </dgm:t>
    </dgm:pt>
    <dgm:pt modelId="{9BD8C314-95DC-423B-B9B9-87A9542A1746}">
      <dgm:prSet phldrT="[Text]" phldr="0"/>
      <dgm:spPr/>
      <dgm:t>
        <a:bodyPr/>
        <a:lstStyle/>
        <a:p>
          <a:r>
            <a:rPr lang="en-IN" dirty="0"/>
            <a:t>E-Books</a:t>
          </a:r>
        </a:p>
      </dgm:t>
    </dgm:pt>
    <dgm:pt modelId="{835B596B-3E81-47F4-9AF3-3D8D65998FDA}" type="parTrans" cxnId="{163B2C00-5D68-4EAA-8A63-05679286015E}">
      <dgm:prSet/>
      <dgm:spPr/>
      <dgm:t>
        <a:bodyPr/>
        <a:lstStyle/>
        <a:p>
          <a:endParaRPr lang="en-IN"/>
        </a:p>
      </dgm:t>
    </dgm:pt>
    <dgm:pt modelId="{CA2625B0-A964-4FEC-A803-BE6A120A7022}" type="sibTrans" cxnId="{163B2C00-5D68-4EAA-8A63-05679286015E}">
      <dgm:prSet/>
      <dgm:spPr/>
      <dgm:t>
        <a:bodyPr/>
        <a:lstStyle/>
        <a:p>
          <a:endParaRPr lang="en-IN"/>
        </a:p>
      </dgm:t>
    </dgm:pt>
    <dgm:pt modelId="{733DD278-4996-4F55-860C-8DAA27F7845C}">
      <dgm:prSet phldrT="[Text]" phldr="0"/>
      <dgm:spPr/>
      <dgm:t>
        <a:bodyPr/>
        <a:lstStyle/>
        <a:p>
          <a:r>
            <a:rPr lang="en-IN" dirty="0"/>
            <a:t>Online Platforms</a:t>
          </a:r>
        </a:p>
      </dgm:t>
    </dgm:pt>
    <dgm:pt modelId="{232F1567-AEC6-4EBB-BBCB-1F4688DDDF9B}" type="parTrans" cxnId="{F7E0CEA1-0907-43D4-9610-705915C69A3D}">
      <dgm:prSet/>
      <dgm:spPr/>
      <dgm:t>
        <a:bodyPr/>
        <a:lstStyle/>
        <a:p>
          <a:endParaRPr lang="en-IN"/>
        </a:p>
      </dgm:t>
    </dgm:pt>
    <dgm:pt modelId="{F5928453-2759-4151-9017-15A74789264E}" type="sibTrans" cxnId="{F7E0CEA1-0907-43D4-9610-705915C69A3D}">
      <dgm:prSet/>
      <dgm:spPr/>
      <dgm:t>
        <a:bodyPr/>
        <a:lstStyle/>
        <a:p>
          <a:endParaRPr lang="en-IN"/>
        </a:p>
      </dgm:t>
    </dgm:pt>
    <dgm:pt modelId="{F99EEB0A-EAF7-410D-B714-5117F47BCF9F}">
      <dgm:prSet phldrT="[Text]" phldr="0"/>
      <dgm:spPr/>
      <dgm:t>
        <a:bodyPr/>
        <a:lstStyle/>
        <a:p>
          <a:r>
            <a:rPr lang="en-IN" dirty="0"/>
            <a:t>News Articles</a:t>
          </a:r>
        </a:p>
      </dgm:t>
    </dgm:pt>
    <dgm:pt modelId="{B2DAAB29-3948-4403-8AE5-F19C241FD41D}" type="parTrans" cxnId="{3A05673C-6960-4B0C-AC31-AC9CE3F033BF}">
      <dgm:prSet/>
      <dgm:spPr/>
      <dgm:t>
        <a:bodyPr/>
        <a:lstStyle/>
        <a:p>
          <a:endParaRPr lang="en-IN"/>
        </a:p>
      </dgm:t>
    </dgm:pt>
    <dgm:pt modelId="{0B5A838C-DB1C-45A7-A2B2-C69F4D7792DE}" type="sibTrans" cxnId="{3A05673C-6960-4B0C-AC31-AC9CE3F033BF}">
      <dgm:prSet/>
      <dgm:spPr/>
      <dgm:t>
        <a:bodyPr/>
        <a:lstStyle/>
        <a:p>
          <a:endParaRPr lang="en-IN"/>
        </a:p>
      </dgm:t>
    </dgm:pt>
    <dgm:pt modelId="{8C7365F9-4776-476A-94A7-406FAC66D155}">
      <dgm:prSet/>
      <dgm:spPr/>
      <dgm:t>
        <a:bodyPr/>
        <a:lstStyle/>
        <a:p>
          <a:r>
            <a:rPr lang="en-IN" dirty="0"/>
            <a:t>Government or Industry Reports</a:t>
          </a:r>
        </a:p>
      </dgm:t>
    </dgm:pt>
    <dgm:pt modelId="{58D78366-6AA8-4087-B221-EA8B55BBB98B}" type="parTrans" cxnId="{1EE73EB9-5853-420C-AA8C-D08E58B3201F}">
      <dgm:prSet/>
      <dgm:spPr/>
      <dgm:t>
        <a:bodyPr/>
        <a:lstStyle/>
        <a:p>
          <a:endParaRPr lang="en-IN"/>
        </a:p>
      </dgm:t>
    </dgm:pt>
    <dgm:pt modelId="{C15BBF03-1DC4-4A9B-8800-7CC5EE64C42B}" type="sibTrans" cxnId="{1EE73EB9-5853-420C-AA8C-D08E58B3201F}">
      <dgm:prSet/>
      <dgm:spPr/>
      <dgm:t>
        <a:bodyPr/>
        <a:lstStyle/>
        <a:p>
          <a:endParaRPr lang="en-IN"/>
        </a:p>
      </dgm:t>
    </dgm:pt>
    <dgm:pt modelId="{1EDF32F5-1723-412E-9846-DBBE55CF2997}" type="pres">
      <dgm:prSet presAssocID="{91B3E444-F66C-4CA1-BCBC-63A00DB7669E}" presName="diagram" presStyleCnt="0">
        <dgm:presLayoutVars>
          <dgm:chPref val="1"/>
          <dgm:dir/>
          <dgm:animOne val="branch"/>
          <dgm:animLvl val="lvl"/>
          <dgm:resizeHandles val="exact"/>
        </dgm:presLayoutVars>
      </dgm:prSet>
      <dgm:spPr/>
    </dgm:pt>
    <dgm:pt modelId="{C2B5906E-1AC2-4D34-9DBA-737D7E0561C4}" type="pres">
      <dgm:prSet presAssocID="{E112E4A5-D8C1-477E-B770-DF83E0012918}" presName="root1" presStyleCnt="0"/>
      <dgm:spPr/>
    </dgm:pt>
    <dgm:pt modelId="{FCDDFD00-24B7-4015-8F74-EBA116E2FE66}" type="pres">
      <dgm:prSet presAssocID="{E112E4A5-D8C1-477E-B770-DF83E0012918}" presName="LevelOneTextNode" presStyleLbl="node0" presStyleIdx="0" presStyleCnt="1">
        <dgm:presLayoutVars>
          <dgm:chPref val="3"/>
        </dgm:presLayoutVars>
      </dgm:prSet>
      <dgm:spPr/>
    </dgm:pt>
    <dgm:pt modelId="{7AE1C684-57A4-439E-8ECD-DAA2DBDFDA13}" type="pres">
      <dgm:prSet presAssocID="{E112E4A5-D8C1-477E-B770-DF83E0012918}" presName="level2hierChild" presStyleCnt="0"/>
      <dgm:spPr/>
    </dgm:pt>
    <dgm:pt modelId="{B6DFC07D-D036-4F5F-958C-52212020310D}" type="pres">
      <dgm:prSet presAssocID="{4D72F30E-5745-4D46-997A-D67DACF72EAB}" presName="conn2-1" presStyleLbl="parChTrans1D2" presStyleIdx="0" presStyleCnt="2"/>
      <dgm:spPr/>
    </dgm:pt>
    <dgm:pt modelId="{ECFC36F7-9169-41AA-B7BD-2DD34A60D618}" type="pres">
      <dgm:prSet presAssocID="{4D72F30E-5745-4D46-997A-D67DACF72EAB}" presName="connTx" presStyleLbl="parChTrans1D2" presStyleIdx="0" presStyleCnt="2"/>
      <dgm:spPr/>
    </dgm:pt>
    <dgm:pt modelId="{22E96F5B-E0C7-4CB7-83A3-CC3B512EFBC2}" type="pres">
      <dgm:prSet presAssocID="{D4FCB8DB-73FE-457A-86FB-0EAFF4B90D5D}" presName="root2" presStyleCnt="0"/>
      <dgm:spPr/>
    </dgm:pt>
    <dgm:pt modelId="{57FB1F45-E84D-4775-9243-D1B24EF87EA4}" type="pres">
      <dgm:prSet presAssocID="{D4FCB8DB-73FE-457A-86FB-0EAFF4B90D5D}" presName="LevelTwoTextNode" presStyleLbl="node2" presStyleIdx="0" presStyleCnt="2">
        <dgm:presLayoutVars>
          <dgm:chPref val="3"/>
        </dgm:presLayoutVars>
      </dgm:prSet>
      <dgm:spPr/>
    </dgm:pt>
    <dgm:pt modelId="{82A9BB2D-7B16-465C-AF7D-B84A949E4486}" type="pres">
      <dgm:prSet presAssocID="{D4FCB8DB-73FE-457A-86FB-0EAFF4B90D5D}" presName="level3hierChild" presStyleCnt="0"/>
      <dgm:spPr/>
    </dgm:pt>
    <dgm:pt modelId="{DAF96A67-BAC6-41A3-B27C-8DBDE3E0FAA0}" type="pres">
      <dgm:prSet presAssocID="{FA4405CD-1C29-4BCD-B67D-DB668D15F1DA}" presName="conn2-1" presStyleLbl="parChTrans1D3" presStyleIdx="0" presStyleCnt="4"/>
      <dgm:spPr/>
    </dgm:pt>
    <dgm:pt modelId="{BB057F31-74DD-42E4-BD17-BBD9BB410C6B}" type="pres">
      <dgm:prSet presAssocID="{FA4405CD-1C29-4BCD-B67D-DB668D15F1DA}" presName="connTx" presStyleLbl="parChTrans1D3" presStyleIdx="0" presStyleCnt="4"/>
      <dgm:spPr/>
    </dgm:pt>
    <dgm:pt modelId="{3827428A-D4D3-4BE3-AA2B-668B4DE51575}" type="pres">
      <dgm:prSet presAssocID="{79C71C2B-E978-430E-9944-AB5B41E131CB}" presName="root2" presStyleCnt="0"/>
      <dgm:spPr/>
    </dgm:pt>
    <dgm:pt modelId="{BFF3C7D4-BDFC-481D-9C31-12834786C907}" type="pres">
      <dgm:prSet presAssocID="{79C71C2B-E978-430E-9944-AB5B41E131CB}" presName="LevelTwoTextNode" presStyleLbl="node3" presStyleIdx="0" presStyleCnt="4">
        <dgm:presLayoutVars>
          <dgm:chPref val="3"/>
        </dgm:presLayoutVars>
      </dgm:prSet>
      <dgm:spPr/>
    </dgm:pt>
    <dgm:pt modelId="{1C334C4F-DDA3-4CDD-94AB-DE6E39A506F6}" type="pres">
      <dgm:prSet presAssocID="{79C71C2B-E978-430E-9944-AB5B41E131CB}" presName="level3hierChild" presStyleCnt="0"/>
      <dgm:spPr/>
    </dgm:pt>
    <dgm:pt modelId="{7E6149F4-24E0-4089-A78B-C9A7A5C4CDF5}" type="pres">
      <dgm:prSet presAssocID="{835B596B-3E81-47F4-9AF3-3D8D65998FDA}" presName="conn2-1" presStyleLbl="parChTrans1D3" presStyleIdx="1" presStyleCnt="4"/>
      <dgm:spPr/>
    </dgm:pt>
    <dgm:pt modelId="{0E38D36A-01A8-4F0A-BF61-0BA09AC925F5}" type="pres">
      <dgm:prSet presAssocID="{835B596B-3E81-47F4-9AF3-3D8D65998FDA}" presName="connTx" presStyleLbl="parChTrans1D3" presStyleIdx="1" presStyleCnt="4"/>
      <dgm:spPr/>
    </dgm:pt>
    <dgm:pt modelId="{3B150DD7-7C86-4282-AD47-B5927A198AA0}" type="pres">
      <dgm:prSet presAssocID="{9BD8C314-95DC-423B-B9B9-87A9542A1746}" presName="root2" presStyleCnt="0"/>
      <dgm:spPr/>
    </dgm:pt>
    <dgm:pt modelId="{C798DD4E-C159-4A0F-9594-ACE93ADAE6C4}" type="pres">
      <dgm:prSet presAssocID="{9BD8C314-95DC-423B-B9B9-87A9542A1746}" presName="LevelTwoTextNode" presStyleLbl="node3" presStyleIdx="1" presStyleCnt="4">
        <dgm:presLayoutVars>
          <dgm:chPref val="3"/>
        </dgm:presLayoutVars>
      </dgm:prSet>
      <dgm:spPr/>
    </dgm:pt>
    <dgm:pt modelId="{94E21E7C-F1F8-44CD-ACE5-D64E25C1247E}" type="pres">
      <dgm:prSet presAssocID="{9BD8C314-95DC-423B-B9B9-87A9542A1746}" presName="level3hierChild" presStyleCnt="0"/>
      <dgm:spPr/>
    </dgm:pt>
    <dgm:pt modelId="{33F2C9A9-109B-4CD5-9F66-F95BECDB5B86}" type="pres">
      <dgm:prSet presAssocID="{232F1567-AEC6-4EBB-BBCB-1F4688DDDF9B}" presName="conn2-1" presStyleLbl="parChTrans1D2" presStyleIdx="1" presStyleCnt="2"/>
      <dgm:spPr/>
    </dgm:pt>
    <dgm:pt modelId="{A855096B-99ED-4D6E-9442-B06CE3EECAE6}" type="pres">
      <dgm:prSet presAssocID="{232F1567-AEC6-4EBB-BBCB-1F4688DDDF9B}" presName="connTx" presStyleLbl="parChTrans1D2" presStyleIdx="1" presStyleCnt="2"/>
      <dgm:spPr/>
    </dgm:pt>
    <dgm:pt modelId="{197A3421-A4FE-418F-B599-AB3DC275EA83}" type="pres">
      <dgm:prSet presAssocID="{733DD278-4996-4F55-860C-8DAA27F7845C}" presName="root2" presStyleCnt="0"/>
      <dgm:spPr/>
    </dgm:pt>
    <dgm:pt modelId="{961EE9C1-C29E-49C4-B885-B19EA3165E6D}" type="pres">
      <dgm:prSet presAssocID="{733DD278-4996-4F55-860C-8DAA27F7845C}" presName="LevelTwoTextNode" presStyleLbl="node2" presStyleIdx="1" presStyleCnt="2">
        <dgm:presLayoutVars>
          <dgm:chPref val="3"/>
        </dgm:presLayoutVars>
      </dgm:prSet>
      <dgm:spPr/>
    </dgm:pt>
    <dgm:pt modelId="{FD083EB4-0A5E-4222-892A-5E3FB5D98ED7}" type="pres">
      <dgm:prSet presAssocID="{733DD278-4996-4F55-860C-8DAA27F7845C}" presName="level3hierChild" presStyleCnt="0"/>
      <dgm:spPr/>
    </dgm:pt>
    <dgm:pt modelId="{8D67AD47-F9A2-440B-B82E-6C9C10C0B3A7}" type="pres">
      <dgm:prSet presAssocID="{B2DAAB29-3948-4403-8AE5-F19C241FD41D}" presName="conn2-1" presStyleLbl="parChTrans1D3" presStyleIdx="2" presStyleCnt="4"/>
      <dgm:spPr/>
    </dgm:pt>
    <dgm:pt modelId="{C9E7783F-6B4B-4C4E-8E0F-585F26C55CBF}" type="pres">
      <dgm:prSet presAssocID="{B2DAAB29-3948-4403-8AE5-F19C241FD41D}" presName="connTx" presStyleLbl="parChTrans1D3" presStyleIdx="2" presStyleCnt="4"/>
      <dgm:spPr/>
    </dgm:pt>
    <dgm:pt modelId="{737BED02-6C4C-49F6-A31E-5C080236008B}" type="pres">
      <dgm:prSet presAssocID="{F99EEB0A-EAF7-410D-B714-5117F47BCF9F}" presName="root2" presStyleCnt="0"/>
      <dgm:spPr/>
    </dgm:pt>
    <dgm:pt modelId="{60F68B93-C612-4607-BE2A-0881AE12647C}" type="pres">
      <dgm:prSet presAssocID="{F99EEB0A-EAF7-410D-B714-5117F47BCF9F}" presName="LevelTwoTextNode" presStyleLbl="node3" presStyleIdx="2" presStyleCnt="4">
        <dgm:presLayoutVars>
          <dgm:chPref val="3"/>
        </dgm:presLayoutVars>
      </dgm:prSet>
      <dgm:spPr/>
    </dgm:pt>
    <dgm:pt modelId="{8D811F97-9161-4C2A-A24F-4225BC174FA0}" type="pres">
      <dgm:prSet presAssocID="{F99EEB0A-EAF7-410D-B714-5117F47BCF9F}" presName="level3hierChild" presStyleCnt="0"/>
      <dgm:spPr/>
    </dgm:pt>
    <dgm:pt modelId="{278460B3-1816-489E-8445-6B0C7D794B9A}" type="pres">
      <dgm:prSet presAssocID="{58D78366-6AA8-4087-B221-EA8B55BBB98B}" presName="conn2-1" presStyleLbl="parChTrans1D3" presStyleIdx="3" presStyleCnt="4"/>
      <dgm:spPr/>
    </dgm:pt>
    <dgm:pt modelId="{FB06138E-52EB-4FA6-A539-118068FA1661}" type="pres">
      <dgm:prSet presAssocID="{58D78366-6AA8-4087-B221-EA8B55BBB98B}" presName="connTx" presStyleLbl="parChTrans1D3" presStyleIdx="3" presStyleCnt="4"/>
      <dgm:spPr/>
    </dgm:pt>
    <dgm:pt modelId="{8A5A5FD4-A1CB-4B4B-B3B9-FE3DE37150E4}" type="pres">
      <dgm:prSet presAssocID="{8C7365F9-4776-476A-94A7-406FAC66D155}" presName="root2" presStyleCnt="0"/>
      <dgm:spPr/>
    </dgm:pt>
    <dgm:pt modelId="{B6BD5388-3DAC-41B3-9115-6E85DC09765A}" type="pres">
      <dgm:prSet presAssocID="{8C7365F9-4776-476A-94A7-406FAC66D155}" presName="LevelTwoTextNode" presStyleLbl="node3" presStyleIdx="3" presStyleCnt="4">
        <dgm:presLayoutVars>
          <dgm:chPref val="3"/>
        </dgm:presLayoutVars>
      </dgm:prSet>
      <dgm:spPr/>
    </dgm:pt>
    <dgm:pt modelId="{8CD0F7BE-17BA-48B2-A203-2A53D8831260}" type="pres">
      <dgm:prSet presAssocID="{8C7365F9-4776-476A-94A7-406FAC66D155}" presName="level3hierChild" presStyleCnt="0"/>
      <dgm:spPr/>
    </dgm:pt>
  </dgm:ptLst>
  <dgm:cxnLst>
    <dgm:cxn modelId="{163B2C00-5D68-4EAA-8A63-05679286015E}" srcId="{D4FCB8DB-73FE-457A-86FB-0EAFF4B90D5D}" destId="{9BD8C314-95DC-423B-B9B9-87A9542A1746}" srcOrd="1" destOrd="0" parTransId="{835B596B-3E81-47F4-9AF3-3D8D65998FDA}" sibTransId="{CA2625B0-A964-4FEC-A803-BE6A120A7022}"/>
    <dgm:cxn modelId="{A02BC021-5721-4A80-B5F7-BFA491DAD093}" type="presOf" srcId="{B2DAAB29-3948-4403-8AE5-F19C241FD41D}" destId="{C9E7783F-6B4B-4C4E-8E0F-585F26C55CBF}" srcOrd="1" destOrd="0" presId="urn:microsoft.com/office/officeart/2005/8/layout/hierarchy2"/>
    <dgm:cxn modelId="{FC429528-4DB3-42B0-86F0-7DE82F635403}" type="presOf" srcId="{232F1567-AEC6-4EBB-BBCB-1F4688DDDF9B}" destId="{A855096B-99ED-4D6E-9442-B06CE3EECAE6}" srcOrd="1" destOrd="0" presId="urn:microsoft.com/office/officeart/2005/8/layout/hierarchy2"/>
    <dgm:cxn modelId="{22668635-77F8-4E1E-A8F9-8B32FF806B8D}" type="presOf" srcId="{D4FCB8DB-73FE-457A-86FB-0EAFF4B90D5D}" destId="{57FB1F45-E84D-4775-9243-D1B24EF87EA4}" srcOrd="0" destOrd="0" presId="urn:microsoft.com/office/officeart/2005/8/layout/hierarchy2"/>
    <dgm:cxn modelId="{3A05673C-6960-4B0C-AC31-AC9CE3F033BF}" srcId="{733DD278-4996-4F55-860C-8DAA27F7845C}" destId="{F99EEB0A-EAF7-410D-B714-5117F47BCF9F}" srcOrd="0" destOrd="0" parTransId="{B2DAAB29-3948-4403-8AE5-F19C241FD41D}" sibTransId="{0B5A838C-DB1C-45A7-A2B2-C69F4D7792DE}"/>
    <dgm:cxn modelId="{12621262-9A34-43DF-9F80-91DF6BB3DF83}" type="presOf" srcId="{B2DAAB29-3948-4403-8AE5-F19C241FD41D}" destId="{8D67AD47-F9A2-440B-B82E-6C9C10C0B3A7}" srcOrd="0" destOrd="0" presId="urn:microsoft.com/office/officeart/2005/8/layout/hierarchy2"/>
    <dgm:cxn modelId="{58F4DF66-3E11-41C4-AED8-6FB945585B6B}" type="presOf" srcId="{58D78366-6AA8-4087-B221-EA8B55BBB98B}" destId="{FB06138E-52EB-4FA6-A539-118068FA1661}" srcOrd="1" destOrd="0" presId="urn:microsoft.com/office/officeart/2005/8/layout/hierarchy2"/>
    <dgm:cxn modelId="{7A3D4569-08D8-484F-B9BD-3DCFC842ECD7}" type="presOf" srcId="{4D72F30E-5745-4D46-997A-D67DACF72EAB}" destId="{ECFC36F7-9169-41AA-B7BD-2DD34A60D618}" srcOrd="1" destOrd="0" presId="urn:microsoft.com/office/officeart/2005/8/layout/hierarchy2"/>
    <dgm:cxn modelId="{4B79106B-7591-4109-9BEF-7A966C32B3B0}" type="presOf" srcId="{F99EEB0A-EAF7-410D-B714-5117F47BCF9F}" destId="{60F68B93-C612-4607-BE2A-0881AE12647C}" srcOrd="0" destOrd="0" presId="urn:microsoft.com/office/officeart/2005/8/layout/hierarchy2"/>
    <dgm:cxn modelId="{98B63452-E6BE-497C-B173-FF032699CD74}" type="presOf" srcId="{FA4405CD-1C29-4BCD-B67D-DB668D15F1DA}" destId="{DAF96A67-BAC6-41A3-B27C-8DBDE3E0FAA0}" srcOrd="0" destOrd="0" presId="urn:microsoft.com/office/officeart/2005/8/layout/hierarchy2"/>
    <dgm:cxn modelId="{004E037C-BEF3-4EE8-8E35-E643B94947C5}" type="presOf" srcId="{835B596B-3E81-47F4-9AF3-3D8D65998FDA}" destId="{0E38D36A-01A8-4F0A-BF61-0BA09AC925F5}" srcOrd="1" destOrd="0" presId="urn:microsoft.com/office/officeart/2005/8/layout/hierarchy2"/>
    <dgm:cxn modelId="{3C29C484-8441-4667-BD59-E566F406945B}" type="presOf" srcId="{79C71C2B-E978-430E-9944-AB5B41E131CB}" destId="{BFF3C7D4-BDFC-481D-9C31-12834786C907}" srcOrd="0" destOrd="0" presId="urn:microsoft.com/office/officeart/2005/8/layout/hierarchy2"/>
    <dgm:cxn modelId="{9D9AE48D-5099-472E-A349-8DA40D74F909}" type="presOf" srcId="{58D78366-6AA8-4087-B221-EA8B55BBB98B}" destId="{278460B3-1816-489E-8445-6B0C7D794B9A}" srcOrd="0" destOrd="0" presId="urn:microsoft.com/office/officeart/2005/8/layout/hierarchy2"/>
    <dgm:cxn modelId="{0F7F1D93-319A-45FB-A199-DBDE325A9C24}" type="presOf" srcId="{232F1567-AEC6-4EBB-BBCB-1F4688DDDF9B}" destId="{33F2C9A9-109B-4CD5-9F66-F95BECDB5B86}" srcOrd="0" destOrd="0" presId="urn:microsoft.com/office/officeart/2005/8/layout/hierarchy2"/>
    <dgm:cxn modelId="{F7E0CEA1-0907-43D4-9610-705915C69A3D}" srcId="{E112E4A5-D8C1-477E-B770-DF83E0012918}" destId="{733DD278-4996-4F55-860C-8DAA27F7845C}" srcOrd="1" destOrd="0" parTransId="{232F1567-AEC6-4EBB-BBCB-1F4688DDDF9B}" sibTransId="{F5928453-2759-4151-9017-15A74789264E}"/>
    <dgm:cxn modelId="{A685C3A2-8CDD-4B65-8234-664E5338B22F}" srcId="{E112E4A5-D8C1-477E-B770-DF83E0012918}" destId="{D4FCB8DB-73FE-457A-86FB-0EAFF4B90D5D}" srcOrd="0" destOrd="0" parTransId="{4D72F30E-5745-4D46-997A-D67DACF72EAB}" sibTransId="{BB61C3E3-9377-4676-A6F6-5A1ABD789122}"/>
    <dgm:cxn modelId="{E9B427A5-9919-4858-988C-2C395B7453C9}" type="presOf" srcId="{835B596B-3E81-47F4-9AF3-3D8D65998FDA}" destId="{7E6149F4-24E0-4089-A78B-C9A7A5C4CDF5}" srcOrd="0" destOrd="0" presId="urn:microsoft.com/office/officeart/2005/8/layout/hierarchy2"/>
    <dgm:cxn modelId="{F7FE3AAE-E21D-4D38-9A40-08774FCD188D}" type="presOf" srcId="{733DD278-4996-4F55-860C-8DAA27F7845C}" destId="{961EE9C1-C29E-49C4-B885-B19EA3165E6D}" srcOrd="0" destOrd="0" presId="urn:microsoft.com/office/officeart/2005/8/layout/hierarchy2"/>
    <dgm:cxn modelId="{0ECA31B3-788B-40DA-856C-C05AC1132164}" srcId="{91B3E444-F66C-4CA1-BCBC-63A00DB7669E}" destId="{E112E4A5-D8C1-477E-B770-DF83E0012918}" srcOrd="0" destOrd="0" parTransId="{D6AE6631-2838-4D22-AC67-9E91556BCD34}" sibTransId="{A9A93A03-60F9-4C14-A318-761B630B3798}"/>
    <dgm:cxn modelId="{8609BDB4-B688-4888-BA25-F5D03E056315}" type="presOf" srcId="{4D72F30E-5745-4D46-997A-D67DACF72EAB}" destId="{B6DFC07D-D036-4F5F-958C-52212020310D}" srcOrd="0" destOrd="0" presId="urn:microsoft.com/office/officeart/2005/8/layout/hierarchy2"/>
    <dgm:cxn modelId="{58F97BB6-2FBB-439A-88D0-B219D57736AC}" type="presOf" srcId="{FA4405CD-1C29-4BCD-B67D-DB668D15F1DA}" destId="{BB057F31-74DD-42E4-BD17-BBD9BB410C6B}" srcOrd="1" destOrd="0" presId="urn:microsoft.com/office/officeart/2005/8/layout/hierarchy2"/>
    <dgm:cxn modelId="{1EE73EB9-5853-420C-AA8C-D08E58B3201F}" srcId="{733DD278-4996-4F55-860C-8DAA27F7845C}" destId="{8C7365F9-4776-476A-94A7-406FAC66D155}" srcOrd="1" destOrd="0" parTransId="{58D78366-6AA8-4087-B221-EA8B55BBB98B}" sibTransId="{C15BBF03-1DC4-4A9B-8800-7CC5EE64C42B}"/>
    <dgm:cxn modelId="{B46299BA-DCFC-4536-BD2C-F2A9C0FF9077}" type="presOf" srcId="{91B3E444-F66C-4CA1-BCBC-63A00DB7669E}" destId="{1EDF32F5-1723-412E-9846-DBBE55CF2997}" srcOrd="0" destOrd="0" presId="urn:microsoft.com/office/officeart/2005/8/layout/hierarchy2"/>
    <dgm:cxn modelId="{862A83BE-C729-48D2-9913-B6532B83CAFA}" type="presOf" srcId="{9BD8C314-95DC-423B-B9B9-87A9542A1746}" destId="{C798DD4E-C159-4A0F-9594-ACE93ADAE6C4}" srcOrd="0" destOrd="0" presId="urn:microsoft.com/office/officeart/2005/8/layout/hierarchy2"/>
    <dgm:cxn modelId="{BE6192E3-3C41-495D-9442-20F9B0995185}" srcId="{D4FCB8DB-73FE-457A-86FB-0EAFF4B90D5D}" destId="{79C71C2B-E978-430E-9944-AB5B41E131CB}" srcOrd="0" destOrd="0" parTransId="{FA4405CD-1C29-4BCD-B67D-DB668D15F1DA}" sibTransId="{A16C3E06-F3FE-4C4A-A529-6D34AE4CD19F}"/>
    <dgm:cxn modelId="{275293EC-8236-4986-AE2C-0156FD3E5BB2}" type="presOf" srcId="{E112E4A5-D8C1-477E-B770-DF83E0012918}" destId="{FCDDFD00-24B7-4015-8F74-EBA116E2FE66}" srcOrd="0" destOrd="0" presId="urn:microsoft.com/office/officeart/2005/8/layout/hierarchy2"/>
    <dgm:cxn modelId="{57D303FC-D72C-4CC4-9280-BCE694B89368}" type="presOf" srcId="{8C7365F9-4776-476A-94A7-406FAC66D155}" destId="{B6BD5388-3DAC-41B3-9115-6E85DC09765A}" srcOrd="0" destOrd="0" presId="urn:microsoft.com/office/officeart/2005/8/layout/hierarchy2"/>
    <dgm:cxn modelId="{38DCEFCA-FFE9-4997-A2C0-7D2906043DC4}" type="presParOf" srcId="{1EDF32F5-1723-412E-9846-DBBE55CF2997}" destId="{C2B5906E-1AC2-4D34-9DBA-737D7E0561C4}" srcOrd="0" destOrd="0" presId="urn:microsoft.com/office/officeart/2005/8/layout/hierarchy2"/>
    <dgm:cxn modelId="{D32FA33B-B383-4E36-9242-646EAB3961B1}" type="presParOf" srcId="{C2B5906E-1AC2-4D34-9DBA-737D7E0561C4}" destId="{FCDDFD00-24B7-4015-8F74-EBA116E2FE66}" srcOrd="0" destOrd="0" presId="urn:microsoft.com/office/officeart/2005/8/layout/hierarchy2"/>
    <dgm:cxn modelId="{E5E6BDBF-0C73-41D3-AD41-99E1A60D2634}" type="presParOf" srcId="{C2B5906E-1AC2-4D34-9DBA-737D7E0561C4}" destId="{7AE1C684-57A4-439E-8ECD-DAA2DBDFDA13}" srcOrd="1" destOrd="0" presId="urn:microsoft.com/office/officeart/2005/8/layout/hierarchy2"/>
    <dgm:cxn modelId="{AA02F049-8ADA-4363-940B-208F7E512F5C}" type="presParOf" srcId="{7AE1C684-57A4-439E-8ECD-DAA2DBDFDA13}" destId="{B6DFC07D-D036-4F5F-958C-52212020310D}" srcOrd="0" destOrd="0" presId="urn:microsoft.com/office/officeart/2005/8/layout/hierarchy2"/>
    <dgm:cxn modelId="{11C96D28-B55C-42D0-ADED-C26AD67578E5}" type="presParOf" srcId="{B6DFC07D-D036-4F5F-958C-52212020310D}" destId="{ECFC36F7-9169-41AA-B7BD-2DD34A60D618}" srcOrd="0" destOrd="0" presId="urn:microsoft.com/office/officeart/2005/8/layout/hierarchy2"/>
    <dgm:cxn modelId="{CA7E330B-0A24-489B-802A-C485DBFF470E}" type="presParOf" srcId="{7AE1C684-57A4-439E-8ECD-DAA2DBDFDA13}" destId="{22E96F5B-E0C7-4CB7-83A3-CC3B512EFBC2}" srcOrd="1" destOrd="0" presId="urn:microsoft.com/office/officeart/2005/8/layout/hierarchy2"/>
    <dgm:cxn modelId="{E1D21CD7-E1F6-48D7-8E03-C51F74AEDA0C}" type="presParOf" srcId="{22E96F5B-E0C7-4CB7-83A3-CC3B512EFBC2}" destId="{57FB1F45-E84D-4775-9243-D1B24EF87EA4}" srcOrd="0" destOrd="0" presId="urn:microsoft.com/office/officeart/2005/8/layout/hierarchy2"/>
    <dgm:cxn modelId="{0481A043-594C-48C6-81FE-70A0B79099C7}" type="presParOf" srcId="{22E96F5B-E0C7-4CB7-83A3-CC3B512EFBC2}" destId="{82A9BB2D-7B16-465C-AF7D-B84A949E4486}" srcOrd="1" destOrd="0" presId="urn:microsoft.com/office/officeart/2005/8/layout/hierarchy2"/>
    <dgm:cxn modelId="{6AC48113-DCBD-434D-BA9E-84237C3065CB}" type="presParOf" srcId="{82A9BB2D-7B16-465C-AF7D-B84A949E4486}" destId="{DAF96A67-BAC6-41A3-B27C-8DBDE3E0FAA0}" srcOrd="0" destOrd="0" presId="urn:microsoft.com/office/officeart/2005/8/layout/hierarchy2"/>
    <dgm:cxn modelId="{0C1607AD-9059-4C2F-A037-855BB04989FC}" type="presParOf" srcId="{DAF96A67-BAC6-41A3-B27C-8DBDE3E0FAA0}" destId="{BB057F31-74DD-42E4-BD17-BBD9BB410C6B}" srcOrd="0" destOrd="0" presId="urn:microsoft.com/office/officeart/2005/8/layout/hierarchy2"/>
    <dgm:cxn modelId="{4F1BE7C6-8DB3-45FD-9BCF-0D13F10F5BB6}" type="presParOf" srcId="{82A9BB2D-7B16-465C-AF7D-B84A949E4486}" destId="{3827428A-D4D3-4BE3-AA2B-668B4DE51575}" srcOrd="1" destOrd="0" presId="urn:microsoft.com/office/officeart/2005/8/layout/hierarchy2"/>
    <dgm:cxn modelId="{DAB257DD-63AE-411F-8E5B-7911B140C435}" type="presParOf" srcId="{3827428A-D4D3-4BE3-AA2B-668B4DE51575}" destId="{BFF3C7D4-BDFC-481D-9C31-12834786C907}" srcOrd="0" destOrd="0" presId="urn:microsoft.com/office/officeart/2005/8/layout/hierarchy2"/>
    <dgm:cxn modelId="{154AE027-C6EE-4061-BB3F-CA32379BEAB0}" type="presParOf" srcId="{3827428A-D4D3-4BE3-AA2B-668B4DE51575}" destId="{1C334C4F-DDA3-4CDD-94AB-DE6E39A506F6}" srcOrd="1" destOrd="0" presId="urn:microsoft.com/office/officeart/2005/8/layout/hierarchy2"/>
    <dgm:cxn modelId="{FB614FE7-81F3-4F74-A824-B0132BFA3F97}" type="presParOf" srcId="{82A9BB2D-7B16-465C-AF7D-B84A949E4486}" destId="{7E6149F4-24E0-4089-A78B-C9A7A5C4CDF5}" srcOrd="2" destOrd="0" presId="urn:microsoft.com/office/officeart/2005/8/layout/hierarchy2"/>
    <dgm:cxn modelId="{4EA8C1E0-BFD6-4921-9DEC-E7C3AC7A45AD}" type="presParOf" srcId="{7E6149F4-24E0-4089-A78B-C9A7A5C4CDF5}" destId="{0E38D36A-01A8-4F0A-BF61-0BA09AC925F5}" srcOrd="0" destOrd="0" presId="urn:microsoft.com/office/officeart/2005/8/layout/hierarchy2"/>
    <dgm:cxn modelId="{7F38A651-CA38-4E77-B62F-9CF4E74468F1}" type="presParOf" srcId="{82A9BB2D-7B16-465C-AF7D-B84A949E4486}" destId="{3B150DD7-7C86-4282-AD47-B5927A198AA0}" srcOrd="3" destOrd="0" presId="urn:microsoft.com/office/officeart/2005/8/layout/hierarchy2"/>
    <dgm:cxn modelId="{1CB6B219-38D2-4292-A866-7414E90F0ED9}" type="presParOf" srcId="{3B150DD7-7C86-4282-AD47-B5927A198AA0}" destId="{C798DD4E-C159-4A0F-9594-ACE93ADAE6C4}" srcOrd="0" destOrd="0" presId="urn:microsoft.com/office/officeart/2005/8/layout/hierarchy2"/>
    <dgm:cxn modelId="{EC41A02B-05C6-463F-BB37-D81F27FB58A3}" type="presParOf" srcId="{3B150DD7-7C86-4282-AD47-B5927A198AA0}" destId="{94E21E7C-F1F8-44CD-ACE5-D64E25C1247E}" srcOrd="1" destOrd="0" presId="urn:microsoft.com/office/officeart/2005/8/layout/hierarchy2"/>
    <dgm:cxn modelId="{39A7E115-D182-4B64-BC41-0A5C786E848A}" type="presParOf" srcId="{7AE1C684-57A4-439E-8ECD-DAA2DBDFDA13}" destId="{33F2C9A9-109B-4CD5-9F66-F95BECDB5B86}" srcOrd="2" destOrd="0" presId="urn:microsoft.com/office/officeart/2005/8/layout/hierarchy2"/>
    <dgm:cxn modelId="{0042A81E-C292-4F2E-AE0F-EC04B29DA4E1}" type="presParOf" srcId="{33F2C9A9-109B-4CD5-9F66-F95BECDB5B86}" destId="{A855096B-99ED-4D6E-9442-B06CE3EECAE6}" srcOrd="0" destOrd="0" presId="urn:microsoft.com/office/officeart/2005/8/layout/hierarchy2"/>
    <dgm:cxn modelId="{D27AF25B-3A30-45CA-A0E7-809121EC5824}" type="presParOf" srcId="{7AE1C684-57A4-439E-8ECD-DAA2DBDFDA13}" destId="{197A3421-A4FE-418F-B599-AB3DC275EA83}" srcOrd="3" destOrd="0" presId="urn:microsoft.com/office/officeart/2005/8/layout/hierarchy2"/>
    <dgm:cxn modelId="{22350003-6B73-4205-A3AD-49DFE9B48AF7}" type="presParOf" srcId="{197A3421-A4FE-418F-B599-AB3DC275EA83}" destId="{961EE9C1-C29E-49C4-B885-B19EA3165E6D}" srcOrd="0" destOrd="0" presId="urn:microsoft.com/office/officeart/2005/8/layout/hierarchy2"/>
    <dgm:cxn modelId="{753BBA49-45DC-4682-A944-C499501EDF74}" type="presParOf" srcId="{197A3421-A4FE-418F-B599-AB3DC275EA83}" destId="{FD083EB4-0A5E-4222-892A-5E3FB5D98ED7}" srcOrd="1" destOrd="0" presId="urn:microsoft.com/office/officeart/2005/8/layout/hierarchy2"/>
    <dgm:cxn modelId="{E48FC8D6-1502-4EE8-A8B8-737F0E28DBCA}" type="presParOf" srcId="{FD083EB4-0A5E-4222-892A-5E3FB5D98ED7}" destId="{8D67AD47-F9A2-440B-B82E-6C9C10C0B3A7}" srcOrd="0" destOrd="0" presId="urn:microsoft.com/office/officeart/2005/8/layout/hierarchy2"/>
    <dgm:cxn modelId="{1D4AE3E8-3846-4417-B5E4-7345A0503141}" type="presParOf" srcId="{8D67AD47-F9A2-440B-B82E-6C9C10C0B3A7}" destId="{C9E7783F-6B4B-4C4E-8E0F-585F26C55CBF}" srcOrd="0" destOrd="0" presId="urn:microsoft.com/office/officeart/2005/8/layout/hierarchy2"/>
    <dgm:cxn modelId="{A6408324-63D7-4DA7-A643-890E19107CD5}" type="presParOf" srcId="{FD083EB4-0A5E-4222-892A-5E3FB5D98ED7}" destId="{737BED02-6C4C-49F6-A31E-5C080236008B}" srcOrd="1" destOrd="0" presId="urn:microsoft.com/office/officeart/2005/8/layout/hierarchy2"/>
    <dgm:cxn modelId="{774688AA-3A97-4241-BC8E-7FB01AB6C96C}" type="presParOf" srcId="{737BED02-6C4C-49F6-A31E-5C080236008B}" destId="{60F68B93-C612-4607-BE2A-0881AE12647C}" srcOrd="0" destOrd="0" presId="urn:microsoft.com/office/officeart/2005/8/layout/hierarchy2"/>
    <dgm:cxn modelId="{4483DA5A-E614-4341-9FEE-B5AB9A745B13}" type="presParOf" srcId="{737BED02-6C4C-49F6-A31E-5C080236008B}" destId="{8D811F97-9161-4C2A-A24F-4225BC174FA0}" srcOrd="1" destOrd="0" presId="urn:microsoft.com/office/officeart/2005/8/layout/hierarchy2"/>
    <dgm:cxn modelId="{3BCB60F3-C2D6-4C74-81D0-2ABE7F37C855}" type="presParOf" srcId="{FD083EB4-0A5E-4222-892A-5E3FB5D98ED7}" destId="{278460B3-1816-489E-8445-6B0C7D794B9A}" srcOrd="2" destOrd="0" presId="urn:microsoft.com/office/officeart/2005/8/layout/hierarchy2"/>
    <dgm:cxn modelId="{E1AF1C2E-5A8C-4E05-A05A-6B547DE79347}" type="presParOf" srcId="{278460B3-1816-489E-8445-6B0C7D794B9A}" destId="{FB06138E-52EB-4FA6-A539-118068FA1661}" srcOrd="0" destOrd="0" presId="urn:microsoft.com/office/officeart/2005/8/layout/hierarchy2"/>
    <dgm:cxn modelId="{B8B9ECD7-294C-4D71-8BCB-5DDB8B18A05D}" type="presParOf" srcId="{FD083EB4-0A5E-4222-892A-5E3FB5D98ED7}" destId="{8A5A5FD4-A1CB-4B4B-B3B9-FE3DE37150E4}" srcOrd="3" destOrd="0" presId="urn:microsoft.com/office/officeart/2005/8/layout/hierarchy2"/>
    <dgm:cxn modelId="{324ADCA7-ADB3-4AA6-9C17-76E5F91A0BD8}" type="presParOf" srcId="{8A5A5FD4-A1CB-4B4B-B3B9-FE3DE37150E4}" destId="{B6BD5388-3DAC-41B3-9115-6E85DC09765A}" srcOrd="0" destOrd="0" presId="urn:microsoft.com/office/officeart/2005/8/layout/hierarchy2"/>
    <dgm:cxn modelId="{5855D343-9D66-4985-A302-54E4952CDAC5}" type="presParOf" srcId="{8A5A5FD4-A1CB-4B4B-B3B9-FE3DE37150E4}" destId="{8CD0F7BE-17BA-48B2-A203-2A53D883126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17A853-5C37-4CB2-AF7D-F9B63D6DBB31}" type="doc">
      <dgm:prSet loTypeId="urn:microsoft.com/office/officeart/2005/8/layout/vList6" loCatId="list" qsTypeId="urn:microsoft.com/office/officeart/2005/8/quickstyle/simple3" qsCatId="simple" csTypeId="urn:microsoft.com/office/officeart/2005/8/colors/colorful1" csCatId="colorful" phldr="1"/>
      <dgm:spPr/>
      <dgm:t>
        <a:bodyPr/>
        <a:lstStyle/>
        <a:p>
          <a:endParaRPr lang="en-IN"/>
        </a:p>
      </dgm:t>
    </dgm:pt>
    <dgm:pt modelId="{A5339C41-16AA-40EC-A85B-A4F167B9D44D}">
      <dgm:prSet phldrT="[Text]" phldr="0"/>
      <dgm:spPr/>
      <dgm:t>
        <a:bodyPr/>
        <a:lstStyle/>
        <a:p>
          <a:r>
            <a:rPr lang="en-IN" dirty="0"/>
            <a:t>Political</a:t>
          </a:r>
        </a:p>
      </dgm:t>
    </dgm:pt>
    <dgm:pt modelId="{887D5AA0-66F1-4157-A377-872E89E9A286}" type="parTrans" cxnId="{69393FEB-829E-4AAD-8F28-99F7B1F1C857}">
      <dgm:prSet/>
      <dgm:spPr/>
      <dgm:t>
        <a:bodyPr/>
        <a:lstStyle/>
        <a:p>
          <a:endParaRPr lang="en-IN"/>
        </a:p>
      </dgm:t>
    </dgm:pt>
    <dgm:pt modelId="{54DBE490-5060-4236-BCB5-B45F4F89A5FA}" type="sibTrans" cxnId="{69393FEB-829E-4AAD-8F28-99F7B1F1C857}">
      <dgm:prSet/>
      <dgm:spPr/>
      <dgm:t>
        <a:bodyPr/>
        <a:lstStyle/>
        <a:p>
          <a:endParaRPr lang="en-IN"/>
        </a:p>
      </dgm:t>
    </dgm:pt>
    <dgm:pt modelId="{475DE21D-C040-49EA-BB66-8802414F9433}">
      <dgm:prSet phldrT="[Text]" phldr="0"/>
      <dgm:spPr/>
      <dgm:t>
        <a:bodyPr/>
        <a:lstStyle/>
        <a:p>
          <a:r>
            <a:rPr lang="en-IN" dirty="0"/>
            <a:t>Environmental</a:t>
          </a:r>
        </a:p>
      </dgm:t>
    </dgm:pt>
    <dgm:pt modelId="{54632DAC-914B-4BE3-8359-60913676FC57}" type="parTrans" cxnId="{A8383250-B485-4B82-831B-4748DABABA9A}">
      <dgm:prSet/>
      <dgm:spPr/>
      <dgm:t>
        <a:bodyPr/>
        <a:lstStyle/>
        <a:p>
          <a:endParaRPr lang="en-IN"/>
        </a:p>
      </dgm:t>
    </dgm:pt>
    <dgm:pt modelId="{A51BFD10-F01B-46C6-89AC-6E8BBE86D3E4}" type="sibTrans" cxnId="{A8383250-B485-4B82-831B-4748DABABA9A}">
      <dgm:prSet/>
      <dgm:spPr/>
      <dgm:t>
        <a:bodyPr/>
        <a:lstStyle/>
        <a:p>
          <a:endParaRPr lang="en-IN"/>
        </a:p>
      </dgm:t>
    </dgm:pt>
    <dgm:pt modelId="{52914E10-CB15-4744-9258-188A5DD9EC23}">
      <dgm:prSet phldrT="[Text]" phldr="0"/>
      <dgm:spPr/>
      <dgm:t>
        <a:bodyPr/>
        <a:lstStyle/>
        <a:p>
          <a:r>
            <a:rPr lang="en-IN" dirty="0"/>
            <a:t>Legal</a:t>
          </a:r>
        </a:p>
      </dgm:t>
    </dgm:pt>
    <dgm:pt modelId="{713598FC-7E3B-4A7B-A58C-6645C3AA2D11}" type="parTrans" cxnId="{6BCA9325-B356-4225-8599-5DEA7B988EAB}">
      <dgm:prSet/>
      <dgm:spPr/>
      <dgm:t>
        <a:bodyPr/>
        <a:lstStyle/>
        <a:p>
          <a:endParaRPr lang="en-IN"/>
        </a:p>
      </dgm:t>
    </dgm:pt>
    <dgm:pt modelId="{6C68A188-BDE9-4F26-A317-BC71228C3468}" type="sibTrans" cxnId="{6BCA9325-B356-4225-8599-5DEA7B988EAB}">
      <dgm:prSet/>
      <dgm:spPr/>
      <dgm:t>
        <a:bodyPr/>
        <a:lstStyle/>
        <a:p>
          <a:endParaRPr lang="en-IN"/>
        </a:p>
      </dgm:t>
    </dgm:pt>
    <dgm:pt modelId="{83818F23-A60A-4BA1-B75A-73D487019813}">
      <dgm:prSet phldrT="[Text]" phldr="0"/>
      <dgm:spPr/>
      <dgm:t>
        <a:bodyPr/>
        <a:lstStyle/>
        <a:p>
          <a:r>
            <a:rPr lang="en-IN" dirty="0"/>
            <a:t>Economic</a:t>
          </a:r>
        </a:p>
      </dgm:t>
    </dgm:pt>
    <dgm:pt modelId="{1FA5BBEC-E8A3-4F93-BAA0-6368DE622294}" type="parTrans" cxnId="{F4060408-70C8-45EA-972E-94D5A4CC052D}">
      <dgm:prSet/>
      <dgm:spPr/>
      <dgm:t>
        <a:bodyPr/>
        <a:lstStyle/>
        <a:p>
          <a:endParaRPr lang="en-IN"/>
        </a:p>
      </dgm:t>
    </dgm:pt>
    <dgm:pt modelId="{5A5CC6A7-1ABF-48F8-9EA0-86C21848EA3A}" type="sibTrans" cxnId="{F4060408-70C8-45EA-972E-94D5A4CC052D}">
      <dgm:prSet/>
      <dgm:spPr/>
      <dgm:t>
        <a:bodyPr/>
        <a:lstStyle/>
        <a:p>
          <a:endParaRPr lang="en-IN"/>
        </a:p>
      </dgm:t>
    </dgm:pt>
    <dgm:pt modelId="{60ADB92D-60E4-4BE2-B41A-E1DBAE86F60E}">
      <dgm:prSet phldrT="[Text]" phldr="0"/>
      <dgm:spPr/>
      <dgm:t>
        <a:bodyPr/>
        <a:lstStyle/>
        <a:p>
          <a:r>
            <a:rPr lang="en-IN" dirty="0"/>
            <a:t>Technological</a:t>
          </a:r>
        </a:p>
      </dgm:t>
    </dgm:pt>
    <dgm:pt modelId="{6E1B3FBA-D946-4C32-8C00-4F1A4E8F891D}" type="parTrans" cxnId="{7CFCDC79-F652-47CE-895D-01B20BBC7A4C}">
      <dgm:prSet/>
      <dgm:spPr/>
      <dgm:t>
        <a:bodyPr/>
        <a:lstStyle/>
        <a:p>
          <a:endParaRPr lang="en-IN"/>
        </a:p>
      </dgm:t>
    </dgm:pt>
    <dgm:pt modelId="{95FFB486-5CCB-4EF4-A1C9-FDE9E8CD40BA}" type="sibTrans" cxnId="{7CFCDC79-F652-47CE-895D-01B20BBC7A4C}">
      <dgm:prSet/>
      <dgm:spPr/>
      <dgm:t>
        <a:bodyPr/>
        <a:lstStyle/>
        <a:p>
          <a:endParaRPr lang="en-IN"/>
        </a:p>
      </dgm:t>
    </dgm:pt>
    <dgm:pt modelId="{6E12C8B4-60B0-406A-8FAE-D6117D04B0D4}">
      <dgm:prSet phldrT="[Text]" phldr="0"/>
      <dgm:spPr/>
      <dgm:t>
        <a:bodyPr/>
        <a:lstStyle/>
        <a:p>
          <a:r>
            <a:rPr lang="en-IN"/>
            <a:t>Social</a:t>
          </a:r>
          <a:endParaRPr lang="en-IN" dirty="0"/>
        </a:p>
      </dgm:t>
    </dgm:pt>
    <dgm:pt modelId="{09121863-1C84-4EA4-A77A-10CD05299A38}" type="parTrans" cxnId="{18BC9DB6-E5FA-475E-9342-2347CD415315}">
      <dgm:prSet/>
      <dgm:spPr/>
      <dgm:t>
        <a:bodyPr/>
        <a:lstStyle/>
        <a:p>
          <a:endParaRPr lang="en-IN"/>
        </a:p>
      </dgm:t>
    </dgm:pt>
    <dgm:pt modelId="{C6661A89-7EBC-4FD1-9F6A-B4201DF2CD03}" type="sibTrans" cxnId="{18BC9DB6-E5FA-475E-9342-2347CD415315}">
      <dgm:prSet/>
      <dgm:spPr/>
      <dgm:t>
        <a:bodyPr/>
        <a:lstStyle/>
        <a:p>
          <a:endParaRPr lang="en-IN"/>
        </a:p>
      </dgm:t>
    </dgm:pt>
    <dgm:pt modelId="{DB999CD4-D968-4BB9-B572-74B1F9F3B5CA}">
      <dgm:prSet custT="1"/>
      <dgm:spPr/>
      <dgm:t>
        <a:bodyPr/>
        <a:lstStyle/>
        <a:p>
          <a:pPr algn="just">
            <a:lnSpc>
              <a:spcPct val="100000"/>
            </a:lnSpc>
            <a:buFont typeface="Arial" panose="020B0604020202020204" pitchFamily="34" charset="0"/>
            <a:buChar char="•"/>
          </a:pPr>
          <a:r>
            <a:rPr lang="en-US" sz="1100" dirty="0">
              <a:latin typeface="Times New Roman" panose="02020603050405020304" pitchFamily="18" charset="0"/>
              <a:cs typeface="Times New Roman" panose="02020603050405020304" pitchFamily="18" charset="0"/>
            </a:rPr>
            <a:t>Absence of any food waste related standards or laws</a:t>
          </a:r>
          <a:endParaRPr lang="en-IN" sz="1100" dirty="0">
            <a:latin typeface="Times New Roman" panose="02020603050405020304" pitchFamily="18" charset="0"/>
            <a:cs typeface="Times New Roman" panose="02020603050405020304" pitchFamily="18" charset="0"/>
          </a:endParaRPr>
        </a:p>
      </dgm:t>
    </dgm:pt>
    <dgm:pt modelId="{1B931B06-8B24-41C0-AB0B-CA6447A0177E}" type="parTrans" cxnId="{97508CB9-5492-412A-BC4C-B9F9BDC633F9}">
      <dgm:prSet/>
      <dgm:spPr/>
      <dgm:t>
        <a:bodyPr/>
        <a:lstStyle/>
        <a:p>
          <a:endParaRPr lang="en-IN"/>
        </a:p>
      </dgm:t>
    </dgm:pt>
    <dgm:pt modelId="{24FA50FB-DE12-45C1-A640-B8C05532056E}" type="sibTrans" cxnId="{97508CB9-5492-412A-BC4C-B9F9BDC633F9}">
      <dgm:prSet/>
      <dgm:spPr/>
      <dgm:t>
        <a:bodyPr/>
        <a:lstStyle/>
        <a:p>
          <a:endParaRPr lang="en-IN"/>
        </a:p>
      </dgm:t>
    </dgm:pt>
    <dgm:pt modelId="{B7AF1B87-A50D-4182-8FC4-388A393F4F23}">
      <dgm:prSet custT="1"/>
      <dgm:spPr/>
      <dgm:t>
        <a:bodyPr/>
        <a:lstStyle/>
        <a:p>
          <a:pPr algn="l">
            <a:lnSpc>
              <a:spcPct val="90000"/>
            </a:lnSpc>
            <a:buNone/>
          </a:pPr>
          <a:endParaRPr lang="en-IN" sz="1000" dirty="0">
            <a:latin typeface="Times New Roman" panose="02020603050405020304" pitchFamily="18" charset="0"/>
            <a:cs typeface="Times New Roman" panose="02020603050405020304" pitchFamily="18" charset="0"/>
          </a:endParaRPr>
        </a:p>
      </dgm:t>
    </dgm:pt>
    <dgm:pt modelId="{556CA58B-0847-49B3-81B1-FCC92FA7B6DC}" type="parTrans" cxnId="{4F773D71-6E83-4777-BEFB-A52519DF8BEA}">
      <dgm:prSet/>
      <dgm:spPr/>
      <dgm:t>
        <a:bodyPr/>
        <a:lstStyle/>
        <a:p>
          <a:endParaRPr lang="en-IN"/>
        </a:p>
      </dgm:t>
    </dgm:pt>
    <dgm:pt modelId="{4DE1F3DC-24D5-46F3-9555-DCBDAB86F249}" type="sibTrans" cxnId="{4F773D71-6E83-4777-BEFB-A52519DF8BEA}">
      <dgm:prSet/>
      <dgm:spPr/>
      <dgm:t>
        <a:bodyPr/>
        <a:lstStyle/>
        <a:p>
          <a:endParaRPr lang="en-IN"/>
        </a:p>
      </dgm:t>
    </dgm:pt>
    <dgm:pt modelId="{6C047CAA-E2F9-4970-91BC-E966D86F307C}">
      <dgm:prSet custT="1"/>
      <dgm:spPr/>
      <dgm:t>
        <a:bodyPr/>
        <a:lstStyle/>
        <a:p>
          <a:pPr algn="just">
            <a:lnSpc>
              <a:spcPct val="100000"/>
            </a:lnSpc>
            <a:buFont typeface="Arial" panose="020B0604020202020204" pitchFamily="34" charset="0"/>
            <a:buChar char="•"/>
          </a:pPr>
          <a:r>
            <a:rPr lang="en-US" sz="1100" b="0" i="0" u="none" dirty="0">
              <a:latin typeface="Times New Roman" panose="02020603050405020304" pitchFamily="18" charset="0"/>
              <a:cs typeface="Times New Roman" panose="02020603050405020304" pitchFamily="18" charset="0"/>
            </a:rPr>
            <a:t>Waste and Resources Action </a:t>
          </a:r>
          <a:r>
            <a:rPr lang="en-US" sz="1100" b="0" i="0" u="none" dirty="0" err="1">
              <a:latin typeface="Times New Roman" panose="02020603050405020304" pitchFamily="18" charset="0"/>
              <a:cs typeface="Times New Roman" panose="02020603050405020304" pitchFamily="18" charset="0"/>
            </a:rPr>
            <a:t>Programme</a:t>
          </a:r>
          <a:r>
            <a:rPr lang="en-US" sz="1100" b="0" i="0" u="none" dirty="0">
              <a:latin typeface="Times New Roman" panose="02020603050405020304" pitchFamily="18" charset="0"/>
              <a:cs typeface="Times New Roman" panose="02020603050405020304" pitchFamily="18" charset="0"/>
            </a:rPr>
            <a:t> (WRAP) focused on food donation and waste management</a:t>
          </a:r>
          <a:endParaRPr lang="en-IN" sz="1100" dirty="0">
            <a:latin typeface="Times New Roman" panose="02020603050405020304" pitchFamily="18" charset="0"/>
            <a:cs typeface="Times New Roman" panose="02020603050405020304" pitchFamily="18" charset="0"/>
          </a:endParaRPr>
        </a:p>
      </dgm:t>
    </dgm:pt>
    <dgm:pt modelId="{D7D7BCA0-7B2F-4978-974B-1B2A6B7D9841}" type="parTrans" cxnId="{8CC32299-433B-4969-AC5A-75C0E028F628}">
      <dgm:prSet/>
      <dgm:spPr/>
      <dgm:t>
        <a:bodyPr/>
        <a:lstStyle/>
        <a:p>
          <a:endParaRPr lang="en-IN"/>
        </a:p>
      </dgm:t>
    </dgm:pt>
    <dgm:pt modelId="{9BAB5438-BD14-4758-A66D-76816F0E18B1}" type="sibTrans" cxnId="{8CC32299-433B-4969-AC5A-75C0E028F628}">
      <dgm:prSet/>
      <dgm:spPr/>
      <dgm:t>
        <a:bodyPr/>
        <a:lstStyle/>
        <a:p>
          <a:endParaRPr lang="en-IN"/>
        </a:p>
      </dgm:t>
    </dgm:pt>
    <dgm:pt modelId="{BBC1B0E9-5C06-45D2-9E6A-224ED00434D2}">
      <dgm:prSet custT="1"/>
      <dgm:spPr/>
      <dgm:t>
        <a:bodyPr/>
        <a:lstStyle/>
        <a:p>
          <a:endParaRPr lang="en-IN" sz="1000" dirty="0">
            <a:latin typeface="Times New Roman" panose="02020603050405020304" pitchFamily="18" charset="0"/>
            <a:cs typeface="Times New Roman" panose="02020603050405020304" pitchFamily="18" charset="0"/>
          </a:endParaRPr>
        </a:p>
      </dgm:t>
    </dgm:pt>
    <dgm:pt modelId="{34D15794-680C-4411-9033-B4FBAFD7C1D0}" type="parTrans" cxnId="{E49DDE87-8246-42DC-8BF8-78AC536167AA}">
      <dgm:prSet/>
      <dgm:spPr/>
      <dgm:t>
        <a:bodyPr/>
        <a:lstStyle/>
        <a:p>
          <a:endParaRPr lang="en-IN"/>
        </a:p>
      </dgm:t>
    </dgm:pt>
    <dgm:pt modelId="{4A88C05D-6676-4681-A58A-CFFF1D272B38}" type="sibTrans" cxnId="{E49DDE87-8246-42DC-8BF8-78AC536167AA}">
      <dgm:prSet/>
      <dgm:spPr/>
      <dgm:t>
        <a:bodyPr/>
        <a:lstStyle/>
        <a:p>
          <a:endParaRPr lang="en-IN"/>
        </a:p>
      </dgm:t>
    </dgm:pt>
    <dgm:pt modelId="{6ED8B1DC-D65A-4933-ADE2-8001C8616FC3}">
      <dgm:prSet custT="1"/>
      <dgm:spPr/>
      <dgm:t>
        <a:bodyPr/>
        <a:lstStyle/>
        <a:p>
          <a:r>
            <a:rPr lang="en-IN" sz="1100" dirty="0">
              <a:latin typeface="Times New Roman" panose="02020603050405020304" pitchFamily="18" charset="0"/>
              <a:cs typeface="Times New Roman" panose="02020603050405020304" pitchFamily="18" charset="0"/>
            </a:rPr>
            <a:t>Slow economic growth reduces margins for hotels to invest towards food waste management tools</a:t>
          </a:r>
        </a:p>
      </dgm:t>
    </dgm:pt>
    <dgm:pt modelId="{6B0FBF37-C8BB-4F70-B2C2-3492C1024853}" type="parTrans" cxnId="{26709DEE-6458-4BCE-B68D-67C5BCEA47CA}">
      <dgm:prSet/>
      <dgm:spPr/>
      <dgm:t>
        <a:bodyPr/>
        <a:lstStyle/>
        <a:p>
          <a:endParaRPr lang="en-IN"/>
        </a:p>
      </dgm:t>
    </dgm:pt>
    <dgm:pt modelId="{6DAC2CB2-73D4-4CB6-842A-8F1B4A6645CD}" type="sibTrans" cxnId="{26709DEE-6458-4BCE-B68D-67C5BCEA47CA}">
      <dgm:prSet/>
      <dgm:spPr/>
      <dgm:t>
        <a:bodyPr/>
        <a:lstStyle/>
        <a:p>
          <a:endParaRPr lang="en-IN"/>
        </a:p>
      </dgm:t>
    </dgm:pt>
    <dgm:pt modelId="{61A8C229-3F7F-4212-9A9C-AB297B3F2C63}">
      <dgm:prSet custT="1"/>
      <dgm:spPr/>
      <dgm:t>
        <a:bodyPr/>
        <a:lstStyle/>
        <a:p>
          <a:pPr>
            <a:buFont typeface="Arial" panose="020B0604020202020204" pitchFamily="34" charset="0"/>
            <a:buChar char="•"/>
          </a:pPr>
          <a:r>
            <a:rPr lang="en-IN" sz="1100" dirty="0">
              <a:latin typeface="Times New Roman" panose="02020603050405020304" pitchFamily="18" charset="0"/>
              <a:cs typeface="Times New Roman" panose="02020603050405020304" pitchFamily="18" charset="0"/>
            </a:rPr>
            <a:t>Growth in consumer and market pressure for integrating traceability and transparency within food supply chain</a:t>
          </a:r>
        </a:p>
      </dgm:t>
    </dgm:pt>
    <dgm:pt modelId="{97B0EAB7-1CFD-4991-94AF-5C1E5CE786C5}" type="parTrans" cxnId="{1334BE77-88F6-4537-9EE0-58E4A199D7A2}">
      <dgm:prSet/>
      <dgm:spPr/>
      <dgm:t>
        <a:bodyPr/>
        <a:lstStyle/>
        <a:p>
          <a:endParaRPr lang="en-IN"/>
        </a:p>
      </dgm:t>
    </dgm:pt>
    <dgm:pt modelId="{2E01A9FD-CD8F-4F6F-B8CF-4B71E7CD453E}" type="sibTrans" cxnId="{1334BE77-88F6-4537-9EE0-58E4A199D7A2}">
      <dgm:prSet/>
      <dgm:spPr/>
      <dgm:t>
        <a:bodyPr/>
        <a:lstStyle/>
        <a:p>
          <a:endParaRPr lang="en-IN"/>
        </a:p>
      </dgm:t>
    </dgm:pt>
    <dgm:pt modelId="{EE08799A-3443-4662-864A-EF2569B83F3C}">
      <dgm:prSet custT="1"/>
      <dgm:spPr/>
      <dgm:t>
        <a:bodyPr/>
        <a:lstStyle/>
        <a:p>
          <a:pPr>
            <a:buFont typeface="Arial" panose="020B0604020202020204" pitchFamily="34" charset="0"/>
            <a:buChar char="•"/>
          </a:pPr>
          <a:r>
            <a:rPr lang="en-IN" sz="1100" dirty="0">
              <a:latin typeface="Times New Roman" panose="02020603050405020304" pitchFamily="18" charset="0"/>
              <a:cs typeface="Times New Roman" panose="02020603050405020304" pitchFamily="18" charset="0"/>
            </a:rPr>
            <a:t>Growth in preference for sustainable hotel businesses</a:t>
          </a:r>
        </a:p>
      </dgm:t>
    </dgm:pt>
    <dgm:pt modelId="{A4059361-EE5F-4E7F-8F41-AB1FF8ABB3E7}" type="parTrans" cxnId="{16EA573C-3463-4D70-BEF9-88332485C317}">
      <dgm:prSet/>
      <dgm:spPr/>
      <dgm:t>
        <a:bodyPr/>
        <a:lstStyle/>
        <a:p>
          <a:endParaRPr lang="en-IN"/>
        </a:p>
      </dgm:t>
    </dgm:pt>
    <dgm:pt modelId="{65713A94-8343-483E-A2C8-3E3E327E2A50}" type="sibTrans" cxnId="{16EA573C-3463-4D70-BEF9-88332485C317}">
      <dgm:prSet/>
      <dgm:spPr/>
      <dgm:t>
        <a:bodyPr/>
        <a:lstStyle/>
        <a:p>
          <a:endParaRPr lang="en-IN"/>
        </a:p>
      </dgm:t>
    </dgm:pt>
    <dgm:pt modelId="{683FB78D-19B9-4ABC-8BCB-D420DBBD55DD}">
      <dgm:prSet custT="1"/>
      <dgm:spPr/>
      <dgm:t>
        <a:bodyPr/>
        <a:lstStyle/>
        <a:p>
          <a:pPr>
            <a:buFont typeface="Arial" panose="020B0604020202020204" pitchFamily="34" charset="0"/>
            <a:buChar char="•"/>
          </a:pPr>
          <a:r>
            <a:rPr lang="en-IN" sz="1100" dirty="0">
              <a:latin typeface="Times New Roman" panose="02020603050405020304" pitchFamily="18" charset="0"/>
              <a:cs typeface="Times New Roman" panose="02020603050405020304" pitchFamily="18" charset="0"/>
            </a:rPr>
            <a:t>Technologies like Blockchain and AI are being developed through government initiatives and collaborations to improve tracking of the food supply chain</a:t>
          </a:r>
        </a:p>
      </dgm:t>
    </dgm:pt>
    <dgm:pt modelId="{E2C0EFFD-8B03-49A6-B2F3-480CA7AEC30D}" type="parTrans" cxnId="{2B0BF4F3-AC2E-4404-B9D1-E43E1ACE28F4}">
      <dgm:prSet/>
      <dgm:spPr/>
      <dgm:t>
        <a:bodyPr/>
        <a:lstStyle/>
        <a:p>
          <a:endParaRPr lang="en-IN"/>
        </a:p>
      </dgm:t>
    </dgm:pt>
    <dgm:pt modelId="{7D0D46A6-F88A-4461-82FC-6F7975F8DC90}" type="sibTrans" cxnId="{2B0BF4F3-AC2E-4404-B9D1-E43E1ACE28F4}">
      <dgm:prSet/>
      <dgm:spPr/>
      <dgm:t>
        <a:bodyPr/>
        <a:lstStyle/>
        <a:p>
          <a:endParaRPr lang="en-IN"/>
        </a:p>
      </dgm:t>
    </dgm:pt>
    <dgm:pt modelId="{D98C53E0-ACF8-44BA-8242-2B208B96B483}">
      <dgm:prSet custT="1"/>
      <dgm:spPr/>
      <dgm:t>
        <a:bodyPr/>
        <a:lstStyle/>
        <a:p>
          <a:pPr>
            <a:buFont typeface="Arial" panose="020B0604020202020204" pitchFamily="34" charset="0"/>
            <a:buChar char="•"/>
          </a:pPr>
          <a:r>
            <a:rPr lang="en-US" sz="1100" dirty="0">
              <a:latin typeface="Times New Roman" panose="02020603050405020304" pitchFamily="18" charset="0"/>
              <a:cs typeface="Times New Roman" panose="02020603050405020304" pitchFamily="18" charset="0"/>
            </a:rPr>
            <a:t>Environmental Protection Act 1990 and the Landfill Tax Regulations 1996 alongside Hazardous Waste Regulations 2005</a:t>
          </a:r>
          <a:endParaRPr lang="en-IN" sz="1100" dirty="0">
            <a:latin typeface="Times New Roman" panose="02020603050405020304" pitchFamily="18" charset="0"/>
            <a:cs typeface="Times New Roman" panose="02020603050405020304" pitchFamily="18" charset="0"/>
          </a:endParaRPr>
        </a:p>
      </dgm:t>
    </dgm:pt>
    <dgm:pt modelId="{9CB1C15D-CD0E-4730-AA7D-62C38576B284}" type="parTrans" cxnId="{F970A81A-FE7A-44BE-9739-CC73C52C3864}">
      <dgm:prSet/>
      <dgm:spPr/>
      <dgm:t>
        <a:bodyPr/>
        <a:lstStyle/>
        <a:p>
          <a:endParaRPr lang="en-IN"/>
        </a:p>
      </dgm:t>
    </dgm:pt>
    <dgm:pt modelId="{8D9539B6-426E-473E-A03D-25655FBE8402}" type="sibTrans" cxnId="{F970A81A-FE7A-44BE-9739-CC73C52C3864}">
      <dgm:prSet/>
      <dgm:spPr/>
      <dgm:t>
        <a:bodyPr/>
        <a:lstStyle/>
        <a:p>
          <a:endParaRPr lang="en-IN"/>
        </a:p>
      </dgm:t>
    </dgm:pt>
    <dgm:pt modelId="{A7747FC4-65ED-4ADD-AB6D-0A9CDCBF0B27}">
      <dgm:prSet/>
      <dgm:spPr/>
      <dgm:t>
        <a:bodyPr/>
        <a:lstStyle/>
        <a:p>
          <a:endParaRPr lang="en-IN" sz="1000" dirty="0">
            <a:latin typeface="Times New Roman" panose="02020603050405020304" pitchFamily="18" charset="0"/>
            <a:cs typeface="Times New Roman" panose="02020603050405020304" pitchFamily="18" charset="0"/>
          </a:endParaRPr>
        </a:p>
      </dgm:t>
    </dgm:pt>
    <dgm:pt modelId="{BEB45DFD-8BED-44E6-AA4C-E1D5573E7A8B}" type="parTrans" cxnId="{9CCAC87E-4F00-4D56-884D-C9E0364D2478}">
      <dgm:prSet/>
      <dgm:spPr/>
      <dgm:t>
        <a:bodyPr/>
        <a:lstStyle/>
        <a:p>
          <a:endParaRPr lang="en-IN"/>
        </a:p>
      </dgm:t>
    </dgm:pt>
    <dgm:pt modelId="{80A6450E-A5A9-41F8-880E-B6D3A845808C}" type="sibTrans" cxnId="{9CCAC87E-4F00-4D56-884D-C9E0364D2478}">
      <dgm:prSet/>
      <dgm:spPr/>
      <dgm:t>
        <a:bodyPr/>
        <a:lstStyle/>
        <a:p>
          <a:endParaRPr lang="en-IN"/>
        </a:p>
      </dgm:t>
    </dgm:pt>
    <dgm:pt modelId="{AE9107F4-3BE1-491C-8D66-9F683CABD910}">
      <dgm:prSet custT="1"/>
      <dgm:spPr/>
      <dgm:t>
        <a:bodyPr/>
        <a:lstStyle/>
        <a:p>
          <a:r>
            <a:rPr lang="en-US" sz="1100" dirty="0">
              <a:latin typeface="Times New Roman" panose="02020603050405020304" pitchFamily="18" charset="0"/>
              <a:cs typeface="Times New Roman" panose="02020603050405020304" pitchFamily="18" charset="0"/>
            </a:rPr>
            <a:t>growing concerns from consumers as well as government institutions for addressing the emission goals</a:t>
          </a:r>
          <a:endParaRPr lang="en-IN" sz="1100" dirty="0">
            <a:latin typeface="Times New Roman" panose="02020603050405020304" pitchFamily="18" charset="0"/>
            <a:cs typeface="Times New Roman" panose="02020603050405020304" pitchFamily="18" charset="0"/>
          </a:endParaRPr>
        </a:p>
      </dgm:t>
    </dgm:pt>
    <dgm:pt modelId="{B8ED9ED8-1AAA-4958-B6A2-441CFA7EE4D4}" type="parTrans" cxnId="{1C385F73-E9C8-4ADA-804C-21B45A662942}">
      <dgm:prSet/>
      <dgm:spPr/>
      <dgm:t>
        <a:bodyPr/>
        <a:lstStyle/>
        <a:p>
          <a:endParaRPr lang="en-IN"/>
        </a:p>
      </dgm:t>
    </dgm:pt>
    <dgm:pt modelId="{B1AFEF1C-6DA8-49A3-A557-FC2248D9FCD6}" type="sibTrans" cxnId="{1C385F73-E9C8-4ADA-804C-21B45A662942}">
      <dgm:prSet/>
      <dgm:spPr/>
      <dgm:t>
        <a:bodyPr/>
        <a:lstStyle/>
        <a:p>
          <a:endParaRPr lang="en-IN"/>
        </a:p>
      </dgm:t>
    </dgm:pt>
    <dgm:pt modelId="{6BDBEE8C-CDC0-4EE3-8F37-765AFF3C7C33}" type="pres">
      <dgm:prSet presAssocID="{8317A853-5C37-4CB2-AF7D-F9B63D6DBB31}" presName="Name0" presStyleCnt="0">
        <dgm:presLayoutVars>
          <dgm:dir/>
          <dgm:animLvl val="lvl"/>
          <dgm:resizeHandles/>
        </dgm:presLayoutVars>
      </dgm:prSet>
      <dgm:spPr/>
    </dgm:pt>
    <dgm:pt modelId="{14E19E6F-8791-489D-9EFA-2DC334D43B41}" type="pres">
      <dgm:prSet presAssocID="{A5339C41-16AA-40EC-A85B-A4F167B9D44D}" presName="linNode" presStyleCnt="0"/>
      <dgm:spPr/>
    </dgm:pt>
    <dgm:pt modelId="{265B059B-573C-4614-893B-F3FF906D0F2A}" type="pres">
      <dgm:prSet presAssocID="{A5339C41-16AA-40EC-A85B-A4F167B9D44D}" presName="parentShp" presStyleLbl="node1" presStyleIdx="0" presStyleCnt="6">
        <dgm:presLayoutVars>
          <dgm:bulletEnabled val="1"/>
        </dgm:presLayoutVars>
      </dgm:prSet>
      <dgm:spPr/>
    </dgm:pt>
    <dgm:pt modelId="{3649059E-26B4-40D1-A7E6-7EB5888B678F}" type="pres">
      <dgm:prSet presAssocID="{A5339C41-16AA-40EC-A85B-A4F167B9D44D}" presName="childShp" presStyleLbl="bgAccFollowNode1" presStyleIdx="0" presStyleCnt="6">
        <dgm:presLayoutVars>
          <dgm:bulletEnabled val="1"/>
        </dgm:presLayoutVars>
      </dgm:prSet>
      <dgm:spPr/>
    </dgm:pt>
    <dgm:pt modelId="{BD6769CD-7CAB-4CC7-B1A0-F7BC28492C09}" type="pres">
      <dgm:prSet presAssocID="{54DBE490-5060-4236-BCB5-B45F4F89A5FA}" presName="spacing" presStyleCnt="0"/>
      <dgm:spPr/>
    </dgm:pt>
    <dgm:pt modelId="{8CBAC29E-8170-4375-83FA-E151D25C028E}" type="pres">
      <dgm:prSet presAssocID="{83818F23-A60A-4BA1-B75A-73D487019813}" presName="linNode" presStyleCnt="0"/>
      <dgm:spPr/>
    </dgm:pt>
    <dgm:pt modelId="{CB79FA49-5959-4F14-942E-F243A1F5D28E}" type="pres">
      <dgm:prSet presAssocID="{83818F23-A60A-4BA1-B75A-73D487019813}" presName="parentShp" presStyleLbl="node1" presStyleIdx="1" presStyleCnt="6">
        <dgm:presLayoutVars>
          <dgm:bulletEnabled val="1"/>
        </dgm:presLayoutVars>
      </dgm:prSet>
      <dgm:spPr/>
    </dgm:pt>
    <dgm:pt modelId="{111A253A-6E64-42A5-90D0-8B2B02B5FF7A}" type="pres">
      <dgm:prSet presAssocID="{83818F23-A60A-4BA1-B75A-73D487019813}" presName="childShp" presStyleLbl="bgAccFollowNode1" presStyleIdx="1" presStyleCnt="6">
        <dgm:presLayoutVars>
          <dgm:bulletEnabled val="1"/>
        </dgm:presLayoutVars>
      </dgm:prSet>
      <dgm:spPr/>
    </dgm:pt>
    <dgm:pt modelId="{E914DFDB-4F13-4B83-BB35-2F83C0F0712C}" type="pres">
      <dgm:prSet presAssocID="{5A5CC6A7-1ABF-48F8-9EA0-86C21848EA3A}" presName="spacing" presStyleCnt="0"/>
      <dgm:spPr/>
    </dgm:pt>
    <dgm:pt modelId="{6D6C2F6C-DAF8-4ED5-BC0A-45FEC76C47B0}" type="pres">
      <dgm:prSet presAssocID="{6E12C8B4-60B0-406A-8FAE-D6117D04B0D4}" presName="linNode" presStyleCnt="0"/>
      <dgm:spPr/>
    </dgm:pt>
    <dgm:pt modelId="{CAFF7199-3249-4FC7-8BDC-B14714AB1E7A}" type="pres">
      <dgm:prSet presAssocID="{6E12C8B4-60B0-406A-8FAE-D6117D04B0D4}" presName="parentShp" presStyleLbl="node1" presStyleIdx="2" presStyleCnt="6">
        <dgm:presLayoutVars>
          <dgm:bulletEnabled val="1"/>
        </dgm:presLayoutVars>
      </dgm:prSet>
      <dgm:spPr/>
    </dgm:pt>
    <dgm:pt modelId="{DB3F4F71-08BF-41CD-8A52-63D252C34FD4}" type="pres">
      <dgm:prSet presAssocID="{6E12C8B4-60B0-406A-8FAE-D6117D04B0D4}" presName="childShp" presStyleLbl="bgAccFollowNode1" presStyleIdx="2" presStyleCnt="6">
        <dgm:presLayoutVars>
          <dgm:bulletEnabled val="1"/>
        </dgm:presLayoutVars>
      </dgm:prSet>
      <dgm:spPr/>
    </dgm:pt>
    <dgm:pt modelId="{9A885C0E-AA95-46FA-BBE8-C14D42BDD683}" type="pres">
      <dgm:prSet presAssocID="{C6661A89-7EBC-4FD1-9F6A-B4201DF2CD03}" presName="spacing" presStyleCnt="0"/>
      <dgm:spPr/>
    </dgm:pt>
    <dgm:pt modelId="{31D7D149-A45F-47A4-AE05-3A69D458E9A8}" type="pres">
      <dgm:prSet presAssocID="{60ADB92D-60E4-4BE2-B41A-E1DBAE86F60E}" presName="linNode" presStyleCnt="0"/>
      <dgm:spPr/>
    </dgm:pt>
    <dgm:pt modelId="{512A68E2-DF7B-4072-B765-B14C03EBFDE1}" type="pres">
      <dgm:prSet presAssocID="{60ADB92D-60E4-4BE2-B41A-E1DBAE86F60E}" presName="parentShp" presStyleLbl="node1" presStyleIdx="3" presStyleCnt="6">
        <dgm:presLayoutVars>
          <dgm:bulletEnabled val="1"/>
        </dgm:presLayoutVars>
      </dgm:prSet>
      <dgm:spPr/>
    </dgm:pt>
    <dgm:pt modelId="{3FEE26EB-D3E6-437B-8F6C-48ADF4545331}" type="pres">
      <dgm:prSet presAssocID="{60ADB92D-60E4-4BE2-B41A-E1DBAE86F60E}" presName="childShp" presStyleLbl="bgAccFollowNode1" presStyleIdx="3" presStyleCnt="6">
        <dgm:presLayoutVars>
          <dgm:bulletEnabled val="1"/>
        </dgm:presLayoutVars>
      </dgm:prSet>
      <dgm:spPr/>
    </dgm:pt>
    <dgm:pt modelId="{FDADA12D-69C2-468E-9616-65AAD5E1BCF8}" type="pres">
      <dgm:prSet presAssocID="{95FFB486-5CCB-4EF4-A1C9-FDE9E8CD40BA}" presName="spacing" presStyleCnt="0"/>
      <dgm:spPr/>
    </dgm:pt>
    <dgm:pt modelId="{37150D2C-7D59-4928-8A5D-2A941BED33DB}" type="pres">
      <dgm:prSet presAssocID="{475DE21D-C040-49EA-BB66-8802414F9433}" presName="linNode" presStyleCnt="0"/>
      <dgm:spPr/>
    </dgm:pt>
    <dgm:pt modelId="{11A99BE2-AA30-40AB-8AC4-9906CA2B2E3A}" type="pres">
      <dgm:prSet presAssocID="{475DE21D-C040-49EA-BB66-8802414F9433}" presName="parentShp" presStyleLbl="node1" presStyleIdx="4" presStyleCnt="6">
        <dgm:presLayoutVars>
          <dgm:bulletEnabled val="1"/>
        </dgm:presLayoutVars>
      </dgm:prSet>
      <dgm:spPr/>
    </dgm:pt>
    <dgm:pt modelId="{E430D314-2194-4DFD-B3A1-2BE111124A98}" type="pres">
      <dgm:prSet presAssocID="{475DE21D-C040-49EA-BB66-8802414F9433}" presName="childShp" presStyleLbl="bgAccFollowNode1" presStyleIdx="4" presStyleCnt="6">
        <dgm:presLayoutVars>
          <dgm:bulletEnabled val="1"/>
        </dgm:presLayoutVars>
      </dgm:prSet>
      <dgm:spPr/>
    </dgm:pt>
    <dgm:pt modelId="{7F793EF1-9DA2-46FA-A4C7-6C96E54683DD}" type="pres">
      <dgm:prSet presAssocID="{A51BFD10-F01B-46C6-89AC-6E8BBE86D3E4}" presName="spacing" presStyleCnt="0"/>
      <dgm:spPr/>
    </dgm:pt>
    <dgm:pt modelId="{F140A2A3-CBC2-47BF-BFEE-E13F6CE77E47}" type="pres">
      <dgm:prSet presAssocID="{52914E10-CB15-4744-9258-188A5DD9EC23}" presName="linNode" presStyleCnt="0"/>
      <dgm:spPr/>
    </dgm:pt>
    <dgm:pt modelId="{BFE0C48F-2C34-42A0-9128-2044C0039D69}" type="pres">
      <dgm:prSet presAssocID="{52914E10-CB15-4744-9258-188A5DD9EC23}" presName="parentShp" presStyleLbl="node1" presStyleIdx="5" presStyleCnt="6">
        <dgm:presLayoutVars>
          <dgm:bulletEnabled val="1"/>
        </dgm:presLayoutVars>
      </dgm:prSet>
      <dgm:spPr/>
    </dgm:pt>
    <dgm:pt modelId="{1A02B8BE-87D2-4B79-B838-FEE44687A672}" type="pres">
      <dgm:prSet presAssocID="{52914E10-CB15-4744-9258-188A5DD9EC23}" presName="childShp" presStyleLbl="bgAccFollowNode1" presStyleIdx="5" presStyleCnt="6">
        <dgm:presLayoutVars>
          <dgm:bulletEnabled val="1"/>
        </dgm:presLayoutVars>
      </dgm:prSet>
      <dgm:spPr/>
    </dgm:pt>
  </dgm:ptLst>
  <dgm:cxnLst>
    <dgm:cxn modelId="{F4060408-70C8-45EA-972E-94D5A4CC052D}" srcId="{8317A853-5C37-4CB2-AF7D-F9B63D6DBB31}" destId="{83818F23-A60A-4BA1-B75A-73D487019813}" srcOrd="1" destOrd="0" parTransId="{1FA5BBEC-E8A3-4F93-BAA0-6368DE622294}" sibTransId="{5A5CC6A7-1ABF-48F8-9EA0-86C21848EA3A}"/>
    <dgm:cxn modelId="{76BFE514-AA23-4DB1-A1AA-142B69C06239}" type="presOf" srcId="{DB999CD4-D968-4BB9-B572-74B1F9F3B5CA}" destId="{3649059E-26B4-40D1-A7E6-7EB5888B678F}" srcOrd="0" destOrd="0" presId="urn:microsoft.com/office/officeart/2005/8/layout/vList6"/>
    <dgm:cxn modelId="{FEE49615-538C-490A-8EED-4A6B8A58FAD4}" type="presOf" srcId="{8317A853-5C37-4CB2-AF7D-F9B63D6DBB31}" destId="{6BDBEE8C-CDC0-4EE3-8F37-765AFF3C7C33}" srcOrd="0" destOrd="0" presId="urn:microsoft.com/office/officeart/2005/8/layout/vList6"/>
    <dgm:cxn modelId="{F970A81A-FE7A-44BE-9739-CC73C52C3864}" srcId="{475DE21D-C040-49EA-BB66-8802414F9433}" destId="{D98C53E0-ACF8-44BA-8242-2B208B96B483}" srcOrd="0" destOrd="0" parTransId="{9CB1C15D-CD0E-4730-AA7D-62C38576B284}" sibTransId="{8D9539B6-426E-473E-A03D-25655FBE8402}"/>
    <dgm:cxn modelId="{6BCA9325-B356-4225-8599-5DEA7B988EAB}" srcId="{8317A853-5C37-4CB2-AF7D-F9B63D6DBB31}" destId="{52914E10-CB15-4744-9258-188A5DD9EC23}" srcOrd="5" destOrd="0" parTransId="{713598FC-7E3B-4A7B-A58C-6645C3AA2D11}" sibTransId="{6C68A188-BDE9-4F26-A317-BC71228C3468}"/>
    <dgm:cxn modelId="{16EA573C-3463-4D70-BEF9-88332485C317}" srcId="{6E12C8B4-60B0-406A-8FAE-D6117D04B0D4}" destId="{EE08799A-3443-4662-864A-EF2569B83F3C}" srcOrd="1" destOrd="0" parTransId="{A4059361-EE5F-4E7F-8F41-AB1FF8ABB3E7}" sibTransId="{65713A94-8343-483E-A2C8-3E3E327E2A50}"/>
    <dgm:cxn modelId="{63CEAD3E-4F2E-47DD-A2FA-3B4A0CBC4651}" type="presOf" srcId="{52914E10-CB15-4744-9258-188A5DD9EC23}" destId="{BFE0C48F-2C34-42A0-9128-2044C0039D69}" srcOrd="0" destOrd="0" presId="urn:microsoft.com/office/officeart/2005/8/layout/vList6"/>
    <dgm:cxn modelId="{EED4F340-E03D-4EB2-ADDD-C8D2CB4B8147}" type="presOf" srcId="{683FB78D-19B9-4ABC-8BCB-D420DBBD55DD}" destId="{3FEE26EB-D3E6-437B-8F6C-48ADF4545331}" srcOrd="0" destOrd="0" presId="urn:microsoft.com/office/officeart/2005/8/layout/vList6"/>
    <dgm:cxn modelId="{29ACA25B-CAF4-410C-AB74-5DC07B943627}" type="presOf" srcId="{D98C53E0-ACF8-44BA-8242-2B208B96B483}" destId="{E430D314-2194-4DFD-B3A1-2BE111124A98}" srcOrd="0" destOrd="0" presId="urn:microsoft.com/office/officeart/2005/8/layout/vList6"/>
    <dgm:cxn modelId="{3536D948-303A-4C58-9FCE-D0DA811C2E4F}" type="presOf" srcId="{61A8C229-3F7F-4212-9A9C-AB297B3F2C63}" destId="{DB3F4F71-08BF-41CD-8A52-63D252C34FD4}" srcOrd="0" destOrd="0" presId="urn:microsoft.com/office/officeart/2005/8/layout/vList6"/>
    <dgm:cxn modelId="{1F49B169-262C-473E-9CF4-D876D678D1FC}" type="presOf" srcId="{60ADB92D-60E4-4BE2-B41A-E1DBAE86F60E}" destId="{512A68E2-DF7B-4072-B765-B14C03EBFDE1}" srcOrd="0" destOrd="0" presId="urn:microsoft.com/office/officeart/2005/8/layout/vList6"/>
    <dgm:cxn modelId="{A8383250-B485-4B82-831B-4748DABABA9A}" srcId="{8317A853-5C37-4CB2-AF7D-F9B63D6DBB31}" destId="{475DE21D-C040-49EA-BB66-8802414F9433}" srcOrd="4" destOrd="0" parTransId="{54632DAC-914B-4BE3-8359-60913676FC57}" sibTransId="{A51BFD10-F01B-46C6-89AC-6E8BBE86D3E4}"/>
    <dgm:cxn modelId="{4F773D71-6E83-4777-BEFB-A52519DF8BEA}" srcId="{A5339C41-16AA-40EC-A85B-A4F167B9D44D}" destId="{B7AF1B87-A50D-4182-8FC4-388A393F4F23}" srcOrd="2" destOrd="0" parTransId="{556CA58B-0847-49B3-81B1-FCC92FA7B6DC}" sibTransId="{4DE1F3DC-24D5-46F3-9555-DCBDAB86F249}"/>
    <dgm:cxn modelId="{1C385F73-E9C8-4ADA-804C-21B45A662942}" srcId="{52914E10-CB15-4744-9258-188A5DD9EC23}" destId="{AE9107F4-3BE1-491C-8D66-9F683CABD910}" srcOrd="1" destOrd="0" parTransId="{B8ED9ED8-1AAA-4958-B6A2-441CFA7EE4D4}" sibTransId="{B1AFEF1C-6DA8-49A3-A557-FC2248D9FCD6}"/>
    <dgm:cxn modelId="{1334BE77-88F6-4537-9EE0-58E4A199D7A2}" srcId="{6E12C8B4-60B0-406A-8FAE-D6117D04B0D4}" destId="{61A8C229-3F7F-4212-9A9C-AB297B3F2C63}" srcOrd="0" destOrd="0" parTransId="{97B0EAB7-1CFD-4991-94AF-5C1E5CE786C5}" sibTransId="{2E01A9FD-CD8F-4F6F-B8CF-4B71E7CD453E}"/>
    <dgm:cxn modelId="{7CFCDC79-F652-47CE-895D-01B20BBC7A4C}" srcId="{8317A853-5C37-4CB2-AF7D-F9B63D6DBB31}" destId="{60ADB92D-60E4-4BE2-B41A-E1DBAE86F60E}" srcOrd="3" destOrd="0" parTransId="{6E1B3FBA-D946-4C32-8C00-4F1A4E8F891D}" sibTransId="{95FFB486-5CCB-4EF4-A1C9-FDE9E8CD40BA}"/>
    <dgm:cxn modelId="{9CCAC87E-4F00-4D56-884D-C9E0364D2478}" srcId="{52914E10-CB15-4744-9258-188A5DD9EC23}" destId="{A7747FC4-65ED-4ADD-AB6D-0A9CDCBF0B27}" srcOrd="0" destOrd="0" parTransId="{BEB45DFD-8BED-44E6-AA4C-E1D5573E7A8B}" sibTransId="{80A6450E-A5A9-41F8-880E-B6D3A845808C}"/>
    <dgm:cxn modelId="{63DDDE7E-8C14-4EA0-9336-E6509B04B34E}" type="presOf" srcId="{A7747FC4-65ED-4ADD-AB6D-0A9CDCBF0B27}" destId="{1A02B8BE-87D2-4B79-B838-FEE44687A672}" srcOrd="0" destOrd="0" presId="urn:microsoft.com/office/officeart/2005/8/layout/vList6"/>
    <dgm:cxn modelId="{E49DDE87-8246-42DC-8BF8-78AC536167AA}" srcId="{83818F23-A60A-4BA1-B75A-73D487019813}" destId="{BBC1B0E9-5C06-45D2-9E6A-224ED00434D2}" srcOrd="0" destOrd="0" parTransId="{34D15794-680C-4411-9033-B4FBAFD7C1D0}" sibTransId="{4A88C05D-6676-4681-A58A-CFFF1D272B38}"/>
    <dgm:cxn modelId="{26EA9788-5B99-4F86-A8C3-ED0A82979504}" type="presOf" srcId="{83818F23-A60A-4BA1-B75A-73D487019813}" destId="{CB79FA49-5959-4F14-942E-F243A1F5D28E}" srcOrd="0" destOrd="0" presId="urn:microsoft.com/office/officeart/2005/8/layout/vList6"/>
    <dgm:cxn modelId="{C8EB538C-B7AF-406F-9887-615FD91663C6}" type="presOf" srcId="{6E12C8B4-60B0-406A-8FAE-D6117D04B0D4}" destId="{CAFF7199-3249-4FC7-8BDC-B14714AB1E7A}" srcOrd="0" destOrd="0" presId="urn:microsoft.com/office/officeart/2005/8/layout/vList6"/>
    <dgm:cxn modelId="{107DB68E-F2CD-4FB0-A698-A363BC705638}" type="presOf" srcId="{B7AF1B87-A50D-4182-8FC4-388A393F4F23}" destId="{3649059E-26B4-40D1-A7E6-7EB5888B678F}" srcOrd="0" destOrd="2" presId="urn:microsoft.com/office/officeart/2005/8/layout/vList6"/>
    <dgm:cxn modelId="{8CC32299-433B-4969-AC5A-75C0E028F628}" srcId="{A5339C41-16AA-40EC-A85B-A4F167B9D44D}" destId="{6C047CAA-E2F9-4970-91BC-E966D86F307C}" srcOrd="1" destOrd="0" parTransId="{D7D7BCA0-7B2F-4978-974B-1B2A6B7D9841}" sibTransId="{9BAB5438-BD14-4758-A66D-76816F0E18B1}"/>
    <dgm:cxn modelId="{18BC9DB6-E5FA-475E-9342-2347CD415315}" srcId="{8317A853-5C37-4CB2-AF7D-F9B63D6DBB31}" destId="{6E12C8B4-60B0-406A-8FAE-D6117D04B0D4}" srcOrd="2" destOrd="0" parTransId="{09121863-1C84-4EA4-A77A-10CD05299A38}" sibTransId="{C6661A89-7EBC-4FD1-9F6A-B4201DF2CD03}"/>
    <dgm:cxn modelId="{9D52E8B8-A032-4097-9676-D461EF53468F}" type="presOf" srcId="{A5339C41-16AA-40EC-A85B-A4F167B9D44D}" destId="{265B059B-573C-4614-893B-F3FF906D0F2A}" srcOrd="0" destOrd="0" presId="urn:microsoft.com/office/officeart/2005/8/layout/vList6"/>
    <dgm:cxn modelId="{97508CB9-5492-412A-BC4C-B9F9BDC633F9}" srcId="{A5339C41-16AA-40EC-A85B-A4F167B9D44D}" destId="{DB999CD4-D968-4BB9-B572-74B1F9F3B5CA}" srcOrd="0" destOrd="0" parTransId="{1B931B06-8B24-41C0-AB0B-CA6447A0177E}" sibTransId="{24FA50FB-DE12-45C1-A640-B8C05532056E}"/>
    <dgm:cxn modelId="{6A3513BC-85A6-4487-9CD3-656779718066}" type="presOf" srcId="{BBC1B0E9-5C06-45D2-9E6A-224ED00434D2}" destId="{111A253A-6E64-42A5-90D0-8B2B02B5FF7A}" srcOrd="0" destOrd="0" presId="urn:microsoft.com/office/officeart/2005/8/layout/vList6"/>
    <dgm:cxn modelId="{CCF2A9CE-C268-46B3-B22A-6B5567E4379B}" type="presOf" srcId="{475DE21D-C040-49EA-BB66-8802414F9433}" destId="{11A99BE2-AA30-40AB-8AC4-9906CA2B2E3A}" srcOrd="0" destOrd="0" presId="urn:microsoft.com/office/officeart/2005/8/layout/vList6"/>
    <dgm:cxn modelId="{A2131AE7-CCAF-4591-9D1D-FB219A88025B}" type="presOf" srcId="{AE9107F4-3BE1-491C-8D66-9F683CABD910}" destId="{1A02B8BE-87D2-4B79-B838-FEE44687A672}" srcOrd="0" destOrd="1" presId="urn:microsoft.com/office/officeart/2005/8/layout/vList6"/>
    <dgm:cxn modelId="{69393FEB-829E-4AAD-8F28-99F7B1F1C857}" srcId="{8317A853-5C37-4CB2-AF7D-F9B63D6DBB31}" destId="{A5339C41-16AA-40EC-A85B-A4F167B9D44D}" srcOrd="0" destOrd="0" parTransId="{887D5AA0-66F1-4157-A377-872E89E9A286}" sibTransId="{54DBE490-5060-4236-BCB5-B45F4F89A5FA}"/>
    <dgm:cxn modelId="{26709DEE-6458-4BCE-B68D-67C5BCEA47CA}" srcId="{83818F23-A60A-4BA1-B75A-73D487019813}" destId="{6ED8B1DC-D65A-4933-ADE2-8001C8616FC3}" srcOrd="1" destOrd="0" parTransId="{6B0FBF37-C8BB-4F70-B2C2-3492C1024853}" sibTransId="{6DAC2CB2-73D4-4CB6-842A-8F1B4A6645CD}"/>
    <dgm:cxn modelId="{1673E9F3-D726-447B-B514-B216800F73F8}" type="presOf" srcId="{6C047CAA-E2F9-4970-91BC-E966D86F307C}" destId="{3649059E-26B4-40D1-A7E6-7EB5888B678F}" srcOrd="0" destOrd="1" presId="urn:microsoft.com/office/officeart/2005/8/layout/vList6"/>
    <dgm:cxn modelId="{2B0BF4F3-AC2E-4404-B9D1-E43E1ACE28F4}" srcId="{60ADB92D-60E4-4BE2-B41A-E1DBAE86F60E}" destId="{683FB78D-19B9-4ABC-8BCB-D420DBBD55DD}" srcOrd="0" destOrd="0" parTransId="{E2C0EFFD-8B03-49A6-B2F3-480CA7AEC30D}" sibTransId="{7D0D46A6-F88A-4461-82FC-6F7975F8DC90}"/>
    <dgm:cxn modelId="{8286BCF8-25B0-499E-B1CE-0B1E4E00D84B}" type="presOf" srcId="{6ED8B1DC-D65A-4933-ADE2-8001C8616FC3}" destId="{111A253A-6E64-42A5-90D0-8B2B02B5FF7A}" srcOrd="0" destOrd="1" presId="urn:microsoft.com/office/officeart/2005/8/layout/vList6"/>
    <dgm:cxn modelId="{D4EB14FF-EC33-4F4C-B4C7-E65DB358E407}" type="presOf" srcId="{EE08799A-3443-4662-864A-EF2569B83F3C}" destId="{DB3F4F71-08BF-41CD-8A52-63D252C34FD4}" srcOrd="0" destOrd="1" presId="urn:microsoft.com/office/officeart/2005/8/layout/vList6"/>
    <dgm:cxn modelId="{98A689F9-680D-4FB3-9408-DC9DDB5D94E5}" type="presParOf" srcId="{6BDBEE8C-CDC0-4EE3-8F37-765AFF3C7C33}" destId="{14E19E6F-8791-489D-9EFA-2DC334D43B41}" srcOrd="0" destOrd="0" presId="urn:microsoft.com/office/officeart/2005/8/layout/vList6"/>
    <dgm:cxn modelId="{30776AAC-317D-4E3B-BC9E-B52336A6C020}" type="presParOf" srcId="{14E19E6F-8791-489D-9EFA-2DC334D43B41}" destId="{265B059B-573C-4614-893B-F3FF906D0F2A}" srcOrd="0" destOrd="0" presId="urn:microsoft.com/office/officeart/2005/8/layout/vList6"/>
    <dgm:cxn modelId="{2CAF959D-785F-462E-BD72-498076D4AFEE}" type="presParOf" srcId="{14E19E6F-8791-489D-9EFA-2DC334D43B41}" destId="{3649059E-26B4-40D1-A7E6-7EB5888B678F}" srcOrd="1" destOrd="0" presId="urn:microsoft.com/office/officeart/2005/8/layout/vList6"/>
    <dgm:cxn modelId="{A7AD1060-BDFE-444C-8B55-94A4F70C2141}" type="presParOf" srcId="{6BDBEE8C-CDC0-4EE3-8F37-765AFF3C7C33}" destId="{BD6769CD-7CAB-4CC7-B1A0-F7BC28492C09}" srcOrd="1" destOrd="0" presId="urn:microsoft.com/office/officeart/2005/8/layout/vList6"/>
    <dgm:cxn modelId="{D7E2AD71-456A-4EF5-8EBD-254EDD92453B}" type="presParOf" srcId="{6BDBEE8C-CDC0-4EE3-8F37-765AFF3C7C33}" destId="{8CBAC29E-8170-4375-83FA-E151D25C028E}" srcOrd="2" destOrd="0" presId="urn:microsoft.com/office/officeart/2005/8/layout/vList6"/>
    <dgm:cxn modelId="{531A3D6D-D1D8-4D31-9EFA-281786389FCD}" type="presParOf" srcId="{8CBAC29E-8170-4375-83FA-E151D25C028E}" destId="{CB79FA49-5959-4F14-942E-F243A1F5D28E}" srcOrd="0" destOrd="0" presId="urn:microsoft.com/office/officeart/2005/8/layout/vList6"/>
    <dgm:cxn modelId="{50BD6C5F-817B-409D-B7A3-00D41D8D61FD}" type="presParOf" srcId="{8CBAC29E-8170-4375-83FA-E151D25C028E}" destId="{111A253A-6E64-42A5-90D0-8B2B02B5FF7A}" srcOrd="1" destOrd="0" presId="urn:microsoft.com/office/officeart/2005/8/layout/vList6"/>
    <dgm:cxn modelId="{FF12319E-BDDB-4FA8-BA73-D6869D6B8B35}" type="presParOf" srcId="{6BDBEE8C-CDC0-4EE3-8F37-765AFF3C7C33}" destId="{E914DFDB-4F13-4B83-BB35-2F83C0F0712C}" srcOrd="3" destOrd="0" presId="urn:microsoft.com/office/officeart/2005/8/layout/vList6"/>
    <dgm:cxn modelId="{7207E6D7-20A1-49B6-BA84-1BF218DC2028}" type="presParOf" srcId="{6BDBEE8C-CDC0-4EE3-8F37-765AFF3C7C33}" destId="{6D6C2F6C-DAF8-4ED5-BC0A-45FEC76C47B0}" srcOrd="4" destOrd="0" presId="urn:microsoft.com/office/officeart/2005/8/layout/vList6"/>
    <dgm:cxn modelId="{3E6D2C03-AA3E-4706-A990-4E7395E28DBF}" type="presParOf" srcId="{6D6C2F6C-DAF8-4ED5-BC0A-45FEC76C47B0}" destId="{CAFF7199-3249-4FC7-8BDC-B14714AB1E7A}" srcOrd="0" destOrd="0" presId="urn:microsoft.com/office/officeart/2005/8/layout/vList6"/>
    <dgm:cxn modelId="{D040F090-06BE-412E-818B-A3B87E5F5C21}" type="presParOf" srcId="{6D6C2F6C-DAF8-4ED5-BC0A-45FEC76C47B0}" destId="{DB3F4F71-08BF-41CD-8A52-63D252C34FD4}" srcOrd="1" destOrd="0" presId="urn:microsoft.com/office/officeart/2005/8/layout/vList6"/>
    <dgm:cxn modelId="{179546A9-BB62-43FD-A63A-85920387CF4A}" type="presParOf" srcId="{6BDBEE8C-CDC0-4EE3-8F37-765AFF3C7C33}" destId="{9A885C0E-AA95-46FA-BBE8-C14D42BDD683}" srcOrd="5" destOrd="0" presId="urn:microsoft.com/office/officeart/2005/8/layout/vList6"/>
    <dgm:cxn modelId="{1D5BCDC3-54AC-4517-80A5-4A98FD4DE041}" type="presParOf" srcId="{6BDBEE8C-CDC0-4EE3-8F37-765AFF3C7C33}" destId="{31D7D149-A45F-47A4-AE05-3A69D458E9A8}" srcOrd="6" destOrd="0" presId="urn:microsoft.com/office/officeart/2005/8/layout/vList6"/>
    <dgm:cxn modelId="{1506B0FD-2902-4506-BBBA-218BEF66214D}" type="presParOf" srcId="{31D7D149-A45F-47A4-AE05-3A69D458E9A8}" destId="{512A68E2-DF7B-4072-B765-B14C03EBFDE1}" srcOrd="0" destOrd="0" presId="urn:microsoft.com/office/officeart/2005/8/layout/vList6"/>
    <dgm:cxn modelId="{1B696B06-D1F1-4850-A411-E46FF60C20F2}" type="presParOf" srcId="{31D7D149-A45F-47A4-AE05-3A69D458E9A8}" destId="{3FEE26EB-D3E6-437B-8F6C-48ADF4545331}" srcOrd="1" destOrd="0" presId="urn:microsoft.com/office/officeart/2005/8/layout/vList6"/>
    <dgm:cxn modelId="{0BB6C310-9ED0-433A-9C2C-3ACA2171E19B}" type="presParOf" srcId="{6BDBEE8C-CDC0-4EE3-8F37-765AFF3C7C33}" destId="{FDADA12D-69C2-468E-9616-65AAD5E1BCF8}" srcOrd="7" destOrd="0" presId="urn:microsoft.com/office/officeart/2005/8/layout/vList6"/>
    <dgm:cxn modelId="{C58E071A-5E94-4C66-953E-A063A79F1A82}" type="presParOf" srcId="{6BDBEE8C-CDC0-4EE3-8F37-765AFF3C7C33}" destId="{37150D2C-7D59-4928-8A5D-2A941BED33DB}" srcOrd="8" destOrd="0" presId="urn:microsoft.com/office/officeart/2005/8/layout/vList6"/>
    <dgm:cxn modelId="{927BE24A-41BF-4222-A811-598444CBAE2C}" type="presParOf" srcId="{37150D2C-7D59-4928-8A5D-2A941BED33DB}" destId="{11A99BE2-AA30-40AB-8AC4-9906CA2B2E3A}" srcOrd="0" destOrd="0" presId="urn:microsoft.com/office/officeart/2005/8/layout/vList6"/>
    <dgm:cxn modelId="{54F1F1F9-245B-4CBB-9DB4-69F4C4DD379C}" type="presParOf" srcId="{37150D2C-7D59-4928-8A5D-2A941BED33DB}" destId="{E430D314-2194-4DFD-B3A1-2BE111124A98}" srcOrd="1" destOrd="0" presId="urn:microsoft.com/office/officeart/2005/8/layout/vList6"/>
    <dgm:cxn modelId="{A7EF00E1-5F53-4C0A-AC97-F5213F2CC1E5}" type="presParOf" srcId="{6BDBEE8C-CDC0-4EE3-8F37-765AFF3C7C33}" destId="{7F793EF1-9DA2-46FA-A4C7-6C96E54683DD}" srcOrd="9" destOrd="0" presId="urn:microsoft.com/office/officeart/2005/8/layout/vList6"/>
    <dgm:cxn modelId="{1CEFCD16-8060-4BCB-8C51-E37DB3A7F800}" type="presParOf" srcId="{6BDBEE8C-CDC0-4EE3-8F37-765AFF3C7C33}" destId="{F140A2A3-CBC2-47BF-BFEE-E13F6CE77E47}" srcOrd="10" destOrd="0" presId="urn:microsoft.com/office/officeart/2005/8/layout/vList6"/>
    <dgm:cxn modelId="{5255E502-9F3F-461B-A806-F37459CF94C9}" type="presParOf" srcId="{F140A2A3-CBC2-47BF-BFEE-E13F6CE77E47}" destId="{BFE0C48F-2C34-42A0-9128-2044C0039D69}" srcOrd="0" destOrd="0" presId="urn:microsoft.com/office/officeart/2005/8/layout/vList6"/>
    <dgm:cxn modelId="{54B87F17-51EA-4FE5-B1AA-CEE6111081CA}" type="presParOf" srcId="{F140A2A3-CBC2-47BF-BFEE-E13F6CE77E47}" destId="{1A02B8BE-87D2-4B79-B838-FEE44687A672}"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7E2AC7-1A8F-465E-A424-3D9C72DFC98A}"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IN"/>
        </a:p>
      </dgm:t>
    </dgm:pt>
    <dgm:pt modelId="{F2374C7D-3FD5-4E57-BF9B-4EAE99261AE3}">
      <dgm:prSet phldrT="[Text]" custT="1"/>
      <dgm:spPr/>
      <dgm:t>
        <a:bodyPr/>
        <a:lstStyle/>
        <a:p>
          <a:pPr>
            <a:buNone/>
          </a:pPr>
          <a:r>
            <a:rPr lang="en-US" sz="2000" b="0" i="0" u="none" dirty="0">
              <a:latin typeface="Times New Roman" panose="02020603050405020304" pitchFamily="18" charset="0"/>
              <a:cs typeface="Times New Roman" panose="02020603050405020304" pitchFamily="18" charset="0"/>
            </a:rPr>
            <a:t>Bringing various cost-saving approaches by reducing overhead costs associated with the procurement of food and disposal fees </a:t>
          </a:r>
          <a:r>
            <a:rPr lang="en-IN" sz="2000" b="0" i="0" u="none" dirty="0">
              <a:latin typeface="Times New Roman" panose="02020603050405020304" pitchFamily="18" charset="0"/>
              <a:cs typeface="Times New Roman" panose="02020603050405020304" pitchFamily="18" charset="0"/>
            </a:rPr>
            <a:t>(Read and Muth 2021)</a:t>
          </a:r>
          <a:r>
            <a:rPr lang="en-US" sz="2000" b="0" i="0" u="none" dirty="0">
              <a:latin typeface="Times New Roman" panose="02020603050405020304" pitchFamily="18" charset="0"/>
              <a:cs typeface="Times New Roman" panose="02020603050405020304" pitchFamily="18" charset="0"/>
            </a:rPr>
            <a:t>.</a:t>
          </a:r>
        </a:p>
      </dgm:t>
    </dgm:pt>
    <dgm:pt modelId="{560394A4-719D-4F6B-8251-BE7E3A891A81}" type="parTrans" cxnId="{6BC76CDC-A506-43F9-8E78-DEC460381008}">
      <dgm:prSet/>
      <dgm:spPr/>
      <dgm:t>
        <a:bodyPr/>
        <a:lstStyle/>
        <a:p>
          <a:endParaRPr lang="en-IN"/>
        </a:p>
      </dgm:t>
    </dgm:pt>
    <dgm:pt modelId="{965C76FE-1EF2-4226-A3BC-D1935DCEC425}" type="sibTrans" cxnId="{6BC76CDC-A506-43F9-8E78-DEC460381008}">
      <dgm:prSet/>
      <dgm:spPr/>
      <dgm:t>
        <a:bodyPr/>
        <a:lstStyle/>
        <a:p>
          <a:endParaRPr lang="en-IN"/>
        </a:p>
      </dgm:t>
    </dgm:pt>
    <dgm:pt modelId="{068262D3-BDA7-4869-959C-D5B164F8EE67}">
      <dgm:prSet phldrT="[Text]" custT="1"/>
      <dgm:spPr/>
      <dgm:t>
        <a:bodyPr/>
        <a:lstStyle/>
        <a:p>
          <a:pPr>
            <a:buNone/>
          </a:pPr>
          <a:r>
            <a:rPr lang="en-US" sz="2000" b="0" i="0" u="none" dirty="0">
              <a:latin typeface="Times New Roman" panose="02020603050405020304" pitchFamily="18" charset="0"/>
              <a:cs typeface="Times New Roman" panose="02020603050405020304" pitchFamily="18" charset="0"/>
            </a:rPr>
            <a:t>Implementation cost associated with food waste management is mainly due to providing proper training to the staff, alongside integrating relevant practices in place </a:t>
          </a:r>
          <a:r>
            <a:rPr lang="en-IN" sz="2000" b="0" i="0" u="none" dirty="0">
              <a:latin typeface="Times New Roman" panose="02020603050405020304" pitchFamily="18" charset="0"/>
              <a:cs typeface="Times New Roman" panose="02020603050405020304" pitchFamily="18" charset="0"/>
            </a:rPr>
            <a:t>(Tsolakis et al. 2023)</a:t>
          </a:r>
          <a:endParaRPr lang="en-IN" sz="2000" dirty="0">
            <a:latin typeface="Times New Roman" panose="02020603050405020304" pitchFamily="18" charset="0"/>
            <a:cs typeface="Times New Roman" panose="02020603050405020304" pitchFamily="18" charset="0"/>
          </a:endParaRPr>
        </a:p>
      </dgm:t>
    </dgm:pt>
    <dgm:pt modelId="{F77F79FC-7002-471E-B155-65A9FCBD5470}" type="parTrans" cxnId="{9DA8F842-30DC-4775-BBA3-C5098DE4817F}">
      <dgm:prSet/>
      <dgm:spPr/>
      <dgm:t>
        <a:bodyPr/>
        <a:lstStyle/>
        <a:p>
          <a:endParaRPr lang="en-IN"/>
        </a:p>
      </dgm:t>
    </dgm:pt>
    <dgm:pt modelId="{E972ACE6-F2F7-4C39-85E2-08A19A13B935}" type="sibTrans" cxnId="{9DA8F842-30DC-4775-BBA3-C5098DE4817F}">
      <dgm:prSet/>
      <dgm:spPr/>
      <dgm:t>
        <a:bodyPr/>
        <a:lstStyle/>
        <a:p>
          <a:endParaRPr lang="en-IN"/>
        </a:p>
      </dgm:t>
    </dgm:pt>
    <dgm:pt modelId="{6715A6A4-45F9-4048-9B12-D5E5953A43EB}">
      <dgm:prSet phldrT="[Text]" custT="1"/>
      <dgm:spPr/>
      <dgm:t>
        <a:bodyPr/>
        <a:lstStyle/>
        <a:p>
          <a:pPr>
            <a:buNone/>
          </a:pPr>
          <a:r>
            <a:rPr lang="en-US" sz="2000" b="0" i="0" u="none" dirty="0">
              <a:latin typeface="Times New Roman" panose="02020603050405020304" pitchFamily="18" charset="0"/>
              <a:cs typeface="Times New Roman" panose="02020603050405020304" pitchFamily="18" charset="0"/>
            </a:rPr>
            <a:t>A growing shift of various regulatory standards towards environmental regulations.</a:t>
          </a:r>
        </a:p>
        <a:p>
          <a:pPr>
            <a:buNone/>
          </a:pPr>
          <a:r>
            <a:rPr lang="en-US" sz="2000" b="0" i="0" u="none" dirty="0">
              <a:latin typeface="Times New Roman" panose="02020603050405020304" pitchFamily="18" charset="0"/>
              <a:cs typeface="Times New Roman" panose="02020603050405020304" pitchFamily="18" charset="0"/>
            </a:rPr>
            <a:t>Integration of the circular economy</a:t>
          </a:r>
          <a:endParaRPr lang="en-IN" sz="2000" dirty="0">
            <a:latin typeface="Times New Roman" panose="02020603050405020304" pitchFamily="18" charset="0"/>
            <a:cs typeface="Times New Roman" panose="02020603050405020304" pitchFamily="18" charset="0"/>
          </a:endParaRPr>
        </a:p>
      </dgm:t>
    </dgm:pt>
    <dgm:pt modelId="{7BE35CB1-3F11-4A06-BCF6-696358036718}" type="parTrans" cxnId="{EAC2B0F0-B651-4F9E-8485-5A2654A5D050}">
      <dgm:prSet/>
      <dgm:spPr/>
      <dgm:t>
        <a:bodyPr/>
        <a:lstStyle/>
        <a:p>
          <a:endParaRPr lang="en-IN"/>
        </a:p>
      </dgm:t>
    </dgm:pt>
    <dgm:pt modelId="{37A69B5D-F043-42AF-A990-F939989BFCB1}" type="sibTrans" cxnId="{EAC2B0F0-B651-4F9E-8485-5A2654A5D050}">
      <dgm:prSet/>
      <dgm:spPr/>
      <dgm:t>
        <a:bodyPr/>
        <a:lstStyle/>
        <a:p>
          <a:endParaRPr lang="en-IN"/>
        </a:p>
      </dgm:t>
    </dgm:pt>
    <dgm:pt modelId="{7004D98A-710B-4542-9C01-F360035AD039}">
      <dgm:prSet phldrT="[Text]" custT="1"/>
      <dgm:spPr/>
      <dgm:t>
        <a:bodyPr/>
        <a:lstStyle/>
        <a:p>
          <a:pPr>
            <a:buNone/>
          </a:pPr>
          <a:r>
            <a:rPr lang="en-US" sz="2000" b="0" i="0" u="none" dirty="0">
              <a:latin typeface="Times New Roman" panose="02020603050405020304" pitchFamily="18" charset="0"/>
              <a:cs typeface="Times New Roman" panose="02020603050405020304" pitchFamily="18" charset="0"/>
            </a:rPr>
            <a:t>Financial struggles will be more prominent among the smaller hotels</a:t>
          </a:r>
          <a:endParaRPr lang="en-IN" sz="2000" dirty="0">
            <a:latin typeface="Times New Roman" panose="02020603050405020304" pitchFamily="18" charset="0"/>
            <a:cs typeface="Times New Roman" panose="02020603050405020304" pitchFamily="18" charset="0"/>
          </a:endParaRPr>
        </a:p>
      </dgm:t>
    </dgm:pt>
    <dgm:pt modelId="{3713760D-E13A-493F-BA4E-D5CBAE418654}" type="parTrans" cxnId="{FD9522F1-AB1D-4F3B-A49A-01208FAE910E}">
      <dgm:prSet/>
      <dgm:spPr/>
      <dgm:t>
        <a:bodyPr/>
        <a:lstStyle/>
        <a:p>
          <a:endParaRPr lang="en-IN"/>
        </a:p>
      </dgm:t>
    </dgm:pt>
    <dgm:pt modelId="{EEC1F61D-3996-41BC-AD81-7B0DCE45CA52}" type="sibTrans" cxnId="{FD9522F1-AB1D-4F3B-A49A-01208FAE910E}">
      <dgm:prSet/>
      <dgm:spPr/>
      <dgm:t>
        <a:bodyPr/>
        <a:lstStyle/>
        <a:p>
          <a:endParaRPr lang="en-IN"/>
        </a:p>
      </dgm:t>
    </dgm:pt>
    <dgm:pt modelId="{A4EC38AC-638A-4850-9BD9-FBC0EBAEF7EF}" type="pres">
      <dgm:prSet presAssocID="{C17E2AC7-1A8F-465E-A424-3D9C72DFC98A}" presName="Name0" presStyleCnt="0">
        <dgm:presLayoutVars>
          <dgm:dir/>
          <dgm:resizeHandles val="exact"/>
        </dgm:presLayoutVars>
      </dgm:prSet>
      <dgm:spPr/>
    </dgm:pt>
    <dgm:pt modelId="{D3A728D0-259D-428F-B7F0-61418812EAC0}" type="pres">
      <dgm:prSet presAssocID="{F2374C7D-3FD5-4E57-BF9B-4EAE99261AE3}" presName="compNode" presStyleCnt="0"/>
      <dgm:spPr/>
    </dgm:pt>
    <dgm:pt modelId="{497B93FE-3702-4075-B0AD-874F8593266B}" type="pres">
      <dgm:prSet presAssocID="{F2374C7D-3FD5-4E57-BF9B-4EAE99261AE3}" presName="pictRect" presStyleLbl="node1" presStyleIdx="0" presStyleCnt="4" custLinFactNeighborX="-197" custLinFactNeighborY="-24190"/>
      <dgm:spPr>
        <a:blipFill rotWithShape="1">
          <a:blip xmlns:r="http://schemas.openxmlformats.org/officeDocument/2006/relationships" r:embed="rId1"/>
          <a:srcRect/>
          <a:stretch>
            <a:fillRect t="-24000" b="-24000"/>
          </a:stretch>
        </a:blipFill>
      </dgm:spPr>
    </dgm:pt>
    <dgm:pt modelId="{1A849875-4AC0-4696-A042-9E2E51054409}" type="pres">
      <dgm:prSet presAssocID="{F2374C7D-3FD5-4E57-BF9B-4EAE99261AE3}" presName="textRect" presStyleLbl="revTx" presStyleIdx="0" presStyleCnt="4" custScaleX="107057" custScaleY="268679" custLinFactNeighborY="35776">
        <dgm:presLayoutVars>
          <dgm:bulletEnabled val="1"/>
        </dgm:presLayoutVars>
      </dgm:prSet>
      <dgm:spPr/>
    </dgm:pt>
    <dgm:pt modelId="{E6EF8F40-62B7-473B-888F-DB8E1D1AE0F0}" type="pres">
      <dgm:prSet presAssocID="{965C76FE-1EF2-4226-A3BC-D1935DCEC425}" presName="sibTrans" presStyleLbl="sibTrans2D1" presStyleIdx="0" presStyleCnt="0"/>
      <dgm:spPr/>
    </dgm:pt>
    <dgm:pt modelId="{2821BB3E-D979-4E0B-89FB-827134F4F5A2}" type="pres">
      <dgm:prSet presAssocID="{068262D3-BDA7-4869-959C-D5B164F8EE67}" presName="compNode" presStyleCnt="0"/>
      <dgm:spPr/>
    </dgm:pt>
    <dgm:pt modelId="{FCAD9F72-61CA-48EB-A61A-62FBF70C2F24}" type="pres">
      <dgm:prSet presAssocID="{068262D3-BDA7-4869-959C-D5B164F8EE67}" presName="pictRect" presStyleLbl="node1" presStyleIdx="1" presStyleCnt="4" custLinFactNeighborX="-197" custLinFactNeighborY="-28909"/>
      <dgm:spPr>
        <a:blipFill rotWithShape="1">
          <a:blip xmlns:r="http://schemas.openxmlformats.org/officeDocument/2006/relationships" r:embed="rId2"/>
          <a:srcRect/>
          <a:stretch>
            <a:fillRect t="-21000" b="-21000"/>
          </a:stretch>
        </a:blipFill>
      </dgm:spPr>
    </dgm:pt>
    <dgm:pt modelId="{38EA849C-ACDE-4E6E-ACF4-A169C55A69FE}" type="pres">
      <dgm:prSet presAssocID="{068262D3-BDA7-4869-959C-D5B164F8EE67}" presName="textRect" presStyleLbl="revTx" presStyleIdx="1" presStyleCnt="4" custScaleX="116443" custScaleY="241583" custLinFactNeighborY="15624">
        <dgm:presLayoutVars>
          <dgm:bulletEnabled val="1"/>
        </dgm:presLayoutVars>
      </dgm:prSet>
      <dgm:spPr/>
    </dgm:pt>
    <dgm:pt modelId="{94076F00-856B-4786-B228-68C1550F0B31}" type="pres">
      <dgm:prSet presAssocID="{E972ACE6-F2F7-4C39-85E2-08A19A13B935}" presName="sibTrans" presStyleLbl="sibTrans2D1" presStyleIdx="0" presStyleCnt="0"/>
      <dgm:spPr/>
    </dgm:pt>
    <dgm:pt modelId="{E1CC514B-6F5E-4C94-AD09-7D048C3FFFF1}" type="pres">
      <dgm:prSet presAssocID="{6715A6A4-45F9-4048-9B12-D5E5953A43EB}" presName="compNode" presStyleCnt="0"/>
      <dgm:spPr/>
    </dgm:pt>
    <dgm:pt modelId="{7C105222-1360-4CB9-9998-8924F5AF6796}" type="pres">
      <dgm:prSet presAssocID="{6715A6A4-45F9-4048-9B12-D5E5953A43EB}" presName="pictRect" presStyleLbl="node1" presStyleIdx="2" presStyleCnt="4" custLinFactNeighborX="528" custLinFactNeighborY="-33645"/>
      <dgm:spPr>
        <a:blipFill rotWithShape="1">
          <a:blip xmlns:r="http://schemas.openxmlformats.org/officeDocument/2006/relationships" r:embed="rId3"/>
          <a:srcRect/>
          <a:stretch>
            <a:fillRect t="-21000" b="-21000"/>
          </a:stretch>
        </a:blipFill>
      </dgm:spPr>
    </dgm:pt>
    <dgm:pt modelId="{DB2B57C7-DE39-4271-BF94-066FB6030152}" type="pres">
      <dgm:prSet presAssocID="{6715A6A4-45F9-4048-9B12-D5E5953A43EB}" presName="textRect" presStyleLbl="revTx" presStyleIdx="2" presStyleCnt="4" custScaleY="214215">
        <dgm:presLayoutVars>
          <dgm:bulletEnabled val="1"/>
        </dgm:presLayoutVars>
      </dgm:prSet>
      <dgm:spPr/>
    </dgm:pt>
    <dgm:pt modelId="{E578FF35-04F3-4A16-AAB1-7B34215B731A}" type="pres">
      <dgm:prSet presAssocID="{37A69B5D-F043-42AF-A990-F939989BFCB1}" presName="sibTrans" presStyleLbl="sibTrans2D1" presStyleIdx="0" presStyleCnt="0"/>
      <dgm:spPr/>
    </dgm:pt>
    <dgm:pt modelId="{996B9305-F4A2-46E3-8706-81481724D557}" type="pres">
      <dgm:prSet presAssocID="{7004D98A-710B-4542-9C01-F360035AD039}" presName="compNode" presStyleCnt="0"/>
      <dgm:spPr/>
    </dgm:pt>
    <dgm:pt modelId="{0EA70E87-4CE2-4AFD-ADCD-B9324196729B}" type="pres">
      <dgm:prSet presAssocID="{7004D98A-710B-4542-9C01-F360035AD039}" presName="pictRect" presStyleLbl="node1" presStyleIdx="3" presStyleCnt="4" custLinFactNeighborY="-50072"/>
      <dgm:spPr>
        <a:blipFill rotWithShape="1">
          <a:blip xmlns:r="http://schemas.openxmlformats.org/officeDocument/2006/relationships" r:embed="rId4"/>
          <a:srcRect/>
          <a:stretch>
            <a:fillRect t="-23000" b="-23000"/>
          </a:stretch>
        </a:blipFill>
      </dgm:spPr>
    </dgm:pt>
    <dgm:pt modelId="{39DDDF7C-AE00-4A25-AC11-C6147148587C}" type="pres">
      <dgm:prSet presAssocID="{7004D98A-710B-4542-9C01-F360035AD039}" presName="textRect" presStyleLbl="revTx" presStyleIdx="3" presStyleCnt="4" custScaleY="222035" custLinFactNeighborY="7812">
        <dgm:presLayoutVars>
          <dgm:bulletEnabled val="1"/>
        </dgm:presLayoutVars>
      </dgm:prSet>
      <dgm:spPr/>
    </dgm:pt>
  </dgm:ptLst>
  <dgm:cxnLst>
    <dgm:cxn modelId="{BC987404-5A8A-47EC-BBBC-C6B283F24814}" type="presOf" srcId="{965C76FE-1EF2-4226-A3BC-D1935DCEC425}" destId="{E6EF8F40-62B7-473B-888F-DB8E1D1AE0F0}" srcOrd="0" destOrd="0" presId="urn:microsoft.com/office/officeart/2005/8/layout/pList1"/>
    <dgm:cxn modelId="{15C6EF0E-4E68-4136-8780-6CF970C93CDA}" type="presOf" srcId="{37A69B5D-F043-42AF-A990-F939989BFCB1}" destId="{E578FF35-04F3-4A16-AAB1-7B34215B731A}" srcOrd="0" destOrd="0" presId="urn:microsoft.com/office/officeart/2005/8/layout/pList1"/>
    <dgm:cxn modelId="{7A143C34-1C3E-4111-9613-737AA05B8161}" type="presOf" srcId="{7004D98A-710B-4542-9C01-F360035AD039}" destId="{39DDDF7C-AE00-4A25-AC11-C6147148587C}" srcOrd="0" destOrd="0" presId="urn:microsoft.com/office/officeart/2005/8/layout/pList1"/>
    <dgm:cxn modelId="{9FEBC862-CE5E-40E6-B642-C7D6B8BF681C}" type="presOf" srcId="{E972ACE6-F2F7-4C39-85E2-08A19A13B935}" destId="{94076F00-856B-4786-B228-68C1550F0B31}" srcOrd="0" destOrd="0" presId="urn:microsoft.com/office/officeart/2005/8/layout/pList1"/>
    <dgm:cxn modelId="{9DA8F842-30DC-4775-BBA3-C5098DE4817F}" srcId="{C17E2AC7-1A8F-465E-A424-3D9C72DFC98A}" destId="{068262D3-BDA7-4869-959C-D5B164F8EE67}" srcOrd="1" destOrd="0" parTransId="{F77F79FC-7002-471E-B155-65A9FCBD5470}" sibTransId="{E972ACE6-F2F7-4C39-85E2-08A19A13B935}"/>
    <dgm:cxn modelId="{FD849F63-F8C7-4755-9E21-233AF055466A}" type="presOf" srcId="{6715A6A4-45F9-4048-9B12-D5E5953A43EB}" destId="{DB2B57C7-DE39-4271-BF94-066FB6030152}" srcOrd="0" destOrd="0" presId="urn:microsoft.com/office/officeart/2005/8/layout/pList1"/>
    <dgm:cxn modelId="{A2B6725A-B56F-4D3F-A0DA-D89974194CF7}" type="presOf" srcId="{068262D3-BDA7-4869-959C-D5B164F8EE67}" destId="{38EA849C-ACDE-4E6E-ACF4-A169C55A69FE}" srcOrd="0" destOrd="0" presId="urn:microsoft.com/office/officeart/2005/8/layout/pList1"/>
    <dgm:cxn modelId="{DD4FE67A-A52D-4A44-8770-78F1A3CD4149}" type="presOf" srcId="{C17E2AC7-1A8F-465E-A424-3D9C72DFC98A}" destId="{A4EC38AC-638A-4850-9BD9-FBC0EBAEF7EF}" srcOrd="0" destOrd="0" presId="urn:microsoft.com/office/officeart/2005/8/layout/pList1"/>
    <dgm:cxn modelId="{9C4F4AD4-33A5-4D9D-9F95-4B07EED70186}" type="presOf" srcId="{F2374C7D-3FD5-4E57-BF9B-4EAE99261AE3}" destId="{1A849875-4AC0-4696-A042-9E2E51054409}" srcOrd="0" destOrd="0" presId="urn:microsoft.com/office/officeart/2005/8/layout/pList1"/>
    <dgm:cxn modelId="{6BC76CDC-A506-43F9-8E78-DEC460381008}" srcId="{C17E2AC7-1A8F-465E-A424-3D9C72DFC98A}" destId="{F2374C7D-3FD5-4E57-BF9B-4EAE99261AE3}" srcOrd="0" destOrd="0" parTransId="{560394A4-719D-4F6B-8251-BE7E3A891A81}" sibTransId="{965C76FE-1EF2-4226-A3BC-D1935DCEC425}"/>
    <dgm:cxn modelId="{EAC2B0F0-B651-4F9E-8485-5A2654A5D050}" srcId="{C17E2AC7-1A8F-465E-A424-3D9C72DFC98A}" destId="{6715A6A4-45F9-4048-9B12-D5E5953A43EB}" srcOrd="2" destOrd="0" parTransId="{7BE35CB1-3F11-4A06-BCF6-696358036718}" sibTransId="{37A69B5D-F043-42AF-A990-F939989BFCB1}"/>
    <dgm:cxn modelId="{FD9522F1-AB1D-4F3B-A49A-01208FAE910E}" srcId="{C17E2AC7-1A8F-465E-A424-3D9C72DFC98A}" destId="{7004D98A-710B-4542-9C01-F360035AD039}" srcOrd="3" destOrd="0" parTransId="{3713760D-E13A-493F-BA4E-D5CBAE418654}" sibTransId="{EEC1F61D-3996-41BC-AD81-7B0DCE45CA52}"/>
    <dgm:cxn modelId="{235261A4-EB80-4D6D-A042-4364182263B3}" type="presParOf" srcId="{A4EC38AC-638A-4850-9BD9-FBC0EBAEF7EF}" destId="{D3A728D0-259D-428F-B7F0-61418812EAC0}" srcOrd="0" destOrd="0" presId="urn:microsoft.com/office/officeart/2005/8/layout/pList1"/>
    <dgm:cxn modelId="{8E07A6EA-7B3D-4AAF-BBC2-82A81CBF4B79}" type="presParOf" srcId="{D3A728D0-259D-428F-B7F0-61418812EAC0}" destId="{497B93FE-3702-4075-B0AD-874F8593266B}" srcOrd="0" destOrd="0" presId="urn:microsoft.com/office/officeart/2005/8/layout/pList1"/>
    <dgm:cxn modelId="{873C3832-2D31-4910-BC38-A0CB1302DE18}" type="presParOf" srcId="{D3A728D0-259D-428F-B7F0-61418812EAC0}" destId="{1A849875-4AC0-4696-A042-9E2E51054409}" srcOrd="1" destOrd="0" presId="urn:microsoft.com/office/officeart/2005/8/layout/pList1"/>
    <dgm:cxn modelId="{0B094BD1-576A-4661-993C-0EC6ACDE1EC3}" type="presParOf" srcId="{A4EC38AC-638A-4850-9BD9-FBC0EBAEF7EF}" destId="{E6EF8F40-62B7-473B-888F-DB8E1D1AE0F0}" srcOrd="1" destOrd="0" presId="urn:microsoft.com/office/officeart/2005/8/layout/pList1"/>
    <dgm:cxn modelId="{1E748FF8-B79D-4CB6-BE29-FD23980737C2}" type="presParOf" srcId="{A4EC38AC-638A-4850-9BD9-FBC0EBAEF7EF}" destId="{2821BB3E-D979-4E0B-89FB-827134F4F5A2}" srcOrd="2" destOrd="0" presId="urn:microsoft.com/office/officeart/2005/8/layout/pList1"/>
    <dgm:cxn modelId="{FED107B4-75B9-4409-B261-817ECA36F367}" type="presParOf" srcId="{2821BB3E-D979-4E0B-89FB-827134F4F5A2}" destId="{FCAD9F72-61CA-48EB-A61A-62FBF70C2F24}" srcOrd="0" destOrd="0" presId="urn:microsoft.com/office/officeart/2005/8/layout/pList1"/>
    <dgm:cxn modelId="{46B7F21E-7000-43F7-800D-A993F97D7A91}" type="presParOf" srcId="{2821BB3E-D979-4E0B-89FB-827134F4F5A2}" destId="{38EA849C-ACDE-4E6E-ACF4-A169C55A69FE}" srcOrd="1" destOrd="0" presId="urn:microsoft.com/office/officeart/2005/8/layout/pList1"/>
    <dgm:cxn modelId="{9D4867A3-6527-4577-B150-589DCA4D508F}" type="presParOf" srcId="{A4EC38AC-638A-4850-9BD9-FBC0EBAEF7EF}" destId="{94076F00-856B-4786-B228-68C1550F0B31}" srcOrd="3" destOrd="0" presId="urn:microsoft.com/office/officeart/2005/8/layout/pList1"/>
    <dgm:cxn modelId="{76460393-8C44-4F1F-A7B5-079BF786B57E}" type="presParOf" srcId="{A4EC38AC-638A-4850-9BD9-FBC0EBAEF7EF}" destId="{E1CC514B-6F5E-4C94-AD09-7D048C3FFFF1}" srcOrd="4" destOrd="0" presId="urn:microsoft.com/office/officeart/2005/8/layout/pList1"/>
    <dgm:cxn modelId="{C64DEEA2-0EEE-4C3D-8CD4-8A69B23252AC}" type="presParOf" srcId="{E1CC514B-6F5E-4C94-AD09-7D048C3FFFF1}" destId="{7C105222-1360-4CB9-9998-8924F5AF6796}" srcOrd="0" destOrd="0" presId="urn:microsoft.com/office/officeart/2005/8/layout/pList1"/>
    <dgm:cxn modelId="{2CBBB772-0F57-43D7-A455-20E3834E6701}" type="presParOf" srcId="{E1CC514B-6F5E-4C94-AD09-7D048C3FFFF1}" destId="{DB2B57C7-DE39-4271-BF94-066FB6030152}" srcOrd="1" destOrd="0" presId="urn:microsoft.com/office/officeart/2005/8/layout/pList1"/>
    <dgm:cxn modelId="{B8A9175F-064B-41FB-84D0-1E550A604263}" type="presParOf" srcId="{A4EC38AC-638A-4850-9BD9-FBC0EBAEF7EF}" destId="{E578FF35-04F3-4A16-AAB1-7B34215B731A}" srcOrd="5" destOrd="0" presId="urn:microsoft.com/office/officeart/2005/8/layout/pList1"/>
    <dgm:cxn modelId="{59D09F41-1887-43A5-9601-2F4F6A5DDE2C}" type="presParOf" srcId="{A4EC38AC-638A-4850-9BD9-FBC0EBAEF7EF}" destId="{996B9305-F4A2-46E3-8706-81481724D557}" srcOrd="6" destOrd="0" presId="urn:microsoft.com/office/officeart/2005/8/layout/pList1"/>
    <dgm:cxn modelId="{FCFEECD6-F928-45EC-855F-F9B4D8FD1CF5}" type="presParOf" srcId="{996B9305-F4A2-46E3-8706-81481724D557}" destId="{0EA70E87-4CE2-4AFD-ADCD-B9324196729B}" srcOrd="0" destOrd="0" presId="urn:microsoft.com/office/officeart/2005/8/layout/pList1"/>
    <dgm:cxn modelId="{A5A82DAF-CE10-4601-9812-FEEE2EEBADE9}" type="presParOf" srcId="{996B9305-F4A2-46E3-8706-81481724D557}" destId="{39DDDF7C-AE00-4A25-AC11-C6147148587C}"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DFD00-24B7-4015-8F74-EBA116E2FE66}">
      <dsp:nvSpPr>
        <dsp:cNvPr id="0" name=""/>
        <dsp:cNvSpPr/>
      </dsp:nvSpPr>
      <dsp:spPr>
        <a:xfrm>
          <a:off x="1785" y="1547885"/>
          <a:ext cx="1516833" cy="758416"/>
        </a:xfrm>
        <a:prstGeom prst="roundRect">
          <a:avLst>
            <a:gd name="adj" fmla="val 10000"/>
          </a:avLst>
        </a:prstGeom>
        <a:gradFill rotWithShape="0">
          <a:gsLst>
            <a:gs pos="0">
              <a:schemeClr val="accent1">
                <a:hueOff val="0"/>
                <a:satOff val="0"/>
                <a:lumOff val="0"/>
                <a:alphaOff val="0"/>
                <a:tint val="65000"/>
                <a:shade val="92000"/>
                <a:satMod val="130000"/>
              </a:schemeClr>
            </a:gs>
            <a:gs pos="45000">
              <a:schemeClr val="accent1">
                <a:hueOff val="0"/>
                <a:satOff val="0"/>
                <a:lumOff val="0"/>
                <a:alphaOff val="0"/>
                <a:tint val="60000"/>
                <a:shade val="99000"/>
                <a:satMod val="120000"/>
              </a:schemeClr>
            </a:gs>
            <a:gs pos="100000">
              <a:schemeClr val="accen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IN" sz="1700" kern="1200" dirty="0"/>
            <a:t>Secondary Sources</a:t>
          </a:r>
        </a:p>
      </dsp:txBody>
      <dsp:txXfrm>
        <a:off x="23998" y="1570098"/>
        <a:ext cx="1472407" cy="713990"/>
      </dsp:txXfrm>
    </dsp:sp>
    <dsp:sp modelId="{B6DFC07D-D036-4F5F-958C-52212020310D}">
      <dsp:nvSpPr>
        <dsp:cNvPr id="0" name=""/>
        <dsp:cNvSpPr/>
      </dsp:nvSpPr>
      <dsp:spPr>
        <a:xfrm rot="18289469">
          <a:off x="1290755" y="1473294"/>
          <a:ext cx="1062460" cy="35419"/>
        </a:xfrm>
        <a:custGeom>
          <a:avLst/>
          <a:gdLst/>
          <a:ahLst/>
          <a:cxnLst/>
          <a:rect l="0" t="0" r="0" b="0"/>
          <a:pathLst>
            <a:path>
              <a:moveTo>
                <a:pt x="0" y="17709"/>
              </a:moveTo>
              <a:lnTo>
                <a:pt x="1062460" y="17709"/>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1795424" y="1464442"/>
        <a:ext cx="53123" cy="53123"/>
      </dsp:txXfrm>
    </dsp:sp>
    <dsp:sp modelId="{57FB1F45-E84D-4775-9243-D1B24EF87EA4}">
      <dsp:nvSpPr>
        <dsp:cNvPr id="0" name=""/>
        <dsp:cNvSpPr/>
      </dsp:nvSpPr>
      <dsp:spPr>
        <a:xfrm>
          <a:off x="2125352" y="675706"/>
          <a:ext cx="1516833" cy="758416"/>
        </a:xfrm>
        <a:prstGeom prst="roundRect">
          <a:avLst>
            <a:gd name="adj" fmla="val 10000"/>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IN" sz="1700" kern="1200" dirty="0"/>
            <a:t>Google Scholar </a:t>
          </a:r>
        </a:p>
      </dsp:txBody>
      <dsp:txXfrm>
        <a:off x="2147565" y="697919"/>
        <a:ext cx="1472407" cy="713990"/>
      </dsp:txXfrm>
    </dsp:sp>
    <dsp:sp modelId="{DAF96A67-BAC6-41A3-B27C-8DBDE3E0FAA0}">
      <dsp:nvSpPr>
        <dsp:cNvPr id="0" name=""/>
        <dsp:cNvSpPr/>
      </dsp:nvSpPr>
      <dsp:spPr>
        <a:xfrm rot="19457599">
          <a:off x="3571955" y="819159"/>
          <a:ext cx="747194" cy="35419"/>
        </a:xfrm>
        <a:custGeom>
          <a:avLst/>
          <a:gdLst/>
          <a:ahLst/>
          <a:cxnLst/>
          <a:rect l="0" t="0" r="0" b="0"/>
          <a:pathLst>
            <a:path>
              <a:moveTo>
                <a:pt x="0" y="17709"/>
              </a:moveTo>
              <a:lnTo>
                <a:pt x="747194" y="17709"/>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926873" y="818189"/>
        <a:ext cx="37359" cy="37359"/>
      </dsp:txXfrm>
    </dsp:sp>
    <dsp:sp modelId="{BFF3C7D4-BDFC-481D-9C31-12834786C907}">
      <dsp:nvSpPr>
        <dsp:cNvPr id="0" name=""/>
        <dsp:cNvSpPr/>
      </dsp:nvSpPr>
      <dsp:spPr>
        <a:xfrm>
          <a:off x="4248919" y="239616"/>
          <a:ext cx="1516833" cy="758416"/>
        </a:xfrm>
        <a:prstGeom prst="roundRect">
          <a:avLst>
            <a:gd name="adj" fmla="val 10000"/>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IN" sz="1700" kern="1200" dirty="0"/>
            <a:t>Peer-Reviewed Journals and Articles</a:t>
          </a:r>
        </a:p>
      </dsp:txBody>
      <dsp:txXfrm>
        <a:off x="4271132" y="261829"/>
        <a:ext cx="1472407" cy="713990"/>
      </dsp:txXfrm>
    </dsp:sp>
    <dsp:sp modelId="{7E6149F4-24E0-4089-A78B-C9A7A5C4CDF5}">
      <dsp:nvSpPr>
        <dsp:cNvPr id="0" name=""/>
        <dsp:cNvSpPr/>
      </dsp:nvSpPr>
      <dsp:spPr>
        <a:xfrm rot="2142401">
          <a:off x="3571955" y="1255249"/>
          <a:ext cx="747194" cy="35419"/>
        </a:xfrm>
        <a:custGeom>
          <a:avLst/>
          <a:gdLst/>
          <a:ahLst/>
          <a:cxnLst/>
          <a:rect l="0" t="0" r="0" b="0"/>
          <a:pathLst>
            <a:path>
              <a:moveTo>
                <a:pt x="0" y="17709"/>
              </a:moveTo>
              <a:lnTo>
                <a:pt x="747194" y="17709"/>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926873" y="1254279"/>
        <a:ext cx="37359" cy="37359"/>
      </dsp:txXfrm>
    </dsp:sp>
    <dsp:sp modelId="{C798DD4E-C159-4A0F-9594-ACE93ADAE6C4}">
      <dsp:nvSpPr>
        <dsp:cNvPr id="0" name=""/>
        <dsp:cNvSpPr/>
      </dsp:nvSpPr>
      <dsp:spPr>
        <a:xfrm>
          <a:off x="4248919" y="1111795"/>
          <a:ext cx="1516833" cy="758416"/>
        </a:xfrm>
        <a:prstGeom prst="roundRect">
          <a:avLst>
            <a:gd name="adj" fmla="val 10000"/>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IN" sz="1700" kern="1200" dirty="0"/>
            <a:t>E-Books</a:t>
          </a:r>
        </a:p>
      </dsp:txBody>
      <dsp:txXfrm>
        <a:off x="4271132" y="1134008"/>
        <a:ext cx="1472407" cy="713990"/>
      </dsp:txXfrm>
    </dsp:sp>
    <dsp:sp modelId="{33F2C9A9-109B-4CD5-9F66-F95BECDB5B86}">
      <dsp:nvSpPr>
        <dsp:cNvPr id="0" name=""/>
        <dsp:cNvSpPr/>
      </dsp:nvSpPr>
      <dsp:spPr>
        <a:xfrm rot="3310531">
          <a:off x="1290755" y="2345473"/>
          <a:ext cx="1062460" cy="35419"/>
        </a:xfrm>
        <a:custGeom>
          <a:avLst/>
          <a:gdLst/>
          <a:ahLst/>
          <a:cxnLst/>
          <a:rect l="0" t="0" r="0" b="0"/>
          <a:pathLst>
            <a:path>
              <a:moveTo>
                <a:pt x="0" y="17709"/>
              </a:moveTo>
              <a:lnTo>
                <a:pt x="1062460" y="17709"/>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1795424" y="2336622"/>
        <a:ext cx="53123" cy="53123"/>
      </dsp:txXfrm>
    </dsp:sp>
    <dsp:sp modelId="{961EE9C1-C29E-49C4-B885-B19EA3165E6D}">
      <dsp:nvSpPr>
        <dsp:cNvPr id="0" name=""/>
        <dsp:cNvSpPr/>
      </dsp:nvSpPr>
      <dsp:spPr>
        <a:xfrm>
          <a:off x="2125352" y="2420064"/>
          <a:ext cx="1516833" cy="758416"/>
        </a:xfrm>
        <a:prstGeom prst="roundRect">
          <a:avLst>
            <a:gd name="adj" fmla="val 10000"/>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IN" sz="1700" kern="1200" dirty="0"/>
            <a:t>Online Platforms</a:t>
          </a:r>
        </a:p>
      </dsp:txBody>
      <dsp:txXfrm>
        <a:off x="2147565" y="2442277"/>
        <a:ext cx="1472407" cy="713990"/>
      </dsp:txXfrm>
    </dsp:sp>
    <dsp:sp modelId="{8D67AD47-F9A2-440B-B82E-6C9C10C0B3A7}">
      <dsp:nvSpPr>
        <dsp:cNvPr id="0" name=""/>
        <dsp:cNvSpPr/>
      </dsp:nvSpPr>
      <dsp:spPr>
        <a:xfrm rot="19457599">
          <a:off x="3571955" y="2563518"/>
          <a:ext cx="747194" cy="35419"/>
        </a:xfrm>
        <a:custGeom>
          <a:avLst/>
          <a:gdLst/>
          <a:ahLst/>
          <a:cxnLst/>
          <a:rect l="0" t="0" r="0" b="0"/>
          <a:pathLst>
            <a:path>
              <a:moveTo>
                <a:pt x="0" y="17709"/>
              </a:moveTo>
              <a:lnTo>
                <a:pt x="747194" y="17709"/>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926873" y="2562548"/>
        <a:ext cx="37359" cy="37359"/>
      </dsp:txXfrm>
    </dsp:sp>
    <dsp:sp modelId="{60F68B93-C612-4607-BE2A-0881AE12647C}">
      <dsp:nvSpPr>
        <dsp:cNvPr id="0" name=""/>
        <dsp:cNvSpPr/>
      </dsp:nvSpPr>
      <dsp:spPr>
        <a:xfrm>
          <a:off x="4248919" y="1983975"/>
          <a:ext cx="1516833" cy="758416"/>
        </a:xfrm>
        <a:prstGeom prst="roundRect">
          <a:avLst>
            <a:gd name="adj" fmla="val 10000"/>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IN" sz="1700" kern="1200" dirty="0"/>
            <a:t>News Articles</a:t>
          </a:r>
        </a:p>
      </dsp:txBody>
      <dsp:txXfrm>
        <a:off x="4271132" y="2006188"/>
        <a:ext cx="1472407" cy="713990"/>
      </dsp:txXfrm>
    </dsp:sp>
    <dsp:sp modelId="{278460B3-1816-489E-8445-6B0C7D794B9A}">
      <dsp:nvSpPr>
        <dsp:cNvPr id="0" name=""/>
        <dsp:cNvSpPr/>
      </dsp:nvSpPr>
      <dsp:spPr>
        <a:xfrm rot="2142401">
          <a:off x="3571955" y="2999608"/>
          <a:ext cx="747194" cy="35419"/>
        </a:xfrm>
        <a:custGeom>
          <a:avLst/>
          <a:gdLst/>
          <a:ahLst/>
          <a:cxnLst/>
          <a:rect l="0" t="0" r="0" b="0"/>
          <a:pathLst>
            <a:path>
              <a:moveTo>
                <a:pt x="0" y="17709"/>
              </a:moveTo>
              <a:lnTo>
                <a:pt x="747194" y="17709"/>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926873" y="2998638"/>
        <a:ext cx="37359" cy="37359"/>
      </dsp:txXfrm>
    </dsp:sp>
    <dsp:sp modelId="{B6BD5388-3DAC-41B3-9115-6E85DC09765A}">
      <dsp:nvSpPr>
        <dsp:cNvPr id="0" name=""/>
        <dsp:cNvSpPr/>
      </dsp:nvSpPr>
      <dsp:spPr>
        <a:xfrm>
          <a:off x="4248919" y="2856154"/>
          <a:ext cx="1516833" cy="758416"/>
        </a:xfrm>
        <a:prstGeom prst="roundRect">
          <a:avLst>
            <a:gd name="adj" fmla="val 10000"/>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IN" sz="1700" kern="1200" dirty="0"/>
            <a:t>Government or Industry Reports</a:t>
          </a:r>
        </a:p>
      </dsp:txBody>
      <dsp:txXfrm>
        <a:off x="4271132" y="2878367"/>
        <a:ext cx="1472407" cy="7139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9059E-26B4-40D1-A7E6-7EB5888B678F}">
      <dsp:nvSpPr>
        <dsp:cNvPr id="0" name=""/>
        <dsp:cNvSpPr/>
      </dsp:nvSpPr>
      <dsp:spPr>
        <a:xfrm>
          <a:off x="4023360" y="459"/>
          <a:ext cx="6035040" cy="578441"/>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just" defTabSz="488950">
            <a:lnSpc>
              <a:spcPct val="100000"/>
            </a:lnSpc>
            <a:spcBef>
              <a:spcPct val="0"/>
            </a:spcBef>
            <a:spcAft>
              <a:spcPct val="15000"/>
            </a:spcAft>
            <a:buFont typeface="Arial" panose="020B0604020202020204" pitchFamily="34" charset="0"/>
            <a:buChar char="•"/>
          </a:pPr>
          <a:r>
            <a:rPr lang="en-US" sz="1100" kern="1200" dirty="0">
              <a:latin typeface="Times New Roman" panose="02020603050405020304" pitchFamily="18" charset="0"/>
              <a:cs typeface="Times New Roman" panose="02020603050405020304" pitchFamily="18" charset="0"/>
            </a:rPr>
            <a:t>Absence of any food waste related standards or laws</a:t>
          </a:r>
          <a:endParaRPr lang="en-IN" sz="1100" kern="1200" dirty="0">
            <a:latin typeface="Times New Roman" panose="02020603050405020304" pitchFamily="18" charset="0"/>
            <a:cs typeface="Times New Roman" panose="02020603050405020304" pitchFamily="18" charset="0"/>
          </a:endParaRPr>
        </a:p>
        <a:p>
          <a:pPr marL="57150" lvl="1" indent="-57150" algn="just" defTabSz="488950">
            <a:lnSpc>
              <a:spcPct val="100000"/>
            </a:lnSpc>
            <a:spcBef>
              <a:spcPct val="0"/>
            </a:spcBef>
            <a:spcAft>
              <a:spcPct val="15000"/>
            </a:spcAft>
            <a:buFont typeface="Arial" panose="020B0604020202020204" pitchFamily="34" charset="0"/>
            <a:buChar char="•"/>
          </a:pPr>
          <a:r>
            <a:rPr lang="en-US" sz="1100" b="0" i="0" u="none" kern="1200" dirty="0">
              <a:latin typeface="Times New Roman" panose="02020603050405020304" pitchFamily="18" charset="0"/>
              <a:cs typeface="Times New Roman" panose="02020603050405020304" pitchFamily="18" charset="0"/>
            </a:rPr>
            <a:t>Waste and Resources Action </a:t>
          </a:r>
          <a:r>
            <a:rPr lang="en-US" sz="1100" b="0" i="0" u="none" kern="1200" dirty="0" err="1">
              <a:latin typeface="Times New Roman" panose="02020603050405020304" pitchFamily="18" charset="0"/>
              <a:cs typeface="Times New Roman" panose="02020603050405020304" pitchFamily="18" charset="0"/>
            </a:rPr>
            <a:t>Programme</a:t>
          </a:r>
          <a:r>
            <a:rPr lang="en-US" sz="1100" b="0" i="0" u="none" kern="1200" dirty="0">
              <a:latin typeface="Times New Roman" panose="02020603050405020304" pitchFamily="18" charset="0"/>
              <a:cs typeface="Times New Roman" panose="02020603050405020304" pitchFamily="18" charset="0"/>
            </a:rPr>
            <a:t> (WRAP) focused on food donation and waste management</a:t>
          </a:r>
          <a:endParaRPr lang="en-IN" sz="1100" kern="1200" dirty="0">
            <a:latin typeface="Times New Roman" panose="02020603050405020304" pitchFamily="18" charset="0"/>
            <a:cs typeface="Times New Roman" panose="02020603050405020304" pitchFamily="18" charset="0"/>
          </a:endParaRPr>
        </a:p>
        <a:p>
          <a:pPr marL="57150" lvl="1" indent="-57150" algn="l" defTabSz="444500">
            <a:lnSpc>
              <a:spcPct val="90000"/>
            </a:lnSpc>
            <a:spcBef>
              <a:spcPct val="0"/>
            </a:spcBef>
            <a:spcAft>
              <a:spcPct val="15000"/>
            </a:spcAft>
            <a:buNone/>
          </a:pPr>
          <a:endParaRPr lang="en-IN" sz="1000" kern="1200" dirty="0">
            <a:latin typeface="Times New Roman" panose="02020603050405020304" pitchFamily="18" charset="0"/>
            <a:cs typeface="Times New Roman" panose="02020603050405020304" pitchFamily="18" charset="0"/>
          </a:endParaRPr>
        </a:p>
      </dsp:txBody>
      <dsp:txXfrm>
        <a:off x="4023360" y="72764"/>
        <a:ext cx="5818125" cy="433831"/>
      </dsp:txXfrm>
    </dsp:sp>
    <dsp:sp modelId="{265B059B-573C-4614-893B-F3FF906D0F2A}">
      <dsp:nvSpPr>
        <dsp:cNvPr id="0" name=""/>
        <dsp:cNvSpPr/>
      </dsp:nvSpPr>
      <dsp:spPr>
        <a:xfrm>
          <a:off x="0" y="459"/>
          <a:ext cx="4023360" cy="578441"/>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IN" sz="3000" kern="1200" dirty="0"/>
            <a:t>Political</a:t>
          </a:r>
        </a:p>
      </dsp:txBody>
      <dsp:txXfrm>
        <a:off x="28237" y="28696"/>
        <a:ext cx="3966886" cy="521967"/>
      </dsp:txXfrm>
    </dsp:sp>
    <dsp:sp modelId="{111A253A-6E64-42A5-90D0-8B2B02B5FF7A}">
      <dsp:nvSpPr>
        <dsp:cNvPr id="0" name=""/>
        <dsp:cNvSpPr/>
      </dsp:nvSpPr>
      <dsp:spPr>
        <a:xfrm>
          <a:off x="4023360" y="636744"/>
          <a:ext cx="6035040" cy="578441"/>
        </a:xfrm>
        <a:prstGeom prst="rightArrow">
          <a:avLst>
            <a:gd name="adj1" fmla="val 75000"/>
            <a:gd name="adj2" fmla="val 5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350" tIns="6350" rIns="6350" bIns="6350" numCol="1" spcCol="1270" anchor="t" anchorCtr="0">
          <a:noAutofit/>
        </a:bodyPr>
        <a:lstStyle/>
        <a:p>
          <a:pPr marL="57150" lvl="1" indent="-57150" algn="l" defTabSz="444500">
            <a:lnSpc>
              <a:spcPct val="90000"/>
            </a:lnSpc>
            <a:spcBef>
              <a:spcPct val="0"/>
            </a:spcBef>
            <a:spcAft>
              <a:spcPct val="15000"/>
            </a:spcAft>
            <a:buChar char="•"/>
          </a:pPr>
          <a:endParaRPr lang="en-IN" sz="1000" kern="1200" dirty="0">
            <a:latin typeface="Times New Roman" panose="02020603050405020304" pitchFamily="18" charset="0"/>
            <a:cs typeface="Times New Roman" panose="02020603050405020304" pitchFamily="18" charset="0"/>
          </a:endParaRPr>
        </a:p>
        <a:p>
          <a:pPr marL="57150" lvl="1" indent="-57150" algn="l" defTabSz="488950">
            <a:lnSpc>
              <a:spcPct val="90000"/>
            </a:lnSpc>
            <a:spcBef>
              <a:spcPct val="0"/>
            </a:spcBef>
            <a:spcAft>
              <a:spcPct val="15000"/>
            </a:spcAft>
            <a:buChar char="•"/>
          </a:pPr>
          <a:r>
            <a:rPr lang="en-IN" sz="1100" kern="1200" dirty="0">
              <a:latin typeface="Times New Roman" panose="02020603050405020304" pitchFamily="18" charset="0"/>
              <a:cs typeface="Times New Roman" panose="02020603050405020304" pitchFamily="18" charset="0"/>
            </a:rPr>
            <a:t>Slow economic growth reduces margins for hotels to invest towards food waste management tools</a:t>
          </a:r>
        </a:p>
      </dsp:txBody>
      <dsp:txXfrm>
        <a:off x="4023360" y="709049"/>
        <a:ext cx="5818125" cy="433831"/>
      </dsp:txXfrm>
    </dsp:sp>
    <dsp:sp modelId="{CB79FA49-5959-4F14-942E-F243A1F5D28E}">
      <dsp:nvSpPr>
        <dsp:cNvPr id="0" name=""/>
        <dsp:cNvSpPr/>
      </dsp:nvSpPr>
      <dsp:spPr>
        <a:xfrm>
          <a:off x="0" y="636744"/>
          <a:ext cx="4023360" cy="578441"/>
        </a:xfrm>
        <a:prstGeom prst="roundRect">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IN" sz="3000" kern="1200" dirty="0"/>
            <a:t>Economic</a:t>
          </a:r>
        </a:p>
      </dsp:txBody>
      <dsp:txXfrm>
        <a:off x="28237" y="664981"/>
        <a:ext cx="3966886" cy="521967"/>
      </dsp:txXfrm>
    </dsp:sp>
    <dsp:sp modelId="{DB3F4F71-08BF-41CD-8A52-63D252C34FD4}">
      <dsp:nvSpPr>
        <dsp:cNvPr id="0" name=""/>
        <dsp:cNvSpPr/>
      </dsp:nvSpPr>
      <dsp:spPr>
        <a:xfrm>
          <a:off x="4023360" y="1273030"/>
          <a:ext cx="6035040" cy="578441"/>
        </a:xfrm>
        <a:prstGeom prst="rightArrow">
          <a:avLst>
            <a:gd name="adj1" fmla="val 75000"/>
            <a:gd name="adj2" fmla="val 5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Font typeface="Arial" panose="020B0604020202020204" pitchFamily="34" charset="0"/>
            <a:buChar char="•"/>
          </a:pPr>
          <a:r>
            <a:rPr lang="en-IN" sz="1100" kern="1200" dirty="0">
              <a:latin typeface="Times New Roman" panose="02020603050405020304" pitchFamily="18" charset="0"/>
              <a:cs typeface="Times New Roman" panose="02020603050405020304" pitchFamily="18" charset="0"/>
            </a:rPr>
            <a:t>Growth in consumer and market pressure for integrating traceability and transparency within food supply chain</a:t>
          </a:r>
        </a:p>
        <a:p>
          <a:pPr marL="57150" lvl="1" indent="-57150" algn="l" defTabSz="488950">
            <a:lnSpc>
              <a:spcPct val="90000"/>
            </a:lnSpc>
            <a:spcBef>
              <a:spcPct val="0"/>
            </a:spcBef>
            <a:spcAft>
              <a:spcPct val="15000"/>
            </a:spcAft>
            <a:buFont typeface="Arial" panose="020B0604020202020204" pitchFamily="34" charset="0"/>
            <a:buChar char="•"/>
          </a:pPr>
          <a:r>
            <a:rPr lang="en-IN" sz="1100" kern="1200" dirty="0">
              <a:latin typeface="Times New Roman" panose="02020603050405020304" pitchFamily="18" charset="0"/>
              <a:cs typeface="Times New Roman" panose="02020603050405020304" pitchFamily="18" charset="0"/>
            </a:rPr>
            <a:t>Growth in preference for sustainable hotel businesses</a:t>
          </a:r>
        </a:p>
      </dsp:txBody>
      <dsp:txXfrm>
        <a:off x="4023360" y="1345335"/>
        <a:ext cx="5818125" cy="433831"/>
      </dsp:txXfrm>
    </dsp:sp>
    <dsp:sp modelId="{CAFF7199-3249-4FC7-8BDC-B14714AB1E7A}">
      <dsp:nvSpPr>
        <dsp:cNvPr id="0" name=""/>
        <dsp:cNvSpPr/>
      </dsp:nvSpPr>
      <dsp:spPr>
        <a:xfrm>
          <a:off x="0" y="1273030"/>
          <a:ext cx="4023360" cy="578441"/>
        </a:xfrm>
        <a:prstGeom prst="roundRect">
          <a:avLst/>
        </a:prstGeom>
        <a:gradFill rotWithShape="0">
          <a:gsLst>
            <a:gs pos="0">
              <a:schemeClr val="accent4">
                <a:hueOff val="0"/>
                <a:satOff val="0"/>
                <a:lumOff val="0"/>
                <a:alphaOff val="0"/>
                <a:tint val="65000"/>
                <a:shade val="92000"/>
                <a:satMod val="130000"/>
              </a:schemeClr>
            </a:gs>
            <a:gs pos="45000">
              <a:schemeClr val="accent4">
                <a:hueOff val="0"/>
                <a:satOff val="0"/>
                <a:lumOff val="0"/>
                <a:alphaOff val="0"/>
                <a:tint val="60000"/>
                <a:shade val="99000"/>
                <a:satMod val="120000"/>
              </a:schemeClr>
            </a:gs>
            <a:gs pos="100000">
              <a:schemeClr val="accent4">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IN" sz="3000" kern="1200"/>
            <a:t>Social</a:t>
          </a:r>
          <a:endParaRPr lang="en-IN" sz="3000" kern="1200" dirty="0"/>
        </a:p>
      </dsp:txBody>
      <dsp:txXfrm>
        <a:off x="28237" y="1301267"/>
        <a:ext cx="3966886" cy="521967"/>
      </dsp:txXfrm>
    </dsp:sp>
    <dsp:sp modelId="{3FEE26EB-D3E6-437B-8F6C-48ADF4545331}">
      <dsp:nvSpPr>
        <dsp:cNvPr id="0" name=""/>
        <dsp:cNvSpPr/>
      </dsp:nvSpPr>
      <dsp:spPr>
        <a:xfrm>
          <a:off x="4023360" y="1909316"/>
          <a:ext cx="6035040" cy="578441"/>
        </a:xfrm>
        <a:prstGeom prst="rightArrow">
          <a:avLst>
            <a:gd name="adj1" fmla="val 75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Font typeface="Arial" panose="020B0604020202020204" pitchFamily="34" charset="0"/>
            <a:buChar char="•"/>
          </a:pPr>
          <a:r>
            <a:rPr lang="en-IN" sz="1100" kern="1200" dirty="0">
              <a:latin typeface="Times New Roman" panose="02020603050405020304" pitchFamily="18" charset="0"/>
              <a:cs typeface="Times New Roman" panose="02020603050405020304" pitchFamily="18" charset="0"/>
            </a:rPr>
            <a:t>Technologies like Blockchain and AI are being developed through government initiatives and collaborations to improve tracking of the food supply chain</a:t>
          </a:r>
        </a:p>
      </dsp:txBody>
      <dsp:txXfrm>
        <a:off x="4023360" y="1981621"/>
        <a:ext cx="5818125" cy="433831"/>
      </dsp:txXfrm>
    </dsp:sp>
    <dsp:sp modelId="{512A68E2-DF7B-4072-B765-B14C03EBFDE1}">
      <dsp:nvSpPr>
        <dsp:cNvPr id="0" name=""/>
        <dsp:cNvSpPr/>
      </dsp:nvSpPr>
      <dsp:spPr>
        <a:xfrm>
          <a:off x="0" y="1909316"/>
          <a:ext cx="4023360" cy="578441"/>
        </a:xfrm>
        <a:prstGeom prst="roundRec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IN" sz="3000" kern="1200" dirty="0"/>
            <a:t>Technological</a:t>
          </a:r>
        </a:p>
      </dsp:txBody>
      <dsp:txXfrm>
        <a:off x="28237" y="1937553"/>
        <a:ext cx="3966886" cy="521967"/>
      </dsp:txXfrm>
    </dsp:sp>
    <dsp:sp modelId="{E430D314-2194-4DFD-B3A1-2BE111124A98}">
      <dsp:nvSpPr>
        <dsp:cNvPr id="0" name=""/>
        <dsp:cNvSpPr/>
      </dsp:nvSpPr>
      <dsp:spPr>
        <a:xfrm>
          <a:off x="4023360" y="2545601"/>
          <a:ext cx="6035040" cy="578441"/>
        </a:xfrm>
        <a:prstGeom prst="rightArrow">
          <a:avLst>
            <a:gd name="adj1" fmla="val 75000"/>
            <a:gd name="adj2" fmla="val 5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Font typeface="Arial" panose="020B0604020202020204" pitchFamily="34" charset="0"/>
            <a:buChar char="•"/>
          </a:pPr>
          <a:r>
            <a:rPr lang="en-US" sz="1100" kern="1200" dirty="0">
              <a:latin typeface="Times New Roman" panose="02020603050405020304" pitchFamily="18" charset="0"/>
              <a:cs typeface="Times New Roman" panose="02020603050405020304" pitchFamily="18" charset="0"/>
            </a:rPr>
            <a:t>Environmental Protection Act 1990 and the Landfill Tax Regulations 1996 alongside Hazardous Waste Regulations 2005</a:t>
          </a:r>
          <a:endParaRPr lang="en-IN" sz="1100" kern="1200" dirty="0">
            <a:latin typeface="Times New Roman" panose="02020603050405020304" pitchFamily="18" charset="0"/>
            <a:cs typeface="Times New Roman" panose="02020603050405020304" pitchFamily="18" charset="0"/>
          </a:endParaRPr>
        </a:p>
      </dsp:txBody>
      <dsp:txXfrm>
        <a:off x="4023360" y="2617906"/>
        <a:ext cx="5818125" cy="433831"/>
      </dsp:txXfrm>
    </dsp:sp>
    <dsp:sp modelId="{11A99BE2-AA30-40AB-8AC4-9906CA2B2E3A}">
      <dsp:nvSpPr>
        <dsp:cNvPr id="0" name=""/>
        <dsp:cNvSpPr/>
      </dsp:nvSpPr>
      <dsp:spPr>
        <a:xfrm>
          <a:off x="0" y="2545601"/>
          <a:ext cx="4023360" cy="578441"/>
        </a:xfrm>
        <a:prstGeom prst="roundRect">
          <a:avLst/>
        </a:prstGeom>
        <a:gradFill rotWithShape="0">
          <a:gsLst>
            <a:gs pos="0">
              <a:schemeClr val="accent6">
                <a:hueOff val="0"/>
                <a:satOff val="0"/>
                <a:lumOff val="0"/>
                <a:alphaOff val="0"/>
                <a:tint val="65000"/>
                <a:shade val="92000"/>
                <a:satMod val="130000"/>
              </a:schemeClr>
            </a:gs>
            <a:gs pos="45000">
              <a:schemeClr val="accent6">
                <a:hueOff val="0"/>
                <a:satOff val="0"/>
                <a:lumOff val="0"/>
                <a:alphaOff val="0"/>
                <a:tint val="60000"/>
                <a:shade val="99000"/>
                <a:satMod val="120000"/>
              </a:schemeClr>
            </a:gs>
            <a:gs pos="100000">
              <a:schemeClr val="accent6">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IN" sz="3000" kern="1200" dirty="0"/>
            <a:t>Environmental</a:t>
          </a:r>
        </a:p>
      </dsp:txBody>
      <dsp:txXfrm>
        <a:off x="28237" y="2573838"/>
        <a:ext cx="3966886" cy="521967"/>
      </dsp:txXfrm>
    </dsp:sp>
    <dsp:sp modelId="{1A02B8BE-87D2-4B79-B838-FEE44687A672}">
      <dsp:nvSpPr>
        <dsp:cNvPr id="0" name=""/>
        <dsp:cNvSpPr/>
      </dsp:nvSpPr>
      <dsp:spPr>
        <a:xfrm>
          <a:off x="4023360" y="3181887"/>
          <a:ext cx="6035040" cy="578441"/>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44500">
            <a:lnSpc>
              <a:spcPct val="90000"/>
            </a:lnSpc>
            <a:spcBef>
              <a:spcPct val="0"/>
            </a:spcBef>
            <a:spcAft>
              <a:spcPct val="15000"/>
            </a:spcAft>
            <a:buChar char="•"/>
          </a:pPr>
          <a:endParaRPr lang="en-IN" sz="1000" kern="1200" dirty="0">
            <a:latin typeface="Times New Roman" panose="02020603050405020304" pitchFamily="18" charset="0"/>
            <a:cs typeface="Times New Roman" panose="02020603050405020304" pitchFamily="18" charset="0"/>
          </a:endParaRPr>
        </a:p>
        <a:p>
          <a:pPr marL="57150" lvl="1" indent="-57150" algn="l" defTabSz="488950">
            <a:lnSpc>
              <a:spcPct val="90000"/>
            </a:lnSpc>
            <a:spcBef>
              <a:spcPct val="0"/>
            </a:spcBef>
            <a:spcAft>
              <a:spcPct val="15000"/>
            </a:spcAft>
            <a:buChar char="•"/>
          </a:pPr>
          <a:r>
            <a:rPr lang="en-US" sz="1100" kern="1200" dirty="0">
              <a:latin typeface="Times New Roman" panose="02020603050405020304" pitchFamily="18" charset="0"/>
              <a:cs typeface="Times New Roman" panose="02020603050405020304" pitchFamily="18" charset="0"/>
            </a:rPr>
            <a:t>growing concerns from consumers as well as government institutions for addressing the emission goals</a:t>
          </a:r>
          <a:endParaRPr lang="en-IN" sz="1100" kern="1200" dirty="0">
            <a:latin typeface="Times New Roman" panose="02020603050405020304" pitchFamily="18" charset="0"/>
            <a:cs typeface="Times New Roman" panose="02020603050405020304" pitchFamily="18" charset="0"/>
          </a:endParaRPr>
        </a:p>
      </dsp:txBody>
      <dsp:txXfrm>
        <a:off x="4023360" y="3254192"/>
        <a:ext cx="5818125" cy="433831"/>
      </dsp:txXfrm>
    </dsp:sp>
    <dsp:sp modelId="{BFE0C48F-2C34-42A0-9128-2044C0039D69}">
      <dsp:nvSpPr>
        <dsp:cNvPr id="0" name=""/>
        <dsp:cNvSpPr/>
      </dsp:nvSpPr>
      <dsp:spPr>
        <a:xfrm>
          <a:off x="0" y="3181887"/>
          <a:ext cx="4023360" cy="578441"/>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IN" sz="3000" kern="1200" dirty="0"/>
            <a:t>Legal</a:t>
          </a:r>
        </a:p>
      </dsp:txBody>
      <dsp:txXfrm>
        <a:off x="28237" y="3210124"/>
        <a:ext cx="3966886" cy="5219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B93FE-3702-4075-B0AD-874F8593266B}">
      <dsp:nvSpPr>
        <dsp:cNvPr id="0" name=""/>
        <dsp:cNvSpPr/>
      </dsp:nvSpPr>
      <dsp:spPr>
        <a:xfrm>
          <a:off x="81074" y="85338"/>
          <a:ext cx="2336400" cy="1609780"/>
        </a:xfrm>
        <a:prstGeom prst="roundRect">
          <a:avLst/>
        </a:prstGeom>
        <a:blipFill rotWithShape="1">
          <a:blip xmlns:r="http://schemas.openxmlformats.org/officeDocument/2006/relationships" r:embed="rId1"/>
          <a:srcRect/>
          <a:stretch>
            <a:fillRect t="-24000" b="-24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849875-4AC0-4696-A042-9E2E51054409}">
      <dsp:nvSpPr>
        <dsp:cNvPr id="0" name=""/>
        <dsp:cNvSpPr/>
      </dsp:nvSpPr>
      <dsp:spPr>
        <a:xfrm>
          <a:off x="3237" y="1663574"/>
          <a:ext cx="2501280" cy="2328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b="0" i="0" u="none" kern="1200" dirty="0">
              <a:latin typeface="Times New Roman" panose="02020603050405020304" pitchFamily="18" charset="0"/>
              <a:cs typeface="Times New Roman" panose="02020603050405020304" pitchFamily="18" charset="0"/>
            </a:rPr>
            <a:t>Bringing various cost-saving approaches by reducing overhead costs associated with the procurement of food and disposal fees </a:t>
          </a:r>
          <a:r>
            <a:rPr lang="en-IN" sz="2000" b="0" i="0" u="none" kern="1200" dirty="0">
              <a:latin typeface="Times New Roman" panose="02020603050405020304" pitchFamily="18" charset="0"/>
              <a:cs typeface="Times New Roman" panose="02020603050405020304" pitchFamily="18" charset="0"/>
            </a:rPr>
            <a:t>(Read and Muth 2021)</a:t>
          </a:r>
          <a:r>
            <a:rPr lang="en-US" sz="2000" b="0" i="0" u="none" kern="1200" dirty="0">
              <a:latin typeface="Times New Roman" panose="02020603050405020304" pitchFamily="18" charset="0"/>
              <a:cs typeface="Times New Roman" panose="02020603050405020304" pitchFamily="18" charset="0"/>
            </a:rPr>
            <a:t>.</a:t>
          </a:r>
        </a:p>
      </dsp:txBody>
      <dsp:txXfrm>
        <a:off x="3237" y="1663574"/>
        <a:ext cx="2501280" cy="2328922"/>
      </dsp:txXfrm>
    </dsp:sp>
    <dsp:sp modelId="{FCAD9F72-61CA-48EB-A61A-62FBF70C2F24}">
      <dsp:nvSpPr>
        <dsp:cNvPr id="0" name=""/>
        <dsp:cNvSpPr/>
      </dsp:nvSpPr>
      <dsp:spPr>
        <a:xfrm>
          <a:off x="2925740" y="68090"/>
          <a:ext cx="2336400" cy="1609780"/>
        </a:xfrm>
        <a:prstGeom prst="roundRect">
          <a:avLst/>
        </a:prstGeom>
        <a:blipFill rotWithShape="1">
          <a:blip xmlns:r="http://schemas.openxmlformats.org/officeDocument/2006/relationships" r:embed="rId2"/>
          <a:srcRect/>
          <a:stretch>
            <a:fillRect t="-21000" b="-21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EA849C-ACDE-4E6E-ACF4-A169C55A69FE}">
      <dsp:nvSpPr>
        <dsp:cNvPr id="0" name=""/>
        <dsp:cNvSpPr/>
      </dsp:nvSpPr>
      <dsp:spPr>
        <a:xfrm>
          <a:off x="2738256" y="1665047"/>
          <a:ext cx="2720575" cy="2094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b="0" i="0" u="none" kern="1200" dirty="0">
              <a:latin typeface="Times New Roman" panose="02020603050405020304" pitchFamily="18" charset="0"/>
              <a:cs typeface="Times New Roman" panose="02020603050405020304" pitchFamily="18" charset="0"/>
            </a:rPr>
            <a:t>Implementation cost associated with food waste management is mainly due to providing proper training to the staff, alongside integrating relevant practices in place </a:t>
          </a:r>
          <a:r>
            <a:rPr lang="en-IN" sz="2000" b="0" i="0" u="none" kern="1200" dirty="0">
              <a:latin typeface="Times New Roman" panose="02020603050405020304" pitchFamily="18" charset="0"/>
              <a:cs typeface="Times New Roman" panose="02020603050405020304" pitchFamily="18" charset="0"/>
            </a:rPr>
            <a:t>(Tsolakis et al. 2023)</a:t>
          </a:r>
          <a:endParaRPr lang="en-IN" sz="2000" kern="1200" dirty="0">
            <a:latin typeface="Times New Roman" panose="02020603050405020304" pitchFamily="18" charset="0"/>
            <a:cs typeface="Times New Roman" panose="02020603050405020304" pitchFamily="18" charset="0"/>
          </a:endParaRPr>
        </a:p>
      </dsp:txBody>
      <dsp:txXfrm>
        <a:off x="2738256" y="1665047"/>
        <a:ext cx="2720575" cy="2094052"/>
      </dsp:txXfrm>
    </dsp:sp>
    <dsp:sp modelId="{7C105222-1360-4CB9-9998-8924F5AF6796}">
      <dsp:nvSpPr>
        <dsp:cNvPr id="0" name=""/>
        <dsp:cNvSpPr/>
      </dsp:nvSpPr>
      <dsp:spPr>
        <a:xfrm>
          <a:off x="5704905" y="51158"/>
          <a:ext cx="2336400" cy="1609780"/>
        </a:xfrm>
        <a:prstGeom prst="roundRect">
          <a:avLst/>
        </a:prstGeom>
        <a:blipFill rotWithShape="1">
          <a:blip xmlns:r="http://schemas.openxmlformats.org/officeDocument/2006/relationships" r:embed="rId3"/>
          <a:srcRect/>
          <a:stretch>
            <a:fillRect t="-21000" b="-21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2B57C7-DE39-4271-BF94-066FB6030152}">
      <dsp:nvSpPr>
        <dsp:cNvPr id="0" name=""/>
        <dsp:cNvSpPr/>
      </dsp:nvSpPr>
      <dsp:spPr>
        <a:xfrm>
          <a:off x="5692569" y="1707538"/>
          <a:ext cx="2336400" cy="1856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b="0" i="0" u="none" kern="1200" dirty="0">
              <a:latin typeface="Times New Roman" panose="02020603050405020304" pitchFamily="18" charset="0"/>
              <a:cs typeface="Times New Roman" panose="02020603050405020304" pitchFamily="18" charset="0"/>
            </a:rPr>
            <a:t>A growing shift of various regulatory standards towards environmental regulations.</a:t>
          </a:r>
        </a:p>
        <a:p>
          <a:pPr marL="0" lvl="0" indent="0" algn="ctr" defTabSz="889000">
            <a:lnSpc>
              <a:spcPct val="90000"/>
            </a:lnSpc>
            <a:spcBef>
              <a:spcPct val="0"/>
            </a:spcBef>
            <a:spcAft>
              <a:spcPct val="35000"/>
            </a:spcAft>
            <a:buNone/>
          </a:pPr>
          <a:r>
            <a:rPr lang="en-US" sz="2000" b="0" i="0" u="none" kern="1200" dirty="0">
              <a:latin typeface="Times New Roman" panose="02020603050405020304" pitchFamily="18" charset="0"/>
              <a:cs typeface="Times New Roman" panose="02020603050405020304" pitchFamily="18" charset="0"/>
            </a:rPr>
            <a:t>Integration of the circular economy</a:t>
          </a:r>
          <a:endParaRPr lang="en-IN" sz="2000" kern="1200" dirty="0">
            <a:latin typeface="Times New Roman" panose="02020603050405020304" pitchFamily="18" charset="0"/>
            <a:cs typeface="Times New Roman" panose="02020603050405020304" pitchFamily="18" charset="0"/>
          </a:endParaRPr>
        </a:p>
      </dsp:txBody>
      <dsp:txXfrm>
        <a:off x="5692569" y="1707538"/>
        <a:ext cx="2336400" cy="1856825"/>
      </dsp:txXfrm>
    </dsp:sp>
    <dsp:sp modelId="{0EA70E87-4CE2-4AFD-ADCD-B9324196729B}">
      <dsp:nvSpPr>
        <dsp:cNvPr id="0" name=""/>
        <dsp:cNvSpPr/>
      </dsp:nvSpPr>
      <dsp:spPr>
        <a:xfrm>
          <a:off x="8262708" y="0"/>
          <a:ext cx="2336400" cy="1609780"/>
        </a:xfrm>
        <a:prstGeom prst="roundRect">
          <a:avLst/>
        </a:prstGeom>
        <a:blipFill rotWithShape="1">
          <a:blip xmlns:r="http://schemas.openxmlformats.org/officeDocument/2006/relationships" r:embed="rId4"/>
          <a:srcRect/>
          <a:stretch>
            <a:fillRect t="-23000" b="-23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DDDF7C-AE00-4A25-AC11-C6147148587C}">
      <dsp:nvSpPr>
        <dsp:cNvPr id="0" name=""/>
        <dsp:cNvSpPr/>
      </dsp:nvSpPr>
      <dsp:spPr>
        <a:xfrm>
          <a:off x="8262708" y="1724415"/>
          <a:ext cx="2336400" cy="192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b="0" i="0" u="none" kern="1200" dirty="0">
              <a:latin typeface="Times New Roman" panose="02020603050405020304" pitchFamily="18" charset="0"/>
              <a:cs typeface="Times New Roman" panose="02020603050405020304" pitchFamily="18" charset="0"/>
            </a:rPr>
            <a:t>Financial struggles will be more prominent among the smaller hotels</a:t>
          </a:r>
          <a:endParaRPr lang="en-IN" sz="2000" kern="1200" dirty="0">
            <a:latin typeface="Times New Roman" panose="02020603050405020304" pitchFamily="18" charset="0"/>
            <a:cs typeface="Times New Roman" panose="02020603050405020304" pitchFamily="18" charset="0"/>
          </a:endParaRPr>
        </a:p>
      </dsp:txBody>
      <dsp:txXfrm>
        <a:off x="8262708" y="1724415"/>
        <a:ext cx="2336400" cy="192460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A3752C-8841-4297-BAEB-E16DDDD607E1}" type="datetimeFigureOut">
              <a:rPr lang="en-IN" smtClean="0"/>
              <a:t>06-11-2025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9166DA-FF60-4D18-A5A7-12C30FF7607B}" type="slidenum">
              <a:rPr lang="en-IN" smtClean="0"/>
              <a:t>‹#›</a:t>
            </a:fld>
            <a:endParaRPr lang="en-IN"/>
          </a:p>
        </p:txBody>
      </p:sp>
    </p:spTree>
    <p:extLst>
      <p:ext uri="{BB962C8B-B14F-4D97-AF65-F5344CB8AC3E}">
        <p14:creationId xmlns:p14="http://schemas.microsoft.com/office/powerpoint/2010/main" val="3953753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area of food waste has been a prominent concern in the present day mainly among the hotel industry as a result of rising cost pressure as well as increasing reputation damage for hotel businesses as a result of growing food wastage. In addition to that, the global hospitality industry has been further facing significant challenges in terms of regulatory pressure associated with waste reduction targets and environmental targets followed by market pressures in terms of consumer preferences for sustainable businesses (Diaz-Farina et al. 2023). It has also resulted in bringing out a wide range of environment and implications such as growing amount of greenhouse gas emissions specifically from the landfills which is also driven by improper disposal techniques alongside the growing use of land as well as water for disposal of the food waste.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289166DA-FF60-4D18-A5A7-12C30FF7607B}" type="slidenum">
              <a:rPr lang="en-IN" smtClean="0"/>
              <a:t>2</a:t>
            </a:fld>
            <a:endParaRPr lang="en-IN"/>
          </a:p>
        </p:txBody>
      </p:sp>
    </p:spTree>
    <p:extLst>
      <p:ext uri="{BB962C8B-B14F-4D97-AF65-F5344CB8AC3E}">
        <p14:creationId xmlns:p14="http://schemas.microsoft.com/office/powerpoint/2010/main" val="2945701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existing literature has highlighted a wide range of strategies associated with effective food waste management among which one of the most prominent has been that of inventory management across hotels alongside proper meal planning that leads to improving the shopping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of the hotels as well. It has been found to be primarily focused on effective evaluation of existing inventory alongside considering their freshness followed by accordingly coming up with relevant shopping lists in order to avoid over-purchasing of any particular food material. It is further accompanied by the use of strategies like food rotation or labelling within which labels are required to be provided across different food products in order to identify their extent of freshness or the time of expiry based on which shopping decisions can be made. It has been also found that the use of such techniques can lead to cause saving by reducing the cost associated to shopping of new food items and also reducing procurement cost which can help in addressing various major cost implication such as evidence from the statistics within the European Union where 143 billion euros additional cost are being lost by hotel industry as a result of such food wastage issues.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289166DA-FF60-4D18-A5A7-12C30FF7607B}" type="slidenum">
              <a:rPr lang="en-IN" smtClean="0"/>
              <a:t>3</a:t>
            </a:fld>
            <a:endParaRPr lang="en-IN"/>
          </a:p>
        </p:txBody>
      </p:sp>
    </p:spTree>
    <p:extLst>
      <p:ext uri="{BB962C8B-B14F-4D97-AF65-F5344CB8AC3E}">
        <p14:creationId xmlns:p14="http://schemas.microsoft.com/office/powerpoint/2010/main" val="2853391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Another existing set of literature focuses on the need for effective planning and storage of food items which is considered to be a key strategy for waste management. The literature highlights strategies that include the First-In-First-Out (FIFO) stock method which has been found to be used across several hotels as a way of clearing out the existing stock in order to avoid spoiling them and also maintaining their freshness. Alongside that existing literature also outlines a need for proper storage spaces and also considering different spaces for fresh consumables in addition to food rotation strategies within the storage bases to avoid spoiling of food. In addition to that it has also been found that the strategies associated diversion of food by diverting the less used food products to other places such as for animal feed alongside donation strategies that include donation of the extra food to under-privileged populations. The use of the diversion and donation strategies have been found to be essential towards improving the reputation of hotels in the long run among the local communities followed by avoiding the wastage of additional food and also creating new revenue channels by integration of the circular economy.</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289166DA-FF60-4D18-A5A7-12C30FF7607B}" type="slidenum">
              <a:rPr lang="en-IN" smtClean="0"/>
              <a:t>4</a:t>
            </a:fld>
            <a:endParaRPr lang="en-IN"/>
          </a:p>
        </p:txBody>
      </p:sp>
    </p:spTree>
    <p:extLst>
      <p:ext uri="{BB962C8B-B14F-4D97-AF65-F5344CB8AC3E}">
        <p14:creationId xmlns:p14="http://schemas.microsoft.com/office/powerpoint/2010/main" val="3957205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primary source of information for the following report has been through the use of secondary data sources which mostly includes various government reports from the UK as well as global institutions like the European Union or United Nations followed by various news articles or general articles that have been collected from online sources like Google scholar. Additionally a thematic impact analysis has been leveraged within which themes have been developed for evaluating the implications alongside highlighting various practical business use cases such as that of Marriott International in order to improve understanding regarding the implications towards efficacy through food waste management.</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289166DA-FF60-4D18-A5A7-12C30FF7607B}" type="slidenum">
              <a:rPr lang="en-IN" smtClean="0"/>
              <a:t>5</a:t>
            </a:fld>
            <a:endParaRPr lang="en-IN"/>
          </a:p>
        </p:txBody>
      </p:sp>
    </p:spTree>
    <p:extLst>
      <p:ext uri="{BB962C8B-B14F-4D97-AF65-F5344CB8AC3E}">
        <p14:creationId xmlns:p14="http://schemas.microsoft.com/office/powerpoint/2010/main" val="2402843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While considering the external environment in association to food waste management, a </a:t>
            </a:r>
            <a:r>
              <a:rPr lang="en-US" sz="1200" b="0" i="0" u="none" strike="noStrike" kern="1200" dirty="0" err="1">
                <a:solidFill>
                  <a:schemeClr val="tx1"/>
                </a:solidFill>
                <a:effectLst/>
                <a:latin typeface="+mn-lt"/>
                <a:ea typeface="+mn-ea"/>
                <a:cs typeface="+mn-cs"/>
              </a:rPr>
              <a:t>favourable</a:t>
            </a:r>
            <a:r>
              <a:rPr lang="en-US" sz="1200" b="0" i="0" u="none" strike="noStrike" kern="1200" dirty="0">
                <a:solidFill>
                  <a:schemeClr val="tx1"/>
                </a:solidFill>
                <a:effectLst/>
                <a:latin typeface="+mn-lt"/>
                <a:ea typeface="+mn-ea"/>
                <a:cs typeface="+mn-cs"/>
              </a:rPr>
              <a:t> political environment has been evident in the UK which includes the use of various programs like Waste and Resources Action </a:t>
            </a:r>
            <a:r>
              <a:rPr lang="en-US" sz="1200" b="0" i="0" u="none" strike="noStrike" kern="1200" dirty="0" err="1">
                <a:solidFill>
                  <a:schemeClr val="tx1"/>
                </a:solidFill>
                <a:effectLst/>
                <a:latin typeface="+mn-lt"/>
                <a:ea typeface="+mn-ea"/>
                <a:cs typeface="+mn-cs"/>
              </a:rPr>
              <a:t>Programme</a:t>
            </a:r>
            <a:r>
              <a:rPr lang="en-US" sz="1200" b="0" i="0" u="none" strike="noStrike" kern="1200" dirty="0">
                <a:solidFill>
                  <a:schemeClr val="tx1"/>
                </a:solidFill>
                <a:effectLst/>
                <a:latin typeface="+mn-lt"/>
                <a:ea typeface="+mn-ea"/>
                <a:cs typeface="+mn-cs"/>
              </a:rPr>
              <a:t> (WRAP) that focuses on helping hotels to make use of the diversion and donation strategy. Alarm set that another key opportunity within this aspect is in terms of the growing inclination of customers within the UK as well as globally towards sustainability with practices that are able to improve traceability and transparency throughout the food supply chain. For that purpose, the technology infrastructure within the UK including the development of AI infrastructure and blockchain have been found to be instrumental to support the food waste management process by integrating relevant technology that are able to track the food supply chain and also provide insights regarding the gaps that can be addressed through relevant food waste management strategies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289166DA-FF60-4D18-A5A7-12C30FF7607B}" type="slidenum">
              <a:rPr lang="en-IN" smtClean="0"/>
              <a:t>6</a:t>
            </a:fld>
            <a:endParaRPr lang="en-IN"/>
          </a:p>
        </p:txBody>
      </p:sp>
    </p:spTree>
    <p:extLst>
      <p:ext uri="{BB962C8B-B14F-4D97-AF65-F5344CB8AC3E}">
        <p14:creationId xmlns:p14="http://schemas.microsoft.com/office/powerpoint/2010/main" val="3533833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While considering the strength and opportunities associated with the theme of food waste management within the hotel industry, one of the key strengths has been found to be in terms of various cost saving implications in terms of reducing overhead cost associated with procurement of extra food or cost associated with disposal or legal fees for landfills. Additionally there has been found to be a significant growth in terms of customer appeal by using sustainability initiatives of food waste management as a way of endorsement of the hotels. </a:t>
            </a:r>
            <a:endParaRPr lang="en-US" b="0" dirty="0">
              <a:effectLst/>
            </a:endParaRPr>
          </a:p>
          <a:p>
            <a:pPr rtl="0"/>
            <a:r>
              <a:rPr lang="en-US" sz="1200" b="0" i="0" u="none" strike="noStrike" kern="1200" dirty="0">
                <a:solidFill>
                  <a:schemeClr val="tx1"/>
                </a:solidFill>
                <a:effectLst/>
                <a:latin typeface="+mn-lt"/>
                <a:ea typeface="+mn-ea"/>
                <a:cs typeface="+mn-cs"/>
              </a:rPr>
              <a:t>However within that aspect a key limitation or weakness has been found to be the financial limitations since several small or medium hotels lack adequate finances for integrating technology like blockchain or artificial intelligence in order to track the food supply chain alongside lack of finance to train the kitchen staff or inventory staff.</a:t>
            </a:r>
            <a:endParaRPr lang="en-US" b="0" dirty="0">
              <a:effectLst/>
            </a:endParaRPr>
          </a:p>
          <a:p>
            <a:pPr rtl="0"/>
            <a:r>
              <a:rPr lang="en-US" sz="1200" b="0" i="0" u="none" strike="noStrike" kern="1200" dirty="0">
                <a:solidFill>
                  <a:schemeClr val="tx1"/>
                </a:solidFill>
                <a:effectLst/>
                <a:latin typeface="+mn-lt"/>
                <a:ea typeface="+mn-ea"/>
                <a:cs typeface="+mn-cs"/>
              </a:rPr>
              <a:t>However a key opportunity within this aspect is in terms of shifting regulatory standards by global institutions towards better environment outcomes followed by integration of the circular economy which includes creating new revenue channels through diversion strategies.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289166DA-FF60-4D18-A5A7-12C30FF7607B}" type="slidenum">
              <a:rPr lang="en-IN" smtClean="0"/>
              <a:t>7</a:t>
            </a:fld>
            <a:endParaRPr lang="en-IN"/>
          </a:p>
        </p:txBody>
      </p:sp>
    </p:spTree>
    <p:extLst>
      <p:ext uri="{BB962C8B-B14F-4D97-AF65-F5344CB8AC3E}">
        <p14:creationId xmlns:p14="http://schemas.microsoft.com/office/powerpoint/2010/main" val="1781906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One of the most prominent use cases of technology within the food waste management system is that of Marriott International that is making use of effective inventory management as well as tracking systems through the use of the Winnow AI Technology that is resulting in increasing profitability and creating sustainable kitchens by minimizing food waste in addition to optimization of the collection alongside bringing greater accuracy while sorting the food waste through automated procedures. Additionally, it has also been found within this aspect that Marriott International has been effectively making use of the following technology for tracking the progress of their food supply chain and also identifying and addressing various gaps that has resulted in bringing almost 25% reduction within their generation of food waste over the initial 6 months.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289166DA-FF60-4D18-A5A7-12C30FF7607B}" type="slidenum">
              <a:rPr lang="en-IN" smtClean="0"/>
              <a:t>8</a:t>
            </a:fld>
            <a:endParaRPr lang="en-IN"/>
          </a:p>
        </p:txBody>
      </p:sp>
    </p:spTree>
    <p:extLst>
      <p:ext uri="{BB962C8B-B14F-4D97-AF65-F5344CB8AC3E}">
        <p14:creationId xmlns:p14="http://schemas.microsoft.com/office/powerpoint/2010/main" val="8192710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Based on the findings we can conclude that food waste management within the hotel industry has major potential for improving operational efficiency through reducing the additional shopping or procurement processes alongside improving cost efficiency by reducing the cost associated with disposal or other legal charges. However it is recommended for businesses to focus more specifically on using data tracking systems since they are found to be of key importance in tracking the food supply chain and identifying the areas that require improvement. It has been also recommended to provide proper training to the staff since this has been found to be a key element towards improving their food waste management practices at an individual level.</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289166DA-FF60-4D18-A5A7-12C30FF7607B}" type="slidenum">
              <a:rPr lang="en-IN" smtClean="0"/>
              <a:t>9</a:t>
            </a:fld>
            <a:endParaRPr lang="en-IN"/>
          </a:p>
        </p:txBody>
      </p:sp>
    </p:spTree>
    <p:extLst>
      <p:ext uri="{BB962C8B-B14F-4D97-AF65-F5344CB8AC3E}">
        <p14:creationId xmlns:p14="http://schemas.microsoft.com/office/powerpoint/2010/main" val="2110696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11/6/2025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11/6/2025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11/6/2025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11/6/2025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11/6/2025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11/6/2025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11/6/2025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11/6/2025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11/6/2025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11/6/2025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Autofit/>
          </a:bodyPr>
          <a:lstStyle/>
          <a:p>
            <a:r>
              <a:rPr lang="en-US" sz="4400" dirty="0"/>
              <a:t>SUSTAINABILITY IN TERMS OF FOOD WASTE AND ITS EFFICACY</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249939" y="5518611"/>
            <a:ext cx="4829101" cy="1238616"/>
          </a:xfrm>
        </p:spPr>
        <p:txBody>
          <a:bodyPr>
            <a:normAutofit/>
          </a:bodyPr>
          <a:lstStyle/>
          <a:p>
            <a:r>
              <a:rPr lang="en-US" dirty="0"/>
              <a:t>Presenter: Ciprian Anghel(2223637)</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4FEAC-3536-D1D9-CBAE-EA08E0E67DC1}"/>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7C22B165-261C-F78D-C9D7-9CF6D7ADAD64}"/>
              </a:ext>
            </a:extLst>
          </p:cNvPr>
          <p:cNvSpPr>
            <a:spLocks noGrp="1"/>
          </p:cNvSpPr>
          <p:nvPr>
            <p:ph idx="1"/>
          </p:nvPr>
        </p:nvSpPr>
        <p:spPr>
          <a:xfrm>
            <a:off x="1097280" y="2108201"/>
            <a:ext cx="4789953" cy="3760891"/>
          </a:xfrm>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Growing concern towards food wastage</a:t>
            </a:r>
          </a:p>
          <a:p>
            <a:r>
              <a:rPr lang="en-US" dirty="0">
                <a:solidFill>
                  <a:schemeClr val="tx1"/>
                </a:solidFill>
                <a:latin typeface="Times New Roman" panose="02020603050405020304" pitchFamily="18" charset="0"/>
                <a:cs typeface="Times New Roman" panose="02020603050405020304" pitchFamily="18" charset="0"/>
              </a:rPr>
              <a:t>Rising cost pressure due to increasing food wastage </a:t>
            </a:r>
            <a:r>
              <a:rPr lang="en-IN" dirty="0">
                <a:solidFill>
                  <a:schemeClr val="tx1"/>
                </a:solidFill>
                <a:latin typeface="Times New Roman" panose="02020603050405020304" pitchFamily="18" charset="0"/>
                <a:cs typeface="Times New Roman" panose="02020603050405020304" pitchFamily="18" charset="0"/>
              </a:rPr>
              <a:t>(Diaz-Farina et al. 2023)</a:t>
            </a:r>
            <a:endParaRPr lang="en-US" dirty="0">
              <a:solidFill>
                <a:schemeClr val="tx1"/>
              </a:solidFill>
              <a:latin typeface="Times New Roman" panose="02020603050405020304" pitchFamily="18" charset="0"/>
              <a:cs typeface="Times New Roman" panose="02020603050405020304" pitchFamily="18" charset="0"/>
            </a:endParaRPr>
          </a:p>
          <a:p>
            <a:r>
              <a:rPr lang="en-US" dirty="0">
                <a:solidFill>
                  <a:schemeClr val="tx1"/>
                </a:solidFill>
                <a:latin typeface="Times New Roman" panose="02020603050405020304" pitchFamily="18" charset="0"/>
                <a:cs typeface="Times New Roman" panose="02020603050405020304" pitchFamily="18" charset="0"/>
              </a:rPr>
              <a:t>Environmental implications like greenhouse emissions and waste of land and water</a:t>
            </a:r>
          </a:p>
          <a:p>
            <a:r>
              <a:rPr lang="en-US" dirty="0">
                <a:solidFill>
                  <a:schemeClr val="tx1"/>
                </a:solidFill>
                <a:latin typeface="Times New Roman" panose="02020603050405020304" pitchFamily="18" charset="0"/>
                <a:cs typeface="Times New Roman" panose="02020603050405020304" pitchFamily="18" charset="0"/>
              </a:rPr>
              <a:t>Theme essential for hotels since it addresses sustainability for hotels, and also, hospitality is responsible for 40% food waste</a:t>
            </a:r>
            <a:r>
              <a:rPr lang="en-IN" dirty="0">
                <a:solidFill>
                  <a:schemeClr val="tx1"/>
                </a:solidFill>
                <a:latin typeface="Times New Roman" panose="02020603050405020304" pitchFamily="18" charset="0"/>
                <a:cs typeface="Times New Roman" panose="02020603050405020304" pitchFamily="18" charset="0"/>
              </a:rPr>
              <a:t> (Diaz-Farina et al. 2023)</a:t>
            </a:r>
            <a:endParaRPr lang="en-US" dirty="0">
              <a:solidFill>
                <a:schemeClr val="tx1"/>
              </a:solidFill>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2F793CF-8113-8577-A871-793662910EC9}"/>
              </a:ext>
            </a:extLst>
          </p:cNvPr>
          <p:cNvPicPr>
            <a:picLocks noChangeAspect="1"/>
          </p:cNvPicPr>
          <p:nvPr/>
        </p:nvPicPr>
        <p:blipFill>
          <a:blip r:embed="rId3"/>
          <a:srcRect r="27278"/>
          <a:stretch>
            <a:fillRect/>
          </a:stretch>
        </p:blipFill>
        <p:spPr>
          <a:xfrm>
            <a:off x="5964749" y="2597925"/>
            <a:ext cx="5201938" cy="2575495"/>
          </a:xfrm>
          <a:prstGeom prst="rect">
            <a:avLst/>
          </a:prstGeom>
        </p:spPr>
      </p:pic>
    </p:spTree>
    <p:extLst>
      <p:ext uri="{BB962C8B-B14F-4D97-AF65-F5344CB8AC3E}">
        <p14:creationId xmlns:p14="http://schemas.microsoft.com/office/powerpoint/2010/main" val="1513674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75D8-E386-ADA1-F61B-459D9D313526}"/>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Review of Past Literature</a:t>
            </a:r>
          </a:p>
        </p:txBody>
      </p:sp>
      <p:sp>
        <p:nvSpPr>
          <p:cNvPr id="3" name="Content Placeholder 2">
            <a:extLst>
              <a:ext uri="{FF2B5EF4-FFF2-40B4-BE49-F238E27FC236}">
                <a16:creationId xmlns:a16="http://schemas.microsoft.com/office/drawing/2014/main" id="{13932E71-9622-6E86-E504-E8F2DFD5642E}"/>
              </a:ext>
            </a:extLst>
          </p:cNvPr>
          <p:cNvSpPr>
            <a:spLocks noGrp="1"/>
          </p:cNvSpPr>
          <p:nvPr>
            <p:ph idx="1"/>
          </p:nvPr>
        </p:nvSpPr>
        <p:spPr/>
        <p:txBody>
          <a:bodyPr>
            <a:normAutofit fontScale="92500" lnSpcReduction="20000"/>
          </a:bodyPr>
          <a:lstStyle/>
          <a:p>
            <a:r>
              <a:rPr lang="en-US" sz="2400" dirty="0">
                <a:latin typeface="Times New Roman" panose="02020603050405020304" pitchFamily="18" charset="0"/>
                <a:cs typeface="Times New Roman" panose="02020603050405020304" pitchFamily="18" charset="0"/>
              </a:rPr>
              <a:t>Meal planning and inventory management are the primary strategies for food waste management </a:t>
            </a:r>
          </a:p>
          <a:p>
            <a:r>
              <a:rPr lang="en-US" sz="2400" dirty="0">
                <a:latin typeface="Times New Roman" panose="02020603050405020304" pitchFamily="18" charset="0"/>
                <a:cs typeface="Times New Roman" panose="02020603050405020304" pitchFamily="18" charset="0"/>
              </a:rPr>
              <a:t>Focuses on strategies like effective meal planning and rotation or labelling of inventory while making shopping decisions (van </a:t>
            </a:r>
            <a:r>
              <a:rPr lang="en-US" sz="2400" dirty="0" err="1">
                <a:latin typeface="Times New Roman" panose="02020603050405020304" pitchFamily="18" charset="0"/>
                <a:cs typeface="Times New Roman" panose="02020603050405020304" pitchFamily="18" charset="0"/>
              </a:rPr>
              <a:t>Rooijen</a:t>
            </a:r>
            <a:r>
              <a:rPr lang="en-US" sz="2400" dirty="0">
                <a:latin typeface="Times New Roman" panose="02020603050405020304" pitchFamily="18" charset="0"/>
                <a:cs typeface="Times New Roman" panose="02020603050405020304" pitchFamily="18" charset="0"/>
              </a:rPr>
              <a:t> et al. 2024)</a:t>
            </a:r>
          </a:p>
          <a:p>
            <a:r>
              <a:rPr lang="en-US" sz="2400" dirty="0">
                <a:latin typeface="Times New Roman" panose="02020603050405020304" pitchFamily="18" charset="0"/>
                <a:cs typeface="Times New Roman" panose="02020603050405020304" pitchFamily="18" charset="0"/>
              </a:rPr>
              <a:t>Results in major cost-saving implications</a:t>
            </a:r>
          </a:p>
          <a:p>
            <a:r>
              <a:rPr lang="en-US" sz="2400" dirty="0">
                <a:latin typeface="Times New Roman" panose="02020603050405020304" pitchFamily="18" charset="0"/>
                <a:cs typeface="Times New Roman" panose="02020603050405020304" pitchFamily="18" charset="0"/>
              </a:rPr>
              <a:t>European Union faces 143bn euros as a result of food waste, and inventory control can address that (</a:t>
            </a:r>
            <a:r>
              <a:rPr lang="en-US" sz="2400" dirty="0" err="1">
                <a:latin typeface="Times New Roman" panose="02020603050405020304" pitchFamily="18" charset="0"/>
                <a:cs typeface="Times New Roman" panose="02020603050405020304" pitchFamily="18" charset="0"/>
              </a:rPr>
              <a:t>Amicarelli</a:t>
            </a:r>
            <a:r>
              <a:rPr lang="en-US" sz="2400" dirty="0">
                <a:latin typeface="Times New Roman" panose="02020603050405020304" pitchFamily="18" charset="0"/>
                <a:cs typeface="Times New Roman" panose="02020603050405020304" pitchFamily="18" charset="0"/>
              </a:rPr>
              <a:t> et al. 2022)</a:t>
            </a:r>
          </a:p>
          <a:p>
            <a:r>
              <a:rPr lang="en-IN" sz="2400" dirty="0">
                <a:latin typeface="Times New Roman" panose="02020603050405020304" pitchFamily="18" charset="0"/>
                <a:cs typeface="Times New Roman" panose="02020603050405020304" pitchFamily="18" charset="0"/>
              </a:rPr>
              <a:t>However, strict meal planning reduces the ability of the hotel to provide the food demanded by guests and reduces satisfaction (Ananga 2021)</a:t>
            </a:r>
          </a:p>
        </p:txBody>
      </p:sp>
    </p:spTree>
    <p:extLst>
      <p:ext uri="{BB962C8B-B14F-4D97-AF65-F5344CB8AC3E}">
        <p14:creationId xmlns:p14="http://schemas.microsoft.com/office/powerpoint/2010/main" val="431052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2CD88-0037-FFAE-E840-1FE205FC1B52}"/>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Review of Past Literature</a:t>
            </a:r>
          </a:p>
        </p:txBody>
      </p:sp>
      <p:sp>
        <p:nvSpPr>
          <p:cNvPr id="3" name="Content Placeholder 2">
            <a:extLst>
              <a:ext uri="{FF2B5EF4-FFF2-40B4-BE49-F238E27FC236}">
                <a16:creationId xmlns:a16="http://schemas.microsoft.com/office/drawing/2014/main" id="{8F59C5F6-F45B-E5DD-F7E8-F67953E654E1}"/>
              </a:ext>
            </a:extLst>
          </p:cNvPr>
          <p:cNvSpPr>
            <a:spLocks noGrp="1"/>
          </p:cNvSpPr>
          <p:nvPr>
            <p:ph idx="1"/>
          </p:nvPr>
        </p:nvSpPr>
        <p:spPr>
          <a:xfrm>
            <a:off x="1097281" y="2108201"/>
            <a:ext cx="6055081" cy="3760891"/>
          </a:xfrm>
        </p:spPr>
        <p:txBody>
          <a:bodyPr>
            <a:noAutofit/>
          </a:bodyPr>
          <a:lstStyle/>
          <a:p>
            <a:r>
              <a:rPr lang="en-US" dirty="0">
                <a:latin typeface="Times New Roman" panose="02020603050405020304" pitchFamily="18" charset="0"/>
                <a:cs typeface="Times New Roman" panose="02020603050405020304" pitchFamily="18" charset="0"/>
              </a:rPr>
              <a:t>Effective storage is another key strategy</a:t>
            </a:r>
          </a:p>
          <a:p>
            <a:r>
              <a:rPr lang="en-US" dirty="0">
                <a:latin typeface="Times New Roman" panose="02020603050405020304" pitchFamily="18" charset="0"/>
                <a:cs typeface="Times New Roman" panose="02020603050405020304" pitchFamily="18" charset="0"/>
              </a:rPr>
              <a:t>Focuses on use of First-In-First-Out (FIFO) stock method (</a:t>
            </a:r>
            <a:r>
              <a:rPr lang="en-US" dirty="0" err="1">
                <a:latin typeface="Times New Roman" panose="02020603050405020304" pitchFamily="18" charset="0"/>
                <a:cs typeface="Times New Roman" panose="02020603050405020304" pitchFamily="18" charset="0"/>
              </a:rPr>
              <a:t>Kattiyapornpong</a:t>
            </a:r>
            <a:r>
              <a:rPr lang="en-US" dirty="0">
                <a:latin typeface="Times New Roman" panose="02020603050405020304" pitchFamily="18" charset="0"/>
                <a:cs typeface="Times New Roman" panose="02020603050405020304" pitchFamily="18" charset="0"/>
              </a:rPr>
              <a:t> et al. 2023)</a:t>
            </a:r>
          </a:p>
          <a:p>
            <a:r>
              <a:rPr lang="en-US" dirty="0">
                <a:latin typeface="Times New Roman" panose="02020603050405020304" pitchFamily="18" charset="0"/>
                <a:cs typeface="Times New Roman" panose="02020603050405020304" pitchFamily="18" charset="0"/>
              </a:rPr>
              <a:t>Integrating methods like food rotation and labelling </a:t>
            </a:r>
          </a:p>
          <a:p>
            <a:r>
              <a:rPr lang="en-US" dirty="0">
                <a:latin typeface="Times New Roman" panose="02020603050405020304" pitchFamily="18" charset="0"/>
                <a:cs typeface="Times New Roman" panose="02020603050405020304" pitchFamily="18" charset="0"/>
              </a:rPr>
              <a:t>Focusing on diversion or donation of the access food from the storage among local communities (Demetriou 2022)</a:t>
            </a:r>
          </a:p>
          <a:p>
            <a:r>
              <a:rPr lang="en-US" dirty="0">
                <a:latin typeface="Times New Roman" panose="02020603050405020304" pitchFamily="18" charset="0"/>
                <a:cs typeface="Times New Roman" panose="02020603050405020304" pitchFamily="18" charset="0"/>
              </a:rPr>
              <a:t>Perishable food items cannot be stored despite good storage spaces (Haji et al. 2020)</a:t>
            </a:r>
          </a:p>
          <a:p>
            <a:endParaRPr lang="en-IN"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F710A511-FC99-94CD-4F22-DF59F3C90717}"/>
              </a:ext>
            </a:extLst>
          </p:cNvPr>
          <p:cNvPicPr>
            <a:picLocks noChangeAspect="1"/>
          </p:cNvPicPr>
          <p:nvPr/>
        </p:nvPicPr>
        <p:blipFill>
          <a:blip r:embed="rId3"/>
          <a:stretch>
            <a:fillRect/>
          </a:stretch>
        </p:blipFill>
        <p:spPr>
          <a:xfrm>
            <a:off x="7478038" y="2254257"/>
            <a:ext cx="4087172" cy="319128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66366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DEE92-F597-DE05-6927-8E17282CE803}"/>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Methods Used</a:t>
            </a:r>
          </a:p>
        </p:txBody>
      </p:sp>
      <p:sp>
        <p:nvSpPr>
          <p:cNvPr id="3" name="Content Placeholder 2">
            <a:extLst>
              <a:ext uri="{FF2B5EF4-FFF2-40B4-BE49-F238E27FC236}">
                <a16:creationId xmlns:a16="http://schemas.microsoft.com/office/drawing/2014/main" id="{7AFE3CBB-1A6D-CC16-259C-538A7A083087}"/>
              </a:ext>
            </a:extLst>
          </p:cNvPr>
          <p:cNvSpPr>
            <a:spLocks noGrp="1"/>
          </p:cNvSpPr>
          <p:nvPr>
            <p:ph idx="1"/>
          </p:nvPr>
        </p:nvSpPr>
        <p:spPr>
          <a:xfrm>
            <a:off x="1097280" y="2108202"/>
            <a:ext cx="4339016" cy="3716402"/>
          </a:xfrm>
        </p:spPr>
        <p:txBody>
          <a:bodyPr>
            <a:normAutofit fontScale="92500" lnSpcReduction="10000"/>
          </a:bodyPr>
          <a:lstStyle/>
          <a:p>
            <a:pPr fontAlgn="base"/>
            <a:r>
              <a:rPr lang="en-US" sz="2200" dirty="0">
                <a:latin typeface="Times New Roman" panose="02020603050405020304" pitchFamily="18" charset="0"/>
                <a:cs typeface="Times New Roman" panose="02020603050405020304" pitchFamily="18" charset="0"/>
              </a:rPr>
              <a:t>Secondary sources are being used for the collection of data </a:t>
            </a:r>
          </a:p>
          <a:p>
            <a:pPr fontAlgn="base"/>
            <a:r>
              <a:rPr lang="en-US" sz="2200" dirty="0">
                <a:latin typeface="Times New Roman" panose="02020603050405020304" pitchFamily="18" charset="0"/>
                <a:cs typeface="Times New Roman" panose="02020603050405020304" pitchFamily="18" charset="0"/>
              </a:rPr>
              <a:t>Include organizational reports as well as government reports from the UK alongside news articles and journal articles </a:t>
            </a:r>
          </a:p>
          <a:p>
            <a:pPr fontAlgn="base"/>
            <a:r>
              <a:rPr lang="en-US" sz="2200" dirty="0">
                <a:latin typeface="Times New Roman" panose="02020603050405020304" pitchFamily="18" charset="0"/>
                <a:cs typeface="Times New Roman" panose="02020603050405020304" pitchFamily="18" charset="0"/>
              </a:rPr>
              <a:t>Thematic analysis has been undertaken by highlighting themes, including internal and external environment factors, as well as business examples</a:t>
            </a:r>
          </a:p>
          <a:p>
            <a:endParaRPr lang="en-IN" sz="22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F83CDB58-5FEE-9378-7BC2-3C57BCB16569}"/>
              </a:ext>
            </a:extLst>
          </p:cNvPr>
          <p:cNvGraphicFramePr/>
          <p:nvPr>
            <p:extLst>
              <p:ext uri="{D42A27DB-BD31-4B8C-83A1-F6EECF244321}">
                <p14:modId xmlns:p14="http://schemas.microsoft.com/office/powerpoint/2010/main" val="927685399"/>
              </p:ext>
            </p:extLst>
          </p:nvPr>
        </p:nvGraphicFramePr>
        <p:xfrm>
          <a:off x="5870532" y="2108201"/>
          <a:ext cx="5767539" cy="3854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4822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F33AA-890B-FD0E-0545-4B79B883AE45}"/>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Theme Impact Analysis</a:t>
            </a:r>
          </a:p>
        </p:txBody>
      </p:sp>
      <p:graphicFrame>
        <p:nvGraphicFramePr>
          <p:cNvPr id="6" name="Content Placeholder 5">
            <a:extLst>
              <a:ext uri="{FF2B5EF4-FFF2-40B4-BE49-F238E27FC236}">
                <a16:creationId xmlns:a16="http://schemas.microsoft.com/office/drawing/2014/main" id="{ACA9D2E8-645C-2438-D0A3-C17439A35B34}"/>
              </a:ext>
            </a:extLst>
          </p:cNvPr>
          <p:cNvGraphicFramePr>
            <a:graphicFrameLocks noGrp="1"/>
          </p:cNvGraphicFramePr>
          <p:nvPr>
            <p:ph idx="1"/>
            <p:extLst>
              <p:ext uri="{D42A27DB-BD31-4B8C-83A1-F6EECF244321}">
                <p14:modId xmlns:p14="http://schemas.microsoft.com/office/powerpoint/2010/main" val="3205169003"/>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4176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05E27-8BE1-3BC2-791C-8D40AC6AD127}"/>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Theme Impact Analysis</a:t>
            </a:r>
          </a:p>
        </p:txBody>
      </p:sp>
      <p:graphicFrame>
        <p:nvGraphicFramePr>
          <p:cNvPr id="4" name="Content Placeholder 3">
            <a:extLst>
              <a:ext uri="{FF2B5EF4-FFF2-40B4-BE49-F238E27FC236}">
                <a16:creationId xmlns:a16="http://schemas.microsoft.com/office/drawing/2014/main" id="{0C304AA5-ED15-E6F1-B0A4-5AEB4114986B}"/>
              </a:ext>
            </a:extLst>
          </p:cNvPr>
          <p:cNvGraphicFramePr>
            <a:graphicFrameLocks noGrp="1"/>
          </p:cNvGraphicFramePr>
          <p:nvPr>
            <p:ph idx="1"/>
            <p:extLst>
              <p:ext uri="{D42A27DB-BD31-4B8C-83A1-F6EECF244321}">
                <p14:modId xmlns:p14="http://schemas.microsoft.com/office/powerpoint/2010/main" val="2630116403"/>
              </p:ext>
            </p:extLst>
          </p:nvPr>
        </p:nvGraphicFramePr>
        <p:xfrm>
          <a:off x="996754" y="2108199"/>
          <a:ext cx="10602347" cy="4157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1040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50554-EB80-CA05-EAB8-7A6D02E47D44}"/>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Thematic Impact Analysis</a:t>
            </a:r>
          </a:p>
        </p:txBody>
      </p:sp>
      <p:sp>
        <p:nvSpPr>
          <p:cNvPr id="3" name="Content Placeholder 2">
            <a:extLst>
              <a:ext uri="{FF2B5EF4-FFF2-40B4-BE49-F238E27FC236}">
                <a16:creationId xmlns:a16="http://schemas.microsoft.com/office/drawing/2014/main" id="{D6EC3FEB-B6E4-C482-BCC9-841D0C8BAFC9}"/>
              </a:ext>
            </a:extLst>
          </p:cNvPr>
          <p:cNvSpPr>
            <a:spLocks noGrp="1"/>
          </p:cNvSpPr>
          <p:nvPr>
            <p:ph idx="1"/>
          </p:nvPr>
        </p:nvSpPr>
        <p:spPr>
          <a:xfrm>
            <a:off x="1097280" y="2108201"/>
            <a:ext cx="5134187" cy="3760891"/>
          </a:xfrm>
        </p:spPr>
        <p:txBody>
          <a:bodyPr/>
          <a:lstStyle/>
          <a:p>
            <a:r>
              <a:rPr lang="en-US" dirty="0">
                <a:latin typeface="Times New Roman" panose="02020603050405020304" pitchFamily="18" charset="0"/>
                <a:cs typeface="Times New Roman" panose="02020603050405020304" pitchFamily="18" charset="0"/>
              </a:rPr>
              <a:t>Evidence from Marriott International highlight use of inventory management and tracking</a:t>
            </a:r>
          </a:p>
          <a:p>
            <a:r>
              <a:rPr lang="en-US" dirty="0">
                <a:latin typeface="Times New Roman" panose="02020603050405020304" pitchFamily="18" charset="0"/>
                <a:cs typeface="Times New Roman" panose="02020603050405020304" pitchFamily="18" charset="0"/>
              </a:rPr>
              <a:t>Winnow AI Technology being used for tracking progress and the food supply chain</a:t>
            </a:r>
          </a:p>
          <a:p>
            <a:r>
              <a:rPr lang="en-US" dirty="0">
                <a:latin typeface="Times New Roman" panose="02020603050405020304" pitchFamily="18" charset="0"/>
                <a:cs typeface="Times New Roman" panose="02020603050405020304" pitchFamily="18" charset="0"/>
              </a:rPr>
              <a:t>Brought 25% reduction in food waste within 6 months</a:t>
            </a:r>
          </a:p>
          <a:p>
            <a:r>
              <a:rPr lang="en-IN" dirty="0">
                <a:latin typeface="Times New Roman" panose="02020603050405020304" pitchFamily="18" charset="0"/>
                <a:cs typeface="Times New Roman" panose="02020603050405020304" pitchFamily="18" charset="0"/>
              </a:rPr>
              <a:t>SME Hotels has a contrasting scenario where low financial resources reduce their ability of digital integration (Dey et al. 2025)</a:t>
            </a:r>
          </a:p>
        </p:txBody>
      </p:sp>
      <p:pic>
        <p:nvPicPr>
          <p:cNvPr id="5" name="Picture 4">
            <a:extLst>
              <a:ext uri="{FF2B5EF4-FFF2-40B4-BE49-F238E27FC236}">
                <a16:creationId xmlns:a16="http://schemas.microsoft.com/office/drawing/2014/main" id="{1F3F3417-8C3F-149D-30F0-FC81FE639EA5}"/>
              </a:ext>
            </a:extLst>
          </p:cNvPr>
          <p:cNvPicPr>
            <a:picLocks noChangeAspect="1"/>
          </p:cNvPicPr>
          <p:nvPr/>
        </p:nvPicPr>
        <p:blipFill>
          <a:blip r:embed="rId3"/>
          <a:stretch>
            <a:fillRect/>
          </a:stretch>
        </p:blipFill>
        <p:spPr>
          <a:xfrm>
            <a:off x="6834766" y="2304480"/>
            <a:ext cx="4320914" cy="3368332"/>
          </a:xfrm>
          <a:prstGeom prst="rect">
            <a:avLst/>
          </a:prstGeom>
        </p:spPr>
      </p:pic>
    </p:spTree>
    <p:extLst>
      <p:ext uri="{BB962C8B-B14F-4D97-AF65-F5344CB8AC3E}">
        <p14:creationId xmlns:p14="http://schemas.microsoft.com/office/powerpoint/2010/main" val="3725859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A779F-8BE4-38C1-2224-D61A23BC2451}"/>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Conclusion and Recommendations</a:t>
            </a:r>
          </a:p>
        </p:txBody>
      </p:sp>
      <p:sp>
        <p:nvSpPr>
          <p:cNvPr id="3" name="Content Placeholder 2">
            <a:extLst>
              <a:ext uri="{FF2B5EF4-FFF2-40B4-BE49-F238E27FC236}">
                <a16:creationId xmlns:a16="http://schemas.microsoft.com/office/drawing/2014/main" id="{CA167597-C7CB-2645-C5CA-D64F5A358A5A}"/>
              </a:ext>
            </a:extLst>
          </p:cNvPr>
          <p:cNvSpPr>
            <a:spLocks noGrp="1"/>
          </p:cNvSpPr>
          <p:nvPr>
            <p:ph idx="1"/>
          </p:nvPr>
        </p:nvSpPr>
        <p:spPr/>
        <p:txBody>
          <a:bodyPr/>
          <a:lstStyle/>
          <a:p>
            <a:pPr fontAlgn="base"/>
            <a:r>
              <a:rPr lang="en-US" dirty="0">
                <a:latin typeface="Times New Roman" panose="02020603050405020304" pitchFamily="18" charset="0"/>
                <a:cs typeface="Times New Roman" panose="02020603050405020304" pitchFamily="18" charset="0"/>
              </a:rPr>
              <a:t>Reduction in food waste brings cost efficiency and operational efficacy</a:t>
            </a:r>
          </a:p>
          <a:p>
            <a:pPr fontAlgn="base"/>
            <a:r>
              <a:rPr lang="en-US" dirty="0">
                <a:latin typeface="Times New Roman" panose="02020603050405020304" pitchFamily="18" charset="0"/>
                <a:cs typeface="Times New Roman" panose="02020603050405020304" pitchFamily="18" charset="0"/>
              </a:rPr>
              <a:t>Recommended to focus on using data tracking systems to identify areas of food waste</a:t>
            </a:r>
          </a:p>
          <a:p>
            <a:pPr fontAlgn="base"/>
            <a:r>
              <a:rPr lang="en-US" dirty="0">
                <a:latin typeface="Times New Roman" panose="02020603050405020304" pitchFamily="18" charset="0"/>
                <a:cs typeface="Times New Roman" panose="02020603050405020304" pitchFamily="18" charset="0"/>
              </a:rPr>
              <a:t>Proper training to be provided to kitchen staff.</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65696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60">
            <a:extLst>
              <a:ext uri="{FF2B5EF4-FFF2-40B4-BE49-F238E27FC236}">
                <a16:creationId xmlns:a16="http://schemas.microsoft.com/office/drawing/2014/main" id="{652BD35A-BC99-4831-A358-06E2CEB96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Rectangle 2061">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n This Q&amp;a, She Talks With Us About Encouraging The - Question And Answer Icon, transparent png download">
            <a:extLst>
              <a:ext uri="{FF2B5EF4-FFF2-40B4-BE49-F238E27FC236}">
                <a16:creationId xmlns:a16="http://schemas.microsoft.com/office/drawing/2014/main" id="{EB87B69D-56BC-656A-8099-4656B0755C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43356" y="919004"/>
            <a:ext cx="10337292" cy="5013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1425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ED25-8DCD-0C5F-30C0-919C5453A315}"/>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964DBB6-D83D-43B6-70E1-A8438FD4A132}"/>
              </a:ext>
            </a:extLst>
          </p:cNvPr>
          <p:cNvSpPr>
            <a:spLocks noGrp="1"/>
          </p:cNvSpPr>
          <p:nvPr>
            <p:ph idx="1"/>
          </p:nvPr>
        </p:nvSpPr>
        <p:spPr>
          <a:xfrm>
            <a:off x="1097279" y="2108201"/>
            <a:ext cx="10298853" cy="4207932"/>
          </a:xfrm>
        </p:spPr>
        <p:txBody>
          <a:bodyPr>
            <a:noAutofit/>
          </a:bodyPr>
          <a:lstStyle/>
          <a:p>
            <a:r>
              <a:rPr lang="en-US" sz="800" dirty="0">
                <a:latin typeface="Times New Roman" panose="02020603050405020304" pitchFamily="18" charset="0"/>
                <a:cs typeface="Times New Roman" panose="02020603050405020304" pitchFamily="18" charset="0"/>
              </a:rPr>
              <a:t>Marriott International 2024. Marriott Hotels UK, Ireland and Nordics Launches Initiative to Reduce Food Waste Across 53 Hotels, Integrating Winnow AI Technology to Achieve 25% Waste Reduction in First Six Months of 2024. [online] Pressarea.com. Available at: https://marriott.pressarea.com/en/news/17102024/marriott-hotels-uk-ireland-and-nordics-launches-initiative-to-reduce-food-waste-across-53-hotels-1 [Accessed 22 Oct. 2025].</a:t>
            </a:r>
          </a:p>
          <a:p>
            <a:r>
              <a:rPr lang="en-US" sz="800" dirty="0">
                <a:latin typeface="Times New Roman" panose="02020603050405020304" pitchFamily="18" charset="0"/>
                <a:cs typeface="Times New Roman" panose="02020603050405020304" pitchFamily="18" charset="0"/>
              </a:rPr>
              <a:t>Read, Q.D. and Muth, M.K., 2021. Cost-effectiveness of four food waste interventions: Is food waste reduction a “win–win?”. Resources, Conservation and Recycling, 168, p.105448.</a:t>
            </a:r>
          </a:p>
          <a:p>
            <a:r>
              <a:rPr lang="en-US" sz="800" dirty="0">
                <a:latin typeface="Times New Roman" panose="02020603050405020304" pitchFamily="18" charset="0"/>
                <a:cs typeface="Times New Roman" panose="02020603050405020304" pitchFamily="18" charset="0"/>
              </a:rPr>
              <a:t>Tsolakis, N., Schumacher, R., Dora, M. and Kumar, M., 2023. Artificial intelligence and blockchain implementation in supply chains: a pathway to sustainability and data </a:t>
            </a:r>
            <a:r>
              <a:rPr lang="en-US" sz="800" dirty="0" err="1">
                <a:latin typeface="Times New Roman" panose="02020603050405020304" pitchFamily="18" charset="0"/>
                <a:cs typeface="Times New Roman" panose="02020603050405020304" pitchFamily="18" charset="0"/>
              </a:rPr>
              <a:t>monetisation</a:t>
            </a:r>
            <a:r>
              <a:rPr lang="en-US" sz="800" dirty="0">
                <a:latin typeface="Times New Roman" panose="02020603050405020304" pitchFamily="18" charset="0"/>
                <a:cs typeface="Times New Roman" panose="02020603050405020304" pitchFamily="18" charset="0"/>
              </a:rPr>
              <a:t>?. Annals of Operations Research, 327(1), pp.157-210.</a:t>
            </a:r>
          </a:p>
          <a:p>
            <a:r>
              <a:rPr lang="en-IN" sz="800" dirty="0">
                <a:latin typeface="Times New Roman" panose="02020603050405020304" pitchFamily="18" charset="0"/>
                <a:cs typeface="Times New Roman" panose="02020603050405020304" pitchFamily="18" charset="0"/>
              </a:rPr>
              <a:t>Diaz-Farina, E., Díaz-Hernández, J.J. and Padrón-Fumero, N., 2023. Analysis of hospitality waste generation: Impacts of services and mitigation strategies. Annals of Tourism Research Empirical Insights, 4(1), p.100083.</a:t>
            </a:r>
          </a:p>
          <a:p>
            <a:r>
              <a:rPr lang="en-IN" sz="800" dirty="0">
                <a:latin typeface="Times New Roman" panose="02020603050405020304" pitchFamily="18" charset="0"/>
                <a:cs typeface="Times New Roman" panose="02020603050405020304" pitchFamily="18" charset="0"/>
              </a:rPr>
              <a:t>van </a:t>
            </a:r>
            <a:r>
              <a:rPr lang="en-IN" sz="800" dirty="0" err="1">
                <a:latin typeface="Times New Roman" panose="02020603050405020304" pitchFamily="18" charset="0"/>
                <a:cs typeface="Times New Roman" panose="02020603050405020304" pitchFamily="18" charset="0"/>
              </a:rPr>
              <a:t>Rooijen</a:t>
            </a:r>
            <a:r>
              <a:rPr lang="en-IN" sz="800" dirty="0">
                <a:latin typeface="Times New Roman" panose="02020603050405020304" pitchFamily="18" charset="0"/>
                <a:cs typeface="Times New Roman" panose="02020603050405020304" pitchFamily="18" charset="0"/>
              </a:rPr>
              <a:t>, M.A., </a:t>
            </a:r>
            <a:r>
              <a:rPr lang="en-IN" sz="800" dirty="0" err="1">
                <a:latin typeface="Times New Roman" panose="02020603050405020304" pitchFamily="18" charset="0"/>
                <a:cs typeface="Times New Roman" panose="02020603050405020304" pitchFamily="18" charset="0"/>
              </a:rPr>
              <a:t>Gerdessen</a:t>
            </a:r>
            <a:r>
              <a:rPr lang="en-IN" sz="800" dirty="0">
                <a:latin typeface="Times New Roman" panose="02020603050405020304" pitchFamily="18" charset="0"/>
                <a:cs typeface="Times New Roman" panose="02020603050405020304" pitchFamily="18" charset="0"/>
              </a:rPr>
              <a:t>, J.C., Claassen, G.D.H. and de Leeuw, S.L.J.M., 2024. Optimizing household food waste: The impact of meal planning, package sizes, and performance indicators. Resources, Conservation and Recycling, 205, p.107559.</a:t>
            </a:r>
          </a:p>
          <a:p>
            <a:r>
              <a:rPr lang="en-IN" sz="800" dirty="0" err="1">
                <a:latin typeface="Times New Roman" panose="02020603050405020304" pitchFamily="18" charset="0"/>
                <a:cs typeface="Times New Roman" panose="02020603050405020304" pitchFamily="18" charset="0"/>
              </a:rPr>
              <a:t>Kattiyapornpong</a:t>
            </a:r>
            <a:r>
              <a:rPr lang="en-IN" sz="800" dirty="0">
                <a:latin typeface="Times New Roman" panose="02020603050405020304" pitchFamily="18" charset="0"/>
                <a:cs typeface="Times New Roman" panose="02020603050405020304" pitchFamily="18" charset="0"/>
              </a:rPr>
              <a:t>, U., Ditta-</a:t>
            </a:r>
            <a:r>
              <a:rPr lang="en-IN" sz="800" dirty="0" err="1">
                <a:latin typeface="Times New Roman" panose="02020603050405020304" pitchFamily="18" charset="0"/>
                <a:cs typeface="Times New Roman" panose="02020603050405020304" pitchFamily="18" charset="0"/>
              </a:rPr>
              <a:t>Apichai</a:t>
            </a:r>
            <a:r>
              <a:rPr lang="en-IN" sz="800" dirty="0">
                <a:latin typeface="Times New Roman" panose="02020603050405020304" pitchFamily="18" charset="0"/>
                <a:cs typeface="Times New Roman" panose="02020603050405020304" pitchFamily="18" charset="0"/>
              </a:rPr>
              <a:t>, M. and </a:t>
            </a:r>
            <a:r>
              <a:rPr lang="en-IN" sz="800" dirty="0" err="1">
                <a:latin typeface="Times New Roman" panose="02020603050405020304" pitchFamily="18" charset="0"/>
                <a:cs typeface="Times New Roman" panose="02020603050405020304" pitchFamily="18" charset="0"/>
              </a:rPr>
              <a:t>Chuntamara</a:t>
            </a:r>
            <a:r>
              <a:rPr lang="en-IN" sz="800" dirty="0">
                <a:latin typeface="Times New Roman" panose="02020603050405020304" pitchFamily="18" charset="0"/>
                <a:cs typeface="Times New Roman" panose="02020603050405020304" pitchFamily="18" charset="0"/>
              </a:rPr>
              <a:t>, C., 2023. Sustainable food waste management practices: Perspectives from five-star hotels in Thailand. Sustainability, 15(13), p.10213.</a:t>
            </a:r>
          </a:p>
          <a:p>
            <a:r>
              <a:rPr lang="en-US" sz="800" dirty="0">
                <a:latin typeface="Times New Roman" panose="02020603050405020304" pitchFamily="18" charset="0"/>
                <a:cs typeface="Times New Roman" panose="02020603050405020304" pitchFamily="18" charset="0"/>
              </a:rPr>
              <a:t>Demetriou, P., 2022. Hotel food waste in Cyprus: An exploratory case study of hotels in Limassol. Cogent Social Sciences, 8(1), p.2026556.</a:t>
            </a:r>
          </a:p>
          <a:p>
            <a:r>
              <a:rPr lang="en-US" sz="800" dirty="0" err="1">
                <a:latin typeface="Times New Roman" panose="02020603050405020304" pitchFamily="18" charset="0"/>
                <a:cs typeface="Times New Roman" panose="02020603050405020304" pitchFamily="18" charset="0"/>
              </a:rPr>
              <a:t>Amicarelli</a:t>
            </a:r>
            <a:r>
              <a:rPr lang="en-US" sz="800" dirty="0">
                <a:latin typeface="Times New Roman" panose="02020603050405020304" pitchFamily="18" charset="0"/>
                <a:cs typeface="Times New Roman" panose="02020603050405020304" pitchFamily="18" charset="0"/>
              </a:rPr>
              <a:t>, V., </a:t>
            </a:r>
            <a:r>
              <a:rPr lang="en-US" sz="800" dirty="0" err="1">
                <a:latin typeface="Times New Roman" panose="02020603050405020304" pitchFamily="18" charset="0"/>
                <a:cs typeface="Times New Roman" panose="02020603050405020304" pitchFamily="18" charset="0"/>
              </a:rPr>
              <a:t>Aluculesei</a:t>
            </a:r>
            <a:r>
              <a:rPr lang="en-US" sz="800" dirty="0">
                <a:latin typeface="Times New Roman" panose="02020603050405020304" pitchFamily="18" charset="0"/>
                <a:cs typeface="Times New Roman" panose="02020603050405020304" pitchFamily="18" charset="0"/>
              </a:rPr>
              <a:t>, A.C., Lagioia, G., </a:t>
            </a:r>
            <a:r>
              <a:rPr lang="en-US" sz="800" dirty="0" err="1">
                <a:latin typeface="Times New Roman" panose="02020603050405020304" pitchFamily="18" charset="0"/>
                <a:cs typeface="Times New Roman" panose="02020603050405020304" pitchFamily="18" charset="0"/>
              </a:rPr>
              <a:t>Pamfilie</a:t>
            </a:r>
            <a:r>
              <a:rPr lang="en-US" sz="800" dirty="0">
                <a:latin typeface="Times New Roman" panose="02020603050405020304" pitchFamily="18" charset="0"/>
                <a:cs typeface="Times New Roman" panose="02020603050405020304" pitchFamily="18" charset="0"/>
              </a:rPr>
              <a:t>, R. and Bux, C., 2022. How to manage and minimize food waste in the hotel industry: An exploratory research. International Journal of Culture, Tourism and Hospitality Research, 16(1), pp.152-167.</a:t>
            </a:r>
          </a:p>
          <a:p>
            <a:r>
              <a:rPr lang="en-GB" sz="800" dirty="0">
                <a:latin typeface="Times New Roman" panose="02020603050405020304" pitchFamily="18" charset="0"/>
                <a:cs typeface="Times New Roman" panose="02020603050405020304" pitchFamily="18" charset="0"/>
              </a:rPr>
              <a:t>Dey, S.K., Dey, R.S.K., Hoang, S.D. and Garza‐Reyes, J.A., 2025. Unveiling Circular Economy Pathways Among Small and Medium Hotels Through a Hybrid Analytical Framework. </a:t>
            </a:r>
            <a:r>
              <a:rPr lang="en-GB" sz="800" i="1" dirty="0">
                <a:latin typeface="Times New Roman" panose="02020603050405020304" pitchFamily="18" charset="0"/>
                <a:cs typeface="Times New Roman" panose="02020603050405020304" pitchFamily="18" charset="0"/>
              </a:rPr>
              <a:t>Business Strategy and the Environment</a:t>
            </a:r>
            <a:r>
              <a:rPr lang="en-GB" sz="800" dirty="0">
                <a:latin typeface="Times New Roman" panose="02020603050405020304" pitchFamily="18" charset="0"/>
                <a:cs typeface="Times New Roman" panose="02020603050405020304" pitchFamily="18" charset="0"/>
              </a:rPr>
              <a:t>.</a:t>
            </a:r>
            <a:endParaRPr lang="en-IN"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Ananga, C., 2021. </a:t>
            </a:r>
            <a:r>
              <a:rPr lang="en-GB" sz="800" i="1" dirty="0">
                <a:latin typeface="Times New Roman" panose="02020603050405020304" pitchFamily="18" charset="0"/>
                <a:cs typeface="Times New Roman" panose="02020603050405020304" pitchFamily="18" charset="0"/>
              </a:rPr>
              <a:t>An assessment of menu planning strategies of catering officers of some selected senior high schools in Bolgatanga</a:t>
            </a:r>
            <a:r>
              <a:rPr lang="en-GB" sz="800" dirty="0">
                <a:latin typeface="Times New Roman" panose="02020603050405020304" pitchFamily="18" charset="0"/>
                <a:cs typeface="Times New Roman" panose="02020603050405020304" pitchFamily="18" charset="0"/>
              </a:rPr>
              <a:t> (Doctoral dissertation, University of Education, Winneba).</a:t>
            </a:r>
          </a:p>
          <a:p>
            <a:r>
              <a:rPr lang="en-US" sz="800" dirty="0" err="1">
                <a:latin typeface="Times New Roman" panose="02020603050405020304" pitchFamily="18" charset="0"/>
                <a:cs typeface="Times New Roman" panose="02020603050405020304" pitchFamily="18" charset="0"/>
              </a:rPr>
              <a:t>Amicarelli</a:t>
            </a:r>
            <a:r>
              <a:rPr lang="en-US" sz="800" dirty="0">
                <a:latin typeface="Times New Roman" panose="02020603050405020304" pitchFamily="18" charset="0"/>
                <a:cs typeface="Times New Roman" panose="02020603050405020304" pitchFamily="18" charset="0"/>
              </a:rPr>
              <a:t>, V., </a:t>
            </a:r>
            <a:r>
              <a:rPr lang="en-US" sz="800" dirty="0" err="1">
                <a:latin typeface="Times New Roman" panose="02020603050405020304" pitchFamily="18" charset="0"/>
                <a:cs typeface="Times New Roman" panose="02020603050405020304" pitchFamily="18" charset="0"/>
              </a:rPr>
              <a:t>Aluculesei</a:t>
            </a:r>
            <a:r>
              <a:rPr lang="en-US" sz="800" dirty="0">
                <a:latin typeface="Times New Roman" panose="02020603050405020304" pitchFamily="18" charset="0"/>
                <a:cs typeface="Times New Roman" panose="02020603050405020304" pitchFamily="18" charset="0"/>
              </a:rPr>
              <a:t>, A.C., Lagioia, G., </a:t>
            </a:r>
            <a:r>
              <a:rPr lang="en-US" sz="800" dirty="0" err="1">
                <a:latin typeface="Times New Roman" panose="02020603050405020304" pitchFamily="18" charset="0"/>
                <a:cs typeface="Times New Roman" panose="02020603050405020304" pitchFamily="18" charset="0"/>
              </a:rPr>
              <a:t>Pamfilie</a:t>
            </a:r>
            <a:r>
              <a:rPr lang="en-US" sz="800" dirty="0">
                <a:latin typeface="Times New Roman" panose="02020603050405020304" pitchFamily="18" charset="0"/>
                <a:cs typeface="Times New Roman" panose="02020603050405020304" pitchFamily="18" charset="0"/>
              </a:rPr>
              <a:t>, R. and Bux, C., 2022. How to manage and minimize food waste in the hotel industry: An exploratory research. International Journal of Culture, Tourism and Hospitality Research, 16(1), pp.152-167.</a:t>
            </a:r>
          </a:p>
          <a:p>
            <a:endParaRPr lang="en-IN" sz="800" dirty="0">
              <a:latin typeface="Times New Roman" panose="02020603050405020304" pitchFamily="18" charset="0"/>
              <a:cs typeface="Times New Roman" panose="02020603050405020304" pitchFamily="18" charset="0"/>
            </a:endParaRPr>
          </a:p>
          <a:p>
            <a:endParaRPr lang="en-US" sz="800" dirty="0">
              <a:latin typeface="Times New Roman" panose="02020603050405020304" pitchFamily="18" charset="0"/>
              <a:cs typeface="Times New Roman" panose="02020603050405020304" pitchFamily="18" charset="0"/>
            </a:endParaRPr>
          </a:p>
          <a:p>
            <a:pPr marL="0" indent="0">
              <a:buNone/>
            </a:pPr>
            <a:br>
              <a:rPr lang="en-IN" sz="800" dirty="0">
                <a:latin typeface="Times New Roman" panose="02020603050405020304" pitchFamily="18" charset="0"/>
                <a:cs typeface="Times New Roman" panose="02020603050405020304" pitchFamily="18" charset="0"/>
              </a:rPr>
            </a:br>
            <a:endParaRPr lang="en-IN"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6825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652BD35A-BC99-4831-A358-06E2CEB96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Hand-created Thank You script typography SVG PNG digital file download image 1">
            <a:extLst>
              <a:ext uri="{FF2B5EF4-FFF2-40B4-BE49-F238E27FC236}">
                <a16:creationId xmlns:a16="http://schemas.microsoft.com/office/drawing/2014/main" id="{717D087B-9FA6-2CD5-CBA7-CD3C6AF62B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27526" y="905933"/>
            <a:ext cx="5168951" cy="5039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7755667"/>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7</TotalTime>
  <Words>2410</Words>
  <Application>Microsoft Office PowerPoint</Application>
  <PresentationFormat>Widescreen</PresentationFormat>
  <Paragraphs>101</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Georgia Pro Cond Light</vt:lpstr>
      <vt:lpstr>Speak Pro</vt:lpstr>
      <vt:lpstr>Times New Roman</vt:lpstr>
      <vt:lpstr>RetrospectVTI</vt:lpstr>
      <vt:lpstr>SUSTAINABILITY IN TERMS OF FOOD WASTE AND ITS EFFICACY</vt:lpstr>
      <vt:lpstr>Introduction</vt:lpstr>
      <vt:lpstr>Review of Past Literature</vt:lpstr>
      <vt:lpstr>Review of Past Literature</vt:lpstr>
      <vt:lpstr>Methods Used</vt:lpstr>
      <vt:lpstr>Theme Impact Analysis</vt:lpstr>
      <vt:lpstr>Theme Impact Analysis</vt:lpstr>
      <vt:lpstr>Thematic Impact Analysis</vt:lpstr>
      <vt:lpstr>Conclusion and Recommendations</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Ciprian Anghel (2223637)</dc:creator>
  <cp:lastModifiedBy>Ciprian Anghel (2223637)</cp:lastModifiedBy>
  <cp:revision>7</cp:revision>
  <dcterms:modified xsi:type="dcterms:W3CDTF">2025-11-06T14:16:48Z</dcterms:modified>
</cp:coreProperties>
</file>