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C9A524-B7BA-3993-6268-6593CB0E990E}" v="16967" dt="2025-06-14T22:41:38.626"/>
    <p1510:client id="{7E5EA9D2-B664-36B1-E20E-61486C449AC1}" v="111" dt="2025-06-15T20:00:24.3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15/06/2025</a:t>
            </a:fld>
            <a:endParaRPr lang="en-GB"/>
          </a:p>
        </p:txBody>
      </p:sp>
      <p:sp>
        <p:nvSpPr>
          <p:cNvPr id="5" name="Footer Placeholder 4"/>
          <p:cNvSpPr>
            <a:spLocks noGrp="1"/>
          </p:cNvSpPr>
          <p:nvPr>
            <p:ph type="ftr" sz="quarter" idx="11"/>
          </p:nvPr>
        </p:nvSpPr>
        <p:spPr/>
        <p:txBody>
          <a:bodyPr/>
          <a:lstStyle/>
          <a:p>
            <a:r>
              <a:rPr lang="en-GB"/>
              <a:t>SN-2418305 MN-ECEY5009/C W-1844</a:t>
            </a:r>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hf sldNum="0"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15/06/2025</a:t>
            </a:fld>
            <a:endParaRPr lang="en-GB"/>
          </a:p>
        </p:txBody>
      </p:sp>
      <p:sp>
        <p:nvSpPr>
          <p:cNvPr id="5" name="Footer Placeholder 4"/>
          <p:cNvSpPr>
            <a:spLocks noGrp="1"/>
          </p:cNvSpPr>
          <p:nvPr>
            <p:ph type="ftr" sz="quarter" idx="11"/>
          </p:nvPr>
        </p:nvSpPr>
        <p:spPr/>
        <p:txBody>
          <a:bodyPr/>
          <a:lstStyle/>
          <a:p>
            <a:r>
              <a:rPr lang="en-GB"/>
              <a:t>SN-2418305 MN-ECEY5009/C W-1844</a:t>
            </a:r>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hf sldNum="0"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15/06/2025</a:t>
            </a:fld>
            <a:endParaRPr lang="en-GB"/>
          </a:p>
        </p:txBody>
      </p:sp>
      <p:sp>
        <p:nvSpPr>
          <p:cNvPr id="5" name="Footer Placeholder 4"/>
          <p:cNvSpPr>
            <a:spLocks noGrp="1"/>
          </p:cNvSpPr>
          <p:nvPr>
            <p:ph type="ftr" sz="quarter" idx="11"/>
          </p:nvPr>
        </p:nvSpPr>
        <p:spPr/>
        <p:txBody>
          <a:bodyPr/>
          <a:lstStyle/>
          <a:p>
            <a:r>
              <a:rPr lang="en-GB"/>
              <a:t>SN-2418305 MN-ECEY5009/C W-1844</a:t>
            </a:r>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hf sldNum="0"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15/06/2025</a:t>
            </a:fld>
            <a:endParaRPr lang="en-GB"/>
          </a:p>
        </p:txBody>
      </p:sp>
      <p:sp>
        <p:nvSpPr>
          <p:cNvPr id="6" name="Footer Placeholder 5"/>
          <p:cNvSpPr>
            <a:spLocks noGrp="1"/>
          </p:cNvSpPr>
          <p:nvPr>
            <p:ph type="ftr" sz="quarter" idx="11"/>
          </p:nvPr>
        </p:nvSpPr>
        <p:spPr/>
        <p:txBody>
          <a:bodyPr/>
          <a:lstStyle/>
          <a:p>
            <a:r>
              <a:rPr lang="en-GB"/>
              <a:t>SN-2418305 MN-ECEY5009/C W-1844</a:t>
            </a:r>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hf sldNum="0"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15/06/2025</a:t>
            </a:fld>
            <a:endParaRPr lang="en-GB"/>
          </a:p>
        </p:txBody>
      </p:sp>
      <p:sp>
        <p:nvSpPr>
          <p:cNvPr id="8" name="Footer Placeholder 7"/>
          <p:cNvSpPr>
            <a:spLocks noGrp="1"/>
          </p:cNvSpPr>
          <p:nvPr>
            <p:ph type="ftr" sz="quarter" idx="11"/>
          </p:nvPr>
        </p:nvSpPr>
        <p:spPr/>
        <p:txBody>
          <a:bodyPr/>
          <a:lstStyle/>
          <a:p>
            <a:r>
              <a:rPr lang="en-GB"/>
              <a:t>SN-2418305 MN-ECEY5009/C W-1844</a:t>
            </a:r>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hf sldNum="0"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15/06/2025</a:t>
            </a:fld>
            <a:endParaRPr lang="en-GB"/>
          </a:p>
        </p:txBody>
      </p:sp>
      <p:sp>
        <p:nvSpPr>
          <p:cNvPr id="4" name="Footer Placeholder 3"/>
          <p:cNvSpPr>
            <a:spLocks noGrp="1"/>
          </p:cNvSpPr>
          <p:nvPr>
            <p:ph type="ftr" sz="quarter" idx="11"/>
          </p:nvPr>
        </p:nvSpPr>
        <p:spPr/>
        <p:txBody>
          <a:bodyPr/>
          <a:lstStyle/>
          <a:p>
            <a:r>
              <a:rPr lang="en-GB"/>
              <a:t>SN-2418305 MN-ECEY5009/C W-1844</a:t>
            </a:r>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hf sldNum="0" hd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15/06/2025</a:t>
            </a:fld>
            <a:endParaRPr lang="en-GB"/>
          </a:p>
        </p:txBody>
      </p:sp>
      <p:sp>
        <p:nvSpPr>
          <p:cNvPr id="3" name="Footer Placeholder 2"/>
          <p:cNvSpPr>
            <a:spLocks noGrp="1"/>
          </p:cNvSpPr>
          <p:nvPr>
            <p:ph type="ftr" sz="quarter" idx="11"/>
          </p:nvPr>
        </p:nvSpPr>
        <p:spPr/>
        <p:txBody>
          <a:bodyPr/>
          <a:lstStyle/>
          <a:p>
            <a:r>
              <a:rPr lang="en-GB"/>
              <a:t>SN-2418305 MN-ECEY5009/C W-1844</a:t>
            </a:r>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hf sldNum="0" hd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15/06/2025</a:t>
            </a:fld>
            <a:endParaRPr lang="en-GB"/>
          </a:p>
        </p:txBody>
      </p:sp>
      <p:sp>
        <p:nvSpPr>
          <p:cNvPr id="6" name="Footer Placeholder 5"/>
          <p:cNvSpPr>
            <a:spLocks noGrp="1"/>
          </p:cNvSpPr>
          <p:nvPr>
            <p:ph type="ftr" sz="quarter" idx="11"/>
          </p:nvPr>
        </p:nvSpPr>
        <p:spPr/>
        <p:txBody>
          <a:bodyPr/>
          <a:lstStyle/>
          <a:p>
            <a:r>
              <a:rPr lang="en-GB"/>
              <a:t>SN-2418305 MN-ECEY5009/C W-1844</a:t>
            </a:r>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hf sldNum="0" hd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15/06/2025</a:t>
            </a:fld>
            <a:endParaRPr lang="en-GB"/>
          </a:p>
        </p:txBody>
      </p:sp>
      <p:sp>
        <p:nvSpPr>
          <p:cNvPr id="6" name="Footer Placeholder 5"/>
          <p:cNvSpPr>
            <a:spLocks noGrp="1"/>
          </p:cNvSpPr>
          <p:nvPr>
            <p:ph type="ftr" sz="quarter" idx="11"/>
          </p:nvPr>
        </p:nvSpPr>
        <p:spPr/>
        <p:txBody>
          <a:bodyPr/>
          <a:lstStyle/>
          <a:p>
            <a:r>
              <a:rPr lang="en-GB"/>
              <a:t>SN-2418305 MN-ECEY5009/C W-1844</a:t>
            </a:r>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hf sldNum="0" hd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15/06/2025</a:t>
            </a:fld>
            <a:endParaRPr lang="en-GB"/>
          </a:p>
        </p:txBody>
      </p:sp>
      <p:sp>
        <p:nvSpPr>
          <p:cNvPr id="5" name="Footer Placeholder 4"/>
          <p:cNvSpPr>
            <a:spLocks noGrp="1"/>
          </p:cNvSpPr>
          <p:nvPr>
            <p:ph type="ftr" sz="quarter" idx="11"/>
          </p:nvPr>
        </p:nvSpPr>
        <p:spPr/>
        <p:txBody>
          <a:bodyPr/>
          <a:lstStyle/>
          <a:p>
            <a:r>
              <a:rPr lang="en-GB"/>
              <a:t>SN-2418305 MN-ECEY5009/C W-1844</a:t>
            </a:r>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hf sldNum="0" hd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15/06/2025</a:t>
            </a:fld>
            <a:endParaRPr lang="en-GB"/>
          </a:p>
        </p:txBody>
      </p:sp>
      <p:sp>
        <p:nvSpPr>
          <p:cNvPr id="5" name="Footer Placeholder 4"/>
          <p:cNvSpPr>
            <a:spLocks noGrp="1"/>
          </p:cNvSpPr>
          <p:nvPr>
            <p:ph type="ftr" sz="quarter" idx="11"/>
          </p:nvPr>
        </p:nvSpPr>
        <p:spPr/>
        <p:txBody>
          <a:bodyPr/>
          <a:lstStyle/>
          <a:p>
            <a:r>
              <a:rPr lang="en-GB"/>
              <a:t>SN-2418305 MN-ECEY5009/C W-1844</a:t>
            </a:r>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hf sldNum="0" hd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15/06/2025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GB"/>
              <a:t>SN-2418305 MN-ECEY5009/C W-1844</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yourhealthandwellbeing.org/about/the-7-dimensions-of-wellbeing/" TargetMode="External"/><Relationship Id="rId13" Type="http://schemas.openxmlformats.org/officeDocument/2006/relationships/hyperlink" Target="https://www.nmc.org.uk/standards/guidance/holistic-care/" TargetMode="External"/><Relationship Id="rId3" Type="http://schemas.openxmlformats.org/officeDocument/2006/relationships/hyperlink" Target="https://dictionary.cambridge.org/dictionary/english/concept" TargetMode="External"/><Relationship Id="rId7" Type="http://schemas.openxmlformats.org/officeDocument/2006/relationships/hyperlink" Target="https://hapus.wales/mental-wellbeing/why-wellbeing-matters/?utm_source=bing&amp;utm_medium=cpc&amp;utm_campaign=PHWHapus25GS" TargetMode="External"/><Relationship Id="rId12" Type="http://schemas.openxmlformats.org/officeDocument/2006/relationships/hyperlink" Target="https://learning.nspcc.org.uk/child-health-development" TargetMode="External"/><Relationship Id="rId2" Type="http://schemas.openxmlformats.org/officeDocument/2006/relationships/hyperlink" Target="https://www.bbc.co.uk/bitesize/guides/z3shycw/revision/3" TargetMode="External"/><Relationship Id="rId1" Type="http://schemas.openxmlformats.org/officeDocument/2006/relationships/slideLayout" Target="../slideLayouts/slideLayout2.xml"/><Relationship Id="rId6" Type="http://schemas.openxmlformats.org/officeDocument/2006/relationships/hyperlink" Target="https://www.gov.wales/designed-smile-improving-childrens-dental-health" TargetMode="External"/><Relationship Id="rId11" Type="http://schemas.openxmlformats.org/officeDocument/2006/relationships/hyperlink" Target="https://learning.nspcc.org.uk/child-health-development/attachment-early-years" TargetMode="External"/><Relationship Id="rId5" Type="http://schemas.openxmlformats.org/officeDocument/2006/relationships/hyperlink" Target="https://www.gov.uk/government/publications/relationships-education-relationships-and-sex-education-rse-and-health-education/physical-health-and-mental-wellbeing-primary-and-secondary" TargetMode="External"/><Relationship Id="rId10" Type="http://schemas.openxmlformats.org/officeDocument/2006/relationships/hyperlink" Target="https://www.nhs.uk/every-mind-matters/supporting-others/childrens-mental-health/" TargetMode="External"/><Relationship Id="rId4" Type="http://schemas.openxmlformats.org/officeDocument/2006/relationships/hyperlink" Target="https://dictionary.cambridge.org/dictionary/english/lifestyle#google_vignette" TargetMode="External"/><Relationship Id="rId9" Type="http://schemas.openxmlformats.org/officeDocument/2006/relationships/hyperlink" Target="https://assets.publishing.service.gov.uk/government/uploads/system/uploads/attachment_data/file/215911/dh_122238.pdf" TargetMode="External"/><Relationship Id="rId14" Type="http://schemas.openxmlformats.org/officeDocument/2006/relationships/hyperlink" Target="https://www.simplypsychology.org/maslow.html"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gov.wales/well-being-future-generations-act-essentials-html" TargetMode="External"/><Relationship Id="rId7" Type="http://schemas.openxmlformats.org/officeDocument/2006/relationships/hyperlink" Target="https://www.who.int/activities/improving-the-mental-and-brain-health-of-children-and-adolescents" TargetMode="External"/><Relationship Id="rId2" Type="http://schemas.openxmlformats.org/officeDocument/2006/relationships/hyperlink" Target="https://www.unicef.org/eca/stories/importance-outdoor-play-and-how-support-it#:~:text=A%20growing%20body%20of%20research%20shows%20that%20children,children%20are%20spending%20less%20time%20outdoors%20than%20ever." TargetMode="External"/><Relationship Id="rId1" Type="http://schemas.openxmlformats.org/officeDocument/2006/relationships/slideLayout" Target="../slideLayouts/slideLayout2.xml"/><Relationship Id="rId6" Type="http://schemas.openxmlformats.org/officeDocument/2006/relationships/hyperlink" Target="https://www.who.int/about/governance/constitution" TargetMode="External"/><Relationship Id="rId5" Type="http://schemas.openxmlformats.org/officeDocument/2006/relationships/hyperlink" Target="https://www.gov.wales/universal-primary-free-school-meals-upfsm" TargetMode="External"/><Relationship Id="rId4" Type="http://schemas.openxmlformats.org/officeDocument/2006/relationships/hyperlink" Target="https://hwb.gov.wales/curriculum-for-wales/designing-your-curriculum/developing-a-vision-for-curriculum-desig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07697" y="-1983147"/>
            <a:ext cx="9144000" cy="2387600"/>
          </a:xfrm>
        </p:spPr>
        <p:txBody>
          <a:bodyPr>
            <a:normAutofit/>
          </a:bodyPr>
          <a:lstStyle/>
          <a:p>
            <a:r>
              <a:rPr lang="en-GB" sz="1800" dirty="0"/>
              <a:t>Health, Well-being and Lifestyles</a:t>
            </a:r>
          </a:p>
        </p:txBody>
      </p:sp>
      <p:sp>
        <p:nvSpPr>
          <p:cNvPr id="5" name="Rectangle 4">
            <a:extLst>
              <a:ext uri="{FF2B5EF4-FFF2-40B4-BE49-F238E27FC236}">
                <a16:creationId xmlns:a16="http://schemas.microsoft.com/office/drawing/2014/main" id="{DFDD696C-B2D4-8E22-584E-B0849162ABBA}"/>
              </a:ext>
            </a:extLst>
          </p:cNvPr>
          <p:cNvSpPr/>
          <p:nvPr/>
        </p:nvSpPr>
        <p:spPr>
          <a:xfrm>
            <a:off x="182675" y="408205"/>
            <a:ext cx="4162105" cy="2927623"/>
          </a:xfrm>
          <a:prstGeom prst="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DF17C32B-1542-2175-525A-0D5D44E86F0B}"/>
              </a:ext>
            </a:extLst>
          </p:cNvPr>
          <p:cNvSpPr/>
          <p:nvPr/>
        </p:nvSpPr>
        <p:spPr>
          <a:xfrm>
            <a:off x="4462056" y="455565"/>
            <a:ext cx="7347110" cy="2895769"/>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4A9828E1-A89F-8632-5624-AA95818873C6}"/>
              </a:ext>
            </a:extLst>
          </p:cNvPr>
          <p:cNvSpPr/>
          <p:nvPr/>
        </p:nvSpPr>
        <p:spPr>
          <a:xfrm>
            <a:off x="182027" y="3518858"/>
            <a:ext cx="11775569" cy="3340682"/>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N</a:t>
            </a:r>
          </a:p>
        </p:txBody>
      </p:sp>
      <p:sp>
        <p:nvSpPr>
          <p:cNvPr id="8" name="TextBox 7">
            <a:extLst>
              <a:ext uri="{FF2B5EF4-FFF2-40B4-BE49-F238E27FC236}">
                <a16:creationId xmlns:a16="http://schemas.microsoft.com/office/drawing/2014/main" id="{5C4460B7-83F4-BB41-E023-99DAE391422A}"/>
              </a:ext>
            </a:extLst>
          </p:cNvPr>
          <p:cNvSpPr txBox="1"/>
          <p:nvPr/>
        </p:nvSpPr>
        <p:spPr>
          <a:xfrm>
            <a:off x="176123" y="452630"/>
            <a:ext cx="4286250"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t>Introduction: </a:t>
            </a:r>
          </a:p>
          <a:p>
            <a:r>
              <a:rPr lang="en-GB" sz="1200" dirty="0"/>
              <a:t>The purpose of this poster is to research and define the concepts of health, well-being and lifestyle and the importance  of  these and the place they take within the early years, due to this different models and theories will be researched and linked to the early years practice. The role of the practitioner is so important within the early years, especially with providing guidance to health and well-being, it will be discussed within this poster how the practitioner can support children with their health, well-being and lifestyle and supporting their development. Throughout  this poster will also be discussed how these three concepts can affect a child's learning and development.  NSPCC, 2025 states that all aspects of a child's health and development all work together in order to impact the child's overall well-being. </a:t>
            </a:r>
          </a:p>
        </p:txBody>
      </p:sp>
      <p:sp>
        <p:nvSpPr>
          <p:cNvPr id="3" name="TextBox 2">
            <a:extLst>
              <a:ext uri="{FF2B5EF4-FFF2-40B4-BE49-F238E27FC236}">
                <a16:creationId xmlns:a16="http://schemas.microsoft.com/office/drawing/2014/main" id="{CD89D4D2-7738-E805-7DCC-42457FFD3D10}"/>
              </a:ext>
            </a:extLst>
          </p:cNvPr>
          <p:cNvSpPr txBox="1"/>
          <p:nvPr/>
        </p:nvSpPr>
        <p:spPr>
          <a:xfrm>
            <a:off x="4705840" y="635740"/>
            <a:ext cx="7003341" cy="25160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t>Concepts: </a:t>
            </a:r>
          </a:p>
          <a:p>
            <a:r>
              <a:rPr lang="en-GB" sz="1050" dirty="0"/>
              <a:t>Cambridge Dictionary (2025) states that a concept is a principle or idea of something. </a:t>
            </a:r>
          </a:p>
          <a:p>
            <a:r>
              <a:rPr lang="en-GB" sz="1050" dirty="0"/>
              <a:t>BBC (2025) claim that having negative lifestyle habits, such as, poor diet or no to limited exercise can affect the body and mind, and that these could result in short- or long-term effects, such as, doing well in school. There are many factors which can impact a child's health and well-being this can be the environment they live in or the foods in which they eat. </a:t>
            </a:r>
          </a:p>
          <a:p>
            <a:r>
              <a:rPr lang="en-GB" sz="1050" dirty="0"/>
              <a:t>Health: </a:t>
            </a:r>
          </a:p>
          <a:p>
            <a:r>
              <a:rPr lang="en-GB" sz="1050" dirty="0"/>
              <a:t>World Health Organisation (2025) state that health is a full state of having good physical, mental and social well-being and is not just linked to diseases and illnesses. This means that a high standard of health in a person would mean they are physically healthy, have a healthy mentality and have a good sense of social well-being. However, HM Government (2010) state that health is having both good physical and mental health, as well as good sense of well-being. Hapus Wales (2025) states that mental well-being focuses on how we feel about the lives that we have and how we respond to our emotions, this helps people to understand their emotions and have a better view of their wellbeing. </a:t>
            </a:r>
          </a:p>
          <a:p>
            <a:r>
              <a:rPr lang="en-GB" sz="1050" dirty="0"/>
              <a:t>When a child is living in a deprived area and not a lot of opportunities for good food or a clean environment then this is likely to affect their mental health as they will have no energy or motivation due to not having nutritional foods. </a:t>
            </a:r>
          </a:p>
        </p:txBody>
      </p:sp>
      <p:sp>
        <p:nvSpPr>
          <p:cNvPr id="9" name="TextBox 8">
            <a:extLst>
              <a:ext uri="{FF2B5EF4-FFF2-40B4-BE49-F238E27FC236}">
                <a16:creationId xmlns:a16="http://schemas.microsoft.com/office/drawing/2014/main" id="{DA77A5F9-75B9-E518-5A95-7D4DC973D4A4}"/>
              </a:ext>
            </a:extLst>
          </p:cNvPr>
          <p:cNvSpPr txBox="1"/>
          <p:nvPr/>
        </p:nvSpPr>
        <p:spPr>
          <a:xfrm>
            <a:off x="282755" y="3566384"/>
            <a:ext cx="11620500" cy="32316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t>Nursing and Midwifery Council (2025) explain that holistic development is looking more into a person than just their personal health, this is looking at the person as a whole and the different aspects that make up a person's health, such as, mental and physical health, spiritual beliefs. Cognitive health, behavioural as well as social and personal circumstances. Berlinski and </a:t>
            </a:r>
            <a:r>
              <a:rPr lang="en-GB" sz="1200" dirty="0" err="1"/>
              <a:t>Schady</a:t>
            </a:r>
            <a:r>
              <a:rPr lang="en-GB" sz="1200" dirty="0"/>
              <a:t> (2015)  state that the foundations of a child's wellbeing start way before birth and the thoughts and feelings of a mother when pregnant can affect a child's mental well-being from being a </a:t>
            </a:r>
            <a:r>
              <a:rPr lang="en-GB" sz="1200" dirty="0" err="1"/>
              <a:t>fetus</a:t>
            </a:r>
            <a:r>
              <a:rPr lang="en-GB" sz="1200" dirty="0"/>
              <a:t>. This shows that providing children with good health and opportunities from birth is the best chance they have at having good opportunities throughout their lives. World Health Organisation (2025) state that childhood is one of the most critical stages of life for developing their mental health as this is the period of time in which the brain is growing and developing, they state by developing appropriate cognitive and social and emotional skills during this period of time they will then be able to have a better more positive outlook on their mental health as they grow older.  NSPCC (2021)  states  that the emotional bond  that is created with primary carers impacts how they will feel emotionally and psychologically going into  adulthood. This is linked to (Bowlby, 1997)  theory of attachment as he believed by a child having strong attachments, they were  more likely to develop healthy relationships. </a:t>
            </a:r>
          </a:p>
          <a:p>
            <a:r>
              <a:rPr lang="en-GB" sz="1200" dirty="0"/>
              <a:t>Well Being: </a:t>
            </a:r>
          </a:p>
          <a:p>
            <a:r>
              <a:rPr lang="en-GB" sz="1200" dirty="0"/>
              <a:t>Hapus Wales (2025) states that mental wellbeing is all about how a person thinks, feels and acts, they also state it is important to take positive actions in order to keep a good mental wellbeing to be positive within life and to have good experiences. They state that the thoughts and feelings are important as they influence the actions someone takes on their life. Health and Wellbeing (2021) state that there are seven elements of wellbeing, these are, physical, intellectual, environmental, vocational, social, emotional and spiritual and that these all affect the way in which someone thinks and behaves. Well-being of Future Generations (Wales) Act (2015) focuses solely on developing the social, economic, environmental and cultural wellbeing of Wales, it focuses on providing positive long term solutions for positive wellbeing rather than short term solutions. </a:t>
            </a:r>
            <a:r>
              <a:rPr lang="en-GB" sz="1200" dirty="0" err="1"/>
              <a:t>Mulsgrave</a:t>
            </a:r>
            <a:r>
              <a:rPr lang="en-GB" sz="1200" dirty="0"/>
              <a:t> (2017) claims that practitioners have a large contribution to a child's wellbeing and it is important that they provide positive social and emotional experiences in order to have a strong impact on their experiences. </a:t>
            </a:r>
          </a:p>
        </p:txBody>
      </p:sp>
      <p:sp>
        <p:nvSpPr>
          <p:cNvPr id="11" name="Footer Placeholder 10">
            <a:extLst>
              <a:ext uri="{FF2B5EF4-FFF2-40B4-BE49-F238E27FC236}">
                <a16:creationId xmlns:a16="http://schemas.microsoft.com/office/drawing/2014/main" id="{B3C294E3-310C-3FBD-C01E-295974D8FB4E}"/>
              </a:ext>
            </a:extLst>
          </p:cNvPr>
          <p:cNvSpPr>
            <a:spLocks noGrp="1"/>
          </p:cNvSpPr>
          <p:nvPr>
            <p:ph type="ftr" sz="quarter" idx="11"/>
          </p:nvPr>
        </p:nvSpPr>
        <p:spPr/>
        <p:txBody>
          <a:bodyPr/>
          <a:lstStyle/>
          <a:p>
            <a:r>
              <a:rPr lang="en-GB"/>
              <a:t>SN-2418305 MN-ECEY5009/C W-1844</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64CDC82E-648D-3067-4CBA-857C07C2DF66}"/>
              </a:ext>
            </a:extLst>
          </p:cNvPr>
          <p:cNvSpPr/>
          <p:nvPr/>
        </p:nvSpPr>
        <p:spPr>
          <a:xfrm>
            <a:off x="150963" y="229558"/>
            <a:ext cx="9350075" cy="2620033"/>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2CEFC0F8-7A2F-94AB-E98A-255CDA807B06}"/>
              </a:ext>
            </a:extLst>
          </p:cNvPr>
          <p:cNvSpPr/>
          <p:nvPr/>
        </p:nvSpPr>
        <p:spPr>
          <a:xfrm>
            <a:off x="159589" y="3063336"/>
            <a:ext cx="11382554" cy="3580441"/>
          </a:xfrm>
          <a:prstGeom prst="roundRec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F11E794D-F4A7-3186-C48B-6B50DF4F9914}"/>
              </a:ext>
            </a:extLst>
          </p:cNvPr>
          <p:cNvSpPr txBox="1"/>
          <p:nvPr/>
        </p:nvSpPr>
        <p:spPr>
          <a:xfrm>
            <a:off x="383875" y="3072442"/>
            <a:ext cx="10972800" cy="2893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Lifestyle: </a:t>
            </a:r>
          </a:p>
          <a:p>
            <a:r>
              <a:rPr lang="en-GB" sz="1400" dirty="0"/>
              <a:t>Cambridge Dictionary (2025) states  that a lifestyle is the way in which someone lives and the things that they do or the people that they bother with. The life that a person lives often depends on their surroundings and the opportunities they are provided with, such as, work, living arrangements, education, salary and the area in which someone lives. Iran J Public Health (2015) states that lifestyle is referred to the activities that take place day in day out through all of a person's life this could be where they go to work, the activities they take part in, the fun they have and the diet they eat during these days, this effects their health by their mental wellbeing at work or activities and how their physical wellbeing is affected by their diets.</a:t>
            </a:r>
          </a:p>
          <a:p>
            <a:r>
              <a:rPr lang="en-GB" sz="1400" dirty="0"/>
              <a:t>When someone has a healthy lifestyle it ensures that they are monitoring what they eat and eating foods and meals that are of a nutritional value to them and that it is benefiting their bodies. Having a healthy lifestyle also means taking part in physical activities, such as, doing a physical activity that is enjoyable, such as, going to the gym or taking regular walks, this can help physically to prevent obesity, by taking part in exercise it can also release endorphins which help to improve mental wellbeing. </a:t>
            </a:r>
          </a:p>
          <a:p>
            <a:r>
              <a:rPr lang="en-GB" sz="1400" dirty="0" err="1"/>
              <a:t>Bronfronbrenners</a:t>
            </a:r>
            <a:r>
              <a:rPr lang="en-GB" sz="1400" dirty="0"/>
              <a:t> ecological study focuses on the surrounding areas around a child and looks at the surrounding relationships a child has and how this can affect a child's life. For example, relationships with caregivers or practitioners. </a:t>
            </a:r>
          </a:p>
        </p:txBody>
      </p:sp>
      <p:sp>
        <p:nvSpPr>
          <p:cNvPr id="3" name="TextBox 2">
            <a:extLst>
              <a:ext uri="{FF2B5EF4-FFF2-40B4-BE49-F238E27FC236}">
                <a16:creationId xmlns:a16="http://schemas.microsoft.com/office/drawing/2014/main" id="{6593C9B0-677A-B7CD-3692-552A0A3D7037}"/>
              </a:ext>
            </a:extLst>
          </p:cNvPr>
          <p:cNvSpPr txBox="1"/>
          <p:nvPr/>
        </p:nvSpPr>
        <p:spPr>
          <a:xfrm>
            <a:off x="383875" y="245854"/>
            <a:ext cx="9121955" cy="25976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t>(Department for Education (2025) states that physical and mental wellbeing are both as important as each other and that it is important children are informed about these so they can make good decisions about their own health and wellbeing, by being aware of their wellbeing as they then grow older they will be able to make ethically formed decisions and able to understand what is good for their wellbeing and what can affect their wellbeing negatively. NHS (2025) state that parents and caregivers can support children from a young age in order to stay healthy mentally, this can be done by talking to children about their mental health and the feelings they feel and how to manage when they are feeling a certain way. This can then help them to learn how to manage their feelings as they grow older. </a:t>
            </a:r>
            <a:r>
              <a:rPr lang="en-GB" sz="1600" dirty="0" err="1"/>
              <a:t>Maslows</a:t>
            </a:r>
            <a:r>
              <a:rPr lang="en-GB" sz="1600" dirty="0"/>
              <a:t> </a:t>
            </a:r>
            <a:r>
              <a:rPr lang="en-GB" sz="1600" dirty="0" err="1"/>
              <a:t>Hierarcy</a:t>
            </a:r>
            <a:r>
              <a:rPr lang="en-GB" sz="1600" dirty="0"/>
              <a:t> of needs also links to this as he states in order to get to their full potential they must have a safe environment to grow within.</a:t>
            </a:r>
          </a:p>
        </p:txBody>
      </p:sp>
      <p:pic>
        <p:nvPicPr>
          <p:cNvPr id="6" name="Picture 5" descr="Maslow's hierarchy of needs is a model for understanding the motivations for human behavior. It maps different motivations onto a pyramid, with each level representing a different human need. These include physiological needs, safety, love and belonging, esteem, and self-actualization.">
            <a:extLst>
              <a:ext uri="{FF2B5EF4-FFF2-40B4-BE49-F238E27FC236}">
                <a16:creationId xmlns:a16="http://schemas.microsoft.com/office/drawing/2014/main" id="{0B86D23D-EE46-639E-F7AF-142A95882589}"/>
              </a:ext>
            </a:extLst>
          </p:cNvPr>
          <p:cNvPicPr>
            <a:picLocks noChangeAspect="1"/>
          </p:cNvPicPr>
          <p:nvPr/>
        </p:nvPicPr>
        <p:blipFill>
          <a:blip r:embed="rId2"/>
          <a:stretch>
            <a:fillRect/>
          </a:stretch>
        </p:blipFill>
        <p:spPr>
          <a:xfrm>
            <a:off x="9848491" y="244325"/>
            <a:ext cx="1854681" cy="2013011"/>
          </a:xfrm>
          <a:prstGeom prst="rect">
            <a:avLst/>
          </a:prstGeom>
        </p:spPr>
      </p:pic>
      <p:sp>
        <p:nvSpPr>
          <p:cNvPr id="7" name="TextBox 6">
            <a:extLst>
              <a:ext uri="{FF2B5EF4-FFF2-40B4-BE49-F238E27FC236}">
                <a16:creationId xmlns:a16="http://schemas.microsoft.com/office/drawing/2014/main" id="{6329E6A5-C2D0-1A00-EFCD-9B09F494E2E5}"/>
              </a:ext>
            </a:extLst>
          </p:cNvPr>
          <p:cNvSpPr txBox="1"/>
          <p:nvPr/>
        </p:nvSpPr>
        <p:spPr>
          <a:xfrm>
            <a:off x="9699625" y="2444750"/>
            <a:ext cx="263794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t>Source: Simply Psychology, (2022)</a:t>
            </a:r>
          </a:p>
        </p:txBody>
      </p:sp>
      <p:sp>
        <p:nvSpPr>
          <p:cNvPr id="8" name="Footer Placeholder 7">
            <a:extLst>
              <a:ext uri="{FF2B5EF4-FFF2-40B4-BE49-F238E27FC236}">
                <a16:creationId xmlns:a16="http://schemas.microsoft.com/office/drawing/2014/main" id="{E6415A93-D258-D5B4-8AA3-1728403DC475}"/>
              </a:ext>
            </a:extLst>
          </p:cNvPr>
          <p:cNvSpPr>
            <a:spLocks noGrp="1"/>
          </p:cNvSpPr>
          <p:nvPr>
            <p:ph type="ftr" sz="quarter" idx="11"/>
          </p:nvPr>
        </p:nvSpPr>
        <p:spPr/>
        <p:txBody>
          <a:bodyPr/>
          <a:lstStyle/>
          <a:p>
            <a:r>
              <a:rPr lang="en-GB"/>
              <a:t>SN-2418305 MN-ECEY5009/C W-1844</a:t>
            </a:r>
          </a:p>
        </p:txBody>
      </p:sp>
    </p:spTree>
    <p:extLst>
      <p:ext uri="{BB962C8B-B14F-4D97-AF65-F5344CB8AC3E}">
        <p14:creationId xmlns:p14="http://schemas.microsoft.com/office/powerpoint/2010/main" val="18675834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5E734832-63FC-9ED2-6A51-CCB39D331FDB}"/>
              </a:ext>
            </a:extLst>
          </p:cNvPr>
          <p:cNvSpPr/>
          <p:nvPr/>
        </p:nvSpPr>
        <p:spPr>
          <a:xfrm>
            <a:off x="203200" y="355599"/>
            <a:ext cx="11607800" cy="3330755"/>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D9070FC7-4E61-381C-E68E-CDEE4D8ABEF2}"/>
              </a:ext>
            </a:extLst>
          </p:cNvPr>
          <p:cNvSpPr txBox="1"/>
          <p:nvPr/>
        </p:nvSpPr>
        <p:spPr>
          <a:xfrm>
            <a:off x="533400" y="609599"/>
            <a:ext cx="11099800" cy="26314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t>Application to Early Years Practice: </a:t>
            </a:r>
          </a:p>
          <a:p>
            <a:r>
              <a:rPr lang="en-GB" sz="1100" dirty="0"/>
              <a:t>There are a number of ways in which h=being healthy and having good well being can be implemented within the early years. Design to smile is based within schools to focus on improving a child's teeth health and ensuring they are in good state, Design to Smile (2025) states that they work with schools and directly with families focusing on children ages 0-7 to improve children's dental health and to prevent decay in teeth. They help to provide toothpaste and toothbrushes to all families so that even those who may not be able to afford to do so still have the opportunity. Early Years Practitioners can also provide more opportunities to support health and wellbeing by supporting outdoor play and providing as many opportunities to be outside as possible, this can include having free flow settings where children are able to have the opportunities to go back and forth, this allows them to have physical activity whilst also releasing endorphins to develop their mental wellbeing. </a:t>
            </a:r>
            <a:r>
              <a:rPr lang="en-GB" sz="1100" dirty="0" err="1"/>
              <a:t>Unicef</a:t>
            </a:r>
            <a:r>
              <a:rPr lang="en-GB" sz="1100" dirty="0"/>
              <a:t> (2025) states that there are shown studies where children have better development with their physical, mental and emotional health and improved learning when they are given the opportunities to play outside. </a:t>
            </a:r>
          </a:p>
          <a:p>
            <a:r>
              <a:rPr lang="en-GB" sz="1100" dirty="0"/>
              <a:t>The Welsh Government (2025) states that there has recently been implemented into settings four purposes, these are, creating ambitious and capable learners, enterprising and creative individuals, ethical and informed citizens and healthy and confident individuals. These four purposes help to encourage and promote healthy opportunities for children and to be able to provide beneficial experiences. </a:t>
            </a:r>
          </a:p>
          <a:p>
            <a:r>
              <a:rPr lang="en-GB" sz="1100" dirty="0"/>
              <a:t>The Welsh Government (2024) states that they have provided free school meals in all schools so that all children are given the opportunity to have at least one nutritious meal daily., they also state that free school meals were implemented to help build social skills at dinner times and to work on </a:t>
            </a:r>
            <a:r>
              <a:rPr lang="en-GB" sz="1100" dirty="0" err="1"/>
              <a:t>childrens</a:t>
            </a:r>
            <a:r>
              <a:rPr lang="en-GB" sz="1100" dirty="0"/>
              <a:t> behaviour, this can affect </a:t>
            </a:r>
            <a:r>
              <a:rPr lang="en-GB" sz="1100" dirty="0" err="1"/>
              <a:t>childrens</a:t>
            </a:r>
            <a:r>
              <a:rPr lang="en-GB" sz="1100" dirty="0"/>
              <a:t> health and wellbeing as they may feel happier coming to school knowing they are going to get a filling mela when they may not have this at home. By implementing this change it has ensured that children will have at least one nutritional meal a day and the opportunity to learn what food is good for them and what may not be good for them.</a:t>
            </a:r>
          </a:p>
        </p:txBody>
      </p:sp>
      <p:sp>
        <p:nvSpPr>
          <p:cNvPr id="6" name="Rectangle: Rounded Corners 5">
            <a:extLst>
              <a:ext uri="{FF2B5EF4-FFF2-40B4-BE49-F238E27FC236}">
                <a16:creationId xmlns:a16="http://schemas.microsoft.com/office/drawing/2014/main" id="{CBA8E958-AA1E-B1DD-7A13-FE962477828C}"/>
              </a:ext>
            </a:extLst>
          </p:cNvPr>
          <p:cNvSpPr/>
          <p:nvPr/>
        </p:nvSpPr>
        <p:spPr>
          <a:xfrm>
            <a:off x="245853" y="3860800"/>
            <a:ext cx="8123686" cy="2794000"/>
          </a:xfrm>
          <a:prstGeom prst="round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A286D0E4-838C-C17E-9F9D-8DB2EC07C9B2}"/>
              </a:ext>
            </a:extLst>
          </p:cNvPr>
          <p:cNvSpPr txBox="1"/>
          <p:nvPr/>
        </p:nvSpPr>
        <p:spPr>
          <a:xfrm>
            <a:off x="533399" y="4038600"/>
            <a:ext cx="7467600" cy="23368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TextBox 7">
            <a:extLst>
              <a:ext uri="{FF2B5EF4-FFF2-40B4-BE49-F238E27FC236}">
                <a16:creationId xmlns:a16="http://schemas.microsoft.com/office/drawing/2014/main" id="{C6FD2A67-5893-4D3C-BD02-5067A24C9754}"/>
              </a:ext>
            </a:extLst>
          </p:cNvPr>
          <p:cNvSpPr txBox="1"/>
          <p:nvPr/>
        </p:nvSpPr>
        <p:spPr>
          <a:xfrm>
            <a:off x="508000" y="3987800"/>
            <a:ext cx="7543800" cy="2489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0" name="TextBox 9">
            <a:extLst>
              <a:ext uri="{FF2B5EF4-FFF2-40B4-BE49-F238E27FC236}">
                <a16:creationId xmlns:a16="http://schemas.microsoft.com/office/drawing/2014/main" id="{3F9F084B-B148-10F3-6660-EB3FA8E718F2}"/>
              </a:ext>
            </a:extLst>
          </p:cNvPr>
          <p:cNvSpPr txBox="1"/>
          <p:nvPr/>
        </p:nvSpPr>
        <p:spPr>
          <a:xfrm>
            <a:off x="617268" y="3982049"/>
            <a:ext cx="7289800"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t>Conclusion: </a:t>
            </a:r>
          </a:p>
          <a:p>
            <a:r>
              <a:rPr lang="en-GB" sz="1200" dirty="0"/>
              <a:t>The research that has taken place within this poster shows that health, well being and lifestyles are all interlinked and will all affect each other at some point within a young child's life, it is beneficial that these are able to work together in order for the child to have the best positive outcome that they can. It is important that children are guided and taught the correct ways in which they can be healthy and lead a healthy life, this can be done by teaching children about nutritional diets, the importance of physical health, the importance of basic hygiene, such as, brushing their teeth and the importance of their mental health and looking after the way that they feel and searching for support for this. Practitioners and care givers are such an important role within the early years that it is important they provide ways in which children can learn about their health and well being and take this into their adult life with them. Through the research that has taken place and the models and theories that have been looked at it shows that the best way to look at health is through an holistic approach. This provides an overall look at the child rather than focusing on certain areas. Whilst all these ideas are beneficial l at the moment it is useful to remember that over time there will be more research and new ideas so this must be adapted within the early years. </a:t>
            </a:r>
          </a:p>
        </p:txBody>
      </p:sp>
      <p:sp>
        <p:nvSpPr>
          <p:cNvPr id="2" name="Footer Placeholder 1">
            <a:extLst>
              <a:ext uri="{FF2B5EF4-FFF2-40B4-BE49-F238E27FC236}">
                <a16:creationId xmlns:a16="http://schemas.microsoft.com/office/drawing/2014/main" id="{FB9C36CD-6A9E-9C55-5F41-A142A48BB25D}"/>
              </a:ext>
            </a:extLst>
          </p:cNvPr>
          <p:cNvSpPr>
            <a:spLocks noGrp="1"/>
          </p:cNvSpPr>
          <p:nvPr>
            <p:ph type="ftr" sz="quarter" idx="11"/>
          </p:nvPr>
        </p:nvSpPr>
        <p:spPr/>
        <p:txBody>
          <a:bodyPr/>
          <a:lstStyle/>
          <a:p>
            <a:r>
              <a:rPr lang="en-GB"/>
              <a:t>SN-2418305 MN-ECEY5009/C W-1844</a:t>
            </a:r>
          </a:p>
        </p:txBody>
      </p:sp>
    </p:spTree>
    <p:extLst>
      <p:ext uri="{BB962C8B-B14F-4D97-AF65-F5344CB8AC3E}">
        <p14:creationId xmlns:p14="http://schemas.microsoft.com/office/powerpoint/2010/main" val="21240836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6560E-C187-DD47-8E38-5A4071666DAC}"/>
              </a:ext>
            </a:extLst>
          </p:cNvPr>
          <p:cNvSpPr>
            <a:spLocks noGrp="1"/>
          </p:cNvSpPr>
          <p:nvPr>
            <p:ph type="title"/>
          </p:nvPr>
        </p:nvSpPr>
        <p:spPr>
          <a:xfrm>
            <a:off x="536275" y="5691"/>
            <a:ext cx="10515600" cy="1325563"/>
          </a:xfrm>
        </p:spPr>
        <p:txBody>
          <a:bodyPr>
            <a:normAutofit/>
          </a:bodyPr>
          <a:lstStyle/>
          <a:p>
            <a:r>
              <a:rPr lang="en-GB" sz="2800" dirty="0"/>
              <a:t>References: </a:t>
            </a:r>
          </a:p>
        </p:txBody>
      </p:sp>
      <p:sp>
        <p:nvSpPr>
          <p:cNvPr id="3" name="Content Placeholder 2">
            <a:extLst>
              <a:ext uri="{FF2B5EF4-FFF2-40B4-BE49-F238E27FC236}">
                <a16:creationId xmlns:a16="http://schemas.microsoft.com/office/drawing/2014/main" id="{1BD3C29C-EA19-6F6A-6EEB-FF7184E5D2A4}"/>
              </a:ext>
            </a:extLst>
          </p:cNvPr>
          <p:cNvSpPr>
            <a:spLocks noGrp="1"/>
          </p:cNvSpPr>
          <p:nvPr>
            <p:ph idx="1"/>
          </p:nvPr>
        </p:nvSpPr>
        <p:spPr>
          <a:xfrm>
            <a:off x="838200" y="934228"/>
            <a:ext cx="10515600" cy="4351338"/>
          </a:xfrm>
        </p:spPr>
        <p:txBody>
          <a:bodyPr vert="horz" lIns="91440" tIns="45720" rIns="91440" bIns="45720" rtlCol="0" anchor="t">
            <a:noAutofit/>
          </a:bodyPr>
          <a:lstStyle/>
          <a:p>
            <a:pPr marL="0" indent="0">
              <a:buNone/>
            </a:pPr>
            <a:r>
              <a:rPr lang="en-GB" sz="1200" dirty="0"/>
              <a:t>BBC (2025) </a:t>
            </a:r>
            <a:r>
              <a:rPr lang="en-GB" sz="1200" i="1" dirty="0"/>
              <a:t>Health and Wellbeing – WJEC</a:t>
            </a:r>
            <a:r>
              <a:rPr lang="en-GB" sz="1200" dirty="0"/>
              <a:t>. Available at: </a:t>
            </a:r>
            <a:r>
              <a:rPr lang="en-GB" sz="1200" dirty="0">
                <a:ea typeface="+mn-lt"/>
                <a:cs typeface="+mn-lt"/>
                <a:hlinkClick r:id="rId2"/>
              </a:rPr>
              <a:t>Negative lifestyle choices – the implications - Health and wellbeing - WJEC - GCSE Physical Education Revision - WJEC - BBC Bitesize</a:t>
            </a:r>
            <a:r>
              <a:rPr lang="en-GB" sz="1200" dirty="0">
                <a:ea typeface="+mn-lt"/>
                <a:cs typeface="+mn-lt"/>
              </a:rPr>
              <a:t> (Accessed: 7/6/2025).</a:t>
            </a:r>
            <a:endParaRPr lang="en-GB" sz="1200" dirty="0"/>
          </a:p>
          <a:p>
            <a:pPr marL="0" indent="0">
              <a:buNone/>
            </a:pPr>
            <a:r>
              <a:rPr lang="en-GB" sz="1200" dirty="0"/>
              <a:t>Cambridge Dictionary (2025) </a:t>
            </a:r>
            <a:r>
              <a:rPr lang="en-GB" sz="1200" i="1" dirty="0"/>
              <a:t>Concept</a:t>
            </a:r>
            <a:r>
              <a:rPr lang="en-GB" sz="1200" dirty="0"/>
              <a:t>. Available at: </a:t>
            </a:r>
            <a:r>
              <a:rPr lang="en-GB" sz="1200" dirty="0">
                <a:ea typeface="+mn-lt"/>
                <a:cs typeface="+mn-lt"/>
                <a:hlinkClick r:id="rId3"/>
              </a:rPr>
              <a:t>CONCEPT | English meaning - Cambridge Dictionary</a:t>
            </a:r>
            <a:r>
              <a:rPr lang="en-GB" sz="1200" dirty="0">
                <a:ea typeface="+mn-lt"/>
                <a:cs typeface="+mn-lt"/>
              </a:rPr>
              <a:t> (Accessed: 7/6/2025). </a:t>
            </a:r>
            <a:endParaRPr lang="en-GB" sz="1200" dirty="0"/>
          </a:p>
          <a:p>
            <a:pPr marL="0" indent="0">
              <a:buNone/>
            </a:pPr>
            <a:r>
              <a:rPr lang="en-GB" sz="1200" dirty="0"/>
              <a:t>Cambridge Dictionary (2025)</a:t>
            </a:r>
            <a:r>
              <a:rPr lang="en-GB" sz="1200" i="1" dirty="0"/>
              <a:t> Lifestyle</a:t>
            </a:r>
            <a:r>
              <a:rPr lang="en-GB" sz="1200" dirty="0"/>
              <a:t>. Available at: </a:t>
            </a:r>
            <a:r>
              <a:rPr lang="en-GB" sz="1200" dirty="0">
                <a:ea typeface="+mn-lt"/>
                <a:cs typeface="+mn-lt"/>
                <a:hlinkClick r:id="rId4"/>
              </a:rPr>
              <a:t>LIFESTYLE | English meaning - Cambridge Dictionary</a:t>
            </a:r>
            <a:r>
              <a:rPr lang="en-GB" sz="1200" dirty="0">
                <a:ea typeface="+mn-lt"/>
                <a:cs typeface="+mn-lt"/>
              </a:rPr>
              <a:t> (Accessed: 7/6/2025).</a:t>
            </a:r>
            <a:endParaRPr lang="en-GB" sz="1200" dirty="0"/>
          </a:p>
          <a:p>
            <a:pPr marL="0" indent="0">
              <a:buNone/>
            </a:pPr>
            <a:r>
              <a:rPr lang="en-GB" sz="1200" dirty="0"/>
              <a:t>Department for Education (2025)</a:t>
            </a:r>
            <a:r>
              <a:rPr lang="en-GB" sz="1200" i="1" dirty="0"/>
              <a:t> Physical Health and mental wellbeing</a:t>
            </a:r>
            <a:r>
              <a:rPr lang="en-GB" sz="1200" dirty="0"/>
              <a:t>, Available at: </a:t>
            </a:r>
            <a:r>
              <a:rPr lang="en-GB" sz="1200" dirty="0">
                <a:ea typeface="+mn-lt"/>
                <a:cs typeface="+mn-lt"/>
                <a:hlinkClick r:id="rId5"/>
              </a:rPr>
              <a:t>Physical health and mental wellbeing (Primary and secondary) - GOV.UK</a:t>
            </a:r>
            <a:r>
              <a:rPr lang="en-GB" sz="1200" dirty="0">
                <a:ea typeface="+mn-lt"/>
                <a:cs typeface="+mn-lt"/>
              </a:rPr>
              <a:t> (Accessed: 7/6/2025).</a:t>
            </a:r>
            <a:endParaRPr lang="en-GB" sz="1200" dirty="0"/>
          </a:p>
          <a:p>
            <a:pPr marL="0" indent="0">
              <a:buNone/>
            </a:pPr>
            <a:r>
              <a:rPr lang="en-GB" sz="1200" dirty="0"/>
              <a:t>Design to Smile (2025) Designed to Smile: improving children's dental health. Available at: </a:t>
            </a:r>
            <a:r>
              <a:rPr lang="en-GB" sz="1200" dirty="0">
                <a:ea typeface="+mn-lt"/>
                <a:cs typeface="+mn-lt"/>
                <a:hlinkClick r:id="rId6"/>
              </a:rPr>
              <a:t>Designed to Smile: improving children’s dental health | GOV.WALES</a:t>
            </a:r>
            <a:r>
              <a:rPr lang="en-GB" sz="1200" dirty="0">
                <a:ea typeface="+mn-lt"/>
                <a:cs typeface="+mn-lt"/>
              </a:rPr>
              <a:t> (Accessed: 7/6/2025). </a:t>
            </a:r>
            <a:endParaRPr lang="en-GB" sz="1200" dirty="0"/>
          </a:p>
          <a:p>
            <a:pPr marL="0" indent="0">
              <a:buNone/>
            </a:pPr>
            <a:r>
              <a:rPr lang="en-GB" sz="1200" dirty="0"/>
              <a:t>Hapus Wales (2025). </a:t>
            </a:r>
            <a:r>
              <a:rPr lang="en-GB" sz="1200" i="1" dirty="0"/>
              <a:t>Why Wellbeing Matters.</a:t>
            </a:r>
            <a:r>
              <a:rPr lang="en-GB" sz="1200" dirty="0"/>
              <a:t> Available at: </a:t>
            </a:r>
            <a:r>
              <a:rPr lang="en-GB" sz="1200" dirty="0">
                <a:ea typeface="+mn-lt"/>
                <a:cs typeface="+mn-lt"/>
                <a:hlinkClick r:id="rId7"/>
              </a:rPr>
              <a:t>Why wellbeing matters - Hapus</a:t>
            </a:r>
            <a:r>
              <a:rPr lang="en-GB" sz="1200" dirty="0">
                <a:ea typeface="+mn-lt"/>
                <a:cs typeface="+mn-lt"/>
              </a:rPr>
              <a:t>  (Accessed: 7/6/2025).</a:t>
            </a:r>
          </a:p>
          <a:p>
            <a:pPr marL="0" indent="0">
              <a:buNone/>
            </a:pPr>
            <a:r>
              <a:rPr lang="en-GB" sz="1200" dirty="0"/>
              <a:t>Health and Wellbeing (2021) The Seven Dimensions of Wellbeing. Available at: </a:t>
            </a:r>
            <a:r>
              <a:rPr lang="en-GB" sz="1200" dirty="0">
                <a:ea typeface="+mn-lt"/>
                <a:cs typeface="+mn-lt"/>
                <a:hlinkClick r:id="rId8"/>
              </a:rPr>
              <a:t>7 Dimensions of Wellbeing - Wellness and Health Aspects of Life</a:t>
            </a:r>
            <a:r>
              <a:rPr lang="en-GB" sz="1200" dirty="0">
                <a:ea typeface="+mn-lt"/>
                <a:cs typeface="+mn-lt"/>
              </a:rPr>
              <a:t> (Accessed: 7/6/2025). </a:t>
            </a:r>
            <a:endParaRPr lang="en-GB" sz="1200" dirty="0"/>
          </a:p>
          <a:p>
            <a:pPr marL="0" indent="0">
              <a:buNone/>
            </a:pPr>
            <a:r>
              <a:rPr lang="en-GB" sz="1200" dirty="0"/>
              <a:t>HM Government (2010) </a:t>
            </a:r>
            <a:r>
              <a:rPr lang="en-GB" sz="1200" i="1" dirty="0"/>
              <a:t>Our Health and Wellbeing Today</a:t>
            </a:r>
            <a:r>
              <a:rPr lang="en-GB" sz="1200" dirty="0"/>
              <a:t>. Available at: </a:t>
            </a:r>
            <a:r>
              <a:rPr lang="en-GB" sz="1200" dirty="0">
                <a:ea typeface="+mn-lt"/>
                <a:cs typeface="+mn-lt"/>
                <a:hlinkClick r:id="rId9"/>
              </a:rPr>
              <a:t>Our Health and Wellbeing Today</a:t>
            </a:r>
            <a:r>
              <a:rPr lang="en-GB" sz="1200" dirty="0">
                <a:ea typeface="+mn-lt"/>
                <a:cs typeface="+mn-lt"/>
              </a:rPr>
              <a:t> (Accessed: 7/6/2025).</a:t>
            </a:r>
          </a:p>
          <a:p>
            <a:pPr marL="0" indent="0">
              <a:buNone/>
            </a:pPr>
            <a:r>
              <a:rPr lang="en-GB" sz="1200" dirty="0" err="1"/>
              <a:t>Mulsgrave</a:t>
            </a:r>
            <a:r>
              <a:rPr lang="en-GB" sz="1200" dirty="0"/>
              <a:t> (2017) </a:t>
            </a:r>
            <a:r>
              <a:rPr lang="en-GB" sz="1200" i="1" dirty="0"/>
              <a:t>Supporting Children's Health and Wellbeing.</a:t>
            </a:r>
            <a:r>
              <a:rPr lang="en-GB" sz="1200" dirty="0"/>
              <a:t> London: Sage Publications. </a:t>
            </a:r>
          </a:p>
          <a:p>
            <a:pPr marL="0" indent="0">
              <a:buNone/>
            </a:pPr>
            <a:r>
              <a:rPr lang="en-GB" sz="1200" dirty="0"/>
              <a:t>NHS (2025) </a:t>
            </a:r>
            <a:r>
              <a:rPr lang="en-GB" sz="1200" i="1" dirty="0"/>
              <a:t>Looking after a child or young persons mental wellbeing</a:t>
            </a:r>
            <a:r>
              <a:rPr lang="en-GB" sz="1200" dirty="0"/>
              <a:t>. Available at: </a:t>
            </a:r>
            <a:r>
              <a:rPr lang="en-GB" sz="1200" dirty="0">
                <a:ea typeface="+mn-lt"/>
                <a:cs typeface="+mn-lt"/>
                <a:hlinkClick r:id="rId10"/>
              </a:rPr>
              <a:t>Children's mental health - Every Mind Matters - NHS</a:t>
            </a:r>
            <a:r>
              <a:rPr lang="en-GB" sz="1200" dirty="0">
                <a:ea typeface="+mn-lt"/>
                <a:cs typeface="+mn-lt"/>
              </a:rPr>
              <a:t> (Accessed: 7/6/2025).</a:t>
            </a:r>
          </a:p>
          <a:p>
            <a:pPr marL="0" indent="0">
              <a:buNone/>
            </a:pPr>
            <a:r>
              <a:rPr lang="en-GB" sz="1200" dirty="0"/>
              <a:t>NSPCC (2025) </a:t>
            </a:r>
            <a:r>
              <a:rPr lang="en-GB" sz="1200" i="1" dirty="0"/>
              <a:t>Attachment and Child Development.</a:t>
            </a:r>
            <a:r>
              <a:rPr lang="en-GB" sz="1200" dirty="0"/>
              <a:t> Available at: </a:t>
            </a:r>
            <a:r>
              <a:rPr lang="en-GB" sz="1200" dirty="0">
                <a:ea typeface="+mn-lt"/>
                <a:cs typeface="+mn-lt"/>
                <a:hlinkClick r:id="rId11"/>
              </a:rPr>
              <a:t>Attachment and child development | NSPCC Learning</a:t>
            </a:r>
            <a:r>
              <a:rPr lang="en-GB" sz="1200" dirty="0">
                <a:ea typeface="+mn-lt"/>
                <a:cs typeface="+mn-lt"/>
              </a:rPr>
              <a:t> (Accessed: 7/6/2025). </a:t>
            </a:r>
            <a:endParaRPr lang="en-GB" sz="1200" dirty="0"/>
          </a:p>
          <a:p>
            <a:pPr marL="0" indent="0">
              <a:buNone/>
            </a:pPr>
            <a:r>
              <a:rPr lang="en-GB" sz="1200" dirty="0"/>
              <a:t>NSPCC (2025) </a:t>
            </a:r>
            <a:r>
              <a:rPr lang="en-GB" sz="1200" i="1" dirty="0"/>
              <a:t>Child Health and Development.  </a:t>
            </a:r>
            <a:r>
              <a:rPr lang="en-GB" sz="1200" dirty="0"/>
              <a:t>Available at:</a:t>
            </a:r>
            <a:r>
              <a:rPr lang="en-GB" sz="1200" i="1" dirty="0"/>
              <a:t> </a:t>
            </a:r>
            <a:r>
              <a:rPr lang="en-GB" sz="1200" dirty="0">
                <a:ea typeface="+mn-lt"/>
                <a:cs typeface="+mn-lt"/>
                <a:hlinkClick r:id="rId12"/>
              </a:rPr>
              <a:t>Child health and development | NSPCC Learning</a:t>
            </a:r>
            <a:r>
              <a:rPr lang="en-GB" sz="1200" i="1" dirty="0">
                <a:ea typeface="+mn-lt"/>
                <a:cs typeface="+mn-lt"/>
              </a:rPr>
              <a:t> </a:t>
            </a:r>
            <a:r>
              <a:rPr lang="en-GB" sz="1200" dirty="0">
                <a:ea typeface="+mn-lt"/>
                <a:cs typeface="+mn-lt"/>
              </a:rPr>
              <a:t>(Accessed: 7/6/2025).</a:t>
            </a:r>
            <a:endParaRPr lang="en-GB" sz="1200" dirty="0"/>
          </a:p>
          <a:p>
            <a:pPr marL="0" indent="0">
              <a:buNone/>
            </a:pPr>
            <a:r>
              <a:rPr lang="en-GB" sz="1200" dirty="0"/>
              <a:t>Nursing Midwifery Council (2025). Holistic Care. Available at: </a:t>
            </a:r>
            <a:r>
              <a:rPr lang="en-GB" sz="1200" dirty="0">
                <a:ea typeface="+mn-lt"/>
                <a:cs typeface="+mn-lt"/>
                <a:hlinkClick r:id="rId13"/>
              </a:rPr>
              <a:t>Holistic care - The Nursing and Midwifery Council</a:t>
            </a:r>
            <a:r>
              <a:rPr lang="en-GB" sz="1200" dirty="0">
                <a:ea typeface="+mn-lt"/>
                <a:cs typeface="+mn-lt"/>
              </a:rPr>
              <a:t> (Accessed: 7/6/2025). </a:t>
            </a:r>
            <a:endParaRPr lang="en-GB" sz="1200" dirty="0"/>
          </a:p>
          <a:p>
            <a:pPr marL="0" indent="0">
              <a:buNone/>
            </a:pPr>
            <a:r>
              <a:rPr lang="en-GB" sz="1200" dirty="0"/>
              <a:t>Simply Psychology (2022) </a:t>
            </a:r>
            <a:r>
              <a:rPr lang="en-GB" sz="1200" i="1" dirty="0"/>
              <a:t>Maslow Hierarchy of Needs</a:t>
            </a:r>
            <a:r>
              <a:rPr lang="en-GB" sz="1200" dirty="0"/>
              <a:t>. Available at: </a:t>
            </a:r>
            <a:r>
              <a:rPr lang="en-GB" sz="1200" dirty="0">
                <a:ea typeface="+mn-lt"/>
                <a:cs typeface="+mn-lt"/>
                <a:hlinkClick r:id="rId14"/>
              </a:rPr>
              <a:t>Maslow's Hierarchy of Needs</a:t>
            </a:r>
            <a:r>
              <a:rPr lang="en-GB" sz="1200" dirty="0">
                <a:ea typeface="+mn-lt"/>
                <a:cs typeface="+mn-lt"/>
              </a:rPr>
              <a:t> (Accessed: 7/6/2025). </a:t>
            </a:r>
          </a:p>
          <a:p>
            <a:pPr marL="0" indent="0">
              <a:buNone/>
            </a:pPr>
            <a:endParaRPr lang="en-GB" sz="1200" dirty="0"/>
          </a:p>
          <a:p>
            <a:pPr marL="0" indent="0">
              <a:buNone/>
            </a:pPr>
            <a:endParaRPr lang="en-GB" sz="1800" dirty="0"/>
          </a:p>
        </p:txBody>
      </p:sp>
      <p:sp>
        <p:nvSpPr>
          <p:cNvPr id="4" name="Footer Placeholder 3">
            <a:extLst>
              <a:ext uri="{FF2B5EF4-FFF2-40B4-BE49-F238E27FC236}">
                <a16:creationId xmlns:a16="http://schemas.microsoft.com/office/drawing/2014/main" id="{B9FEDB5B-C4B7-033B-4F82-697A368A8BC9}"/>
              </a:ext>
            </a:extLst>
          </p:cNvPr>
          <p:cNvSpPr>
            <a:spLocks noGrp="1"/>
          </p:cNvSpPr>
          <p:nvPr>
            <p:ph type="ftr" sz="quarter" idx="11"/>
          </p:nvPr>
        </p:nvSpPr>
        <p:spPr/>
        <p:txBody>
          <a:bodyPr/>
          <a:lstStyle/>
          <a:p>
            <a:r>
              <a:rPr lang="en-GB"/>
              <a:t>SN-2418305 MN-ECEY5009/C W-1844</a:t>
            </a:r>
          </a:p>
        </p:txBody>
      </p:sp>
    </p:spTree>
    <p:extLst>
      <p:ext uri="{BB962C8B-B14F-4D97-AF65-F5344CB8AC3E}">
        <p14:creationId xmlns:p14="http://schemas.microsoft.com/office/powerpoint/2010/main" val="10494161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D5889-C277-5D3C-BA71-C26B8E40D2ED}"/>
              </a:ext>
            </a:extLst>
          </p:cNvPr>
          <p:cNvSpPr>
            <a:spLocks noGrp="1"/>
          </p:cNvSpPr>
          <p:nvPr>
            <p:ph type="title"/>
          </p:nvPr>
        </p:nvSpPr>
        <p:spPr/>
        <p:txBody>
          <a:bodyPr>
            <a:normAutofit/>
          </a:bodyPr>
          <a:lstStyle/>
          <a:p>
            <a:r>
              <a:rPr lang="en-GB" sz="3600" dirty="0"/>
              <a:t>References</a:t>
            </a:r>
          </a:p>
        </p:txBody>
      </p:sp>
      <p:sp>
        <p:nvSpPr>
          <p:cNvPr id="3" name="Content Placeholder 2">
            <a:extLst>
              <a:ext uri="{FF2B5EF4-FFF2-40B4-BE49-F238E27FC236}">
                <a16:creationId xmlns:a16="http://schemas.microsoft.com/office/drawing/2014/main" id="{4E4274AD-E0AD-CF5B-B500-D02EC7983A5C}"/>
              </a:ext>
            </a:extLst>
          </p:cNvPr>
          <p:cNvSpPr>
            <a:spLocks noGrp="1"/>
          </p:cNvSpPr>
          <p:nvPr>
            <p:ph idx="1"/>
          </p:nvPr>
        </p:nvSpPr>
        <p:spPr/>
        <p:txBody>
          <a:bodyPr vert="horz" lIns="91440" tIns="45720" rIns="91440" bIns="45720" rtlCol="0" anchor="t">
            <a:normAutofit/>
          </a:bodyPr>
          <a:lstStyle/>
          <a:p>
            <a:pPr marL="0" indent="0">
              <a:buNone/>
            </a:pPr>
            <a:r>
              <a:rPr lang="en-GB" sz="1200" dirty="0" err="1"/>
              <a:t>Unicef</a:t>
            </a:r>
            <a:r>
              <a:rPr lang="en-GB" sz="1200" dirty="0"/>
              <a:t> (2025) </a:t>
            </a:r>
            <a:r>
              <a:rPr lang="en-GB" sz="1200" i="1" dirty="0"/>
              <a:t>The Importance of Outdoor Play. </a:t>
            </a:r>
            <a:r>
              <a:rPr lang="en-GB" sz="1200" dirty="0"/>
              <a:t>Available at: </a:t>
            </a:r>
            <a:r>
              <a:rPr lang="en-GB" sz="1200" dirty="0">
                <a:ea typeface="+mn-lt"/>
                <a:cs typeface="+mn-lt"/>
                <a:hlinkClick r:id="rId2"/>
              </a:rPr>
              <a:t>The importance of outdoor play (and how to support it) | UNICEF Europe and Central Asia</a:t>
            </a:r>
            <a:r>
              <a:rPr lang="en-GB" sz="1200" dirty="0">
                <a:ea typeface="+mn-lt"/>
                <a:cs typeface="+mn-lt"/>
              </a:rPr>
              <a:t> (Accessed: 7/6/2025).</a:t>
            </a:r>
            <a:endParaRPr lang="en-GB" sz="1200" dirty="0"/>
          </a:p>
          <a:p>
            <a:pPr marL="0" indent="0">
              <a:buNone/>
            </a:pPr>
            <a:r>
              <a:rPr lang="en-GB" sz="1200" dirty="0"/>
              <a:t>Welsh Government (2025) </a:t>
            </a:r>
            <a:r>
              <a:rPr lang="en-GB" sz="1200" i="1" dirty="0"/>
              <a:t>Well-being of Future Generations (Wales) Act 2015</a:t>
            </a:r>
            <a:r>
              <a:rPr lang="en-GB" sz="1200" dirty="0"/>
              <a:t>. Available at: </a:t>
            </a:r>
            <a:r>
              <a:rPr lang="en-GB" sz="1200" dirty="0">
                <a:hlinkClick r:id="rId3"/>
              </a:rPr>
              <a:t>Well-being of Future Generations (Wales) Act 2015: the essentials [HTML] | GOV.WALES</a:t>
            </a:r>
            <a:r>
              <a:rPr lang="en-GB" sz="1200" dirty="0"/>
              <a:t> (Accessed: 7/6/2025). </a:t>
            </a:r>
            <a:endParaRPr lang="en-GB"/>
          </a:p>
          <a:p>
            <a:pPr marL="0" indent="0">
              <a:buNone/>
            </a:pPr>
            <a:r>
              <a:rPr lang="en-GB" sz="1200" dirty="0"/>
              <a:t>Welsh Government (2025) </a:t>
            </a:r>
            <a:r>
              <a:rPr lang="en-GB" sz="1200" i="1" dirty="0"/>
              <a:t>Developing a vision for Curriculum Design.</a:t>
            </a:r>
            <a:r>
              <a:rPr lang="en-GB" sz="1200" dirty="0"/>
              <a:t> Available at: </a:t>
            </a:r>
            <a:r>
              <a:rPr lang="en-GB" sz="1200" dirty="0">
                <a:ea typeface="+mn-lt"/>
                <a:cs typeface="+mn-lt"/>
                <a:hlinkClick r:id="rId4"/>
              </a:rPr>
              <a:t>Developing a vision for curriculum design - Hwb</a:t>
            </a:r>
            <a:r>
              <a:rPr lang="en-GB" sz="1200" dirty="0">
                <a:ea typeface="+mn-lt"/>
                <a:cs typeface="+mn-lt"/>
              </a:rPr>
              <a:t> (Accessed: 7/6/2025). </a:t>
            </a:r>
            <a:endParaRPr lang="en-GB" sz="1200" dirty="0"/>
          </a:p>
          <a:p>
            <a:pPr marL="0" indent="0">
              <a:buNone/>
            </a:pPr>
            <a:r>
              <a:rPr lang="en-GB" sz="1200" dirty="0"/>
              <a:t>Welsh Government (2024) </a:t>
            </a:r>
            <a:r>
              <a:rPr lang="en-GB" sz="1200" i="1" dirty="0"/>
              <a:t>Universal Primary Free School Meals</a:t>
            </a:r>
            <a:r>
              <a:rPr lang="en-GB" sz="1200" dirty="0"/>
              <a:t>. Available at: </a:t>
            </a:r>
            <a:r>
              <a:rPr lang="en-GB" sz="1200" dirty="0">
                <a:ea typeface="+mn-lt"/>
                <a:cs typeface="+mn-lt"/>
                <a:hlinkClick r:id="rId5"/>
              </a:rPr>
              <a:t>Universal Primary Free School Meals (UPFSM) | GOV.WALES</a:t>
            </a:r>
            <a:r>
              <a:rPr lang="en-GB" sz="1200" dirty="0">
                <a:ea typeface="+mn-lt"/>
                <a:cs typeface="+mn-lt"/>
              </a:rPr>
              <a:t> (Accessed: 7/6/2025).</a:t>
            </a:r>
            <a:endParaRPr lang="en-GB" sz="1200" dirty="0"/>
          </a:p>
          <a:p>
            <a:pPr marL="0" indent="0">
              <a:buNone/>
            </a:pPr>
            <a:r>
              <a:rPr lang="en-GB" sz="1200" dirty="0"/>
              <a:t>World Health Organisation (2025) </a:t>
            </a:r>
            <a:r>
              <a:rPr lang="en-GB" sz="1200" i="1" dirty="0"/>
              <a:t>Constitution.</a:t>
            </a:r>
            <a:r>
              <a:rPr lang="en-GB" sz="1200" dirty="0"/>
              <a:t> Available at: </a:t>
            </a:r>
            <a:r>
              <a:rPr lang="en-GB" sz="1200" dirty="0">
                <a:hlinkClick r:id="rId6"/>
              </a:rPr>
              <a:t>Constitution of the World Health Organization</a:t>
            </a:r>
            <a:r>
              <a:rPr lang="en-GB" sz="1200" dirty="0"/>
              <a:t> (Accessed: 7/6/2025).</a:t>
            </a:r>
            <a:endParaRPr lang="en-US" sz="1200" dirty="0"/>
          </a:p>
          <a:p>
            <a:pPr marL="0" indent="0">
              <a:buNone/>
            </a:pPr>
            <a:r>
              <a:rPr lang="en-GB" sz="1200" dirty="0"/>
              <a:t>World Health Organisation (2025)</a:t>
            </a:r>
            <a:r>
              <a:rPr lang="en-GB" sz="1200" i="1" dirty="0"/>
              <a:t> Improving the mental and brain health of children and adolescents.</a:t>
            </a:r>
            <a:r>
              <a:rPr lang="en-GB" sz="1200" dirty="0"/>
              <a:t> Available at: </a:t>
            </a:r>
            <a:r>
              <a:rPr lang="en-GB" sz="1200" dirty="0">
                <a:hlinkClick r:id="rId7"/>
              </a:rPr>
              <a:t>Child and adolescent mental and brain health</a:t>
            </a:r>
            <a:r>
              <a:rPr lang="en-GB" sz="1200" dirty="0"/>
              <a:t> (Accessed: 7/6/2025). </a:t>
            </a:r>
          </a:p>
          <a:p>
            <a:pPr marL="0" indent="0">
              <a:buNone/>
            </a:pPr>
            <a:endParaRPr lang="en-GB" dirty="0"/>
          </a:p>
        </p:txBody>
      </p:sp>
      <p:sp>
        <p:nvSpPr>
          <p:cNvPr id="4" name="Footer Placeholder 3">
            <a:extLst>
              <a:ext uri="{FF2B5EF4-FFF2-40B4-BE49-F238E27FC236}">
                <a16:creationId xmlns:a16="http://schemas.microsoft.com/office/drawing/2014/main" id="{7E776887-043E-9647-24C0-BA26ACAEB854}"/>
              </a:ext>
            </a:extLst>
          </p:cNvPr>
          <p:cNvSpPr>
            <a:spLocks noGrp="1"/>
          </p:cNvSpPr>
          <p:nvPr>
            <p:ph type="ftr" sz="quarter" idx="11"/>
          </p:nvPr>
        </p:nvSpPr>
        <p:spPr/>
        <p:txBody>
          <a:bodyPr/>
          <a:lstStyle/>
          <a:p>
            <a:r>
              <a:rPr lang="en-GB"/>
              <a:t>SN-2418305 MN-ECEY5009/C W-1844</a:t>
            </a:r>
          </a:p>
        </p:txBody>
      </p:sp>
    </p:spTree>
    <p:extLst>
      <p:ext uri="{BB962C8B-B14F-4D97-AF65-F5344CB8AC3E}">
        <p14:creationId xmlns:p14="http://schemas.microsoft.com/office/powerpoint/2010/main" val="6506425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Health, Well-being and Lifestyles</vt:lpstr>
      <vt:lpstr>PowerPoint Presentation</vt:lpstr>
      <vt:lpstr>PowerPoint Presentation</vt:lpstr>
      <vt:lpstr>References: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1117</cp:revision>
  <dcterms:created xsi:type="dcterms:W3CDTF">2025-06-13T20:25:44Z</dcterms:created>
  <dcterms:modified xsi:type="dcterms:W3CDTF">2025-06-15T20:00:49Z</dcterms:modified>
</cp:coreProperties>
</file>