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Lst>
  <p:sldSz cx="10458450" cy="1579245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B88574-64B5-FAF3-40FF-4339418ED950}" v="39" dt="2026-03-04T21:30:57.878"/>
    <p1510:client id="{72E9F6B3-6A91-8711-E2B8-7A4596DF7E8D}" v="27" dt="2026-03-04T21:26:16.4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904" autoAdjust="0"/>
  </p:normalViewPr>
  <p:slideViewPr>
    <p:cSldViewPr snapToGrid="0">
      <p:cViewPr>
        <p:scale>
          <a:sx n="125" d="100"/>
          <a:sy n="125" d="100"/>
        </p:scale>
        <p:origin x="-1080" y="-48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fshan Mirza (2214807)" userId="S::2214807@student.uwtsd.ac.uk::5e5d46a5-cc56-4966-9232-2abe9e942186" providerId="AD" clId="Web-{72E9F6B3-6A91-8711-E2B8-7A4596DF7E8D}"/>
    <pc:docChg chg="modSld">
      <pc:chgData name="Afshan Mirza (2214807)" userId="S::2214807@student.uwtsd.ac.uk::5e5d46a5-cc56-4966-9232-2abe9e942186" providerId="AD" clId="Web-{72E9F6B3-6A91-8711-E2B8-7A4596DF7E8D}" dt="2026-03-04T21:26:16.499" v="25"/>
      <pc:docMkLst>
        <pc:docMk/>
      </pc:docMkLst>
      <pc:sldChg chg="addSp delSp modSp">
        <pc:chgData name="Afshan Mirza (2214807)" userId="S::2214807@student.uwtsd.ac.uk::5e5d46a5-cc56-4966-9232-2abe9e942186" providerId="AD" clId="Web-{72E9F6B3-6A91-8711-E2B8-7A4596DF7E8D}" dt="2026-03-04T21:26:16.499" v="25"/>
        <pc:sldMkLst>
          <pc:docMk/>
          <pc:sldMk cId="3956643329" sldId="256"/>
        </pc:sldMkLst>
        <pc:spChg chg="mod">
          <ac:chgData name="Afshan Mirza (2214807)" userId="S::2214807@student.uwtsd.ac.uk::5e5d46a5-cc56-4966-9232-2abe9e942186" providerId="AD" clId="Web-{72E9F6B3-6A91-8711-E2B8-7A4596DF7E8D}" dt="2026-03-04T21:24:59.435" v="16" actId="20577"/>
          <ac:spMkLst>
            <pc:docMk/>
            <pc:sldMk cId="3956643329" sldId="256"/>
            <ac:spMk id="2" creationId="{D6B78F69-6792-79E0-8847-9B4AEB2288A2}"/>
          </ac:spMkLst>
        </pc:spChg>
        <pc:spChg chg="del mod">
          <ac:chgData name="Afshan Mirza (2214807)" userId="S::2214807@student.uwtsd.ac.uk::5e5d46a5-cc56-4966-9232-2abe9e942186" providerId="AD" clId="Web-{72E9F6B3-6A91-8711-E2B8-7A4596DF7E8D}" dt="2026-03-04T21:24:38.747" v="13"/>
          <ac:spMkLst>
            <pc:docMk/>
            <pc:sldMk cId="3956643329" sldId="256"/>
            <ac:spMk id="3" creationId="{0C4A160B-E996-B010-E28A-8EDD61A8F99F}"/>
          </ac:spMkLst>
        </pc:spChg>
        <pc:spChg chg="add mod">
          <ac:chgData name="Afshan Mirza (2214807)" userId="S::2214807@student.uwtsd.ac.uk::5e5d46a5-cc56-4966-9232-2abe9e942186" providerId="AD" clId="Web-{72E9F6B3-6A91-8711-E2B8-7A4596DF7E8D}" dt="2026-03-04T21:25:27.467" v="21" actId="20577"/>
          <ac:spMkLst>
            <pc:docMk/>
            <pc:sldMk cId="3956643329" sldId="256"/>
            <ac:spMk id="5" creationId="{B61385CD-6A6D-D7F7-92F9-36E5048FE291}"/>
          </ac:spMkLst>
        </pc:spChg>
        <pc:spChg chg="add">
          <ac:chgData name="Afshan Mirza (2214807)" userId="S::2214807@student.uwtsd.ac.uk::5e5d46a5-cc56-4966-9232-2abe9e942186" providerId="AD" clId="Web-{72E9F6B3-6A91-8711-E2B8-7A4596DF7E8D}" dt="2026-03-04T21:26:16.499" v="25"/>
          <ac:spMkLst>
            <pc:docMk/>
            <pc:sldMk cId="3956643329" sldId="256"/>
            <ac:spMk id="9" creationId="{B3E46D31-FAE2-F940-77D4-A502E092327B}"/>
          </ac:spMkLst>
        </pc:spChg>
        <pc:inkChg chg="add">
          <ac:chgData name="Afshan Mirza (2214807)" userId="S::2214807@student.uwtsd.ac.uk::5e5d46a5-cc56-4966-9232-2abe9e942186" providerId="AD" clId="Web-{72E9F6B3-6A91-8711-E2B8-7A4596DF7E8D}" dt="2026-03-04T21:25:49.170" v="22"/>
          <ac:inkMkLst>
            <pc:docMk/>
            <pc:sldMk cId="3956643329" sldId="256"/>
            <ac:inkMk id="6" creationId="{1DFA3CBD-DB0D-BE01-16FF-87D1E891694F}"/>
          </ac:inkMkLst>
        </pc:inkChg>
        <pc:inkChg chg="add">
          <ac:chgData name="Afshan Mirza (2214807)" userId="S::2214807@student.uwtsd.ac.uk::5e5d46a5-cc56-4966-9232-2abe9e942186" providerId="AD" clId="Web-{72E9F6B3-6A91-8711-E2B8-7A4596DF7E8D}" dt="2026-03-04T21:25:49.373" v="23"/>
          <ac:inkMkLst>
            <pc:docMk/>
            <pc:sldMk cId="3956643329" sldId="256"/>
            <ac:inkMk id="7" creationId="{6CFF3E57-C431-EB17-5240-C5F3C2B4B988}"/>
          </ac:inkMkLst>
        </pc:inkChg>
        <pc:inkChg chg="add">
          <ac:chgData name="Afshan Mirza (2214807)" userId="S::2214807@student.uwtsd.ac.uk::5e5d46a5-cc56-4966-9232-2abe9e942186" providerId="AD" clId="Web-{72E9F6B3-6A91-8711-E2B8-7A4596DF7E8D}" dt="2026-03-04T21:25:57.030" v="24"/>
          <ac:inkMkLst>
            <pc:docMk/>
            <pc:sldMk cId="3956643329" sldId="256"/>
            <ac:inkMk id="8" creationId="{99056BB5-7B5D-E9A3-0E58-6463F2A8ECD4}"/>
          </ac:inkMkLst>
        </pc:inkChg>
      </pc:sldChg>
    </pc:docChg>
  </pc:docChgLst>
  <pc:docChgLst>
    <pc:chgData name="Afshan Mirza (2214807)" userId="S::2214807@student.uwtsd.ac.uk::5e5d46a5-cc56-4966-9232-2abe9e942186" providerId="AD" clId="Web-{33B88574-64B5-FAF3-40FF-4339418ED950}"/>
    <pc:docChg chg="modSld">
      <pc:chgData name="Afshan Mirza (2214807)" userId="S::2214807@student.uwtsd.ac.uk::5e5d46a5-cc56-4966-9232-2abe9e942186" providerId="AD" clId="Web-{33B88574-64B5-FAF3-40FF-4339418ED950}" dt="2026-03-04T21:30:57.878" v="38" actId="20577"/>
      <pc:docMkLst>
        <pc:docMk/>
      </pc:docMkLst>
      <pc:sldChg chg="modSp">
        <pc:chgData name="Afshan Mirza (2214807)" userId="S::2214807@student.uwtsd.ac.uk::5e5d46a5-cc56-4966-9232-2abe9e942186" providerId="AD" clId="Web-{33B88574-64B5-FAF3-40FF-4339418ED950}" dt="2026-03-04T21:30:57.878" v="38" actId="20577"/>
        <pc:sldMkLst>
          <pc:docMk/>
          <pc:sldMk cId="3956643329" sldId="256"/>
        </pc:sldMkLst>
        <pc:spChg chg="mod">
          <ac:chgData name="Afshan Mirza (2214807)" userId="S::2214807@student.uwtsd.ac.uk::5e5d46a5-cc56-4966-9232-2abe9e942186" providerId="AD" clId="Web-{33B88574-64B5-FAF3-40FF-4339418ED950}" dt="2026-03-04T21:30:57.878" v="38" actId="20577"/>
          <ac:spMkLst>
            <pc:docMk/>
            <pc:sldMk cId="3956643329" sldId="256"/>
            <ac:spMk id="2" creationId="{D6B78F69-6792-79E0-8847-9B4AEB2288A2}"/>
          </ac:spMkLst>
        </pc:spChg>
        <pc:spChg chg="mod">
          <ac:chgData name="Afshan Mirza (2214807)" userId="S::2214807@student.uwtsd.ac.uk::5e5d46a5-cc56-4966-9232-2abe9e942186" providerId="AD" clId="Web-{33B88574-64B5-FAF3-40FF-4339418ED950}" dt="2026-03-04T21:27:52.277" v="3" actId="20577"/>
          <ac:spMkLst>
            <pc:docMk/>
            <pc:sldMk cId="3956643329" sldId="256"/>
            <ac:spMk id="5" creationId="{B61385CD-6A6D-D7F7-92F9-36E5048FE291}"/>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3-04T21:26:47.259"/>
    </inkml:context>
    <inkml:brush xml:id="br0">
      <inkml:brushProperty name="width" value="0.1" units="cm"/>
      <inkml:brushProperty name="height" value="0.1" units="cm"/>
    </inkml:brush>
  </inkml:definitions>
  <inkml:trace contextRef="#ctx0" brushRef="#br0">6720 10345 16383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3-04T21:26:47.260"/>
    </inkml:context>
    <inkml:brush xml:id="br0">
      <inkml:brushProperty name="width" value="0.1" units="cm"/>
      <inkml:brushProperty name="height" value="0.1" units="cm"/>
    </inkml:brush>
  </inkml:definitions>
  <inkml:trace contextRef="#ctx0" brushRef="#br0">8705 5662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3-04T21:26:47.261"/>
    </inkml:context>
    <inkml:brush xml:id="br0">
      <inkml:brushProperty name="width" value="0.1" units="cm"/>
      <inkml:brushProperty name="height" value="0.1" units="cm"/>
    </inkml:brush>
  </inkml:definitions>
  <inkml:trace contextRef="#ctx0" brushRef="#br0">8864 5556 16383 0 0,'0'0'0'0'0</inkml:trace>
</inkml:ink>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0458450" cy="1579245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121907" y="2936099"/>
            <a:ext cx="8214638" cy="99202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244556" y="3190075"/>
            <a:ext cx="7969339" cy="941230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4340257" y="2919300"/>
            <a:ext cx="1777937" cy="147396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4444841" y="2919303"/>
            <a:ext cx="1568768" cy="1263396"/>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339653" y="4815714"/>
            <a:ext cx="7779147" cy="5966037"/>
          </a:xfrm>
        </p:spPr>
        <p:txBody>
          <a:bodyPr tIns="45720" bIns="45720" anchor="ctr">
            <a:noAutofit/>
          </a:bodyPr>
          <a:lstStyle>
            <a:lvl1pPr algn="ctr">
              <a:lnSpc>
                <a:spcPct val="83000"/>
              </a:lnSpc>
              <a:defRPr lang="en-US" sz="7092" b="0" kern="1200" cap="all" spc="-114"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339989" y="10781748"/>
            <a:ext cx="7781087" cy="1158113"/>
          </a:xfrm>
        </p:spPr>
        <p:txBody>
          <a:bodyPr>
            <a:normAutofit/>
          </a:bodyPr>
          <a:lstStyle>
            <a:lvl1pPr marL="0" indent="0" algn="ctr">
              <a:spcBef>
                <a:spcPts val="0"/>
              </a:spcBef>
              <a:buNone/>
              <a:defRPr sz="1601" spc="92" baseline="0">
                <a:solidFill>
                  <a:schemeClr val="tx1"/>
                </a:solidFill>
              </a:defRPr>
            </a:lvl1pPr>
            <a:lvl2pPr marL="522945" indent="0" algn="ctr">
              <a:buNone/>
              <a:defRPr sz="1601"/>
            </a:lvl2pPr>
            <a:lvl3pPr marL="1045891" indent="0" algn="ctr">
              <a:buNone/>
              <a:defRPr sz="1601"/>
            </a:lvl3pPr>
            <a:lvl4pPr marL="1568836" indent="0" algn="ctr">
              <a:buNone/>
              <a:defRPr sz="1601"/>
            </a:lvl4pPr>
            <a:lvl5pPr marL="2091781" indent="0" algn="ctr">
              <a:buNone/>
              <a:defRPr sz="1601"/>
            </a:lvl5pPr>
            <a:lvl6pPr marL="2614727" indent="0" algn="ctr">
              <a:buNone/>
              <a:defRPr sz="1601"/>
            </a:lvl6pPr>
            <a:lvl7pPr marL="3137672" indent="0" algn="ctr">
              <a:buNone/>
              <a:defRPr sz="1601"/>
            </a:lvl7pPr>
            <a:lvl8pPr marL="3660618" indent="0" algn="ctr">
              <a:buNone/>
              <a:defRPr sz="1601"/>
            </a:lvl8pPr>
            <a:lvl9pPr marL="4183563" indent="0" algn="ctr">
              <a:buNone/>
              <a:defRPr sz="1601"/>
            </a:lvl9pPr>
          </a:lstStyle>
          <a:p>
            <a:r>
              <a:rPr lang="en-US"/>
              <a:t>Click to edit Master subtitle style</a:t>
            </a:r>
            <a:endParaRPr lang="en-US" dirty="0"/>
          </a:p>
        </p:txBody>
      </p:sp>
      <p:sp>
        <p:nvSpPr>
          <p:cNvPr id="20" name="Date Placeholder 19"/>
          <p:cNvSpPr>
            <a:spLocks noGrp="1"/>
          </p:cNvSpPr>
          <p:nvPr>
            <p:ph type="dt" sz="half" idx="10"/>
          </p:nvPr>
        </p:nvSpPr>
        <p:spPr>
          <a:xfrm>
            <a:off x="4497134" y="3056219"/>
            <a:ext cx="1464183" cy="1052830"/>
          </a:xfrm>
        </p:spPr>
        <p:txBody>
          <a:bodyPr/>
          <a:lstStyle>
            <a:lvl1pPr algn="ctr">
              <a:defRPr sz="1258" spc="0" baseline="0">
                <a:solidFill>
                  <a:schemeClr val="tx1"/>
                </a:solidFill>
                <a:latin typeface="+mn-lt"/>
              </a:defRPr>
            </a:lvl1pPr>
          </a:lstStyle>
          <a:p>
            <a:fld id="{5196FF67-50DE-4BC0-9FB1-B908BFE36EBE}" type="datetimeFigureOut">
              <a:rPr lang="en-GB" smtClean="0"/>
              <a:t>04/03/2026</a:t>
            </a:fld>
            <a:endParaRPr lang="en-GB"/>
          </a:p>
        </p:txBody>
      </p:sp>
      <p:sp>
        <p:nvSpPr>
          <p:cNvPr id="21" name="Footer Placeholder 20"/>
          <p:cNvSpPr>
            <a:spLocks noGrp="1"/>
          </p:cNvSpPr>
          <p:nvPr>
            <p:ph type="ftr" sz="quarter" idx="11"/>
          </p:nvPr>
        </p:nvSpPr>
        <p:spPr>
          <a:xfrm>
            <a:off x="1263771" y="11999913"/>
            <a:ext cx="5065812" cy="526415"/>
          </a:xfrm>
        </p:spPr>
        <p:txBody>
          <a:bodyPr/>
          <a:lstStyle>
            <a:lvl1pPr algn="l">
              <a:defRPr sz="1029">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7383124" y="12002262"/>
            <a:ext cx="1811598" cy="526415"/>
          </a:xfrm>
        </p:spPr>
        <p:txBody>
          <a:bodyPr/>
          <a:lstStyle>
            <a:lvl1pPr>
              <a:defRPr>
                <a:solidFill>
                  <a:schemeClr val="tx1">
                    <a:lumMod val="75000"/>
                    <a:lumOff val="25000"/>
                  </a:schemeClr>
                </a:solidFill>
              </a:defRPr>
            </a:lvl1pPr>
          </a:lstStyle>
          <a:p>
            <a:fld id="{EC96A885-2989-4175-BB19-4213E3D9ED86}" type="slidenum">
              <a:rPr lang="en-GB" smtClean="0"/>
              <a:t>‹#›</a:t>
            </a:fld>
            <a:endParaRPr lang="en-GB"/>
          </a:p>
        </p:txBody>
      </p:sp>
    </p:spTree>
    <p:extLst>
      <p:ext uri="{BB962C8B-B14F-4D97-AF65-F5344CB8AC3E}">
        <p14:creationId xmlns:p14="http://schemas.microsoft.com/office/powerpoint/2010/main" val="1546525657"/>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196FF67-50DE-4BC0-9FB1-B908BFE36EBE}" type="datetimeFigureOut">
              <a:rPr lang="en-GB" smtClean="0"/>
              <a:t>04/03/2026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C96A885-2989-4175-BB19-4213E3D9ED86}" type="slidenum">
              <a:rPr lang="en-GB" smtClean="0"/>
              <a:t>‹#›</a:t>
            </a:fld>
            <a:endParaRPr lang="en-GB"/>
          </a:p>
        </p:txBody>
      </p:sp>
    </p:spTree>
    <p:extLst>
      <p:ext uri="{BB962C8B-B14F-4D97-AF65-F5344CB8AC3E}">
        <p14:creationId xmlns:p14="http://schemas.microsoft.com/office/powerpoint/2010/main" val="37946680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0458450" cy="1579245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121907" y="2936099"/>
            <a:ext cx="8214638" cy="99202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244556" y="3190075"/>
            <a:ext cx="7969339" cy="941230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4340257" y="2919300"/>
            <a:ext cx="1777937" cy="147396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4444841" y="2919303"/>
            <a:ext cx="1568768" cy="1263396"/>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341295" y="4822728"/>
            <a:ext cx="7781087" cy="5959018"/>
          </a:xfrm>
        </p:spPr>
        <p:txBody>
          <a:bodyPr anchor="ctr">
            <a:noAutofit/>
          </a:bodyPr>
          <a:lstStyle>
            <a:lvl1pPr algn="ctr">
              <a:lnSpc>
                <a:spcPct val="83000"/>
              </a:lnSpc>
              <a:defRPr lang="en-US" sz="7092" kern="1200" cap="all" spc="-114"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341296" y="10781748"/>
            <a:ext cx="7781087" cy="1158113"/>
          </a:xfrm>
        </p:spPr>
        <p:txBody>
          <a:bodyPr anchor="t">
            <a:normAutofit/>
          </a:bodyPr>
          <a:lstStyle>
            <a:lvl1pPr marL="0" indent="0" algn="ctr">
              <a:buNone/>
              <a:defRPr sz="1601">
                <a:solidFill>
                  <a:schemeClr val="tx1"/>
                </a:solidFill>
                <a:effectLst/>
              </a:defRPr>
            </a:lvl1pPr>
            <a:lvl2pPr marL="522945" indent="0">
              <a:buNone/>
              <a:defRPr sz="1601">
                <a:solidFill>
                  <a:schemeClr val="tx1">
                    <a:tint val="75000"/>
                  </a:schemeClr>
                </a:solidFill>
              </a:defRPr>
            </a:lvl2pPr>
            <a:lvl3pPr marL="1045891" indent="0">
              <a:buNone/>
              <a:defRPr sz="1601">
                <a:solidFill>
                  <a:schemeClr val="tx1">
                    <a:tint val="75000"/>
                  </a:schemeClr>
                </a:solidFill>
              </a:defRPr>
            </a:lvl3pPr>
            <a:lvl4pPr marL="1568836" indent="0">
              <a:buNone/>
              <a:defRPr sz="1601">
                <a:solidFill>
                  <a:schemeClr val="tx1">
                    <a:tint val="75000"/>
                  </a:schemeClr>
                </a:solidFill>
              </a:defRPr>
            </a:lvl4pPr>
            <a:lvl5pPr marL="2091781" indent="0">
              <a:buNone/>
              <a:defRPr sz="1601">
                <a:solidFill>
                  <a:schemeClr val="tx1">
                    <a:tint val="75000"/>
                  </a:schemeClr>
                </a:solidFill>
              </a:defRPr>
            </a:lvl5pPr>
            <a:lvl6pPr marL="2614727" indent="0">
              <a:buNone/>
              <a:defRPr sz="1601">
                <a:solidFill>
                  <a:schemeClr val="tx1">
                    <a:tint val="75000"/>
                  </a:schemeClr>
                </a:solidFill>
              </a:defRPr>
            </a:lvl6pPr>
            <a:lvl7pPr marL="3137672" indent="0">
              <a:buNone/>
              <a:defRPr sz="1601">
                <a:solidFill>
                  <a:schemeClr val="tx1">
                    <a:tint val="75000"/>
                  </a:schemeClr>
                </a:solidFill>
              </a:defRPr>
            </a:lvl7pPr>
            <a:lvl8pPr marL="3660618" indent="0">
              <a:buNone/>
              <a:defRPr sz="1601">
                <a:solidFill>
                  <a:schemeClr val="tx1">
                    <a:tint val="75000"/>
                  </a:schemeClr>
                </a:solidFill>
              </a:defRPr>
            </a:lvl8pPr>
            <a:lvl9pPr marL="4183563" indent="0">
              <a:buNone/>
              <a:defRPr sz="1601">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497134" y="3053207"/>
            <a:ext cx="1464183" cy="1052830"/>
          </a:xfrm>
        </p:spPr>
        <p:txBody>
          <a:bodyPr/>
          <a:lstStyle>
            <a:lvl1pPr algn="ctr">
              <a:defRPr lang="en-US" sz="1258" kern="1200" spc="0" baseline="0">
                <a:solidFill>
                  <a:schemeClr val="tx1"/>
                </a:solidFill>
                <a:latin typeface="+mn-lt"/>
                <a:ea typeface="+mn-ea"/>
                <a:cs typeface="+mn-cs"/>
              </a:defRPr>
            </a:lvl1pPr>
          </a:lstStyle>
          <a:p>
            <a:fld id="{5196FF67-50DE-4BC0-9FB1-B908BFE36EBE}" type="datetimeFigureOut">
              <a:rPr lang="en-GB" smtClean="0"/>
              <a:t>04/03/2026</a:t>
            </a:fld>
            <a:endParaRPr lang="en-GB"/>
          </a:p>
        </p:txBody>
      </p:sp>
      <p:sp>
        <p:nvSpPr>
          <p:cNvPr id="5" name="Footer Placeholder 4"/>
          <p:cNvSpPr>
            <a:spLocks noGrp="1"/>
          </p:cNvSpPr>
          <p:nvPr>
            <p:ph type="ftr" sz="quarter" idx="11"/>
          </p:nvPr>
        </p:nvSpPr>
        <p:spPr>
          <a:xfrm>
            <a:off x="1263477" y="11999913"/>
            <a:ext cx="5067119" cy="526415"/>
          </a:xfrm>
        </p:spPr>
        <p:txBody>
          <a:bodyPr/>
          <a:lstStyle>
            <a:lvl1pPr algn="l">
              <a:defRPr/>
            </a:lvl1pPr>
          </a:lstStyle>
          <a:p>
            <a:endParaRPr lang="en-GB"/>
          </a:p>
        </p:txBody>
      </p:sp>
      <p:sp>
        <p:nvSpPr>
          <p:cNvPr id="6" name="Slide Number Placeholder 5"/>
          <p:cNvSpPr>
            <a:spLocks noGrp="1"/>
          </p:cNvSpPr>
          <p:nvPr>
            <p:ph type="sldNum" sz="quarter" idx="12"/>
          </p:nvPr>
        </p:nvSpPr>
        <p:spPr>
          <a:xfrm>
            <a:off x="7381051" y="11999913"/>
            <a:ext cx="1811926" cy="526415"/>
          </a:xfrm>
        </p:spPr>
        <p:txBody>
          <a:bodyPr/>
          <a:lstStyle/>
          <a:p>
            <a:fld id="{EC96A885-2989-4175-BB19-4213E3D9ED86}" type="slidenum">
              <a:rPr lang="en-GB" smtClean="0"/>
              <a:t>‹#›</a:t>
            </a:fld>
            <a:endParaRPr lang="en-GB"/>
          </a:p>
        </p:txBody>
      </p:sp>
    </p:spTree>
    <p:extLst>
      <p:ext uri="{BB962C8B-B14F-4D97-AF65-F5344CB8AC3E}">
        <p14:creationId xmlns:p14="http://schemas.microsoft.com/office/powerpoint/2010/main" val="3970328098"/>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6676" y="4843018"/>
            <a:ext cx="4183380" cy="9054338"/>
          </a:xfrm>
        </p:spPr>
        <p:txBody>
          <a:bodyPr/>
          <a:lstStyle>
            <a:lvl1pPr>
              <a:defRPr sz="2059"/>
            </a:lvl1pPr>
            <a:lvl2pPr>
              <a:defRPr sz="1830"/>
            </a:lvl2pPr>
            <a:lvl3pPr>
              <a:defRPr sz="1601"/>
            </a:lvl3pPr>
            <a:lvl4pPr>
              <a:defRPr sz="1601"/>
            </a:lvl4pPr>
            <a:lvl5pPr>
              <a:defRPr sz="1601"/>
            </a:lvl5pPr>
            <a:lvl6pPr>
              <a:defRPr sz="1601"/>
            </a:lvl6pPr>
            <a:lvl7pPr>
              <a:defRPr sz="1601"/>
            </a:lvl7pPr>
            <a:lvl8pPr>
              <a:defRPr sz="1601"/>
            </a:lvl8pPr>
            <a:lvl9pPr>
              <a:defRPr sz="160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438394" y="4843018"/>
            <a:ext cx="4183380" cy="9054338"/>
          </a:xfrm>
        </p:spPr>
        <p:txBody>
          <a:bodyPr/>
          <a:lstStyle>
            <a:lvl1pPr>
              <a:defRPr sz="2059"/>
            </a:lvl1pPr>
            <a:lvl2pPr>
              <a:defRPr sz="1830"/>
            </a:lvl2pPr>
            <a:lvl3pPr>
              <a:defRPr sz="1601"/>
            </a:lvl3pPr>
            <a:lvl4pPr>
              <a:defRPr sz="1601"/>
            </a:lvl4pPr>
            <a:lvl5pPr>
              <a:defRPr sz="1601"/>
            </a:lvl5pPr>
            <a:lvl6pPr>
              <a:defRPr sz="1601"/>
            </a:lvl6pPr>
            <a:lvl7pPr>
              <a:defRPr sz="1601"/>
            </a:lvl7pPr>
            <a:lvl8pPr>
              <a:defRPr sz="1601"/>
            </a:lvl8pPr>
            <a:lvl9pPr>
              <a:defRPr sz="160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196FF67-50DE-4BC0-9FB1-B908BFE36EBE}" type="datetimeFigureOut">
              <a:rPr lang="en-GB" smtClean="0"/>
              <a:t>04/03/2026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96A885-2989-4175-BB19-4213E3D9ED86}" type="slidenum">
              <a:rPr lang="en-GB" smtClean="0"/>
              <a:t>‹#›</a:t>
            </a:fld>
            <a:endParaRPr lang="en-GB"/>
          </a:p>
        </p:txBody>
      </p:sp>
    </p:spTree>
    <p:extLst>
      <p:ext uri="{BB962C8B-B14F-4D97-AF65-F5344CB8AC3E}">
        <p14:creationId xmlns:p14="http://schemas.microsoft.com/office/powerpoint/2010/main" val="22756610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836676" y="4776730"/>
            <a:ext cx="4183380" cy="1473962"/>
          </a:xfrm>
        </p:spPr>
        <p:txBody>
          <a:bodyPr anchor="ctr">
            <a:normAutofit/>
          </a:bodyPr>
          <a:lstStyle>
            <a:lvl1pPr marL="0" indent="0" algn="ctr">
              <a:spcBef>
                <a:spcPts val="0"/>
              </a:spcBef>
              <a:buNone/>
              <a:defRPr sz="2173" b="0">
                <a:solidFill>
                  <a:schemeClr val="tx2"/>
                </a:solidFill>
                <a:latin typeface="+mn-lt"/>
              </a:defRPr>
            </a:lvl1pPr>
            <a:lvl2pPr marL="522945" indent="0">
              <a:buNone/>
              <a:defRPr sz="2173" b="1"/>
            </a:lvl2pPr>
            <a:lvl3pPr marL="1045891" indent="0">
              <a:buNone/>
              <a:defRPr sz="2059" b="1"/>
            </a:lvl3pPr>
            <a:lvl4pPr marL="1568836" indent="0">
              <a:buNone/>
              <a:defRPr sz="1830" b="1"/>
            </a:lvl4pPr>
            <a:lvl5pPr marL="2091781" indent="0">
              <a:buNone/>
              <a:defRPr sz="1830" b="1"/>
            </a:lvl5pPr>
            <a:lvl6pPr marL="2614727" indent="0">
              <a:buNone/>
              <a:defRPr sz="1830" b="1"/>
            </a:lvl6pPr>
            <a:lvl7pPr marL="3137672" indent="0">
              <a:buNone/>
              <a:defRPr sz="1830" b="1"/>
            </a:lvl7pPr>
            <a:lvl8pPr marL="3660618" indent="0">
              <a:buNone/>
              <a:defRPr sz="1830" b="1"/>
            </a:lvl8pPr>
            <a:lvl9pPr marL="4183563" indent="0">
              <a:buNone/>
              <a:defRPr sz="1830" b="1"/>
            </a:lvl9pPr>
          </a:lstStyle>
          <a:p>
            <a:pPr lvl="0"/>
            <a:r>
              <a:rPr lang="en-US"/>
              <a:t>Click to edit Master text styles</a:t>
            </a:r>
          </a:p>
        </p:txBody>
      </p:sp>
      <p:sp>
        <p:nvSpPr>
          <p:cNvPr id="4" name="Content Placeholder 3"/>
          <p:cNvSpPr>
            <a:spLocks noGrp="1"/>
          </p:cNvSpPr>
          <p:nvPr>
            <p:ph sz="half" idx="2"/>
          </p:nvPr>
        </p:nvSpPr>
        <p:spPr>
          <a:xfrm>
            <a:off x="836676" y="6346221"/>
            <a:ext cx="4183380" cy="7369810"/>
          </a:xfrm>
        </p:spPr>
        <p:txBody>
          <a:bodyPr/>
          <a:lstStyle>
            <a:lvl1pPr>
              <a:defRPr sz="2059"/>
            </a:lvl1pPr>
            <a:lvl2pPr>
              <a:defRPr sz="1830"/>
            </a:lvl2pPr>
            <a:lvl3pPr>
              <a:defRPr sz="1601"/>
            </a:lvl3pPr>
            <a:lvl4pPr>
              <a:defRPr sz="1601"/>
            </a:lvl4pPr>
            <a:lvl5pPr>
              <a:defRPr sz="1601"/>
            </a:lvl5pPr>
            <a:lvl6pPr>
              <a:defRPr sz="1601"/>
            </a:lvl6pPr>
            <a:lvl7pPr>
              <a:defRPr sz="1601"/>
            </a:lvl7pPr>
            <a:lvl8pPr>
              <a:defRPr sz="1601"/>
            </a:lvl8pPr>
            <a:lvl9pPr>
              <a:defRPr sz="160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438394" y="4776730"/>
            <a:ext cx="4183380" cy="1473962"/>
          </a:xfrm>
        </p:spPr>
        <p:txBody>
          <a:bodyPr anchor="ctr">
            <a:normAutofit/>
          </a:bodyPr>
          <a:lstStyle>
            <a:lvl1pPr marL="0" indent="0" algn="ctr">
              <a:spcBef>
                <a:spcPts val="0"/>
              </a:spcBef>
              <a:buNone/>
              <a:defRPr sz="2173" b="0">
                <a:solidFill>
                  <a:schemeClr val="tx2"/>
                </a:solidFill>
              </a:defRPr>
            </a:lvl1pPr>
            <a:lvl2pPr marL="522945" indent="0">
              <a:buNone/>
              <a:defRPr sz="2173" b="1"/>
            </a:lvl2pPr>
            <a:lvl3pPr marL="1045891" indent="0">
              <a:buNone/>
              <a:defRPr sz="2059" b="1"/>
            </a:lvl3pPr>
            <a:lvl4pPr marL="1568836" indent="0">
              <a:buNone/>
              <a:defRPr sz="1830" b="1"/>
            </a:lvl4pPr>
            <a:lvl5pPr marL="2091781" indent="0">
              <a:buNone/>
              <a:defRPr sz="1830" b="1"/>
            </a:lvl5pPr>
            <a:lvl6pPr marL="2614727" indent="0">
              <a:buNone/>
              <a:defRPr sz="1830" b="1"/>
            </a:lvl6pPr>
            <a:lvl7pPr marL="3137672" indent="0">
              <a:buNone/>
              <a:defRPr sz="1830" b="1"/>
            </a:lvl7pPr>
            <a:lvl8pPr marL="3660618" indent="0">
              <a:buNone/>
              <a:defRPr sz="1830" b="1"/>
            </a:lvl8pPr>
            <a:lvl9pPr marL="4183563" indent="0">
              <a:buNone/>
              <a:defRPr sz="1830" b="1"/>
            </a:lvl9pPr>
          </a:lstStyle>
          <a:p>
            <a:pPr lvl="0"/>
            <a:r>
              <a:rPr lang="en-US"/>
              <a:t>Click to edit Master text styles</a:t>
            </a:r>
          </a:p>
        </p:txBody>
      </p:sp>
      <p:sp>
        <p:nvSpPr>
          <p:cNvPr id="6" name="Content Placeholder 5"/>
          <p:cNvSpPr>
            <a:spLocks noGrp="1"/>
          </p:cNvSpPr>
          <p:nvPr>
            <p:ph sz="quarter" idx="4"/>
          </p:nvPr>
        </p:nvSpPr>
        <p:spPr>
          <a:xfrm>
            <a:off x="5438394" y="6347793"/>
            <a:ext cx="4183380" cy="7369810"/>
          </a:xfrm>
        </p:spPr>
        <p:txBody>
          <a:bodyPr/>
          <a:lstStyle>
            <a:lvl1pPr>
              <a:defRPr sz="2059"/>
            </a:lvl1pPr>
            <a:lvl2pPr>
              <a:defRPr sz="1830"/>
            </a:lvl2pPr>
            <a:lvl3pPr>
              <a:defRPr sz="1601"/>
            </a:lvl3pPr>
            <a:lvl4pPr>
              <a:defRPr sz="1601"/>
            </a:lvl4pPr>
            <a:lvl5pPr>
              <a:defRPr sz="1601"/>
            </a:lvl5pPr>
            <a:lvl6pPr>
              <a:defRPr sz="1601"/>
            </a:lvl6pPr>
            <a:lvl7pPr>
              <a:defRPr sz="1601"/>
            </a:lvl7pPr>
            <a:lvl8pPr>
              <a:defRPr sz="1601"/>
            </a:lvl8pPr>
            <a:lvl9pPr>
              <a:defRPr sz="160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196FF67-50DE-4BC0-9FB1-B908BFE36EBE}" type="datetimeFigureOut">
              <a:rPr lang="en-GB" smtClean="0"/>
              <a:t>04/03/2026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C96A885-2989-4175-BB19-4213E3D9ED86}" type="slidenum">
              <a:rPr lang="en-GB" smtClean="0"/>
              <a:t>‹#›</a:t>
            </a:fld>
            <a:endParaRPr lang="en-GB"/>
          </a:p>
        </p:txBody>
      </p:sp>
    </p:spTree>
    <p:extLst>
      <p:ext uri="{BB962C8B-B14F-4D97-AF65-F5344CB8AC3E}">
        <p14:creationId xmlns:p14="http://schemas.microsoft.com/office/powerpoint/2010/main" val="39852147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196FF67-50DE-4BC0-9FB1-B908BFE36EBE}" type="datetimeFigureOut">
              <a:rPr lang="en-GB" smtClean="0"/>
              <a:t>04/03/2026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C96A885-2989-4175-BB19-4213E3D9ED86}" type="slidenum">
              <a:rPr lang="en-GB" smtClean="0"/>
              <a:t>‹#›</a:t>
            </a:fld>
            <a:endParaRPr lang="en-GB"/>
          </a:p>
        </p:txBody>
      </p:sp>
    </p:spTree>
    <p:extLst>
      <p:ext uri="{BB962C8B-B14F-4D97-AF65-F5344CB8AC3E}">
        <p14:creationId xmlns:p14="http://schemas.microsoft.com/office/powerpoint/2010/main" val="9563903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96FF67-50DE-4BC0-9FB1-B908BFE36EBE}" type="datetimeFigureOut">
              <a:rPr lang="en-GB" smtClean="0"/>
              <a:t>04/03/2026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C96A885-2989-4175-BB19-4213E3D9ED86}" type="slidenum">
              <a:rPr lang="en-GB" smtClean="0"/>
              <a:t>‹#›</a:t>
            </a:fld>
            <a:endParaRPr lang="en-GB"/>
          </a:p>
        </p:txBody>
      </p:sp>
    </p:spTree>
    <p:extLst>
      <p:ext uri="{BB962C8B-B14F-4D97-AF65-F5344CB8AC3E}">
        <p14:creationId xmlns:p14="http://schemas.microsoft.com/office/powerpoint/2010/main" val="17122953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10618" y="400076"/>
            <a:ext cx="7318300" cy="1499229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7737800" y="400076"/>
            <a:ext cx="2510028" cy="149922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974569" y="1398689"/>
            <a:ext cx="2085153" cy="3790188"/>
          </a:xfrm>
        </p:spPr>
        <p:txBody>
          <a:bodyPr anchor="b">
            <a:normAutofit/>
          </a:bodyPr>
          <a:lstStyle>
            <a:lvl1pPr algn="l" defTabSz="1045891" rtl="0" eaLnBrk="1" latinLnBrk="0" hangingPunct="1">
              <a:lnSpc>
                <a:spcPct val="90000"/>
              </a:lnSpc>
              <a:spcBef>
                <a:spcPct val="0"/>
              </a:spcBef>
              <a:buNone/>
              <a:defRPr lang="en-US" sz="2745"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765141" y="2088949"/>
            <a:ext cx="6209254" cy="11614553"/>
          </a:xfrm>
        </p:spPr>
        <p:txBody>
          <a:bodyPr/>
          <a:lstStyle>
            <a:lvl1pPr>
              <a:defRPr sz="2059"/>
            </a:lvl1pPr>
            <a:lvl2pPr>
              <a:defRPr sz="1830"/>
            </a:lvl2pPr>
            <a:lvl3pPr>
              <a:defRPr sz="1601"/>
            </a:lvl3pPr>
            <a:lvl4pPr>
              <a:defRPr sz="1601"/>
            </a:lvl4pPr>
            <a:lvl5pPr>
              <a:defRPr sz="1601"/>
            </a:lvl5pPr>
            <a:lvl6pPr>
              <a:defRPr sz="1601"/>
            </a:lvl6pPr>
            <a:lvl7pPr>
              <a:defRPr sz="1601"/>
            </a:lvl7pPr>
            <a:lvl8pPr>
              <a:defRPr sz="1601"/>
            </a:lvl8pPr>
            <a:lvl9pPr>
              <a:defRPr sz="160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974569" y="5264150"/>
            <a:ext cx="2085153" cy="8071697"/>
          </a:xfrm>
        </p:spPr>
        <p:txBody>
          <a:bodyPr>
            <a:normAutofit/>
          </a:bodyPr>
          <a:lstStyle>
            <a:lvl1pPr marL="0" indent="0">
              <a:lnSpc>
                <a:spcPct val="110000"/>
              </a:lnSpc>
              <a:spcBef>
                <a:spcPts val="915"/>
              </a:spcBef>
              <a:buNone/>
              <a:defRPr sz="1487">
                <a:solidFill>
                  <a:srgbClr val="FFFFFF"/>
                </a:solidFill>
              </a:defRPr>
            </a:lvl1pPr>
            <a:lvl2pPr marL="522945" indent="0">
              <a:buNone/>
              <a:defRPr sz="1373"/>
            </a:lvl2pPr>
            <a:lvl3pPr marL="1045891" indent="0">
              <a:buNone/>
              <a:defRPr sz="1144"/>
            </a:lvl3pPr>
            <a:lvl4pPr marL="1568836" indent="0">
              <a:buNone/>
              <a:defRPr sz="1029"/>
            </a:lvl4pPr>
            <a:lvl5pPr marL="2091781" indent="0">
              <a:buNone/>
              <a:defRPr sz="1029"/>
            </a:lvl5pPr>
            <a:lvl6pPr marL="2614727" indent="0">
              <a:buNone/>
              <a:defRPr sz="1029"/>
            </a:lvl6pPr>
            <a:lvl7pPr marL="3137672" indent="0">
              <a:buNone/>
              <a:defRPr sz="1029"/>
            </a:lvl7pPr>
            <a:lvl8pPr marL="3660618" indent="0">
              <a:buNone/>
              <a:defRPr sz="1029"/>
            </a:lvl8pPr>
            <a:lvl9pPr marL="4183563" indent="0">
              <a:buNone/>
              <a:defRPr sz="1029"/>
            </a:lvl9pPr>
          </a:lstStyle>
          <a:p>
            <a:pPr lvl="0"/>
            <a:r>
              <a:rPr lang="en-US"/>
              <a:t>Click to edit Master text styles</a:t>
            </a:r>
          </a:p>
        </p:txBody>
      </p:sp>
      <p:sp>
        <p:nvSpPr>
          <p:cNvPr id="8" name="Date Placeholder 7"/>
          <p:cNvSpPr>
            <a:spLocks noGrp="1"/>
          </p:cNvSpPr>
          <p:nvPr>
            <p:ph type="dt" sz="half" idx="10"/>
          </p:nvPr>
        </p:nvSpPr>
        <p:spPr/>
        <p:txBody>
          <a:bodyPr/>
          <a:lstStyle/>
          <a:p>
            <a:fld id="{5196FF67-50DE-4BC0-9FB1-B908BFE36EBE}" type="datetimeFigureOut">
              <a:rPr lang="en-GB" smtClean="0"/>
              <a:t>04/03/2026</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8915826" y="14530726"/>
            <a:ext cx="1255014" cy="631698"/>
          </a:xfrm>
        </p:spPr>
        <p:txBody>
          <a:bodyPr/>
          <a:lstStyle>
            <a:lvl1pPr>
              <a:defRPr>
                <a:solidFill>
                  <a:srgbClr val="FFFFFF"/>
                </a:solidFill>
              </a:defRPr>
            </a:lvl1pPr>
          </a:lstStyle>
          <a:p>
            <a:fld id="{EC96A885-2989-4175-BB19-4213E3D9ED86}" type="slidenum">
              <a:rPr lang="en-GB" smtClean="0"/>
              <a:t>‹#›</a:t>
            </a:fld>
            <a:endParaRPr lang="en-GB"/>
          </a:p>
        </p:txBody>
      </p:sp>
      <p:sp>
        <p:nvSpPr>
          <p:cNvPr id="12" name="Rectangle 11"/>
          <p:cNvSpPr/>
          <p:nvPr/>
        </p:nvSpPr>
        <p:spPr>
          <a:xfrm>
            <a:off x="7855458" y="631698"/>
            <a:ext cx="2274713" cy="14529054"/>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938608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7737800" y="400076"/>
            <a:ext cx="2510028" cy="149922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974568" y="1389736"/>
            <a:ext cx="2086461" cy="3790188"/>
          </a:xfrm>
        </p:spPr>
        <p:txBody>
          <a:bodyPr anchor="b">
            <a:noAutofit/>
          </a:bodyPr>
          <a:lstStyle>
            <a:lvl1pPr algn="l">
              <a:defRPr sz="2745"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96095" y="400076"/>
            <a:ext cx="7318300" cy="14992299"/>
          </a:xfrm>
          <a:solidFill>
            <a:schemeClr val="accent1">
              <a:lumMod val="60000"/>
              <a:lumOff val="40000"/>
            </a:schemeClr>
          </a:solidFill>
          <a:ln>
            <a:noFill/>
          </a:ln>
        </p:spPr>
        <p:txBody>
          <a:bodyPr anchor="t"/>
          <a:lstStyle>
            <a:lvl1pPr marL="0" indent="0">
              <a:buNone/>
              <a:defRPr sz="3660"/>
            </a:lvl1pPr>
            <a:lvl2pPr marL="522945" indent="0">
              <a:buNone/>
              <a:defRPr sz="3203"/>
            </a:lvl2pPr>
            <a:lvl3pPr marL="1045891" indent="0">
              <a:buNone/>
              <a:defRPr sz="2745"/>
            </a:lvl3pPr>
            <a:lvl4pPr marL="1568836" indent="0">
              <a:buNone/>
              <a:defRPr sz="2288"/>
            </a:lvl4pPr>
            <a:lvl5pPr marL="2091781" indent="0">
              <a:buNone/>
              <a:defRPr sz="2288"/>
            </a:lvl5pPr>
            <a:lvl6pPr marL="2614727" indent="0">
              <a:buNone/>
              <a:defRPr sz="2288"/>
            </a:lvl6pPr>
            <a:lvl7pPr marL="3137672" indent="0">
              <a:buNone/>
              <a:defRPr sz="2288"/>
            </a:lvl7pPr>
            <a:lvl8pPr marL="3660618" indent="0">
              <a:buNone/>
              <a:defRPr sz="2288"/>
            </a:lvl8pPr>
            <a:lvl9pPr marL="4183563" indent="0">
              <a:buNone/>
              <a:defRPr sz="2288"/>
            </a:lvl9pPr>
          </a:lstStyle>
          <a:p>
            <a:r>
              <a:rPr lang="en-US"/>
              <a:t>Click icon to add picture</a:t>
            </a:r>
            <a:endParaRPr lang="en-US" dirty="0"/>
          </a:p>
        </p:txBody>
      </p:sp>
      <p:sp>
        <p:nvSpPr>
          <p:cNvPr id="4" name="Text Placeholder 3"/>
          <p:cNvSpPr>
            <a:spLocks noGrp="1"/>
          </p:cNvSpPr>
          <p:nvPr>
            <p:ph type="body" sz="half" idx="2"/>
          </p:nvPr>
        </p:nvSpPr>
        <p:spPr>
          <a:xfrm>
            <a:off x="7974568" y="5264150"/>
            <a:ext cx="2086461" cy="8064678"/>
          </a:xfrm>
        </p:spPr>
        <p:txBody>
          <a:bodyPr>
            <a:normAutofit/>
          </a:bodyPr>
          <a:lstStyle>
            <a:lvl1pPr marL="0" indent="0" algn="l">
              <a:lnSpc>
                <a:spcPct val="110000"/>
              </a:lnSpc>
              <a:spcBef>
                <a:spcPts val="915"/>
              </a:spcBef>
              <a:buNone/>
              <a:defRPr sz="1487">
                <a:solidFill>
                  <a:srgbClr val="FFFFFF"/>
                </a:solidFill>
              </a:defRPr>
            </a:lvl1pPr>
            <a:lvl2pPr marL="522945" indent="0">
              <a:buNone/>
              <a:defRPr sz="1373"/>
            </a:lvl2pPr>
            <a:lvl3pPr marL="1045891" indent="0">
              <a:buNone/>
              <a:defRPr sz="1144"/>
            </a:lvl3pPr>
            <a:lvl4pPr marL="1568836" indent="0">
              <a:buNone/>
              <a:defRPr sz="1029"/>
            </a:lvl4pPr>
            <a:lvl5pPr marL="2091781" indent="0">
              <a:buNone/>
              <a:defRPr sz="1029"/>
            </a:lvl5pPr>
            <a:lvl6pPr marL="2614727" indent="0">
              <a:buNone/>
              <a:defRPr sz="1029"/>
            </a:lvl6pPr>
            <a:lvl7pPr marL="3137672" indent="0">
              <a:buNone/>
              <a:defRPr sz="1029"/>
            </a:lvl7pPr>
            <a:lvl8pPr marL="3660618" indent="0">
              <a:buNone/>
              <a:defRPr sz="1029"/>
            </a:lvl8pPr>
            <a:lvl9pPr marL="4183563" indent="0">
              <a:buNone/>
              <a:defRPr sz="1029"/>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5196FF67-50DE-4BC0-9FB1-B908BFE36EBE}" type="datetimeFigureOut">
              <a:rPr lang="en-GB" smtClean="0"/>
              <a:t>04/03/2026</a:t>
            </a:fld>
            <a:endParaRPr lang="en-GB"/>
          </a:p>
        </p:txBody>
      </p:sp>
      <p:sp>
        <p:nvSpPr>
          <p:cNvPr id="6" name="Footer Placeholder 5"/>
          <p:cNvSpPr>
            <a:spLocks noGrp="1"/>
          </p:cNvSpPr>
          <p:nvPr>
            <p:ph type="ftr" sz="quarter" idx="11"/>
          </p:nvPr>
        </p:nvSpPr>
        <p:spPr/>
        <p:txBody>
          <a:bodyPr/>
          <a:lstStyle>
            <a:lvl1pPr marL="0" algn="r" defTabSz="1045891" rtl="0" eaLnBrk="1" latinLnBrk="0" hangingPunct="1">
              <a:defRPr lang="en-US" sz="1029"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8918443" y="14529054"/>
            <a:ext cx="1255014" cy="631698"/>
          </a:xfrm>
        </p:spPr>
        <p:txBody>
          <a:bodyPr/>
          <a:lstStyle>
            <a:lvl1pPr>
              <a:defRPr>
                <a:solidFill>
                  <a:srgbClr val="FFFFFF"/>
                </a:solidFill>
              </a:defRPr>
            </a:lvl1pPr>
          </a:lstStyle>
          <a:p>
            <a:fld id="{EC96A885-2989-4175-BB19-4213E3D9ED86}" type="slidenum">
              <a:rPr lang="en-GB" smtClean="0"/>
              <a:t>‹#›</a:t>
            </a:fld>
            <a:endParaRPr lang="en-GB"/>
          </a:p>
        </p:txBody>
      </p:sp>
      <p:sp>
        <p:nvSpPr>
          <p:cNvPr id="11" name="Rectangle 10"/>
          <p:cNvSpPr/>
          <p:nvPr/>
        </p:nvSpPr>
        <p:spPr>
          <a:xfrm>
            <a:off x="7855458" y="631698"/>
            <a:ext cx="2274713" cy="14529054"/>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344530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96FF67-50DE-4BC0-9FB1-B908BFE36EBE}" type="datetimeFigureOut">
              <a:rPr lang="en-GB" smtClean="0"/>
              <a:t>04/03/2026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96A885-2989-4175-BB19-4213E3D9ED86}" type="slidenum">
              <a:rPr lang="en-GB" smtClean="0"/>
              <a:t>‹#›</a:t>
            </a:fld>
            <a:endParaRPr lang="en-GB"/>
          </a:p>
        </p:txBody>
      </p:sp>
    </p:spTree>
    <p:extLst>
      <p:ext uri="{BB962C8B-B14F-4D97-AF65-F5344CB8AC3E}">
        <p14:creationId xmlns:p14="http://schemas.microsoft.com/office/powerpoint/2010/main" val="17210355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713107" y="1754717"/>
            <a:ext cx="2026325" cy="1210754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19019" y="1754717"/>
            <a:ext cx="6928723" cy="1210754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96FF67-50DE-4BC0-9FB1-B908BFE36EBE}" type="datetimeFigureOut">
              <a:rPr lang="en-GB" smtClean="0"/>
              <a:t>04/03/2026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96A885-2989-4175-BB19-4213E3D9ED86}" type="slidenum">
              <a:rPr lang="en-GB" smtClean="0"/>
              <a:t>‹#›</a:t>
            </a:fld>
            <a:endParaRPr lang="en-GB"/>
          </a:p>
        </p:txBody>
      </p:sp>
    </p:spTree>
    <p:extLst>
      <p:ext uri="{BB962C8B-B14F-4D97-AF65-F5344CB8AC3E}">
        <p14:creationId xmlns:p14="http://schemas.microsoft.com/office/powerpoint/2010/main" val="7359834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01325" y="400076"/>
            <a:ext cx="10055800" cy="14992299"/>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836676" y="1479751"/>
            <a:ext cx="8785098" cy="315849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6676" y="4843018"/>
            <a:ext cx="8785098" cy="9054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8516" y="14529054"/>
            <a:ext cx="2353151" cy="631698"/>
          </a:xfrm>
          <a:prstGeom prst="rect">
            <a:avLst/>
          </a:prstGeom>
        </p:spPr>
        <p:txBody>
          <a:bodyPr vert="horz" lIns="91440" tIns="45720" rIns="91440" bIns="45720" rtlCol="0" anchor="b"/>
          <a:lstStyle>
            <a:lvl1pPr algn="l">
              <a:defRPr sz="1029">
                <a:solidFill>
                  <a:schemeClr val="tx1">
                    <a:lumMod val="75000"/>
                    <a:lumOff val="25000"/>
                  </a:schemeClr>
                </a:solidFill>
              </a:defRPr>
            </a:lvl1pPr>
          </a:lstStyle>
          <a:p>
            <a:fld id="{5196FF67-50DE-4BC0-9FB1-B908BFE36EBE}" type="datetimeFigureOut">
              <a:rPr lang="en-GB" smtClean="0"/>
              <a:t>04/03/2026</a:t>
            </a:fld>
            <a:endParaRPr lang="en-GB"/>
          </a:p>
        </p:txBody>
      </p:sp>
      <p:sp>
        <p:nvSpPr>
          <p:cNvPr id="5" name="Footer Placeholder 4"/>
          <p:cNvSpPr>
            <a:spLocks noGrp="1"/>
          </p:cNvSpPr>
          <p:nvPr>
            <p:ph type="ftr" sz="quarter" idx="3"/>
          </p:nvPr>
        </p:nvSpPr>
        <p:spPr>
          <a:xfrm>
            <a:off x="2970200" y="14529054"/>
            <a:ext cx="4518050" cy="631698"/>
          </a:xfrm>
          <a:prstGeom prst="rect">
            <a:avLst/>
          </a:prstGeom>
        </p:spPr>
        <p:txBody>
          <a:bodyPr vert="horz" lIns="91440" tIns="45720" rIns="91440" bIns="45720" rtlCol="0" anchor="b"/>
          <a:lstStyle>
            <a:lvl1pPr algn="ctr">
              <a:defRPr sz="1029">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8947993" y="14529054"/>
            <a:ext cx="1255014" cy="631698"/>
          </a:xfrm>
          <a:prstGeom prst="rect">
            <a:avLst/>
          </a:prstGeom>
        </p:spPr>
        <p:txBody>
          <a:bodyPr vert="horz" lIns="91440" tIns="45720" rIns="91440" bIns="45720" rtlCol="0" anchor="b"/>
          <a:lstStyle>
            <a:lvl1pPr algn="r">
              <a:defRPr sz="1029">
                <a:solidFill>
                  <a:schemeClr val="tx1">
                    <a:lumMod val="75000"/>
                    <a:lumOff val="25000"/>
                  </a:schemeClr>
                </a:solidFill>
              </a:defRPr>
            </a:lvl1pPr>
          </a:lstStyle>
          <a:p>
            <a:fld id="{EC96A885-2989-4175-BB19-4213E3D9ED86}" type="slidenum">
              <a:rPr lang="en-GB" smtClean="0"/>
              <a:t>‹#›</a:t>
            </a:fld>
            <a:endParaRPr lang="en-GB"/>
          </a:p>
        </p:txBody>
      </p:sp>
    </p:spTree>
    <p:extLst>
      <p:ext uri="{BB962C8B-B14F-4D97-AF65-F5344CB8AC3E}">
        <p14:creationId xmlns:p14="http://schemas.microsoft.com/office/powerpoint/2010/main" val="13220838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1045891" rtl="0" eaLnBrk="1" latinLnBrk="0" hangingPunct="1">
        <a:lnSpc>
          <a:spcPct val="90000"/>
        </a:lnSpc>
        <a:spcBef>
          <a:spcPct val="0"/>
        </a:spcBef>
        <a:buNone/>
        <a:defRPr lang="en-US" sz="4575" kern="1200" cap="none" spc="0" baseline="0" dirty="0">
          <a:solidFill>
            <a:schemeClr val="tx1">
              <a:lumMod val="85000"/>
              <a:lumOff val="15000"/>
            </a:schemeClr>
          </a:solidFill>
          <a:effectLst/>
          <a:latin typeface="+mj-lt"/>
          <a:ea typeface="+mn-ea"/>
          <a:cs typeface="+mn-cs"/>
        </a:defRPr>
      </a:lvl1pPr>
    </p:titleStyle>
    <p:bodyStyle>
      <a:lvl1pPr marL="209178" indent="-209178" algn="l" defTabSz="1045891" rtl="0" eaLnBrk="1" latinLnBrk="0" hangingPunct="1">
        <a:lnSpc>
          <a:spcPct val="100000"/>
        </a:lnSpc>
        <a:spcBef>
          <a:spcPts val="1029"/>
        </a:spcBef>
        <a:spcAft>
          <a:spcPts val="0"/>
        </a:spcAft>
        <a:buClr>
          <a:schemeClr val="tx1">
            <a:lumMod val="85000"/>
            <a:lumOff val="15000"/>
          </a:schemeClr>
        </a:buClr>
        <a:buFont typeface="Garamond" pitchFamily="18" charset="0"/>
        <a:buChar char="◦"/>
        <a:defRPr sz="2059" kern="1200">
          <a:solidFill>
            <a:schemeClr val="tx1"/>
          </a:solidFill>
          <a:latin typeface="+mn-lt"/>
          <a:ea typeface="+mn-ea"/>
          <a:cs typeface="+mn-cs"/>
        </a:defRPr>
      </a:lvl1pPr>
      <a:lvl2pPr marL="522945" indent="-209178" algn="l" defTabSz="1045891" rtl="0" eaLnBrk="1" latinLnBrk="0" hangingPunct="1">
        <a:lnSpc>
          <a:spcPct val="100000"/>
        </a:lnSpc>
        <a:spcBef>
          <a:spcPts val="572"/>
        </a:spcBef>
        <a:buClr>
          <a:schemeClr val="tx1">
            <a:lumMod val="85000"/>
            <a:lumOff val="15000"/>
          </a:schemeClr>
        </a:buClr>
        <a:buFont typeface="Garamond" pitchFamily="18" charset="0"/>
        <a:buChar char="◦"/>
        <a:defRPr sz="1830" kern="1200">
          <a:solidFill>
            <a:schemeClr val="tx1"/>
          </a:solidFill>
          <a:latin typeface="+mn-lt"/>
          <a:ea typeface="+mn-ea"/>
          <a:cs typeface="+mn-cs"/>
        </a:defRPr>
      </a:lvl2pPr>
      <a:lvl3pPr marL="836713" indent="-209178" algn="l" defTabSz="1045891" rtl="0" eaLnBrk="1" latinLnBrk="0" hangingPunct="1">
        <a:lnSpc>
          <a:spcPct val="100000"/>
        </a:lnSpc>
        <a:spcBef>
          <a:spcPts val="572"/>
        </a:spcBef>
        <a:buClr>
          <a:schemeClr val="tx1">
            <a:lumMod val="85000"/>
            <a:lumOff val="15000"/>
          </a:schemeClr>
        </a:buClr>
        <a:buFont typeface="Garamond" pitchFamily="18" charset="0"/>
        <a:buChar char="◦"/>
        <a:defRPr sz="1601" kern="1200">
          <a:solidFill>
            <a:schemeClr val="tx1"/>
          </a:solidFill>
          <a:latin typeface="+mn-lt"/>
          <a:ea typeface="+mn-ea"/>
          <a:cs typeface="+mn-cs"/>
        </a:defRPr>
      </a:lvl3pPr>
      <a:lvl4pPr marL="1150480" indent="-209178" algn="l" defTabSz="1045891" rtl="0" eaLnBrk="1" latinLnBrk="0" hangingPunct="1">
        <a:lnSpc>
          <a:spcPct val="100000"/>
        </a:lnSpc>
        <a:spcBef>
          <a:spcPts val="572"/>
        </a:spcBef>
        <a:buClr>
          <a:schemeClr val="tx1">
            <a:lumMod val="85000"/>
            <a:lumOff val="15000"/>
          </a:schemeClr>
        </a:buClr>
        <a:buFont typeface="Garamond" pitchFamily="18" charset="0"/>
        <a:buChar char="◦"/>
        <a:defRPr sz="1601" kern="1200">
          <a:solidFill>
            <a:schemeClr val="tx1"/>
          </a:solidFill>
          <a:latin typeface="+mn-lt"/>
          <a:ea typeface="+mn-ea"/>
          <a:cs typeface="+mn-cs"/>
        </a:defRPr>
      </a:lvl4pPr>
      <a:lvl5pPr marL="1464247" indent="-209178" algn="l" defTabSz="1045891" rtl="0" eaLnBrk="1" latinLnBrk="0" hangingPunct="1">
        <a:lnSpc>
          <a:spcPct val="100000"/>
        </a:lnSpc>
        <a:spcBef>
          <a:spcPts val="572"/>
        </a:spcBef>
        <a:buClr>
          <a:schemeClr val="tx1">
            <a:lumMod val="85000"/>
            <a:lumOff val="15000"/>
          </a:schemeClr>
        </a:buClr>
        <a:buFont typeface="Garamond" pitchFamily="18" charset="0"/>
        <a:buChar char="◦"/>
        <a:defRPr sz="1601" kern="1200">
          <a:solidFill>
            <a:schemeClr val="tx1"/>
          </a:solidFill>
          <a:latin typeface="+mn-lt"/>
          <a:ea typeface="+mn-ea"/>
          <a:cs typeface="+mn-cs"/>
        </a:defRPr>
      </a:lvl5pPr>
      <a:lvl6pPr marL="1830080" indent="-261473" algn="l" defTabSz="1045891" rtl="0" eaLnBrk="1" latinLnBrk="0" hangingPunct="1">
        <a:lnSpc>
          <a:spcPct val="100000"/>
        </a:lnSpc>
        <a:spcBef>
          <a:spcPts val="572"/>
        </a:spcBef>
        <a:buClr>
          <a:schemeClr val="tx1">
            <a:lumMod val="85000"/>
            <a:lumOff val="15000"/>
          </a:schemeClr>
        </a:buClr>
        <a:buFont typeface="Garamond" pitchFamily="18" charset="0"/>
        <a:buChar char="◦"/>
        <a:defRPr sz="1601" kern="1200">
          <a:solidFill>
            <a:schemeClr val="tx1"/>
          </a:solidFill>
          <a:latin typeface="+mn-lt"/>
          <a:ea typeface="+mn-ea"/>
          <a:cs typeface="+mn-cs"/>
        </a:defRPr>
      </a:lvl6pPr>
      <a:lvl7pPr marL="2173220" indent="-261473" algn="l" defTabSz="1045891" rtl="0" eaLnBrk="1" latinLnBrk="0" hangingPunct="1">
        <a:lnSpc>
          <a:spcPct val="100000"/>
        </a:lnSpc>
        <a:spcBef>
          <a:spcPts val="572"/>
        </a:spcBef>
        <a:buClr>
          <a:schemeClr val="tx1">
            <a:lumMod val="85000"/>
            <a:lumOff val="15000"/>
          </a:schemeClr>
        </a:buClr>
        <a:buFont typeface="Garamond" pitchFamily="18" charset="0"/>
        <a:buChar char="◦"/>
        <a:defRPr sz="1601" kern="1200">
          <a:solidFill>
            <a:schemeClr val="tx1"/>
          </a:solidFill>
          <a:latin typeface="+mn-lt"/>
          <a:ea typeface="+mn-ea"/>
          <a:cs typeface="+mn-cs"/>
        </a:defRPr>
      </a:lvl7pPr>
      <a:lvl8pPr marL="2516360" indent="-261473" algn="l" defTabSz="1045891" rtl="0" eaLnBrk="1" latinLnBrk="0" hangingPunct="1">
        <a:lnSpc>
          <a:spcPct val="100000"/>
        </a:lnSpc>
        <a:spcBef>
          <a:spcPts val="572"/>
        </a:spcBef>
        <a:buClr>
          <a:schemeClr val="tx1">
            <a:lumMod val="85000"/>
            <a:lumOff val="15000"/>
          </a:schemeClr>
        </a:buClr>
        <a:buFont typeface="Garamond" pitchFamily="18" charset="0"/>
        <a:buChar char="◦"/>
        <a:defRPr sz="1601" kern="1200">
          <a:solidFill>
            <a:schemeClr val="tx1"/>
          </a:solidFill>
          <a:latin typeface="+mn-lt"/>
          <a:ea typeface="+mn-ea"/>
          <a:cs typeface="+mn-cs"/>
        </a:defRPr>
      </a:lvl8pPr>
      <a:lvl9pPr marL="2859500" indent="-261473" algn="l" defTabSz="1045891" rtl="0" eaLnBrk="1" latinLnBrk="0" hangingPunct="1">
        <a:lnSpc>
          <a:spcPct val="100000"/>
        </a:lnSpc>
        <a:spcBef>
          <a:spcPts val="572"/>
        </a:spcBef>
        <a:buClr>
          <a:schemeClr val="tx1">
            <a:lumMod val="85000"/>
            <a:lumOff val="15000"/>
          </a:schemeClr>
        </a:buClr>
        <a:buFont typeface="Garamond" pitchFamily="18" charset="0"/>
        <a:buChar char="◦"/>
        <a:defRPr sz="1601" kern="1200">
          <a:solidFill>
            <a:schemeClr val="tx1"/>
          </a:solidFill>
          <a:latin typeface="+mn-lt"/>
          <a:ea typeface="+mn-ea"/>
          <a:cs typeface="+mn-cs"/>
        </a:defRPr>
      </a:lvl9pPr>
    </p:bodyStyle>
    <p:otherStyle>
      <a:defPPr>
        <a:defRPr lang="en-US"/>
      </a:defPPr>
      <a:lvl1pPr marL="0" algn="l" defTabSz="1045891" rtl="0" eaLnBrk="1" latinLnBrk="0" hangingPunct="1">
        <a:defRPr sz="2059" kern="1200">
          <a:solidFill>
            <a:schemeClr val="tx1"/>
          </a:solidFill>
          <a:latin typeface="+mn-lt"/>
          <a:ea typeface="+mn-ea"/>
          <a:cs typeface="+mn-cs"/>
        </a:defRPr>
      </a:lvl1pPr>
      <a:lvl2pPr marL="522945" algn="l" defTabSz="1045891" rtl="0" eaLnBrk="1" latinLnBrk="0" hangingPunct="1">
        <a:defRPr sz="2059" kern="1200">
          <a:solidFill>
            <a:schemeClr val="tx1"/>
          </a:solidFill>
          <a:latin typeface="+mn-lt"/>
          <a:ea typeface="+mn-ea"/>
          <a:cs typeface="+mn-cs"/>
        </a:defRPr>
      </a:lvl2pPr>
      <a:lvl3pPr marL="1045891" algn="l" defTabSz="1045891" rtl="0" eaLnBrk="1" latinLnBrk="0" hangingPunct="1">
        <a:defRPr sz="2059" kern="1200">
          <a:solidFill>
            <a:schemeClr val="tx1"/>
          </a:solidFill>
          <a:latin typeface="+mn-lt"/>
          <a:ea typeface="+mn-ea"/>
          <a:cs typeface="+mn-cs"/>
        </a:defRPr>
      </a:lvl3pPr>
      <a:lvl4pPr marL="1568836" algn="l" defTabSz="1045891" rtl="0" eaLnBrk="1" latinLnBrk="0" hangingPunct="1">
        <a:defRPr sz="2059" kern="1200">
          <a:solidFill>
            <a:schemeClr val="tx1"/>
          </a:solidFill>
          <a:latin typeface="+mn-lt"/>
          <a:ea typeface="+mn-ea"/>
          <a:cs typeface="+mn-cs"/>
        </a:defRPr>
      </a:lvl4pPr>
      <a:lvl5pPr marL="2091781" algn="l" defTabSz="1045891" rtl="0" eaLnBrk="1" latinLnBrk="0" hangingPunct="1">
        <a:defRPr sz="2059" kern="1200">
          <a:solidFill>
            <a:schemeClr val="tx1"/>
          </a:solidFill>
          <a:latin typeface="+mn-lt"/>
          <a:ea typeface="+mn-ea"/>
          <a:cs typeface="+mn-cs"/>
        </a:defRPr>
      </a:lvl5pPr>
      <a:lvl6pPr marL="2614727" algn="l" defTabSz="1045891" rtl="0" eaLnBrk="1" latinLnBrk="0" hangingPunct="1">
        <a:defRPr sz="2059" kern="1200">
          <a:solidFill>
            <a:schemeClr val="tx1"/>
          </a:solidFill>
          <a:latin typeface="+mn-lt"/>
          <a:ea typeface="+mn-ea"/>
          <a:cs typeface="+mn-cs"/>
        </a:defRPr>
      </a:lvl6pPr>
      <a:lvl7pPr marL="3137672" algn="l" defTabSz="1045891" rtl="0" eaLnBrk="1" latinLnBrk="0" hangingPunct="1">
        <a:defRPr sz="2059" kern="1200">
          <a:solidFill>
            <a:schemeClr val="tx1"/>
          </a:solidFill>
          <a:latin typeface="+mn-lt"/>
          <a:ea typeface="+mn-ea"/>
          <a:cs typeface="+mn-cs"/>
        </a:defRPr>
      </a:lvl7pPr>
      <a:lvl8pPr marL="3660618" algn="l" defTabSz="1045891" rtl="0" eaLnBrk="1" latinLnBrk="0" hangingPunct="1">
        <a:defRPr sz="2059" kern="1200">
          <a:solidFill>
            <a:schemeClr val="tx1"/>
          </a:solidFill>
          <a:latin typeface="+mn-lt"/>
          <a:ea typeface="+mn-ea"/>
          <a:cs typeface="+mn-cs"/>
        </a:defRPr>
      </a:lvl8pPr>
      <a:lvl9pPr marL="4183563" algn="l" defTabSz="1045891" rtl="0" eaLnBrk="1" latinLnBrk="0" hangingPunct="1">
        <a:defRPr sz="205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customXml" Target="../ink/ink1.xml"/><Relationship Id="rId1" Type="http://schemas.openxmlformats.org/officeDocument/2006/relationships/slideLayout" Target="../slideLayouts/slideLayout1.xml"/><Relationship Id="rId5" Type="http://schemas.openxmlformats.org/officeDocument/2006/relationships/customXml" Target="../ink/ink3.xml"/><Relationship Id="rId4" Type="http://schemas.openxmlformats.org/officeDocument/2006/relationships/customXml" Target="../ink/ink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jpeg"/><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6.png"/><Relationship Id="rId4" Type="http://schemas.openxmlformats.org/officeDocument/2006/relationships/image" Target="../media/image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78F69-6792-79E0-8847-9B4AEB2288A2}"/>
              </a:ext>
            </a:extLst>
          </p:cNvPr>
          <p:cNvSpPr>
            <a:spLocks noGrp="1"/>
          </p:cNvSpPr>
          <p:nvPr>
            <p:ph type="ctrTitle"/>
          </p:nvPr>
        </p:nvSpPr>
        <p:spPr>
          <a:xfrm>
            <a:off x="1453843" y="3857249"/>
            <a:ext cx="7550765" cy="7503556"/>
          </a:xfrm>
        </p:spPr>
        <p:txBody>
          <a:bodyPr>
            <a:noAutofit/>
          </a:bodyPr>
          <a:lstStyle/>
          <a:p>
            <a:r>
              <a:rPr lang="en-US" sz="3850" b="1" err="1"/>
              <a:t>Programme</a:t>
            </a:r>
            <a:r>
              <a:rPr lang="en-US" sz="3850" dirty="0"/>
              <a:t>: MSc Public Health and Social Care in Practice</a:t>
            </a:r>
            <a:br>
              <a:rPr lang="en-US" sz="3850" dirty="0"/>
            </a:br>
            <a:r>
              <a:rPr lang="en-US" sz="3850" b="1" dirty="0"/>
              <a:t>Module</a:t>
            </a:r>
            <a:r>
              <a:rPr lang="en-US" sz="3850" dirty="0"/>
              <a:t>: Population Health and Digital Health Promotion</a:t>
            </a:r>
            <a:br>
              <a:rPr lang="en-US" sz="3850" dirty="0"/>
            </a:br>
            <a:r>
              <a:rPr lang="en-US" sz="3850" b="1" dirty="0"/>
              <a:t>Module code</a:t>
            </a:r>
            <a:r>
              <a:rPr lang="en-US" sz="3850" dirty="0"/>
              <a:t>: LCHS7009</a:t>
            </a:r>
            <a:br>
              <a:rPr lang="en-US" sz="3850" dirty="0"/>
            </a:br>
            <a:r>
              <a:rPr lang="en-US" sz="3850" b="1" dirty="0"/>
              <a:t>Assignment Title</a:t>
            </a:r>
            <a:r>
              <a:rPr lang="en-US" sz="3850" dirty="0"/>
              <a:t>: Component </a:t>
            </a:r>
            <a:r>
              <a:rPr lang="en-US" sz="3850"/>
              <a:t>2 Poster</a:t>
            </a:r>
            <a:br>
              <a:rPr lang="en-US" sz="3850" dirty="0"/>
            </a:br>
            <a:r>
              <a:rPr lang="en-US" sz="3850" err="1"/>
              <a:t>sTUDENT</a:t>
            </a:r>
            <a:r>
              <a:rPr lang="en-US" sz="3850"/>
              <a:t> NAME.AFSHAN MIRZA 2214807</a:t>
            </a:r>
            <a:endParaRPr lang="en-GB" sz="3886"/>
          </a:p>
        </p:txBody>
      </p:sp>
      <p:sp>
        <p:nvSpPr>
          <p:cNvPr id="5" name="Subtitle 4">
            <a:extLst>
              <a:ext uri="{FF2B5EF4-FFF2-40B4-BE49-F238E27FC236}">
                <a16:creationId xmlns:a16="http://schemas.microsoft.com/office/drawing/2014/main" id="{B61385CD-6A6D-D7F7-92F9-36E5048FE291}"/>
              </a:ext>
            </a:extLst>
          </p:cNvPr>
          <p:cNvSpPr>
            <a:spLocks noGrp="1"/>
          </p:cNvSpPr>
          <p:nvPr>
            <p:ph type="subTitle" idx="1"/>
          </p:nvPr>
        </p:nvSpPr>
        <p:spPr/>
        <p:txBody>
          <a:bodyPr vert="horz" lIns="91440" tIns="45720" rIns="91440" bIns="45720" rtlCol="0" anchor="t">
            <a:normAutofit/>
          </a:bodyPr>
          <a:lstStyle/>
          <a:p>
            <a:r>
              <a:rPr lang="en-US" sz="1800" dirty="0" err="1"/>
              <a:t>sa</a:t>
            </a:r>
            <a:endParaRPr lang="en-US" sz="1800"/>
          </a:p>
        </p:txBody>
      </p:sp>
      <mc:AlternateContent xmlns:mc="http://schemas.openxmlformats.org/markup-compatibility/2006" xmlns:p14="http://schemas.microsoft.com/office/powerpoint/2010/main">
        <mc:Choice Requires="p14">
          <p:contentPart p14:bwMode="auto" r:id="rId2">
            <p14:nvContentPartPr>
              <p14:cNvPr id="6" name="Ink 5">
                <a:extLst>
                  <a:ext uri="{FF2B5EF4-FFF2-40B4-BE49-F238E27FC236}">
                    <a16:creationId xmlns:a16="http://schemas.microsoft.com/office/drawing/2014/main" id="{1DFA3CBD-DB0D-BE01-16FF-87D1E891694F}"/>
                  </a:ext>
                </a:extLst>
              </p14:cNvPr>
              <p14:cNvContentPartPr/>
              <p14:nvPr/>
            </p14:nvContentPartPr>
            <p14:xfrm>
              <a:off x="4017479" y="10820949"/>
              <a:ext cx="20188" cy="20188"/>
            </p14:xfrm>
          </p:contentPart>
        </mc:Choice>
        <mc:Fallback xmlns="">
          <p:pic>
            <p:nvPicPr>
              <p:cNvPr id="6" name="Ink 5">
                <a:extLst>
                  <a:ext uri="{FF2B5EF4-FFF2-40B4-BE49-F238E27FC236}">
                    <a16:creationId xmlns:a16="http://schemas.microsoft.com/office/drawing/2014/main" id="{1DFA3CBD-DB0D-BE01-16FF-87D1E891694F}"/>
                  </a:ext>
                </a:extLst>
              </p:cNvPr>
              <p:cNvPicPr/>
              <p:nvPr/>
            </p:nvPicPr>
            <p:blipFill>
              <a:blip r:embed="rId3"/>
              <a:stretch>
                <a:fillRect/>
              </a:stretch>
            </p:blipFill>
            <p:spPr>
              <a:xfrm>
                <a:off x="3008079" y="9811549"/>
                <a:ext cx="2018800" cy="201880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7" name="Ink 6">
                <a:extLst>
                  <a:ext uri="{FF2B5EF4-FFF2-40B4-BE49-F238E27FC236}">
                    <a16:creationId xmlns:a16="http://schemas.microsoft.com/office/drawing/2014/main" id="{6CFF3E57-C431-EB17-5240-C5F3C2B4B988}"/>
                  </a:ext>
                </a:extLst>
              </p14:cNvPr>
              <p14:cNvContentPartPr/>
              <p14:nvPr/>
            </p14:nvContentPartPr>
            <p14:xfrm>
              <a:off x="4158798" y="11123774"/>
              <a:ext cx="20188" cy="20188"/>
            </p14:xfrm>
          </p:contentPart>
        </mc:Choice>
        <mc:Fallback xmlns="">
          <p:pic>
            <p:nvPicPr>
              <p:cNvPr id="7" name="Ink 6">
                <a:extLst>
                  <a:ext uri="{FF2B5EF4-FFF2-40B4-BE49-F238E27FC236}">
                    <a16:creationId xmlns:a16="http://schemas.microsoft.com/office/drawing/2014/main" id="{6CFF3E57-C431-EB17-5240-C5F3C2B4B988}"/>
                  </a:ext>
                </a:extLst>
              </p:cNvPr>
              <p:cNvPicPr/>
              <p:nvPr/>
            </p:nvPicPr>
            <p:blipFill>
              <a:blip r:embed="rId3"/>
              <a:stretch>
                <a:fillRect/>
              </a:stretch>
            </p:blipFill>
            <p:spPr>
              <a:xfrm>
                <a:off x="3169586" y="10114374"/>
                <a:ext cx="2018800" cy="20188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8" name="Ink 7">
                <a:extLst>
                  <a:ext uri="{FF2B5EF4-FFF2-40B4-BE49-F238E27FC236}">
                    <a16:creationId xmlns:a16="http://schemas.microsoft.com/office/drawing/2014/main" id="{99056BB5-7B5D-E9A3-0E58-6463F2A8ECD4}"/>
                  </a:ext>
                </a:extLst>
              </p14:cNvPr>
              <p14:cNvContentPartPr/>
              <p14:nvPr/>
            </p14:nvContentPartPr>
            <p14:xfrm>
              <a:off x="4279928" y="11043021"/>
              <a:ext cx="20188" cy="20188"/>
            </p14:xfrm>
          </p:contentPart>
        </mc:Choice>
        <mc:Fallback xmlns="">
          <p:pic>
            <p:nvPicPr>
              <p:cNvPr id="8" name="Ink 7">
                <a:extLst>
                  <a:ext uri="{FF2B5EF4-FFF2-40B4-BE49-F238E27FC236}">
                    <a16:creationId xmlns:a16="http://schemas.microsoft.com/office/drawing/2014/main" id="{99056BB5-7B5D-E9A3-0E58-6463F2A8ECD4}"/>
                  </a:ext>
                </a:extLst>
              </p:cNvPr>
              <p:cNvPicPr/>
              <p:nvPr/>
            </p:nvPicPr>
            <p:blipFill>
              <a:blip r:embed="rId3"/>
              <a:stretch>
                <a:fillRect/>
              </a:stretch>
            </p:blipFill>
            <p:spPr>
              <a:xfrm>
                <a:off x="3290716" y="10033621"/>
                <a:ext cx="2018800" cy="2018800"/>
              </a:xfrm>
              <a:prstGeom prst="rect">
                <a:avLst/>
              </a:prstGeom>
            </p:spPr>
          </p:pic>
        </mc:Fallback>
      </mc:AlternateContent>
      <p:sp>
        <p:nvSpPr>
          <p:cNvPr id="9" name="TextBox 8">
            <a:extLst>
              <a:ext uri="{FF2B5EF4-FFF2-40B4-BE49-F238E27FC236}">
                <a16:creationId xmlns:a16="http://schemas.microsoft.com/office/drawing/2014/main" id="{B3E46D31-FAE2-F940-77D4-A502E092327B}"/>
              </a:ext>
            </a:extLst>
          </p:cNvPr>
          <p:cNvSpPr txBox="1"/>
          <p:nvPr/>
        </p:nvSpPr>
        <p:spPr>
          <a:xfrm>
            <a:off x="4299856" y="1104235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39566433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8078B08-F019-8257-21A6-78B519870B4E}"/>
              </a:ext>
            </a:extLst>
          </p:cNvPr>
          <p:cNvSpPr txBox="1"/>
          <p:nvPr/>
        </p:nvSpPr>
        <p:spPr>
          <a:xfrm>
            <a:off x="201348" y="428029"/>
            <a:ext cx="4878651" cy="2764859"/>
          </a:xfrm>
          <a:prstGeom prst="rect">
            <a:avLst/>
          </a:prstGeom>
          <a:noFill/>
        </p:spPr>
        <p:txBody>
          <a:bodyPr wrap="square">
            <a:spAutoFit/>
          </a:bodyPr>
          <a:lstStyle/>
          <a:p>
            <a:pPr algn="just">
              <a:spcBef>
                <a:spcPts val="518"/>
              </a:spcBef>
              <a:spcAft>
                <a:spcPts val="777"/>
              </a:spcAft>
            </a:pPr>
            <a:r>
              <a:rPr lang="en-GB" sz="800" b="1" dirty="0">
                <a:latin typeface="Times New Roman" panose="02020603050405020304" pitchFamily="18" charset="0"/>
                <a:ea typeface="Calibri" panose="020F0502020204030204" pitchFamily="34" charset="0"/>
                <a:cs typeface="Arial" panose="020B0604020202020204" pitchFamily="34" charset="0"/>
              </a:rPr>
              <a:t>Background</a:t>
            </a:r>
            <a:endParaRPr lang="en-GB" sz="800" dirty="0">
              <a:latin typeface="Times New Roman" panose="02020603050405020304" pitchFamily="18" charset="0"/>
              <a:ea typeface="Calibri" panose="020F0502020204030204" pitchFamily="34" charset="0"/>
              <a:cs typeface="Arial" panose="020B0604020202020204" pitchFamily="34" charset="0"/>
            </a:endParaRPr>
          </a:p>
          <a:p>
            <a:pPr algn="just">
              <a:spcBef>
                <a:spcPts val="518"/>
              </a:spcBef>
              <a:spcAft>
                <a:spcPts val="777"/>
              </a:spcAft>
            </a:pPr>
            <a:r>
              <a:rPr lang="en-GB" sz="800" dirty="0">
                <a:latin typeface="Times New Roman" panose="02020603050405020304" pitchFamily="18" charset="0"/>
                <a:ea typeface="Calibri" panose="020F0502020204030204" pitchFamily="34" charset="0"/>
                <a:cs typeface="Arial" panose="020B0604020202020204" pitchFamily="34" charset="0"/>
              </a:rPr>
              <a:t>Type 2 Diabetes or T2D is a global public health issue that is serious and increasing, and diabetes is a leading cause of blindness, kidney failure, heart attacks, stroke and lower limb amputation, according to the World Health Organisation (WHO). As for diabetes prevalence, globally there were </a:t>
            </a:r>
            <a:r>
              <a:rPr lang="en-GB" sz="800" dirty="0" err="1">
                <a:latin typeface="Times New Roman" panose="02020603050405020304" pitchFamily="18" charset="0"/>
                <a:ea typeface="Calibri" panose="020F0502020204030204" pitchFamily="34" charset="0"/>
                <a:cs typeface="Arial" panose="020B0604020202020204" pitchFamily="34" charset="0"/>
              </a:rPr>
              <a:t>anestimated</a:t>
            </a:r>
            <a:r>
              <a:rPr lang="en-GB" sz="800" dirty="0">
                <a:latin typeface="Times New Roman" panose="02020603050405020304" pitchFamily="18" charset="0"/>
                <a:ea typeface="Calibri" panose="020F0502020204030204" pitchFamily="34" charset="0"/>
                <a:cs typeface="Arial" panose="020B0604020202020204" pitchFamily="34" charset="0"/>
              </a:rPr>
              <a:t> 537 million adults with diabetes in 2021, and the number is projected to reach 783 million people by 2045 (Street, Gold and Manning, 2023). The annual health expenditure incurred globally for diabetes was estimated to be 966 billion USD in 2021, and these numbers underscore that T2D is not just a threat to individual health but also the health of families, health care systems, and national economies. Effective intervention is needed due to the nature of T2D, which requires daily self-management in terms of healthy eating, physical activity, blood glucose monitoring, and medication adherence. Episodic clinic-based care and traditional approaches are often insufficient for a condition that requires 24/7 management (Ranck, 2023).</a:t>
            </a:r>
          </a:p>
          <a:p>
            <a:pPr algn="just">
              <a:spcBef>
                <a:spcPts val="518"/>
              </a:spcBef>
              <a:spcAft>
                <a:spcPts val="777"/>
              </a:spcAft>
            </a:pPr>
            <a:r>
              <a:rPr lang="en-GB" sz="800" dirty="0">
                <a:latin typeface="Times New Roman" panose="02020603050405020304" pitchFamily="18" charset="0"/>
                <a:ea typeface="Calibri" panose="020F0502020204030204" pitchFamily="34" charset="0"/>
                <a:cs typeface="Arial" panose="020B0604020202020204" pitchFamily="34" charset="0"/>
              </a:rPr>
              <a:t>Public health interventions have been employed widely to tackle T2D, and fifteen non-digital-based interventions comprised lifestyle programs like the community-based lifestyle program, programmes aimed towards educating the population on nutrition and its benefits, activity campaigns and screening of health status periodically. Telemedicine, wearable fitness trackers, online education platforms and mobile health (mHealth) apps are just a few examples of digital interventions. Focusing on the digital health intervention of interest, it is an mHealth app meant to assist individuals with T2D, and it tracks blood glucose, diet, exercise and medications (Pender, Parsons and Murdaugh, 2023). It may also offer reminders, educational content and feedback to help users better manage their chronic condition on a day-to-day basis.</a:t>
            </a:r>
          </a:p>
        </p:txBody>
      </p:sp>
      <p:pic>
        <p:nvPicPr>
          <p:cNvPr id="1026" name="Picture 2" descr="Type 2 Diabetes Symptoms, Treatments &amp; Causes Explained by Doctors">
            <a:extLst>
              <a:ext uri="{FF2B5EF4-FFF2-40B4-BE49-F238E27FC236}">
                <a16:creationId xmlns:a16="http://schemas.microsoft.com/office/drawing/2014/main" id="{E069BEB3-602D-35B1-C903-505B29432051}"/>
              </a:ext>
            </a:extLst>
          </p:cNvPr>
          <p:cNvPicPr>
            <a:picLocks noChangeAspect="1" noChangeArrowheads="1"/>
          </p:cNvPicPr>
          <p:nvPr/>
        </p:nvPicPr>
        <p:blipFill>
          <a:blip r:embed="rId2" cstate="hqprint">
            <a:extLst>
              <a:ext uri="{28A0092B-C50C-407E-A947-70E740481C1C}">
                <a14:useLocalDpi xmlns:a14="http://schemas.microsoft.com/office/drawing/2010/main" val="0"/>
              </a:ext>
            </a:extLst>
          </a:blip>
          <a:srcRect/>
          <a:stretch>
            <a:fillRect/>
          </a:stretch>
        </p:blipFill>
        <p:spPr bwMode="auto">
          <a:xfrm>
            <a:off x="1595646" y="3192888"/>
            <a:ext cx="2427714" cy="197297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5D9FA89-D10E-F743-FBAC-4F72A1747C89}"/>
              </a:ext>
            </a:extLst>
          </p:cNvPr>
          <p:cNvSpPr txBox="1"/>
          <p:nvPr/>
        </p:nvSpPr>
        <p:spPr>
          <a:xfrm>
            <a:off x="201347" y="5165866"/>
            <a:ext cx="4878651" cy="6817251"/>
          </a:xfrm>
          <a:prstGeom prst="rect">
            <a:avLst/>
          </a:prstGeom>
          <a:noFill/>
        </p:spPr>
        <p:txBody>
          <a:bodyPr wrap="square">
            <a:spAutoFit/>
          </a:bodyPr>
          <a:lstStyle/>
          <a:p>
            <a:pPr algn="just">
              <a:spcBef>
                <a:spcPts val="400"/>
              </a:spcBef>
              <a:spcAft>
                <a:spcPts val="600"/>
              </a:spcAft>
              <a:buNone/>
            </a:pPr>
            <a:r>
              <a:rPr lang="en-GB" sz="800" b="1" dirty="0">
                <a:effectLst/>
                <a:latin typeface="Times New Roman" panose="02020603050405020304" pitchFamily="18" charset="0"/>
                <a:ea typeface="Calibri" panose="020F0502020204030204" pitchFamily="34" charset="0"/>
                <a:cs typeface="Arial" panose="020B0604020202020204" pitchFamily="34" charset="0"/>
              </a:rPr>
              <a:t>Values and principles of health promotion</a:t>
            </a:r>
            <a:endParaRPr lang="en-GB" sz="800" dirty="0">
              <a:effectLst/>
              <a:latin typeface="Times New Roman" panose="02020603050405020304" pitchFamily="18" charset="0"/>
              <a:ea typeface="Calibri" panose="020F0502020204030204" pitchFamily="34" charset="0"/>
              <a:cs typeface="Arial" panose="020B0604020202020204" pitchFamily="34" charset="0"/>
            </a:endParaRPr>
          </a:p>
          <a:p>
            <a:pPr algn="just">
              <a:spcBef>
                <a:spcPts val="400"/>
              </a:spcBef>
              <a:spcAft>
                <a:spcPts val="600"/>
              </a:spcAft>
              <a:buNone/>
            </a:pPr>
            <a:r>
              <a:rPr lang="en-GB" sz="800" dirty="0">
                <a:effectLst/>
                <a:latin typeface="Times New Roman" panose="02020603050405020304" pitchFamily="18" charset="0"/>
                <a:ea typeface="Calibri" panose="020F0502020204030204" pitchFamily="34" charset="0"/>
                <a:cs typeface="Arial" panose="020B0604020202020204" pitchFamily="34" charset="0"/>
              </a:rPr>
              <a:t>Health promotion is the empowering of people to increase their control over, and to improve their health, and it emphasises not only disease treatment but illness prevention and well-being promotion. Equity, empowerment, participation, social justice and a holistic view of health are key health promotion values that approach the same idea, and some of the key principles are prevention, collaboration, community engagement, accessibility and sustainability (</a:t>
            </a:r>
            <a:r>
              <a:rPr lang="en-GB" sz="800" dirty="0" err="1">
                <a:effectLst/>
                <a:latin typeface="Times New Roman" panose="02020603050405020304" pitchFamily="18" charset="0"/>
                <a:ea typeface="Calibri" panose="020F0502020204030204" pitchFamily="34" charset="0"/>
                <a:cs typeface="Arial" panose="020B0604020202020204" pitchFamily="34" charset="0"/>
              </a:rPr>
              <a:t>O’neil</a:t>
            </a:r>
            <a:r>
              <a:rPr lang="en-GB" sz="800" dirty="0">
                <a:effectLst/>
                <a:latin typeface="Times New Roman" panose="02020603050405020304" pitchFamily="18" charset="0"/>
                <a:ea typeface="Calibri" panose="020F0502020204030204" pitchFamily="34" charset="0"/>
                <a:cs typeface="Arial" panose="020B0604020202020204" pitchFamily="34" charset="0"/>
              </a:rPr>
              <a:t>, 2022).</a:t>
            </a:r>
          </a:p>
          <a:p>
            <a:pPr algn="just">
              <a:spcBef>
                <a:spcPts val="400"/>
              </a:spcBef>
              <a:spcAft>
                <a:spcPts val="600"/>
              </a:spcAft>
              <a:buNone/>
            </a:pPr>
            <a:r>
              <a:rPr lang="en-GB" sz="800" dirty="0">
                <a:effectLst/>
                <a:latin typeface="Times New Roman" panose="02020603050405020304" pitchFamily="18" charset="0"/>
                <a:ea typeface="Calibri" panose="020F0502020204030204" pitchFamily="34" charset="0"/>
                <a:cs typeface="Arial" panose="020B0604020202020204" pitchFamily="34" charset="0"/>
              </a:rPr>
              <a:t>Equity means that everyone deserves the opportunity to be healthy, regardless of income, education, gender or where one lives, and empowerment is about providing knowledge, skills and confidence to people in making healthy choices. Participation is when individuals and communities are involved in the planning and implementation of health programs, and holistic health is one that looks at a person as a whole and focuses on physical, mental and social aspects of health. Preventive health involves addressing risk factors before serious illness occurs.</a:t>
            </a:r>
          </a:p>
          <a:p>
            <a:pPr algn="just">
              <a:spcBef>
                <a:spcPts val="400"/>
              </a:spcBef>
              <a:spcAft>
                <a:spcPts val="600"/>
              </a:spcAft>
              <a:buNone/>
            </a:pPr>
            <a:r>
              <a:rPr lang="en-GB" sz="800" dirty="0">
                <a:effectLst/>
                <a:latin typeface="Times New Roman" panose="02020603050405020304" pitchFamily="18" charset="0"/>
                <a:ea typeface="Calibri" panose="020F0502020204030204" pitchFamily="34" charset="0"/>
                <a:cs typeface="Arial" panose="020B0604020202020204" pitchFamily="34" charset="0"/>
              </a:rPr>
              <a:t>These values and principles are well-correlated with a mobile health (mHealth) app for T2D (Manthorpe, 2025). Firstly, it empowers users by providing them with real-time data about their blood sugar levels as well as their diet and physical activity, and people say that seeing their data and monitoring their progress helps them understand how the choices they make daily impact their health. In-app educational content can promote health knowledge and facilitate data-informed decision-making.</a:t>
            </a:r>
            <a:endParaRPr lang="en-GB" sz="800" dirty="0">
              <a:latin typeface="Times New Roman" panose="02020603050405020304" pitchFamily="18" charset="0"/>
              <a:ea typeface="Calibri" panose="020F0502020204030204" pitchFamily="34" charset="0"/>
              <a:cs typeface="Arial" panose="020B0604020202020204" pitchFamily="34" charset="0"/>
            </a:endParaRPr>
          </a:p>
          <a:p>
            <a:pPr algn="just">
              <a:spcBef>
                <a:spcPts val="400"/>
              </a:spcBef>
              <a:spcAft>
                <a:spcPts val="600"/>
              </a:spcAft>
              <a:buNone/>
            </a:pPr>
            <a:endParaRPr lang="en-GB" sz="800" dirty="0">
              <a:effectLst/>
              <a:latin typeface="Times New Roman" panose="02020603050405020304" pitchFamily="18" charset="0"/>
              <a:ea typeface="Calibri" panose="020F0502020204030204" pitchFamily="34" charset="0"/>
              <a:cs typeface="Arial" panose="020B0604020202020204" pitchFamily="34" charset="0"/>
            </a:endParaRPr>
          </a:p>
          <a:p>
            <a:pPr algn="just">
              <a:spcBef>
                <a:spcPts val="400"/>
              </a:spcBef>
              <a:spcAft>
                <a:spcPts val="600"/>
              </a:spcAft>
              <a:buNone/>
            </a:pPr>
            <a:endParaRPr lang="en-GB" sz="800" dirty="0">
              <a:latin typeface="Times New Roman" panose="02020603050405020304" pitchFamily="18" charset="0"/>
              <a:ea typeface="Calibri" panose="020F0502020204030204" pitchFamily="34" charset="0"/>
              <a:cs typeface="Arial" panose="020B0604020202020204" pitchFamily="34" charset="0"/>
            </a:endParaRPr>
          </a:p>
          <a:p>
            <a:pPr algn="just">
              <a:spcBef>
                <a:spcPts val="400"/>
              </a:spcBef>
              <a:spcAft>
                <a:spcPts val="600"/>
              </a:spcAft>
              <a:buNone/>
            </a:pPr>
            <a:endParaRPr lang="en-GB" sz="800" dirty="0">
              <a:latin typeface="Times New Roman" panose="02020603050405020304" pitchFamily="18" charset="0"/>
              <a:ea typeface="Calibri" panose="020F0502020204030204" pitchFamily="34" charset="0"/>
              <a:cs typeface="Arial" panose="020B0604020202020204" pitchFamily="34" charset="0"/>
            </a:endParaRPr>
          </a:p>
          <a:p>
            <a:pPr algn="just">
              <a:spcBef>
                <a:spcPts val="400"/>
              </a:spcBef>
              <a:spcAft>
                <a:spcPts val="600"/>
              </a:spcAft>
              <a:buNone/>
            </a:pPr>
            <a:endParaRPr lang="en-GB" sz="800" dirty="0">
              <a:effectLst/>
              <a:latin typeface="Times New Roman" panose="02020603050405020304" pitchFamily="18" charset="0"/>
              <a:ea typeface="Calibri" panose="020F0502020204030204" pitchFamily="34" charset="0"/>
              <a:cs typeface="Arial" panose="020B0604020202020204" pitchFamily="34" charset="0"/>
            </a:endParaRPr>
          </a:p>
          <a:p>
            <a:pPr algn="just">
              <a:spcBef>
                <a:spcPts val="400"/>
              </a:spcBef>
              <a:spcAft>
                <a:spcPts val="600"/>
              </a:spcAft>
              <a:buNone/>
            </a:pPr>
            <a:endParaRPr lang="en-GB" sz="800" dirty="0">
              <a:latin typeface="Times New Roman" panose="02020603050405020304" pitchFamily="18" charset="0"/>
              <a:ea typeface="Calibri" panose="020F0502020204030204" pitchFamily="34" charset="0"/>
              <a:cs typeface="Arial" panose="020B0604020202020204" pitchFamily="34" charset="0"/>
            </a:endParaRPr>
          </a:p>
          <a:p>
            <a:pPr algn="just">
              <a:spcBef>
                <a:spcPts val="400"/>
              </a:spcBef>
              <a:spcAft>
                <a:spcPts val="600"/>
              </a:spcAft>
              <a:buNone/>
            </a:pPr>
            <a:endParaRPr lang="en-GB" sz="800" dirty="0">
              <a:latin typeface="Times New Roman" panose="02020603050405020304" pitchFamily="18" charset="0"/>
              <a:ea typeface="Calibri" panose="020F0502020204030204" pitchFamily="34" charset="0"/>
              <a:cs typeface="Arial" panose="020B0604020202020204" pitchFamily="34" charset="0"/>
            </a:endParaRPr>
          </a:p>
          <a:p>
            <a:pPr algn="just">
              <a:spcBef>
                <a:spcPts val="400"/>
              </a:spcBef>
              <a:spcAft>
                <a:spcPts val="600"/>
              </a:spcAft>
              <a:buNone/>
            </a:pPr>
            <a:endParaRPr lang="en-GB" sz="800" dirty="0">
              <a:effectLst/>
              <a:latin typeface="Times New Roman" panose="02020603050405020304" pitchFamily="18" charset="0"/>
              <a:ea typeface="Calibri" panose="020F0502020204030204" pitchFamily="34" charset="0"/>
              <a:cs typeface="Arial" panose="020B0604020202020204" pitchFamily="34" charset="0"/>
            </a:endParaRPr>
          </a:p>
          <a:p>
            <a:pPr algn="just">
              <a:spcBef>
                <a:spcPts val="400"/>
              </a:spcBef>
              <a:spcAft>
                <a:spcPts val="600"/>
              </a:spcAft>
              <a:buNone/>
            </a:pPr>
            <a:endParaRPr lang="en-GB" sz="800" dirty="0">
              <a:effectLst/>
              <a:latin typeface="Times New Roman" panose="02020603050405020304" pitchFamily="18" charset="0"/>
              <a:ea typeface="Calibri" panose="020F0502020204030204" pitchFamily="34" charset="0"/>
              <a:cs typeface="Arial" panose="020B0604020202020204" pitchFamily="34" charset="0"/>
            </a:endParaRPr>
          </a:p>
          <a:p>
            <a:pPr algn="just">
              <a:spcBef>
                <a:spcPts val="400"/>
              </a:spcBef>
              <a:spcAft>
                <a:spcPts val="600"/>
              </a:spcAft>
              <a:buNone/>
            </a:pPr>
            <a:r>
              <a:rPr lang="en-GB" sz="800" dirty="0">
                <a:effectLst/>
                <a:latin typeface="Times New Roman" panose="02020603050405020304" pitchFamily="18" charset="0"/>
                <a:ea typeface="Calibri" panose="020F0502020204030204" pitchFamily="34" charset="0"/>
                <a:cs typeface="Arial" panose="020B0604020202020204" pitchFamily="34" charset="0"/>
              </a:rPr>
              <a:t>Second, the app supports prevention, and by reminding us to take medications, get regular exercise and telling us what foods are best for our diet, it helps to prevent later complications like heart disease or kidney failure (Lunt and Shaw, 2023). Abnormally high blood sugar levels can, however, be an early warning sign that someone is going to go into an emergency situation, and if picked up in time, the app can help reduce this risk.</a:t>
            </a:r>
          </a:p>
          <a:p>
            <a:pPr algn="just">
              <a:spcBef>
                <a:spcPts val="400"/>
              </a:spcBef>
              <a:spcAft>
                <a:spcPts val="600"/>
              </a:spcAft>
              <a:buNone/>
            </a:pPr>
            <a:r>
              <a:rPr lang="en-GB" sz="800" dirty="0">
                <a:effectLst/>
                <a:latin typeface="Times New Roman" panose="02020603050405020304" pitchFamily="18" charset="0"/>
                <a:ea typeface="Calibri" panose="020F0502020204030204" pitchFamily="34" charset="0"/>
                <a:cs typeface="Arial" panose="020B0604020202020204" pitchFamily="34" charset="0"/>
              </a:rPr>
              <a:t>Third, the app could encourage participation, and some mHealth apps enable users to have conversations with healthcare providers or join a peer support network. This builds community and collective ownership, and users will not passively receive care; they actively manage their condition (Hubley, Copeman and Woodall, 2022).</a:t>
            </a:r>
          </a:p>
          <a:p>
            <a:pPr algn="just">
              <a:spcBef>
                <a:spcPts val="400"/>
              </a:spcBef>
              <a:spcAft>
                <a:spcPts val="600"/>
              </a:spcAft>
              <a:buNone/>
            </a:pPr>
            <a:r>
              <a:rPr lang="en-GB" sz="800" dirty="0">
                <a:effectLst/>
                <a:latin typeface="Times New Roman" panose="02020603050405020304" pitchFamily="18" charset="0"/>
                <a:ea typeface="Calibri" panose="020F0502020204030204" pitchFamily="34" charset="0"/>
                <a:cs typeface="Arial" panose="020B0604020202020204" pitchFamily="34" charset="0"/>
              </a:rPr>
              <a:t>Fourth, smartphones are present everywhere in the globe, and an app can reach users anywhere and at any time of the day, important for people who live in rural or underserved places with limited access to clinics. However, the app needs to be affordable, user-friendly and also available in various languages to truly help equity.</a:t>
            </a:r>
          </a:p>
          <a:p>
            <a:pPr algn="just">
              <a:spcBef>
                <a:spcPts val="400"/>
              </a:spcBef>
              <a:spcAft>
                <a:spcPts val="600"/>
              </a:spcAft>
              <a:buNone/>
            </a:pPr>
            <a:r>
              <a:rPr lang="en-GB" sz="800" dirty="0">
                <a:effectLst/>
                <a:latin typeface="Times New Roman" panose="02020603050405020304" pitchFamily="18" charset="0"/>
                <a:ea typeface="Calibri" panose="020F0502020204030204" pitchFamily="34" charset="0"/>
                <a:cs typeface="Arial" panose="020B0604020202020204" pitchFamily="34" charset="0"/>
              </a:rPr>
              <a:t>And lastly, it improves sustainability, and digital tools reduce the frequency of visits to the hospital, lowering health care costs and providing long-term support. A mobile health app can serve as a powerful tool for the management of T2D, at both the individual and population levels, when combined with values and principles embedded in health promotion (Cornock, 2023).</a:t>
            </a:r>
          </a:p>
        </p:txBody>
      </p:sp>
      <p:pic>
        <p:nvPicPr>
          <p:cNvPr id="1028" name="Picture 4" descr="Health Matters: Preventing Type 2 diabetes – UK Health Security Agency">
            <a:extLst>
              <a:ext uri="{FF2B5EF4-FFF2-40B4-BE49-F238E27FC236}">
                <a16:creationId xmlns:a16="http://schemas.microsoft.com/office/drawing/2014/main" id="{018BAE1A-39A2-F62A-6E73-3F33BE184E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7020" y="7746000"/>
            <a:ext cx="2833817" cy="188921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F0DFBBC3-60AB-BD17-D65E-9BA674B8DBF2}"/>
              </a:ext>
            </a:extLst>
          </p:cNvPr>
          <p:cNvSpPr txBox="1"/>
          <p:nvPr/>
        </p:nvSpPr>
        <p:spPr>
          <a:xfrm>
            <a:off x="5024702" y="2022597"/>
            <a:ext cx="5232400" cy="4806444"/>
          </a:xfrm>
          <a:prstGeom prst="rect">
            <a:avLst/>
          </a:prstGeom>
          <a:noFill/>
        </p:spPr>
        <p:txBody>
          <a:bodyPr wrap="square">
            <a:spAutoFit/>
          </a:bodyPr>
          <a:lstStyle/>
          <a:p>
            <a:pPr algn="just">
              <a:spcBef>
                <a:spcPts val="400"/>
              </a:spcBef>
              <a:spcAft>
                <a:spcPts val="600"/>
              </a:spcAft>
              <a:buNone/>
            </a:pPr>
            <a:r>
              <a:rPr lang="en-GB" sz="800" b="1" dirty="0">
                <a:effectLst/>
                <a:latin typeface="Times New Roman" panose="02020603050405020304" pitchFamily="18" charset="0"/>
                <a:ea typeface="Calibri" panose="020F0502020204030204" pitchFamily="34" charset="0"/>
                <a:cs typeface="Arial" panose="020B0604020202020204" pitchFamily="34" charset="0"/>
              </a:rPr>
              <a:t>Behavioural change theory</a:t>
            </a:r>
            <a:endParaRPr lang="en-GB" sz="800" dirty="0">
              <a:effectLst/>
              <a:latin typeface="Times New Roman" panose="02020603050405020304" pitchFamily="18" charset="0"/>
              <a:ea typeface="Calibri" panose="020F0502020204030204" pitchFamily="34" charset="0"/>
              <a:cs typeface="Arial" panose="020B0604020202020204" pitchFamily="34" charset="0"/>
            </a:endParaRPr>
          </a:p>
          <a:p>
            <a:pPr algn="just">
              <a:spcBef>
                <a:spcPts val="400"/>
              </a:spcBef>
              <a:spcAft>
                <a:spcPts val="600"/>
              </a:spcAft>
              <a:buNone/>
            </a:pPr>
            <a:r>
              <a:rPr lang="en-GB" sz="800" dirty="0">
                <a:effectLst/>
                <a:latin typeface="Times New Roman" panose="02020603050405020304" pitchFamily="18" charset="0"/>
                <a:ea typeface="Calibri" panose="020F0502020204030204" pitchFamily="34" charset="0"/>
                <a:cs typeface="Arial" panose="020B0604020202020204" pitchFamily="34" charset="0"/>
              </a:rPr>
              <a:t>If people want something useful, one high-value behavioural change theory for a digital health intervention, such as an mHealth app, is the Social Cognitive Theory or SCT. The Social Cognitive Theory that was developed by Albert Bandura explains how personal factors, behaviour and environmental influences all interact to impact learning and change in behaviour (Manthorpe, 2025). This is a concept known as reciprocal determinism.</a:t>
            </a:r>
          </a:p>
          <a:p>
            <a:pPr algn="just">
              <a:spcBef>
                <a:spcPts val="400"/>
              </a:spcBef>
              <a:spcAft>
                <a:spcPts val="600"/>
              </a:spcAft>
              <a:buNone/>
            </a:pPr>
            <a:r>
              <a:rPr lang="en-GB" sz="800" dirty="0">
                <a:effectLst/>
                <a:latin typeface="Times New Roman" panose="02020603050405020304" pitchFamily="18" charset="0"/>
                <a:ea typeface="Calibri" panose="020F0502020204030204" pitchFamily="34" charset="0"/>
                <a:cs typeface="Arial" panose="020B0604020202020204" pitchFamily="34" charset="0"/>
              </a:rPr>
              <a:t>Self-efficacy is one important part of SCT, and self-efficacy describes an individual’s confidence in their capability to execute a particular behaviour. For those with T2D, it could be confidence in managing a healthy diet, exercising regularly or monitoring blood glucose levels, and this health </a:t>
            </a:r>
            <a:r>
              <a:rPr lang="en-GB" sz="800" dirty="0" err="1">
                <a:effectLst/>
                <a:latin typeface="Times New Roman" panose="02020603050405020304" pitchFamily="18" charset="0"/>
                <a:ea typeface="Calibri" panose="020F0502020204030204" pitchFamily="34" charset="0"/>
                <a:cs typeface="Arial" panose="020B0604020202020204" pitchFamily="34" charset="0"/>
              </a:rPr>
              <a:t>behavior</a:t>
            </a:r>
            <a:r>
              <a:rPr lang="en-GB" sz="800" dirty="0">
                <a:effectLst/>
                <a:latin typeface="Times New Roman" panose="02020603050405020304" pitchFamily="18" charset="0"/>
                <a:ea typeface="Calibri" panose="020F0502020204030204" pitchFamily="34" charset="0"/>
                <a:cs typeface="Arial" panose="020B0604020202020204" pitchFamily="34" charset="0"/>
              </a:rPr>
              <a:t> basically refers to the ability of a individual to manage at home their disease effectively, and it suggests: If a person thinks they are capable of controlling their condition in such a way that keeps them healthy, they will follow through (Pender, Parsons and Murdaugh, 2023).</a:t>
            </a:r>
          </a:p>
          <a:p>
            <a:pPr algn="just">
              <a:spcBef>
                <a:spcPts val="400"/>
              </a:spcBef>
              <a:spcAft>
                <a:spcPts val="600"/>
              </a:spcAft>
              <a:buNone/>
            </a:pPr>
            <a:r>
              <a:rPr lang="en-GB" sz="800" dirty="0">
                <a:effectLst/>
                <a:latin typeface="Times New Roman" panose="02020603050405020304" pitchFamily="18" charset="0"/>
                <a:ea typeface="Calibri" panose="020F0502020204030204" pitchFamily="34" charset="0"/>
                <a:cs typeface="Arial" panose="020B0604020202020204" pitchFamily="34" charset="0"/>
              </a:rPr>
              <a:t>Another feature is observational learning. Someone modelling new behaviours can lead to changes for others, and SCT also emphasises reinforcement. Reinforcements increase the chances of a behaviour being repeated, and the expectations of the outcomes, or in other words, what people believe will happen as a result of carrying out a behaviour, similarly shape our choices.</a:t>
            </a:r>
          </a:p>
          <a:p>
            <a:pPr algn="just">
              <a:spcBef>
                <a:spcPts val="400"/>
              </a:spcBef>
              <a:spcAft>
                <a:spcPts val="600"/>
              </a:spcAft>
              <a:buNone/>
            </a:pPr>
            <a:r>
              <a:rPr lang="en-GB" sz="800" dirty="0">
                <a:effectLst/>
                <a:latin typeface="Times New Roman" panose="02020603050405020304" pitchFamily="18" charset="0"/>
                <a:ea typeface="Calibri" panose="020F0502020204030204" pitchFamily="34" charset="0"/>
                <a:cs typeface="Arial" panose="020B0604020202020204" pitchFamily="34" charset="0"/>
              </a:rPr>
              <a:t>There are various aspects in which an mHealth app for T2D with theory as a foundation can utilise the Social Cognitive Theory, and first, it can build self-efficacy through small, achievable goals (Street, Gold and Manning, 2023). For instance, the app might prompt a user to walk 20 minutes every day and reward them with positive messages when they achieve their goal. Seeing the progress over time is great for confidence and motivation. The application itself can employ reinforcement by sending encouraging messages, badges, or tokens when individuals log their meals or keep stable blood sugar levels. This positive feedback encourages further engagement (Hubley, Copeman and Woodall, 2022).</a:t>
            </a:r>
          </a:p>
          <a:p>
            <a:pPr algn="just">
              <a:spcBef>
                <a:spcPts val="400"/>
              </a:spcBef>
              <a:spcAft>
                <a:spcPts val="600"/>
              </a:spcAft>
              <a:buNone/>
            </a:pPr>
            <a:r>
              <a:rPr lang="en-GB" sz="800" dirty="0">
                <a:effectLst/>
                <a:latin typeface="Times New Roman" panose="02020603050405020304" pitchFamily="18" charset="0"/>
                <a:ea typeface="Calibri" panose="020F0502020204030204" pitchFamily="34" charset="0"/>
                <a:cs typeface="Arial" panose="020B0604020202020204" pitchFamily="34" charset="0"/>
              </a:rPr>
              <a:t>Third, online communities within the app can support observational learning, and users can read success stories, provide tips and seek advice from others managing T2D effectively. Peras and her team found that observing peers successfully reaching their goals activates similar behaviour.</a:t>
            </a:r>
          </a:p>
          <a:p>
            <a:pPr algn="just">
              <a:spcBef>
                <a:spcPts val="400"/>
              </a:spcBef>
              <a:spcAft>
                <a:spcPts val="600"/>
              </a:spcAft>
              <a:buNone/>
            </a:pPr>
            <a:r>
              <a:rPr lang="en-GB" sz="800" dirty="0">
                <a:effectLst/>
                <a:latin typeface="Times New Roman" panose="02020603050405020304" pitchFamily="18" charset="0"/>
                <a:ea typeface="Calibri" panose="020F0502020204030204" pitchFamily="34" charset="0"/>
                <a:cs typeface="Arial" panose="020B0604020202020204" pitchFamily="34" charset="0"/>
              </a:rPr>
              <a:t>Fourth, the app can influence outcome expectations by offering clear information on the benefits of healthy behaviours, including decreased risk for-comorbidities and improved </a:t>
            </a:r>
            <a:r>
              <a:rPr lang="en-GB" sz="800" dirty="0" err="1">
                <a:effectLst/>
                <a:latin typeface="Times New Roman" panose="02020603050405020304" pitchFamily="18" charset="0"/>
                <a:ea typeface="Calibri" panose="020F0502020204030204" pitchFamily="34" charset="0"/>
                <a:cs typeface="Arial" panose="020B0604020202020204" pitchFamily="34" charset="0"/>
              </a:rPr>
              <a:t>HRQoL</a:t>
            </a:r>
            <a:r>
              <a:rPr lang="en-GB" sz="800" dirty="0">
                <a:effectLst/>
                <a:latin typeface="Times New Roman" panose="02020603050405020304" pitchFamily="18" charset="0"/>
                <a:ea typeface="Calibri" panose="020F0502020204030204" pitchFamily="34" charset="0"/>
                <a:cs typeface="Arial" panose="020B0604020202020204" pitchFamily="34" charset="0"/>
              </a:rPr>
              <a:t>. Graphs showing the impact on blood sugars can also help make these benefits more concrete (Manthorpe, 2025).</a:t>
            </a:r>
          </a:p>
          <a:p>
            <a:pPr algn="just">
              <a:spcBef>
                <a:spcPts val="400"/>
              </a:spcBef>
              <a:spcAft>
                <a:spcPts val="600"/>
              </a:spcAft>
              <a:buNone/>
            </a:pPr>
            <a:r>
              <a:rPr lang="en-GB" sz="800" dirty="0">
                <a:effectLst/>
                <a:latin typeface="Times New Roman" panose="02020603050405020304" pitchFamily="18" charset="0"/>
                <a:ea typeface="Calibri" panose="020F0502020204030204" pitchFamily="34" charset="0"/>
                <a:cs typeface="Arial" panose="020B0604020202020204" pitchFamily="34" charset="0"/>
              </a:rPr>
              <a:t>The mHealth app addresses both personal beliefs, like self-efficacy for exercising and eating healthy and environmental support like social influences, access to services, and social norms regarding physical activity or nutrition through its use of Social Cognitive Theory. Not just access to information, but the building of skills, confidence and motivation, and it makes it a powerful tool for facilitating long-term behaviour change and controlling Type 2 Diabetes (Pender, Parsons and Murdaugh, 2023).</a:t>
            </a:r>
          </a:p>
        </p:txBody>
      </p:sp>
      <p:pic>
        <p:nvPicPr>
          <p:cNvPr id="1030" name="Picture 6" descr="Classification of selected behaviour change theories according to the... |  Download Scientific Diagram">
            <a:extLst>
              <a:ext uri="{FF2B5EF4-FFF2-40B4-BE49-F238E27FC236}">
                <a16:creationId xmlns:a16="http://schemas.microsoft.com/office/drawing/2014/main" id="{335104F4-ED34-86EF-24AA-34C11121B45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61654" y="428029"/>
            <a:ext cx="1758496" cy="1594568"/>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Constructs of social cognitive theory | Download Scientific Diagram">
            <a:extLst>
              <a:ext uri="{FF2B5EF4-FFF2-40B4-BE49-F238E27FC236}">
                <a16:creationId xmlns:a16="http://schemas.microsoft.com/office/drawing/2014/main" id="{AAAD0651-F1C7-E7B5-71DF-BC6CE64A853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16000" y="6728159"/>
            <a:ext cx="2705100" cy="169545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48B5847C-E73D-1D31-6E79-BE494BF905AA}"/>
              </a:ext>
            </a:extLst>
          </p:cNvPr>
          <p:cNvSpPr txBox="1"/>
          <p:nvPr/>
        </p:nvSpPr>
        <p:spPr>
          <a:xfrm>
            <a:off x="5079999" y="8423609"/>
            <a:ext cx="5177104" cy="2693045"/>
          </a:xfrm>
          <a:prstGeom prst="rect">
            <a:avLst/>
          </a:prstGeom>
          <a:noFill/>
        </p:spPr>
        <p:txBody>
          <a:bodyPr wrap="square">
            <a:spAutoFit/>
          </a:bodyPr>
          <a:lstStyle/>
          <a:p>
            <a:pPr algn="just">
              <a:spcBef>
                <a:spcPts val="400"/>
              </a:spcBef>
              <a:spcAft>
                <a:spcPts val="600"/>
              </a:spcAft>
              <a:buNone/>
            </a:pPr>
            <a:r>
              <a:rPr lang="en-GB" sz="800" b="1" dirty="0">
                <a:effectLst/>
                <a:latin typeface="Times New Roman" panose="02020603050405020304" pitchFamily="18" charset="0"/>
                <a:ea typeface="Calibri" panose="020F0502020204030204" pitchFamily="34" charset="0"/>
                <a:cs typeface="Arial" panose="020B0604020202020204" pitchFamily="34" charset="0"/>
              </a:rPr>
              <a:t>Expected outcomes</a:t>
            </a:r>
            <a:endParaRPr lang="en-GB" sz="800" dirty="0">
              <a:effectLst/>
              <a:latin typeface="Times New Roman" panose="02020603050405020304" pitchFamily="18" charset="0"/>
              <a:ea typeface="Calibri" panose="020F0502020204030204" pitchFamily="34" charset="0"/>
              <a:cs typeface="Arial" panose="020B0604020202020204" pitchFamily="34" charset="0"/>
            </a:endParaRPr>
          </a:p>
          <a:p>
            <a:pPr algn="just">
              <a:spcBef>
                <a:spcPts val="400"/>
              </a:spcBef>
              <a:spcAft>
                <a:spcPts val="600"/>
              </a:spcAft>
              <a:buNone/>
            </a:pPr>
            <a:r>
              <a:rPr lang="en-GB" sz="800" dirty="0">
                <a:effectLst/>
                <a:latin typeface="Times New Roman" panose="02020603050405020304" pitchFamily="18" charset="0"/>
                <a:ea typeface="Calibri" panose="020F0502020204030204" pitchFamily="34" charset="0"/>
                <a:cs typeface="Arial" panose="020B0604020202020204" pitchFamily="34" charset="0"/>
              </a:rPr>
              <a:t>The anticipated results of delivering a Type 2 Diabetes (T2D) digital health intervention through Social Cognitive Theory (SCT) are complex, targeting enhanced self-management, stronger compliance with healthy behaviours and improved overall health. Utilising SCT, the mHealth app builds users' self-efficacy that increases their confidence in controlling and managing T2D, and this could foster adherence to vital activities such as blood glucose monitoring, physical exercises, and healthy eating (Street, Gold and Manning, 2023). Through goal-setting, tracking progress, and providing feedback, the app helps to deepen positive behaviours and drive commitment to health goals.</a:t>
            </a:r>
          </a:p>
          <a:p>
            <a:pPr algn="just">
              <a:spcBef>
                <a:spcPts val="400"/>
              </a:spcBef>
              <a:spcAft>
                <a:spcPts val="600"/>
              </a:spcAft>
              <a:buNone/>
            </a:pPr>
            <a:r>
              <a:rPr lang="en-GB" sz="800" dirty="0">
                <a:effectLst/>
                <a:latin typeface="Times New Roman" panose="02020603050405020304" pitchFamily="18" charset="0"/>
                <a:ea typeface="Calibri" panose="020F0502020204030204" pitchFamily="34" charset="0"/>
                <a:cs typeface="Arial" panose="020B0604020202020204" pitchFamily="34" charset="0"/>
              </a:rPr>
              <a:t>The app can encourage users to form lasting habits by offering reinforcement, positive feedback and rewards, and people will also add observational learning by using success stories and peer support groups to motivate people and make the experience more social. And seeing others who look like them reaching their goal gives them confidence that they, too, can achieve success, and the outcome expectations, like lower blood sugar levels, decreased risk for complications, and so on, will also highlight the significance of keeping up with health management over the long haul (Hubley, Copeman and Woodall, 2022).</a:t>
            </a:r>
          </a:p>
          <a:p>
            <a:pPr algn="just">
              <a:spcBef>
                <a:spcPts val="400"/>
              </a:spcBef>
              <a:spcAft>
                <a:spcPts val="600"/>
              </a:spcAft>
              <a:buNone/>
            </a:pPr>
            <a:r>
              <a:rPr lang="en-GB" sz="800" dirty="0">
                <a:effectLst/>
                <a:latin typeface="Times New Roman" panose="02020603050405020304" pitchFamily="18" charset="0"/>
                <a:ea typeface="Calibri" panose="020F0502020204030204" pitchFamily="34" charset="0"/>
                <a:cs typeface="Arial" panose="020B0604020202020204" pitchFamily="34" charset="0"/>
              </a:rPr>
              <a:t>In return, users are assumed to have better glucose control, higher physical activity levels, more balanced diets and improved medication compliance. In the long-term these behavioural changes are expected to decrease the risk of T2D complications, improve overall quality of life and reduce health care expenditures. The effectiveness, however, will also rely on user engagement and accessibility of the app and its response to barriers like health literacy and access to technology (Manthorpe, 2025).</a:t>
            </a:r>
          </a:p>
        </p:txBody>
      </p:sp>
      <p:pic>
        <p:nvPicPr>
          <p:cNvPr id="1034" name="Picture 10" descr="T1D and T2D - Diabetic children's foundation">
            <a:extLst>
              <a:ext uri="{FF2B5EF4-FFF2-40B4-BE49-F238E27FC236}">
                <a16:creationId xmlns:a16="http://schemas.microsoft.com/office/drawing/2014/main" id="{4069E07C-E459-B92C-D811-F62B516D0B3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22064" y="11996179"/>
            <a:ext cx="2968773" cy="1668073"/>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AB2CCF0F-A86E-CAB3-367B-08D279A39726}"/>
              </a:ext>
            </a:extLst>
          </p:cNvPr>
          <p:cNvSpPr txBox="1"/>
          <p:nvPr/>
        </p:nvSpPr>
        <p:spPr>
          <a:xfrm>
            <a:off x="221523" y="13664252"/>
            <a:ext cx="4718996" cy="1205458"/>
          </a:xfrm>
          <a:prstGeom prst="rect">
            <a:avLst/>
          </a:prstGeom>
          <a:noFill/>
        </p:spPr>
        <p:txBody>
          <a:bodyPr wrap="square">
            <a:spAutoFit/>
          </a:bodyPr>
          <a:lstStyle/>
          <a:p>
            <a:pPr algn="just">
              <a:spcBef>
                <a:spcPts val="400"/>
              </a:spcBef>
              <a:spcAft>
                <a:spcPts val="600"/>
              </a:spcAft>
              <a:buNone/>
            </a:pPr>
            <a:r>
              <a:rPr lang="en-GB" sz="800" b="1" dirty="0">
                <a:effectLst/>
                <a:latin typeface="Times New Roman" panose="02020603050405020304" pitchFamily="18" charset="0"/>
                <a:ea typeface="Calibri" panose="020F0502020204030204" pitchFamily="34" charset="0"/>
                <a:cs typeface="Arial" panose="020B0604020202020204" pitchFamily="34" charset="0"/>
              </a:rPr>
              <a:t>Conclusion</a:t>
            </a:r>
            <a:endParaRPr lang="en-GB" sz="800" dirty="0">
              <a:effectLst/>
              <a:latin typeface="Times New Roman" panose="02020603050405020304" pitchFamily="18" charset="0"/>
              <a:ea typeface="Calibri" panose="020F0502020204030204" pitchFamily="34" charset="0"/>
              <a:cs typeface="Arial" panose="020B0604020202020204" pitchFamily="34" charset="0"/>
            </a:endParaRPr>
          </a:p>
          <a:p>
            <a:pPr algn="just">
              <a:spcBef>
                <a:spcPts val="400"/>
              </a:spcBef>
              <a:spcAft>
                <a:spcPts val="600"/>
              </a:spcAft>
              <a:buNone/>
            </a:pPr>
            <a:r>
              <a:rPr lang="en-GB" sz="800" dirty="0">
                <a:effectLst/>
                <a:latin typeface="Times New Roman" panose="02020603050405020304" pitchFamily="18" charset="0"/>
                <a:ea typeface="Calibri" panose="020F0502020204030204" pitchFamily="34" charset="0"/>
                <a:cs typeface="Arial" panose="020B0604020202020204" pitchFamily="34" charset="0"/>
              </a:rPr>
              <a:t>Digital health intervention using mHealth apps based on Social Cognitive Theory has important implications for policies, education and research, and it also emphasises the importance of creating policies that will help create viable digital health solutions to chronic disease management, especially T2D. In education, it emphasises incorporating technology into health promotion so that individuals possess the means to take charge of their condition, and for research, it opens avenues of future assessment for the effectiveness of digital interventions in chronic disease management, including opportunities to fine-tune each mechanism as well as measuring health impacts long-term.</a:t>
            </a:r>
          </a:p>
        </p:txBody>
      </p:sp>
      <p:pic>
        <p:nvPicPr>
          <p:cNvPr id="1036" name="Picture 12" descr="How to use Apple Health: Essential tips for your app - Wareable">
            <a:extLst>
              <a:ext uri="{FF2B5EF4-FFF2-40B4-BE49-F238E27FC236}">
                <a16:creationId xmlns:a16="http://schemas.microsoft.com/office/drawing/2014/main" id="{47BEE3F4-F33F-1BB8-3A11-A1C0E2AF2BDB}"/>
              </a:ext>
            </a:extLst>
          </p:cNvPr>
          <p:cNvPicPr>
            <a:picLocks noChangeAspect="1" noChangeArrowheads="1"/>
          </p:cNvPicPr>
          <p:nvPr/>
        </p:nvPicPr>
        <p:blipFill>
          <a:blip r:embed="rId7" cstate="hqprint">
            <a:extLst>
              <a:ext uri="{28A0092B-C50C-407E-A947-70E740481C1C}">
                <a14:useLocalDpi xmlns:a14="http://schemas.microsoft.com/office/drawing/2010/main" val="0"/>
              </a:ext>
            </a:extLst>
          </a:blip>
          <a:srcRect/>
          <a:stretch>
            <a:fillRect/>
          </a:stretch>
        </p:blipFill>
        <p:spPr bwMode="auto">
          <a:xfrm>
            <a:off x="6367615" y="11116654"/>
            <a:ext cx="2699657" cy="1518660"/>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792826D6-9EA4-58E0-9AD8-8A6458328115}"/>
              </a:ext>
            </a:extLst>
          </p:cNvPr>
          <p:cNvSpPr txBox="1"/>
          <p:nvPr/>
        </p:nvSpPr>
        <p:spPr>
          <a:xfrm>
            <a:off x="4948248" y="12814850"/>
            <a:ext cx="5232400" cy="2513509"/>
          </a:xfrm>
          <a:prstGeom prst="rect">
            <a:avLst/>
          </a:prstGeom>
          <a:noFill/>
        </p:spPr>
        <p:txBody>
          <a:bodyPr wrap="square">
            <a:spAutoFit/>
          </a:bodyPr>
          <a:lstStyle/>
          <a:p>
            <a:pPr algn="l">
              <a:spcBef>
                <a:spcPts val="400"/>
              </a:spcBef>
              <a:spcAft>
                <a:spcPts val="400"/>
              </a:spcAft>
              <a:buNone/>
            </a:pPr>
            <a:r>
              <a:rPr lang="en-GB" sz="800" b="1" kern="1800" dirty="0">
                <a:effectLst/>
                <a:latin typeface="Times New Roman" panose="02020603050405020304" pitchFamily="18" charset="0"/>
                <a:ea typeface="Times New Roman" panose="02020603050405020304" pitchFamily="18" charset="0"/>
                <a:cs typeface="Times New Roman" panose="02020603050405020304" pitchFamily="18" charset="0"/>
              </a:rPr>
              <a:t>Reference list</a:t>
            </a:r>
            <a:endParaRPr lang="en-GB" sz="800" dirty="0">
              <a:effectLst/>
              <a:latin typeface="Times New Roman" panose="02020603050405020304" pitchFamily="18" charset="0"/>
              <a:ea typeface="Calibri" panose="020F0502020204030204" pitchFamily="34" charset="0"/>
              <a:cs typeface="Arial" panose="020B0604020202020204" pitchFamily="34" charset="0"/>
            </a:endParaRPr>
          </a:p>
          <a:p>
            <a:pPr marL="457200" indent="-457200" algn="just">
              <a:spcBef>
                <a:spcPts val="400"/>
              </a:spcBef>
              <a:spcAft>
                <a:spcPts val="400"/>
              </a:spcAft>
              <a:buNone/>
            </a:pP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Cornock, M. (2023). Values for Care Practice – Health and Social Care Theory and </a:t>
            </a:r>
            <a:r>
              <a:rPr lang="en-GB" sz="800" dirty="0" err="1">
                <a:effectLst/>
                <a:latin typeface="Times New Roman" panose="02020603050405020304" pitchFamily="18" charset="0"/>
                <a:ea typeface="Times New Roman" panose="02020603050405020304" pitchFamily="18" charset="0"/>
                <a:cs typeface="Times New Roman" panose="02020603050405020304" pitchFamily="18" charset="0"/>
              </a:rPr>
              <a:t>PracticeValues</a:t>
            </a: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 for Care Practice – Health and Social Care Theory and Practice. </a:t>
            </a:r>
            <a:r>
              <a:rPr lang="en-GB" sz="800" i="1" dirty="0">
                <a:effectLst/>
                <a:latin typeface="Times New Roman" panose="02020603050405020304" pitchFamily="18" charset="0"/>
                <a:ea typeface="Times New Roman" panose="02020603050405020304" pitchFamily="18" charset="0"/>
                <a:cs typeface="Times New Roman" panose="02020603050405020304" pitchFamily="18" charset="0"/>
              </a:rPr>
              <a:t>Nursing Standard</a:t>
            </a: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 23(5), pp.30–30.</a:t>
            </a:r>
            <a:endParaRPr lang="en-GB" sz="800" dirty="0">
              <a:effectLst/>
              <a:latin typeface="Times New Roman" panose="02020603050405020304" pitchFamily="18" charset="0"/>
              <a:ea typeface="Calibri" panose="020F0502020204030204" pitchFamily="34" charset="0"/>
              <a:cs typeface="Arial" panose="020B0604020202020204" pitchFamily="34" charset="0"/>
            </a:endParaRPr>
          </a:p>
          <a:p>
            <a:pPr marL="457200" indent="-457200" algn="just">
              <a:spcBef>
                <a:spcPts val="400"/>
              </a:spcBef>
              <a:spcAft>
                <a:spcPts val="400"/>
              </a:spcAft>
              <a:buNone/>
            </a:pP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Hubley, J., Copeman, J. and Woodall, J. (2022). </a:t>
            </a:r>
            <a:r>
              <a:rPr lang="en-GB" sz="800" i="1" dirty="0">
                <a:effectLst/>
                <a:latin typeface="Times New Roman" panose="02020603050405020304" pitchFamily="18" charset="0"/>
                <a:ea typeface="Times New Roman" panose="02020603050405020304" pitchFamily="18" charset="0"/>
                <a:cs typeface="Times New Roman" panose="02020603050405020304" pitchFamily="18" charset="0"/>
              </a:rPr>
              <a:t>Practical health promotion</a:t>
            </a: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 3rd ed. Cambridge: Polity.</a:t>
            </a:r>
            <a:endParaRPr lang="en-GB" sz="800" dirty="0">
              <a:effectLst/>
              <a:latin typeface="Times New Roman" panose="02020603050405020304" pitchFamily="18" charset="0"/>
              <a:ea typeface="Calibri" panose="020F0502020204030204" pitchFamily="34" charset="0"/>
              <a:cs typeface="Arial" panose="020B0604020202020204" pitchFamily="34" charset="0"/>
            </a:endParaRPr>
          </a:p>
          <a:p>
            <a:pPr marL="457200" indent="-457200" algn="just">
              <a:spcBef>
                <a:spcPts val="400"/>
              </a:spcBef>
              <a:spcAft>
                <a:spcPts val="400"/>
              </a:spcAft>
              <a:buNone/>
            </a:pP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Lunt, N. and Shaw, I. (2023). Good Practice in the Conduct and Reporting of Practitioner Research: Reflections from Social Work And Social Care. </a:t>
            </a:r>
            <a:r>
              <a:rPr lang="en-GB" sz="800" i="1" dirty="0">
                <a:effectLst/>
                <a:latin typeface="Times New Roman" panose="02020603050405020304" pitchFamily="18" charset="0"/>
                <a:ea typeface="Times New Roman" panose="02020603050405020304" pitchFamily="18" charset="0"/>
                <a:cs typeface="Times New Roman" panose="02020603050405020304" pitchFamily="18" charset="0"/>
              </a:rPr>
              <a:t>Practice</a:t>
            </a: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 29(3), pp.201–218.</a:t>
            </a:r>
            <a:endParaRPr lang="en-GB" sz="800" dirty="0">
              <a:effectLst/>
              <a:latin typeface="Times New Roman" panose="02020603050405020304" pitchFamily="18" charset="0"/>
              <a:ea typeface="Calibri" panose="020F0502020204030204" pitchFamily="34" charset="0"/>
              <a:cs typeface="Arial" panose="020B0604020202020204" pitchFamily="34" charset="0"/>
            </a:endParaRPr>
          </a:p>
          <a:p>
            <a:pPr marL="457200" indent="-457200" algn="just">
              <a:spcBef>
                <a:spcPts val="400"/>
              </a:spcBef>
              <a:spcAft>
                <a:spcPts val="400"/>
              </a:spcAft>
              <a:buNone/>
            </a:pP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Manthorpe, J. (2025). Social Work: Introducing Professional Practice - By Patricia Higham and Social Work and Social Care Practice - By Ian O’Connor et al. </a:t>
            </a:r>
            <a:r>
              <a:rPr lang="en-GB" sz="800" i="1" dirty="0">
                <a:effectLst/>
                <a:latin typeface="Times New Roman" panose="02020603050405020304" pitchFamily="18" charset="0"/>
                <a:ea typeface="Times New Roman" panose="02020603050405020304" pitchFamily="18" charset="0"/>
                <a:cs typeface="Times New Roman" panose="02020603050405020304" pitchFamily="18" charset="0"/>
              </a:rPr>
              <a:t>Health &amp; Social Care in the Community</a:t>
            </a: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 15(2), pp.185–186.</a:t>
            </a:r>
            <a:endParaRPr lang="en-GB" sz="800" dirty="0">
              <a:effectLst/>
              <a:latin typeface="Times New Roman" panose="02020603050405020304" pitchFamily="18" charset="0"/>
              <a:ea typeface="Calibri" panose="020F0502020204030204" pitchFamily="34" charset="0"/>
              <a:cs typeface="Arial" panose="020B0604020202020204" pitchFamily="34" charset="0"/>
            </a:endParaRPr>
          </a:p>
          <a:p>
            <a:pPr marL="457200" indent="-457200" algn="just">
              <a:spcBef>
                <a:spcPts val="400"/>
              </a:spcBef>
              <a:spcAft>
                <a:spcPts val="400"/>
              </a:spcAft>
              <a:buNone/>
            </a:pPr>
            <a:r>
              <a:rPr lang="en-GB" sz="800" dirty="0" err="1">
                <a:effectLst/>
                <a:latin typeface="Times New Roman" panose="02020603050405020304" pitchFamily="18" charset="0"/>
                <a:ea typeface="Times New Roman" panose="02020603050405020304" pitchFamily="18" charset="0"/>
                <a:cs typeface="Times New Roman" panose="02020603050405020304" pitchFamily="18" charset="0"/>
              </a:rPr>
              <a:t>O’neil</a:t>
            </a: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 I. (2022). </a:t>
            </a:r>
            <a:r>
              <a:rPr lang="en-GB" sz="800" i="1" dirty="0">
                <a:effectLst/>
                <a:latin typeface="Times New Roman" panose="02020603050405020304" pitchFamily="18" charset="0"/>
                <a:ea typeface="Times New Roman" panose="02020603050405020304" pitchFamily="18" charset="0"/>
                <a:cs typeface="Times New Roman" panose="02020603050405020304" pitchFamily="18" charset="0"/>
              </a:rPr>
              <a:t>Digital health promotion : a critical introduction</a:t>
            </a: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 Cambridge, Uk ; Medford, Ma Polity.</a:t>
            </a:r>
            <a:endParaRPr lang="en-GB" sz="800" dirty="0">
              <a:effectLst/>
              <a:latin typeface="Times New Roman" panose="02020603050405020304" pitchFamily="18" charset="0"/>
              <a:ea typeface="Calibri" panose="020F0502020204030204" pitchFamily="34" charset="0"/>
              <a:cs typeface="Arial" panose="020B0604020202020204" pitchFamily="34" charset="0"/>
            </a:endParaRPr>
          </a:p>
          <a:p>
            <a:pPr marL="457200" indent="-457200" algn="just">
              <a:spcBef>
                <a:spcPts val="400"/>
              </a:spcBef>
              <a:spcAft>
                <a:spcPts val="400"/>
              </a:spcAft>
              <a:buNone/>
            </a:pP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Pender, N.J., Parsons, M.A. and Murdaugh, C.L. (2023). </a:t>
            </a:r>
            <a:r>
              <a:rPr lang="en-GB" sz="800" i="1" dirty="0">
                <a:effectLst/>
                <a:latin typeface="Times New Roman" panose="02020603050405020304" pitchFamily="18" charset="0"/>
                <a:ea typeface="Times New Roman" panose="02020603050405020304" pitchFamily="18" charset="0"/>
                <a:cs typeface="Times New Roman" panose="02020603050405020304" pitchFamily="18" charset="0"/>
              </a:rPr>
              <a:t>Health promotion in nursing practice</a:t>
            </a: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 8th ed. Ny, Ny: Pearson.</a:t>
            </a:r>
            <a:endParaRPr lang="en-GB" sz="800" dirty="0">
              <a:effectLst/>
              <a:latin typeface="Times New Roman" panose="02020603050405020304" pitchFamily="18" charset="0"/>
              <a:ea typeface="Calibri" panose="020F0502020204030204" pitchFamily="34" charset="0"/>
              <a:cs typeface="Arial" panose="020B0604020202020204" pitchFamily="34" charset="0"/>
            </a:endParaRPr>
          </a:p>
          <a:p>
            <a:pPr marL="457200" indent="-457200" algn="just">
              <a:spcBef>
                <a:spcPts val="400"/>
              </a:spcBef>
              <a:spcAft>
                <a:spcPts val="400"/>
              </a:spcAft>
              <a:buNone/>
            </a:pP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Ranck, J. (2023). </a:t>
            </a:r>
            <a:r>
              <a:rPr lang="en-GB" sz="800" i="1" dirty="0">
                <a:effectLst/>
                <a:latin typeface="Times New Roman" panose="02020603050405020304" pitchFamily="18" charset="0"/>
                <a:ea typeface="Times New Roman" panose="02020603050405020304" pitchFamily="18" charset="0"/>
                <a:cs typeface="Times New Roman" panose="02020603050405020304" pitchFamily="18" charset="0"/>
              </a:rPr>
              <a:t>Disruptive Cooperation in Digital Health</a:t>
            </a: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 Cham Springer International Publishing.</a:t>
            </a:r>
            <a:endParaRPr lang="en-GB" sz="800" dirty="0">
              <a:effectLst/>
              <a:latin typeface="Times New Roman" panose="02020603050405020304" pitchFamily="18" charset="0"/>
              <a:ea typeface="Calibri" panose="020F0502020204030204" pitchFamily="34" charset="0"/>
              <a:cs typeface="Arial" panose="020B0604020202020204" pitchFamily="34" charset="0"/>
            </a:endParaRPr>
          </a:p>
          <a:p>
            <a:pPr marL="457200" indent="-457200" algn="just">
              <a:spcBef>
                <a:spcPts val="400"/>
              </a:spcBef>
              <a:spcAft>
                <a:spcPts val="400"/>
              </a:spcAft>
              <a:buNone/>
            </a:pP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Street, R.L., Gold, W.R. and Manning, T. (2023). </a:t>
            </a:r>
            <a:r>
              <a:rPr lang="en-GB" sz="800" i="1" dirty="0">
                <a:effectLst/>
                <a:latin typeface="Times New Roman" panose="02020603050405020304" pitchFamily="18" charset="0"/>
                <a:ea typeface="Times New Roman" panose="02020603050405020304" pitchFamily="18" charset="0"/>
                <a:cs typeface="Times New Roman" panose="02020603050405020304" pitchFamily="18" charset="0"/>
              </a:rPr>
              <a:t>Health promotion and interactive technology : theoretical applications and future directions</a:t>
            </a: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 Mahwah, N.J.: Lawrence Erlbaum Associates.</a:t>
            </a:r>
            <a:endParaRPr lang="en-GB" sz="800" dirty="0">
              <a:effectLst/>
              <a:latin typeface="Times New Roman" panose="02020603050405020304" pitchFamily="18"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19911428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Savon</Template>
  <TotalTime>37</TotalTime>
  <Words>2084</Words>
  <Application>Microsoft Office PowerPoint</Application>
  <PresentationFormat>Custom</PresentationFormat>
  <Paragraphs>45</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Savon</vt:lpstr>
      <vt:lpstr>Programme: MSc Public Health and Social Care in Practice Module: Population Health and Digital Health Promotion Module code: LCHS7009 Assignment Title: Component 2 Poster sTUDENT NAME.AFSHAN MIRZA 2214807</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MSc Public Health and Social Care in Practice Module: Population Health and Digital Health Promotion Module code: LCHS7009 Assignment Title: Component 2 Poster </dc:title>
  <cp:lastModifiedBy>MOHAMMAD JAHED SHAH</cp:lastModifiedBy>
  <cp:revision>33</cp:revision>
  <dcterms:created xsi:type="dcterms:W3CDTF">2026-02-25T09:54:26Z</dcterms:created>
  <dcterms:modified xsi:type="dcterms:W3CDTF">2026-03-04T21:31:03Z</dcterms:modified>
</cp:coreProperties>
</file>