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D65AC5-AB61-4D0E-8C2F-4FC79B0EC721}" v="12" dt="2026-01-06T17:00:08.2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89" d="100"/>
          <a:sy n="89" d="100"/>
        </p:scale>
        <p:origin x="318"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Newman" userId="028ef969187ad96e" providerId="LiveId" clId="{319FAB9A-FB03-40F3-A6B0-39BF3338A5A9}"/>
    <pc:docChg chg="undo custSel addSld modSld">
      <pc:chgData name="Jade Newman" userId="028ef969187ad96e" providerId="LiveId" clId="{319FAB9A-FB03-40F3-A6B0-39BF3338A5A9}" dt="2026-01-06T17:00:08.208" v="4027" actId="20577"/>
      <pc:docMkLst>
        <pc:docMk/>
      </pc:docMkLst>
      <pc:sldChg chg="addSp delSp modSp mod">
        <pc:chgData name="Jade Newman" userId="028ef969187ad96e" providerId="LiveId" clId="{319FAB9A-FB03-40F3-A6B0-39BF3338A5A9}" dt="2026-01-06T16:54:20.995" v="3936" actId="34135"/>
        <pc:sldMkLst>
          <pc:docMk/>
          <pc:sldMk cId="148944505" sldId="256"/>
        </pc:sldMkLst>
        <pc:spChg chg="mod">
          <ac:chgData name="Jade Newman" userId="028ef969187ad96e" providerId="LiveId" clId="{319FAB9A-FB03-40F3-A6B0-39BF3338A5A9}" dt="2026-01-06T16:24:24.259" v="2674" actId="27107"/>
          <ac:spMkLst>
            <pc:docMk/>
            <pc:sldMk cId="148944505" sldId="256"/>
            <ac:spMk id="3" creationId="{38C99C30-19F8-15B9-FD1B-CCB64420AE2E}"/>
          </ac:spMkLst>
        </pc:spChg>
        <pc:spChg chg="add del">
          <ac:chgData name="Jade Newman" userId="028ef969187ad96e" providerId="LiveId" clId="{319FAB9A-FB03-40F3-A6B0-39BF3338A5A9}" dt="2026-01-06T12:14:05.326" v="324" actId="11529"/>
          <ac:spMkLst>
            <pc:docMk/>
            <pc:sldMk cId="148944505" sldId="256"/>
            <ac:spMk id="4" creationId="{669384B5-7C3A-769D-2307-8F2C09F46B35}"/>
          </ac:spMkLst>
        </pc:spChg>
        <pc:spChg chg="add del mod">
          <ac:chgData name="Jade Newman" userId="028ef969187ad96e" providerId="LiveId" clId="{319FAB9A-FB03-40F3-A6B0-39BF3338A5A9}" dt="2026-01-06T12:33:58.581" v="1178"/>
          <ac:spMkLst>
            <pc:docMk/>
            <pc:sldMk cId="148944505" sldId="256"/>
            <ac:spMk id="7" creationId="{31D9F0C9-C3D2-1D31-4E30-9AED71269AF2}"/>
          </ac:spMkLst>
        </pc:spChg>
        <pc:spChg chg="add mod ord">
          <ac:chgData name="Jade Newman" userId="028ef969187ad96e" providerId="LiveId" clId="{319FAB9A-FB03-40F3-A6B0-39BF3338A5A9}" dt="2026-01-06T16:53:55.021" v="3932" actId="34135"/>
          <ac:spMkLst>
            <pc:docMk/>
            <pc:sldMk cId="148944505" sldId="256"/>
            <ac:spMk id="8" creationId="{CE8C9FFE-1CA5-C536-06CA-DFEA9ED1D402}"/>
          </ac:spMkLst>
        </pc:spChg>
        <pc:spChg chg="add mod">
          <ac:chgData name="Jade Newman" userId="028ef969187ad96e" providerId="LiveId" clId="{319FAB9A-FB03-40F3-A6B0-39BF3338A5A9}" dt="2026-01-06T15:44:46.505" v="2232" actId="20577"/>
          <ac:spMkLst>
            <pc:docMk/>
            <pc:sldMk cId="148944505" sldId="256"/>
            <ac:spMk id="9" creationId="{BC2BA7C0-617F-D35F-D674-6F441BCCE5EF}"/>
          </ac:spMkLst>
        </pc:spChg>
        <pc:spChg chg="add mod">
          <ac:chgData name="Jade Newman" userId="028ef969187ad96e" providerId="LiveId" clId="{319FAB9A-FB03-40F3-A6B0-39BF3338A5A9}" dt="2026-01-06T16:54:03.285" v="3934" actId="34135"/>
          <ac:spMkLst>
            <pc:docMk/>
            <pc:sldMk cId="148944505" sldId="256"/>
            <ac:spMk id="12" creationId="{5349EC6F-C689-4740-873B-A2DD563B39A7}"/>
          </ac:spMkLst>
        </pc:spChg>
        <pc:spChg chg="add mod">
          <ac:chgData name="Jade Newman" userId="028ef969187ad96e" providerId="LiveId" clId="{319FAB9A-FB03-40F3-A6B0-39BF3338A5A9}" dt="2026-01-06T15:46:28.904" v="2245" actId="34135"/>
          <ac:spMkLst>
            <pc:docMk/>
            <pc:sldMk cId="148944505" sldId="256"/>
            <ac:spMk id="13" creationId="{5EFF3CC7-F5B6-CF63-7883-21DEB8F0EA37}"/>
          </ac:spMkLst>
        </pc:spChg>
        <pc:spChg chg="add mod">
          <ac:chgData name="Jade Newman" userId="028ef969187ad96e" providerId="LiveId" clId="{319FAB9A-FB03-40F3-A6B0-39BF3338A5A9}" dt="2026-01-06T16:20:30.068" v="2671" actId="34135"/>
          <ac:spMkLst>
            <pc:docMk/>
            <pc:sldMk cId="148944505" sldId="256"/>
            <ac:spMk id="14" creationId="{2A4EEC49-3DA7-90D3-7D59-5519AFCA8585}"/>
          </ac:spMkLst>
        </pc:spChg>
        <pc:spChg chg="add del mod">
          <ac:chgData name="Jade Newman" userId="028ef969187ad96e" providerId="LiveId" clId="{319FAB9A-FB03-40F3-A6B0-39BF3338A5A9}" dt="2026-01-06T16:49:39.014" v="3775" actId="34135"/>
          <ac:spMkLst>
            <pc:docMk/>
            <pc:sldMk cId="148944505" sldId="256"/>
            <ac:spMk id="15" creationId="{A450A8E7-4CBA-F3E7-46AB-5873ED1E1DFA}"/>
          </ac:spMkLst>
        </pc:spChg>
        <pc:spChg chg="add mod">
          <ac:chgData name="Jade Newman" userId="028ef969187ad96e" providerId="LiveId" clId="{319FAB9A-FB03-40F3-A6B0-39BF3338A5A9}" dt="2026-01-06T16:54:20.995" v="3936" actId="34135"/>
          <ac:spMkLst>
            <pc:docMk/>
            <pc:sldMk cId="148944505" sldId="256"/>
            <ac:spMk id="16" creationId="{105279B2-40CA-F0A8-6139-F085BE73F58E}"/>
          </ac:spMkLst>
        </pc:spChg>
        <pc:picChg chg="add mod">
          <ac:chgData name="Jade Newman" userId="028ef969187ad96e" providerId="LiveId" clId="{319FAB9A-FB03-40F3-A6B0-39BF3338A5A9}" dt="2026-01-06T16:53:58.140" v="3933" actId="34135"/>
          <ac:picMkLst>
            <pc:docMk/>
            <pc:sldMk cId="148944505" sldId="256"/>
            <ac:picMk id="11" creationId="{50197362-041F-B190-630E-537F77350860}"/>
          </ac:picMkLst>
        </pc:picChg>
      </pc:sldChg>
      <pc:sldChg chg="delSp modSp new mod">
        <pc:chgData name="Jade Newman" userId="028ef969187ad96e" providerId="LiveId" clId="{319FAB9A-FB03-40F3-A6B0-39BF3338A5A9}" dt="2026-01-06T17:00:08.208" v="4027" actId="20577"/>
        <pc:sldMkLst>
          <pc:docMk/>
          <pc:sldMk cId="752482714" sldId="257"/>
        </pc:sldMkLst>
        <pc:spChg chg="del">
          <ac:chgData name="Jade Newman" userId="028ef969187ad96e" providerId="LiveId" clId="{319FAB9A-FB03-40F3-A6B0-39BF3338A5A9}" dt="2026-01-06T16:56:20.224" v="3937" actId="478"/>
          <ac:spMkLst>
            <pc:docMk/>
            <pc:sldMk cId="752482714" sldId="257"/>
            <ac:spMk id="2" creationId="{405137A8-B718-5E34-1863-B1A92754F16A}"/>
          </ac:spMkLst>
        </pc:spChg>
        <pc:spChg chg="mod">
          <ac:chgData name="Jade Newman" userId="028ef969187ad96e" providerId="LiveId" clId="{319FAB9A-FB03-40F3-A6B0-39BF3338A5A9}" dt="2026-01-06T17:00:08.208" v="4027" actId="20577"/>
          <ac:spMkLst>
            <pc:docMk/>
            <pc:sldMk cId="752482714" sldId="257"/>
            <ac:spMk id="3" creationId="{818D2FEA-026A-2E61-347C-282F0FE742F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59B32-C8DE-14AA-1DE8-F8CE164A61B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588B217-75E2-2DE3-B631-F77C0A52DA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E219627-6085-95CF-8AD3-021AC60C948A}"/>
              </a:ext>
            </a:extLst>
          </p:cNvPr>
          <p:cNvSpPr>
            <a:spLocks noGrp="1"/>
          </p:cNvSpPr>
          <p:nvPr>
            <p:ph type="dt" sz="half" idx="10"/>
          </p:nvPr>
        </p:nvSpPr>
        <p:spPr/>
        <p:txBody>
          <a:bodyPr/>
          <a:lstStyle/>
          <a:p>
            <a:fld id="{632773DB-9EC3-41B5-B694-05D4B1A0741B}" type="datetimeFigureOut">
              <a:rPr lang="en-GB" smtClean="0"/>
              <a:t>05/01/2026</a:t>
            </a:fld>
            <a:endParaRPr lang="en-GB"/>
          </a:p>
        </p:txBody>
      </p:sp>
      <p:sp>
        <p:nvSpPr>
          <p:cNvPr id="5" name="Footer Placeholder 4">
            <a:extLst>
              <a:ext uri="{FF2B5EF4-FFF2-40B4-BE49-F238E27FC236}">
                <a16:creationId xmlns:a16="http://schemas.microsoft.com/office/drawing/2014/main" id="{AF201EDF-8A60-D4A7-E369-0E67989B0E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2E257E-2C74-8BF2-5F83-9AE445438DC2}"/>
              </a:ext>
            </a:extLst>
          </p:cNvPr>
          <p:cNvSpPr>
            <a:spLocks noGrp="1"/>
          </p:cNvSpPr>
          <p:nvPr>
            <p:ph type="sldNum" sz="quarter" idx="12"/>
          </p:nvPr>
        </p:nvSpPr>
        <p:spPr/>
        <p:txBody>
          <a:bodyPr/>
          <a:lstStyle/>
          <a:p>
            <a:fld id="{170E9117-4AD0-4144-9722-5EB79B9215A1}" type="slidenum">
              <a:rPr lang="en-GB" smtClean="0"/>
              <a:t>‹#›</a:t>
            </a:fld>
            <a:endParaRPr lang="en-GB"/>
          </a:p>
        </p:txBody>
      </p:sp>
    </p:spTree>
    <p:extLst>
      <p:ext uri="{BB962C8B-B14F-4D97-AF65-F5344CB8AC3E}">
        <p14:creationId xmlns:p14="http://schemas.microsoft.com/office/powerpoint/2010/main" val="3285748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C0B20-3FDF-3221-0E03-42908A6BA99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2A93969-2713-7662-3BEE-682BF6DD7A3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507AB5-8028-28B7-B2A0-80A8C5F27871}"/>
              </a:ext>
            </a:extLst>
          </p:cNvPr>
          <p:cNvSpPr>
            <a:spLocks noGrp="1"/>
          </p:cNvSpPr>
          <p:nvPr>
            <p:ph type="dt" sz="half" idx="10"/>
          </p:nvPr>
        </p:nvSpPr>
        <p:spPr/>
        <p:txBody>
          <a:bodyPr/>
          <a:lstStyle/>
          <a:p>
            <a:fld id="{632773DB-9EC3-41B5-B694-05D4B1A0741B}" type="datetimeFigureOut">
              <a:rPr lang="en-GB" smtClean="0"/>
              <a:t>05/01/2026</a:t>
            </a:fld>
            <a:endParaRPr lang="en-GB"/>
          </a:p>
        </p:txBody>
      </p:sp>
      <p:sp>
        <p:nvSpPr>
          <p:cNvPr id="5" name="Footer Placeholder 4">
            <a:extLst>
              <a:ext uri="{FF2B5EF4-FFF2-40B4-BE49-F238E27FC236}">
                <a16:creationId xmlns:a16="http://schemas.microsoft.com/office/drawing/2014/main" id="{F0C13EB5-8903-4398-9049-2C38825C24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BD1393-FFFB-C2BE-1673-108466589BC3}"/>
              </a:ext>
            </a:extLst>
          </p:cNvPr>
          <p:cNvSpPr>
            <a:spLocks noGrp="1"/>
          </p:cNvSpPr>
          <p:nvPr>
            <p:ph type="sldNum" sz="quarter" idx="12"/>
          </p:nvPr>
        </p:nvSpPr>
        <p:spPr/>
        <p:txBody>
          <a:bodyPr/>
          <a:lstStyle/>
          <a:p>
            <a:fld id="{170E9117-4AD0-4144-9722-5EB79B9215A1}" type="slidenum">
              <a:rPr lang="en-GB" smtClean="0"/>
              <a:t>‹#›</a:t>
            </a:fld>
            <a:endParaRPr lang="en-GB"/>
          </a:p>
        </p:txBody>
      </p:sp>
    </p:spTree>
    <p:extLst>
      <p:ext uri="{BB962C8B-B14F-4D97-AF65-F5344CB8AC3E}">
        <p14:creationId xmlns:p14="http://schemas.microsoft.com/office/powerpoint/2010/main" val="1411460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378F4-BD76-8706-4299-52743AE90FB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4ACEAE6-2F01-EE11-3DC0-63A92AAC380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96FA5FB-1DE7-DD87-F10A-7ABF49D6546F}"/>
              </a:ext>
            </a:extLst>
          </p:cNvPr>
          <p:cNvSpPr>
            <a:spLocks noGrp="1"/>
          </p:cNvSpPr>
          <p:nvPr>
            <p:ph type="dt" sz="half" idx="10"/>
          </p:nvPr>
        </p:nvSpPr>
        <p:spPr/>
        <p:txBody>
          <a:bodyPr/>
          <a:lstStyle/>
          <a:p>
            <a:fld id="{632773DB-9EC3-41B5-B694-05D4B1A0741B}" type="datetimeFigureOut">
              <a:rPr lang="en-GB" smtClean="0"/>
              <a:t>05/01/2026</a:t>
            </a:fld>
            <a:endParaRPr lang="en-GB"/>
          </a:p>
        </p:txBody>
      </p:sp>
      <p:sp>
        <p:nvSpPr>
          <p:cNvPr id="5" name="Footer Placeholder 4">
            <a:extLst>
              <a:ext uri="{FF2B5EF4-FFF2-40B4-BE49-F238E27FC236}">
                <a16:creationId xmlns:a16="http://schemas.microsoft.com/office/drawing/2014/main" id="{8190F637-0B6E-C9FF-0C1E-ED6CFE7FD1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B5E7E3-A925-1195-2997-9EAF0D826237}"/>
              </a:ext>
            </a:extLst>
          </p:cNvPr>
          <p:cNvSpPr>
            <a:spLocks noGrp="1"/>
          </p:cNvSpPr>
          <p:nvPr>
            <p:ph type="sldNum" sz="quarter" idx="12"/>
          </p:nvPr>
        </p:nvSpPr>
        <p:spPr/>
        <p:txBody>
          <a:bodyPr/>
          <a:lstStyle/>
          <a:p>
            <a:fld id="{170E9117-4AD0-4144-9722-5EB79B9215A1}" type="slidenum">
              <a:rPr lang="en-GB" smtClean="0"/>
              <a:t>‹#›</a:t>
            </a:fld>
            <a:endParaRPr lang="en-GB"/>
          </a:p>
        </p:txBody>
      </p:sp>
    </p:spTree>
    <p:extLst>
      <p:ext uri="{BB962C8B-B14F-4D97-AF65-F5344CB8AC3E}">
        <p14:creationId xmlns:p14="http://schemas.microsoft.com/office/powerpoint/2010/main" val="4095822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087CA-DB7C-7794-2751-1A1148F3276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12B24D7-0DCC-945E-BC79-193E1C8F55A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CB214F2-370D-88BB-AEFA-A1AAE3FE8F7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7C36D9F-2549-C7FD-A00A-10D001773E24}"/>
              </a:ext>
            </a:extLst>
          </p:cNvPr>
          <p:cNvSpPr>
            <a:spLocks noGrp="1"/>
          </p:cNvSpPr>
          <p:nvPr>
            <p:ph type="dt" sz="half" idx="10"/>
          </p:nvPr>
        </p:nvSpPr>
        <p:spPr/>
        <p:txBody>
          <a:bodyPr/>
          <a:lstStyle/>
          <a:p>
            <a:fld id="{632773DB-9EC3-41B5-B694-05D4B1A0741B}" type="datetimeFigureOut">
              <a:rPr lang="en-GB" smtClean="0"/>
              <a:t>05/01/2026</a:t>
            </a:fld>
            <a:endParaRPr lang="en-GB"/>
          </a:p>
        </p:txBody>
      </p:sp>
      <p:sp>
        <p:nvSpPr>
          <p:cNvPr id="6" name="Footer Placeholder 5">
            <a:extLst>
              <a:ext uri="{FF2B5EF4-FFF2-40B4-BE49-F238E27FC236}">
                <a16:creationId xmlns:a16="http://schemas.microsoft.com/office/drawing/2014/main" id="{3344EB31-3C84-3339-38E4-76BB415D31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30B8B0-1080-5634-5B12-D28113D36518}"/>
              </a:ext>
            </a:extLst>
          </p:cNvPr>
          <p:cNvSpPr>
            <a:spLocks noGrp="1"/>
          </p:cNvSpPr>
          <p:nvPr>
            <p:ph type="sldNum" sz="quarter" idx="12"/>
          </p:nvPr>
        </p:nvSpPr>
        <p:spPr/>
        <p:txBody>
          <a:bodyPr/>
          <a:lstStyle/>
          <a:p>
            <a:fld id="{170E9117-4AD0-4144-9722-5EB79B9215A1}" type="slidenum">
              <a:rPr lang="en-GB" smtClean="0"/>
              <a:t>‹#›</a:t>
            </a:fld>
            <a:endParaRPr lang="en-GB"/>
          </a:p>
        </p:txBody>
      </p:sp>
    </p:spTree>
    <p:extLst>
      <p:ext uri="{BB962C8B-B14F-4D97-AF65-F5344CB8AC3E}">
        <p14:creationId xmlns:p14="http://schemas.microsoft.com/office/powerpoint/2010/main" val="2054345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7F663-DA39-B81B-B983-4C9233A955E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3274CD7-70F9-6C6C-3070-7483BD647C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5B2B2F3-C5FF-070F-927B-FDD6312F166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C58E6A6-6603-598B-61F7-D73E109A43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435FA58-C879-67A8-89C6-C15E7A8CFA2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525AEF2-4A14-CC13-CEFF-1E6ECF5EF21F}"/>
              </a:ext>
            </a:extLst>
          </p:cNvPr>
          <p:cNvSpPr>
            <a:spLocks noGrp="1"/>
          </p:cNvSpPr>
          <p:nvPr>
            <p:ph type="dt" sz="half" idx="10"/>
          </p:nvPr>
        </p:nvSpPr>
        <p:spPr/>
        <p:txBody>
          <a:bodyPr/>
          <a:lstStyle/>
          <a:p>
            <a:fld id="{632773DB-9EC3-41B5-B694-05D4B1A0741B}" type="datetimeFigureOut">
              <a:rPr lang="en-GB" smtClean="0"/>
              <a:t>05/01/2026</a:t>
            </a:fld>
            <a:endParaRPr lang="en-GB"/>
          </a:p>
        </p:txBody>
      </p:sp>
      <p:sp>
        <p:nvSpPr>
          <p:cNvPr id="8" name="Footer Placeholder 7">
            <a:extLst>
              <a:ext uri="{FF2B5EF4-FFF2-40B4-BE49-F238E27FC236}">
                <a16:creationId xmlns:a16="http://schemas.microsoft.com/office/drawing/2014/main" id="{94E04343-BE60-6C1D-DB95-6F90B405BFC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2162A3B-C79D-E35F-AFF7-E340A66135D5}"/>
              </a:ext>
            </a:extLst>
          </p:cNvPr>
          <p:cNvSpPr>
            <a:spLocks noGrp="1"/>
          </p:cNvSpPr>
          <p:nvPr>
            <p:ph type="sldNum" sz="quarter" idx="12"/>
          </p:nvPr>
        </p:nvSpPr>
        <p:spPr/>
        <p:txBody>
          <a:bodyPr/>
          <a:lstStyle/>
          <a:p>
            <a:fld id="{170E9117-4AD0-4144-9722-5EB79B9215A1}" type="slidenum">
              <a:rPr lang="en-GB" smtClean="0"/>
              <a:t>‹#›</a:t>
            </a:fld>
            <a:endParaRPr lang="en-GB"/>
          </a:p>
        </p:txBody>
      </p:sp>
    </p:spTree>
    <p:extLst>
      <p:ext uri="{BB962C8B-B14F-4D97-AF65-F5344CB8AC3E}">
        <p14:creationId xmlns:p14="http://schemas.microsoft.com/office/powerpoint/2010/main" val="1756177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32D87-16A3-C3EA-0361-4B886A8A9EB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95F97BB-E41D-696D-3295-2D9D7A8D5ED0}"/>
              </a:ext>
            </a:extLst>
          </p:cNvPr>
          <p:cNvSpPr>
            <a:spLocks noGrp="1"/>
          </p:cNvSpPr>
          <p:nvPr>
            <p:ph type="dt" sz="half" idx="10"/>
          </p:nvPr>
        </p:nvSpPr>
        <p:spPr/>
        <p:txBody>
          <a:bodyPr/>
          <a:lstStyle/>
          <a:p>
            <a:fld id="{632773DB-9EC3-41B5-B694-05D4B1A0741B}" type="datetimeFigureOut">
              <a:rPr lang="en-GB" smtClean="0"/>
              <a:t>05/01/2026</a:t>
            </a:fld>
            <a:endParaRPr lang="en-GB"/>
          </a:p>
        </p:txBody>
      </p:sp>
      <p:sp>
        <p:nvSpPr>
          <p:cNvPr id="4" name="Footer Placeholder 3">
            <a:extLst>
              <a:ext uri="{FF2B5EF4-FFF2-40B4-BE49-F238E27FC236}">
                <a16:creationId xmlns:a16="http://schemas.microsoft.com/office/drawing/2014/main" id="{B231511B-8786-A1F9-E0D5-FAE807B240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4A4694-5105-EE7A-290E-09619E1EB602}"/>
              </a:ext>
            </a:extLst>
          </p:cNvPr>
          <p:cNvSpPr>
            <a:spLocks noGrp="1"/>
          </p:cNvSpPr>
          <p:nvPr>
            <p:ph type="sldNum" sz="quarter" idx="12"/>
          </p:nvPr>
        </p:nvSpPr>
        <p:spPr/>
        <p:txBody>
          <a:bodyPr/>
          <a:lstStyle/>
          <a:p>
            <a:fld id="{170E9117-4AD0-4144-9722-5EB79B9215A1}" type="slidenum">
              <a:rPr lang="en-GB" smtClean="0"/>
              <a:t>‹#›</a:t>
            </a:fld>
            <a:endParaRPr lang="en-GB"/>
          </a:p>
        </p:txBody>
      </p:sp>
    </p:spTree>
    <p:extLst>
      <p:ext uri="{BB962C8B-B14F-4D97-AF65-F5344CB8AC3E}">
        <p14:creationId xmlns:p14="http://schemas.microsoft.com/office/powerpoint/2010/main" val="483818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B93AF5-8167-9EDA-195A-7CB0AB41B52F}"/>
              </a:ext>
            </a:extLst>
          </p:cNvPr>
          <p:cNvSpPr>
            <a:spLocks noGrp="1"/>
          </p:cNvSpPr>
          <p:nvPr>
            <p:ph type="dt" sz="half" idx="10"/>
          </p:nvPr>
        </p:nvSpPr>
        <p:spPr/>
        <p:txBody>
          <a:bodyPr/>
          <a:lstStyle/>
          <a:p>
            <a:fld id="{632773DB-9EC3-41B5-B694-05D4B1A0741B}" type="datetimeFigureOut">
              <a:rPr lang="en-GB" smtClean="0"/>
              <a:t>05/01/2026</a:t>
            </a:fld>
            <a:endParaRPr lang="en-GB"/>
          </a:p>
        </p:txBody>
      </p:sp>
      <p:sp>
        <p:nvSpPr>
          <p:cNvPr id="3" name="Footer Placeholder 2">
            <a:extLst>
              <a:ext uri="{FF2B5EF4-FFF2-40B4-BE49-F238E27FC236}">
                <a16:creationId xmlns:a16="http://schemas.microsoft.com/office/drawing/2014/main" id="{295744BD-46F4-835E-28E4-70DDB6D417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050E7E9-E770-A63B-A1B8-3B418FB226C5}"/>
              </a:ext>
            </a:extLst>
          </p:cNvPr>
          <p:cNvSpPr>
            <a:spLocks noGrp="1"/>
          </p:cNvSpPr>
          <p:nvPr>
            <p:ph type="sldNum" sz="quarter" idx="12"/>
          </p:nvPr>
        </p:nvSpPr>
        <p:spPr/>
        <p:txBody>
          <a:bodyPr/>
          <a:lstStyle/>
          <a:p>
            <a:fld id="{170E9117-4AD0-4144-9722-5EB79B9215A1}" type="slidenum">
              <a:rPr lang="en-GB" smtClean="0"/>
              <a:t>‹#›</a:t>
            </a:fld>
            <a:endParaRPr lang="en-GB"/>
          </a:p>
        </p:txBody>
      </p:sp>
    </p:spTree>
    <p:extLst>
      <p:ext uri="{BB962C8B-B14F-4D97-AF65-F5344CB8AC3E}">
        <p14:creationId xmlns:p14="http://schemas.microsoft.com/office/powerpoint/2010/main" val="1409974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DFE70-A565-D024-26E8-03A11041EC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8B1B68E-E9A6-4903-ACC4-81A4755807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5572B5D-D554-7D15-532D-5E0629EC0D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2A78A6-3436-5ADB-C11E-6895BA4E6864}"/>
              </a:ext>
            </a:extLst>
          </p:cNvPr>
          <p:cNvSpPr>
            <a:spLocks noGrp="1"/>
          </p:cNvSpPr>
          <p:nvPr>
            <p:ph type="dt" sz="half" idx="10"/>
          </p:nvPr>
        </p:nvSpPr>
        <p:spPr/>
        <p:txBody>
          <a:bodyPr/>
          <a:lstStyle/>
          <a:p>
            <a:fld id="{632773DB-9EC3-41B5-B694-05D4B1A0741B}" type="datetimeFigureOut">
              <a:rPr lang="en-GB" smtClean="0"/>
              <a:t>05/01/2026</a:t>
            </a:fld>
            <a:endParaRPr lang="en-GB"/>
          </a:p>
        </p:txBody>
      </p:sp>
      <p:sp>
        <p:nvSpPr>
          <p:cNvPr id="6" name="Footer Placeholder 5">
            <a:extLst>
              <a:ext uri="{FF2B5EF4-FFF2-40B4-BE49-F238E27FC236}">
                <a16:creationId xmlns:a16="http://schemas.microsoft.com/office/drawing/2014/main" id="{D1341D9E-4853-90D6-6252-749E82E080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D6FF85-4716-7B62-37E9-2880B051068A}"/>
              </a:ext>
            </a:extLst>
          </p:cNvPr>
          <p:cNvSpPr>
            <a:spLocks noGrp="1"/>
          </p:cNvSpPr>
          <p:nvPr>
            <p:ph type="sldNum" sz="quarter" idx="12"/>
          </p:nvPr>
        </p:nvSpPr>
        <p:spPr/>
        <p:txBody>
          <a:bodyPr/>
          <a:lstStyle/>
          <a:p>
            <a:fld id="{170E9117-4AD0-4144-9722-5EB79B9215A1}" type="slidenum">
              <a:rPr lang="en-GB" smtClean="0"/>
              <a:t>‹#›</a:t>
            </a:fld>
            <a:endParaRPr lang="en-GB"/>
          </a:p>
        </p:txBody>
      </p:sp>
    </p:spTree>
    <p:extLst>
      <p:ext uri="{BB962C8B-B14F-4D97-AF65-F5344CB8AC3E}">
        <p14:creationId xmlns:p14="http://schemas.microsoft.com/office/powerpoint/2010/main" val="1726464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20DA8-8B03-2556-8CBC-793F2BBF184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D80D37F-4369-F809-E816-8D58A8052B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64A931-28B1-F173-B63C-909E7719E8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2C5919-BB77-0DF9-FADA-B49234F22E3E}"/>
              </a:ext>
            </a:extLst>
          </p:cNvPr>
          <p:cNvSpPr>
            <a:spLocks noGrp="1"/>
          </p:cNvSpPr>
          <p:nvPr>
            <p:ph type="dt" sz="half" idx="10"/>
          </p:nvPr>
        </p:nvSpPr>
        <p:spPr/>
        <p:txBody>
          <a:bodyPr/>
          <a:lstStyle/>
          <a:p>
            <a:fld id="{632773DB-9EC3-41B5-B694-05D4B1A0741B}" type="datetimeFigureOut">
              <a:rPr lang="en-GB" smtClean="0"/>
              <a:t>05/01/2026</a:t>
            </a:fld>
            <a:endParaRPr lang="en-GB"/>
          </a:p>
        </p:txBody>
      </p:sp>
      <p:sp>
        <p:nvSpPr>
          <p:cNvPr id="6" name="Footer Placeholder 5">
            <a:extLst>
              <a:ext uri="{FF2B5EF4-FFF2-40B4-BE49-F238E27FC236}">
                <a16:creationId xmlns:a16="http://schemas.microsoft.com/office/drawing/2014/main" id="{8A9199D9-DA1C-A5E2-A446-57A217864A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CA64FB-19F8-E6EF-627B-05D69BD781DC}"/>
              </a:ext>
            </a:extLst>
          </p:cNvPr>
          <p:cNvSpPr>
            <a:spLocks noGrp="1"/>
          </p:cNvSpPr>
          <p:nvPr>
            <p:ph type="sldNum" sz="quarter" idx="12"/>
          </p:nvPr>
        </p:nvSpPr>
        <p:spPr/>
        <p:txBody>
          <a:bodyPr/>
          <a:lstStyle/>
          <a:p>
            <a:fld id="{170E9117-4AD0-4144-9722-5EB79B9215A1}" type="slidenum">
              <a:rPr lang="en-GB" smtClean="0"/>
              <a:t>‹#›</a:t>
            </a:fld>
            <a:endParaRPr lang="en-GB"/>
          </a:p>
        </p:txBody>
      </p:sp>
    </p:spTree>
    <p:extLst>
      <p:ext uri="{BB962C8B-B14F-4D97-AF65-F5344CB8AC3E}">
        <p14:creationId xmlns:p14="http://schemas.microsoft.com/office/powerpoint/2010/main" val="100586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0339D-7514-20FE-52AC-6B2B44F2E25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62080DA-97A9-9A88-FCDF-589B87BDEA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4D72FD3-D00D-07AA-2639-0C48BD561325}"/>
              </a:ext>
            </a:extLst>
          </p:cNvPr>
          <p:cNvSpPr>
            <a:spLocks noGrp="1"/>
          </p:cNvSpPr>
          <p:nvPr>
            <p:ph type="dt" sz="half" idx="10"/>
          </p:nvPr>
        </p:nvSpPr>
        <p:spPr/>
        <p:txBody>
          <a:bodyPr/>
          <a:lstStyle/>
          <a:p>
            <a:fld id="{632773DB-9EC3-41B5-B694-05D4B1A0741B}" type="datetimeFigureOut">
              <a:rPr lang="en-GB" smtClean="0"/>
              <a:t>05/01/2026</a:t>
            </a:fld>
            <a:endParaRPr lang="en-GB"/>
          </a:p>
        </p:txBody>
      </p:sp>
      <p:sp>
        <p:nvSpPr>
          <p:cNvPr id="5" name="Footer Placeholder 4">
            <a:extLst>
              <a:ext uri="{FF2B5EF4-FFF2-40B4-BE49-F238E27FC236}">
                <a16:creationId xmlns:a16="http://schemas.microsoft.com/office/drawing/2014/main" id="{B332934C-763D-AAD5-BC1B-3DE7CA87CC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2BAD33-3796-D703-7E1D-E5ACB645B983}"/>
              </a:ext>
            </a:extLst>
          </p:cNvPr>
          <p:cNvSpPr>
            <a:spLocks noGrp="1"/>
          </p:cNvSpPr>
          <p:nvPr>
            <p:ph type="sldNum" sz="quarter" idx="12"/>
          </p:nvPr>
        </p:nvSpPr>
        <p:spPr/>
        <p:txBody>
          <a:bodyPr/>
          <a:lstStyle/>
          <a:p>
            <a:fld id="{170E9117-4AD0-4144-9722-5EB79B9215A1}" type="slidenum">
              <a:rPr lang="en-GB" smtClean="0"/>
              <a:t>‹#›</a:t>
            </a:fld>
            <a:endParaRPr lang="en-GB"/>
          </a:p>
        </p:txBody>
      </p:sp>
    </p:spTree>
    <p:extLst>
      <p:ext uri="{BB962C8B-B14F-4D97-AF65-F5344CB8AC3E}">
        <p14:creationId xmlns:p14="http://schemas.microsoft.com/office/powerpoint/2010/main" val="2238108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9A0658-67DD-BA6B-5B7B-1DF885207E5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FE3FC69-FA01-DF78-0224-164D6568CF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CA5965-18B5-B43D-C2B1-DD690D8F286E}"/>
              </a:ext>
            </a:extLst>
          </p:cNvPr>
          <p:cNvSpPr>
            <a:spLocks noGrp="1"/>
          </p:cNvSpPr>
          <p:nvPr>
            <p:ph type="dt" sz="half" idx="10"/>
          </p:nvPr>
        </p:nvSpPr>
        <p:spPr/>
        <p:txBody>
          <a:bodyPr/>
          <a:lstStyle/>
          <a:p>
            <a:fld id="{632773DB-9EC3-41B5-B694-05D4B1A0741B}" type="datetimeFigureOut">
              <a:rPr lang="en-GB" smtClean="0"/>
              <a:t>05/01/2026</a:t>
            </a:fld>
            <a:endParaRPr lang="en-GB"/>
          </a:p>
        </p:txBody>
      </p:sp>
      <p:sp>
        <p:nvSpPr>
          <p:cNvPr id="5" name="Footer Placeholder 4">
            <a:extLst>
              <a:ext uri="{FF2B5EF4-FFF2-40B4-BE49-F238E27FC236}">
                <a16:creationId xmlns:a16="http://schemas.microsoft.com/office/drawing/2014/main" id="{DCB22D75-7FF2-FDF5-EF80-9AB8B610B2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A086B5-95FF-792B-778B-8D255431F024}"/>
              </a:ext>
            </a:extLst>
          </p:cNvPr>
          <p:cNvSpPr>
            <a:spLocks noGrp="1"/>
          </p:cNvSpPr>
          <p:nvPr>
            <p:ph type="sldNum" sz="quarter" idx="12"/>
          </p:nvPr>
        </p:nvSpPr>
        <p:spPr/>
        <p:txBody>
          <a:bodyPr/>
          <a:lstStyle/>
          <a:p>
            <a:fld id="{170E9117-4AD0-4144-9722-5EB79B9215A1}" type="slidenum">
              <a:rPr lang="en-GB" smtClean="0"/>
              <a:t>‹#›</a:t>
            </a:fld>
            <a:endParaRPr lang="en-GB"/>
          </a:p>
        </p:txBody>
      </p:sp>
    </p:spTree>
    <p:extLst>
      <p:ext uri="{BB962C8B-B14F-4D97-AF65-F5344CB8AC3E}">
        <p14:creationId xmlns:p14="http://schemas.microsoft.com/office/powerpoint/2010/main" val="3864131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1D129E-527B-64B6-CFC3-679CB8C821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00C1611-45A7-5A5E-210E-DEBAE27393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B39522-FA9A-5805-316E-081400D02A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32773DB-9EC3-41B5-B694-05D4B1A0741B}" type="datetimeFigureOut">
              <a:rPr lang="en-GB" smtClean="0"/>
              <a:t>05/01/2026</a:t>
            </a:fld>
            <a:endParaRPr lang="en-GB"/>
          </a:p>
        </p:txBody>
      </p:sp>
      <p:sp>
        <p:nvSpPr>
          <p:cNvPr id="5" name="Footer Placeholder 4">
            <a:extLst>
              <a:ext uri="{FF2B5EF4-FFF2-40B4-BE49-F238E27FC236}">
                <a16:creationId xmlns:a16="http://schemas.microsoft.com/office/drawing/2014/main" id="{29BF27FB-7CA5-8516-C031-9A1FB3708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0F863AB-C076-C47B-07E6-FE400CA976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70E9117-4AD0-4144-9722-5EB79B9215A1}" type="slidenum">
              <a:rPr lang="en-GB" smtClean="0"/>
              <a:t>‹#›</a:t>
            </a:fld>
            <a:endParaRPr lang="en-GB"/>
          </a:p>
        </p:txBody>
      </p:sp>
    </p:spTree>
    <p:extLst>
      <p:ext uri="{BB962C8B-B14F-4D97-AF65-F5344CB8AC3E}">
        <p14:creationId xmlns:p14="http://schemas.microsoft.com/office/powerpoint/2010/main" val="1850552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bc.co.uk/news/articles/c93kzkle81wo" TargetMode="External"/><Relationship Id="rId2" Type="http://schemas.openxmlformats.org/officeDocument/2006/relationships/hyperlink" Target="https://www.lboro.ac.uk/media-centre/press-releases/2025/january/how-short-time-in-nature-boost-wellbeing/" TargetMode="External"/><Relationship Id="rId1" Type="http://schemas.openxmlformats.org/officeDocument/2006/relationships/slideLayout" Target="../slideLayouts/slideLayout2.xml"/><Relationship Id="rId6" Type="http://schemas.openxmlformats.org/officeDocument/2006/relationships/hyperlink" Target="https://www.ucl.ac.uk/news/2023/sep/increased-risk-depression-and-anxiety-when-higher-education" TargetMode="External"/><Relationship Id="rId5" Type="http://schemas.openxmlformats.org/officeDocument/2006/relationships/hyperlink" Target="https://www.facebook.com/swanseacitycouncil/posts/shwmaeswansea-the-river-tawe-near-the-barrage-the-uwtsd-sa1-waterfront-campus-sp/1103036498533072/" TargetMode="External"/><Relationship Id="rId4" Type="http://schemas.openxmlformats.org/officeDocument/2006/relationships/hyperlink" Target="https://www.mind.org.uk/information-support/tips-for-everyday-living/student-life/about-student-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ocky shore with a dock and a pier&#10;&#10;AI-generated content may be incorrect.">
            <a:extLst>
              <a:ext uri="{FF2B5EF4-FFF2-40B4-BE49-F238E27FC236}">
                <a16:creationId xmlns:a16="http://schemas.microsoft.com/office/drawing/2014/main" id="{A9464595-4817-B8EE-417C-EC7F9D0C2E75}"/>
              </a:ext>
            </a:extLst>
          </p:cNvPr>
          <p:cNvPicPr>
            <a:picLocks noGrp="1" noRot="1" noChangeAspect="1" noMove="1" noResize="1" noEditPoints="1" noAdjustHandles="1" noChangeArrowheads="1" noChangeShapeType="1" noCrop="1"/>
          </p:cNvPicPr>
          <p:nvPr/>
        </p:nvPicPr>
        <p:blipFill>
          <a:blip r:embed="rId2"/>
          <a:stretch>
            <a:fillRect/>
          </a:stretch>
        </p:blipFill>
        <p:spPr>
          <a:xfrm>
            <a:off x="0" y="0"/>
            <a:ext cx="12181697" cy="6858000"/>
          </a:xfrm>
          <a:prstGeom prst="rect">
            <a:avLst/>
          </a:prstGeom>
        </p:spPr>
      </p:pic>
      <p:sp>
        <p:nvSpPr>
          <p:cNvPr id="2" name="Title 1">
            <a:extLst>
              <a:ext uri="{FF2B5EF4-FFF2-40B4-BE49-F238E27FC236}">
                <a16:creationId xmlns:a16="http://schemas.microsoft.com/office/drawing/2014/main" id="{640A61E1-C9AD-2507-18B3-A225C7352B8B}"/>
              </a:ext>
            </a:extLst>
          </p:cNvPr>
          <p:cNvSpPr>
            <a:spLocks noGrp="1" noRot="1" noMove="1" noResize="1" noEditPoints="1" noAdjustHandles="1" noChangeArrowheads="1" noChangeShapeType="1"/>
          </p:cNvSpPr>
          <p:nvPr>
            <p:ph type="ctrTitle"/>
          </p:nvPr>
        </p:nvSpPr>
        <p:spPr>
          <a:xfrm>
            <a:off x="1192602" y="179388"/>
            <a:ext cx="9817100" cy="576262"/>
          </a:xfrm>
        </p:spPr>
        <p:txBody>
          <a:bodyPr>
            <a:normAutofit fontScale="90000"/>
          </a:bodyPr>
          <a:lstStyle/>
          <a:p>
            <a:r>
              <a:rPr lang="en-GB" sz="4000" dirty="0"/>
              <a:t>Look at where you have chosen to study…</a:t>
            </a:r>
          </a:p>
        </p:txBody>
      </p:sp>
      <p:sp>
        <p:nvSpPr>
          <p:cNvPr id="3" name="Subtitle 2">
            <a:extLst>
              <a:ext uri="{FF2B5EF4-FFF2-40B4-BE49-F238E27FC236}">
                <a16:creationId xmlns:a16="http://schemas.microsoft.com/office/drawing/2014/main" id="{38C99C30-19F8-15B9-FD1B-CCB64420AE2E}"/>
              </a:ext>
            </a:extLst>
          </p:cNvPr>
          <p:cNvSpPr>
            <a:spLocks noGrp="1" noRot="1" noMove="1" noResize="1" noEditPoints="1" noAdjustHandles="1" noChangeArrowheads="1" noChangeShapeType="1"/>
          </p:cNvSpPr>
          <p:nvPr>
            <p:ph type="subTitle" idx="1"/>
          </p:nvPr>
        </p:nvSpPr>
        <p:spPr>
          <a:xfrm>
            <a:off x="1192602" y="703262"/>
            <a:ext cx="9144000" cy="452438"/>
          </a:xfrm>
        </p:spPr>
        <p:txBody>
          <a:bodyPr/>
          <a:lstStyle/>
          <a:p>
            <a:r>
              <a:rPr lang="en-GB" dirty="0"/>
              <a:t>Take a 15 – 20 minute break and go outdoors</a:t>
            </a:r>
          </a:p>
        </p:txBody>
      </p:sp>
      <p:sp>
        <p:nvSpPr>
          <p:cNvPr id="6" name="Scroll: Horizontal 5">
            <a:extLst>
              <a:ext uri="{FF2B5EF4-FFF2-40B4-BE49-F238E27FC236}">
                <a16:creationId xmlns:a16="http://schemas.microsoft.com/office/drawing/2014/main" id="{060BF22E-3C11-B2AB-AD55-811B1F023B9B}"/>
              </a:ext>
            </a:extLst>
          </p:cNvPr>
          <p:cNvSpPr>
            <a:spLocks noGrp="1" noRot="1" noMove="1" noResize="1" noEditPoints="1" noAdjustHandles="1" noChangeArrowheads="1" noChangeShapeType="1"/>
          </p:cNvSpPr>
          <p:nvPr/>
        </p:nvSpPr>
        <p:spPr>
          <a:xfrm>
            <a:off x="1704196" y="0"/>
            <a:ext cx="8632406" cy="1511300"/>
          </a:xfrm>
          <a:prstGeom prst="horizontalScroll">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CE8C9FFE-1CA5-C536-06CA-DFEA9ED1D402}"/>
              </a:ext>
            </a:extLst>
          </p:cNvPr>
          <p:cNvSpPr>
            <a:spLocks noGrp="1" noRot="1" noMove="1" noResize="1" noEditPoints="1" noAdjustHandles="1" noChangeArrowheads="1" noChangeShapeType="1"/>
          </p:cNvSpPr>
          <p:nvPr/>
        </p:nvSpPr>
        <p:spPr>
          <a:xfrm>
            <a:off x="4329069" y="1426692"/>
            <a:ext cx="3382660" cy="1064935"/>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What is the purpose of taking care of your outdoor health and well-being?</a:t>
            </a:r>
          </a:p>
        </p:txBody>
      </p:sp>
      <p:sp>
        <p:nvSpPr>
          <p:cNvPr id="9" name="Rectangle: Rounded Corners 8">
            <a:extLst>
              <a:ext uri="{FF2B5EF4-FFF2-40B4-BE49-F238E27FC236}">
                <a16:creationId xmlns:a16="http://schemas.microsoft.com/office/drawing/2014/main" id="{BC2BA7C0-617F-D35F-D674-6F441BCCE5EF}"/>
              </a:ext>
            </a:extLst>
          </p:cNvPr>
          <p:cNvSpPr>
            <a:spLocks noGrp="1" noRot="1" noMove="1" noResize="1" noEditPoints="1" noAdjustHandles="1" noChangeArrowheads="1" noChangeShapeType="1"/>
          </p:cNvSpPr>
          <p:nvPr/>
        </p:nvSpPr>
        <p:spPr>
          <a:xfrm>
            <a:off x="225910" y="1679573"/>
            <a:ext cx="3492500" cy="1910081"/>
          </a:xfrm>
          <a:prstGeom prst="round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It is well documented across many studies and research has shown that many university students are more likely to suffer with poor mental health, anxiety and depression. The studies were performed with 18–19-year olds and included three categories – Higher education, University and those not in education. The results found a difference and those in University were more likely to suffer with one these  (UCL,2023).</a:t>
            </a:r>
          </a:p>
        </p:txBody>
      </p:sp>
      <p:pic>
        <p:nvPicPr>
          <p:cNvPr id="11" name="Picture 10" descr="A graph of mental health issues&#10;&#10;AI-generated content may be incorrect.">
            <a:extLst>
              <a:ext uri="{FF2B5EF4-FFF2-40B4-BE49-F238E27FC236}">
                <a16:creationId xmlns:a16="http://schemas.microsoft.com/office/drawing/2014/main" id="{50197362-041F-B190-630E-537F77350860}"/>
              </a:ext>
            </a:extLst>
          </p:cNvPr>
          <p:cNvPicPr>
            <a:picLocks noGrp="1" noRot="1" noChangeAspect="1" noMove="1" noResize="1" noEditPoints="1" noAdjustHandles="1" noChangeArrowheads="1" noChangeShapeType="1" noCrop="1"/>
          </p:cNvPicPr>
          <p:nvPr/>
        </p:nvPicPr>
        <p:blipFill>
          <a:blip r:embed="rId3"/>
          <a:stretch>
            <a:fillRect/>
          </a:stretch>
        </p:blipFill>
        <p:spPr>
          <a:xfrm>
            <a:off x="4444774" y="2554235"/>
            <a:ext cx="3212035" cy="2499951"/>
          </a:xfrm>
          <a:prstGeom prst="rect">
            <a:avLst/>
          </a:prstGeom>
        </p:spPr>
      </p:pic>
      <p:sp>
        <p:nvSpPr>
          <p:cNvPr id="12" name="Rectangle 11">
            <a:extLst>
              <a:ext uri="{FF2B5EF4-FFF2-40B4-BE49-F238E27FC236}">
                <a16:creationId xmlns:a16="http://schemas.microsoft.com/office/drawing/2014/main" id="{5349EC6F-C689-4740-873B-A2DD563B39A7}"/>
              </a:ext>
            </a:extLst>
          </p:cNvPr>
          <p:cNvSpPr>
            <a:spLocks noGrp="1" noRot="1" noMove="1" noResize="1" noEditPoints="1" noAdjustHandles="1" noChangeArrowheads="1" noChangeShapeType="1"/>
          </p:cNvSpPr>
          <p:nvPr/>
        </p:nvSpPr>
        <p:spPr>
          <a:xfrm>
            <a:off x="6484224" y="5049296"/>
            <a:ext cx="1204858" cy="2689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(McFadden,2025)</a:t>
            </a:r>
          </a:p>
        </p:txBody>
      </p:sp>
      <p:sp>
        <p:nvSpPr>
          <p:cNvPr id="13" name="Rectangle: Rounded Corners 12">
            <a:extLst>
              <a:ext uri="{FF2B5EF4-FFF2-40B4-BE49-F238E27FC236}">
                <a16:creationId xmlns:a16="http://schemas.microsoft.com/office/drawing/2014/main" id="{5EFF3CC7-F5B6-CF63-7883-21DEB8F0EA37}"/>
              </a:ext>
            </a:extLst>
          </p:cNvPr>
          <p:cNvSpPr>
            <a:spLocks noGrp="1" noRot="1" noMove="1" noResize="1" noEditPoints="1" noAdjustHandles="1" noChangeArrowheads="1" noChangeShapeType="1"/>
          </p:cNvSpPr>
          <p:nvPr/>
        </p:nvSpPr>
        <p:spPr>
          <a:xfrm>
            <a:off x="170625" y="3781683"/>
            <a:ext cx="4048239" cy="2975087"/>
          </a:xfrm>
          <a:prstGeom prst="round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There can be many reasons why university students suffer with mental health, for many the beginning starts before the beginning of the term as they may be suffering with anxiety as the daunting prospect of leaving home and the prospect of managing their own finances looms. Leaving family and friends and family and being forces into meeting new people and making new friends can also be daunting causing anxiety to rise. </a:t>
            </a:r>
          </a:p>
          <a:p>
            <a:pPr algn="ctr"/>
            <a:r>
              <a:rPr lang="en-GB" sz="1200" dirty="0">
                <a:solidFill>
                  <a:schemeClr val="tx1"/>
                </a:solidFill>
              </a:rPr>
              <a:t>Following all these pressures beforehand the added pressures of attending classes is added in. Students are advised to organise their time wisely as the pressures of assignments, exams and presentation dates approach, These pressures and changes can affect anyone at any given time (Mind,2023).</a:t>
            </a:r>
          </a:p>
        </p:txBody>
      </p:sp>
      <p:sp>
        <p:nvSpPr>
          <p:cNvPr id="14" name="Rectangle: Rounded Corners 13">
            <a:extLst>
              <a:ext uri="{FF2B5EF4-FFF2-40B4-BE49-F238E27FC236}">
                <a16:creationId xmlns:a16="http://schemas.microsoft.com/office/drawing/2014/main" id="{2A4EEC49-3DA7-90D3-7D59-5519AFCA8585}"/>
              </a:ext>
            </a:extLst>
          </p:cNvPr>
          <p:cNvSpPr>
            <a:spLocks noGrp="1" noRot="1" noMove="1" noResize="1" noEditPoints="1" noAdjustHandles="1" noChangeArrowheads="1" noChangeShapeType="1"/>
          </p:cNvSpPr>
          <p:nvPr/>
        </p:nvSpPr>
        <p:spPr>
          <a:xfrm>
            <a:off x="8493013" y="1511300"/>
            <a:ext cx="3212035" cy="1756186"/>
          </a:xfrm>
          <a:prstGeom prst="round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You have chosen to study at the UWTSD Swansea campus, this campus is set in a relaxing and calming environment right on the waterfront. </a:t>
            </a:r>
          </a:p>
          <a:p>
            <a:pPr algn="ctr"/>
            <a:r>
              <a:rPr lang="en-GB" sz="1200" dirty="0">
                <a:solidFill>
                  <a:schemeClr val="tx1"/>
                </a:solidFill>
              </a:rPr>
              <a:t>There are benches outside on the waterfront as well as between the building, an ideal location for some study or quiet time to recharge if the weather allows. </a:t>
            </a:r>
          </a:p>
        </p:txBody>
      </p:sp>
      <p:sp>
        <p:nvSpPr>
          <p:cNvPr id="15" name="Rectangle: Rounded Corners 14">
            <a:extLst>
              <a:ext uri="{FF2B5EF4-FFF2-40B4-BE49-F238E27FC236}">
                <a16:creationId xmlns:a16="http://schemas.microsoft.com/office/drawing/2014/main" id="{A450A8E7-4CBA-F3E7-46AB-5873ED1E1DFA}"/>
              </a:ext>
            </a:extLst>
          </p:cNvPr>
          <p:cNvSpPr>
            <a:spLocks noGrp="1" noRot="1" noMove="1" noResize="1" noEditPoints="1" noAdjustHandles="1" noChangeArrowheads="1" noChangeShapeType="1"/>
          </p:cNvSpPr>
          <p:nvPr/>
        </p:nvSpPr>
        <p:spPr>
          <a:xfrm>
            <a:off x="7882719" y="3471956"/>
            <a:ext cx="4199441" cy="3154680"/>
          </a:xfrm>
          <a:prstGeom prst="round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Take study breaks, spending 15-20 minutes outdoors can improve and boost your mental health. </a:t>
            </a:r>
          </a:p>
          <a:p>
            <a:pPr algn="ctr"/>
            <a:r>
              <a:rPr lang="en-GB" sz="1200" dirty="0">
                <a:solidFill>
                  <a:schemeClr val="tx1"/>
                </a:solidFill>
              </a:rPr>
              <a:t>Being near the water, in nature can have a calming effect and boost your feelings positively, reducing feelings of negativity, sadness as well as reducing anxiety.</a:t>
            </a:r>
          </a:p>
          <a:p>
            <a:pPr algn="ctr"/>
            <a:r>
              <a:rPr lang="en-GB" sz="1200" dirty="0">
                <a:solidFill>
                  <a:schemeClr val="tx1"/>
                </a:solidFill>
              </a:rPr>
              <a:t>A 15 – 20 minute break outdoor break can reset your mind and focus to improve your concentration levels for study, so if you hit a mind block or realise you have been sat in the same position studying for  long period of time, go outdoors, give your mind and body a much-needed outdoor boost. </a:t>
            </a:r>
          </a:p>
          <a:p>
            <a:pPr algn="ctr"/>
            <a:r>
              <a:rPr lang="en-GB" sz="1200" dirty="0">
                <a:solidFill>
                  <a:schemeClr val="tx1"/>
                </a:solidFill>
              </a:rPr>
              <a:t>Spending time outdoors can also help improve your physical health. Take the time and make the effort to go outdoors for 15-20 minute breaks throughout the day to boost your mental well-being (How even just 15 minutes in nature can boost your wellbeing,2025)</a:t>
            </a:r>
          </a:p>
        </p:txBody>
      </p:sp>
      <p:sp>
        <p:nvSpPr>
          <p:cNvPr id="16" name="Speech Bubble: Oval 15">
            <a:extLst>
              <a:ext uri="{FF2B5EF4-FFF2-40B4-BE49-F238E27FC236}">
                <a16:creationId xmlns:a16="http://schemas.microsoft.com/office/drawing/2014/main" id="{105279B2-40CA-F0A8-6139-F085BE73F58E}"/>
              </a:ext>
            </a:extLst>
          </p:cNvPr>
          <p:cNvSpPr>
            <a:spLocks noGrp="1" noRot="1" noMove="1" noResize="1" noEditPoints="1" noAdjustHandles="1" noChangeArrowheads="1" noChangeShapeType="1"/>
          </p:cNvSpPr>
          <p:nvPr/>
        </p:nvSpPr>
        <p:spPr>
          <a:xfrm>
            <a:off x="4713870" y="5386206"/>
            <a:ext cx="2753956" cy="1139773"/>
          </a:xfrm>
          <a:prstGeom prst="wedgeEllipseCallou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bg1"/>
                </a:solidFill>
              </a:rPr>
              <a:t>It is important to remember if you are struggling to cope, contact the university wellbeing support team</a:t>
            </a:r>
          </a:p>
        </p:txBody>
      </p:sp>
    </p:spTree>
    <p:extLst>
      <p:ext uri="{BB962C8B-B14F-4D97-AF65-F5344CB8AC3E}">
        <p14:creationId xmlns:p14="http://schemas.microsoft.com/office/powerpoint/2010/main" val="148944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8D2FEA-026A-2E61-347C-282F0FE742F2}"/>
              </a:ext>
            </a:extLst>
          </p:cNvPr>
          <p:cNvSpPr>
            <a:spLocks noGrp="1"/>
          </p:cNvSpPr>
          <p:nvPr>
            <p:ph idx="1"/>
          </p:nvPr>
        </p:nvSpPr>
        <p:spPr>
          <a:xfrm>
            <a:off x="838200" y="623944"/>
            <a:ext cx="10515600" cy="5553019"/>
          </a:xfrm>
        </p:spPr>
        <p:txBody>
          <a:bodyPr>
            <a:normAutofit/>
          </a:bodyPr>
          <a:lstStyle/>
          <a:p>
            <a:pPr marL="0" indent="0">
              <a:buNone/>
            </a:pPr>
            <a:r>
              <a:rPr lang="en-GB" sz="1400" dirty="0"/>
              <a:t>I acknowledge I have not used AI for this Poster. </a:t>
            </a:r>
          </a:p>
          <a:p>
            <a:pPr marL="0" indent="0">
              <a:buNone/>
            </a:pPr>
            <a:r>
              <a:rPr lang="en-GB" sz="1400" u="sng" dirty="0"/>
              <a:t>References</a:t>
            </a:r>
          </a:p>
          <a:p>
            <a:pPr marL="0" indent="0">
              <a:buNone/>
            </a:pPr>
            <a:r>
              <a:rPr lang="en-GB" sz="1500" i="1" dirty="0"/>
              <a:t>How even just 15 minutes in nature can boost your wellbeing</a:t>
            </a:r>
            <a:r>
              <a:rPr lang="en-GB" sz="1500" dirty="0"/>
              <a:t> (2025) </a:t>
            </a:r>
            <a:r>
              <a:rPr lang="en-GB" sz="1500" i="1" dirty="0"/>
              <a:t>Loughborough University</a:t>
            </a:r>
            <a:r>
              <a:rPr lang="en-GB" sz="1500" dirty="0"/>
              <a:t>. Available at: </a:t>
            </a:r>
            <a:r>
              <a:rPr lang="en-GB" sz="1500" dirty="0">
                <a:hlinkClick r:id="rId2"/>
              </a:rPr>
              <a:t>https://www.lboro.ac.uk/media-centre/press-releases/2025/january/</a:t>
            </a:r>
            <a:r>
              <a:rPr lang="en-GB" sz="1500">
                <a:hlinkClick r:id="rId2"/>
              </a:rPr>
              <a:t>how-short-time-in-nature-boost-wellbeing/</a:t>
            </a:r>
            <a:r>
              <a:rPr lang="en-GB" sz="1500"/>
              <a:t>. </a:t>
            </a:r>
            <a:endParaRPr lang="en-GB" sz="1500" dirty="0"/>
          </a:p>
          <a:p>
            <a:pPr marL="0" indent="0">
              <a:buNone/>
            </a:pPr>
            <a:r>
              <a:rPr lang="en-GB" sz="1500" dirty="0"/>
              <a:t>McFadden, J. (2025) ‘Should student mental health responsibility fall to universities?’, </a:t>
            </a:r>
            <a:r>
              <a:rPr lang="en-GB" sz="1500" i="1" dirty="0"/>
              <a:t>BBC News</a:t>
            </a:r>
            <a:r>
              <a:rPr lang="en-GB" sz="1500" dirty="0"/>
              <a:t>, 24 July. Available at: </a:t>
            </a:r>
            <a:r>
              <a:rPr lang="en-GB" sz="1500" u="sng" dirty="0">
                <a:hlinkClick r:id="rId3"/>
              </a:rPr>
              <a:t>https://www.bbc.co.uk/news/articles/c93kzkle81wo</a:t>
            </a:r>
            <a:r>
              <a:rPr lang="en-GB" sz="1500" dirty="0"/>
              <a:t>.</a:t>
            </a:r>
          </a:p>
          <a:p>
            <a:pPr marL="0" indent="0">
              <a:buNone/>
            </a:pPr>
            <a:r>
              <a:rPr lang="en-GB" sz="1500" dirty="0"/>
              <a:t>Mind (2023) </a:t>
            </a:r>
            <a:r>
              <a:rPr lang="en-GB" sz="1500" i="1" dirty="0"/>
              <a:t>About student mental health</a:t>
            </a:r>
            <a:r>
              <a:rPr lang="en-GB" sz="1500" dirty="0"/>
              <a:t>, </a:t>
            </a:r>
            <a:r>
              <a:rPr lang="en-GB" sz="1500" i="1" dirty="0"/>
              <a:t>www.mind.org.uk</a:t>
            </a:r>
            <a:r>
              <a:rPr lang="en-GB" sz="1500" dirty="0"/>
              <a:t>. Available at: </a:t>
            </a:r>
            <a:r>
              <a:rPr lang="en-GB" sz="1500" u="sng" dirty="0">
                <a:hlinkClick r:id="rId4"/>
              </a:rPr>
              <a:t>https://www.mind.org.uk/information-support/tips-for-everyday-living/student-life/about-student-mental-health/</a:t>
            </a:r>
            <a:r>
              <a:rPr lang="en-GB" sz="1500" dirty="0"/>
              <a:t>.</a:t>
            </a:r>
          </a:p>
          <a:p>
            <a:pPr marL="0" indent="0">
              <a:buNone/>
            </a:pPr>
            <a:r>
              <a:rPr lang="en-GB" sz="1500" i="1" dirty="0"/>
              <a:t>Swansea Council</a:t>
            </a:r>
            <a:r>
              <a:rPr lang="en-GB" sz="1500" dirty="0"/>
              <a:t>. (2026). Facebook.com. </a:t>
            </a:r>
            <a:r>
              <a:rPr lang="en-GB" sz="1500" u="sng" dirty="0">
                <a:hlinkClick r:id="rId5"/>
              </a:rPr>
              <a:t>https://www.facebook.com/swanseacitycouncil/posts/shwmaeswansea-the-river-tawe-near-the-barrage-the-uwtsd-sa1-waterfront-campus-sp/1103036498533072/</a:t>
            </a:r>
            <a:endParaRPr lang="en-GB" sz="1500" dirty="0"/>
          </a:p>
          <a:p>
            <a:pPr marL="0" indent="0">
              <a:buNone/>
            </a:pPr>
            <a:r>
              <a:rPr lang="en-GB" sz="1500" dirty="0"/>
              <a:t>UCL (2023) </a:t>
            </a:r>
            <a:r>
              <a:rPr lang="en-GB" sz="1500" i="1" dirty="0"/>
              <a:t>Increased risk of depression and anxiety when in higher education</a:t>
            </a:r>
            <a:r>
              <a:rPr lang="en-GB" sz="1500" dirty="0"/>
              <a:t>, </a:t>
            </a:r>
            <a:r>
              <a:rPr lang="en-GB" sz="1500" i="1" dirty="0"/>
              <a:t>UCL News</a:t>
            </a:r>
            <a:r>
              <a:rPr lang="en-GB" sz="1500" dirty="0"/>
              <a:t>. Available at: </a:t>
            </a:r>
            <a:r>
              <a:rPr lang="en-GB" sz="1500" u="sng" dirty="0">
                <a:hlinkClick r:id="rId6"/>
              </a:rPr>
              <a:t>https://www.ucl.ac.uk/news/2023/sep/increased-risk-depression-and-anxiety-when-higher-education</a:t>
            </a:r>
            <a:r>
              <a:rPr lang="en-GB" sz="1500" dirty="0"/>
              <a:t>.</a:t>
            </a:r>
          </a:p>
          <a:p>
            <a:pPr marL="0" indent="0">
              <a:buNone/>
            </a:pPr>
            <a:endParaRPr lang="en-GB" sz="1400" u="sng" dirty="0"/>
          </a:p>
        </p:txBody>
      </p:sp>
    </p:spTree>
    <p:extLst>
      <p:ext uri="{BB962C8B-B14F-4D97-AF65-F5344CB8AC3E}">
        <p14:creationId xmlns:p14="http://schemas.microsoft.com/office/powerpoint/2010/main" val="752482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660</Words>
  <Application>Microsoft Office PowerPoint</Application>
  <PresentationFormat>Widescreen</PresentationFormat>
  <Paragraphs>21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Look at where you have chosen to study…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Jade Newman</dc:creator>
  <cp:lastModifiedBy>Jade Newman</cp:lastModifiedBy>
  <cp:revision>1</cp:revision>
  <dcterms:created xsi:type="dcterms:W3CDTF">2025-12-28T13:15:59Z</dcterms:created>
  <dcterms:modified xsi:type="dcterms:W3CDTF">2026-01-06T17:00:14Z</dcterms:modified>
</cp:coreProperties>
</file>