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4"/>
  </p:notesMasterIdLst>
  <p:sldIdLst>
    <p:sldId id="267" r:id="rId2"/>
    <p:sldId id="259" r:id="rId3"/>
    <p:sldId id="256" r:id="rId4"/>
    <p:sldId id="257" r:id="rId5"/>
    <p:sldId id="258" r:id="rId6"/>
    <p:sldId id="260" r:id="rId7"/>
    <p:sldId id="266" r:id="rId8"/>
    <p:sldId id="261"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DC158B-ADB5-7B96-A62F-C46CD138E132}" v="12" dt="2021-12-07T15:46:09.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270" autoAdjust="0"/>
  </p:normalViewPr>
  <p:slideViewPr>
    <p:cSldViewPr snapToGrid="0">
      <p:cViewPr varScale="1">
        <p:scale>
          <a:sx n="54" d="100"/>
          <a:sy n="54" d="100"/>
        </p:scale>
        <p:origin x="138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97770-AA81-4492-AC47-C3F5AE718C0B}" type="datetimeFigureOut">
              <a:rPr lang="en-US" smtClean="0"/>
              <a:t>12/7/2021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30D676-DFE9-44D3-910D-44DDFE4FE1D7}" type="slidenum">
              <a:rPr lang="en-US" smtClean="0"/>
              <a:t>‹#›</a:t>
            </a:fld>
            <a:endParaRPr lang="en-US"/>
          </a:p>
        </p:txBody>
      </p:sp>
    </p:spTree>
    <p:extLst>
      <p:ext uri="{BB962C8B-B14F-4D97-AF65-F5344CB8AC3E}">
        <p14:creationId xmlns:p14="http://schemas.microsoft.com/office/powerpoint/2010/main" val="28678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PPT will include</a:t>
            </a:r>
            <a:r>
              <a:rPr lang="en-US" baseline="0" dirty="0"/>
              <a:t> </a:t>
            </a:r>
            <a:r>
              <a:rPr lang="en-US" dirty="0"/>
              <a:t>about the following topics into the slides</a:t>
            </a:r>
            <a:r>
              <a:rPr lang="en-US" baseline="0" dirty="0"/>
              <a:t> </a:t>
            </a:r>
            <a:r>
              <a:rPr lang="en-US" dirty="0"/>
              <a:t> </a:t>
            </a:r>
            <a:r>
              <a:rPr lang="en-US" sz="1200" b="0" i="0" kern="1200" dirty="0">
                <a:solidFill>
                  <a:schemeClr val="tx1"/>
                </a:solidFill>
                <a:effectLst/>
                <a:latin typeface="+mn-lt"/>
                <a:ea typeface="+mn-ea"/>
                <a:cs typeface="+mn-cs"/>
              </a:rPr>
              <a:t>A basic project outline / description / scope based on your project,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Stakeholder analysis,</a:t>
            </a:r>
            <a:r>
              <a:rPr lang="en-US" sz="1200" b="0" i="0" kern="1200" baseline="0" dirty="0">
                <a:solidFill>
                  <a:schemeClr val="tx1"/>
                </a:solidFill>
                <a:effectLst/>
                <a:latin typeface="+mn-lt"/>
                <a:ea typeface="+mn-ea"/>
                <a:cs typeface="+mn-cs"/>
              </a:rPr>
              <a:t> the </a:t>
            </a:r>
            <a:r>
              <a:rPr lang="en-US" sz="1200" b="0" i="0" kern="1200" dirty="0">
                <a:solidFill>
                  <a:schemeClr val="tx1"/>
                </a:solidFill>
                <a:effectLst/>
                <a:latin typeface="+mn-lt"/>
                <a:ea typeface="+mn-ea"/>
                <a:cs typeface="+mn-cs"/>
              </a:rPr>
              <a:t>typical Work Breakdown Structure (WBS),</a:t>
            </a:r>
            <a:r>
              <a:rPr lang="en-US" sz="1200" b="0" i="0" kern="1200" baseline="0" dirty="0">
                <a:solidFill>
                  <a:schemeClr val="tx1"/>
                </a:solidFill>
                <a:effectLst/>
                <a:latin typeface="+mn-lt"/>
                <a:ea typeface="+mn-ea"/>
                <a:cs typeface="+mn-cs"/>
              </a:rPr>
              <a:t> the </a:t>
            </a:r>
            <a:r>
              <a:rPr lang="en-US" sz="1200" b="0" i="0" kern="1200" dirty="0">
                <a:solidFill>
                  <a:schemeClr val="tx1"/>
                </a:solidFill>
                <a:effectLst/>
                <a:latin typeface="+mn-lt"/>
                <a:ea typeface="+mn-ea"/>
                <a:cs typeface="+mn-cs"/>
              </a:rPr>
              <a:t>decent draft of costs/resources use,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Consideration of resources (i.e., including your own time, even if the ‘perceived cost to you </a:t>
            </a:r>
            <a:br>
              <a:rPr lang="en-US" dirty="0"/>
            </a:br>
            <a:r>
              <a:rPr lang="en-US" sz="1200" b="0" i="0" kern="1200" dirty="0">
                <a:solidFill>
                  <a:schemeClr val="tx1"/>
                </a:solidFill>
                <a:effectLst/>
                <a:latin typeface="+mn-lt"/>
                <a:ea typeface="+mn-ea"/>
                <a:cs typeface="+mn-cs"/>
              </a:rPr>
              <a:t>is zero’),</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An outline Project Schedule / Gantt Chart,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 Risk Assessment </a:t>
            </a:r>
            <a:br>
              <a:rPr lang="en-US" dirty="0"/>
            </a:br>
            <a:endParaRPr lang="en-US" dirty="0"/>
          </a:p>
        </p:txBody>
      </p:sp>
      <p:sp>
        <p:nvSpPr>
          <p:cNvPr id="4" name="Slide Number Placeholder 3"/>
          <p:cNvSpPr>
            <a:spLocks noGrp="1"/>
          </p:cNvSpPr>
          <p:nvPr>
            <p:ph type="sldNum" sz="quarter" idx="10"/>
          </p:nvPr>
        </p:nvSpPr>
        <p:spPr/>
        <p:txBody>
          <a:bodyPr/>
          <a:lstStyle/>
          <a:p>
            <a:fld id="{0B30D676-DFE9-44D3-910D-44DDFE4FE1D7}" type="slidenum">
              <a:rPr lang="en-US" smtClean="0"/>
              <a:t>2</a:t>
            </a:fld>
            <a:endParaRPr lang="en-US"/>
          </a:p>
        </p:txBody>
      </p:sp>
    </p:spTree>
    <p:extLst>
      <p:ext uri="{BB962C8B-B14F-4D97-AF65-F5344CB8AC3E}">
        <p14:creationId xmlns:p14="http://schemas.microsoft.com/office/powerpoint/2010/main" val="3495534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a:t>
            </a:r>
            <a:r>
              <a:rPr lang="en-US" sz="1200" b="0" i="0" kern="1200" dirty="0">
                <a:solidFill>
                  <a:schemeClr val="tx1"/>
                </a:solidFill>
                <a:effectLst/>
                <a:latin typeface="+mn-lt"/>
                <a:ea typeface="+mn-ea"/>
                <a:cs typeface="+mn-cs"/>
              </a:rPr>
              <a:t>New product launching project</a:t>
            </a:r>
            <a:r>
              <a:rPr lang="en-US" sz="1200" b="0" i="0" kern="1200" baseline="0" dirty="0">
                <a:solidFill>
                  <a:schemeClr val="tx1"/>
                </a:solidFill>
                <a:effectLst/>
                <a:latin typeface="+mn-lt"/>
                <a:ea typeface="+mn-ea"/>
                <a:cs typeface="+mn-cs"/>
              </a:rPr>
              <a:t> the p</a:t>
            </a:r>
            <a:r>
              <a:rPr lang="en-US" dirty="0"/>
              <a:t>roject scope be</a:t>
            </a:r>
            <a:r>
              <a:rPr lang="en-US" baseline="0" dirty="0"/>
              <a:t> </a:t>
            </a:r>
            <a:r>
              <a:rPr lang="en-US" dirty="0"/>
              <a:t>the</a:t>
            </a:r>
            <a:r>
              <a:rPr lang="en-US" baseline="0" dirty="0"/>
              <a:t> sub- part </a:t>
            </a:r>
            <a:r>
              <a:rPr lang="en-US" dirty="0"/>
              <a:t>of the planning of the project</a:t>
            </a:r>
            <a:r>
              <a:rPr lang="en-US" baseline="0" dirty="0"/>
              <a:t> which includes the </a:t>
            </a:r>
            <a:r>
              <a:rPr lang="en-US" dirty="0"/>
              <a:t>defining and the documenting</a:t>
            </a:r>
            <a:r>
              <a:rPr lang="en-US" baseline="0" dirty="0"/>
              <a:t> the </a:t>
            </a:r>
            <a:r>
              <a:rPr lang="en-US" dirty="0"/>
              <a:t>list of the specific project aims, tasks, deliverables, costs and the deadlines of the project.</a:t>
            </a:r>
            <a:r>
              <a:rPr lang="en-US" baseline="0" dirty="0"/>
              <a:t> </a:t>
            </a:r>
            <a:r>
              <a:rPr lang="en-US" dirty="0"/>
              <a:t>The</a:t>
            </a:r>
            <a:r>
              <a:rPr lang="en-US" baseline="0" dirty="0"/>
              <a:t> </a:t>
            </a:r>
            <a:r>
              <a:rPr lang="en-US" dirty="0"/>
              <a:t>statement about the scope inside the project as</a:t>
            </a:r>
            <a:r>
              <a:rPr lang="en-US" baseline="0" dirty="0"/>
              <a:t> well </a:t>
            </a:r>
            <a:r>
              <a:rPr lang="en-US" dirty="0"/>
              <a:t>delivers the members of the team</a:t>
            </a:r>
            <a:r>
              <a:rPr lang="en-US" baseline="0" dirty="0"/>
              <a:t> by the help of the </a:t>
            </a:r>
            <a:r>
              <a:rPr lang="en-US" dirty="0"/>
              <a:t>guiding principle for creating the</a:t>
            </a:r>
            <a:r>
              <a:rPr lang="en-US" baseline="0" dirty="0"/>
              <a:t> </a:t>
            </a:r>
            <a:r>
              <a:rPr lang="en-US" dirty="0"/>
              <a:t>decisions about the modification requests for the duration of the project. </a:t>
            </a:r>
          </a:p>
          <a:p>
            <a:r>
              <a:rPr lang="en-US" dirty="0"/>
              <a:t>The</a:t>
            </a:r>
            <a:r>
              <a:rPr lang="en-US" baseline="0" dirty="0"/>
              <a:t> </a:t>
            </a:r>
            <a:r>
              <a:rPr lang="en-US" dirty="0"/>
              <a:t>great scope of the project</a:t>
            </a:r>
            <a:r>
              <a:rPr lang="en-US" baseline="0" dirty="0"/>
              <a:t> </a:t>
            </a:r>
            <a:r>
              <a:rPr lang="en-US" dirty="0"/>
              <a:t>example be</a:t>
            </a:r>
            <a:r>
              <a:rPr lang="en-US" baseline="0" dirty="0"/>
              <a:t> the </a:t>
            </a:r>
            <a:r>
              <a:rPr lang="en-US" dirty="0"/>
              <a:t>effective method</a:t>
            </a:r>
            <a:r>
              <a:rPr lang="en-US" baseline="0" dirty="0"/>
              <a:t> naturally </a:t>
            </a:r>
            <a:r>
              <a:rPr lang="en-US" dirty="0"/>
              <a:t>cast- off inside the management of the</a:t>
            </a:r>
            <a:r>
              <a:rPr lang="en-US" baseline="0" dirty="0"/>
              <a:t> </a:t>
            </a:r>
            <a:r>
              <a:rPr lang="en-US" dirty="0"/>
              <a:t>project. It is been cast- off</a:t>
            </a:r>
            <a:r>
              <a:rPr lang="en-US" baseline="0" dirty="0"/>
              <a:t> </a:t>
            </a:r>
            <a:r>
              <a:rPr lang="en-US" dirty="0"/>
              <a:t>to clarify the maximum significant deliverables of the</a:t>
            </a:r>
            <a:r>
              <a:rPr lang="en-US" baseline="0" dirty="0"/>
              <a:t> </a:t>
            </a:r>
            <a:r>
              <a:rPr lang="en-US" dirty="0"/>
              <a:t>project,</a:t>
            </a:r>
            <a:r>
              <a:rPr lang="en-US" baseline="0" dirty="0"/>
              <a:t> which involves the chief </a:t>
            </a:r>
            <a:r>
              <a:rPr lang="en-US" dirty="0"/>
              <a:t>highest level of the</a:t>
            </a:r>
            <a:r>
              <a:rPr lang="en-US" baseline="0" dirty="0"/>
              <a:t> </a:t>
            </a:r>
            <a:r>
              <a:rPr lang="en-US" dirty="0"/>
              <a:t>requirements, milestones, limitations, also</a:t>
            </a:r>
            <a:r>
              <a:rPr lang="en-US" baseline="0" dirty="0"/>
              <a:t> with the </a:t>
            </a:r>
            <a:r>
              <a:rPr lang="en-US" dirty="0"/>
              <a:t>assumptions.</a:t>
            </a:r>
          </a:p>
        </p:txBody>
      </p:sp>
      <p:sp>
        <p:nvSpPr>
          <p:cNvPr id="4" name="Slide Number Placeholder 3"/>
          <p:cNvSpPr>
            <a:spLocks noGrp="1"/>
          </p:cNvSpPr>
          <p:nvPr>
            <p:ph type="sldNum" sz="quarter" idx="10"/>
          </p:nvPr>
        </p:nvSpPr>
        <p:spPr/>
        <p:txBody>
          <a:bodyPr/>
          <a:lstStyle/>
          <a:p>
            <a:fld id="{0B30D676-DFE9-44D3-910D-44DDFE4FE1D7}" type="slidenum">
              <a:rPr lang="en-US" smtClean="0"/>
              <a:t>3</a:t>
            </a:fld>
            <a:endParaRPr lang="en-US"/>
          </a:p>
        </p:txBody>
      </p:sp>
    </p:spTree>
    <p:extLst>
      <p:ext uri="{BB962C8B-B14F-4D97-AF65-F5344CB8AC3E}">
        <p14:creationId xmlns:p14="http://schemas.microsoft.com/office/powerpoint/2010/main" val="3644376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analysis of the stakeholder</a:t>
            </a:r>
            <a:r>
              <a:rPr lang="en-US" baseline="0" dirty="0"/>
              <a:t> for the project is the process of recognizing these individuals prior to the beginning of the project. The analyzation process of the stockholders for the project enables to group the individuals on the basis of their interest and the scope of the work inside the project. They are the people who influence the entire project. The evaluation of the stakeholders for the project also helps to determine the best way in order to include inside the project, and also the communicate inside the project completely through out the process of the project. The analyzation of the stake holder can be done on the basis of the power and interest grid. The power and interest grid helps the project to determine the particular stakeholder irresponsible for the specific task.</a:t>
            </a:r>
            <a:endParaRPr lang="en-US" dirty="0"/>
          </a:p>
          <a:p>
            <a:endParaRPr lang="en-US" dirty="0"/>
          </a:p>
        </p:txBody>
      </p:sp>
      <p:sp>
        <p:nvSpPr>
          <p:cNvPr id="4" name="Slide Number Placeholder 3"/>
          <p:cNvSpPr>
            <a:spLocks noGrp="1"/>
          </p:cNvSpPr>
          <p:nvPr>
            <p:ph type="sldNum" sz="quarter" idx="10"/>
          </p:nvPr>
        </p:nvSpPr>
        <p:spPr/>
        <p:txBody>
          <a:bodyPr/>
          <a:lstStyle/>
          <a:p>
            <a:fld id="{0B30D676-DFE9-44D3-910D-44DDFE4FE1D7}" type="slidenum">
              <a:rPr lang="en-US" smtClean="0"/>
              <a:t>4</a:t>
            </a:fld>
            <a:endParaRPr lang="en-US"/>
          </a:p>
        </p:txBody>
      </p:sp>
    </p:spTree>
    <p:extLst>
      <p:ext uri="{BB962C8B-B14F-4D97-AF65-F5344CB8AC3E}">
        <p14:creationId xmlns:p14="http://schemas.microsoft.com/office/powerpoint/2010/main" val="2261648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WBC that</a:t>
            </a:r>
            <a:r>
              <a:rPr lang="en-US" baseline="0" dirty="0"/>
              <a:t> is the complete work break down structure be the </a:t>
            </a:r>
            <a:r>
              <a:rPr lang="en-US" dirty="0"/>
              <a:t>comprehensive in the break- down of the responsibilities with the intention of the estimated of the time,</a:t>
            </a:r>
            <a:r>
              <a:rPr lang="en-US" baseline="0" dirty="0"/>
              <a:t> </a:t>
            </a:r>
            <a:r>
              <a:rPr lang="en-US" dirty="0"/>
              <a:t>resources, and cost</a:t>
            </a:r>
            <a:r>
              <a:rPr lang="en-US" baseline="0" dirty="0"/>
              <a:t> which </a:t>
            </a:r>
            <a:r>
              <a:rPr lang="en-US" dirty="0"/>
              <a:t>are covered in a nutshell. All the assets that are connected to the jobs no matter the</a:t>
            </a:r>
            <a:r>
              <a:rPr lang="en-US" baseline="0" dirty="0"/>
              <a:t> task is</a:t>
            </a:r>
            <a:r>
              <a:rPr lang="en-US" dirty="0"/>
              <a:t> big or the task is</a:t>
            </a:r>
            <a:r>
              <a:rPr lang="en-US" baseline="0" dirty="0"/>
              <a:t> </a:t>
            </a:r>
            <a:r>
              <a:rPr lang="en-US" dirty="0"/>
              <a:t>small,</a:t>
            </a:r>
            <a:r>
              <a:rPr lang="en-US" baseline="0" dirty="0"/>
              <a:t> it will be completely </a:t>
            </a:r>
            <a:r>
              <a:rPr lang="en-US" dirty="0"/>
              <a:t>fragmented down perfectly. </a:t>
            </a:r>
          </a:p>
        </p:txBody>
      </p:sp>
      <p:sp>
        <p:nvSpPr>
          <p:cNvPr id="4" name="Slide Number Placeholder 3"/>
          <p:cNvSpPr>
            <a:spLocks noGrp="1"/>
          </p:cNvSpPr>
          <p:nvPr>
            <p:ph type="sldNum" sz="quarter" idx="10"/>
          </p:nvPr>
        </p:nvSpPr>
        <p:spPr/>
        <p:txBody>
          <a:bodyPr/>
          <a:lstStyle/>
          <a:p>
            <a:fld id="{0B30D676-DFE9-44D3-910D-44DDFE4FE1D7}" type="slidenum">
              <a:rPr lang="en-US" smtClean="0"/>
              <a:t>5</a:t>
            </a:fld>
            <a:endParaRPr lang="en-US"/>
          </a:p>
        </p:txBody>
      </p:sp>
    </p:spTree>
    <p:extLst>
      <p:ext uri="{BB962C8B-B14F-4D97-AF65-F5344CB8AC3E}">
        <p14:creationId xmlns:p14="http://schemas.microsoft.com/office/powerpoint/2010/main" val="2269603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Cost resources be</a:t>
            </a:r>
            <a:r>
              <a:rPr lang="en-US" baseline="0" dirty="0"/>
              <a:t> the </a:t>
            </a:r>
            <a:r>
              <a:rPr lang="en-US" dirty="0"/>
              <a:t>fixed</a:t>
            </a:r>
            <a:r>
              <a:rPr lang="en-US" baseline="0" dirty="0"/>
              <a:t> kind of the </a:t>
            </a:r>
            <a:r>
              <a:rPr lang="en-US" dirty="0"/>
              <a:t>resource cost,</a:t>
            </a:r>
            <a:r>
              <a:rPr lang="en-US" baseline="0" dirty="0"/>
              <a:t> such as the cost needed for the </a:t>
            </a:r>
            <a:r>
              <a:rPr lang="en-US" dirty="0"/>
              <a:t>equipment</a:t>
            </a:r>
            <a:r>
              <a:rPr lang="en-US" baseline="0" dirty="0"/>
              <a:t> which are required for the </a:t>
            </a:r>
            <a:r>
              <a:rPr lang="en-US" dirty="0"/>
              <a:t>people of the new product launching project, or the one- time cost</a:t>
            </a:r>
            <a:r>
              <a:rPr lang="en-US" baseline="0" dirty="0"/>
              <a:t> of the </a:t>
            </a:r>
            <a:r>
              <a:rPr lang="en-US" dirty="0"/>
              <a:t>resource</a:t>
            </a:r>
            <a:r>
              <a:rPr lang="en-US" baseline="0" dirty="0"/>
              <a:t> for example </a:t>
            </a:r>
            <a:r>
              <a:rPr lang="en-US" dirty="0"/>
              <a:t>the</a:t>
            </a:r>
            <a:r>
              <a:rPr lang="en-US" baseline="0" dirty="0"/>
              <a:t> </a:t>
            </a:r>
            <a:r>
              <a:rPr lang="en-US" dirty="0"/>
              <a:t>travel expenses of the new product</a:t>
            </a:r>
            <a:r>
              <a:rPr lang="en-US" baseline="0" dirty="0"/>
              <a:t> </a:t>
            </a:r>
            <a:r>
              <a:rPr lang="en-US" dirty="0"/>
              <a:t>launching project.</a:t>
            </a:r>
            <a:r>
              <a:rPr lang="en-US" baseline="0" dirty="0"/>
              <a:t> </a:t>
            </a:r>
            <a:endParaRPr lang="en-US" dirty="0"/>
          </a:p>
        </p:txBody>
      </p:sp>
      <p:sp>
        <p:nvSpPr>
          <p:cNvPr id="4" name="Slide Number Placeholder 3"/>
          <p:cNvSpPr>
            <a:spLocks noGrp="1"/>
          </p:cNvSpPr>
          <p:nvPr>
            <p:ph type="sldNum" sz="quarter" idx="10"/>
          </p:nvPr>
        </p:nvSpPr>
        <p:spPr/>
        <p:txBody>
          <a:bodyPr/>
          <a:lstStyle/>
          <a:p>
            <a:fld id="{0B30D676-DFE9-44D3-910D-44DDFE4FE1D7}" type="slidenum">
              <a:rPr lang="en-US" smtClean="0"/>
              <a:t>6</a:t>
            </a:fld>
            <a:endParaRPr lang="en-US"/>
          </a:p>
        </p:txBody>
      </p:sp>
    </p:spTree>
    <p:extLst>
      <p:ext uri="{BB962C8B-B14F-4D97-AF65-F5344CB8AC3E}">
        <p14:creationId xmlns:p14="http://schemas.microsoft.com/office/powerpoint/2010/main" val="3294282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resources of the work</a:t>
            </a:r>
            <a:r>
              <a:rPr lang="en-US" baseline="0" dirty="0"/>
              <a:t> be </a:t>
            </a:r>
            <a:r>
              <a:rPr lang="en-US" dirty="0"/>
              <a:t>the ones</a:t>
            </a:r>
            <a:r>
              <a:rPr lang="en-US" baseline="0" dirty="0"/>
              <a:t> which </a:t>
            </a:r>
            <a:r>
              <a:rPr lang="en-US" dirty="0"/>
              <a:t>will burn the effort and</a:t>
            </a:r>
            <a:r>
              <a:rPr lang="en-US" baseline="0" dirty="0"/>
              <a:t> it </a:t>
            </a:r>
            <a:r>
              <a:rPr lang="en-US" dirty="0"/>
              <a:t>represent the people of the new</a:t>
            </a:r>
            <a:r>
              <a:rPr lang="en-US" baseline="0" dirty="0"/>
              <a:t> product launching project </a:t>
            </a:r>
            <a:r>
              <a:rPr lang="en-US" dirty="0"/>
              <a:t>required in order to complete the tasks inside</a:t>
            </a:r>
            <a:r>
              <a:rPr lang="en-US" baseline="0" dirty="0"/>
              <a:t> </a:t>
            </a:r>
            <a:r>
              <a:rPr lang="en-US" dirty="0"/>
              <a:t>the project.</a:t>
            </a:r>
          </a:p>
          <a:p>
            <a:endParaRPr lang="en-US" dirty="0"/>
          </a:p>
        </p:txBody>
      </p:sp>
      <p:sp>
        <p:nvSpPr>
          <p:cNvPr id="4" name="Slide Number Placeholder 3"/>
          <p:cNvSpPr>
            <a:spLocks noGrp="1"/>
          </p:cNvSpPr>
          <p:nvPr>
            <p:ph type="sldNum" sz="quarter" idx="10"/>
          </p:nvPr>
        </p:nvSpPr>
        <p:spPr/>
        <p:txBody>
          <a:bodyPr/>
          <a:lstStyle/>
          <a:p>
            <a:fld id="{0B30D676-DFE9-44D3-910D-44DDFE4FE1D7}" type="slidenum">
              <a:rPr lang="en-US" smtClean="0"/>
              <a:t>7</a:t>
            </a:fld>
            <a:endParaRPr lang="en-US"/>
          </a:p>
        </p:txBody>
      </p:sp>
    </p:spTree>
    <p:extLst>
      <p:ext uri="{BB962C8B-B14F-4D97-AF65-F5344CB8AC3E}">
        <p14:creationId xmlns:p14="http://schemas.microsoft.com/office/powerpoint/2010/main" val="1953850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thoughtfulness of the resources for the new product launching project adds</a:t>
            </a:r>
            <a:r>
              <a:rPr lang="en-US" baseline="0" dirty="0"/>
              <a:t> other </a:t>
            </a:r>
            <a:r>
              <a:rPr lang="en-US" dirty="0"/>
              <a:t>dimension</a:t>
            </a:r>
            <a:r>
              <a:rPr lang="en-US" baseline="0" dirty="0"/>
              <a:t> which is </a:t>
            </a:r>
            <a:r>
              <a:rPr lang="en-US" dirty="0"/>
              <a:t>beyond the component of period</a:t>
            </a:r>
            <a:r>
              <a:rPr lang="en-US" baseline="0" dirty="0"/>
              <a:t> in order </a:t>
            </a:r>
            <a:r>
              <a:rPr lang="en-US" dirty="0"/>
              <a:t>to schedule</a:t>
            </a:r>
            <a:r>
              <a:rPr lang="en-US" baseline="0" dirty="0"/>
              <a:t> and </a:t>
            </a:r>
            <a:r>
              <a:rPr lang="en-US" dirty="0"/>
              <a:t>plan. In many schemes, the volumes of the numerous kinds of resources accessible in order to perform the activities of the project</a:t>
            </a:r>
            <a:r>
              <a:rPr lang="en-US" baseline="0" dirty="0"/>
              <a:t> that </a:t>
            </a:r>
            <a:r>
              <a:rPr lang="en-US" dirty="0"/>
              <a:t>are limited.</a:t>
            </a:r>
            <a:r>
              <a:rPr lang="en-US" baseline="0" dirty="0"/>
              <a:t> The </a:t>
            </a:r>
            <a:r>
              <a:rPr lang="en-US" dirty="0"/>
              <a:t>Good project executives also be able to manage</a:t>
            </a:r>
            <a:r>
              <a:rPr lang="en-US" baseline="0" dirty="0"/>
              <a:t> the </a:t>
            </a:r>
            <a:r>
              <a:rPr lang="en-US" dirty="0"/>
              <a:t>time well.</a:t>
            </a:r>
            <a:r>
              <a:rPr lang="en-US" baseline="0" dirty="0"/>
              <a:t> The resource consideration should be done over the identification of the assets of the project in order to make the greatest practice of the project’s hardware resources and software resource and in order to make an informed employment decisions. An Assess the current enterprise project information organization to regulate whether the project needs any additional software or hardware in order to meet the needs of the project.</a:t>
            </a:r>
            <a:endParaRPr lang="en-US" dirty="0"/>
          </a:p>
        </p:txBody>
      </p:sp>
      <p:sp>
        <p:nvSpPr>
          <p:cNvPr id="4" name="Slide Number Placeholder 3"/>
          <p:cNvSpPr>
            <a:spLocks noGrp="1"/>
          </p:cNvSpPr>
          <p:nvPr>
            <p:ph type="sldNum" sz="quarter" idx="10"/>
          </p:nvPr>
        </p:nvSpPr>
        <p:spPr/>
        <p:txBody>
          <a:bodyPr/>
          <a:lstStyle/>
          <a:p>
            <a:fld id="{0B30D676-DFE9-44D3-910D-44DDFE4FE1D7}" type="slidenum">
              <a:rPr lang="en-US" smtClean="0"/>
              <a:t>8</a:t>
            </a:fld>
            <a:endParaRPr lang="en-US"/>
          </a:p>
        </p:txBody>
      </p:sp>
    </p:spTree>
    <p:extLst>
      <p:ext uri="{BB962C8B-B14F-4D97-AF65-F5344CB8AC3E}">
        <p14:creationId xmlns:p14="http://schemas.microsoft.com/office/powerpoint/2010/main" val="3893025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Gantt chart</a:t>
            </a:r>
            <a:r>
              <a:rPr lang="en-US" baseline="0" dirty="0"/>
              <a:t> be the chart of </a:t>
            </a:r>
            <a:r>
              <a:rPr lang="en-US" dirty="0"/>
              <a:t>horizontal bar</a:t>
            </a:r>
            <a:r>
              <a:rPr lang="en-US" baseline="0" dirty="0"/>
              <a:t> which is been used in the management of the </a:t>
            </a:r>
            <a:r>
              <a:rPr lang="en-US" dirty="0"/>
              <a:t>project</a:t>
            </a:r>
            <a:r>
              <a:rPr lang="en-US" baseline="0" dirty="0"/>
              <a:t> </a:t>
            </a:r>
            <a:r>
              <a:rPr lang="en-US" dirty="0"/>
              <a:t>to visually signify the</a:t>
            </a:r>
            <a:r>
              <a:rPr lang="en-US" baseline="0" dirty="0"/>
              <a:t> plan of the p</a:t>
            </a:r>
            <a:r>
              <a:rPr lang="en-US" dirty="0"/>
              <a:t>roject</a:t>
            </a:r>
            <a:r>
              <a:rPr lang="en-US" baseline="0" dirty="0"/>
              <a:t> </a:t>
            </a:r>
            <a:r>
              <a:rPr lang="en-US" dirty="0"/>
              <a:t>over the time. The</a:t>
            </a:r>
            <a:r>
              <a:rPr lang="en-US" baseline="0" dirty="0"/>
              <a:t> </a:t>
            </a:r>
            <a:r>
              <a:rPr lang="en-US" dirty="0"/>
              <a:t>Gantt charts naturally</a:t>
            </a:r>
            <a:r>
              <a:rPr lang="en-US" baseline="0" dirty="0"/>
              <a:t> </a:t>
            </a:r>
            <a:r>
              <a:rPr lang="en-US" dirty="0"/>
              <a:t>show the</a:t>
            </a:r>
            <a:r>
              <a:rPr lang="en-US" baseline="0" dirty="0"/>
              <a:t> organization or the project members of the team </a:t>
            </a:r>
            <a:r>
              <a:rPr lang="en-US" dirty="0"/>
              <a:t>the status and the timeline</a:t>
            </a:r>
            <a:r>
              <a:rPr lang="en-US" baseline="0" dirty="0"/>
              <a:t> </a:t>
            </a:r>
            <a:r>
              <a:rPr lang="en-US" dirty="0"/>
              <a:t>as well as</a:t>
            </a:r>
            <a:r>
              <a:rPr lang="en-US" baseline="0" dirty="0"/>
              <a:t> the one who is </a:t>
            </a:r>
            <a:r>
              <a:rPr lang="en-US" dirty="0"/>
              <a:t>responsible for the</a:t>
            </a:r>
            <a:r>
              <a:rPr lang="en-US" baseline="0" dirty="0"/>
              <a:t> </a:t>
            </a:r>
            <a:r>
              <a:rPr lang="en-US" dirty="0"/>
              <a:t>each task</a:t>
            </a:r>
            <a:r>
              <a:rPr lang="en-US" baseline="0" dirty="0"/>
              <a:t> about the new product launching </a:t>
            </a:r>
            <a:r>
              <a:rPr lang="en-US" dirty="0"/>
              <a:t>in the project. The Gantt charts helps</a:t>
            </a:r>
            <a:r>
              <a:rPr lang="en-US" baseline="0" dirty="0"/>
              <a:t> the team member in order to </a:t>
            </a:r>
            <a:r>
              <a:rPr lang="en-US" dirty="0"/>
              <a:t>organize the project, recover complete project perceptibility, and save everybody on pathway. The Gantt charts</a:t>
            </a:r>
            <a:r>
              <a:rPr lang="en-US" baseline="0" dirty="0"/>
              <a:t> as well support the </a:t>
            </a:r>
            <a:r>
              <a:rPr lang="en-US" dirty="0"/>
              <a:t>managers of the project</a:t>
            </a:r>
            <a:r>
              <a:rPr lang="en-US" baseline="0" dirty="0"/>
              <a:t> to </a:t>
            </a:r>
            <a:r>
              <a:rPr lang="en-US" dirty="0"/>
              <a:t>provide the resources when, and where</a:t>
            </a:r>
            <a:r>
              <a:rPr lang="en-US" baseline="0" dirty="0"/>
              <a:t> the resources will be needed by </a:t>
            </a:r>
            <a:r>
              <a:rPr lang="en-US" dirty="0"/>
              <a:t>them,</a:t>
            </a:r>
            <a:r>
              <a:rPr lang="en-US" baseline="0" dirty="0"/>
              <a:t> a</a:t>
            </a:r>
            <a:r>
              <a:rPr lang="en-US" dirty="0"/>
              <a:t>nd also it</a:t>
            </a:r>
            <a:r>
              <a:rPr lang="en-US" baseline="0" dirty="0"/>
              <a:t> </a:t>
            </a:r>
            <a:r>
              <a:rPr lang="en-US" dirty="0"/>
              <a:t>encourage the collaboration</a:t>
            </a:r>
            <a:r>
              <a:rPr lang="en-US" baseline="0" dirty="0"/>
              <a:t> in between the team members of the </a:t>
            </a:r>
            <a:r>
              <a:rPr lang="en-US" dirty="0"/>
              <a:t>project.</a:t>
            </a:r>
          </a:p>
        </p:txBody>
      </p:sp>
      <p:sp>
        <p:nvSpPr>
          <p:cNvPr id="4" name="Slide Number Placeholder 3"/>
          <p:cNvSpPr>
            <a:spLocks noGrp="1"/>
          </p:cNvSpPr>
          <p:nvPr>
            <p:ph type="sldNum" sz="quarter" idx="10"/>
          </p:nvPr>
        </p:nvSpPr>
        <p:spPr/>
        <p:txBody>
          <a:bodyPr/>
          <a:lstStyle/>
          <a:p>
            <a:fld id="{0B30D676-DFE9-44D3-910D-44DDFE4FE1D7}" type="slidenum">
              <a:rPr lang="en-US" smtClean="0"/>
              <a:t>9</a:t>
            </a:fld>
            <a:endParaRPr lang="en-US"/>
          </a:p>
        </p:txBody>
      </p:sp>
    </p:spTree>
    <p:extLst>
      <p:ext uri="{BB962C8B-B14F-4D97-AF65-F5344CB8AC3E}">
        <p14:creationId xmlns:p14="http://schemas.microsoft.com/office/powerpoint/2010/main" val="1997379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a:t>
            </a:r>
            <a:r>
              <a:rPr lang="en-US" dirty="0"/>
              <a:t>risk assessment matrix which</a:t>
            </a:r>
            <a:r>
              <a:rPr lang="en-US" baseline="0" dirty="0"/>
              <a:t> is </a:t>
            </a:r>
            <a:r>
              <a:rPr lang="en-US" dirty="0"/>
              <a:t>sometimes be called as the risk control matrix</a:t>
            </a:r>
            <a:r>
              <a:rPr lang="en-US" baseline="0" dirty="0"/>
              <a:t> be the </a:t>
            </a:r>
            <a:r>
              <a:rPr lang="en-US" dirty="0"/>
              <a:t>tool to used for the duration of the assessment of the risk</a:t>
            </a:r>
            <a:r>
              <a:rPr lang="en-US" baseline="0" dirty="0"/>
              <a:t> level </a:t>
            </a:r>
            <a:r>
              <a:rPr lang="en-US" dirty="0"/>
              <a:t>of the new product launching project planning. This</a:t>
            </a:r>
            <a:r>
              <a:rPr lang="en-US" baseline="0" dirty="0"/>
              <a:t> is </a:t>
            </a:r>
            <a:r>
              <a:rPr lang="en-US" dirty="0"/>
              <a:t>used to recognize</a:t>
            </a:r>
            <a:r>
              <a:rPr lang="en-US" baseline="0" dirty="0"/>
              <a:t> and </a:t>
            </a:r>
            <a:r>
              <a:rPr lang="en-US" dirty="0"/>
              <a:t>detention the probability of the risk related to the project, along</a:t>
            </a:r>
            <a:r>
              <a:rPr lang="en-US" baseline="0" dirty="0"/>
              <a:t> with the </a:t>
            </a:r>
            <a:r>
              <a:rPr lang="en-US" dirty="0"/>
              <a:t>evaluation of the</a:t>
            </a:r>
            <a:r>
              <a:rPr lang="en-US" baseline="0" dirty="0"/>
              <a:t> </a:t>
            </a:r>
            <a:r>
              <a:rPr lang="en-US" dirty="0"/>
              <a:t>potential injury or an interruption produced by the dangers. The</a:t>
            </a:r>
            <a:r>
              <a:rPr lang="en-US" baseline="0" dirty="0"/>
              <a:t> </a:t>
            </a:r>
            <a:r>
              <a:rPr lang="en-US" dirty="0"/>
              <a:t>risk assessment matrix</a:t>
            </a:r>
            <a:r>
              <a:rPr lang="en-US" baseline="0" dirty="0"/>
              <a:t> be the matrix which is been </a:t>
            </a:r>
            <a:r>
              <a:rPr lang="en-US" dirty="0"/>
              <a:t>used for the allocating of the</a:t>
            </a:r>
            <a:r>
              <a:rPr lang="en-US" baseline="0" dirty="0"/>
              <a:t> </a:t>
            </a:r>
            <a:r>
              <a:rPr lang="en-US" dirty="0"/>
              <a:t>risk scores for the risks which</a:t>
            </a:r>
            <a:r>
              <a:rPr lang="en-US" baseline="0" dirty="0"/>
              <a:t> the project </a:t>
            </a:r>
            <a:r>
              <a:rPr lang="en-US" dirty="0"/>
              <a:t>identify, based over</a:t>
            </a:r>
            <a:r>
              <a:rPr lang="en-US" baseline="0" dirty="0"/>
              <a:t> the </a:t>
            </a:r>
            <a:r>
              <a:rPr lang="en-US" dirty="0"/>
              <a:t>two intersecting influences: the probability</a:t>
            </a:r>
            <a:r>
              <a:rPr lang="en-US" baseline="0" dirty="0"/>
              <a:t> </a:t>
            </a:r>
            <a:r>
              <a:rPr lang="en-US" dirty="0"/>
              <a:t>of the</a:t>
            </a:r>
            <a:r>
              <a:rPr lang="en-US" baseline="0" dirty="0"/>
              <a:t> </a:t>
            </a:r>
            <a:r>
              <a:rPr lang="en-US" dirty="0"/>
              <a:t>security risk- based happening , and the significance to the</a:t>
            </a:r>
            <a:r>
              <a:rPr lang="en-US" baseline="0" dirty="0"/>
              <a:t> </a:t>
            </a:r>
            <a:r>
              <a:rPr lang="en-US" dirty="0"/>
              <a:t>asset if it prepared.</a:t>
            </a:r>
          </a:p>
        </p:txBody>
      </p:sp>
      <p:sp>
        <p:nvSpPr>
          <p:cNvPr id="4" name="Slide Number Placeholder 3"/>
          <p:cNvSpPr>
            <a:spLocks noGrp="1"/>
          </p:cNvSpPr>
          <p:nvPr>
            <p:ph type="sldNum" sz="quarter" idx="10"/>
          </p:nvPr>
        </p:nvSpPr>
        <p:spPr/>
        <p:txBody>
          <a:bodyPr/>
          <a:lstStyle/>
          <a:p>
            <a:fld id="{0B30D676-DFE9-44D3-910D-44DDFE4FE1D7}" type="slidenum">
              <a:rPr lang="en-US" smtClean="0"/>
              <a:t>10</a:t>
            </a:fld>
            <a:endParaRPr lang="en-US"/>
          </a:p>
        </p:txBody>
      </p:sp>
    </p:spTree>
    <p:extLst>
      <p:ext uri="{BB962C8B-B14F-4D97-AF65-F5344CB8AC3E}">
        <p14:creationId xmlns:p14="http://schemas.microsoft.com/office/powerpoint/2010/main" val="327232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PPT has includes about the following topics into the slides</a:t>
            </a:r>
            <a:r>
              <a:rPr lang="en-US" baseline="0" dirty="0"/>
              <a:t> </a:t>
            </a:r>
            <a:r>
              <a:rPr lang="en-US" dirty="0"/>
              <a:t> </a:t>
            </a:r>
            <a:r>
              <a:rPr lang="en-US" sz="1200" b="0" i="0" kern="1200" dirty="0">
                <a:solidFill>
                  <a:schemeClr val="tx1"/>
                </a:solidFill>
                <a:effectLst/>
                <a:latin typeface="+mn-lt"/>
                <a:ea typeface="+mn-ea"/>
                <a:cs typeface="+mn-cs"/>
              </a:rPr>
              <a:t>A basic project outline / description / scope based on your project,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Stakeholder analysis,</a:t>
            </a:r>
            <a:r>
              <a:rPr lang="en-US" sz="1200" b="0" i="0" kern="1200" baseline="0" dirty="0">
                <a:solidFill>
                  <a:schemeClr val="tx1"/>
                </a:solidFill>
                <a:effectLst/>
                <a:latin typeface="+mn-lt"/>
                <a:ea typeface="+mn-ea"/>
                <a:cs typeface="+mn-cs"/>
              </a:rPr>
              <a:t> the </a:t>
            </a:r>
            <a:r>
              <a:rPr lang="en-US" sz="1200" b="0" i="0" kern="1200" dirty="0">
                <a:solidFill>
                  <a:schemeClr val="tx1"/>
                </a:solidFill>
                <a:effectLst/>
                <a:latin typeface="+mn-lt"/>
                <a:ea typeface="+mn-ea"/>
                <a:cs typeface="+mn-cs"/>
              </a:rPr>
              <a:t>typical Work Breakdown Structure (WBS),</a:t>
            </a:r>
            <a:r>
              <a:rPr lang="en-US" sz="1200" b="0" i="0" kern="1200" baseline="0" dirty="0">
                <a:solidFill>
                  <a:schemeClr val="tx1"/>
                </a:solidFill>
                <a:effectLst/>
                <a:latin typeface="+mn-lt"/>
                <a:ea typeface="+mn-ea"/>
                <a:cs typeface="+mn-cs"/>
              </a:rPr>
              <a:t> the </a:t>
            </a:r>
            <a:r>
              <a:rPr lang="en-US" sz="1200" b="0" i="0" kern="1200" dirty="0">
                <a:solidFill>
                  <a:schemeClr val="tx1"/>
                </a:solidFill>
                <a:effectLst/>
                <a:latin typeface="+mn-lt"/>
                <a:ea typeface="+mn-ea"/>
                <a:cs typeface="+mn-cs"/>
              </a:rPr>
              <a:t>decent draft of costs/resources use,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Consideration of resources (i.e., including your own time, even if the ‘perceived cost to you </a:t>
            </a:r>
            <a:br>
              <a:rPr lang="en-US" dirty="0"/>
            </a:br>
            <a:r>
              <a:rPr lang="en-US" sz="1200" b="0" i="0" kern="1200" dirty="0">
                <a:solidFill>
                  <a:schemeClr val="tx1"/>
                </a:solidFill>
                <a:effectLst/>
                <a:latin typeface="+mn-lt"/>
                <a:ea typeface="+mn-ea"/>
                <a:cs typeface="+mn-cs"/>
              </a:rPr>
              <a:t>is zero’),</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An outline Project Schedule / Gantt Chart,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 Risk Assessment </a:t>
            </a:r>
            <a:endParaRPr lang="en-US" dirty="0"/>
          </a:p>
        </p:txBody>
      </p:sp>
      <p:sp>
        <p:nvSpPr>
          <p:cNvPr id="4" name="Slide Number Placeholder 3"/>
          <p:cNvSpPr>
            <a:spLocks noGrp="1"/>
          </p:cNvSpPr>
          <p:nvPr>
            <p:ph type="sldNum" sz="quarter" idx="10"/>
          </p:nvPr>
        </p:nvSpPr>
        <p:spPr/>
        <p:txBody>
          <a:bodyPr/>
          <a:lstStyle/>
          <a:p>
            <a:fld id="{0B30D676-DFE9-44D3-910D-44DDFE4FE1D7}" type="slidenum">
              <a:rPr lang="en-US" smtClean="0"/>
              <a:t>11</a:t>
            </a:fld>
            <a:endParaRPr lang="en-US"/>
          </a:p>
        </p:txBody>
      </p:sp>
    </p:spTree>
    <p:extLst>
      <p:ext uri="{BB962C8B-B14F-4D97-AF65-F5344CB8AC3E}">
        <p14:creationId xmlns:p14="http://schemas.microsoft.com/office/powerpoint/2010/main" val="3423075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B30D676-DFE9-44D3-910D-44DDFE4FE1D7}" type="slidenum">
              <a:rPr lang="en-US" smtClean="0"/>
              <a:t>12</a:t>
            </a:fld>
            <a:endParaRPr lang="en-US"/>
          </a:p>
        </p:txBody>
      </p:sp>
    </p:spTree>
    <p:extLst>
      <p:ext uri="{BB962C8B-B14F-4D97-AF65-F5344CB8AC3E}">
        <p14:creationId xmlns:p14="http://schemas.microsoft.com/office/powerpoint/2010/main" val="125252203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EB3E13-B716-4D22-B3FB-A9F6B3E228D6}"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1804851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EB3E13-B716-4D22-B3FB-A9F6B3E228D6}"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97205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EB3E13-B716-4D22-B3FB-A9F6B3E228D6}"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545870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157449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EB3E13-B716-4D22-B3FB-A9F6B3E228D6}" type="datetimeFigureOut">
              <a:rPr lang="en-US" smtClean="0"/>
              <a:t>12/7/2021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280293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EB3E13-B716-4D22-B3FB-A9F6B3E228D6}"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997996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3EB3E13-B716-4D22-B3FB-A9F6B3E228D6}" type="datetimeFigureOut">
              <a:rPr lang="en-US" smtClean="0"/>
              <a:t>12/7/2021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208652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412992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032498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135238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1713646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F9CCAB9C-2399-49B5-9708-E4B6EA1669E0}"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2546728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EB3E13-B716-4D22-B3FB-A9F6B3E228D6}"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558101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3EB3E13-B716-4D22-B3FB-A9F6B3E228D6}"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2002058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3EB3E13-B716-4D22-B3FB-A9F6B3E228D6}"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1584324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EB3E13-B716-4D22-B3FB-A9F6B3E228D6}"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CCAB9C-2399-49B5-9708-E4B6EA1669E0}" type="slidenum">
              <a:rPr lang="en-US" smtClean="0"/>
              <a:t>‹#›</a:t>
            </a:fld>
            <a:endParaRPr lang="en-US"/>
          </a:p>
        </p:txBody>
      </p:sp>
    </p:spTree>
    <p:extLst>
      <p:ext uri="{BB962C8B-B14F-4D97-AF65-F5344CB8AC3E}">
        <p14:creationId xmlns:p14="http://schemas.microsoft.com/office/powerpoint/2010/main" val="352137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3EB3E13-B716-4D22-B3FB-A9F6B3E228D6}" type="datetimeFigureOut">
              <a:rPr lang="en-US" smtClean="0"/>
              <a:t>12/7/2021</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F9CCAB9C-2399-49B5-9708-E4B6EA1669E0}" type="slidenum">
              <a:rPr lang="en-US" smtClean="0"/>
              <a:t>‹#›</a:t>
            </a:fld>
            <a:endParaRPr lang="en-US"/>
          </a:p>
        </p:txBody>
      </p:sp>
    </p:spTree>
    <p:extLst>
      <p:ext uri="{BB962C8B-B14F-4D97-AF65-F5344CB8AC3E}">
        <p14:creationId xmlns:p14="http://schemas.microsoft.com/office/powerpoint/2010/main" val="4227248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3EB3E13-B716-4D22-B3FB-A9F6B3E228D6}" type="datetimeFigureOut">
              <a:rPr lang="en-US" smtClean="0"/>
              <a:t>12/7/2021</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F9CCAB9C-2399-49B5-9708-E4B6EA1669E0}" type="slidenum">
              <a:rPr lang="en-US" smtClean="0"/>
              <a:t>‹#›</a:t>
            </a:fld>
            <a:endParaRPr lang="en-US"/>
          </a:p>
        </p:txBody>
      </p:sp>
    </p:spTree>
    <p:extLst>
      <p:ext uri="{BB962C8B-B14F-4D97-AF65-F5344CB8AC3E}">
        <p14:creationId xmlns:p14="http://schemas.microsoft.com/office/powerpoint/2010/main" val="121920306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6825-0296-4BB8-AFA3-27313696D014}"/>
              </a:ext>
            </a:extLst>
          </p:cNvPr>
          <p:cNvSpPr>
            <a:spLocks noGrp="1"/>
          </p:cNvSpPr>
          <p:nvPr>
            <p:ph type="ctrTitle"/>
          </p:nvPr>
        </p:nvSpPr>
        <p:spPr>
          <a:xfrm>
            <a:off x="215153" y="2733709"/>
            <a:ext cx="8609303" cy="1373070"/>
          </a:xfrm>
        </p:spPr>
        <p:txBody>
          <a:bodyPr/>
          <a:lstStyle/>
          <a:p>
            <a:pPr algn="ctr"/>
            <a:r>
              <a:rPr lang="en-US" b="1" i="0" cap="all" dirty="0">
                <a:solidFill>
                  <a:srgbClr val="578EBE"/>
                </a:solidFill>
                <a:effectLst/>
                <a:latin typeface="Open Sans" panose="020B0606030504020204" pitchFamily="34" charset="0"/>
              </a:rPr>
              <a:t>BMSW 5104 MANAGING PROJECTS IN THE WORKPLACE</a:t>
            </a:r>
            <a:endParaRPr lang="en-US" dirty="0"/>
          </a:p>
        </p:txBody>
      </p:sp>
      <p:sp>
        <p:nvSpPr>
          <p:cNvPr id="3" name="Subtitle 2">
            <a:extLst>
              <a:ext uri="{FF2B5EF4-FFF2-40B4-BE49-F238E27FC236}">
                <a16:creationId xmlns:a16="http://schemas.microsoft.com/office/drawing/2014/main" id="{7956CA2E-740B-4A93-9449-230FB63E9BBC}"/>
              </a:ext>
            </a:extLst>
          </p:cNvPr>
          <p:cNvSpPr>
            <a:spLocks noGrp="1"/>
          </p:cNvSpPr>
          <p:nvPr>
            <p:ph type="subTitle" idx="1"/>
          </p:nvPr>
        </p:nvSpPr>
        <p:spPr/>
        <p:txBody>
          <a:bodyPr vert="horz" lIns="91440" tIns="45720" rIns="91440" bIns="45720" rtlCol="0" anchor="t">
            <a:normAutofit/>
          </a:bodyPr>
          <a:lstStyle/>
          <a:p>
            <a:pPr algn="l"/>
            <a:r>
              <a:rPr lang="en-US" dirty="0"/>
              <a:t>Student name: Maria Andrei</a:t>
            </a:r>
          </a:p>
          <a:p>
            <a:pPr algn="l"/>
            <a:r>
              <a:rPr lang="en-US" dirty="0"/>
              <a:t>Student id: 1906019</a:t>
            </a:r>
          </a:p>
        </p:txBody>
      </p:sp>
    </p:spTree>
    <p:extLst>
      <p:ext uri="{BB962C8B-B14F-4D97-AF65-F5344CB8AC3E}">
        <p14:creationId xmlns:p14="http://schemas.microsoft.com/office/powerpoint/2010/main" val="3267791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INTRODUCTION TO THE NEW PRODUCT LAUNCHING PROJECT </a:t>
            </a:r>
          </a:p>
        </p:txBody>
      </p:sp>
      <p:sp>
        <p:nvSpPr>
          <p:cNvPr id="3" name="Content Placeholder 2"/>
          <p:cNvSpPr>
            <a:spLocks noGrp="1"/>
          </p:cNvSpPr>
          <p:nvPr>
            <p:ph idx="1"/>
          </p:nvPr>
        </p:nvSpPr>
        <p:spPr/>
        <p:txBody>
          <a:bodyPr/>
          <a:lstStyle/>
          <a:p>
            <a:r>
              <a:rPr lang="en-US" dirty="0"/>
              <a:t>The slides include the </a:t>
            </a:r>
          </a:p>
          <a:p>
            <a:r>
              <a:rPr lang="en-US" dirty="0"/>
              <a:t>Scope of the project </a:t>
            </a:r>
          </a:p>
          <a:p>
            <a:r>
              <a:rPr lang="en-US" dirty="0"/>
              <a:t>The WBD for the project </a:t>
            </a:r>
          </a:p>
          <a:p>
            <a:r>
              <a:rPr lang="en-US" dirty="0"/>
              <a:t>Gantt chart </a:t>
            </a:r>
          </a:p>
          <a:p>
            <a:r>
              <a:rPr lang="en-US" dirty="0"/>
              <a:t>The Risk assessment </a:t>
            </a:r>
          </a:p>
          <a:p>
            <a:r>
              <a:rPr lang="en-US" dirty="0"/>
              <a:t>The consideration of the resources </a:t>
            </a:r>
          </a:p>
        </p:txBody>
      </p:sp>
    </p:spTree>
    <p:extLst>
      <p:ext uri="{BB962C8B-B14F-4D97-AF65-F5344CB8AC3E}">
        <p14:creationId xmlns:p14="http://schemas.microsoft.com/office/powerpoint/2010/main" val="3729281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dirty="0"/>
              <a:t>THE SCOPE OF THE PROJECT</a:t>
            </a:r>
          </a:p>
        </p:txBody>
      </p:sp>
      <p:sp>
        <p:nvSpPr>
          <p:cNvPr id="4" name="Content Placeholder 3"/>
          <p:cNvSpPr>
            <a:spLocks noGrp="1"/>
          </p:cNvSpPr>
          <p:nvPr>
            <p:ph idx="1"/>
          </p:nvPr>
        </p:nvSpPr>
        <p:spPr/>
        <p:txBody>
          <a:bodyPr/>
          <a:lstStyle/>
          <a:p>
            <a:pPr marL="0" indent="0">
              <a:buNone/>
            </a:pPr>
            <a:r>
              <a:rPr lang="en-US" dirty="0"/>
              <a:t>The scope of the project include </a:t>
            </a:r>
          </a:p>
          <a:p>
            <a:r>
              <a:rPr lang="en-US" dirty="0"/>
              <a:t>Determine the goal of te project</a:t>
            </a:r>
          </a:p>
          <a:p>
            <a:r>
              <a:rPr lang="en-US" dirty="0"/>
              <a:t>Define the deliverables </a:t>
            </a:r>
          </a:p>
          <a:p>
            <a:r>
              <a:rPr lang="en-US" dirty="0"/>
              <a:t>Defining the cost of the project </a:t>
            </a:r>
          </a:p>
          <a:p>
            <a:r>
              <a:rPr lang="en-US" dirty="0"/>
              <a:t>Determine the delivery date or the </a:t>
            </a:r>
          </a:p>
          <a:p>
            <a:pPr marL="0" indent="0">
              <a:buNone/>
            </a:pPr>
            <a:r>
              <a:rPr lang="en-US" dirty="0"/>
              <a:t>   deadline of the project</a:t>
            </a:r>
          </a:p>
          <a:p>
            <a:endParaRPr lang="en-US" dirty="0"/>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8424" y="2336873"/>
            <a:ext cx="6203576" cy="4087639"/>
          </a:xfrm>
          <a:prstGeom prst="rect">
            <a:avLst/>
          </a:prstGeom>
        </p:spPr>
      </p:pic>
    </p:spTree>
    <p:extLst>
      <p:ext uri="{BB962C8B-B14F-4D97-AF65-F5344CB8AC3E}">
        <p14:creationId xmlns:p14="http://schemas.microsoft.com/office/powerpoint/2010/main" val="3017460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ANALYSIS OF THE STAKEHOLDERS OF THE PROJECT </a:t>
            </a:r>
          </a:p>
        </p:txBody>
      </p:sp>
      <p:sp>
        <p:nvSpPr>
          <p:cNvPr id="3" name="Content Placeholder 2"/>
          <p:cNvSpPr>
            <a:spLocks noGrp="1"/>
          </p:cNvSpPr>
          <p:nvPr>
            <p:ph idx="1"/>
          </p:nvPr>
        </p:nvSpPr>
        <p:spPr/>
        <p:txBody>
          <a:bodyPr>
            <a:normAutofit lnSpcReduction="10000"/>
          </a:bodyPr>
          <a:lstStyle/>
          <a:p>
            <a:pPr marL="0" indent="0">
              <a:buNone/>
            </a:pPr>
            <a:r>
              <a:rPr lang="en-US" dirty="0"/>
              <a:t>The analyzation of the project </a:t>
            </a:r>
          </a:p>
          <a:p>
            <a:r>
              <a:rPr lang="en-US" dirty="0"/>
              <a:t>Identity the stakeholders for </a:t>
            </a:r>
          </a:p>
          <a:p>
            <a:pPr marL="0" indent="0">
              <a:buNone/>
            </a:pPr>
            <a:r>
              <a:rPr lang="en-US" dirty="0"/>
              <a:t>   the project </a:t>
            </a:r>
          </a:p>
          <a:p>
            <a:r>
              <a:rPr lang="en-US" dirty="0"/>
              <a:t>Prioritize the stakeholders </a:t>
            </a:r>
          </a:p>
          <a:p>
            <a:pPr marL="0" indent="0">
              <a:buNone/>
            </a:pPr>
            <a:r>
              <a:rPr lang="en-US" dirty="0"/>
              <a:t>   on the basis of their interest </a:t>
            </a:r>
          </a:p>
          <a:p>
            <a:r>
              <a:rPr lang="en-US" dirty="0"/>
              <a:t>Understand the main stakeholders </a:t>
            </a:r>
          </a:p>
          <a:p>
            <a:pPr marL="0" indent="0">
              <a:buNone/>
            </a:pPr>
            <a:r>
              <a:rPr lang="en-US" dirty="0"/>
              <a:t>   of the project</a:t>
            </a:r>
          </a:p>
          <a:p>
            <a:pPr marL="0" indent="0">
              <a:buNone/>
            </a:pPr>
            <a:r>
              <a:rPr lang="en-US"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5341" y="2241055"/>
            <a:ext cx="6436659" cy="4303179"/>
          </a:xfrm>
          <a:prstGeom prst="rect">
            <a:avLst/>
          </a:prstGeom>
        </p:spPr>
      </p:pic>
    </p:spTree>
    <p:extLst>
      <p:ext uri="{BB962C8B-B14F-4D97-AF65-F5344CB8AC3E}">
        <p14:creationId xmlns:p14="http://schemas.microsoft.com/office/powerpoint/2010/main" val="1627371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011" y="717176"/>
            <a:ext cx="10043171" cy="1116990"/>
          </a:xfrm>
        </p:spPr>
        <p:txBody>
          <a:bodyPr>
            <a:normAutofit/>
          </a:bodyPr>
          <a:lstStyle/>
          <a:p>
            <a:pPr algn="r"/>
            <a:r>
              <a:rPr lang="en-US" dirty="0"/>
              <a:t>A TYPICAL WBS- WORK BREAKDOWN STRUCTURE FOR THE NEW PRODUCT LAUNCHING PROJECT </a:t>
            </a:r>
          </a:p>
        </p:txBody>
      </p:sp>
      <p:sp>
        <p:nvSpPr>
          <p:cNvPr id="3" name="Content Placeholder 2"/>
          <p:cNvSpPr>
            <a:spLocks noGrp="1"/>
          </p:cNvSpPr>
          <p:nvPr>
            <p:ph idx="1"/>
          </p:nvPr>
        </p:nvSpPr>
        <p:spPr/>
        <p:txBody>
          <a:bodyPr/>
          <a:lstStyle/>
          <a:p>
            <a:pPr marL="0" indent="0">
              <a:buNone/>
            </a:pPr>
            <a:r>
              <a:rPr lang="en-US" dirty="0"/>
              <a:t>The work break down structure </a:t>
            </a:r>
          </a:p>
          <a:p>
            <a:r>
              <a:rPr lang="en-US" dirty="0"/>
              <a:t>Estimation of the cost of the project </a:t>
            </a:r>
          </a:p>
          <a:p>
            <a:r>
              <a:rPr lang="en-US" dirty="0"/>
              <a:t>The time estimation about project </a:t>
            </a:r>
          </a:p>
          <a:p>
            <a:r>
              <a:rPr lang="en-US" dirty="0"/>
              <a:t>The prediction about the resource for </a:t>
            </a:r>
          </a:p>
          <a:p>
            <a:pPr marL="0" indent="0">
              <a:buNone/>
            </a:pPr>
            <a:r>
              <a:rPr lang="en-US" dirty="0"/>
              <a:t>   the project.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6732" y="2115670"/>
            <a:ext cx="5835268" cy="4450696"/>
          </a:xfrm>
          <a:prstGeom prst="rect">
            <a:avLst/>
          </a:prstGeom>
        </p:spPr>
      </p:pic>
    </p:spTree>
    <p:extLst>
      <p:ext uri="{BB962C8B-B14F-4D97-AF65-F5344CB8AC3E}">
        <p14:creationId xmlns:p14="http://schemas.microsoft.com/office/powerpoint/2010/main" val="731736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THE DRAFT OF THE RESOURCES PRACTICE IN THE NEW PRODUCT LAUNCHING PROJECT </a:t>
            </a:r>
          </a:p>
        </p:txBody>
      </p:sp>
      <p:sp>
        <p:nvSpPr>
          <p:cNvPr id="3" name="Content Placeholder 2"/>
          <p:cNvSpPr>
            <a:spLocks noGrp="1"/>
          </p:cNvSpPr>
          <p:nvPr>
            <p:ph idx="1"/>
          </p:nvPr>
        </p:nvSpPr>
        <p:spPr/>
        <p:txBody>
          <a:bodyPr>
            <a:normAutofit/>
          </a:bodyPr>
          <a:lstStyle/>
          <a:p>
            <a:endParaRPr lang="en-US" dirty="0"/>
          </a:p>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115671"/>
            <a:ext cx="12192000" cy="4428563"/>
          </a:xfrm>
          <a:prstGeom prst="rect">
            <a:avLst/>
          </a:prstGeom>
        </p:spPr>
      </p:pic>
    </p:spTree>
    <p:extLst>
      <p:ext uri="{BB962C8B-B14F-4D97-AF65-F5344CB8AC3E}">
        <p14:creationId xmlns:p14="http://schemas.microsoft.com/office/powerpoint/2010/main" val="4073161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CONTINUE </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The draft of the cost for the project </a:t>
            </a:r>
          </a:p>
          <a:p>
            <a:r>
              <a:rPr lang="en-US" dirty="0"/>
              <a:t>Determinate the cost needed for the </a:t>
            </a:r>
          </a:p>
          <a:p>
            <a:pPr marL="0" indent="0">
              <a:buNone/>
            </a:pPr>
            <a:r>
              <a:rPr lang="en-US" dirty="0"/>
              <a:t>   product launch </a:t>
            </a:r>
          </a:p>
          <a:p>
            <a:r>
              <a:rPr lang="en-US" dirty="0"/>
              <a:t>Match the correct resource with the </a:t>
            </a:r>
          </a:p>
          <a:p>
            <a:pPr marL="0" indent="0">
              <a:buNone/>
            </a:pPr>
            <a:r>
              <a:rPr lang="en-US" dirty="0"/>
              <a:t>   correct task </a:t>
            </a:r>
          </a:p>
          <a:p>
            <a:r>
              <a:rPr lang="en-US" dirty="0"/>
              <a:t>Budget the fixed amount of the time</a:t>
            </a:r>
          </a:p>
          <a:p>
            <a:r>
              <a:rPr lang="en-US" dirty="0"/>
              <a:t>Look out the process of the project </a:t>
            </a:r>
          </a:p>
          <a:p>
            <a:r>
              <a:rPr lang="en-US" dirty="0"/>
              <a:t>Scheduled the resources on the basis </a:t>
            </a:r>
          </a:p>
          <a:p>
            <a:pPr marL="0" indent="0">
              <a:buNone/>
            </a:pPr>
            <a:r>
              <a:rPr lang="en-US" dirty="0"/>
              <a:t>   of the availability of the project  </a:t>
            </a:r>
          </a:p>
          <a:p>
            <a:endParaRPr lang="en-US" dirty="0"/>
          </a:p>
        </p:txBody>
      </p:sp>
    </p:spTree>
    <p:extLst>
      <p:ext uri="{BB962C8B-B14F-4D97-AF65-F5344CB8AC3E}">
        <p14:creationId xmlns:p14="http://schemas.microsoft.com/office/powerpoint/2010/main" val="768208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320" y="1004047"/>
            <a:ext cx="9613861" cy="770965"/>
          </a:xfrm>
        </p:spPr>
        <p:txBody>
          <a:bodyPr>
            <a:normAutofit fontScale="90000"/>
          </a:bodyPr>
          <a:lstStyle/>
          <a:p>
            <a:pPr algn="r"/>
            <a:r>
              <a:rPr lang="en-US" dirty="0"/>
              <a:t>CONSIDERATION OF RESOURCES FOR THE NEW PRODUCT LAUNCHING PROJECT </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a:t>The resources for the new product launching project </a:t>
            </a:r>
          </a:p>
          <a:p>
            <a:r>
              <a:rPr lang="en-US" dirty="0"/>
              <a:t>The human resources </a:t>
            </a:r>
          </a:p>
          <a:p>
            <a:r>
              <a:rPr lang="en-US" dirty="0"/>
              <a:t>An accounting management </a:t>
            </a:r>
          </a:p>
          <a:p>
            <a:r>
              <a:rPr lang="en-US" dirty="0"/>
              <a:t>The Research and the development </a:t>
            </a:r>
          </a:p>
          <a:p>
            <a:r>
              <a:rPr lang="en-US" dirty="0"/>
              <a:t>The Legal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811590"/>
            <a:ext cx="6096000" cy="3686460"/>
          </a:xfrm>
          <a:prstGeom prst="rect">
            <a:avLst/>
          </a:prstGeom>
        </p:spPr>
      </p:pic>
    </p:spTree>
    <p:extLst>
      <p:ext uri="{BB962C8B-B14F-4D97-AF65-F5344CB8AC3E}">
        <p14:creationId xmlns:p14="http://schemas.microsoft.com/office/powerpoint/2010/main" val="107783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dirty="0"/>
              <a:t>AN OUTLINE GANTT CHART THE NEW PRODUCT LAUNCHING PROJECT </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a:t>The outline of the Gantt chart </a:t>
            </a:r>
          </a:p>
          <a:p>
            <a:r>
              <a:rPr lang="en-US" dirty="0"/>
              <a:t>Gantt chart helps to manage the time</a:t>
            </a:r>
          </a:p>
          <a:p>
            <a:r>
              <a:rPr lang="en-US" dirty="0"/>
              <a:t>It naturally shoe the status of the project </a:t>
            </a:r>
          </a:p>
          <a:p>
            <a:r>
              <a:rPr lang="en-US" dirty="0"/>
              <a:t>Upsurge in the  team to collaborate</a:t>
            </a:r>
          </a:p>
          <a:p>
            <a:r>
              <a:rPr lang="en-US" dirty="0"/>
              <a:t>It helps managers with resources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7671" y="2336873"/>
            <a:ext cx="5504329" cy="4009138"/>
          </a:xfrm>
          <a:prstGeom prst="rect">
            <a:avLst/>
          </a:prstGeom>
        </p:spPr>
      </p:pic>
    </p:spTree>
    <p:extLst>
      <p:ext uri="{BB962C8B-B14F-4D97-AF65-F5344CB8AC3E}">
        <p14:creationId xmlns:p14="http://schemas.microsoft.com/office/powerpoint/2010/main" val="137217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RISK ASSESSMENT THE NEW PRODUCT LAUNCHING PROJECT </a:t>
            </a:r>
          </a:p>
        </p:txBody>
      </p:sp>
      <p:sp>
        <p:nvSpPr>
          <p:cNvPr id="3" name="Content Placeholder 2"/>
          <p:cNvSpPr>
            <a:spLocks noGrp="1"/>
          </p:cNvSpPr>
          <p:nvPr>
            <p:ph idx="1"/>
          </p:nvPr>
        </p:nvSpPr>
        <p:spPr/>
        <p:txBody>
          <a:bodyPr/>
          <a:lstStyle/>
          <a:p>
            <a:pPr marL="0" indent="0">
              <a:buNone/>
            </a:pPr>
            <a:r>
              <a:rPr lang="en-US" dirty="0"/>
              <a:t>The risk assessment for the project </a:t>
            </a:r>
          </a:p>
          <a:p>
            <a:r>
              <a:rPr lang="en-US" dirty="0"/>
              <a:t>Helps to recognize the amount of valuation </a:t>
            </a:r>
          </a:p>
          <a:p>
            <a:r>
              <a:rPr lang="en-US" dirty="0"/>
              <a:t>Support to recognize the range of valuation method </a:t>
            </a:r>
          </a:p>
          <a:p>
            <a:r>
              <a:rPr lang="en-US" dirty="0"/>
              <a:t>Helps to develop the strategy for mitigation </a:t>
            </a:r>
          </a:p>
          <a:p>
            <a:pPr marL="0" indent="0">
              <a:buNone/>
            </a:pPr>
            <a:endParaRPr lang="en-US" dirty="0"/>
          </a:p>
        </p:txBody>
      </p:sp>
    </p:spTree>
    <p:extLst>
      <p:ext uri="{BB962C8B-B14F-4D97-AF65-F5344CB8AC3E}">
        <p14:creationId xmlns:p14="http://schemas.microsoft.com/office/powerpoint/2010/main" val="587993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CONCLUSION THE NEW PRODUCT LAUNCHING PROJECT </a:t>
            </a:r>
          </a:p>
        </p:txBody>
      </p:sp>
      <p:sp>
        <p:nvSpPr>
          <p:cNvPr id="3" name="Content Placeholder 2"/>
          <p:cNvSpPr>
            <a:spLocks noGrp="1"/>
          </p:cNvSpPr>
          <p:nvPr>
            <p:ph idx="1"/>
          </p:nvPr>
        </p:nvSpPr>
        <p:spPr/>
        <p:txBody>
          <a:bodyPr/>
          <a:lstStyle/>
          <a:p>
            <a:pPr marL="0" indent="0">
              <a:buNone/>
            </a:pPr>
            <a:r>
              <a:rPr lang="en-US" dirty="0"/>
              <a:t>The PPT talked about the </a:t>
            </a:r>
          </a:p>
          <a:p>
            <a:r>
              <a:rPr lang="en-US" dirty="0"/>
              <a:t>The project outline </a:t>
            </a:r>
          </a:p>
          <a:p>
            <a:r>
              <a:rPr lang="en-US" dirty="0"/>
              <a:t>Analysis of the project stakeholders </a:t>
            </a:r>
          </a:p>
          <a:p>
            <a:r>
              <a:rPr lang="en-US" dirty="0"/>
              <a:t>The work break down structure  </a:t>
            </a:r>
          </a:p>
        </p:txBody>
      </p:sp>
    </p:spTree>
    <p:extLst>
      <p:ext uri="{BB962C8B-B14F-4D97-AF65-F5344CB8AC3E}">
        <p14:creationId xmlns:p14="http://schemas.microsoft.com/office/powerpoint/2010/main" val="401651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a:t>REFERENCE </a:t>
            </a:r>
          </a:p>
        </p:txBody>
      </p:sp>
      <p:sp>
        <p:nvSpPr>
          <p:cNvPr id="3" name="Content Placeholder 2"/>
          <p:cNvSpPr>
            <a:spLocks noGrp="1"/>
          </p:cNvSpPr>
          <p:nvPr>
            <p:ph idx="1"/>
          </p:nvPr>
        </p:nvSpPr>
        <p:spPr/>
        <p:txBody>
          <a:bodyPr>
            <a:normAutofit fontScale="92500" lnSpcReduction="10000"/>
          </a:bodyPr>
          <a:lstStyle/>
          <a:p>
            <a:r>
              <a:rPr lang="en-US" dirty="0" err="1"/>
              <a:t>Voutilainen</a:t>
            </a:r>
            <a:r>
              <a:rPr lang="en-US" dirty="0"/>
              <a:t>, A., 2018. Analyzation of the Questionnaire on Arctic EIA: General Questions about EIA. </a:t>
            </a:r>
          </a:p>
          <a:p>
            <a:r>
              <a:rPr lang="en-US" dirty="0" err="1"/>
              <a:t>Burghate</a:t>
            </a:r>
            <a:r>
              <a:rPr lang="en-US" dirty="0"/>
              <a:t>, M., 2018. Work breakdown structure: Simplifying project management. </a:t>
            </a:r>
            <a:r>
              <a:rPr lang="en-US" i="1" dirty="0"/>
              <a:t>International Journal of Commerce and Management</a:t>
            </a:r>
            <a:r>
              <a:rPr lang="en-US" dirty="0"/>
              <a:t>, </a:t>
            </a:r>
            <a:r>
              <a:rPr lang="en-US" i="1" dirty="0"/>
              <a:t>3</a:t>
            </a:r>
            <a:r>
              <a:rPr lang="en-US" dirty="0"/>
              <a:t>(2), pp.453-461. https://www.ijcams.com/wp-content/uploads/2018/11/WBS-2.pdf</a:t>
            </a:r>
          </a:p>
          <a:p>
            <a:r>
              <a:rPr lang="en-US" dirty="0"/>
              <a:t>Sharon, A. and </a:t>
            </a:r>
            <a:r>
              <a:rPr lang="en-US" dirty="0" err="1"/>
              <a:t>Dori</a:t>
            </a:r>
            <a:r>
              <a:rPr lang="en-US" dirty="0"/>
              <a:t>, D., 2017. Model‐Based Project‐Product Lifecycle Management and Gantt Chart Models: A Comparative Study. </a:t>
            </a:r>
            <a:r>
              <a:rPr lang="en-US" i="1" dirty="0"/>
              <a:t>Systems engineering</a:t>
            </a:r>
            <a:r>
              <a:rPr lang="en-US" dirty="0"/>
              <a:t>, </a:t>
            </a:r>
            <a:r>
              <a:rPr lang="en-US" i="1" dirty="0"/>
              <a:t>20</a:t>
            </a:r>
            <a:r>
              <a:rPr lang="en-US" dirty="0"/>
              <a:t>(5), pp.447-466. file:///C:/Users/HP/Downloads/ProofAmiraSharonandDovDori-Model-BasedProject-ProductLifecycleManagementandGanttChartModels-AComparativeStudy.pdf</a:t>
            </a:r>
          </a:p>
        </p:txBody>
      </p:sp>
    </p:spTree>
    <p:extLst>
      <p:ext uri="{BB962C8B-B14F-4D97-AF65-F5344CB8AC3E}">
        <p14:creationId xmlns:p14="http://schemas.microsoft.com/office/powerpoint/2010/main" val="223571550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302</TotalTime>
  <Words>1474</Words>
  <Application>Microsoft Office PowerPoint</Application>
  <PresentationFormat>Widescreen</PresentationFormat>
  <Paragraphs>91</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Berlin</vt:lpstr>
      <vt:lpstr>BMSW 5104 MANAGING PROJECTS IN THE WORKPLACE</vt:lpstr>
      <vt:lpstr>INTRODUCTION TO THE NEW PRODUCT LAUNCHING PROJECT </vt:lpstr>
      <vt:lpstr>THE SCOPE OF THE PROJECT</vt:lpstr>
      <vt:lpstr>ANALYSIS OF THE STAKEHOLDERS OF THE PROJECT </vt:lpstr>
      <vt:lpstr>A TYPICAL WBS- WORK BREAKDOWN STRUCTURE FOR THE NEW PRODUCT LAUNCHING PROJECT </vt:lpstr>
      <vt:lpstr>THE DRAFT OF THE RESOURCES PRACTICE IN THE NEW PRODUCT LAUNCHING PROJECT </vt:lpstr>
      <vt:lpstr>CONTINUE </vt:lpstr>
      <vt:lpstr>CONSIDERATION OF RESOURCES FOR THE NEW PRODUCT LAUNCHING PROJECT  </vt:lpstr>
      <vt:lpstr>AN OUTLINE GANTT CHART THE NEW PRODUCT LAUNCHING PROJECT  </vt:lpstr>
      <vt:lpstr>RISK ASSESSMENT THE NEW PRODUCT LAUNCHING PROJECT </vt:lpstr>
      <vt:lpstr>CONCLUSION THE NEW PRODUCT LAUNCHING PROJECT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329</cp:revision>
  <dcterms:created xsi:type="dcterms:W3CDTF">2021-12-06T05:18:53Z</dcterms:created>
  <dcterms:modified xsi:type="dcterms:W3CDTF">2021-12-07T15:47:02Z</dcterms:modified>
</cp:coreProperties>
</file>