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sldIdLst>
    <p:sldId id="256" r:id="rId5"/>
    <p:sldId id="279" r:id="rId6"/>
    <p:sldId id="441" r:id="rId7"/>
    <p:sldId id="454" r:id="rId8"/>
    <p:sldId id="303" r:id="rId9"/>
    <p:sldId id="453" r:id="rId10"/>
    <p:sldId id="455" r:id="rId11"/>
    <p:sldId id="274" r:id="rId12"/>
    <p:sldId id="432" r:id="rId13"/>
    <p:sldId id="433" r:id="rId14"/>
    <p:sldId id="451" r:id="rId15"/>
    <p:sldId id="435" r:id="rId16"/>
    <p:sldId id="445" r:id="rId17"/>
    <p:sldId id="444" r:id="rId18"/>
    <p:sldId id="443" r:id="rId19"/>
    <p:sldId id="449" r:id="rId20"/>
    <p:sldId id="258" r:id="rId21"/>
    <p:sldId id="376" r:id="rId22"/>
    <p:sldId id="338" r:id="rId23"/>
    <p:sldId id="341" r:id="rId24"/>
    <p:sldId id="363" r:id="rId25"/>
    <p:sldId id="458" r:id="rId26"/>
    <p:sldId id="456" r:id="rId27"/>
    <p:sldId id="457" r:id="rId28"/>
    <p:sldId id="446" r:id="rId29"/>
    <p:sldId id="336" r:id="rId30"/>
    <p:sldId id="448" r:id="rId31"/>
    <p:sldId id="323" r:id="rId32"/>
    <p:sldId id="259" r:id="rId33"/>
    <p:sldId id="322" r:id="rId34"/>
    <p:sldId id="25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293414-615F-4E35-8641-48B1415369F6}" v="13" dt="2024-10-23T09:48:38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6395" autoAdjust="0"/>
  </p:normalViewPr>
  <p:slideViewPr>
    <p:cSldViewPr snapToGrid="0" showGuides="1">
      <p:cViewPr varScale="1">
        <p:scale>
          <a:sx n="87" d="100"/>
          <a:sy n="87" d="100"/>
        </p:scale>
        <p:origin x="51" y="16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46293414-615F-4E35-8641-48B1415369F6}"/>
    <pc:docChg chg="custSel addSld delSld modSld">
      <pc:chgData name="Lisa Ellis" userId="1e3b8b31-18a3-40b3-8e12-8230c5071370" providerId="ADAL" clId="{46293414-615F-4E35-8641-48B1415369F6}" dt="2024-10-23T10:38:08.992" v="523" actId="1076"/>
      <pc:docMkLst>
        <pc:docMk/>
      </pc:docMkLst>
      <pc:sldChg chg="modSp mod">
        <pc:chgData name="Lisa Ellis" userId="1e3b8b31-18a3-40b3-8e12-8230c5071370" providerId="ADAL" clId="{46293414-615F-4E35-8641-48B1415369F6}" dt="2024-10-23T09:21:13.918" v="4" actId="20577"/>
        <pc:sldMkLst>
          <pc:docMk/>
          <pc:sldMk cId="3799625505" sldId="256"/>
        </pc:sldMkLst>
        <pc:spChg chg="mod">
          <ac:chgData name="Lisa Ellis" userId="1e3b8b31-18a3-40b3-8e12-8230c5071370" providerId="ADAL" clId="{46293414-615F-4E35-8641-48B1415369F6}" dt="2024-10-23T09:21:13.918" v="4" actId="20577"/>
          <ac:spMkLst>
            <pc:docMk/>
            <pc:sldMk cId="3799625505" sldId="256"/>
            <ac:spMk id="3" creationId="{00000000-0000-0000-0000-000000000000}"/>
          </ac:spMkLst>
        </pc:spChg>
      </pc:sldChg>
      <pc:sldChg chg="modSp mod">
        <pc:chgData name="Lisa Ellis" userId="1e3b8b31-18a3-40b3-8e12-8230c5071370" providerId="ADAL" clId="{46293414-615F-4E35-8641-48B1415369F6}" dt="2024-10-23T09:52:25.446" v="505" actId="5793"/>
        <pc:sldMkLst>
          <pc:docMk/>
          <pc:sldMk cId="1805027631" sldId="336"/>
        </pc:sldMkLst>
        <pc:spChg chg="mod">
          <ac:chgData name="Lisa Ellis" userId="1e3b8b31-18a3-40b3-8e12-8230c5071370" providerId="ADAL" clId="{46293414-615F-4E35-8641-48B1415369F6}" dt="2024-10-23T09:52:25.446" v="505" actId="5793"/>
          <ac:spMkLst>
            <pc:docMk/>
            <pc:sldMk cId="1805027631" sldId="336"/>
            <ac:spMk id="11" creationId="{7F28702F-5816-2280-1F9B-81F8C5319859}"/>
          </ac:spMkLst>
        </pc:spChg>
      </pc:sldChg>
      <pc:sldChg chg="addSp delSp modSp mod">
        <pc:chgData name="Lisa Ellis" userId="1e3b8b31-18a3-40b3-8e12-8230c5071370" providerId="ADAL" clId="{46293414-615F-4E35-8641-48B1415369F6}" dt="2024-10-23T09:34:52.474" v="143" actId="1076"/>
        <pc:sldMkLst>
          <pc:docMk/>
          <pc:sldMk cId="1729552374" sldId="363"/>
        </pc:sldMkLst>
        <pc:spChg chg="mod">
          <ac:chgData name="Lisa Ellis" userId="1e3b8b31-18a3-40b3-8e12-8230c5071370" providerId="ADAL" clId="{46293414-615F-4E35-8641-48B1415369F6}" dt="2024-10-23T09:34:36.357" v="141" actId="20577"/>
          <ac:spMkLst>
            <pc:docMk/>
            <pc:sldMk cId="1729552374" sldId="363"/>
            <ac:spMk id="3" creationId="{FB06B31B-340F-4273-A225-11BBB7ACBB38}"/>
          </ac:spMkLst>
        </pc:spChg>
        <pc:picChg chg="del">
          <ac:chgData name="Lisa Ellis" userId="1e3b8b31-18a3-40b3-8e12-8230c5071370" providerId="ADAL" clId="{46293414-615F-4E35-8641-48B1415369F6}" dt="2024-10-23T09:32:47.905" v="108" actId="478"/>
          <ac:picMkLst>
            <pc:docMk/>
            <pc:sldMk cId="1729552374" sldId="363"/>
            <ac:picMk id="4" creationId="{05CF25F0-7B2A-24B5-53C4-9B713AFA21F1}"/>
          </ac:picMkLst>
        </pc:picChg>
        <pc:picChg chg="add mod">
          <ac:chgData name="Lisa Ellis" userId="1e3b8b31-18a3-40b3-8e12-8230c5071370" providerId="ADAL" clId="{46293414-615F-4E35-8641-48B1415369F6}" dt="2024-10-23T09:33:28.810" v="117" actId="339"/>
          <ac:picMkLst>
            <pc:docMk/>
            <pc:sldMk cId="1729552374" sldId="363"/>
            <ac:picMk id="5" creationId="{1E45C27B-A209-EBE6-20CB-A4D1DF06A75A}"/>
          </ac:picMkLst>
        </pc:picChg>
        <pc:picChg chg="del">
          <ac:chgData name="Lisa Ellis" userId="1e3b8b31-18a3-40b3-8e12-8230c5071370" providerId="ADAL" clId="{46293414-615F-4E35-8641-48B1415369F6}" dt="2024-10-23T09:32:49.765" v="109" actId="478"/>
          <ac:picMkLst>
            <pc:docMk/>
            <pc:sldMk cId="1729552374" sldId="363"/>
            <ac:picMk id="8" creationId="{F7786156-8B26-7D60-0C40-682606FC06E6}"/>
          </ac:picMkLst>
        </pc:picChg>
        <pc:picChg chg="add mod">
          <ac:chgData name="Lisa Ellis" userId="1e3b8b31-18a3-40b3-8e12-8230c5071370" providerId="ADAL" clId="{46293414-615F-4E35-8641-48B1415369F6}" dt="2024-10-23T09:34:52.474" v="143" actId="1076"/>
          <ac:picMkLst>
            <pc:docMk/>
            <pc:sldMk cId="1729552374" sldId="363"/>
            <ac:picMk id="9" creationId="{10AD1319-79F4-E81B-46E7-912741E8F6E8}"/>
          </ac:picMkLst>
        </pc:picChg>
      </pc:sldChg>
      <pc:sldChg chg="addSp delSp modSp mod">
        <pc:chgData name="Lisa Ellis" userId="1e3b8b31-18a3-40b3-8e12-8230c5071370" providerId="ADAL" clId="{46293414-615F-4E35-8641-48B1415369F6}" dt="2024-10-23T09:23:22.326" v="19" actId="1076"/>
        <pc:sldMkLst>
          <pc:docMk/>
          <pc:sldMk cId="3631409906" sldId="433"/>
        </pc:sldMkLst>
        <pc:spChg chg="mod ord">
          <ac:chgData name="Lisa Ellis" userId="1e3b8b31-18a3-40b3-8e12-8230c5071370" providerId="ADAL" clId="{46293414-615F-4E35-8641-48B1415369F6}" dt="2024-10-23T09:23:22.326" v="19" actId="1076"/>
          <ac:spMkLst>
            <pc:docMk/>
            <pc:sldMk cId="3631409906" sldId="433"/>
            <ac:spMk id="4" creationId="{A24E7E18-6E62-FB83-C0D4-35611670BC53}"/>
          </ac:spMkLst>
        </pc:spChg>
        <pc:picChg chg="del mod">
          <ac:chgData name="Lisa Ellis" userId="1e3b8b31-18a3-40b3-8e12-8230c5071370" providerId="ADAL" clId="{46293414-615F-4E35-8641-48B1415369F6}" dt="2024-10-23T09:21:35.820" v="6" actId="478"/>
          <ac:picMkLst>
            <pc:docMk/>
            <pc:sldMk cId="3631409906" sldId="433"/>
            <ac:picMk id="3" creationId="{E0362409-0457-A984-AFE2-798A9969AB58}"/>
          </ac:picMkLst>
        </pc:picChg>
        <pc:picChg chg="add mod modCrop">
          <ac:chgData name="Lisa Ellis" userId="1e3b8b31-18a3-40b3-8e12-8230c5071370" providerId="ADAL" clId="{46293414-615F-4E35-8641-48B1415369F6}" dt="2024-10-23T09:23:04.192" v="17" actId="339"/>
          <ac:picMkLst>
            <pc:docMk/>
            <pc:sldMk cId="3631409906" sldId="433"/>
            <ac:picMk id="5" creationId="{46260F72-015B-6D90-B681-AF5AFD9BD21D}"/>
          </ac:picMkLst>
        </pc:picChg>
      </pc:sldChg>
      <pc:sldChg chg="delSp modSp mod">
        <pc:chgData name="Lisa Ellis" userId="1e3b8b31-18a3-40b3-8e12-8230c5071370" providerId="ADAL" clId="{46293414-615F-4E35-8641-48B1415369F6}" dt="2024-10-23T09:27:56.454" v="95" actId="1076"/>
        <pc:sldMkLst>
          <pc:docMk/>
          <pc:sldMk cId="3061407973" sldId="435"/>
        </pc:sldMkLst>
        <pc:spChg chg="mod">
          <ac:chgData name="Lisa Ellis" userId="1e3b8b31-18a3-40b3-8e12-8230c5071370" providerId="ADAL" clId="{46293414-615F-4E35-8641-48B1415369F6}" dt="2024-10-23T09:27:56.454" v="95" actId="1076"/>
          <ac:spMkLst>
            <pc:docMk/>
            <pc:sldMk cId="3061407973" sldId="435"/>
            <ac:spMk id="3" creationId="{50AE9559-C2B0-CFAC-B2AD-4EFABFFD5973}"/>
          </ac:spMkLst>
        </pc:spChg>
        <pc:spChg chg="del mod">
          <ac:chgData name="Lisa Ellis" userId="1e3b8b31-18a3-40b3-8e12-8230c5071370" providerId="ADAL" clId="{46293414-615F-4E35-8641-48B1415369F6}" dt="2024-10-23T09:24:21.373" v="31" actId="478"/>
          <ac:spMkLst>
            <pc:docMk/>
            <pc:sldMk cId="3061407973" sldId="435"/>
            <ac:spMk id="4" creationId="{53733F98-8320-7ECA-4480-4C477948782D}"/>
          </ac:spMkLst>
        </pc:spChg>
      </pc:sldChg>
      <pc:sldChg chg="addSp delSp modSp mod">
        <pc:chgData name="Lisa Ellis" userId="1e3b8b31-18a3-40b3-8e12-8230c5071370" providerId="ADAL" clId="{46293414-615F-4E35-8641-48B1415369F6}" dt="2024-10-23T09:30:12.211" v="106" actId="1076"/>
        <pc:sldMkLst>
          <pc:docMk/>
          <pc:sldMk cId="3766868976" sldId="443"/>
        </pc:sldMkLst>
        <pc:spChg chg="mod ord">
          <ac:chgData name="Lisa Ellis" userId="1e3b8b31-18a3-40b3-8e12-8230c5071370" providerId="ADAL" clId="{46293414-615F-4E35-8641-48B1415369F6}" dt="2024-10-23T09:30:12.211" v="106" actId="1076"/>
          <ac:spMkLst>
            <pc:docMk/>
            <pc:sldMk cId="3766868976" sldId="443"/>
            <ac:spMk id="7" creationId="{8439A619-D705-2E83-DA38-A1D78A8A76D1}"/>
          </ac:spMkLst>
        </pc:spChg>
        <pc:picChg chg="del">
          <ac:chgData name="Lisa Ellis" userId="1e3b8b31-18a3-40b3-8e12-8230c5071370" providerId="ADAL" clId="{46293414-615F-4E35-8641-48B1415369F6}" dt="2024-10-23T09:28:41.080" v="98" actId="478"/>
          <ac:picMkLst>
            <pc:docMk/>
            <pc:sldMk cId="3766868976" sldId="443"/>
            <ac:picMk id="4" creationId="{6B30D524-739F-542C-04EB-564B83504E39}"/>
          </ac:picMkLst>
        </pc:picChg>
        <pc:picChg chg="add mod">
          <ac:chgData name="Lisa Ellis" userId="1e3b8b31-18a3-40b3-8e12-8230c5071370" providerId="ADAL" clId="{46293414-615F-4E35-8641-48B1415369F6}" dt="2024-10-23T09:30:00.364" v="104" actId="339"/>
          <ac:picMkLst>
            <pc:docMk/>
            <pc:sldMk cId="3766868976" sldId="443"/>
            <ac:picMk id="5" creationId="{30C4EF22-01EE-D8B9-7F47-7FBD138F1964}"/>
          </ac:picMkLst>
        </pc:picChg>
      </pc:sldChg>
      <pc:sldChg chg="modSp mod">
        <pc:chgData name="Lisa Ellis" userId="1e3b8b31-18a3-40b3-8e12-8230c5071370" providerId="ADAL" clId="{46293414-615F-4E35-8641-48B1415369F6}" dt="2024-10-23T09:52:41.762" v="512" actId="27636"/>
        <pc:sldMkLst>
          <pc:docMk/>
          <pc:sldMk cId="1779384950" sldId="448"/>
        </pc:sldMkLst>
        <pc:spChg chg="mod">
          <ac:chgData name="Lisa Ellis" userId="1e3b8b31-18a3-40b3-8e12-8230c5071370" providerId="ADAL" clId="{46293414-615F-4E35-8641-48B1415369F6}" dt="2024-10-23T09:52:41.762" v="512" actId="27636"/>
          <ac:spMkLst>
            <pc:docMk/>
            <pc:sldMk cId="1779384950" sldId="448"/>
            <ac:spMk id="3" creationId="{50AE9559-C2B0-CFAC-B2AD-4EFABFFD5973}"/>
          </ac:spMkLst>
        </pc:spChg>
      </pc:sldChg>
      <pc:sldChg chg="modSp">
        <pc:chgData name="Lisa Ellis" userId="1e3b8b31-18a3-40b3-8e12-8230c5071370" providerId="ADAL" clId="{46293414-615F-4E35-8641-48B1415369F6}" dt="2024-10-23T09:28:04.102" v="96" actId="1076"/>
        <pc:sldMkLst>
          <pc:docMk/>
          <pc:sldMk cId="4247881247" sldId="451"/>
        </pc:sldMkLst>
        <pc:picChg chg="mod">
          <ac:chgData name="Lisa Ellis" userId="1e3b8b31-18a3-40b3-8e12-8230c5071370" providerId="ADAL" clId="{46293414-615F-4E35-8641-48B1415369F6}" dt="2024-10-23T09:28:04.102" v="96" actId="1076"/>
          <ac:picMkLst>
            <pc:docMk/>
            <pc:sldMk cId="4247881247" sldId="451"/>
            <ac:picMk id="1026" creationId="{E4FC813A-9A01-0E6B-19BC-F33EFDCB54DF}"/>
          </ac:picMkLst>
        </pc:picChg>
      </pc:sldChg>
      <pc:sldChg chg="del">
        <pc:chgData name="Lisa Ellis" userId="1e3b8b31-18a3-40b3-8e12-8230c5071370" providerId="ADAL" clId="{46293414-615F-4E35-8641-48B1415369F6}" dt="2024-10-23T09:30:48.305" v="107" actId="2696"/>
        <pc:sldMkLst>
          <pc:docMk/>
          <pc:sldMk cId="919643377" sldId="452"/>
        </pc:sldMkLst>
      </pc:sldChg>
      <pc:sldChg chg="addSp delSp modSp mod">
        <pc:chgData name="Lisa Ellis" userId="1e3b8b31-18a3-40b3-8e12-8230c5071370" providerId="ADAL" clId="{46293414-615F-4E35-8641-48B1415369F6}" dt="2024-10-23T09:43:50.474" v="360" actId="1076"/>
        <pc:sldMkLst>
          <pc:docMk/>
          <pc:sldMk cId="1167142021" sldId="456"/>
        </pc:sldMkLst>
        <pc:spChg chg="add del mod">
          <ac:chgData name="Lisa Ellis" userId="1e3b8b31-18a3-40b3-8e12-8230c5071370" providerId="ADAL" clId="{46293414-615F-4E35-8641-48B1415369F6}" dt="2024-10-23T09:36:57.069" v="319" actId="478"/>
          <ac:spMkLst>
            <pc:docMk/>
            <pc:sldMk cId="1167142021" sldId="456"/>
            <ac:spMk id="3" creationId="{348827D5-6A45-EC03-B395-880E726B8910}"/>
          </ac:spMkLst>
        </pc:spChg>
        <pc:spChg chg="mod ord">
          <ac:chgData name="Lisa Ellis" userId="1e3b8b31-18a3-40b3-8e12-8230c5071370" providerId="ADAL" clId="{46293414-615F-4E35-8641-48B1415369F6}" dt="2024-10-23T09:43:26.624" v="340" actId="14100"/>
          <ac:spMkLst>
            <pc:docMk/>
            <pc:sldMk cId="1167142021" sldId="456"/>
            <ac:spMk id="13" creationId="{28BD965B-D5E6-E877-C311-F33C16F6ECB2}"/>
          </ac:spMkLst>
        </pc:spChg>
        <pc:spChg chg="mod ord">
          <ac:chgData name="Lisa Ellis" userId="1e3b8b31-18a3-40b3-8e12-8230c5071370" providerId="ADAL" clId="{46293414-615F-4E35-8641-48B1415369F6}" dt="2024-10-23T09:42:48.358" v="333" actId="1076"/>
          <ac:spMkLst>
            <pc:docMk/>
            <pc:sldMk cId="1167142021" sldId="456"/>
            <ac:spMk id="14" creationId="{85E302C2-8B95-258A-1FA7-7EE50BDFF11F}"/>
          </ac:spMkLst>
        </pc:spChg>
        <pc:spChg chg="mod">
          <ac:chgData name="Lisa Ellis" userId="1e3b8b31-18a3-40b3-8e12-8230c5071370" providerId="ADAL" clId="{46293414-615F-4E35-8641-48B1415369F6}" dt="2024-10-23T09:43:50.474" v="360" actId="1076"/>
          <ac:spMkLst>
            <pc:docMk/>
            <pc:sldMk cId="1167142021" sldId="456"/>
            <ac:spMk id="15" creationId="{89CCAE5F-8614-866F-1239-F388144AF06B}"/>
          </ac:spMkLst>
        </pc:spChg>
        <pc:picChg chg="add mod">
          <ac:chgData name="Lisa Ellis" userId="1e3b8b31-18a3-40b3-8e12-8230c5071370" providerId="ADAL" clId="{46293414-615F-4E35-8641-48B1415369F6}" dt="2024-10-23T09:43:15.799" v="337" actId="1076"/>
          <ac:picMkLst>
            <pc:docMk/>
            <pc:sldMk cId="1167142021" sldId="456"/>
            <ac:picMk id="5" creationId="{9DCC9D4E-EA58-2B7E-D29E-B608C465D115}"/>
          </ac:picMkLst>
        </pc:picChg>
        <pc:picChg chg="del">
          <ac:chgData name="Lisa Ellis" userId="1e3b8b31-18a3-40b3-8e12-8230c5071370" providerId="ADAL" clId="{46293414-615F-4E35-8641-48B1415369F6}" dt="2024-10-23T09:36:53.680" v="318" actId="478"/>
          <ac:picMkLst>
            <pc:docMk/>
            <pc:sldMk cId="1167142021" sldId="456"/>
            <ac:picMk id="10" creationId="{9E881300-84FC-436C-AD2E-8AEBB42F79F9}"/>
          </ac:picMkLst>
        </pc:picChg>
      </pc:sldChg>
      <pc:sldChg chg="addSp modSp mod">
        <pc:chgData name="Lisa Ellis" userId="1e3b8b31-18a3-40b3-8e12-8230c5071370" providerId="ADAL" clId="{46293414-615F-4E35-8641-48B1415369F6}" dt="2024-10-23T09:48:50.598" v="501" actId="1076"/>
        <pc:sldMkLst>
          <pc:docMk/>
          <pc:sldMk cId="536689185" sldId="457"/>
        </pc:sldMkLst>
        <pc:spChg chg="mod">
          <ac:chgData name="Lisa Ellis" userId="1e3b8b31-18a3-40b3-8e12-8230c5071370" providerId="ADAL" clId="{46293414-615F-4E35-8641-48B1415369F6}" dt="2024-10-23T09:48:50.598" v="501" actId="1076"/>
          <ac:spMkLst>
            <pc:docMk/>
            <pc:sldMk cId="536689185" sldId="457"/>
            <ac:spMk id="3" creationId="{8FCD4D14-10BC-283F-02B9-A968623E32CB}"/>
          </ac:spMkLst>
        </pc:spChg>
        <pc:spChg chg="add mod">
          <ac:chgData name="Lisa Ellis" userId="1e3b8b31-18a3-40b3-8e12-8230c5071370" providerId="ADAL" clId="{46293414-615F-4E35-8641-48B1415369F6}" dt="2024-10-23T09:48:44.137" v="500" actId="1076"/>
          <ac:spMkLst>
            <pc:docMk/>
            <pc:sldMk cId="536689185" sldId="457"/>
            <ac:spMk id="5" creationId="{819F22A4-35C5-3CEB-D45C-CDED28AEEDF7}"/>
          </ac:spMkLst>
        </pc:spChg>
      </pc:sldChg>
      <pc:sldChg chg="addSp delSp modSp new mod modClrScheme chgLayout">
        <pc:chgData name="Lisa Ellis" userId="1e3b8b31-18a3-40b3-8e12-8230c5071370" providerId="ADAL" clId="{46293414-615F-4E35-8641-48B1415369F6}" dt="2024-10-23T10:38:08.992" v="523" actId="1076"/>
        <pc:sldMkLst>
          <pc:docMk/>
          <pc:sldMk cId="3931806078" sldId="458"/>
        </pc:sldMkLst>
        <pc:spChg chg="del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2" creationId="{92F18B1C-A940-499F-8A62-D077EBFE63EF}"/>
          </ac:spMkLst>
        </pc:spChg>
        <pc:spChg chg="del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3" creationId="{DA026DDE-60C6-AE2D-42AA-A8889FD5C1C2}"/>
          </ac:spMkLst>
        </pc:spChg>
        <pc:spChg chg="del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4" creationId="{1F5E9068-0505-A424-C06C-64CDB5196130}"/>
          </ac:spMkLst>
        </pc:spChg>
        <pc:spChg chg="del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5" creationId="{6F204AB6-13EC-3932-1C58-9E3D0AD0F49D}"/>
          </ac:spMkLst>
        </pc:spChg>
        <pc:spChg chg="del mod ord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6" creationId="{BA3A6E65-391C-A876-6935-8D8DF86C7F73}"/>
          </ac:spMkLst>
        </pc:spChg>
        <pc:spChg chg="add mod ord">
          <ac:chgData name="Lisa Ellis" userId="1e3b8b31-18a3-40b3-8e12-8230c5071370" providerId="ADAL" clId="{46293414-615F-4E35-8641-48B1415369F6}" dt="2024-10-23T10:37:39.749" v="514" actId="700"/>
          <ac:spMkLst>
            <pc:docMk/>
            <pc:sldMk cId="3931806078" sldId="458"/>
            <ac:spMk id="7" creationId="{C4BD0ECB-1948-2847-2213-AB808461AC55}"/>
          </ac:spMkLst>
        </pc:spChg>
        <pc:picChg chg="add del mod">
          <ac:chgData name="Lisa Ellis" userId="1e3b8b31-18a3-40b3-8e12-8230c5071370" providerId="ADAL" clId="{46293414-615F-4E35-8641-48B1415369F6}" dt="2024-10-23T10:37:52.527" v="518" actId="478"/>
          <ac:picMkLst>
            <pc:docMk/>
            <pc:sldMk cId="3931806078" sldId="458"/>
            <ac:picMk id="9" creationId="{9A908CB7-55D1-9311-6039-9CA0C21F73A8}"/>
          </ac:picMkLst>
        </pc:picChg>
        <pc:picChg chg="add mod">
          <ac:chgData name="Lisa Ellis" userId="1e3b8b31-18a3-40b3-8e12-8230c5071370" providerId="ADAL" clId="{46293414-615F-4E35-8641-48B1415369F6}" dt="2024-10-23T10:38:08.992" v="523" actId="1076"/>
          <ac:picMkLst>
            <pc:docMk/>
            <pc:sldMk cId="3931806078" sldId="458"/>
            <ac:picMk id="11" creationId="{D646603F-3FDB-4A9B-DB28-28FA8CE4800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9ECE8D-4792-4EEF-B294-B6F788482E2C}" type="doc">
      <dgm:prSet loTypeId="urn:microsoft.com/office/officeart/2009/3/layout/SubStepProcess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8A258F8A-D880-4653-9CEF-1C1B3432D47C}">
      <dgm:prSet phldrT="[Text]"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r>
            <a:rPr lang="en-GB" sz="24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gm:t>
    </dgm:pt>
    <dgm:pt modelId="{CDA9629F-2E9C-49A8-A484-97E5C63A3276}" type="parTrans" cxnId="{92BD2A97-1754-4822-9439-847162E6EF3F}">
      <dgm:prSet/>
      <dgm:spPr/>
      <dgm:t>
        <a:bodyPr/>
        <a:lstStyle/>
        <a:p>
          <a:endParaRPr lang="en-GB"/>
        </a:p>
      </dgm:t>
    </dgm:pt>
    <dgm:pt modelId="{23D807B9-FB37-4BBB-BFCF-CEF8F68EDBF5}" type="sibTrans" cxnId="{92BD2A97-1754-4822-9439-847162E6EF3F}">
      <dgm:prSet/>
      <dgm:spPr/>
      <dgm:t>
        <a:bodyPr/>
        <a:lstStyle/>
        <a:p>
          <a:endParaRPr lang="en-GB"/>
        </a:p>
      </dgm:t>
    </dgm:pt>
    <dgm:pt modelId="{7A0E852D-4AB9-4380-9DD9-05FFFCE3852D}">
      <dgm:prSet phldrT="[Text]" custT="1"/>
      <dgm:spPr/>
      <dgm:t>
        <a:bodyPr/>
        <a:lstStyle/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gm:t>
    </dgm:pt>
    <dgm:pt modelId="{8C3B89FA-3C78-41A3-A784-F3A6685CE4AF}" type="parTrans" cxnId="{EDAB9CEB-17CC-4506-8077-D19B2114B987}">
      <dgm:prSet/>
      <dgm:spPr/>
      <dgm:t>
        <a:bodyPr/>
        <a:lstStyle/>
        <a:p>
          <a:endParaRPr lang="en-GB"/>
        </a:p>
      </dgm:t>
    </dgm:pt>
    <dgm:pt modelId="{21121EA1-4DA2-4A1D-A997-5BF55583D9E7}" type="sibTrans" cxnId="{EDAB9CEB-17CC-4506-8077-D19B2114B987}">
      <dgm:prSet/>
      <dgm:spPr/>
      <dgm:t>
        <a:bodyPr/>
        <a:lstStyle/>
        <a:p>
          <a:endParaRPr lang="en-GB"/>
        </a:p>
      </dgm:t>
    </dgm:pt>
    <dgm:pt modelId="{0B900B15-EF89-4FF1-A032-FD679E195D85}">
      <dgm:prSet phldrT="[Text]"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gm:t>
    </dgm:pt>
    <dgm:pt modelId="{580E5D49-D26F-4492-BDB7-4A4BC053BB52}" type="parTrans" cxnId="{40347ADD-D780-4737-BFA4-4DE04FB49181}">
      <dgm:prSet/>
      <dgm:spPr/>
      <dgm:t>
        <a:bodyPr/>
        <a:lstStyle/>
        <a:p>
          <a:endParaRPr lang="en-GB"/>
        </a:p>
      </dgm:t>
    </dgm:pt>
    <dgm:pt modelId="{D08DCC46-9E8C-4144-A2FD-4328BC7E943E}" type="sibTrans" cxnId="{40347ADD-D780-4737-BFA4-4DE04FB49181}">
      <dgm:prSet/>
      <dgm:spPr/>
      <dgm:t>
        <a:bodyPr/>
        <a:lstStyle/>
        <a:p>
          <a:endParaRPr lang="en-GB"/>
        </a:p>
      </dgm:t>
    </dgm:pt>
    <dgm:pt modelId="{246D93B6-CFE7-435A-B47F-3B32A5C69F88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gm:t>
    </dgm:pt>
    <dgm:pt modelId="{686F09D7-64B4-420F-A352-B22E66927D8C}" type="parTrans" cxnId="{C6EEE4AF-6B71-4272-B37B-AA61F7F16564}">
      <dgm:prSet/>
      <dgm:spPr/>
      <dgm:t>
        <a:bodyPr/>
        <a:lstStyle/>
        <a:p>
          <a:endParaRPr lang="en-GB"/>
        </a:p>
      </dgm:t>
    </dgm:pt>
    <dgm:pt modelId="{EAFE3990-C2FF-4040-9696-4D5CB08734E9}" type="sibTrans" cxnId="{C6EEE4AF-6B71-4272-B37B-AA61F7F16564}">
      <dgm:prSet/>
      <dgm:spPr/>
      <dgm:t>
        <a:bodyPr/>
        <a:lstStyle/>
        <a:p>
          <a:endParaRPr lang="en-GB"/>
        </a:p>
      </dgm:t>
    </dgm:pt>
    <dgm:pt modelId="{C263A446-4616-4FF7-B382-B4C7CC248AA2}">
      <dgm:prSet custT="1"/>
      <dgm:spPr/>
      <dgm:t>
        <a:bodyPr/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gm:t>
    </dgm:pt>
    <dgm:pt modelId="{08A4A35D-72E8-4141-AF48-08A755A52EDD}" type="parTrans" cxnId="{BA334EA0-C687-440A-9314-352A406B1484}">
      <dgm:prSet/>
      <dgm:spPr/>
      <dgm:t>
        <a:bodyPr/>
        <a:lstStyle/>
        <a:p>
          <a:endParaRPr lang="en-GB"/>
        </a:p>
      </dgm:t>
    </dgm:pt>
    <dgm:pt modelId="{6B1A77FC-5F7D-453E-B242-4FB3C3241BC0}" type="sibTrans" cxnId="{BA334EA0-C687-440A-9314-352A406B1484}">
      <dgm:prSet/>
      <dgm:spPr/>
      <dgm:t>
        <a:bodyPr/>
        <a:lstStyle/>
        <a:p>
          <a:endParaRPr lang="en-GB"/>
        </a:p>
      </dgm:t>
    </dgm:pt>
    <dgm:pt modelId="{527C241E-02FC-4AD0-9120-A08B240F6FE5}" type="pres">
      <dgm:prSet presAssocID="{4D9ECE8D-4792-4EEF-B294-B6F788482E2C}" presName="Name0" presStyleCnt="0">
        <dgm:presLayoutVars>
          <dgm:chMax val="7"/>
          <dgm:dir/>
          <dgm:animOne val="branch"/>
        </dgm:presLayoutVars>
      </dgm:prSet>
      <dgm:spPr/>
    </dgm:pt>
    <dgm:pt modelId="{B567F842-FBB9-4CDE-84CF-410FB160243E}" type="pres">
      <dgm:prSet presAssocID="{8A258F8A-D880-4653-9CEF-1C1B3432D47C}" presName="parTx1" presStyleLbl="node1" presStyleIdx="0" presStyleCnt="5"/>
      <dgm:spPr/>
    </dgm:pt>
    <dgm:pt modelId="{A96B0F53-E589-409F-BDF5-29B4407ABD0F}" type="pres">
      <dgm:prSet presAssocID="{7A0E852D-4AB9-4380-9DD9-05FFFCE3852D}" presName="parTx2" presStyleLbl="node1" presStyleIdx="1" presStyleCnt="5"/>
      <dgm:spPr/>
    </dgm:pt>
    <dgm:pt modelId="{7A1329A3-40D4-4C2B-9DC7-A56688BC2B68}" type="pres">
      <dgm:prSet presAssocID="{0B900B15-EF89-4FF1-A032-FD679E195D85}" presName="parTx3" presStyleLbl="node1" presStyleIdx="2" presStyleCnt="5"/>
      <dgm:spPr/>
    </dgm:pt>
    <dgm:pt modelId="{0F99F438-F4D8-4F2F-B39A-77170A582CA8}" type="pres">
      <dgm:prSet presAssocID="{246D93B6-CFE7-435A-B47F-3B32A5C69F88}" presName="parTx4" presStyleLbl="node1" presStyleIdx="3" presStyleCnt="5"/>
      <dgm:spPr/>
    </dgm:pt>
    <dgm:pt modelId="{42AF0823-CDCD-4B4A-94E1-B580A8DFC05C}" type="pres">
      <dgm:prSet presAssocID="{C263A446-4616-4FF7-B382-B4C7CC248AA2}" presName="parTx5" presStyleLbl="node1" presStyleIdx="4" presStyleCnt="5"/>
      <dgm:spPr/>
    </dgm:pt>
  </dgm:ptLst>
  <dgm:cxnLst>
    <dgm:cxn modelId="{B7A74408-C992-4BF5-9641-535B113390CC}" type="presOf" srcId="{8A258F8A-D880-4653-9CEF-1C1B3432D47C}" destId="{B567F842-FBB9-4CDE-84CF-410FB160243E}" srcOrd="0" destOrd="0" presId="urn:microsoft.com/office/officeart/2009/3/layout/SubStepProcess"/>
    <dgm:cxn modelId="{DA7A0954-E1E0-4B8B-B949-29D892FBCB33}" type="presOf" srcId="{246D93B6-CFE7-435A-B47F-3B32A5C69F88}" destId="{0F99F438-F4D8-4F2F-B39A-77170A582CA8}" srcOrd="0" destOrd="0" presId="urn:microsoft.com/office/officeart/2009/3/layout/SubStepProcess"/>
    <dgm:cxn modelId="{8E6C8A7E-59D2-4C8A-B187-93EBFA733845}" type="presOf" srcId="{4D9ECE8D-4792-4EEF-B294-B6F788482E2C}" destId="{527C241E-02FC-4AD0-9120-A08B240F6FE5}" srcOrd="0" destOrd="0" presId="urn:microsoft.com/office/officeart/2009/3/layout/SubStepProcess"/>
    <dgm:cxn modelId="{92BD2A97-1754-4822-9439-847162E6EF3F}" srcId="{4D9ECE8D-4792-4EEF-B294-B6F788482E2C}" destId="{8A258F8A-D880-4653-9CEF-1C1B3432D47C}" srcOrd="0" destOrd="0" parTransId="{CDA9629F-2E9C-49A8-A484-97E5C63A3276}" sibTransId="{23D807B9-FB37-4BBB-BFCF-CEF8F68EDBF5}"/>
    <dgm:cxn modelId="{BA334EA0-C687-440A-9314-352A406B1484}" srcId="{4D9ECE8D-4792-4EEF-B294-B6F788482E2C}" destId="{C263A446-4616-4FF7-B382-B4C7CC248AA2}" srcOrd="4" destOrd="0" parTransId="{08A4A35D-72E8-4141-AF48-08A755A52EDD}" sibTransId="{6B1A77FC-5F7D-453E-B242-4FB3C3241BC0}"/>
    <dgm:cxn modelId="{850948A5-698C-49C1-9C42-E714F4260D2F}" type="presOf" srcId="{0B900B15-EF89-4FF1-A032-FD679E195D85}" destId="{7A1329A3-40D4-4C2B-9DC7-A56688BC2B68}" srcOrd="0" destOrd="0" presId="urn:microsoft.com/office/officeart/2009/3/layout/SubStepProcess"/>
    <dgm:cxn modelId="{C6EEE4AF-6B71-4272-B37B-AA61F7F16564}" srcId="{4D9ECE8D-4792-4EEF-B294-B6F788482E2C}" destId="{246D93B6-CFE7-435A-B47F-3B32A5C69F88}" srcOrd="3" destOrd="0" parTransId="{686F09D7-64B4-420F-A352-B22E66927D8C}" sibTransId="{EAFE3990-C2FF-4040-9696-4D5CB08734E9}"/>
    <dgm:cxn modelId="{D5EF19B5-CA27-46B3-AF0B-B7F090C16EB4}" type="presOf" srcId="{C263A446-4616-4FF7-B382-B4C7CC248AA2}" destId="{42AF0823-CDCD-4B4A-94E1-B580A8DFC05C}" srcOrd="0" destOrd="0" presId="urn:microsoft.com/office/officeart/2009/3/layout/SubStepProcess"/>
    <dgm:cxn modelId="{C9C7AFCB-6DB0-47A8-8501-0AA15A9EB22F}" type="presOf" srcId="{7A0E852D-4AB9-4380-9DD9-05FFFCE3852D}" destId="{A96B0F53-E589-409F-BDF5-29B4407ABD0F}" srcOrd="0" destOrd="0" presId="urn:microsoft.com/office/officeart/2009/3/layout/SubStepProcess"/>
    <dgm:cxn modelId="{40347ADD-D780-4737-BFA4-4DE04FB49181}" srcId="{4D9ECE8D-4792-4EEF-B294-B6F788482E2C}" destId="{0B900B15-EF89-4FF1-A032-FD679E195D85}" srcOrd="2" destOrd="0" parTransId="{580E5D49-D26F-4492-BDB7-4A4BC053BB52}" sibTransId="{D08DCC46-9E8C-4144-A2FD-4328BC7E943E}"/>
    <dgm:cxn modelId="{EDAB9CEB-17CC-4506-8077-D19B2114B987}" srcId="{4D9ECE8D-4792-4EEF-B294-B6F788482E2C}" destId="{7A0E852D-4AB9-4380-9DD9-05FFFCE3852D}" srcOrd="1" destOrd="0" parTransId="{8C3B89FA-3C78-41A3-A784-F3A6685CE4AF}" sibTransId="{21121EA1-4DA2-4A1D-A997-5BF55583D9E7}"/>
    <dgm:cxn modelId="{B2495B39-3AAC-4F4B-A7AF-FC25E873EBA3}" type="presParOf" srcId="{527C241E-02FC-4AD0-9120-A08B240F6FE5}" destId="{B567F842-FBB9-4CDE-84CF-410FB160243E}" srcOrd="0" destOrd="0" presId="urn:microsoft.com/office/officeart/2009/3/layout/SubStepProcess"/>
    <dgm:cxn modelId="{92D956C2-644C-4568-B259-F3734763B3D8}" type="presParOf" srcId="{527C241E-02FC-4AD0-9120-A08B240F6FE5}" destId="{A96B0F53-E589-409F-BDF5-29B4407ABD0F}" srcOrd="1" destOrd="0" presId="urn:microsoft.com/office/officeart/2009/3/layout/SubStepProcess"/>
    <dgm:cxn modelId="{AC9C9C3F-E7F8-4B94-A867-25080E0C1004}" type="presParOf" srcId="{527C241E-02FC-4AD0-9120-A08B240F6FE5}" destId="{7A1329A3-40D4-4C2B-9DC7-A56688BC2B68}" srcOrd="2" destOrd="0" presId="urn:microsoft.com/office/officeart/2009/3/layout/SubStepProcess"/>
    <dgm:cxn modelId="{053C7958-C89B-44C6-8C95-E1EC9803A040}" type="presParOf" srcId="{527C241E-02FC-4AD0-9120-A08B240F6FE5}" destId="{0F99F438-F4D8-4F2F-B39A-77170A582CA8}" srcOrd="3" destOrd="0" presId="urn:microsoft.com/office/officeart/2009/3/layout/SubStepProcess"/>
    <dgm:cxn modelId="{DF245810-D925-4FF4-8776-17FA31B79EBD}" type="presParOf" srcId="{527C241E-02FC-4AD0-9120-A08B240F6FE5}" destId="{42AF0823-CDCD-4B4A-94E1-B580A8DFC05C}" srcOrd="4" destOrd="0" presId="urn:microsoft.com/office/officeart/2009/3/layout/SubStepProcess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7F842-FBB9-4CDE-84CF-410FB160243E}">
      <dsp:nvSpPr>
        <dsp:cNvPr id="0" name=""/>
        <dsp:cNvSpPr/>
      </dsp:nvSpPr>
      <dsp:spPr>
        <a:xfrm>
          <a:off x="1402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Books &amp;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cs typeface="Calibri" panose="020F0502020204030204" pitchFamily="34" charset="0"/>
            </a:rPr>
            <a:t>Ebooks</a:t>
          </a:r>
        </a:p>
      </dsp:txBody>
      <dsp:txXfrm>
        <a:off x="337822" y="915560"/>
        <a:ext cx="1624381" cy="1624381"/>
      </dsp:txXfrm>
    </dsp:sp>
    <dsp:sp modelId="{A96B0F53-E589-409F-BDF5-29B4407ABD0F}">
      <dsp:nvSpPr>
        <dsp:cNvPr id="0" name=""/>
        <dsp:cNvSpPr/>
      </dsp:nvSpPr>
      <dsp:spPr>
        <a:xfrm>
          <a:off x="2298624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Peer reviewed Journals</a:t>
          </a:r>
        </a:p>
      </dsp:txBody>
      <dsp:txXfrm>
        <a:off x="2635044" y="915560"/>
        <a:ext cx="1624381" cy="1624381"/>
      </dsp:txXfrm>
    </dsp:sp>
    <dsp:sp modelId="{7A1329A3-40D4-4C2B-9DC7-A56688BC2B68}">
      <dsp:nvSpPr>
        <dsp:cNvPr id="0" name=""/>
        <dsp:cNvSpPr/>
      </dsp:nvSpPr>
      <dsp:spPr>
        <a:xfrm>
          <a:off x="4595845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Legal information</a:t>
          </a:r>
        </a:p>
      </dsp:txBody>
      <dsp:txXfrm>
        <a:off x="4932265" y="915560"/>
        <a:ext cx="1624381" cy="1624381"/>
      </dsp:txXfrm>
    </dsp:sp>
    <dsp:sp modelId="{0F99F438-F4D8-4F2F-B39A-77170A582CA8}">
      <dsp:nvSpPr>
        <dsp:cNvPr id="0" name=""/>
        <dsp:cNvSpPr/>
      </dsp:nvSpPr>
      <dsp:spPr>
        <a:xfrm>
          <a:off x="6893067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Film, TV, &amp; Video</a:t>
          </a:r>
        </a:p>
      </dsp:txBody>
      <dsp:txXfrm>
        <a:off x="7229487" y="915560"/>
        <a:ext cx="1624381" cy="1624381"/>
      </dsp:txXfrm>
    </dsp:sp>
    <dsp:sp modelId="{42AF0823-CDCD-4B4A-94E1-B580A8DFC05C}">
      <dsp:nvSpPr>
        <dsp:cNvPr id="0" name=""/>
        <dsp:cNvSpPr/>
      </dsp:nvSpPr>
      <dsp:spPr>
        <a:xfrm>
          <a:off x="9190288" y="579140"/>
          <a:ext cx="2297221" cy="2297221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Statistical data</a:t>
          </a:r>
        </a:p>
      </dsp:txBody>
      <dsp:txXfrm>
        <a:off x="9526708" y="915560"/>
        <a:ext cx="1624381" cy="1624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395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319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484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AI to improve grammar, style, and clarity in writing.</a:t>
            </a:r>
          </a:p>
          <a:p>
            <a:r>
              <a:rPr lang="en-GB" dirty="0"/>
              <a:t>AI tools like </a:t>
            </a:r>
            <a:r>
              <a:rPr lang="en-GB" b="1" dirty="0"/>
              <a:t>ChatGPT</a:t>
            </a:r>
            <a:r>
              <a:rPr lang="en-GB" dirty="0"/>
              <a:t> can assist in generating ideas, drafting outlines, and providing writing prompts.</a:t>
            </a:r>
          </a:p>
          <a:p>
            <a:r>
              <a:rPr lang="en-GB" b="1" dirty="0"/>
              <a:t>There are Ethical Considerations to bear in mind: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Academic Integrity</a:t>
            </a:r>
            <a:r>
              <a:rPr lang="en-GB" dirty="0"/>
              <a:t>: Ensure the responsible use of AI, particularly in writing and research, to maintain academic honesty.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Critical Evaluation</a:t>
            </a:r>
            <a:r>
              <a:rPr lang="en-GB" dirty="0"/>
              <a:t>: Understand that AI suggestions should be critically evaluated rather than accepted at face value.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                                  properly acknowledge any content generated by AI, using correct citations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strike="sngStrike" dirty="0"/>
              <a:t>Check Permission </a:t>
            </a:r>
            <a:r>
              <a:rPr lang="en-GB" dirty="0"/>
              <a:t>– confirm with your tutor or assignment brief if AI G. AI use is allowed.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Effective Use – utilise AI tools effectively, critically, and ethically, adhering to good academic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Benefits – AI can assist with summaries, idea generation, feedback, improving grammar and style, and enhancing accessibility.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Limitations – Be mindful of AI’s limitations, including issues of accountability, potential inaccuracies, biases, unintentional plagiarism, and over-reliance on AI.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trike="sngStrike" dirty="0"/>
              <a:t>Acknowledge AI Contributions – properly acknowledge any content generated by AI, using correct citations.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03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D10D20E-4B4F-AF9F-E78C-014AB9C4FE0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85" y="3042458"/>
            <a:ext cx="5353667" cy="91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6E452A8-F88C-79F2-3345-4C7087F16F0F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418" y="6440136"/>
            <a:ext cx="1655344" cy="282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hwb.uwtsd.ac.uk/dashboard/student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uwtsd.ac.uk/librar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getting-started-guides" TargetMode="Externa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new.express.adobe.com/webpage/Hq1eFsKTCVmW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mod/page/view.php?id=475599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moodle.uwtsd.ac.uk/course/view.php?id=10912" TargetMode="Externa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discovery/search?vid=44WHELF_UWTSD:44WHELF_UWTSD_VU1&amp;lang=en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ra52dq/alma99100361956202421" TargetMode="External"/><Relationship Id="rId2" Type="http://schemas.openxmlformats.org/officeDocument/2006/relationships/hyperlink" Target="https://librarysearch.uwtsd.ac.uk/permalink/44WHELF_UWTSD/ra52dq/alma99100475802402421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discovery/dbsearch?query=contains,dbcategory,&amp;tab=jsearch_slot&amp;sortby=title&amp;vid=44WHELF_UWTSD:44WHELF_UWTSD_VU1&amp;lang=en&amp;offset=0&amp;databases=category,Institute%20of%20Management%20and%20Health%E2%94%80Law%20and%20criminal%20justice" TargetMode="External"/><Relationship Id="rId5" Type="http://schemas.openxmlformats.org/officeDocument/2006/relationships/image" Target="../media/image42.jpeg"/><Relationship Id="rId4" Type="http://schemas.openxmlformats.org/officeDocument/2006/relationships/hyperlink" Target="https://librarysearch.uwtsd.ac.uk/permalink/44WHELF_UWTSD/ra52dq/alma99100436002502421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hapgood.us/2019/06/19/sift-the-four-moves/" TargetMode="Externa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2WJN-U4j2_A?feature=oembed" TargetMode="External"/><Relationship Id="rId4" Type="http://schemas.openxmlformats.org/officeDocument/2006/relationships/image" Target="../media/image43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475600" TargetMode="External"/><Relationship Id="rId2" Type="http://schemas.openxmlformats.org/officeDocument/2006/relationships/hyperlink" Target="https://moodle.uwtsd.ac.uk/course/view.php?id=11455&amp;section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5" Type="http://schemas.openxmlformats.org/officeDocument/2006/relationships/hyperlink" Target="https://moodle.uwtsd.ac.uk/mod/page/view.php?id=475602" TargetMode="External"/><Relationship Id="rId4" Type="http://schemas.openxmlformats.org/officeDocument/2006/relationships/hyperlink" Target="https://moodle.uwtsd.ac.uk/mod/page/view.php?id=475601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helf-uwtsd.alma.exlibrisgroup.com/leganto/public/44WHELF_UWTSD/lists/7517844970002421?auth=SAML" TargetMode="External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moodle.uwtsd.ac.uk/course/view.php?id=11455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mailto:library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724190"/>
            <a:ext cx="5435249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Law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Lisa Ellis (IMH Librarian)</a:t>
            </a:r>
            <a:endParaRPr lang="en-US" dirty="0"/>
          </a:p>
          <a:p>
            <a:r>
              <a:rPr lang="en-GB" dirty="0">
                <a:latin typeface="Calibri"/>
                <a:ea typeface="Calibri"/>
                <a:cs typeface="Calibri"/>
              </a:rPr>
              <a:t>2024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822623"/>
            <a:ext cx="5446198" cy="2225400"/>
          </a:xfrm>
        </p:spPr>
        <p:txBody>
          <a:bodyPr/>
          <a:lstStyle/>
          <a:p>
            <a:r>
              <a:rPr lang="en-GB" dirty="0"/>
              <a:t>Finding &amp; Using Information</a:t>
            </a:r>
            <a:br>
              <a:rPr lang="en-GB" dirty="0"/>
            </a:br>
            <a:endParaRPr lang="en-GB" dirty="0"/>
          </a:p>
        </p:txBody>
      </p:sp>
      <p:pic>
        <p:nvPicPr>
          <p:cNvPr id="10" name="Picture Placeholder 9" descr="A library with tables and chairs">
            <a:extLst>
              <a:ext uri="{FF2B5EF4-FFF2-40B4-BE49-F238E27FC236}">
                <a16:creationId xmlns:a16="http://schemas.microsoft.com/office/drawing/2014/main" id="{1DC3134F-7F12-F649-7986-59D16D98D4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" b="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0385-681D-4C58-B214-B7B0A67A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Liaison Librarian</a:t>
            </a:r>
          </a:p>
        </p:txBody>
      </p:sp>
      <p:pic>
        <p:nvPicPr>
          <p:cNvPr id="4" name="Picture 4" descr="A picture containing wall, indoor, posing&#10;&#10;Description automatically generated">
            <a:extLst>
              <a:ext uri="{FF2B5EF4-FFF2-40B4-BE49-F238E27FC236}">
                <a16:creationId xmlns:a16="http://schemas.microsoft.com/office/drawing/2014/main" id="{708ADCEF-FBB6-4D0C-B5EE-B0E19377A3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8256215" y="1653878"/>
            <a:ext cx="3779423" cy="38895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6D30F-0DEA-47A8-BA92-C17EFEBAEB1E}"/>
              </a:ext>
            </a:extLst>
          </p:cNvPr>
          <p:cNvSpPr txBox="1"/>
          <p:nvPr/>
        </p:nvSpPr>
        <p:spPr>
          <a:xfrm>
            <a:off x="355700" y="1442604"/>
            <a:ext cx="5548403" cy="1323439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"/>
                <a:cs typeface="Arial"/>
              </a:rPr>
              <a:t>Lisa Ellis </a:t>
            </a:r>
          </a:p>
          <a:p>
            <a:r>
              <a:rPr lang="en-GB" sz="2400" dirty="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400" b="1" dirty="0">
                <a:latin typeface="Calibri"/>
                <a:cs typeface="Arial"/>
              </a:rPr>
              <a:t>Email:  </a:t>
            </a:r>
            <a:r>
              <a:rPr lang="en-GB" sz="2400" dirty="0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400" dirty="0">
              <a:latin typeface="Calibri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9E8C04-E35C-40C5-81B5-0458F5634362}"/>
              </a:ext>
            </a:extLst>
          </p:cNvPr>
          <p:cNvSpPr txBox="1"/>
          <p:nvPr/>
        </p:nvSpPr>
        <p:spPr>
          <a:xfrm>
            <a:off x="355700" y="3755652"/>
            <a:ext cx="7573530" cy="2215991"/>
          </a:xfrm>
          <a:prstGeom prst="rect">
            <a:avLst/>
          </a:prstGeom>
          <a:noFill/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+mn-lt"/>
              </a:rPr>
              <a:t>ONSITE: </a:t>
            </a:r>
            <a:r>
              <a:rPr lang="en-GB" sz="2400" b="1" dirty="0">
                <a:latin typeface="Calibri"/>
                <a:ea typeface="+mn-lt"/>
                <a:cs typeface="+mn-lt"/>
              </a:rPr>
              <a:t>Swansea Business Centre (SBC) / SA1 (Y </a:t>
            </a:r>
            <a:r>
              <a:rPr lang="en-GB" sz="2400" b="1" dirty="0" err="1">
                <a:latin typeface="Calibri"/>
                <a:ea typeface="+mn-lt"/>
                <a:cs typeface="+mn-lt"/>
              </a:rPr>
              <a:t>Fforwm</a:t>
            </a:r>
            <a:r>
              <a:rPr lang="en-GB" sz="2400" b="1" dirty="0">
                <a:latin typeface="Calibri"/>
                <a:ea typeface="+mn-lt"/>
                <a:cs typeface="+mn-lt"/>
              </a:rPr>
              <a:t>)</a:t>
            </a:r>
            <a:endParaRPr lang="en-US" dirty="0" err="1">
              <a:latin typeface="Calibri"/>
              <a:cs typeface="Calibri Light"/>
            </a:endParaRPr>
          </a:p>
          <a:p>
            <a:r>
              <a:rPr lang="en-US" sz="2400" dirty="0">
                <a:latin typeface="Calibri"/>
                <a:ea typeface="Calibri"/>
                <a:cs typeface="Calibri"/>
              </a:rPr>
              <a:t>          Monday (8:30-5)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Tuesday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r>
              <a:rPr lang="en-GB" sz="2400" dirty="0">
                <a:latin typeface="Calibri"/>
                <a:cs typeface="Calibri Light"/>
              </a:rPr>
              <a:t>Wednesday (8:30 -5)</a:t>
            </a:r>
            <a:endParaRPr lang="en-GB" sz="2400" dirty="0">
              <a:latin typeface="Calibri"/>
              <a:ea typeface="Calibri"/>
              <a:cs typeface="Calibri Light"/>
            </a:endParaRPr>
          </a:p>
          <a:p>
            <a:pPr lvl="3"/>
            <a:endParaRPr lang="en-GB" dirty="0">
              <a:cs typeface="Calibri Light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alibri"/>
                <a:cs typeface="Calibri Light"/>
              </a:rPr>
              <a:t>ONLINE:</a:t>
            </a:r>
            <a:r>
              <a:rPr lang="en-GB" sz="2400" b="1" dirty="0">
                <a:latin typeface="Calibri"/>
                <a:cs typeface="Calibri Light"/>
              </a:rPr>
              <a:t> </a:t>
            </a:r>
            <a:r>
              <a:rPr lang="en-GB" sz="2400" dirty="0">
                <a:latin typeface="Calibri"/>
                <a:cs typeface="Calibri Light"/>
              </a:rPr>
              <a:t>Monday to Friday, 9am - 4:30pm</a:t>
            </a:r>
            <a:endParaRPr lang="en-GB" sz="2400" dirty="0">
              <a:latin typeface="Calibri"/>
              <a:ea typeface="Calibri"/>
              <a:cs typeface="Calibri Light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795FB47-D6E2-7C50-8EDC-662BDFCF2546}"/>
              </a:ext>
            </a:extLst>
          </p:cNvPr>
          <p:cNvCxnSpPr/>
          <p:nvPr/>
        </p:nvCxnSpPr>
        <p:spPr>
          <a:xfrm>
            <a:off x="355700" y="3429000"/>
            <a:ext cx="719494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552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2C602-4DDD-DAE9-A7B9-8C09D356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0"/>
            <a:ext cx="10795518" cy="1003916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pic>
        <p:nvPicPr>
          <p:cNvPr id="6" name="Picture 5" descr="Woman arranging books">
            <a:extLst>
              <a:ext uri="{FF2B5EF4-FFF2-40B4-BE49-F238E27FC236}">
                <a16:creationId xmlns:a16="http://schemas.microsoft.com/office/drawing/2014/main" id="{DBFCBB89-39FE-7125-6456-757DFD6A671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013" y="1256200"/>
            <a:ext cx="7271987" cy="5027868"/>
          </a:xfrm>
          <a:prstGeom prst="rect">
            <a:avLst/>
          </a:prstGeom>
        </p:spPr>
      </p:pic>
      <p:sp>
        <p:nvSpPr>
          <p:cNvPr id="8" name="Flowchart: Off-page Connector 7">
            <a:extLst>
              <a:ext uri="{FF2B5EF4-FFF2-40B4-BE49-F238E27FC236}">
                <a16:creationId xmlns:a16="http://schemas.microsoft.com/office/drawing/2014/main" id="{5BAD87F3-3ECF-0401-6BCB-292E4E4DB248}"/>
              </a:ext>
            </a:extLst>
          </p:cNvPr>
          <p:cNvSpPr/>
          <p:nvPr/>
        </p:nvSpPr>
        <p:spPr>
          <a:xfrm>
            <a:off x="292963" y="1592263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introduction to the library resources, support and services.</a:t>
            </a:r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FC697E34-59CF-B1C4-515E-6A5D3B2C23D3}"/>
              </a:ext>
            </a:extLst>
          </p:cNvPr>
          <p:cNvSpPr/>
          <p:nvPr/>
        </p:nvSpPr>
        <p:spPr>
          <a:xfrm>
            <a:off x="292963" y="3127192"/>
            <a:ext cx="4385569" cy="1275224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your reading list.</a:t>
            </a:r>
          </a:p>
        </p:txBody>
      </p:sp>
      <p:sp>
        <p:nvSpPr>
          <p:cNvPr id="10" name="Flowchart: Off-page Connector 9">
            <a:extLst>
              <a:ext uri="{FF2B5EF4-FFF2-40B4-BE49-F238E27FC236}">
                <a16:creationId xmlns:a16="http://schemas.microsoft.com/office/drawing/2014/main" id="{BF37A31C-083F-3313-60B5-0C399CBD85BC}"/>
              </a:ext>
            </a:extLst>
          </p:cNvPr>
          <p:cNvSpPr/>
          <p:nvPr/>
        </p:nvSpPr>
        <p:spPr>
          <a:xfrm>
            <a:off x="292963" y="4713741"/>
            <a:ext cx="4385569" cy="1189909"/>
          </a:xfrm>
          <a:prstGeom prst="flowChartOffpageConnector">
            <a:avLst/>
          </a:prstGeom>
          <a:solidFill>
            <a:srgbClr val="F0F0F0"/>
          </a:solidFill>
          <a:ln w="19050">
            <a:solidFill>
              <a:schemeClr val="accent2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find and use the library catalogue. </a:t>
            </a:r>
          </a:p>
        </p:txBody>
      </p:sp>
    </p:spTree>
    <p:extLst>
      <p:ext uri="{BB962C8B-B14F-4D97-AF65-F5344CB8AC3E}">
        <p14:creationId xmlns:p14="http://schemas.microsoft.com/office/powerpoint/2010/main" val="317447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E116CAE-3BD8-D43C-B9D4-D6D6C5DC97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62" y="1711079"/>
            <a:ext cx="4984267" cy="299780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8A976F79-B466-B3E9-0E0C-D9EB4B25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My Library Account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A8E874-0D03-2AFD-3F7D-9C8B8D537E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964"/>
          <a:stretch/>
        </p:blipFill>
        <p:spPr>
          <a:xfrm>
            <a:off x="3806230" y="3721391"/>
            <a:ext cx="8097396" cy="247367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Arrow: Down 6">
            <a:extLst>
              <a:ext uri="{FF2B5EF4-FFF2-40B4-BE49-F238E27FC236}">
                <a16:creationId xmlns:a16="http://schemas.microsoft.com/office/drawing/2014/main" id="{E533CB99-2F5C-D282-23AD-48BFE08FF885}"/>
              </a:ext>
            </a:extLst>
          </p:cNvPr>
          <p:cNvSpPr/>
          <p:nvPr/>
        </p:nvSpPr>
        <p:spPr>
          <a:xfrm>
            <a:off x="10365026" y="3317377"/>
            <a:ext cx="936302" cy="1391509"/>
          </a:xfrm>
          <a:prstGeom prst="down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EE9AA5E-1ABD-AA13-1EDD-8F885F8037D0}"/>
              </a:ext>
            </a:extLst>
          </p:cNvPr>
          <p:cNvSpPr/>
          <p:nvPr/>
        </p:nvSpPr>
        <p:spPr>
          <a:xfrm>
            <a:off x="2754151" y="5207570"/>
            <a:ext cx="1393896" cy="914400"/>
          </a:xfrm>
          <a:prstGeom prst="rightArrow">
            <a:avLst/>
          </a:prstGeom>
          <a:solidFill>
            <a:schemeClr val="accent2"/>
          </a:solidFill>
          <a:ln w="3810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903363F3-B14B-69F9-DC80-82FED55DA975}"/>
              </a:ext>
            </a:extLst>
          </p:cNvPr>
          <p:cNvSpPr/>
          <p:nvPr/>
        </p:nvSpPr>
        <p:spPr>
          <a:xfrm>
            <a:off x="288374" y="3090301"/>
            <a:ext cx="1970358" cy="852495"/>
          </a:xfrm>
          <a:prstGeom prst="righ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DCEB87-5D9D-7500-EAD0-9E2B0682E65D}"/>
              </a:ext>
            </a:extLst>
          </p:cNvPr>
          <p:cNvSpPr txBox="1"/>
          <p:nvPr/>
        </p:nvSpPr>
        <p:spPr>
          <a:xfrm>
            <a:off x="5841282" y="1706092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1. Navigate to the student HWB page.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B0A7FB-088C-8499-B7F9-4A2D9B494F31}"/>
              </a:ext>
            </a:extLst>
          </p:cNvPr>
          <p:cNvSpPr txBox="1"/>
          <p:nvPr/>
        </p:nvSpPr>
        <p:spPr>
          <a:xfrm>
            <a:off x="5841282" y="2155984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2. Click My Library Account.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6EB72E-E6C2-430C-7936-C082C83737B4}"/>
              </a:ext>
            </a:extLst>
          </p:cNvPr>
          <p:cNvSpPr txBox="1"/>
          <p:nvPr/>
        </p:nvSpPr>
        <p:spPr>
          <a:xfrm>
            <a:off x="5841282" y="2567081"/>
            <a:ext cx="6062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3. Click Library Website Link.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98F535-758F-CB54-1B78-E5722F6FDE46}"/>
              </a:ext>
            </a:extLst>
          </p:cNvPr>
          <p:cNvSpPr txBox="1"/>
          <p:nvPr/>
        </p:nvSpPr>
        <p:spPr>
          <a:xfrm>
            <a:off x="497462" y="5694467"/>
            <a:ext cx="1249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HWB Link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6919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US" dirty="0"/>
              <a:t>Library Webpage</a:t>
            </a:r>
          </a:p>
        </p:txBody>
      </p:sp>
      <p:pic>
        <p:nvPicPr>
          <p:cNvPr id="3" name="Picture 2" descr="A screenshot of a website&#10;&#10;Description automatically generated">
            <a:extLst>
              <a:ext uri="{FF2B5EF4-FFF2-40B4-BE49-F238E27FC236}">
                <a16:creationId xmlns:a16="http://schemas.microsoft.com/office/drawing/2014/main" id="{4879F5A5-ABF6-53D0-B536-B2FF601F33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28" r="-1229" b="-1297"/>
          <a:stretch/>
        </p:blipFill>
        <p:spPr>
          <a:xfrm>
            <a:off x="6760322" y="2317436"/>
            <a:ext cx="4681597" cy="3945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2" name="Picture 1" descr="A person and person looking at a book&#10;&#10;Description automatically generated">
            <a:extLst>
              <a:ext uri="{FF2B5EF4-FFF2-40B4-BE49-F238E27FC236}">
                <a16:creationId xmlns:a16="http://schemas.microsoft.com/office/drawing/2014/main" id="{03C2D9C6-4E49-3935-1E90-F592B00923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46" r="23879" b="249"/>
          <a:stretch/>
        </p:blipFill>
        <p:spPr>
          <a:xfrm>
            <a:off x="1143084" y="1899697"/>
            <a:ext cx="4288596" cy="389451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8356074" y="1499587"/>
            <a:ext cx="149009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Web</a:t>
            </a:r>
            <a:r>
              <a:rPr lang="en-GB" sz="2000" b="1" kern="1200" dirty="0"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link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CC7743-7CB6-7D88-3E10-9704EAA6306A}"/>
              </a:ext>
            </a:extLst>
          </p:cNvPr>
          <p:cNvSpPr/>
          <p:nvPr/>
        </p:nvSpPr>
        <p:spPr>
          <a:xfrm>
            <a:off x="6760322" y="2656961"/>
            <a:ext cx="4681597" cy="60777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8E6B22B-605B-4AFC-919E-D022D6B92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US" dirty="0"/>
              <a:t>Library Intranet Homepage</a:t>
            </a:r>
          </a:p>
        </p:txBody>
      </p:sp>
      <p:pic>
        <p:nvPicPr>
          <p:cNvPr id="5" name="Picture 4" descr="A screenshot of a web page&#10;&#10;Description automatically generated">
            <a:extLst>
              <a:ext uri="{FF2B5EF4-FFF2-40B4-BE49-F238E27FC236}">
                <a16:creationId xmlns:a16="http://schemas.microsoft.com/office/drawing/2014/main" id="{93D85CA9-613F-1BBE-E945-49A3BA5D14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247"/>
          <a:stretch/>
        </p:blipFill>
        <p:spPr>
          <a:xfrm>
            <a:off x="6160330" y="1505750"/>
            <a:ext cx="5861335" cy="481125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14DE67-4DC5-35C3-991A-E07B7161CC42}"/>
              </a:ext>
            </a:extLst>
          </p:cNvPr>
          <p:cNvSpPr txBox="1"/>
          <p:nvPr/>
        </p:nvSpPr>
        <p:spPr>
          <a:xfrm>
            <a:off x="1643567" y="5664892"/>
            <a:ext cx="167228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Calibri "/>
                <a:ea typeface="Calibri Light"/>
                <a:cs typeface="Calibri Light"/>
                <a:hlinkClick r:id="rId3"/>
              </a:rPr>
              <a:t>Intranet link</a:t>
            </a:r>
            <a:endParaRPr lang="en-GB" sz="2000" b="1" dirty="0">
              <a:latin typeface="Calibri 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F28683-C399-C205-4335-DF0DF37755B0}"/>
              </a:ext>
            </a:extLst>
          </p:cNvPr>
          <p:cNvSpPr txBox="1"/>
          <p:nvPr/>
        </p:nvSpPr>
        <p:spPr>
          <a:xfrm>
            <a:off x="189963" y="1586678"/>
            <a:ext cx="38125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2"/>
                </a:solidFill>
                <a:latin typeface="Calibri "/>
                <a:cs typeface="Calibri Light"/>
              </a:rPr>
              <a:t>Links to support and further resources.</a:t>
            </a:r>
            <a:endParaRPr lang="en-GB" sz="3200" b="1" dirty="0">
              <a:solidFill>
                <a:schemeClr val="accent2"/>
              </a:solidFill>
              <a:latin typeface="Calibri 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2CED8A1-B2D0-45B9-87F5-7A625657DDE5}"/>
              </a:ext>
            </a:extLst>
          </p:cNvPr>
          <p:cNvSpPr/>
          <p:nvPr/>
        </p:nvSpPr>
        <p:spPr>
          <a:xfrm>
            <a:off x="9738360" y="1358537"/>
            <a:ext cx="2403565" cy="3174599"/>
          </a:xfrm>
          <a:prstGeom prst="rect">
            <a:avLst/>
          </a:prstGeom>
          <a:noFill/>
          <a:ln w="762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D32D27-8396-BABC-576E-B1EC2B8BF763}"/>
              </a:ext>
            </a:extLst>
          </p:cNvPr>
          <p:cNvSpPr/>
          <p:nvPr/>
        </p:nvSpPr>
        <p:spPr>
          <a:xfrm>
            <a:off x="6236537" y="5135970"/>
            <a:ext cx="5705417" cy="578201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person and person standing next to a sign&#10;&#10;Description automatically generated">
            <a:extLst>
              <a:ext uri="{FF2B5EF4-FFF2-40B4-BE49-F238E27FC236}">
                <a16:creationId xmlns:a16="http://schemas.microsoft.com/office/drawing/2014/main" id="{ACFA6DF2-F673-C051-1A89-D0E34C04A8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971" r="37122" b="1"/>
          <a:stretch/>
        </p:blipFill>
        <p:spPr>
          <a:xfrm>
            <a:off x="4568078" y="1586678"/>
            <a:ext cx="3691862" cy="303045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1F5E4D-96FA-2B82-CC0A-614ECCEEADC5}"/>
              </a:ext>
            </a:extLst>
          </p:cNvPr>
          <p:cNvSpPr txBox="1"/>
          <p:nvPr/>
        </p:nvSpPr>
        <p:spPr>
          <a:xfrm>
            <a:off x="420954" y="3564229"/>
            <a:ext cx="37584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must log in with your student credentials to access the intranet!</a:t>
            </a:r>
          </a:p>
        </p:txBody>
      </p:sp>
    </p:spTree>
    <p:extLst>
      <p:ext uri="{BB962C8B-B14F-4D97-AF65-F5344CB8AC3E}">
        <p14:creationId xmlns:p14="http://schemas.microsoft.com/office/powerpoint/2010/main" val="3621120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A3ACA-604E-7A2B-5DD7-F8500BEFE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 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5772D4-6B4A-9870-BA25-FDCC40B43F48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05451" y="1609254"/>
            <a:ext cx="10795000" cy="1068170"/>
          </a:xfr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6344426C-BBD1-759B-7C42-8017E282B07B}"/>
              </a:ext>
            </a:extLst>
          </p:cNvPr>
          <p:cNvSpPr/>
          <p:nvPr/>
        </p:nvSpPr>
        <p:spPr>
          <a:xfrm>
            <a:off x="10382923" y="1507958"/>
            <a:ext cx="1483054" cy="596824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7AB270-28F4-8A42-4FC8-8599ED893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531" y="2886648"/>
            <a:ext cx="3437559" cy="3329460"/>
          </a:xfrm>
          <a:prstGeom prst="rect">
            <a:avLst/>
          </a:prstGeom>
        </p:spPr>
      </p:pic>
      <p:sp>
        <p:nvSpPr>
          <p:cNvPr id="9" name="Arrow: Left 8">
            <a:extLst>
              <a:ext uri="{FF2B5EF4-FFF2-40B4-BE49-F238E27FC236}">
                <a16:creationId xmlns:a16="http://schemas.microsoft.com/office/drawing/2014/main" id="{D129EE20-65C9-2546-B757-10B920A5E98B}"/>
              </a:ext>
            </a:extLst>
          </p:cNvPr>
          <p:cNvSpPr/>
          <p:nvPr/>
        </p:nvSpPr>
        <p:spPr>
          <a:xfrm flipH="1">
            <a:off x="205451" y="5566497"/>
            <a:ext cx="1527843" cy="767860"/>
          </a:xfrm>
          <a:prstGeom prst="leftArrow">
            <a:avLst/>
          </a:prstGeom>
          <a:solidFill>
            <a:schemeClr val="accent2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8B5207-C203-38DC-A10C-64DAE5F355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7118" y="2886648"/>
            <a:ext cx="3822234" cy="332946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0ED2-D456-D39A-065B-DFD80ACD74BA}"/>
              </a:ext>
            </a:extLst>
          </p:cNvPr>
          <p:cNvSpPr txBox="1"/>
          <p:nvPr/>
        </p:nvSpPr>
        <p:spPr>
          <a:xfrm>
            <a:off x="4290333" y="3001440"/>
            <a:ext cx="33721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Click: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Current students.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B1517862-9969-5626-885A-AC868A29BB82}"/>
              </a:ext>
            </a:extLst>
          </p:cNvPr>
          <p:cNvSpPr/>
          <p:nvPr/>
        </p:nvSpPr>
        <p:spPr>
          <a:xfrm>
            <a:off x="6651879" y="5248746"/>
            <a:ext cx="1430916" cy="830997"/>
          </a:xfrm>
          <a:prstGeom prst="rightArrow">
            <a:avLst/>
          </a:prstGeom>
          <a:solidFill>
            <a:schemeClr val="accent2"/>
          </a:solidFill>
          <a:ln w="57150"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644B89A-F60F-8A2E-F0C6-17E19A016591}"/>
              </a:ext>
            </a:extLst>
          </p:cNvPr>
          <p:cNvSpPr txBox="1"/>
          <p:nvPr/>
        </p:nvSpPr>
        <p:spPr>
          <a:xfrm>
            <a:off x="4312058" y="4953931"/>
            <a:ext cx="31958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057A7D1-3E9A-C343-B62F-8F5786A97A8B}"/>
              </a:ext>
            </a:extLst>
          </p:cNvPr>
          <p:cNvSpPr txBox="1"/>
          <p:nvPr/>
        </p:nvSpPr>
        <p:spPr>
          <a:xfrm>
            <a:off x="4290334" y="3895830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Student Intranet.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4B04DAA-268F-3BC2-6CDB-C5467EED2F29}"/>
              </a:ext>
            </a:extLst>
          </p:cNvPr>
          <p:cNvSpPr txBox="1"/>
          <p:nvPr/>
        </p:nvSpPr>
        <p:spPr>
          <a:xfrm>
            <a:off x="4312058" y="4415587"/>
            <a:ext cx="3372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Quick Links</a:t>
            </a:r>
          </a:p>
        </p:txBody>
      </p:sp>
    </p:spTree>
    <p:extLst>
      <p:ext uri="{BB962C8B-B14F-4D97-AF65-F5344CB8AC3E}">
        <p14:creationId xmlns:p14="http://schemas.microsoft.com/office/powerpoint/2010/main" val="185554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Scroll and Explore...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1597" y="1813119"/>
            <a:ext cx="315830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Explore the options on the intranet homepage to find information on:</a:t>
            </a:r>
          </a:p>
          <a:p>
            <a:endParaRPr lang="en-GB" sz="2400" dirty="0">
              <a:latin typeface="Calibri 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Using our libraries.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Referencing.</a:t>
            </a:r>
            <a:endParaRPr lang="en-GB" dirty="0">
              <a:latin typeface="Calibri 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Academic and digital skills.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latin typeface="Calibri "/>
                <a:cs typeface="Calibri Light"/>
              </a:rPr>
              <a:t>Upcoming events, and lots more.</a:t>
            </a:r>
            <a:endParaRPr lang="en-GB" dirty="0">
              <a:latin typeface="Calibri "/>
              <a:cs typeface="Calibri Light"/>
            </a:endParaRPr>
          </a:p>
        </p:txBody>
      </p:sp>
      <p:pic>
        <p:nvPicPr>
          <p:cNvPr id="5" name="Content Placeholder 4" descr="A collage of people working on laptops&#10;&#10;Description automatically generated">
            <a:extLst>
              <a:ext uri="{FF2B5EF4-FFF2-40B4-BE49-F238E27FC236}">
                <a16:creationId xmlns:a16="http://schemas.microsoft.com/office/drawing/2014/main" id="{B8175862-F845-7626-8D33-E9364D87F29B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4511911" y="1939053"/>
            <a:ext cx="7631964" cy="3796317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3" name="Arrow: Up-Down 2">
            <a:extLst>
              <a:ext uri="{FF2B5EF4-FFF2-40B4-BE49-F238E27FC236}">
                <a16:creationId xmlns:a16="http://schemas.microsoft.com/office/drawing/2014/main" id="{9C7FFC38-23A0-DE64-403A-4840EB06BB28}"/>
              </a:ext>
            </a:extLst>
          </p:cNvPr>
          <p:cNvSpPr/>
          <p:nvPr/>
        </p:nvSpPr>
        <p:spPr>
          <a:xfrm>
            <a:off x="3778491" y="2102572"/>
            <a:ext cx="484632" cy="349619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13">
            <a:extLst>
              <a:ext uri="{FF2B5EF4-FFF2-40B4-BE49-F238E27FC236}">
                <a16:creationId xmlns:a16="http://schemas.microsoft.com/office/drawing/2014/main" id="{59A98E00-889C-D193-B9CF-5B0C9D353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55" y="1450995"/>
            <a:ext cx="6120244" cy="4709848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1BAD17E-AA1E-8D0C-8307-614348DA6214}"/>
              </a:ext>
            </a:extLst>
          </p:cNvPr>
          <p:cNvSpPr txBox="1"/>
          <p:nvPr/>
        </p:nvSpPr>
        <p:spPr>
          <a:xfrm>
            <a:off x="5024127" y="5525070"/>
            <a:ext cx="1283590" cy="185824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89170E5-D4E5-6B6B-0B81-E9BFB3356D5B}"/>
              </a:ext>
            </a:extLst>
          </p:cNvPr>
          <p:cNvSpPr txBox="1"/>
          <p:nvPr/>
        </p:nvSpPr>
        <p:spPr>
          <a:xfrm>
            <a:off x="7298774" y="2823019"/>
            <a:ext cx="47636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  <a:cs typeface="Calibri Light" panose="020F0302020204030204" pitchFamily="34" charset="0"/>
              </a:rPr>
              <a:t>From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Intranet Library</a:t>
            </a:r>
            <a:r>
              <a:rPr lang="en-GB" sz="2400" b="1" dirty="0">
                <a:latin typeface="Calibri "/>
                <a:cs typeface="Calibri Light" panose="020F0302020204030204" pitchFamily="34" charset="0"/>
              </a:rPr>
              <a:t>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webpage, click on the </a:t>
            </a:r>
            <a:r>
              <a:rPr lang="en-GB" sz="2400" b="1" dirty="0">
                <a:latin typeface="Calibri "/>
                <a:cs typeface="Calibri Light" panose="020F0302020204030204" pitchFamily="34" charset="0"/>
                <a:hlinkClick r:id="rId3"/>
              </a:rPr>
              <a:t>Getting Started Guides </a:t>
            </a:r>
            <a:r>
              <a:rPr lang="en-GB" sz="2400" dirty="0">
                <a:latin typeface="Calibri "/>
                <a:cs typeface="Calibri Light" panose="020F0302020204030204" pitchFamily="34" charset="0"/>
              </a:rPr>
              <a:t>to find your subject based guide.  </a:t>
            </a:r>
          </a:p>
        </p:txBody>
      </p:sp>
    </p:spTree>
    <p:extLst>
      <p:ext uri="{BB962C8B-B14F-4D97-AF65-F5344CB8AC3E}">
        <p14:creationId xmlns:p14="http://schemas.microsoft.com/office/powerpoint/2010/main" val="2226450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CFF7B37-B692-A396-8E11-97B25556D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65291"/>
            <a:ext cx="11119685" cy="1003916"/>
          </a:xfrm>
        </p:spPr>
        <p:txBody>
          <a:bodyPr>
            <a:noAutofit/>
          </a:bodyPr>
          <a:lstStyle/>
          <a:p>
            <a:r>
              <a:rPr lang="en-GB" dirty="0"/>
              <a:t>Getting started guides…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F957F5F-3AC0-A666-FE1A-77C57C348A81}"/>
              </a:ext>
            </a:extLst>
          </p:cNvPr>
          <p:cNvSpPr txBox="1"/>
          <p:nvPr/>
        </p:nvSpPr>
        <p:spPr>
          <a:xfrm>
            <a:off x="71181" y="1998076"/>
            <a:ext cx="4819402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Choose from the A-Z list of subjects.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Subject area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Explore to find out more about: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260F72-015B-6D90-B681-AF5AFD9BD2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3" t="11784" r="13853"/>
          <a:stretch/>
        </p:blipFill>
        <p:spPr>
          <a:xfrm>
            <a:off x="5475449" y="1400618"/>
            <a:ext cx="6481106" cy="4698173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24E7E18-6E62-FB83-C0D4-35611670BC53}"/>
              </a:ext>
            </a:extLst>
          </p:cNvPr>
          <p:cNvSpPr/>
          <p:nvPr/>
        </p:nvSpPr>
        <p:spPr>
          <a:xfrm>
            <a:off x="7609257" y="2296091"/>
            <a:ext cx="2305163" cy="2007200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099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4AE6-8A15-1B68-F2F2-8929989FD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SIgn</a:t>
            </a:r>
            <a:r>
              <a:rPr lang="en-GB" dirty="0"/>
              <a:t> up to Online Infoskills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82BC-EB6A-FAD6-C1A8-F8AF5A78FC01}"/>
              </a:ext>
            </a:extLst>
          </p:cNvPr>
          <p:cNvSpPr txBox="1"/>
          <p:nvPr/>
        </p:nvSpPr>
        <p:spPr>
          <a:xfrm flipH="1">
            <a:off x="246392" y="1329392"/>
            <a:ext cx="1149296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Our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Online Infoskills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Programme</a:t>
            </a: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is designed to create opportunities for you to: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Develop your transferable academic and information skills.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Improve both your academic success and employability. </a:t>
            </a:r>
          </a:p>
        </p:txBody>
      </p:sp>
      <p:pic>
        <p:nvPicPr>
          <p:cNvPr id="1026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4FC813A-9A01-0E6B-19BC-F33EFDCB54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6721" y="2787426"/>
            <a:ext cx="3429000" cy="298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C3C304-80D1-9F49-8221-D414A9537F05}"/>
              </a:ext>
            </a:extLst>
          </p:cNvPr>
          <p:cNvSpPr txBox="1"/>
          <p:nvPr/>
        </p:nvSpPr>
        <p:spPr>
          <a:xfrm>
            <a:off x="1078084" y="3668494"/>
            <a:ext cx="7134513" cy="230832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pPr algn="l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Scan the code (using your camera on your phone) to find out more about: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/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Why information literacy is important.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</a:p>
          <a:p>
            <a:pPr algn="l" rtl="0" fontAlgn="base"/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How to access the relevant units. </a:t>
            </a:r>
            <a:r>
              <a:rPr lang="en-US" sz="24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108FC-E973-71A9-3E73-0FDA272E4760}"/>
              </a:ext>
            </a:extLst>
          </p:cNvPr>
          <p:cNvSpPr txBox="1"/>
          <p:nvPr/>
        </p:nvSpPr>
        <p:spPr>
          <a:xfrm>
            <a:off x="9762726" y="5905638"/>
            <a:ext cx="1587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Online Link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7881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429" y="1791695"/>
            <a:ext cx="8212002" cy="3875247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Finding and Using Information</a:t>
            </a:r>
            <a:r>
              <a:rPr lang="en-GB" sz="2200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Unit 1: Identifying information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2: Searching for Information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These will give you a good basic understanding of what types of information you may find during your research, how to find them and also introduce you to your online reading lists.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We strongly advise all students complete these units if they have not yet. </a:t>
            </a:r>
          </a:p>
          <a:p>
            <a:pPr marL="0" indent="0">
              <a:buNone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If you fully complete all sections, in any individual unit, you will earn 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silver digital badge.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Infoskills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059AE4-8CEC-81DF-4E49-96A58D5D2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38574" y="1927358"/>
            <a:ext cx="3078915" cy="381198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30614079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Person at library">
            <a:extLst>
              <a:ext uri="{FF2B5EF4-FFF2-40B4-BE49-F238E27FC236}">
                <a16:creationId xmlns:a16="http://schemas.microsoft.com/office/drawing/2014/main" id="{B5EAAA94-C19B-5B98-080F-9024E98FC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/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0B82F5-094E-4D53-FBD4-74C549A8C8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978" y="1939394"/>
            <a:ext cx="3670481" cy="422563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i="0">
                <a:ea typeface="Calibri Light"/>
                <a:cs typeface="Calibri Light"/>
              </a:rPr>
              <a:t>Information is everywhere. </a:t>
            </a:r>
          </a:p>
          <a:p>
            <a:endParaRPr lang="en-US">
              <a:ea typeface="Calibri Light"/>
              <a:cs typeface="Calibri Light"/>
            </a:endParaRPr>
          </a:p>
          <a:p>
            <a:r>
              <a:rPr lang="en-US" i="0">
                <a:ea typeface="Calibri Light"/>
                <a:cs typeface="Calibri Light"/>
              </a:rPr>
              <a:t>Choosing the </a:t>
            </a:r>
            <a:r>
              <a:rPr lang="en-US">
                <a:ea typeface="Calibri Light"/>
                <a:cs typeface="Calibri Light"/>
              </a:rPr>
              <a:t>right information</a:t>
            </a:r>
            <a:r>
              <a:rPr lang="en-US" i="0">
                <a:ea typeface="Calibri Light"/>
                <a:cs typeface="Calibri Light"/>
              </a:rPr>
              <a:t> is an essential academic skill!</a:t>
            </a:r>
          </a:p>
        </p:txBody>
      </p:sp>
    </p:spTree>
    <p:extLst>
      <p:ext uri="{BB962C8B-B14F-4D97-AF65-F5344CB8AC3E}">
        <p14:creationId xmlns:p14="http://schemas.microsoft.com/office/powerpoint/2010/main" val="237730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cs typeface="Calibri"/>
              </a:rPr>
              <a:t>Start with your Online Resource List…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42124" y="2044948"/>
            <a:ext cx="4982896" cy="3441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Create your own list of Favourites: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Organise your information and keep details for reference lists</a:t>
            </a:r>
            <a:r>
              <a:rPr lang="en-GB" sz="2600" b="1" dirty="0">
                <a:ea typeface="+mn-lt"/>
                <a:cs typeface="Calibri Light" panose="020F0302020204030204" pitchFamily="34" charset="0"/>
              </a:rPr>
              <a:t>.</a:t>
            </a:r>
            <a:endParaRPr lang="en-GB" sz="2500" b="1" dirty="0">
              <a:cs typeface="Calibri Light" panose="020F03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5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42124" y="1429821"/>
            <a:ext cx="118779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Reading recommended by lecturers:   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3EB27A-BA91-4378-14D7-82E0387F5368}"/>
              </a:ext>
            </a:extLst>
          </p:cNvPr>
          <p:cNvSpPr txBox="1"/>
          <p:nvPr/>
        </p:nvSpPr>
        <p:spPr>
          <a:xfrm>
            <a:off x="3224368" y="5708872"/>
            <a:ext cx="8967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a starting point – do not limit yourself!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100674-DC30-B185-B4A1-067642E59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3056" y="1875209"/>
            <a:ext cx="6486820" cy="35662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Where to find your online resource list…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07486" y="1752588"/>
            <a:ext cx="3600652" cy="38018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 are lists of print and electronic items recommended by lecturers and made accessible by the library.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in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Moodle..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698242" y="5549477"/>
            <a:ext cx="1119682" cy="3796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hlinkClick r:id="rId2"/>
              </a:rPr>
              <a:t>Moodle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C4EF22-01EE-D8B9-7F47-7FBD138F1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8894" y="1752588"/>
            <a:ext cx="7696655" cy="407871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10046018" y="4692187"/>
            <a:ext cx="1838496" cy="1181633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868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42600-79FE-4D35-3435-B4440D87EA1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73191" y="1461945"/>
            <a:ext cx="3267354" cy="18399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Or via the </a:t>
            </a:r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Library catalogue…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46BCAE-3EB5-D342-D5EC-C9527748EF8E}"/>
              </a:ext>
            </a:extLst>
          </p:cNvPr>
          <p:cNvSpPr txBox="1"/>
          <p:nvPr/>
        </p:nvSpPr>
        <p:spPr>
          <a:xfrm>
            <a:off x="394343" y="5893776"/>
            <a:ext cx="294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Library Catalogue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62D5-47B9-1032-CAB0-75FF36F8CB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2848" y="1719290"/>
            <a:ext cx="8284657" cy="139382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439A619-D705-2E83-DA38-A1D78A8A76D1}"/>
              </a:ext>
            </a:extLst>
          </p:cNvPr>
          <p:cNvSpPr/>
          <p:nvPr/>
        </p:nvSpPr>
        <p:spPr>
          <a:xfrm>
            <a:off x="6139803" y="1719290"/>
            <a:ext cx="594999" cy="53659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E32810C-8BCD-37CA-3BC3-9E98EB4DA99A}"/>
              </a:ext>
            </a:extLst>
          </p:cNvPr>
          <p:cNvSpPr txBox="1">
            <a:spLocks/>
          </p:cNvSpPr>
          <p:nvPr/>
        </p:nvSpPr>
        <p:spPr>
          <a:xfrm>
            <a:off x="231817" y="3556147"/>
            <a:ext cx="3267354" cy="1743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Just click and search for your module code…</a:t>
            </a:r>
            <a:endParaRPr lang="en-GB" sz="24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14DFA9-C1BE-A476-EEA2-CA48B294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8732" y="3584989"/>
            <a:ext cx="7232741" cy="249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182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E303D-0A7B-CD40-2E85-9DE9B9D82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resources</a:t>
            </a:r>
          </a:p>
        </p:txBody>
      </p:sp>
      <p:pic>
        <p:nvPicPr>
          <p:cNvPr id="5" name="Content Placeholder 4" descr="Underwater view of a floating iceberg">
            <a:extLst>
              <a:ext uri="{FF2B5EF4-FFF2-40B4-BE49-F238E27FC236}">
                <a16:creationId xmlns:a16="http://schemas.microsoft.com/office/drawing/2014/main" id="{82A9F7F5-6EAD-2A2C-C75B-229C413E8829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222" y="1303157"/>
            <a:ext cx="7124778" cy="5010036"/>
          </a:xfr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343EA24-456A-1941-A099-5DBE1DF63B8A}"/>
              </a:ext>
            </a:extLst>
          </p:cNvPr>
          <p:cNvCxnSpPr/>
          <p:nvPr/>
        </p:nvCxnSpPr>
        <p:spPr>
          <a:xfrm>
            <a:off x="278931" y="2787791"/>
            <a:ext cx="431465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4D57D88-9A50-0B5C-34B9-D343B7E70863}"/>
              </a:ext>
            </a:extLst>
          </p:cNvPr>
          <p:cNvSpPr txBox="1"/>
          <p:nvPr/>
        </p:nvSpPr>
        <p:spPr>
          <a:xfrm>
            <a:off x="432560" y="1883554"/>
            <a:ext cx="4795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Physical items (books, journals, etc).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C97FB3-47A2-BF27-AD0D-76ACF9802127}"/>
              </a:ext>
            </a:extLst>
          </p:cNvPr>
          <p:cNvSpPr txBox="1"/>
          <p:nvPr/>
        </p:nvSpPr>
        <p:spPr>
          <a:xfrm>
            <a:off x="432560" y="3727951"/>
            <a:ext cx="43913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Electronic items (books, journals, videos, articles, databases, etc).</a:t>
            </a:r>
          </a:p>
        </p:txBody>
      </p:sp>
    </p:spTree>
    <p:extLst>
      <p:ext uri="{BB962C8B-B14F-4D97-AF65-F5344CB8AC3E}">
        <p14:creationId xmlns:p14="http://schemas.microsoft.com/office/powerpoint/2010/main" val="7407692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90B6C-5D87-DB4B-2EEE-2AB27A18E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at UWTSD include..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796419-80EC-1AA8-D779-E98FB0466CFA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111929214"/>
              </p:ext>
            </p:extLst>
          </p:nvPr>
        </p:nvGraphicFramePr>
        <p:xfrm>
          <a:off x="578040" y="2644642"/>
          <a:ext cx="11488913" cy="34555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141A5B2-97C6-8332-B55C-2096FB68174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b="22848"/>
          <a:stretch/>
        </p:blipFill>
        <p:spPr>
          <a:xfrm>
            <a:off x="408529" y="1396238"/>
            <a:ext cx="11577229" cy="157693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180813C-8F14-5E2C-F3FC-1854FD995A63}"/>
              </a:ext>
            </a:extLst>
          </p:cNvPr>
          <p:cNvCxnSpPr>
            <a:cxnSpLocks/>
          </p:cNvCxnSpPr>
          <p:nvPr/>
        </p:nvCxnSpPr>
        <p:spPr>
          <a:xfrm flipH="1">
            <a:off x="1943784" y="2020441"/>
            <a:ext cx="1390765" cy="16864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6B028DB-B193-00EF-C80F-385EE54078B5}"/>
              </a:ext>
            </a:extLst>
          </p:cNvPr>
          <p:cNvCxnSpPr>
            <a:cxnSpLocks/>
          </p:cNvCxnSpPr>
          <p:nvPr/>
        </p:nvCxnSpPr>
        <p:spPr>
          <a:xfrm>
            <a:off x="5770181" y="2020441"/>
            <a:ext cx="597736" cy="2030647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1BEF2EC-BD49-4DC4-80C3-5AB7116929BA}"/>
              </a:ext>
            </a:extLst>
          </p:cNvPr>
          <p:cNvCxnSpPr>
            <a:cxnSpLocks/>
          </p:cNvCxnSpPr>
          <p:nvPr/>
        </p:nvCxnSpPr>
        <p:spPr>
          <a:xfrm flipH="1">
            <a:off x="4035406" y="2020441"/>
            <a:ext cx="817287" cy="1838838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EF3E217-C59D-547F-06FB-4A11A731B59E}"/>
              </a:ext>
            </a:extLst>
          </p:cNvPr>
          <p:cNvCxnSpPr>
            <a:cxnSpLocks/>
          </p:cNvCxnSpPr>
          <p:nvPr/>
        </p:nvCxnSpPr>
        <p:spPr>
          <a:xfrm>
            <a:off x="5792113" y="2020441"/>
            <a:ext cx="2646656" cy="1895333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EE6B24-FA62-CB3B-A49B-988F1AB152AE}"/>
              </a:ext>
            </a:extLst>
          </p:cNvPr>
          <p:cNvCxnSpPr>
            <a:cxnSpLocks/>
          </p:cNvCxnSpPr>
          <p:nvPr/>
        </p:nvCxnSpPr>
        <p:spPr>
          <a:xfrm>
            <a:off x="5764457" y="2020441"/>
            <a:ext cx="4912016" cy="1808055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2F21236-A443-ADF1-8AC7-AB59A595E9D2}"/>
              </a:ext>
            </a:extLst>
          </p:cNvPr>
          <p:cNvSpPr txBox="1"/>
          <p:nvPr/>
        </p:nvSpPr>
        <p:spPr>
          <a:xfrm>
            <a:off x="394344" y="5893776"/>
            <a:ext cx="20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Library Catalogue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83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64360-5EE2-BD55-5CF2-D94DE94C5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162" y="0"/>
            <a:ext cx="10795518" cy="1003916"/>
          </a:xfrm>
        </p:spPr>
        <p:txBody>
          <a:bodyPr>
            <a:normAutofit fontScale="90000"/>
          </a:bodyPr>
          <a:lstStyle/>
          <a:p>
            <a:r>
              <a:rPr lang="en-GB" dirty="0"/>
              <a:t>Library Catalogue – Your Library Account.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F8913B-A975-B589-DA19-54FDE677C0A2}"/>
              </a:ext>
            </a:extLst>
          </p:cNvPr>
          <p:cNvSpPr txBox="1"/>
          <p:nvPr/>
        </p:nvSpPr>
        <p:spPr>
          <a:xfrm>
            <a:off x="317933" y="1785144"/>
            <a:ext cx="39927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Sign in with your university username and password.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Browse latest additions to the library.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Online Resource List; Databases search and more…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Links to library essential services and ways of contact us.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AF9B65-E8D2-66AB-4C0C-01303A43D4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9667" y="1335794"/>
            <a:ext cx="7583670" cy="479551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CFA0832-210A-B8B9-8398-72CC58775F2A}"/>
              </a:ext>
            </a:extLst>
          </p:cNvPr>
          <p:cNvSpPr/>
          <p:nvPr/>
        </p:nvSpPr>
        <p:spPr>
          <a:xfrm>
            <a:off x="6372302" y="1333298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A754D3-1BC3-B40D-D05C-D6C54E1A4977}"/>
              </a:ext>
            </a:extLst>
          </p:cNvPr>
          <p:cNvSpPr/>
          <p:nvPr/>
        </p:nvSpPr>
        <p:spPr>
          <a:xfrm>
            <a:off x="11393132" y="1307411"/>
            <a:ext cx="705421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F23AA1-022B-DE24-F79A-7ED30553761B}"/>
              </a:ext>
            </a:extLst>
          </p:cNvPr>
          <p:cNvSpPr/>
          <p:nvPr/>
        </p:nvSpPr>
        <p:spPr>
          <a:xfrm>
            <a:off x="8306718" y="2631558"/>
            <a:ext cx="1675026" cy="218136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06084-E7A0-B8AA-585A-CF56F0CBBBBB}"/>
              </a:ext>
            </a:extLst>
          </p:cNvPr>
          <p:cNvSpPr/>
          <p:nvPr/>
        </p:nvSpPr>
        <p:spPr>
          <a:xfrm>
            <a:off x="4603939" y="2636269"/>
            <a:ext cx="35261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88006D-7D0F-0AD1-F2BC-A1472D2044CC}"/>
              </a:ext>
            </a:extLst>
          </p:cNvPr>
          <p:cNvSpPr/>
          <p:nvPr/>
        </p:nvSpPr>
        <p:spPr>
          <a:xfrm>
            <a:off x="7390944" y="1356962"/>
            <a:ext cx="492790" cy="47773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9E3B32D-1FEC-3FD3-A113-D49C1C707522}"/>
              </a:ext>
            </a:extLst>
          </p:cNvPr>
          <p:cNvSpPr/>
          <p:nvPr/>
        </p:nvSpPr>
        <p:spPr>
          <a:xfrm>
            <a:off x="8251502" y="4862471"/>
            <a:ext cx="1659553" cy="1339552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85F881-D351-8E81-FAD2-7587DB9C0DD7}"/>
              </a:ext>
            </a:extLst>
          </p:cNvPr>
          <p:cNvSpPr/>
          <p:nvPr/>
        </p:nvSpPr>
        <p:spPr>
          <a:xfrm>
            <a:off x="11038505" y="5436341"/>
            <a:ext cx="808360" cy="69496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920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40AE-0FE1-F67F-FF18-75670D77A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and save resources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AC7B1-DBAB-AC37-6A95-DD8D083FD3A6}"/>
              </a:ext>
            </a:extLst>
          </p:cNvPr>
          <p:cNvSpPr txBox="1"/>
          <p:nvPr/>
        </p:nvSpPr>
        <p:spPr>
          <a:xfrm>
            <a:off x="484610" y="405019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Save </a:t>
            </a:r>
            <a:r>
              <a:rPr lang="en-GB" sz="2000" dirty="0">
                <a:latin typeface="Calibri"/>
                <a:ea typeface="Calibri"/>
                <a:cs typeface="Calibri"/>
              </a:rPr>
              <a:t>queries and items to (pinned) favourites.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151BA-4310-EC0C-8E1C-7C6AFDE26CF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3650" y="1541563"/>
            <a:ext cx="8386965" cy="4563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17313D-4AC0-B401-EEB4-1DA311DB7CF0}"/>
              </a:ext>
            </a:extLst>
          </p:cNvPr>
          <p:cNvSpPr txBox="1"/>
          <p:nvPr/>
        </p:nvSpPr>
        <p:spPr>
          <a:xfrm>
            <a:off x="436846" y="5249633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Set</a:t>
            </a:r>
            <a:r>
              <a:rPr lang="en-GB" sz="2000" dirty="0">
                <a:latin typeface="Calibri"/>
                <a:ea typeface="Calibri"/>
                <a:cs typeface="Calibri"/>
              </a:rPr>
              <a:t> alerts.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C2251-BA59-6AFF-ACC7-20447BBCC176}"/>
              </a:ext>
            </a:extLst>
          </p:cNvPr>
          <p:cNvSpPr txBox="1"/>
          <p:nvPr/>
        </p:nvSpPr>
        <p:spPr>
          <a:xfrm>
            <a:off x="436847" y="2807810"/>
            <a:ext cx="257779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Use</a:t>
            </a:r>
            <a:r>
              <a:rPr lang="en-GB" sz="2000" dirty="0">
                <a:latin typeface="Calibri"/>
                <a:ea typeface="Calibri"/>
                <a:cs typeface="Calibri"/>
              </a:rPr>
              <a:t> filters on left to narrow down results.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E3BCC-E19E-A543-07F3-3FC98CC67656}"/>
              </a:ext>
            </a:extLst>
          </p:cNvPr>
          <p:cNvSpPr txBox="1"/>
          <p:nvPr/>
        </p:nvSpPr>
        <p:spPr>
          <a:xfrm>
            <a:off x="436847" y="1984074"/>
            <a:ext cx="2577791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Explore</a:t>
            </a:r>
            <a:r>
              <a:rPr lang="en-GB" sz="2000" dirty="0">
                <a:latin typeface="Calibri"/>
                <a:ea typeface="Calibri"/>
                <a:cs typeface="Calibri"/>
              </a:rPr>
              <a:t> drop down menus.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CDB1A-1B5F-2F12-1C00-C80A17398E04}"/>
              </a:ext>
            </a:extLst>
          </p:cNvPr>
          <p:cNvSpPr/>
          <p:nvPr/>
        </p:nvSpPr>
        <p:spPr>
          <a:xfrm>
            <a:off x="7868285" y="2149890"/>
            <a:ext cx="1171746" cy="542070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3459AB-9A01-0569-47A9-2FCD27E713E1}"/>
              </a:ext>
            </a:extLst>
          </p:cNvPr>
          <p:cNvSpPr/>
          <p:nvPr/>
        </p:nvSpPr>
        <p:spPr>
          <a:xfrm>
            <a:off x="3495887" y="3038549"/>
            <a:ext cx="1653586" cy="319355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6210D5-6917-7C92-58EE-1DE09468ACB7}"/>
              </a:ext>
            </a:extLst>
          </p:cNvPr>
          <p:cNvSpPr/>
          <p:nvPr/>
        </p:nvSpPr>
        <p:spPr>
          <a:xfrm>
            <a:off x="10760700" y="1616249"/>
            <a:ext cx="328730" cy="41575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ACE521A-C8B1-3C4B-3A6E-EC17E3D1EE8D}"/>
              </a:ext>
            </a:extLst>
          </p:cNvPr>
          <p:cNvSpPr/>
          <p:nvPr/>
        </p:nvSpPr>
        <p:spPr>
          <a:xfrm>
            <a:off x="4380877" y="2541232"/>
            <a:ext cx="2940316" cy="427213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25093-F7AC-ED77-2935-304743E9937C}"/>
              </a:ext>
            </a:extLst>
          </p:cNvPr>
          <p:cNvSpPr txBox="1"/>
          <p:nvPr/>
        </p:nvSpPr>
        <p:spPr>
          <a:xfrm>
            <a:off x="436846" y="1324119"/>
            <a:ext cx="257779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Sign in.</a:t>
            </a: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53D0936-0B01-F23F-BC64-AD2B19FE4DC4}"/>
              </a:ext>
            </a:extLst>
          </p:cNvPr>
          <p:cNvSpPr/>
          <p:nvPr/>
        </p:nvSpPr>
        <p:spPr>
          <a:xfrm>
            <a:off x="7241843" y="3040201"/>
            <a:ext cx="1653586" cy="427214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BED7CB-DCCD-18F0-3E9B-A8B238AD1229}"/>
              </a:ext>
            </a:extLst>
          </p:cNvPr>
          <p:cNvSpPr/>
          <p:nvPr/>
        </p:nvSpPr>
        <p:spPr>
          <a:xfrm>
            <a:off x="11095767" y="1639293"/>
            <a:ext cx="834848" cy="39217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B31B-340F-4273-A225-11BBB7ACBB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11" y="1465803"/>
            <a:ext cx="3864816" cy="3425038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Where the book is held if it’s in 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 to ebook or journal article if it’s electronic.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How to request it if it’s on loan.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Related reading and subject search.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search just within one journal.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Virtual browse of other similar books.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Books on the same Online Resource list.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Option to save in your personal reading list.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C7261A7-EF31-415F-A7DA-0208E55B2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02" y="86188"/>
            <a:ext cx="10795518" cy="1003916"/>
          </a:xfrm>
        </p:spPr>
        <p:txBody>
          <a:bodyPr>
            <a:normAutofit/>
          </a:bodyPr>
          <a:lstStyle/>
          <a:p>
            <a:r>
              <a:rPr lang="en-GB" dirty="0"/>
              <a:t>Item Record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45C27B-A209-EBE6-20CB-A4D1DF06A7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4923" y="1465803"/>
            <a:ext cx="6140579" cy="453043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0AD1319-79F4-E81B-46E7-912741E8F6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6212" y="3699495"/>
            <a:ext cx="4715788" cy="117481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7295523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4BD0ECB-1948-2847-2213-AB808461A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646603F-3FDB-4A9B-DB28-28FA8CE480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7186" y="1527650"/>
            <a:ext cx="8255957" cy="454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1806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4EC3B5-B5EE-0C0A-9449-F9537DA03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 - </a:t>
            </a:r>
            <a:r>
              <a:rPr lang="en-GB" dirty="0" err="1"/>
              <a:t>Browzine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CCAE5F-8614-866F-1239-F388144AF06B}"/>
              </a:ext>
            </a:extLst>
          </p:cNvPr>
          <p:cNvSpPr txBox="1"/>
          <p:nvPr/>
        </p:nvSpPr>
        <p:spPr>
          <a:xfrm>
            <a:off x="393133" y="1985309"/>
            <a:ext cx="301149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Explore subscribed journals and create an account to add to add to your bookshelf.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Important to note: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Not all journals and / or articles will be based on UK Law!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CC9D4E-EA58-2B7E-D29E-B608C465D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7312" y="1363385"/>
            <a:ext cx="7622924" cy="46601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85E302C2-8B95-258A-1FA7-7EE50BDFF11F}"/>
              </a:ext>
            </a:extLst>
          </p:cNvPr>
          <p:cNvSpPr/>
          <p:nvPr/>
        </p:nvSpPr>
        <p:spPr>
          <a:xfrm>
            <a:off x="4067343" y="1565772"/>
            <a:ext cx="1787737" cy="2317028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8BD965B-D5E6-E877-C311-F33C16F6ECB2}"/>
              </a:ext>
            </a:extLst>
          </p:cNvPr>
          <p:cNvSpPr/>
          <p:nvPr/>
        </p:nvSpPr>
        <p:spPr>
          <a:xfrm>
            <a:off x="5909835" y="2195655"/>
            <a:ext cx="2106222" cy="531119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420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EFD48-E017-9617-9C8D-A012FA2DC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4D14-10BC-283F-02B9-A968623E32C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7546" y="2118694"/>
            <a:ext cx="5927051" cy="234458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Lexis Plus Law database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ProQuest U.K. Parliamentary Papers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Policing Insight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Box of Broadcasts -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BoB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FCD148-7E27-9088-1216-DD8E4B356713}"/>
              </a:ext>
            </a:extLst>
          </p:cNvPr>
          <p:cNvSpPr txBox="1"/>
          <p:nvPr/>
        </p:nvSpPr>
        <p:spPr>
          <a:xfrm>
            <a:off x="7364482" y="1592263"/>
            <a:ext cx="4610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Cite Them Right - Referencing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3009CAD-E72A-7C7F-FEF6-FB00716D49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0218" y="2359918"/>
            <a:ext cx="2334603" cy="319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32ACC82-00AE-C710-03DB-3C84195EA169}"/>
              </a:ext>
            </a:extLst>
          </p:cNvPr>
          <p:cNvCxnSpPr>
            <a:cxnSpLocks/>
          </p:cNvCxnSpPr>
          <p:nvPr/>
        </p:nvCxnSpPr>
        <p:spPr>
          <a:xfrm>
            <a:off x="6805984" y="2108048"/>
            <a:ext cx="0" cy="354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19F22A4-35C5-3CEB-D45C-CDED28AEEDF7}"/>
              </a:ext>
            </a:extLst>
          </p:cNvPr>
          <p:cNvSpPr txBox="1"/>
          <p:nvPr/>
        </p:nvSpPr>
        <p:spPr>
          <a:xfrm>
            <a:off x="547546" y="5513777"/>
            <a:ext cx="58861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Further databases on Law and criminal justice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6891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65FD9-7B6A-8B7E-0618-7AD3DAE3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B13B0-6C8B-BE66-3283-9EF3E023B3D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92263"/>
            <a:ext cx="10795518" cy="132615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Consider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source and quality of the information you are using. </a:t>
            </a:r>
          </a:p>
          <a:p>
            <a:pPr marL="0" indent="0">
              <a:buNone/>
            </a:pP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Apply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critical thinking and reasoning using the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CRAAP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test or 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SIFT.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565730-5568-37E4-29A5-BE4D062D1A5B}"/>
              </a:ext>
            </a:extLst>
          </p:cNvPr>
          <p:cNvSpPr txBox="1"/>
          <p:nvPr/>
        </p:nvSpPr>
        <p:spPr>
          <a:xfrm>
            <a:off x="698241" y="2989595"/>
            <a:ext cx="59396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FDBC5-170E-5696-3F68-9BCCCF95A879}"/>
              </a:ext>
            </a:extLst>
          </p:cNvPr>
          <p:cNvSpPr txBox="1"/>
          <p:nvPr/>
        </p:nvSpPr>
        <p:spPr>
          <a:xfrm>
            <a:off x="962862" y="3095355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urrency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654139-2E49-B9C1-239E-1977386FCC1D}"/>
              </a:ext>
            </a:extLst>
          </p:cNvPr>
          <p:cNvSpPr txBox="1"/>
          <p:nvPr/>
        </p:nvSpPr>
        <p:spPr>
          <a:xfrm>
            <a:off x="995223" y="36665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elevance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8129C2-19BF-0C18-08E4-DDB8A8CD1E03}"/>
              </a:ext>
            </a:extLst>
          </p:cNvPr>
          <p:cNvSpPr txBox="1"/>
          <p:nvPr/>
        </p:nvSpPr>
        <p:spPr>
          <a:xfrm>
            <a:off x="995222" y="4215730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uthority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01AD1E-28CB-2E3E-20BA-D07E5F2148D6}"/>
              </a:ext>
            </a:extLst>
          </p:cNvPr>
          <p:cNvSpPr txBox="1"/>
          <p:nvPr/>
        </p:nvSpPr>
        <p:spPr>
          <a:xfrm>
            <a:off x="995222" y="474823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ccuracy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4F0F62-9EC8-3453-9B49-935FBCEDF923}"/>
              </a:ext>
            </a:extLst>
          </p:cNvPr>
          <p:cNvSpPr txBox="1"/>
          <p:nvPr/>
        </p:nvSpPr>
        <p:spPr>
          <a:xfrm>
            <a:off x="941777" y="5280742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urpose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A732E86-8468-4A8B-DC01-92FB6171A4B0}"/>
              </a:ext>
            </a:extLst>
          </p:cNvPr>
          <p:cNvSpPr txBox="1"/>
          <p:nvPr/>
        </p:nvSpPr>
        <p:spPr>
          <a:xfrm>
            <a:off x="7856620" y="3203250"/>
            <a:ext cx="5939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</a:p>
          <a:p>
            <a:r>
              <a:rPr lang="en-GB" sz="3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520716-CC2A-F0DD-697B-3B0CE7E12288}"/>
              </a:ext>
            </a:extLst>
          </p:cNvPr>
          <p:cNvSpPr txBox="1"/>
          <p:nvPr/>
        </p:nvSpPr>
        <p:spPr>
          <a:xfrm>
            <a:off x="8093932" y="3327556"/>
            <a:ext cx="1312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top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075980-2496-DAD4-477C-BBD6FAA536F7}"/>
              </a:ext>
            </a:extLst>
          </p:cNvPr>
          <p:cNvSpPr txBox="1"/>
          <p:nvPr/>
        </p:nvSpPr>
        <p:spPr>
          <a:xfrm>
            <a:off x="8023810" y="3843224"/>
            <a:ext cx="21589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nvestigate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E266362-15A6-9A9D-0677-4585B820E1D8}"/>
              </a:ext>
            </a:extLst>
          </p:cNvPr>
          <p:cNvSpPr txBox="1"/>
          <p:nvPr/>
        </p:nvSpPr>
        <p:spPr>
          <a:xfrm>
            <a:off x="8093931" y="4429195"/>
            <a:ext cx="31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better coverage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1C7468-FAF2-7E05-E4A6-088DF97431B1}"/>
              </a:ext>
            </a:extLst>
          </p:cNvPr>
          <p:cNvSpPr txBox="1"/>
          <p:nvPr/>
        </p:nvSpPr>
        <p:spPr>
          <a:xfrm>
            <a:off x="8093931" y="4970384"/>
            <a:ext cx="4023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race back to original context.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70B6580-93DC-98A3-DB7E-3B5333E767A2}"/>
              </a:ext>
            </a:extLst>
          </p:cNvPr>
          <p:cNvSpPr txBox="1"/>
          <p:nvPr/>
        </p:nvSpPr>
        <p:spPr>
          <a:xfrm>
            <a:off x="10584043" y="5851917"/>
            <a:ext cx="1533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Mike Caulfield</a:t>
            </a:r>
            <a:endParaRPr lang="en-GB" dirty="0"/>
          </a:p>
        </p:txBody>
      </p:sp>
      <p:pic>
        <p:nvPicPr>
          <p:cNvPr id="23" name="Online Media 22" title="Evaluating Sources using CRAAP">
            <a:hlinkClick r:id="" action="ppaction://media"/>
            <a:extLst>
              <a:ext uri="{FF2B5EF4-FFF2-40B4-BE49-F238E27FC236}">
                <a16:creationId xmlns:a16="http://schemas.microsoft.com/office/drawing/2014/main" id="{21F19CB1-213E-EE53-CA09-9742D517747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60095" y="3095355"/>
            <a:ext cx="4496152" cy="2540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9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A robot with a face">
            <a:extLst>
              <a:ext uri="{FF2B5EF4-FFF2-40B4-BE49-F238E27FC236}">
                <a16:creationId xmlns:a16="http://schemas.microsoft.com/office/drawing/2014/main" id="{225412C2-5B2F-5E30-60E3-4999608C41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525" y="1273450"/>
            <a:ext cx="7087052" cy="50438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3A6CEE-EB32-9185-08F8-77D7AB64C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68" y="94967"/>
            <a:ext cx="9389656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about Artificial Intelligence (AI)?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EB50-7643-3C45-87B5-367F3DCBADB9}"/>
              </a:ext>
            </a:extLst>
          </p:cNvPr>
          <p:cNvSpPr txBox="1"/>
          <p:nvPr/>
        </p:nvSpPr>
        <p:spPr>
          <a:xfrm>
            <a:off x="503988" y="2456523"/>
            <a:ext cx="2675548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Always check</a:t>
            </a:r>
            <a:r>
              <a:rPr lang="en-GB" sz="2800" b="1" dirty="0">
                <a:latin typeface="Calibri"/>
                <a:ea typeface="Calibri"/>
                <a:cs typeface="Arial"/>
              </a:rPr>
              <a:t> your assignment brief and with your tutor to confirm if use of AI is permitted!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28702F-5816-2280-1F9B-81F8C5319859}"/>
              </a:ext>
            </a:extLst>
          </p:cNvPr>
          <p:cNvSpPr txBox="1"/>
          <p:nvPr/>
        </p:nvSpPr>
        <p:spPr>
          <a:xfrm>
            <a:off x="7183818" y="1273332"/>
            <a:ext cx="4917799" cy="44935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Arial"/>
              </a:rPr>
              <a:t>I</a:t>
            </a:r>
            <a:r>
              <a:rPr lang="en-GB" sz="1900" dirty="0">
                <a:latin typeface="Calibri"/>
                <a:ea typeface="Calibri"/>
                <a:cs typeface="Arial"/>
              </a:rPr>
              <a:t>f permitted, demonstrate good academic practice by...</a:t>
            </a:r>
            <a:endParaRPr lang="en-GB" sz="1900" dirty="0">
              <a:latin typeface="Calibri"/>
              <a:ea typeface="Calibri"/>
              <a:cs typeface="Arial" panose="020B0604020202020204" pitchFamily="34" charset="0"/>
            </a:endParaRP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Using AI tools effectively, critically, ethically</a:t>
            </a:r>
            <a:r>
              <a:rPr lang="en-GB" sz="1900" dirty="0">
                <a:latin typeface="Calibri"/>
                <a:ea typeface="Calibri"/>
                <a:cs typeface="Arial"/>
              </a:rPr>
              <a:t> and within permitted guidelines.</a:t>
            </a:r>
          </a:p>
          <a:p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Being aware of limitations</a:t>
            </a:r>
            <a:r>
              <a:rPr lang="en-GB" sz="1900" b="1" dirty="0">
                <a:latin typeface="Calibri"/>
                <a:ea typeface="Calibri"/>
                <a:cs typeface="Arial"/>
              </a:rPr>
              <a:t>, </a:t>
            </a:r>
            <a:r>
              <a:rPr lang="en-GB" sz="1900" dirty="0">
                <a:latin typeface="Calibri"/>
                <a:ea typeface="Calibri"/>
                <a:cs typeface="Arial"/>
              </a:rPr>
              <a:t>e.g. accountability, inaccuracy, bias, unintentional plagiarism, over reliance.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Evaluating</a:t>
            </a:r>
            <a:r>
              <a:rPr lang="en-GB" sz="1900" dirty="0">
                <a:latin typeface="Calibri"/>
                <a:ea typeface="Calibri"/>
                <a:cs typeface="Arial"/>
              </a:rPr>
              <a:t> all generated text critically.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Acknowledging</a:t>
            </a:r>
            <a:r>
              <a:rPr lang="en-GB" sz="1900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 </a:t>
            </a:r>
            <a:r>
              <a:rPr lang="en-GB" sz="1900" dirty="0">
                <a:latin typeface="Calibri"/>
                <a:ea typeface="Calibri"/>
                <a:cs typeface="Arial"/>
              </a:rPr>
              <a:t>all AI content.</a:t>
            </a:r>
          </a:p>
          <a:p>
            <a:endParaRPr lang="en-GB" sz="19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b="1" dirty="0">
                <a:solidFill>
                  <a:schemeClr val="accent2"/>
                </a:solidFill>
                <a:latin typeface="Calibri"/>
                <a:ea typeface="Calibri"/>
                <a:cs typeface="Arial"/>
              </a:rPr>
              <a:t>Completing</a:t>
            </a:r>
            <a:r>
              <a:rPr lang="en-GB" sz="1900" dirty="0">
                <a:latin typeface="Calibri"/>
                <a:ea typeface="Calibri"/>
                <a:cs typeface="Arial"/>
              </a:rPr>
              <a:t> the AI sections in infoskills.</a:t>
            </a:r>
          </a:p>
        </p:txBody>
      </p:sp>
    </p:spTree>
    <p:extLst>
      <p:ext uri="{BB962C8B-B14F-4D97-AF65-F5344CB8AC3E}">
        <p14:creationId xmlns:p14="http://schemas.microsoft.com/office/powerpoint/2010/main" val="18050276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9559-C2B0-CFAC-B2AD-4EFABFFD59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796" y="2837624"/>
            <a:ext cx="6154773" cy="28055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2"/>
              </a:rPr>
              <a:t>Finding and Using Information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Unit 2 Searching for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  <a:hlinkClick r:id="rId4"/>
              </a:rPr>
              <a:t>Unit 3: Advanced Searching </a:t>
            </a:r>
            <a:r>
              <a:rPr lang="en-GB" sz="2600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  <a:hlinkClick r:id="rId5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Unit 4: Evaluating Information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94184-848C-DC4A-D0D6-FF3DC2D60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Re-visit and explore further…</a:t>
            </a:r>
          </a:p>
        </p:txBody>
      </p:sp>
      <p:pic>
        <p:nvPicPr>
          <p:cNvPr id="8" name="Picture 7" descr="Two people collaborating over books">
            <a:extLst>
              <a:ext uri="{FF2B5EF4-FFF2-40B4-BE49-F238E27FC236}">
                <a16:creationId xmlns:a16="http://schemas.microsoft.com/office/drawing/2014/main" id="{7C68CAB2-963E-44CC-C56B-51BAAFF0071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4" r="13932" b="1"/>
          <a:stretch/>
        </p:blipFill>
        <p:spPr>
          <a:xfrm>
            <a:off x="6383132" y="1266782"/>
            <a:ext cx="5847196" cy="5095666"/>
          </a:xfrm>
          <a:prstGeom prst="rect">
            <a:avLst/>
          </a:prstGeo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D6A4F6-1DC3-93E2-B674-A24428E6B1E1}"/>
              </a:ext>
            </a:extLst>
          </p:cNvPr>
          <p:cNvSpPr txBox="1"/>
          <p:nvPr/>
        </p:nvSpPr>
        <p:spPr>
          <a:xfrm>
            <a:off x="132608" y="1425728"/>
            <a:ext cx="6250524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We have created comprehensive infoskills units on finding information and evaluating information to help you with your studies:</a:t>
            </a:r>
          </a:p>
        </p:txBody>
      </p:sp>
    </p:spTree>
    <p:extLst>
      <p:ext uri="{BB962C8B-B14F-4D97-AF65-F5344CB8AC3E}">
        <p14:creationId xmlns:p14="http://schemas.microsoft.com/office/powerpoint/2010/main" val="17793849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Useful Resources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41330" y="1714888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242" y="2232891"/>
            <a:ext cx="6903027" cy="3094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Library online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 </a:t>
            </a:r>
            <a:r>
              <a:rPr lang="en-GB" dirty="0" err="1">
                <a:latin typeface="Calibri"/>
                <a:ea typeface="Calibri"/>
                <a:cs typeface="Calibri"/>
                <a:hlinkClick r:id="rId5"/>
              </a:rPr>
              <a:t>TurnitIn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6"/>
              </a:rPr>
              <a:t>Library study skills resource 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027437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85716" y="2180614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pic>
        <p:nvPicPr>
          <p:cNvPr id="1028" name="Picture 4" descr="A tablet with words on it&#10;&#10;Description automatically generated">
            <a:extLst>
              <a:ext uri="{FF2B5EF4-FFF2-40B4-BE49-F238E27FC236}">
                <a16:creationId xmlns:a16="http://schemas.microsoft.com/office/drawing/2014/main" id="{A39D1D79-D595-B0FC-0819-7778881B5C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53" r="-1"/>
          <a:stretch/>
        </p:blipFill>
        <p:spPr bwMode="auto">
          <a:xfrm>
            <a:off x="0" y="1266789"/>
            <a:ext cx="5325676" cy="5068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69ED56E-B97E-C2D2-42E1-D3E3705970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If you have 2 minutes, please complete the feedback form.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B14A04-67E6-E43E-6676-F16B12ADB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132999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terms/"/>
    <ds:schemaRef ds:uri="316f2420-4a0a-4c49-8a81-53a9bcc36554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schemas.openxmlformats.org/package/2006/metadata/core-properties"/>
    <ds:schemaRef ds:uri="61b8a593-e33f-405c-9ec9-a885dee76581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2C4ED1-CBF5-4522-A03C-0F97102694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0</TotalTime>
  <Words>1304</Words>
  <Application>Microsoft Office PowerPoint</Application>
  <PresentationFormat>Widescreen</PresentationFormat>
  <Paragraphs>239</Paragraphs>
  <Slides>31</Slides>
  <Notes>6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Finding &amp; Using Information </vt:lpstr>
      <vt:lpstr>Academic Liaison Librarian</vt:lpstr>
      <vt:lpstr>Aims</vt:lpstr>
      <vt:lpstr>My Library Account</vt:lpstr>
      <vt:lpstr>Library Webpage</vt:lpstr>
      <vt:lpstr>Library Intranet Homepage</vt:lpstr>
      <vt:lpstr>Sign in</vt:lpstr>
      <vt:lpstr>Scroll and Explore...</vt:lpstr>
      <vt:lpstr>Where to start…</vt:lpstr>
      <vt:lpstr>Getting started guides…</vt:lpstr>
      <vt:lpstr>SIgn up to Online Infoskills</vt:lpstr>
      <vt:lpstr>Infoskills</vt:lpstr>
      <vt:lpstr>PowerPoint Presentation</vt:lpstr>
      <vt:lpstr>Start with your Online Resource List…</vt:lpstr>
      <vt:lpstr>Where to find your online resource list…</vt:lpstr>
      <vt:lpstr>PowerPoint Presentation</vt:lpstr>
      <vt:lpstr>Library resources</vt:lpstr>
      <vt:lpstr>Resources at UWTSD include..</vt:lpstr>
      <vt:lpstr>Library Catalogue – Your Library Account.</vt:lpstr>
      <vt:lpstr>Search and save resources</vt:lpstr>
      <vt:lpstr>Item Record </vt:lpstr>
      <vt:lpstr>PowerPoint Presentation</vt:lpstr>
      <vt:lpstr>Journals - Browzine</vt:lpstr>
      <vt:lpstr>Useful Databases</vt:lpstr>
      <vt:lpstr>Evaluating Information</vt:lpstr>
      <vt:lpstr>What about Artificial Intelligence (AI)?</vt:lpstr>
      <vt:lpstr>Re-visit and explore further…</vt:lpstr>
      <vt:lpstr>Useful Resources</vt:lpstr>
      <vt:lpstr>PowerPoint Presentation</vt:lpstr>
      <vt:lpstr>Contact</vt:lpstr>
      <vt:lpstr>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101</cp:revision>
  <dcterms:created xsi:type="dcterms:W3CDTF">2024-01-22T14:28:58Z</dcterms:created>
  <dcterms:modified xsi:type="dcterms:W3CDTF">2024-10-23T10:38:10Z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