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7" r:id="rId2"/>
    <p:sldId id="258" r:id="rId3"/>
    <p:sldId id="259" r:id="rId4"/>
    <p:sldId id="260" r:id="rId5"/>
    <p:sldId id="261" r:id="rId6"/>
    <p:sldId id="263" r:id="rId7"/>
    <p:sldId id="262" r:id="rId8"/>
    <p:sldId id="264" r:id="rId9"/>
    <p:sldId id="265" r:id="rId10"/>
    <p:sldId id="266" r:id="rId11"/>
    <p:sldId id="267" r:id="rId12"/>
    <p:sldId id="268" r:id="rId13"/>
    <p:sldId id="269" r:id="rId14"/>
    <p:sldId id="270"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1" autoAdjust="0"/>
    <p:restoredTop sz="94660"/>
  </p:normalViewPr>
  <p:slideViewPr>
    <p:cSldViewPr snapToGrid="0">
      <p:cViewPr varScale="1">
        <p:scale>
          <a:sx n="121" d="100"/>
          <a:sy n="121" d="100"/>
        </p:scale>
        <p:origin x="82" y="2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FAF00C-2EF5-43C2-8A5F-74192A5675A5}" type="datetimeFigureOut">
              <a:rPr lang="en-GB" smtClean="0"/>
              <a:t>18/05/2022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14EA58-140D-4BDE-A247-B32710A4C50F}" type="slidenum">
              <a:rPr lang="en-GB" smtClean="0"/>
              <a:t>‹#›</a:t>
            </a:fld>
            <a:endParaRPr lang="en-GB"/>
          </a:p>
        </p:txBody>
      </p:sp>
    </p:spTree>
    <p:extLst>
      <p:ext uri="{BB962C8B-B14F-4D97-AF65-F5344CB8AC3E}">
        <p14:creationId xmlns:p14="http://schemas.microsoft.com/office/powerpoint/2010/main" val="270189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a:p>
            <a:pPr marL="0" marR="0" lvl="1"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a:p>
            <a:endParaRPr lang="en-US" altLang="en-US" baseline="0"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5</a:t>
            </a:fld>
            <a:endParaRPr kumimoji="0" lang="en-GB" altLang="en-US" dirty="0"/>
          </a:p>
        </p:txBody>
      </p:sp>
    </p:spTree>
    <p:extLst>
      <p:ext uri="{BB962C8B-B14F-4D97-AF65-F5344CB8AC3E}">
        <p14:creationId xmlns:p14="http://schemas.microsoft.com/office/powerpoint/2010/main" val="8174227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C9D1B35-3921-45B2-86F3-B15FE37EEE0D}" type="datetimeFigureOut">
              <a:rPr lang="en-GB" smtClean="0"/>
              <a:t>18/05/2022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CC6C30-D3A0-484C-8C63-C90CFF47042F}" type="slidenum">
              <a:rPr lang="en-GB" smtClean="0"/>
              <a:t>‹#›</a:t>
            </a:fld>
            <a:endParaRPr lang="en-GB"/>
          </a:p>
        </p:txBody>
      </p:sp>
    </p:spTree>
    <p:extLst>
      <p:ext uri="{BB962C8B-B14F-4D97-AF65-F5344CB8AC3E}">
        <p14:creationId xmlns:p14="http://schemas.microsoft.com/office/powerpoint/2010/main" val="215857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C9D1B35-3921-45B2-86F3-B15FE37EEE0D}" type="datetimeFigureOut">
              <a:rPr lang="en-GB" smtClean="0"/>
              <a:t>18/05/2022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CC6C30-D3A0-484C-8C63-C90CFF47042F}" type="slidenum">
              <a:rPr lang="en-GB" smtClean="0"/>
              <a:t>‹#›</a:t>
            </a:fld>
            <a:endParaRPr lang="en-GB"/>
          </a:p>
        </p:txBody>
      </p:sp>
    </p:spTree>
    <p:extLst>
      <p:ext uri="{BB962C8B-B14F-4D97-AF65-F5344CB8AC3E}">
        <p14:creationId xmlns:p14="http://schemas.microsoft.com/office/powerpoint/2010/main" val="38762808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9D1B35-3921-45B2-86F3-B15FE37EEE0D}" type="datetimeFigureOut">
              <a:rPr lang="en-GB" smtClean="0"/>
              <a:t>18/05/2022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CC6C30-D3A0-484C-8C63-C90CFF47042F}" type="slidenum">
              <a:rPr lang="en-GB" smtClean="0"/>
              <a:t>‹#›</a:t>
            </a:fld>
            <a:endParaRPr lang="en-GB"/>
          </a:p>
        </p:txBody>
      </p:sp>
    </p:spTree>
    <p:extLst>
      <p:ext uri="{BB962C8B-B14F-4D97-AF65-F5344CB8AC3E}">
        <p14:creationId xmlns:p14="http://schemas.microsoft.com/office/powerpoint/2010/main" val="38914329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C9D1B35-3921-45B2-86F3-B15FE37EEE0D}" type="datetimeFigureOut">
              <a:rPr lang="en-GB" smtClean="0"/>
              <a:t>18/05/2022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CC6C30-D3A0-484C-8C63-C90CFF47042F}" type="slidenum">
              <a:rPr lang="en-GB" smtClean="0"/>
              <a:t>‹#›</a:t>
            </a:fld>
            <a:endParaRPr lang="en-GB"/>
          </a:p>
        </p:txBody>
      </p:sp>
    </p:spTree>
    <p:extLst>
      <p:ext uri="{BB962C8B-B14F-4D97-AF65-F5344CB8AC3E}">
        <p14:creationId xmlns:p14="http://schemas.microsoft.com/office/powerpoint/2010/main" val="2941530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C9D1B35-3921-45B2-86F3-B15FE37EEE0D}" type="datetimeFigureOut">
              <a:rPr lang="en-GB" smtClean="0"/>
              <a:t>18/05/2022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CC6C30-D3A0-484C-8C63-C90CFF47042F}" type="slidenum">
              <a:rPr lang="en-GB" smtClean="0"/>
              <a:t>‹#›</a:t>
            </a:fld>
            <a:endParaRPr lang="en-GB"/>
          </a:p>
        </p:txBody>
      </p:sp>
    </p:spTree>
    <p:extLst>
      <p:ext uri="{BB962C8B-B14F-4D97-AF65-F5344CB8AC3E}">
        <p14:creationId xmlns:p14="http://schemas.microsoft.com/office/powerpoint/2010/main" val="2514732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C9D1B35-3921-45B2-86F3-B15FE37EEE0D}" type="datetimeFigureOut">
              <a:rPr lang="en-GB" smtClean="0"/>
              <a:t>18/05/2022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CC6C30-D3A0-484C-8C63-C90CFF47042F}" type="slidenum">
              <a:rPr lang="en-GB" smtClean="0"/>
              <a:t>‹#›</a:t>
            </a:fld>
            <a:endParaRPr lang="en-GB"/>
          </a:p>
        </p:txBody>
      </p:sp>
    </p:spTree>
    <p:extLst>
      <p:ext uri="{BB962C8B-B14F-4D97-AF65-F5344CB8AC3E}">
        <p14:creationId xmlns:p14="http://schemas.microsoft.com/office/powerpoint/2010/main" val="14319455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9D1B35-3921-45B2-86F3-B15FE37EEE0D}" type="datetimeFigureOut">
              <a:rPr lang="en-GB" smtClean="0"/>
              <a:t>18/05/2022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1CC6C30-D3A0-484C-8C63-C90CFF47042F}" type="slidenum">
              <a:rPr lang="en-GB" smtClean="0"/>
              <a:t>‹#›</a:t>
            </a:fld>
            <a:endParaRPr lang="en-GB"/>
          </a:p>
        </p:txBody>
      </p:sp>
    </p:spTree>
    <p:extLst>
      <p:ext uri="{BB962C8B-B14F-4D97-AF65-F5344CB8AC3E}">
        <p14:creationId xmlns:p14="http://schemas.microsoft.com/office/powerpoint/2010/main" val="3236324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9D1B35-3921-45B2-86F3-B15FE37EEE0D}" type="datetimeFigureOut">
              <a:rPr lang="en-GB" smtClean="0"/>
              <a:t>18/05/2022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CC6C30-D3A0-484C-8C63-C90CFF47042F}" type="slidenum">
              <a:rPr lang="en-GB" smtClean="0"/>
              <a:t>‹#›</a:t>
            </a:fld>
            <a:endParaRPr lang="en-GB"/>
          </a:p>
        </p:txBody>
      </p:sp>
    </p:spTree>
    <p:extLst>
      <p:ext uri="{BB962C8B-B14F-4D97-AF65-F5344CB8AC3E}">
        <p14:creationId xmlns:p14="http://schemas.microsoft.com/office/powerpoint/2010/main" val="2113760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9D1B35-3921-45B2-86F3-B15FE37EEE0D}" type="datetimeFigureOut">
              <a:rPr lang="en-GB" smtClean="0"/>
              <a:t>18/05/2022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CC6C30-D3A0-484C-8C63-C90CFF47042F}" type="slidenum">
              <a:rPr lang="en-GB" smtClean="0"/>
              <a:t>‹#›</a:t>
            </a:fld>
            <a:endParaRPr lang="en-GB"/>
          </a:p>
        </p:txBody>
      </p:sp>
    </p:spTree>
    <p:extLst>
      <p:ext uri="{BB962C8B-B14F-4D97-AF65-F5344CB8AC3E}">
        <p14:creationId xmlns:p14="http://schemas.microsoft.com/office/powerpoint/2010/main" val="42349581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C9D1B35-3921-45B2-86F3-B15FE37EEE0D}" type="datetimeFigureOut">
              <a:rPr lang="en-GB" smtClean="0"/>
              <a:t>18/05/2022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CC6C30-D3A0-484C-8C63-C90CFF47042F}" type="slidenum">
              <a:rPr lang="en-GB" smtClean="0"/>
              <a:t>‹#›</a:t>
            </a:fld>
            <a:endParaRPr lang="en-GB"/>
          </a:p>
        </p:txBody>
      </p:sp>
    </p:spTree>
    <p:extLst>
      <p:ext uri="{BB962C8B-B14F-4D97-AF65-F5344CB8AC3E}">
        <p14:creationId xmlns:p14="http://schemas.microsoft.com/office/powerpoint/2010/main" val="39776559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C9D1B35-3921-45B2-86F3-B15FE37EEE0D}" type="datetimeFigureOut">
              <a:rPr lang="en-GB" smtClean="0"/>
              <a:t>18/05/2022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CC6C30-D3A0-484C-8C63-C90CFF47042F}" type="slidenum">
              <a:rPr lang="en-GB" smtClean="0"/>
              <a:t>‹#›</a:t>
            </a:fld>
            <a:endParaRPr lang="en-GB"/>
          </a:p>
        </p:txBody>
      </p:sp>
    </p:spTree>
    <p:extLst>
      <p:ext uri="{BB962C8B-B14F-4D97-AF65-F5344CB8AC3E}">
        <p14:creationId xmlns:p14="http://schemas.microsoft.com/office/powerpoint/2010/main" val="2708330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9D1B35-3921-45B2-86F3-B15FE37EEE0D}" type="datetimeFigureOut">
              <a:rPr lang="en-GB" smtClean="0"/>
              <a:t>18/05/2022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CC6C30-D3A0-484C-8C63-C90CFF47042F}" type="slidenum">
              <a:rPr lang="en-GB" smtClean="0"/>
              <a:t>‹#›</a:t>
            </a:fld>
            <a:endParaRPr lang="en-GB"/>
          </a:p>
        </p:txBody>
      </p:sp>
    </p:spTree>
    <p:extLst>
      <p:ext uri="{BB962C8B-B14F-4D97-AF65-F5344CB8AC3E}">
        <p14:creationId xmlns:p14="http://schemas.microsoft.com/office/powerpoint/2010/main" val="9532619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Subtitle 4">
            <a:extLst>
              <a:ext uri="{FF2B5EF4-FFF2-40B4-BE49-F238E27FC236}">
                <a16:creationId xmlns:a16="http://schemas.microsoft.com/office/drawing/2014/main" id="{DD1306C6-9AD8-4AB6-9370-1ADB14772677}"/>
              </a:ext>
            </a:extLst>
          </p:cNvPr>
          <p:cNvSpPr>
            <a:spLocks noGrp="1" noChangeArrowheads="1"/>
          </p:cNvSpPr>
          <p:nvPr>
            <p:ph type="subTitle" idx="1"/>
          </p:nvPr>
        </p:nvSpPr>
        <p:spPr>
          <a:xfrm>
            <a:off x="2095500" y="1928814"/>
            <a:ext cx="7786688" cy="4237037"/>
          </a:xfrm>
        </p:spPr>
        <p:txBody>
          <a:bodyPr/>
          <a:lstStyle/>
          <a:p>
            <a:endParaRPr lang="en-GB" altLang="en-US" dirty="0">
              <a:solidFill>
                <a:schemeClr val="accent2"/>
              </a:solidFill>
            </a:endParaRPr>
          </a:p>
          <a:p>
            <a:r>
              <a:rPr lang="en-GB" altLang="en-US" sz="2800" dirty="0" smtClean="0">
                <a:solidFill>
                  <a:schemeClr val="accent2"/>
                </a:solidFill>
              </a:rPr>
              <a:t>Developing </a:t>
            </a:r>
            <a:r>
              <a:rPr lang="en-GB" altLang="en-US" sz="2800" dirty="0">
                <a:solidFill>
                  <a:schemeClr val="accent2"/>
                </a:solidFill>
              </a:rPr>
              <a:t>Leadership and Management </a:t>
            </a:r>
            <a:r>
              <a:rPr lang="en-GB" altLang="en-US" sz="2800" dirty="0" smtClean="0">
                <a:solidFill>
                  <a:schemeClr val="accent2"/>
                </a:solidFill>
              </a:rPr>
              <a:t>Skills</a:t>
            </a:r>
          </a:p>
          <a:p>
            <a:r>
              <a:rPr lang="en-GB" altLang="en-US" sz="2800" dirty="0" smtClean="0">
                <a:solidFill>
                  <a:schemeClr val="accent2"/>
                </a:solidFill>
              </a:rPr>
              <a:t>Seminar</a:t>
            </a:r>
            <a:endParaRPr lang="en-GB" altLang="en-US" sz="2800" dirty="0">
              <a:solidFill>
                <a:schemeClr val="accent2"/>
              </a:solidFill>
            </a:endParaRPr>
          </a:p>
          <a:p>
            <a:endParaRPr lang="en-GB" altLang="en-US" sz="2800" dirty="0">
              <a:solidFill>
                <a:schemeClr val="accent2"/>
              </a:solidFill>
            </a:endParaRPr>
          </a:p>
          <a:p>
            <a:endParaRPr lang="en-GB" altLang="en-US" sz="4800" b="1" dirty="0">
              <a:solidFill>
                <a:schemeClr val="accent2"/>
              </a:solidFill>
            </a:endParaRPr>
          </a:p>
        </p:txBody>
      </p:sp>
      <p:sp>
        <p:nvSpPr>
          <p:cNvPr id="6149" name="Slide Number Placeholder 5">
            <a:extLst>
              <a:ext uri="{FF2B5EF4-FFF2-40B4-BE49-F238E27FC236}">
                <a16:creationId xmlns:a16="http://schemas.microsoft.com/office/drawing/2014/main" id="{35B6FE02-C528-491E-B5E2-796ABAFB7606}"/>
              </a:ext>
            </a:extLst>
          </p:cNvPr>
          <p:cNvSpPr>
            <a:spLocks noGrp="1" noChangeArrowheads="1"/>
          </p:cNvSpPr>
          <p:nvPr>
            <p:ph type="sldNum" sz="quarter" idx="12"/>
          </p:nvPr>
        </p:nvSpPr>
        <p:spPr bwMode="auto">
          <a:xfrm>
            <a:off x="9767888" y="6453189"/>
            <a:ext cx="730250" cy="339725"/>
          </a:xfrm>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defRPr/>
            </a:pPr>
            <a:fld id="{5D57EC38-ACF0-4797-97E8-73B3089119A5}" type="slidenum">
              <a:rPr lang="en-GB" altLang="en-US" sz="1200">
                <a:solidFill>
                  <a:srgbClr val="898989"/>
                </a:solidFill>
              </a:rPr>
              <a:pPr>
                <a:spcBef>
                  <a:spcPct val="0"/>
                </a:spcBef>
                <a:buFontTx/>
                <a:buNone/>
                <a:defRPr/>
              </a:pPr>
              <a:t>1</a:t>
            </a:fld>
            <a:endParaRPr lang="en-GB" altLang="en-US" sz="1200" dirty="0">
              <a:solidFill>
                <a:srgbClr val="898989"/>
              </a:solidFill>
            </a:endParaRPr>
          </a:p>
        </p:txBody>
      </p:sp>
      <p:sp>
        <p:nvSpPr>
          <p:cNvPr id="2" name="Date Placeholder 1">
            <a:extLst>
              <a:ext uri="{FF2B5EF4-FFF2-40B4-BE49-F238E27FC236}">
                <a16:creationId xmlns:a16="http://schemas.microsoft.com/office/drawing/2014/main" id="{16C69E71-B59B-4207-B4C1-93F1F7E394CC}"/>
              </a:ext>
            </a:extLst>
          </p:cNvPr>
          <p:cNvSpPr>
            <a:spLocks noGrp="1"/>
          </p:cNvSpPr>
          <p:nvPr>
            <p:ph type="dt" sz="half" idx="10"/>
          </p:nvPr>
        </p:nvSpPr>
        <p:spPr/>
        <p:txBody>
          <a:bodyPr/>
          <a:lstStyle/>
          <a:p>
            <a:fld id="{A8864F5E-15F7-4891-84F6-843EA35E0E86}" type="datetime1">
              <a:rPr lang="en-GB" smtClean="0"/>
              <a:t>18/05/2022</a:t>
            </a:fld>
            <a:endParaRPr lang="en-GB"/>
          </a:p>
        </p:txBody>
      </p:sp>
    </p:spTree>
    <p:extLst>
      <p:ext uri="{BB962C8B-B14F-4D97-AF65-F5344CB8AC3E}">
        <p14:creationId xmlns:p14="http://schemas.microsoft.com/office/powerpoint/2010/main" val="164346205"/>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B2E36-AFAF-4243-B83A-5D2ADBE6A38E}"/>
              </a:ext>
            </a:extLst>
          </p:cNvPr>
          <p:cNvSpPr>
            <a:spLocks noGrp="1"/>
          </p:cNvSpPr>
          <p:nvPr>
            <p:ph type="title"/>
          </p:nvPr>
        </p:nvSpPr>
        <p:spPr/>
        <p:txBody>
          <a:bodyPr/>
          <a:lstStyle/>
          <a:p>
            <a:r>
              <a:rPr lang="en-US" dirty="0"/>
              <a:t>Learning Objectives</a:t>
            </a:r>
            <a:endParaRPr lang="en-GB" dirty="0"/>
          </a:p>
        </p:txBody>
      </p:sp>
      <p:sp>
        <p:nvSpPr>
          <p:cNvPr id="3" name="Content Placeholder 2">
            <a:extLst>
              <a:ext uri="{FF2B5EF4-FFF2-40B4-BE49-F238E27FC236}">
                <a16:creationId xmlns:a16="http://schemas.microsoft.com/office/drawing/2014/main" id="{30A197E2-CDFF-4DC3-BB82-C2113957B6CE}"/>
              </a:ext>
            </a:extLst>
          </p:cNvPr>
          <p:cNvSpPr>
            <a:spLocks noGrp="1"/>
          </p:cNvSpPr>
          <p:nvPr>
            <p:ph idx="1"/>
          </p:nvPr>
        </p:nvSpPr>
        <p:spPr/>
        <p:txBody>
          <a:bodyPr/>
          <a:lstStyle/>
          <a:p>
            <a:pPr marL="0" indent="0">
              <a:buNone/>
            </a:pPr>
            <a:r>
              <a:rPr lang="en-US" dirty="0"/>
              <a:t>By the end of the session you should be able to:</a:t>
            </a:r>
          </a:p>
          <a:p>
            <a:r>
              <a:rPr lang="en-US" dirty="0" err="1"/>
              <a:t>Recognise</a:t>
            </a:r>
            <a:r>
              <a:rPr lang="en-US" dirty="0"/>
              <a:t> the impact of management &amp; leadership development.</a:t>
            </a:r>
          </a:p>
          <a:p>
            <a:r>
              <a:rPr lang="en-US" dirty="0"/>
              <a:t>Understand key areas for development</a:t>
            </a:r>
          </a:p>
          <a:p>
            <a:r>
              <a:rPr lang="en-US" dirty="0"/>
              <a:t>Evaluate development tools and techniques </a:t>
            </a:r>
          </a:p>
          <a:p>
            <a:endParaRPr lang="en-GB" dirty="0"/>
          </a:p>
        </p:txBody>
      </p:sp>
      <p:sp>
        <p:nvSpPr>
          <p:cNvPr id="4" name="Date Placeholder 3">
            <a:extLst>
              <a:ext uri="{FF2B5EF4-FFF2-40B4-BE49-F238E27FC236}">
                <a16:creationId xmlns:a16="http://schemas.microsoft.com/office/drawing/2014/main" id="{223346BA-C1B9-4E26-A97C-4E9B0E9EEE25}"/>
              </a:ext>
            </a:extLst>
          </p:cNvPr>
          <p:cNvSpPr>
            <a:spLocks noGrp="1"/>
          </p:cNvSpPr>
          <p:nvPr>
            <p:ph type="dt" sz="half" idx="10"/>
          </p:nvPr>
        </p:nvSpPr>
        <p:spPr/>
        <p:txBody>
          <a:bodyPr/>
          <a:lstStyle/>
          <a:p>
            <a:fld id="{2218C49B-42B6-4956-B013-27851230C1B4}" type="datetime1">
              <a:rPr lang="en-GB" smtClean="0"/>
              <a:t>18/05/2022</a:t>
            </a:fld>
            <a:endParaRPr lang="en-GB"/>
          </a:p>
        </p:txBody>
      </p:sp>
      <p:sp>
        <p:nvSpPr>
          <p:cNvPr id="5" name="Slide Number Placeholder 4">
            <a:extLst>
              <a:ext uri="{FF2B5EF4-FFF2-40B4-BE49-F238E27FC236}">
                <a16:creationId xmlns:a16="http://schemas.microsoft.com/office/drawing/2014/main" id="{B8EDB17F-0FAD-476B-8AC3-4C82EA49DDC5}"/>
              </a:ext>
            </a:extLst>
          </p:cNvPr>
          <p:cNvSpPr>
            <a:spLocks noGrp="1"/>
          </p:cNvSpPr>
          <p:nvPr>
            <p:ph type="sldNum" sz="quarter" idx="12"/>
          </p:nvPr>
        </p:nvSpPr>
        <p:spPr/>
        <p:txBody>
          <a:bodyPr/>
          <a:lstStyle/>
          <a:p>
            <a:fld id="{036F7C42-D8F2-46C1-AAC2-6964F67D18DB}" type="slidenum">
              <a:rPr lang="en-GB" smtClean="0"/>
              <a:t>2</a:t>
            </a:fld>
            <a:endParaRPr lang="en-GB"/>
          </a:p>
        </p:txBody>
      </p:sp>
    </p:spTree>
    <p:extLst>
      <p:ext uri="{BB962C8B-B14F-4D97-AF65-F5344CB8AC3E}">
        <p14:creationId xmlns:p14="http://schemas.microsoft.com/office/powerpoint/2010/main" val="11331371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2608FD-255C-4A2C-9642-E3279059954A}"/>
              </a:ext>
            </a:extLst>
          </p:cNvPr>
          <p:cNvSpPr>
            <a:spLocks noGrp="1"/>
          </p:cNvSpPr>
          <p:nvPr>
            <p:ph type="title"/>
          </p:nvPr>
        </p:nvSpPr>
        <p:spPr/>
        <p:txBody>
          <a:bodyPr/>
          <a:lstStyle/>
          <a:p>
            <a:r>
              <a:rPr lang="en-US" dirty="0"/>
              <a:t>What is leadership/management development?</a:t>
            </a:r>
            <a:endParaRPr lang="en-GB" dirty="0"/>
          </a:p>
        </p:txBody>
      </p:sp>
      <p:sp>
        <p:nvSpPr>
          <p:cNvPr id="3" name="Content Placeholder 2">
            <a:extLst>
              <a:ext uri="{FF2B5EF4-FFF2-40B4-BE49-F238E27FC236}">
                <a16:creationId xmlns:a16="http://schemas.microsoft.com/office/drawing/2014/main" id="{672728F9-ADCC-46BC-A119-1B65AEAE2190}"/>
              </a:ext>
            </a:extLst>
          </p:cNvPr>
          <p:cNvSpPr>
            <a:spLocks noGrp="1"/>
          </p:cNvSpPr>
          <p:nvPr>
            <p:ph idx="1"/>
          </p:nvPr>
        </p:nvSpPr>
        <p:spPr/>
        <p:txBody>
          <a:bodyPr/>
          <a:lstStyle/>
          <a:p>
            <a:r>
              <a:rPr lang="en-US" dirty="0"/>
              <a:t>“describes all developmental activities, whether formal or informal, that help managers and leaders enhance their skills, competencies and knowledge to the benefit of the individual, the employees they manage and the </a:t>
            </a:r>
            <a:r>
              <a:rPr lang="en-US" dirty="0" err="1"/>
              <a:t>organisation</a:t>
            </a:r>
            <a:r>
              <a:rPr lang="en-US" dirty="0"/>
              <a:t>”         (CIPD 2021)</a:t>
            </a:r>
          </a:p>
          <a:p>
            <a:endParaRPr lang="en-GB" dirty="0"/>
          </a:p>
        </p:txBody>
      </p:sp>
      <p:sp>
        <p:nvSpPr>
          <p:cNvPr id="4" name="Date Placeholder 3">
            <a:extLst>
              <a:ext uri="{FF2B5EF4-FFF2-40B4-BE49-F238E27FC236}">
                <a16:creationId xmlns:a16="http://schemas.microsoft.com/office/drawing/2014/main" id="{18DECC33-1617-4312-8A50-D24AA9CC4BCC}"/>
              </a:ext>
            </a:extLst>
          </p:cNvPr>
          <p:cNvSpPr>
            <a:spLocks noGrp="1"/>
          </p:cNvSpPr>
          <p:nvPr>
            <p:ph type="dt" sz="half" idx="10"/>
          </p:nvPr>
        </p:nvSpPr>
        <p:spPr/>
        <p:txBody>
          <a:bodyPr/>
          <a:lstStyle/>
          <a:p>
            <a:fld id="{A854E213-4747-45D6-9F8C-482A595B4A31}" type="datetime1">
              <a:rPr lang="en-GB" smtClean="0"/>
              <a:t>18/05/2022</a:t>
            </a:fld>
            <a:endParaRPr lang="en-GB"/>
          </a:p>
        </p:txBody>
      </p:sp>
      <p:sp>
        <p:nvSpPr>
          <p:cNvPr id="5" name="Slide Number Placeholder 4">
            <a:extLst>
              <a:ext uri="{FF2B5EF4-FFF2-40B4-BE49-F238E27FC236}">
                <a16:creationId xmlns:a16="http://schemas.microsoft.com/office/drawing/2014/main" id="{287EE7A9-7B8C-460F-87EF-4882C00DDAAD}"/>
              </a:ext>
            </a:extLst>
          </p:cNvPr>
          <p:cNvSpPr>
            <a:spLocks noGrp="1"/>
          </p:cNvSpPr>
          <p:nvPr>
            <p:ph type="sldNum" sz="quarter" idx="12"/>
          </p:nvPr>
        </p:nvSpPr>
        <p:spPr/>
        <p:txBody>
          <a:bodyPr/>
          <a:lstStyle/>
          <a:p>
            <a:fld id="{036F7C42-D8F2-46C1-AAC2-6964F67D18DB}" type="slidenum">
              <a:rPr lang="en-GB" smtClean="0"/>
              <a:t>3</a:t>
            </a:fld>
            <a:endParaRPr lang="en-GB"/>
          </a:p>
        </p:txBody>
      </p:sp>
    </p:spTree>
    <p:extLst>
      <p:ext uri="{BB962C8B-B14F-4D97-AF65-F5344CB8AC3E}">
        <p14:creationId xmlns:p14="http://schemas.microsoft.com/office/powerpoint/2010/main" val="2678358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34F25-8DF3-4C9C-B57A-53A52A00EC2E}"/>
              </a:ext>
            </a:extLst>
          </p:cNvPr>
          <p:cNvSpPr>
            <a:spLocks noGrp="1"/>
          </p:cNvSpPr>
          <p:nvPr>
            <p:ph type="title"/>
          </p:nvPr>
        </p:nvSpPr>
        <p:spPr/>
        <p:txBody>
          <a:bodyPr/>
          <a:lstStyle/>
          <a:p>
            <a:r>
              <a:rPr lang="en-US" dirty="0"/>
              <a:t>Challenges </a:t>
            </a:r>
            <a:endParaRPr lang="en-GB" dirty="0"/>
          </a:p>
        </p:txBody>
      </p:sp>
      <p:sp>
        <p:nvSpPr>
          <p:cNvPr id="3" name="Content Placeholder 2">
            <a:extLst>
              <a:ext uri="{FF2B5EF4-FFF2-40B4-BE49-F238E27FC236}">
                <a16:creationId xmlns:a16="http://schemas.microsoft.com/office/drawing/2014/main" id="{1A49F224-746C-4A19-853F-1431503F34E1}"/>
              </a:ext>
            </a:extLst>
          </p:cNvPr>
          <p:cNvSpPr>
            <a:spLocks noGrp="1"/>
          </p:cNvSpPr>
          <p:nvPr>
            <p:ph idx="1"/>
          </p:nvPr>
        </p:nvSpPr>
        <p:spPr/>
        <p:txBody>
          <a:bodyPr/>
          <a:lstStyle/>
          <a:p>
            <a:pPr algn="l">
              <a:buFont typeface="Arial" panose="020B0604020202020204" pitchFamily="34" charset="0"/>
              <a:buChar char="•"/>
            </a:pPr>
            <a:r>
              <a:rPr lang="en-US" i="0" dirty="0">
                <a:solidFill>
                  <a:srgbClr val="58595B"/>
                </a:solidFill>
                <a:effectLst/>
              </a:rPr>
              <a:t>Individual - Identifying and developing capabilities of individuals to lead others effectively (leader development).</a:t>
            </a:r>
          </a:p>
          <a:p>
            <a:pPr algn="l">
              <a:buFont typeface="Arial" panose="020B0604020202020204" pitchFamily="34" charset="0"/>
              <a:buChar char="•"/>
            </a:pPr>
            <a:endParaRPr lang="en-US" i="0" dirty="0">
              <a:solidFill>
                <a:srgbClr val="58595B"/>
              </a:solidFill>
              <a:effectLst/>
            </a:endParaRPr>
          </a:p>
          <a:p>
            <a:pPr algn="l">
              <a:buFont typeface="Arial" panose="020B0604020202020204" pitchFamily="34" charset="0"/>
              <a:buChar char="•"/>
            </a:pPr>
            <a:r>
              <a:rPr lang="en-US" i="0" dirty="0" err="1">
                <a:solidFill>
                  <a:srgbClr val="58595B"/>
                </a:solidFill>
                <a:effectLst/>
              </a:rPr>
              <a:t>Organisational</a:t>
            </a:r>
            <a:r>
              <a:rPr lang="en-US" i="0" dirty="0">
                <a:solidFill>
                  <a:srgbClr val="58595B"/>
                </a:solidFill>
                <a:effectLst/>
              </a:rPr>
              <a:t> - Creating </a:t>
            </a:r>
            <a:r>
              <a:rPr lang="en-US" i="0" dirty="0" err="1">
                <a:solidFill>
                  <a:srgbClr val="58595B"/>
                </a:solidFill>
                <a:effectLst/>
              </a:rPr>
              <a:t>organisational</a:t>
            </a:r>
            <a:r>
              <a:rPr lang="en-US" i="0" dirty="0">
                <a:solidFill>
                  <a:srgbClr val="58595B"/>
                </a:solidFill>
                <a:effectLst/>
              </a:rPr>
              <a:t> structures and cultures that encourage and enable leadership.</a:t>
            </a:r>
          </a:p>
          <a:p>
            <a:endParaRPr lang="en-GB" dirty="0"/>
          </a:p>
        </p:txBody>
      </p:sp>
      <p:sp>
        <p:nvSpPr>
          <p:cNvPr id="4" name="Date Placeholder 3">
            <a:extLst>
              <a:ext uri="{FF2B5EF4-FFF2-40B4-BE49-F238E27FC236}">
                <a16:creationId xmlns:a16="http://schemas.microsoft.com/office/drawing/2014/main" id="{26597404-82AB-4570-BBCD-20F49CF008D2}"/>
              </a:ext>
            </a:extLst>
          </p:cNvPr>
          <p:cNvSpPr>
            <a:spLocks noGrp="1"/>
          </p:cNvSpPr>
          <p:nvPr>
            <p:ph type="dt" sz="half" idx="10"/>
          </p:nvPr>
        </p:nvSpPr>
        <p:spPr/>
        <p:txBody>
          <a:bodyPr/>
          <a:lstStyle/>
          <a:p>
            <a:fld id="{DF211F48-3064-42B5-82F6-BD2D2F914015}" type="datetime1">
              <a:rPr lang="en-GB" smtClean="0"/>
              <a:t>18/05/2022</a:t>
            </a:fld>
            <a:endParaRPr lang="en-GB"/>
          </a:p>
        </p:txBody>
      </p:sp>
      <p:sp>
        <p:nvSpPr>
          <p:cNvPr id="5" name="Slide Number Placeholder 4">
            <a:extLst>
              <a:ext uri="{FF2B5EF4-FFF2-40B4-BE49-F238E27FC236}">
                <a16:creationId xmlns:a16="http://schemas.microsoft.com/office/drawing/2014/main" id="{31EED39B-650D-43BC-A964-3BD696DA0BC5}"/>
              </a:ext>
            </a:extLst>
          </p:cNvPr>
          <p:cNvSpPr>
            <a:spLocks noGrp="1"/>
          </p:cNvSpPr>
          <p:nvPr>
            <p:ph type="sldNum" sz="quarter" idx="12"/>
          </p:nvPr>
        </p:nvSpPr>
        <p:spPr/>
        <p:txBody>
          <a:bodyPr/>
          <a:lstStyle/>
          <a:p>
            <a:fld id="{036F7C42-D8F2-46C1-AAC2-6964F67D18DB}" type="slidenum">
              <a:rPr lang="en-GB" smtClean="0"/>
              <a:t>4</a:t>
            </a:fld>
            <a:endParaRPr lang="en-GB"/>
          </a:p>
        </p:txBody>
      </p:sp>
    </p:spTree>
    <p:extLst>
      <p:ext uri="{BB962C8B-B14F-4D97-AF65-F5344CB8AC3E}">
        <p14:creationId xmlns:p14="http://schemas.microsoft.com/office/powerpoint/2010/main" val="14094231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Primary Leadership Skills</a:t>
            </a:r>
          </a:p>
        </p:txBody>
      </p:sp>
      <p:pic>
        <p:nvPicPr>
          <p:cNvPr id="4" name="Content Placeholder 6">
            <a:extLst>
              <a:ext uri="{FF2B5EF4-FFF2-40B4-BE49-F238E27FC236}">
                <a16:creationId xmlns:a16="http://schemas.microsoft.com/office/drawing/2014/main" id="{3D29E985-C60B-43AF-8AB3-643411C73B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57867" y="1078988"/>
            <a:ext cx="7416824" cy="4752528"/>
          </a:xfrm>
          <a:prstGeom prst="rect">
            <a:avLst/>
          </a:prstGeom>
        </p:spPr>
      </p:pic>
      <p:sp>
        <p:nvSpPr>
          <p:cNvPr id="2" name="Date Placeholder 1">
            <a:extLst>
              <a:ext uri="{FF2B5EF4-FFF2-40B4-BE49-F238E27FC236}">
                <a16:creationId xmlns:a16="http://schemas.microsoft.com/office/drawing/2014/main" id="{2D29D673-ED90-4553-B3FC-AE1260167160}"/>
              </a:ext>
            </a:extLst>
          </p:cNvPr>
          <p:cNvSpPr>
            <a:spLocks noGrp="1"/>
          </p:cNvSpPr>
          <p:nvPr>
            <p:ph type="dt" sz="half" idx="10"/>
          </p:nvPr>
        </p:nvSpPr>
        <p:spPr/>
        <p:txBody>
          <a:bodyPr/>
          <a:lstStyle/>
          <a:p>
            <a:fld id="{439A379B-A376-43CB-9086-27E3011976DC}" type="datetime1">
              <a:rPr lang="en-GB" smtClean="0"/>
              <a:t>18/05/2022</a:t>
            </a:fld>
            <a:endParaRPr lang="en-GB"/>
          </a:p>
        </p:txBody>
      </p:sp>
      <p:sp>
        <p:nvSpPr>
          <p:cNvPr id="3" name="Slide Number Placeholder 2">
            <a:extLst>
              <a:ext uri="{FF2B5EF4-FFF2-40B4-BE49-F238E27FC236}">
                <a16:creationId xmlns:a16="http://schemas.microsoft.com/office/drawing/2014/main" id="{352FB14B-E180-47AC-BE35-C81D613DEF3A}"/>
              </a:ext>
            </a:extLst>
          </p:cNvPr>
          <p:cNvSpPr>
            <a:spLocks noGrp="1"/>
          </p:cNvSpPr>
          <p:nvPr>
            <p:ph type="sldNum" sz="quarter" idx="11"/>
          </p:nvPr>
        </p:nvSpPr>
        <p:spPr/>
        <p:txBody>
          <a:bodyPr/>
          <a:lstStyle/>
          <a:p>
            <a:fld id="{036F7C42-D8F2-46C1-AAC2-6964F67D18DB}" type="slidenum">
              <a:rPr lang="en-GB" smtClean="0"/>
              <a:t>5</a:t>
            </a:fld>
            <a:endParaRPr lang="en-GB"/>
          </a:p>
        </p:txBody>
      </p:sp>
    </p:spTree>
    <p:extLst>
      <p:ext uri="{BB962C8B-B14F-4D97-AF65-F5344CB8AC3E}">
        <p14:creationId xmlns:p14="http://schemas.microsoft.com/office/powerpoint/2010/main" val="19010911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136D7-EB5D-498A-B08C-5331E6FB1C8C}"/>
              </a:ext>
            </a:extLst>
          </p:cNvPr>
          <p:cNvSpPr>
            <a:spLocks noGrp="1"/>
          </p:cNvSpPr>
          <p:nvPr>
            <p:ph type="title"/>
          </p:nvPr>
        </p:nvSpPr>
        <p:spPr/>
        <p:txBody>
          <a:bodyPr/>
          <a:lstStyle/>
          <a:p>
            <a:r>
              <a:rPr lang="en-US" dirty="0"/>
              <a:t>What to Develop?</a:t>
            </a:r>
            <a:endParaRPr lang="en-GB" dirty="0"/>
          </a:p>
        </p:txBody>
      </p:sp>
      <p:sp>
        <p:nvSpPr>
          <p:cNvPr id="3" name="Content Placeholder 2">
            <a:extLst>
              <a:ext uri="{FF2B5EF4-FFF2-40B4-BE49-F238E27FC236}">
                <a16:creationId xmlns:a16="http://schemas.microsoft.com/office/drawing/2014/main" id="{FDDD7F42-41C1-4225-9965-BC5F5458E371}"/>
              </a:ext>
            </a:extLst>
          </p:cNvPr>
          <p:cNvSpPr>
            <a:spLocks noGrp="1"/>
          </p:cNvSpPr>
          <p:nvPr>
            <p:ph idx="1"/>
          </p:nvPr>
        </p:nvSpPr>
        <p:spPr/>
        <p:txBody>
          <a:bodyPr/>
          <a:lstStyle/>
          <a:p>
            <a:r>
              <a:rPr lang="en-US" dirty="0">
                <a:solidFill>
                  <a:srgbClr val="58595B"/>
                </a:solidFill>
              </a:rPr>
              <a:t>L</a:t>
            </a:r>
            <a:r>
              <a:rPr lang="en-US" i="0" dirty="0">
                <a:solidFill>
                  <a:srgbClr val="58595B"/>
                </a:solidFill>
                <a:effectLst/>
              </a:rPr>
              <a:t>eadership development approaches focus on identifying and developing individuals that display honesty, integrity and strongly-held moral principles, and translate them into </a:t>
            </a:r>
            <a:r>
              <a:rPr lang="en-US" i="0" dirty="0" err="1">
                <a:solidFill>
                  <a:srgbClr val="58595B"/>
                </a:solidFill>
                <a:effectLst/>
              </a:rPr>
              <a:t>behaviours</a:t>
            </a:r>
            <a:r>
              <a:rPr lang="en-US" i="0" dirty="0">
                <a:solidFill>
                  <a:srgbClr val="58595B"/>
                </a:solidFill>
                <a:effectLst/>
              </a:rPr>
              <a:t> of leading others</a:t>
            </a:r>
            <a:endParaRPr lang="en-GB" dirty="0"/>
          </a:p>
        </p:txBody>
      </p:sp>
      <p:sp>
        <p:nvSpPr>
          <p:cNvPr id="4" name="Date Placeholder 3">
            <a:extLst>
              <a:ext uri="{FF2B5EF4-FFF2-40B4-BE49-F238E27FC236}">
                <a16:creationId xmlns:a16="http://schemas.microsoft.com/office/drawing/2014/main" id="{B2482889-B5C8-4214-8C92-F02CE2B256BB}"/>
              </a:ext>
            </a:extLst>
          </p:cNvPr>
          <p:cNvSpPr>
            <a:spLocks noGrp="1"/>
          </p:cNvSpPr>
          <p:nvPr>
            <p:ph type="dt" sz="half" idx="10"/>
          </p:nvPr>
        </p:nvSpPr>
        <p:spPr/>
        <p:txBody>
          <a:bodyPr/>
          <a:lstStyle/>
          <a:p>
            <a:fld id="{F8B1E7DF-30FA-4FA5-94A7-91EFEA9473F7}" type="datetime1">
              <a:rPr lang="en-GB" smtClean="0"/>
              <a:t>18/05/2022</a:t>
            </a:fld>
            <a:endParaRPr lang="en-GB"/>
          </a:p>
        </p:txBody>
      </p:sp>
      <p:sp>
        <p:nvSpPr>
          <p:cNvPr id="5" name="Slide Number Placeholder 4">
            <a:extLst>
              <a:ext uri="{FF2B5EF4-FFF2-40B4-BE49-F238E27FC236}">
                <a16:creationId xmlns:a16="http://schemas.microsoft.com/office/drawing/2014/main" id="{C9E8EE66-218D-404E-9023-DC18C2B6B754}"/>
              </a:ext>
            </a:extLst>
          </p:cNvPr>
          <p:cNvSpPr>
            <a:spLocks noGrp="1"/>
          </p:cNvSpPr>
          <p:nvPr>
            <p:ph type="sldNum" sz="quarter" idx="12"/>
          </p:nvPr>
        </p:nvSpPr>
        <p:spPr/>
        <p:txBody>
          <a:bodyPr/>
          <a:lstStyle/>
          <a:p>
            <a:fld id="{036F7C42-D8F2-46C1-AAC2-6964F67D18DB}" type="slidenum">
              <a:rPr lang="en-GB" smtClean="0"/>
              <a:t>6</a:t>
            </a:fld>
            <a:endParaRPr lang="en-GB"/>
          </a:p>
        </p:txBody>
      </p:sp>
    </p:spTree>
    <p:extLst>
      <p:ext uri="{BB962C8B-B14F-4D97-AF65-F5344CB8AC3E}">
        <p14:creationId xmlns:p14="http://schemas.microsoft.com/office/powerpoint/2010/main" val="5735152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66FCF-362B-4A7E-B35F-9FAFAD897ECB}"/>
              </a:ext>
            </a:extLst>
          </p:cNvPr>
          <p:cNvSpPr>
            <a:spLocks noGrp="1"/>
          </p:cNvSpPr>
          <p:nvPr>
            <p:ph type="title"/>
          </p:nvPr>
        </p:nvSpPr>
        <p:spPr/>
        <p:txBody>
          <a:bodyPr/>
          <a:lstStyle/>
          <a:p>
            <a:r>
              <a:rPr lang="en-US" dirty="0"/>
              <a:t>Developing individual leaders</a:t>
            </a:r>
            <a:endParaRPr lang="en-GB" dirty="0"/>
          </a:p>
        </p:txBody>
      </p:sp>
      <p:sp>
        <p:nvSpPr>
          <p:cNvPr id="3" name="Content Placeholder 2">
            <a:extLst>
              <a:ext uri="{FF2B5EF4-FFF2-40B4-BE49-F238E27FC236}">
                <a16:creationId xmlns:a16="http://schemas.microsoft.com/office/drawing/2014/main" id="{5FCAFD31-828F-41E3-ABF2-1E8B30C2A383}"/>
              </a:ext>
            </a:extLst>
          </p:cNvPr>
          <p:cNvSpPr>
            <a:spLocks noGrp="1"/>
          </p:cNvSpPr>
          <p:nvPr>
            <p:ph idx="1"/>
          </p:nvPr>
        </p:nvSpPr>
        <p:spPr/>
        <p:txBody>
          <a:bodyPr/>
          <a:lstStyle/>
          <a:p>
            <a:r>
              <a:rPr lang="en-US" sz="2800" i="0" dirty="0">
                <a:solidFill>
                  <a:srgbClr val="58595B"/>
                </a:solidFill>
                <a:effectLst/>
              </a:rPr>
              <a:t>Many </a:t>
            </a:r>
            <a:r>
              <a:rPr lang="en-US" sz="2800" i="0" dirty="0" err="1">
                <a:solidFill>
                  <a:srgbClr val="58595B"/>
                </a:solidFill>
                <a:effectLst/>
              </a:rPr>
              <a:t>organisations</a:t>
            </a:r>
            <a:r>
              <a:rPr lang="en-US" sz="2800" i="0" dirty="0">
                <a:solidFill>
                  <a:srgbClr val="58595B"/>
                </a:solidFill>
                <a:effectLst/>
              </a:rPr>
              <a:t> provide activities to develop leadership capabilities of individuals through training, development and experience. </a:t>
            </a:r>
          </a:p>
          <a:p>
            <a:r>
              <a:rPr lang="en-US" sz="2800" i="0" dirty="0">
                <a:solidFill>
                  <a:srgbClr val="58595B"/>
                </a:solidFill>
                <a:effectLst/>
              </a:rPr>
              <a:t>Despite the clear business case for line managers also to be leaders, many </a:t>
            </a:r>
            <a:r>
              <a:rPr lang="en-US" sz="2800" i="0" dirty="0" err="1">
                <a:solidFill>
                  <a:srgbClr val="58595B"/>
                </a:solidFill>
                <a:effectLst/>
              </a:rPr>
              <a:t>organisations</a:t>
            </a:r>
            <a:r>
              <a:rPr lang="en-US" sz="2800" i="0" dirty="0">
                <a:solidFill>
                  <a:srgbClr val="58595B"/>
                </a:solidFill>
                <a:effectLst/>
              </a:rPr>
              <a:t> promote people in managerial roles based on their technical competence, rather than leadership skills.</a:t>
            </a:r>
          </a:p>
          <a:p>
            <a:r>
              <a:rPr lang="en-US" sz="2800" i="0" dirty="0">
                <a:solidFill>
                  <a:srgbClr val="58595B"/>
                </a:solidFill>
                <a:effectLst/>
              </a:rPr>
              <a:t> These individuals are likely to need more formal and/or informal support to be effective leaders</a:t>
            </a:r>
            <a:endParaRPr lang="en-GB" sz="2800" dirty="0"/>
          </a:p>
        </p:txBody>
      </p:sp>
      <p:sp>
        <p:nvSpPr>
          <p:cNvPr id="4" name="Date Placeholder 3">
            <a:extLst>
              <a:ext uri="{FF2B5EF4-FFF2-40B4-BE49-F238E27FC236}">
                <a16:creationId xmlns:a16="http://schemas.microsoft.com/office/drawing/2014/main" id="{30FDBAC8-3122-46AD-929C-E26D41E976E7}"/>
              </a:ext>
            </a:extLst>
          </p:cNvPr>
          <p:cNvSpPr>
            <a:spLocks noGrp="1"/>
          </p:cNvSpPr>
          <p:nvPr>
            <p:ph type="dt" sz="half" idx="10"/>
          </p:nvPr>
        </p:nvSpPr>
        <p:spPr/>
        <p:txBody>
          <a:bodyPr/>
          <a:lstStyle/>
          <a:p>
            <a:fld id="{AA97FFB3-3BB2-4B90-81F6-A3DFDF95FC5D}" type="datetime1">
              <a:rPr lang="en-GB" smtClean="0"/>
              <a:t>18/05/2022</a:t>
            </a:fld>
            <a:endParaRPr lang="en-GB"/>
          </a:p>
        </p:txBody>
      </p:sp>
      <p:sp>
        <p:nvSpPr>
          <p:cNvPr id="5" name="Slide Number Placeholder 4">
            <a:extLst>
              <a:ext uri="{FF2B5EF4-FFF2-40B4-BE49-F238E27FC236}">
                <a16:creationId xmlns:a16="http://schemas.microsoft.com/office/drawing/2014/main" id="{1B54EE2C-5C11-4A9B-A63E-B41EEDDA9B74}"/>
              </a:ext>
            </a:extLst>
          </p:cNvPr>
          <p:cNvSpPr>
            <a:spLocks noGrp="1"/>
          </p:cNvSpPr>
          <p:nvPr>
            <p:ph type="sldNum" sz="quarter" idx="12"/>
          </p:nvPr>
        </p:nvSpPr>
        <p:spPr/>
        <p:txBody>
          <a:bodyPr/>
          <a:lstStyle/>
          <a:p>
            <a:fld id="{036F7C42-D8F2-46C1-AAC2-6964F67D18DB}" type="slidenum">
              <a:rPr lang="en-GB" smtClean="0"/>
              <a:t>7</a:t>
            </a:fld>
            <a:endParaRPr lang="en-GB"/>
          </a:p>
        </p:txBody>
      </p:sp>
    </p:spTree>
    <p:extLst>
      <p:ext uri="{BB962C8B-B14F-4D97-AF65-F5344CB8AC3E}">
        <p14:creationId xmlns:p14="http://schemas.microsoft.com/office/powerpoint/2010/main" val="8097705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EF10F-6A27-4B26-8D38-A0D3A087B77A}"/>
              </a:ext>
            </a:extLst>
          </p:cNvPr>
          <p:cNvSpPr>
            <a:spLocks noGrp="1"/>
          </p:cNvSpPr>
          <p:nvPr>
            <p:ph type="title"/>
          </p:nvPr>
        </p:nvSpPr>
        <p:spPr/>
        <p:txBody>
          <a:bodyPr/>
          <a:lstStyle/>
          <a:p>
            <a:r>
              <a:rPr lang="en-US" dirty="0"/>
              <a:t>Methods</a:t>
            </a:r>
            <a:endParaRPr lang="en-GB" dirty="0"/>
          </a:p>
        </p:txBody>
      </p:sp>
      <p:sp>
        <p:nvSpPr>
          <p:cNvPr id="3" name="Content Placeholder 2">
            <a:extLst>
              <a:ext uri="{FF2B5EF4-FFF2-40B4-BE49-F238E27FC236}">
                <a16:creationId xmlns:a16="http://schemas.microsoft.com/office/drawing/2014/main" id="{9C3758E7-FE63-4C6A-B896-2CA608351E85}"/>
              </a:ext>
            </a:extLst>
          </p:cNvPr>
          <p:cNvSpPr>
            <a:spLocks noGrp="1"/>
          </p:cNvSpPr>
          <p:nvPr>
            <p:ph idx="1"/>
          </p:nvPr>
        </p:nvSpPr>
        <p:spPr/>
        <p:txBody>
          <a:bodyPr/>
          <a:lstStyle/>
          <a:p>
            <a:r>
              <a:rPr lang="en-US" dirty="0"/>
              <a:t>Coaching &amp; Mentoring</a:t>
            </a:r>
          </a:p>
          <a:p>
            <a:r>
              <a:rPr lang="en-US" dirty="0"/>
              <a:t>Team Development</a:t>
            </a:r>
          </a:p>
          <a:p>
            <a:r>
              <a:rPr lang="en-US" dirty="0"/>
              <a:t>Formal training </a:t>
            </a:r>
            <a:r>
              <a:rPr lang="en-US" dirty="0" err="1"/>
              <a:t>programmes</a:t>
            </a:r>
            <a:endParaRPr lang="en-US" dirty="0"/>
          </a:p>
          <a:p>
            <a:r>
              <a:rPr lang="en-US" dirty="0"/>
              <a:t>Shadowing senior managers/leaders</a:t>
            </a:r>
          </a:p>
          <a:p>
            <a:r>
              <a:rPr lang="en-US" dirty="0"/>
              <a:t>Secondments/ Exposure to new experiences</a:t>
            </a:r>
          </a:p>
          <a:p>
            <a:r>
              <a:rPr lang="en-US" dirty="0"/>
              <a:t>Job Rotation</a:t>
            </a:r>
          </a:p>
          <a:p>
            <a:r>
              <a:rPr lang="en-US" dirty="0"/>
              <a:t>Networking</a:t>
            </a:r>
          </a:p>
          <a:p>
            <a:endParaRPr lang="en-GB" dirty="0"/>
          </a:p>
        </p:txBody>
      </p:sp>
      <p:sp>
        <p:nvSpPr>
          <p:cNvPr id="4" name="Date Placeholder 3">
            <a:extLst>
              <a:ext uri="{FF2B5EF4-FFF2-40B4-BE49-F238E27FC236}">
                <a16:creationId xmlns:a16="http://schemas.microsoft.com/office/drawing/2014/main" id="{7D4B990C-9576-4FEC-B2EA-6449B23EDC43}"/>
              </a:ext>
            </a:extLst>
          </p:cNvPr>
          <p:cNvSpPr>
            <a:spLocks noGrp="1"/>
          </p:cNvSpPr>
          <p:nvPr>
            <p:ph type="dt" sz="half" idx="10"/>
          </p:nvPr>
        </p:nvSpPr>
        <p:spPr/>
        <p:txBody>
          <a:bodyPr/>
          <a:lstStyle/>
          <a:p>
            <a:fld id="{15324569-3910-4A6D-A80E-DE352556E647}" type="datetime1">
              <a:rPr lang="en-GB" smtClean="0"/>
              <a:t>18/05/2022</a:t>
            </a:fld>
            <a:endParaRPr lang="en-GB"/>
          </a:p>
        </p:txBody>
      </p:sp>
      <p:sp>
        <p:nvSpPr>
          <p:cNvPr id="5" name="Slide Number Placeholder 4">
            <a:extLst>
              <a:ext uri="{FF2B5EF4-FFF2-40B4-BE49-F238E27FC236}">
                <a16:creationId xmlns:a16="http://schemas.microsoft.com/office/drawing/2014/main" id="{853B8AA5-147F-4CE6-B0E0-F0BCCEA1A748}"/>
              </a:ext>
            </a:extLst>
          </p:cNvPr>
          <p:cNvSpPr>
            <a:spLocks noGrp="1"/>
          </p:cNvSpPr>
          <p:nvPr>
            <p:ph type="sldNum" sz="quarter" idx="12"/>
          </p:nvPr>
        </p:nvSpPr>
        <p:spPr/>
        <p:txBody>
          <a:bodyPr/>
          <a:lstStyle/>
          <a:p>
            <a:fld id="{036F7C42-D8F2-46C1-AAC2-6964F67D18DB}" type="slidenum">
              <a:rPr lang="en-GB" smtClean="0"/>
              <a:t>8</a:t>
            </a:fld>
            <a:endParaRPr lang="en-GB"/>
          </a:p>
        </p:txBody>
      </p:sp>
    </p:spTree>
    <p:extLst>
      <p:ext uri="{BB962C8B-B14F-4D97-AF65-F5344CB8AC3E}">
        <p14:creationId xmlns:p14="http://schemas.microsoft.com/office/powerpoint/2010/main" val="23940991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B312C-ACE6-4A64-A314-D07DE3C16A08}"/>
              </a:ext>
            </a:extLst>
          </p:cNvPr>
          <p:cNvSpPr>
            <a:spLocks noGrp="1"/>
          </p:cNvSpPr>
          <p:nvPr>
            <p:ph type="title"/>
          </p:nvPr>
        </p:nvSpPr>
        <p:spPr/>
        <p:txBody>
          <a:bodyPr/>
          <a:lstStyle/>
          <a:p>
            <a:r>
              <a:rPr lang="en-US" dirty="0"/>
              <a:t>Leadership Process Cycle (Smith &amp; Cockburn 2013)</a:t>
            </a:r>
            <a:endParaRPr lang="en-GB" dirty="0"/>
          </a:p>
        </p:txBody>
      </p:sp>
      <p:sp>
        <p:nvSpPr>
          <p:cNvPr id="3" name="Content Placeholder 2">
            <a:extLst>
              <a:ext uri="{FF2B5EF4-FFF2-40B4-BE49-F238E27FC236}">
                <a16:creationId xmlns:a16="http://schemas.microsoft.com/office/drawing/2014/main" id="{D8B46335-1C30-4F6D-BFEA-07311AD48007}"/>
              </a:ext>
            </a:extLst>
          </p:cNvPr>
          <p:cNvSpPr>
            <a:spLocks noGrp="1"/>
          </p:cNvSpPr>
          <p:nvPr>
            <p:ph idx="1"/>
          </p:nvPr>
        </p:nvSpPr>
        <p:spPr/>
        <p:txBody>
          <a:bodyPr/>
          <a:lstStyle/>
          <a:p>
            <a:pPr algn="l">
              <a:buFont typeface="Arial" panose="020B0604020202020204" pitchFamily="34" charset="0"/>
              <a:buChar char="•"/>
            </a:pPr>
            <a:r>
              <a:rPr lang="en-US" sz="3200" b="0" i="1" dirty="0">
                <a:solidFill>
                  <a:srgbClr val="333333"/>
                </a:solidFill>
                <a:effectLst/>
              </a:rPr>
              <a:t> </a:t>
            </a:r>
            <a:r>
              <a:rPr lang="en-US" sz="2000" b="0" i="0" dirty="0">
                <a:solidFill>
                  <a:srgbClr val="333333"/>
                </a:solidFill>
                <a:effectLst/>
              </a:rPr>
              <a:t>Face reality</a:t>
            </a:r>
          </a:p>
          <a:p>
            <a:pPr algn="l">
              <a:buFont typeface="Arial" panose="020B0604020202020204" pitchFamily="34" charset="0"/>
              <a:buChar char="•"/>
            </a:pPr>
            <a:r>
              <a:rPr lang="en-US" sz="2000" b="0" i="1" dirty="0">
                <a:solidFill>
                  <a:srgbClr val="333333"/>
                </a:solidFill>
                <a:effectLst/>
              </a:rPr>
              <a:t>• </a:t>
            </a:r>
            <a:r>
              <a:rPr lang="en-US" sz="2000" b="0" i="0" dirty="0">
                <a:solidFill>
                  <a:srgbClr val="333333"/>
                </a:solidFill>
                <a:effectLst/>
              </a:rPr>
              <a:t>Continuously reflect alone and with others</a:t>
            </a:r>
          </a:p>
          <a:p>
            <a:pPr algn="l">
              <a:buFont typeface="Arial" panose="020B0604020202020204" pitchFamily="34" charset="0"/>
              <a:buChar char="•"/>
            </a:pPr>
            <a:r>
              <a:rPr lang="en-US" sz="2000" b="0" i="1" dirty="0">
                <a:solidFill>
                  <a:srgbClr val="333333"/>
                </a:solidFill>
                <a:effectLst/>
              </a:rPr>
              <a:t>• </a:t>
            </a:r>
            <a:r>
              <a:rPr lang="en-US" sz="2000" b="0" i="0" dirty="0">
                <a:solidFill>
                  <a:srgbClr val="333333"/>
                </a:solidFill>
                <a:effectLst/>
              </a:rPr>
              <a:t>Recognize the strengths you have and build on them</a:t>
            </a:r>
          </a:p>
          <a:p>
            <a:pPr algn="l">
              <a:buFont typeface="Arial" panose="020B0604020202020204" pitchFamily="34" charset="0"/>
              <a:buChar char="•"/>
            </a:pPr>
            <a:r>
              <a:rPr lang="en-US" sz="2000" b="0" i="1" dirty="0">
                <a:solidFill>
                  <a:srgbClr val="333333"/>
                </a:solidFill>
                <a:effectLst/>
              </a:rPr>
              <a:t>• </a:t>
            </a:r>
            <a:r>
              <a:rPr lang="en-US" sz="2000" b="0" i="0" dirty="0">
                <a:solidFill>
                  <a:srgbClr val="333333"/>
                </a:solidFill>
                <a:effectLst/>
              </a:rPr>
              <a:t>Start from where you are</a:t>
            </a:r>
          </a:p>
          <a:p>
            <a:pPr algn="l">
              <a:buFont typeface="Arial" panose="020B0604020202020204" pitchFamily="34" charset="0"/>
              <a:buChar char="•"/>
            </a:pPr>
            <a:r>
              <a:rPr lang="en-US" sz="2000" b="0" i="1" dirty="0">
                <a:solidFill>
                  <a:srgbClr val="333333"/>
                </a:solidFill>
                <a:effectLst/>
              </a:rPr>
              <a:t>• </a:t>
            </a:r>
            <a:r>
              <a:rPr lang="en-US" sz="2000" b="0" i="0" dirty="0">
                <a:solidFill>
                  <a:srgbClr val="333333"/>
                </a:solidFill>
                <a:effectLst/>
              </a:rPr>
              <a:t>Learn by leading in your particular context</a:t>
            </a:r>
          </a:p>
          <a:p>
            <a:pPr algn="l">
              <a:buFont typeface="Arial" panose="020B0604020202020204" pitchFamily="34" charset="0"/>
              <a:buChar char="•"/>
            </a:pPr>
            <a:r>
              <a:rPr lang="en-US" sz="2000" b="0" i="1" dirty="0">
                <a:solidFill>
                  <a:srgbClr val="333333"/>
                </a:solidFill>
                <a:effectLst/>
              </a:rPr>
              <a:t>• </a:t>
            </a:r>
            <a:r>
              <a:rPr lang="en-US" sz="2000" b="0" i="0" dirty="0">
                <a:solidFill>
                  <a:srgbClr val="333333"/>
                </a:solidFill>
                <a:effectLst/>
              </a:rPr>
              <a:t>Learn from successes and failures</a:t>
            </a:r>
          </a:p>
          <a:p>
            <a:pPr algn="l">
              <a:buFont typeface="Arial" panose="020B0604020202020204" pitchFamily="34" charset="0"/>
              <a:buChar char="•"/>
            </a:pPr>
            <a:r>
              <a:rPr lang="en-US" sz="2000" b="0" i="1" dirty="0">
                <a:solidFill>
                  <a:srgbClr val="333333"/>
                </a:solidFill>
                <a:effectLst/>
              </a:rPr>
              <a:t>• </a:t>
            </a:r>
            <a:r>
              <a:rPr lang="en-US" sz="2000" b="0" i="0" dirty="0">
                <a:solidFill>
                  <a:srgbClr val="333333"/>
                </a:solidFill>
                <a:effectLst/>
              </a:rPr>
              <a:t>Continue to incrementally improve at your best pace</a:t>
            </a:r>
          </a:p>
          <a:p>
            <a:pPr algn="l">
              <a:buFont typeface="Arial" panose="020B0604020202020204" pitchFamily="34" charset="0"/>
              <a:buChar char="•"/>
            </a:pPr>
            <a:r>
              <a:rPr lang="en-US" sz="2000" b="0" i="1" dirty="0">
                <a:solidFill>
                  <a:srgbClr val="333333"/>
                </a:solidFill>
                <a:effectLst/>
              </a:rPr>
              <a:t>• </a:t>
            </a:r>
            <a:r>
              <a:rPr lang="en-US" sz="2000" b="0" i="0" dirty="0">
                <a:solidFill>
                  <a:srgbClr val="333333"/>
                </a:solidFill>
                <a:effectLst/>
              </a:rPr>
              <a:t>Organize in a people-centric way</a:t>
            </a:r>
          </a:p>
          <a:p>
            <a:pPr algn="l">
              <a:buFont typeface="Arial" panose="020B0604020202020204" pitchFamily="34" charset="0"/>
              <a:buChar char="•"/>
            </a:pPr>
            <a:r>
              <a:rPr lang="en-US" sz="2000" b="0" i="1" dirty="0">
                <a:solidFill>
                  <a:srgbClr val="333333"/>
                </a:solidFill>
                <a:effectLst/>
              </a:rPr>
              <a:t>• </a:t>
            </a:r>
            <a:r>
              <a:rPr lang="en-US" sz="2000" b="0" i="0" dirty="0">
                <a:solidFill>
                  <a:srgbClr val="333333"/>
                </a:solidFill>
                <a:effectLst/>
              </a:rPr>
              <a:t>Motivate stakeholder participation</a:t>
            </a:r>
          </a:p>
          <a:p>
            <a:pPr algn="l">
              <a:buFont typeface="Arial" panose="020B0604020202020204" pitchFamily="34" charset="0"/>
              <a:buChar char="•"/>
            </a:pPr>
            <a:r>
              <a:rPr lang="en-US" sz="2000" b="0" i="1" dirty="0">
                <a:solidFill>
                  <a:srgbClr val="333333"/>
                </a:solidFill>
                <a:effectLst/>
              </a:rPr>
              <a:t>• </a:t>
            </a:r>
            <a:r>
              <a:rPr lang="en-US" sz="2000" b="0" i="0" dirty="0">
                <a:solidFill>
                  <a:srgbClr val="333333"/>
                </a:solidFill>
                <a:effectLst/>
              </a:rPr>
              <a:t>Leverage the wisdom of your learning partners</a:t>
            </a:r>
          </a:p>
        </p:txBody>
      </p:sp>
      <p:sp>
        <p:nvSpPr>
          <p:cNvPr id="4" name="Date Placeholder 3">
            <a:extLst>
              <a:ext uri="{FF2B5EF4-FFF2-40B4-BE49-F238E27FC236}">
                <a16:creationId xmlns:a16="http://schemas.microsoft.com/office/drawing/2014/main" id="{3BD3CF56-353A-426E-97F5-08FBA689B186}"/>
              </a:ext>
            </a:extLst>
          </p:cNvPr>
          <p:cNvSpPr>
            <a:spLocks noGrp="1"/>
          </p:cNvSpPr>
          <p:nvPr>
            <p:ph type="dt" sz="half" idx="10"/>
          </p:nvPr>
        </p:nvSpPr>
        <p:spPr/>
        <p:txBody>
          <a:bodyPr/>
          <a:lstStyle/>
          <a:p>
            <a:fld id="{A7A4CEE5-04A2-4DE7-AA30-0A158A2D53CD}" type="datetime1">
              <a:rPr lang="en-GB" smtClean="0"/>
              <a:t>18/05/2022</a:t>
            </a:fld>
            <a:endParaRPr lang="en-GB"/>
          </a:p>
        </p:txBody>
      </p:sp>
      <p:sp>
        <p:nvSpPr>
          <p:cNvPr id="5" name="Slide Number Placeholder 4">
            <a:extLst>
              <a:ext uri="{FF2B5EF4-FFF2-40B4-BE49-F238E27FC236}">
                <a16:creationId xmlns:a16="http://schemas.microsoft.com/office/drawing/2014/main" id="{E94B67D5-B140-4B0A-8F57-FA7551508DEB}"/>
              </a:ext>
            </a:extLst>
          </p:cNvPr>
          <p:cNvSpPr>
            <a:spLocks noGrp="1"/>
          </p:cNvSpPr>
          <p:nvPr>
            <p:ph type="sldNum" sz="quarter" idx="12"/>
          </p:nvPr>
        </p:nvSpPr>
        <p:spPr/>
        <p:txBody>
          <a:bodyPr/>
          <a:lstStyle/>
          <a:p>
            <a:fld id="{036F7C42-D8F2-46C1-AAC2-6964F67D18DB}" type="slidenum">
              <a:rPr lang="en-GB" smtClean="0"/>
              <a:t>9</a:t>
            </a:fld>
            <a:endParaRPr lang="en-GB"/>
          </a:p>
        </p:txBody>
      </p:sp>
    </p:spTree>
    <p:extLst>
      <p:ext uri="{BB962C8B-B14F-4D97-AF65-F5344CB8AC3E}">
        <p14:creationId xmlns:p14="http://schemas.microsoft.com/office/powerpoint/2010/main" val="37517198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B41F7-8AEA-4DF9-8CBF-58FAD82D468D}"/>
              </a:ext>
            </a:extLst>
          </p:cNvPr>
          <p:cNvSpPr>
            <a:spLocks noGrp="1"/>
          </p:cNvSpPr>
          <p:nvPr>
            <p:ph type="title"/>
          </p:nvPr>
        </p:nvSpPr>
        <p:spPr/>
        <p:txBody>
          <a:bodyPr/>
          <a:lstStyle/>
          <a:p>
            <a:r>
              <a:rPr lang="en-US" dirty="0" err="1"/>
              <a:t>Organisational</a:t>
            </a:r>
            <a:r>
              <a:rPr lang="en-US" dirty="0"/>
              <a:t> Factors </a:t>
            </a:r>
            <a:endParaRPr lang="en-GB" dirty="0"/>
          </a:p>
        </p:txBody>
      </p:sp>
      <p:sp>
        <p:nvSpPr>
          <p:cNvPr id="3" name="Content Placeholder 2">
            <a:extLst>
              <a:ext uri="{FF2B5EF4-FFF2-40B4-BE49-F238E27FC236}">
                <a16:creationId xmlns:a16="http://schemas.microsoft.com/office/drawing/2014/main" id="{9FF24833-40D4-4CD5-9CC7-C5B256F4EE79}"/>
              </a:ext>
            </a:extLst>
          </p:cNvPr>
          <p:cNvSpPr>
            <a:spLocks noGrp="1"/>
          </p:cNvSpPr>
          <p:nvPr>
            <p:ph idx="1"/>
          </p:nvPr>
        </p:nvSpPr>
        <p:spPr/>
        <p:txBody>
          <a:bodyPr/>
          <a:lstStyle/>
          <a:p>
            <a:r>
              <a:rPr lang="en-US" dirty="0">
                <a:solidFill>
                  <a:srgbClr val="58595B"/>
                </a:solidFill>
              </a:rPr>
              <a:t>E</a:t>
            </a:r>
            <a:r>
              <a:rPr lang="en-US" i="0" dirty="0">
                <a:solidFill>
                  <a:srgbClr val="58595B"/>
                </a:solidFill>
                <a:effectLst/>
              </a:rPr>
              <a:t>ven where individuals have leadership skills, their ability to lead in practice is affected by </a:t>
            </a:r>
            <a:r>
              <a:rPr lang="en-US" i="0" dirty="0" err="1">
                <a:solidFill>
                  <a:srgbClr val="58595B"/>
                </a:solidFill>
                <a:effectLst/>
              </a:rPr>
              <a:t>organisational</a:t>
            </a:r>
            <a:r>
              <a:rPr lang="en-US" i="0" dirty="0">
                <a:solidFill>
                  <a:srgbClr val="58595B"/>
                </a:solidFill>
                <a:effectLst/>
              </a:rPr>
              <a:t> factors, including hierarchical structures, performance management systems and other people management policies and practices</a:t>
            </a:r>
            <a:endParaRPr lang="en-GB" dirty="0"/>
          </a:p>
        </p:txBody>
      </p:sp>
      <p:sp>
        <p:nvSpPr>
          <p:cNvPr id="4" name="Date Placeholder 3">
            <a:extLst>
              <a:ext uri="{FF2B5EF4-FFF2-40B4-BE49-F238E27FC236}">
                <a16:creationId xmlns:a16="http://schemas.microsoft.com/office/drawing/2014/main" id="{FFB5E6BC-C4E8-4622-B10C-25BCDA8F7261}"/>
              </a:ext>
            </a:extLst>
          </p:cNvPr>
          <p:cNvSpPr>
            <a:spLocks noGrp="1"/>
          </p:cNvSpPr>
          <p:nvPr>
            <p:ph type="dt" sz="half" idx="10"/>
          </p:nvPr>
        </p:nvSpPr>
        <p:spPr/>
        <p:txBody>
          <a:bodyPr/>
          <a:lstStyle/>
          <a:p>
            <a:fld id="{79D5C2AF-2A64-4737-AF38-4665C9DCF93F}" type="datetime1">
              <a:rPr lang="en-GB" smtClean="0"/>
              <a:t>18/05/2022</a:t>
            </a:fld>
            <a:endParaRPr lang="en-GB"/>
          </a:p>
        </p:txBody>
      </p:sp>
      <p:sp>
        <p:nvSpPr>
          <p:cNvPr id="5" name="Slide Number Placeholder 4">
            <a:extLst>
              <a:ext uri="{FF2B5EF4-FFF2-40B4-BE49-F238E27FC236}">
                <a16:creationId xmlns:a16="http://schemas.microsoft.com/office/drawing/2014/main" id="{D3D9CD47-ADA1-4FB8-AAF8-9E7177359800}"/>
              </a:ext>
            </a:extLst>
          </p:cNvPr>
          <p:cNvSpPr>
            <a:spLocks noGrp="1"/>
          </p:cNvSpPr>
          <p:nvPr>
            <p:ph type="sldNum" sz="quarter" idx="12"/>
          </p:nvPr>
        </p:nvSpPr>
        <p:spPr/>
        <p:txBody>
          <a:bodyPr/>
          <a:lstStyle/>
          <a:p>
            <a:fld id="{036F7C42-D8F2-46C1-AAC2-6964F67D18DB}" type="slidenum">
              <a:rPr lang="en-GB" smtClean="0"/>
              <a:t>10</a:t>
            </a:fld>
            <a:endParaRPr lang="en-GB"/>
          </a:p>
        </p:txBody>
      </p:sp>
    </p:spTree>
    <p:extLst>
      <p:ext uri="{BB962C8B-B14F-4D97-AF65-F5344CB8AC3E}">
        <p14:creationId xmlns:p14="http://schemas.microsoft.com/office/powerpoint/2010/main" val="2803205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A9E19-151D-441D-A57E-92040FFBA4C8}"/>
              </a:ext>
            </a:extLst>
          </p:cNvPr>
          <p:cNvSpPr>
            <a:spLocks noGrp="1"/>
          </p:cNvSpPr>
          <p:nvPr>
            <p:ph type="title"/>
          </p:nvPr>
        </p:nvSpPr>
        <p:spPr/>
        <p:txBody>
          <a:bodyPr/>
          <a:lstStyle/>
          <a:p>
            <a:r>
              <a:rPr lang="en-US" dirty="0" err="1"/>
              <a:t>Organisational</a:t>
            </a:r>
            <a:r>
              <a:rPr lang="en-US" dirty="0"/>
              <a:t> Factors</a:t>
            </a:r>
            <a:endParaRPr lang="en-GB" dirty="0"/>
          </a:p>
        </p:txBody>
      </p:sp>
      <p:sp>
        <p:nvSpPr>
          <p:cNvPr id="3" name="Content Placeholder 2">
            <a:extLst>
              <a:ext uri="{FF2B5EF4-FFF2-40B4-BE49-F238E27FC236}">
                <a16:creationId xmlns:a16="http://schemas.microsoft.com/office/drawing/2014/main" id="{29410B24-E419-43D3-A187-B9E50A5720A8}"/>
              </a:ext>
            </a:extLst>
          </p:cNvPr>
          <p:cNvSpPr>
            <a:spLocks noGrp="1"/>
          </p:cNvSpPr>
          <p:nvPr>
            <p:ph idx="1"/>
          </p:nvPr>
        </p:nvSpPr>
        <p:spPr/>
        <p:txBody>
          <a:bodyPr/>
          <a:lstStyle/>
          <a:p>
            <a:r>
              <a:rPr lang="en-US" sz="2800" dirty="0"/>
              <a:t>Hierarchy and bureaucracy undermine devolved, front-line leadership.  </a:t>
            </a:r>
          </a:p>
          <a:p>
            <a:r>
              <a:rPr lang="en-US" sz="2800" dirty="0"/>
              <a:t>Short-term, bottom-line focus overshadows priorities of delivering quality. </a:t>
            </a:r>
          </a:p>
          <a:p>
            <a:r>
              <a:rPr lang="en-US" sz="2800" dirty="0"/>
              <a:t>Individualism in reward and accountability hinders collaborative working and creates inertia. </a:t>
            </a:r>
          </a:p>
          <a:p>
            <a:r>
              <a:rPr lang="en-US" sz="2800" dirty="0"/>
              <a:t>‘Us’ and ‘them’ mentality obstructs the potential benefits of workforce diversity (CIPD 2014)</a:t>
            </a:r>
            <a:endParaRPr lang="en-GB" sz="2800" dirty="0"/>
          </a:p>
        </p:txBody>
      </p:sp>
      <p:sp>
        <p:nvSpPr>
          <p:cNvPr id="4" name="Date Placeholder 3">
            <a:extLst>
              <a:ext uri="{FF2B5EF4-FFF2-40B4-BE49-F238E27FC236}">
                <a16:creationId xmlns:a16="http://schemas.microsoft.com/office/drawing/2014/main" id="{A2D8F64A-B38D-490B-AFCC-40D449C53B98}"/>
              </a:ext>
            </a:extLst>
          </p:cNvPr>
          <p:cNvSpPr>
            <a:spLocks noGrp="1"/>
          </p:cNvSpPr>
          <p:nvPr>
            <p:ph type="dt" sz="half" idx="10"/>
          </p:nvPr>
        </p:nvSpPr>
        <p:spPr/>
        <p:txBody>
          <a:bodyPr/>
          <a:lstStyle/>
          <a:p>
            <a:fld id="{F36A45AD-750F-407E-BBA3-BFD150368DB8}" type="datetime1">
              <a:rPr lang="en-GB" smtClean="0"/>
              <a:t>18/05/2022</a:t>
            </a:fld>
            <a:endParaRPr lang="en-GB"/>
          </a:p>
        </p:txBody>
      </p:sp>
      <p:sp>
        <p:nvSpPr>
          <p:cNvPr id="5" name="Slide Number Placeholder 4">
            <a:extLst>
              <a:ext uri="{FF2B5EF4-FFF2-40B4-BE49-F238E27FC236}">
                <a16:creationId xmlns:a16="http://schemas.microsoft.com/office/drawing/2014/main" id="{8F720126-8B0E-44A5-B3DB-33096770881E}"/>
              </a:ext>
            </a:extLst>
          </p:cNvPr>
          <p:cNvSpPr>
            <a:spLocks noGrp="1"/>
          </p:cNvSpPr>
          <p:nvPr>
            <p:ph type="sldNum" sz="quarter" idx="12"/>
          </p:nvPr>
        </p:nvSpPr>
        <p:spPr/>
        <p:txBody>
          <a:bodyPr/>
          <a:lstStyle/>
          <a:p>
            <a:fld id="{036F7C42-D8F2-46C1-AAC2-6964F67D18DB}" type="slidenum">
              <a:rPr lang="en-GB" smtClean="0"/>
              <a:t>11</a:t>
            </a:fld>
            <a:endParaRPr lang="en-GB"/>
          </a:p>
        </p:txBody>
      </p:sp>
    </p:spTree>
    <p:extLst>
      <p:ext uri="{BB962C8B-B14F-4D97-AF65-F5344CB8AC3E}">
        <p14:creationId xmlns:p14="http://schemas.microsoft.com/office/powerpoint/2010/main" val="18931577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014B3-BCAD-4748-92E3-37D84D8B53A1}"/>
              </a:ext>
            </a:extLst>
          </p:cNvPr>
          <p:cNvSpPr>
            <a:spLocks noGrp="1"/>
          </p:cNvSpPr>
          <p:nvPr>
            <p:ph type="title"/>
          </p:nvPr>
        </p:nvSpPr>
        <p:spPr/>
        <p:txBody>
          <a:bodyPr/>
          <a:lstStyle/>
          <a:p>
            <a:r>
              <a:rPr lang="en-US" dirty="0"/>
              <a:t>The Future: “VUCA” Environment</a:t>
            </a:r>
            <a:endParaRPr lang="en-GB" dirty="0"/>
          </a:p>
        </p:txBody>
      </p:sp>
      <p:sp>
        <p:nvSpPr>
          <p:cNvPr id="3" name="Content Placeholder 2">
            <a:extLst>
              <a:ext uri="{FF2B5EF4-FFF2-40B4-BE49-F238E27FC236}">
                <a16:creationId xmlns:a16="http://schemas.microsoft.com/office/drawing/2014/main" id="{CADD11B8-0020-4D14-AEC5-DDB3A563C79D}"/>
              </a:ext>
            </a:extLst>
          </p:cNvPr>
          <p:cNvSpPr>
            <a:spLocks noGrp="1"/>
          </p:cNvSpPr>
          <p:nvPr>
            <p:ph idx="1"/>
          </p:nvPr>
        </p:nvSpPr>
        <p:spPr/>
        <p:txBody>
          <a:bodyPr/>
          <a:lstStyle/>
          <a:p>
            <a:pPr marL="0" indent="0">
              <a:buNone/>
            </a:pPr>
            <a:r>
              <a:rPr lang="en-US" b="0" i="0" dirty="0">
                <a:solidFill>
                  <a:srgbClr val="333333"/>
                </a:solidFill>
                <a:effectLst/>
                <a:latin typeface="Arial" panose="020B0604020202020204" pitchFamily="34" charset="0"/>
              </a:rPr>
              <a:t>Acronym used to describe the </a:t>
            </a:r>
          </a:p>
          <a:p>
            <a:r>
              <a:rPr lang="en-US" b="0" i="0" dirty="0">
                <a:solidFill>
                  <a:srgbClr val="333333"/>
                </a:solidFill>
                <a:effectLst/>
                <a:latin typeface="Arial" panose="020B0604020202020204" pitchFamily="34" charset="0"/>
              </a:rPr>
              <a:t>volatility, </a:t>
            </a:r>
          </a:p>
          <a:p>
            <a:r>
              <a:rPr lang="en-US" b="0" i="0" dirty="0">
                <a:solidFill>
                  <a:srgbClr val="333333"/>
                </a:solidFill>
                <a:effectLst/>
                <a:latin typeface="Arial" panose="020B0604020202020204" pitchFamily="34" charset="0"/>
              </a:rPr>
              <a:t>uncertainty, </a:t>
            </a:r>
          </a:p>
          <a:p>
            <a:r>
              <a:rPr lang="en-US" b="0" i="0" dirty="0">
                <a:solidFill>
                  <a:srgbClr val="333333"/>
                </a:solidFill>
                <a:effectLst/>
                <a:latin typeface="Arial" panose="020B0604020202020204" pitchFamily="34" charset="0"/>
              </a:rPr>
              <a:t>complexity  </a:t>
            </a:r>
          </a:p>
          <a:p>
            <a:r>
              <a:rPr lang="en-US" b="0" i="0" dirty="0">
                <a:solidFill>
                  <a:srgbClr val="333333"/>
                </a:solidFill>
                <a:effectLst/>
                <a:latin typeface="Arial" panose="020B0604020202020204" pitchFamily="34" charset="0"/>
              </a:rPr>
              <a:t>ambiguity of general conditions and situations. </a:t>
            </a:r>
            <a:endParaRPr lang="en-GB" dirty="0"/>
          </a:p>
        </p:txBody>
      </p:sp>
      <p:sp>
        <p:nvSpPr>
          <p:cNvPr id="4" name="Date Placeholder 3">
            <a:extLst>
              <a:ext uri="{FF2B5EF4-FFF2-40B4-BE49-F238E27FC236}">
                <a16:creationId xmlns:a16="http://schemas.microsoft.com/office/drawing/2014/main" id="{EC647B3A-AAF3-40EC-859F-F002A560B4E4}"/>
              </a:ext>
            </a:extLst>
          </p:cNvPr>
          <p:cNvSpPr>
            <a:spLocks noGrp="1"/>
          </p:cNvSpPr>
          <p:nvPr>
            <p:ph type="dt" sz="half" idx="10"/>
          </p:nvPr>
        </p:nvSpPr>
        <p:spPr/>
        <p:txBody>
          <a:bodyPr/>
          <a:lstStyle/>
          <a:p>
            <a:fld id="{8A57A5AF-4A1B-4BB6-ACD7-A1EA64A946FC}" type="datetime1">
              <a:rPr lang="en-GB" smtClean="0"/>
              <a:t>18/05/2022</a:t>
            </a:fld>
            <a:endParaRPr lang="en-GB"/>
          </a:p>
        </p:txBody>
      </p:sp>
      <p:sp>
        <p:nvSpPr>
          <p:cNvPr id="5" name="Slide Number Placeholder 4">
            <a:extLst>
              <a:ext uri="{FF2B5EF4-FFF2-40B4-BE49-F238E27FC236}">
                <a16:creationId xmlns:a16="http://schemas.microsoft.com/office/drawing/2014/main" id="{D2EF9F43-AFD5-413F-B819-C82D02E9975B}"/>
              </a:ext>
            </a:extLst>
          </p:cNvPr>
          <p:cNvSpPr>
            <a:spLocks noGrp="1"/>
          </p:cNvSpPr>
          <p:nvPr>
            <p:ph type="sldNum" sz="quarter" idx="12"/>
          </p:nvPr>
        </p:nvSpPr>
        <p:spPr/>
        <p:txBody>
          <a:bodyPr/>
          <a:lstStyle/>
          <a:p>
            <a:fld id="{036F7C42-D8F2-46C1-AAC2-6964F67D18DB}" type="slidenum">
              <a:rPr lang="en-GB" smtClean="0"/>
              <a:t>12</a:t>
            </a:fld>
            <a:endParaRPr lang="en-GB"/>
          </a:p>
        </p:txBody>
      </p:sp>
    </p:spTree>
    <p:extLst>
      <p:ext uri="{BB962C8B-B14F-4D97-AF65-F5344CB8AC3E}">
        <p14:creationId xmlns:p14="http://schemas.microsoft.com/office/powerpoint/2010/main" val="21982424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D1C1D-561B-474E-A971-D3170A2ADECA}"/>
              </a:ext>
            </a:extLst>
          </p:cNvPr>
          <p:cNvSpPr>
            <a:spLocks noGrp="1"/>
          </p:cNvSpPr>
          <p:nvPr>
            <p:ph type="title"/>
          </p:nvPr>
        </p:nvSpPr>
        <p:spPr/>
        <p:txBody>
          <a:bodyPr/>
          <a:lstStyle/>
          <a:p>
            <a:r>
              <a:rPr lang="en-US" dirty="0"/>
              <a:t>VUCA Environment</a:t>
            </a:r>
            <a:endParaRPr lang="en-GB" dirty="0"/>
          </a:p>
        </p:txBody>
      </p:sp>
      <p:sp>
        <p:nvSpPr>
          <p:cNvPr id="3" name="Content Placeholder 2">
            <a:extLst>
              <a:ext uri="{FF2B5EF4-FFF2-40B4-BE49-F238E27FC236}">
                <a16:creationId xmlns:a16="http://schemas.microsoft.com/office/drawing/2014/main" id="{9D273378-BA02-4767-B4D5-F455C95A0C67}"/>
              </a:ext>
            </a:extLst>
          </p:cNvPr>
          <p:cNvSpPr>
            <a:spLocks noGrp="1"/>
          </p:cNvSpPr>
          <p:nvPr>
            <p:ph idx="1"/>
          </p:nvPr>
        </p:nvSpPr>
        <p:spPr/>
        <p:txBody>
          <a:bodyPr/>
          <a:lstStyle/>
          <a:p>
            <a:pPr marL="0" indent="0">
              <a:buNone/>
            </a:pPr>
            <a:endParaRPr lang="en-US" sz="1800" b="0" i="0" dirty="0">
              <a:solidFill>
                <a:srgbClr val="333333"/>
              </a:solidFill>
              <a:effectLst/>
              <a:latin typeface="Arial" panose="020B0604020202020204" pitchFamily="34" charset="0"/>
            </a:endParaRPr>
          </a:p>
          <a:p>
            <a:r>
              <a:rPr lang="en-US" sz="2000" b="0" i="0" dirty="0">
                <a:solidFill>
                  <a:srgbClr val="333333"/>
                </a:solidFill>
                <a:effectLst/>
                <a:latin typeface="Arial" panose="020B0604020202020204" pitchFamily="34" charset="0"/>
              </a:rPr>
              <a:t> “It is taxing even the most able of leaders who may find their skills growing obsolete as quickly as their organizations change in this volatile, unpredictable landscape. Leadership agility and adaptability are now required skills if organizations are to succeed in this VUCA world.” Lawrence (2013)</a:t>
            </a:r>
          </a:p>
          <a:p>
            <a:endParaRPr lang="en-US" sz="2000" dirty="0">
              <a:solidFill>
                <a:srgbClr val="333333"/>
              </a:solidFill>
              <a:latin typeface="Arial" panose="020B0604020202020204" pitchFamily="34" charset="0"/>
            </a:endParaRPr>
          </a:p>
          <a:p>
            <a:r>
              <a:rPr lang="en-US" sz="2000" dirty="0">
                <a:solidFill>
                  <a:srgbClr val="333333"/>
                </a:solidFill>
                <a:latin typeface="Arial" panose="020B0604020202020204" pitchFamily="34" charset="0"/>
              </a:rPr>
              <a:t>L</a:t>
            </a:r>
            <a:r>
              <a:rPr lang="en-US" sz="2000" b="0" i="0" dirty="0">
                <a:solidFill>
                  <a:srgbClr val="333333"/>
                </a:solidFill>
                <a:effectLst/>
                <a:latin typeface="Arial" panose="020B0604020202020204" pitchFamily="34" charset="0"/>
              </a:rPr>
              <a:t>eaders must develop new capabilities and resilient systems if they are to successfully steer their communities through the newly emerging era of social change as well as social digital connectivity and global dynamic complexity</a:t>
            </a:r>
            <a:endParaRPr lang="en-GB" sz="2000" dirty="0"/>
          </a:p>
        </p:txBody>
      </p:sp>
      <p:sp>
        <p:nvSpPr>
          <p:cNvPr id="4" name="Date Placeholder 3">
            <a:extLst>
              <a:ext uri="{FF2B5EF4-FFF2-40B4-BE49-F238E27FC236}">
                <a16:creationId xmlns:a16="http://schemas.microsoft.com/office/drawing/2014/main" id="{9A756C14-98FE-467B-9D85-65D7137362BD}"/>
              </a:ext>
            </a:extLst>
          </p:cNvPr>
          <p:cNvSpPr>
            <a:spLocks noGrp="1"/>
          </p:cNvSpPr>
          <p:nvPr>
            <p:ph type="dt" sz="half" idx="10"/>
          </p:nvPr>
        </p:nvSpPr>
        <p:spPr/>
        <p:txBody>
          <a:bodyPr/>
          <a:lstStyle/>
          <a:p>
            <a:fld id="{2D1F30E3-8A18-4F0F-A62D-821E78C11165}" type="datetime1">
              <a:rPr lang="en-GB" smtClean="0"/>
              <a:t>18/05/2022</a:t>
            </a:fld>
            <a:endParaRPr lang="en-GB"/>
          </a:p>
        </p:txBody>
      </p:sp>
      <p:sp>
        <p:nvSpPr>
          <p:cNvPr id="5" name="Slide Number Placeholder 4">
            <a:extLst>
              <a:ext uri="{FF2B5EF4-FFF2-40B4-BE49-F238E27FC236}">
                <a16:creationId xmlns:a16="http://schemas.microsoft.com/office/drawing/2014/main" id="{B43A41D0-72C1-4849-ADA5-A9A639CDB505}"/>
              </a:ext>
            </a:extLst>
          </p:cNvPr>
          <p:cNvSpPr>
            <a:spLocks noGrp="1"/>
          </p:cNvSpPr>
          <p:nvPr>
            <p:ph type="sldNum" sz="quarter" idx="12"/>
          </p:nvPr>
        </p:nvSpPr>
        <p:spPr/>
        <p:txBody>
          <a:bodyPr/>
          <a:lstStyle/>
          <a:p>
            <a:fld id="{036F7C42-D8F2-46C1-AAC2-6964F67D18DB}" type="slidenum">
              <a:rPr lang="en-GB" smtClean="0"/>
              <a:t>13</a:t>
            </a:fld>
            <a:endParaRPr lang="en-GB"/>
          </a:p>
        </p:txBody>
      </p:sp>
    </p:spTree>
    <p:extLst>
      <p:ext uri="{BB962C8B-B14F-4D97-AF65-F5344CB8AC3E}">
        <p14:creationId xmlns:p14="http://schemas.microsoft.com/office/powerpoint/2010/main" val="25787746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C39E1-F899-4E27-8CB0-D3FE8D5869B0}"/>
              </a:ext>
            </a:extLst>
          </p:cNvPr>
          <p:cNvSpPr>
            <a:spLocks noGrp="1"/>
          </p:cNvSpPr>
          <p:nvPr>
            <p:ph type="title"/>
          </p:nvPr>
        </p:nvSpPr>
        <p:spPr/>
        <p:txBody>
          <a:bodyPr/>
          <a:lstStyle/>
          <a:p>
            <a:r>
              <a:rPr lang="en-US" dirty="0"/>
              <a:t>Review</a:t>
            </a:r>
            <a:endParaRPr lang="en-GB" dirty="0"/>
          </a:p>
        </p:txBody>
      </p:sp>
      <p:sp>
        <p:nvSpPr>
          <p:cNvPr id="3" name="Content Placeholder 2">
            <a:extLst>
              <a:ext uri="{FF2B5EF4-FFF2-40B4-BE49-F238E27FC236}">
                <a16:creationId xmlns:a16="http://schemas.microsoft.com/office/drawing/2014/main" id="{AEEC542C-C88A-45DB-850E-7E1D03F8FAE1}"/>
              </a:ext>
            </a:extLst>
          </p:cNvPr>
          <p:cNvSpPr>
            <a:spLocks noGrp="1"/>
          </p:cNvSpPr>
          <p:nvPr>
            <p:ph idx="1"/>
          </p:nvPr>
        </p:nvSpPr>
        <p:spPr/>
        <p:txBody>
          <a:bodyPr/>
          <a:lstStyle/>
          <a:p>
            <a:r>
              <a:rPr lang="en-US" sz="2400" b="0" i="0" dirty="0">
                <a:solidFill>
                  <a:srgbClr val="333333"/>
                </a:solidFill>
                <a:effectLst/>
                <a:latin typeface="Arial" panose="020B0604020202020204" pitchFamily="34" charset="0"/>
              </a:rPr>
              <a:t>Michael Marquardt (2000) foresaw: “Our new century demands new kinds of leadership with new skills. Leadership styles and skills that may have worked in a more stable, predictable environment of the 20th Century will be inadequate in this new era of uncertainty and rapid change, where we can hardly define the problem, much less engineer possible solutions”. </a:t>
            </a:r>
          </a:p>
          <a:p>
            <a:endParaRPr lang="en-US" sz="2400" dirty="0">
              <a:solidFill>
                <a:srgbClr val="333333"/>
              </a:solidFill>
              <a:latin typeface="Arial" panose="020B0604020202020204" pitchFamily="34" charset="0"/>
            </a:endParaRPr>
          </a:p>
          <a:p>
            <a:r>
              <a:rPr lang="en-US" sz="2400" b="0" i="0" dirty="0">
                <a:solidFill>
                  <a:srgbClr val="333333"/>
                </a:solidFill>
                <a:effectLst/>
                <a:latin typeface="Arial" panose="020B0604020202020204" pitchFamily="34" charset="0"/>
              </a:rPr>
              <a:t>The widespread push for staff to work from home and self-isolate to avoid spreading the highly contagious Covid-19 infection has given extra impetus to the use of such technology.</a:t>
            </a:r>
            <a:endParaRPr lang="en-GB" sz="2400" dirty="0"/>
          </a:p>
        </p:txBody>
      </p:sp>
      <p:sp>
        <p:nvSpPr>
          <p:cNvPr id="4" name="Date Placeholder 3">
            <a:extLst>
              <a:ext uri="{FF2B5EF4-FFF2-40B4-BE49-F238E27FC236}">
                <a16:creationId xmlns:a16="http://schemas.microsoft.com/office/drawing/2014/main" id="{A08E21B0-DC0F-401C-BC85-82202B5D0104}"/>
              </a:ext>
            </a:extLst>
          </p:cNvPr>
          <p:cNvSpPr>
            <a:spLocks noGrp="1"/>
          </p:cNvSpPr>
          <p:nvPr>
            <p:ph type="dt" sz="half" idx="10"/>
          </p:nvPr>
        </p:nvSpPr>
        <p:spPr/>
        <p:txBody>
          <a:bodyPr/>
          <a:lstStyle/>
          <a:p>
            <a:fld id="{90CA68BC-6D3A-48F2-BB33-C718EF536C86}" type="datetime1">
              <a:rPr lang="en-GB" smtClean="0"/>
              <a:t>18/05/2022</a:t>
            </a:fld>
            <a:endParaRPr lang="en-GB"/>
          </a:p>
        </p:txBody>
      </p:sp>
      <p:sp>
        <p:nvSpPr>
          <p:cNvPr id="5" name="Slide Number Placeholder 4">
            <a:extLst>
              <a:ext uri="{FF2B5EF4-FFF2-40B4-BE49-F238E27FC236}">
                <a16:creationId xmlns:a16="http://schemas.microsoft.com/office/drawing/2014/main" id="{72149F33-41E7-4C9E-9939-2E668EAF03A0}"/>
              </a:ext>
            </a:extLst>
          </p:cNvPr>
          <p:cNvSpPr>
            <a:spLocks noGrp="1"/>
          </p:cNvSpPr>
          <p:nvPr>
            <p:ph type="sldNum" sz="quarter" idx="12"/>
          </p:nvPr>
        </p:nvSpPr>
        <p:spPr/>
        <p:txBody>
          <a:bodyPr/>
          <a:lstStyle/>
          <a:p>
            <a:fld id="{036F7C42-D8F2-46C1-AAC2-6964F67D18DB}" type="slidenum">
              <a:rPr lang="en-GB" smtClean="0"/>
              <a:t>14</a:t>
            </a:fld>
            <a:endParaRPr lang="en-GB"/>
          </a:p>
        </p:txBody>
      </p:sp>
    </p:spTree>
    <p:extLst>
      <p:ext uri="{BB962C8B-B14F-4D97-AF65-F5344CB8AC3E}">
        <p14:creationId xmlns:p14="http://schemas.microsoft.com/office/powerpoint/2010/main" val="10586298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Class discussion</a:t>
            </a:r>
            <a:endParaRPr lang="en-GB" dirty="0"/>
          </a:p>
        </p:txBody>
      </p:sp>
      <p:sp>
        <p:nvSpPr>
          <p:cNvPr id="3" name="Content Placeholder 2"/>
          <p:cNvSpPr>
            <a:spLocks noGrp="1"/>
          </p:cNvSpPr>
          <p:nvPr>
            <p:ph idx="1"/>
          </p:nvPr>
        </p:nvSpPr>
        <p:spPr/>
        <p:txBody>
          <a:bodyPr/>
          <a:lstStyle/>
          <a:p>
            <a:pPr marL="0" indent="0">
              <a:buNone/>
            </a:pPr>
            <a:r>
              <a:rPr lang="en-GB" dirty="0" smtClean="0"/>
              <a:t>How will the VUCA Environment affect</a:t>
            </a:r>
          </a:p>
          <a:p>
            <a:pPr marL="0" indent="0">
              <a:buNone/>
            </a:pPr>
            <a:endParaRPr lang="en-GB" dirty="0"/>
          </a:p>
          <a:p>
            <a:pPr marL="0" indent="0">
              <a:buNone/>
            </a:pPr>
            <a:r>
              <a:rPr lang="en-GB" dirty="0" smtClean="0"/>
              <a:t>1- methods used to develop leadership </a:t>
            </a:r>
          </a:p>
          <a:p>
            <a:pPr marL="0" indent="0">
              <a:buNone/>
            </a:pPr>
            <a:r>
              <a:rPr lang="en-GB" dirty="0" smtClean="0"/>
              <a:t>2- the organisational factors that influencing leadership skills  </a:t>
            </a:r>
          </a:p>
          <a:p>
            <a:pPr marL="0" indent="0">
              <a:buNone/>
            </a:pPr>
            <a:r>
              <a:rPr lang="en-GB" dirty="0" smtClean="0"/>
              <a:t> </a:t>
            </a:r>
            <a:endParaRPr lang="en-GB" dirty="0"/>
          </a:p>
        </p:txBody>
      </p:sp>
    </p:spTree>
    <p:extLst>
      <p:ext uri="{BB962C8B-B14F-4D97-AF65-F5344CB8AC3E}">
        <p14:creationId xmlns:p14="http://schemas.microsoft.com/office/powerpoint/2010/main" val="26188707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673</Words>
  <Application>Microsoft Office PowerPoint</Application>
  <PresentationFormat>Widescreen</PresentationFormat>
  <Paragraphs>98</Paragraphs>
  <Slides>15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Myriad Pro</vt:lpstr>
      <vt:lpstr>Office Theme</vt:lpstr>
      <vt:lpstr>PowerPoint Presentation</vt:lpstr>
      <vt:lpstr>Learning Objectives</vt:lpstr>
      <vt:lpstr>What is leadership/management development?</vt:lpstr>
      <vt:lpstr>Challenges </vt:lpstr>
      <vt:lpstr>Primary Leadership Skills</vt:lpstr>
      <vt:lpstr>What to Develop?</vt:lpstr>
      <vt:lpstr>Developing individual leaders</vt:lpstr>
      <vt:lpstr>Methods</vt:lpstr>
      <vt:lpstr>Leadership Process Cycle (Smith &amp; Cockburn 2013)</vt:lpstr>
      <vt:lpstr>Organisational Factors </vt:lpstr>
      <vt:lpstr>Organisational Factors</vt:lpstr>
      <vt:lpstr>The Future: “VUCA” Environment</vt:lpstr>
      <vt:lpstr>VUCA Environment</vt:lpstr>
      <vt:lpstr>Review</vt:lpstr>
      <vt:lpstr>Class discussion</vt:lpstr>
    </vt:vector>
  </TitlesOfParts>
  <Company>University of Leicester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Pepple, Dennis G. (Dr.)</dc:creator>
  <cp:lastModifiedBy>Pepple, Dennis G. (Dr.)</cp:lastModifiedBy>
  <cp:revision>2</cp:revision>
  <dcterms:created xsi:type="dcterms:W3CDTF">2022-05-18T17:23:03Z</dcterms:created>
  <dcterms:modified xsi:type="dcterms:W3CDTF">2022-05-18T20:07:19Z</dcterms:modified>
</cp:coreProperties>
</file>