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78" r:id="rId5"/>
    <p:sldId id="260" r:id="rId6"/>
    <p:sldId id="261" r:id="rId7"/>
    <p:sldId id="265" r:id="rId8"/>
    <p:sldId id="266" r:id="rId9"/>
    <p:sldId id="277" r:id="rId10"/>
    <p:sldId id="267" r:id="rId11"/>
    <p:sldId id="269" r:id="rId12"/>
    <p:sldId id="271" r:id="rId13"/>
    <p:sldId id="272" r:id="rId14"/>
    <p:sldId id="276" r:id="rId15"/>
    <p:sldId id="275" r:id="rId16"/>
    <p:sldId id="279" r:id="rId17"/>
    <p:sldId id="28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30D32FE-B03D-4013-B342-64D79563059C}" type="datetimeFigureOut">
              <a:rPr lang="en-GB" smtClean="0"/>
              <a:t>06/01/2018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3969812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0D32FE-B03D-4013-B342-64D79563059C}" type="datetimeFigureOut">
              <a:rPr lang="en-GB" smtClean="0"/>
              <a:t>06/01/2018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3404603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0D32FE-B03D-4013-B342-64D79563059C}" type="datetimeFigureOut">
              <a:rPr lang="en-GB" smtClean="0"/>
              <a:t>06/01/2018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1641083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30D32FE-B03D-4013-B342-64D79563059C}" type="datetimeFigureOut">
              <a:rPr lang="en-GB" smtClean="0"/>
              <a:t>06/01/2018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3055381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30D32FE-B03D-4013-B342-64D79563059C}" type="datetimeFigureOut">
              <a:rPr lang="en-GB" smtClean="0"/>
              <a:t>06/01/2018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3217192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30D32FE-B03D-4013-B342-64D79563059C}" type="datetimeFigureOut">
              <a:rPr lang="en-GB" smtClean="0"/>
              <a:t>06/01/2018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1892006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0D32FE-B03D-4013-B342-64D79563059C}" type="datetimeFigureOut">
              <a:rPr lang="en-GB" smtClean="0"/>
              <a:t>06/01/2018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245222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30D32FE-B03D-4013-B342-64D79563059C}" type="datetimeFigureOut">
              <a:rPr lang="en-GB" smtClean="0"/>
              <a:t>06/01/2018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27929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30D32FE-B03D-4013-B342-64D79563059C}" type="datetimeFigureOut">
              <a:rPr lang="en-GB" smtClean="0"/>
              <a:t>06/01/2018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1315511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0D32FE-B03D-4013-B342-64D79563059C}" type="datetimeFigureOut">
              <a:rPr lang="en-GB" smtClean="0"/>
              <a:t>06/01/2018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2943806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0D32FE-B03D-4013-B342-64D79563059C}" type="datetimeFigureOut">
              <a:rPr lang="en-GB" smtClean="0"/>
              <a:t>06/01/2018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3E4137-5FA0-4845-8A07-0F9CB1F37AC6}"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21179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0D32FE-B03D-4013-B342-64D79563059C}" type="datetimeFigureOut">
              <a:rPr lang="en-GB" smtClean="0"/>
              <a:t>06/01/2018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8309330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0D32FE-B03D-4013-B342-64D79563059C}" type="datetimeFigureOut">
              <a:rPr lang="en-GB" smtClean="0"/>
              <a:t>06/01/2018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3E4137-5FA0-4845-8A07-0F9CB1F37AC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480445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0D32FE-B03D-4013-B342-64D79563059C}" type="datetimeFigureOut">
              <a:rPr lang="en-GB" smtClean="0"/>
              <a:t>06/01/2018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28931855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0D32FE-B03D-4013-B342-64D79563059C}" type="datetimeFigureOut">
              <a:rPr lang="en-GB" smtClean="0"/>
              <a:t>06/01/2018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29830335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0D32FE-B03D-4013-B342-64D79563059C}" type="datetimeFigureOut">
              <a:rPr lang="en-GB" smtClean="0"/>
              <a:t>06/01/2018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3E4137-5FA0-4845-8A07-0F9CB1F37AC6}" type="slidenum">
              <a:rPr lang="en-GB" smtClean="0"/>
              <a:t>‹#›</a:t>
            </a:fld>
            <a:endParaRPr lang="en-GB"/>
          </a:p>
        </p:txBody>
      </p:sp>
    </p:spTree>
    <p:extLst>
      <p:ext uri="{BB962C8B-B14F-4D97-AF65-F5344CB8AC3E}">
        <p14:creationId xmlns:p14="http://schemas.microsoft.com/office/powerpoint/2010/main" val="2020783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30D32FE-B03D-4013-B342-64D79563059C}" type="datetimeFigureOut">
              <a:rPr lang="en-GB" smtClean="0"/>
              <a:t>06/01/2018</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53E4137-5FA0-4845-8A07-0F9CB1F37AC6}" type="slidenum">
              <a:rPr lang="en-GB" smtClean="0"/>
              <a:t>‹#›</a:t>
            </a:fld>
            <a:endParaRPr lang="en-GB"/>
          </a:p>
        </p:txBody>
      </p:sp>
    </p:spTree>
    <p:extLst>
      <p:ext uri="{BB962C8B-B14F-4D97-AF65-F5344CB8AC3E}">
        <p14:creationId xmlns:p14="http://schemas.microsoft.com/office/powerpoint/2010/main" val="7285198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D7817-B19D-4A0D-BD73-5F62258A67F5}"/>
              </a:ext>
            </a:extLst>
          </p:cNvPr>
          <p:cNvSpPr>
            <a:spLocks noGrp="1"/>
          </p:cNvSpPr>
          <p:nvPr>
            <p:ph type="ctrTitle"/>
          </p:nvPr>
        </p:nvSpPr>
        <p:spPr>
          <a:xfrm>
            <a:off x="1311965" y="2404534"/>
            <a:ext cx="7962038" cy="1646302"/>
          </a:xfrm>
        </p:spPr>
        <p:txBody>
          <a:bodyPr>
            <a:normAutofit fontScale="90000"/>
          </a:bodyPr>
          <a:lstStyle/>
          <a:p>
            <a:r>
              <a:rPr lang="en-GB" dirty="0">
                <a:latin typeface="Times New Roman" panose="02020603050405020304" pitchFamily="18" charset="0"/>
                <a:cs typeface="Times New Roman" panose="02020603050405020304" pitchFamily="18" charset="0"/>
              </a:rPr>
              <a:t>Why Society deems it Necessary to use the following Labels for Social Class</a:t>
            </a:r>
          </a:p>
        </p:txBody>
      </p:sp>
      <p:sp>
        <p:nvSpPr>
          <p:cNvPr id="3" name="Subtitle 2">
            <a:extLst>
              <a:ext uri="{FF2B5EF4-FFF2-40B4-BE49-F238E27FC236}">
                <a16:creationId xmlns:a16="http://schemas.microsoft.com/office/drawing/2014/main" id="{007338CF-7C2B-4A71-87F7-C5EAE7121FB1}"/>
              </a:ext>
            </a:extLst>
          </p:cNvPr>
          <p:cNvSpPr>
            <a:spLocks noGrp="1"/>
          </p:cNvSpPr>
          <p:nvPr>
            <p:ph type="subTitle" idx="1"/>
          </p:nvPr>
        </p:nvSpPr>
        <p:spPr/>
        <p:txBody>
          <a:bodyPr/>
          <a:lstStyle/>
          <a:p>
            <a:r>
              <a:rPr lang="en-GB" dirty="0"/>
              <a:t>By Katie John</a:t>
            </a:r>
          </a:p>
        </p:txBody>
      </p:sp>
    </p:spTree>
    <p:extLst>
      <p:ext uri="{BB962C8B-B14F-4D97-AF65-F5344CB8AC3E}">
        <p14:creationId xmlns:p14="http://schemas.microsoft.com/office/powerpoint/2010/main" val="37348219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C1A1F-AAE3-4199-A25B-6D8E86CA9E08}"/>
              </a:ext>
            </a:extLst>
          </p:cNvPr>
          <p:cNvSpPr>
            <a:spLocks noGrp="1"/>
          </p:cNvSpPr>
          <p:nvPr>
            <p:ph type="title"/>
          </p:nvPr>
        </p:nvSpPr>
        <p:spPr/>
        <p:txBody>
          <a:bodyPr/>
          <a:lstStyle/>
          <a:p>
            <a:r>
              <a:rPr lang="en-GB" dirty="0"/>
              <a:t>Labelling theory</a:t>
            </a:r>
          </a:p>
        </p:txBody>
      </p:sp>
      <p:sp>
        <p:nvSpPr>
          <p:cNvPr id="3" name="Content Placeholder 2">
            <a:extLst>
              <a:ext uri="{FF2B5EF4-FFF2-40B4-BE49-F238E27FC236}">
                <a16:creationId xmlns:a16="http://schemas.microsoft.com/office/drawing/2014/main" id="{F5A3AAD5-8A98-4E96-B7AD-025C910498ED}"/>
              </a:ext>
            </a:extLst>
          </p:cNvPr>
          <p:cNvSpPr>
            <a:spLocks noGrp="1"/>
          </p:cNvSpPr>
          <p:nvPr>
            <p:ph idx="1"/>
          </p:nvPr>
        </p:nvSpPr>
        <p:spPr>
          <a:xfrm>
            <a:off x="838200" y="1431235"/>
            <a:ext cx="10515600" cy="4745728"/>
          </a:xfrm>
        </p:spPr>
        <p:txBody>
          <a:bodyPr/>
          <a:lstStyle/>
          <a:p>
            <a:pPr marL="0" indent="0">
              <a:buNone/>
            </a:pPr>
            <a:endParaRPr lang="en-GB" dirty="0"/>
          </a:p>
          <a:p>
            <a:pPr marL="0" indent="0">
              <a:buNone/>
            </a:pPr>
            <a:r>
              <a:rPr lang="en-GB" dirty="0"/>
              <a:t>‘</a:t>
            </a:r>
            <a:r>
              <a:rPr lang="en-GB" sz="2400" dirty="0">
                <a:latin typeface="Times New Roman" panose="02020603050405020304" pitchFamily="18" charset="0"/>
                <a:cs typeface="Times New Roman" panose="02020603050405020304" pitchFamily="18" charset="0"/>
              </a:rPr>
              <a:t>Sociological approach to the study of deviance, which emphasises the ways in which rule breaking and role failure are maintained by the reactions of others.’ (</a:t>
            </a:r>
            <a:r>
              <a:rPr lang="en-GB" sz="2400" dirty="0" err="1">
                <a:latin typeface="Times New Roman" panose="02020603050405020304" pitchFamily="18" charset="0"/>
                <a:cs typeface="Times New Roman" panose="02020603050405020304" pitchFamily="18" charset="0"/>
              </a:rPr>
              <a:t>Pilgram</a:t>
            </a:r>
            <a:r>
              <a:rPr lang="en-GB" sz="2400" dirty="0">
                <a:latin typeface="Times New Roman" panose="02020603050405020304" pitchFamily="18" charset="0"/>
                <a:cs typeface="Times New Roman" panose="02020603050405020304" pitchFamily="18" charset="0"/>
              </a:rPr>
              <a:t>, 2014. P.160)</a:t>
            </a:r>
          </a:p>
          <a:p>
            <a:pPr marL="0" indent="0">
              <a:buNone/>
            </a:pPr>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Labels that we give to people determine how we interact with them.</a:t>
            </a:r>
          </a:p>
          <a:p>
            <a:endParaRPr lang="en-GB" sz="2400"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Homeless people are likely to be labelled drug users, offenders and stigmatised behind negative words despite this isn’t always the case.</a:t>
            </a:r>
          </a:p>
          <a:p>
            <a:pPr marL="0" indent="0" algn="r">
              <a:buNone/>
            </a:pPr>
            <a:r>
              <a:rPr lang="en-GB" dirty="0"/>
              <a:t>(Becker, 1963)</a:t>
            </a:r>
          </a:p>
        </p:txBody>
      </p:sp>
    </p:spTree>
    <p:extLst>
      <p:ext uri="{BB962C8B-B14F-4D97-AF65-F5344CB8AC3E}">
        <p14:creationId xmlns:p14="http://schemas.microsoft.com/office/powerpoint/2010/main" val="249477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A889B-4389-417E-AEC7-CEFF3E783483}"/>
              </a:ext>
            </a:extLst>
          </p:cNvPr>
          <p:cNvSpPr>
            <a:spLocks noGrp="1"/>
          </p:cNvSpPr>
          <p:nvPr>
            <p:ph type="title"/>
          </p:nvPr>
        </p:nvSpPr>
        <p:spPr/>
        <p:txBody>
          <a:bodyPr/>
          <a:lstStyle/>
          <a:p>
            <a:r>
              <a:rPr lang="en-GB" dirty="0"/>
              <a:t>The Othering Process</a:t>
            </a:r>
          </a:p>
        </p:txBody>
      </p:sp>
      <p:sp>
        <p:nvSpPr>
          <p:cNvPr id="3" name="Content Placeholder 2">
            <a:extLst>
              <a:ext uri="{FF2B5EF4-FFF2-40B4-BE49-F238E27FC236}">
                <a16:creationId xmlns:a16="http://schemas.microsoft.com/office/drawing/2014/main" id="{28ECE74E-3B42-4C29-A495-A0A97C43FB1D}"/>
              </a:ext>
            </a:extLst>
          </p:cNvPr>
          <p:cNvSpPr>
            <a:spLocks noGrp="1"/>
          </p:cNvSpPr>
          <p:nvPr>
            <p:ph idx="1"/>
          </p:nvPr>
        </p:nvSpPr>
        <p:spPr/>
        <p:txBody>
          <a:bodyPr/>
          <a:lstStyle/>
          <a:p>
            <a:endParaRPr lang="en-GB" dirty="0">
              <a:latin typeface="Times New Roman" panose="02020603050405020304" pitchFamily="18" charset="0"/>
              <a:cs typeface="Times New Roman" panose="02020603050405020304" pitchFamily="18" charset="0"/>
            </a:endParaRPr>
          </a:p>
          <a:p>
            <a:r>
              <a:rPr lang="en-GB" sz="2400" dirty="0">
                <a:latin typeface="Times New Roman" panose="02020603050405020304" pitchFamily="18" charset="0"/>
                <a:cs typeface="Times New Roman" panose="02020603050405020304" pitchFamily="18" charset="0"/>
              </a:rPr>
              <a:t>Created by society where we ‘other’ a particular group or person and spot the things that aren’t the same as us.</a:t>
            </a:r>
          </a:p>
          <a:p>
            <a:r>
              <a:rPr lang="en-GB" sz="2400" dirty="0">
                <a:latin typeface="Times New Roman" panose="02020603050405020304" pitchFamily="18" charset="0"/>
                <a:cs typeface="Times New Roman" panose="02020603050405020304" pitchFamily="18" charset="0"/>
              </a:rPr>
              <a:t> e.g. the higher class looking at the lower class and treating them differently because they don’t have the same social activities, financial balance </a:t>
            </a:r>
          </a:p>
          <a:p>
            <a:r>
              <a:rPr lang="en-GB" sz="2400" dirty="0">
                <a:latin typeface="Times New Roman" panose="02020603050405020304" pitchFamily="18" charset="0"/>
                <a:cs typeface="Times New Roman" panose="02020603050405020304" pitchFamily="18" charset="0"/>
              </a:rPr>
              <a:t>We can’t assume that because his clothes are dirty he’s poor or because she has no qualifications she’s too poor to be educated</a:t>
            </a:r>
            <a:r>
              <a:rPr lang="en-GB" dirty="0">
                <a:latin typeface="Times New Roman" panose="02020603050405020304" pitchFamily="18" charset="0"/>
                <a:cs typeface="Times New Roman" panose="02020603050405020304" pitchFamily="18" charset="0"/>
              </a:rPr>
              <a:t>.</a:t>
            </a:r>
          </a:p>
          <a:p>
            <a:r>
              <a:rPr lang="en-GB" sz="2400" dirty="0">
                <a:latin typeface="Times New Roman" panose="02020603050405020304" pitchFamily="18" charset="0"/>
                <a:cs typeface="Times New Roman" panose="02020603050405020304" pitchFamily="18" charset="0"/>
              </a:rPr>
              <a:t>Society is measured by what it’s not</a:t>
            </a:r>
          </a:p>
        </p:txBody>
      </p:sp>
    </p:spTree>
    <p:extLst>
      <p:ext uri="{BB962C8B-B14F-4D97-AF65-F5344CB8AC3E}">
        <p14:creationId xmlns:p14="http://schemas.microsoft.com/office/powerpoint/2010/main" val="2296033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5B577-7813-4E24-8DB9-2B08B824EFFB}"/>
              </a:ext>
            </a:extLst>
          </p:cNvPr>
          <p:cNvSpPr>
            <a:spLocks noGrp="1"/>
          </p:cNvSpPr>
          <p:nvPr>
            <p:ph type="title"/>
          </p:nvPr>
        </p:nvSpPr>
        <p:spPr/>
        <p:txBody>
          <a:bodyPr/>
          <a:lstStyle/>
          <a:p>
            <a:r>
              <a:rPr lang="en-GB" dirty="0"/>
              <a:t>Stereotyping</a:t>
            </a:r>
          </a:p>
        </p:txBody>
      </p:sp>
      <p:sp>
        <p:nvSpPr>
          <p:cNvPr id="3" name="Content Placeholder 2">
            <a:extLst>
              <a:ext uri="{FF2B5EF4-FFF2-40B4-BE49-F238E27FC236}">
                <a16:creationId xmlns:a16="http://schemas.microsoft.com/office/drawing/2014/main" id="{437A3EC3-DB9F-4A4E-B136-43E82C70EF1D}"/>
              </a:ext>
            </a:extLst>
          </p:cNvPr>
          <p:cNvSpPr>
            <a:spLocks noGrp="1"/>
          </p:cNvSpPr>
          <p:nvPr>
            <p:ph idx="1"/>
          </p:nvPr>
        </p:nvSpPr>
        <p:spPr>
          <a:xfrm>
            <a:off x="677334" y="2160589"/>
            <a:ext cx="8596668" cy="4087811"/>
          </a:xfrm>
        </p:spPr>
        <p:txBody>
          <a:bodyPr>
            <a:normAutofit lnSpcReduction="10000"/>
          </a:bodyPr>
          <a:lstStyle/>
          <a:p>
            <a:r>
              <a:rPr lang="en-GB" sz="2000" dirty="0">
                <a:latin typeface="Times New Roman" panose="02020603050405020304" pitchFamily="18" charset="0"/>
                <a:cs typeface="Times New Roman" panose="02020603050405020304" pitchFamily="18" charset="0"/>
              </a:rPr>
              <a:t>A view or representation of someone or something based on purely yours or societies opinion on them</a:t>
            </a:r>
          </a:p>
          <a:p>
            <a:r>
              <a:rPr lang="en-GB" sz="2000" dirty="0">
                <a:latin typeface="Times New Roman" panose="02020603050405020304" pitchFamily="18" charset="0"/>
                <a:cs typeface="Times New Roman" panose="02020603050405020304" pitchFamily="18" charset="0"/>
              </a:rPr>
              <a:t>Looking at someone in tracksuit who smokes cigarettes and assuming they are a chav</a:t>
            </a:r>
          </a:p>
          <a:p>
            <a:r>
              <a:rPr lang="en-GB" sz="2000" dirty="0">
                <a:latin typeface="Times New Roman" panose="02020603050405020304" pitchFamily="18" charset="0"/>
                <a:cs typeface="Times New Roman" panose="02020603050405020304" pitchFamily="18" charset="0"/>
              </a:rPr>
              <a:t>Can be stereotyped in a job, in school, in a social group</a:t>
            </a:r>
          </a:p>
          <a:p>
            <a:r>
              <a:rPr lang="en-GB" sz="2000" dirty="0">
                <a:latin typeface="Times New Roman" panose="02020603050405020304" pitchFamily="18" charset="0"/>
                <a:cs typeface="Times New Roman" panose="02020603050405020304" pitchFamily="18" charset="0"/>
              </a:rPr>
              <a:t>e.g. naughty ex-pupil at school may have got excluded, younger brother comes into school and the known family name is remembered through teachers therefore gets treated differently</a:t>
            </a:r>
          </a:p>
          <a:p>
            <a:r>
              <a:rPr lang="en-GB" sz="2000" dirty="0">
                <a:latin typeface="Times New Roman" panose="02020603050405020304" pitchFamily="18" charset="0"/>
                <a:cs typeface="Times New Roman" panose="02020603050405020304" pitchFamily="18" charset="0"/>
              </a:rPr>
              <a:t>Self-fulfilling prophecy</a:t>
            </a:r>
          </a:p>
          <a:p>
            <a:r>
              <a:rPr lang="en-GB" sz="2000" dirty="0">
                <a:latin typeface="Times New Roman" panose="02020603050405020304" pitchFamily="18" charset="0"/>
                <a:cs typeface="Times New Roman" panose="02020603050405020304" pitchFamily="18" charset="0"/>
              </a:rPr>
              <a:t>Karl Jung</a:t>
            </a:r>
          </a:p>
          <a:p>
            <a:pPr algn="r"/>
            <a:r>
              <a:rPr lang="en-GB" sz="2000" dirty="0">
                <a:latin typeface="Times New Roman" panose="02020603050405020304" pitchFamily="18" charset="0"/>
                <a:cs typeface="Times New Roman" panose="02020603050405020304" pitchFamily="18" charset="0"/>
              </a:rPr>
              <a:t>(</a:t>
            </a:r>
            <a:r>
              <a:rPr lang="en-GB" sz="2000" dirty="0" err="1">
                <a:latin typeface="Times New Roman" panose="02020603050405020304" pitchFamily="18" charset="0"/>
                <a:cs typeface="Times New Roman" panose="02020603050405020304" pitchFamily="18" charset="0"/>
              </a:rPr>
              <a:t>Stangor</a:t>
            </a:r>
            <a:r>
              <a:rPr lang="en-GB" sz="2000" dirty="0">
                <a:latin typeface="Times New Roman" panose="02020603050405020304" pitchFamily="18" charset="0"/>
                <a:cs typeface="Times New Roman" panose="02020603050405020304" pitchFamily="18" charset="0"/>
              </a:rPr>
              <a:t>, 2000)</a:t>
            </a:r>
          </a:p>
          <a:p>
            <a:endParaRPr lang="en-GB" dirty="0"/>
          </a:p>
        </p:txBody>
      </p:sp>
    </p:spTree>
    <p:extLst>
      <p:ext uri="{BB962C8B-B14F-4D97-AF65-F5344CB8AC3E}">
        <p14:creationId xmlns:p14="http://schemas.microsoft.com/office/powerpoint/2010/main" val="4214668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41838-21F9-438B-8DA1-93DDE5F7ADE8}"/>
              </a:ext>
            </a:extLst>
          </p:cNvPr>
          <p:cNvSpPr>
            <a:spLocks noGrp="1"/>
          </p:cNvSpPr>
          <p:nvPr>
            <p:ph type="title"/>
          </p:nvPr>
        </p:nvSpPr>
        <p:spPr>
          <a:xfrm>
            <a:off x="838200" y="728110"/>
            <a:ext cx="10515600" cy="1325563"/>
          </a:xfrm>
        </p:spPr>
        <p:txBody>
          <a:bodyPr/>
          <a:lstStyle/>
          <a:p>
            <a:r>
              <a:rPr lang="en-GB" dirty="0"/>
              <a:t>Positive impacts</a:t>
            </a:r>
          </a:p>
        </p:txBody>
      </p:sp>
      <p:sp>
        <p:nvSpPr>
          <p:cNvPr id="3" name="Content Placeholder 2">
            <a:extLst>
              <a:ext uri="{FF2B5EF4-FFF2-40B4-BE49-F238E27FC236}">
                <a16:creationId xmlns:a16="http://schemas.microsoft.com/office/drawing/2014/main" id="{775BDCA6-C254-4135-9453-556710D748DD}"/>
              </a:ext>
            </a:extLst>
          </p:cNvPr>
          <p:cNvSpPr>
            <a:spLocks noGrp="1"/>
          </p:cNvSpPr>
          <p:nvPr>
            <p:ph idx="1"/>
          </p:nvPr>
        </p:nvSpPr>
        <p:spPr/>
        <p:txBody>
          <a:bodyPr/>
          <a:lstStyle/>
          <a:p>
            <a:r>
              <a:rPr lang="en-GB" sz="2400" dirty="0">
                <a:latin typeface="Times New Roman" panose="02020603050405020304" pitchFamily="18" charset="0"/>
                <a:cs typeface="Times New Roman" panose="02020603050405020304" pitchFamily="18" charset="0"/>
              </a:rPr>
              <a:t>Makes you feel safer</a:t>
            </a:r>
          </a:p>
          <a:p>
            <a:r>
              <a:rPr lang="en-GB" sz="2400" dirty="0">
                <a:latin typeface="Times New Roman" panose="02020603050405020304" pitchFamily="18" charset="0"/>
                <a:cs typeface="Times New Roman" panose="02020603050405020304" pitchFamily="18" charset="0"/>
              </a:rPr>
              <a:t>A sense of belonging </a:t>
            </a:r>
          </a:p>
          <a:p>
            <a:r>
              <a:rPr lang="en-GB" sz="2400" dirty="0">
                <a:latin typeface="Times New Roman" panose="02020603050405020304" pitchFamily="18" charset="0"/>
                <a:cs typeface="Times New Roman" panose="02020603050405020304" pitchFamily="18" charset="0"/>
              </a:rPr>
              <a:t>You may be labelled for a good thing</a:t>
            </a:r>
          </a:p>
          <a:p>
            <a:r>
              <a:rPr lang="en-GB" sz="2400" dirty="0">
                <a:latin typeface="Times New Roman" panose="02020603050405020304" pitchFamily="18" charset="0"/>
                <a:cs typeface="Times New Roman" panose="02020603050405020304" pitchFamily="18" charset="0"/>
              </a:rPr>
              <a:t>May help you get a job (linking, bridging, bonding)</a:t>
            </a:r>
          </a:p>
          <a:p>
            <a:r>
              <a:rPr lang="en-GB" sz="2400" dirty="0">
                <a:latin typeface="Times New Roman" panose="02020603050405020304" pitchFamily="18" charset="0"/>
                <a:cs typeface="Times New Roman" panose="02020603050405020304" pitchFamily="18" charset="0"/>
              </a:rPr>
              <a:t>Social inclusion</a:t>
            </a:r>
          </a:p>
          <a:p>
            <a:r>
              <a:rPr lang="en-GB" sz="2400" dirty="0">
                <a:latin typeface="Times New Roman" panose="02020603050405020304" pitchFamily="18" charset="0"/>
                <a:cs typeface="Times New Roman" panose="02020603050405020304" pitchFamily="18" charset="0"/>
              </a:rPr>
              <a:t>Access to social groups</a:t>
            </a:r>
          </a:p>
          <a:p>
            <a:r>
              <a:rPr lang="en-GB" sz="2400" dirty="0">
                <a:latin typeface="Times New Roman" panose="02020603050405020304" pitchFamily="18" charset="0"/>
                <a:cs typeface="Times New Roman" panose="02020603050405020304" pitchFamily="18" charset="0"/>
              </a:rPr>
              <a:t>More opportunities  </a:t>
            </a:r>
          </a:p>
          <a:p>
            <a:endParaRPr lang="en-GB" dirty="0"/>
          </a:p>
        </p:txBody>
      </p:sp>
    </p:spTree>
    <p:extLst>
      <p:ext uri="{BB962C8B-B14F-4D97-AF65-F5344CB8AC3E}">
        <p14:creationId xmlns:p14="http://schemas.microsoft.com/office/powerpoint/2010/main" val="1786296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BE82C-E613-441D-B7F8-D1735B0AAAF7}"/>
              </a:ext>
            </a:extLst>
          </p:cNvPr>
          <p:cNvSpPr>
            <a:spLocks noGrp="1"/>
          </p:cNvSpPr>
          <p:nvPr>
            <p:ph type="title"/>
          </p:nvPr>
        </p:nvSpPr>
        <p:spPr/>
        <p:txBody>
          <a:bodyPr/>
          <a:lstStyle/>
          <a:p>
            <a:r>
              <a:rPr lang="en-GB" dirty="0"/>
              <a:t>Negative Impacts</a:t>
            </a:r>
          </a:p>
        </p:txBody>
      </p:sp>
      <p:sp>
        <p:nvSpPr>
          <p:cNvPr id="3" name="Content Placeholder 2">
            <a:extLst>
              <a:ext uri="{FF2B5EF4-FFF2-40B4-BE49-F238E27FC236}">
                <a16:creationId xmlns:a16="http://schemas.microsoft.com/office/drawing/2014/main" id="{CBF1F7E1-6462-4281-8DD3-73E73B9792FB}"/>
              </a:ext>
            </a:extLst>
          </p:cNvPr>
          <p:cNvSpPr>
            <a:spLocks noGrp="1"/>
          </p:cNvSpPr>
          <p:nvPr>
            <p:ph idx="1"/>
          </p:nvPr>
        </p:nvSpPr>
        <p:spPr>
          <a:xfrm>
            <a:off x="677334" y="1417983"/>
            <a:ext cx="8758214" cy="5075582"/>
          </a:xfrm>
        </p:spPr>
        <p:txBody>
          <a:bodyPr>
            <a:normAutofit/>
          </a:bodyPr>
          <a:lstStyle/>
          <a:p>
            <a:r>
              <a:rPr lang="en-GB" sz="2000" dirty="0">
                <a:latin typeface="Times New Roman" panose="02020603050405020304" pitchFamily="18" charset="0"/>
                <a:cs typeface="Times New Roman" panose="02020603050405020304" pitchFamily="18" charset="0"/>
              </a:rPr>
              <a:t>Hard to remove yourself from that group/stereotype</a:t>
            </a:r>
          </a:p>
          <a:p>
            <a:r>
              <a:rPr lang="en-GB" sz="2000" dirty="0">
                <a:latin typeface="Times New Roman" panose="02020603050405020304" pitchFamily="18" charset="0"/>
                <a:cs typeface="Times New Roman" panose="02020603050405020304" pitchFamily="18" charset="0"/>
              </a:rPr>
              <a:t>Judged and labelled despite you may not want that label</a:t>
            </a:r>
          </a:p>
          <a:p>
            <a:r>
              <a:rPr lang="en-GB" sz="2000" dirty="0">
                <a:latin typeface="Times New Roman" panose="02020603050405020304" pitchFamily="18" charset="0"/>
                <a:cs typeface="Times New Roman" panose="02020603050405020304" pitchFamily="18" charset="0"/>
              </a:rPr>
              <a:t>Affect you from getting a job</a:t>
            </a:r>
          </a:p>
          <a:p>
            <a:r>
              <a:rPr lang="en-GB" sz="2000" dirty="0">
                <a:latin typeface="Times New Roman" panose="02020603050405020304" pitchFamily="18" charset="0"/>
                <a:cs typeface="Times New Roman" panose="02020603050405020304" pitchFamily="18" charset="0"/>
              </a:rPr>
              <a:t>Generalised</a:t>
            </a:r>
          </a:p>
          <a:p>
            <a:r>
              <a:rPr lang="en-GB" sz="2000" dirty="0">
                <a:latin typeface="Times New Roman" panose="02020603050405020304" pitchFamily="18" charset="0"/>
                <a:cs typeface="Times New Roman" panose="02020603050405020304" pitchFamily="18" charset="0"/>
              </a:rPr>
              <a:t>No real identity </a:t>
            </a:r>
          </a:p>
          <a:p>
            <a:r>
              <a:rPr lang="en-GB" sz="2000" dirty="0">
                <a:latin typeface="Times New Roman" panose="02020603050405020304" pitchFamily="18" charset="0"/>
                <a:cs typeface="Times New Roman" panose="02020603050405020304" pitchFamily="18" charset="0"/>
              </a:rPr>
              <a:t>Lack of opportunities</a:t>
            </a:r>
          </a:p>
          <a:p>
            <a:r>
              <a:rPr lang="en-GB" sz="2000" dirty="0">
                <a:latin typeface="Times New Roman" panose="02020603050405020304" pitchFamily="18" charset="0"/>
                <a:cs typeface="Times New Roman" panose="02020603050405020304" pitchFamily="18" charset="0"/>
              </a:rPr>
              <a:t>Can encourage social deviance</a:t>
            </a:r>
          </a:p>
          <a:p>
            <a:r>
              <a:rPr lang="en-GB" sz="2000" dirty="0">
                <a:latin typeface="Times New Roman" panose="02020603050405020304" pitchFamily="18" charset="0"/>
                <a:cs typeface="Times New Roman" panose="02020603050405020304" pitchFamily="18" charset="0"/>
              </a:rPr>
              <a:t>Underestimates ones ability</a:t>
            </a:r>
          </a:p>
          <a:p>
            <a:r>
              <a:rPr lang="en-GB" sz="2000" dirty="0">
                <a:latin typeface="Times New Roman" panose="02020603050405020304" pitchFamily="18" charset="0"/>
                <a:cs typeface="Times New Roman" panose="02020603050405020304" pitchFamily="18" charset="0"/>
              </a:rPr>
              <a:t>Social exclusion</a:t>
            </a:r>
          </a:p>
          <a:p>
            <a:r>
              <a:rPr lang="en-GB" sz="2000" dirty="0">
                <a:latin typeface="Times New Roman" panose="02020603050405020304" pitchFamily="18" charset="0"/>
                <a:cs typeface="Times New Roman" panose="02020603050405020304" pitchFamily="18" charset="0"/>
              </a:rPr>
              <a:t>Less valued</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7772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2DC3B-3FBA-4929-AB61-9EE9E3B80A70}"/>
              </a:ext>
            </a:extLst>
          </p:cNvPr>
          <p:cNvSpPr>
            <a:spLocks noGrp="1"/>
          </p:cNvSpPr>
          <p:nvPr>
            <p:ph type="title"/>
          </p:nvPr>
        </p:nvSpPr>
        <p:spPr/>
        <p:txBody>
          <a:bodyPr/>
          <a:lstStyle/>
          <a:p>
            <a:r>
              <a:rPr lang="en-GB" dirty="0"/>
              <a:t>Key influences of Social Class:</a:t>
            </a:r>
          </a:p>
        </p:txBody>
      </p:sp>
      <p:sp>
        <p:nvSpPr>
          <p:cNvPr id="3" name="Content Placeholder 2">
            <a:extLst>
              <a:ext uri="{FF2B5EF4-FFF2-40B4-BE49-F238E27FC236}">
                <a16:creationId xmlns:a16="http://schemas.microsoft.com/office/drawing/2014/main" id="{7FD37281-A6A3-4481-A4FF-709654843F3D}"/>
              </a:ext>
            </a:extLst>
          </p:cNvPr>
          <p:cNvSpPr>
            <a:spLocks noGrp="1"/>
          </p:cNvSpPr>
          <p:nvPr>
            <p:ph idx="1"/>
          </p:nvPr>
        </p:nvSpPr>
        <p:spPr/>
        <p:txBody>
          <a:bodyPr>
            <a:normAutofit/>
          </a:bodyPr>
          <a:lstStyle/>
          <a:p>
            <a:r>
              <a:rPr lang="en-GB" sz="2400" dirty="0">
                <a:latin typeface="Times New Roman" panose="02020603050405020304" pitchFamily="18" charset="0"/>
                <a:cs typeface="Times New Roman" panose="02020603050405020304" pitchFamily="18" charset="0"/>
              </a:rPr>
              <a:t>Oppression – (Paulo </a:t>
            </a:r>
            <a:r>
              <a:rPr lang="en-GB" sz="2400" dirty="0" err="1">
                <a:latin typeface="Times New Roman" panose="02020603050405020304" pitchFamily="18" charset="0"/>
                <a:cs typeface="Times New Roman" panose="02020603050405020304" pitchFamily="18" charset="0"/>
              </a:rPr>
              <a:t>Friere</a:t>
            </a:r>
            <a:r>
              <a:rPr lang="en-GB" sz="2400" dirty="0">
                <a:latin typeface="Times New Roman" panose="02020603050405020304" pitchFamily="18" charset="0"/>
                <a:cs typeface="Times New Roman" panose="02020603050405020304" pitchFamily="18" charset="0"/>
              </a:rPr>
              <a:t>)</a:t>
            </a:r>
          </a:p>
          <a:p>
            <a:r>
              <a:rPr lang="en-GB" sz="2400" dirty="0">
                <a:latin typeface="Times New Roman" panose="02020603050405020304" pitchFamily="18" charset="0"/>
                <a:cs typeface="Times New Roman" panose="02020603050405020304" pitchFamily="18" charset="0"/>
              </a:rPr>
              <a:t>Power (Carl Jung)</a:t>
            </a:r>
          </a:p>
          <a:p>
            <a:r>
              <a:rPr lang="en-GB" sz="2400" dirty="0">
                <a:latin typeface="Times New Roman" panose="02020603050405020304" pitchFamily="18" charset="0"/>
                <a:cs typeface="Times New Roman" panose="02020603050405020304" pitchFamily="18" charset="0"/>
              </a:rPr>
              <a:t>Capitalism – (Marxism)</a:t>
            </a:r>
          </a:p>
          <a:p>
            <a:r>
              <a:rPr lang="en-GB" sz="2400" dirty="0">
                <a:latin typeface="Times New Roman" panose="02020603050405020304" pitchFamily="18" charset="0"/>
                <a:cs typeface="Times New Roman" panose="02020603050405020304" pitchFamily="18" charset="0"/>
              </a:rPr>
              <a:t>Wealth – (Kahl’s model)</a:t>
            </a:r>
          </a:p>
          <a:p>
            <a:r>
              <a:rPr lang="en-GB" sz="2400" dirty="0">
                <a:latin typeface="Times New Roman" panose="02020603050405020304" pitchFamily="18" charset="0"/>
                <a:cs typeface="Times New Roman" panose="02020603050405020304" pitchFamily="18" charset="0"/>
              </a:rPr>
              <a:t>Social Reproduction of Inequalities (Bourdieu)</a:t>
            </a:r>
          </a:p>
          <a:p>
            <a:r>
              <a:rPr lang="en-GB" sz="2400" dirty="0">
                <a:latin typeface="Times New Roman" panose="02020603050405020304" pitchFamily="18" charset="0"/>
                <a:cs typeface="Times New Roman" panose="02020603050405020304" pitchFamily="18" charset="0"/>
              </a:rPr>
              <a:t>Distribution of Power</a:t>
            </a:r>
          </a:p>
          <a:p>
            <a:r>
              <a:rPr lang="en-GB" sz="2400" dirty="0">
                <a:latin typeface="Times New Roman" panose="02020603050405020304" pitchFamily="18" charset="0"/>
                <a:cs typeface="Times New Roman" panose="02020603050405020304" pitchFamily="18" charset="0"/>
              </a:rPr>
              <a:t>Inequalities of resources (The scale of Economic Inequality)</a:t>
            </a:r>
          </a:p>
        </p:txBody>
      </p:sp>
    </p:spTree>
    <p:extLst>
      <p:ext uri="{BB962C8B-B14F-4D97-AF65-F5344CB8AC3E}">
        <p14:creationId xmlns:p14="http://schemas.microsoft.com/office/powerpoint/2010/main" val="2393351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07CC2-4BAB-436F-A41B-6190630FEA0D}"/>
              </a:ext>
            </a:extLst>
          </p:cNvPr>
          <p:cNvSpPr>
            <a:spLocks noGrp="1"/>
          </p:cNvSpPr>
          <p:nvPr>
            <p:ph type="title"/>
          </p:nvPr>
        </p:nvSpPr>
        <p:spPr/>
        <p:txBody>
          <a:bodyPr/>
          <a:lstStyle/>
          <a:p>
            <a:r>
              <a:rPr lang="en-GB" dirty="0"/>
              <a:t>The British Class Survey</a:t>
            </a:r>
          </a:p>
        </p:txBody>
      </p:sp>
      <p:sp>
        <p:nvSpPr>
          <p:cNvPr id="3" name="Content Placeholder 2">
            <a:extLst>
              <a:ext uri="{FF2B5EF4-FFF2-40B4-BE49-F238E27FC236}">
                <a16:creationId xmlns:a16="http://schemas.microsoft.com/office/drawing/2014/main" id="{E060032F-38A1-4855-ACC0-2083947F73A3}"/>
              </a:ext>
            </a:extLst>
          </p:cNvPr>
          <p:cNvSpPr>
            <a:spLocks noGrp="1"/>
          </p:cNvSpPr>
          <p:nvPr>
            <p:ph idx="1"/>
          </p:nvPr>
        </p:nvSpPr>
        <p:spPr>
          <a:xfrm>
            <a:off x="838200" y="1696278"/>
            <a:ext cx="6612837" cy="4480685"/>
          </a:xfrm>
        </p:spPr>
        <p:txBody>
          <a:bodyPr>
            <a:normAutofit/>
          </a:bodyPr>
          <a:lstStyle/>
          <a:p>
            <a:r>
              <a:rPr lang="en-GB" sz="2000" dirty="0">
                <a:solidFill>
                  <a:schemeClr val="tx1"/>
                </a:solidFill>
                <a:latin typeface="Times New Roman" panose="02020603050405020304" pitchFamily="18" charset="0"/>
                <a:cs typeface="Times New Roman" panose="02020603050405020304" pitchFamily="18" charset="0"/>
              </a:rPr>
              <a:t>In 2013 there were changes to the original three social classes: lower class, working class and upper class. </a:t>
            </a:r>
          </a:p>
          <a:p>
            <a:r>
              <a:rPr lang="en-GB" sz="2000" dirty="0">
                <a:solidFill>
                  <a:schemeClr val="tx1"/>
                </a:solidFill>
                <a:latin typeface="Times New Roman" panose="02020603050405020304" pitchFamily="18" charset="0"/>
                <a:cs typeface="Times New Roman" panose="02020603050405020304" pitchFamily="18" charset="0"/>
              </a:rPr>
              <a:t>According to BBC British Class Survey there are now seven social classes.</a:t>
            </a:r>
          </a:p>
          <a:p>
            <a:r>
              <a:rPr lang="en-GB" sz="2000" dirty="0">
                <a:solidFill>
                  <a:schemeClr val="tx1"/>
                </a:solidFill>
                <a:latin typeface="Times New Roman" panose="02020603050405020304" pitchFamily="18" charset="0"/>
                <a:cs typeface="Times New Roman" panose="02020603050405020304" pitchFamily="18" charset="0"/>
              </a:rPr>
              <a:t>Working class is now considered good compared to before where it was considered lower class. </a:t>
            </a:r>
          </a:p>
          <a:p>
            <a:r>
              <a:rPr lang="en-GB" sz="2000" dirty="0">
                <a:solidFill>
                  <a:schemeClr val="tx1"/>
                </a:solidFill>
                <a:latin typeface="Times New Roman" panose="02020603050405020304" pitchFamily="18" charset="0"/>
                <a:cs typeface="Times New Roman" panose="02020603050405020304" pitchFamily="18" charset="0"/>
              </a:rPr>
              <a:t>Although working class people are still struggling with the cost of living increasing however wages aren’t, therefore it’s easy to get into a cycle of benefits and poverty. </a:t>
            </a:r>
          </a:p>
          <a:p>
            <a:r>
              <a:rPr lang="en-GB" sz="2000" dirty="0">
                <a:solidFill>
                  <a:schemeClr val="tx1"/>
                </a:solidFill>
                <a:latin typeface="Times New Roman" panose="02020603050405020304" pitchFamily="18" charset="0"/>
                <a:cs typeface="Times New Roman" panose="02020603050405020304" pitchFamily="18" charset="0"/>
              </a:rPr>
              <a:t>Follows the hierarchy of Kahl’s model where Elite represent Executives and Precariat as the under class.</a:t>
            </a:r>
          </a:p>
          <a:p>
            <a:pPr marL="0" indent="0" algn="r">
              <a:buNone/>
            </a:pPr>
            <a:r>
              <a:rPr lang="en-GB" sz="2000" dirty="0">
                <a:solidFill>
                  <a:schemeClr val="tx1"/>
                </a:solidFill>
                <a:latin typeface="Times New Roman" panose="02020603050405020304" pitchFamily="18" charset="0"/>
                <a:cs typeface="Times New Roman" panose="02020603050405020304" pitchFamily="18" charset="0"/>
              </a:rPr>
              <a:t>(BBC, 2013)</a:t>
            </a:r>
          </a:p>
        </p:txBody>
      </p:sp>
      <p:pic>
        <p:nvPicPr>
          <p:cNvPr id="1026" name="Picture 2" descr="Image result for 7 social classes">
            <a:extLst>
              <a:ext uri="{FF2B5EF4-FFF2-40B4-BE49-F238E27FC236}">
                <a16:creationId xmlns:a16="http://schemas.microsoft.com/office/drawing/2014/main" id="{36FE97C6-9890-4E63-9355-EAD876620B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1037" y="2121728"/>
            <a:ext cx="4352925" cy="335142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DE25A2C-19D0-4DB9-BB28-1748182A0D02}"/>
              </a:ext>
            </a:extLst>
          </p:cNvPr>
          <p:cNvSpPr txBox="1"/>
          <p:nvPr/>
        </p:nvSpPr>
        <p:spPr>
          <a:xfrm>
            <a:off x="7669284" y="5467931"/>
            <a:ext cx="4134678" cy="646331"/>
          </a:xfrm>
          <a:prstGeom prst="rect">
            <a:avLst/>
          </a:prstGeom>
          <a:noFill/>
        </p:spPr>
        <p:txBody>
          <a:bodyPr wrap="square" rtlCol="0">
            <a:spAutoFit/>
          </a:bodyPr>
          <a:lstStyle/>
          <a:p>
            <a:r>
              <a:rPr lang="en-GB" b="1" dirty="0">
                <a:latin typeface="Times New Roman" panose="02020603050405020304" pitchFamily="18" charset="0"/>
                <a:cs typeface="Times New Roman" panose="02020603050405020304" pitchFamily="18" charset="0"/>
              </a:rPr>
              <a:t>The ‘New’ 7 Fold class breakdown, % of people in Britain by label, 2013</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7481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BFEA6-C46C-413A-BA71-9FC78F330207}"/>
              </a:ext>
            </a:extLst>
          </p:cNvPr>
          <p:cNvSpPr>
            <a:spLocks noGrp="1"/>
          </p:cNvSpPr>
          <p:nvPr>
            <p:ph type="title"/>
          </p:nvPr>
        </p:nvSpPr>
        <p:spPr/>
        <p:txBody>
          <a:bodyPr/>
          <a:lstStyle/>
          <a:p>
            <a:r>
              <a:rPr lang="en-GB" dirty="0"/>
              <a:t>Kahl’s model</a:t>
            </a:r>
          </a:p>
        </p:txBody>
      </p:sp>
      <p:pic>
        <p:nvPicPr>
          <p:cNvPr id="2050" name="Picture 2" descr="Image result for kahl model">
            <a:extLst>
              <a:ext uri="{FF2B5EF4-FFF2-40B4-BE49-F238E27FC236}">
                <a16:creationId xmlns:a16="http://schemas.microsoft.com/office/drawing/2014/main" id="{504123E1-50E7-4CE4-B3FA-67F5D78D18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9222" y="609600"/>
            <a:ext cx="5148776" cy="47432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FB0C73B-8B18-41E0-9EA9-489C307CD485}"/>
              </a:ext>
            </a:extLst>
          </p:cNvPr>
          <p:cNvSpPr txBox="1"/>
          <p:nvPr/>
        </p:nvSpPr>
        <p:spPr>
          <a:xfrm>
            <a:off x="543338" y="1440071"/>
            <a:ext cx="3392557" cy="5262979"/>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1% executives are manipulating and shaping us.</a:t>
            </a:r>
          </a:p>
          <a:p>
            <a:pPr marL="285750" indent="-285750">
              <a:buFont typeface="Arial" panose="020B0604020202020204" pitchFamily="34" charset="0"/>
              <a:buChar char="•"/>
            </a:pPr>
            <a:endParaRPr lang="en-GB"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We are controlled by those at the top</a:t>
            </a:r>
          </a:p>
          <a:p>
            <a:pPr marL="285750" indent="-285750">
              <a:buFont typeface="Arial" panose="020B0604020202020204" pitchFamily="34" charset="0"/>
              <a:buChar char="•"/>
            </a:pPr>
            <a:endParaRPr lang="en-GB"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Reinforces Marx’s theory</a:t>
            </a:r>
          </a:p>
          <a:p>
            <a:pPr marL="285750" indent="-285750">
              <a:buFont typeface="Arial" panose="020B0604020202020204" pitchFamily="34" charset="0"/>
              <a:buChar char="•"/>
            </a:pPr>
            <a:endParaRPr lang="en-GB"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Forced into education which benefits the 1% at the top who we work for</a:t>
            </a:r>
          </a:p>
        </p:txBody>
      </p:sp>
    </p:spTree>
    <p:extLst>
      <p:ext uri="{BB962C8B-B14F-4D97-AF65-F5344CB8AC3E}">
        <p14:creationId xmlns:p14="http://schemas.microsoft.com/office/powerpoint/2010/main" val="2419714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6D6EE-DB89-45A8-A903-DCE61D29B485}"/>
              </a:ext>
            </a:extLst>
          </p:cNvPr>
          <p:cNvSpPr>
            <a:spLocks noGrp="1"/>
          </p:cNvSpPr>
          <p:nvPr>
            <p:ph type="title"/>
          </p:nvPr>
        </p:nvSpPr>
        <p:spPr/>
        <p:txBody>
          <a:bodyPr/>
          <a:lstStyle/>
          <a:p>
            <a:r>
              <a:rPr lang="en-GB" dirty="0"/>
              <a:t>Capital Theory</a:t>
            </a:r>
          </a:p>
        </p:txBody>
      </p:sp>
      <p:sp>
        <p:nvSpPr>
          <p:cNvPr id="3" name="Content Placeholder 2">
            <a:extLst>
              <a:ext uri="{FF2B5EF4-FFF2-40B4-BE49-F238E27FC236}">
                <a16:creationId xmlns:a16="http://schemas.microsoft.com/office/drawing/2014/main" id="{33F4BB40-1147-438D-A73D-AB353E76A991}"/>
              </a:ext>
            </a:extLst>
          </p:cNvPr>
          <p:cNvSpPr>
            <a:spLocks noGrp="1"/>
          </p:cNvSpPr>
          <p:nvPr>
            <p:ph idx="1"/>
          </p:nvPr>
        </p:nvSpPr>
        <p:spPr>
          <a:xfrm>
            <a:off x="677334" y="1930401"/>
            <a:ext cx="8596668" cy="4110962"/>
          </a:xfrm>
        </p:spPr>
        <p:txBody>
          <a:bodyPr>
            <a:normAutofit lnSpcReduction="10000"/>
          </a:bodyPr>
          <a:lstStyle/>
          <a:p>
            <a:pPr marL="0" indent="0">
              <a:buNone/>
            </a:pPr>
            <a:r>
              <a:rPr lang="en-GB" dirty="0">
                <a:latin typeface="Times New Roman" panose="02020603050405020304" pitchFamily="18" charset="0"/>
                <a:cs typeface="Times New Roman" panose="02020603050405020304" pitchFamily="18" charset="0"/>
              </a:rPr>
              <a:t>‘</a:t>
            </a:r>
            <a:r>
              <a:rPr lang="en-GB" sz="2400" dirty="0">
                <a:latin typeface="Times New Roman" panose="02020603050405020304" pitchFamily="18" charset="0"/>
                <a:cs typeface="Times New Roman" panose="02020603050405020304" pitchFamily="18" charset="0"/>
              </a:rPr>
              <a:t>The more you have the more you get, the less you have the less you get’ reinforces those who are at the lower end of the hierarchy who are on benefits or minimum wage are likely to spend the rest of their lives in that sector. In comparison to those who are rich and at the higher end of the model will maintain their capital if not get richer. </a:t>
            </a:r>
          </a:p>
          <a:p>
            <a:pPr marL="0" indent="0">
              <a:buNone/>
            </a:pPr>
            <a:r>
              <a:rPr lang="en-GB" sz="2400" dirty="0">
                <a:latin typeface="Times New Roman" panose="02020603050405020304" pitchFamily="18" charset="0"/>
                <a:cs typeface="Times New Roman" panose="02020603050405020304" pitchFamily="18" charset="0"/>
              </a:rPr>
              <a:t>Social Capital – Who you know</a:t>
            </a:r>
          </a:p>
          <a:p>
            <a:pPr marL="0" indent="0">
              <a:buNone/>
            </a:pPr>
            <a:r>
              <a:rPr lang="en-GB" sz="2400" dirty="0">
                <a:latin typeface="Times New Roman" panose="02020603050405020304" pitchFamily="18" charset="0"/>
                <a:cs typeface="Times New Roman" panose="02020603050405020304" pitchFamily="18" charset="0"/>
              </a:rPr>
              <a:t>Financial Capital – How much money you have</a:t>
            </a:r>
          </a:p>
          <a:p>
            <a:pPr marL="0" indent="0">
              <a:buNone/>
            </a:pPr>
            <a:r>
              <a:rPr lang="en-GB" sz="2400" dirty="0">
                <a:latin typeface="Times New Roman" panose="02020603050405020304" pitchFamily="18" charset="0"/>
                <a:cs typeface="Times New Roman" panose="02020603050405020304" pitchFamily="18" charset="0"/>
              </a:rPr>
              <a:t>Human Capital – Your background</a:t>
            </a:r>
          </a:p>
          <a:p>
            <a:pPr marL="0" indent="0">
              <a:buNone/>
            </a:pPr>
            <a:r>
              <a:rPr lang="en-GB" sz="2400" dirty="0">
                <a:latin typeface="Times New Roman" panose="02020603050405020304" pitchFamily="18" charset="0"/>
                <a:cs typeface="Times New Roman" panose="02020603050405020304" pitchFamily="18" charset="0"/>
              </a:rPr>
              <a:t>These all play a part in defining where people are on the social class system.</a:t>
            </a:r>
          </a:p>
          <a:p>
            <a:pPr marL="0" indent="0">
              <a:buNone/>
            </a:pP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3171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EE560-324C-4AEC-A1EB-23EF2AC2328B}"/>
              </a:ext>
            </a:extLst>
          </p:cNvPr>
          <p:cNvSpPr>
            <a:spLocks noGrp="1"/>
          </p:cNvSpPr>
          <p:nvPr>
            <p:ph type="title"/>
          </p:nvPr>
        </p:nvSpPr>
        <p:spPr/>
        <p:txBody>
          <a:bodyPr/>
          <a:lstStyle/>
          <a:p>
            <a:r>
              <a:rPr lang="en-GB" b="1" dirty="0"/>
              <a:t>Cohen’s Sub-culture theory	</a:t>
            </a:r>
          </a:p>
        </p:txBody>
      </p:sp>
      <p:sp>
        <p:nvSpPr>
          <p:cNvPr id="3" name="Content Placeholder 2">
            <a:extLst>
              <a:ext uri="{FF2B5EF4-FFF2-40B4-BE49-F238E27FC236}">
                <a16:creationId xmlns:a16="http://schemas.microsoft.com/office/drawing/2014/main" id="{4ABF3E94-15CE-4F0F-BCB9-5DA8787C27FD}"/>
              </a:ext>
            </a:extLst>
          </p:cNvPr>
          <p:cNvSpPr>
            <a:spLocks noGrp="1"/>
          </p:cNvSpPr>
          <p:nvPr>
            <p:ph idx="1"/>
          </p:nvPr>
        </p:nvSpPr>
        <p:spPr/>
        <p:txBody>
          <a:bodyPr/>
          <a:lstStyle/>
          <a:p>
            <a:r>
              <a:rPr lang="en-GB" sz="2400" dirty="0">
                <a:latin typeface="Times New Roman" panose="02020603050405020304" pitchFamily="18" charset="0"/>
                <a:cs typeface="Times New Roman" panose="02020603050405020304" pitchFamily="18" charset="0"/>
              </a:rPr>
              <a:t>Follows the work of Merton</a:t>
            </a:r>
          </a:p>
          <a:p>
            <a:r>
              <a:rPr lang="en-GB" sz="2400" dirty="0">
                <a:latin typeface="Times New Roman" panose="02020603050405020304" pitchFamily="18" charset="0"/>
                <a:cs typeface="Times New Roman" panose="02020603050405020304" pitchFamily="18" charset="0"/>
              </a:rPr>
              <a:t>Researched why delinquency occurs more in working class young males</a:t>
            </a:r>
          </a:p>
          <a:p>
            <a:r>
              <a:rPr lang="en-GB" sz="2400" dirty="0">
                <a:latin typeface="Times New Roman" panose="02020603050405020304" pitchFamily="18" charset="0"/>
                <a:cs typeface="Times New Roman" panose="02020603050405020304" pitchFamily="18" charset="0"/>
              </a:rPr>
              <a:t>‘Middle Class Measuring Rod’</a:t>
            </a:r>
          </a:p>
          <a:p>
            <a:r>
              <a:rPr lang="en-GB" sz="2400" dirty="0">
                <a:latin typeface="Times New Roman" panose="02020603050405020304" pitchFamily="18" charset="0"/>
                <a:cs typeface="Times New Roman" panose="02020603050405020304" pitchFamily="18" charset="0"/>
              </a:rPr>
              <a:t>When middle class boys don’t fit into the category and positioning that upper class fit into with them having the advantage of better opportunities, their frustration can lead to crime.</a:t>
            </a:r>
          </a:p>
          <a:p>
            <a:endParaRPr lang="en-GB" dirty="0"/>
          </a:p>
        </p:txBody>
      </p:sp>
    </p:spTree>
    <p:extLst>
      <p:ext uri="{BB962C8B-B14F-4D97-AF65-F5344CB8AC3E}">
        <p14:creationId xmlns:p14="http://schemas.microsoft.com/office/powerpoint/2010/main" val="28118616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F9782-DF9F-4D49-8D32-61C558E6BAB3}"/>
              </a:ext>
            </a:extLst>
          </p:cNvPr>
          <p:cNvSpPr>
            <a:spLocks noGrp="1"/>
          </p:cNvSpPr>
          <p:nvPr>
            <p:ph type="title"/>
          </p:nvPr>
        </p:nvSpPr>
        <p:spPr/>
        <p:txBody>
          <a:bodyPr/>
          <a:lstStyle/>
          <a:p>
            <a:r>
              <a:rPr lang="en-GB" dirty="0"/>
              <a:t>How the media portrays social class</a:t>
            </a:r>
          </a:p>
        </p:txBody>
      </p:sp>
      <p:sp>
        <p:nvSpPr>
          <p:cNvPr id="3" name="Content Placeholder 2">
            <a:extLst>
              <a:ext uri="{FF2B5EF4-FFF2-40B4-BE49-F238E27FC236}">
                <a16:creationId xmlns:a16="http://schemas.microsoft.com/office/drawing/2014/main" id="{BC2C1D84-FBC5-4E41-8677-0AA55F3EE0A4}"/>
              </a:ext>
            </a:extLst>
          </p:cNvPr>
          <p:cNvSpPr>
            <a:spLocks noGrp="1"/>
          </p:cNvSpPr>
          <p:nvPr>
            <p:ph idx="1"/>
          </p:nvPr>
        </p:nvSpPr>
        <p:spPr>
          <a:xfrm>
            <a:off x="838200" y="1825625"/>
            <a:ext cx="3561522" cy="4351338"/>
          </a:xfrm>
        </p:spPr>
        <p:txBody>
          <a:bodyPr>
            <a:normAutofit lnSpcReduction="10000"/>
          </a:bodyPr>
          <a:lstStyle/>
          <a:p>
            <a:pPr marL="0" indent="0">
              <a:buNone/>
            </a:pPr>
            <a:r>
              <a:rPr lang="en-GB" sz="2400" b="1" dirty="0">
                <a:solidFill>
                  <a:schemeClr val="tx1"/>
                </a:solidFill>
                <a:latin typeface="Times New Roman" panose="02020603050405020304" pitchFamily="18" charset="0"/>
                <a:cs typeface="Times New Roman" panose="02020603050405020304" pitchFamily="18" charset="0"/>
              </a:rPr>
              <a:t>Upper Class</a:t>
            </a:r>
          </a:p>
          <a:p>
            <a:r>
              <a:rPr lang="en-GB" sz="2400" dirty="0">
                <a:solidFill>
                  <a:schemeClr val="tx1"/>
                </a:solidFill>
                <a:latin typeface="Times New Roman" panose="02020603050405020304" pitchFamily="18" charset="0"/>
                <a:cs typeface="Times New Roman" panose="02020603050405020304" pitchFamily="18" charset="0"/>
              </a:rPr>
              <a:t>Rich</a:t>
            </a:r>
          </a:p>
          <a:p>
            <a:r>
              <a:rPr lang="en-GB" sz="2400" dirty="0">
                <a:solidFill>
                  <a:schemeClr val="tx1"/>
                </a:solidFill>
                <a:latin typeface="Times New Roman" panose="02020603050405020304" pitchFamily="18" charset="0"/>
                <a:cs typeface="Times New Roman" panose="02020603050405020304" pitchFamily="18" charset="0"/>
              </a:rPr>
              <a:t>Posh</a:t>
            </a:r>
          </a:p>
          <a:p>
            <a:r>
              <a:rPr lang="en-GB" sz="2400" dirty="0">
                <a:solidFill>
                  <a:schemeClr val="tx1"/>
                </a:solidFill>
                <a:latin typeface="Times New Roman" panose="02020603050405020304" pitchFamily="18" charset="0"/>
                <a:cs typeface="Times New Roman" panose="02020603050405020304" pitchFamily="18" charset="0"/>
              </a:rPr>
              <a:t>Independent</a:t>
            </a:r>
          </a:p>
          <a:p>
            <a:r>
              <a:rPr lang="en-GB" sz="2400" dirty="0">
                <a:solidFill>
                  <a:schemeClr val="tx1"/>
                </a:solidFill>
                <a:latin typeface="Times New Roman" panose="02020603050405020304" pitchFamily="18" charset="0"/>
                <a:cs typeface="Times New Roman" panose="02020603050405020304" pitchFamily="18" charset="0"/>
              </a:rPr>
              <a:t>Hardworking</a:t>
            </a:r>
          </a:p>
          <a:p>
            <a:r>
              <a:rPr lang="en-GB" sz="2400" dirty="0">
                <a:solidFill>
                  <a:schemeClr val="tx1"/>
                </a:solidFill>
                <a:latin typeface="Times New Roman" panose="02020603050405020304" pitchFamily="18" charset="0"/>
                <a:cs typeface="Times New Roman" panose="02020603050405020304" pitchFamily="18" charset="0"/>
              </a:rPr>
              <a:t>Business people</a:t>
            </a:r>
          </a:p>
          <a:p>
            <a:r>
              <a:rPr lang="en-GB" sz="2400" dirty="0">
                <a:solidFill>
                  <a:schemeClr val="tx1"/>
                </a:solidFill>
                <a:latin typeface="Times New Roman" panose="02020603050405020304" pitchFamily="18" charset="0"/>
                <a:cs typeface="Times New Roman" panose="02020603050405020304" pitchFamily="18" charset="0"/>
              </a:rPr>
              <a:t>Powerful </a:t>
            </a:r>
          </a:p>
          <a:p>
            <a:r>
              <a:rPr lang="en-GB" sz="2400" dirty="0">
                <a:solidFill>
                  <a:schemeClr val="tx1"/>
                </a:solidFill>
                <a:latin typeface="Times New Roman" panose="02020603050405020304" pitchFamily="18" charset="0"/>
                <a:cs typeface="Times New Roman" panose="02020603050405020304" pitchFamily="18" charset="0"/>
              </a:rPr>
              <a:t>Resourceful</a:t>
            </a:r>
          </a:p>
          <a:p>
            <a:r>
              <a:rPr lang="en-GB" sz="2400" dirty="0">
                <a:solidFill>
                  <a:schemeClr val="tx1"/>
                </a:solidFill>
                <a:latin typeface="Times New Roman" panose="02020603050405020304" pitchFamily="18" charset="0"/>
                <a:cs typeface="Times New Roman" panose="02020603050405020304" pitchFamily="18" charset="0"/>
              </a:rPr>
              <a:t>Top of the hierarchy</a:t>
            </a:r>
          </a:p>
        </p:txBody>
      </p:sp>
      <p:sp>
        <p:nvSpPr>
          <p:cNvPr id="5" name="TextBox 4">
            <a:extLst>
              <a:ext uri="{FF2B5EF4-FFF2-40B4-BE49-F238E27FC236}">
                <a16:creationId xmlns:a16="http://schemas.microsoft.com/office/drawing/2014/main" id="{C1559D18-7509-4864-AD1C-8BB7795D82DA}"/>
              </a:ext>
            </a:extLst>
          </p:cNvPr>
          <p:cNvSpPr txBox="1"/>
          <p:nvPr/>
        </p:nvSpPr>
        <p:spPr>
          <a:xfrm>
            <a:off x="5102087" y="1825625"/>
            <a:ext cx="3379304" cy="4001095"/>
          </a:xfrm>
          <a:prstGeom prst="rect">
            <a:avLst/>
          </a:prstGeom>
          <a:noFill/>
        </p:spPr>
        <p:txBody>
          <a:bodyPr wrap="square" rtlCol="0">
            <a:spAutoFit/>
          </a:bodyPr>
          <a:lstStyle/>
          <a:p>
            <a:r>
              <a:rPr lang="en-GB" sz="2200" b="1" dirty="0">
                <a:latin typeface="Times New Roman" panose="02020603050405020304" pitchFamily="18" charset="0"/>
                <a:cs typeface="Times New Roman" panose="02020603050405020304" pitchFamily="18" charset="0"/>
              </a:rPr>
              <a:t>Working/ Lower Class</a:t>
            </a:r>
          </a:p>
          <a:p>
            <a:pPr marL="342900" indent="-342900">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Poor</a:t>
            </a:r>
          </a:p>
          <a:p>
            <a:pPr marL="457200" indent="-457200">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On the Dole</a:t>
            </a:r>
          </a:p>
          <a:p>
            <a:pPr marL="457200" indent="-457200">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Underprivileged</a:t>
            </a:r>
          </a:p>
          <a:p>
            <a:pPr marL="457200" indent="-457200">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Poverty</a:t>
            </a:r>
          </a:p>
          <a:p>
            <a:pPr marL="457200" indent="-457200">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Uneducated </a:t>
            </a:r>
          </a:p>
          <a:p>
            <a:pPr marL="457200" indent="-457200">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Unemployed</a:t>
            </a:r>
          </a:p>
          <a:p>
            <a:pPr marL="457200" indent="-457200">
              <a:buFont typeface="Arial" panose="020B0604020202020204" pitchFamily="34" charset="0"/>
              <a:buChar char="•"/>
            </a:pPr>
            <a:r>
              <a:rPr lang="en-GB" sz="2200" dirty="0">
                <a:latin typeface="Times New Roman" panose="02020603050405020304" pitchFamily="18" charset="0"/>
                <a:cs typeface="Times New Roman" panose="02020603050405020304" pitchFamily="18" charset="0"/>
              </a:rPr>
              <a:t>Single mothers </a:t>
            </a:r>
          </a:p>
          <a:p>
            <a:pPr marL="457200" indent="-457200">
              <a:buFont typeface="Arial" panose="020B0604020202020204" pitchFamily="34" charset="0"/>
              <a:buChar char="•"/>
            </a:pPr>
            <a:endParaRPr lang="en-GB" sz="2200" b="1" dirty="0">
              <a:latin typeface="Times New Roman" panose="02020603050405020304" pitchFamily="18" charset="0"/>
              <a:cs typeface="Times New Roman" panose="02020603050405020304" pitchFamily="18" charset="0"/>
            </a:endParaRPr>
          </a:p>
          <a:p>
            <a:endParaRPr lang="en-GB" sz="2000" dirty="0"/>
          </a:p>
          <a:p>
            <a:endParaRPr lang="en-GB" dirty="0"/>
          </a:p>
          <a:p>
            <a:endParaRPr lang="en-GB" dirty="0"/>
          </a:p>
        </p:txBody>
      </p:sp>
    </p:spTree>
    <p:extLst>
      <p:ext uri="{BB962C8B-B14F-4D97-AF65-F5344CB8AC3E}">
        <p14:creationId xmlns:p14="http://schemas.microsoft.com/office/powerpoint/2010/main" val="778026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0D443-6EEB-409C-B12B-F737F2009283}"/>
              </a:ext>
            </a:extLst>
          </p:cNvPr>
          <p:cNvSpPr>
            <a:spLocks noGrp="1"/>
          </p:cNvSpPr>
          <p:nvPr>
            <p:ph type="title"/>
          </p:nvPr>
        </p:nvSpPr>
        <p:spPr/>
        <p:txBody>
          <a:bodyPr/>
          <a:lstStyle/>
          <a:p>
            <a:r>
              <a:rPr lang="en-GB" dirty="0"/>
              <a:t>Politics</a:t>
            </a:r>
          </a:p>
        </p:txBody>
      </p:sp>
      <p:sp>
        <p:nvSpPr>
          <p:cNvPr id="3" name="Content Placeholder 2">
            <a:extLst>
              <a:ext uri="{FF2B5EF4-FFF2-40B4-BE49-F238E27FC236}">
                <a16:creationId xmlns:a16="http://schemas.microsoft.com/office/drawing/2014/main" id="{84D9AE93-C9E1-4598-A482-15A5692376BD}"/>
              </a:ext>
            </a:extLst>
          </p:cNvPr>
          <p:cNvSpPr>
            <a:spLocks noGrp="1"/>
          </p:cNvSpPr>
          <p:nvPr>
            <p:ph idx="1"/>
          </p:nvPr>
        </p:nvSpPr>
        <p:spPr/>
        <p:txBody>
          <a:bodyPr/>
          <a:lstStyle/>
          <a:p>
            <a:r>
              <a:rPr lang="en-GB" dirty="0">
                <a:latin typeface="Times New Roman" panose="02020603050405020304" pitchFamily="18" charset="0"/>
                <a:cs typeface="Times New Roman" panose="02020603050405020304" pitchFamily="18" charset="0"/>
              </a:rPr>
              <a:t>‘</a:t>
            </a:r>
            <a:r>
              <a:rPr lang="en-GB" sz="2400" dirty="0">
                <a:latin typeface="Times New Roman" panose="02020603050405020304" pitchFamily="18" charset="0"/>
                <a:cs typeface="Times New Roman" panose="02020603050405020304" pitchFamily="18" charset="0"/>
              </a:rPr>
              <a:t>Two child policy’ </a:t>
            </a:r>
          </a:p>
          <a:p>
            <a:r>
              <a:rPr lang="en-GB" sz="2400" dirty="0">
                <a:latin typeface="Times New Roman" panose="02020603050405020304" pitchFamily="18" charset="0"/>
                <a:cs typeface="Times New Roman" panose="02020603050405020304" pitchFamily="18" charset="0"/>
              </a:rPr>
              <a:t>Tax credits and housing benefits cut for families who have more than 2 children</a:t>
            </a:r>
          </a:p>
          <a:p>
            <a:r>
              <a:rPr lang="en-GB" sz="2400" dirty="0">
                <a:latin typeface="Times New Roman" panose="02020603050405020304" pitchFamily="18" charset="0"/>
                <a:cs typeface="Times New Roman" panose="02020603050405020304" pitchFamily="18" charset="0"/>
              </a:rPr>
              <a:t>Affects social class</a:t>
            </a:r>
          </a:p>
          <a:p>
            <a:r>
              <a:rPr lang="en-GB" sz="2400" dirty="0">
                <a:latin typeface="Times New Roman" panose="02020603050405020304" pitchFamily="18" charset="0"/>
                <a:cs typeface="Times New Roman" panose="02020603050405020304" pitchFamily="18" charset="0"/>
              </a:rPr>
              <a:t>Lower class unable to afford to have more children</a:t>
            </a:r>
          </a:p>
          <a:p>
            <a:pPr algn="r"/>
            <a:r>
              <a:rPr lang="en-GB" sz="2400" dirty="0">
                <a:latin typeface="Times New Roman" panose="02020603050405020304" pitchFamily="18" charset="0"/>
                <a:cs typeface="Times New Roman" panose="02020603050405020304" pitchFamily="18" charset="0"/>
              </a:rPr>
              <a:t>(Department for Work and Pensions, 2017)</a:t>
            </a:r>
          </a:p>
          <a:p>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8467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B5153-F537-4252-A3FB-2B1E798C61DF}"/>
              </a:ext>
            </a:extLst>
          </p:cNvPr>
          <p:cNvSpPr>
            <a:spLocks noGrp="1"/>
          </p:cNvSpPr>
          <p:nvPr>
            <p:ph type="title"/>
          </p:nvPr>
        </p:nvSpPr>
        <p:spPr/>
        <p:txBody>
          <a:bodyPr/>
          <a:lstStyle/>
          <a:p>
            <a:r>
              <a:rPr lang="en-GB" dirty="0"/>
              <a:t>Scotland’s trial scheme</a:t>
            </a:r>
          </a:p>
        </p:txBody>
      </p:sp>
      <p:sp>
        <p:nvSpPr>
          <p:cNvPr id="3" name="Content Placeholder 2">
            <a:extLst>
              <a:ext uri="{FF2B5EF4-FFF2-40B4-BE49-F238E27FC236}">
                <a16:creationId xmlns:a16="http://schemas.microsoft.com/office/drawing/2014/main" id="{05EAE277-DE76-4A17-8F32-345801EE765F}"/>
              </a:ext>
            </a:extLst>
          </p:cNvPr>
          <p:cNvSpPr>
            <a:spLocks noGrp="1"/>
          </p:cNvSpPr>
          <p:nvPr>
            <p:ph idx="1"/>
          </p:nvPr>
        </p:nvSpPr>
        <p:spPr>
          <a:xfrm>
            <a:off x="677334" y="2160589"/>
            <a:ext cx="8596668" cy="4087811"/>
          </a:xfrm>
        </p:spPr>
        <p:txBody>
          <a:bodyPr/>
          <a:lstStyle/>
          <a:p>
            <a:r>
              <a:rPr lang="en-GB" sz="2400" dirty="0">
                <a:latin typeface="Times New Roman" panose="02020603050405020304" pitchFamily="18" charset="0"/>
                <a:cs typeface="Times New Roman" panose="02020603050405020304" pitchFamily="18" charset="0"/>
              </a:rPr>
              <a:t>Universal benefit income trials</a:t>
            </a:r>
          </a:p>
          <a:p>
            <a:r>
              <a:rPr lang="en-GB" sz="2400" dirty="0">
                <a:latin typeface="Times New Roman" panose="02020603050405020304" pitchFamily="18" charset="0"/>
                <a:cs typeface="Times New Roman" panose="02020603050405020304" pitchFamily="18" charset="0"/>
              </a:rPr>
              <a:t>Fixed income regardless of earnings</a:t>
            </a:r>
          </a:p>
          <a:p>
            <a:r>
              <a:rPr lang="en-GB" sz="2400" dirty="0">
                <a:latin typeface="Times New Roman" panose="02020603050405020304" pitchFamily="18" charset="0"/>
                <a:cs typeface="Times New Roman" panose="02020603050405020304" pitchFamily="18" charset="0"/>
              </a:rPr>
              <a:t>Aims to get rid of poverty</a:t>
            </a:r>
          </a:p>
          <a:p>
            <a:r>
              <a:rPr lang="en-GB" sz="2400" dirty="0">
                <a:latin typeface="Times New Roman" panose="02020603050405020304" pitchFamily="18" charset="0"/>
                <a:cs typeface="Times New Roman" panose="02020603050405020304" pitchFamily="18" charset="0"/>
              </a:rPr>
              <a:t>Remove the social class system</a:t>
            </a:r>
          </a:p>
          <a:p>
            <a:r>
              <a:rPr lang="en-GB" sz="2400" dirty="0">
                <a:latin typeface="Times New Roman" panose="02020603050405020304" pitchFamily="18" charset="0"/>
                <a:cs typeface="Times New Roman" panose="02020603050405020304" pitchFamily="18" charset="0"/>
              </a:rPr>
              <a:t>Everyone gets treated fairly and equally</a:t>
            </a:r>
          </a:p>
          <a:p>
            <a:r>
              <a:rPr lang="en-GB" sz="2400" dirty="0">
                <a:latin typeface="Times New Roman" panose="02020603050405020304" pitchFamily="18" charset="0"/>
                <a:cs typeface="Times New Roman" panose="02020603050405020304" pitchFamily="18" charset="0"/>
              </a:rPr>
              <a:t>If our society was equal and fair, everyone would be able to accumulate capitalism.</a:t>
            </a:r>
          </a:p>
          <a:p>
            <a:pPr algn="r"/>
            <a:r>
              <a:rPr lang="en-GB" dirty="0"/>
              <a:t>(Brooks, 2017)</a:t>
            </a:r>
          </a:p>
        </p:txBody>
      </p:sp>
    </p:spTree>
    <p:extLst>
      <p:ext uri="{BB962C8B-B14F-4D97-AF65-F5344CB8AC3E}">
        <p14:creationId xmlns:p14="http://schemas.microsoft.com/office/powerpoint/2010/main" val="35107581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402D4-5A6C-4F0D-B10F-3B4D5D842498}"/>
              </a:ext>
            </a:extLst>
          </p:cNvPr>
          <p:cNvSpPr>
            <a:spLocks noGrp="1"/>
          </p:cNvSpPr>
          <p:nvPr>
            <p:ph type="title"/>
          </p:nvPr>
        </p:nvSpPr>
        <p:spPr/>
        <p:txBody>
          <a:bodyPr/>
          <a:lstStyle/>
          <a:p>
            <a:r>
              <a:rPr lang="en-GB" dirty="0"/>
              <a:t>Trickle down theory</a:t>
            </a:r>
            <a:br>
              <a:rPr lang="en-GB" dirty="0"/>
            </a:br>
            <a:endParaRPr lang="en-GB" dirty="0"/>
          </a:p>
        </p:txBody>
      </p:sp>
      <p:sp>
        <p:nvSpPr>
          <p:cNvPr id="3" name="Content Placeholder 2">
            <a:extLst>
              <a:ext uri="{FF2B5EF4-FFF2-40B4-BE49-F238E27FC236}">
                <a16:creationId xmlns:a16="http://schemas.microsoft.com/office/drawing/2014/main" id="{40838D32-069F-4485-A7B0-E25AA5B24D8D}"/>
              </a:ext>
            </a:extLst>
          </p:cNvPr>
          <p:cNvSpPr>
            <a:spLocks noGrp="1"/>
          </p:cNvSpPr>
          <p:nvPr>
            <p:ph idx="1"/>
          </p:nvPr>
        </p:nvSpPr>
        <p:spPr>
          <a:xfrm>
            <a:off x="558064" y="2987214"/>
            <a:ext cx="6478840" cy="3880773"/>
          </a:xfrm>
        </p:spPr>
        <p:txBody>
          <a:bodyPr/>
          <a:lstStyle/>
          <a:p>
            <a:r>
              <a:rPr lang="en-GB" sz="2400" dirty="0"/>
              <a:t>Supported by conservatives</a:t>
            </a:r>
          </a:p>
          <a:p>
            <a:r>
              <a:rPr lang="en-GB" sz="2400" dirty="0"/>
              <a:t>Supports the idea of Marxism</a:t>
            </a:r>
          </a:p>
          <a:p>
            <a:pPr>
              <a:lnSpc>
                <a:spcPct val="100000"/>
              </a:lnSpc>
            </a:pPr>
            <a:r>
              <a:rPr lang="en-GB" sz="2400" dirty="0"/>
              <a:t>The upper class feed off the</a:t>
            </a:r>
          </a:p>
          <a:p>
            <a:pPr marL="0" indent="0">
              <a:lnSpc>
                <a:spcPct val="100000"/>
              </a:lnSpc>
              <a:buNone/>
            </a:pPr>
            <a:r>
              <a:rPr lang="en-GB" sz="2400" dirty="0"/>
              <a:t> lower class to survive and stay rich</a:t>
            </a:r>
          </a:p>
          <a:p>
            <a:pPr algn="r"/>
            <a:r>
              <a:rPr lang="en-GB" dirty="0"/>
              <a:t>(Welton,2017)</a:t>
            </a:r>
          </a:p>
        </p:txBody>
      </p:sp>
      <p:pic>
        <p:nvPicPr>
          <p:cNvPr id="1026" name="Picture 2" descr="Image result for trickling down theory">
            <a:extLst>
              <a:ext uri="{FF2B5EF4-FFF2-40B4-BE49-F238E27FC236}">
                <a16:creationId xmlns:a16="http://schemas.microsoft.com/office/drawing/2014/main" id="{D8D9502F-1113-42FD-A4E4-DAB65D54A1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88765" y="609600"/>
            <a:ext cx="5325901" cy="4100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8432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D982B-5A2B-4F12-ACE5-B53A036289E1}"/>
              </a:ext>
            </a:extLst>
          </p:cNvPr>
          <p:cNvSpPr>
            <a:spLocks noGrp="1"/>
          </p:cNvSpPr>
          <p:nvPr>
            <p:ph type="title"/>
          </p:nvPr>
        </p:nvSpPr>
        <p:spPr/>
        <p:txBody>
          <a:bodyPr/>
          <a:lstStyle/>
          <a:p>
            <a:r>
              <a:rPr lang="en-GB" dirty="0"/>
              <a:t>Theorists of Social Stratification</a:t>
            </a:r>
          </a:p>
        </p:txBody>
      </p:sp>
      <p:sp>
        <p:nvSpPr>
          <p:cNvPr id="3" name="Text Placeholder 2">
            <a:extLst>
              <a:ext uri="{FF2B5EF4-FFF2-40B4-BE49-F238E27FC236}">
                <a16:creationId xmlns:a16="http://schemas.microsoft.com/office/drawing/2014/main" id="{CE14D324-FFA4-4835-ADDB-080E52B6CCB9}"/>
              </a:ext>
            </a:extLst>
          </p:cNvPr>
          <p:cNvSpPr>
            <a:spLocks noGrp="1"/>
          </p:cNvSpPr>
          <p:nvPr>
            <p:ph type="body" idx="1"/>
          </p:nvPr>
        </p:nvSpPr>
        <p:spPr/>
        <p:txBody>
          <a:bodyPr/>
          <a:lstStyle/>
          <a:p>
            <a:r>
              <a:rPr lang="en-GB" dirty="0"/>
              <a:t>Max Weber</a:t>
            </a:r>
          </a:p>
        </p:txBody>
      </p:sp>
      <p:sp>
        <p:nvSpPr>
          <p:cNvPr id="4" name="Content Placeholder 3">
            <a:extLst>
              <a:ext uri="{FF2B5EF4-FFF2-40B4-BE49-F238E27FC236}">
                <a16:creationId xmlns:a16="http://schemas.microsoft.com/office/drawing/2014/main" id="{DC55CA1C-3406-44D9-AA6E-AAFB5262D9FF}"/>
              </a:ext>
            </a:extLst>
          </p:cNvPr>
          <p:cNvSpPr>
            <a:spLocks noGrp="1"/>
          </p:cNvSpPr>
          <p:nvPr>
            <p:ph sz="half" idx="2"/>
          </p:nvPr>
        </p:nvSpPr>
        <p:spPr>
          <a:xfrm>
            <a:off x="675745" y="2737245"/>
            <a:ext cx="4185623" cy="3511155"/>
          </a:xfrm>
        </p:spPr>
        <p:txBody>
          <a:bodyPr>
            <a:normAutofit fontScale="92500" lnSpcReduction="20000"/>
          </a:bodyPr>
          <a:lstStyle/>
          <a:p>
            <a:r>
              <a:rPr lang="en-GB" sz="2000" dirty="0">
                <a:latin typeface="Times New Roman" panose="02020603050405020304" pitchFamily="18" charset="0"/>
                <a:cs typeface="Times New Roman" panose="02020603050405020304" pitchFamily="18" charset="0"/>
              </a:rPr>
              <a:t>‘A person’s status, or position within a stratified social system, is determined by their relative power, prestige and wealth.’</a:t>
            </a:r>
          </a:p>
          <a:p>
            <a:pPr marL="0" indent="0" algn="r">
              <a:buNone/>
            </a:pPr>
            <a:r>
              <a:rPr lang="en-GB" sz="2000" dirty="0">
                <a:latin typeface="Times New Roman" panose="02020603050405020304" pitchFamily="18" charset="0"/>
                <a:cs typeface="Times New Roman" panose="02020603050405020304" pitchFamily="18" charset="0"/>
              </a:rPr>
              <a:t>(Sills, 2017)</a:t>
            </a:r>
          </a:p>
          <a:p>
            <a:pPr marL="0" indent="0">
              <a:buNone/>
            </a:pPr>
            <a:r>
              <a:rPr lang="en-GB" sz="2000" dirty="0">
                <a:latin typeface="Times New Roman" panose="02020603050405020304" pitchFamily="18" charset="0"/>
                <a:cs typeface="Times New Roman" panose="02020603050405020304" pitchFamily="18" charset="0"/>
              </a:rPr>
              <a:t>These four are combined to make ones social class:</a:t>
            </a:r>
          </a:p>
          <a:p>
            <a:r>
              <a:rPr lang="en-GB" sz="2000" dirty="0">
                <a:latin typeface="Times New Roman" panose="02020603050405020304" pitchFamily="18" charset="0"/>
                <a:cs typeface="Times New Roman" panose="02020603050405020304" pitchFamily="18" charset="0"/>
              </a:rPr>
              <a:t>Power</a:t>
            </a:r>
          </a:p>
          <a:p>
            <a:r>
              <a:rPr lang="en-GB" sz="2000" dirty="0">
                <a:latin typeface="Times New Roman" panose="02020603050405020304" pitchFamily="18" charset="0"/>
                <a:cs typeface="Times New Roman" panose="02020603050405020304" pitchFamily="18" charset="0"/>
              </a:rPr>
              <a:t>Wealth</a:t>
            </a:r>
          </a:p>
          <a:p>
            <a:r>
              <a:rPr lang="en-GB" sz="2000" dirty="0">
                <a:latin typeface="Times New Roman" panose="02020603050405020304" pitchFamily="18" charset="0"/>
                <a:cs typeface="Times New Roman" panose="02020603050405020304" pitchFamily="18" charset="0"/>
              </a:rPr>
              <a:t>Prestige</a:t>
            </a:r>
          </a:p>
          <a:p>
            <a:r>
              <a:rPr lang="en-GB" sz="2000" dirty="0">
                <a:latin typeface="Times New Roman" panose="02020603050405020304" pitchFamily="18" charset="0"/>
                <a:cs typeface="Times New Roman" panose="02020603050405020304" pitchFamily="18" charset="0"/>
              </a:rPr>
              <a:t>Property</a:t>
            </a:r>
            <a:endParaRPr lang="en-GB" dirty="0">
              <a:latin typeface="Times New Roman" panose="02020603050405020304" pitchFamily="18" charset="0"/>
              <a:cs typeface="Times New Roman" panose="02020603050405020304" pitchFamily="18" charset="0"/>
            </a:endParaRPr>
          </a:p>
        </p:txBody>
      </p:sp>
      <p:sp>
        <p:nvSpPr>
          <p:cNvPr id="5" name="Text Placeholder 4">
            <a:extLst>
              <a:ext uri="{FF2B5EF4-FFF2-40B4-BE49-F238E27FC236}">
                <a16:creationId xmlns:a16="http://schemas.microsoft.com/office/drawing/2014/main" id="{CDD5B66A-4CC9-425A-A450-7CE59C42A4D8}"/>
              </a:ext>
            </a:extLst>
          </p:cNvPr>
          <p:cNvSpPr>
            <a:spLocks noGrp="1"/>
          </p:cNvSpPr>
          <p:nvPr>
            <p:ph type="body" sz="quarter" idx="3"/>
          </p:nvPr>
        </p:nvSpPr>
        <p:spPr/>
        <p:txBody>
          <a:bodyPr/>
          <a:lstStyle/>
          <a:p>
            <a:r>
              <a:rPr lang="en-GB" dirty="0"/>
              <a:t>Karl Marx</a:t>
            </a:r>
          </a:p>
        </p:txBody>
      </p:sp>
      <p:sp>
        <p:nvSpPr>
          <p:cNvPr id="6" name="Content Placeholder 5">
            <a:extLst>
              <a:ext uri="{FF2B5EF4-FFF2-40B4-BE49-F238E27FC236}">
                <a16:creationId xmlns:a16="http://schemas.microsoft.com/office/drawing/2014/main" id="{B9FE154D-1153-4A74-9004-5FCE9A2942BC}"/>
              </a:ext>
            </a:extLst>
          </p:cNvPr>
          <p:cNvSpPr>
            <a:spLocks noGrp="1"/>
          </p:cNvSpPr>
          <p:nvPr>
            <p:ph sz="quarter" idx="4"/>
          </p:nvPr>
        </p:nvSpPr>
        <p:spPr>
          <a:xfrm>
            <a:off x="5088384" y="2737245"/>
            <a:ext cx="4412632" cy="3304117"/>
          </a:xfrm>
        </p:spPr>
        <p:txBody>
          <a:bodyPr>
            <a:normAutofit fontScale="92500" lnSpcReduction="20000"/>
          </a:bodyPr>
          <a:lstStyle/>
          <a:p>
            <a:r>
              <a:rPr lang="en-GB" sz="2000" dirty="0">
                <a:latin typeface="Times New Roman" panose="02020603050405020304" pitchFamily="18" charset="0"/>
                <a:cs typeface="Times New Roman" panose="02020603050405020304" pitchFamily="18" charset="0"/>
              </a:rPr>
              <a:t>Means of production</a:t>
            </a:r>
          </a:p>
          <a:p>
            <a:r>
              <a:rPr lang="en-GB" sz="2000" dirty="0">
                <a:latin typeface="Times New Roman" panose="02020603050405020304" pitchFamily="18" charset="0"/>
                <a:cs typeface="Times New Roman" panose="02020603050405020304" pitchFamily="18" charset="0"/>
              </a:rPr>
              <a:t>Bourgeoise</a:t>
            </a:r>
          </a:p>
          <a:p>
            <a:r>
              <a:rPr lang="en-GB" sz="2000" dirty="0">
                <a:latin typeface="Times New Roman" panose="02020603050405020304" pitchFamily="18" charset="0"/>
                <a:cs typeface="Times New Roman" panose="02020603050405020304" pitchFamily="18" charset="0"/>
              </a:rPr>
              <a:t>Proletariat </a:t>
            </a:r>
          </a:p>
          <a:p>
            <a:r>
              <a:rPr lang="en-GB" sz="2000" dirty="0">
                <a:latin typeface="Times New Roman" panose="02020603050405020304" pitchFamily="18" charset="0"/>
                <a:cs typeface="Times New Roman" panose="02020603050405020304" pitchFamily="18" charset="0"/>
              </a:rPr>
              <a:t>Power + inequality = Societal change</a:t>
            </a:r>
          </a:p>
          <a:p>
            <a:r>
              <a:rPr lang="en-GB" sz="2000" dirty="0">
                <a:latin typeface="Times New Roman" panose="02020603050405020304" pitchFamily="18" charset="0"/>
                <a:cs typeface="Times New Roman" panose="02020603050405020304" pitchFamily="18" charset="0"/>
              </a:rPr>
              <a:t>Exploited by business owners</a:t>
            </a:r>
          </a:p>
          <a:p>
            <a:pPr marL="0" indent="0">
              <a:buNone/>
            </a:pPr>
            <a:endParaRPr lang="en-GB" dirty="0"/>
          </a:p>
        </p:txBody>
      </p:sp>
    </p:spTree>
    <p:extLst>
      <p:ext uri="{BB962C8B-B14F-4D97-AF65-F5344CB8AC3E}">
        <p14:creationId xmlns:p14="http://schemas.microsoft.com/office/powerpoint/2010/main" val="14648924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B0979-58CC-42F4-9F1E-73FA68AA5EE9}"/>
              </a:ext>
            </a:extLst>
          </p:cNvPr>
          <p:cNvSpPr>
            <a:spLocks noGrp="1"/>
          </p:cNvSpPr>
          <p:nvPr>
            <p:ph idx="1"/>
          </p:nvPr>
        </p:nvSpPr>
        <p:spPr>
          <a:xfrm>
            <a:off x="677334" y="225287"/>
            <a:ext cx="8596668" cy="5816075"/>
          </a:xfrm>
        </p:spPr>
        <p:txBody>
          <a:bodyPr>
            <a:normAutofit fontScale="70000" lnSpcReduction="20000"/>
          </a:bodyPr>
          <a:lstStyle/>
          <a:p>
            <a:pPr marL="0" indent="0">
              <a:buNone/>
            </a:pPr>
            <a:r>
              <a:rPr lang="en-GB" sz="2200">
                <a:latin typeface="Times New Roman" panose="02020603050405020304" pitchFamily="18" charset="0"/>
                <a:cs typeface="Times New Roman" panose="02020603050405020304" pitchFamily="18" charset="0"/>
              </a:rPr>
              <a:t>Bourdieu</a:t>
            </a:r>
            <a:r>
              <a:rPr lang="en-GB" sz="2200" dirty="0">
                <a:latin typeface="Times New Roman" panose="02020603050405020304" pitchFamily="18" charset="0"/>
                <a:cs typeface="Times New Roman" panose="02020603050405020304" pitchFamily="18" charset="0"/>
              </a:rPr>
              <a:t>, P &amp; </a:t>
            </a:r>
            <a:r>
              <a:rPr lang="en-GB" sz="2200" dirty="0" err="1">
                <a:latin typeface="Times New Roman" panose="02020603050405020304" pitchFamily="18" charset="0"/>
                <a:cs typeface="Times New Roman" panose="02020603050405020304" pitchFamily="18" charset="0"/>
              </a:rPr>
              <a:t>Passeron</a:t>
            </a:r>
            <a:r>
              <a:rPr lang="en-GB" sz="2200" dirty="0">
                <a:latin typeface="Times New Roman" panose="02020603050405020304" pitchFamily="18" charset="0"/>
                <a:cs typeface="Times New Roman" panose="02020603050405020304" pitchFamily="18" charset="0"/>
              </a:rPr>
              <a:t>, J,C. (2013) Social Reproduction of Inequality in Education, Society 7 Culture. UK: Sage</a:t>
            </a:r>
          </a:p>
          <a:p>
            <a:pPr marL="0" indent="0">
              <a:buNone/>
            </a:pPr>
            <a:r>
              <a:rPr lang="en-GB" sz="2200" dirty="0">
                <a:latin typeface="Times New Roman" panose="02020603050405020304" pitchFamily="18" charset="0"/>
                <a:cs typeface="Times New Roman" panose="02020603050405020304" pitchFamily="18" charset="0"/>
              </a:rPr>
              <a:t>Bourdieu, P (1990) The Logic of Practice, Stanford, CA: Blackwell Publishers.</a:t>
            </a:r>
          </a:p>
          <a:p>
            <a:pPr marL="0" indent="0">
              <a:buNone/>
            </a:pPr>
            <a:r>
              <a:rPr lang="en-GB" sz="2200" dirty="0">
                <a:latin typeface="Times New Roman" panose="02020603050405020304" pitchFamily="18" charset="0"/>
                <a:cs typeface="Times New Roman" panose="02020603050405020304" pitchFamily="18" charset="0"/>
              </a:rPr>
              <a:t>Ball, S,J. (2004) Routledge Falmer Reader in Sociology of Education, London.</a:t>
            </a:r>
          </a:p>
          <a:p>
            <a:pPr marL="0" indent="0">
              <a:buNone/>
            </a:pPr>
            <a:r>
              <a:rPr lang="en-GB" sz="2200" dirty="0">
                <a:latin typeface="Times New Roman" panose="02020603050405020304" pitchFamily="18" charset="0"/>
                <a:cs typeface="Times New Roman" panose="02020603050405020304" pitchFamily="18" charset="0"/>
              </a:rPr>
              <a:t>BBC Science. (2013). </a:t>
            </a:r>
            <a:r>
              <a:rPr lang="en-GB" sz="2200" i="1" dirty="0">
                <a:latin typeface="Times New Roman" panose="02020603050405020304" pitchFamily="18" charset="0"/>
                <a:cs typeface="Times New Roman" panose="02020603050405020304" pitchFamily="18" charset="0"/>
              </a:rPr>
              <a:t>The Great British Class Survey – Results</a:t>
            </a:r>
            <a:r>
              <a:rPr lang="en-GB" sz="2200" dirty="0">
                <a:latin typeface="Times New Roman" panose="02020603050405020304" pitchFamily="18" charset="0"/>
                <a:cs typeface="Times New Roman" panose="02020603050405020304" pitchFamily="18" charset="0"/>
              </a:rPr>
              <a:t>. [online] Available at: http://www.bbc.co.uk/science/0/21970879 [Accessed 3 Apr. 2013].</a:t>
            </a:r>
          </a:p>
          <a:p>
            <a:pPr marL="0" indent="0">
              <a:buNone/>
            </a:pPr>
            <a:r>
              <a:rPr lang="en-GB" sz="2200" dirty="0">
                <a:latin typeface="Times New Roman" panose="02020603050405020304" pitchFamily="18" charset="0"/>
                <a:cs typeface="Times New Roman" panose="02020603050405020304" pitchFamily="18" charset="0"/>
              </a:rPr>
              <a:t>Brooks, L. (2017). Universal basic income trials being considered in Scotland. </a:t>
            </a:r>
            <a:r>
              <a:rPr lang="en-GB" sz="2200" i="1" dirty="0">
                <a:latin typeface="Times New Roman" panose="02020603050405020304" pitchFamily="18" charset="0"/>
                <a:cs typeface="Times New Roman" panose="02020603050405020304" pitchFamily="18" charset="0"/>
              </a:rPr>
              <a:t>The Guardian</a:t>
            </a:r>
            <a:r>
              <a:rPr lang="en-GB" sz="2200" dirty="0">
                <a:latin typeface="Times New Roman" panose="02020603050405020304" pitchFamily="18" charset="0"/>
                <a:cs typeface="Times New Roman" panose="02020603050405020304" pitchFamily="18" charset="0"/>
              </a:rPr>
              <a:t>. [online] Available at: https://www.theguardian.com/politics/2017/jan/01/universal-basic-income-trials-being-considered-in-scotland [Accessed 1 Jan. 2017].</a:t>
            </a:r>
          </a:p>
          <a:p>
            <a:pPr marL="0" indent="0">
              <a:buNone/>
            </a:pPr>
            <a:r>
              <a:rPr lang="en-GB" sz="2200" dirty="0">
                <a:latin typeface="Times New Roman" panose="02020603050405020304" pitchFamily="18" charset="0"/>
                <a:cs typeface="Times New Roman" panose="02020603050405020304" pitchFamily="18" charset="0"/>
              </a:rPr>
              <a:t>Dillon M (2010) Introduction to Sociological Theory. Theorists, concepts and their Applicability in the Twenty-First Century, Chichester, West Sussex, Blackwell Publishing.</a:t>
            </a:r>
          </a:p>
          <a:p>
            <a:pPr marL="0" indent="0">
              <a:buNone/>
            </a:pPr>
            <a:r>
              <a:rPr lang="en-GB" sz="2200" dirty="0">
                <a:latin typeface="Times New Roman" panose="02020603050405020304" pitchFamily="18" charset="0"/>
                <a:cs typeface="Times New Roman" panose="02020603050405020304" pitchFamily="18" charset="0"/>
              </a:rPr>
              <a:t>Dorling, D (2018). </a:t>
            </a:r>
            <a:r>
              <a:rPr lang="en-GB" sz="2200" i="1" dirty="0">
                <a:latin typeface="Times New Roman" panose="02020603050405020304" pitchFamily="18" charset="0"/>
                <a:cs typeface="Times New Roman" panose="02020603050405020304" pitchFamily="18" charset="0"/>
              </a:rPr>
              <a:t>The ‘New’ 7 Fold class breakdown, % of people in Britain by label, 2013</a:t>
            </a:r>
            <a:r>
              <a:rPr lang="en-GB" sz="2200" dirty="0">
                <a:latin typeface="Times New Roman" panose="02020603050405020304" pitchFamily="18" charset="0"/>
                <a:cs typeface="Times New Roman" panose="02020603050405020304" pitchFamily="18" charset="0"/>
              </a:rPr>
              <a:t>. [image] Available at: http://blogs.lse.ac.uk/politicsandpolicy/what-class-are-you/ [Accessed 30 Apr. 2013].</a:t>
            </a:r>
          </a:p>
          <a:p>
            <a:pPr marL="0" indent="0">
              <a:buNone/>
            </a:pPr>
            <a:r>
              <a:rPr lang="en-GB" sz="2200" dirty="0">
                <a:latin typeface="Times New Roman" panose="02020603050405020304" pitchFamily="18" charset="0"/>
                <a:cs typeface="Times New Roman" panose="02020603050405020304" pitchFamily="18" charset="0"/>
              </a:rPr>
              <a:t>Giddens, A. (2006) Sociology. Cambridge, Polity Press.</a:t>
            </a:r>
          </a:p>
          <a:p>
            <a:pPr marL="0" indent="0">
              <a:buNone/>
            </a:pPr>
            <a:endParaRPr lang="en-GB" sz="2200" dirty="0">
              <a:latin typeface="Times New Roman" panose="02020603050405020304" pitchFamily="18" charset="0"/>
              <a:cs typeface="Times New Roman" panose="02020603050405020304" pitchFamily="18" charset="0"/>
            </a:endParaRPr>
          </a:p>
          <a:p>
            <a:pPr marL="0" indent="0">
              <a:buNone/>
            </a:pPr>
            <a:r>
              <a:rPr lang="en-GB" sz="2200" dirty="0" err="1">
                <a:latin typeface="Times New Roman" panose="02020603050405020304" pitchFamily="18" charset="0"/>
                <a:cs typeface="Times New Roman" panose="02020603050405020304" pitchFamily="18" charset="0"/>
              </a:rPr>
              <a:t>Pilgram</a:t>
            </a:r>
            <a:r>
              <a:rPr lang="en-GB" sz="2200" dirty="0">
                <a:latin typeface="Times New Roman" panose="02020603050405020304" pitchFamily="18" charset="0"/>
                <a:cs typeface="Times New Roman" panose="02020603050405020304" pitchFamily="18" charset="0"/>
              </a:rPr>
              <a:t>, D (2014). Key Concepts in Mental Health, SAGE, London</a:t>
            </a:r>
          </a:p>
          <a:p>
            <a:pPr marL="0" indent="0">
              <a:buNone/>
            </a:pPr>
            <a:r>
              <a:rPr lang="en-GB" sz="2200" dirty="0" err="1">
                <a:latin typeface="Times New Roman" panose="02020603050405020304" pitchFamily="18" charset="0"/>
                <a:cs typeface="Times New Roman" panose="02020603050405020304" pitchFamily="18" charset="0"/>
              </a:rPr>
              <a:t>Stangor</a:t>
            </a:r>
            <a:r>
              <a:rPr lang="en-GB" sz="2200" dirty="0">
                <a:latin typeface="Times New Roman" panose="02020603050405020304" pitchFamily="18" charset="0"/>
                <a:cs typeface="Times New Roman" panose="02020603050405020304" pitchFamily="18" charset="0"/>
              </a:rPr>
              <a:t>, C (2000) Stereotypes and </a:t>
            </a:r>
            <a:r>
              <a:rPr lang="en-GB" sz="2200" dirty="0" err="1">
                <a:latin typeface="Times New Roman" panose="02020603050405020304" pitchFamily="18" charset="0"/>
                <a:cs typeface="Times New Roman" panose="02020603050405020304" pitchFamily="18" charset="0"/>
              </a:rPr>
              <a:t>and</a:t>
            </a:r>
            <a:r>
              <a:rPr lang="en-GB" sz="2200" dirty="0">
                <a:latin typeface="Times New Roman" panose="02020603050405020304" pitchFamily="18" charset="0"/>
                <a:cs typeface="Times New Roman" panose="02020603050405020304" pitchFamily="18" charset="0"/>
              </a:rPr>
              <a:t> prejudice: Essential Readings. UK, Psychology press</a:t>
            </a:r>
          </a:p>
          <a:p>
            <a:pPr marL="0" indent="0">
              <a:buNone/>
            </a:pPr>
            <a:r>
              <a:rPr lang="en-GB" sz="2200" dirty="0">
                <a:latin typeface="Times New Roman" panose="02020603050405020304" pitchFamily="18" charset="0"/>
                <a:cs typeface="Times New Roman" panose="02020603050405020304" pitchFamily="18" charset="0"/>
              </a:rPr>
              <a:t>Welton, K. (2017). </a:t>
            </a:r>
            <a:r>
              <a:rPr lang="en-GB" sz="2200" i="1" dirty="0">
                <a:latin typeface="Times New Roman" panose="02020603050405020304" pitchFamily="18" charset="0"/>
                <a:cs typeface="Times New Roman" panose="02020603050405020304" pitchFamily="18" charset="0"/>
              </a:rPr>
              <a:t>Trickle Down Economics</a:t>
            </a:r>
            <a:r>
              <a:rPr lang="en-GB" sz="2200" dirty="0">
                <a:latin typeface="Times New Roman" panose="02020603050405020304" pitchFamily="18" charset="0"/>
                <a:cs typeface="Times New Roman" panose="02020603050405020304" pitchFamily="18" charset="0"/>
              </a:rPr>
              <a:t>. [image] Available at: http://www.spaulforrest.com/2011/04/trickle-down-economics-its-kinda-like.html [Accessed 13 Apr. 2017].</a:t>
            </a:r>
          </a:p>
          <a:p>
            <a:pPr marL="0" indent="0">
              <a:buNone/>
            </a:pP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527079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807</TotalTime>
  <Words>1019</Words>
  <Application>Microsoft Office PowerPoint</Application>
  <PresentationFormat>Widescreen</PresentationFormat>
  <Paragraphs>145</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Times New Roman</vt:lpstr>
      <vt:lpstr>Trebuchet MS</vt:lpstr>
      <vt:lpstr>Wingdings 3</vt:lpstr>
      <vt:lpstr>Facet</vt:lpstr>
      <vt:lpstr>Why Society deems it Necessary to use the following Labels for Social Class</vt:lpstr>
      <vt:lpstr>Labelling theory</vt:lpstr>
      <vt:lpstr>The Othering Process</vt:lpstr>
      <vt:lpstr>Stereotyping</vt:lpstr>
      <vt:lpstr>Positive impacts</vt:lpstr>
      <vt:lpstr>Negative Impacts</vt:lpstr>
      <vt:lpstr>Key influences of Social Class:</vt:lpstr>
      <vt:lpstr>The British Class Survey</vt:lpstr>
      <vt:lpstr>Kahl’s model</vt:lpstr>
      <vt:lpstr>Capital Theory</vt:lpstr>
      <vt:lpstr>Cohen’s Sub-culture theory </vt:lpstr>
      <vt:lpstr>How the media portrays social class</vt:lpstr>
      <vt:lpstr>Politics</vt:lpstr>
      <vt:lpstr>Scotland’s trial scheme</vt:lpstr>
      <vt:lpstr>Trickle down theory </vt:lpstr>
      <vt:lpstr>Theorists of Social Stratification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Ek?&gt;ekw</dc:title>
  <dc:creator>Katie John (1601681)</dc:creator>
  <cp:lastModifiedBy>Katie John (1601681)</cp:lastModifiedBy>
  <cp:revision>65</cp:revision>
  <dcterms:created xsi:type="dcterms:W3CDTF">2018-01-03T18:32:21Z</dcterms:created>
  <dcterms:modified xsi:type="dcterms:W3CDTF">2018-01-07T00:43:36Z</dcterms:modified>
</cp:coreProperties>
</file>