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56" r:id="rId5"/>
    <p:sldId id="270" r:id="rId6"/>
    <p:sldId id="271" r:id="rId7"/>
    <p:sldId id="257" r:id="rId8"/>
    <p:sldId id="273" r:id="rId9"/>
    <p:sldId id="274" r:id="rId10"/>
    <p:sldId id="272" r:id="rId11"/>
    <p:sldId id="275" r:id="rId12"/>
    <p:sldId id="276" r:id="rId13"/>
    <p:sldId id="277" r:id="rId14"/>
    <p:sldId id="278" r:id="rId15"/>
    <p:sldId id="279" r:id="rId16"/>
    <p:sldId id="280" r:id="rId17"/>
    <p:sldId id="281" r:id="rId18"/>
    <p:sldId id="284" r:id="rId19"/>
    <p:sldId id="286" r:id="rId20"/>
    <p:sldId id="264" r:id="rId21"/>
    <p:sldId id="268" r:id="rId22"/>
    <p:sldId id="287" r:id="rId23"/>
    <p:sldId id="269" r:id="rId24"/>
    <p:sldId id="26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AAA471-6540-418B-9480-2A79CFD5EEEF}" v="2" dt="2022-03-15T13:34:39.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4455" autoAdjust="0"/>
  </p:normalViewPr>
  <p:slideViewPr>
    <p:cSldViewPr snapToGrid="0" showGuides="1">
      <p:cViewPr varScale="1">
        <p:scale>
          <a:sx n="78" d="100"/>
          <a:sy n="78" d="100"/>
        </p:scale>
        <p:origin x="12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image" Target="../media/image27.jpeg"/><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b="0" dirty="0">
                <a:latin typeface="Arial" panose="020B0604020202020204" pitchFamily="34" charset="0"/>
                <a:cs typeface="Arial" panose="020B0604020202020204" pitchFamily="34" charset="0"/>
              </a:rPr>
              <a:t>Gender/Ages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pt-PT"/>
        </a:p>
      </c:txPr>
    </c:title>
    <c:autoTitleDeleted val="0"/>
    <c:plotArea>
      <c:layout>
        <c:manualLayout>
          <c:layoutTarget val="inner"/>
          <c:xMode val="edge"/>
          <c:yMode val="edge"/>
          <c:x val="7.2140010773136878E-2"/>
          <c:y val="0.14103474903474902"/>
          <c:w val="0.90757766588701927"/>
          <c:h val="0.69323807497035839"/>
        </c:manualLayout>
      </c:layout>
      <c:barChart>
        <c:barDir val="col"/>
        <c:grouping val="clustered"/>
        <c:varyColors val="0"/>
        <c:ser>
          <c:idx val="0"/>
          <c:order val="0"/>
          <c:tx>
            <c:strRef>
              <c:f>Sheet1!$B$1</c:f>
              <c:strCache>
                <c:ptCount val="1"/>
                <c:pt idx="0">
                  <c:v>18-20</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pt-PT"/>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Male</c:v>
                </c:pt>
                <c:pt idx="1">
                  <c:v>Female</c:v>
                </c:pt>
                <c:pt idx="2">
                  <c:v>Prefer not to say            </c:v>
                </c:pt>
              </c:strCache>
            </c:strRef>
          </c:cat>
          <c:val>
            <c:numRef>
              <c:f>Sheet1!$B$2:$B$4</c:f>
              <c:numCache>
                <c:formatCode>General</c:formatCode>
                <c:ptCount val="3"/>
                <c:pt idx="0">
                  <c:v>20</c:v>
                </c:pt>
                <c:pt idx="1">
                  <c:v>10</c:v>
                </c:pt>
                <c:pt idx="2">
                  <c:v>5</c:v>
                </c:pt>
              </c:numCache>
            </c:numRef>
          </c:val>
          <c:extLst>
            <c:ext xmlns:c16="http://schemas.microsoft.com/office/drawing/2014/chart" uri="{C3380CC4-5D6E-409C-BE32-E72D297353CC}">
              <c16:uniqueId val="{00000000-6FEE-4D38-BB48-BCEEEE424712}"/>
            </c:ext>
          </c:extLst>
        </c:ser>
        <c:ser>
          <c:idx val="1"/>
          <c:order val="1"/>
          <c:tx>
            <c:strRef>
              <c:f>Sheet1!$C$1</c:f>
              <c:strCache>
                <c:ptCount val="1"/>
                <c:pt idx="0">
                  <c:v>20-25</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pt-PT"/>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Male</c:v>
                </c:pt>
                <c:pt idx="1">
                  <c:v>Female</c:v>
                </c:pt>
                <c:pt idx="2">
                  <c:v>Prefer not to say            </c:v>
                </c:pt>
              </c:strCache>
            </c:strRef>
          </c:cat>
          <c:val>
            <c:numRef>
              <c:f>Sheet1!$C$2:$C$4</c:f>
              <c:numCache>
                <c:formatCode>General</c:formatCode>
                <c:ptCount val="3"/>
                <c:pt idx="0">
                  <c:v>10</c:v>
                </c:pt>
                <c:pt idx="1">
                  <c:v>5</c:v>
                </c:pt>
                <c:pt idx="2">
                  <c:v>10</c:v>
                </c:pt>
              </c:numCache>
            </c:numRef>
          </c:val>
          <c:extLst>
            <c:ext xmlns:c16="http://schemas.microsoft.com/office/drawing/2014/chart" uri="{C3380CC4-5D6E-409C-BE32-E72D297353CC}">
              <c16:uniqueId val="{00000001-6FEE-4D38-BB48-BCEEEE424712}"/>
            </c:ext>
          </c:extLst>
        </c:ser>
        <c:ser>
          <c:idx val="2"/>
          <c:order val="2"/>
          <c:tx>
            <c:strRef>
              <c:f>Sheet1!$D$1</c:f>
              <c:strCache>
                <c:ptCount val="1"/>
                <c:pt idx="0">
                  <c:v>26-35</c:v>
                </c:pt>
              </c:strCache>
            </c:strRef>
          </c:tx>
          <c:spPr>
            <a:solidFill>
              <a:schemeClr val="accent5">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pt-PT"/>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Male</c:v>
                </c:pt>
                <c:pt idx="1">
                  <c:v>Female</c:v>
                </c:pt>
                <c:pt idx="2">
                  <c:v>Prefer not to say            </c:v>
                </c:pt>
              </c:strCache>
            </c:strRef>
          </c:cat>
          <c:val>
            <c:numRef>
              <c:f>Sheet1!$D$2:$D$4</c:f>
              <c:numCache>
                <c:formatCode>General</c:formatCode>
                <c:ptCount val="3"/>
                <c:pt idx="0">
                  <c:v>5</c:v>
                </c:pt>
                <c:pt idx="1">
                  <c:v>2</c:v>
                </c:pt>
                <c:pt idx="2">
                  <c:v>5</c:v>
                </c:pt>
              </c:numCache>
            </c:numRef>
          </c:val>
          <c:extLst>
            <c:ext xmlns:c16="http://schemas.microsoft.com/office/drawing/2014/chart" uri="{C3380CC4-5D6E-409C-BE32-E72D297353CC}">
              <c16:uniqueId val="{00000002-6FEE-4D38-BB48-BCEEEE424712}"/>
            </c:ext>
          </c:extLst>
        </c:ser>
        <c:dLbls>
          <c:dLblPos val="inEnd"/>
          <c:showLegendKey val="0"/>
          <c:showVal val="1"/>
          <c:showCatName val="0"/>
          <c:showSerName val="0"/>
          <c:showPercent val="0"/>
          <c:showBubbleSize val="0"/>
        </c:dLbls>
        <c:gapWidth val="65"/>
        <c:axId val="970608320"/>
        <c:axId val="970610816"/>
      </c:barChart>
      <c:catAx>
        <c:axId val="970608320"/>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pt-PT"/>
          </a:p>
        </c:txPr>
        <c:crossAx val="970610816"/>
        <c:crosses val="autoZero"/>
        <c:auto val="1"/>
        <c:lblAlgn val="ctr"/>
        <c:lblOffset val="100"/>
        <c:noMultiLvlLbl val="0"/>
      </c:catAx>
      <c:valAx>
        <c:axId val="970610816"/>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970608320"/>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pt-PT"/>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blipFill>
      <a:blip xmlns:r="http://schemas.openxmlformats.org/officeDocument/2006/relationships" r:embed="rId3"/>
      <a:tile tx="0" ty="0" sx="100000" sy="100000" flip="none" algn="tl"/>
    </a:blipFill>
    <a:ln w="9525" cap="flat" cmpd="sng" algn="ctr">
      <a:solidFill>
        <a:schemeClr val="dk1">
          <a:lumMod val="25000"/>
          <a:lumOff val="75000"/>
        </a:schemeClr>
      </a:solidFill>
      <a:round/>
    </a:ln>
    <a:effectLst/>
  </c:spPr>
  <c:txPr>
    <a:bodyPr/>
    <a:lstStyle/>
    <a:p>
      <a:pPr>
        <a:defRPr/>
      </a:pPr>
      <a:endParaRPr lang="pt-PT"/>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r>
              <a:rPr lang="en-GB" sz="1600" dirty="0">
                <a:latin typeface="Arial" panose="020B0604020202020204" pitchFamily="34" charset="0"/>
                <a:cs typeface="Arial" panose="020B0604020202020204" pitchFamily="34" charset="0"/>
              </a:rPr>
              <a:t>Willing</a:t>
            </a:r>
            <a:r>
              <a:rPr lang="en-GB" sz="1600" baseline="0" dirty="0">
                <a:latin typeface="Arial" panose="020B0604020202020204" pitchFamily="34" charset="0"/>
                <a:cs typeface="Arial" panose="020B0604020202020204" pitchFamily="34" charset="0"/>
              </a:rPr>
              <a:t> to pay</a:t>
            </a:r>
            <a:endParaRPr lang="en-GB" sz="1600" dirty="0">
              <a:latin typeface="Arial" panose="020B0604020202020204" pitchFamily="34" charset="0"/>
              <a:cs typeface="Arial" panose="020B0604020202020204" pitchFamily="34" charset="0"/>
            </a:endParaRPr>
          </a:p>
        </c:rich>
      </c:tx>
      <c:layout>
        <c:manualLayout>
          <c:xMode val="edge"/>
          <c:yMode val="edge"/>
          <c:x val="0.24280945278639426"/>
          <c:y val="2.9715005024643568E-2"/>
        </c:manualLayout>
      </c:layout>
      <c:overlay val="0"/>
      <c:spPr>
        <a:noFill/>
        <a:ln>
          <a:noFill/>
        </a:ln>
        <a:effectLst/>
      </c:spPr>
      <c:txPr>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endParaRPr lang="pt-PT"/>
        </a:p>
      </c:txPr>
    </c:title>
    <c:autoTitleDeleted val="0"/>
    <c:plotArea>
      <c:layout>
        <c:manualLayout>
          <c:layoutTarget val="inner"/>
          <c:xMode val="edge"/>
          <c:yMode val="edge"/>
          <c:x val="2.9609903823980249E-2"/>
          <c:y val="0.32554298148986149"/>
          <c:w val="0.94078019235203947"/>
          <c:h val="0.42875805209954043"/>
        </c:manualLayout>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4-AB1E-4B4D-A819-8BF25674E9C0}"/>
              </c:ext>
            </c:extLst>
          </c:dPt>
          <c:dPt>
            <c:idx val="1"/>
            <c:bubble3D val="0"/>
            <c:spPr>
              <a:solidFill>
                <a:schemeClr val="accent2"/>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AB1E-4B4D-A819-8BF25674E9C0}"/>
              </c:ext>
            </c:extLst>
          </c:dPt>
          <c:dPt>
            <c:idx val="2"/>
            <c:bubble3D val="0"/>
            <c:spPr>
              <a:solidFill>
                <a:schemeClr val="accent3"/>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6-AB1E-4B4D-A819-8BF25674E9C0}"/>
              </c:ext>
            </c:extLst>
          </c:dPt>
          <c:dLbls>
            <c:dLbl>
              <c:idx val="0"/>
              <c:spPr>
                <a:solidFill>
                  <a:prstClr val="white"/>
                </a:solidFill>
                <a:ln>
                  <a:solidFill>
                    <a:srgbClr val="90C226"/>
                  </a:solidFill>
                </a:ln>
                <a:effectLst/>
              </c:spPr>
              <c:txPr>
                <a:bodyPr rot="0" spcFirstLastPara="1" vertOverflow="clip" horzOverflow="clip" vert="horz" wrap="square" lIns="38100" tIns="19050" rIns="38100" bIns="19050" anchor="ctr" anchorCtr="1">
                  <a:spAutoFit/>
                </a:bodyPr>
                <a:lstStyle/>
                <a:p>
                  <a:pPr>
                    <a:defRPr sz="1330" b="1" i="0" u="none" strike="noStrike" kern="1200" baseline="0">
                      <a:solidFill>
                        <a:schemeClr val="accent1"/>
                      </a:solidFill>
                      <a:latin typeface="+mn-lt"/>
                      <a:ea typeface="+mn-ea"/>
                      <a:cs typeface="+mn-cs"/>
                    </a:defRPr>
                  </a:pPr>
                  <a:endParaRPr lang="pt-PT"/>
                </a:p>
              </c:txPr>
              <c:dLblPos val="outEnd"/>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4-AB1E-4B4D-A819-8BF25674E9C0}"/>
                </c:ext>
              </c:extLst>
            </c:dLbl>
            <c:dLbl>
              <c:idx val="1"/>
              <c:spPr>
                <a:solidFill>
                  <a:prstClr val="white"/>
                </a:solidFill>
                <a:ln>
                  <a:solidFill>
                    <a:srgbClr val="90C226"/>
                  </a:solidFill>
                </a:ln>
                <a:effectLst/>
              </c:spPr>
              <c:txPr>
                <a:bodyPr rot="0" spcFirstLastPara="1" vertOverflow="clip" horzOverflow="clip" vert="horz" wrap="square" lIns="38100" tIns="19050" rIns="38100" bIns="19050" anchor="ctr" anchorCtr="1">
                  <a:spAutoFit/>
                </a:bodyPr>
                <a:lstStyle/>
                <a:p>
                  <a:pPr>
                    <a:defRPr sz="1330" b="1" i="0" u="none" strike="noStrike" kern="1200" baseline="0">
                      <a:solidFill>
                        <a:schemeClr val="accent2"/>
                      </a:solidFill>
                      <a:latin typeface="+mn-lt"/>
                      <a:ea typeface="+mn-ea"/>
                      <a:cs typeface="+mn-cs"/>
                    </a:defRPr>
                  </a:pPr>
                  <a:endParaRPr lang="pt-PT"/>
                </a:p>
              </c:txPr>
              <c:dLblPos val="outEnd"/>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5-AB1E-4B4D-A819-8BF25674E9C0}"/>
                </c:ext>
              </c:extLst>
            </c:dLbl>
            <c:dLbl>
              <c:idx val="2"/>
              <c:spPr>
                <a:solidFill>
                  <a:prstClr val="white"/>
                </a:solidFill>
                <a:ln>
                  <a:solidFill>
                    <a:srgbClr val="90C226"/>
                  </a:solidFill>
                </a:ln>
                <a:effectLst/>
              </c:spPr>
              <c:txPr>
                <a:bodyPr rot="0" spcFirstLastPara="1" vertOverflow="clip" horzOverflow="clip" vert="horz" wrap="square" lIns="38100" tIns="19050" rIns="38100" bIns="19050" anchor="ctr" anchorCtr="1">
                  <a:spAutoFit/>
                </a:bodyPr>
                <a:lstStyle/>
                <a:p>
                  <a:pPr>
                    <a:defRPr sz="1330" b="1" i="0" u="none" strike="noStrike" kern="1200" baseline="0">
                      <a:solidFill>
                        <a:schemeClr val="accent3"/>
                      </a:solidFill>
                      <a:latin typeface="+mn-lt"/>
                      <a:ea typeface="+mn-ea"/>
                      <a:cs typeface="+mn-cs"/>
                    </a:defRPr>
                  </a:pPr>
                  <a:endParaRPr lang="pt-PT"/>
                </a:p>
              </c:txPr>
              <c:dLblPos val="outEnd"/>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6-AB1E-4B4D-A819-8BF25674E9C0}"/>
                </c:ext>
              </c:extLst>
            </c:dLbl>
            <c:spPr>
              <a:solidFill>
                <a:prstClr val="white"/>
              </a:solidFill>
              <a:ln>
                <a:solidFill>
                  <a:srgbClr val="90C226"/>
                </a:solidFill>
              </a:ln>
              <a:effectLst/>
            </c:sp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Sheet1!$A$2:$A$4</c:f>
              <c:strCache>
                <c:ptCount val="3"/>
                <c:pt idx="0">
                  <c:v>low</c:v>
                </c:pt>
                <c:pt idx="1">
                  <c:v>Medium </c:v>
                </c:pt>
                <c:pt idx="2">
                  <c:v>High</c:v>
                </c:pt>
              </c:strCache>
            </c:strRef>
          </c:cat>
          <c:val>
            <c:numRef>
              <c:f>Sheet1!$B$2:$B$4</c:f>
              <c:numCache>
                <c:formatCode>General</c:formatCode>
                <c:ptCount val="3"/>
                <c:pt idx="0">
                  <c:v>8.1999999999999993</c:v>
                </c:pt>
                <c:pt idx="1">
                  <c:v>3.2</c:v>
                </c:pt>
                <c:pt idx="2">
                  <c:v>1.4</c:v>
                </c:pt>
              </c:numCache>
            </c:numRef>
          </c:val>
          <c:extLst>
            <c:ext xmlns:c16="http://schemas.microsoft.com/office/drawing/2014/chart" uri="{C3380CC4-5D6E-409C-BE32-E72D297353CC}">
              <c16:uniqueId val="{00000000-AB1E-4B4D-A819-8BF25674E9C0}"/>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pt-PT"/>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8900000" scaled="1"/>
      <a:tileRect/>
    </a:gradFill>
    <a:ln>
      <a:noFill/>
    </a:ln>
    <a:effectLst/>
  </c:spPr>
  <c:txPr>
    <a:bodyPr/>
    <a:lstStyle/>
    <a:p>
      <a:pPr>
        <a:defRPr/>
      </a:pPr>
      <a:endParaRPr lang="pt-PT"/>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2" Type="http://schemas.openxmlformats.org/officeDocument/2006/relationships/hyperlink" Target="http://www.groundreport.com/5-managed-services-choose-instead-hiring-house/" TargetMode="External"/><Relationship Id="rId1" Type="http://schemas.openxmlformats.org/officeDocument/2006/relationships/image" Target="../media/image5.jp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2" Type="http://schemas.openxmlformats.org/officeDocument/2006/relationships/hyperlink" Target="http://www.groundreport.com/5-managed-services-choose-instead-hiring-house/" TargetMode="External"/><Relationship Id="rId1" Type="http://schemas.openxmlformats.org/officeDocument/2006/relationships/image" Target="../media/image5.jp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87833-3C74-4295-BCF5-9AEE4351C2DF}" type="doc">
      <dgm:prSet loTypeId="urn:microsoft.com/office/officeart/2005/8/layout/vList4" loCatId="list" qsTypeId="urn:microsoft.com/office/officeart/2005/8/quickstyle/simple4" qsCatId="simple" csTypeId="urn:microsoft.com/office/officeart/2005/8/colors/accent6_2" csCatId="accent6" phldr="1"/>
      <dgm:spPr/>
      <dgm:t>
        <a:bodyPr/>
        <a:lstStyle/>
        <a:p>
          <a:endParaRPr lang="en-GB"/>
        </a:p>
      </dgm:t>
    </dgm:pt>
    <dgm:pt modelId="{AB0FF68B-9C35-41B7-AB80-5044DA6D68A9}">
      <dgm:prSet phldrT="[Text]"/>
      <dgm:spPr>
        <a:solidFill>
          <a:schemeClr val="accent2">
            <a:lumMod val="60000"/>
            <a:lumOff val="40000"/>
          </a:schemeClr>
        </a:solidFill>
        <a:effectLst>
          <a:glow rad="228600">
            <a:schemeClr val="accent5">
              <a:satMod val="175000"/>
              <a:alpha val="40000"/>
            </a:schemeClr>
          </a:glow>
        </a:effectLst>
      </dgm:spPr>
      <dgm:t>
        <a:bodyPr/>
        <a:lstStyle/>
        <a:p>
          <a:pPr>
            <a:lnSpc>
              <a:spcPct val="90000"/>
            </a:lnSpc>
          </a:pPr>
          <a:r>
            <a:rPr lang="en-US" sz="3100" b="1" dirty="0">
              <a:solidFill>
                <a:schemeClr val="tx1"/>
              </a:solidFill>
              <a:effectLst/>
              <a:latin typeface="Arial" panose="020B0604020202020204" pitchFamily="34" charset="0"/>
              <a:cs typeface="Arial" panose="020B0604020202020204" pitchFamily="34" charset="0"/>
            </a:rPr>
            <a:t>VIRTUAL ESCAPE CAFÉ</a:t>
          </a:r>
        </a:p>
      </dgm:t>
    </dgm:pt>
    <dgm:pt modelId="{4E9CEBA3-EDE1-4045-B5DF-A7B4457B16B0}" type="parTrans" cxnId="{AE9B5BAA-DD52-482D-AF35-2360854254E9}">
      <dgm:prSet/>
      <dgm:spPr/>
      <dgm:t>
        <a:bodyPr/>
        <a:lstStyle/>
        <a:p>
          <a:endParaRPr lang="en-GB"/>
        </a:p>
      </dgm:t>
    </dgm:pt>
    <dgm:pt modelId="{0B985C3A-64FA-4401-B7F7-FBB1BCAB1760}" type="sibTrans" cxnId="{AE9B5BAA-DD52-482D-AF35-2360854254E9}">
      <dgm:prSet/>
      <dgm:spPr/>
      <dgm:t>
        <a:bodyPr/>
        <a:lstStyle/>
        <a:p>
          <a:endParaRPr lang="en-GB"/>
        </a:p>
      </dgm:t>
    </dgm:pt>
    <dgm:pt modelId="{C5069253-A311-4E5F-8CF4-A01E5DE53E6D}">
      <dgm:prSet phldrT="[Tex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pPr>
          <a:r>
            <a:rPr lang="en-US" sz="1800" b="0" i="1" u="none" dirty="0">
              <a:solidFill>
                <a:schemeClr val="tx1"/>
              </a:solidFill>
              <a:latin typeface="Arial" panose="020B0604020202020204" pitchFamily="34" charset="0"/>
              <a:cs typeface="Arial" panose="020B0604020202020204" pitchFamily="34" charset="0"/>
            </a:rPr>
            <a:t>Private Limited Company with Share Capital.</a:t>
          </a:r>
          <a:endParaRPr lang="en-GB" sz="1800" b="0" i="1" u="none" dirty="0">
            <a:solidFill>
              <a:schemeClr val="tx1"/>
            </a:solidFill>
            <a:latin typeface="Arial" panose="020B0604020202020204" pitchFamily="34" charset="0"/>
            <a:cs typeface="Arial" panose="020B0604020202020204" pitchFamily="34" charset="0"/>
          </a:endParaRPr>
        </a:p>
      </dgm:t>
    </dgm:pt>
    <dgm:pt modelId="{8A4075A3-5432-4B3B-9E00-E0D9B2A04708}" type="parTrans" cxnId="{763CAF11-1787-4A67-828A-07FB4B0C91F6}">
      <dgm:prSet/>
      <dgm:spPr/>
      <dgm:t>
        <a:bodyPr/>
        <a:lstStyle/>
        <a:p>
          <a:endParaRPr lang="en-GB"/>
        </a:p>
      </dgm:t>
    </dgm:pt>
    <dgm:pt modelId="{B65BF009-0DC2-445A-9C20-8E2DE9956F28}" type="sibTrans" cxnId="{763CAF11-1787-4A67-828A-07FB4B0C91F6}">
      <dgm:prSet/>
      <dgm:spPr/>
      <dgm:t>
        <a:bodyPr/>
        <a:lstStyle/>
        <a:p>
          <a:endParaRPr lang="en-GB"/>
        </a:p>
      </dgm:t>
    </dgm:pt>
    <dgm:pt modelId="{B8AF8620-57BD-4A1F-B6EB-378EA6EA7453}">
      <dgm:prSet phldrT="[Tex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pPr>
          <a:r>
            <a:rPr lang="en-GB" sz="1800" b="0" i="1" u="none" dirty="0">
              <a:solidFill>
                <a:schemeClr val="tx1"/>
              </a:solidFill>
              <a:latin typeface="Arial" panose="020B0604020202020204" pitchFamily="34" charset="0"/>
              <a:cs typeface="Arial" panose="020B0604020202020204" pitchFamily="34" charset="0"/>
            </a:rPr>
            <a:t>3 Member of Partnership Business.</a:t>
          </a:r>
        </a:p>
      </dgm:t>
    </dgm:pt>
    <dgm:pt modelId="{D09ECCD5-443A-496C-B8CC-4410A2D0838D}" type="parTrans" cxnId="{1F3E8947-B57D-4D16-A9CD-088DB9E11476}">
      <dgm:prSet/>
      <dgm:spPr/>
      <dgm:t>
        <a:bodyPr/>
        <a:lstStyle/>
        <a:p>
          <a:endParaRPr lang="en-GB"/>
        </a:p>
      </dgm:t>
    </dgm:pt>
    <dgm:pt modelId="{A3CC7EC3-8998-44EB-AC11-10D3EEB431F4}" type="sibTrans" cxnId="{1F3E8947-B57D-4D16-A9CD-088DB9E11476}">
      <dgm:prSet/>
      <dgm:spPr/>
      <dgm:t>
        <a:bodyPr/>
        <a:lstStyle/>
        <a:p>
          <a:endParaRPr lang="en-GB"/>
        </a:p>
      </dgm:t>
    </dgm:pt>
    <dgm:pt modelId="{7C7F58F9-F183-4F55-A69A-8F5DED5EE3B3}">
      <dgm:prSe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pPr>
          <a:r>
            <a:rPr lang="en-GB" sz="1800" b="0" i="1" u="none" dirty="0">
              <a:solidFill>
                <a:schemeClr val="tx1"/>
              </a:solidFill>
              <a:latin typeface="Arial" panose="020B0604020202020204" pitchFamily="34" charset="0"/>
              <a:cs typeface="Arial" panose="020B0604020202020204" pitchFamily="34" charset="0"/>
            </a:rPr>
            <a:t>Everyone above 12+ years old.</a:t>
          </a:r>
        </a:p>
      </dgm:t>
    </dgm:pt>
    <dgm:pt modelId="{B23C8ED5-E6C6-4761-8F74-39336B58CD64}" type="parTrans" cxnId="{28CFB3CA-B585-4501-8535-F18AE0E62955}">
      <dgm:prSet/>
      <dgm:spPr/>
      <dgm:t>
        <a:bodyPr/>
        <a:lstStyle/>
        <a:p>
          <a:endParaRPr lang="en-GB"/>
        </a:p>
      </dgm:t>
    </dgm:pt>
    <dgm:pt modelId="{DA47B537-031B-4171-8BE2-852E758B3DE1}" type="sibTrans" cxnId="{28CFB3CA-B585-4501-8535-F18AE0E62955}">
      <dgm:prSet/>
      <dgm:spPr/>
      <dgm:t>
        <a:bodyPr/>
        <a:lstStyle/>
        <a:p>
          <a:endParaRPr lang="en-GB"/>
        </a:p>
      </dgm:t>
    </dgm:pt>
    <dgm:pt modelId="{4B0A7981-C164-4045-AFEA-09225F3D1D3D}">
      <dgm:prSet phldrT="[Tex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buFont typeface="Arial" panose="020B0604020202020204" pitchFamily="34" charset="0"/>
            <a:buChar char="•"/>
          </a:pPr>
          <a:r>
            <a:rPr lang="en-GB" sz="1800" b="0" dirty="0">
              <a:solidFill>
                <a:schemeClr val="tx1"/>
              </a:solidFill>
              <a:latin typeface="Arial" panose="020B0604020202020204" pitchFamily="34" charset="0"/>
              <a:cs typeface="Arial" panose="020B0604020202020204" pitchFamily="34" charset="0"/>
            </a:rPr>
            <a:t>To expand to a worldwide market.</a:t>
          </a:r>
          <a:endParaRPr lang="en-GB" sz="1800" b="0" i="1" u="none" dirty="0">
            <a:solidFill>
              <a:schemeClr val="tx1"/>
            </a:solidFill>
            <a:latin typeface="Arial" panose="020B0604020202020204" pitchFamily="34" charset="0"/>
            <a:cs typeface="Arial" panose="020B0604020202020204" pitchFamily="34" charset="0"/>
          </a:endParaRPr>
        </a:p>
      </dgm:t>
    </dgm:pt>
    <dgm:pt modelId="{936B3B75-3ECF-4842-82B1-531355C84428}" type="parTrans" cxnId="{D912110A-75A5-4FBD-BFD9-982B24FC1DE6}">
      <dgm:prSet/>
      <dgm:spPr/>
      <dgm:t>
        <a:bodyPr/>
        <a:lstStyle/>
        <a:p>
          <a:endParaRPr lang="en-GB"/>
        </a:p>
      </dgm:t>
    </dgm:pt>
    <dgm:pt modelId="{10F94BAB-60E1-47ED-A372-F43EF89264A8}" type="sibTrans" cxnId="{D912110A-75A5-4FBD-BFD9-982B24FC1DE6}">
      <dgm:prSet/>
      <dgm:spPr/>
      <dgm:t>
        <a:bodyPr/>
        <a:lstStyle/>
        <a:p>
          <a:endParaRPr lang="en-GB"/>
        </a:p>
      </dgm:t>
    </dgm:pt>
    <dgm:pt modelId="{F8FEFB7B-01A0-4CAB-808A-A5FD8954BA92}">
      <dgm:prSe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pPr>
          <a:r>
            <a:rPr lang="en-GB" sz="1800" b="0" i="1" u="none" dirty="0">
              <a:solidFill>
                <a:schemeClr val="tx1"/>
              </a:solidFill>
              <a:latin typeface="Arial" panose="020B0604020202020204" pitchFamily="34" charset="0"/>
              <a:cs typeface="Arial" panose="020B0604020202020204" pitchFamily="34" charset="0"/>
            </a:rPr>
            <a:t>Money of investing Business: £60,000.</a:t>
          </a:r>
        </a:p>
      </dgm:t>
    </dgm:pt>
    <dgm:pt modelId="{2C5EE81B-2FEC-4B92-A4DD-87EF1574635D}" type="parTrans" cxnId="{AED7BCFD-1020-4650-959F-C212F4F3C081}">
      <dgm:prSet/>
      <dgm:spPr/>
      <dgm:t>
        <a:bodyPr/>
        <a:lstStyle/>
        <a:p>
          <a:endParaRPr lang="en-GB"/>
        </a:p>
      </dgm:t>
    </dgm:pt>
    <dgm:pt modelId="{68EFCACC-F0AB-49A2-9DA6-E0773C44EBAF}" type="sibTrans" cxnId="{AED7BCFD-1020-4650-959F-C212F4F3C081}">
      <dgm:prSet/>
      <dgm:spPr/>
      <dgm:t>
        <a:bodyPr/>
        <a:lstStyle/>
        <a:p>
          <a:endParaRPr lang="en-GB"/>
        </a:p>
      </dgm:t>
    </dgm:pt>
    <dgm:pt modelId="{C60014F3-1D64-47CA-8168-0A09DE778187}">
      <dgm:prSet phldrT="[Tex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pPr>
          <a:r>
            <a:rPr lang="en-US" sz="1800" b="0" i="1" u="none" dirty="0">
              <a:solidFill>
                <a:schemeClr val="tx1"/>
              </a:solidFill>
              <a:latin typeface="Arial" panose="020B0604020202020204" pitchFamily="34" charset="0"/>
              <a:cs typeface="Arial" panose="020B0604020202020204" pitchFamily="34" charset="0"/>
            </a:rPr>
            <a:t>18 Shopping </a:t>
          </a:r>
          <a:r>
            <a:rPr lang="en-GB" sz="1800" b="0" i="1" u="none" noProof="0" dirty="0">
              <a:solidFill>
                <a:schemeClr val="tx1"/>
              </a:solidFill>
              <a:latin typeface="Arial" panose="020B0604020202020204" pitchFamily="34" charset="0"/>
              <a:cs typeface="Arial" panose="020B0604020202020204" pitchFamily="34" charset="0"/>
            </a:rPr>
            <a:t>centre</a:t>
          </a:r>
          <a:r>
            <a:rPr lang="en-US" sz="1800" b="0" i="1" u="none" dirty="0">
              <a:solidFill>
                <a:schemeClr val="tx1"/>
              </a:solidFill>
              <a:latin typeface="Arial" panose="020B0604020202020204" pitchFamily="34" charset="0"/>
              <a:cs typeface="Arial" panose="020B0604020202020204" pitchFamily="34" charset="0"/>
            </a:rPr>
            <a:t>, Birmingham, West Midlands B25 8YP.</a:t>
          </a:r>
          <a:endParaRPr lang="en-GB" sz="1800" b="0" i="1" u="none" dirty="0">
            <a:solidFill>
              <a:schemeClr val="tx1"/>
            </a:solidFill>
            <a:latin typeface="Arial" panose="020B0604020202020204" pitchFamily="34" charset="0"/>
            <a:cs typeface="Arial" panose="020B0604020202020204" pitchFamily="34" charset="0"/>
          </a:endParaRPr>
        </a:p>
      </dgm:t>
    </dgm:pt>
    <dgm:pt modelId="{F812C4E1-684C-406B-8AE8-29883803F522}" type="sibTrans" cxnId="{AED3150E-76C5-43D3-830A-3E07FFCA5C3B}">
      <dgm:prSet/>
      <dgm:spPr/>
      <dgm:t>
        <a:bodyPr/>
        <a:lstStyle/>
        <a:p>
          <a:endParaRPr lang="en-GB"/>
        </a:p>
      </dgm:t>
    </dgm:pt>
    <dgm:pt modelId="{890B2846-9D5B-40A1-91A6-0546FE5824A6}" type="parTrans" cxnId="{AED3150E-76C5-43D3-830A-3E07FFCA5C3B}">
      <dgm:prSet/>
      <dgm:spPr/>
      <dgm:t>
        <a:bodyPr/>
        <a:lstStyle/>
        <a:p>
          <a:endParaRPr lang="en-GB"/>
        </a:p>
      </dgm:t>
    </dgm:pt>
    <dgm:pt modelId="{533A8122-30EA-4E1B-9CD4-F87E6416324C}">
      <dgm:prSet custT="1"/>
      <dgm:spPr>
        <a:solidFill>
          <a:schemeClr val="accent2">
            <a:lumMod val="60000"/>
            <a:lumOff val="40000"/>
          </a:schemeClr>
        </a:solidFill>
        <a:effectLst>
          <a:glow rad="228600">
            <a:schemeClr val="accent5">
              <a:satMod val="175000"/>
              <a:alpha val="40000"/>
            </a:schemeClr>
          </a:glow>
        </a:effectLst>
      </dgm:spPr>
      <dgm:t>
        <a:bodyPr/>
        <a:lstStyle/>
        <a:p>
          <a:pPr>
            <a:lnSpc>
              <a:spcPct val="150000"/>
            </a:lnSpc>
          </a:pPr>
          <a:r>
            <a:rPr lang="en-GB" sz="1800" b="0" i="1" u="none" dirty="0">
              <a:solidFill>
                <a:schemeClr val="tx1"/>
              </a:solidFill>
              <a:latin typeface="Arial" panose="020B0604020202020204" pitchFamily="34" charset="0"/>
              <a:cs typeface="Arial" panose="020B0604020202020204" pitchFamily="34" charset="0"/>
            </a:rPr>
            <a:t>Virtual Escape games app.</a:t>
          </a:r>
        </a:p>
      </dgm:t>
    </dgm:pt>
    <dgm:pt modelId="{A9A75CBD-F5FF-4608-BA51-43820FE4F78F}" type="parTrans" cxnId="{25520053-4B42-4605-AE91-D305D146709F}">
      <dgm:prSet/>
      <dgm:spPr/>
      <dgm:t>
        <a:bodyPr/>
        <a:lstStyle/>
        <a:p>
          <a:endParaRPr lang="en-GB"/>
        </a:p>
      </dgm:t>
    </dgm:pt>
    <dgm:pt modelId="{558A05B8-56C5-40FC-9830-DB74E9F97650}" type="sibTrans" cxnId="{25520053-4B42-4605-AE91-D305D146709F}">
      <dgm:prSet/>
      <dgm:spPr/>
      <dgm:t>
        <a:bodyPr/>
        <a:lstStyle/>
        <a:p>
          <a:endParaRPr lang="en-GB"/>
        </a:p>
      </dgm:t>
    </dgm:pt>
    <dgm:pt modelId="{F0431E3C-C1AE-43FD-8040-A2A7BD92D42F}" type="pres">
      <dgm:prSet presAssocID="{F6687833-3C74-4295-BCF5-9AEE4351C2DF}" presName="linear" presStyleCnt="0">
        <dgm:presLayoutVars>
          <dgm:dir/>
          <dgm:resizeHandles val="exact"/>
        </dgm:presLayoutVars>
      </dgm:prSet>
      <dgm:spPr/>
    </dgm:pt>
    <dgm:pt modelId="{5325007D-1195-4B3D-9897-7A32B3B1363F}" type="pres">
      <dgm:prSet presAssocID="{AB0FF68B-9C35-41B7-AB80-5044DA6D68A9}" presName="comp" presStyleCnt="0"/>
      <dgm:spPr/>
    </dgm:pt>
    <dgm:pt modelId="{E51DB67C-5BCE-4C08-80E5-433F486CCF38}" type="pres">
      <dgm:prSet presAssocID="{AB0FF68B-9C35-41B7-AB80-5044DA6D68A9}" presName="box" presStyleLbl="node1" presStyleIdx="0" presStyleCnt="1" custLinFactNeighborX="233" custLinFactNeighborY="-2534"/>
      <dgm:spPr/>
    </dgm:pt>
    <dgm:pt modelId="{8EC3F808-D1F3-4472-A4EE-A735453A0B00}" type="pres">
      <dgm:prSet presAssocID="{AB0FF68B-9C35-41B7-AB80-5044DA6D68A9}" presName="img" presStyleLbl="fgImgPlace1" presStyleIdx="0" presStyleCnt="1"/>
      <dgm:spPr>
        <a:blipFill rotWithShape="1">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27000" r="-127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B73A0FD7-47D2-4531-8211-12C0F7D477E4}" type="pres">
      <dgm:prSet presAssocID="{AB0FF68B-9C35-41B7-AB80-5044DA6D68A9}" presName="text" presStyleLbl="node1" presStyleIdx="0" presStyleCnt="1">
        <dgm:presLayoutVars>
          <dgm:bulletEnabled val="1"/>
        </dgm:presLayoutVars>
      </dgm:prSet>
      <dgm:spPr/>
    </dgm:pt>
  </dgm:ptLst>
  <dgm:cxnLst>
    <dgm:cxn modelId="{D71E3A03-FA17-45B8-903F-08D2D72A9318}" type="presOf" srcId="{C5069253-A311-4E5F-8CF4-A01E5DE53E6D}" destId="{B73A0FD7-47D2-4531-8211-12C0F7D477E4}" srcOrd="1" destOrd="2" presId="urn:microsoft.com/office/officeart/2005/8/layout/vList4"/>
    <dgm:cxn modelId="{5032B709-0E22-4C0A-9FB4-C9213F857B79}" type="presOf" srcId="{4B0A7981-C164-4045-AFEA-09225F3D1D3D}" destId="{E51DB67C-5BCE-4C08-80E5-433F486CCF38}" srcOrd="0" destOrd="4" presId="urn:microsoft.com/office/officeart/2005/8/layout/vList4"/>
    <dgm:cxn modelId="{D912110A-75A5-4FBD-BFD9-982B24FC1DE6}" srcId="{AB0FF68B-9C35-41B7-AB80-5044DA6D68A9}" destId="{4B0A7981-C164-4045-AFEA-09225F3D1D3D}" srcOrd="3" destOrd="0" parTransId="{936B3B75-3ECF-4842-82B1-531355C84428}" sibTransId="{10F94BAB-60E1-47ED-A372-F43EF89264A8}"/>
    <dgm:cxn modelId="{20CCDA0A-173F-45D6-8E89-EAC9DDD853DB}" type="presOf" srcId="{B8AF8620-57BD-4A1F-B6EB-378EA6EA7453}" destId="{E51DB67C-5BCE-4C08-80E5-433F486CCF38}" srcOrd="0" destOrd="3" presId="urn:microsoft.com/office/officeart/2005/8/layout/vList4"/>
    <dgm:cxn modelId="{AED3150E-76C5-43D3-830A-3E07FFCA5C3B}" srcId="{AB0FF68B-9C35-41B7-AB80-5044DA6D68A9}" destId="{C60014F3-1D64-47CA-8168-0A09DE778187}" srcOrd="0" destOrd="0" parTransId="{890B2846-9D5B-40A1-91A6-0546FE5824A6}" sibTransId="{F812C4E1-684C-406B-8AE8-29883803F522}"/>
    <dgm:cxn modelId="{763CAF11-1787-4A67-828A-07FB4B0C91F6}" srcId="{AB0FF68B-9C35-41B7-AB80-5044DA6D68A9}" destId="{C5069253-A311-4E5F-8CF4-A01E5DE53E6D}" srcOrd="1" destOrd="0" parTransId="{8A4075A3-5432-4B3B-9E00-E0D9B2A04708}" sibTransId="{B65BF009-0DC2-445A-9C20-8E2DE9956F28}"/>
    <dgm:cxn modelId="{68925732-5052-4FAF-BD40-EB84F4601F28}" type="presOf" srcId="{533A8122-30EA-4E1B-9CD4-F87E6416324C}" destId="{B73A0FD7-47D2-4531-8211-12C0F7D477E4}" srcOrd="1" destOrd="7" presId="urn:microsoft.com/office/officeart/2005/8/layout/vList4"/>
    <dgm:cxn modelId="{A064D439-1EEB-4A91-8890-5A1741E4A98F}" type="presOf" srcId="{AB0FF68B-9C35-41B7-AB80-5044DA6D68A9}" destId="{E51DB67C-5BCE-4C08-80E5-433F486CCF38}" srcOrd="0" destOrd="0" presId="urn:microsoft.com/office/officeart/2005/8/layout/vList4"/>
    <dgm:cxn modelId="{157A4461-4BE3-429C-B569-E2E212AC400A}" type="presOf" srcId="{AB0FF68B-9C35-41B7-AB80-5044DA6D68A9}" destId="{B73A0FD7-47D2-4531-8211-12C0F7D477E4}" srcOrd="1" destOrd="0" presId="urn:microsoft.com/office/officeart/2005/8/layout/vList4"/>
    <dgm:cxn modelId="{36829663-D952-424F-8542-2564D9070C5F}" type="presOf" srcId="{C60014F3-1D64-47CA-8168-0A09DE778187}" destId="{B73A0FD7-47D2-4531-8211-12C0F7D477E4}" srcOrd="1" destOrd="1" presId="urn:microsoft.com/office/officeart/2005/8/layout/vList4"/>
    <dgm:cxn modelId="{1F3E8947-B57D-4D16-A9CD-088DB9E11476}" srcId="{AB0FF68B-9C35-41B7-AB80-5044DA6D68A9}" destId="{B8AF8620-57BD-4A1F-B6EB-378EA6EA7453}" srcOrd="2" destOrd="0" parTransId="{D09ECCD5-443A-496C-B8CC-4410A2D0838D}" sibTransId="{A3CC7EC3-8998-44EB-AC11-10D3EEB431F4}"/>
    <dgm:cxn modelId="{905DA651-ED40-4305-A550-40A0220D3251}" type="presOf" srcId="{F8FEFB7B-01A0-4CAB-808A-A5FD8954BA92}" destId="{E51DB67C-5BCE-4C08-80E5-433F486CCF38}" srcOrd="0" destOrd="6" presId="urn:microsoft.com/office/officeart/2005/8/layout/vList4"/>
    <dgm:cxn modelId="{25520053-4B42-4605-AE91-D305D146709F}" srcId="{AB0FF68B-9C35-41B7-AB80-5044DA6D68A9}" destId="{533A8122-30EA-4E1B-9CD4-F87E6416324C}" srcOrd="6" destOrd="0" parTransId="{A9A75CBD-F5FF-4608-BA51-43820FE4F78F}" sibTransId="{558A05B8-56C5-40FC-9830-DB74E9F97650}"/>
    <dgm:cxn modelId="{10D0025A-25F3-41B4-831E-63D08EC1A552}" type="presOf" srcId="{7C7F58F9-F183-4F55-A69A-8F5DED5EE3B3}" destId="{E51DB67C-5BCE-4C08-80E5-433F486CCF38}" srcOrd="0" destOrd="5" presId="urn:microsoft.com/office/officeart/2005/8/layout/vList4"/>
    <dgm:cxn modelId="{47117B7C-E934-40B3-AD40-47CDADB02B05}" type="presOf" srcId="{F6687833-3C74-4295-BCF5-9AEE4351C2DF}" destId="{F0431E3C-C1AE-43FD-8040-A2A7BD92D42F}" srcOrd="0" destOrd="0" presId="urn:microsoft.com/office/officeart/2005/8/layout/vList4"/>
    <dgm:cxn modelId="{8EECB388-B6BB-41E9-AC32-F4322B9BE827}" type="presOf" srcId="{F8FEFB7B-01A0-4CAB-808A-A5FD8954BA92}" destId="{B73A0FD7-47D2-4531-8211-12C0F7D477E4}" srcOrd="1" destOrd="6" presId="urn:microsoft.com/office/officeart/2005/8/layout/vList4"/>
    <dgm:cxn modelId="{D5D253A4-B953-4CD4-9713-CCA3334D1B6F}" type="presOf" srcId="{C5069253-A311-4E5F-8CF4-A01E5DE53E6D}" destId="{E51DB67C-5BCE-4C08-80E5-433F486CCF38}" srcOrd="0" destOrd="2" presId="urn:microsoft.com/office/officeart/2005/8/layout/vList4"/>
    <dgm:cxn modelId="{AE9B5BAA-DD52-482D-AF35-2360854254E9}" srcId="{F6687833-3C74-4295-BCF5-9AEE4351C2DF}" destId="{AB0FF68B-9C35-41B7-AB80-5044DA6D68A9}" srcOrd="0" destOrd="0" parTransId="{4E9CEBA3-EDE1-4045-B5DF-A7B4457B16B0}" sibTransId="{0B985C3A-64FA-4401-B7F7-FBB1BCAB1760}"/>
    <dgm:cxn modelId="{28CFB3CA-B585-4501-8535-F18AE0E62955}" srcId="{AB0FF68B-9C35-41B7-AB80-5044DA6D68A9}" destId="{7C7F58F9-F183-4F55-A69A-8F5DED5EE3B3}" srcOrd="4" destOrd="0" parTransId="{B23C8ED5-E6C6-4761-8F74-39336B58CD64}" sibTransId="{DA47B537-031B-4171-8BE2-852E758B3DE1}"/>
    <dgm:cxn modelId="{C6F646CB-76BD-4E86-A4F9-984B2E87DA3A}" type="presOf" srcId="{C60014F3-1D64-47CA-8168-0A09DE778187}" destId="{E51DB67C-5BCE-4C08-80E5-433F486CCF38}" srcOrd="0" destOrd="1" presId="urn:microsoft.com/office/officeart/2005/8/layout/vList4"/>
    <dgm:cxn modelId="{3DC5CBDC-057D-438A-91E7-B8F45AF4E8C4}" type="presOf" srcId="{4B0A7981-C164-4045-AFEA-09225F3D1D3D}" destId="{B73A0FD7-47D2-4531-8211-12C0F7D477E4}" srcOrd="1" destOrd="4" presId="urn:microsoft.com/office/officeart/2005/8/layout/vList4"/>
    <dgm:cxn modelId="{145957DF-276B-405F-BE29-1FF829B60169}" type="presOf" srcId="{B8AF8620-57BD-4A1F-B6EB-378EA6EA7453}" destId="{B73A0FD7-47D2-4531-8211-12C0F7D477E4}" srcOrd="1" destOrd="3" presId="urn:microsoft.com/office/officeart/2005/8/layout/vList4"/>
    <dgm:cxn modelId="{69258AE9-B5D0-420F-B484-A45FE9258D4D}" type="presOf" srcId="{533A8122-30EA-4E1B-9CD4-F87E6416324C}" destId="{E51DB67C-5BCE-4C08-80E5-433F486CCF38}" srcOrd="0" destOrd="7" presId="urn:microsoft.com/office/officeart/2005/8/layout/vList4"/>
    <dgm:cxn modelId="{32801AF8-D8AE-4204-8B23-6D590122D19F}" type="presOf" srcId="{7C7F58F9-F183-4F55-A69A-8F5DED5EE3B3}" destId="{B73A0FD7-47D2-4531-8211-12C0F7D477E4}" srcOrd="1" destOrd="5" presId="urn:microsoft.com/office/officeart/2005/8/layout/vList4"/>
    <dgm:cxn modelId="{AED7BCFD-1020-4650-959F-C212F4F3C081}" srcId="{AB0FF68B-9C35-41B7-AB80-5044DA6D68A9}" destId="{F8FEFB7B-01A0-4CAB-808A-A5FD8954BA92}" srcOrd="5" destOrd="0" parTransId="{2C5EE81B-2FEC-4B92-A4DD-87EF1574635D}" sibTransId="{68EFCACC-F0AB-49A2-9DA6-E0773C44EBAF}"/>
    <dgm:cxn modelId="{37F997CF-7987-4482-B88E-BDC971865392}" type="presParOf" srcId="{F0431E3C-C1AE-43FD-8040-A2A7BD92D42F}" destId="{5325007D-1195-4B3D-9897-7A32B3B1363F}" srcOrd="0" destOrd="0" presId="urn:microsoft.com/office/officeart/2005/8/layout/vList4"/>
    <dgm:cxn modelId="{6C47C705-40C1-454A-A158-567FA10ADCE9}" type="presParOf" srcId="{5325007D-1195-4B3D-9897-7A32B3B1363F}" destId="{E51DB67C-5BCE-4C08-80E5-433F486CCF38}" srcOrd="0" destOrd="0" presId="urn:microsoft.com/office/officeart/2005/8/layout/vList4"/>
    <dgm:cxn modelId="{7345953F-00A7-4334-B44F-4AB83846AD5F}" type="presParOf" srcId="{5325007D-1195-4B3D-9897-7A32B3B1363F}" destId="{8EC3F808-D1F3-4472-A4EE-A735453A0B00}" srcOrd="1" destOrd="0" presId="urn:microsoft.com/office/officeart/2005/8/layout/vList4"/>
    <dgm:cxn modelId="{00E0087B-03A0-44F2-B0C3-C6F9B30DE2CF}" type="presParOf" srcId="{5325007D-1195-4B3D-9897-7A32B3B1363F}" destId="{B73A0FD7-47D2-4531-8211-12C0F7D477E4}"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4BB3A0-980D-405E-AB73-1768B13D815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B1E99BC-3B09-4F39-B6BB-B590CC521659}">
      <dgm:prSet/>
      <dgm:spPr/>
      <dgm:t>
        <a:bodyPr/>
        <a:lstStyle/>
        <a:p>
          <a:r>
            <a:rPr lang="en-US" b="0" i="0"/>
            <a:t>You can play Virtual Escape café room with friends and family online. </a:t>
          </a:r>
          <a:endParaRPr lang="en-US"/>
        </a:p>
      </dgm:t>
    </dgm:pt>
    <dgm:pt modelId="{582D8CFF-BFD8-4852-9334-57AAE0AC4F75}" type="parTrans" cxnId="{D62910C3-354A-45A6-9B0C-2A61371B3886}">
      <dgm:prSet/>
      <dgm:spPr/>
      <dgm:t>
        <a:bodyPr/>
        <a:lstStyle/>
        <a:p>
          <a:endParaRPr lang="en-US"/>
        </a:p>
      </dgm:t>
    </dgm:pt>
    <dgm:pt modelId="{7E1B1A4C-C957-48BE-9AE0-E5A5832BCCFF}" type="sibTrans" cxnId="{D62910C3-354A-45A6-9B0C-2A61371B3886}">
      <dgm:prSet/>
      <dgm:spPr/>
      <dgm:t>
        <a:bodyPr/>
        <a:lstStyle/>
        <a:p>
          <a:endParaRPr lang="en-US"/>
        </a:p>
      </dgm:t>
    </dgm:pt>
    <dgm:pt modelId="{CFE17D57-63F2-4A9D-8924-56EB5863C615}">
      <dgm:prSet/>
      <dgm:spPr/>
      <dgm:t>
        <a:bodyPr/>
        <a:lstStyle/>
        <a:p>
          <a:r>
            <a:rPr lang="en-US" b="0" i="0"/>
            <a:t>This helps you build bonds and create a sense of teamwork.</a:t>
          </a:r>
          <a:endParaRPr lang="en-US"/>
        </a:p>
      </dgm:t>
    </dgm:pt>
    <dgm:pt modelId="{2ECCEB65-2B0E-408F-9063-B1C1AE72909D}" type="parTrans" cxnId="{9F75E14E-0BF2-4082-BE8C-F519BE90CD83}">
      <dgm:prSet/>
      <dgm:spPr/>
      <dgm:t>
        <a:bodyPr/>
        <a:lstStyle/>
        <a:p>
          <a:endParaRPr lang="en-US"/>
        </a:p>
      </dgm:t>
    </dgm:pt>
    <dgm:pt modelId="{47D9AAE9-1A83-4A4C-BA14-54B258587F54}" type="sibTrans" cxnId="{9F75E14E-0BF2-4082-BE8C-F519BE90CD83}">
      <dgm:prSet/>
      <dgm:spPr/>
      <dgm:t>
        <a:bodyPr/>
        <a:lstStyle/>
        <a:p>
          <a:endParaRPr lang="en-US"/>
        </a:p>
      </dgm:t>
    </dgm:pt>
    <dgm:pt modelId="{A642CBE9-D07A-45A6-BC6E-427BE89AAA82}">
      <dgm:prSet/>
      <dgm:spPr/>
      <dgm:t>
        <a:bodyPr/>
        <a:lstStyle/>
        <a:p>
          <a:r>
            <a:rPr lang="en-US" b="0" i="0"/>
            <a:t>This is not an issue anymore since we have the pandemic virtual escape game. </a:t>
          </a:r>
          <a:endParaRPr lang="en-US"/>
        </a:p>
      </dgm:t>
    </dgm:pt>
    <dgm:pt modelId="{4BC9A08D-798A-4BF8-923F-1D7F65B29609}" type="parTrans" cxnId="{8D14F328-EC5F-4FDA-80BC-85E452143438}">
      <dgm:prSet/>
      <dgm:spPr/>
      <dgm:t>
        <a:bodyPr/>
        <a:lstStyle/>
        <a:p>
          <a:endParaRPr lang="en-US"/>
        </a:p>
      </dgm:t>
    </dgm:pt>
    <dgm:pt modelId="{8875BD78-6163-4F03-AE30-474DFF4AFA2B}" type="sibTrans" cxnId="{8D14F328-EC5F-4FDA-80BC-85E452143438}">
      <dgm:prSet/>
      <dgm:spPr/>
      <dgm:t>
        <a:bodyPr/>
        <a:lstStyle/>
        <a:p>
          <a:endParaRPr lang="en-US"/>
        </a:p>
      </dgm:t>
    </dgm:pt>
    <dgm:pt modelId="{A551A0E6-C334-49BE-AB70-147906DE283F}">
      <dgm:prSet/>
      <dgm:spPr/>
      <dgm:t>
        <a:bodyPr/>
        <a:lstStyle/>
        <a:p>
          <a:r>
            <a:rPr lang="en-US" b="0" i="0"/>
            <a:t>Virtual reality now allows you to practice teambuilding without having to go outside.</a:t>
          </a:r>
          <a:endParaRPr lang="en-US"/>
        </a:p>
      </dgm:t>
    </dgm:pt>
    <dgm:pt modelId="{3B94557B-4DE9-4953-A579-9D36B444B53F}" type="parTrans" cxnId="{966CCE35-BE9D-4BD2-A8B5-9A0B0897CCC0}">
      <dgm:prSet/>
      <dgm:spPr/>
      <dgm:t>
        <a:bodyPr/>
        <a:lstStyle/>
        <a:p>
          <a:endParaRPr lang="en-US"/>
        </a:p>
      </dgm:t>
    </dgm:pt>
    <dgm:pt modelId="{23ADB7B3-40F1-4A89-BDE4-322AF0EE7260}" type="sibTrans" cxnId="{966CCE35-BE9D-4BD2-A8B5-9A0B0897CCC0}">
      <dgm:prSet/>
      <dgm:spPr/>
      <dgm:t>
        <a:bodyPr/>
        <a:lstStyle/>
        <a:p>
          <a:endParaRPr lang="en-US"/>
        </a:p>
      </dgm:t>
    </dgm:pt>
    <dgm:pt modelId="{816EDB99-A519-496C-8D96-870729B98C56}">
      <dgm:prSet/>
      <dgm:spPr/>
      <dgm:t>
        <a:bodyPr/>
        <a:lstStyle/>
        <a:p>
          <a:r>
            <a:rPr lang="en-GB"/>
            <a:t>Provide micro loan and micro finances from partnership.</a:t>
          </a:r>
          <a:endParaRPr lang="en-US"/>
        </a:p>
      </dgm:t>
    </dgm:pt>
    <dgm:pt modelId="{E8A54E8F-4178-4745-A927-C78D25730799}" type="parTrans" cxnId="{36D1164E-0D93-4C7A-8877-3BAB59ABF1CC}">
      <dgm:prSet/>
      <dgm:spPr/>
      <dgm:t>
        <a:bodyPr/>
        <a:lstStyle/>
        <a:p>
          <a:endParaRPr lang="en-US"/>
        </a:p>
      </dgm:t>
    </dgm:pt>
    <dgm:pt modelId="{136FDB17-CC15-428C-A093-42A1330AC9C2}" type="sibTrans" cxnId="{36D1164E-0D93-4C7A-8877-3BAB59ABF1CC}">
      <dgm:prSet/>
      <dgm:spPr/>
      <dgm:t>
        <a:bodyPr/>
        <a:lstStyle/>
        <a:p>
          <a:endParaRPr lang="en-US"/>
        </a:p>
      </dgm:t>
    </dgm:pt>
    <dgm:pt modelId="{914A9865-4DD3-4C7C-BE42-DF7A87A34B60}">
      <dgm:prSet/>
      <dgm:spPr/>
      <dgm:t>
        <a:bodyPr/>
        <a:lstStyle/>
        <a:p>
          <a:r>
            <a:rPr lang="en-GB" dirty="0"/>
            <a:t>Our small business loan to make own profit to be successful.</a:t>
          </a:r>
          <a:endParaRPr lang="en-US" dirty="0"/>
        </a:p>
      </dgm:t>
    </dgm:pt>
    <dgm:pt modelId="{DFA0112D-44D1-42D5-9A98-005A46F8AA19}" type="parTrans" cxnId="{23356992-43F9-4B22-827C-6EC1E5D1FD11}">
      <dgm:prSet/>
      <dgm:spPr/>
      <dgm:t>
        <a:bodyPr/>
        <a:lstStyle/>
        <a:p>
          <a:endParaRPr lang="en-US"/>
        </a:p>
      </dgm:t>
    </dgm:pt>
    <dgm:pt modelId="{BBF06D03-B652-4FA7-AE74-6375BC3895C1}" type="sibTrans" cxnId="{23356992-43F9-4B22-827C-6EC1E5D1FD11}">
      <dgm:prSet/>
      <dgm:spPr/>
      <dgm:t>
        <a:bodyPr/>
        <a:lstStyle/>
        <a:p>
          <a:endParaRPr lang="en-US"/>
        </a:p>
      </dgm:t>
    </dgm:pt>
    <dgm:pt modelId="{7E29D2FB-5AB7-469D-AC14-4E9EA7904F87}" type="pres">
      <dgm:prSet presAssocID="{784BB3A0-980D-405E-AB73-1768B13D8151}" presName="root" presStyleCnt="0">
        <dgm:presLayoutVars>
          <dgm:dir/>
          <dgm:resizeHandles val="exact"/>
        </dgm:presLayoutVars>
      </dgm:prSet>
      <dgm:spPr/>
    </dgm:pt>
    <dgm:pt modelId="{51B9AD71-A3E5-464A-BA1B-426A67F6FD97}" type="pres">
      <dgm:prSet presAssocID="{784BB3A0-980D-405E-AB73-1768B13D8151}" presName="container" presStyleCnt="0">
        <dgm:presLayoutVars>
          <dgm:dir/>
          <dgm:resizeHandles val="exact"/>
        </dgm:presLayoutVars>
      </dgm:prSet>
      <dgm:spPr/>
    </dgm:pt>
    <dgm:pt modelId="{9D2E7A08-624C-407B-B471-A77DD03EEE15}" type="pres">
      <dgm:prSet presAssocID="{BB1E99BC-3B09-4F39-B6BB-B590CC521659}" presName="compNode" presStyleCnt="0"/>
      <dgm:spPr/>
    </dgm:pt>
    <dgm:pt modelId="{A1864C80-D1C4-4E2B-BBF4-EA04D79DE616}" type="pres">
      <dgm:prSet presAssocID="{BB1E99BC-3B09-4F39-B6BB-B590CC521659}" presName="iconBgRect" presStyleLbl="bgShp" presStyleIdx="0" presStyleCnt="6"/>
      <dgm:spPr/>
    </dgm:pt>
    <dgm:pt modelId="{AFABBD60-35D8-4A62-9CE5-AAD7CAAD42B1}" type="pres">
      <dgm:prSet presAssocID="{BB1E99BC-3B09-4F39-B6BB-B590CC52165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cnic Table"/>
        </a:ext>
      </dgm:extLst>
    </dgm:pt>
    <dgm:pt modelId="{2B4EBCE7-89E7-48D1-8F9B-9F7992D7DE03}" type="pres">
      <dgm:prSet presAssocID="{BB1E99BC-3B09-4F39-B6BB-B590CC521659}" presName="spaceRect" presStyleCnt="0"/>
      <dgm:spPr/>
    </dgm:pt>
    <dgm:pt modelId="{BAD5F94A-E46B-4DD7-9DCD-6C100E0A8DFA}" type="pres">
      <dgm:prSet presAssocID="{BB1E99BC-3B09-4F39-B6BB-B590CC521659}" presName="textRect" presStyleLbl="revTx" presStyleIdx="0" presStyleCnt="6">
        <dgm:presLayoutVars>
          <dgm:chMax val="1"/>
          <dgm:chPref val="1"/>
        </dgm:presLayoutVars>
      </dgm:prSet>
      <dgm:spPr/>
    </dgm:pt>
    <dgm:pt modelId="{53E4CD94-17D6-4A4E-9E8E-118AC4716894}" type="pres">
      <dgm:prSet presAssocID="{7E1B1A4C-C957-48BE-9AE0-E5A5832BCCFF}" presName="sibTrans" presStyleLbl="sibTrans2D1" presStyleIdx="0" presStyleCnt="0"/>
      <dgm:spPr/>
    </dgm:pt>
    <dgm:pt modelId="{C6B2C255-E643-4637-B773-C6DDB4E67B06}" type="pres">
      <dgm:prSet presAssocID="{CFE17D57-63F2-4A9D-8924-56EB5863C615}" presName="compNode" presStyleCnt="0"/>
      <dgm:spPr/>
    </dgm:pt>
    <dgm:pt modelId="{A4F628C2-F5F0-4126-B29B-765FCD61CDAF}" type="pres">
      <dgm:prSet presAssocID="{CFE17D57-63F2-4A9D-8924-56EB5863C615}" presName="iconBgRect" presStyleLbl="bgShp" presStyleIdx="1" presStyleCnt="6"/>
      <dgm:spPr/>
    </dgm:pt>
    <dgm:pt modelId="{2F54027B-2F42-4C23-B159-77AF1D24B73B}" type="pres">
      <dgm:prSet presAssocID="{CFE17D57-63F2-4A9D-8924-56EB5863C61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C0C21CF4-6817-4085-9269-928C88B1A5E6}" type="pres">
      <dgm:prSet presAssocID="{CFE17D57-63F2-4A9D-8924-56EB5863C615}" presName="spaceRect" presStyleCnt="0"/>
      <dgm:spPr/>
    </dgm:pt>
    <dgm:pt modelId="{670C363F-BB79-4A46-9536-5FB1BE199011}" type="pres">
      <dgm:prSet presAssocID="{CFE17D57-63F2-4A9D-8924-56EB5863C615}" presName="textRect" presStyleLbl="revTx" presStyleIdx="1" presStyleCnt="6">
        <dgm:presLayoutVars>
          <dgm:chMax val="1"/>
          <dgm:chPref val="1"/>
        </dgm:presLayoutVars>
      </dgm:prSet>
      <dgm:spPr/>
    </dgm:pt>
    <dgm:pt modelId="{44639CC3-E3B5-4D7D-994E-386C2DD66C8E}" type="pres">
      <dgm:prSet presAssocID="{47D9AAE9-1A83-4A4C-BA14-54B258587F54}" presName="sibTrans" presStyleLbl="sibTrans2D1" presStyleIdx="0" presStyleCnt="0"/>
      <dgm:spPr/>
    </dgm:pt>
    <dgm:pt modelId="{06B9A494-B202-4A00-902B-D368A02BB7E9}" type="pres">
      <dgm:prSet presAssocID="{A642CBE9-D07A-45A6-BC6E-427BE89AAA82}" presName="compNode" presStyleCnt="0"/>
      <dgm:spPr/>
    </dgm:pt>
    <dgm:pt modelId="{6A059888-06D9-46E8-855E-C5DA789D89CC}" type="pres">
      <dgm:prSet presAssocID="{A642CBE9-D07A-45A6-BC6E-427BE89AAA82}" presName="iconBgRect" presStyleLbl="bgShp" presStyleIdx="2" presStyleCnt="6"/>
      <dgm:spPr/>
    </dgm:pt>
    <dgm:pt modelId="{B9D24AD7-103A-4F00-A8D7-F276A06380A3}" type="pres">
      <dgm:prSet presAssocID="{A642CBE9-D07A-45A6-BC6E-427BE89AAA8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FF00689F-D072-44CE-9984-C3D86970C4DD}" type="pres">
      <dgm:prSet presAssocID="{A642CBE9-D07A-45A6-BC6E-427BE89AAA82}" presName="spaceRect" presStyleCnt="0"/>
      <dgm:spPr/>
    </dgm:pt>
    <dgm:pt modelId="{0CB4DFB6-C46D-450A-9F53-A6E1F03FBC65}" type="pres">
      <dgm:prSet presAssocID="{A642CBE9-D07A-45A6-BC6E-427BE89AAA82}" presName="textRect" presStyleLbl="revTx" presStyleIdx="2" presStyleCnt="6">
        <dgm:presLayoutVars>
          <dgm:chMax val="1"/>
          <dgm:chPref val="1"/>
        </dgm:presLayoutVars>
      </dgm:prSet>
      <dgm:spPr/>
    </dgm:pt>
    <dgm:pt modelId="{C18E8F10-7718-4DE7-9D3D-6CB08709F5DE}" type="pres">
      <dgm:prSet presAssocID="{8875BD78-6163-4F03-AE30-474DFF4AFA2B}" presName="sibTrans" presStyleLbl="sibTrans2D1" presStyleIdx="0" presStyleCnt="0"/>
      <dgm:spPr/>
    </dgm:pt>
    <dgm:pt modelId="{D89BE8AB-7960-48A3-B585-FA5EB2471DC9}" type="pres">
      <dgm:prSet presAssocID="{A551A0E6-C334-49BE-AB70-147906DE283F}" presName="compNode" presStyleCnt="0"/>
      <dgm:spPr/>
    </dgm:pt>
    <dgm:pt modelId="{86451942-A127-4FFC-994A-66A2291AE33D}" type="pres">
      <dgm:prSet presAssocID="{A551A0E6-C334-49BE-AB70-147906DE283F}" presName="iconBgRect" presStyleLbl="bgShp" presStyleIdx="3" presStyleCnt="6"/>
      <dgm:spPr/>
    </dgm:pt>
    <dgm:pt modelId="{65FDFA20-9B82-4180-B598-4EC59891B5A2}" type="pres">
      <dgm:prSet presAssocID="{A551A0E6-C334-49BE-AB70-147906DE283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irtual RealityHeadset"/>
        </a:ext>
      </dgm:extLst>
    </dgm:pt>
    <dgm:pt modelId="{B16167CB-2259-4AC3-99AA-08B3FCF995E5}" type="pres">
      <dgm:prSet presAssocID="{A551A0E6-C334-49BE-AB70-147906DE283F}" presName="spaceRect" presStyleCnt="0"/>
      <dgm:spPr/>
    </dgm:pt>
    <dgm:pt modelId="{B46E0C05-952D-4884-B9C7-498C9A84E04C}" type="pres">
      <dgm:prSet presAssocID="{A551A0E6-C334-49BE-AB70-147906DE283F}" presName="textRect" presStyleLbl="revTx" presStyleIdx="3" presStyleCnt="6">
        <dgm:presLayoutVars>
          <dgm:chMax val="1"/>
          <dgm:chPref val="1"/>
        </dgm:presLayoutVars>
      </dgm:prSet>
      <dgm:spPr/>
    </dgm:pt>
    <dgm:pt modelId="{77F8AF5B-D321-4FC2-9E68-0F886EDF208F}" type="pres">
      <dgm:prSet presAssocID="{23ADB7B3-40F1-4A89-BDE4-322AF0EE7260}" presName="sibTrans" presStyleLbl="sibTrans2D1" presStyleIdx="0" presStyleCnt="0"/>
      <dgm:spPr/>
    </dgm:pt>
    <dgm:pt modelId="{5F4FB8F4-4D4D-4F74-A277-D593698C24FC}" type="pres">
      <dgm:prSet presAssocID="{816EDB99-A519-496C-8D96-870729B98C56}" presName="compNode" presStyleCnt="0"/>
      <dgm:spPr/>
    </dgm:pt>
    <dgm:pt modelId="{1430026C-99EA-405B-9F94-A67D48A6116D}" type="pres">
      <dgm:prSet presAssocID="{816EDB99-A519-496C-8D96-870729B98C56}" presName="iconBgRect" presStyleLbl="bgShp" presStyleIdx="4" presStyleCnt="6"/>
      <dgm:spPr/>
    </dgm:pt>
    <dgm:pt modelId="{3C71282B-A11A-4F3F-82E3-7EA31908EC9F}" type="pres">
      <dgm:prSet presAssocID="{816EDB99-A519-496C-8D96-870729B98C5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43192A83-C81D-4F06-B44E-9C0022DD34DC}" type="pres">
      <dgm:prSet presAssocID="{816EDB99-A519-496C-8D96-870729B98C56}" presName="spaceRect" presStyleCnt="0"/>
      <dgm:spPr/>
    </dgm:pt>
    <dgm:pt modelId="{3243791D-D179-4179-87C6-AD60A137D0AB}" type="pres">
      <dgm:prSet presAssocID="{816EDB99-A519-496C-8D96-870729B98C56}" presName="textRect" presStyleLbl="revTx" presStyleIdx="4" presStyleCnt="6">
        <dgm:presLayoutVars>
          <dgm:chMax val="1"/>
          <dgm:chPref val="1"/>
        </dgm:presLayoutVars>
      </dgm:prSet>
      <dgm:spPr/>
    </dgm:pt>
    <dgm:pt modelId="{4DFD643F-2B53-471C-A33A-728EC178E6FA}" type="pres">
      <dgm:prSet presAssocID="{136FDB17-CC15-428C-A093-42A1330AC9C2}" presName="sibTrans" presStyleLbl="sibTrans2D1" presStyleIdx="0" presStyleCnt="0"/>
      <dgm:spPr/>
    </dgm:pt>
    <dgm:pt modelId="{C80C6E90-905E-4BB2-A2FE-27DF9980EE5C}" type="pres">
      <dgm:prSet presAssocID="{914A9865-4DD3-4C7C-BE42-DF7A87A34B60}" presName="compNode" presStyleCnt="0"/>
      <dgm:spPr/>
    </dgm:pt>
    <dgm:pt modelId="{96110822-4EA6-4FEB-97C0-D9C1D75BD403}" type="pres">
      <dgm:prSet presAssocID="{914A9865-4DD3-4C7C-BE42-DF7A87A34B60}" presName="iconBgRect" presStyleLbl="bgShp" presStyleIdx="5" presStyleCnt="6"/>
      <dgm:spPr/>
    </dgm:pt>
    <dgm:pt modelId="{5BF9B412-8057-4E15-B12F-9406140ECADA}" type="pres">
      <dgm:prSet presAssocID="{914A9865-4DD3-4C7C-BE42-DF7A87A34B6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1174CCEF-8306-49FD-9EFF-6D7725C2DCE6}" type="pres">
      <dgm:prSet presAssocID="{914A9865-4DD3-4C7C-BE42-DF7A87A34B60}" presName="spaceRect" presStyleCnt="0"/>
      <dgm:spPr/>
    </dgm:pt>
    <dgm:pt modelId="{34E72287-BB35-4BD0-A52B-A2364B0B1141}" type="pres">
      <dgm:prSet presAssocID="{914A9865-4DD3-4C7C-BE42-DF7A87A34B60}" presName="textRect" presStyleLbl="revTx" presStyleIdx="5" presStyleCnt="6">
        <dgm:presLayoutVars>
          <dgm:chMax val="1"/>
          <dgm:chPref val="1"/>
        </dgm:presLayoutVars>
      </dgm:prSet>
      <dgm:spPr/>
    </dgm:pt>
  </dgm:ptLst>
  <dgm:cxnLst>
    <dgm:cxn modelId="{527A2417-AF3E-4B78-BE54-05B0DBF135B7}" type="presOf" srcId="{CFE17D57-63F2-4A9D-8924-56EB5863C615}" destId="{670C363F-BB79-4A46-9536-5FB1BE199011}" srcOrd="0" destOrd="0" presId="urn:microsoft.com/office/officeart/2018/2/layout/IconCircleList"/>
    <dgm:cxn modelId="{AC39DE1E-4B5B-4CD0-90F7-0FC57C64C954}" type="presOf" srcId="{23ADB7B3-40F1-4A89-BDE4-322AF0EE7260}" destId="{77F8AF5B-D321-4FC2-9E68-0F886EDF208F}" srcOrd="0" destOrd="0" presId="urn:microsoft.com/office/officeart/2018/2/layout/IconCircleList"/>
    <dgm:cxn modelId="{8D14F328-EC5F-4FDA-80BC-85E452143438}" srcId="{784BB3A0-980D-405E-AB73-1768B13D8151}" destId="{A642CBE9-D07A-45A6-BC6E-427BE89AAA82}" srcOrd="2" destOrd="0" parTransId="{4BC9A08D-798A-4BF8-923F-1D7F65B29609}" sibTransId="{8875BD78-6163-4F03-AE30-474DFF4AFA2B}"/>
    <dgm:cxn modelId="{966CCE35-BE9D-4BD2-A8B5-9A0B0897CCC0}" srcId="{784BB3A0-980D-405E-AB73-1768B13D8151}" destId="{A551A0E6-C334-49BE-AB70-147906DE283F}" srcOrd="3" destOrd="0" parTransId="{3B94557B-4DE9-4953-A579-9D36B444B53F}" sibTransId="{23ADB7B3-40F1-4A89-BDE4-322AF0EE7260}"/>
    <dgm:cxn modelId="{FFBE1D3F-7222-43D5-A65B-EF0A6AE6CC97}" type="presOf" srcId="{BB1E99BC-3B09-4F39-B6BB-B590CC521659}" destId="{BAD5F94A-E46B-4DD7-9DCD-6C100E0A8DFA}" srcOrd="0" destOrd="0" presId="urn:microsoft.com/office/officeart/2018/2/layout/IconCircleList"/>
    <dgm:cxn modelId="{E68CDE6C-B7B1-4E1D-8832-DE21EBFD2F33}" type="presOf" srcId="{816EDB99-A519-496C-8D96-870729B98C56}" destId="{3243791D-D179-4179-87C6-AD60A137D0AB}" srcOrd="0" destOrd="0" presId="urn:microsoft.com/office/officeart/2018/2/layout/IconCircleList"/>
    <dgm:cxn modelId="{36D1164E-0D93-4C7A-8877-3BAB59ABF1CC}" srcId="{784BB3A0-980D-405E-AB73-1768B13D8151}" destId="{816EDB99-A519-496C-8D96-870729B98C56}" srcOrd="4" destOrd="0" parTransId="{E8A54E8F-4178-4745-A927-C78D25730799}" sibTransId="{136FDB17-CC15-428C-A093-42A1330AC9C2}"/>
    <dgm:cxn modelId="{9F75E14E-0BF2-4082-BE8C-F519BE90CD83}" srcId="{784BB3A0-980D-405E-AB73-1768B13D8151}" destId="{CFE17D57-63F2-4A9D-8924-56EB5863C615}" srcOrd="1" destOrd="0" parTransId="{2ECCEB65-2B0E-408F-9063-B1C1AE72909D}" sibTransId="{47D9AAE9-1A83-4A4C-BA14-54B258587F54}"/>
    <dgm:cxn modelId="{19436171-7A12-4FA4-934B-1F6F143ADFE8}" type="presOf" srcId="{A551A0E6-C334-49BE-AB70-147906DE283F}" destId="{B46E0C05-952D-4884-B9C7-498C9A84E04C}" srcOrd="0" destOrd="0" presId="urn:microsoft.com/office/officeart/2018/2/layout/IconCircleList"/>
    <dgm:cxn modelId="{642A1577-A825-447C-BE1A-AB023F31539F}" type="presOf" srcId="{7E1B1A4C-C957-48BE-9AE0-E5A5832BCCFF}" destId="{53E4CD94-17D6-4A4E-9E8E-118AC4716894}" srcOrd="0" destOrd="0" presId="urn:microsoft.com/office/officeart/2018/2/layout/IconCircleList"/>
    <dgm:cxn modelId="{23356992-43F9-4B22-827C-6EC1E5D1FD11}" srcId="{784BB3A0-980D-405E-AB73-1768B13D8151}" destId="{914A9865-4DD3-4C7C-BE42-DF7A87A34B60}" srcOrd="5" destOrd="0" parTransId="{DFA0112D-44D1-42D5-9A98-005A46F8AA19}" sibTransId="{BBF06D03-B652-4FA7-AE74-6375BC3895C1}"/>
    <dgm:cxn modelId="{191A4D99-F13C-4F81-A5B0-53E15DBE7E39}" type="presOf" srcId="{914A9865-4DD3-4C7C-BE42-DF7A87A34B60}" destId="{34E72287-BB35-4BD0-A52B-A2364B0B1141}" srcOrd="0" destOrd="0" presId="urn:microsoft.com/office/officeart/2018/2/layout/IconCircleList"/>
    <dgm:cxn modelId="{1B4262B3-38C6-45DE-8F15-4DA0AC799A1E}" type="presOf" srcId="{784BB3A0-980D-405E-AB73-1768B13D8151}" destId="{7E29D2FB-5AB7-469D-AC14-4E9EA7904F87}" srcOrd="0" destOrd="0" presId="urn:microsoft.com/office/officeart/2018/2/layout/IconCircleList"/>
    <dgm:cxn modelId="{B0CA3AB8-CE0A-4385-BAA5-813A935B53E3}" type="presOf" srcId="{8875BD78-6163-4F03-AE30-474DFF4AFA2B}" destId="{C18E8F10-7718-4DE7-9D3D-6CB08709F5DE}" srcOrd="0" destOrd="0" presId="urn:microsoft.com/office/officeart/2018/2/layout/IconCircleList"/>
    <dgm:cxn modelId="{D62910C3-354A-45A6-9B0C-2A61371B3886}" srcId="{784BB3A0-980D-405E-AB73-1768B13D8151}" destId="{BB1E99BC-3B09-4F39-B6BB-B590CC521659}" srcOrd="0" destOrd="0" parTransId="{582D8CFF-BFD8-4852-9334-57AAE0AC4F75}" sibTransId="{7E1B1A4C-C957-48BE-9AE0-E5A5832BCCFF}"/>
    <dgm:cxn modelId="{21FD02CB-C6C1-49C6-B6F0-1BBBEAB4F4A7}" type="presOf" srcId="{A642CBE9-D07A-45A6-BC6E-427BE89AAA82}" destId="{0CB4DFB6-C46D-450A-9F53-A6E1F03FBC65}" srcOrd="0" destOrd="0" presId="urn:microsoft.com/office/officeart/2018/2/layout/IconCircleList"/>
    <dgm:cxn modelId="{230D84CC-33CB-4F92-A686-EFE1882AF93D}" type="presOf" srcId="{136FDB17-CC15-428C-A093-42A1330AC9C2}" destId="{4DFD643F-2B53-471C-A33A-728EC178E6FA}" srcOrd="0" destOrd="0" presId="urn:microsoft.com/office/officeart/2018/2/layout/IconCircleList"/>
    <dgm:cxn modelId="{E72949D8-4866-4595-A326-4C92426CA6E0}" type="presOf" srcId="{47D9AAE9-1A83-4A4C-BA14-54B258587F54}" destId="{44639CC3-E3B5-4D7D-994E-386C2DD66C8E}" srcOrd="0" destOrd="0" presId="urn:microsoft.com/office/officeart/2018/2/layout/IconCircleList"/>
    <dgm:cxn modelId="{7035B6CB-2C17-41C7-AA80-72048B58F5EC}" type="presParOf" srcId="{7E29D2FB-5AB7-469D-AC14-4E9EA7904F87}" destId="{51B9AD71-A3E5-464A-BA1B-426A67F6FD97}" srcOrd="0" destOrd="0" presId="urn:microsoft.com/office/officeart/2018/2/layout/IconCircleList"/>
    <dgm:cxn modelId="{F62CE5F8-812C-4C60-A48E-6C97603EE2B1}" type="presParOf" srcId="{51B9AD71-A3E5-464A-BA1B-426A67F6FD97}" destId="{9D2E7A08-624C-407B-B471-A77DD03EEE15}" srcOrd="0" destOrd="0" presId="urn:microsoft.com/office/officeart/2018/2/layout/IconCircleList"/>
    <dgm:cxn modelId="{BAA25C5F-B616-4BAD-86CE-4E59975A36BE}" type="presParOf" srcId="{9D2E7A08-624C-407B-B471-A77DD03EEE15}" destId="{A1864C80-D1C4-4E2B-BBF4-EA04D79DE616}" srcOrd="0" destOrd="0" presId="urn:microsoft.com/office/officeart/2018/2/layout/IconCircleList"/>
    <dgm:cxn modelId="{E5D118A2-5DBE-46F9-B0D4-D296C8A97B02}" type="presParOf" srcId="{9D2E7A08-624C-407B-B471-A77DD03EEE15}" destId="{AFABBD60-35D8-4A62-9CE5-AAD7CAAD42B1}" srcOrd="1" destOrd="0" presId="urn:microsoft.com/office/officeart/2018/2/layout/IconCircleList"/>
    <dgm:cxn modelId="{26B6E158-E99C-4E1E-A8F3-250596DD97D6}" type="presParOf" srcId="{9D2E7A08-624C-407B-B471-A77DD03EEE15}" destId="{2B4EBCE7-89E7-48D1-8F9B-9F7992D7DE03}" srcOrd="2" destOrd="0" presId="urn:microsoft.com/office/officeart/2018/2/layout/IconCircleList"/>
    <dgm:cxn modelId="{CA826AB9-0A4C-4757-8533-D5EBC66D97B7}" type="presParOf" srcId="{9D2E7A08-624C-407B-B471-A77DD03EEE15}" destId="{BAD5F94A-E46B-4DD7-9DCD-6C100E0A8DFA}" srcOrd="3" destOrd="0" presId="urn:microsoft.com/office/officeart/2018/2/layout/IconCircleList"/>
    <dgm:cxn modelId="{0B59094F-8E7F-47E1-BCB9-4702AB6844FD}" type="presParOf" srcId="{51B9AD71-A3E5-464A-BA1B-426A67F6FD97}" destId="{53E4CD94-17D6-4A4E-9E8E-118AC4716894}" srcOrd="1" destOrd="0" presId="urn:microsoft.com/office/officeart/2018/2/layout/IconCircleList"/>
    <dgm:cxn modelId="{DFD54C46-B92E-4C48-A87C-25233CEB1700}" type="presParOf" srcId="{51B9AD71-A3E5-464A-BA1B-426A67F6FD97}" destId="{C6B2C255-E643-4637-B773-C6DDB4E67B06}" srcOrd="2" destOrd="0" presId="urn:microsoft.com/office/officeart/2018/2/layout/IconCircleList"/>
    <dgm:cxn modelId="{7E8C77D9-7218-440C-AFCF-CC2E062EC0C9}" type="presParOf" srcId="{C6B2C255-E643-4637-B773-C6DDB4E67B06}" destId="{A4F628C2-F5F0-4126-B29B-765FCD61CDAF}" srcOrd="0" destOrd="0" presId="urn:microsoft.com/office/officeart/2018/2/layout/IconCircleList"/>
    <dgm:cxn modelId="{B4619D46-75FB-4D46-A9C5-16EA81751534}" type="presParOf" srcId="{C6B2C255-E643-4637-B773-C6DDB4E67B06}" destId="{2F54027B-2F42-4C23-B159-77AF1D24B73B}" srcOrd="1" destOrd="0" presId="urn:microsoft.com/office/officeart/2018/2/layout/IconCircleList"/>
    <dgm:cxn modelId="{2F968655-FA06-4DBB-9F5B-8EB557EDB628}" type="presParOf" srcId="{C6B2C255-E643-4637-B773-C6DDB4E67B06}" destId="{C0C21CF4-6817-4085-9269-928C88B1A5E6}" srcOrd="2" destOrd="0" presId="urn:microsoft.com/office/officeart/2018/2/layout/IconCircleList"/>
    <dgm:cxn modelId="{0C645CAD-D56D-4F24-A7CF-51DBE77C573F}" type="presParOf" srcId="{C6B2C255-E643-4637-B773-C6DDB4E67B06}" destId="{670C363F-BB79-4A46-9536-5FB1BE199011}" srcOrd="3" destOrd="0" presId="urn:microsoft.com/office/officeart/2018/2/layout/IconCircleList"/>
    <dgm:cxn modelId="{53AE1C12-FDC0-4D23-8367-44642BA6DFC2}" type="presParOf" srcId="{51B9AD71-A3E5-464A-BA1B-426A67F6FD97}" destId="{44639CC3-E3B5-4D7D-994E-386C2DD66C8E}" srcOrd="3" destOrd="0" presId="urn:microsoft.com/office/officeart/2018/2/layout/IconCircleList"/>
    <dgm:cxn modelId="{EBDD2CFC-318A-4934-B6BF-EE641A6C515E}" type="presParOf" srcId="{51B9AD71-A3E5-464A-BA1B-426A67F6FD97}" destId="{06B9A494-B202-4A00-902B-D368A02BB7E9}" srcOrd="4" destOrd="0" presId="urn:microsoft.com/office/officeart/2018/2/layout/IconCircleList"/>
    <dgm:cxn modelId="{BF270052-5581-409A-A979-63803A5987CA}" type="presParOf" srcId="{06B9A494-B202-4A00-902B-D368A02BB7E9}" destId="{6A059888-06D9-46E8-855E-C5DA789D89CC}" srcOrd="0" destOrd="0" presId="urn:microsoft.com/office/officeart/2018/2/layout/IconCircleList"/>
    <dgm:cxn modelId="{B26A3853-F027-4BC5-BB6A-D2E700623451}" type="presParOf" srcId="{06B9A494-B202-4A00-902B-D368A02BB7E9}" destId="{B9D24AD7-103A-4F00-A8D7-F276A06380A3}" srcOrd="1" destOrd="0" presId="urn:microsoft.com/office/officeart/2018/2/layout/IconCircleList"/>
    <dgm:cxn modelId="{CD23A336-F083-4AB8-BB23-9607BAA3BDD2}" type="presParOf" srcId="{06B9A494-B202-4A00-902B-D368A02BB7E9}" destId="{FF00689F-D072-44CE-9984-C3D86970C4DD}" srcOrd="2" destOrd="0" presId="urn:microsoft.com/office/officeart/2018/2/layout/IconCircleList"/>
    <dgm:cxn modelId="{BC699C2A-4863-48B4-96B2-015460ED7023}" type="presParOf" srcId="{06B9A494-B202-4A00-902B-D368A02BB7E9}" destId="{0CB4DFB6-C46D-450A-9F53-A6E1F03FBC65}" srcOrd="3" destOrd="0" presId="urn:microsoft.com/office/officeart/2018/2/layout/IconCircleList"/>
    <dgm:cxn modelId="{CC91E6B0-1537-4D98-81B3-F530B18FC25C}" type="presParOf" srcId="{51B9AD71-A3E5-464A-BA1B-426A67F6FD97}" destId="{C18E8F10-7718-4DE7-9D3D-6CB08709F5DE}" srcOrd="5" destOrd="0" presId="urn:microsoft.com/office/officeart/2018/2/layout/IconCircleList"/>
    <dgm:cxn modelId="{1832627A-9EC2-4267-A40E-CC3184CEC248}" type="presParOf" srcId="{51B9AD71-A3E5-464A-BA1B-426A67F6FD97}" destId="{D89BE8AB-7960-48A3-B585-FA5EB2471DC9}" srcOrd="6" destOrd="0" presId="urn:microsoft.com/office/officeart/2018/2/layout/IconCircleList"/>
    <dgm:cxn modelId="{33C68D2E-7FE2-47F6-88D1-CD1A791A8D24}" type="presParOf" srcId="{D89BE8AB-7960-48A3-B585-FA5EB2471DC9}" destId="{86451942-A127-4FFC-994A-66A2291AE33D}" srcOrd="0" destOrd="0" presId="urn:microsoft.com/office/officeart/2018/2/layout/IconCircleList"/>
    <dgm:cxn modelId="{52485737-2DE7-4330-8DEF-A80A72F78346}" type="presParOf" srcId="{D89BE8AB-7960-48A3-B585-FA5EB2471DC9}" destId="{65FDFA20-9B82-4180-B598-4EC59891B5A2}" srcOrd="1" destOrd="0" presId="urn:microsoft.com/office/officeart/2018/2/layout/IconCircleList"/>
    <dgm:cxn modelId="{561F4239-C720-4AB5-B6F1-62C269A2A922}" type="presParOf" srcId="{D89BE8AB-7960-48A3-B585-FA5EB2471DC9}" destId="{B16167CB-2259-4AC3-99AA-08B3FCF995E5}" srcOrd="2" destOrd="0" presId="urn:microsoft.com/office/officeart/2018/2/layout/IconCircleList"/>
    <dgm:cxn modelId="{7133A735-0FF1-4EE6-A02D-5B61B60E0E6B}" type="presParOf" srcId="{D89BE8AB-7960-48A3-B585-FA5EB2471DC9}" destId="{B46E0C05-952D-4884-B9C7-498C9A84E04C}" srcOrd="3" destOrd="0" presId="urn:microsoft.com/office/officeart/2018/2/layout/IconCircleList"/>
    <dgm:cxn modelId="{2FF92F6F-E6FE-4F3B-A2D5-D0E8E49D7502}" type="presParOf" srcId="{51B9AD71-A3E5-464A-BA1B-426A67F6FD97}" destId="{77F8AF5B-D321-4FC2-9E68-0F886EDF208F}" srcOrd="7" destOrd="0" presId="urn:microsoft.com/office/officeart/2018/2/layout/IconCircleList"/>
    <dgm:cxn modelId="{F3963E71-FEEF-4E93-BF00-E12BABC9B8B5}" type="presParOf" srcId="{51B9AD71-A3E5-464A-BA1B-426A67F6FD97}" destId="{5F4FB8F4-4D4D-4F74-A277-D593698C24FC}" srcOrd="8" destOrd="0" presId="urn:microsoft.com/office/officeart/2018/2/layout/IconCircleList"/>
    <dgm:cxn modelId="{B07166E1-73D1-4870-BFE2-4304B116327C}" type="presParOf" srcId="{5F4FB8F4-4D4D-4F74-A277-D593698C24FC}" destId="{1430026C-99EA-405B-9F94-A67D48A6116D}" srcOrd="0" destOrd="0" presId="urn:microsoft.com/office/officeart/2018/2/layout/IconCircleList"/>
    <dgm:cxn modelId="{AB87086B-4505-4F49-AAA5-F5566BCA045C}" type="presParOf" srcId="{5F4FB8F4-4D4D-4F74-A277-D593698C24FC}" destId="{3C71282B-A11A-4F3F-82E3-7EA31908EC9F}" srcOrd="1" destOrd="0" presId="urn:microsoft.com/office/officeart/2018/2/layout/IconCircleList"/>
    <dgm:cxn modelId="{9F082745-FC4F-4371-A5C4-62D4AE070A57}" type="presParOf" srcId="{5F4FB8F4-4D4D-4F74-A277-D593698C24FC}" destId="{43192A83-C81D-4F06-B44E-9C0022DD34DC}" srcOrd="2" destOrd="0" presId="urn:microsoft.com/office/officeart/2018/2/layout/IconCircleList"/>
    <dgm:cxn modelId="{BE2DB095-C82D-456B-91BC-941DEDBE5949}" type="presParOf" srcId="{5F4FB8F4-4D4D-4F74-A277-D593698C24FC}" destId="{3243791D-D179-4179-87C6-AD60A137D0AB}" srcOrd="3" destOrd="0" presId="urn:microsoft.com/office/officeart/2018/2/layout/IconCircleList"/>
    <dgm:cxn modelId="{519D9C4D-2AAA-4C9B-AEA3-51CB873FED54}" type="presParOf" srcId="{51B9AD71-A3E5-464A-BA1B-426A67F6FD97}" destId="{4DFD643F-2B53-471C-A33A-728EC178E6FA}" srcOrd="9" destOrd="0" presId="urn:microsoft.com/office/officeart/2018/2/layout/IconCircleList"/>
    <dgm:cxn modelId="{1A192F90-620D-4191-BA89-2A4EA08924A0}" type="presParOf" srcId="{51B9AD71-A3E5-464A-BA1B-426A67F6FD97}" destId="{C80C6E90-905E-4BB2-A2FE-27DF9980EE5C}" srcOrd="10" destOrd="0" presId="urn:microsoft.com/office/officeart/2018/2/layout/IconCircleList"/>
    <dgm:cxn modelId="{097DD2C9-4F76-47A1-BCBD-0B80BDD2550C}" type="presParOf" srcId="{C80C6E90-905E-4BB2-A2FE-27DF9980EE5C}" destId="{96110822-4EA6-4FEB-97C0-D9C1D75BD403}" srcOrd="0" destOrd="0" presId="urn:microsoft.com/office/officeart/2018/2/layout/IconCircleList"/>
    <dgm:cxn modelId="{71680F48-8F00-4996-A00F-5B4C88917DD8}" type="presParOf" srcId="{C80C6E90-905E-4BB2-A2FE-27DF9980EE5C}" destId="{5BF9B412-8057-4E15-B12F-9406140ECADA}" srcOrd="1" destOrd="0" presId="urn:microsoft.com/office/officeart/2018/2/layout/IconCircleList"/>
    <dgm:cxn modelId="{16994F17-82B5-404D-AF4D-73F86904336A}" type="presParOf" srcId="{C80C6E90-905E-4BB2-A2FE-27DF9980EE5C}" destId="{1174CCEF-8306-49FD-9EFF-6D7725C2DCE6}" srcOrd="2" destOrd="0" presId="urn:microsoft.com/office/officeart/2018/2/layout/IconCircleList"/>
    <dgm:cxn modelId="{0936350A-71C1-4296-8451-65924CF56A29}" type="presParOf" srcId="{C80C6E90-905E-4BB2-A2FE-27DF9980EE5C}" destId="{34E72287-BB35-4BD0-A52B-A2364B0B114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F6EBD-2913-428A-91F1-BD4016231F5D}" type="doc">
      <dgm:prSet loTypeId="urn:microsoft.com/office/officeart/2005/8/layout/cycle4" loCatId="matrix" qsTypeId="urn:microsoft.com/office/officeart/2005/8/quickstyle/simple1" qsCatId="simple" csTypeId="urn:microsoft.com/office/officeart/2005/8/colors/accent1_2" csCatId="accent1" phldr="1"/>
      <dgm:spPr/>
      <dgm:t>
        <a:bodyPr/>
        <a:lstStyle/>
        <a:p>
          <a:endParaRPr lang="en-GB"/>
        </a:p>
      </dgm:t>
    </dgm:pt>
    <dgm:pt modelId="{6A535825-BAD9-47A8-8AF1-26B7634A929A}">
      <dgm:prSet phldrT="[Text]"/>
      <dgm:spPr/>
      <dgm:t>
        <a:bodyPr/>
        <a:lstStyle/>
        <a:p>
          <a:r>
            <a:rPr lang="en-GB" dirty="0">
              <a:latin typeface="Arial" panose="020B0604020202020204" pitchFamily="34" charset="0"/>
              <a:cs typeface="Arial" panose="020B0604020202020204" pitchFamily="34" charset="0"/>
            </a:rPr>
            <a:t>Strength</a:t>
          </a:r>
        </a:p>
      </dgm:t>
    </dgm:pt>
    <dgm:pt modelId="{3A9EFE1D-1E99-45C2-B630-9C2A9EED23CB}" type="parTrans" cxnId="{BCEC9C17-1E5B-42F8-B0CC-A606D00319E1}">
      <dgm:prSet/>
      <dgm:spPr/>
      <dgm:t>
        <a:bodyPr/>
        <a:lstStyle/>
        <a:p>
          <a:endParaRPr lang="en-GB"/>
        </a:p>
      </dgm:t>
    </dgm:pt>
    <dgm:pt modelId="{05F4043E-8956-444B-A6C0-E792742AAFFB}" type="sibTrans" cxnId="{BCEC9C17-1E5B-42F8-B0CC-A606D00319E1}">
      <dgm:prSet/>
      <dgm:spPr/>
      <dgm:t>
        <a:bodyPr/>
        <a:lstStyle/>
        <a:p>
          <a:endParaRPr lang="en-GB"/>
        </a:p>
      </dgm:t>
    </dgm:pt>
    <dgm:pt modelId="{CE475944-0992-48F7-B4E2-7AA0DC71457B}">
      <dgm:prSet phldrT="[Text]" custT="1"/>
      <dgm:spPr/>
      <dgm:t>
        <a:bodyPr/>
        <a:lstStyle/>
        <a:p>
          <a:r>
            <a:rPr lang="en-GB" sz="1400" dirty="0">
              <a:latin typeface="Arial" panose="020B0604020202020204" pitchFamily="34" charset="0"/>
              <a:cs typeface="Arial" panose="020B0604020202020204" pitchFamily="34" charset="0"/>
            </a:rPr>
            <a:t>Competitive pricing</a:t>
          </a:r>
        </a:p>
      </dgm:t>
    </dgm:pt>
    <dgm:pt modelId="{0706CB63-3E42-425C-80B4-9E32E3D06B53}" type="parTrans" cxnId="{BD16CAD8-E4D1-4C8A-AA43-262D56B190CD}">
      <dgm:prSet/>
      <dgm:spPr/>
      <dgm:t>
        <a:bodyPr/>
        <a:lstStyle/>
        <a:p>
          <a:endParaRPr lang="en-GB"/>
        </a:p>
      </dgm:t>
    </dgm:pt>
    <dgm:pt modelId="{FA5D4342-2895-4D63-B2AB-71B026E264BB}" type="sibTrans" cxnId="{BD16CAD8-E4D1-4C8A-AA43-262D56B190CD}">
      <dgm:prSet/>
      <dgm:spPr/>
      <dgm:t>
        <a:bodyPr/>
        <a:lstStyle/>
        <a:p>
          <a:endParaRPr lang="en-GB"/>
        </a:p>
      </dgm:t>
    </dgm:pt>
    <dgm:pt modelId="{B4AA83F9-5DFE-4349-BF4D-78E6B48A12C7}">
      <dgm:prSet phldrT="[Text]"/>
      <dgm:spPr>
        <a:solidFill>
          <a:srgbClr val="FFC000"/>
        </a:solidFill>
      </dgm:spPr>
      <dgm:t>
        <a:bodyPr/>
        <a:lstStyle/>
        <a:p>
          <a:r>
            <a:rPr lang="en-GB" dirty="0">
              <a:latin typeface="Arial" panose="020B0604020202020204" pitchFamily="34" charset="0"/>
              <a:cs typeface="Arial" panose="020B0604020202020204" pitchFamily="34" charset="0"/>
            </a:rPr>
            <a:t>Weakness</a:t>
          </a:r>
        </a:p>
      </dgm:t>
    </dgm:pt>
    <dgm:pt modelId="{57886F7C-C142-40FE-99C5-D6BCDEE822AD}" type="parTrans" cxnId="{97994208-4FD1-4BD9-849D-91E1FBD9316B}">
      <dgm:prSet/>
      <dgm:spPr/>
      <dgm:t>
        <a:bodyPr/>
        <a:lstStyle/>
        <a:p>
          <a:endParaRPr lang="en-GB"/>
        </a:p>
      </dgm:t>
    </dgm:pt>
    <dgm:pt modelId="{27DAABAC-1814-4985-9F77-040F41C79E8D}" type="sibTrans" cxnId="{97994208-4FD1-4BD9-849D-91E1FBD9316B}">
      <dgm:prSet/>
      <dgm:spPr/>
      <dgm:t>
        <a:bodyPr/>
        <a:lstStyle/>
        <a:p>
          <a:endParaRPr lang="en-GB"/>
        </a:p>
      </dgm:t>
    </dgm:pt>
    <dgm:pt modelId="{04C71A73-22DD-469B-B83E-4841824CEB14}">
      <dgm:prSet phldrT="[Text]" custT="1"/>
      <dgm:spPr/>
      <dgm:t>
        <a:bodyPr/>
        <a:lstStyle/>
        <a:p>
          <a:r>
            <a:rPr lang="en-GB" sz="1400" dirty="0">
              <a:latin typeface="Arial" panose="020B0604020202020204" pitchFamily="34" charset="0"/>
              <a:cs typeface="Arial" panose="020B0604020202020204" pitchFamily="34" charset="0"/>
            </a:rPr>
            <a:t>Languages barriers Communication</a:t>
          </a:r>
        </a:p>
      </dgm:t>
    </dgm:pt>
    <dgm:pt modelId="{B1E59ABE-843F-4FDD-926D-8476D18B4355}" type="parTrans" cxnId="{D35A7C7E-07A8-4A5D-938C-6DA977E37355}">
      <dgm:prSet/>
      <dgm:spPr/>
      <dgm:t>
        <a:bodyPr/>
        <a:lstStyle/>
        <a:p>
          <a:endParaRPr lang="en-GB"/>
        </a:p>
      </dgm:t>
    </dgm:pt>
    <dgm:pt modelId="{640536D5-0226-4476-979C-1287F02D5DAB}" type="sibTrans" cxnId="{D35A7C7E-07A8-4A5D-938C-6DA977E37355}">
      <dgm:prSet/>
      <dgm:spPr/>
      <dgm:t>
        <a:bodyPr/>
        <a:lstStyle/>
        <a:p>
          <a:endParaRPr lang="en-GB"/>
        </a:p>
      </dgm:t>
    </dgm:pt>
    <dgm:pt modelId="{3D6BEFC0-972B-4B88-BEC0-286BA05FB9C4}">
      <dgm:prSet phldrT="[Text]"/>
      <dgm:spPr>
        <a:solidFill>
          <a:srgbClr val="FFC000"/>
        </a:solidFill>
      </dgm:spPr>
      <dgm:t>
        <a:bodyPr/>
        <a:lstStyle/>
        <a:p>
          <a:r>
            <a:rPr lang="en-GB" dirty="0">
              <a:latin typeface="Arial" panose="020B0604020202020204" pitchFamily="34" charset="0"/>
              <a:cs typeface="Arial" panose="020B0604020202020204" pitchFamily="34" charset="0"/>
            </a:rPr>
            <a:t>Threats</a:t>
          </a:r>
        </a:p>
      </dgm:t>
    </dgm:pt>
    <dgm:pt modelId="{05B4778D-1DB9-4F6D-80B3-D6F9F5847ED5}" type="parTrans" cxnId="{5F0C75CE-47A9-4573-98BC-45597800BB6E}">
      <dgm:prSet/>
      <dgm:spPr/>
      <dgm:t>
        <a:bodyPr/>
        <a:lstStyle/>
        <a:p>
          <a:endParaRPr lang="en-GB"/>
        </a:p>
      </dgm:t>
    </dgm:pt>
    <dgm:pt modelId="{33857873-E466-4255-B1EA-297F8ABE1AC9}" type="sibTrans" cxnId="{5F0C75CE-47A9-4573-98BC-45597800BB6E}">
      <dgm:prSet/>
      <dgm:spPr/>
      <dgm:t>
        <a:bodyPr/>
        <a:lstStyle/>
        <a:p>
          <a:endParaRPr lang="en-GB"/>
        </a:p>
      </dgm:t>
    </dgm:pt>
    <dgm:pt modelId="{6B67E85A-40A8-478E-AB06-63BC88F312A3}">
      <dgm:prSet phldrT="[Text]" custT="1"/>
      <dgm:spPr/>
      <dgm:t>
        <a:bodyPr/>
        <a:lstStyle/>
        <a:p>
          <a:r>
            <a:rPr lang="en-GB" sz="1400" dirty="0">
              <a:latin typeface="Arial" panose="020B0604020202020204" pitchFamily="34" charset="0"/>
              <a:cs typeface="Arial" panose="020B0604020202020204" pitchFamily="34" charset="0"/>
            </a:rPr>
            <a:t>Online hacking</a:t>
          </a:r>
        </a:p>
      </dgm:t>
    </dgm:pt>
    <dgm:pt modelId="{6A42EF73-A60A-41FD-B633-03BD3A844072}" type="parTrans" cxnId="{5DE030AA-E178-4056-B1A4-F0297602C522}">
      <dgm:prSet/>
      <dgm:spPr/>
      <dgm:t>
        <a:bodyPr/>
        <a:lstStyle/>
        <a:p>
          <a:endParaRPr lang="en-GB"/>
        </a:p>
      </dgm:t>
    </dgm:pt>
    <dgm:pt modelId="{6DC1F9EB-BD17-4DFC-A6AD-596B6A9A65D3}" type="sibTrans" cxnId="{5DE030AA-E178-4056-B1A4-F0297602C522}">
      <dgm:prSet/>
      <dgm:spPr/>
      <dgm:t>
        <a:bodyPr/>
        <a:lstStyle/>
        <a:p>
          <a:endParaRPr lang="en-GB"/>
        </a:p>
      </dgm:t>
    </dgm:pt>
    <dgm:pt modelId="{7E0A7E75-CAD8-4621-B95C-1171A8A24284}">
      <dgm:prSet phldrT="[Text]"/>
      <dgm:spPr/>
      <dgm:t>
        <a:bodyPr/>
        <a:lstStyle/>
        <a:p>
          <a:r>
            <a:rPr lang="en-GB" dirty="0">
              <a:latin typeface="Arial" panose="020B0604020202020204" pitchFamily="34" charset="0"/>
              <a:cs typeface="Arial" panose="020B0604020202020204" pitchFamily="34" charset="0"/>
            </a:rPr>
            <a:t>Opportunities</a:t>
          </a:r>
        </a:p>
      </dgm:t>
    </dgm:pt>
    <dgm:pt modelId="{DB78117E-6796-4B2B-AE04-2FF138EF14C9}" type="parTrans" cxnId="{622A430F-D20A-478A-AC94-4B235B1EE62D}">
      <dgm:prSet/>
      <dgm:spPr/>
      <dgm:t>
        <a:bodyPr/>
        <a:lstStyle/>
        <a:p>
          <a:endParaRPr lang="en-GB"/>
        </a:p>
      </dgm:t>
    </dgm:pt>
    <dgm:pt modelId="{984FD068-400A-45C7-BA63-BA5667D71E93}" type="sibTrans" cxnId="{622A430F-D20A-478A-AC94-4B235B1EE62D}">
      <dgm:prSet/>
      <dgm:spPr/>
      <dgm:t>
        <a:bodyPr/>
        <a:lstStyle/>
        <a:p>
          <a:endParaRPr lang="en-GB"/>
        </a:p>
      </dgm:t>
    </dgm:pt>
    <dgm:pt modelId="{6DCE3536-F4F8-4EBC-92C6-F5E3AD5EAFAC}">
      <dgm:prSet phldrT="[Text]" custT="1"/>
      <dgm:spPr/>
      <dgm:t>
        <a:bodyPr/>
        <a:lstStyle/>
        <a:p>
          <a:r>
            <a:rPr lang="en-GB" sz="1400" dirty="0">
              <a:latin typeface="Arial" panose="020B0604020202020204" pitchFamily="34" charset="0"/>
              <a:cs typeface="Arial" panose="020B0604020202020204" pitchFamily="34" charset="0"/>
            </a:rPr>
            <a:t>Innovation products</a:t>
          </a:r>
        </a:p>
      </dgm:t>
    </dgm:pt>
    <dgm:pt modelId="{7D3748D6-C678-47D7-A170-9FF782DB3EA4}" type="parTrans" cxnId="{9C7C4064-7BA8-48CA-B96C-7F72030722C3}">
      <dgm:prSet/>
      <dgm:spPr/>
      <dgm:t>
        <a:bodyPr/>
        <a:lstStyle/>
        <a:p>
          <a:endParaRPr lang="en-GB"/>
        </a:p>
      </dgm:t>
    </dgm:pt>
    <dgm:pt modelId="{30432135-F420-443B-9C7D-6445E6ABAA1F}" type="sibTrans" cxnId="{9C7C4064-7BA8-48CA-B96C-7F72030722C3}">
      <dgm:prSet/>
      <dgm:spPr/>
      <dgm:t>
        <a:bodyPr/>
        <a:lstStyle/>
        <a:p>
          <a:endParaRPr lang="en-GB"/>
        </a:p>
      </dgm:t>
    </dgm:pt>
    <dgm:pt modelId="{9835FCA5-ECF6-456C-9F58-ECF554ECAA31}">
      <dgm:prSet phldrT="[Text]" custT="1"/>
      <dgm:spPr/>
      <dgm:t>
        <a:bodyPr/>
        <a:lstStyle/>
        <a:p>
          <a:r>
            <a:rPr lang="en-GB" sz="1400" dirty="0">
              <a:latin typeface="Arial" panose="020B0604020202020204" pitchFamily="34" charset="0"/>
              <a:cs typeface="Arial" panose="020B0604020202020204" pitchFamily="34" charset="0"/>
            </a:rPr>
            <a:t>Good customers services</a:t>
          </a:r>
        </a:p>
      </dgm:t>
    </dgm:pt>
    <dgm:pt modelId="{04A8C331-B1CC-4A2F-BF98-33792DA5B6C6}" type="parTrans" cxnId="{8D7CC0A6-EB54-4AD0-892E-E515F23284C8}">
      <dgm:prSet/>
      <dgm:spPr/>
      <dgm:t>
        <a:bodyPr/>
        <a:lstStyle/>
        <a:p>
          <a:endParaRPr lang="en-GB"/>
        </a:p>
      </dgm:t>
    </dgm:pt>
    <dgm:pt modelId="{7A8765B0-D185-4BBE-90BA-6A0031EE1537}" type="sibTrans" cxnId="{8D7CC0A6-EB54-4AD0-892E-E515F23284C8}">
      <dgm:prSet/>
      <dgm:spPr/>
      <dgm:t>
        <a:bodyPr/>
        <a:lstStyle/>
        <a:p>
          <a:endParaRPr lang="en-GB"/>
        </a:p>
      </dgm:t>
    </dgm:pt>
    <dgm:pt modelId="{C41615C2-56DE-4BA0-BD1A-634145EC4228}">
      <dgm:prSet phldrT="[Text]" custT="1"/>
      <dgm:spPr/>
      <dgm:t>
        <a:bodyPr/>
        <a:lstStyle/>
        <a:p>
          <a:r>
            <a:rPr lang="en-GB" sz="1400" dirty="0">
              <a:latin typeface="Arial" panose="020B0604020202020204" pitchFamily="34" charset="0"/>
              <a:cs typeface="Arial" panose="020B0604020202020204" pitchFamily="34" charset="0"/>
            </a:rPr>
            <a:t>Reaching broader market.</a:t>
          </a:r>
        </a:p>
      </dgm:t>
    </dgm:pt>
    <dgm:pt modelId="{11167977-023B-45F9-A66B-240E7A4EAFD4}" type="parTrans" cxnId="{1F0946E3-8E03-4EE3-8C51-5B51D12E2EE4}">
      <dgm:prSet/>
      <dgm:spPr/>
      <dgm:t>
        <a:bodyPr/>
        <a:lstStyle/>
        <a:p>
          <a:endParaRPr lang="en-GB"/>
        </a:p>
      </dgm:t>
    </dgm:pt>
    <dgm:pt modelId="{6C1ED6FC-7C36-491F-94B3-BBAEEA0076FD}" type="sibTrans" cxnId="{1F0946E3-8E03-4EE3-8C51-5B51D12E2EE4}">
      <dgm:prSet/>
      <dgm:spPr/>
      <dgm:t>
        <a:bodyPr/>
        <a:lstStyle/>
        <a:p>
          <a:endParaRPr lang="en-GB"/>
        </a:p>
      </dgm:t>
    </dgm:pt>
    <dgm:pt modelId="{0308F566-70DD-4BE7-94EE-7F4B72CBA21D}">
      <dgm:prSet phldrT="[Text]" custT="1"/>
      <dgm:spPr/>
      <dgm:t>
        <a:bodyPr/>
        <a:lstStyle/>
        <a:p>
          <a:r>
            <a:rPr lang="en-GB" sz="1400" dirty="0">
              <a:latin typeface="Arial" panose="020B0604020202020204" pitchFamily="34" charset="0"/>
              <a:cs typeface="Arial" panose="020B0604020202020204" pitchFamily="34" charset="0"/>
            </a:rPr>
            <a:t>Time management</a:t>
          </a:r>
        </a:p>
      </dgm:t>
    </dgm:pt>
    <dgm:pt modelId="{05C21347-2356-44E9-A8B2-4DFF23623477}" type="parTrans" cxnId="{3AC3E219-759E-4DCB-8C53-FAA51B2A685C}">
      <dgm:prSet/>
      <dgm:spPr/>
      <dgm:t>
        <a:bodyPr/>
        <a:lstStyle/>
        <a:p>
          <a:endParaRPr lang="en-GB"/>
        </a:p>
      </dgm:t>
    </dgm:pt>
    <dgm:pt modelId="{476C3993-71AC-435E-BEAA-6855B866FD24}" type="sibTrans" cxnId="{3AC3E219-759E-4DCB-8C53-FAA51B2A685C}">
      <dgm:prSet/>
      <dgm:spPr/>
      <dgm:t>
        <a:bodyPr/>
        <a:lstStyle/>
        <a:p>
          <a:endParaRPr lang="en-GB"/>
        </a:p>
      </dgm:t>
    </dgm:pt>
    <dgm:pt modelId="{A32CC023-388E-45C9-844E-6BEEDB123DA5}">
      <dgm:prSet phldrT="[Text]" custT="1"/>
      <dgm:spPr/>
      <dgm:t>
        <a:bodyPr/>
        <a:lstStyle/>
        <a:p>
          <a:r>
            <a:rPr lang="en-GB" sz="1400" dirty="0">
              <a:latin typeface="Arial" panose="020B0604020202020204" pitchFamily="34" charset="0"/>
              <a:cs typeface="Arial" panose="020B0604020202020204" pitchFamily="34" charset="0"/>
            </a:rPr>
            <a:t>Trade restrictions/Policies</a:t>
          </a:r>
        </a:p>
      </dgm:t>
    </dgm:pt>
    <dgm:pt modelId="{3DCCD1C7-B156-4E28-A47D-784C3AD9993D}" type="parTrans" cxnId="{7AF60FFA-E904-4835-A39B-E0DED4C3A365}">
      <dgm:prSet/>
      <dgm:spPr/>
      <dgm:t>
        <a:bodyPr/>
        <a:lstStyle/>
        <a:p>
          <a:endParaRPr lang="en-GB"/>
        </a:p>
      </dgm:t>
    </dgm:pt>
    <dgm:pt modelId="{D3D3C56E-E034-4205-AB6D-DB0A62AA458D}" type="sibTrans" cxnId="{7AF60FFA-E904-4835-A39B-E0DED4C3A365}">
      <dgm:prSet/>
      <dgm:spPr/>
      <dgm:t>
        <a:bodyPr/>
        <a:lstStyle/>
        <a:p>
          <a:endParaRPr lang="en-GB"/>
        </a:p>
      </dgm:t>
    </dgm:pt>
    <dgm:pt modelId="{6B638BF6-359F-46B1-9C0E-A0B15628817D}">
      <dgm:prSet phldrT="[Text]"/>
      <dgm:spPr/>
      <dgm:t>
        <a:bodyPr/>
        <a:lstStyle/>
        <a:p>
          <a:endParaRPr lang="en-GB" sz="1100" dirty="0"/>
        </a:p>
      </dgm:t>
    </dgm:pt>
    <dgm:pt modelId="{3DF29E47-A8D9-47E6-B9BE-A2684F8BE2D1}" type="parTrans" cxnId="{437C2897-DAC3-4D24-B54E-CF7F84151A62}">
      <dgm:prSet/>
      <dgm:spPr/>
      <dgm:t>
        <a:bodyPr/>
        <a:lstStyle/>
        <a:p>
          <a:endParaRPr lang="en-GB"/>
        </a:p>
      </dgm:t>
    </dgm:pt>
    <dgm:pt modelId="{C297F064-AFD6-48BC-B8E3-F0C4FADAE3C2}" type="sibTrans" cxnId="{437C2897-DAC3-4D24-B54E-CF7F84151A62}">
      <dgm:prSet/>
      <dgm:spPr/>
      <dgm:t>
        <a:bodyPr/>
        <a:lstStyle/>
        <a:p>
          <a:endParaRPr lang="en-GB"/>
        </a:p>
      </dgm:t>
    </dgm:pt>
    <dgm:pt modelId="{B4ABF4D5-ECFF-4CC4-9C7C-2CE94B1BBE29}">
      <dgm:prSet phldrT="[Text]" custT="1"/>
      <dgm:spPr/>
      <dgm:t>
        <a:bodyPr/>
        <a:lstStyle/>
        <a:p>
          <a:r>
            <a:rPr lang="en-GB" sz="1400" dirty="0">
              <a:latin typeface="Arial" panose="020B0604020202020204" pitchFamily="34" charset="0"/>
              <a:cs typeface="Arial" panose="020B0604020202020204" pitchFamily="34" charset="0"/>
            </a:rPr>
            <a:t>Reaching a broader market online</a:t>
          </a:r>
        </a:p>
      </dgm:t>
    </dgm:pt>
    <dgm:pt modelId="{BF9D6C21-738A-4C53-97C3-CC10126DBFFD}" type="parTrans" cxnId="{D50B5736-BB19-4B55-AD64-5015F1B9C29B}">
      <dgm:prSet/>
      <dgm:spPr/>
      <dgm:t>
        <a:bodyPr/>
        <a:lstStyle/>
        <a:p>
          <a:endParaRPr lang="en-GB"/>
        </a:p>
      </dgm:t>
    </dgm:pt>
    <dgm:pt modelId="{43295B87-D9EA-4D5A-A740-346B439A4F82}" type="sibTrans" cxnId="{D50B5736-BB19-4B55-AD64-5015F1B9C29B}">
      <dgm:prSet/>
      <dgm:spPr/>
      <dgm:t>
        <a:bodyPr/>
        <a:lstStyle/>
        <a:p>
          <a:endParaRPr lang="en-GB"/>
        </a:p>
      </dgm:t>
    </dgm:pt>
    <dgm:pt modelId="{0C1EA09F-5436-4569-92F4-38593222B079}">
      <dgm:prSet phldrT="[Text]" custT="1"/>
      <dgm:spPr/>
      <dgm:t>
        <a:bodyPr/>
        <a:lstStyle/>
        <a:p>
          <a:r>
            <a:rPr lang="en-GB" sz="1400" dirty="0">
              <a:latin typeface="Arial" panose="020B0604020202020204" pitchFamily="34" charset="0"/>
              <a:cs typeface="Arial" panose="020B0604020202020204" pitchFamily="34" charset="0"/>
            </a:rPr>
            <a:t>Training all the staff</a:t>
          </a:r>
          <a:r>
            <a:rPr lang="en-GB" sz="1100" dirty="0"/>
            <a:t>.</a:t>
          </a:r>
        </a:p>
      </dgm:t>
    </dgm:pt>
    <dgm:pt modelId="{3F3885B2-10F6-40EF-B7D3-F286549DA7F3}" type="parTrans" cxnId="{BAE7253F-5A99-4831-AA29-BD556BFC4811}">
      <dgm:prSet/>
      <dgm:spPr/>
      <dgm:t>
        <a:bodyPr/>
        <a:lstStyle/>
        <a:p>
          <a:endParaRPr lang="en-GB"/>
        </a:p>
      </dgm:t>
    </dgm:pt>
    <dgm:pt modelId="{7467C21B-3C8B-407B-AA55-890C619D65FF}" type="sibTrans" cxnId="{BAE7253F-5A99-4831-AA29-BD556BFC4811}">
      <dgm:prSet/>
      <dgm:spPr/>
      <dgm:t>
        <a:bodyPr/>
        <a:lstStyle/>
        <a:p>
          <a:endParaRPr lang="en-GB"/>
        </a:p>
      </dgm:t>
    </dgm:pt>
    <dgm:pt modelId="{5D231799-93CE-4AE0-B152-22B5971BA152}">
      <dgm:prSet phldrT="[Text]" custT="1"/>
      <dgm:spPr/>
      <dgm:t>
        <a:bodyPr/>
        <a:lstStyle/>
        <a:p>
          <a:r>
            <a:rPr lang="en-GB" sz="1400" dirty="0">
              <a:latin typeface="Arial" panose="020B0604020202020204" pitchFamily="34" charset="0"/>
              <a:cs typeface="Arial" panose="020B0604020202020204" pitchFamily="34" charset="0"/>
            </a:rPr>
            <a:t>Poor online connection</a:t>
          </a:r>
        </a:p>
      </dgm:t>
    </dgm:pt>
    <dgm:pt modelId="{F5CD694C-0197-47DD-A1CA-B450F8715404}" type="parTrans" cxnId="{F9BD320F-1FD1-47FD-9835-9A71DF19A0DB}">
      <dgm:prSet/>
      <dgm:spPr/>
      <dgm:t>
        <a:bodyPr/>
        <a:lstStyle/>
        <a:p>
          <a:endParaRPr lang="en-GB"/>
        </a:p>
      </dgm:t>
    </dgm:pt>
    <dgm:pt modelId="{8C3FB750-CAA8-4C9A-9D14-39D57679511D}" type="sibTrans" cxnId="{F9BD320F-1FD1-47FD-9835-9A71DF19A0DB}">
      <dgm:prSet/>
      <dgm:spPr/>
      <dgm:t>
        <a:bodyPr/>
        <a:lstStyle/>
        <a:p>
          <a:endParaRPr lang="en-GB"/>
        </a:p>
      </dgm:t>
    </dgm:pt>
    <dgm:pt modelId="{F8F04C91-56B1-4845-A1EA-32D2352826F4}">
      <dgm:prSet phldrT="[Text]" custT="1"/>
      <dgm:spPr/>
      <dgm:t>
        <a:bodyPr/>
        <a:lstStyle/>
        <a:p>
          <a:r>
            <a:rPr lang="en-GB" sz="1400" dirty="0">
              <a:latin typeface="Arial" panose="020B0604020202020204" pitchFamily="34" charset="0"/>
              <a:cs typeface="Arial" panose="020B0604020202020204" pitchFamily="34" charset="0"/>
            </a:rPr>
            <a:t>Keep the qualities of products about coffee and snacks</a:t>
          </a:r>
        </a:p>
      </dgm:t>
    </dgm:pt>
    <dgm:pt modelId="{B4B0187D-0BAE-4283-AC74-1BCFF1FBB70E}" type="parTrans" cxnId="{4F4B6555-3AD6-4663-9A68-3906956874DF}">
      <dgm:prSet/>
      <dgm:spPr/>
      <dgm:t>
        <a:bodyPr/>
        <a:lstStyle/>
        <a:p>
          <a:endParaRPr lang="en-GB"/>
        </a:p>
      </dgm:t>
    </dgm:pt>
    <dgm:pt modelId="{D4E8A07B-1D18-4F06-A11B-DC15C3CD0904}" type="sibTrans" cxnId="{4F4B6555-3AD6-4663-9A68-3906956874DF}">
      <dgm:prSet/>
      <dgm:spPr/>
      <dgm:t>
        <a:bodyPr/>
        <a:lstStyle/>
        <a:p>
          <a:endParaRPr lang="en-GB"/>
        </a:p>
      </dgm:t>
    </dgm:pt>
    <dgm:pt modelId="{18736C61-9C91-40A6-9933-E073265D7388}" type="pres">
      <dgm:prSet presAssocID="{66CF6EBD-2913-428A-91F1-BD4016231F5D}" presName="cycleMatrixDiagram" presStyleCnt="0">
        <dgm:presLayoutVars>
          <dgm:chMax val="1"/>
          <dgm:dir/>
          <dgm:animLvl val="lvl"/>
          <dgm:resizeHandles val="exact"/>
        </dgm:presLayoutVars>
      </dgm:prSet>
      <dgm:spPr/>
    </dgm:pt>
    <dgm:pt modelId="{6155B1AE-F61B-460B-A1F5-0994FF8D8B5F}" type="pres">
      <dgm:prSet presAssocID="{66CF6EBD-2913-428A-91F1-BD4016231F5D}" presName="children" presStyleCnt="0"/>
      <dgm:spPr/>
    </dgm:pt>
    <dgm:pt modelId="{30E7D670-9391-47EC-9189-155A95E07F66}" type="pres">
      <dgm:prSet presAssocID="{66CF6EBD-2913-428A-91F1-BD4016231F5D}" presName="child1group" presStyleCnt="0"/>
      <dgm:spPr/>
    </dgm:pt>
    <dgm:pt modelId="{9EBE02E9-A045-45DA-AD93-46B79E849E45}" type="pres">
      <dgm:prSet presAssocID="{66CF6EBD-2913-428A-91F1-BD4016231F5D}" presName="child1" presStyleLbl="bgAcc1" presStyleIdx="0" presStyleCnt="4" custScaleX="134423" custLinFactNeighborX="-16603"/>
      <dgm:spPr/>
    </dgm:pt>
    <dgm:pt modelId="{10A024C2-C05D-4F43-A688-B849DB0E4189}" type="pres">
      <dgm:prSet presAssocID="{66CF6EBD-2913-428A-91F1-BD4016231F5D}" presName="child1Text" presStyleLbl="bgAcc1" presStyleIdx="0" presStyleCnt="4">
        <dgm:presLayoutVars>
          <dgm:bulletEnabled val="1"/>
        </dgm:presLayoutVars>
      </dgm:prSet>
      <dgm:spPr/>
    </dgm:pt>
    <dgm:pt modelId="{E1413ED8-B304-4C10-8905-61D7A4DB49F2}" type="pres">
      <dgm:prSet presAssocID="{66CF6EBD-2913-428A-91F1-BD4016231F5D}" presName="child2group" presStyleCnt="0"/>
      <dgm:spPr/>
    </dgm:pt>
    <dgm:pt modelId="{BACC1E55-9ECC-4D1B-A89A-3E981271F698}" type="pres">
      <dgm:prSet presAssocID="{66CF6EBD-2913-428A-91F1-BD4016231F5D}" presName="child2" presStyleLbl="bgAcc1" presStyleIdx="1" presStyleCnt="4" custScaleX="119645" custLinFactNeighborX="40669" custLinFactNeighborY="4897"/>
      <dgm:spPr/>
    </dgm:pt>
    <dgm:pt modelId="{5001FB38-0098-4D4A-8733-59751BEB8541}" type="pres">
      <dgm:prSet presAssocID="{66CF6EBD-2913-428A-91F1-BD4016231F5D}" presName="child2Text" presStyleLbl="bgAcc1" presStyleIdx="1" presStyleCnt="4">
        <dgm:presLayoutVars>
          <dgm:bulletEnabled val="1"/>
        </dgm:presLayoutVars>
      </dgm:prSet>
      <dgm:spPr/>
    </dgm:pt>
    <dgm:pt modelId="{AB6C4336-F370-4582-BC7C-8BDB5D7436EE}" type="pres">
      <dgm:prSet presAssocID="{66CF6EBD-2913-428A-91F1-BD4016231F5D}" presName="child3group" presStyleCnt="0"/>
      <dgm:spPr/>
    </dgm:pt>
    <dgm:pt modelId="{99DB7A58-04D3-4CDB-841C-AD7E7B84CB1E}" type="pres">
      <dgm:prSet presAssocID="{66CF6EBD-2913-428A-91F1-BD4016231F5D}" presName="child3" presStyleLbl="bgAcc1" presStyleIdx="2" presStyleCnt="4" custScaleX="155788" custLinFactNeighborX="52042" custLinFactNeighborY="4123"/>
      <dgm:spPr/>
    </dgm:pt>
    <dgm:pt modelId="{C5BFD8F6-3F1F-46AF-B85E-A95CD0BEA3E3}" type="pres">
      <dgm:prSet presAssocID="{66CF6EBD-2913-428A-91F1-BD4016231F5D}" presName="child3Text" presStyleLbl="bgAcc1" presStyleIdx="2" presStyleCnt="4">
        <dgm:presLayoutVars>
          <dgm:bulletEnabled val="1"/>
        </dgm:presLayoutVars>
      </dgm:prSet>
      <dgm:spPr/>
    </dgm:pt>
    <dgm:pt modelId="{15D9F3CA-90B2-4224-A295-968A9541D2D2}" type="pres">
      <dgm:prSet presAssocID="{66CF6EBD-2913-428A-91F1-BD4016231F5D}" presName="child4group" presStyleCnt="0"/>
      <dgm:spPr/>
    </dgm:pt>
    <dgm:pt modelId="{63654A91-C53E-446D-88B3-4DF4D7F45087}" type="pres">
      <dgm:prSet presAssocID="{66CF6EBD-2913-428A-91F1-BD4016231F5D}" presName="child4" presStyleLbl="bgAcc1" presStyleIdx="3" presStyleCnt="4" custScaleX="136592" custLinFactNeighborX="-32274" custLinFactNeighborY="-623"/>
      <dgm:spPr/>
    </dgm:pt>
    <dgm:pt modelId="{E380ED4C-E029-43C7-87B0-7782243ED2ED}" type="pres">
      <dgm:prSet presAssocID="{66CF6EBD-2913-428A-91F1-BD4016231F5D}" presName="child4Text" presStyleLbl="bgAcc1" presStyleIdx="3" presStyleCnt="4">
        <dgm:presLayoutVars>
          <dgm:bulletEnabled val="1"/>
        </dgm:presLayoutVars>
      </dgm:prSet>
      <dgm:spPr/>
    </dgm:pt>
    <dgm:pt modelId="{AA6776E7-A259-4414-91F2-CD6FFC839FD9}" type="pres">
      <dgm:prSet presAssocID="{66CF6EBD-2913-428A-91F1-BD4016231F5D}" presName="childPlaceholder" presStyleCnt="0"/>
      <dgm:spPr/>
    </dgm:pt>
    <dgm:pt modelId="{A4D0E24C-AF36-4C12-92B6-25D0BD75B570}" type="pres">
      <dgm:prSet presAssocID="{66CF6EBD-2913-428A-91F1-BD4016231F5D}" presName="circle" presStyleCnt="0"/>
      <dgm:spPr/>
    </dgm:pt>
    <dgm:pt modelId="{9C121728-494F-4470-9439-53B0E6C0B24A}" type="pres">
      <dgm:prSet presAssocID="{66CF6EBD-2913-428A-91F1-BD4016231F5D}" presName="quadrant1" presStyleLbl="node1" presStyleIdx="0" presStyleCnt="4">
        <dgm:presLayoutVars>
          <dgm:chMax val="1"/>
          <dgm:bulletEnabled val="1"/>
        </dgm:presLayoutVars>
      </dgm:prSet>
      <dgm:spPr/>
    </dgm:pt>
    <dgm:pt modelId="{D2E69010-904C-4A52-920F-54050FF466DC}" type="pres">
      <dgm:prSet presAssocID="{66CF6EBD-2913-428A-91F1-BD4016231F5D}" presName="quadrant2" presStyleLbl="node1" presStyleIdx="1" presStyleCnt="4">
        <dgm:presLayoutVars>
          <dgm:chMax val="1"/>
          <dgm:bulletEnabled val="1"/>
        </dgm:presLayoutVars>
      </dgm:prSet>
      <dgm:spPr/>
    </dgm:pt>
    <dgm:pt modelId="{40BDD2A4-4A99-44AD-AB37-50C04BFC5C3B}" type="pres">
      <dgm:prSet presAssocID="{66CF6EBD-2913-428A-91F1-BD4016231F5D}" presName="quadrant3" presStyleLbl="node1" presStyleIdx="2" presStyleCnt="4" custScaleX="93957" custScaleY="93649">
        <dgm:presLayoutVars>
          <dgm:chMax val="1"/>
          <dgm:bulletEnabled val="1"/>
        </dgm:presLayoutVars>
      </dgm:prSet>
      <dgm:spPr/>
    </dgm:pt>
    <dgm:pt modelId="{544ED303-97D6-4EB2-B6BE-C9612ED7091C}" type="pres">
      <dgm:prSet presAssocID="{66CF6EBD-2913-428A-91F1-BD4016231F5D}" presName="quadrant4" presStyleLbl="node1" presStyleIdx="3" presStyleCnt="4">
        <dgm:presLayoutVars>
          <dgm:chMax val="1"/>
          <dgm:bulletEnabled val="1"/>
        </dgm:presLayoutVars>
      </dgm:prSet>
      <dgm:spPr/>
    </dgm:pt>
    <dgm:pt modelId="{EEC1F4EE-9720-40A3-9C82-B85E1BDB91F3}" type="pres">
      <dgm:prSet presAssocID="{66CF6EBD-2913-428A-91F1-BD4016231F5D}" presName="quadrantPlaceholder" presStyleCnt="0"/>
      <dgm:spPr/>
    </dgm:pt>
    <dgm:pt modelId="{24238730-4DEA-4157-927F-525A678AA8F3}" type="pres">
      <dgm:prSet presAssocID="{66CF6EBD-2913-428A-91F1-BD4016231F5D}" presName="center1" presStyleLbl="fgShp" presStyleIdx="0" presStyleCnt="2"/>
      <dgm:spPr/>
    </dgm:pt>
    <dgm:pt modelId="{6C7592ED-F6EA-43BF-83D8-901C1DD56AE3}" type="pres">
      <dgm:prSet presAssocID="{66CF6EBD-2913-428A-91F1-BD4016231F5D}" presName="center2" presStyleLbl="fgShp" presStyleIdx="1" presStyleCnt="2"/>
      <dgm:spPr/>
    </dgm:pt>
  </dgm:ptLst>
  <dgm:cxnLst>
    <dgm:cxn modelId="{AB953D05-A206-4299-873E-BA91EBA71BD5}" type="presOf" srcId="{3D6BEFC0-972B-4B88-BEC0-286BA05FB9C4}" destId="{40BDD2A4-4A99-44AD-AB37-50C04BFC5C3B}" srcOrd="0" destOrd="0" presId="urn:microsoft.com/office/officeart/2005/8/layout/cycle4"/>
    <dgm:cxn modelId="{6E6F4905-6786-464F-BCB5-EED2443CEF77}" type="presOf" srcId="{04C71A73-22DD-469B-B83E-4841824CEB14}" destId="{5001FB38-0098-4D4A-8733-59751BEB8541}" srcOrd="1" destOrd="0" presId="urn:microsoft.com/office/officeart/2005/8/layout/cycle4"/>
    <dgm:cxn modelId="{6FEA8607-C553-475F-A6BF-946AA8C82A1D}" type="presOf" srcId="{B4ABF4D5-ECFF-4CC4-9C7C-2CE94B1BBE29}" destId="{E380ED4C-E029-43C7-87B0-7782243ED2ED}" srcOrd="1" destOrd="1" presId="urn:microsoft.com/office/officeart/2005/8/layout/cycle4"/>
    <dgm:cxn modelId="{97994208-4FD1-4BD9-849D-91E1FBD9316B}" srcId="{66CF6EBD-2913-428A-91F1-BD4016231F5D}" destId="{B4AA83F9-5DFE-4349-BF4D-78E6B48A12C7}" srcOrd="1" destOrd="0" parTransId="{57886F7C-C142-40FE-99C5-D6BCDEE822AD}" sibTransId="{27DAABAC-1814-4985-9F77-040F41C79E8D}"/>
    <dgm:cxn modelId="{F9BD320F-1FD1-47FD-9835-9A71DF19A0DB}" srcId="{3D6BEFC0-972B-4B88-BEC0-286BA05FB9C4}" destId="{5D231799-93CE-4AE0-B152-22B5971BA152}" srcOrd="1" destOrd="0" parTransId="{F5CD694C-0197-47DD-A1CA-B450F8715404}" sibTransId="{8C3FB750-CAA8-4C9A-9D14-39D57679511D}"/>
    <dgm:cxn modelId="{622A430F-D20A-478A-AC94-4B235B1EE62D}" srcId="{66CF6EBD-2913-428A-91F1-BD4016231F5D}" destId="{7E0A7E75-CAD8-4621-B95C-1171A8A24284}" srcOrd="3" destOrd="0" parTransId="{DB78117E-6796-4B2B-AE04-2FF138EF14C9}" sibTransId="{984FD068-400A-45C7-BA63-BA5667D71E93}"/>
    <dgm:cxn modelId="{BCEC9C17-1E5B-42F8-B0CC-A606D00319E1}" srcId="{66CF6EBD-2913-428A-91F1-BD4016231F5D}" destId="{6A535825-BAD9-47A8-8AF1-26B7634A929A}" srcOrd="0" destOrd="0" parTransId="{3A9EFE1D-1E99-45C2-B630-9C2A9EED23CB}" sibTransId="{05F4043E-8956-444B-A6C0-E792742AAFFB}"/>
    <dgm:cxn modelId="{3AC3E219-759E-4DCB-8C53-FAA51B2A685C}" srcId="{B4AA83F9-5DFE-4349-BF4D-78E6B48A12C7}" destId="{0308F566-70DD-4BE7-94EE-7F4B72CBA21D}" srcOrd="1" destOrd="0" parTransId="{05C21347-2356-44E9-A8B2-4DFF23623477}" sibTransId="{476C3993-71AC-435E-BEAA-6855B866FD24}"/>
    <dgm:cxn modelId="{61B9A122-CF77-45FF-A573-F26E84BC457B}" type="presOf" srcId="{CE475944-0992-48F7-B4E2-7AA0DC71457B}" destId="{10A024C2-C05D-4F43-A688-B849DB0E4189}" srcOrd="1" destOrd="0" presId="urn:microsoft.com/office/officeart/2005/8/layout/cycle4"/>
    <dgm:cxn modelId="{BAD94F23-8416-4145-9E59-49977E5FF87B}" type="presOf" srcId="{9835FCA5-ECF6-456C-9F58-ECF554ECAA31}" destId="{9EBE02E9-A045-45DA-AD93-46B79E849E45}" srcOrd="0" destOrd="1" presId="urn:microsoft.com/office/officeart/2005/8/layout/cycle4"/>
    <dgm:cxn modelId="{46BA042B-E934-4C55-9181-5E92EEC5E70A}" type="presOf" srcId="{B4ABF4D5-ECFF-4CC4-9C7C-2CE94B1BBE29}" destId="{63654A91-C53E-446D-88B3-4DF4D7F45087}" srcOrd="0" destOrd="1" presId="urn:microsoft.com/office/officeart/2005/8/layout/cycle4"/>
    <dgm:cxn modelId="{C70A5C2D-093B-43B3-ABA4-B77B77AFCF01}" type="presOf" srcId="{CE475944-0992-48F7-B4E2-7AA0DC71457B}" destId="{9EBE02E9-A045-45DA-AD93-46B79E849E45}" srcOrd="0" destOrd="0" presId="urn:microsoft.com/office/officeart/2005/8/layout/cycle4"/>
    <dgm:cxn modelId="{D50B5736-BB19-4B55-AD64-5015F1B9C29B}" srcId="{7E0A7E75-CAD8-4621-B95C-1171A8A24284}" destId="{B4ABF4D5-ECFF-4CC4-9C7C-2CE94B1BBE29}" srcOrd="1" destOrd="0" parTransId="{BF9D6C21-738A-4C53-97C3-CC10126DBFFD}" sibTransId="{43295B87-D9EA-4D5A-A740-346B439A4F82}"/>
    <dgm:cxn modelId="{BAE7253F-5A99-4831-AA29-BD556BFC4811}" srcId="{7E0A7E75-CAD8-4621-B95C-1171A8A24284}" destId="{0C1EA09F-5436-4569-92F4-38593222B079}" srcOrd="2" destOrd="0" parTransId="{3F3885B2-10F6-40EF-B7D3-F286549DA7F3}" sibTransId="{7467C21B-3C8B-407B-AA55-890C619D65FF}"/>
    <dgm:cxn modelId="{18F78160-FFED-48D7-8B88-298EA444D281}" type="presOf" srcId="{0308F566-70DD-4BE7-94EE-7F4B72CBA21D}" destId="{BACC1E55-9ECC-4D1B-A89A-3E981271F698}" srcOrd="0" destOrd="1" presId="urn:microsoft.com/office/officeart/2005/8/layout/cycle4"/>
    <dgm:cxn modelId="{E655D462-88C6-46E4-8CD7-2B782009AECE}" type="presOf" srcId="{A32CC023-388E-45C9-844E-6BEEDB123DA5}" destId="{BACC1E55-9ECC-4D1B-A89A-3E981271F698}" srcOrd="0" destOrd="2" presId="urn:microsoft.com/office/officeart/2005/8/layout/cycle4"/>
    <dgm:cxn modelId="{43DB6343-1480-4FDB-86BA-0EC21130AAF7}" type="presOf" srcId="{F8F04C91-56B1-4845-A1EA-32D2352826F4}" destId="{C5BFD8F6-3F1F-46AF-B85E-A95CD0BEA3E3}" srcOrd="1" destOrd="2" presId="urn:microsoft.com/office/officeart/2005/8/layout/cycle4"/>
    <dgm:cxn modelId="{9C7C4064-7BA8-48CA-B96C-7F72030722C3}" srcId="{7E0A7E75-CAD8-4621-B95C-1171A8A24284}" destId="{6DCE3536-F4F8-4EBC-92C6-F5E3AD5EAFAC}" srcOrd="0" destOrd="0" parTransId="{7D3748D6-C678-47D7-A170-9FF782DB3EA4}" sibTransId="{30432135-F420-443B-9C7D-6445E6ABAA1F}"/>
    <dgm:cxn modelId="{C2135965-4C74-4675-8646-28C26FD74C8E}" type="presOf" srcId="{6B638BF6-359F-46B1-9C0E-A0B15628817D}" destId="{5001FB38-0098-4D4A-8733-59751BEB8541}" srcOrd="1" destOrd="3" presId="urn:microsoft.com/office/officeart/2005/8/layout/cycle4"/>
    <dgm:cxn modelId="{4F4B6555-3AD6-4663-9A68-3906956874DF}" srcId="{3D6BEFC0-972B-4B88-BEC0-286BA05FB9C4}" destId="{F8F04C91-56B1-4845-A1EA-32D2352826F4}" srcOrd="2" destOrd="0" parTransId="{B4B0187D-0BAE-4283-AC74-1BCFF1FBB70E}" sibTransId="{D4E8A07B-1D18-4F06-A11B-DC15C3CD0904}"/>
    <dgm:cxn modelId="{85A2A375-68CA-42F4-937F-7678CA02A051}" type="presOf" srcId="{6DCE3536-F4F8-4EBC-92C6-F5E3AD5EAFAC}" destId="{E380ED4C-E029-43C7-87B0-7782243ED2ED}" srcOrd="1" destOrd="0" presId="urn:microsoft.com/office/officeart/2005/8/layout/cycle4"/>
    <dgm:cxn modelId="{E248C755-7625-4823-B401-F0599544AD5B}" type="presOf" srcId="{C41615C2-56DE-4BA0-BD1A-634145EC4228}" destId="{9EBE02E9-A045-45DA-AD93-46B79E849E45}" srcOrd="0" destOrd="2" presId="urn:microsoft.com/office/officeart/2005/8/layout/cycle4"/>
    <dgm:cxn modelId="{C084B35A-51EA-4436-8CF3-7805C911450C}" type="presOf" srcId="{6B67E85A-40A8-478E-AB06-63BC88F312A3}" destId="{99DB7A58-04D3-4CDB-841C-AD7E7B84CB1E}" srcOrd="0" destOrd="0" presId="urn:microsoft.com/office/officeart/2005/8/layout/cycle4"/>
    <dgm:cxn modelId="{D35A7C7E-07A8-4A5D-938C-6DA977E37355}" srcId="{B4AA83F9-5DFE-4349-BF4D-78E6B48A12C7}" destId="{04C71A73-22DD-469B-B83E-4841824CEB14}" srcOrd="0" destOrd="0" parTransId="{B1E59ABE-843F-4FDD-926D-8476D18B4355}" sibTransId="{640536D5-0226-4476-979C-1287F02D5DAB}"/>
    <dgm:cxn modelId="{2A47BB82-FDBE-4087-8C63-43867242AA49}" type="presOf" srcId="{0C1EA09F-5436-4569-92F4-38593222B079}" destId="{E380ED4C-E029-43C7-87B0-7782243ED2ED}" srcOrd="1" destOrd="2" presId="urn:microsoft.com/office/officeart/2005/8/layout/cycle4"/>
    <dgm:cxn modelId="{437C2897-DAC3-4D24-B54E-CF7F84151A62}" srcId="{B4AA83F9-5DFE-4349-BF4D-78E6B48A12C7}" destId="{6B638BF6-359F-46B1-9C0E-A0B15628817D}" srcOrd="3" destOrd="0" parTransId="{3DF29E47-A8D9-47E6-B9BE-A2684F8BE2D1}" sibTransId="{C297F064-AFD6-48BC-B8E3-F0C4FADAE3C2}"/>
    <dgm:cxn modelId="{F93104A5-4FE8-4F2D-AC82-465F665606BA}" type="presOf" srcId="{9835FCA5-ECF6-456C-9F58-ECF554ECAA31}" destId="{10A024C2-C05D-4F43-A688-B849DB0E4189}" srcOrd="1" destOrd="1" presId="urn:microsoft.com/office/officeart/2005/8/layout/cycle4"/>
    <dgm:cxn modelId="{8D7CC0A6-EB54-4AD0-892E-E515F23284C8}" srcId="{6A535825-BAD9-47A8-8AF1-26B7634A929A}" destId="{9835FCA5-ECF6-456C-9F58-ECF554ECAA31}" srcOrd="1" destOrd="0" parTransId="{04A8C331-B1CC-4A2F-BF98-33792DA5B6C6}" sibTransId="{7A8765B0-D185-4BBE-90BA-6A0031EE1537}"/>
    <dgm:cxn modelId="{37C181A7-A11C-4562-9881-CA322D7F5F5E}" type="presOf" srcId="{66CF6EBD-2913-428A-91F1-BD4016231F5D}" destId="{18736C61-9C91-40A6-9933-E073265D7388}" srcOrd="0" destOrd="0" presId="urn:microsoft.com/office/officeart/2005/8/layout/cycle4"/>
    <dgm:cxn modelId="{1D6BC5A8-74E0-4620-802F-40918AF30944}" type="presOf" srcId="{0C1EA09F-5436-4569-92F4-38593222B079}" destId="{63654A91-C53E-446D-88B3-4DF4D7F45087}" srcOrd="0" destOrd="2" presId="urn:microsoft.com/office/officeart/2005/8/layout/cycle4"/>
    <dgm:cxn modelId="{5DE030AA-E178-4056-B1A4-F0297602C522}" srcId="{3D6BEFC0-972B-4B88-BEC0-286BA05FB9C4}" destId="{6B67E85A-40A8-478E-AB06-63BC88F312A3}" srcOrd="0" destOrd="0" parTransId="{6A42EF73-A60A-41FD-B633-03BD3A844072}" sibTransId="{6DC1F9EB-BD17-4DFC-A6AD-596B6A9A65D3}"/>
    <dgm:cxn modelId="{BEC357BF-4E9D-47EC-8178-BF0FFD3B510C}" type="presOf" srcId="{F8F04C91-56B1-4845-A1EA-32D2352826F4}" destId="{99DB7A58-04D3-4CDB-841C-AD7E7B84CB1E}" srcOrd="0" destOrd="2" presId="urn:microsoft.com/office/officeart/2005/8/layout/cycle4"/>
    <dgm:cxn modelId="{2B5E0CC4-5C44-46C3-B6EB-96FC61A1CEB2}" type="presOf" srcId="{04C71A73-22DD-469B-B83E-4841824CEB14}" destId="{BACC1E55-9ECC-4D1B-A89A-3E981271F698}" srcOrd="0" destOrd="0" presId="urn:microsoft.com/office/officeart/2005/8/layout/cycle4"/>
    <dgm:cxn modelId="{5F0C75CE-47A9-4573-98BC-45597800BB6E}" srcId="{66CF6EBD-2913-428A-91F1-BD4016231F5D}" destId="{3D6BEFC0-972B-4B88-BEC0-286BA05FB9C4}" srcOrd="2" destOrd="0" parTransId="{05B4778D-1DB9-4F6D-80B3-D6F9F5847ED5}" sibTransId="{33857873-E466-4255-B1EA-297F8ABE1AC9}"/>
    <dgm:cxn modelId="{AF6296CE-D702-4664-9A2D-7B8B3F6BE46D}" type="presOf" srcId="{5D231799-93CE-4AE0-B152-22B5971BA152}" destId="{99DB7A58-04D3-4CDB-841C-AD7E7B84CB1E}" srcOrd="0" destOrd="1" presId="urn:microsoft.com/office/officeart/2005/8/layout/cycle4"/>
    <dgm:cxn modelId="{0B3E5BD3-A374-4CFB-A543-A08208CB091C}" type="presOf" srcId="{6B638BF6-359F-46B1-9C0E-A0B15628817D}" destId="{BACC1E55-9ECC-4D1B-A89A-3E981271F698}" srcOrd="0" destOrd="3" presId="urn:microsoft.com/office/officeart/2005/8/layout/cycle4"/>
    <dgm:cxn modelId="{6DDE6BD8-D8EF-47B7-BCCA-E959374C5D3D}" type="presOf" srcId="{6A535825-BAD9-47A8-8AF1-26B7634A929A}" destId="{9C121728-494F-4470-9439-53B0E6C0B24A}" srcOrd="0" destOrd="0" presId="urn:microsoft.com/office/officeart/2005/8/layout/cycle4"/>
    <dgm:cxn modelId="{BD16CAD8-E4D1-4C8A-AA43-262D56B190CD}" srcId="{6A535825-BAD9-47A8-8AF1-26B7634A929A}" destId="{CE475944-0992-48F7-B4E2-7AA0DC71457B}" srcOrd="0" destOrd="0" parTransId="{0706CB63-3E42-425C-80B4-9E32E3D06B53}" sibTransId="{FA5D4342-2895-4D63-B2AB-71B026E264BB}"/>
    <dgm:cxn modelId="{1F0946E3-8E03-4EE3-8C51-5B51D12E2EE4}" srcId="{6A535825-BAD9-47A8-8AF1-26B7634A929A}" destId="{C41615C2-56DE-4BA0-BD1A-634145EC4228}" srcOrd="2" destOrd="0" parTransId="{11167977-023B-45F9-A66B-240E7A4EAFD4}" sibTransId="{6C1ED6FC-7C36-491F-94B3-BBAEEA0076FD}"/>
    <dgm:cxn modelId="{3C59F9E3-75C2-4A0A-B421-5E827DCBA192}" type="presOf" srcId="{A32CC023-388E-45C9-844E-6BEEDB123DA5}" destId="{5001FB38-0098-4D4A-8733-59751BEB8541}" srcOrd="1" destOrd="2" presId="urn:microsoft.com/office/officeart/2005/8/layout/cycle4"/>
    <dgm:cxn modelId="{329F84E6-BF6B-40F8-BA0F-6319CC52EEFF}" type="presOf" srcId="{6B67E85A-40A8-478E-AB06-63BC88F312A3}" destId="{C5BFD8F6-3F1F-46AF-B85E-A95CD0BEA3E3}" srcOrd="1" destOrd="0" presId="urn:microsoft.com/office/officeart/2005/8/layout/cycle4"/>
    <dgm:cxn modelId="{3BD697E7-EE13-432F-8C26-58970C10F6F7}" type="presOf" srcId="{C41615C2-56DE-4BA0-BD1A-634145EC4228}" destId="{10A024C2-C05D-4F43-A688-B849DB0E4189}" srcOrd="1" destOrd="2" presId="urn:microsoft.com/office/officeart/2005/8/layout/cycle4"/>
    <dgm:cxn modelId="{49DE63EA-9F1A-4967-9BFD-261BAE37DA7F}" type="presOf" srcId="{0308F566-70DD-4BE7-94EE-7F4B72CBA21D}" destId="{5001FB38-0098-4D4A-8733-59751BEB8541}" srcOrd="1" destOrd="1" presId="urn:microsoft.com/office/officeart/2005/8/layout/cycle4"/>
    <dgm:cxn modelId="{3605B1F5-438C-4DBA-A7AF-BDFD914C20E1}" type="presOf" srcId="{6DCE3536-F4F8-4EBC-92C6-F5E3AD5EAFAC}" destId="{63654A91-C53E-446D-88B3-4DF4D7F45087}" srcOrd="0" destOrd="0" presId="urn:microsoft.com/office/officeart/2005/8/layout/cycle4"/>
    <dgm:cxn modelId="{B29726F6-789C-44AE-8407-2C45E0A42345}" type="presOf" srcId="{5D231799-93CE-4AE0-B152-22B5971BA152}" destId="{C5BFD8F6-3F1F-46AF-B85E-A95CD0BEA3E3}" srcOrd="1" destOrd="1" presId="urn:microsoft.com/office/officeart/2005/8/layout/cycle4"/>
    <dgm:cxn modelId="{CF9D43F6-AEA7-4A9D-903A-B65814D1F65E}" type="presOf" srcId="{B4AA83F9-5DFE-4349-BF4D-78E6B48A12C7}" destId="{D2E69010-904C-4A52-920F-54050FF466DC}" srcOrd="0" destOrd="0" presId="urn:microsoft.com/office/officeart/2005/8/layout/cycle4"/>
    <dgm:cxn modelId="{397F8AF6-1F1E-4AF6-8BA8-9B75162EE5F5}" type="presOf" srcId="{7E0A7E75-CAD8-4621-B95C-1171A8A24284}" destId="{544ED303-97D6-4EB2-B6BE-C9612ED7091C}" srcOrd="0" destOrd="0" presId="urn:microsoft.com/office/officeart/2005/8/layout/cycle4"/>
    <dgm:cxn modelId="{7AF60FFA-E904-4835-A39B-E0DED4C3A365}" srcId="{B4AA83F9-5DFE-4349-BF4D-78E6B48A12C7}" destId="{A32CC023-388E-45C9-844E-6BEEDB123DA5}" srcOrd="2" destOrd="0" parTransId="{3DCCD1C7-B156-4E28-A47D-784C3AD9993D}" sibTransId="{D3D3C56E-E034-4205-AB6D-DB0A62AA458D}"/>
    <dgm:cxn modelId="{C2965AEE-0A18-4275-9F00-EBBF8E2F1348}" type="presParOf" srcId="{18736C61-9C91-40A6-9933-E073265D7388}" destId="{6155B1AE-F61B-460B-A1F5-0994FF8D8B5F}" srcOrd="0" destOrd="0" presId="urn:microsoft.com/office/officeart/2005/8/layout/cycle4"/>
    <dgm:cxn modelId="{06692FB7-CF6B-4AB3-BA7C-C6EFFBE80512}" type="presParOf" srcId="{6155B1AE-F61B-460B-A1F5-0994FF8D8B5F}" destId="{30E7D670-9391-47EC-9189-155A95E07F66}" srcOrd="0" destOrd="0" presId="urn:microsoft.com/office/officeart/2005/8/layout/cycle4"/>
    <dgm:cxn modelId="{A7409A47-E943-4A88-9D90-A988A85A2E38}" type="presParOf" srcId="{30E7D670-9391-47EC-9189-155A95E07F66}" destId="{9EBE02E9-A045-45DA-AD93-46B79E849E45}" srcOrd="0" destOrd="0" presId="urn:microsoft.com/office/officeart/2005/8/layout/cycle4"/>
    <dgm:cxn modelId="{67D5258C-74F0-49AC-99C8-34682D48B00F}" type="presParOf" srcId="{30E7D670-9391-47EC-9189-155A95E07F66}" destId="{10A024C2-C05D-4F43-A688-B849DB0E4189}" srcOrd="1" destOrd="0" presId="urn:microsoft.com/office/officeart/2005/8/layout/cycle4"/>
    <dgm:cxn modelId="{AB87C9B7-C92A-4D35-83D4-CE215EC17623}" type="presParOf" srcId="{6155B1AE-F61B-460B-A1F5-0994FF8D8B5F}" destId="{E1413ED8-B304-4C10-8905-61D7A4DB49F2}" srcOrd="1" destOrd="0" presId="urn:microsoft.com/office/officeart/2005/8/layout/cycle4"/>
    <dgm:cxn modelId="{09F58B68-0FAE-4124-B960-92D44FF697FB}" type="presParOf" srcId="{E1413ED8-B304-4C10-8905-61D7A4DB49F2}" destId="{BACC1E55-9ECC-4D1B-A89A-3E981271F698}" srcOrd="0" destOrd="0" presId="urn:microsoft.com/office/officeart/2005/8/layout/cycle4"/>
    <dgm:cxn modelId="{93995618-980C-49EB-AF85-D5950C200693}" type="presParOf" srcId="{E1413ED8-B304-4C10-8905-61D7A4DB49F2}" destId="{5001FB38-0098-4D4A-8733-59751BEB8541}" srcOrd="1" destOrd="0" presId="urn:microsoft.com/office/officeart/2005/8/layout/cycle4"/>
    <dgm:cxn modelId="{062A465F-8D7C-4706-81C5-1F154ECA2BA6}" type="presParOf" srcId="{6155B1AE-F61B-460B-A1F5-0994FF8D8B5F}" destId="{AB6C4336-F370-4582-BC7C-8BDB5D7436EE}" srcOrd="2" destOrd="0" presId="urn:microsoft.com/office/officeart/2005/8/layout/cycle4"/>
    <dgm:cxn modelId="{84C4A6E4-796C-4418-8641-02A35845DDAE}" type="presParOf" srcId="{AB6C4336-F370-4582-BC7C-8BDB5D7436EE}" destId="{99DB7A58-04D3-4CDB-841C-AD7E7B84CB1E}" srcOrd="0" destOrd="0" presId="urn:microsoft.com/office/officeart/2005/8/layout/cycle4"/>
    <dgm:cxn modelId="{9DE0E293-308A-46C5-92E6-89419BA2CE61}" type="presParOf" srcId="{AB6C4336-F370-4582-BC7C-8BDB5D7436EE}" destId="{C5BFD8F6-3F1F-46AF-B85E-A95CD0BEA3E3}" srcOrd="1" destOrd="0" presId="urn:microsoft.com/office/officeart/2005/8/layout/cycle4"/>
    <dgm:cxn modelId="{736531AF-3664-4DF1-80DA-8D6AC86C8082}" type="presParOf" srcId="{6155B1AE-F61B-460B-A1F5-0994FF8D8B5F}" destId="{15D9F3CA-90B2-4224-A295-968A9541D2D2}" srcOrd="3" destOrd="0" presId="urn:microsoft.com/office/officeart/2005/8/layout/cycle4"/>
    <dgm:cxn modelId="{C01884BC-DC1F-439F-8D81-6E095C3FEDDF}" type="presParOf" srcId="{15D9F3CA-90B2-4224-A295-968A9541D2D2}" destId="{63654A91-C53E-446D-88B3-4DF4D7F45087}" srcOrd="0" destOrd="0" presId="urn:microsoft.com/office/officeart/2005/8/layout/cycle4"/>
    <dgm:cxn modelId="{6148550C-BEF6-4725-B8D2-3ADED7E73A21}" type="presParOf" srcId="{15D9F3CA-90B2-4224-A295-968A9541D2D2}" destId="{E380ED4C-E029-43C7-87B0-7782243ED2ED}" srcOrd="1" destOrd="0" presId="urn:microsoft.com/office/officeart/2005/8/layout/cycle4"/>
    <dgm:cxn modelId="{36237470-D2BF-430C-A526-DF77D307298C}" type="presParOf" srcId="{6155B1AE-F61B-460B-A1F5-0994FF8D8B5F}" destId="{AA6776E7-A259-4414-91F2-CD6FFC839FD9}" srcOrd="4" destOrd="0" presId="urn:microsoft.com/office/officeart/2005/8/layout/cycle4"/>
    <dgm:cxn modelId="{9C939D21-EEBD-4391-8A2B-8D185E361F13}" type="presParOf" srcId="{18736C61-9C91-40A6-9933-E073265D7388}" destId="{A4D0E24C-AF36-4C12-92B6-25D0BD75B570}" srcOrd="1" destOrd="0" presId="urn:microsoft.com/office/officeart/2005/8/layout/cycle4"/>
    <dgm:cxn modelId="{57DA81B6-B26E-4638-B6B2-3D63F5264434}" type="presParOf" srcId="{A4D0E24C-AF36-4C12-92B6-25D0BD75B570}" destId="{9C121728-494F-4470-9439-53B0E6C0B24A}" srcOrd="0" destOrd="0" presId="urn:microsoft.com/office/officeart/2005/8/layout/cycle4"/>
    <dgm:cxn modelId="{351C152A-B0A8-4EED-94F5-B3A4BB6B807A}" type="presParOf" srcId="{A4D0E24C-AF36-4C12-92B6-25D0BD75B570}" destId="{D2E69010-904C-4A52-920F-54050FF466DC}" srcOrd="1" destOrd="0" presId="urn:microsoft.com/office/officeart/2005/8/layout/cycle4"/>
    <dgm:cxn modelId="{D0FCCBF6-7721-4CF9-9CBE-9673702D4834}" type="presParOf" srcId="{A4D0E24C-AF36-4C12-92B6-25D0BD75B570}" destId="{40BDD2A4-4A99-44AD-AB37-50C04BFC5C3B}" srcOrd="2" destOrd="0" presId="urn:microsoft.com/office/officeart/2005/8/layout/cycle4"/>
    <dgm:cxn modelId="{536105BA-249F-482D-8A2E-EC7DD0F22882}" type="presParOf" srcId="{A4D0E24C-AF36-4C12-92B6-25D0BD75B570}" destId="{544ED303-97D6-4EB2-B6BE-C9612ED7091C}" srcOrd="3" destOrd="0" presId="urn:microsoft.com/office/officeart/2005/8/layout/cycle4"/>
    <dgm:cxn modelId="{889EB6F5-073A-4F0E-90C4-51B8314B3A75}" type="presParOf" srcId="{A4D0E24C-AF36-4C12-92B6-25D0BD75B570}" destId="{EEC1F4EE-9720-40A3-9C82-B85E1BDB91F3}" srcOrd="4" destOrd="0" presId="urn:microsoft.com/office/officeart/2005/8/layout/cycle4"/>
    <dgm:cxn modelId="{833111BD-B939-4200-B1B2-D415ECFC8D9D}" type="presParOf" srcId="{18736C61-9C91-40A6-9933-E073265D7388}" destId="{24238730-4DEA-4157-927F-525A678AA8F3}" srcOrd="2" destOrd="0" presId="urn:microsoft.com/office/officeart/2005/8/layout/cycle4"/>
    <dgm:cxn modelId="{72E25396-5C03-4DB5-8965-1268368201A6}" type="presParOf" srcId="{18736C61-9C91-40A6-9933-E073265D7388}" destId="{6C7592ED-F6EA-43BF-83D8-901C1DD56AE3}"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698ACF-94BF-4209-8686-EFAB8743E1C3}"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51E44241-F80C-462D-BEA4-5FC1BB12403D}">
      <dgm:prSet/>
      <dgm:spPr/>
      <dgm:t>
        <a:bodyPr/>
        <a:lstStyle/>
        <a:p>
          <a:r>
            <a:rPr lang="en-US" i="0" dirty="0"/>
            <a:t>An income statement represents all the cashflow through our business in each monthly. Customers or clients are purchasing your products or services, and money is flowing in.</a:t>
          </a:r>
          <a:endParaRPr lang="en-US" dirty="0"/>
        </a:p>
      </dgm:t>
    </dgm:pt>
    <dgm:pt modelId="{6D920A16-3D4A-495B-9059-17954BDAF174}" type="parTrans" cxnId="{C01A4E7F-FFB7-4868-ADFC-F8476E7BA489}">
      <dgm:prSet/>
      <dgm:spPr/>
      <dgm:t>
        <a:bodyPr/>
        <a:lstStyle/>
        <a:p>
          <a:endParaRPr lang="en-US"/>
        </a:p>
      </dgm:t>
    </dgm:pt>
    <dgm:pt modelId="{5CE58CDC-FC3A-4939-8CB9-89ADF7B5B0DE}" type="sibTrans" cxnId="{C01A4E7F-FFB7-4868-ADFC-F8476E7BA489}">
      <dgm:prSet/>
      <dgm:spPr/>
      <dgm:t>
        <a:bodyPr/>
        <a:lstStyle/>
        <a:p>
          <a:endParaRPr lang="en-US"/>
        </a:p>
      </dgm:t>
    </dgm:pt>
    <dgm:pt modelId="{6BAB3468-33C2-477B-8A3A-13ED277A2235}">
      <dgm:prSet/>
      <dgm:spPr/>
      <dgm:t>
        <a:bodyPr/>
        <a:lstStyle/>
        <a:p>
          <a:r>
            <a:rPr lang="en-US" i="0" dirty="0"/>
            <a:t>When customers fail to make payments at the time of purchase, they receive a portion of your revenue as accounts receivables.</a:t>
          </a:r>
          <a:endParaRPr lang="en-US" dirty="0"/>
        </a:p>
      </dgm:t>
    </dgm:pt>
    <dgm:pt modelId="{EA1EF769-DC61-4407-9E8B-49535F66F4E2}" type="parTrans" cxnId="{30620C5A-D23F-4057-AAEB-21024D2FBEA4}">
      <dgm:prSet/>
      <dgm:spPr/>
      <dgm:t>
        <a:bodyPr/>
        <a:lstStyle/>
        <a:p>
          <a:endParaRPr lang="en-US"/>
        </a:p>
      </dgm:t>
    </dgm:pt>
    <dgm:pt modelId="{DF29D2A2-7A59-4F05-8ACC-7FB2F47601DC}" type="sibTrans" cxnId="{30620C5A-D23F-4057-AAEB-21024D2FBEA4}">
      <dgm:prSet/>
      <dgm:spPr/>
      <dgm:t>
        <a:bodyPr/>
        <a:lstStyle/>
        <a:p>
          <a:endParaRPr lang="en-US"/>
        </a:p>
      </dgm:t>
    </dgm:pt>
    <dgm:pt modelId="{9AF633F0-953B-4150-A685-F8B0980BF74E}">
      <dgm:prSet/>
      <dgm:spPr/>
      <dgm:t>
        <a:bodyPr/>
        <a:lstStyle/>
        <a:p>
          <a:r>
            <a:rPr lang="en-US" i="0" dirty="0"/>
            <a:t>Be careful not to forget any expenses!</a:t>
          </a:r>
          <a:endParaRPr lang="en-US" dirty="0"/>
        </a:p>
      </dgm:t>
    </dgm:pt>
    <dgm:pt modelId="{1DCC68ED-C789-41A6-9A96-8FA38C1B381F}" type="parTrans" cxnId="{2E3FCB18-FFFD-4D47-843B-9E4559976A87}">
      <dgm:prSet/>
      <dgm:spPr/>
      <dgm:t>
        <a:bodyPr/>
        <a:lstStyle/>
        <a:p>
          <a:endParaRPr lang="en-US"/>
        </a:p>
      </dgm:t>
    </dgm:pt>
    <dgm:pt modelId="{4929CDB9-9834-4F89-BB9C-63A24B706617}" type="sibTrans" cxnId="{2E3FCB18-FFFD-4D47-843B-9E4559976A87}">
      <dgm:prSet/>
      <dgm:spPr/>
      <dgm:t>
        <a:bodyPr/>
        <a:lstStyle/>
        <a:p>
          <a:endParaRPr lang="en-US"/>
        </a:p>
      </dgm:t>
    </dgm:pt>
    <dgm:pt modelId="{C5B494F2-A877-41B9-98F2-302DA5D7B8F5}">
      <dgm:prSet/>
      <dgm:spPr/>
      <dgm:t>
        <a:bodyPr/>
        <a:lstStyle/>
        <a:p>
          <a:r>
            <a:rPr lang="en-US" i="0" dirty="0"/>
            <a:t>Reduced fixed costs!</a:t>
          </a:r>
          <a:endParaRPr lang="en-US" dirty="0"/>
        </a:p>
      </dgm:t>
    </dgm:pt>
    <dgm:pt modelId="{E34A69A4-464C-42A9-897A-C1A57243B66F}" type="parTrans" cxnId="{1640CAF0-6D2C-45EB-99CF-F808332A2EAE}">
      <dgm:prSet/>
      <dgm:spPr/>
      <dgm:t>
        <a:bodyPr/>
        <a:lstStyle/>
        <a:p>
          <a:endParaRPr lang="en-US"/>
        </a:p>
      </dgm:t>
    </dgm:pt>
    <dgm:pt modelId="{B9325276-4085-4576-952F-EACE03F71269}" type="sibTrans" cxnId="{1640CAF0-6D2C-45EB-99CF-F808332A2EAE}">
      <dgm:prSet/>
      <dgm:spPr/>
      <dgm:t>
        <a:bodyPr/>
        <a:lstStyle/>
        <a:p>
          <a:endParaRPr lang="en-US"/>
        </a:p>
      </dgm:t>
    </dgm:pt>
    <dgm:pt modelId="{0B9DB504-E552-4476-AB4C-535753FFE25E}">
      <dgm:prSet/>
      <dgm:spPr/>
      <dgm:t>
        <a:bodyPr/>
        <a:lstStyle/>
        <a:p>
          <a:r>
            <a:rPr lang="en-US" i="0"/>
            <a:t>You should raise your prices.</a:t>
          </a:r>
          <a:endParaRPr lang="en-US"/>
        </a:p>
      </dgm:t>
    </dgm:pt>
    <dgm:pt modelId="{763EB5E7-FC0F-436C-B4C0-5F5AD4F7E343}" type="parTrans" cxnId="{E2B2121E-412D-4717-9E09-001C32D52C2C}">
      <dgm:prSet/>
      <dgm:spPr/>
      <dgm:t>
        <a:bodyPr/>
        <a:lstStyle/>
        <a:p>
          <a:endParaRPr lang="en-US"/>
        </a:p>
      </dgm:t>
    </dgm:pt>
    <dgm:pt modelId="{6877646F-9B08-4BFF-8CF0-A4D9B952DBD0}" type="sibTrans" cxnId="{E2B2121E-412D-4717-9E09-001C32D52C2C}">
      <dgm:prSet/>
      <dgm:spPr/>
      <dgm:t>
        <a:bodyPr/>
        <a:lstStyle/>
        <a:p>
          <a:endParaRPr lang="en-US"/>
        </a:p>
      </dgm:t>
    </dgm:pt>
    <dgm:pt modelId="{3CA9C78F-F3EF-4F17-B16C-A35F7231F395}">
      <dgm:prSet/>
      <dgm:spPr/>
      <dgm:t>
        <a:bodyPr/>
        <a:lstStyle/>
        <a:p>
          <a:r>
            <a:rPr lang="en-US" i="0" dirty="0"/>
            <a:t>Break even point= </a:t>
          </a:r>
          <a:r>
            <a:rPr lang="en-US" dirty="0"/>
            <a:t>A </a:t>
          </a:r>
          <a:r>
            <a:rPr lang="en-US"/>
            <a:t>x C/B</a:t>
          </a:r>
          <a:r>
            <a:rPr lang="en-US" i="0"/>
            <a:t> =( £70,238 x 32,338</a:t>
          </a:r>
          <a:r>
            <a:rPr lang="en-US" i="0" dirty="0"/>
            <a:t>/ </a:t>
          </a:r>
          <a:r>
            <a:rPr lang="en-US" i="0"/>
            <a:t>£109,489 ) </a:t>
          </a:r>
          <a:r>
            <a:rPr lang="en-US" i="0" dirty="0"/>
            <a:t>= £20.745</a:t>
          </a:r>
          <a:endParaRPr lang="en-US" dirty="0"/>
        </a:p>
      </dgm:t>
    </dgm:pt>
    <dgm:pt modelId="{8FBE3190-AC9D-4D66-AA2B-72D40C79DB41}" type="parTrans" cxnId="{F4165963-6F57-4525-A009-AF783FF3F367}">
      <dgm:prSet/>
      <dgm:spPr/>
      <dgm:t>
        <a:bodyPr/>
        <a:lstStyle/>
        <a:p>
          <a:endParaRPr lang="en-GB"/>
        </a:p>
      </dgm:t>
    </dgm:pt>
    <dgm:pt modelId="{9CE9534A-C50F-43A1-924C-F65E291F82A2}" type="sibTrans" cxnId="{F4165963-6F57-4525-A009-AF783FF3F367}">
      <dgm:prSet/>
      <dgm:spPr/>
      <dgm:t>
        <a:bodyPr/>
        <a:lstStyle/>
        <a:p>
          <a:endParaRPr lang="en-GB"/>
        </a:p>
      </dgm:t>
    </dgm:pt>
    <dgm:pt modelId="{A35CA765-A13A-4276-891C-F3075019E613}" type="pres">
      <dgm:prSet presAssocID="{7D698ACF-94BF-4209-8686-EFAB8743E1C3}" presName="linear" presStyleCnt="0">
        <dgm:presLayoutVars>
          <dgm:animLvl val="lvl"/>
          <dgm:resizeHandles val="exact"/>
        </dgm:presLayoutVars>
      </dgm:prSet>
      <dgm:spPr/>
    </dgm:pt>
    <dgm:pt modelId="{7308B5B9-6A5F-4E73-BEA5-39D1B2465FCC}" type="pres">
      <dgm:prSet presAssocID="{51E44241-F80C-462D-BEA4-5FC1BB12403D}" presName="parentText" presStyleLbl="node1" presStyleIdx="0" presStyleCnt="6">
        <dgm:presLayoutVars>
          <dgm:chMax val="0"/>
          <dgm:bulletEnabled val="1"/>
        </dgm:presLayoutVars>
      </dgm:prSet>
      <dgm:spPr/>
    </dgm:pt>
    <dgm:pt modelId="{FC5CF33F-A214-47C2-A015-CD080F9585EF}" type="pres">
      <dgm:prSet presAssocID="{5CE58CDC-FC3A-4939-8CB9-89ADF7B5B0DE}" presName="spacer" presStyleCnt="0"/>
      <dgm:spPr/>
    </dgm:pt>
    <dgm:pt modelId="{D80531E6-3A48-4A45-88C9-93E9903E43B4}" type="pres">
      <dgm:prSet presAssocID="{6BAB3468-33C2-477B-8A3A-13ED277A2235}" presName="parentText" presStyleLbl="node1" presStyleIdx="1" presStyleCnt="6">
        <dgm:presLayoutVars>
          <dgm:chMax val="0"/>
          <dgm:bulletEnabled val="1"/>
        </dgm:presLayoutVars>
      </dgm:prSet>
      <dgm:spPr/>
    </dgm:pt>
    <dgm:pt modelId="{C72D5791-487E-43D3-AB61-30B508F581A0}" type="pres">
      <dgm:prSet presAssocID="{DF29D2A2-7A59-4F05-8ACC-7FB2F47601DC}" presName="spacer" presStyleCnt="0"/>
      <dgm:spPr/>
    </dgm:pt>
    <dgm:pt modelId="{E0BC648B-003D-45E3-9F81-74642FC5E3BA}" type="pres">
      <dgm:prSet presAssocID="{3CA9C78F-F3EF-4F17-B16C-A35F7231F395}" presName="parentText" presStyleLbl="node1" presStyleIdx="2" presStyleCnt="6">
        <dgm:presLayoutVars>
          <dgm:chMax val="0"/>
          <dgm:bulletEnabled val="1"/>
        </dgm:presLayoutVars>
      </dgm:prSet>
      <dgm:spPr/>
    </dgm:pt>
    <dgm:pt modelId="{B4560400-FCD6-4B2F-A313-F222000C6F5A}" type="pres">
      <dgm:prSet presAssocID="{9CE9534A-C50F-43A1-924C-F65E291F82A2}" presName="spacer" presStyleCnt="0"/>
      <dgm:spPr/>
    </dgm:pt>
    <dgm:pt modelId="{6C57B933-5CE6-4A1B-AE88-AEAA79D54ADD}" type="pres">
      <dgm:prSet presAssocID="{9AF633F0-953B-4150-A685-F8B0980BF74E}" presName="parentText" presStyleLbl="node1" presStyleIdx="3" presStyleCnt="6">
        <dgm:presLayoutVars>
          <dgm:chMax val="0"/>
          <dgm:bulletEnabled val="1"/>
        </dgm:presLayoutVars>
      </dgm:prSet>
      <dgm:spPr/>
    </dgm:pt>
    <dgm:pt modelId="{12030CFE-5049-498A-9F9C-288DCFD45435}" type="pres">
      <dgm:prSet presAssocID="{4929CDB9-9834-4F89-BB9C-63A24B706617}" presName="spacer" presStyleCnt="0"/>
      <dgm:spPr/>
    </dgm:pt>
    <dgm:pt modelId="{CA62539D-537A-4168-98B1-3A5874D12EA9}" type="pres">
      <dgm:prSet presAssocID="{C5B494F2-A877-41B9-98F2-302DA5D7B8F5}" presName="parentText" presStyleLbl="node1" presStyleIdx="4" presStyleCnt="6">
        <dgm:presLayoutVars>
          <dgm:chMax val="0"/>
          <dgm:bulletEnabled val="1"/>
        </dgm:presLayoutVars>
      </dgm:prSet>
      <dgm:spPr/>
    </dgm:pt>
    <dgm:pt modelId="{56A0419D-2EDA-48B5-B7B3-6434A844DD14}" type="pres">
      <dgm:prSet presAssocID="{B9325276-4085-4576-952F-EACE03F71269}" presName="spacer" presStyleCnt="0"/>
      <dgm:spPr/>
    </dgm:pt>
    <dgm:pt modelId="{1E9994D5-2332-4849-9794-919D92B82633}" type="pres">
      <dgm:prSet presAssocID="{0B9DB504-E552-4476-AB4C-535753FFE25E}" presName="parentText" presStyleLbl="node1" presStyleIdx="5" presStyleCnt="6">
        <dgm:presLayoutVars>
          <dgm:chMax val="0"/>
          <dgm:bulletEnabled val="1"/>
        </dgm:presLayoutVars>
      </dgm:prSet>
      <dgm:spPr/>
    </dgm:pt>
  </dgm:ptLst>
  <dgm:cxnLst>
    <dgm:cxn modelId="{2E3FCB18-FFFD-4D47-843B-9E4559976A87}" srcId="{7D698ACF-94BF-4209-8686-EFAB8743E1C3}" destId="{9AF633F0-953B-4150-A685-F8B0980BF74E}" srcOrd="3" destOrd="0" parTransId="{1DCC68ED-C789-41A6-9A96-8FA38C1B381F}" sibTransId="{4929CDB9-9834-4F89-BB9C-63A24B706617}"/>
    <dgm:cxn modelId="{E2B2121E-412D-4717-9E09-001C32D52C2C}" srcId="{7D698ACF-94BF-4209-8686-EFAB8743E1C3}" destId="{0B9DB504-E552-4476-AB4C-535753FFE25E}" srcOrd="5" destOrd="0" parTransId="{763EB5E7-FC0F-436C-B4C0-5F5AD4F7E343}" sibTransId="{6877646F-9B08-4BFF-8CF0-A4D9B952DBD0}"/>
    <dgm:cxn modelId="{09C51227-9012-42CF-A57C-2547BEC6E324}" type="presOf" srcId="{6BAB3468-33C2-477B-8A3A-13ED277A2235}" destId="{D80531E6-3A48-4A45-88C9-93E9903E43B4}" srcOrd="0" destOrd="0" presId="urn:microsoft.com/office/officeart/2005/8/layout/vList2"/>
    <dgm:cxn modelId="{0C25772E-0269-429C-8EC4-91928BBC8460}" type="presOf" srcId="{9AF633F0-953B-4150-A685-F8B0980BF74E}" destId="{6C57B933-5CE6-4A1B-AE88-AEAA79D54ADD}" srcOrd="0" destOrd="0" presId="urn:microsoft.com/office/officeart/2005/8/layout/vList2"/>
    <dgm:cxn modelId="{F4165963-6F57-4525-A009-AF783FF3F367}" srcId="{7D698ACF-94BF-4209-8686-EFAB8743E1C3}" destId="{3CA9C78F-F3EF-4F17-B16C-A35F7231F395}" srcOrd="2" destOrd="0" parTransId="{8FBE3190-AC9D-4D66-AA2B-72D40C79DB41}" sibTransId="{9CE9534A-C50F-43A1-924C-F65E291F82A2}"/>
    <dgm:cxn modelId="{B5298D51-FE21-49C8-AA6D-8B765A03CC35}" type="presOf" srcId="{7D698ACF-94BF-4209-8686-EFAB8743E1C3}" destId="{A35CA765-A13A-4276-891C-F3075019E613}" srcOrd="0" destOrd="0" presId="urn:microsoft.com/office/officeart/2005/8/layout/vList2"/>
    <dgm:cxn modelId="{9314E073-E95D-4B82-8F80-205B4FC5990A}" type="presOf" srcId="{0B9DB504-E552-4476-AB4C-535753FFE25E}" destId="{1E9994D5-2332-4849-9794-919D92B82633}" srcOrd="0" destOrd="0" presId="urn:microsoft.com/office/officeart/2005/8/layout/vList2"/>
    <dgm:cxn modelId="{30620C5A-D23F-4057-AAEB-21024D2FBEA4}" srcId="{7D698ACF-94BF-4209-8686-EFAB8743E1C3}" destId="{6BAB3468-33C2-477B-8A3A-13ED277A2235}" srcOrd="1" destOrd="0" parTransId="{EA1EF769-DC61-4407-9E8B-49535F66F4E2}" sibTransId="{DF29D2A2-7A59-4F05-8ACC-7FB2F47601DC}"/>
    <dgm:cxn modelId="{A064A95A-D4CF-4B03-8A05-BD17352C98D0}" type="presOf" srcId="{51E44241-F80C-462D-BEA4-5FC1BB12403D}" destId="{7308B5B9-6A5F-4E73-BEA5-39D1B2465FCC}" srcOrd="0" destOrd="0" presId="urn:microsoft.com/office/officeart/2005/8/layout/vList2"/>
    <dgm:cxn modelId="{C01A4E7F-FFB7-4868-ADFC-F8476E7BA489}" srcId="{7D698ACF-94BF-4209-8686-EFAB8743E1C3}" destId="{51E44241-F80C-462D-BEA4-5FC1BB12403D}" srcOrd="0" destOrd="0" parTransId="{6D920A16-3D4A-495B-9059-17954BDAF174}" sibTransId="{5CE58CDC-FC3A-4939-8CB9-89ADF7B5B0DE}"/>
    <dgm:cxn modelId="{5386F6EF-5B26-4F8B-B6ED-87481ABC5B2A}" type="presOf" srcId="{C5B494F2-A877-41B9-98F2-302DA5D7B8F5}" destId="{CA62539D-537A-4168-98B1-3A5874D12EA9}" srcOrd="0" destOrd="0" presId="urn:microsoft.com/office/officeart/2005/8/layout/vList2"/>
    <dgm:cxn modelId="{1640CAF0-6D2C-45EB-99CF-F808332A2EAE}" srcId="{7D698ACF-94BF-4209-8686-EFAB8743E1C3}" destId="{C5B494F2-A877-41B9-98F2-302DA5D7B8F5}" srcOrd="4" destOrd="0" parTransId="{E34A69A4-464C-42A9-897A-C1A57243B66F}" sibTransId="{B9325276-4085-4576-952F-EACE03F71269}"/>
    <dgm:cxn modelId="{412083F6-5C68-45EC-BA2C-6B1E80D446F1}" type="presOf" srcId="{3CA9C78F-F3EF-4F17-B16C-A35F7231F395}" destId="{E0BC648B-003D-45E3-9F81-74642FC5E3BA}" srcOrd="0" destOrd="0" presId="urn:microsoft.com/office/officeart/2005/8/layout/vList2"/>
    <dgm:cxn modelId="{4C1030E4-D794-4427-AEAE-CBDCF48C0E4F}" type="presParOf" srcId="{A35CA765-A13A-4276-891C-F3075019E613}" destId="{7308B5B9-6A5F-4E73-BEA5-39D1B2465FCC}" srcOrd="0" destOrd="0" presId="urn:microsoft.com/office/officeart/2005/8/layout/vList2"/>
    <dgm:cxn modelId="{BD66EBB8-A02F-459D-9B7E-FA1985E19C78}" type="presParOf" srcId="{A35CA765-A13A-4276-891C-F3075019E613}" destId="{FC5CF33F-A214-47C2-A015-CD080F9585EF}" srcOrd="1" destOrd="0" presId="urn:microsoft.com/office/officeart/2005/8/layout/vList2"/>
    <dgm:cxn modelId="{30FAF60C-3C4D-45FD-A6EB-DC1386DA727F}" type="presParOf" srcId="{A35CA765-A13A-4276-891C-F3075019E613}" destId="{D80531E6-3A48-4A45-88C9-93E9903E43B4}" srcOrd="2" destOrd="0" presId="urn:microsoft.com/office/officeart/2005/8/layout/vList2"/>
    <dgm:cxn modelId="{BE0CEC93-08A0-499A-8C56-0B121111907C}" type="presParOf" srcId="{A35CA765-A13A-4276-891C-F3075019E613}" destId="{C72D5791-487E-43D3-AB61-30B508F581A0}" srcOrd="3" destOrd="0" presId="urn:microsoft.com/office/officeart/2005/8/layout/vList2"/>
    <dgm:cxn modelId="{7CD46146-76EF-4204-8101-32F57D9B79B3}" type="presParOf" srcId="{A35CA765-A13A-4276-891C-F3075019E613}" destId="{E0BC648B-003D-45E3-9F81-74642FC5E3BA}" srcOrd="4" destOrd="0" presId="urn:microsoft.com/office/officeart/2005/8/layout/vList2"/>
    <dgm:cxn modelId="{1F6C3AAE-3159-4666-B522-9F852752C3E7}" type="presParOf" srcId="{A35CA765-A13A-4276-891C-F3075019E613}" destId="{B4560400-FCD6-4B2F-A313-F222000C6F5A}" srcOrd="5" destOrd="0" presId="urn:microsoft.com/office/officeart/2005/8/layout/vList2"/>
    <dgm:cxn modelId="{5A3ACAE8-0703-4996-997D-5A4F24C24B18}" type="presParOf" srcId="{A35CA765-A13A-4276-891C-F3075019E613}" destId="{6C57B933-5CE6-4A1B-AE88-AEAA79D54ADD}" srcOrd="6" destOrd="0" presId="urn:microsoft.com/office/officeart/2005/8/layout/vList2"/>
    <dgm:cxn modelId="{11F4EE22-00E0-4747-BDDF-70DA26135FE2}" type="presParOf" srcId="{A35CA765-A13A-4276-891C-F3075019E613}" destId="{12030CFE-5049-498A-9F9C-288DCFD45435}" srcOrd="7" destOrd="0" presId="urn:microsoft.com/office/officeart/2005/8/layout/vList2"/>
    <dgm:cxn modelId="{CB6963F9-20BC-4351-8A81-7B3AA41EBFC6}" type="presParOf" srcId="{A35CA765-A13A-4276-891C-F3075019E613}" destId="{CA62539D-537A-4168-98B1-3A5874D12EA9}" srcOrd="8" destOrd="0" presId="urn:microsoft.com/office/officeart/2005/8/layout/vList2"/>
    <dgm:cxn modelId="{B55BA063-9DAB-4CFF-8BAE-6D9B292E308E}" type="presParOf" srcId="{A35CA765-A13A-4276-891C-F3075019E613}" destId="{56A0419D-2EDA-48B5-B7B3-6434A844DD14}" srcOrd="9" destOrd="0" presId="urn:microsoft.com/office/officeart/2005/8/layout/vList2"/>
    <dgm:cxn modelId="{38E1C12C-3B7C-468B-8F10-D3D7F01CB2D7}" type="presParOf" srcId="{A35CA765-A13A-4276-891C-F3075019E613}" destId="{1E9994D5-2332-4849-9794-919D92B82633}"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DB67C-5BCE-4C08-80E5-433F486CCF38}">
      <dsp:nvSpPr>
        <dsp:cNvPr id="0" name=""/>
        <dsp:cNvSpPr/>
      </dsp:nvSpPr>
      <dsp:spPr>
        <a:xfrm>
          <a:off x="0" y="0"/>
          <a:ext cx="8596140" cy="3613321"/>
        </a:xfrm>
        <a:prstGeom prst="roundRect">
          <a:avLst>
            <a:gd name="adj" fmla="val 10000"/>
          </a:avLst>
        </a:prstGeom>
        <a:solidFill>
          <a:schemeClr val="accent2">
            <a:lumMod val="60000"/>
            <a:lumOff val="40000"/>
          </a:schemeClr>
        </a:solidFill>
        <a:ln>
          <a:noFill/>
        </a:ln>
        <a:effectLst>
          <a:glow rad="228600">
            <a:schemeClr val="accent5">
              <a:satMod val="175000"/>
              <a:alpha val="40000"/>
            </a:schemeClr>
          </a:glo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1377950">
            <a:lnSpc>
              <a:spcPct val="90000"/>
            </a:lnSpc>
            <a:spcBef>
              <a:spcPct val="0"/>
            </a:spcBef>
            <a:spcAft>
              <a:spcPct val="35000"/>
            </a:spcAft>
            <a:buNone/>
          </a:pPr>
          <a:r>
            <a:rPr lang="en-US" sz="3100" b="1" kern="1200" dirty="0">
              <a:solidFill>
                <a:schemeClr val="tx1"/>
              </a:solidFill>
              <a:effectLst/>
              <a:latin typeface="Arial" panose="020B0604020202020204" pitchFamily="34" charset="0"/>
              <a:cs typeface="Arial" panose="020B0604020202020204" pitchFamily="34" charset="0"/>
            </a:rPr>
            <a:t>VIRTUAL ESCAPE CAFÉ</a:t>
          </a:r>
        </a:p>
        <a:p>
          <a:pPr marL="171450" lvl="1" indent="-171450" algn="l" defTabSz="800100">
            <a:lnSpc>
              <a:spcPct val="150000"/>
            </a:lnSpc>
            <a:spcBef>
              <a:spcPct val="0"/>
            </a:spcBef>
            <a:spcAft>
              <a:spcPct val="15000"/>
            </a:spcAft>
            <a:buChar char="•"/>
          </a:pPr>
          <a:r>
            <a:rPr lang="en-US" sz="1800" b="0" i="1" u="none" kern="1200" dirty="0">
              <a:solidFill>
                <a:schemeClr val="tx1"/>
              </a:solidFill>
              <a:latin typeface="Arial" panose="020B0604020202020204" pitchFamily="34" charset="0"/>
              <a:cs typeface="Arial" panose="020B0604020202020204" pitchFamily="34" charset="0"/>
            </a:rPr>
            <a:t>18 Shopping </a:t>
          </a:r>
          <a:r>
            <a:rPr lang="en-GB" sz="1800" b="0" i="1" u="none" kern="1200" noProof="0" dirty="0">
              <a:solidFill>
                <a:schemeClr val="tx1"/>
              </a:solidFill>
              <a:latin typeface="Arial" panose="020B0604020202020204" pitchFamily="34" charset="0"/>
              <a:cs typeface="Arial" panose="020B0604020202020204" pitchFamily="34" charset="0"/>
            </a:rPr>
            <a:t>centre</a:t>
          </a:r>
          <a:r>
            <a:rPr lang="en-US" sz="1800" b="0" i="1" u="none" kern="1200" dirty="0">
              <a:solidFill>
                <a:schemeClr val="tx1"/>
              </a:solidFill>
              <a:latin typeface="Arial" panose="020B0604020202020204" pitchFamily="34" charset="0"/>
              <a:cs typeface="Arial" panose="020B0604020202020204" pitchFamily="34" charset="0"/>
            </a:rPr>
            <a:t>, Birmingham, West Midlands B25 8YP.</a:t>
          </a:r>
          <a:endParaRPr lang="en-GB" sz="1800" b="0" i="1" u="none"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US" sz="1800" b="0" i="1" u="none" kern="1200" dirty="0">
              <a:solidFill>
                <a:schemeClr val="tx1"/>
              </a:solidFill>
              <a:latin typeface="Arial" panose="020B0604020202020204" pitchFamily="34" charset="0"/>
              <a:cs typeface="Arial" panose="020B0604020202020204" pitchFamily="34" charset="0"/>
            </a:rPr>
            <a:t>Private Limited Company with Share Capital.</a:t>
          </a:r>
          <a:endParaRPr lang="en-GB" sz="1800" b="0" i="1" u="none"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GB" sz="1800" b="0" i="1" u="none" kern="1200" dirty="0">
              <a:solidFill>
                <a:schemeClr val="tx1"/>
              </a:solidFill>
              <a:latin typeface="Arial" panose="020B0604020202020204" pitchFamily="34" charset="0"/>
              <a:cs typeface="Arial" panose="020B0604020202020204" pitchFamily="34" charset="0"/>
            </a:rPr>
            <a:t>3 Member of Partnership Business.</a:t>
          </a:r>
        </a:p>
        <a:p>
          <a:pPr marL="171450" lvl="1" indent="-171450" algn="l" defTabSz="800100">
            <a:lnSpc>
              <a:spcPct val="150000"/>
            </a:lnSpc>
            <a:spcBef>
              <a:spcPct val="0"/>
            </a:spcBef>
            <a:spcAft>
              <a:spcPct val="15000"/>
            </a:spcAft>
            <a:buFont typeface="Arial" panose="020B0604020202020204" pitchFamily="34" charset="0"/>
            <a:buChar char="•"/>
          </a:pPr>
          <a:r>
            <a:rPr lang="en-GB" sz="1800" b="0" kern="1200" dirty="0">
              <a:solidFill>
                <a:schemeClr val="tx1"/>
              </a:solidFill>
              <a:latin typeface="Arial" panose="020B0604020202020204" pitchFamily="34" charset="0"/>
              <a:cs typeface="Arial" panose="020B0604020202020204" pitchFamily="34" charset="0"/>
            </a:rPr>
            <a:t>To expand to a worldwide market.</a:t>
          </a:r>
          <a:endParaRPr lang="en-GB" sz="1800" b="0" i="1" u="none"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GB" sz="1800" b="0" i="1" u="none" kern="1200" dirty="0">
              <a:solidFill>
                <a:schemeClr val="tx1"/>
              </a:solidFill>
              <a:latin typeface="Arial" panose="020B0604020202020204" pitchFamily="34" charset="0"/>
              <a:cs typeface="Arial" panose="020B0604020202020204" pitchFamily="34" charset="0"/>
            </a:rPr>
            <a:t>Everyone above 12+ years old.</a:t>
          </a:r>
        </a:p>
        <a:p>
          <a:pPr marL="171450" lvl="1" indent="-171450" algn="l" defTabSz="800100">
            <a:lnSpc>
              <a:spcPct val="150000"/>
            </a:lnSpc>
            <a:spcBef>
              <a:spcPct val="0"/>
            </a:spcBef>
            <a:spcAft>
              <a:spcPct val="15000"/>
            </a:spcAft>
            <a:buChar char="•"/>
          </a:pPr>
          <a:r>
            <a:rPr lang="en-GB" sz="1800" b="0" i="1" u="none" kern="1200" dirty="0">
              <a:solidFill>
                <a:schemeClr val="tx1"/>
              </a:solidFill>
              <a:latin typeface="Arial" panose="020B0604020202020204" pitchFamily="34" charset="0"/>
              <a:cs typeface="Arial" panose="020B0604020202020204" pitchFamily="34" charset="0"/>
            </a:rPr>
            <a:t>Money of investing Business: £60,000.</a:t>
          </a:r>
        </a:p>
        <a:p>
          <a:pPr marL="171450" lvl="1" indent="-171450" algn="l" defTabSz="800100">
            <a:lnSpc>
              <a:spcPct val="150000"/>
            </a:lnSpc>
            <a:spcBef>
              <a:spcPct val="0"/>
            </a:spcBef>
            <a:spcAft>
              <a:spcPct val="15000"/>
            </a:spcAft>
            <a:buChar char="•"/>
          </a:pPr>
          <a:r>
            <a:rPr lang="en-GB" sz="1800" b="0" i="1" u="none" kern="1200" dirty="0">
              <a:solidFill>
                <a:schemeClr val="tx1"/>
              </a:solidFill>
              <a:latin typeface="Arial" panose="020B0604020202020204" pitchFamily="34" charset="0"/>
              <a:cs typeface="Arial" panose="020B0604020202020204" pitchFamily="34" charset="0"/>
            </a:rPr>
            <a:t>Virtual Escape games app.</a:t>
          </a:r>
        </a:p>
      </dsp:txBody>
      <dsp:txXfrm>
        <a:off x="2080560" y="0"/>
        <a:ext cx="6515579" cy="3613321"/>
      </dsp:txXfrm>
    </dsp:sp>
    <dsp:sp modelId="{8EC3F808-D1F3-4472-A4EE-A735453A0B00}">
      <dsp:nvSpPr>
        <dsp:cNvPr id="0" name=""/>
        <dsp:cNvSpPr/>
      </dsp:nvSpPr>
      <dsp:spPr>
        <a:xfrm>
          <a:off x="361332" y="361332"/>
          <a:ext cx="1719228" cy="2890657"/>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27000" r="-127000"/>
          </a:stretch>
        </a:blipFill>
        <a:ln>
          <a:noFill/>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64C80-D1C4-4E2B-BBF4-EA04D79DE616}">
      <dsp:nvSpPr>
        <dsp:cNvPr id="0" name=""/>
        <dsp:cNvSpPr/>
      </dsp:nvSpPr>
      <dsp:spPr>
        <a:xfrm>
          <a:off x="1262271" y="3120"/>
          <a:ext cx="1033973" cy="103397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BBD60-35D8-4A62-9CE5-AAD7CAAD42B1}">
      <dsp:nvSpPr>
        <dsp:cNvPr id="0" name=""/>
        <dsp:cNvSpPr/>
      </dsp:nvSpPr>
      <dsp:spPr>
        <a:xfrm>
          <a:off x="1479405" y="220254"/>
          <a:ext cx="599704" cy="599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D5F94A-E46B-4DD7-9DCD-6C100E0A8DFA}">
      <dsp:nvSpPr>
        <dsp:cNvPr id="0" name=""/>
        <dsp:cNvSpPr/>
      </dsp:nvSpPr>
      <dsp:spPr>
        <a:xfrm>
          <a:off x="2517810" y="3120"/>
          <a:ext cx="2437223" cy="1033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You can play Virtual Escape café room with friends and family online. </a:t>
          </a:r>
          <a:endParaRPr lang="en-US" sz="1900" kern="1200"/>
        </a:p>
      </dsp:txBody>
      <dsp:txXfrm>
        <a:off x="2517810" y="3120"/>
        <a:ext cx="2437223" cy="1033973"/>
      </dsp:txXfrm>
    </dsp:sp>
    <dsp:sp modelId="{A4F628C2-F5F0-4126-B29B-765FCD61CDAF}">
      <dsp:nvSpPr>
        <dsp:cNvPr id="0" name=""/>
        <dsp:cNvSpPr/>
      </dsp:nvSpPr>
      <dsp:spPr>
        <a:xfrm>
          <a:off x="5379702" y="3120"/>
          <a:ext cx="1033973" cy="103397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4027B-2F42-4C23-B159-77AF1D24B73B}">
      <dsp:nvSpPr>
        <dsp:cNvPr id="0" name=""/>
        <dsp:cNvSpPr/>
      </dsp:nvSpPr>
      <dsp:spPr>
        <a:xfrm>
          <a:off x="5596836" y="220254"/>
          <a:ext cx="599704" cy="599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0C363F-BB79-4A46-9536-5FB1BE199011}">
      <dsp:nvSpPr>
        <dsp:cNvPr id="0" name=""/>
        <dsp:cNvSpPr/>
      </dsp:nvSpPr>
      <dsp:spPr>
        <a:xfrm>
          <a:off x="6635241" y="3120"/>
          <a:ext cx="2437223" cy="1033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This helps you build bonds and create a sense of teamwork.</a:t>
          </a:r>
          <a:endParaRPr lang="en-US" sz="1900" kern="1200"/>
        </a:p>
      </dsp:txBody>
      <dsp:txXfrm>
        <a:off x="6635241" y="3120"/>
        <a:ext cx="2437223" cy="1033973"/>
      </dsp:txXfrm>
    </dsp:sp>
    <dsp:sp modelId="{6A059888-06D9-46E8-855E-C5DA789D89CC}">
      <dsp:nvSpPr>
        <dsp:cNvPr id="0" name=""/>
        <dsp:cNvSpPr/>
      </dsp:nvSpPr>
      <dsp:spPr>
        <a:xfrm>
          <a:off x="1262271" y="1837681"/>
          <a:ext cx="1033973" cy="103397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D24AD7-103A-4F00-A8D7-F276A06380A3}">
      <dsp:nvSpPr>
        <dsp:cNvPr id="0" name=""/>
        <dsp:cNvSpPr/>
      </dsp:nvSpPr>
      <dsp:spPr>
        <a:xfrm>
          <a:off x="1479405" y="2054815"/>
          <a:ext cx="599704" cy="599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B4DFB6-C46D-450A-9F53-A6E1F03FBC65}">
      <dsp:nvSpPr>
        <dsp:cNvPr id="0" name=""/>
        <dsp:cNvSpPr/>
      </dsp:nvSpPr>
      <dsp:spPr>
        <a:xfrm>
          <a:off x="2517810" y="1837681"/>
          <a:ext cx="2437223" cy="1033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This is not an issue anymore since we have the pandemic virtual escape game. </a:t>
          </a:r>
          <a:endParaRPr lang="en-US" sz="1900" kern="1200"/>
        </a:p>
      </dsp:txBody>
      <dsp:txXfrm>
        <a:off x="2517810" y="1837681"/>
        <a:ext cx="2437223" cy="1033973"/>
      </dsp:txXfrm>
    </dsp:sp>
    <dsp:sp modelId="{86451942-A127-4FFC-994A-66A2291AE33D}">
      <dsp:nvSpPr>
        <dsp:cNvPr id="0" name=""/>
        <dsp:cNvSpPr/>
      </dsp:nvSpPr>
      <dsp:spPr>
        <a:xfrm>
          <a:off x="5379702" y="1837681"/>
          <a:ext cx="1033973" cy="103397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FDFA20-9B82-4180-B598-4EC59891B5A2}">
      <dsp:nvSpPr>
        <dsp:cNvPr id="0" name=""/>
        <dsp:cNvSpPr/>
      </dsp:nvSpPr>
      <dsp:spPr>
        <a:xfrm>
          <a:off x="5596836" y="2054815"/>
          <a:ext cx="599704" cy="599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6E0C05-952D-4884-B9C7-498C9A84E04C}">
      <dsp:nvSpPr>
        <dsp:cNvPr id="0" name=""/>
        <dsp:cNvSpPr/>
      </dsp:nvSpPr>
      <dsp:spPr>
        <a:xfrm>
          <a:off x="6635241" y="1837681"/>
          <a:ext cx="2437223" cy="1033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b="0" i="0" kern="1200"/>
            <a:t>Virtual reality now allows you to practice teambuilding without having to go outside.</a:t>
          </a:r>
          <a:endParaRPr lang="en-US" sz="1900" kern="1200"/>
        </a:p>
      </dsp:txBody>
      <dsp:txXfrm>
        <a:off x="6635241" y="1837681"/>
        <a:ext cx="2437223" cy="1033973"/>
      </dsp:txXfrm>
    </dsp:sp>
    <dsp:sp modelId="{1430026C-99EA-405B-9F94-A67D48A6116D}">
      <dsp:nvSpPr>
        <dsp:cNvPr id="0" name=""/>
        <dsp:cNvSpPr/>
      </dsp:nvSpPr>
      <dsp:spPr>
        <a:xfrm>
          <a:off x="1262271" y="3672241"/>
          <a:ext cx="1033973" cy="103397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1282B-A11A-4F3F-82E3-7EA31908EC9F}">
      <dsp:nvSpPr>
        <dsp:cNvPr id="0" name=""/>
        <dsp:cNvSpPr/>
      </dsp:nvSpPr>
      <dsp:spPr>
        <a:xfrm>
          <a:off x="1479405" y="3889376"/>
          <a:ext cx="599704" cy="59970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43791D-D179-4179-87C6-AD60A137D0AB}">
      <dsp:nvSpPr>
        <dsp:cNvPr id="0" name=""/>
        <dsp:cNvSpPr/>
      </dsp:nvSpPr>
      <dsp:spPr>
        <a:xfrm>
          <a:off x="2517810" y="3672241"/>
          <a:ext cx="2437223" cy="1033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Provide micro loan and micro finances from partnership.</a:t>
          </a:r>
          <a:endParaRPr lang="en-US" sz="1900" kern="1200"/>
        </a:p>
      </dsp:txBody>
      <dsp:txXfrm>
        <a:off x="2517810" y="3672241"/>
        <a:ext cx="2437223" cy="1033973"/>
      </dsp:txXfrm>
    </dsp:sp>
    <dsp:sp modelId="{96110822-4EA6-4FEB-97C0-D9C1D75BD403}">
      <dsp:nvSpPr>
        <dsp:cNvPr id="0" name=""/>
        <dsp:cNvSpPr/>
      </dsp:nvSpPr>
      <dsp:spPr>
        <a:xfrm>
          <a:off x="5379702" y="3672241"/>
          <a:ext cx="1033973" cy="103397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9B412-8057-4E15-B12F-9406140ECADA}">
      <dsp:nvSpPr>
        <dsp:cNvPr id="0" name=""/>
        <dsp:cNvSpPr/>
      </dsp:nvSpPr>
      <dsp:spPr>
        <a:xfrm>
          <a:off x="5596836" y="3889376"/>
          <a:ext cx="599704" cy="59970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E72287-BB35-4BD0-A52B-A2364B0B1141}">
      <dsp:nvSpPr>
        <dsp:cNvPr id="0" name=""/>
        <dsp:cNvSpPr/>
      </dsp:nvSpPr>
      <dsp:spPr>
        <a:xfrm>
          <a:off x="6635241" y="3672241"/>
          <a:ext cx="2437223" cy="1033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dirty="0"/>
            <a:t>Our small business loan to make own profit to be successful.</a:t>
          </a:r>
          <a:endParaRPr lang="en-US" sz="1900" kern="1200" dirty="0"/>
        </a:p>
      </dsp:txBody>
      <dsp:txXfrm>
        <a:off x="6635241" y="3672241"/>
        <a:ext cx="2437223" cy="10339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DB7A58-04D3-4CDB-841C-AD7E7B84CB1E}">
      <dsp:nvSpPr>
        <dsp:cNvPr id="0" name=""/>
        <dsp:cNvSpPr/>
      </dsp:nvSpPr>
      <dsp:spPr>
        <a:xfrm>
          <a:off x="4456683" y="3151504"/>
          <a:ext cx="3566728" cy="148306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Online hacking</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Poor online connection</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Keep the qualities of products about coffee and snacks</a:t>
          </a:r>
        </a:p>
      </dsp:txBody>
      <dsp:txXfrm>
        <a:off x="5559280" y="3554848"/>
        <a:ext cx="2431553" cy="1047139"/>
      </dsp:txXfrm>
    </dsp:sp>
    <dsp:sp modelId="{63654A91-C53E-446D-88B3-4DF4D7F45087}">
      <dsp:nvSpPr>
        <dsp:cNvPr id="0" name=""/>
        <dsp:cNvSpPr/>
      </dsp:nvSpPr>
      <dsp:spPr>
        <a:xfrm>
          <a:off x="0" y="3142265"/>
          <a:ext cx="3127240" cy="148306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Innovation products</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Reaching a broader market online</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Training all the staff</a:t>
          </a:r>
          <a:r>
            <a:rPr lang="en-GB" sz="1100" kern="1200" dirty="0"/>
            <a:t>.</a:t>
          </a:r>
        </a:p>
      </dsp:txBody>
      <dsp:txXfrm>
        <a:off x="32578" y="3545608"/>
        <a:ext cx="2123912" cy="1047139"/>
      </dsp:txXfrm>
    </dsp:sp>
    <dsp:sp modelId="{BACC1E55-9ECC-4D1B-A89A-3E981271F698}">
      <dsp:nvSpPr>
        <dsp:cNvPr id="0" name=""/>
        <dsp:cNvSpPr/>
      </dsp:nvSpPr>
      <dsp:spPr>
        <a:xfrm>
          <a:off x="5284168" y="72625"/>
          <a:ext cx="2739243" cy="148306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Languages barriers Communication</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Time management</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Trade restrictions/Policies</a:t>
          </a:r>
        </a:p>
        <a:p>
          <a:pPr marL="57150" lvl="1" indent="-57150" algn="l" defTabSz="488950">
            <a:lnSpc>
              <a:spcPct val="90000"/>
            </a:lnSpc>
            <a:spcBef>
              <a:spcPct val="0"/>
            </a:spcBef>
            <a:spcAft>
              <a:spcPct val="15000"/>
            </a:spcAft>
            <a:buChar char="•"/>
          </a:pPr>
          <a:endParaRPr lang="en-GB" sz="1100" kern="1200" dirty="0"/>
        </a:p>
      </dsp:txBody>
      <dsp:txXfrm>
        <a:off x="6138519" y="105203"/>
        <a:ext cx="1852314" cy="1047139"/>
      </dsp:txXfrm>
    </dsp:sp>
    <dsp:sp modelId="{9EBE02E9-A045-45DA-AD93-46B79E849E45}">
      <dsp:nvSpPr>
        <dsp:cNvPr id="0" name=""/>
        <dsp:cNvSpPr/>
      </dsp:nvSpPr>
      <dsp:spPr>
        <a:xfrm>
          <a:off x="115191" y="0"/>
          <a:ext cx="3077581" cy="148306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Competitive pricing</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Good customers services</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Reaching broader market.</a:t>
          </a:r>
        </a:p>
      </dsp:txBody>
      <dsp:txXfrm>
        <a:off x="147769" y="32578"/>
        <a:ext cx="2089151" cy="1047139"/>
      </dsp:txXfrm>
    </dsp:sp>
    <dsp:sp modelId="{9C121728-494F-4470-9439-53B0E6C0B24A}">
      <dsp:nvSpPr>
        <dsp:cNvPr id="0" name=""/>
        <dsp:cNvSpPr/>
      </dsp:nvSpPr>
      <dsp:spPr>
        <a:xfrm>
          <a:off x="1958593" y="264170"/>
          <a:ext cx="2006767" cy="2006767"/>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Strength</a:t>
          </a:r>
        </a:p>
      </dsp:txBody>
      <dsp:txXfrm>
        <a:off x="2546361" y="851938"/>
        <a:ext cx="1418999" cy="1418999"/>
      </dsp:txXfrm>
    </dsp:sp>
    <dsp:sp modelId="{D2E69010-904C-4A52-920F-54050FF466DC}">
      <dsp:nvSpPr>
        <dsp:cNvPr id="0" name=""/>
        <dsp:cNvSpPr/>
      </dsp:nvSpPr>
      <dsp:spPr>
        <a:xfrm rot="5400000">
          <a:off x="4058051" y="264170"/>
          <a:ext cx="2006767" cy="2006767"/>
        </a:xfrm>
        <a:prstGeom prst="pieWedge">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Weakness</a:t>
          </a:r>
        </a:p>
      </dsp:txBody>
      <dsp:txXfrm rot="-5400000">
        <a:off x="4058051" y="851938"/>
        <a:ext cx="1418999" cy="1418999"/>
      </dsp:txXfrm>
    </dsp:sp>
    <dsp:sp modelId="{40BDD2A4-4A99-44AD-AB37-50C04BFC5C3B}">
      <dsp:nvSpPr>
        <dsp:cNvPr id="0" name=""/>
        <dsp:cNvSpPr/>
      </dsp:nvSpPr>
      <dsp:spPr>
        <a:xfrm rot="10800000">
          <a:off x="4118686" y="2427353"/>
          <a:ext cx="1885498" cy="1879317"/>
        </a:xfrm>
        <a:prstGeom prst="pieWedge">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Threats</a:t>
          </a:r>
        </a:p>
      </dsp:txBody>
      <dsp:txXfrm rot="10800000">
        <a:off x="4118686" y="2427353"/>
        <a:ext cx="1333248" cy="1328878"/>
      </dsp:txXfrm>
    </dsp:sp>
    <dsp:sp modelId="{544ED303-97D6-4EB2-B6BE-C9612ED7091C}">
      <dsp:nvSpPr>
        <dsp:cNvPr id="0" name=""/>
        <dsp:cNvSpPr/>
      </dsp:nvSpPr>
      <dsp:spPr>
        <a:xfrm rot="16200000">
          <a:off x="1958593" y="2363628"/>
          <a:ext cx="2006767" cy="2006767"/>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Opportunities</a:t>
          </a:r>
        </a:p>
      </dsp:txBody>
      <dsp:txXfrm rot="5400000">
        <a:off x="2546361" y="2363628"/>
        <a:ext cx="1418999" cy="1418999"/>
      </dsp:txXfrm>
    </dsp:sp>
    <dsp:sp modelId="{24238730-4DEA-4157-927F-525A678AA8F3}">
      <dsp:nvSpPr>
        <dsp:cNvPr id="0" name=""/>
        <dsp:cNvSpPr/>
      </dsp:nvSpPr>
      <dsp:spPr>
        <a:xfrm>
          <a:off x="3665272" y="1900172"/>
          <a:ext cx="692867" cy="602493"/>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7592ED-F6EA-43BF-83D8-901C1DD56AE3}">
      <dsp:nvSpPr>
        <dsp:cNvPr id="0" name=""/>
        <dsp:cNvSpPr/>
      </dsp:nvSpPr>
      <dsp:spPr>
        <a:xfrm rot="10800000">
          <a:off x="3665272" y="2131900"/>
          <a:ext cx="692867" cy="602493"/>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8B5B9-6A5F-4E73-BEA5-39D1B2465FCC}">
      <dsp:nvSpPr>
        <dsp:cNvPr id="0" name=""/>
        <dsp:cNvSpPr/>
      </dsp:nvSpPr>
      <dsp:spPr>
        <a:xfrm>
          <a:off x="0" y="321485"/>
          <a:ext cx="7454962" cy="54054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i="0" kern="1200" dirty="0"/>
            <a:t>An income statement represents all the cashflow through our business in each monthly. Customers or clients are purchasing your products or services, and money is flowing in.</a:t>
          </a:r>
          <a:endParaRPr lang="en-US" sz="1400" kern="1200" dirty="0"/>
        </a:p>
      </dsp:txBody>
      <dsp:txXfrm>
        <a:off x="26387" y="347872"/>
        <a:ext cx="7402188" cy="487766"/>
      </dsp:txXfrm>
    </dsp:sp>
    <dsp:sp modelId="{D80531E6-3A48-4A45-88C9-93E9903E43B4}">
      <dsp:nvSpPr>
        <dsp:cNvPr id="0" name=""/>
        <dsp:cNvSpPr/>
      </dsp:nvSpPr>
      <dsp:spPr>
        <a:xfrm>
          <a:off x="0" y="902345"/>
          <a:ext cx="7454962" cy="540540"/>
        </a:xfrm>
        <a:prstGeom prst="round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i="0" kern="1200" dirty="0"/>
            <a:t>When customers fail to make payments at the time of purchase, they receive a portion of your revenue as accounts receivables.</a:t>
          </a:r>
          <a:endParaRPr lang="en-US" sz="1400" kern="1200" dirty="0"/>
        </a:p>
      </dsp:txBody>
      <dsp:txXfrm>
        <a:off x="26387" y="928732"/>
        <a:ext cx="7402188" cy="487766"/>
      </dsp:txXfrm>
    </dsp:sp>
    <dsp:sp modelId="{E0BC648B-003D-45E3-9F81-74642FC5E3BA}">
      <dsp:nvSpPr>
        <dsp:cNvPr id="0" name=""/>
        <dsp:cNvSpPr/>
      </dsp:nvSpPr>
      <dsp:spPr>
        <a:xfrm>
          <a:off x="0" y="1483205"/>
          <a:ext cx="7454962" cy="540540"/>
        </a:xfrm>
        <a:prstGeom prst="round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i="0" kern="1200" dirty="0"/>
            <a:t>Break even point= </a:t>
          </a:r>
          <a:r>
            <a:rPr lang="en-US" sz="1400" kern="1200" dirty="0"/>
            <a:t>A </a:t>
          </a:r>
          <a:r>
            <a:rPr lang="en-US" sz="1400" kern="1200"/>
            <a:t>x C/B</a:t>
          </a:r>
          <a:r>
            <a:rPr lang="en-US" sz="1400" i="0" kern="1200"/>
            <a:t> =( £70,238 x 32,338</a:t>
          </a:r>
          <a:r>
            <a:rPr lang="en-US" sz="1400" i="0" kern="1200" dirty="0"/>
            <a:t>/ </a:t>
          </a:r>
          <a:r>
            <a:rPr lang="en-US" sz="1400" i="0" kern="1200"/>
            <a:t>£109,489 ) </a:t>
          </a:r>
          <a:r>
            <a:rPr lang="en-US" sz="1400" i="0" kern="1200" dirty="0"/>
            <a:t>= £20.745</a:t>
          </a:r>
          <a:endParaRPr lang="en-US" sz="1400" kern="1200" dirty="0"/>
        </a:p>
      </dsp:txBody>
      <dsp:txXfrm>
        <a:off x="26387" y="1509592"/>
        <a:ext cx="7402188" cy="487766"/>
      </dsp:txXfrm>
    </dsp:sp>
    <dsp:sp modelId="{6C57B933-5CE6-4A1B-AE88-AEAA79D54ADD}">
      <dsp:nvSpPr>
        <dsp:cNvPr id="0" name=""/>
        <dsp:cNvSpPr/>
      </dsp:nvSpPr>
      <dsp:spPr>
        <a:xfrm>
          <a:off x="0" y="2064065"/>
          <a:ext cx="7454962" cy="54054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i="0" kern="1200" dirty="0"/>
            <a:t>Be careful not to forget any expenses!</a:t>
          </a:r>
          <a:endParaRPr lang="en-US" sz="1400" kern="1200" dirty="0"/>
        </a:p>
      </dsp:txBody>
      <dsp:txXfrm>
        <a:off x="26387" y="2090452"/>
        <a:ext cx="7402188" cy="487766"/>
      </dsp:txXfrm>
    </dsp:sp>
    <dsp:sp modelId="{CA62539D-537A-4168-98B1-3A5874D12EA9}">
      <dsp:nvSpPr>
        <dsp:cNvPr id="0" name=""/>
        <dsp:cNvSpPr/>
      </dsp:nvSpPr>
      <dsp:spPr>
        <a:xfrm>
          <a:off x="0" y="2644925"/>
          <a:ext cx="7454962" cy="540540"/>
        </a:xfrm>
        <a:prstGeom prst="round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i="0" kern="1200" dirty="0"/>
            <a:t>Reduced fixed costs!</a:t>
          </a:r>
          <a:endParaRPr lang="en-US" sz="1400" kern="1200" dirty="0"/>
        </a:p>
      </dsp:txBody>
      <dsp:txXfrm>
        <a:off x="26387" y="2671312"/>
        <a:ext cx="7402188" cy="487766"/>
      </dsp:txXfrm>
    </dsp:sp>
    <dsp:sp modelId="{1E9994D5-2332-4849-9794-919D92B82633}">
      <dsp:nvSpPr>
        <dsp:cNvPr id="0" name=""/>
        <dsp:cNvSpPr/>
      </dsp:nvSpPr>
      <dsp:spPr>
        <a:xfrm>
          <a:off x="0" y="3225785"/>
          <a:ext cx="7454962" cy="54054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i="0" kern="1200"/>
            <a:t>You should raise your prices.</a:t>
          </a:r>
          <a:endParaRPr lang="en-US" sz="1400" kern="1200"/>
        </a:p>
      </dsp:txBody>
      <dsp:txXfrm>
        <a:off x="26387" y="3252172"/>
        <a:ext cx="7402188" cy="487766"/>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2923AF-9282-45D1-BB9C-88C758ABF36A}" type="datetimeFigureOut">
              <a:rPr lang="en-GB" smtClean="0"/>
              <a:t>21/03/2022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566ED4-6F19-4144-9FA2-B7343B086417}" type="slidenum">
              <a:rPr lang="en-GB" smtClean="0"/>
              <a:t>‹#›</a:t>
            </a:fld>
            <a:endParaRPr lang="en-GB"/>
          </a:p>
        </p:txBody>
      </p:sp>
    </p:spTree>
    <p:extLst>
      <p:ext uri="{BB962C8B-B14F-4D97-AF65-F5344CB8AC3E}">
        <p14:creationId xmlns:p14="http://schemas.microsoft.com/office/powerpoint/2010/main" val="2895446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Those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lang="en-US" sz="1200" b="1" dirty="0">
                <a:effectLst/>
              </a:rPr>
              <a:t>VIRTUAL ESCAPE CAFÉ .PLC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latin typeface="Arial" panose="020B0604020202020204" pitchFamily="34" charset="0"/>
                <a:cs typeface="Arial" panose="020B0604020202020204" pitchFamily="34" charset="0"/>
              </a:rPr>
              <a:t>Private Limited Company</a:t>
            </a: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a:t>
            </a:fld>
            <a:endParaRPr lang="en-GB"/>
          </a:p>
        </p:txBody>
      </p:sp>
    </p:spTree>
    <p:extLst>
      <p:ext uri="{BB962C8B-B14F-4D97-AF65-F5344CB8AC3E}">
        <p14:creationId xmlns:p14="http://schemas.microsoft.com/office/powerpoint/2010/main" val="2321660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lang="en-US" dirty="0"/>
              <a:t>Virtual Escape Cafe Limited is an active company incorporated on 1st January 2021 with the registered office located in Birmingham, West Midlands. Virtual Escape Cafe Limited has been running for 15 months. There are currently 3 actives partner according to the latest confirmation statement submitted on 12th January 2022. It is a unique local entertainment /coffee/virtual game that provides a friendly, effective place people over 12+  can meet. It has a unique service called the structured conversation system that is quite effective for allowing singles to meet each other and provide them with valuable insight into the other person through reflective conversation.</a:t>
            </a:r>
          </a:p>
          <a:p>
            <a:endParaRPr lang="en-US" dirty="0"/>
          </a:p>
          <a:p>
            <a:r>
              <a:rPr lang="en-US" dirty="0"/>
              <a:t>The structured system provides an atmosphere that lowers inhibitions and breeds confidence, allowing customer  and gain insight into their personality by way of thoughtful discourse. Meeting people is one of the biggest hurdles for 25-45-year-old. Virtual Escape Cafe provides this group with an effective solution to this problem. Virtual Escape Cafe will reach profitability by year two and will have earned comfortable profits by the end of year three.</a:t>
            </a:r>
          </a:p>
        </p:txBody>
      </p:sp>
      <p:sp>
        <p:nvSpPr>
          <p:cNvPr id="4" name="Slide Number Placeholder 3"/>
          <p:cNvSpPr>
            <a:spLocks noGrp="1"/>
          </p:cNvSpPr>
          <p:nvPr>
            <p:ph type="sldNum" sz="quarter" idx="5"/>
          </p:nvPr>
        </p:nvSpPr>
        <p:spPr/>
        <p:txBody>
          <a:bodyPr/>
          <a:lstStyle/>
          <a:p>
            <a:fld id="{84566ED4-6F19-4144-9FA2-B7343B086417}" type="slidenum">
              <a:rPr lang="en-GB" smtClean="0"/>
              <a:t>2</a:t>
            </a:fld>
            <a:endParaRPr lang="en-GB"/>
          </a:p>
        </p:txBody>
      </p:sp>
    </p:spTree>
    <p:extLst>
      <p:ext uri="{BB962C8B-B14F-4D97-AF65-F5344CB8AC3E}">
        <p14:creationId xmlns:p14="http://schemas.microsoft.com/office/powerpoint/2010/main" val="74847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3</a:t>
            </a:fld>
            <a:endParaRPr lang="en-GB"/>
          </a:p>
        </p:txBody>
      </p:sp>
    </p:spTree>
    <p:extLst>
      <p:ext uri="{BB962C8B-B14F-4D97-AF65-F5344CB8AC3E}">
        <p14:creationId xmlns:p14="http://schemas.microsoft.com/office/powerpoint/2010/main" val="2830616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All Those Photos  by </a:t>
            </a:r>
            <a:r>
              <a:rPr lang="en-US" sz="1200" b="0" i="0" dirty="0">
                <a:effectLst/>
                <a:latin typeface="Arial" panose="020B0604020202020204" pitchFamily="34" charset="0"/>
                <a:cs typeface="Arial" panose="020B0604020202020204" pitchFamily="34" charset="0"/>
              </a:rPr>
              <a:t>Bing tool online.</a:t>
            </a:r>
            <a:endParaRPr lang="en-GB" sz="1200" dirty="0"/>
          </a:p>
          <a:p>
            <a:endParaRPr lang="en-US" b="0" i="0" dirty="0">
              <a:solidFill>
                <a:srgbClr val="2E2E2E"/>
              </a:solidFill>
              <a:effectLst/>
              <a:latin typeface="Open Sans" panose="020B0606030504020204" pitchFamily="34" charset="0"/>
            </a:endParaRPr>
          </a:p>
          <a:p>
            <a:r>
              <a:rPr lang="en-US" b="0" i="0" dirty="0">
                <a:solidFill>
                  <a:srgbClr val="2E2E2E"/>
                </a:solidFill>
                <a:effectLst/>
                <a:latin typeface="Open Sans" panose="020B0606030504020204" pitchFamily="34" charset="0"/>
              </a:rPr>
              <a:t>Academics and researchers from entrepreneurial fields, as well as those from related disciplines, such as psychology, marketing, sociology, and anthropology, will benefit from this handbook </a:t>
            </a:r>
            <a:r>
              <a:rPr lang="en-GB" sz="1800" dirty="0">
                <a:effectLst/>
                <a:latin typeface="Calibri" panose="020F0502020204030204" pitchFamily="34" charset="0"/>
                <a:ea typeface="Calibri" panose="020F0502020204030204" pitchFamily="34" charset="0"/>
                <a:cs typeface="Times New Roman" panose="02020603050405020304" pitchFamily="18" charset="0"/>
              </a:rPr>
              <a:t>(Mariotti &amp; Glackin, 2016)</a:t>
            </a:r>
            <a:r>
              <a:rPr lang="en-US" b="0" i="0" dirty="0">
                <a:solidFill>
                  <a:srgbClr val="2E2E2E"/>
                </a:solidFill>
                <a:effectLst/>
                <a:latin typeface="Open Sans" panose="020B0606030504020204" pitchFamily="34"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Do Innovators Think?</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(Fryer, 2009).</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proxima-soft"/>
              </a:rPr>
              <a:t>Virtual escape rooms are a fantastic way to stay connected as a team and have fun simultaneously in real place to enjoy it with coffee. Therefore, we have developed some of the best virtual escape rooms for you to play remotely using our Mobile Adventures app, no matter where you are in the world. The virtual escape room challenges incorporate clues, puzzles, augmented reality and more, and are designed to challenge your problem-solving skills while also incorporating the excitement of a traditional escape room experience.</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4</a:t>
            </a:fld>
            <a:endParaRPr lang="en-GB"/>
          </a:p>
        </p:txBody>
      </p:sp>
    </p:spTree>
    <p:extLst>
      <p:ext uri="{BB962C8B-B14F-4D97-AF65-F5344CB8AC3E}">
        <p14:creationId xmlns:p14="http://schemas.microsoft.com/office/powerpoint/2010/main" val="479808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333333"/>
              </a:solidFill>
              <a:effectLst/>
              <a:latin typeface="Asap"/>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33333"/>
                </a:solidFill>
                <a:effectLst/>
                <a:latin typeface="Asap"/>
              </a:rPr>
              <a:t>Sustainable-entrepreneurs: quantifying opportunities and social networks, case study on sustainable entrepreneurs in a heavy industrial area</a:t>
            </a: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5</a:t>
            </a:fld>
            <a:endParaRPr lang="en-GB"/>
          </a:p>
        </p:txBody>
      </p:sp>
    </p:spTree>
    <p:extLst>
      <p:ext uri="{BB962C8B-B14F-4D97-AF65-F5344CB8AC3E}">
        <p14:creationId xmlns:p14="http://schemas.microsoft.com/office/powerpoint/2010/main" val="33176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ts val="1465"/>
              </a:lnSpc>
              <a:spcBef>
                <a:spcPts val="0"/>
              </a:spcBef>
              <a:spcAft>
                <a:spcPts val="133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l" fontAlgn="base">
              <a:lnSpc>
                <a:spcPts val="1465"/>
              </a:lnSpc>
              <a:spcAft>
                <a:spcPts val="1330"/>
              </a:spcAft>
            </a:pPr>
            <a:r>
              <a:rPr lang="en-US" sz="1800" b="0" i="0" dirty="0">
                <a:solidFill>
                  <a:srgbClr val="333333"/>
                </a:solidFill>
                <a:effectLst/>
                <a:latin typeface="Arial" panose="020B0604020202020204" pitchFamily="34" charset="0"/>
              </a:rPr>
              <a:t>Your goals should be clear and attainable by following these guidelines:</a:t>
            </a:r>
            <a:endParaRPr lang="en-US" b="0" i="0" dirty="0">
              <a:solidFill>
                <a:srgbClr val="000000"/>
              </a:solidFill>
              <a:effectLst/>
              <a:latin typeface="Arial" panose="020B0604020202020204" pitchFamily="34" charset="0"/>
            </a:endParaRPr>
          </a:p>
          <a:p>
            <a:pPr marL="440690" algn="l" fontAlgn="base">
              <a:lnSpc>
                <a:spcPts val="1595"/>
              </a:lnSpc>
            </a:pPr>
            <a:r>
              <a:rPr lang="en-US" b="1" i="0" dirty="0">
                <a:solidFill>
                  <a:srgbClr val="000000"/>
                </a:solidFill>
                <a:effectLst/>
                <a:latin typeface="inherit, serif"/>
              </a:rPr>
              <a:t>Specific (simple, sensible, important).</a:t>
            </a:r>
            <a:endParaRPr lang="en-US" b="0" i="0" dirty="0">
              <a:solidFill>
                <a:srgbClr val="000000"/>
              </a:solidFill>
              <a:effectLst/>
              <a:latin typeface="Arial" panose="020B0604020202020204" pitchFamily="34" charset="0"/>
            </a:endParaRPr>
          </a:p>
          <a:p>
            <a:pPr marL="440690" algn="l" fontAlgn="base">
              <a:lnSpc>
                <a:spcPts val="1595"/>
              </a:lnSpc>
            </a:pPr>
            <a:r>
              <a:rPr lang="en-US" b="1" i="0" dirty="0">
                <a:solidFill>
                  <a:srgbClr val="000000"/>
                </a:solidFill>
                <a:effectLst/>
                <a:latin typeface="inherit, serif"/>
              </a:rPr>
              <a:t>Measurable (valuable, motivating).</a:t>
            </a:r>
            <a:endParaRPr lang="en-US" b="0" i="0" dirty="0">
              <a:solidFill>
                <a:srgbClr val="000000"/>
              </a:solidFill>
              <a:effectLst/>
              <a:latin typeface="Arial" panose="020B0604020202020204" pitchFamily="34" charset="0"/>
            </a:endParaRPr>
          </a:p>
          <a:p>
            <a:pPr marL="440690" algn="l" fontAlgn="base">
              <a:lnSpc>
                <a:spcPts val="1595"/>
              </a:lnSpc>
            </a:pPr>
            <a:r>
              <a:rPr lang="en-US" b="1" i="0" dirty="0">
                <a:solidFill>
                  <a:srgbClr val="000000"/>
                </a:solidFill>
                <a:effectLst/>
                <a:latin typeface="inherit, serif"/>
              </a:rPr>
              <a:t>Achievable (agreed, achievable).</a:t>
            </a:r>
            <a:endParaRPr lang="en-US" b="0" i="0" dirty="0">
              <a:solidFill>
                <a:srgbClr val="000000"/>
              </a:solidFill>
              <a:effectLst/>
              <a:latin typeface="Arial" panose="020B0604020202020204" pitchFamily="34" charset="0"/>
            </a:endParaRPr>
          </a:p>
          <a:p>
            <a:pPr marL="440690" algn="l" fontAlgn="base">
              <a:lnSpc>
                <a:spcPts val="1595"/>
              </a:lnSpc>
            </a:pPr>
            <a:r>
              <a:rPr lang="en-US" b="1" i="0" dirty="0">
                <a:solidFill>
                  <a:srgbClr val="000000"/>
                </a:solidFill>
                <a:effectLst/>
                <a:latin typeface="inherit, serif"/>
              </a:rPr>
              <a:t>Relevant (reasonable, realistic, and resourced, based on results).</a:t>
            </a:r>
            <a:endParaRPr lang="en-US" b="0" i="0" dirty="0">
              <a:solidFill>
                <a:srgbClr val="000000"/>
              </a:solidFill>
              <a:effectLst/>
              <a:latin typeface="Arial" panose="020B0604020202020204" pitchFamily="34" charset="0"/>
            </a:endParaRPr>
          </a:p>
          <a:p>
            <a:pPr marL="440690" algn="l" fontAlgn="base">
              <a:lnSpc>
                <a:spcPts val="1595"/>
              </a:lnSpc>
            </a:pPr>
            <a:r>
              <a:rPr lang="en-US" b="1" i="0" dirty="0">
                <a:solidFill>
                  <a:srgbClr val="000000"/>
                </a:solidFill>
                <a:effectLst/>
                <a:latin typeface="inherit, serif"/>
              </a:rPr>
              <a:t>Time-bound (time-based, time-limited, time-based, cost-limited, timely, time-sensitive).</a:t>
            </a:r>
            <a:endParaRPr lang="en-US" b="0" i="0" dirty="0">
              <a:solidFill>
                <a:srgbClr val="000000"/>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84566ED4-6F19-4144-9FA2-B7343B086417}" type="slidenum">
              <a:rPr lang="en-GB" smtClean="0"/>
              <a:t>6</a:t>
            </a:fld>
            <a:endParaRPr lang="en-GB"/>
          </a:p>
        </p:txBody>
      </p:sp>
    </p:spTree>
    <p:extLst>
      <p:ext uri="{BB962C8B-B14F-4D97-AF65-F5344CB8AC3E}">
        <p14:creationId xmlns:p14="http://schemas.microsoft.com/office/powerpoint/2010/main" val="211384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7</a:t>
            </a:fld>
            <a:endParaRPr lang="en-GB"/>
          </a:p>
        </p:txBody>
      </p:sp>
    </p:spTree>
    <p:extLst>
      <p:ext uri="{BB962C8B-B14F-4D97-AF65-F5344CB8AC3E}">
        <p14:creationId xmlns:p14="http://schemas.microsoft.com/office/powerpoint/2010/main" val="4074671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US"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Strength</a:t>
            </a:r>
          </a:p>
          <a:p>
            <a:pPr algn="l">
              <a:buFont typeface="+mj-lt"/>
              <a:buAutoNum type="arabicPeriod"/>
            </a:pPr>
            <a:endParaRPr lang="en-US" b="0" i="0" dirty="0">
              <a:solidFill>
                <a:srgbClr val="000000"/>
              </a:solidFill>
              <a:effectLst/>
              <a:latin typeface="Arial" panose="020B0604020202020204" pitchFamily="34" charset="0"/>
            </a:endParaRPr>
          </a:p>
          <a:p>
            <a:pPr algn="l">
              <a:buFont typeface="+mj-lt"/>
              <a:buAutoNum type="arabicPeriod"/>
            </a:pPr>
            <a:r>
              <a:rPr lang="en-US" b="0" i="0" dirty="0">
                <a:solidFill>
                  <a:srgbClr val="000000"/>
                </a:solidFill>
                <a:effectLst/>
                <a:latin typeface="Arial" panose="020B0604020202020204" pitchFamily="34" charset="0"/>
              </a:rPr>
              <a:t>Coffee is the lifeblood of Brazil. This commodity is in high demand.</a:t>
            </a:r>
          </a:p>
          <a:p>
            <a:pPr algn="l">
              <a:buFont typeface="+mj-lt"/>
              <a:buAutoNum type="arabicPeriod"/>
            </a:pPr>
            <a:r>
              <a:rPr lang="en-US" b="0" i="0" dirty="0">
                <a:solidFill>
                  <a:srgbClr val="000000"/>
                </a:solidFill>
                <a:effectLst/>
                <a:latin typeface="Arial" panose="020B0604020202020204" pitchFamily="34" charset="0"/>
              </a:rPr>
              <a:t>This coffee shop's marketing campaign will target markets and participants in an aggressive and focused manner.</a:t>
            </a:r>
          </a:p>
          <a:p>
            <a:pPr algn="l">
              <a:buFont typeface="+mj-lt"/>
              <a:buAutoNum type="arabicPeriod"/>
            </a:pPr>
            <a:r>
              <a:rPr lang="en-US" b="0" i="0" dirty="0">
                <a:solidFill>
                  <a:srgbClr val="000000"/>
                </a:solidFill>
                <a:effectLst/>
                <a:latin typeface="Arial" panose="020B0604020202020204" pitchFamily="34" charset="0"/>
              </a:rPr>
              <a:t>In the café industry, cost-cutting, restructuring, and new technologies have greatly reduced overhead costs.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Weakness</a:t>
            </a:r>
          </a:p>
          <a:p>
            <a:pPr algn="l">
              <a:buFont typeface="+mj-lt"/>
              <a:buNone/>
            </a:pPr>
            <a:endParaRPr lang="en-US" b="0" i="0" dirty="0">
              <a:solidFill>
                <a:srgbClr val="000000"/>
              </a:solidFill>
              <a:effectLst/>
              <a:latin typeface="Arial" panose="020B0604020202020204" pitchFamily="34" charset="0"/>
            </a:endParaRPr>
          </a:p>
          <a:p>
            <a:pPr algn="l">
              <a:buFont typeface="+mj-lt"/>
              <a:buAutoNum type="arabicPeriod"/>
            </a:pPr>
            <a:r>
              <a:rPr lang="en-US" b="0" i="0" dirty="0">
                <a:solidFill>
                  <a:srgbClr val="666666"/>
                </a:solidFill>
                <a:effectLst/>
                <a:latin typeface="Roboto" panose="02000000000000000000" pitchFamily="2" charset="0"/>
              </a:rPr>
              <a:t>The lack of consumer confidence, uncertainty, and pessimism that characterizes new startups, new cafes, and new coffee shops is caused by media coverage and competitor marketing and is therefore valid.</a:t>
            </a:r>
          </a:p>
          <a:p>
            <a:pPr algn="l">
              <a:buFont typeface="+mj-lt"/>
              <a:buAutoNum type="arabicPeriod"/>
            </a:pPr>
            <a:r>
              <a:rPr lang="en-US" b="0" i="0" dirty="0">
                <a:solidFill>
                  <a:srgbClr val="666666"/>
                </a:solidFill>
                <a:effectLst/>
                <a:latin typeface="Roboto" panose="02000000000000000000" pitchFamily="2" charset="0"/>
              </a:rPr>
              <a:t>Given their goodwill and customer relations, established coffee shops may remove or limit our potential customers.</a:t>
            </a:r>
          </a:p>
          <a:p>
            <a:pPr algn="l">
              <a:buFont typeface="+mj-lt"/>
              <a:buAutoNum type="arabicPeriod"/>
            </a:pPr>
            <a:r>
              <a:rPr lang="en-US" b="0" i="0" dirty="0">
                <a:solidFill>
                  <a:srgbClr val="666666"/>
                </a:solidFill>
                <a:effectLst/>
                <a:latin typeface="Roboto" panose="02000000000000000000" pitchFamily="2" charset="0"/>
              </a:rPr>
              <a:t>We are a newer café and/or coffee shop and potential consumers and customers have not been exposed to our delicious exotic coffee flavors, coffee beans, expressos and lattes; therefore, proper marketing is needed</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latin typeface="Arial" panose="020B0604020202020204" pitchFamily="34" charset="0"/>
                <a:cs typeface="Arial" panose="020B0604020202020204" pitchFamily="34" charset="0"/>
              </a:rPr>
              <a:t>Opportunities</a:t>
            </a:r>
          </a:p>
          <a:p>
            <a:pPr marL="0" algn="l" rtl="0" latinLnBrk="0">
              <a:spcBef>
                <a:spcPts val="0"/>
              </a:spcBef>
              <a:spcAft>
                <a:spcPts val="0"/>
              </a:spcAft>
              <a:buFont typeface="+mj-lt"/>
              <a:buAutoNum type="arabicPeriod"/>
            </a:pPr>
            <a:r>
              <a:rPr lang="en-US" b="0" i="0" dirty="0">
                <a:solidFill>
                  <a:srgbClr val="666666"/>
                </a:solidFill>
                <a:effectLst/>
                <a:latin typeface="Roboto" panose="02000000000000000000" pitchFamily="2" charset="0"/>
              </a:rPr>
              <a:t>Opening for later hours can result in increased market share for the café since the local competition is not open for later hours.</a:t>
            </a:r>
          </a:p>
          <a:p>
            <a:pPr marL="0" algn="l" rtl="0" latinLnBrk="0">
              <a:spcBef>
                <a:spcPts val="0"/>
              </a:spcBef>
              <a:spcAft>
                <a:spcPts val="0"/>
              </a:spcAft>
              <a:buFont typeface="+mj-lt"/>
              <a:buNone/>
            </a:pPr>
            <a:r>
              <a:rPr lang="en-US" b="0" i="0" dirty="0">
                <a:solidFill>
                  <a:srgbClr val="666666"/>
                </a:solidFill>
                <a:effectLst/>
                <a:latin typeface="Roboto" panose="02000000000000000000" pitchFamily="2" charset="0"/>
              </a:rPr>
              <a:t>2. Right now is the ideal time to start a business since interest rates on business loans are low and leasing rates for commercial real estate are affordable.</a:t>
            </a:r>
          </a:p>
          <a:p>
            <a:pPr marL="0" algn="l" rtl="0" latinLnBrk="0">
              <a:spcBef>
                <a:spcPts val="0"/>
              </a:spcBef>
              <a:spcAft>
                <a:spcPts val="0"/>
              </a:spcAft>
              <a:buFont typeface="+mj-lt"/>
              <a:buNone/>
            </a:pPr>
            <a:r>
              <a:rPr lang="en-US" b="0" i="0" dirty="0">
                <a:solidFill>
                  <a:srgbClr val="666666"/>
                </a:solidFill>
                <a:effectLst/>
                <a:latin typeface="Roboto" panose="02000000000000000000" pitchFamily="2" charset="0"/>
              </a:rPr>
              <a:t>Using the internet properly will allow us to market our coffee shop to a larger number of potential customers with fewer marketing dollars.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latin typeface="Arial" panose="020B0604020202020204" pitchFamily="34" charset="0"/>
                <a:cs typeface="Arial" panose="020B0604020202020204" pitchFamily="34" charset="0"/>
              </a:rPr>
              <a:t>Threats</a:t>
            </a:r>
            <a:endParaRPr lang="en-GB" dirty="0"/>
          </a:p>
          <a:p>
            <a:pPr algn="l">
              <a:buFont typeface="+mj-lt"/>
              <a:buAutoNum type="arabicPeriod"/>
            </a:pPr>
            <a:r>
              <a:rPr lang="en-US" b="0" i="0" dirty="0">
                <a:solidFill>
                  <a:srgbClr val="666666"/>
                </a:solidFill>
                <a:effectLst/>
                <a:latin typeface="Roboto" panose="02000000000000000000" pitchFamily="2" charset="0"/>
              </a:rPr>
              <a:t>Our sales and our potential market share may be limited by new marketing strategies and tactics employed by established coffee shops and investors.</a:t>
            </a:r>
          </a:p>
          <a:p>
            <a:pPr algn="l">
              <a:buFont typeface="+mj-lt"/>
              <a:buAutoNum type="arabicPeriod"/>
            </a:pPr>
            <a:r>
              <a:rPr lang="en-US" b="0" i="0" dirty="0">
                <a:solidFill>
                  <a:srgbClr val="666666"/>
                </a:solidFill>
                <a:effectLst/>
                <a:latin typeface="Roboto" panose="02000000000000000000" pitchFamily="2" charset="0"/>
              </a:rPr>
              <a:t>In difficult economic times, deficits, long-term bailouts, and failing companies, financing problems may arise leading to a reduction in investment capital.</a:t>
            </a:r>
          </a:p>
          <a:p>
            <a:pPr algn="l">
              <a:buFont typeface="+mj-lt"/>
              <a:buAutoNum type="arabicPeriod"/>
            </a:pPr>
            <a:r>
              <a:rPr lang="en-US" b="0" i="0" dirty="0">
                <a:solidFill>
                  <a:srgbClr val="666666"/>
                </a:solidFill>
                <a:effectLst/>
                <a:latin typeface="Roboto" panose="02000000000000000000" pitchFamily="2" charset="0"/>
              </a:rPr>
              <a:t>There is also an increased number of new coffee shops establishing themselves alongside our potential clients, offering a compelling value proposition to convince customers not to switch over to our brand.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b="0" i="0" dirty="0">
                <a:solidFill>
                  <a:srgbClr val="666666"/>
                </a:solidFill>
                <a:effectLst/>
                <a:latin typeface="Roboto" panose="02000000000000000000" pitchFamily="2" charset="0"/>
              </a:rPr>
              <a:t>Startup businesses are well suited to handling threats and managing weaknesses. The business will exploit the opportunities presented and rely on the Company and the founders' strengths to secure sustainable profitability</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algn="l">
              <a:buFont typeface="+mj-lt"/>
              <a:buNone/>
            </a:pPr>
            <a:endParaRPr lang="en-US" b="0" i="0" dirty="0">
              <a:solidFill>
                <a:srgbClr val="666666"/>
              </a:solidFill>
              <a:effectLst/>
              <a:latin typeface="Roboto" panose="02000000000000000000" pitchFamily="2" charset="0"/>
            </a:endParaRPr>
          </a:p>
          <a:p>
            <a:pPr algn="l">
              <a:buFont typeface="+mj-lt"/>
              <a:buNone/>
            </a:pP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9</a:t>
            </a:fld>
            <a:endParaRPr lang="en-GB"/>
          </a:p>
        </p:txBody>
      </p:sp>
    </p:spTree>
    <p:extLst>
      <p:ext uri="{BB962C8B-B14F-4D97-AF65-F5344CB8AC3E}">
        <p14:creationId xmlns:p14="http://schemas.microsoft.com/office/powerpoint/2010/main" val="68168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rtl="0" eaLnBrk="1" fontAlgn="auto" latinLnBrk="0" hangingPunct="1">
              <a:spcBef>
                <a:spcPts val="0"/>
              </a:spcBef>
              <a:spcAft>
                <a:spcPts val="0"/>
              </a:spcAft>
            </a:pPr>
            <a:r>
              <a:rPr lang="en-US" sz="1800" b="0" i="0" u="none" strike="noStrike" kern="1200" dirty="0">
                <a:solidFill>
                  <a:srgbClr val="111111"/>
                </a:solidFill>
                <a:effectLst/>
                <a:latin typeface="Arial" panose="020B0604020202020204" pitchFamily="34" charset="0"/>
                <a:cs typeface="Arial" panose="020B0604020202020204" pitchFamily="34" charset="0"/>
              </a:rPr>
              <a:t>Factors affecting the economy are caused by government policy and legislation, such as changes in tax regulations and employment laws.</a:t>
            </a:r>
            <a:endParaRPr lang="pt-PT"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US" sz="1800" b="0" i="0" u="none" strike="noStrike" kern="1200" dirty="0">
                <a:solidFill>
                  <a:srgbClr val="111111"/>
                </a:solidFill>
                <a:effectLst/>
                <a:latin typeface="Arial" panose="020B0604020202020204" pitchFamily="34" charset="0"/>
                <a:cs typeface="Arial" panose="020B0604020202020204" pitchFamily="34" charset="0"/>
              </a:rPr>
              <a:t>Factors of economic change include inflation, exchange rates, recessions, and supply and demand.</a:t>
            </a:r>
            <a:endParaRPr lang="pt-PT"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0" i="0" u="none" strike="noStrike" kern="1200" dirty="0">
                <a:solidFill>
                  <a:srgbClr val="111111"/>
                </a:solidFill>
                <a:effectLst/>
                <a:latin typeface="Arial" panose="020B0604020202020204" pitchFamily="34" charset="0"/>
                <a:cs typeface="Arial" panose="020B0604020202020204" pitchFamily="34" charset="0"/>
              </a:rPr>
              <a:t>Sociocultural factors: Includes consumer demographics, culture, and lifestyle</a:t>
            </a:r>
            <a:endParaRPr lang="pt-PT"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0" i="0" u="none" strike="noStrike" kern="1200" dirty="0">
                <a:solidFill>
                  <a:srgbClr val="111111"/>
                </a:solidFill>
                <a:effectLst/>
                <a:latin typeface="Arial" panose="020B0604020202020204" pitchFamily="34" charset="0"/>
                <a:cs typeface="Arial" panose="020B0604020202020204" pitchFamily="34" charset="0"/>
              </a:rPr>
              <a:t>There are many factors related to technology, such as changes in technology, how technology is used in different industries, and new research</a:t>
            </a:r>
            <a:endParaRPr lang="pt-PT"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US" sz="1800" b="0" i="0" u="none" strike="noStrike" kern="1200" dirty="0">
                <a:solidFill>
                  <a:srgbClr val="111111"/>
                </a:solidFill>
                <a:effectLst/>
                <a:latin typeface="Arial" panose="020B0604020202020204" pitchFamily="34" charset="0"/>
                <a:cs typeface="Arial" panose="020B0604020202020204" pitchFamily="34" charset="0"/>
              </a:rPr>
              <a:t>Businesses are affected by legal factors such as consumer law, copyright law, and health and safety law.</a:t>
            </a:r>
            <a:endParaRPr lang="pt-PT"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0" i="0" u="none" strike="noStrike" kern="1200" dirty="0">
                <a:solidFill>
                  <a:srgbClr val="111111"/>
                </a:solidFill>
                <a:effectLst/>
                <a:latin typeface="Arial" panose="020B0604020202020204" pitchFamily="34" charset="0"/>
                <a:cs typeface="Arial" panose="020B0604020202020204" pitchFamily="34" charset="0"/>
              </a:rPr>
              <a:t>Several environmental factors affecting business have little to do with the company itself, including climate, pollution, weather, and laws regarding the environment</a:t>
            </a:r>
            <a:endParaRPr lang="pt-PT"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i="0" dirty="0">
                <a:solidFill>
                  <a:srgbClr val="000000"/>
                </a:solidFill>
                <a:effectLst/>
                <a:latin typeface="Arial" panose="020B0604020202020204" pitchFamily="34" charset="0"/>
              </a:rPr>
              <a:t>Public entrepreneurs are entrepreneurs who contribute to the development of public organizations or increase their capacity to provide services and create value (Luc &amp; Taieb, 2007).</a:t>
            </a:r>
            <a:endParaRPr lang="en-US" b="0" i="0" dirty="0">
              <a:solidFill>
                <a:srgbClr val="111111"/>
              </a:solidFill>
              <a:effectLst/>
              <a:latin typeface="Arial" panose="020B0604020202020204" pitchFamily="34" charset="0"/>
            </a:endParaRPr>
          </a:p>
          <a:p>
            <a:pPr algn="l">
              <a:buFont typeface="Arial" panose="020B0604020202020204" pitchFamily="34" charset="0"/>
              <a:buChar char="•"/>
            </a:pPr>
            <a:endParaRPr lang="en-US" b="1" i="0" dirty="0">
              <a:solidFill>
                <a:srgbClr val="111111"/>
              </a:solidFill>
              <a:effectLst/>
              <a:latin typeface="Cabin-semi-bold, sans-serif"/>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10</a:t>
            </a:fld>
            <a:endParaRPr lang="en-GB"/>
          </a:p>
        </p:txBody>
      </p:sp>
    </p:spTree>
    <p:extLst>
      <p:ext uri="{BB962C8B-B14F-4D97-AF65-F5344CB8AC3E}">
        <p14:creationId xmlns:p14="http://schemas.microsoft.com/office/powerpoint/2010/main" val="2445561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11</a:t>
            </a:fld>
            <a:endParaRPr lang="en-GB"/>
          </a:p>
        </p:txBody>
      </p:sp>
    </p:spTree>
    <p:extLst>
      <p:ext uri="{BB962C8B-B14F-4D97-AF65-F5344CB8AC3E}">
        <p14:creationId xmlns:p14="http://schemas.microsoft.com/office/powerpoint/2010/main" val="1651751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13</a:t>
            </a:fld>
            <a:endParaRPr lang="en-GB"/>
          </a:p>
        </p:txBody>
      </p:sp>
    </p:spTree>
    <p:extLst>
      <p:ext uri="{BB962C8B-B14F-4D97-AF65-F5344CB8AC3E}">
        <p14:creationId xmlns:p14="http://schemas.microsoft.com/office/powerpoint/2010/main" val="1392868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14</a:t>
            </a:fld>
            <a:endParaRPr lang="en-GB"/>
          </a:p>
        </p:txBody>
      </p:sp>
    </p:spTree>
    <p:extLst>
      <p:ext uri="{BB962C8B-B14F-4D97-AF65-F5344CB8AC3E}">
        <p14:creationId xmlns:p14="http://schemas.microsoft.com/office/powerpoint/2010/main" val="25547713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effectLst/>
                <a:latin typeface="Arial" panose="020B0604020202020204" pitchFamily="34" charset="0"/>
              </a:rPr>
              <a:t>It is concerned not only with the entrepreneur, but also with the interaction between the enterprising individual and opportunities for lucrative or entrepreneurial growth (Shane &amp; Venkataraman, 2000).</a:t>
            </a:r>
            <a:endParaRPr lang="en-GB" dirty="0"/>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15</a:t>
            </a:fld>
            <a:endParaRPr lang="en-GB"/>
          </a:p>
        </p:txBody>
      </p:sp>
    </p:spTree>
    <p:extLst>
      <p:ext uri="{BB962C8B-B14F-4D97-AF65-F5344CB8AC3E}">
        <p14:creationId xmlns:p14="http://schemas.microsoft.com/office/powerpoint/2010/main" val="3659788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An individual or organisation that manages a team can manage and coordinate the efforts of a group of individuals. Managing a team involves teamwork, communication, objective setting, and performance evaluation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(Burns, 2014).</a:t>
            </a:r>
            <a:endParaRPr lang="pt-PT"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16</a:t>
            </a:fld>
            <a:endParaRPr lang="en-GB"/>
          </a:p>
        </p:txBody>
      </p:sp>
    </p:spTree>
    <p:extLst>
      <p:ext uri="{BB962C8B-B14F-4D97-AF65-F5344CB8AC3E}">
        <p14:creationId xmlns:p14="http://schemas.microsoft.com/office/powerpoint/2010/main" val="4277141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00000"/>
                </a:solidFill>
                <a:effectLst/>
                <a:latin typeface="Cabin-semi-bold, sans-serif"/>
              </a:rPr>
              <a:t>This business owners must interpret a cash flow statement. This document shows the f</a:t>
            </a:r>
            <a:r>
              <a:rPr lang="en-US" b="1" i="0" dirty="0">
                <a:solidFill>
                  <a:srgbClr val="111111"/>
                </a:solidFill>
                <a:effectLst/>
                <a:latin typeface="Cabin-semi-bold"/>
              </a:rPr>
              <a:t>inancial standing of the company.</a:t>
            </a:r>
            <a:endParaRPr lang="en-US" b="0" i="0" dirty="0">
              <a:solidFill>
                <a:srgbClr val="000000"/>
              </a:solidFill>
              <a:effectLst/>
              <a:latin typeface="Arial" panose="020B0604020202020204" pitchFamily="34" charset="0"/>
            </a:endParaRPr>
          </a:p>
          <a:p>
            <a:pPr algn="l"/>
            <a:r>
              <a:rPr lang="en-US" b="1" i="0" dirty="0">
                <a:solidFill>
                  <a:srgbClr val="000000"/>
                </a:solidFill>
                <a:effectLst/>
                <a:latin typeface="Cabin-semi-bold, sans-serif"/>
              </a:rPr>
              <a:t>Cash flow statements identify the sources of revenue for the organisation.</a:t>
            </a:r>
            <a:endParaRPr lang="en-US" b="0" i="0" dirty="0">
              <a:solidFill>
                <a:srgbClr val="000000"/>
              </a:solidFill>
              <a:effectLst/>
              <a:latin typeface="Arial" panose="020B0604020202020204" pitchFamily="34" charset="0"/>
            </a:endParaRPr>
          </a:p>
          <a:p>
            <a:pPr algn="l"/>
            <a:r>
              <a:rPr lang="en-US" b="1" i="0" dirty="0">
                <a:solidFill>
                  <a:srgbClr val="000000"/>
                </a:solidFill>
                <a:effectLst/>
                <a:latin typeface="Cabin-semi-bold, sans-serif"/>
              </a:rPr>
              <a:t>Flows of cash are classified according to operating, investment, and financing sources.</a:t>
            </a:r>
            <a:endParaRPr lang="en-US" b="0" i="0" dirty="0">
              <a:solidFill>
                <a:srgbClr val="000000"/>
              </a:solidFill>
              <a:effectLst/>
              <a:latin typeface="Arial" panose="020B0604020202020204" pitchFamily="34" charset="0"/>
            </a:endParaRPr>
          </a:p>
          <a:p>
            <a:r>
              <a:rPr lang="en-GB" sz="1200" dirty="0"/>
              <a:t>Business investment £15.0000 each to start up.</a:t>
            </a:r>
          </a:p>
          <a:p>
            <a:pPr marL="342900" indent="-342900">
              <a:buFont typeface="Arial" panose="020B0604020202020204" pitchFamily="34" charset="0"/>
              <a:buChar char="•"/>
            </a:pPr>
            <a:r>
              <a:rPr lang="en-GB" sz="1200" dirty="0"/>
              <a:t>Cash flow</a:t>
            </a:r>
          </a:p>
          <a:p>
            <a:pPr marL="342900" indent="-342900">
              <a:buFont typeface="Arial" panose="020B0604020202020204" pitchFamily="34" charset="0"/>
              <a:buChar char="•"/>
            </a:pPr>
            <a:r>
              <a:rPr lang="en-GB" sz="1200" dirty="0"/>
              <a:t>Profit/loss</a:t>
            </a:r>
          </a:p>
          <a:p>
            <a:r>
              <a:rPr lang="en-GB" sz="1200" dirty="0"/>
              <a:t>Statement to monitor business </a:t>
            </a:r>
          </a:p>
          <a:p>
            <a:r>
              <a:rPr lang="en-GB" sz="1200" dirty="0"/>
              <a:t>Cashflow/profit/loss.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FFFFFF"/>
                </a:solidFill>
                <a:effectLst/>
                <a:latin typeface="Raleway" pitchFamily="2" charset="0"/>
              </a:rPr>
              <a:t>The Innovator’s DNA’ by Dyer </a:t>
            </a:r>
            <a:r>
              <a:rPr lang="en-GB" sz="1800" dirty="0">
                <a:effectLst/>
                <a:latin typeface="Calibri" panose="020F0502020204030204" pitchFamily="34" charset="0"/>
                <a:ea typeface="Calibri" panose="020F0502020204030204" pitchFamily="34" charset="0"/>
                <a:cs typeface="Times New Roman" panose="02020603050405020304" pitchFamily="18" charset="0"/>
              </a:rPr>
              <a:t>(Dyer, et al., 2009)</a:t>
            </a:r>
            <a:r>
              <a:rPr lang="en-US" b="1" i="0" dirty="0">
                <a:solidFill>
                  <a:srgbClr val="FFFFFF"/>
                </a:solidFill>
                <a:effectLst/>
                <a:latin typeface="Raleway" pitchFamily="2" charset="0"/>
              </a:rPr>
              <a:t>,</a:t>
            </a:r>
          </a:p>
          <a:p>
            <a:pPr algn="l" fontAlgn="t"/>
            <a:r>
              <a:rPr lang="en-US" b="1" i="0" dirty="0">
                <a:solidFill>
                  <a:srgbClr val="231F20"/>
                </a:solidFill>
                <a:effectLst/>
                <a:latin typeface="inherit"/>
              </a:rPr>
              <a:t>Finances</a:t>
            </a:r>
          </a:p>
          <a:p>
            <a:pPr marL="0" marR="0" lvl="0" indent="0" algn="l" defTabSz="914400" rtl="0" eaLnBrk="1" fontAlgn="t" latinLnBrk="0" hangingPunct="1">
              <a:lnSpc>
                <a:spcPct val="100000"/>
              </a:lnSpc>
              <a:spcBef>
                <a:spcPts val="0"/>
              </a:spcBef>
              <a:spcAft>
                <a:spcPts val="0"/>
              </a:spcAft>
              <a:buClrTx/>
              <a:buSzTx/>
              <a:buFontTx/>
              <a:buNone/>
              <a:tabLst/>
              <a:defRPr/>
            </a:pPr>
            <a:r>
              <a:rPr lang="en-US" b="0" i="0" dirty="0">
                <a:solidFill>
                  <a:srgbClr val="231F20"/>
                </a:solidFill>
                <a:effectLst/>
                <a:latin typeface="inherit"/>
              </a:rPr>
              <a:t>It is important to manage cash flow and cash flow in order to avoid business failure. Cash flow refers to the inflow and outflow of funds within a business and its bank accounts</a:t>
            </a:r>
            <a:r>
              <a:rPr lang="en-GB" sz="1800" dirty="0">
                <a:effectLst/>
                <a:latin typeface="Calibri" panose="020F0502020204030204" pitchFamily="34" charset="0"/>
                <a:ea typeface="Calibri" panose="020F0502020204030204" pitchFamily="34" charset="0"/>
                <a:cs typeface="Times New Roman" panose="02020603050405020304" pitchFamily="18" charset="0"/>
              </a:rPr>
              <a:t>(Marker, 2020)</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gn="l" fontAlgn="t"/>
            <a:r>
              <a:rPr lang="en-US" b="0" i="0" dirty="0">
                <a:solidFill>
                  <a:srgbClr val="231F20"/>
                </a:solidFill>
                <a:effectLst/>
                <a:latin typeface="inherit"/>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solidFill>
                <a:srgbClr val="FFFFFF"/>
              </a:solidFill>
              <a:effectLst/>
              <a:latin typeface="Raleway" pitchFamily="2" charset="0"/>
            </a:endParaRPr>
          </a:p>
          <a:p>
            <a:endParaRPr lang="en-GB" sz="1200" dirty="0"/>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17</a:t>
            </a:fld>
            <a:endParaRPr lang="en-GB"/>
          </a:p>
        </p:txBody>
      </p:sp>
    </p:spTree>
    <p:extLst>
      <p:ext uri="{BB962C8B-B14F-4D97-AF65-F5344CB8AC3E}">
        <p14:creationId xmlns:p14="http://schemas.microsoft.com/office/powerpoint/2010/main" val="20777476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00000"/>
                </a:solidFill>
                <a:effectLst/>
                <a:latin typeface="ReithSans"/>
              </a:rPr>
              <a:t>A company's net profit is the difference between what it receives from selling products and services and all the costs incurred in order to produce these products.</a:t>
            </a:r>
            <a:r>
              <a:rPr lang="en-US" b="0" i="0" dirty="0">
                <a:solidFill>
                  <a:srgbClr val="000000"/>
                </a:solidFill>
                <a:effectLst/>
                <a:latin typeface="ReithSans"/>
              </a:rPr>
              <a:t> As the net profit of a business includes all of its fixed costs and other overhead expenses, it is often considered the more important profit figure.</a:t>
            </a:r>
          </a:p>
          <a:p>
            <a:pPr algn="l"/>
            <a:r>
              <a:rPr lang="en-US" b="0" i="0" dirty="0">
                <a:solidFill>
                  <a:srgbClr val="231F20"/>
                </a:solidFill>
                <a:effectLst/>
                <a:latin typeface="ReithSans"/>
              </a:rPr>
              <a:t>There is also the possibility of negative net profit, which indicates that the business has suffered a loss due to its costs being greater than its sales revenue.</a:t>
            </a:r>
          </a:p>
          <a:p>
            <a:r>
              <a:rPr lang="en-US" b="0" i="0" dirty="0">
                <a:solidFill>
                  <a:srgbClr val="000000"/>
                </a:solidFill>
                <a:effectLst/>
                <a:latin typeface="Calibri" panose="020F0502020204030204" pitchFamily="34" charset="0"/>
              </a:rPr>
              <a:t>Special Report on Entrepreneurial Employee Activity from the Global Entrepreneurship Monitor.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Global Entrepreneurship Monitor</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Bosma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2013)</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b="0" i="0" dirty="0">
              <a:solidFill>
                <a:srgbClr val="000000"/>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18</a:t>
            </a:fld>
            <a:endParaRPr lang="en-GB"/>
          </a:p>
        </p:txBody>
      </p:sp>
    </p:spTree>
    <p:extLst>
      <p:ext uri="{BB962C8B-B14F-4D97-AF65-F5344CB8AC3E}">
        <p14:creationId xmlns:p14="http://schemas.microsoft.com/office/powerpoint/2010/main" val="10637652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19</a:t>
            </a:fld>
            <a:endParaRPr lang="en-GB"/>
          </a:p>
        </p:txBody>
      </p:sp>
    </p:spTree>
    <p:extLst>
      <p:ext uri="{BB962C8B-B14F-4D97-AF65-F5344CB8AC3E}">
        <p14:creationId xmlns:p14="http://schemas.microsoft.com/office/powerpoint/2010/main" val="1812181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PT" altLang="pt-PT" sz="1200" b="0" i="0" u="none" strike="noStrike" cap="none" normalizeH="0" baseline="0" dirty="0">
                <a:ln>
                  <a:noFill/>
                </a:ln>
                <a:solidFill>
                  <a:srgbClr val="323E4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kumimoji="0" lang="en-US" altLang="pt-PT" sz="1200" b="0" i="0" u="none" strike="noStrike" cap="none" normalizeH="0" baseline="0" dirty="0">
              <a:ln>
                <a:noFill/>
              </a:ln>
              <a:solidFill>
                <a:srgbClr val="323E4F"/>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20</a:t>
            </a:fld>
            <a:endParaRPr lang="en-GB"/>
          </a:p>
        </p:txBody>
      </p:sp>
    </p:spTree>
    <p:extLst>
      <p:ext uri="{BB962C8B-B14F-4D97-AF65-F5344CB8AC3E}">
        <p14:creationId xmlns:p14="http://schemas.microsoft.com/office/powerpoint/2010/main" val="7932877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21</a:t>
            </a:fld>
            <a:endParaRPr lang="en-GB"/>
          </a:p>
        </p:txBody>
      </p:sp>
    </p:spTree>
    <p:extLst>
      <p:ext uri="{BB962C8B-B14F-4D97-AF65-F5344CB8AC3E}">
        <p14:creationId xmlns:p14="http://schemas.microsoft.com/office/powerpoint/2010/main" val="2529253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107266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235658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279526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00AB2B-3A0E-4570-B119-6CF2107A4A80}" type="datetimeFigureOut">
              <a:rPr lang="en-GB" smtClean="0"/>
              <a:t>21/03/2022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749304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00AB2B-3A0E-4570-B119-6CF2107A4A80}" type="datetimeFigureOut">
              <a:rPr lang="en-GB" smtClean="0"/>
              <a:t>21/03/2022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074707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00AB2B-3A0E-4570-B119-6CF2107A4A80}" type="datetimeFigureOut">
              <a:rPr lang="en-GB" smtClean="0"/>
              <a:t>21/03/2022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889561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00AB2B-3A0E-4570-B119-6CF2107A4A80}" type="datetimeFigureOut">
              <a:rPr lang="en-GB" smtClean="0"/>
              <a:t>21/03/2022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2552694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00AB2B-3A0E-4570-B119-6CF2107A4A80}" type="datetimeFigureOut">
              <a:rPr lang="en-GB" smtClean="0"/>
              <a:t>21/03/2022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15147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00AB2B-3A0E-4570-B119-6CF2107A4A80}" type="datetimeFigureOut">
              <a:rPr lang="en-GB" smtClean="0"/>
              <a:t>21/03/2022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91768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04444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21903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026551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4683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902114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671026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21/03/2022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2193425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00AB2B-3A0E-4570-B119-6CF2107A4A80}" type="datetimeFigureOut">
              <a:rPr lang="en-GB" smtClean="0"/>
              <a:t>21/03/2022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280C825-AA32-49EC-9562-AF096953EEA9}" type="slidenum">
              <a:rPr lang="en-GB" smtClean="0"/>
              <a:t>‹#›</a:t>
            </a:fld>
            <a:endParaRPr lang="en-GB"/>
          </a:p>
        </p:txBody>
      </p:sp>
    </p:spTree>
    <p:extLst>
      <p:ext uri="{BB962C8B-B14F-4D97-AF65-F5344CB8AC3E}">
        <p14:creationId xmlns:p14="http://schemas.microsoft.com/office/powerpoint/2010/main" val="49530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ngall.com/cafe-png/download/41818" TargetMode="External"/><Relationship Id="rId3" Type="http://schemas.openxmlformats.org/officeDocument/2006/relationships/image" Target="../media/image1.jpeg"/><Relationship Id="rId7" Type="http://schemas.openxmlformats.org/officeDocument/2006/relationships/image" Target="../media/image3.png"/><Relationship Id="rId12" Type="http://schemas.openxmlformats.org/officeDocument/2006/relationships/hyperlink" Target="http://www.groundreport.com/5-managed-services-choose-instead-hiring-hous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fayyaz1.commons.gc.cuny.edu/the-effects-of-virtual-reality-therapy-on-the-mind/" TargetMode="External"/><Relationship Id="rId11" Type="http://schemas.openxmlformats.org/officeDocument/2006/relationships/image" Target="../media/image5.jpg"/><Relationship Id="rId5" Type="http://schemas.openxmlformats.org/officeDocument/2006/relationships/image" Target="../media/image2.jpeg"/><Relationship Id="rId10" Type="http://schemas.openxmlformats.org/officeDocument/2006/relationships/hyperlink" Target="https://www.flickr.com/photos/scubabrett22/9671080300" TargetMode="External"/><Relationship Id="rId4" Type="http://schemas.openxmlformats.org/officeDocument/2006/relationships/hyperlink" Target="https://pxhere.com/en/photo/1608782" TargetMode="External"/><Relationship Id="rId9"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www.groundreport.com/5-managed-services-choose-instead-hiring-house/"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hyperlink" Target="https://www.pngall.com/cafe-png/download/41818"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groundreport.com/5-managed-services-choose-instead-hiring-house/" TargetMode="External"/><Relationship Id="rId3" Type="http://schemas.openxmlformats.org/officeDocument/2006/relationships/image" Target="../media/image6.jpg"/><Relationship Id="rId7"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reinodocogumelo.com/2018/01/games-de-realidade-virtual-ainda-nao.html" TargetMode="External"/><Relationship Id="rId5" Type="http://schemas.openxmlformats.org/officeDocument/2006/relationships/image" Target="../media/image7.jpg"/><Relationship Id="rId4" Type="http://schemas.openxmlformats.org/officeDocument/2006/relationships/hyperlink" Target="http://www.placesandfoods.com/2015/03/sm-town-at-coex-artium-review.html"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www.groundreport.com/5-managed-services-choose-instead-hiring-house/"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5.jpg"/><Relationship Id="rId7" Type="http://schemas.openxmlformats.org/officeDocument/2006/relationships/hyperlink" Target="https://www.pngall.com/vision-png/download/6873"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www.groundreport.com/5-managed-services-choose-instead-hiring-house/" TargetMode="External"/><Relationship Id="rId9" Type="http://schemas.openxmlformats.org/officeDocument/2006/relationships/hyperlink" Target="http://clamorworld.com/16-actions-to-take-to-achieve-any-goa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hyperlink" Target="https://www.gameblast.com.br/2019/12/previsoes-2020-o-que-esperamos-dos-proximos-lancamentos.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groundreport.com/5-managed-services-choose-instead-hiring-house/"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www.groundreport.com/5-managed-services-choose-instead-hiring-hous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groundreport.com/5-managed-services-choose-instead-hiring-hous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hyperlink" Target="http://www.groundreport.com/5-managed-services-choose-instead-hiring-house/"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chart" Target="../charts/char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8" Type="http://schemas.openxmlformats.org/officeDocument/2006/relationships/hyperlink" Target="https://fayyaz1.commons.gc.cuny.edu/the-effects-of-virtual-reality-therapy-on-the-mind/" TargetMode="External"/><Relationship Id="rId3" Type="http://schemas.openxmlformats.org/officeDocument/2006/relationships/image" Target="../media/image3.png"/><Relationship Id="rId7"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hyperlink" Target="https://www.pngall.com/cafe-png/download/4181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30.jpeg"/><Relationship Id="rId4" Type="http://schemas.openxmlformats.org/officeDocument/2006/relationships/hyperlink" Target="http://www.groundreport.com/5-managed-services-choose-instead-hiring-hous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groundreport.com/5-managed-services-choose-instead-hiring-house/" TargetMode="External"/><Relationship Id="rId4" Type="http://schemas.openxmlformats.org/officeDocument/2006/relationships/image" Target="../media/image5.jpg"/></Relationships>
</file>

<file path=ppt/slides/_rels/slide1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hyperlink" Target="http://www.groundreport.com/5-managed-services-choose-instead-hiring-house/" TargetMode="Externa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5.jpg"/><Relationship Id="rId7" Type="http://schemas.openxmlformats.org/officeDocument/2006/relationships/diagramData" Target="../diagrams/data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slidehunter.com/powerpoint-templates/break-even-curve-design-powerpoint/" TargetMode="External"/><Relationship Id="rId11" Type="http://schemas.microsoft.com/office/2007/relationships/diagramDrawing" Target="../diagrams/drawing4.xml"/><Relationship Id="rId5" Type="http://schemas.openxmlformats.org/officeDocument/2006/relationships/image" Target="../media/image33.jpg"/><Relationship Id="rId10" Type="http://schemas.openxmlformats.org/officeDocument/2006/relationships/diagramColors" Target="../diagrams/colors4.xml"/><Relationship Id="rId4" Type="http://schemas.openxmlformats.org/officeDocument/2006/relationships/hyperlink" Target="http://www.groundreport.com/5-managed-services-choose-instead-hiring-house/" TargetMode="External"/><Relationship Id="rId9"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hyperlink" Target="http://www.groundreport.com/5-managed-services-choose-instead-hiring-hous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fayyaz1.commons.gc.cuny.edu/the-effects-of-virtual-reality-therapy-on-the-mind/" TargetMode="External"/><Relationship Id="rId3" Type="http://schemas.openxmlformats.org/officeDocument/2006/relationships/image" Target="../media/image5.jpg"/><Relationship Id="rId7" Type="http://schemas.openxmlformats.org/officeDocument/2006/relationships/image" Target="../media/image2.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pngall.com/cafe-png/download/41818" TargetMode="External"/><Relationship Id="rId5" Type="http://schemas.openxmlformats.org/officeDocument/2006/relationships/image" Target="../media/image3.png"/><Relationship Id="rId4" Type="http://schemas.openxmlformats.org/officeDocument/2006/relationships/hyperlink" Target="http://www.groundreport.com/5-managed-services-choose-instead-hiring-ho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 name="Group 111">
            <a:extLst>
              <a:ext uri="{FF2B5EF4-FFF2-40B4-BE49-F238E27FC236}">
                <a16:creationId xmlns:a16="http://schemas.microsoft.com/office/drawing/2014/main" id="{02FF0CD5-01EA-414C-9FBA-91289523E9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3" name="Straight Connector 112">
              <a:extLst>
                <a:ext uri="{FF2B5EF4-FFF2-40B4-BE49-F238E27FC236}">
                  <a16:creationId xmlns:a16="http://schemas.microsoft.com/office/drawing/2014/main" id="{A89E0603-B9E3-42E1-B1E1-D3A0F06880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8C08529B-533A-4987-835C-B6FE3960CF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5" name="Rectangle 23">
              <a:extLst>
                <a:ext uri="{FF2B5EF4-FFF2-40B4-BE49-F238E27FC236}">
                  <a16:creationId xmlns:a16="http://schemas.microsoft.com/office/drawing/2014/main" id="{ADF3602E-6539-4E90-9B34-A1564E8898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5">
              <a:extLst>
                <a:ext uri="{FF2B5EF4-FFF2-40B4-BE49-F238E27FC236}">
                  <a16:creationId xmlns:a16="http://schemas.microsoft.com/office/drawing/2014/main" id="{45B7B2BF-6C30-4E7C-9B92-89931CAC5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D902BF1F-1CD4-4757-8E37-E537850C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7">
              <a:extLst>
                <a:ext uri="{FF2B5EF4-FFF2-40B4-BE49-F238E27FC236}">
                  <a16:creationId xmlns:a16="http://schemas.microsoft.com/office/drawing/2014/main" id="{EC181138-86B5-48DD-A9CF-E1B424432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2AFEC3B7-B6F9-4F8D-BB1D-1CB5D59A8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9">
              <a:extLst>
                <a:ext uri="{FF2B5EF4-FFF2-40B4-BE49-F238E27FC236}">
                  <a16:creationId xmlns:a16="http://schemas.microsoft.com/office/drawing/2014/main" id="{C7CFEC2C-F42F-4B3F-82EB-A23DD21C7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Isosceles Triangle 120">
              <a:extLst>
                <a:ext uri="{FF2B5EF4-FFF2-40B4-BE49-F238E27FC236}">
                  <a16:creationId xmlns:a16="http://schemas.microsoft.com/office/drawing/2014/main" id="{E29569A7-8B01-47AE-86AA-D0BE37E98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2E15773A-78BA-459D-840F-CA90AB96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E88F66-D66E-402C-AF27-A5F65074EF46}"/>
              </a:ext>
            </a:extLst>
          </p:cNvPr>
          <p:cNvSpPr>
            <a:spLocks noGrp="1"/>
          </p:cNvSpPr>
          <p:nvPr>
            <p:ph type="ctrTitle"/>
          </p:nvPr>
        </p:nvSpPr>
        <p:spPr>
          <a:xfrm>
            <a:off x="3668557" y="1676178"/>
            <a:ext cx="6417646" cy="2209239"/>
          </a:xfrm>
        </p:spPr>
        <p:txBody>
          <a:bodyPr vert="horz" lIns="91440" tIns="45720" rIns="91440" bIns="45720" rtlCol="0" anchor="t">
            <a:normAutofit/>
          </a:bodyPr>
          <a:lstStyle/>
          <a:p>
            <a:pPr algn="ctr">
              <a:spcAft>
                <a:spcPts val="800"/>
              </a:spcAft>
            </a:pPr>
            <a:r>
              <a:rPr lang="en-US" sz="3600" b="1" dirty="0">
                <a:effectLst/>
                <a:latin typeface="Arial" panose="020B0604020202020204" pitchFamily="34" charset="0"/>
                <a:cs typeface="Arial" panose="020B0604020202020204" pitchFamily="34" charset="0"/>
              </a:rPr>
              <a:t>VIRTUAL ESCAPE CAFÉ</a:t>
            </a:r>
            <a:br>
              <a:rPr lang="en-US" sz="3600" b="1" dirty="0">
                <a:effectLst/>
                <a:latin typeface="Arial" panose="020B0604020202020204" pitchFamily="34" charset="0"/>
                <a:cs typeface="Arial" panose="020B0604020202020204" pitchFamily="34" charset="0"/>
              </a:rPr>
            </a:br>
            <a:r>
              <a:rPr lang="en-US" sz="1200" b="1" dirty="0">
                <a:effectLst/>
                <a:latin typeface="Arial" panose="020B0604020202020204" pitchFamily="34" charset="0"/>
                <a:cs typeface="Arial" panose="020B0604020202020204" pitchFamily="34" charset="0"/>
              </a:rPr>
              <a:t>By MRA</a:t>
            </a:r>
            <a:endParaRPr lang="en-US" sz="1200" dirty="0">
              <a:effectLst/>
              <a:latin typeface="Arial" panose="020B0604020202020204" pitchFamily="34" charset="0"/>
              <a:cs typeface="Arial" panose="020B0604020202020204" pitchFamily="34" charset="0"/>
            </a:endParaRPr>
          </a:p>
        </p:txBody>
      </p:sp>
      <p:pic>
        <p:nvPicPr>
          <p:cNvPr id="26" name="Picture 25" descr="A picture containing text, person, indoor, electronics&#10;&#10;Description automatically generated">
            <a:extLst>
              <a:ext uri="{FF2B5EF4-FFF2-40B4-BE49-F238E27FC236}">
                <a16:creationId xmlns:a16="http://schemas.microsoft.com/office/drawing/2014/main" id="{6F32968A-BC6B-40E6-BB72-6B71B98DA28F}"/>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961" r="-5" b="12225"/>
          <a:stretch/>
        </p:blipFill>
        <p:spPr>
          <a:xfrm>
            <a:off x="593649" y="10"/>
            <a:ext cx="3433363" cy="1714490"/>
          </a:xfrm>
          <a:prstGeom prst="ellipse">
            <a:avLst/>
          </a:prstGeom>
          <a:ln>
            <a:noFill/>
          </a:ln>
          <a:effectLst>
            <a:softEdge rad="112500"/>
          </a:effectLst>
        </p:spPr>
      </p:pic>
      <p:pic>
        <p:nvPicPr>
          <p:cNvPr id="7" name="Picture 6" descr="A picture containing light, night sky&#10;&#10;Description automatically generated">
            <a:extLst>
              <a:ext uri="{FF2B5EF4-FFF2-40B4-BE49-F238E27FC236}">
                <a16:creationId xmlns:a16="http://schemas.microsoft.com/office/drawing/2014/main" id="{40FBE260-5409-4D6C-BE49-817F6BBC048F}"/>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11189"/>
          <a:stretch/>
        </p:blipFill>
        <p:spPr>
          <a:xfrm>
            <a:off x="338691" y="1714500"/>
            <a:ext cx="3432113" cy="1714500"/>
          </a:xfrm>
          <a:prstGeom prst="rect">
            <a:avLst/>
          </a:prstGeom>
          <a:ln>
            <a:noFill/>
          </a:ln>
          <a:effectLst>
            <a:softEdge rad="112500"/>
          </a:effectLst>
        </p:spPr>
      </p:pic>
      <p:pic>
        <p:nvPicPr>
          <p:cNvPr id="22" name="Picture 21" descr="A cup of coffee&#10;&#10;Description automatically generated with medium confidence">
            <a:extLst>
              <a:ext uri="{FF2B5EF4-FFF2-40B4-BE49-F238E27FC236}">
                <a16:creationId xmlns:a16="http://schemas.microsoft.com/office/drawing/2014/main" id="{7069016D-25F9-48D2-A6FD-75C3AE3572F0}"/>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40648" r="-5" b="14376"/>
          <a:stretch/>
        </p:blipFill>
        <p:spPr>
          <a:xfrm>
            <a:off x="83733" y="3429000"/>
            <a:ext cx="3430976" cy="17145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Picture 18" descr="A car on a dirt road&#10;&#10;Description automatically generated with medium confidence">
            <a:extLst>
              <a:ext uri="{FF2B5EF4-FFF2-40B4-BE49-F238E27FC236}">
                <a16:creationId xmlns:a16="http://schemas.microsoft.com/office/drawing/2014/main" id="{723232B5-6DC2-4485-8399-F952FF241033}"/>
              </a:ext>
            </a:extLst>
          </p:cNvPr>
          <p:cNvPicPr>
            <a:picLocks noChangeAspect="1"/>
          </p:cNvPicPr>
          <p:nvPr/>
        </p:nvPicPr>
        <p:blipFill rotWithShape="1">
          <a:blip r:embed="rId9">
            <a:alphaModFix/>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5089" r="1" b="5093"/>
          <a:stretch/>
        </p:blipFill>
        <p:spPr>
          <a:xfrm>
            <a:off x="23234" y="5136458"/>
            <a:ext cx="3271564" cy="17300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4" name="Isosceles Triangle 30">
            <a:extLst>
              <a:ext uri="{FF2B5EF4-FFF2-40B4-BE49-F238E27FC236}">
                <a16:creationId xmlns:a16="http://schemas.microsoft.com/office/drawing/2014/main" id="{E09C6EA1-A72F-431C-A81E-14B793A28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6" name="Straight Connector 125">
            <a:extLst>
              <a:ext uri="{FF2B5EF4-FFF2-40B4-BE49-F238E27FC236}">
                <a16:creationId xmlns:a16="http://schemas.microsoft.com/office/drawing/2014/main" id="{F335CC31-F319-461D-9045-F34BF78A2F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8712" y="1714500"/>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7BCA152-E42A-42E3-8DE8-3C8B59DCB8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088" y="3421959"/>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41DA940-D863-420D-A3F8-9F997C09F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950" y="5127992"/>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2" name="Isosceles Triangle 30">
            <a:extLst>
              <a:ext uri="{FF2B5EF4-FFF2-40B4-BE49-F238E27FC236}">
                <a16:creationId xmlns:a16="http://schemas.microsoft.com/office/drawing/2014/main" id="{56E4DBE8-15E2-4BA3-B171-C959C9CDF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4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Rectangle 2">
            <a:extLst>
              <a:ext uri="{FF2B5EF4-FFF2-40B4-BE49-F238E27FC236}">
                <a16:creationId xmlns:a16="http://schemas.microsoft.com/office/drawing/2014/main" id="{928F487C-6E2D-4D3C-AF3B-AB59792CD2C4}"/>
              </a:ext>
            </a:extLst>
          </p:cNvPr>
          <p:cNvSpPr>
            <a:spLocks noGrp="1" noChangeArrowheads="1"/>
          </p:cNvSpPr>
          <p:nvPr>
            <p:ph type="subTitle" idx="1"/>
          </p:nvPr>
        </p:nvSpPr>
        <p:spPr bwMode="auto">
          <a:xfrm>
            <a:off x="3966345" y="3429000"/>
            <a:ext cx="5701438" cy="473802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algn="l" eaLnBrk="1" fontAlgn="t" hangingPunct="1">
              <a:spcBef>
                <a:spcPts val="1000"/>
              </a:spcBef>
              <a:spcAft>
                <a:spcPts val="0"/>
              </a:spcAft>
              <a:buFont typeface="Wingdings 3" charset="2"/>
              <a:buChar char=""/>
              <a:tabLst/>
            </a:pPr>
            <a:r>
              <a:rPr lang="en-US" sz="1100" i="0" dirty="0">
                <a:effectLst/>
                <a:cs typeface="Arial" panose="020B0604020202020204" pitchFamily="34" charset="0"/>
              </a:rPr>
              <a:t>Masuma Begum (1915403)</a:t>
            </a:r>
          </a:p>
          <a:p>
            <a:pPr marL="0" marR="0" lvl="0" indent="-228600" algn="l" eaLnBrk="1" fontAlgn="t" hangingPunct="1">
              <a:spcBef>
                <a:spcPts val="1000"/>
              </a:spcBef>
              <a:spcAft>
                <a:spcPts val="0"/>
              </a:spcAft>
              <a:buFont typeface="Wingdings 3" charset="2"/>
              <a:buChar char=""/>
              <a:tabLst/>
            </a:pPr>
            <a:r>
              <a:rPr lang="en-US" altLang="pt-PT" sz="1100" i="0" dirty="0">
                <a:effectLst/>
                <a:cs typeface="Arial" panose="020B0604020202020204" pitchFamily="34" charset="0"/>
              </a:rPr>
              <a:t>Ricardo Alexandre(2025546)</a:t>
            </a:r>
            <a:endParaRPr kumimoji="0" lang="en-US" altLang="pt-PT" sz="1100" i="0" u="none" strike="noStrike" cap="none" normalizeH="0" baseline="0" dirty="0">
              <a:ln>
                <a:noFill/>
              </a:ln>
              <a:effectLst/>
              <a:cs typeface="Arial" panose="020B0604020202020204" pitchFamily="34" charset="0"/>
            </a:endParaRPr>
          </a:p>
          <a:p>
            <a:pPr marL="0" marR="0" lvl="0" indent="-228600" algn="l" eaLnBrk="1" fontAlgn="t" hangingPunct="1">
              <a:spcBef>
                <a:spcPts val="1000"/>
              </a:spcBef>
              <a:spcAft>
                <a:spcPts val="0"/>
              </a:spcAft>
              <a:buFont typeface="Wingdings 3" charset="2"/>
              <a:buChar char=""/>
              <a:tabLst/>
            </a:pPr>
            <a:r>
              <a:rPr kumimoji="0" lang="en-US" altLang="pt-PT" sz="1100" i="0" u="none" strike="noStrike" cap="none" normalizeH="0" baseline="0" dirty="0">
                <a:ln>
                  <a:noFill/>
                </a:ln>
                <a:effectLst/>
                <a:cs typeface="Arial" panose="020B0604020202020204" pitchFamily="34" charset="0"/>
              </a:rPr>
              <a:t>Andrea Voros (2026576)</a:t>
            </a:r>
            <a:r>
              <a:rPr lang="en-US" sz="1100" dirty="0">
                <a:cs typeface="Arial" panose="020B0604020202020204" pitchFamily="34" charset="0"/>
              </a:rPr>
              <a:t> </a:t>
            </a:r>
          </a:p>
          <a:p>
            <a:pPr marL="0" marR="0" lvl="0" indent="-228600" algn="l" eaLnBrk="1" fontAlgn="t" hangingPunct="1">
              <a:spcBef>
                <a:spcPts val="1000"/>
              </a:spcBef>
              <a:spcAft>
                <a:spcPts val="0"/>
              </a:spcAft>
              <a:buFont typeface="Wingdings 3" charset="2"/>
              <a:buChar char=""/>
              <a:tabLst/>
            </a:pPr>
            <a:r>
              <a:rPr lang="en-US" sz="1100" dirty="0">
                <a:cs typeface="Arial" panose="020B0604020202020204" pitchFamily="34" charset="0"/>
              </a:rPr>
              <a:t>Module: Managing Enterprise in the 21st Century </a:t>
            </a:r>
          </a:p>
          <a:p>
            <a:pPr marL="0" marR="0" lvl="0" indent="-228600" algn="l" eaLnBrk="1" fontAlgn="t" hangingPunct="1">
              <a:spcBef>
                <a:spcPts val="1000"/>
              </a:spcBef>
              <a:spcAft>
                <a:spcPts val="0"/>
              </a:spcAft>
              <a:buFont typeface="Wingdings 3" charset="2"/>
              <a:buChar char=""/>
              <a:tabLst/>
            </a:pPr>
            <a:r>
              <a:rPr lang="en-US" sz="1100" dirty="0">
                <a:cs typeface="Arial" panose="020B0604020202020204" pitchFamily="34" charset="0"/>
              </a:rPr>
              <a:t>Module code: BMSW 4006</a:t>
            </a:r>
          </a:p>
          <a:p>
            <a:pPr marL="0" marR="0" lvl="0" indent="-228600" algn="l" eaLnBrk="1" fontAlgn="t" hangingPunct="1">
              <a:spcBef>
                <a:spcPts val="1000"/>
              </a:spcBef>
              <a:spcAft>
                <a:spcPts val="0"/>
              </a:spcAft>
              <a:buFont typeface="Wingdings 3" charset="2"/>
              <a:buChar char=""/>
              <a:tabLst/>
            </a:pPr>
            <a:r>
              <a:rPr lang="en-US" sz="1100" dirty="0">
                <a:cs typeface="Arial" panose="020B0604020202020204" pitchFamily="34" charset="0"/>
              </a:rPr>
              <a:t>Module Leader: Dr Oluwaseun Adegbite</a:t>
            </a:r>
            <a:endParaRPr kumimoji="0" lang="en-US" altLang="pt-PT" sz="1100" i="0" u="none" strike="noStrike" cap="none" normalizeH="0" baseline="0" dirty="0">
              <a:ln>
                <a:noFill/>
              </a:ln>
              <a:effectLst/>
              <a:cs typeface="Arial" panose="020B0604020202020204" pitchFamily="34" charset="0"/>
            </a:endParaRPr>
          </a:p>
          <a:p>
            <a:pPr marR="0" lvl="0" algn="l" eaLnBrk="1" fontAlgn="base" hangingPunct="1">
              <a:spcBef>
                <a:spcPts val="1000"/>
              </a:spcBef>
              <a:spcAft>
                <a:spcPts val="0"/>
              </a:spcAft>
              <a:tabLst/>
            </a:pPr>
            <a:br>
              <a:rPr kumimoji="0" lang="en-US" altLang="pt-PT" sz="1100" i="0" u="none" strike="noStrike" cap="none" normalizeH="0" baseline="0" dirty="0">
                <a:ln>
                  <a:noFill/>
                </a:ln>
                <a:effectLst/>
                <a:cs typeface="Arial" panose="020B0604020202020204" pitchFamily="34" charset="0"/>
              </a:rPr>
            </a:br>
            <a:r>
              <a:rPr kumimoji="0" lang="en-US" altLang="pt-PT" sz="1100" i="0" u="none" strike="noStrike" cap="none" normalizeH="0" baseline="0" dirty="0">
                <a:ln>
                  <a:noFill/>
                </a:ln>
                <a:effectLst/>
                <a:cs typeface="Arial" panose="020B0604020202020204" pitchFamily="34" charset="0"/>
              </a:rPr>
              <a:t>March </a:t>
            </a:r>
            <a:r>
              <a:rPr lang="en-US" altLang="pt-PT" sz="1100" dirty="0">
                <a:cs typeface="Arial" panose="020B0604020202020204" pitchFamily="34" charset="0"/>
              </a:rPr>
              <a:t>25</a:t>
            </a:r>
            <a:r>
              <a:rPr kumimoji="0" lang="en-US" altLang="pt-PT" sz="1100" i="0" u="none" strike="noStrike" cap="none" normalizeH="0" baseline="0" dirty="0">
                <a:ln>
                  <a:noFill/>
                </a:ln>
                <a:effectLst/>
                <a:cs typeface="Arial" panose="020B0604020202020204" pitchFamily="34" charset="0"/>
              </a:rPr>
              <a:t>th, 2022</a:t>
            </a:r>
          </a:p>
        </p:txBody>
      </p:sp>
      <p:pic>
        <p:nvPicPr>
          <p:cNvPr id="25" name="Picture 24" descr="A person holding a computer&#10;&#10;Description automatically generated with medium confidence">
            <a:extLst>
              <a:ext uri="{FF2B5EF4-FFF2-40B4-BE49-F238E27FC236}">
                <a16:creationId xmlns:a16="http://schemas.microsoft.com/office/drawing/2014/main" id="{0B851648-E012-49A3-884A-1A6727933D2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2804" r="23769" b="-1"/>
          <a:stretch/>
        </p:blipFill>
        <p:spPr>
          <a:xfrm>
            <a:off x="10003338" y="-4"/>
            <a:ext cx="2104587" cy="1821889"/>
          </a:xfrm>
          <a:prstGeom prst="rect">
            <a:avLst/>
          </a:prstGeom>
          <a:ln>
            <a:noFill/>
          </a:ln>
          <a:effectLst>
            <a:softEdge rad="112500"/>
          </a:effectLst>
        </p:spPr>
      </p:pic>
      <p:sp>
        <p:nvSpPr>
          <p:cNvPr id="27" name="TextBox 26">
            <a:extLst>
              <a:ext uri="{FF2B5EF4-FFF2-40B4-BE49-F238E27FC236}">
                <a16:creationId xmlns:a16="http://schemas.microsoft.com/office/drawing/2014/main" id="{2BDC1E27-2918-47E4-85F6-794C32E80282}"/>
              </a:ext>
            </a:extLst>
          </p:cNvPr>
          <p:cNvSpPr txBox="1"/>
          <p:nvPr/>
        </p:nvSpPr>
        <p:spPr>
          <a:xfrm>
            <a:off x="3607521" y="215685"/>
            <a:ext cx="6253480" cy="723275"/>
          </a:xfrm>
          <a:prstGeom prst="rect">
            <a:avLst/>
          </a:prstGeom>
          <a:noFill/>
        </p:spPr>
        <p:txBody>
          <a:bodyPr wrap="square">
            <a:spAutoFit/>
          </a:bodyPr>
          <a:lstStyle/>
          <a:p>
            <a:pPr algn="ctr">
              <a:spcAft>
                <a:spcPts val="600"/>
              </a:spcAft>
            </a:pPr>
            <a:r>
              <a:rPr lang="en-GB" altLang="en-US" sz="1800" b="1" dirty="0">
                <a:latin typeface="Arial" panose="020B0604020202020204" pitchFamily="34" charset="0"/>
                <a:cs typeface="Arial" panose="020B0604020202020204" pitchFamily="34" charset="0"/>
              </a:rPr>
              <a:t>Business Plan</a:t>
            </a:r>
            <a:endParaRPr lang="en-GB" sz="1800" dirty="0">
              <a:latin typeface="Arial" panose="020B0604020202020204" pitchFamily="34" charset="0"/>
              <a:cs typeface="Arial" panose="020B0604020202020204" pitchFamily="34" charset="0"/>
            </a:endParaRPr>
          </a:p>
          <a:p>
            <a:pPr algn="ctr">
              <a:spcAft>
                <a:spcPts val="600"/>
              </a:spcAft>
            </a:pPr>
            <a:r>
              <a:rPr lang="en-GB" sz="1800" dirty="0">
                <a:latin typeface="Arial" panose="020B0604020202020204" pitchFamily="34" charset="0"/>
                <a:cs typeface="Arial" panose="020B0604020202020204" pitchFamily="34" charset="0"/>
              </a:rPr>
              <a:t>GROUP B </a:t>
            </a:r>
          </a:p>
        </p:txBody>
      </p:sp>
    </p:spTree>
    <p:extLst>
      <p:ext uri="{BB962C8B-B14F-4D97-AF65-F5344CB8AC3E}">
        <p14:creationId xmlns:p14="http://schemas.microsoft.com/office/powerpoint/2010/main" val="1403100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32">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omputer&#10;&#10;Description automatically generated with medium confidence">
            <a:extLst>
              <a:ext uri="{FF2B5EF4-FFF2-40B4-BE49-F238E27FC236}">
                <a16:creationId xmlns:a16="http://schemas.microsoft.com/office/drawing/2014/main" id="{A624977A-F1FA-4689-92AD-A4C90F87E69D}"/>
              </a:ext>
            </a:extLst>
          </p:cNvPr>
          <p:cNvPicPr>
            <a:picLocks noChangeAspect="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406" r="9372" b="-1"/>
          <a:stretch/>
        </p:blipFill>
        <p:spPr>
          <a:xfrm>
            <a:off x="-3175" y="-8467"/>
            <a:ext cx="12191999" cy="6857990"/>
          </a:xfrm>
          <a:prstGeom prst="rect">
            <a:avLst/>
          </a:prstGeom>
          <a:scene3d>
            <a:camera prst="orthographicFront"/>
            <a:lightRig rig="contrasting" dir="t">
              <a:rot lat="0" lon="0" rev="3000000"/>
            </a:lightRig>
          </a:scene3d>
          <a:sp3d contourW="7620">
            <a:bevelT w="95250" h="31750"/>
            <a:contourClr>
              <a:srgbClr val="333333"/>
            </a:contourClr>
          </a:sp3d>
        </p:spPr>
      </p:pic>
      <p:grpSp>
        <p:nvGrpSpPr>
          <p:cNvPr id="54" name="Group 34">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36">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44">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24B749F-2DBB-451C-BD07-89B323100D87}"/>
              </a:ext>
            </a:extLst>
          </p:cNvPr>
          <p:cNvSpPr>
            <a:spLocks noGrp="1"/>
          </p:cNvSpPr>
          <p:nvPr>
            <p:ph type="title"/>
          </p:nvPr>
        </p:nvSpPr>
        <p:spPr>
          <a:xfrm>
            <a:off x="677334" y="609600"/>
            <a:ext cx="8596668" cy="1320800"/>
          </a:xfrm>
        </p:spPr>
        <p:txBody>
          <a:bodyPr>
            <a:normAutofit/>
          </a:bodyPr>
          <a:lstStyle/>
          <a:p>
            <a:r>
              <a:rPr lang="pt-PT" b="0" i="0" dirty="0">
                <a:effectLst/>
                <a:latin typeface="Arial" panose="020B0604020202020204" pitchFamily="34" charset="0"/>
              </a:rPr>
              <a:t>Executive Summary </a:t>
            </a:r>
            <a:br>
              <a:rPr lang="en-GB" dirty="0"/>
            </a:br>
            <a:endParaRPr lang="en-GB" dirty="0"/>
          </a:p>
        </p:txBody>
      </p:sp>
      <p:graphicFrame>
        <p:nvGraphicFramePr>
          <p:cNvPr id="6" name="Content Placeholder 5">
            <a:extLst>
              <a:ext uri="{FF2B5EF4-FFF2-40B4-BE49-F238E27FC236}">
                <a16:creationId xmlns:a16="http://schemas.microsoft.com/office/drawing/2014/main" id="{CF0FD0A1-A80D-4C1D-B452-96CEF1F3B4BD}"/>
              </a:ext>
            </a:extLst>
          </p:cNvPr>
          <p:cNvGraphicFramePr>
            <a:graphicFrameLocks noGrp="1"/>
          </p:cNvGraphicFramePr>
          <p:nvPr>
            <p:ph idx="1"/>
            <p:extLst>
              <p:ext uri="{D42A27DB-BD31-4B8C-83A1-F6EECF244321}">
                <p14:modId xmlns:p14="http://schemas.microsoft.com/office/powerpoint/2010/main" val="132857577"/>
              </p:ext>
            </p:extLst>
          </p:nvPr>
        </p:nvGraphicFramePr>
        <p:xfrm>
          <a:off x="677863" y="2021947"/>
          <a:ext cx="8596140" cy="36168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16054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up of coffee&#10;&#10;Description automatically generated with medium confidence">
            <a:extLst>
              <a:ext uri="{FF2B5EF4-FFF2-40B4-BE49-F238E27FC236}">
                <a16:creationId xmlns:a16="http://schemas.microsoft.com/office/drawing/2014/main" id="{DC88AE8B-B834-42C4-9EAE-ADA40755E2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373" r="-2" b="-2"/>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a:scene3d>
            <a:camera prst="orthographicFront"/>
            <a:lightRig rig="contrasting" dir="t">
              <a:rot lat="0" lon="0" rev="3000000"/>
            </a:lightRig>
          </a:scene3d>
          <a:sp3d contourW="7620">
            <a:bevelT w="95250" h="31750"/>
            <a:contourClr>
              <a:srgbClr val="333333"/>
            </a:contourClr>
          </a:sp3d>
        </p:spPr>
      </p:pic>
      <p:sp>
        <p:nvSpPr>
          <p:cNvPr id="2" name="Title 1">
            <a:extLst>
              <a:ext uri="{FF2B5EF4-FFF2-40B4-BE49-F238E27FC236}">
                <a16:creationId xmlns:a16="http://schemas.microsoft.com/office/drawing/2014/main" id="{14F0B467-4062-4099-BC94-FE6064F17237}"/>
              </a:ext>
            </a:extLst>
          </p:cNvPr>
          <p:cNvSpPr>
            <a:spLocks noGrp="1"/>
          </p:cNvSpPr>
          <p:nvPr>
            <p:ph type="title"/>
          </p:nvPr>
        </p:nvSpPr>
        <p:spPr>
          <a:xfrm>
            <a:off x="7079670" y="3575147"/>
            <a:ext cx="5114776" cy="1320800"/>
          </a:xfrm>
        </p:spPr>
        <p:txBody>
          <a:bodyPr>
            <a:normAutofit/>
          </a:bodyPr>
          <a:lstStyle/>
          <a:p>
            <a:r>
              <a:rPr lang="pt-PT" dirty="0">
                <a:latin typeface="Arial" panose="020B0604020202020204" pitchFamily="34" charset="0"/>
              </a:rPr>
              <a:t>Table of contents</a:t>
            </a:r>
            <a:br>
              <a:rPr lang="pt-PT" dirty="0">
                <a:latin typeface="Arial" panose="020B0604020202020204" pitchFamily="34" charset="0"/>
              </a:rPr>
            </a:br>
            <a:r>
              <a:rPr lang="pt-PT" b="0" i="0" dirty="0">
                <a:effectLst/>
                <a:latin typeface="Arial" panose="020B0604020202020204" pitchFamily="34" charset="0"/>
              </a:rPr>
              <a:t> </a:t>
            </a:r>
            <a:endParaRPr lang="en-GB" dirty="0"/>
          </a:p>
        </p:txBody>
      </p:sp>
      <p:pic>
        <p:nvPicPr>
          <p:cNvPr id="4" name="Picture 3" descr="A person holding a computer&#10;&#10;Description automatically generated with medium confidence">
            <a:extLst>
              <a:ext uri="{FF2B5EF4-FFF2-40B4-BE49-F238E27FC236}">
                <a16:creationId xmlns:a16="http://schemas.microsoft.com/office/drawing/2014/main" id="{5F343823-9AF5-4614-9C3D-0F6C9FEE596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590" r="20553" b="-3"/>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10" name="Isosceles Triangle 30">
            <a:extLst>
              <a:ext uri="{FF2B5EF4-FFF2-40B4-BE49-F238E27FC236}">
                <a16:creationId xmlns:a16="http://schemas.microsoft.com/office/drawing/2014/main" id="{B09A8B04-373D-40BD-9442-2D3540D3C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B5028193-7250-4674-AA37-E9040429AE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B91711-5B3C-408D-A81F-FC91A251CAC8}"/>
              </a:ext>
            </a:extLst>
          </p:cNvPr>
          <p:cNvSpPr>
            <a:spLocks noGrp="1"/>
          </p:cNvSpPr>
          <p:nvPr>
            <p:ph idx="1"/>
          </p:nvPr>
        </p:nvSpPr>
        <p:spPr>
          <a:xfrm>
            <a:off x="4094053" y="188608"/>
            <a:ext cx="5638799" cy="6773077"/>
          </a:xfrm>
        </p:spPr>
        <p:txBody>
          <a:bodyPr>
            <a:noAutofit/>
          </a:bodyPr>
          <a:lstStyle/>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Our Business name`s</a:t>
            </a:r>
          </a:p>
          <a:p>
            <a:pPr>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Executive Summary  </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Table of contents</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Business Overview</a:t>
            </a:r>
          </a:p>
          <a:p>
            <a:pPr algn="l" rtl="0" latinLnBrk="0">
              <a:spcBef>
                <a:spcPts val="1000"/>
              </a:spcBef>
              <a:spcAft>
                <a:spcPts val="0"/>
              </a:spcAft>
              <a:buFont typeface="+mj-lt"/>
              <a:buAutoNum type="arabicPeriod"/>
            </a:pPr>
            <a:r>
              <a:rPr lang="en-GB" sz="1200" dirty="0">
                <a:solidFill>
                  <a:schemeClr val="tx1"/>
                </a:solidFill>
                <a:latin typeface="Arial" panose="020B0604020202020204" pitchFamily="34" charset="0"/>
                <a:cs typeface="Arial" panose="020B0604020202020204" pitchFamily="34" charset="0"/>
              </a:rPr>
              <a:t>Social Enterprise</a:t>
            </a:r>
          </a:p>
          <a:p>
            <a:pPr algn="l" rtl="0" latinLnBrk="0">
              <a:spcBef>
                <a:spcPts val="1000"/>
              </a:spcBef>
              <a:spcAft>
                <a:spcPts val="0"/>
              </a:spcAft>
              <a:buFont typeface="+mj-lt"/>
              <a:buAutoNum type="arabicPeriod"/>
            </a:pPr>
            <a:r>
              <a:rPr lang="pt-PT" sz="1200" b="0" i="0" dirty="0">
                <a:solidFill>
                  <a:schemeClr val="tx1"/>
                </a:solidFill>
                <a:effectLst/>
                <a:latin typeface="Arial" panose="020B0604020202020204" pitchFamily="34" charset="0"/>
                <a:cs typeface="Arial" panose="020B0604020202020204" pitchFamily="34" charset="0"/>
              </a:rPr>
              <a:t>Vision and Mission </a:t>
            </a:r>
            <a:r>
              <a:rPr lang="pt-PT" sz="1200" dirty="0">
                <a:solidFill>
                  <a:schemeClr val="tx1"/>
                </a:solidFill>
                <a:latin typeface="Arial" panose="020B0604020202020204" pitchFamily="34" charset="0"/>
                <a:cs typeface="Arial" panose="020B0604020202020204" pitchFamily="34" charset="0"/>
              </a:rPr>
              <a:t>S</a:t>
            </a:r>
            <a:r>
              <a:rPr lang="pt-PT" sz="1200" b="0" i="0" dirty="0">
                <a:solidFill>
                  <a:schemeClr val="tx1"/>
                </a:solidFill>
                <a:effectLst/>
                <a:latin typeface="Arial" panose="020B0604020202020204" pitchFamily="34" charset="0"/>
                <a:cs typeface="Arial" panose="020B0604020202020204" pitchFamily="34" charset="0"/>
              </a:rPr>
              <a:t>tatements</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Product and Services</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Market audit: Competitors Analysis</a:t>
            </a:r>
            <a:endParaRPr lang="en-US" sz="1200" dirty="0">
              <a:solidFill>
                <a:schemeClr val="tx1"/>
              </a:solidFill>
              <a:latin typeface="Arial" panose="020B0604020202020204" pitchFamily="34" charset="0"/>
              <a:cs typeface="Arial" panose="020B0604020202020204" pitchFamily="34" charset="0"/>
            </a:endParaRPr>
          </a:p>
          <a:p>
            <a:pPr>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SWOT Analysis</a:t>
            </a:r>
            <a:endParaRPr lang="en-US" sz="1200" dirty="0">
              <a:solidFill>
                <a:schemeClr val="tx1"/>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PESTLE Analysis</a:t>
            </a:r>
            <a:endParaRPr lang="en-US" sz="1200" dirty="0">
              <a:solidFill>
                <a:schemeClr val="tx1"/>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Target Market</a:t>
            </a:r>
          </a:p>
          <a:p>
            <a:pPr algn="l" rtl="0" latinLnBrk="0">
              <a:spcBef>
                <a:spcPts val="1000"/>
              </a:spcBef>
              <a:spcAft>
                <a:spcPts val="0"/>
              </a:spcAft>
              <a:buFont typeface="+mj-lt"/>
              <a:buAutoNum type="arabicPeriod"/>
            </a:pPr>
            <a:r>
              <a:rPr lang="pt-PT" sz="1200" b="0" i="0" dirty="0">
                <a:solidFill>
                  <a:schemeClr val="tx1"/>
                </a:solidFill>
                <a:effectLst/>
                <a:latin typeface="Arial" panose="020B0604020202020204" pitchFamily="34" charset="0"/>
                <a:cs typeface="Arial" panose="020B0604020202020204" pitchFamily="34" charset="0"/>
              </a:rPr>
              <a:t>Formal Survey</a:t>
            </a:r>
          </a:p>
          <a:p>
            <a:pPr algn="l" rtl="0" latinLnBrk="0">
              <a:spcBef>
                <a:spcPts val="1000"/>
              </a:spcBef>
              <a:spcAft>
                <a:spcPts val="0"/>
              </a:spcAft>
              <a:buFont typeface="+mj-lt"/>
              <a:buAutoNum type="arabicPeriod"/>
            </a:pPr>
            <a:r>
              <a:rPr lang="en-GB" sz="1200" dirty="0">
                <a:solidFill>
                  <a:schemeClr val="tx1"/>
                </a:solidFill>
                <a:latin typeface="Arial" panose="020B0604020202020204" pitchFamily="34" charset="0"/>
                <a:cs typeface="Arial" panose="020B0604020202020204" pitchFamily="34" charset="0"/>
              </a:rPr>
              <a:t>Survey Audit</a:t>
            </a:r>
          </a:p>
          <a:p>
            <a:pPr algn="l" rtl="0" latinLnBrk="0">
              <a:spcBef>
                <a:spcPts val="1000"/>
              </a:spcBef>
              <a:spcAft>
                <a:spcPts val="0"/>
              </a:spcAft>
              <a:buFont typeface="+mj-lt"/>
              <a:buAutoNum type="arabicPeriod"/>
            </a:pPr>
            <a:r>
              <a:rPr lang="pt-PT" sz="1200" b="0" i="0" dirty="0">
                <a:solidFill>
                  <a:schemeClr val="tx1"/>
                </a:solidFill>
                <a:effectLst/>
                <a:latin typeface="Arial" panose="020B0604020202020204" pitchFamily="34" charset="0"/>
                <a:cs typeface="Arial" panose="020B0604020202020204" pitchFamily="34" charset="0"/>
              </a:rPr>
              <a:t>Promotional Vouchers</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Marketing Plan</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Management Team</a:t>
            </a:r>
            <a:endParaRPr lang="en-US" sz="1200" dirty="0">
              <a:solidFill>
                <a:schemeClr val="tx1"/>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Financial Plan: Cashflow Forecast</a:t>
            </a:r>
            <a:r>
              <a:rPr lang="en-GB" sz="1200" dirty="0">
                <a:solidFill>
                  <a:schemeClr val="tx1"/>
                </a:solidFill>
                <a:latin typeface="Arial" panose="020B0604020202020204" pitchFamily="34" charset="0"/>
                <a:cs typeface="Arial" panose="020B0604020202020204" pitchFamily="34" charset="0"/>
              </a:rPr>
              <a:t> </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Profit &amp; Loss  </a:t>
            </a:r>
          </a:p>
          <a:p>
            <a:pPr algn="l" rtl="0" latinLnBrk="0">
              <a:spcBef>
                <a:spcPts val="1000"/>
              </a:spcBef>
              <a:spcAft>
                <a:spcPts val="0"/>
              </a:spcAft>
              <a:buFont typeface="+mj-lt"/>
              <a:buAutoNum type="arabicPeriod"/>
            </a:pPr>
            <a:r>
              <a:rPr lang="pt-PT" sz="1200" dirty="0">
                <a:solidFill>
                  <a:schemeClr val="tx1"/>
                </a:solidFill>
                <a:effectLst/>
                <a:latin typeface="Arial" panose="020B0604020202020204" pitchFamily="34" charset="0"/>
                <a:cs typeface="Arial" panose="020B0604020202020204" pitchFamily="34" charset="0"/>
              </a:rPr>
              <a:t>The Break-Even Point</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3973927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83F1A-FD99-423F-9809-2F13F41F0F62}"/>
              </a:ext>
            </a:extLst>
          </p:cNvPr>
          <p:cNvSpPr>
            <a:spLocks noGrp="1"/>
          </p:cNvSpPr>
          <p:nvPr>
            <p:ph type="title"/>
          </p:nvPr>
        </p:nvSpPr>
        <p:spPr>
          <a:xfrm>
            <a:off x="677334" y="609600"/>
            <a:ext cx="8596668" cy="1320800"/>
          </a:xfrm>
        </p:spPr>
        <p:txBody>
          <a:bodyPr>
            <a:normAutofit/>
          </a:bodyPr>
          <a:lstStyle/>
          <a:p>
            <a:r>
              <a:rPr lang="en-GB" b="1">
                <a:effectLst/>
                <a:latin typeface="Calibri" panose="020F0502020204030204" pitchFamily="34" charset="0"/>
                <a:ea typeface="Calibri" panose="020F0502020204030204" pitchFamily="34" charset="0"/>
                <a:cs typeface="Times New Roman" panose="02020603050405020304" pitchFamily="18" charset="0"/>
              </a:rPr>
              <a:t>Business Overview</a:t>
            </a:r>
            <a:br>
              <a:rPr lang="pt-PT">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17" name="Content Placeholder 2">
            <a:extLst>
              <a:ext uri="{FF2B5EF4-FFF2-40B4-BE49-F238E27FC236}">
                <a16:creationId xmlns:a16="http://schemas.microsoft.com/office/drawing/2014/main" id="{79D74304-BE0C-4766-A3EA-8E3285FCBD25}"/>
              </a:ext>
            </a:extLst>
          </p:cNvPr>
          <p:cNvSpPr>
            <a:spLocks noGrp="1"/>
          </p:cNvSpPr>
          <p:nvPr>
            <p:ph idx="1"/>
          </p:nvPr>
        </p:nvSpPr>
        <p:spPr>
          <a:xfrm>
            <a:off x="4860844" y="1344706"/>
            <a:ext cx="6658275" cy="5089987"/>
          </a:xfrm>
        </p:spPr>
        <p:txBody>
          <a:bodyPr>
            <a:normAutofit/>
          </a:bodyPr>
          <a:lstStyle/>
          <a:p>
            <a:pPr marL="0" indent="0">
              <a:lnSpc>
                <a:spcPct val="90000"/>
              </a:lnSpc>
              <a:spcBef>
                <a:spcPts val="150"/>
              </a:spcBef>
              <a:spcAft>
                <a:spcPts val="800"/>
              </a:spcAft>
              <a:buNone/>
            </a:pPr>
            <a:r>
              <a:rPr lang="en-US" sz="1600" b="1" i="0" dirty="0">
                <a:latin typeface="Arial" panose="020B0604020202020204" pitchFamily="34" charset="0"/>
                <a:cs typeface="Arial" panose="020B0604020202020204" pitchFamily="34" charset="0"/>
              </a:rPr>
              <a:t>History:</a:t>
            </a:r>
          </a:p>
          <a:p>
            <a:pPr marL="0" indent="0">
              <a:lnSpc>
                <a:spcPct val="90000"/>
              </a:lnSpc>
              <a:spcBef>
                <a:spcPts val="150"/>
              </a:spcBef>
              <a:spcAft>
                <a:spcPts val="800"/>
              </a:spcAft>
              <a:buNone/>
            </a:pPr>
            <a:endParaRPr lang="en-US" sz="1600" b="1" i="0" dirty="0">
              <a:latin typeface="Arial" panose="020B0604020202020204" pitchFamily="34" charset="0"/>
              <a:cs typeface="Arial" panose="020B0604020202020204" pitchFamily="34" charset="0"/>
            </a:endParaRPr>
          </a:p>
          <a:p>
            <a:pPr algn="just">
              <a:lnSpc>
                <a:spcPct val="90000"/>
              </a:lnSpc>
              <a:spcBef>
                <a:spcPts val="150"/>
              </a:spcBef>
              <a:spcAft>
                <a:spcPts val="800"/>
              </a:spcAft>
            </a:pPr>
            <a:r>
              <a:rPr lang="en-GB" sz="16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VIRTUAL ESCAPE CAFÉ.</a:t>
            </a:r>
          </a:p>
          <a:p>
            <a:pPr algn="just">
              <a:lnSpc>
                <a:spcPct val="90000"/>
              </a:lnSpc>
              <a:spcBef>
                <a:spcPts val="150"/>
              </a:spcBef>
              <a:spcAft>
                <a:spcPts val="800"/>
              </a:spcAft>
            </a:pPr>
            <a:r>
              <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Take over 2021, when we decide to open place in shopping centre.</a:t>
            </a:r>
          </a:p>
          <a:p>
            <a:pPr algn="just">
              <a:lnSpc>
                <a:spcPct val="90000"/>
              </a:lnSpc>
              <a:spcBef>
                <a:spcPts val="150"/>
              </a:spcBef>
              <a:spcAft>
                <a:spcPts val="800"/>
              </a:spcAft>
            </a:pPr>
            <a:r>
              <a:rPr lang="pt-PT" sz="1600" dirty="0">
                <a:solidFill>
                  <a:schemeClr val="tx1"/>
                </a:solidFill>
                <a:latin typeface="Arial" panose="020B0604020202020204" pitchFamily="34" charset="0"/>
                <a:ea typeface="Calibri" panose="020F0502020204030204" pitchFamily="34" charset="0"/>
                <a:cs typeface="Arial" panose="020B0604020202020204" pitchFamily="34" charset="0"/>
              </a:rPr>
              <a:t>N</a:t>
            </a:r>
            <a:r>
              <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ow looking to expanded to youtube website entertainemt.</a:t>
            </a:r>
          </a:p>
          <a:p>
            <a:pPr algn="just">
              <a:lnSpc>
                <a:spcPct val="90000"/>
              </a:lnSpc>
              <a:spcBef>
                <a:spcPts val="150"/>
              </a:spcBef>
              <a:spcAft>
                <a:spcPts val="800"/>
              </a:spcAft>
            </a:pPr>
            <a:r>
              <a:rPr lang="en-US" sz="1600" b="0" i="0" dirty="0">
                <a:solidFill>
                  <a:schemeClr val="tx1"/>
                </a:solidFill>
                <a:latin typeface="Arial" panose="020B0604020202020204" pitchFamily="34" charset="0"/>
                <a:cs typeface="Arial" panose="020B0604020202020204" pitchFamily="34" charset="0"/>
              </a:rPr>
              <a:t>A</a:t>
            </a:r>
            <a:r>
              <a:rPr lang="en-US" sz="1600" b="0" i="0" dirty="0">
                <a:solidFill>
                  <a:schemeClr val="tx1"/>
                </a:solidFill>
                <a:effectLst/>
                <a:latin typeface="Arial" panose="020B0604020202020204" pitchFamily="34" charset="0"/>
              </a:rPr>
              <a:t>ctive company incorporated on 1st January 2021.</a:t>
            </a:r>
          </a:p>
          <a:p>
            <a:pPr algn="just">
              <a:lnSpc>
                <a:spcPct val="90000"/>
              </a:lnSpc>
              <a:spcBef>
                <a:spcPts val="150"/>
              </a:spcBef>
              <a:spcAft>
                <a:spcPts val="800"/>
              </a:spcAft>
            </a:pPr>
            <a:r>
              <a:rPr lang="en-US" sz="1600" dirty="0">
                <a:solidFill>
                  <a:schemeClr val="tx1"/>
                </a:solidFill>
                <a:latin typeface="Arial" panose="020B0604020202020204" pitchFamily="34" charset="0"/>
              </a:rPr>
              <a:t>R</a:t>
            </a:r>
            <a:r>
              <a:rPr lang="en-US" sz="1600" b="0" i="0" dirty="0">
                <a:solidFill>
                  <a:schemeClr val="tx1"/>
                </a:solidFill>
                <a:effectLst/>
                <a:latin typeface="Arial" panose="020B0604020202020204" pitchFamily="34" charset="0"/>
              </a:rPr>
              <a:t>egistered office council in Birmingham.</a:t>
            </a:r>
            <a:endPar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90000"/>
              </a:lnSpc>
              <a:spcBef>
                <a:spcPts val="150"/>
              </a:spcBef>
              <a:spcAft>
                <a:spcPts val="800"/>
              </a:spcAft>
              <a:buNone/>
            </a:pPr>
            <a:r>
              <a:rPr lang="en-US" sz="1600" b="1" dirty="0">
                <a:solidFill>
                  <a:schemeClr val="tx1"/>
                </a:solidFill>
                <a:latin typeface="Arial" panose="020B0604020202020204" pitchFamily="34" charset="0"/>
                <a:cs typeface="Arial" panose="020B0604020202020204" pitchFamily="34" charset="0"/>
              </a:rPr>
              <a:t>Branch:</a:t>
            </a:r>
          </a:p>
          <a:p>
            <a:pPr marL="0" indent="0" algn="just">
              <a:lnSpc>
                <a:spcPct val="90000"/>
              </a:lnSpc>
              <a:spcBef>
                <a:spcPts val="150"/>
              </a:spcBef>
              <a:spcAft>
                <a:spcPts val="800"/>
              </a:spcAft>
              <a:buNone/>
            </a:pPr>
            <a:endParaRPr lang="en-US" sz="1600" b="1" dirty="0">
              <a:solidFill>
                <a:schemeClr val="tx1"/>
              </a:solidFill>
              <a:latin typeface="Arial" panose="020B0604020202020204" pitchFamily="34" charset="0"/>
              <a:cs typeface="Arial" panose="020B0604020202020204" pitchFamily="34" charset="0"/>
            </a:endParaRPr>
          </a:p>
          <a:p>
            <a:pPr algn="just">
              <a:lnSpc>
                <a:spcPct val="90000"/>
              </a:lnSpc>
              <a:spcBef>
                <a:spcPts val="150"/>
              </a:spcBef>
              <a:spcAft>
                <a:spcPts val="800"/>
              </a:spcAft>
            </a:pPr>
            <a:r>
              <a:rPr lang="en-US" sz="1600" b="0" i="0" dirty="0">
                <a:solidFill>
                  <a:schemeClr val="tx1"/>
                </a:solidFill>
                <a:latin typeface="Arial" panose="020B0604020202020204" pitchFamily="34" charset="0"/>
                <a:cs typeface="Arial" panose="020B0604020202020204" pitchFamily="34" charset="0"/>
              </a:rPr>
              <a:t>18 Shopping </a:t>
            </a:r>
            <a:r>
              <a:rPr lang="en-GB" sz="1600" b="0" i="0" noProof="0" dirty="0">
                <a:solidFill>
                  <a:schemeClr val="tx1"/>
                </a:solidFill>
                <a:latin typeface="Arial" panose="020B0604020202020204" pitchFamily="34" charset="0"/>
                <a:cs typeface="Arial" panose="020B0604020202020204" pitchFamily="34" charset="0"/>
              </a:rPr>
              <a:t>centre</a:t>
            </a:r>
            <a:r>
              <a:rPr lang="en-US" sz="1600" b="0" i="0" dirty="0">
                <a:solidFill>
                  <a:schemeClr val="tx1"/>
                </a:solidFill>
                <a:latin typeface="Arial" panose="020B0604020202020204" pitchFamily="34" charset="0"/>
                <a:cs typeface="Arial" panose="020B0604020202020204" pitchFamily="34" charset="0"/>
              </a:rPr>
              <a:t>, Birmingham, West Midlands B25 8YP.</a:t>
            </a:r>
          </a:p>
          <a:p>
            <a:pPr marL="347472" indent="-347472" algn="just" rtl="0" latinLnBrk="0">
              <a:spcBef>
                <a:spcPts val="150"/>
              </a:spcBef>
              <a:spcAft>
                <a:spcPts val="800"/>
              </a:spcAft>
            </a:pPr>
            <a:r>
              <a:rPr lang="en-US" sz="1600" b="0" i="0" dirty="0">
                <a:solidFill>
                  <a:schemeClr val="tx1"/>
                </a:solidFill>
                <a:effectLst/>
                <a:latin typeface="Arial" panose="020B0604020202020204" pitchFamily="34" charset="0"/>
              </a:rPr>
              <a:t>Due to the property place near the parking area and lot would generate more foot traffic for our business. </a:t>
            </a:r>
          </a:p>
          <a:p>
            <a:pPr algn="just"/>
            <a:r>
              <a:rPr lang="en-US" sz="1600" b="0" i="0" dirty="0">
                <a:solidFill>
                  <a:schemeClr val="tx1"/>
                </a:solidFill>
                <a:effectLst/>
                <a:latin typeface="Arial" panose="020B0604020202020204" pitchFamily="34" charset="0"/>
              </a:rPr>
              <a:t>The company has four active employees with three partners.</a:t>
            </a:r>
          </a:p>
          <a:p>
            <a:pPr>
              <a:lnSpc>
                <a:spcPct val="90000"/>
              </a:lnSpc>
              <a:spcBef>
                <a:spcPts val="150"/>
              </a:spcBef>
              <a:spcAft>
                <a:spcPts val="800"/>
              </a:spcAft>
            </a:pPr>
            <a:endParaRPr lang="pt-PT"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p>
        </p:txBody>
      </p:sp>
      <p:sp>
        <p:nvSpPr>
          <p:cNvPr id="3" name="TextBox 2">
            <a:extLst>
              <a:ext uri="{FF2B5EF4-FFF2-40B4-BE49-F238E27FC236}">
                <a16:creationId xmlns:a16="http://schemas.microsoft.com/office/drawing/2014/main" id="{0E234720-0A09-48FE-91C1-BB37E87A2E4F}"/>
              </a:ext>
            </a:extLst>
          </p:cNvPr>
          <p:cNvSpPr txBox="1"/>
          <p:nvPr/>
        </p:nvSpPr>
        <p:spPr>
          <a:xfrm>
            <a:off x="6421616" y="6434694"/>
            <a:ext cx="531913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Sources:</a:t>
            </a:r>
            <a:r>
              <a:rPr lang="en-GB" sz="1800" dirty="0">
                <a:effectLst/>
                <a:latin typeface="Arial" panose="020B0604020202020204" pitchFamily="34" charset="0"/>
                <a:ea typeface="Calibri" panose="020F0502020204030204" pitchFamily="34" charset="0"/>
                <a:cs typeface="Arial" panose="020B0604020202020204" pitchFamily="34" charset="0"/>
              </a:rPr>
              <a:t> (Mariotti &amp; Glackin, 2016)</a:t>
            </a:r>
            <a:r>
              <a:rPr lang="en-US" sz="1800" dirty="0">
                <a:solidFill>
                  <a:srgbClr val="2E2E2E"/>
                </a:solidFill>
                <a:latin typeface="Arial" panose="020B0604020202020204" pitchFamily="34" charset="0"/>
                <a:ea typeface="Calibri" panose="020F0502020204030204" pitchFamily="34" charset="0"/>
                <a:cs typeface="Arial" panose="020B0604020202020204" pitchFamily="34"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 Fryer</a:t>
            </a:r>
            <a:r>
              <a:rPr lang="en-GB"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 2009).</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0EAB2F4-9A72-4DD7-9957-CCF006D66B88}"/>
              </a:ext>
            </a:extLst>
          </p:cNvPr>
          <p:cNvSpPr txBox="1"/>
          <p:nvPr/>
        </p:nvSpPr>
        <p:spPr>
          <a:xfrm>
            <a:off x="10039003" y="1498720"/>
            <a:ext cx="2209452" cy="215444"/>
          </a:xfrm>
          <a:prstGeom prst="rect">
            <a:avLst/>
          </a:prstGeom>
          <a:noFill/>
        </p:spPr>
        <p:txBody>
          <a:bodyPr wrap="square">
            <a:spAutoFit/>
          </a:bodyPr>
          <a:lstStyle/>
          <a:p>
            <a:r>
              <a:rPr lang="en-GB" sz="800" dirty="0"/>
              <a:t>All Those Photos  by </a:t>
            </a:r>
            <a:r>
              <a:rPr lang="en-US" sz="800" b="0" i="0" dirty="0">
                <a:effectLst/>
                <a:latin typeface="Arial" panose="020B0604020202020204" pitchFamily="34" charset="0"/>
                <a:cs typeface="Arial" panose="020B0604020202020204" pitchFamily="34" charset="0"/>
              </a:rPr>
              <a:t>Bing tool online.</a:t>
            </a:r>
            <a:endParaRPr lang="en-GB" sz="800" dirty="0"/>
          </a:p>
        </p:txBody>
      </p:sp>
      <p:pic>
        <p:nvPicPr>
          <p:cNvPr id="6" name="Picture 5" descr="A picture containing text, ceiling, floor, indoor&#10;&#10;Description automatically generated">
            <a:extLst>
              <a:ext uri="{FF2B5EF4-FFF2-40B4-BE49-F238E27FC236}">
                <a16:creationId xmlns:a16="http://schemas.microsoft.com/office/drawing/2014/main" id="{EAD542AC-B0EE-48D1-AB52-6176424AE83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029" t="21463" r="-2087" b="14758"/>
          <a:stretch/>
        </p:blipFill>
        <p:spPr>
          <a:xfrm>
            <a:off x="531342" y="4053015"/>
            <a:ext cx="3863131" cy="217581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1" name="Picture 20" descr="A picture containing text&#10;&#10;Description automatically generated">
            <a:extLst>
              <a:ext uri="{FF2B5EF4-FFF2-40B4-BE49-F238E27FC236}">
                <a16:creationId xmlns:a16="http://schemas.microsoft.com/office/drawing/2014/main" id="{590DCD72-3DF5-4FBB-80A0-1FCBA5A2697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2881" y="1720268"/>
            <a:ext cx="3561943" cy="200359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3" name="Picture 22" descr="A person holding a computer&#10;&#10;Description automatically generated with medium confidence">
            <a:extLst>
              <a:ext uri="{FF2B5EF4-FFF2-40B4-BE49-F238E27FC236}">
                <a16:creationId xmlns:a16="http://schemas.microsoft.com/office/drawing/2014/main" id="{C66C6667-A386-4EAF-AEB0-4E268CB95A0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2804" r="23769" b="-1"/>
          <a:stretch/>
        </p:blipFill>
        <p:spPr>
          <a:xfrm>
            <a:off x="9900022" y="0"/>
            <a:ext cx="2104587" cy="1821889"/>
          </a:xfrm>
          <a:prstGeom prst="rect">
            <a:avLst/>
          </a:prstGeom>
          <a:ln>
            <a:noFill/>
          </a:ln>
          <a:effectLst>
            <a:softEdge rad="112500"/>
          </a:effectLst>
        </p:spPr>
      </p:pic>
    </p:spTree>
    <p:extLst>
      <p:ext uri="{BB962C8B-B14F-4D97-AF65-F5344CB8AC3E}">
        <p14:creationId xmlns:p14="http://schemas.microsoft.com/office/powerpoint/2010/main" val="3726167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30DFD-6CCE-4A20-B7D2-934D9C4DA050}"/>
              </a:ext>
            </a:extLst>
          </p:cNvPr>
          <p:cNvSpPr>
            <a:spLocks noGrp="1"/>
          </p:cNvSpPr>
          <p:nvPr>
            <p:ph type="title"/>
          </p:nvPr>
        </p:nvSpPr>
        <p:spPr>
          <a:xfrm>
            <a:off x="1267478" y="205197"/>
            <a:ext cx="10197494" cy="1099457"/>
          </a:xfrm>
        </p:spPr>
        <p:txBody>
          <a:bodyPr>
            <a:normAutofit/>
          </a:bodyPr>
          <a:lstStyle/>
          <a:p>
            <a:r>
              <a:rPr lang="en-GB" dirty="0"/>
              <a:t>Social Enterprise</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DC1F2D2E-2465-0F51-780A-04FCB7C30A64}"/>
              </a:ext>
            </a:extLst>
          </p:cNvPr>
          <p:cNvGraphicFramePr>
            <a:graphicFrameLocks noGrp="1"/>
          </p:cNvGraphicFramePr>
          <p:nvPr>
            <p:ph idx="1"/>
            <p:extLst>
              <p:ext uri="{D42A27DB-BD31-4B8C-83A1-F6EECF244321}">
                <p14:modId xmlns:p14="http://schemas.microsoft.com/office/powerpoint/2010/main" val="2089819022"/>
              </p:ext>
            </p:extLst>
          </p:nvPr>
        </p:nvGraphicFramePr>
        <p:xfrm>
          <a:off x="745067" y="1332689"/>
          <a:ext cx="10334737" cy="4709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A person holding a computer&#10;&#10;Description automatically generated with medium confidence">
            <a:extLst>
              <a:ext uri="{FF2B5EF4-FFF2-40B4-BE49-F238E27FC236}">
                <a16:creationId xmlns:a16="http://schemas.microsoft.com/office/drawing/2014/main" id="{864C5CD2-7B83-48D6-963C-83EA55573B2C}"/>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2804" r="23769" b="-1"/>
          <a:stretch/>
        </p:blipFill>
        <p:spPr>
          <a:xfrm>
            <a:off x="10003338" y="0"/>
            <a:ext cx="2104587" cy="1821889"/>
          </a:xfrm>
          <a:prstGeom prst="rect">
            <a:avLst/>
          </a:prstGeom>
          <a:ln>
            <a:noFill/>
          </a:ln>
          <a:effectLst>
            <a:softEdge rad="112500"/>
          </a:effectLst>
        </p:spPr>
      </p:pic>
      <p:sp>
        <p:nvSpPr>
          <p:cNvPr id="12" name="TextBox 11">
            <a:extLst>
              <a:ext uri="{FF2B5EF4-FFF2-40B4-BE49-F238E27FC236}">
                <a16:creationId xmlns:a16="http://schemas.microsoft.com/office/drawing/2014/main" id="{FFA043B9-E824-449C-B6C6-4784B57A0128}"/>
              </a:ext>
            </a:extLst>
          </p:cNvPr>
          <p:cNvSpPr txBox="1"/>
          <p:nvPr/>
        </p:nvSpPr>
        <p:spPr>
          <a:xfrm>
            <a:off x="8782345" y="6475243"/>
            <a:ext cx="3951521" cy="260328"/>
          </a:xfrm>
          <a:prstGeom prst="rect">
            <a:avLst/>
          </a:prstGeom>
          <a:noFill/>
        </p:spPr>
        <p:txBody>
          <a:bodyPr wrap="square">
            <a:spAutoFit/>
          </a:bodyPr>
          <a:lstStyle/>
          <a:p>
            <a:pPr lvl="0">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(Ryckelynck and Boutillier, 2017)</a:t>
            </a:r>
            <a:endParaRPr lang="pt-PT"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44823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D2E8-5415-4B1E-849E-70E48BC5DA3F}"/>
              </a:ext>
            </a:extLst>
          </p:cNvPr>
          <p:cNvSpPr>
            <a:spLocks noGrp="1"/>
          </p:cNvSpPr>
          <p:nvPr>
            <p:ph type="title"/>
          </p:nvPr>
        </p:nvSpPr>
        <p:spPr>
          <a:xfrm>
            <a:off x="323308" y="143802"/>
            <a:ext cx="6198956" cy="1320800"/>
          </a:xfrm>
        </p:spPr>
        <p:txBody>
          <a:bodyPr>
            <a:normAutofit/>
          </a:bodyPr>
          <a:lstStyle/>
          <a:p>
            <a:r>
              <a:rPr lang="pt-PT" b="0" i="0" dirty="0">
                <a:effectLst/>
                <a:latin typeface="Trebuchet MS" panose="020B0603020202020204" pitchFamily="34" charset="0"/>
              </a:rPr>
              <a:t>Vision and Mission </a:t>
            </a:r>
            <a:r>
              <a:rPr lang="pt-PT" dirty="0">
                <a:latin typeface="Trebuchet MS" panose="020B0603020202020204" pitchFamily="34" charset="0"/>
              </a:rPr>
              <a:t>S</a:t>
            </a:r>
            <a:r>
              <a:rPr lang="pt-PT" b="0" i="0" dirty="0">
                <a:effectLst/>
                <a:latin typeface="Trebuchet MS" panose="020B0603020202020204" pitchFamily="34" charset="0"/>
              </a:rPr>
              <a:t>tatements</a:t>
            </a:r>
            <a:endParaRPr lang="en-GB" dirty="0"/>
          </a:p>
        </p:txBody>
      </p:sp>
      <p:sp>
        <p:nvSpPr>
          <p:cNvPr id="90"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4B087B-1879-41B2-AD85-2F8B634008DB}"/>
              </a:ext>
            </a:extLst>
          </p:cNvPr>
          <p:cNvSpPr>
            <a:spLocks noGrp="1"/>
          </p:cNvSpPr>
          <p:nvPr>
            <p:ph idx="1"/>
          </p:nvPr>
        </p:nvSpPr>
        <p:spPr>
          <a:xfrm>
            <a:off x="274114" y="1905806"/>
            <a:ext cx="5287769" cy="4541746"/>
          </a:xfrm>
        </p:spPr>
        <p:txBody>
          <a:bodyPr>
            <a:normAutofit/>
          </a:bodyPr>
          <a:lstStyle/>
          <a:p>
            <a:pPr algn="just">
              <a:lnSpc>
                <a:spcPct val="90000"/>
              </a:lnSpc>
              <a:spcBef>
                <a:spcPts val="150"/>
              </a:spcBef>
              <a:spcAft>
                <a:spcPts val="800"/>
              </a:spcAft>
            </a:pPr>
            <a:r>
              <a:rPr lang="en-US" sz="1400" i="0" dirty="0">
                <a:solidFill>
                  <a:schemeClr val="tx1"/>
                </a:solidFill>
                <a:effectLst/>
                <a:latin typeface="Arial" panose="020B0604020202020204" pitchFamily="34" charset="0"/>
              </a:rPr>
              <a:t>We are committed to providing high-quality products with outstanding customer service at a competitive price as a company. </a:t>
            </a:r>
          </a:p>
          <a:p>
            <a:pPr algn="just">
              <a:lnSpc>
                <a:spcPct val="90000"/>
              </a:lnSpc>
              <a:spcBef>
                <a:spcPts val="150"/>
              </a:spcBef>
              <a:spcAft>
                <a:spcPts val="800"/>
              </a:spcAft>
            </a:pP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Providing entertainment services for people to come out and socialise and have fun.</a:t>
            </a:r>
          </a:p>
          <a:p>
            <a:pPr algn="just">
              <a:lnSpc>
                <a:spcPct val="90000"/>
              </a:lnSpc>
              <a:spcBef>
                <a:spcPts val="150"/>
              </a:spcBef>
              <a:spcAft>
                <a:spcPts val="800"/>
              </a:spcAft>
            </a:pPr>
            <a:r>
              <a:rPr lang="en-GB" sz="1400" dirty="0">
                <a:solidFill>
                  <a:schemeClr val="tx1"/>
                </a:solidFill>
                <a:latin typeface="Arial" panose="020B0604020202020204" pitchFamily="34" charset="0"/>
                <a:ea typeface="Calibri" panose="020F0502020204030204" pitchFamily="34" charset="0"/>
                <a:cs typeface="Arial" panose="020B0604020202020204" pitchFamily="34" charset="0"/>
              </a:rPr>
              <a:t>Take the business online and place in branch.</a:t>
            </a:r>
            <a:endParaRPr lang="pt-PT" sz="1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90000"/>
              </a:lnSpc>
              <a:spcBef>
                <a:spcPts val="150"/>
              </a:spcBef>
              <a:spcAft>
                <a:spcPts val="800"/>
              </a:spcAft>
            </a:pPr>
            <a:r>
              <a:rPr lang="en-GB" sz="1400" dirty="0">
                <a:solidFill>
                  <a:schemeClr val="tx1"/>
                </a:solidFill>
                <a:latin typeface="Arial" panose="020B0604020202020204" pitchFamily="34" charset="0"/>
                <a:ea typeface="Calibri" panose="020F0502020204030204" pitchFamily="34" charset="0"/>
                <a:cs typeface="Arial" panose="020B0604020202020204" pitchFamily="34" charset="0"/>
              </a:rPr>
              <a:t>I</a:t>
            </a: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t can sometimes get very boring sitting at home and playing on your own</a:t>
            </a:r>
            <a:r>
              <a:rPr lang="en-GB" sz="1400" dirty="0">
                <a:solidFill>
                  <a:schemeClr val="tx1"/>
                </a:solidFill>
                <a:latin typeface="Arial" panose="020B0604020202020204" pitchFamily="34" charset="0"/>
                <a:ea typeface="Calibri" panose="020F0502020204030204" pitchFamily="34" charset="0"/>
                <a:cs typeface="Arial" panose="020B0604020202020204" pitchFamily="34" charset="0"/>
              </a:rPr>
              <a:t>.</a:t>
            </a:r>
            <a:endPar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90000"/>
              </a:lnSpc>
              <a:spcBef>
                <a:spcPts val="150"/>
              </a:spcBef>
              <a:spcAft>
                <a:spcPts val="800"/>
              </a:spcAft>
            </a:pPr>
            <a:r>
              <a:rPr lang="en-GB" sz="1400" dirty="0">
                <a:solidFill>
                  <a:schemeClr val="tx1"/>
                </a:solidFill>
                <a:latin typeface="Arial" panose="020B0604020202020204" pitchFamily="34" charset="0"/>
                <a:cs typeface="Arial" panose="020B0604020202020204" pitchFamily="34" charset="0"/>
              </a:rPr>
              <a:t>To expand to a worldwide market.</a:t>
            </a:r>
            <a:endParaRPr lang="en-US" sz="1400" i="0" dirty="0">
              <a:solidFill>
                <a:schemeClr val="tx1"/>
              </a:solidFill>
              <a:effectLst/>
              <a:latin typeface="Arial" panose="020B0604020202020204" pitchFamily="34" charset="0"/>
              <a:cs typeface="Arial" panose="020B0604020202020204" pitchFamily="34" charset="0"/>
            </a:endParaRPr>
          </a:p>
          <a:p>
            <a:pPr marL="0" indent="0" algn="just" fontAlgn="base">
              <a:buNone/>
            </a:pPr>
            <a:r>
              <a:rPr lang="en-US" sz="1400" i="0" dirty="0">
                <a:solidFill>
                  <a:schemeClr val="tx1"/>
                </a:solidFill>
                <a:effectLst/>
                <a:latin typeface="Arial" panose="020B0604020202020204" pitchFamily="34" charset="0"/>
                <a:cs typeface="Arial" panose="020B0604020202020204" pitchFamily="34" charset="0"/>
              </a:rPr>
              <a:t>Goals with a SMART approach:</a:t>
            </a:r>
          </a:p>
          <a:p>
            <a:pPr marL="440690" algn="just" fontAlgn="base">
              <a:lnSpc>
                <a:spcPts val="1595"/>
              </a:lnSpc>
              <a:buFont typeface="Arial" panose="020B0604020202020204" pitchFamily="34" charset="0"/>
              <a:buChar char="•"/>
            </a:pPr>
            <a:r>
              <a:rPr lang="en-US" sz="1400" i="0" dirty="0">
                <a:solidFill>
                  <a:schemeClr val="tx1"/>
                </a:solidFill>
                <a:effectLst/>
                <a:latin typeface="Arial" panose="020B0604020202020204" pitchFamily="34" charset="0"/>
                <a:cs typeface="Arial" panose="020B0604020202020204" pitchFamily="34" charset="0"/>
              </a:rPr>
              <a:t>Specific (simple, sensible, important).</a:t>
            </a:r>
          </a:p>
          <a:p>
            <a:pPr marL="440690" algn="just" fontAlgn="base">
              <a:lnSpc>
                <a:spcPts val="1595"/>
              </a:lnSpc>
              <a:buFont typeface="Arial" panose="020B0604020202020204" pitchFamily="34" charset="0"/>
              <a:buChar char="•"/>
            </a:pPr>
            <a:r>
              <a:rPr lang="en-US" sz="1400" i="0" dirty="0">
                <a:solidFill>
                  <a:schemeClr val="tx1"/>
                </a:solidFill>
                <a:effectLst/>
                <a:latin typeface="Arial" panose="020B0604020202020204" pitchFamily="34" charset="0"/>
                <a:cs typeface="Arial" panose="020B0604020202020204" pitchFamily="34" charset="0"/>
              </a:rPr>
              <a:t>Measurable (valuable, motivating).</a:t>
            </a:r>
          </a:p>
          <a:p>
            <a:pPr marL="440690" algn="just" fontAlgn="base">
              <a:lnSpc>
                <a:spcPts val="1595"/>
              </a:lnSpc>
              <a:buFont typeface="Arial" panose="020B0604020202020204" pitchFamily="34" charset="0"/>
              <a:buChar char="•"/>
            </a:pPr>
            <a:r>
              <a:rPr lang="en-US" sz="1400" i="0" dirty="0">
                <a:solidFill>
                  <a:schemeClr val="tx1"/>
                </a:solidFill>
                <a:effectLst/>
                <a:latin typeface="Arial" panose="020B0604020202020204" pitchFamily="34" charset="0"/>
                <a:cs typeface="Arial" panose="020B0604020202020204" pitchFamily="34" charset="0"/>
              </a:rPr>
              <a:t>Achievable (agreed).</a:t>
            </a:r>
          </a:p>
          <a:p>
            <a:pPr marL="440690" algn="just" fontAlgn="base">
              <a:lnSpc>
                <a:spcPts val="1595"/>
              </a:lnSpc>
              <a:buFont typeface="Arial" panose="020B0604020202020204" pitchFamily="34" charset="0"/>
              <a:buChar char="•"/>
            </a:pPr>
            <a:r>
              <a:rPr lang="en-US" sz="1400" i="0" dirty="0">
                <a:solidFill>
                  <a:schemeClr val="tx1"/>
                </a:solidFill>
                <a:effectLst/>
                <a:latin typeface="Arial" panose="020B0604020202020204" pitchFamily="34" charset="0"/>
                <a:cs typeface="Arial" panose="020B0604020202020204" pitchFamily="34" charset="0"/>
              </a:rPr>
              <a:t>Relevant ( based on results).</a:t>
            </a:r>
          </a:p>
          <a:p>
            <a:pPr marL="440690" algn="just" fontAlgn="base">
              <a:lnSpc>
                <a:spcPts val="1595"/>
              </a:lnSpc>
              <a:buFont typeface="Arial" panose="020B0604020202020204" pitchFamily="34" charset="0"/>
              <a:buChar char="•"/>
            </a:pPr>
            <a:r>
              <a:rPr lang="en-US" sz="1400" i="0" dirty="0">
                <a:solidFill>
                  <a:schemeClr val="tx1"/>
                </a:solidFill>
                <a:effectLst/>
                <a:latin typeface="Arial" panose="020B0604020202020204" pitchFamily="34" charset="0"/>
                <a:cs typeface="Arial" panose="020B0604020202020204" pitchFamily="34" charset="0"/>
              </a:rPr>
              <a:t>Time-bound (time-based,)</a:t>
            </a:r>
          </a:p>
        </p:txBody>
      </p:sp>
      <p:pic>
        <p:nvPicPr>
          <p:cNvPr id="4" name="Picture 3" descr="A person holding a computer&#10;&#10;Description automatically generated with medium confidence">
            <a:extLst>
              <a:ext uri="{FF2B5EF4-FFF2-40B4-BE49-F238E27FC236}">
                <a16:creationId xmlns:a16="http://schemas.microsoft.com/office/drawing/2014/main" id="{C33D9823-1DD4-4602-A410-94DE293C4A4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803" r="7767" b="-2"/>
          <a:stretch/>
        </p:blipFill>
        <p:spPr>
          <a:xfrm>
            <a:off x="6145148" y="2363853"/>
            <a:ext cx="3779210" cy="170296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2" name="Picture 21">
            <a:extLst>
              <a:ext uri="{FF2B5EF4-FFF2-40B4-BE49-F238E27FC236}">
                <a16:creationId xmlns:a16="http://schemas.microsoft.com/office/drawing/2014/main" id="{3019A920-AFC3-476B-B63F-485E01E5B35F}"/>
              </a:ext>
            </a:extLst>
          </p:cNvPr>
          <p:cNvPicPr>
            <a:picLocks noChangeAspect="1"/>
          </p:cNvPicPr>
          <p:nvPr/>
        </p:nvPicPr>
        <p:blipFill>
          <a:blip r:embed="rId5"/>
          <a:stretch>
            <a:fillRect/>
          </a:stretch>
        </p:blipFill>
        <p:spPr>
          <a:xfrm>
            <a:off x="7355464" y="5720620"/>
            <a:ext cx="1719221" cy="213378"/>
          </a:xfrm>
          <a:prstGeom prst="rect">
            <a:avLst/>
          </a:prstGeom>
        </p:spPr>
      </p:pic>
      <p:pic>
        <p:nvPicPr>
          <p:cNvPr id="26" name="Picture 25" descr="Logo&#10;&#10;Description automatically generated">
            <a:extLst>
              <a:ext uri="{FF2B5EF4-FFF2-40B4-BE49-F238E27FC236}">
                <a16:creationId xmlns:a16="http://schemas.microsoft.com/office/drawing/2014/main" id="{53060479-D266-474A-937B-C20EDBF1FCA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22264" y="-425934"/>
            <a:ext cx="2772608" cy="2071068"/>
          </a:xfrm>
          <a:prstGeom prst="rect">
            <a:avLst/>
          </a:prstGeom>
        </p:spPr>
      </p:pic>
      <p:sp>
        <p:nvSpPr>
          <p:cNvPr id="34" name="Rectangle 1">
            <a:extLst>
              <a:ext uri="{FF2B5EF4-FFF2-40B4-BE49-F238E27FC236}">
                <a16:creationId xmlns:a16="http://schemas.microsoft.com/office/drawing/2014/main" id="{FA062635-89F5-4434-B71F-B7F40E1348AA}"/>
              </a:ext>
            </a:extLst>
          </p:cNvPr>
          <p:cNvSpPr>
            <a:spLocks noChangeArrowheads="1"/>
          </p:cNvSpPr>
          <p:nvPr/>
        </p:nvSpPr>
        <p:spPr bwMode="auto">
          <a:xfrm>
            <a:off x="6265089" y="1464602"/>
            <a:ext cx="535114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200" b="0" i="0" u="none" strike="noStrike" cap="none" normalizeH="0" baseline="0" dirty="0">
                <a:ln>
                  <a:noFill/>
                </a:ln>
                <a:solidFill>
                  <a:srgbClr val="000000"/>
                </a:solidFill>
                <a:effectLst/>
                <a:cs typeface="Arial" panose="020B0604020202020204" pitchFamily="34" charset="0"/>
              </a:rPr>
              <a:t>How do we envision the future?</a:t>
            </a:r>
            <a:endParaRPr kumimoji="0" lang="en-GB" altLang="pt-PT" sz="800" b="0" i="0" u="none" strike="noStrike" cap="none" normalizeH="0" baseline="0" dirty="0">
              <a:ln>
                <a:noFill/>
              </a:ln>
              <a:solidFill>
                <a:schemeClr val="tx1"/>
              </a:solidFill>
              <a:effectLst/>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200" b="0" i="0" u="none" strike="noStrike" cap="none" normalizeH="0" baseline="0" dirty="0">
                <a:ln>
                  <a:noFill/>
                </a:ln>
                <a:solidFill>
                  <a:srgbClr val="000000"/>
                </a:solidFill>
                <a:effectLst/>
                <a:cs typeface="Arial" panose="020B0604020202020204" pitchFamily="34" charset="0"/>
              </a:rPr>
              <a:t>Is there a problem we are trying to solve that benefits society as a whole?</a:t>
            </a:r>
            <a:endParaRPr kumimoji="0" lang="en-GB" altLang="pt-PT" sz="800" b="0" i="0" u="none" strike="noStrike" cap="none" normalizeH="0" baseline="0" dirty="0">
              <a:ln>
                <a:noFill/>
              </a:ln>
              <a:solidFill>
                <a:schemeClr val="tx1"/>
              </a:solidFill>
              <a:effectLst/>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200" b="0" i="0" u="none" strike="noStrike" cap="none" normalizeH="0" baseline="0" dirty="0">
                <a:ln>
                  <a:noFill/>
                </a:ln>
                <a:solidFill>
                  <a:srgbClr val="000000"/>
                </a:solidFill>
                <a:effectLst/>
                <a:cs typeface="Arial" panose="020B0604020202020204" pitchFamily="34" charset="0"/>
              </a:rPr>
              <a:t>What and who are we motivating to change?</a:t>
            </a:r>
            <a:endParaRPr kumimoji="0" lang="en-GB" altLang="pt-PT" sz="1800" b="0" i="0" u="none" strike="noStrike" cap="none" normalizeH="0" baseline="0" dirty="0">
              <a:ln>
                <a:noFill/>
              </a:ln>
              <a:solidFill>
                <a:schemeClr val="tx1"/>
              </a:solidFill>
              <a:effectLst/>
              <a:cs typeface="Arial" panose="020B0604020202020204" pitchFamily="34" charset="0"/>
            </a:endParaRPr>
          </a:p>
        </p:txBody>
      </p:sp>
      <p:sp>
        <p:nvSpPr>
          <p:cNvPr id="36" name="Rectangle 3">
            <a:extLst>
              <a:ext uri="{FF2B5EF4-FFF2-40B4-BE49-F238E27FC236}">
                <a16:creationId xmlns:a16="http://schemas.microsoft.com/office/drawing/2014/main" id="{F874EB07-32F1-4D31-AA1B-7EF534D7A374}"/>
              </a:ext>
            </a:extLst>
          </p:cNvPr>
          <p:cNvSpPr>
            <a:spLocks noChangeArrowheads="1"/>
          </p:cNvSpPr>
          <p:nvPr/>
        </p:nvSpPr>
        <p:spPr bwMode="auto">
          <a:xfrm>
            <a:off x="9672774" y="5827309"/>
            <a:ext cx="277260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PT" altLang="pt-PT"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What are our responsibilities?</a:t>
            </a:r>
            <a:endParaRPr kumimoji="0" lang="pt-PT" altLang="pt-PT" sz="8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PT" altLang="pt-PT"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Who are we serving?</a:t>
            </a:r>
            <a:endParaRPr kumimoji="0" lang="pt-PT" altLang="pt-PT" sz="8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How do we serve them?</a:t>
            </a:r>
            <a:endParaRPr kumimoji="0" lang="en-GB" altLang="pt-PT" sz="1800" b="0" i="0" u="none" strike="noStrike" cap="none" normalizeH="0" baseline="0" dirty="0">
              <a:ln>
                <a:noFill/>
              </a:ln>
              <a:solidFill>
                <a:schemeClr val="tx1"/>
              </a:solidFill>
              <a:effectLst/>
              <a:latin typeface="Arial" panose="020B0604020202020204" pitchFamily="34" charset="0"/>
            </a:endParaRPr>
          </a:p>
        </p:txBody>
      </p:sp>
      <p:pic>
        <p:nvPicPr>
          <p:cNvPr id="40" name="Picture 39" descr="A person walking on a road&#10;&#10;Description automatically generated with medium confidence">
            <a:extLst>
              <a:ext uri="{FF2B5EF4-FFF2-40B4-BE49-F238E27FC236}">
                <a16:creationId xmlns:a16="http://schemas.microsoft.com/office/drawing/2014/main" id="{E82A324E-4BBC-42CA-B112-0AE3F2B5331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145148" y="5040263"/>
            <a:ext cx="3385623" cy="13607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404142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83014121-C2DA-414C-BEAB-228ED3D7F09A}"/>
              </a:ext>
            </a:extLst>
          </p:cNvPr>
          <p:cNvSpPr>
            <a:spLocks noGrp="1"/>
          </p:cNvSpPr>
          <p:nvPr>
            <p:ph type="title"/>
          </p:nvPr>
        </p:nvSpPr>
        <p:spPr>
          <a:xfrm>
            <a:off x="1133204" y="3446"/>
            <a:ext cx="5498361" cy="1320800"/>
          </a:xfrm>
        </p:spPr>
        <p:txBody>
          <a:bodyPr anchor="ctr">
            <a:normAutofit/>
          </a:bodyPr>
          <a:lstStyle/>
          <a:p>
            <a:r>
              <a:rPr lang="en-GB" dirty="0"/>
              <a:t>Product and Services</a:t>
            </a:r>
          </a:p>
        </p:txBody>
      </p:sp>
      <p:sp>
        <p:nvSpPr>
          <p:cNvPr id="12"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305980">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98EC907-BAA2-4692-8DA3-93FB4A72FD50}"/>
              </a:ext>
            </a:extLst>
          </p:cNvPr>
          <p:cNvSpPr>
            <a:spLocks noGrp="1"/>
          </p:cNvSpPr>
          <p:nvPr>
            <p:ph idx="1"/>
          </p:nvPr>
        </p:nvSpPr>
        <p:spPr>
          <a:xfrm>
            <a:off x="1095447" y="1324247"/>
            <a:ext cx="6076318" cy="4215941"/>
          </a:xfrm>
        </p:spPr>
        <p:txBody>
          <a:bodyPr>
            <a:normAutofit lnSpcReduction="10000"/>
          </a:bodyPr>
          <a:lstStyle/>
          <a:p>
            <a:pPr algn="just">
              <a:buFont typeface="Wingdings" panose="05000000000000000000" pitchFamily="2" charset="2"/>
              <a:buChar char="q"/>
            </a:pP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Virtual café is a café where people play </a:t>
            </a:r>
            <a:r>
              <a:rPr lang="en-GB" sz="1400" dirty="0">
                <a:solidFill>
                  <a:schemeClr val="tx1"/>
                </a:solidFill>
                <a:latin typeface="Arial" panose="020B0604020202020204" pitchFamily="34" charset="0"/>
                <a:ea typeface="Calibri" panose="020F0502020204030204" pitchFamily="34" charset="0"/>
                <a:cs typeface="Arial" panose="020B0604020202020204" pitchFamily="34" charset="0"/>
              </a:rPr>
              <a:t>PS4, PS5, Xbox and </a:t>
            </a:r>
            <a:br>
              <a:rPr lang="en-US" sz="1400" dirty="0">
                <a:solidFill>
                  <a:schemeClr val="tx1"/>
                </a:solidFill>
                <a:effectLst/>
                <a:latin typeface="Arial" panose="020B0604020202020204" pitchFamily="34" charset="0"/>
                <a:cs typeface="Arial" panose="020B0604020202020204" pitchFamily="34" charset="0"/>
              </a:rPr>
            </a:br>
            <a:r>
              <a:rPr lang="en-US" sz="1400" dirty="0">
                <a:solidFill>
                  <a:schemeClr val="tx1"/>
                </a:solidFill>
                <a:effectLst/>
                <a:latin typeface="Arial" panose="020B0604020202020204" pitchFamily="34" charset="0"/>
                <a:cs typeface="Arial" panose="020B0604020202020204" pitchFamily="34" charset="0"/>
              </a:rPr>
              <a:t>Play all PlayStation VR game</a:t>
            </a: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socialise at the same time.</a:t>
            </a:r>
          </a:p>
          <a:p>
            <a:pPr algn="just">
              <a:buFont typeface="Wingdings" panose="05000000000000000000" pitchFamily="2" charset="2"/>
              <a:buChar char="q"/>
            </a:pPr>
            <a:r>
              <a:rPr lang="en-GB" sz="1400" dirty="0">
                <a:solidFill>
                  <a:schemeClr val="tx1"/>
                </a:solidFill>
                <a:latin typeface="Arial" panose="020B0604020202020204" pitchFamily="34" charset="0"/>
                <a:ea typeface="Calibri" panose="020F0502020204030204" pitchFamily="34" charset="0"/>
                <a:cs typeface="Arial" panose="020B0604020202020204" pitchFamily="34" charset="0"/>
              </a:rPr>
              <a:t>V</a:t>
            </a: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irtual café will be a healthy option for people who are very much into gaming and enjoy meeting up to play together instead of feeling isolated and while playing at home alone. </a:t>
            </a:r>
          </a:p>
          <a:p>
            <a:pPr algn="just">
              <a:buFont typeface="Wingdings" panose="05000000000000000000" pitchFamily="2" charset="2"/>
              <a:buChar char="q"/>
            </a:pP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We will be providing refreshments and snacks available on site to order and take on place.</a:t>
            </a:r>
          </a:p>
          <a:p>
            <a:pPr algn="just">
              <a:buFont typeface="Wingdings" panose="05000000000000000000" pitchFamily="2" charset="2"/>
              <a:buChar char="q"/>
            </a:pP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Tournament event will be hosted players.</a:t>
            </a:r>
          </a:p>
          <a:p>
            <a:pPr algn="just"/>
            <a:r>
              <a:rPr lang="en-US" sz="1400" b="0" i="0" dirty="0">
                <a:solidFill>
                  <a:schemeClr val="tx1"/>
                </a:solidFill>
                <a:effectLst/>
                <a:latin typeface="Arial" panose="020B0604020202020204" pitchFamily="34" charset="0"/>
                <a:cs typeface="Arial" panose="020B0604020202020204" pitchFamily="34" charset="0"/>
              </a:rPr>
              <a:t>We have developed some of the best virtual escape rooms for you to play remotely using our Mobile Adventures app.</a:t>
            </a:r>
          </a:p>
          <a:p>
            <a:pPr algn="just"/>
            <a:r>
              <a:rPr lang="en-US" sz="1400" dirty="0">
                <a:solidFill>
                  <a:schemeClr val="tx1"/>
                </a:solidFill>
                <a:latin typeface="Arial" panose="020B0604020202020204" pitchFamily="34" charset="0"/>
                <a:cs typeface="Arial" panose="020B0604020202020204" pitchFamily="34" charset="0"/>
              </a:rPr>
              <a:t>Special coffee on game £5.</a:t>
            </a:r>
          </a:p>
          <a:p>
            <a:pPr algn="just"/>
            <a:r>
              <a:rPr lang="en-US" sz="1400" b="0" i="0" dirty="0">
                <a:solidFill>
                  <a:schemeClr val="tx1"/>
                </a:solidFill>
                <a:effectLst/>
                <a:latin typeface="Arial" panose="020B0604020202020204" pitchFamily="34" charset="0"/>
                <a:cs typeface="Arial" panose="020B0604020202020204" pitchFamily="34" charset="0"/>
              </a:rPr>
              <a:t>Stamp mugs with you name or Photo: £10.</a:t>
            </a:r>
          </a:p>
          <a:p>
            <a:pPr algn="just"/>
            <a:r>
              <a:rPr lang="en-US" sz="1400" b="0" i="0" dirty="0">
                <a:solidFill>
                  <a:schemeClr val="tx1"/>
                </a:solidFill>
                <a:effectLst/>
                <a:latin typeface="Arial" panose="020B0604020202020204" pitchFamily="34" charset="0"/>
                <a:cs typeface="Arial" panose="020B0604020202020204" pitchFamily="34" charset="0"/>
              </a:rPr>
              <a:t>User playing £5 – 1 hour, and more £10.</a:t>
            </a:r>
          </a:p>
          <a:p>
            <a:pPr algn="just"/>
            <a:r>
              <a:rPr lang="en-US" sz="1400" dirty="0">
                <a:solidFill>
                  <a:schemeClr val="tx1"/>
                </a:solidFill>
                <a:latin typeface="Arial" panose="020B0604020202020204" pitchFamily="34" charset="0"/>
                <a:cs typeface="Arial" panose="020B0604020202020204" pitchFamily="34" charset="0"/>
              </a:rPr>
              <a:t>Open hours 10am-22pm Close Monday.</a:t>
            </a:r>
          </a:p>
          <a:p>
            <a:pPr algn="just"/>
            <a:r>
              <a:rPr lang="en-US" sz="1400" b="0" i="0" dirty="0">
                <a:solidFill>
                  <a:srgbClr val="000000"/>
                </a:solidFill>
                <a:effectLst/>
                <a:latin typeface="Arial" panose="020B0604020202020204" pitchFamily="34" charset="0"/>
                <a:cs typeface="Arial" panose="020B0604020202020204" pitchFamily="34" charset="0"/>
              </a:rPr>
              <a:t>Payments are made by PayPal and bank transfer.</a:t>
            </a:r>
            <a:endParaRPr lang="en-US" sz="1400" b="0" i="0" dirty="0">
              <a:solidFill>
                <a:srgbClr val="666666"/>
              </a:solidFill>
              <a:effectLst/>
              <a:latin typeface="Arial" panose="020B0604020202020204" pitchFamily="34" charset="0"/>
              <a:cs typeface="Arial" panose="020B0604020202020204" pitchFamily="34" charset="0"/>
            </a:endParaRPr>
          </a:p>
          <a:p>
            <a:pPr algn="just"/>
            <a:endParaRPr lang="en-GB" b="1" dirty="0"/>
          </a:p>
        </p:txBody>
      </p:sp>
      <p:pic>
        <p:nvPicPr>
          <p:cNvPr id="5" name="Picture 4" descr="Logo&#10;&#10;Description automatically generated">
            <a:extLst>
              <a:ext uri="{FF2B5EF4-FFF2-40B4-BE49-F238E27FC236}">
                <a16:creationId xmlns:a16="http://schemas.microsoft.com/office/drawing/2014/main" id="{0500E0A7-471F-459E-81FE-FA13AC83849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843" r="9186" b="-2"/>
          <a:stretch/>
        </p:blipFill>
        <p:spPr>
          <a:xfrm>
            <a:off x="7474723" y="-19414"/>
            <a:ext cx="4657341" cy="3448414"/>
          </a:xfrm>
          <a:prstGeom prst="rect">
            <a:avLst/>
          </a:prstGeom>
          <a:ln>
            <a:noFill/>
          </a:ln>
          <a:effectLst>
            <a:softEdge rad="112500"/>
          </a:effectLst>
        </p:spPr>
      </p:pic>
      <p:pic>
        <p:nvPicPr>
          <p:cNvPr id="4" name="Picture 3" descr="A person holding a computer&#10;&#10;Description automatically generated with medium confidence">
            <a:extLst>
              <a:ext uri="{FF2B5EF4-FFF2-40B4-BE49-F238E27FC236}">
                <a16:creationId xmlns:a16="http://schemas.microsoft.com/office/drawing/2014/main" id="{CBDCC413-0EAA-45CC-9C5D-5D6FD22CBD3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8108" r="19074" b="-1"/>
          <a:stretch/>
        </p:blipFill>
        <p:spPr>
          <a:xfrm>
            <a:off x="7560406" y="3493672"/>
            <a:ext cx="4485974" cy="30871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extBox 8">
            <a:extLst>
              <a:ext uri="{FF2B5EF4-FFF2-40B4-BE49-F238E27FC236}">
                <a16:creationId xmlns:a16="http://schemas.microsoft.com/office/drawing/2014/main" id="{7AE9FB56-DCC4-40C6-9F26-FFA0BC637A5A}"/>
              </a:ext>
            </a:extLst>
          </p:cNvPr>
          <p:cNvSpPr txBox="1"/>
          <p:nvPr/>
        </p:nvSpPr>
        <p:spPr>
          <a:xfrm>
            <a:off x="8053572" y="6289995"/>
            <a:ext cx="2057400"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4A8C3853-DD37-4462-A7C2-25333F3E9013}"/>
              </a:ext>
            </a:extLst>
          </p:cNvPr>
          <p:cNvSpPr txBox="1"/>
          <p:nvPr/>
        </p:nvSpPr>
        <p:spPr>
          <a:xfrm>
            <a:off x="5083188" y="6553340"/>
            <a:ext cx="6806173" cy="369332"/>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Avlonitis &amp; Papastathopoulou(2006),</a:t>
            </a:r>
            <a:r>
              <a:rPr lang="en-GB" sz="1800" dirty="0">
                <a:effectLst/>
                <a:latin typeface="Calibri" panose="020F0502020204030204" pitchFamily="34" charset="0"/>
                <a:ea typeface="Calibri" panose="020F0502020204030204" pitchFamily="34" charset="0"/>
                <a:cs typeface="Times New Roman" panose="02020603050405020304" pitchFamily="18" charset="0"/>
              </a:rPr>
              <a:t> Rosa, et al., (2019)</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82895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49FF-4621-48A5-B12A-41A92A2E5B6B}"/>
              </a:ext>
            </a:extLst>
          </p:cNvPr>
          <p:cNvSpPr>
            <a:spLocks noGrp="1"/>
          </p:cNvSpPr>
          <p:nvPr>
            <p:ph type="title"/>
          </p:nvPr>
        </p:nvSpPr>
        <p:spPr>
          <a:xfrm>
            <a:off x="639234" y="114300"/>
            <a:ext cx="8596668" cy="1320800"/>
          </a:xfrm>
        </p:spPr>
        <p:txBody>
          <a:bodyPr>
            <a:normAutofit/>
          </a:bodyPr>
          <a:lstStyle/>
          <a:p>
            <a:r>
              <a:rPr lang="en-US" altLang="en-US" sz="3600" dirty="0"/>
              <a:t>Market Audit</a:t>
            </a:r>
            <a:r>
              <a:rPr lang="en-US" sz="3600" b="0" i="0" dirty="0">
                <a:effectLst/>
                <a:latin typeface="Arial" panose="020B0604020202020204" pitchFamily="34" charset="0"/>
                <a:cs typeface="Arial" panose="020B0604020202020204" pitchFamily="34" charset="0"/>
              </a:rPr>
              <a:t>: Competitors Analysis</a:t>
            </a:r>
            <a:br>
              <a:rPr lang="en-US" sz="3600" dirty="0">
                <a:solidFill>
                  <a:srgbClr val="000000"/>
                </a:solidFill>
                <a:latin typeface="Arial" panose="020B0604020202020204" pitchFamily="34" charset="0"/>
                <a:cs typeface="Arial" panose="020B0604020202020204" pitchFamily="34" charset="0"/>
              </a:rPr>
            </a:br>
            <a:endParaRPr lang="en-GB" dirty="0"/>
          </a:p>
        </p:txBody>
      </p:sp>
      <p:graphicFrame>
        <p:nvGraphicFramePr>
          <p:cNvPr id="10" name="Table 10">
            <a:extLst>
              <a:ext uri="{FF2B5EF4-FFF2-40B4-BE49-F238E27FC236}">
                <a16:creationId xmlns:a16="http://schemas.microsoft.com/office/drawing/2014/main" id="{D9CB1AFC-3205-45B5-9BC0-17184FC49C13}"/>
              </a:ext>
            </a:extLst>
          </p:cNvPr>
          <p:cNvGraphicFramePr>
            <a:graphicFrameLocks noGrp="1"/>
          </p:cNvGraphicFramePr>
          <p:nvPr>
            <p:ph idx="1"/>
            <p:extLst>
              <p:ext uri="{D42A27DB-BD31-4B8C-83A1-F6EECF244321}">
                <p14:modId xmlns:p14="http://schemas.microsoft.com/office/powerpoint/2010/main" val="3847773032"/>
              </p:ext>
            </p:extLst>
          </p:nvPr>
        </p:nvGraphicFramePr>
        <p:xfrm>
          <a:off x="258218" y="977161"/>
          <a:ext cx="9799254" cy="5334000"/>
        </p:xfrm>
        <a:graphic>
          <a:graphicData uri="http://schemas.openxmlformats.org/drawingml/2006/table">
            <a:tbl>
              <a:tblPr firstRow="1" bandRow="1">
                <a:tableStyleId>{5C22544A-7EE6-4342-B048-85BDC9FD1C3A}</a:tableStyleId>
              </a:tblPr>
              <a:tblGrid>
                <a:gridCol w="1959851">
                  <a:extLst>
                    <a:ext uri="{9D8B030D-6E8A-4147-A177-3AD203B41FA5}">
                      <a16:colId xmlns:a16="http://schemas.microsoft.com/office/drawing/2014/main" val="3654314327"/>
                    </a:ext>
                  </a:extLst>
                </a:gridCol>
                <a:gridCol w="1737906">
                  <a:extLst>
                    <a:ext uri="{9D8B030D-6E8A-4147-A177-3AD203B41FA5}">
                      <a16:colId xmlns:a16="http://schemas.microsoft.com/office/drawing/2014/main" val="13050918"/>
                    </a:ext>
                  </a:extLst>
                </a:gridCol>
                <a:gridCol w="2181795">
                  <a:extLst>
                    <a:ext uri="{9D8B030D-6E8A-4147-A177-3AD203B41FA5}">
                      <a16:colId xmlns:a16="http://schemas.microsoft.com/office/drawing/2014/main" val="4149116281"/>
                    </a:ext>
                  </a:extLst>
                </a:gridCol>
                <a:gridCol w="1959851">
                  <a:extLst>
                    <a:ext uri="{9D8B030D-6E8A-4147-A177-3AD203B41FA5}">
                      <a16:colId xmlns:a16="http://schemas.microsoft.com/office/drawing/2014/main" val="704795846"/>
                    </a:ext>
                  </a:extLst>
                </a:gridCol>
                <a:gridCol w="1959851">
                  <a:extLst>
                    <a:ext uri="{9D8B030D-6E8A-4147-A177-3AD203B41FA5}">
                      <a16:colId xmlns:a16="http://schemas.microsoft.com/office/drawing/2014/main" val="4022307836"/>
                    </a:ext>
                  </a:extLst>
                </a:gridCol>
              </a:tblGrid>
              <a:tr h="353784">
                <a:tc>
                  <a:txBody>
                    <a:bodyPr/>
                    <a:lstStyle/>
                    <a:p>
                      <a:r>
                        <a:rPr lang="en-GB" sz="1100" b="1" kern="1200" cap="none" spc="0" dirty="0">
                          <a:solidFill>
                            <a:schemeClr val="bg1"/>
                          </a:solidFill>
                          <a:effectLst/>
                          <a:latin typeface="Arial" panose="020B0604020202020204" pitchFamily="34" charset="0"/>
                          <a:ea typeface="+mn-ea"/>
                          <a:cs typeface="Arial" panose="020B0604020202020204" pitchFamily="34" charset="0"/>
                        </a:rPr>
                        <a:t>Factors</a:t>
                      </a:r>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dirty="0">
                          <a:solidFill>
                            <a:schemeClr val="bg1"/>
                          </a:solidFill>
                          <a:effectLst/>
                          <a:latin typeface="Arial" panose="020B0604020202020204" pitchFamily="34" charset="0"/>
                          <a:ea typeface="+mn-ea"/>
                          <a:cs typeface="Arial" panose="020B0604020202020204" pitchFamily="34" charset="0"/>
                        </a:rPr>
                        <a:t>Ours company </a:t>
                      </a:r>
                      <a:endParaRPr lang="en-GB" sz="1100" b="1" cap="none" spc="0" dirty="0">
                        <a:solidFill>
                          <a:schemeClr val="bg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dirty="0">
                          <a:solidFill>
                            <a:schemeClr val="bg1"/>
                          </a:solidFill>
                          <a:effectLst/>
                          <a:latin typeface="Arial" panose="020B0604020202020204" pitchFamily="34" charset="0"/>
                          <a:ea typeface="+mn-ea"/>
                          <a:cs typeface="Arial" panose="020B0604020202020204" pitchFamily="34" charset="0"/>
                        </a:rPr>
                        <a:t>Company A</a:t>
                      </a:r>
                      <a:endParaRPr lang="en-GB" sz="1100" b="1" cap="none" spc="0" dirty="0">
                        <a:solidFill>
                          <a:schemeClr val="bg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dirty="0">
                          <a:solidFill>
                            <a:schemeClr val="bg1"/>
                          </a:solidFill>
                          <a:effectLst/>
                          <a:latin typeface="Arial" panose="020B0604020202020204" pitchFamily="34" charset="0"/>
                          <a:ea typeface="+mn-ea"/>
                          <a:cs typeface="Arial" panose="020B0604020202020204" pitchFamily="34" charset="0"/>
                        </a:rPr>
                        <a:t>Company B</a:t>
                      </a:r>
                      <a:endParaRPr lang="en-GB" sz="1100" b="1" cap="none" spc="0" dirty="0">
                        <a:solidFill>
                          <a:schemeClr val="bg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dirty="0">
                          <a:solidFill>
                            <a:schemeClr val="bg1"/>
                          </a:solidFill>
                          <a:effectLst/>
                          <a:latin typeface="Arial" panose="020B0604020202020204" pitchFamily="34" charset="0"/>
                          <a:ea typeface="+mn-ea"/>
                          <a:cs typeface="Arial" panose="020B0604020202020204" pitchFamily="34" charset="0"/>
                        </a:rPr>
                        <a:t>Company C</a:t>
                      </a:r>
                      <a:endParaRPr lang="en-GB" sz="1100" b="1" cap="none" spc="0" dirty="0">
                        <a:solidFill>
                          <a:schemeClr val="bg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45982576"/>
                  </a:ext>
                </a:extLst>
              </a:tr>
              <a:tr h="353784">
                <a:tc>
                  <a:txBody>
                    <a:bodyPr/>
                    <a:lstStyle/>
                    <a:p>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Virtual Escape Café</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Wanyoo Esports studio</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Belong Gaming </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latin typeface="Arial" panose="020B0604020202020204" pitchFamily="34" charset="0"/>
                          <a:ea typeface="+mn-ea"/>
                          <a:cs typeface="Arial" panose="020B0604020202020204" pitchFamily="34" charset="0"/>
                        </a:rPr>
                        <a:t>Loading bar</a:t>
                      </a:r>
                      <a:endParaRPr lang="en-GB" sz="1100" b="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8074003"/>
                  </a:ext>
                </a:extLst>
              </a:tr>
              <a:tr h="492771">
                <a:tc>
                  <a:txBody>
                    <a:bodyPr/>
                    <a:lstStyle/>
                    <a:p>
                      <a:r>
                        <a:rPr lang="en-GB" sz="1100" kern="1200" cap="none" spc="0" dirty="0">
                          <a:solidFill>
                            <a:schemeClr val="tx1"/>
                          </a:solidFill>
                          <a:effectLst/>
                          <a:latin typeface="Arial" panose="020B0604020202020204" pitchFamily="34" charset="0"/>
                          <a:ea typeface="+mn-ea"/>
                          <a:cs typeface="Arial" panose="020B0604020202020204" pitchFamily="34" charset="0"/>
                        </a:rPr>
                        <a:t>Industry</a:t>
                      </a:r>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latin typeface="Arial" panose="020B0604020202020204" pitchFamily="34" charset="0"/>
                          <a:ea typeface="+mn-ea"/>
                          <a:cs typeface="Arial" panose="020B0604020202020204" pitchFamily="34" charset="0"/>
                        </a:rPr>
                        <a:t>Catering and </a:t>
                      </a:r>
                      <a:r>
                        <a:rPr lang="pt-PT" sz="1100" b="0" i="0" kern="1200" dirty="0">
                          <a:solidFill>
                            <a:schemeClr val="tx1"/>
                          </a:solidFill>
                          <a:effectLst/>
                          <a:latin typeface="Arial" panose="020B0604020202020204" pitchFamily="34" charset="0"/>
                          <a:ea typeface="+mn-ea"/>
                          <a:cs typeface="Arial" panose="020B0604020202020204" pitchFamily="34" charset="0"/>
                        </a:rPr>
                        <a:t>Entertainment services</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PT" sz="1100" b="0" i="0" kern="1200" dirty="0">
                          <a:solidFill>
                            <a:schemeClr val="dk1"/>
                          </a:solidFill>
                          <a:effectLst/>
                          <a:latin typeface="Arial" panose="020B0604020202020204" pitchFamily="34" charset="0"/>
                          <a:ea typeface="+mn-ea"/>
                          <a:cs typeface="Arial" panose="020B0604020202020204" pitchFamily="34" charset="0"/>
                        </a:rPr>
                        <a:t>Entertainment services</a:t>
                      </a: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PT" sz="1100" b="0" i="0" kern="1200" dirty="0">
                          <a:solidFill>
                            <a:schemeClr val="dk1"/>
                          </a:solidFill>
                          <a:effectLst/>
                          <a:latin typeface="Arial" panose="020B0604020202020204" pitchFamily="34" charset="0"/>
                          <a:ea typeface="+mn-ea"/>
                          <a:cs typeface="Arial" panose="020B0604020202020204" pitchFamily="34" charset="0"/>
                        </a:rPr>
                        <a:t>Entertainment services</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latin typeface="Arial" panose="020B0604020202020204" pitchFamily="34" charset="0"/>
                          <a:ea typeface="+mn-ea"/>
                          <a:cs typeface="Arial" panose="020B0604020202020204" pitchFamily="34" charset="0"/>
                        </a:rPr>
                        <a:t>Bar and </a:t>
                      </a:r>
                      <a:r>
                        <a:rPr lang="pt-PT" sz="1100" b="0" i="0" kern="1200" dirty="0">
                          <a:solidFill>
                            <a:schemeClr val="dk1"/>
                          </a:solidFill>
                          <a:effectLst/>
                          <a:latin typeface="Arial" panose="020B0604020202020204" pitchFamily="34" charset="0"/>
                          <a:ea typeface="+mn-ea"/>
                          <a:cs typeface="Arial" panose="020B0604020202020204" pitchFamily="34" charset="0"/>
                        </a:rPr>
                        <a:t>Entertainment services</a:t>
                      </a:r>
                      <a:endParaRPr lang="en-GB" sz="1100" b="0" cap="none" spc="0" dirty="0">
                        <a:solidFill>
                          <a:schemeClr val="tx1"/>
                        </a:solidFill>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63686519"/>
                  </a:ext>
                </a:extLst>
              </a:tr>
              <a:tr h="49277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Products or services</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Gamers room, coffee and snacks </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Gamers areas </a:t>
                      </a:r>
                      <a:endParaRPr lang="en-GB" sz="1100" cap="none" spc="0" dirty="0">
                        <a:solidFill>
                          <a:schemeClr val="tx1"/>
                        </a:solidFill>
                        <a:latin typeface="Arial" panose="020B0604020202020204" pitchFamily="34" charset="0"/>
                        <a:cs typeface="Arial" panose="020B0604020202020204" pitchFamily="34" charset="0"/>
                      </a:endParaRPr>
                    </a:p>
                    <a:p>
                      <a:endParaRPr lang="en-GB" sz="1100" cap="none" spc="0" dirty="0">
                        <a:solidFill>
                          <a:schemeClr val="tx1"/>
                        </a:solidFill>
                        <a:latin typeface="Arial" panose="020B0604020202020204" pitchFamily="34" charset="0"/>
                        <a:cs typeface="Arial" panose="020B0604020202020204" pitchFamily="34" charset="0"/>
                      </a:endParaRPr>
                    </a:p>
                  </a:txBody>
                  <a:tcPr marL="34869" marR="24907" marT="10344" marB="49813"/>
                </a:tc>
                <a:tc>
                  <a:txBody>
                    <a:bodyPr/>
                    <a:lstStyle/>
                    <a:p>
                      <a:r>
                        <a:rPr lang="en-GB" sz="1100" kern="1200" cap="none" spc="0" dirty="0">
                          <a:solidFill>
                            <a:schemeClr val="tx1"/>
                          </a:solidFill>
                          <a:effectLst/>
                          <a:latin typeface="Arial" panose="020B0604020202020204" pitchFamily="34" charset="0"/>
                          <a:ea typeface="+mn-ea"/>
                          <a:cs typeface="Arial" panose="020B0604020202020204" pitchFamily="34" charset="0"/>
                        </a:rPr>
                        <a:t>Gamers room </a:t>
                      </a:r>
                      <a:endParaRPr lang="en-GB" sz="1100" cap="none" spc="0" dirty="0">
                        <a:solidFill>
                          <a:schemeClr val="tx1"/>
                        </a:solidFill>
                        <a:latin typeface="Arial" panose="020B0604020202020204" pitchFamily="34" charset="0"/>
                        <a:cs typeface="Arial" panose="020B0604020202020204" pitchFamily="34" charset="0"/>
                      </a:endParaRPr>
                    </a:p>
                  </a:txBody>
                  <a:tcPr marL="34869" marR="24907" marT="10344" marB="49813"/>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gamers bar</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6578497"/>
                  </a:ext>
                </a:extLst>
              </a:tr>
              <a:tr h="227433">
                <a:tc>
                  <a:txBody>
                    <a:bodyPr/>
                    <a:lstStyle/>
                    <a:p>
                      <a:r>
                        <a:rPr lang="en-GB" sz="1200" dirty="0">
                          <a:latin typeface="Arial" panose="020B0604020202020204" pitchFamily="34" charset="0"/>
                          <a:cs typeface="Arial" panose="020B0604020202020204" pitchFamily="34" charset="0"/>
                        </a:rPr>
                        <a:t>Similarity</a:t>
                      </a:r>
                    </a:p>
                  </a:txBody>
                  <a:tcPr/>
                </a:tc>
                <a:tc>
                  <a:txBody>
                    <a:bodyPr/>
                    <a:lstStyle/>
                    <a:p>
                      <a:r>
                        <a:rPr lang="en-GB" sz="1200" dirty="0">
                          <a:latin typeface="Arial" panose="020B0604020202020204" pitchFamily="34" charset="0"/>
                          <a:cs typeface="Arial" panose="020B0604020202020204" pitchFamily="34" charset="0"/>
                        </a:rPr>
                        <a:t>Coffee place/virtual room/online</a:t>
                      </a:r>
                    </a:p>
                  </a:txBody>
                  <a:tcPr/>
                </a:tc>
                <a:tc>
                  <a:txBody>
                    <a:bodyPr/>
                    <a:lstStyle/>
                    <a:p>
                      <a:r>
                        <a:rPr lang="en-GB" sz="1200" dirty="0">
                          <a:latin typeface="Arial" panose="020B0604020202020204" pitchFamily="34" charset="0"/>
                          <a:cs typeface="Arial" panose="020B0604020202020204" pitchFamily="34" charset="0"/>
                        </a:rPr>
                        <a:t>Shop online</a:t>
                      </a:r>
                    </a:p>
                  </a:txBody>
                  <a:tcPr/>
                </a:tc>
                <a:tc>
                  <a:txBody>
                    <a:bodyPr/>
                    <a:lstStyle/>
                    <a:p>
                      <a:r>
                        <a:rPr lang="en-GB" sz="1200" dirty="0">
                          <a:latin typeface="Arial" panose="020B0604020202020204" pitchFamily="34" charset="0"/>
                          <a:cs typeface="Arial" panose="020B0604020202020204" pitchFamily="34" charset="0"/>
                        </a:rPr>
                        <a:t>Shop</a:t>
                      </a:r>
                    </a:p>
                  </a:txBody>
                  <a:tcPr/>
                </a:tc>
                <a:tc>
                  <a:txBody>
                    <a:bodyPr/>
                    <a:lstStyle/>
                    <a:p>
                      <a:r>
                        <a:rPr lang="en-GB" sz="1200" dirty="0">
                          <a:latin typeface="Arial" panose="020B0604020202020204" pitchFamily="34" charset="0"/>
                          <a:cs typeface="Arial" panose="020B0604020202020204" pitchFamily="34" charset="0"/>
                        </a:rPr>
                        <a:t>Shop and bar</a:t>
                      </a:r>
                    </a:p>
                  </a:txBody>
                  <a:tcPr/>
                </a:tc>
                <a:extLst>
                  <a:ext uri="{0D108BD9-81ED-4DB2-BD59-A6C34878D82A}">
                    <a16:rowId xmlns:a16="http://schemas.microsoft.com/office/drawing/2014/main" val="359400218"/>
                  </a:ext>
                </a:extLst>
              </a:tr>
              <a:tr h="227433">
                <a:tc>
                  <a:txBody>
                    <a:bodyPr/>
                    <a:lstStyle/>
                    <a:p>
                      <a:r>
                        <a:rPr lang="en-GB" sz="1200" dirty="0">
                          <a:latin typeface="Arial" panose="020B0604020202020204" pitchFamily="34" charset="0"/>
                          <a:cs typeface="Arial" panose="020B0604020202020204" pitchFamily="34" charset="0"/>
                        </a:rPr>
                        <a:t>What makes us different</a:t>
                      </a:r>
                    </a:p>
                  </a:txBody>
                  <a:tcPr/>
                </a:tc>
                <a:tc>
                  <a:txBody>
                    <a:bodyPr/>
                    <a:lstStyle/>
                    <a:p>
                      <a:r>
                        <a:rPr lang="en-GB" sz="1200" dirty="0">
                          <a:latin typeface="Arial" panose="020B0604020202020204" pitchFamily="34" charset="0"/>
                          <a:cs typeface="Arial" panose="020B0604020202020204" pitchFamily="34" charset="0"/>
                        </a:rPr>
                        <a:t>Any age over than 12+</a:t>
                      </a: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31347268"/>
                  </a:ext>
                </a:extLst>
              </a:tr>
              <a:tr h="530676">
                <a:tc>
                  <a:txBody>
                    <a:bodyPr/>
                    <a:lstStyle/>
                    <a:p>
                      <a:r>
                        <a:rPr lang="en-GB" sz="1200" dirty="0">
                          <a:latin typeface="Arial" panose="020B0604020202020204" pitchFamily="34" charset="0"/>
                          <a:cs typeface="Arial" panose="020B0604020202020204" pitchFamily="34" charset="0"/>
                        </a:rPr>
                        <a:t>Quality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new in the area</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huge players rooms </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separate areas for duos </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drink and play at the same place</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12327"/>
                  </a:ext>
                </a:extLst>
              </a:tr>
              <a:tr h="379055">
                <a:tc>
                  <a:txBody>
                    <a:bodyPr/>
                    <a:lstStyle/>
                    <a:p>
                      <a:r>
                        <a:rPr lang="en-GB" sz="1200" dirty="0">
                          <a:latin typeface="Arial" panose="020B0604020202020204" pitchFamily="34" charset="0"/>
                          <a:cs typeface="Arial" panose="020B0604020202020204" pitchFamily="34" charset="0"/>
                        </a:rPr>
                        <a:t>Advertising</a:t>
                      </a:r>
                    </a:p>
                    <a:p>
                      <a:endParaRPr lang="en-GB" sz="1200" dirty="0">
                        <a:latin typeface="Arial" panose="020B0604020202020204" pitchFamily="34" charset="0"/>
                        <a:cs typeface="Arial" panose="020B0604020202020204" pitchFamily="34" charset="0"/>
                      </a:endParaRPr>
                    </a:p>
                  </a:txBody>
                  <a:tcPr/>
                </a:tc>
                <a:tc>
                  <a:txBody>
                    <a:bodyPr/>
                    <a:lstStyle/>
                    <a:p>
                      <a:r>
                        <a:rPr lang="en-GB" sz="1200" kern="1200" cap="none" spc="0" dirty="0">
                          <a:solidFill>
                            <a:schemeClr val="tx1"/>
                          </a:solidFill>
                          <a:effectLst/>
                          <a:latin typeface="Arial" panose="020B0604020202020204" pitchFamily="34" charset="0"/>
                          <a:ea typeface="+mn-ea"/>
                          <a:cs typeface="Arial" panose="020B0604020202020204" pitchFamily="34" charset="0"/>
                        </a:rPr>
                        <a:t>Website</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tc>
                  <a:txBody>
                    <a:bodyPr/>
                    <a:lstStyle/>
                    <a:p>
                      <a:r>
                        <a:rPr lang="en-GB" sz="1200" kern="1200" cap="none" spc="0" dirty="0">
                          <a:solidFill>
                            <a:schemeClr val="tx1"/>
                          </a:solidFill>
                          <a:effectLst/>
                          <a:latin typeface="Arial" panose="020B0604020202020204" pitchFamily="34" charset="0"/>
                          <a:ea typeface="+mn-ea"/>
                          <a:cs typeface="Arial" panose="020B0604020202020204" pitchFamily="34" charset="0"/>
                        </a:rPr>
                        <a:t>Leaflet</a:t>
                      </a:r>
                      <a:endParaRPr lang="en-GB" sz="1200" dirty="0">
                        <a:latin typeface="Arial" panose="020B0604020202020204" pitchFamily="34" charset="0"/>
                        <a:cs typeface="Arial" panose="020B0604020202020204" pitchFamily="34" charset="0"/>
                      </a:endParaRPr>
                    </a:p>
                  </a:txBody>
                  <a:tcPr/>
                </a:tc>
                <a:tc>
                  <a:txBody>
                    <a:bodyPr/>
                    <a:lstStyle/>
                    <a:p>
                      <a:r>
                        <a:rPr lang="en-GB" sz="1200" kern="1200" cap="none" spc="0" dirty="0">
                          <a:solidFill>
                            <a:schemeClr val="tx1"/>
                          </a:solidFill>
                          <a:effectLst/>
                          <a:latin typeface="Arial" panose="020B0604020202020204" pitchFamily="34" charset="0"/>
                          <a:ea typeface="+mn-ea"/>
                          <a:cs typeface="Arial" panose="020B0604020202020204" pitchFamily="34" charset="0"/>
                        </a:rPr>
                        <a:t>Website</a:t>
                      </a:r>
                      <a:endParaRPr lang="en-GB" sz="1200" dirty="0">
                        <a:latin typeface="Arial" panose="020B0604020202020204" pitchFamily="34" charset="0"/>
                        <a:cs typeface="Arial" panose="020B0604020202020204" pitchFamily="34" charset="0"/>
                      </a:endParaRPr>
                    </a:p>
                  </a:txBody>
                  <a:tcPr/>
                </a:tc>
                <a:tc>
                  <a:txBody>
                    <a:bodyPr/>
                    <a:lstStyle/>
                    <a:p>
                      <a:r>
                        <a:rPr lang="en-GB" sz="1200" kern="1200" cap="none" spc="0" dirty="0">
                          <a:solidFill>
                            <a:schemeClr val="tx1"/>
                          </a:solidFill>
                          <a:effectLst/>
                          <a:latin typeface="Arial" panose="020B0604020202020204" pitchFamily="34" charset="0"/>
                          <a:ea typeface="+mn-ea"/>
                          <a:cs typeface="Arial" panose="020B0604020202020204" pitchFamily="34" charset="0"/>
                        </a:rPr>
                        <a:t>Shops Posters</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12825963"/>
                  </a:ext>
                </a:extLst>
              </a:tr>
              <a:tr h="227433">
                <a:tc>
                  <a:txBody>
                    <a:bodyPr/>
                    <a:lstStyle/>
                    <a:p>
                      <a:r>
                        <a:rPr lang="en-GB" sz="1200" dirty="0">
                          <a:latin typeface="Arial" panose="020B0604020202020204" pitchFamily="34" charset="0"/>
                          <a:cs typeface="Arial" panose="020B0604020202020204" pitchFamily="34" charset="0"/>
                        </a:rPr>
                        <a:t>Price </a:t>
                      </a:r>
                    </a:p>
                  </a:txBody>
                  <a:tcPr/>
                </a:tc>
                <a:tc>
                  <a:txBody>
                    <a:bodyPr/>
                    <a:lstStyle/>
                    <a:p>
                      <a:r>
                        <a:rPr lang="en-GB" sz="1200" dirty="0">
                          <a:latin typeface="Arial" panose="020B0604020202020204" pitchFamily="34" charset="0"/>
                          <a:cs typeface="Arial" panose="020B0604020202020204" pitchFamily="34" charset="0"/>
                        </a:rPr>
                        <a:t>£5 1-hour over  £10</a:t>
                      </a:r>
                    </a:p>
                  </a:txBody>
                  <a:tcPr/>
                </a:tc>
                <a:tc>
                  <a:txBody>
                    <a:bodyPr/>
                    <a:lstStyle/>
                    <a:p>
                      <a:r>
                        <a:rPr lang="en-GB" sz="1200" dirty="0">
                          <a:latin typeface="Arial" panose="020B0604020202020204" pitchFamily="34" charset="0"/>
                          <a:cs typeface="Arial" panose="020B0604020202020204" pitchFamily="34" charset="0"/>
                        </a:rPr>
                        <a:t>unknown</a:t>
                      </a:r>
                    </a:p>
                  </a:txBody>
                  <a:tcPr/>
                </a:tc>
                <a:tc>
                  <a:txBody>
                    <a:bodyPr/>
                    <a:lstStyle/>
                    <a:p>
                      <a:r>
                        <a:rPr lang="en-GB" sz="1200" dirty="0">
                          <a:latin typeface="Arial" panose="020B0604020202020204" pitchFamily="34" charset="0"/>
                          <a:cs typeface="Arial" panose="020B0604020202020204" pitchFamily="34" charset="0"/>
                        </a:rPr>
                        <a:t>£100</a:t>
                      </a:r>
                    </a:p>
                  </a:txBody>
                  <a:tcPr/>
                </a:tc>
                <a:tc>
                  <a:txBody>
                    <a:bodyPr/>
                    <a:lstStyle/>
                    <a:p>
                      <a:r>
                        <a:rPr lang="en-GB" sz="1200" dirty="0">
                          <a:latin typeface="Arial" panose="020B0604020202020204" pitchFamily="34" charset="0"/>
                          <a:cs typeface="Arial" panose="020B0604020202020204" pitchFamily="34" charset="0"/>
                        </a:rPr>
                        <a:t>unknown</a:t>
                      </a:r>
                    </a:p>
                  </a:txBody>
                  <a:tcPr/>
                </a:tc>
                <a:extLst>
                  <a:ext uri="{0D108BD9-81ED-4DB2-BD59-A6C34878D82A}">
                    <a16:rowId xmlns:a16="http://schemas.microsoft.com/office/drawing/2014/main" val="3329006502"/>
                  </a:ext>
                </a:extLst>
              </a:tr>
              <a:tr h="227433">
                <a:tc>
                  <a:txBody>
                    <a:bodyPr/>
                    <a:lstStyle/>
                    <a:p>
                      <a:r>
                        <a:rPr lang="en-GB" sz="1200" dirty="0">
                          <a:latin typeface="Arial" panose="020B0604020202020204" pitchFamily="34" charset="0"/>
                          <a:cs typeface="Arial" panose="020B0604020202020204" pitchFamily="34" charset="0"/>
                        </a:rPr>
                        <a:t>Organisational culture</a:t>
                      </a:r>
                    </a:p>
                  </a:txBody>
                  <a:tcPr/>
                </a:tc>
                <a:tc>
                  <a:txBody>
                    <a:bodyPr/>
                    <a:lstStyle/>
                    <a:p>
                      <a:r>
                        <a:rPr lang="en-GB" sz="1200" dirty="0">
                          <a:latin typeface="Arial" panose="020B0604020202020204" pitchFamily="34" charset="0"/>
                          <a:cs typeface="Arial" panose="020B0604020202020204" pitchFamily="34" charset="0"/>
                        </a:rPr>
                        <a:t>Yes</a:t>
                      </a:r>
                    </a:p>
                  </a:txBody>
                  <a:tcPr/>
                </a:tc>
                <a:tc>
                  <a:txBody>
                    <a:bodyPr/>
                    <a:lstStyle/>
                    <a:p>
                      <a:r>
                        <a:rPr lang="en-GB" sz="1200" dirty="0">
                          <a:latin typeface="Arial" panose="020B0604020202020204" pitchFamily="34" charset="0"/>
                          <a:cs typeface="Arial" panose="020B0604020202020204" pitchFamily="34" charset="0"/>
                        </a:rPr>
                        <a:t>Yes</a:t>
                      </a:r>
                    </a:p>
                  </a:txBody>
                  <a:tcPr/>
                </a:tc>
                <a:tc>
                  <a:txBody>
                    <a:bodyPr/>
                    <a:lstStyle/>
                    <a:p>
                      <a:r>
                        <a:rPr lang="en-GB" sz="1200" dirty="0">
                          <a:latin typeface="Arial" panose="020B0604020202020204" pitchFamily="34" charset="0"/>
                          <a:cs typeface="Arial" panose="020B0604020202020204" pitchFamily="34" charset="0"/>
                        </a:rPr>
                        <a:t>Yes</a:t>
                      </a:r>
                    </a:p>
                  </a:txBody>
                  <a:tcPr/>
                </a:tc>
                <a:tc>
                  <a:txBody>
                    <a:bodyPr/>
                    <a:lstStyle/>
                    <a:p>
                      <a:r>
                        <a:rPr lang="en-GB" sz="1200" dirty="0">
                          <a:latin typeface="Arial" panose="020B0604020202020204" pitchFamily="34" charset="0"/>
                          <a:cs typeface="Arial" panose="020B0604020202020204" pitchFamily="34" charset="0"/>
                        </a:rPr>
                        <a:t>Yes</a:t>
                      </a:r>
                    </a:p>
                  </a:txBody>
                  <a:tcPr/>
                </a:tc>
                <a:extLst>
                  <a:ext uri="{0D108BD9-81ED-4DB2-BD59-A6C34878D82A}">
                    <a16:rowId xmlns:a16="http://schemas.microsoft.com/office/drawing/2014/main" val="2798237357"/>
                  </a:ext>
                </a:extLst>
              </a:tr>
              <a:tr h="379055">
                <a:tc>
                  <a:txBody>
                    <a:bodyPr/>
                    <a:lstStyle/>
                    <a:p>
                      <a:r>
                        <a:rPr lang="en-GB" sz="1200" dirty="0">
                          <a:latin typeface="Arial" panose="020B0604020202020204" pitchFamily="34" charset="0"/>
                          <a:cs typeface="Arial" panose="020B0604020202020204" pitchFamily="34" charset="0"/>
                        </a:rPr>
                        <a:t>location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Birmingham</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tc>
                  <a:txBody>
                    <a:bodyPr/>
                    <a:lstStyle/>
                    <a:p>
                      <a:r>
                        <a:rPr lang="en-GB" sz="1200" cap="none" spc="0" dirty="0">
                          <a:solidFill>
                            <a:schemeClr val="tx1"/>
                          </a:solidFill>
                          <a:latin typeface="Arial" panose="020B0604020202020204" pitchFamily="34" charset="0"/>
                          <a:cs typeface="Arial" panose="020B0604020202020204" pitchFamily="34" charset="0"/>
                        </a:rPr>
                        <a:t>London</a:t>
                      </a:r>
                      <a:endParaRPr lang="en-GB" sz="1200" dirty="0">
                        <a:latin typeface="Arial" panose="020B0604020202020204" pitchFamily="34" charset="0"/>
                        <a:cs typeface="Arial" panose="020B0604020202020204" pitchFamily="34" charset="0"/>
                      </a:endParaRPr>
                    </a:p>
                  </a:txBody>
                  <a:tcPr/>
                </a:tc>
                <a:tc>
                  <a:txBody>
                    <a:bodyPr/>
                    <a:lstStyle/>
                    <a:p>
                      <a:r>
                        <a:rPr lang="en-GB" sz="1200" cap="none" spc="0" dirty="0">
                          <a:solidFill>
                            <a:schemeClr val="tx1"/>
                          </a:solidFill>
                          <a:latin typeface="Arial" panose="020B0604020202020204" pitchFamily="34" charset="0"/>
                          <a:cs typeface="Arial" panose="020B0604020202020204" pitchFamily="34" charset="0"/>
                        </a:rPr>
                        <a:t>London</a:t>
                      </a: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London and Birmingham</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6257799"/>
                  </a:ext>
                </a:extLst>
              </a:tr>
              <a:tr h="379055">
                <a:tc>
                  <a:txBody>
                    <a:bodyPr/>
                    <a:lstStyle/>
                    <a:p>
                      <a:r>
                        <a:rPr lang="en-GB" sz="1200" dirty="0">
                          <a:latin typeface="Arial" panose="020B0604020202020204" pitchFamily="34" charset="0"/>
                          <a:cs typeface="Arial" panose="020B0604020202020204" pitchFamily="34" charset="0"/>
                        </a:rPr>
                        <a:t>How big of  a threat are competitors to you?</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Cost of investments</a:t>
                      </a:r>
                    </a:p>
                    <a:p>
                      <a:endParaRPr lang="en-GB" sz="1200" dirty="0">
                        <a:latin typeface="Arial" panose="020B0604020202020204" pitchFamily="34" charset="0"/>
                        <a:cs typeface="Arial" panose="020B0604020202020204" pitchFamily="34" charset="0"/>
                      </a:endParaRPr>
                    </a:p>
                  </a:txBody>
                  <a:tcPr/>
                </a:tc>
                <a:tc>
                  <a:txBody>
                    <a:bodyPr/>
                    <a:lstStyle/>
                    <a:p>
                      <a:r>
                        <a:rPr lang="en-GB" sz="1200" cap="none" spc="0" dirty="0">
                          <a:solidFill>
                            <a:schemeClr val="tx1"/>
                          </a:solidFill>
                        </a:rPr>
                        <a:t>Increasing regulation</a:t>
                      </a: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Change demographics</a:t>
                      </a: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Losing staff competitors</a:t>
                      </a: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67803227"/>
                  </a:ext>
                </a:extLst>
              </a:tr>
            </a:tbl>
          </a:graphicData>
        </a:graphic>
      </p:graphicFrame>
      <p:sp>
        <p:nvSpPr>
          <p:cNvPr id="8" name="TextBox 7">
            <a:extLst>
              <a:ext uri="{FF2B5EF4-FFF2-40B4-BE49-F238E27FC236}">
                <a16:creationId xmlns:a16="http://schemas.microsoft.com/office/drawing/2014/main" id="{96CBA587-22BC-47B8-AA39-F784FBF1181D}"/>
              </a:ext>
            </a:extLst>
          </p:cNvPr>
          <p:cNvSpPr txBox="1"/>
          <p:nvPr/>
        </p:nvSpPr>
        <p:spPr>
          <a:xfrm>
            <a:off x="10057472" y="1679863"/>
            <a:ext cx="1790542"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This Photo  by </a:t>
            </a:r>
            <a:r>
              <a:rPr lang="en-US" sz="800" b="0" i="0" dirty="0">
                <a:effectLst/>
                <a:latin typeface="Arial" panose="020B0604020202020204" pitchFamily="34" charset="0"/>
                <a:cs typeface="Arial" panose="020B0604020202020204" pitchFamily="34" charset="0"/>
              </a:rPr>
              <a:t>Bing tool online.</a:t>
            </a:r>
            <a:endParaRPr lang="en-GB" sz="800" dirty="0">
              <a:latin typeface="Arial" panose="020B0604020202020204" pitchFamily="34" charset="0"/>
              <a:cs typeface="Arial" panose="020B0604020202020204" pitchFamily="34" charset="0"/>
            </a:endParaRPr>
          </a:p>
        </p:txBody>
      </p:sp>
      <p:pic>
        <p:nvPicPr>
          <p:cNvPr id="9" name="Picture 8" descr="A person holding a computer&#10;&#10;Description automatically generated with medium confidence">
            <a:extLst>
              <a:ext uri="{FF2B5EF4-FFF2-40B4-BE49-F238E27FC236}">
                <a16:creationId xmlns:a16="http://schemas.microsoft.com/office/drawing/2014/main" id="{FC8592A0-101B-4CE4-9118-487A6BBA4C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804" r="23769" b="-1"/>
          <a:stretch/>
        </p:blipFill>
        <p:spPr>
          <a:xfrm>
            <a:off x="10057472" y="114300"/>
            <a:ext cx="2104587" cy="1821889"/>
          </a:xfrm>
          <a:prstGeom prst="rect">
            <a:avLst/>
          </a:prstGeom>
          <a:ln>
            <a:noFill/>
          </a:ln>
          <a:effectLst>
            <a:softEdge rad="112500"/>
          </a:effectLst>
        </p:spPr>
      </p:pic>
      <p:sp>
        <p:nvSpPr>
          <p:cNvPr id="13" name="TextBox 12">
            <a:extLst>
              <a:ext uri="{FF2B5EF4-FFF2-40B4-BE49-F238E27FC236}">
                <a16:creationId xmlns:a16="http://schemas.microsoft.com/office/drawing/2014/main" id="{68A3ADC5-B434-48BD-987C-29988B9B8324}"/>
              </a:ext>
            </a:extLst>
          </p:cNvPr>
          <p:cNvSpPr txBox="1"/>
          <p:nvPr/>
        </p:nvSpPr>
        <p:spPr>
          <a:xfrm>
            <a:off x="9235902" y="6374368"/>
            <a:ext cx="6104238" cy="369332"/>
          </a:xfrm>
          <a:prstGeom prst="rect">
            <a:avLst/>
          </a:prstGeom>
          <a:noFill/>
        </p:spPr>
        <p:txBody>
          <a:bodyPr wrap="square">
            <a:spAutoFit/>
          </a:bodyPr>
          <a:lstStyle/>
          <a:p>
            <a:r>
              <a:rPr lang="en-GB" dirty="0"/>
              <a:t>Source: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Noman, et al. (2017</a:t>
            </a:r>
            <a:r>
              <a:rPr lang="en-GB" sz="1800" dirty="0">
                <a:effectLst/>
                <a:latin typeface="Arial" panose="020B0604020202020204" pitchFamily="34" charset="0"/>
                <a:ea typeface="Calibri" panose="020F0502020204030204" pitchFamily="34" charset="0"/>
                <a:cs typeface="Arial" panose="020B0604020202020204" pitchFamily="34" charset="0"/>
              </a:rPr>
              <a:t>)</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79987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92AC-5145-4007-A35A-C3D7C05B3688}"/>
              </a:ext>
            </a:extLst>
          </p:cNvPr>
          <p:cNvSpPr>
            <a:spLocks noGrp="1"/>
          </p:cNvSpPr>
          <p:nvPr>
            <p:ph type="title"/>
          </p:nvPr>
        </p:nvSpPr>
        <p:spPr/>
        <p:txBody>
          <a:bodyPr/>
          <a:lstStyle/>
          <a:p>
            <a:r>
              <a:rPr lang="en-US" altLang="en-US" sz="3600" dirty="0"/>
              <a:t>SWOT Analysis</a:t>
            </a:r>
            <a:endParaRPr lang="en-GB" dirty="0"/>
          </a:p>
        </p:txBody>
      </p:sp>
      <p:graphicFrame>
        <p:nvGraphicFramePr>
          <p:cNvPr id="9" name="Content Placeholder 8">
            <a:extLst>
              <a:ext uri="{FF2B5EF4-FFF2-40B4-BE49-F238E27FC236}">
                <a16:creationId xmlns:a16="http://schemas.microsoft.com/office/drawing/2014/main" id="{D75580E5-DAE7-4AC1-9B82-E4DBDE92B946}"/>
              </a:ext>
            </a:extLst>
          </p:cNvPr>
          <p:cNvGraphicFramePr>
            <a:graphicFrameLocks noGrp="1"/>
          </p:cNvGraphicFramePr>
          <p:nvPr>
            <p:ph idx="1"/>
            <p:extLst>
              <p:ext uri="{D42A27DB-BD31-4B8C-83A1-F6EECF244321}">
                <p14:modId xmlns:p14="http://schemas.microsoft.com/office/powerpoint/2010/main" val="1032719069"/>
              </p:ext>
            </p:extLst>
          </p:nvPr>
        </p:nvGraphicFramePr>
        <p:xfrm>
          <a:off x="751525" y="1714956"/>
          <a:ext cx="8023412" cy="4634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erson holding a computer&#10;&#10;Description automatically generated with medium confidence">
            <a:extLst>
              <a:ext uri="{FF2B5EF4-FFF2-40B4-BE49-F238E27FC236}">
                <a16:creationId xmlns:a16="http://schemas.microsoft.com/office/drawing/2014/main" id="{4B35C3DD-296A-489B-B893-3063F74575CD}"/>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2804" r="23769" b="-1"/>
          <a:stretch/>
        </p:blipFill>
        <p:spPr>
          <a:xfrm>
            <a:off x="9857174" y="359055"/>
            <a:ext cx="2104587" cy="1821889"/>
          </a:xfrm>
          <a:prstGeom prst="rect">
            <a:avLst/>
          </a:prstGeom>
          <a:ln>
            <a:noFill/>
          </a:ln>
          <a:effectLst>
            <a:softEdge rad="112500"/>
          </a:effectLst>
        </p:spPr>
      </p:pic>
      <p:sp>
        <p:nvSpPr>
          <p:cNvPr id="8" name="TextBox 7">
            <a:extLst>
              <a:ext uri="{FF2B5EF4-FFF2-40B4-BE49-F238E27FC236}">
                <a16:creationId xmlns:a16="http://schemas.microsoft.com/office/drawing/2014/main" id="{C4531982-BAFE-4F1D-BE3C-02655FC35FB8}"/>
              </a:ext>
            </a:extLst>
          </p:cNvPr>
          <p:cNvSpPr txBox="1"/>
          <p:nvPr/>
        </p:nvSpPr>
        <p:spPr>
          <a:xfrm>
            <a:off x="10129838" y="1714956"/>
            <a:ext cx="2281237"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25331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3666C-5DC5-41D6-9DF4-C3689F6B1D1E}"/>
              </a:ext>
            </a:extLst>
          </p:cNvPr>
          <p:cNvSpPr>
            <a:spLocks noGrp="1"/>
          </p:cNvSpPr>
          <p:nvPr>
            <p:ph type="title"/>
          </p:nvPr>
        </p:nvSpPr>
        <p:spPr/>
        <p:txBody>
          <a:bodyPr/>
          <a:lstStyle/>
          <a:p>
            <a:r>
              <a:rPr lang="en-GB" sz="3600" dirty="0"/>
              <a:t>PESTLE Analysis</a:t>
            </a:r>
            <a:endParaRPr lang="en-GB" dirty="0"/>
          </a:p>
        </p:txBody>
      </p:sp>
      <p:graphicFrame>
        <p:nvGraphicFramePr>
          <p:cNvPr id="7" name="Table 7">
            <a:extLst>
              <a:ext uri="{FF2B5EF4-FFF2-40B4-BE49-F238E27FC236}">
                <a16:creationId xmlns:a16="http://schemas.microsoft.com/office/drawing/2014/main" id="{B331F9EA-C12A-456E-ABB3-5434C6E83C6D}"/>
              </a:ext>
            </a:extLst>
          </p:cNvPr>
          <p:cNvGraphicFramePr>
            <a:graphicFrameLocks noGrp="1"/>
          </p:cNvGraphicFramePr>
          <p:nvPr>
            <p:ph idx="1"/>
            <p:extLst>
              <p:ext uri="{D42A27DB-BD31-4B8C-83A1-F6EECF244321}">
                <p14:modId xmlns:p14="http://schemas.microsoft.com/office/powerpoint/2010/main" val="4261441162"/>
              </p:ext>
            </p:extLst>
          </p:nvPr>
        </p:nvGraphicFramePr>
        <p:xfrm>
          <a:off x="92363" y="2224355"/>
          <a:ext cx="12007273" cy="4145280"/>
        </p:xfrm>
        <a:graphic>
          <a:graphicData uri="http://schemas.openxmlformats.org/drawingml/2006/table">
            <a:tbl>
              <a:tblPr firstRow="1" bandRow="1">
                <a:tableStyleId>{5C22544A-7EE6-4342-B048-85BDC9FD1C3A}</a:tableStyleId>
              </a:tblPr>
              <a:tblGrid>
                <a:gridCol w="2124684">
                  <a:extLst>
                    <a:ext uri="{9D8B030D-6E8A-4147-A177-3AD203B41FA5}">
                      <a16:colId xmlns:a16="http://schemas.microsoft.com/office/drawing/2014/main" val="4256991970"/>
                    </a:ext>
                  </a:extLst>
                </a:gridCol>
                <a:gridCol w="2006139">
                  <a:extLst>
                    <a:ext uri="{9D8B030D-6E8A-4147-A177-3AD203B41FA5}">
                      <a16:colId xmlns:a16="http://schemas.microsoft.com/office/drawing/2014/main" val="2009018228"/>
                    </a:ext>
                  </a:extLst>
                </a:gridCol>
                <a:gridCol w="1872814">
                  <a:extLst>
                    <a:ext uri="{9D8B030D-6E8A-4147-A177-3AD203B41FA5}">
                      <a16:colId xmlns:a16="http://schemas.microsoft.com/office/drawing/2014/main" val="1183023180"/>
                    </a:ext>
                  </a:extLst>
                </a:gridCol>
                <a:gridCol w="2157700">
                  <a:extLst>
                    <a:ext uri="{9D8B030D-6E8A-4147-A177-3AD203B41FA5}">
                      <a16:colId xmlns:a16="http://schemas.microsoft.com/office/drawing/2014/main" val="1484558139"/>
                    </a:ext>
                  </a:extLst>
                </a:gridCol>
                <a:gridCol w="1844724">
                  <a:extLst>
                    <a:ext uri="{9D8B030D-6E8A-4147-A177-3AD203B41FA5}">
                      <a16:colId xmlns:a16="http://schemas.microsoft.com/office/drawing/2014/main" val="567819517"/>
                    </a:ext>
                  </a:extLst>
                </a:gridCol>
                <a:gridCol w="2001212">
                  <a:extLst>
                    <a:ext uri="{9D8B030D-6E8A-4147-A177-3AD203B41FA5}">
                      <a16:colId xmlns:a16="http://schemas.microsoft.com/office/drawing/2014/main" val="2525007632"/>
                    </a:ext>
                  </a:extLst>
                </a:gridCol>
              </a:tblGrid>
              <a:tr h="61795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solidFill>
                          <a:latin typeface="Arial" panose="020B0604020202020204" pitchFamily="34" charset="0"/>
                          <a:cs typeface="Arial" panose="020B0604020202020204" pitchFamily="34" charset="0"/>
                        </a:rPr>
                        <a:t>Political</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solidFill>
                          <a:latin typeface="Arial" panose="020B0604020202020204" pitchFamily="34" charset="0"/>
                          <a:cs typeface="Arial" panose="020B0604020202020204" pitchFamily="34" charset="0"/>
                        </a:rPr>
                        <a:t>Economical</a:t>
                      </a:r>
                      <a:endParaRPr lang="en-US" b="1" dirty="0">
                        <a:solidFill>
                          <a:schemeClr val="tx1"/>
                        </a:solidFill>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solidFill>
                          <a:latin typeface="Arial" panose="020B0604020202020204" pitchFamily="34" charset="0"/>
                          <a:cs typeface="Arial" panose="020B0604020202020204" pitchFamily="34" charset="0"/>
                        </a:rPr>
                        <a:t>Social</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solidFill>
                          <a:latin typeface="Arial" panose="020B0604020202020204" pitchFamily="34" charset="0"/>
                          <a:cs typeface="Arial" panose="020B0604020202020204" pitchFamily="34" charset="0"/>
                        </a:rPr>
                        <a:t>Technological</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solidFill>
                          <a:latin typeface="Arial" panose="020B0604020202020204" pitchFamily="34" charset="0"/>
                          <a:cs typeface="Arial" panose="020B0604020202020204" pitchFamily="34" charset="0"/>
                        </a:rPr>
                        <a:t>Legal</a:t>
                      </a:r>
                      <a:endParaRPr lang="en-US" b="1" dirty="0">
                        <a:solidFill>
                          <a:schemeClr val="tx1"/>
                        </a:solidFill>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Environmental</a:t>
                      </a:r>
                      <a:endParaRPr lang="en-US" dirty="0">
                        <a:solidFill>
                          <a:schemeClr val="tx1"/>
                        </a:solidFill>
                        <a:latin typeface="Arial" panose="020B0604020202020204" pitchFamily="34" charset="0"/>
                        <a:cs typeface="Arial" panose="020B0604020202020204" pitchFamily="34" charset="0"/>
                      </a:endParaRPr>
                    </a:p>
                    <a:p>
                      <a:pPr algn="just"/>
                      <a:endParaRPr lang="en-GB" dirty="0"/>
                    </a:p>
                  </a:txBody>
                  <a:tcPr/>
                </a:tc>
                <a:extLst>
                  <a:ext uri="{0D108BD9-81ED-4DB2-BD59-A6C34878D82A}">
                    <a16:rowId xmlns:a16="http://schemas.microsoft.com/office/drawing/2014/main" val="3763738160"/>
                  </a:ext>
                </a:extLst>
              </a:tr>
              <a:tr h="3370382">
                <a:tc>
                  <a:txBody>
                    <a:bodyPr/>
                    <a:lstStyle/>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It is an incentive tax.</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Regulatory requirements.</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Employee rights.</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Restrictions on imports.</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Health and safety regulations.</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Government regulation and deregulation.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Taxes are imposed.</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The economy is in recession.</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Prices are rising.</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The impact on financial resources, sales, revenue, and profits will be significant. </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It is a simple process.</a:t>
                      </a:r>
                    </a:p>
                    <a:p>
                      <a:pPr algn="l"/>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The location.</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Atmosphere.</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The size of the family.</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Ethnicity.</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Health awareness.</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Subcultures and cultures.</a:t>
                      </a:r>
                    </a:p>
                    <a:p>
                      <a:pPr algn="l"/>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The Internet wirelessly.</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Point-of-sale systems.</a:t>
                      </a:r>
                      <a:br>
                        <a:rPr lang="en-US" sz="1400" b="0" i="0" kern="1200" dirty="0">
                          <a:solidFill>
                            <a:schemeClr val="dk1"/>
                          </a:solidFill>
                          <a:effectLst/>
                          <a:latin typeface="Arial" panose="020B0604020202020204" pitchFamily="34" charset="0"/>
                          <a:ea typeface="+mn-ea"/>
                          <a:cs typeface="Arial" panose="020B0604020202020204" pitchFamily="34" charset="0"/>
                        </a:rPr>
                      </a:br>
                      <a:endParaRPr lang="en-US" sz="1400" b="0" i="0" kern="1200" dirty="0">
                        <a:solidFill>
                          <a:schemeClr val="dk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Information security.</a:t>
                      </a:r>
                    </a:p>
                    <a:p>
                      <a:pPr marL="285750" indent="-285750" algn="l">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Databases online.</a:t>
                      </a:r>
                    </a:p>
                    <a:p>
                      <a:pPr algn="l"/>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400" kern="1200" dirty="0">
                          <a:solidFill>
                            <a:schemeClr val="dk1"/>
                          </a:solidFill>
                          <a:effectLst/>
                          <a:latin typeface="Arial" panose="020B0604020202020204" pitchFamily="34" charset="0"/>
                          <a:ea typeface="+mn-ea"/>
                          <a:cs typeface="Arial" panose="020B0604020202020204" pitchFamily="34" charset="0"/>
                        </a:rPr>
                        <a:t>Laws prohibiting discrimination</a:t>
                      </a:r>
                    </a:p>
                    <a:p>
                      <a:pPr marL="285750" indent="-285750" algn="l">
                        <a:buFont typeface="Arial" panose="020B0604020202020204" pitchFamily="34" charset="0"/>
                        <a:buChar char="•"/>
                      </a:pPr>
                      <a:r>
                        <a:rPr lang="en-US" sz="1400" kern="1200" dirty="0">
                          <a:solidFill>
                            <a:schemeClr val="dk1"/>
                          </a:solidFill>
                          <a:effectLst/>
                          <a:latin typeface="Arial" panose="020B0604020202020204" pitchFamily="34" charset="0"/>
                          <a:ea typeface="+mn-ea"/>
                          <a:cs typeface="Arial" panose="020B0604020202020204" pitchFamily="34" charset="0"/>
                        </a:rPr>
                        <a:t>regarding health and safety</a:t>
                      </a:r>
                    </a:p>
                    <a:p>
                      <a:pPr marL="285750" indent="-285750" algn="l">
                        <a:buFont typeface="Arial" panose="020B0604020202020204" pitchFamily="34" charset="0"/>
                        <a:buChar char="•"/>
                      </a:pPr>
                      <a:r>
                        <a:rPr lang="en-US" sz="1400" kern="1200" dirty="0">
                          <a:solidFill>
                            <a:schemeClr val="dk1"/>
                          </a:solidFill>
                          <a:effectLst/>
                          <a:latin typeface="Arial" panose="020B0604020202020204" pitchFamily="34" charset="0"/>
                          <a:ea typeface="+mn-ea"/>
                          <a:cs typeface="Arial" panose="020B0604020202020204" pitchFamily="34" charset="0"/>
                        </a:rPr>
                        <a:t>laws protecting consumers</a:t>
                      </a:r>
                    </a:p>
                    <a:p>
                      <a:pPr marL="285750" indent="-285750" algn="l">
                        <a:buFont typeface="Arial" panose="020B0604020202020204" pitchFamily="34" charset="0"/>
                        <a:buChar char="•"/>
                      </a:pPr>
                      <a:r>
                        <a:rPr lang="en-US" sz="1400" kern="1200" dirty="0">
                          <a:solidFill>
                            <a:schemeClr val="dk1"/>
                          </a:solidFill>
                          <a:effectLst/>
                          <a:latin typeface="Arial" panose="020B0604020202020204" pitchFamily="34" charset="0"/>
                          <a:ea typeface="+mn-ea"/>
                          <a:cs typeface="Arial" panose="020B0604020202020204" pitchFamily="34" charset="0"/>
                        </a:rPr>
                        <a:t>consumers, including patent and trademark laws.</a:t>
                      </a:r>
                    </a:p>
                    <a:p>
                      <a:pPr marL="285750" indent="-285750" algn="l">
                        <a:buFont typeface="Arial" panose="020B0604020202020204" pitchFamily="34" charset="0"/>
                        <a:buChar char="•"/>
                      </a:pPr>
                      <a:r>
                        <a:rPr lang="en-US" sz="1400" dirty="0">
                          <a:effectLst/>
                        </a:rPr>
                        <a:t>customers over 12+.</a:t>
                      </a:r>
                    </a:p>
                    <a:p>
                      <a:pPr marL="285750" indent="-285750" algn="l">
                        <a:buFont typeface="Arial" panose="020B0604020202020204" pitchFamily="34" charset="0"/>
                        <a:buChar char="•"/>
                      </a:pPr>
                      <a:r>
                        <a:rPr lang="en-US" sz="1400" dirty="0">
                          <a:effectLst/>
                        </a:rPr>
                        <a:t>License</a:t>
                      </a:r>
                    </a:p>
                    <a:p>
                      <a:pPr marL="0" indent="0" algn="l">
                        <a:buFont typeface="Arial" panose="020B0604020202020204" pitchFamily="34" charset="0"/>
                        <a:buNone/>
                      </a:pPr>
                      <a:r>
                        <a:rPr lang="en-US" sz="1400" dirty="0">
                          <a:effectLst/>
                        </a:rPr>
                        <a:t>permission coffee, just soft drinks</a:t>
                      </a:r>
                      <a:br>
                        <a:rPr lang="en-US" sz="1400" dirty="0">
                          <a:effectLst/>
                        </a:rPr>
                      </a:br>
                      <a:r>
                        <a:rPr lang="en-US" sz="1400" dirty="0">
                          <a:effectLst/>
                        </a:rPr>
                        <a:t>and snacks.</a:t>
                      </a:r>
                      <a:endParaRPr lang="en-GB" sz="1400" b="0" dirty="0">
                        <a:latin typeface="Arial" panose="020B0604020202020204" pitchFamily="34" charset="0"/>
                        <a:cs typeface="Arial" panose="020B0604020202020204" pitchFamily="34" charset="0"/>
                      </a:endParaRPr>
                    </a:p>
                  </a:txBody>
                  <a:tcPr/>
                </a:tc>
                <a:tc>
                  <a:txBody>
                    <a:bodyPr/>
                    <a:lstStyle/>
                    <a:p>
                      <a:pPr marL="285750" indent="-285750" algn="l" rtl="0" latinLnBrk="0">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The climate and weather change.</a:t>
                      </a:r>
                    </a:p>
                    <a:p>
                      <a:pPr marL="285750" indent="-285750" algn="l" rtl="0" latinLnBrk="0">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Pollution laws and recycling laws.</a:t>
                      </a:r>
                    </a:p>
                    <a:p>
                      <a:pPr marL="285750" indent="-285750" algn="l" rtl="0" latinLnBrk="0">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Environmental protection laws.</a:t>
                      </a:r>
                    </a:p>
                    <a:p>
                      <a:pPr marL="285750" indent="-285750" algn="l" rtl="0" latinLnBrk="0">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Pollution laws and recycling laws.</a:t>
                      </a:r>
                    </a:p>
                    <a:p>
                      <a:pPr marL="285750" indent="-285750" algn="l" rtl="0" latinLnBrk="0">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Environmental protection laws. Recycling laws.</a:t>
                      </a:r>
                    </a:p>
                    <a:p>
                      <a:pPr marL="285750" indent="-285750" algn="l" rtl="0" latinLnBrk="0">
                        <a:buFont typeface="Arial" panose="020B0604020202020204" pitchFamily="34" charset="0"/>
                        <a:buChar char="•"/>
                      </a:pPr>
                      <a:r>
                        <a:rPr lang="en-US" sz="1400" b="0" i="0" kern="1200" dirty="0">
                          <a:solidFill>
                            <a:schemeClr val="dk1"/>
                          </a:solidFill>
                          <a:effectLst/>
                          <a:latin typeface="Arial" panose="020B0604020202020204" pitchFamily="34" charset="0"/>
                          <a:ea typeface="+mn-ea"/>
                          <a:cs typeface="Arial" panose="020B0604020202020204" pitchFamily="34" charset="0"/>
                        </a:rPr>
                        <a:t>Use of green or eco-friendly products and practices</a:t>
                      </a:r>
                      <a:r>
                        <a:rPr lang="en-GB" sz="1400" b="0" i="0" kern="1200" dirty="0">
                          <a:solidFill>
                            <a:schemeClr val="dk1"/>
                          </a:solidFill>
                          <a:effectLst/>
                          <a:latin typeface="Arial" panose="020B0604020202020204" pitchFamily="34" charset="0"/>
                          <a:ea typeface="+mn-ea"/>
                          <a:cs typeface="Arial" panose="020B0604020202020204" pitchFamily="34" charset="0"/>
                        </a:rPr>
                        <a:t>.</a:t>
                      </a:r>
                      <a:endParaRPr lang="en-US" sz="1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523330880"/>
                  </a:ext>
                </a:extLst>
              </a:tr>
            </a:tbl>
          </a:graphicData>
        </a:graphic>
      </p:graphicFrame>
      <p:pic>
        <p:nvPicPr>
          <p:cNvPr id="4" name="Picture 3" descr="A person holding a computer&#10;&#10;Description automatically generated with medium confidence">
            <a:extLst>
              <a:ext uri="{FF2B5EF4-FFF2-40B4-BE49-F238E27FC236}">
                <a16:creationId xmlns:a16="http://schemas.microsoft.com/office/drawing/2014/main" id="{C9E2344F-DDAC-4F6A-B4BE-D8F427AC79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9913633" y="255488"/>
            <a:ext cx="2104587" cy="1821889"/>
          </a:xfrm>
          <a:prstGeom prst="rect">
            <a:avLst/>
          </a:prstGeom>
          <a:ln>
            <a:noFill/>
          </a:ln>
          <a:effectLst>
            <a:softEdge rad="112500"/>
          </a:effectLst>
        </p:spPr>
      </p:pic>
      <p:sp>
        <p:nvSpPr>
          <p:cNvPr id="6" name="TextBox 5">
            <a:extLst>
              <a:ext uri="{FF2B5EF4-FFF2-40B4-BE49-F238E27FC236}">
                <a16:creationId xmlns:a16="http://schemas.microsoft.com/office/drawing/2014/main" id="{758FEECB-9C7B-4624-9D11-83DC15FFB37C}"/>
              </a:ext>
            </a:extLst>
          </p:cNvPr>
          <p:cNvSpPr txBox="1"/>
          <p:nvPr/>
        </p:nvSpPr>
        <p:spPr>
          <a:xfrm>
            <a:off x="10057472" y="1787585"/>
            <a:ext cx="2134528" cy="338554"/>
          </a:xfrm>
          <a:prstGeom prst="rect">
            <a:avLst/>
          </a:prstGeom>
          <a:noFill/>
        </p:spPr>
        <p:txBody>
          <a:bodyPr wrap="square">
            <a:spAutoFit/>
          </a:bodyPr>
          <a:lstStyle/>
          <a:p>
            <a:pPr>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9FEEC69A-AFC1-472D-A60F-87C7AB77593D}"/>
              </a:ext>
            </a:extLst>
          </p:cNvPr>
          <p:cNvSpPr txBox="1"/>
          <p:nvPr/>
        </p:nvSpPr>
        <p:spPr>
          <a:xfrm>
            <a:off x="8166310" y="6377632"/>
            <a:ext cx="3494647" cy="369332"/>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US" b="0" i="0" dirty="0">
                <a:solidFill>
                  <a:srgbClr val="000000"/>
                </a:solidFill>
                <a:effectLst/>
                <a:latin typeface="Arial" panose="020B0604020202020204" pitchFamily="34" charset="0"/>
              </a:rPr>
              <a:t>Luc &amp; Taieb, (2007</a:t>
            </a:r>
            <a:r>
              <a:rPr lang="en-GB" sz="1800" dirty="0">
                <a:effectLst/>
                <a:latin typeface="Arial" panose="020B0604020202020204" pitchFamily="34" charset="0"/>
                <a:ea typeface="Calibri" panose="020F0502020204030204" pitchFamily="34" charset="0"/>
                <a:cs typeface="Arial" panose="020B0604020202020204" pitchFamily="34" charset="0"/>
              </a:rPr>
              <a:t>)</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16111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8B3F4-72F2-4DE3-8DBC-26D0D9E7E700}"/>
              </a:ext>
            </a:extLst>
          </p:cNvPr>
          <p:cNvSpPr>
            <a:spLocks noGrp="1"/>
          </p:cNvSpPr>
          <p:nvPr>
            <p:ph type="title"/>
          </p:nvPr>
        </p:nvSpPr>
        <p:spPr>
          <a:xfrm>
            <a:off x="5536734" y="609600"/>
            <a:ext cx="3737268" cy="1320800"/>
          </a:xfrm>
        </p:spPr>
        <p:txBody>
          <a:bodyPr>
            <a:normAutofit/>
          </a:bodyPr>
          <a:lstStyle/>
          <a:p>
            <a:r>
              <a:rPr lang="en-GB" dirty="0"/>
              <a:t>Target Market</a:t>
            </a:r>
            <a:br>
              <a:rPr lang="en-GB" dirty="0"/>
            </a:br>
            <a:endParaRPr lang="en-GB" dirty="0"/>
          </a:p>
        </p:txBody>
      </p:sp>
      <p:sp>
        <p:nvSpPr>
          <p:cNvPr id="3" name="Content Placeholder 2">
            <a:extLst>
              <a:ext uri="{FF2B5EF4-FFF2-40B4-BE49-F238E27FC236}">
                <a16:creationId xmlns:a16="http://schemas.microsoft.com/office/drawing/2014/main" id="{B4030362-3D65-4DD8-8CDA-C93CEF63D100}"/>
              </a:ext>
            </a:extLst>
          </p:cNvPr>
          <p:cNvSpPr>
            <a:spLocks noGrp="1"/>
          </p:cNvSpPr>
          <p:nvPr>
            <p:ph idx="1"/>
          </p:nvPr>
        </p:nvSpPr>
        <p:spPr>
          <a:xfrm>
            <a:off x="5209563" y="2160589"/>
            <a:ext cx="4064439" cy="3880773"/>
          </a:xfrm>
        </p:spPr>
        <p:txBody>
          <a:bodyPr>
            <a:normAutofit/>
          </a:bodyPr>
          <a:lstStyle/>
          <a:p>
            <a:pPr algn="just">
              <a:lnSpc>
                <a:spcPct val="90000"/>
              </a:lnSpc>
            </a:pPr>
            <a:r>
              <a:rPr lang="en-US" sz="1300" dirty="0">
                <a:solidFill>
                  <a:schemeClr val="tx1"/>
                </a:solidFill>
                <a:effectLst/>
                <a:latin typeface="Arial" panose="020B0604020202020204" pitchFamily="34" charset="0"/>
                <a:cs typeface="Arial" panose="020B0604020202020204" pitchFamily="34" charset="0"/>
              </a:rPr>
              <a:t>Virtual escape rooms are a fantastic way to stay connected as a team and have fun simultaneously in real place to enjoy it with coffee. Therefore, we have developed some of the best virtual escape rooms for you to play remotely using our Mobile Adventures app, no matter where you are in the world. The virtual escape room challenges incorporate clues, puzzles, augmented reality and more, and are designed to challenge your problem-solving skills while also incorporating the excitement of a traditional escape room experience.</a:t>
            </a:r>
          </a:p>
          <a:p>
            <a:pPr algn="just" fontAlgn="base">
              <a:lnSpc>
                <a:spcPct val="90000"/>
              </a:lnSpc>
            </a:pPr>
            <a:r>
              <a:rPr lang="en-GB" sz="1300" dirty="0">
                <a:solidFill>
                  <a:schemeClr val="tx1"/>
                </a:solidFill>
                <a:latin typeface="Arial" panose="020B0604020202020204" pitchFamily="34" charset="0"/>
                <a:cs typeface="Arial" panose="020B0604020202020204" pitchFamily="34" charset="0"/>
              </a:rPr>
              <a:t>C</a:t>
            </a:r>
            <a:r>
              <a:rPr lang="en-GB" sz="1300" u="none" strike="noStrike" dirty="0">
                <a:solidFill>
                  <a:schemeClr val="tx1"/>
                </a:solidFill>
                <a:effectLst/>
                <a:latin typeface="Arial" panose="020B0604020202020204" pitchFamily="34" charset="0"/>
                <a:cs typeface="Arial" panose="020B0604020202020204" pitchFamily="34" charset="0"/>
              </a:rPr>
              <a:t>ustomers aged 12+</a:t>
            </a:r>
            <a:r>
              <a:rPr lang="en-US" sz="1300" dirty="0">
                <a:solidFill>
                  <a:schemeClr val="tx1"/>
                </a:solidFill>
                <a:effectLst/>
                <a:latin typeface="Arial" panose="020B0604020202020204" pitchFamily="34" charset="0"/>
                <a:cs typeface="Arial" panose="020B0604020202020204" pitchFamily="34" charset="0"/>
              </a:rPr>
              <a:t>​</a:t>
            </a:r>
          </a:p>
          <a:p>
            <a:pPr algn="just" fontAlgn="base">
              <a:lnSpc>
                <a:spcPct val="90000"/>
              </a:lnSpc>
            </a:pPr>
            <a:r>
              <a:rPr lang="en-GB" sz="1300" u="none" strike="noStrike" dirty="0">
                <a:solidFill>
                  <a:schemeClr val="tx1"/>
                </a:solidFill>
                <a:effectLst/>
                <a:latin typeface="Arial" panose="020B0604020202020204" pitchFamily="34" charset="0"/>
                <a:cs typeface="Arial" panose="020B0604020202020204" pitchFamily="34" charset="0"/>
              </a:rPr>
              <a:t>Customers are only allowed to play the games that approve the legal age limit.</a:t>
            </a:r>
            <a:endParaRPr lang="en-US" sz="1300" dirty="0">
              <a:solidFill>
                <a:schemeClr val="tx1"/>
              </a:solidFill>
              <a:effectLst/>
              <a:latin typeface="Arial" panose="020B0604020202020204" pitchFamily="34" charset="0"/>
              <a:cs typeface="Arial" panose="020B0604020202020204" pitchFamily="34" charset="0"/>
            </a:endParaRPr>
          </a:p>
          <a:p>
            <a:pPr algn="just">
              <a:lnSpc>
                <a:spcPct val="90000"/>
              </a:lnSpc>
            </a:pPr>
            <a:r>
              <a:rPr lang="en-US" sz="1300" dirty="0">
                <a:solidFill>
                  <a:schemeClr val="tx1"/>
                </a:solidFill>
                <a:effectLst/>
                <a:latin typeface="Arial" panose="020B0604020202020204" pitchFamily="34" charset="0"/>
                <a:cs typeface="Arial" panose="020B0604020202020204" pitchFamily="34" charset="0"/>
              </a:rPr>
              <a:t>Our promotional efforts will include sending texts and emails to our customers in our database informing them of a promotional offer to increase their awareness of us.</a:t>
            </a:r>
            <a:endParaRPr lang="en-GB" sz="13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endParaRPr lang="en-GB" sz="1300" dirty="0"/>
          </a:p>
        </p:txBody>
      </p:sp>
      <p:pic>
        <p:nvPicPr>
          <p:cNvPr id="5" name="Picture 4" descr="Gadgets on a desk">
            <a:extLst>
              <a:ext uri="{FF2B5EF4-FFF2-40B4-BE49-F238E27FC236}">
                <a16:creationId xmlns:a16="http://schemas.microsoft.com/office/drawing/2014/main" id="{6E18AF56-DA83-5A53-1443-A8E44D347A05}"/>
              </a:ext>
            </a:extLst>
          </p:cNvPr>
          <p:cNvPicPr>
            <a:picLocks noChangeAspect="1"/>
          </p:cNvPicPr>
          <p:nvPr/>
        </p:nvPicPr>
        <p:blipFill rotWithShape="1">
          <a:blip r:embed="rId3"/>
          <a:srcRect l="8893" r="32107"/>
          <a:stretch/>
        </p:blipFill>
        <p:spPr>
          <a:xfrm>
            <a:off x="793315" y="3243703"/>
            <a:ext cx="3147072" cy="22629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TextBox 15">
            <a:extLst>
              <a:ext uri="{FF2B5EF4-FFF2-40B4-BE49-F238E27FC236}">
                <a16:creationId xmlns:a16="http://schemas.microsoft.com/office/drawing/2014/main" id="{DBE5F60F-F813-470C-B91B-CB356662C528}"/>
              </a:ext>
            </a:extLst>
          </p:cNvPr>
          <p:cNvSpPr txBox="1"/>
          <p:nvPr/>
        </p:nvSpPr>
        <p:spPr>
          <a:xfrm>
            <a:off x="6613236" y="6271551"/>
            <a:ext cx="6114472" cy="369332"/>
          </a:xfrm>
          <a:prstGeom prst="rect">
            <a:avLst/>
          </a:prstGeom>
          <a:noFill/>
        </p:spPr>
        <p:txBody>
          <a:bodyPr wrap="square">
            <a:spAutoFit/>
          </a:bodyPr>
          <a:lstStyle/>
          <a:p>
            <a:r>
              <a:rPr lang="en-GB" dirty="0"/>
              <a:t>Sources: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rPr>
              <a:t>Liddle &amp; McElwee, (2019)</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Drucker, (1985).</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8" name="Picture 17" descr="An arrow hitting a bull's eye target">
            <a:extLst>
              <a:ext uri="{FF2B5EF4-FFF2-40B4-BE49-F238E27FC236}">
                <a16:creationId xmlns:a16="http://schemas.microsoft.com/office/drawing/2014/main" id="{11B5B650-C7C3-49A9-91CF-4C1172CE2F85}"/>
              </a:ext>
            </a:extLst>
          </p:cNvPr>
          <p:cNvPicPr>
            <a:picLocks noChangeAspect="1"/>
          </p:cNvPicPr>
          <p:nvPr/>
        </p:nvPicPr>
        <p:blipFill rotWithShape="1">
          <a:blip r:embed="rId4"/>
          <a:srcRect t="7553" r="-2" b="7770"/>
          <a:stretch/>
        </p:blipFill>
        <p:spPr>
          <a:xfrm>
            <a:off x="1268656" y="436557"/>
            <a:ext cx="2416653" cy="20462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4" name="TextBox 23">
            <a:extLst>
              <a:ext uri="{FF2B5EF4-FFF2-40B4-BE49-F238E27FC236}">
                <a16:creationId xmlns:a16="http://schemas.microsoft.com/office/drawing/2014/main" id="{51FD38FD-680F-4C37-A3A0-48960563D394}"/>
              </a:ext>
            </a:extLst>
          </p:cNvPr>
          <p:cNvSpPr txBox="1"/>
          <p:nvPr/>
        </p:nvSpPr>
        <p:spPr>
          <a:xfrm>
            <a:off x="10125590" y="1496583"/>
            <a:ext cx="1999673"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 name="Picture 25" descr="A person holding a computer&#10;&#10;Description automatically generated with medium confidence">
            <a:extLst>
              <a:ext uri="{FF2B5EF4-FFF2-40B4-BE49-F238E27FC236}">
                <a16:creationId xmlns:a16="http://schemas.microsoft.com/office/drawing/2014/main" id="{F6D9C6C7-7714-43EC-A68B-1704C14573F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915" r="6879" b="-3"/>
          <a:stretch/>
        </p:blipFill>
        <p:spPr>
          <a:xfrm>
            <a:off x="9925359" y="217117"/>
            <a:ext cx="1995970" cy="14863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6469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79F3-A160-478E-8A6F-580364E307C3}"/>
              </a:ext>
            </a:extLst>
          </p:cNvPr>
          <p:cNvSpPr>
            <a:spLocks noGrp="1"/>
          </p:cNvSpPr>
          <p:nvPr>
            <p:ph type="title"/>
          </p:nvPr>
        </p:nvSpPr>
        <p:spPr>
          <a:xfrm>
            <a:off x="956635" y="223550"/>
            <a:ext cx="8596668" cy="695325"/>
          </a:xfrm>
        </p:spPr>
        <p:txBody>
          <a:bodyPr>
            <a:normAutofit fontScale="90000"/>
          </a:bodyPr>
          <a:lstStyle/>
          <a:p>
            <a:r>
              <a:rPr lang="pt-PT" b="0" i="0" dirty="0">
                <a:effectLst/>
                <a:latin typeface="Arial" panose="020B0604020202020204" pitchFamily="34" charset="0"/>
              </a:rPr>
              <a:t>Formal Survey</a:t>
            </a:r>
            <a:br>
              <a:rPr lang="pt-PT" b="0" i="0" dirty="0">
                <a:solidFill>
                  <a:srgbClr val="BC356F"/>
                </a:solidFill>
                <a:effectLst/>
                <a:latin typeface="Arial" panose="020B0604020202020204" pitchFamily="34" charset="0"/>
              </a:rPr>
            </a:br>
            <a:br>
              <a:rPr lang="pt-PT" b="0" i="0" dirty="0">
                <a:solidFill>
                  <a:srgbClr val="BC356F"/>
                </a:solidFill>
                <a:effectLst/>
                <a:latin typeface="Arial" panose="020B0604020202020204" pitchFamily="34" charset="0"/>
              </a:rPr>
            </a:br>
            <a:br>
              <a:rPr lang="pt-PT" b="0" i="0" dirty="0">
                <a:solidFill>
                  <a:srgbClr val="BC356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E109100-1B89-46BE-8EFF-44A592C965B6}"/>
              </a:ext>
            </a:extLst>
          </p:cNvPr>
          <p:cNvSpPr>
            <a:spLocks noGrp="1"/>
          </p:cNvSpPr>
          <p:nvPr>
            <p:ph idx="1"/>
          </p:nvPr>
        </p:nvSpPr>
        <p:spPr>
          <a:xfrm>
            <a:off x="6363261" y="3250986"/>
            <a:ext cx="4692477" cy="1536037"/>
          </a:xfrm>
        </p:spPr>
        <p:txBody>
          <a:bodyPr/>
          <a:lstStyle/>
          <a:p>
            <a:r>
              <a:rPr lang="en-US" b="0" i="0" dirty="0">
                <a:solidFill>
                  <a:srgbClr val="000000"/>
                </a:solidFill>
                <a:effectLst/>
                <a:latin typeface="Arial" panose="020B0604020202020204" pitchFamily="34" charset="0"/>
              </a:rPr>
              <a:t>We appreciate your participation in our survey. You will receive 5% off any online game.</a:t>
            </a:r>
            <a:endParaRPr lang="en-GB" dirty="0"/>
          </a:p>
        </p:txBody>
      </p:sp>
      <p:sp>
        <p:nvSpPr>
          <p:cNvPr id="11" name="TextBox 10">
            <a:extLst>
              <a:ext uri="{FF2B5EF4-FFF2-40B4-BE49-F238E27FC236}">
                <a16:creationId xmlns:a16="http://schemas.microsoft.com/office/drawing/2014/main" id="{EECBE367-174D-45F4-8367-803D1AE41A3A}"/>
              </a:ext>
            </a:extLst>
          </p:cNvPr>
          <p:cNvSpPr txBox="1"/>
          <p:nvPr/>
        </p:nvSpPr>
        <p:spPr>
          <a:xfrm>
            <a:off x="523875" y="1233526"/>
            <a:ext cx="5811311" cy="338554"/>
          </a:xfrm>
          <a:prstGeom prst="rect">
            <a:avLst/>
          </a:prstGeom>
          <a:noFill/>
        </p:spPr>
        <p:txBody>
          <a:bodyPr wrap="square" rtlCol="0">
            <a:spAutoFit/>
          </a:bodyPr>
          <a:lstStyle/>
          <a:p>
            <a:pPr algn="ctr"/>
            <a:r>
              <a:rPr lang="en-US" sz="800" b="1" i="0" dirty="0">
                <a:solidFill>
                  <a:srgbClr val="404040"/>
                </a:solidFill>
                <a:effectLst/>
                <a:latin typeface="Arial" panose="020B0604020202020204" pitchFamily="34" charset="0"/>
              </a:rPr>
              <a:t>Virtual Escape </a:t>
            </a:r>
            <a:r>
              <a:rPr lang="en-US" sz="800" b="1" dirty="0">
                <a:solidFill>
                  <a:srgbClr val="404040"/>
                </a:solidFill>
                <a:latin typeface="Arial" panose="020B0604020202020204" pitchFamily="34" charset="0"/>
              </a:rPr>
              <a:t>Café</a:t>
            </a:r>
          </a:p>
          <a:p>
            <a:pPr algn="ctr"/>
            <a:r>
              <a:rPr lang="en-US" sz="800" b="1" i="0" dirty="0">
                <a:solidFill>
                  <a:srgbClr val="404040"/>
                </a:solidFill>
                <a:effectLst/>
                <a:latin typeface="Arial" panose="020B0604020202020204" pitchFamily="34" charset="0"/>
              </a:rPr>
              <a:t>Shopping Center</a:t>
            </a:r>
          </a:p>
        </p:txBody>
      </p:sp>
      <p:pic>
        <p:nvPicPr>
          <p:cNvPr id="12" name="Picture 11" descr="A person holding a computer&#10;&#10;Description automatically generated with medium confidence">
            <a:extLst>
              <a:ext uri="{FF2B5EF4-FFF2-40B4-BE49-F238E27FC236}">
                <a16:creationId xmlns:a16="http://schemas.microsoft.com/office/drawing/2014/main" id="{059ABDAC-1A7D-4628-9B16-EDE38F02902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915" r="6879" b="-3"/>
          <a:stretch/>
        </p:blipFill>
        <p:spPr>
          <a:xfrm>
            <a:off x="9879565" y="85746"/>
            <a:ext cx="1995970" cy="14863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a:extLst>
              <a:ext uri="{FF2B5EF4-FFF2-40B4-BE49-F238E27FC236}">
                <a16:creationId xmlns:a16="http://schemas.microsoft.com/office/drawing/2014/main" id="{A55FB33C-2D07-4BD1-98F4-72F9969D057E}"/>
              </a:ext>
            </a:extLst>
          </p:cNvPr>
          <p:cNvPicPr>
            <a:picLocks noChangeAspect="1"/>
          </p:cNvPicPr>
          <p:nvPr/>
        </p:nvPicPr>
        <p:blipFill rotWithShape="1">
          <a:blip r:embed="rId4"/>
          <a:srcRect l="28787" t="3302" r="31856" b="8889"/>
          <a:stretch/>
        </p:blipFill>
        <p:spPr>
          <a:xfrm>
            <a:off x="1030319" y="1572080"/>
            <a:ext cx="4798422" cy="5062370"/>
          </a:xfrm>
          <a:prstGeom prst="rect">
            <a:avLst/>
          </a:prstGeom>
        </p:spPr>
      </p:pic>
    </p:spTree>
    <p:extLst>
      <p:ext uri="{BB962C8B-B14F-4D97-AF65-F5344CB8AC3E}">
        <p14:creationId xmlns:p14="http://schemas.microsoft.com/office/powerpoint/2010/main" val="3031803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6A48-4817-482C-8870-5542D6E0F4DC}"/>
              </a:ext>
            </a:extLst>
          </p:cNvPr>
          <p:cNvSpPr>
            <a:spLocks noGrp="1"/>
          </p:cNvSpPr>
          <p:nvPr>
            <p:ph type="title"/>
          </p:nvPr>
        </p:nvSpPr>
        <p:spPr>
          <a:xfrm>
            <a:off x="5045053" y="366409"/>
            <a:ext cx="8596668" cy="1320800"/>
          </a:xfrm>
        </p:spPr>
        <p:txBody>
          <a:bodyPr/>
          <a:lstStyle/>
          <a:p>
            <a:r>
              <a:rPr lang="en-GB" dirty="0"/>
              <a:t>Survey Audit</a:t>
            </a:r>
          </a:p>
        </p:txBody>
      </p:sp>
      <p:graphicFrame>
        <p:nvGraphicFramePr>
          <p:cNvPr id="9" name="Content Placeholder 8">
            <a:extLst>
              <a:ext uri="{FF2B5EF4-FFF2-40B4-BE49-F238E27FC236}">
                <a16:creationId xmlns:a16="http://schemas.microsoft.com/office/drawing/2014/main" id="{E1FCB44B-A299-43C6-B67C-05F7FDC7C123}"/>
              </a:ext>
            </a:extLst>
          </p:cNvPr>
          <p:cNvGraphicFramePr>
            <a:graphicFrameLocks noGrp="1"/>
          </p:cNvGraphicFramePr>
          <p:nvPr>
            <p:ph idx="1"/>
            <p:extLst>
              <p:ext uri="{D42A27DB-BD31-4B8C-83A1-F6EECF244321}">
                <p14:modId xmlns:p14="http://schemas.microsoft.com/office/powerpoint/2010/main" val="2513417388"/>
              </p:ext>
            </p:extLst>
          </p:nvPr>
        </p:nvGraphicFramePr>
        <p:xfrm>
          <a:off x="366363" y="3429000"/>
          <a:ext cx="3934332" cy="34290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0D232643-3888-4BD4-A736-839FAAE71043}"/>
              </a:ext>
            </a:extLst>
          </p:cNvPr>
          <p:cNvGraphicFramePr/>
          <p:nvPr>
            <p:extLst>
              <p:ext uri="{D42A27DB-BD31-4B8C-83A1-F6EECF244321}">
                <p14:modId xmlns:p14="http://schemas.microsoft.com/office/powerpoint/2010/main" val="1585901642"/>
              </p:ext>
            </p:extLst>
          </p:nvPr>
        </p:nvGraphicFramePr>
        <p:xfrm>
          <a:off x="366363" y="864639"/>
          <a:ext cx="3934332" cy="2564361"/>
        </p:xfrm>
        <a:graphic>
          <a:graphicData uri="http://schemas.openxmlformats.org/drawingml/2006/chart">
            <c:chart xmlns:c="http://schemas.openxmlformats.org/drawingml/2006/chart" xmlns:r="http://schemas.openxmlformats.org/officeDocument/2006/relationships" r:id="rId4"/>
          </a:graphicData>
        </a:graphic>
      </p:graphicFrame>
      <p:sp>
        <p:nvSpPr>
          <p:cNvPr id="28" name="TextBox 27">
            <a:extLst>
              <a:ext uri="{FF2B5EF4-FFF2-40B4-BE49-F238E27FC236}">
                <a16:creationId xmlns:a16="http://schemas.microsoft.com/office/drawing/2014/main" id="{158CF231-4CC3-448F-BDE8-1EBEF91E12AB}"/>
              </a:ext>
            </a:extLst>
          </p:cNvPr>
          <p:cNvSpPr txBox="1"/>
          <p:nvPr/>
        </p:nvSpPr>
        <p:spPr>
          <a:xfrm>
            <a:off x="4513634" y="2709154"/>
            <a:ext cx="5505856" cy="2308324"/>
          </a:xfrm>
          <a:prstGeom prst="rect">
            <a:avLst/>
          </a:prstGeom>
          <a:noFill/>
        </p:spPr>
        <p:txBody>
          <a:bodyPr wrap="square" rtlCol="0">
            <a:spAutoFit/>
          </a:bodyPr>
          <a:lstStyle/>
          <a:p>
            <a:pPr marL="285750" indent="-285750">
              <a:buFont typeface="Wingdings" panose="05000000000000000000" pitchFamily="2" charset="2"/>
              <a:buChar char="Ø"/>
            </a:pPr>
            <a:r>
              <a:rPr lang="en-US" b="0" i="0" dirty="0">
                <a:solidFill>
                  <a:srgbClr val="000000"/>
                </a:solidFill>
                <a:effectLst/>
                <a:latin typeface="Trebuchet MS" panose="020B0603020202020204" pitchFamily="34" charset="0"/>
              </a:rPr>
              <a:t>The survey was performed on 72 surveys. </a:t>
            </a:r>
          </a:p>
          <a:p>
            <a:pPr marL="285750" indent="-285750">
              <a:buFont typeface="Wingdings" panose="05000000000000000000" pitchFamily="2" charset="2"/>
              <a:buChar char="Ø"/>
            </a:pPr>
            <a:r>
              <a:rPr lang="en-US" b="0" i="0" dirty="0">
                <a:solidFill>
                  <a:srgbClr val="000000"/>
                </a:solidFill>
                <a:effectLst/>
                <a:latin typeface="Trebuchet MS" panose="020B0603020202020204" pitchFamily="34" charset="0"/>
              </a:rPr>
              <a:t>The target audience that we have identified is 35 males. </a:t>
            </a:r>
          </a:p>
          <a:p>
            <a:pPr marL="285750" indent="-285750">
              <a:buFont typeface="Wingdings" panose="05000000000000000000" pitchFamily="2" charset="2"/>
              <a:buChar char="Ø"/>
            </a:pPr>
            <a:r>
              <a:rPr lang="en-US" b="0" i="0" dirty="0">
                <a:solidFill>
                  <a:srgbClr val="000000"/>
                </a:solidFill>
                <a:effectLst/>
                <a:latin typeface="Trebuchet MS" panose="020B0603020202020204" pitchFamily="34" charset="0"/>
              </a:rPr>
              <a:t>Therefore, we were able to determine the age range ideal for our Instagram audience based on the information.</a:t>
            </a:r>
          </a:p>
          <a:p>
            <a:pPr marL="285750" indent="-285750">
              <a:buFont typeface="Wingdings" panose="05000000000000000000" pitchFamily="2" charset="2"/>
              <a:buChar char="Ø"/>
            </a:pPr>
            <a:r>
              <a:rPr lang="en-US" b="0" i="0" dirty="0">
                <a:solidFill>
                  <a:srgbClr val="000000"/>
                </a:solidFill>
                <a:effectLst/>
                <a:latin typeface="Trebuchet MS" panose="020B0603020202020204" pitchFamily="34" charset="0"/>
              </a:rPr>
              <a:t>Based on the information, our target audience is aged between 18 and 20, with a flexible income.</a:t>
            </a:r>
            <a:endParaRPr lang="en-GB" dirty="0"/>
          </a:p>
        </p:txBody>
      </p:sp>
      <p:pic>
        <p:nvPicPr>
          <p:cNvPr id="29" name="Picture 28" descr="A person holding a computer&#10;&#10;Description automatically generated with medium confidence">
            <a:extLst>
              <a:ext uri="{FF2B5EF4-FFF2-40B4-BE49-F238E27FC236}">
                <a16:creationId xmlns:a16="http://schemas.microsoft.com/office/drawing/2014/main" id="{1BA29340-DE08-42C5-BCDB-EFB385029C91}"/>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915" r="6879" b="-3"/>
          <a:stretch/>
        </p:blipFill>
        <p:spPr>
          <a:xfrm>
            <a:off x="9948258" y="64655"/>
            <a:ext cx="1995970" cy="14863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62070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2BDA5-5E0C-42BF-8DA3-FBDEAEB3835F}"/>
              </a:ext>
            </a:extLst>
          </p:cNvPr>
          <p:cNvSpPr>
            <a:spLocks noGrp="1"/>
          </p:cNvSpPr>
          <p:nvPr>
            <p:ph type="title"/>
          </p:nvPr>
        </p:nvSpPr>
        <p:spPr>
          <a:xfrm>
            <a:off x="676746" y="609600"/>
            <a:ext cx="3729076" cy="1320800"/>
          </a:xfrm>
        </p:spPr>
        <p:txBody>
          <a:bodyPr anchor="ctr">
            <a:normAutofit/>
          </a:bodyPr>
          <a:lstStyle/>
          <a:p>
            <a:r>
              <a:rPr lang="pt-PT" b="0" i="0" dirty="0">
                <a:effectLst/>
                <a:latin typeface="Arial" panose="020B0604020202020204" pitchFamily="34" charset="0"/>
              </a:rPr>
              <a:t>Promotional Vouchers</a:t>
            </a:r>
            <a:endParaRPr lang="en-GB" dirty="0"/>
          </a:p>
        </p:txBody>
      </p:sp>
      <p:sp>
        <p:nvSpPr>
          <p:cNvPr id="1032" name="Content Placeholder 1029">
            <a:extLst>
              <a:ext uri="{FF2B5EF4-FFF2-40B4-BE49-F238E27FC236}">
                <a16:creationId xmlns:a16="http://schemas.microsoft.com/office/drawing/2014/main" id="{F5DA234F-0CEE-0577-F21E-92D4A8D5C0DA}"/>
              </a:ext>
            </a:extLst>
          </p:cNvPr>
          <p:cNvSpPr>
            <a:spLocks noGrp="1"/>
          </p:cNvSpPr>
          <p:nvPr>
            <p:ph idx="1"/>
          </p:nvPr>
        </p:nvSpPr>
        <p:spPr>
          <a:xfrm>
            <a:off x="2961425" y="5904445"/>
            <a:ext cx="3993925" cy="3560733"/>
          </a:xfrm>
        </p:spPr>
        <p:txBody>
          <a:bodyPr>
            <a:normAutofit/>
          </a:bodyPr>
          <a:lstStyle/>
          <a:p>
            <a:r>
              <a:rPr lang="en-US" u="sng" dirty="0"/>
              <a:t>https://www.virtual-escape- café-in-Birmingham.ac.uk</a:t>
            </a:r>
          </a:p>
        </p:txBody>
      </p:sp>
      <p:pic>
        <p:nvPicPr>
          <p:cNvPr id="1026" name="Picture 2">
            <a:extLst>
              <a:ext uri="{FF2B5EF4-FFF2-40B4-BE49-F238E27FC236}">
                <a16:creationId xmlns:a16="http://schemas.microsoft.com/office/drawing/2014/main" id="{F029E411-130B-46D0-8B0A-957322B41C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38956" y="412647"/>
            <a:ext cx="4548451" cy="572132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0D09D05-AC58-4B20-9BBB-CF205166A60E}"/>
              </a:ext>
            </a:extLst>
          </p:cNvPr>
          <p:cNvSpPr txBox="1"/>
          <p:nvPr/>
        </p:nvSpPr>
        <p:spPr>
          <a:xfrm>
            <a:off x="8629909" y="2115066"/>
            <a:ext cx="2166551" cy="2123658"/>
          </a:xfrm>
          <a:prstGeom prst="rect">
            <a:avLst/>
          </a:prstGeom>
          <a:noFill/>
        </p:spPr>
        <p:txBody>
          <a:bodyPr wrap="square" rtlCol="0">
            <a:spAutoFit/>
          </a:bodyPr>
          <a:lstStyle/>
          <a:p>
            <a:pPr marL="0" algn="l" rtl="0" latinLnBrk="0">
              <a:spcBef>
                <a:spcPts val="0"/>
              </a:spcBef>
              <a:spcAft>
                <a:spcPts val="0"/>
              </a:spcAft>
            </a:pPr>
            <a:r>
              <a:rPr lang="en-US" sz="1200" b="0" i="0" dirty="0">
                <a:solidFill>
                  <a:srgbClr val="000000"/>
                </a:solidFill>
                <a:effectLst/>
                <a:latin typeface="Arial" panose="020B0604020202020204" pitchFamily="34" charset="0"/>
                <a:cs typeface="Arial" panose="020B0604020202020204" pitchFamily="34" charset="0"/>
              </a:rPr>
              <a:t>Hello, this is Virtual Escape Cafe. </a:t>
            </a:r>
            <a:r>
              <a:rPr lang="en-US" sz="1200" b="0" i="0" dirty="0">
                <a:solidFill>
                  <a:srgbClr val="000000"/>
                </a:solidFill>
                <a:effectLst/>
                <a:latin typeface="Arial" panose="020B0604020202020204" pitchFamily="34" charset="0"/>
              </a:rPr>
              <a:t>On Saturday 2nd April 2022, we will be running a special offer of 20% off all our products, including our virtual room and coffee in place or online.</a:t>
            </a:r>
          </a:p>
          <a:p>
            <a:pPr marL="0" algn="l" rtl="0" latinLnBrk="0">
              <a:spcBef>
                <a:spcPts val="0"/>
              </a:spcBef>
              <a:spcAft>
                <a:spcPts val="0"/>
              </a:spcAft>
            </a:pPr>
            <a:r>
              <a:rPr lang="en-US" sz="1200" b="0" i="0" dirty="0">
                <a:solidFill>
                  <a:srgbClr val="000000"/>
                </a:solidFill>
                <a:effectLst/>
                <a:latin typeface="Arial" panose="020B0604020202020204" pitchFamily="34" charset="0"/>
              </a:rPr>
              <a:t>Please follow the link to our page for 20 % off</a:t>
            </a:r>
            <a:r>
              <a:rPr lang="en-US" sz="1800" b="0" i="0" dirty="0">
                <a:solidFill>
                  <a:srgbClr val="000000"/>
                </a:solidFill>
                <a:effectLst/>
                <a:latin typeface="Arial" panose="020B0604020202020204" pitchFamily="34" charset="0"/>
              </a:rPr>
              <a:t>.</a:t>
            </a:r>
            <a:endParaRPr lang="en-US" sz="1200" b="0" i="0" dirty="0">
              <a:solidFill>
                <a:srgbClr val="000000"/>
              </a:solidFill>
              <a:effectLst/>
              <a:latin typeface="Arial" panose="020B0604020202020204" pitchFamily="34" charset="0"/>
            </a:endParaRPr>
          </a:p>
          <a:p>
            <a:endParaRPr lang="en-GB" dirty="0"/>
          </a:p>
        </p:txBody>
      </p:sp>
      <p:sp>
        <p:nvSpPr>
          <p:cNvPr id="20" name="TextBox 19">
            <a:extLst>
              <a:ext uri="{FF2B5EF4-FFF2-40B4-BE49-F238E27FC236}">
                <a16:creationId xmlns:a16="http://schemas.microsoft.com/office/drawing/2014/main" id="{75908D2F-6983-4ABD-956E-E652DDC9E455}"/>
              </a:ext>
            </a:extLst>
          </p:cNvPr>
          <p:cNvSpPr txBox="1"/>
          <p:nvPr/>
        </p:nvSpPr>
        <p:spPr>
          <a:xfrm>
            <a:off x="8629909" y="5033359"/>
            <a:ext cx="1846180" cy="276999"/>
          </a:xfrm>
          <a:prstGeom prst="rect">
            <a:avLst/>
          </a:prstGeom>
          <a:noFill/>
        </p:spPr>
        <p:txBody>
          <a:bodyPr wrap="square">
            <a:spAutoFit/>
          </a:bodyPr>
          <a:lstStyle/>
          <a:p>
            <a:pPr marL="0" algn="l" rtl="0" latinLnBrk="0">
              <a:spcBef>
                <a:spcPts val="0"/>
              </a:spcBef>
              <a:spcAft>
                <a:spcPts val="0"/>
              </a:spcAft>
            </a:pPr>
            <a:r>
              <a:rPr lang="en-US" sz="1200" b="0" i="0" dirty="0">
                <a:solidFill>
                  <a:srgbClr val="000000"/>
                </a:solidFill>
                <a:effectLst/>
                <a:latin typeface="Arial" panose="020B0604020202020204" pitchFamily="34" charset="0"/>
                <a:cs typeface="Arial" panose="020B0604020202020204" pitchFamily="34" charset="0"/>
              </a:rPr>
              <a:t>@ vsc.birmingham</a:t>
            </a:r>
          </a:p>
        </p:txBody>
      </p:sp>
      <p:sp>
        <p:nvSpPr>
          <p:cNvPr id="22" name="TextBox 21">
            <a:extLst>
              <a:ext uri="{FF2B5EF4-FFF2-40B4-BE49-F238E27FC236}">
                <a16:creationId xmlns:a16="http://schemas.microsoft.com/office/drawing/2014/main" id="{698596C2-43CE-4FBF-9135-9C831AA17515}"/>
              </a:ext>
            </a:extLst>
          </p:cNvPr>
          <p:cNvSpPr txBox="1"/>
          <p:nvPr/>
        </p:nvSpPr>
        <p:spPr>
          <a:xfrm>
            <a:off x="8450724" y="1734343"/>
            <a:ext cx="2524917" cy="369332"/>
          </a:xfrm>
          <a:prstGeom prst="rect">
            <a:avLst/>
          </a:prstGeom>
          <a:noFill/>
        </p:spPr>
        <p:txBody>
          <a:bodyPr wrap="square">
            <a:spAutoFit/>
          </a:bodyPr>
          <a:lstStyle/>
          <a:p>
            <a:r>
              <a:rPr lang="en-US" sz="1800" b="0" i="0" dirty="0">
                <a:solidFill>
                  <a:srgbClr val="000000"/>
                </a:solidFill>
                <a:effectLst/>
                <a:latin typeface="Arial" panose="020B0604020202020204" pitchFamily="34" charset="0"/>
                <a:cs typeface="Arial" panose="020B0604020202020204" pitchFamily="34" charset="0"/>
              </a:rPr>
              <a:t>Virtual Escape Cafe</a:t>
            </a:r>
            <a:endParaRPr lang="en-GB" dirty="0"/>
          </a:p>
        </p:txBody>
      </p:sp>
      <p:pic>
        <p:nvPicPr>
          <p:cNvPr id="10" name="Picture 9">
            <a:extLst>
              <a:ext uri="{FF2B5EF4-FFF2-40B4-BE49-F238E27FC236}">
                <a16:creationId xmlns:a16="http://schemas.microsoft.com/office/drawing/2014/main" id="{F238718B-18C9-4E53-B333-06F976B39544}"/>
              </a:ext>
            </a:extLst>
          </p:cNvPr>
          <p:cNvPicPr>
            <a:picLocks noChangeAspect="1"/>
          </p:cNvPicPr>
          <p:nvPr/>
        </p:nvPicPr>
        <p:blipFill rotWithShape="1">
          <a:blip r:embed="rId4"/>
          <a:srcRect l="34256" t="11530" r="2297" b="10510"/>
          <a:stretch/>
        </p:blipFill>
        <p:spPr>
          <a:xfrm>
            <a:off x="931706" y="1919009"/>
            <a:ext cx="5766138" cy="3985436"/>
          </a:xfrm>
          <a:prstGeom prst="ellipse">
            <a:avLst/>
          </a:prstGeom>
          <a:ln>
            <a:noFill/>
          </a:ln>
          <a:effectLst>
            <a:softEdge rad="112500"/>
          </a:effectLst>
        </p:spPr>
      </p:pic>
      <p:pic>
        <p:nvPicPr>
          <p:cNvPr id="27" name="Picture 26" descr="A person holding a computer&#10;&#10;Description automatically generated with medium confidence">
            <a:extLst>
              <a:ext uri="{FF2B5EF4-FFF2-40B4-BE49-F238E27FC236}">
                <a16:creationId xmlns:a16="http://schemas.microsoft.com/office/drawing/2014/main" id="{37724822-B69B-4182-87F5-A02E71CDEDA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804" r="23769" b="-1"/>
          <a:stretch/>
        </p:blipFill>
        <p:spPr>
          <a:xfrm>
            <a:off x="6096000" y="0"/>
            <a:ext cx="2104587" cy="1821889"/>
          </a:xfrm>
          <a:prstGeom prst="rect">
            <a:avLst/>
          </a:prstGeom>
          <a:ln>
            <a:noFill/>
          </a:ln>
          <a:effectLst>
            <a:softEdge rad="112500"/>
          </a:effectLst>
        </p:spPr>
      </p:pic>
    </p:spTree>
    <p:extLst>
      <p:ext uri="{BB962C8B-B14F-4D97-AF65-F5344CB8AC3E}">
        <p14:creationId xmlns:p14="http://schemas.microsoft.com/office/powerpoint/2010/main" val="3298988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5B48-3123-429A-8D8A-1EADD35EB142}"/>
              </a:ext>
            </a:extLst>
          </p:cNvPr>
          <p:cNvSpPr>
            <a:spLocks noGrp="1"/>
          </p:cNvSpPr>
          <p:nvPr>
            <p:ph type="title"/>
          </p:nvPr>
        </p:nvSpPr>
        <p:spPr/>
        <p:txBody>
          <a:bodyPr/>
          <a:lstStyle/>
          <a:p>
            <a:r>
              <a:rPr lang="en-US" sz="3600" dirty="0"/>
              <a:t>Marketing Plan</a:t>
            </a:r>
            <a:br>
              <a:rPr lang="en-US" sz="3600" dirty="0"/>
            </a:br>
            <a:endParaRPr lang="en-GB" dirty="0"/>
          </a:p>
        </p:txBody>
      </p:sp>
      <p:sp>
        <p:nvSpPr>
          <p:cNvPr id="3" name="Text Placeholder 2">
            <a:extLst>
              <a:ext uri="{FF2B5EF4-FFF2-40B4-BE49-F238E27FC236}">
                <a16:creationId xmlns:a16="http://schemas.microsoft.com/office/drawing/2014/main" id="{F6719F42-F67B-4EAF-B928-673AAB85AD0C}"/>
              </a:ext>
            </a:extLst>
          </p:cNvPr>
          <p:cNvSpPr>
            <a:spLocks noGrp="1"/>
          </p:cNvSpPr>
          <p:nvPr>
            <p:ph type="body" idx="1"/>
          </p:nvPr>
        </p:nvSpPr>
        <p:spPr>
          <a:xfrm>
            <a:off x="599759" y="848840"/>
            <a:ext cx="4185623" cy="1979140"/>
          </a:xfrm>
        </p:spPr>
        <p:txBody>
          <a:bodyPr/>
          <a:lstStyle/>
          <a:p>
            <a:r>
              <a:rPr lang="en-US" sz="2400" b="0" i="0" dirty="0">
                <a:solidFill>
                  <a:srgbClr val="000000"/>
                </a:solidFill>
                <a:effectLst/>
                <a:latin typeface="Arial" panose="020B0604020202020204" pitchFamily="34" charset="0"/>
              </a:rPr>
              <a:t>We have been operating the Virtual Escape Cafe since 2021. </a:t>
            </a:r>
          </a:p>
          <a:p>
            <a:endParaRPr lang="en-GB" dirty="0"/>
          </a:p>
        </p:txBody>
      </p:sp>
      <p:sp>
        <p:nvSpPr>
          <p:cNvPr id="4" name="Content Placeholder 3">
            <a:extLst>
              <a:ext uri="{FF2B5EF4-FFF2-40B4-BE49-F238E27FC236}">
                <a16:creationId xmlns:a16="http://schemas.microsoft.com/office/drawing/2014/main" id="{F2F91AE0-1219-47F1-A8AC-D21D5EB47111}"/>
              </a:ext>
            </a:extLst>
          </p:cNvPr>
          <p:cNvSpPr>
            <a:spLocks noGrp="1"/>
          </p:cNvSpPr>
          <p:nvPr>
            <p:ph sz="half" idx="2"/>
          </p:nvPr>
        </p:nvSpPr>
        <p:spPr>
          <a:xfrm>
            <a:off x="677334" y="2232706"/>
            <a:ext cx="4333475" cy="3947760"/>
          </a:xfrm>
        </p:spPr>
        <p:txBody>
          <a:bodyPr>
            <a:noAutofit/>
          </a:bodyPr>
          <a:lstStyle/>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This establishment sells soft drinks to all age groups. </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Our business has been in operation for many years. We are well known to our customers. </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The company </a:t>
            </a:r>
            <a:r>
              <a:rPr lang="en-US" sz="1400" dirty="0">
                <a:solidFill>
                  <a:schemeClr val="tx1"/>
                </a:solidFill>
                <a:latin typeface="Arial" panose="020B0604020202020204" pitchFamily="34" charset="0"/>
              </a:rPr>
              <a:t>helps the customer order online to pick up coffee and</a:t>
            </a:r>
            <a:r>
              <a:rPr lang="en-US" sz="1400" b="0" i="0" dirty="0">
                <a:solidFill>
                  <a:schemeClr val="tx1"/>
                </a:solidFill>
                <a:effectLst/>
                <a:latin typeface="Arial" panose="020B0604020202020204" pitchFamily="34" charset="0"/>
              </a:rPr>
              <a:t> snacks in store. </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It requires a small amount of capital to start the business.  ​</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We develop a marketing to get service for customer and offer with voucher.</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Products of good quality at a reasonable value pricing refer to setting prices for products and services based on their value. </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A company's value pricing is based on what it believes any thinks the customer's product is worth.</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Our prices are competitive. </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Online prices are competitive.</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The designer prices are at a prestige level.</a:t>
            </a:r>
          </a:p>
          <a:p>
            <a:pPr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Generally, our products are priced at value prices.</a:t>
            </a:r>
          </a:p>
        </p:txBody>
      </p:sp>
      <p:sp>
        <p:nvSpPr>
          <p:cNvPr id="5" name="Text Placeholder 4">
            <a:extLst>
              <a:ext uri="{FF2B5EF4-FFF2-40B4-BE49-F238E27FC236}">
                <a16:creationId xmlns:a16="http://schemas.microsoft.com/office/drawing/2014/main" id="{83963147-ADBB-48CB-8E01-DC1B9F0F2CCB}"/>
              </a:ext>
            </a:extLst>
          </p:cNvPr>
          <p:cNvSpPr>
            <a:spLocks noGrp="1"/>
          </p:cNvSpPr>
          <p:nvPr>
            <p:ph type="body" sz="quarter" idx="3"/>
          </p:nvPr>
        </p:nvSpPr>
        <p:spPr>
          <a:xfrm>
            <a:off x="5088384" y="1507181"/>
            <a:ext cx="4185618" cy="1320799"/>
          </a:xfrm>
        </p:spPr>
        <p:txBody>
          <a:bodyPr/>
          <a:lstStyle/>
          <a:p>
            <a:r>
              <a:rPr lang="en-US" sz="2400" b="0" i="0" dirty="0">
                <a:solidFill>
                  <a:schemeClr val="tx1"/>
                </a:solidFill>
                <a:effectLst/>
                <a:latin typeface="Arial" panose="020B0604020202020204" pitchFamily="34" charset="0"/>
              </a:rPr>
              <a:t>What is the best way to market our product?</a:t>
            </a:r>
            <a:endParaRPr lang="en-US" b="0" i="0" dirty="0">
              <a:solidFill>
                <a:schemeClr val="tx1"/>
              </a:solidFill>
              <a:effectLst/>
              <a:latin typeface="Arial" panose="020B0604020202020204" pitchFamily="34" charset="0"/>
            </a:endParaRPr>
          </a:p>
          <a:p>
            <a:endParaRPr lang="en-GB" dirty="0"/>
          </a:p>
        </p:txBody>
      </p:sp>
      <p:sp>
        <p:nvSpPr>
          <p:cNvPr id="6" name="Content Placeholder 5">
            <a:extLst>
              <a:ext uri="{FF2B5EF4-FFF2-40B4-BE49-F238E27FC236}">
                <a16:creationId xmlns:a16="http://schemas.microsoft.com/office/drawing/2014/main" id="{BF59DDE1-36DE-4ECE-AE76-F998ACF05A93}"/>
              </a:ext>
            </a:extLst>
          </p:cNvPr>
          <p:cNvSpPr>
            <a:spLocks noGrp="1"/>
          </p:cNvSpPr>
          <p:nvPr>
            <p:ph sz="quarter" idx="4"/>
          </p:nvPr>
        </p:nvSpPr>
        <p:spPr>
          <a:xfrm>
            <a:off x="5088384" y="2440683"/>
            <a:ext cx="4185618" cy="4120755"/>
          </a:xfrm>
        </p:spPr>
        <p:txBody>
          <a:bodyPr>
            <a:normAutofit fontScale="40000" lnSpcReduction="20000"/>
          </a:bodyPr>
          <a:lstStyle/>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The goal of our online marketing campaign is to increase the customer base.</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​Strategies to meet our objectives?​</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Moreover, we give to our customer feedback of satisfaction of website service and store.</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Through our Instagram page, we can reach an international audience in addition to our local Birmingham customers.</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Our objective is to increase profits and reach more customers.</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 Publicity, promotion, and advertising </a:t>
            </a:r>
            <a:r>
              <a:rPr lang="en-US" sz="3500" dirty="0">
                <a:solidFill>
                  <a:schemeClr val="tx1"/>
                </a:solidFill>
                <a:latin typeface="Arial" panose="020B0604020202020204" pitchFamily="34" charset="0"/>
              </a:rPr>
              <a:t>by app application by</a:t>
            </a:r>
            <a:r>
              <a:rPr lang="en-US" sz="3500" b="0" i="0" dirty="0">
                <a:solidFill>
                  <a:schemeClr val="tx1"/>
                </a:solidFill>
                <a:effectLst/>
                <a:latin typeface="Arial" panose="020B0604020202020204" pitchFamily="34" charset="0"/>
              </a:rPr>
              <a:t> concerning our customers. </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Using customer telephone numbers and email addresses from the questionnaires they filled out, we create our database and send out promotions and advertisements. </a:t>
            </a:r>
          </a:p>
          <a:p>
            <a:pPr marL="0" indent="0" algn="l" rtl="0" fontAlgn="base" latinLnBrk="0">
              <a:spcBef>
                <a:spcPts val="1000"/>
              </a:spcBef>
              <a:spcAft>
                <a:spcPts val="0"/>
              </a:spcAft>
            </a:pPr>
            <a:r>
              <a:rPr lang="en-US" sz="3500" b="0" i="0" dirty="0">
                <a:solidFill>
                  <a:schemeClr val="tx1"/>
                </a:solidFill>
                <a:effectLst/>
                <a:latin typeface="Arial" panose="020B0604020202020204" pitchFamily="34" charset="0"/>
              </a:rPr>
              <a:t>Once we have created our database, we communicate with our customers.</a:t>
            </a:r>
          </a:p>
          <a:p>
            <a:endParaRPr lang="en-GB" dirty="0"/>
          </a:p>
        </p:txBody>
      </p:sp>
      <p:sp>
        <p:nvSpPr>
          <p:cNvPr id="10" name="TextBox 9">
            <a:extLst>
              <a:ext uri="{FF2B5EF4-FFF2-40B4-BE49-F238E27FC236}">
                <a16:creationId xmlns:a16="http://schemas.microsoft.com/office/drawing/2014/main" id="{0711DDEE-FD8E-4E53-B21A-50E3B52315AB}"/>
              </a:ext>
            </a:extLst>
          </p:cNvPr>
          <p:cNvSpPr txBox="1"/>
          <p:nvPr/>
        </p:nvSpPr>
        <p:spPr>
          <a:xfrm>
            <a:off x="7947387" y="6376772"/>
            <a:ext cx="4244613" cy="369332"/>
          </a:xfrm>
          <a:prstGeom prst="rect">
            <a:avLst/>
          </a:prstGeom>
          <a:noFill/>
        </p:spPr>
        <p:txBody>
          <a:bodyPr wrap="square">
            <a:spAutoFit/>
          </a:bodyPr>
          <a:lstStyle/>
          <a:p>
            <a:r>
              <a:rPr lang="en-US" b="0" i="0" dirty="0">
                <a:solidFill>
                  <a:srgbClr val="000000"/>
                </a:solidFill>
                <a:effectLst/>
                <a:latin typeface="Arial" panose="020B0604020202020204" pitchFamily="34" charset="0"/>
              </a:rPr>
              <a:t>Source: Shane &amp; Venkataraman (2000). </a:t>
            </a:r>
            <a:endParaRPr lang="en-GB" dirty="0"/>
          </a:p>
        </p:txBody>
      </p:sp>
      <p:pic>
        <p:nvPicPr>
          <p:cNvPr id="11" name="Picture 10" descr="A cup of coffee&#10;&#10;Description automatically generated with medium confidence">
            <a:extLst>
              <a:ext uri="{FF2B5EF4-FFF2-40B4-BE49-F238E27FC236}">
                <a16:creationId xmlns:a16="http://schemas.microsoft.com/office/drawing/2014/main" id="{89C2E172-767D-42AE-AECB-222125CD515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0648" r="-5" b="14376"/>
          <a:stretch/>
        </p:blipFill>
        <p:spPr>
          <a:xfrm flipH="1">
            <a:off x="10135737" y="2690339"/>
            <a:ext cx="1839788" cy="93362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descr="A person holding a computer&#10;&#10;Description automatically generated with medium confidence">
            <a:extLst>
              <a:ext uri="{FF2B5EF4-FFF2-40B4-BE49-F238E27FC236}">
                <a16:creationId xmlns:a16="http://schemas.microsoft.com/office/drawing/2014/main" id="{2D28E03B-7C87-4800-B3B2-A4EC7E7D1B3E}"/>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804" r="23769" b="-1"/>
          <a:stretch/>
        </p:blipFill>
        <p:spPr>
          <a:xfrm>
            <a:off x="10003338" y="-4"/>
            <a:ext cx="2104587" cy="1821889"/>
          </a:xfrm>
          <a:prstGeom prst="rect">
            <a:avLst/>
          </a:prstGeom>
          <a:ln>
            <a:noFill/>
          </a:ln>
          <a:effectLst>
            <a:softEdge rad="112500"/>
          </a:effectLst>
        </p:spPr>
      </p:pic>
      <p:pic>
        <p:nvPicPr>
          <p:cNvPr id="13" name="Picture 12" descr="A picture containing light, night sky&#10;&#10;Description automatically generated">
            <a:extLst>
              <a:ext uri="{FF2B5EF4-FFF2-40B4-BE49-F238E27FC236}">
                <a16:creationId xmlns:a16="http://schemas.microsoft.com/office/drawing/2014/main" id="{9244B3B6-1CA7-4DF8-8A52-3F77FB178DE2}"/>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3" b="11189"/>
          <a:stretch/>
        </p:blipFill>
        <p:spPr>
          <a:xfrm>
            <a:off x="9946960" y="4795612"/>
            <a:ext cx="2245040" cy="1472645"/>
          </a:xfrm>
          <a:prstGeom prst="rect">
            <a:avLst/>
          </a:prstGeom>
          <a:ln>
            <a:noFill/>
          </a:ln>
          <a:effectLst>
            <a:softEdge rad="112500"/>
          </a:effectLst>
        </p:spPr>
      </p:pic>
    </p:spTree>
    <p:extLst>
      <p:ext uri="{BB962C8B-B14F-4D97-AF65-F5344CB8AC3E}">
        <p14:creationId xmlns:p14="http://schemas.microsoft.com/office/powerpoint/2010/main" val="1424044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FBFE4-9013-4D6B-9FF2-8C56C1349EEF}"/>
              </a:ext>
            </a:extLst>
          </p:cNvPr>
          <p:cNvSpPr>
            <a:spLocks noGrp="1"/>
          </p:cNvSpPr>
          <p:nvPr>
            <p:ph type="title"/>
          </p:nvPr>
        </p:nvSpPr>
        <p:spPr>
          <a:xfrm>
            <a:off x="234418" y="170367"/>
            <a:ext cx="8596668" cy="1320800"/>
          </a:xfrm>
        </p:spPr>
        <p:txBody>
          <a:bodyPr/>
          <a:lstStyle/>
          <a:p>
            <a:r>
              <a:rPr lang="en-GB" dirty="0"/>
              <a:t>Management Team</a:t>
            </a:r>
          </a:p>
        </p:txBody>
      </p:sp>
      <p:sp>
        <p:nvSpPr>
          <p:cNvPr id="4" name="Content Placeholder 3">
            <a:extLst>
              <a:ext uri="{FF2B5EF4-FFF2-40B4-BE49-F238E27FC236}">
                <a16:creationId xmlns:a16="http://schemas.microsoft.com/office/drawing/2014/main" id="{991D6769-9350-4C51-946C-E525619027D3}"/>
              </a:ext>
            </a:extLst>
          </p:cNvPr>
          <p:cNvSpPr>
            <a:spLocks noGrp="1"/>
          </p:cNvSpPr>
          <p:nvPr>
            <p:ph sz="half" idx="2"/>
          </p:nvPr>
        </p:nvSpPr>
        <p:spPr>
          <a:xfrm>
            <a:off x="258234" y="1830628"/>
            <a:ext cx="10990528" cy="3208049"/>
          </a:xfrm>
        </p:spPr>
        <p:txBody>
          <a:bodyPr>
            <a:normAutofit fontScale="92500" lnSpcReduction="10000"/>
          </a:bodyPr>
          <a:lstStyle/>
          <a:p>
            <a:pPr lvl="1" fontAlgn="base"/>
            <a:r>
              <a:rPr lang="en-GB" b="0" i="0" u="none" strike="noStrike" dirty="0">
                <a:solidFill>
                  <a:srgbClr val="90C226"/>
                </a:solidFill>
                <a:effectLst/>
                <a:latin typeface="Trebuchet MS" panose="020B0603020202020204" pitchFamily="34" charset="0"/>
              </a:rPr>
              <a:t>Masuma</a:t>
            </a:r>
            <a:r>
              <a:rPr lang="en-US" b="0" i="0" dirty="0">
                <a:solidFill>
                  <a:srgbClr val="000000"/>
                </a:solidFill>
                <a:effectLst/>
                <a:latin typeface="Trebuchet MS" panose="020B0603020202020204" pitchFamily="34" charset="0"/>
              </a:rPr>
              <a:t>​</a:t>
            </a:r>
            <a:endParaRPr lang="en-US" b="0" i="0" dirty="0">
              <a:solidFill>
                <a:srgbClr val="000000"/>
              </a:solidFill>
              <a:effectLst/>
              <a:latin typeface="Segoe UI" panose="020B0502040204020203" pitchFamily="34" charset="0"/>
            </a:endParaRPr>
          </a:p>
          <a:p>
            <a:pPr lvl="1" fontAlgn="base"/>
            <a:r>
              <a:rPr lang="en-GB" b="0" i="0" u="none" strike="noStrike" dirty="0">
                <a:solidFill>
                  <a:srgbClr val="90C226"/>
                </a:solidFill>
                <a:effectLst/>
                <a:latin typeface="Trebuchet MS" panose="020B0603020202020204" pitchFamily="34" charset="0"/>
              </a:rPr>
              <a:t>Andrea</a:t>
            </a:r>
            <a:r>
              <a:rPr lang="en-US" b="0" i="0" dirty="0">
                <a:solidFill>
                  <a:srgbClr val="000000"/>
                </a:solidFill>
                <a:effectLst/>
                <a:latin typeface="Trebuchet MS" panose="020B0603020202020204" pitchFamily="34" charset="0"/>
              </a:rPr>
              <a:t>​</a:t>
            </a:r>
            <a:endParaRPr lang="en-US" b="0" i="0" dirty="0">
              <a:solidFill>
                <a:srgbClr val="000000"/>
              </a:solidFill>
              <a:effectLst/>
              <a:latin typeface="Segoe UI" panose="020B0502040204020203" pitchFamily="34" charset="0"/>
            </a:endParaRPr>
          </a:p>
          <a:p>
            <a:pPr lvl="1" fontAlgn="base"/>
            <a:r>
              <a:rPr lang="en-GB" b="0" i="0" u="none" strike="noStrike" dirty="0">
                <a:solidFill>
                  <a:srgbClr val="90C226"/>
                </a:solidFill>
                <a:effectLst/>
                <a:latin typeface="Trebuchet MS" panose="020B0603020202020204" pitchFamily="34" charset="0"/>
              </a:rPr>
              <a:t>Ricardo</a:t>
            </a:r>
            <a:r>
              <a:rPr lang="en-US" b="0" i="0" dirty="0">
                <a:solidFill>
                  <a:srgbClr val="000000"/>
                </a:solidFill>
                <a:effectLst/>
                <a:latin typeface="Trebuchet MS" panose="020B0603020202020204" pitchFamily="34" charset="0"/>
              </a:rPr>
              <a:t>​</a:t>
            </a:r>
          </a:p>
          <a:p>
            <a:pPr marL="0" indent="0" algn="just" rtl="0" fontAlgn="base">
              <a:buNone/>
            </a:pPr>
            <a:r>
              <a:rPr lang="en-US" b="0" i="0" dirty="0">
                <a:solidFill>
                  <a:srgbClr val="000000"/>
                </a:solidFill>
                <a:effectLst/>
                <a:latin typeface="Trebuchet MS" panose="020B0603020202020204" pitchFamily="34" charset="0"/>
              </a:rPr>
              <a:t>Manages all aspects of the business, including :</a:t>
            </a:r>
          </a:p>
          <a:p>
            <a:pPr marL="0" indent="0" algn="just" rtl="0" fontAlgn="base">
              <a:buNone/>
            </a:pPr>
            <a:r>
              <a:rPr lang="en-US" dirty="0">
                <a:solidFill>
                  <a:schemeClr val="accent1"/>
                </a:solidFill>
                <a:latin typeface="Trebuchet MS" panose="020B0603020202020204" pitchFamily="34" charset="0"/>
              </a:rPr>
              <a:t>A</a:t>
            </a:r>
            <a:r>
              <a:rPr lang="en-US" b="0" i="0" dirty="0">
                <a:solidFill>
                  <a:schemeClr val="accent1"/>
                </a:solidFill>
                <a:effectLst/>
                <a:latin typeface="Trebuchet MS" panose="020B0603020202020204" pitchFamily="34" charset="0"/>
              </a:rPr>
              <a:t>dministration, human resources, and finances.</a:t>
            </a:r>
            <a:endParaRPr lang="en-US" sz="1800" b="0" i="0" dirty="0">
              <a:solidFill>
                <a:schemeClr val="accent1"/>
              </a:solidFill>
              <a:effectLst/>
              <a:latin typeface="Segoe UI" panose="020B0502040204020203" pitchFamily="34" charset="0"/>
            </a:endParaRPr>
          </a:p>
          <a:p>
            <a:pPr marL="347472" indent="-347472" algn="just" rtl="0" latinLnBrk="0">
              <a:spcBef>
                <a:spcPts val="1000"/>
              </a:spcBef>
              <a:spcAft>
                <a:spcPts val="0"/>
              </a:spcAft>
            </a:pPr>
            <a:r>
              <a:rPr lang="en-US" sz="1300" i="1" dirty="0">
                <a:solidFill>
                  <a:schemeClr val="tx1"/>
                </a:solidFill>
                <a:effectLst/>
                <a:latin typeface="Arial" panose="020B0604020202020204" pitchFamily="34" charset="0"/>
              </a:rPr>
              <a:t>Science of computing.</a:t>
            </a:r>
          </a:p>
          <a:p>
            <a:pPr marL="347472" indent="-347472" algn="just" rtl="0" latinLnBrk="0">
              <a:spcBef>
                <a:spcPts val="1000"/>
              </a:spcBef>
              <a:spcAft>
                <a:spcPts val="0"/>
              </a:spcAft>
            </a:pPr>
            <a:r>
              <a:rPr lang="en-US" sz="1300" i="1" dirty="0">
                <a:solidFill>
                  <a:schemeClr val="tx1"/>
                </a:solidFill>
                <a:effectLst/>
                <a:latin typeface="Arial" panose="020B0604020202020204" pitchFamily="34" charset="0"/>
              </a:rPr>
              <a:t>2 years of experience as a website manager.</a:t>
            </a:r>
          </a:p>
          <a:p>
            <a:pPr marL="347472" indent="-347472" algn="just" rtl="0" latinLnBrk="0">
              <a:spcBef>
                <a:spcPts val="1000"/>
              </a:spcBef>
              <a:spcAft>
                <a:spcPts val="0"/>
              </a:spcAft>
            </a:pPr>
            <a:r>
              <a:rPr lang="en-US" sz="1300" i="1" dirty="0">
                <a:solidFill>
                  <a:schemeClr val="tx1"/>
                </a:solidFill>
                <a:effectLst/>
                <a:latin typeface="Arial" panose="020B0604020202020204" pitchFamily="34" charset="0"/>
              </a:rPr>
              <a:t>Communication clear, It programming skills.</a:t>
            </a:r>
          </a:p>
          <a:p>
            <a:pPr marL="347472" indent="-347472" algn="just" rtl="0" latinLnBrk="0">
              <a:spcBef>
                <a:spcPts val="1000"/>
              </a:spcBef>
              <a:spcAft>
                <a:spcPts val="0"/>
              </a:spcAft>
            </a:pPr>
            <a:r>
              <a:rPr lang="en-US" sz="1300" i="1" dirty="0">
                <a:solidFill>
                  <a:schemeClr val="tx1"/>
                </a:solidFill>
                <a:latin typeface="Arial" panose="020B0604020202020204" pitchFamily="34" charset="0"/>
              </a:rPr>
              <a:t>R</a:t>
            </a:r>
            <a:r>
              <a:rPr lang="en-US" sz="1300" i="1" dirty="0">
                <a:solidFill>
                  <a:schemeClr val="tx1"/>
                </a:solidFill>
                <a:effectLst/>
                <a:latin typeface="Arial" panose="020B0604020202020204" pitchFamily="34" charset="0"/>
              </a:rPr>
              <a:t>esponsibility: Planning, implementing, managing, and monitoring  </a:t>
            </a:r>
            <a:r>
              <a:rPr lang="en-US" sz="1300" i="1" dirty="0">
                <a:solidFill>
                  <a:schemeClr val="tx1"/>
                </a:solidFill>
                <a:latin typeface="Arial" panose="020B0604020202020204" pitchFamily="34" charset="0"/>
              </a:rPr>
              <a:t>website and app </a:t>
            </a:r>
            <a:r>
              <a:rPr lang="en-US" sz="1300" i="1" dirty="0">
                <a:solidFill>
                  <a:schemeClr val="tx1"/>
                </a:solidFill>
                <a:effectLst/>
                <a:latin typeface="Arial" panose="020B0604020202020204" pitchFamily="34" charset="0"/>
              </a:rPr>
              <a:t>compliance with laws and regulations concerning web security and online compliance. </a:t>
            </a:r>
          </a:p>
          <a:p>
            <a:endParaRPr lang="en-GB" dirty="0"/>
          </a:p>
        </p:txBody>
      </p:sp>
      <p:sp>
        <p:nvSpPr>
          <p:cNvPr id="6" name="Content Placeholder 5">
            <a:extLst>
              <a:ext uri="{FF2B5EF4-FFF2-40B4-BE49-F238E27FC236}">
                <a16:creationId xmlns:a16="http://schemas.microsoft.com/office/drawing/2014/main" id="{7BEF6EAE-78D1-441A-83F1-C2E67185D2BF}"/>
              </a:ext>
            </a:extLst>
          </p:cNvPr>
          <p:cNvSpPr>
            <a:spLocks noGrp="1"/>
          </p:cNvSpPr>
          <p:nvPr>
            <p:ph sz="quarter" idx="4"/>
          </p:nvPr>
        </p:nvSpPr>
        <p:spPr>
          <a:xfrm>
            <a:off x="456532" y="5047416"/>
            <a:ext cx="7261790" cy="2034790"/>
          </a:xfrm>
        </p:spPr>
        <p:txBody>
          <a:bodyPr>
            <a:normAutofit fontScale="92500" lnSpcReduction="10000"/>
          </a:bodyPr>
          <a:lstStyle/>
          <a:p>
            <a:pPr marL="0" indent="0" algn="just" rtl="0" latinLnBrk="0">
              <a:spcBef>
                <a:spcPts val="1000"/>
              </a:spcBef>
              <a:spcAft>
                <a:spcPts val="0"/>
              </a:spcAft>
              <a:buNone/>
            </a:pPr>
            <a:r>
              <a:rPr lang="en-US" b="0" i="1" dirty="0">
                <a:solidFill>
                  <a:schemeClr val="tx1"/>
                </a:solidFill>
                <a:effectLst/>
                <a:latin typeface="Arial" panose="020B0604020202020204" pitchFamily="34" charset="0"/>
              </a:rPr>
              <a:t>Processor staff:  Tim </a:t>
            </a:r>
          </a:p>
          <a:p>
            <a:pPr marL="347472" indent="-347472" algn="just" rtl="0" latinLnBrk="0">
              <a:spcBef>
                <a:spcPts val="1000"/>
              </a:spcBef>
              <a:spcAft>
                <a:spcPts val="0"/>
              </a:spcAft>
            </a:pPr>
            <a:r>
              <a:rPr lang="en-US" sz="1300" b="0" i="1" dirty="0">
                <a:solidFill>
                  <a:schemeClr val="tx1"/>
                </a:solidFill>
                <a:effectLst/>
                <a:latin typeface="Arial" panose="020B0604020202020204" pitchFamily="34" charset="0"/>
              </a:rPr>
              <a:t>Has GCSE qualifications in English and mathematics.</a:t>
            </a:r>
          </a:p>
          <a:p>
            <a:pPr marL="347472" indent="-347472" algn="just" rtl="0" latinLnBrk="0">
              <a:spcBef>
                <a:spcPts val="1000"/>
              </a:spcBef>
              <a:spcAft>
                <a:spcPts val="0"/>
              </a:spcAft>
            </a:pPr>
            <a:r>
              <a:rPr lang="en-US" sz="1300" b="0" i="1" dirty="0">
                <a:solidFill>
                  <a:schemeClr val="tx1"/>
                </a:solidFill>
                <a:effectLst/>
                <a:latin typeface="Arial" panose="020B0604020202020204" pitchFamily="34" charset="0"/>
              </a:rPr>
              <a:t>Has experience in customer service.</a:t>
            </a:r>
          </a:p>
          <a:p>
            <a:pPr marL="347472" indent="-347472" algn="just" rtl="0" latinLnBrk="0">
              <a:spcBef>
                <a:spcPts val="1000"/>
              </a:spcBef>
              <a:spcAft>
                <a:spcPts val="0"/>
              </a:spcAft>
            </a:pPr>
            <a:r>
              <a:rPr lang="en-US" sz="1300" b="0" i="1" dirty="0">
                <a:solidFill>
                  <a:schemeClr val="tx1"/>
                </a:solidFill>
                <a:effectLst/>
                <a:latin typeface="Arial" panose="020B0604020202020204" pitchFamily="34" charset="0"/>
              </a:rPr>
              <a:t>Has skills such as teamwork, IT, communication and customer service.</a:t>
            </a:r>
          </a:p>
          <a:p>
            <a:pPr marL="347472" indent="-347472" algn="just" rtl="0" latinLnBrk="0">
              <a:spcBef>
                <a:spcPts val="1000"/>
              </a:spcBef>
              <a:spcAft>
                <a:spcPts val="0"/>
              </a:spcAft>
            </a:pPr>
            <a:r>
              <a:rPr lang="en-US" sz="1300" b="0" i="1" dirty="0">
                <a:solidFill>
                  <a:schemeClr val="tx1"/>
                </a:solidFill>
                <a:effectLst/>
                <a:latin typeface="Arial" panose="020B0604020202020204" pitchFamily="34" charset="0"/>
              </a:rPr>
              <a:t>Responsibilities include processing orders, billing customers, and posting orders.</a:t>
            </a:r>
          </a:p>
          <a:p>
            <a:pPr marL="0" indent="0">
              <a:buNone/>
            </a:pPr>
            <a:endParaRPr lang="en-GB" dirty="0"/>
          </a:p>
          <a:p>
            <a:endParaRPr lang="en-GB" dirty="0"/>
          </a:p>
        </p:txBody>
      </p:sp>
      <p:sp>
        <p:nvSpPr>
          <p:cNvPr id="8" name="Text Placeholder 7">
            <a:extLst>
              <a:ext uri="{FF2B5EF4-FFF2-40B4-BE49-F238E27FC236}">
                <a16:creationId xmlns:a16="http://schemas.microsoft.com/office/drawing/2014/main" id="{164989A4-E4A3-4CB0-809D-16B428B12291}"/>
              </a:ext>
            </a:extLst>
          </p:cNvPr>
          <p:cNvSpPr>
            <a:spLocks noGrp="1"/>
          </p:cNvSpPr>
          <p:nvPr>
            <p:ph type="body" idx="1"/>
          </p:nvPr>
        </p:nvSpPr>
        <p:spPr>
          <a:xfrm>
            <a:off x="258234" y="910944"/>
            <a:ext cx="4532097" cy="1453075"/>
          </a:xfrm>
        </p:spPr>
        <p:txBody>
          <a:bodyPr/>
          <a:lstStyle/>
          <a:p>
            <a:pPr algn="l" rtl="0" fontAlgn="base"/>
            <a:r>
              <a:rPr lang="en-GB" sz="2400" b="0" i="0" u="none" strike="noStrike" dirty="0">
                <a:solidFill>
                  <a:srgbClr val="000000"/>
                </a:solidFill>
                <a:effectLst/>
                <a:latin typeface="Trebuchet MS" panose="020B0603020202020204" pitchFamily="34" charset="0"/>
              </a:rPr>
              <a:t>Managing partners:</a:t>
            </a:r>
            <a:r>
              <a:rPr lang="en-US" sz="2400" b="0" i="0" dirty="0">
                <a:solidFill>
                  <a:srgbClr val="000000"/>
                </a:solidFill>
                <a:effectLst/>
                <a:latin typeface="Trebuchet MS" panose="020B0603020202020204" pitchFamily="34" charset="0"/>
              </a:rPr>
              <a:t>​</a:t>
            </a:r>
            <a:endParaRPr lang="en-US" sz="2400" b="0" i="0" dirty="0">
              <a:solidFill>
                <a:srgbClr val="000000"/>
              </a:solidFill>
              <a:effectLst/>
              <a:latin typeface="Segoe UI" panose="020B0502040204020203" pitchFamily="34" charset="0"/>
            </a:endParaRPr>
          </a:p>
          <a:p>
            <a:endParaRPr lang="en-GB" dirty="0"/>
          </a:p>
        </p:txBody>
      </p:sp>
      <p:sp>
        <p:nvSpPr>
          <p:cNvPr id="10" name="TextBox 9">
            <a:extLst>
              <a:ext uri="{FF2B5EF4-FFF2-40B4-BE49-F238E27FC236}">
                <a16:creationId xmlns:a16="http://schemas.microsoft.com/office/drawing/2014/main" id="{13BEB163-CC24-476D-8664-5690262C279B}"/>
              </a:ext>
            </a:extLst>
          </p:cNvPr>
          <p:cNvSpPr txBox="1"/>
          <p:nvPr/>
        </p:nvSpPr>
        <p:spPr>
          <a:xfrm>
            <a:off x="9571264" y="6411685"/>
            <a:ext cx="2620736" cy="369332"/>
          </a:xfrm>
          <a:prstGeom prst="rect">
            <a:avLst/>
          </a:prstGeom>
          <a:noFill/>
        </p:spPr>
        <p:txBody>
          <a:bodyPr wrap="square">
            <a:spAutoFit/>
          </a:bodyPr>
          <a:lstStyle/>
          <a:p>
            <a:r>
              <a:rPr lang="en-GB" dirty="0"/>
              <a:t>Source: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Burns, (2014)</a:t>
            </a:r>
            <a:r>
              <a:rPr lang="en-GB" dirty="0">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1" name="Picture 10" descr="A person holding a computer&#10;&#10;Description automatically generated with medium confidence">
            <a:extLst>
              <a:ext uri="{FF2B5EF4-FFF2-40B4-BE49-F238E27FC236}">
                <a16:creationId xmlns:a16="http://schemas.microsoft.com/office/drawing/2014/main" id="{026A8F44-9940-400D-9F3F-735EF35699D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10087413" y="0"/>
            <a:ext cx="2104587" cy="1821889"/>
          </a:xfrm>
          <a:prstGeom prst="rect">
            <a:avLst/>
          </a:prstGeom>
          <a:ln>
            <a:noFill/>
          </a:ln>
          <a:effectLst>
            <a:softEdge rad="112500"/>
          </a:effectLst>
        </p:spPr>
      </p:pic>
      <p:sp>
        <p:nvSpPr>
          <p:cNvPr id="13" name="TextBox 12">
            <a:extLst>
              <a:ext uri="{FF2B5EF4-FFF2-40B4-BE49-F238E27FC236}">
                <a16:creationId xmlns:a16="http://schemas.microsoft.com/office/drawing/2014/main" id="{37B37920-0FE8-491D-8721-CD239187FCA7}"/>
              </a:ext>
            </a:extLst>
          </p:cNvPr>
          <p:cNvSpPr txBox="1"/>
          <p:nvPr/>
        </p:nvSpPr>
        <p:spPr>
          <a:xfrm>
            <a:off x="10173388" y="1714956"/>
            <a:ext cx="2018612"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14" name="Picture 13" descr="This Photo by Bing tool online pictures.&#10;Person holding a puzzle piece">
            <a:extLst>
              <a:ext uri="{FF2B5EF4-FFF2-40B4-BE49-F238E27FC236}">
                <a16:creationId xmlns:a16="http://schemas.microsoft.com/office/drawing/2014/main" id="{5534DA82-2355-4667-9A2E-4D46010CE5DB}"/>
              </a:ext>
            </a:extLst>
          </p:cNvPr>
          <p:cNvPicPr>
            <a:picLocks noChangeAspect="1"/>
          </p:cNvPicPr>
          <p:nvPr/>
        </p:nvPicPr>
        <p:blipFill rotWithShape="1">
          <a:blip r:embed="rId5"/>
          <a:srcRect l="23514" r="23189" b="-1"/>
          <a:stretch/>
        </p:blipFill>
        <p:spPr>
          <a:xfrm>
            <a:off x="3149490" y="924123"/>
            <a:ext cx="2766524" cy="192021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670947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6557682-479E-4BC4-9582-1C2A634C2B59}"/>
              </a:ext>
            </a:extLst>
          </p:cNvPr>
          <p:cNvSpPr>
            <a:spLocks noGrp="1"/>
          </p:cNvSpPr>
          <p:nvPr>
            <p:ph type="title"/>
          </p:nvPr>
        </p:nvSpPr>
        <p:spPr>
          <a:xfrm>
            <a:off x="1233587" y="146649"/>
            <a:ext cx="7673801" cy="1087656"/>
          </a:xfrm>
        </p:spPr>
        <p:txBody>
          <a:bodyPr vert="horz" lIns="91440" tIns="45720" rIns="91440" bIns="45720" rtlCol="0" anchor="b">
            <a:normAutofit/>
          </a:bodyPr>
          <a:lstStyle/>
          <a:p>
            <a:pPr>
              <a:lnSpc>
                <a:spcPct val="90000"/>
              </a:lnSpc>
            </a:pPr>
            <a:r>
              <a:rPr lang="en-US" sz="3400" kern="1200" dirty="0">
                <a:solidFill>
                  <a:schemeClr val="accent1"/>
                </a:solidFill>
                <a:latin typeface="+mj-lt"/>
                <a:ea typeface="+mj-ea"/>
                <a:cs typeface="+mj-cs"/>
              </a:rPr>
              <a:t>Financial Plan</a:t>
            </a:r>
            <a:br>
              <a:rPr lang="en-US" sz="3400" kern="1200" dirty="0">
                <a:solidFill>
                  <a:schemeClr val="accent1"/>
                </a:solidFill>
                <a:latin typeface="+mj-lt"/>
                <a:ea typeface="+mj-ea"/>
                <a:cs typeface="+mj-cs"/>
              </a:rPr>
            </a:br>
            <a:endParaRPr lang="en-US" sz="3400" kern="1200" dirty="0">
              <a:solidFill>
                <a:schemeClr val="accent1"/>
              </a:solidFill>
              <a:latin typeface="+mj-lt"/>
              <a:ea typeface="+mj-ea"/>
              <a:cs typeface="+mj-cs"/>
            </a:endParaRPr>
          </a:p>
        </p:txBody>
      </p:sp>
      <p:pic>
        <p:nvPicPr>
          <p:cNvPr id="12" name="Picture 11">
            <a:extLst>
              <a:ext uri="{FF2B5EF4-FFF2-40B4-BE49-F238E27FC236}">
                <a16:creationId xmlns:a16="http://schemas.microsoft.com/office/drawing/2014/main" id="{049E7077-EB25-4136-85BC-AF6D8E6B9AC4}"/>
              </a:ext>
            </a:extLst>
          </p:cNvPr>
          <p:cNvPicPr>
            <a:picLocks noChangeAspect="1"/>
          </p:cNvPicPr>
          <p:nvPr/>
        </p:nvPicPr>
        <p:blipFill rotWithShape="1">
          <a:blip r:embed="rId3"/>
          <a:srcRect l="754" t="17379" r="30850" b="8143"/>
          <a:stretch/>
        </p:blipFill>
        <p:spPr>
          <a:xfrm>
            <a:off x="730657" y="967666"/>
            <a:ext cx="9220906" cy="5487707"/>
          </a:xfrm>
          <a:prstGeom prst="rect">
            <a:avLst/>
          </a:prstGeom>
        </p:spPr>
      </p:pic>
      <p:pic>
        <p:nvPicPr>
          <p:cNvPr id="40" name="Picture 39" descr="A person holding a computer&#10;&#10;Description automatically generated with medium confidence">
            <a:extLst>
              <a:ext uri="{FF2B5EF4-FFF2-40B4-BE49-F238E27FC236}">
                <a16:creationId xmlns:a16="http://schemas.microsoft.com/office/drawing/2014/main" id="{F1393677-E9BE-472E-8647-884302933D6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804" r="23769" b="-1"/>
          <a:stretch/>
        </p:blipFill>
        <p:spPr>
          <a:xfrm>
            <a:off x="9951563" y="100521"/>
            <a:ext cx="2104587" cy="1821889"/>
          </a:xfrm>
          <a:prstGeom prst="rect">
            <a:avLst/>
          </a:prstGeom>
          <a:ln>
            <a:noFill/>
          </a:ln>
          <a:effectLst>
            <a:softEdge rad="112500"/>
          </a:effectLst>
        </p:spPr>
      </p:pic>
      <p:sp>
        <p:nvSpPr>
          <p:cNvPr id="13" name="TextBox 12">
            <a:extLst>
              <a:ext uri="{FF2B5EF4-FFF2-40B4-BE49-F238E27FC236}">
                <a16:creationId xmlns:a16="http://schemas.microsoft.com/office/drawing/2014/main" id="{2BB00B61-8497-4686-8048-AE2D9D904C4B}"/>
              </a:ext>
            </a:extLst>
          </p:cNvPr>
          <p:cNvSpPr txBox="1"/>
          <p:nvPr/>
        </p:nvSpPr>
        <p:spPr>
          <a:xfrm>
            <a:off x="10165404" y="3132306"/>
            <a:ext cx="1720096" cy="646331"/>
          </a:xfrm>
          <a:prstGeom prst="rect">
            <a:avLst/>
          </a:prstGeom>
          <a:noFill/>
        </p:spPr>
        <p:txBody>
          <a:bodyPr wrap="square" rtlCol="0">
            <a:spAutoFit/>
          </a:bodyPr>
          <a:lstStyle/>
          <a:p>
            <a:r>
              <a:rPr lang="en-GB" sz="1800" dirty="0"/>
              <a:t>Cash Flow </a:t>
            </a:r>
            <a:r>
              <a:rPr lang="en-GB" dirty="0"/>
              <a:t>F</a:t>
            </a:r>
            <a:r>
              <a:rPr lang="en-GB" sz="1800" dirty="0"/>
              <a:t>orecast</a:t>
            </a:r>
          </a:p>
        </p:txBody>
      </p:sp>
      <p:sp>
        <p:nvSpPr>
          <p:cNvPr id="55" name="TextBox 54">
            <a:extLst>
              <a:ext uri="{FF2B5EF4-FFF2-40B4-BE49-F238E27FC236}">
                <a16:creationId xmlns:a16="http://schemas.microsoft.com/office/drawing/2014/main" id="{2A179A23-3F24-4EA9-B1B2-BEF06A6F99DC}"/>
              </a:ext>
            </a:extLst>
          </p:cNvPr>
          <p:cNvSpPr txBox="1"/>
          <p:nvPr/>
        </p:nvSpPr>
        <p:spPr>
          <a:xfrm>
            <a:off x="7071658" y="6505315"/>
            <a:ext cx="5036267" cy="369332"/>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Dyer, et al., (2009)</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Marker, (2020). </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6453FD9-D8AA-4AB6-83E0-7560999521AA}"/>
              </a:ext>
            </a:extLst>
          </p:cNvPr>
          <p:cNvSpPr txBox="1"/>
          <p:nvPr/>
        </p:nvSpPr>
        <p:spPr>
          <a:xfrm>
            <a:off x="10072385" y="1676883"/>
            <a:ext cx="1813115"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11617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C7BA-D2EB-45A1-8A7C-55D45AC3C209}"/>
              </a:ext>
            </a:extLst>
          </p:cNvPr>
          <p:cNvSpPr>
            <a:spLocks noGrp="1"/>
          </p:cNvSpPr>
          <p:nvPr>
            <p:ph type="title"/>
          </p:nvPr>
        </p:nvSpPr>
        <p:spPr>
          <a:xfrm>
            <a:off x="6090445" y="501085"/>
            <a:ext cx="3183556" cy="1320800"/>
          </a:xfrm>
        </p:spPr>
        <p:txBody>
          <a:bodyPr anchor="ctr">
            <a:normAutofit/>
          </a:bodyPr>
          <a:lstStyle/>
          <a:p>
            <a:r>
              <a:rPr lang="en-GB" dirty="0"/>
              <a:t>Profit and loss</a:t>
            </a:r>
          </a:p>
        </p:txBody>
      </p:sp>
      <p:sp>
        <p:nvSpPr>
          <p:cNvPr id="8" name="Content Placeholder 7">
            <a:extLst>
              <a:ext uri="{FF2B5EF4-FFF2-40B4-BE49-F238E27FC236}">
                <a16:creationId xmlns:a16="http://schemas.microsoft.com/office/drawing/2014/main" id="{166018AB-44CE-796A-80DC-F3BC3BCEB31B}"/>
              </a:ext>
            </a:extLst>
          </p:cNvPr>
          <p:cNvSpPr>
            <a:spLocks noGrp="1"/>
          </p:cNvSpPr>
          <p:nvPr>
            <p:ph idx="1"/>
          </p:nvPr>
        </p:nvSpPr>
        <p:spPr>
          <a:xfrm>
            <a:off x="6094410" y="2160589"/>
            <a:ext cx="3999501" cy="3059481"/>
          </a:xfrm>
        </p:spPr>
        <p:txBody>
          <a:bodyPr>
            <a:normAutofit/>
          </a:bodyPr>
          <a:lstStyle/>
          <a:p>
            <a:pPr algn="l" rtl="0" fontAlgn="base">
              <a:spcBef>
                <a:spcPts val="0"/>
              </a:spcBef>
              <a:spcAft>
                <a:spcPts val="0"/>
              </a:spcAft>
            </a:pPr>
            <a:r>
              <a:rPr lang="en-US" sz="1800" b="0" i="0" dirty="0">
                <a:solidFill>
                  <a:srgbClr val="000000"/>
                </a:solidFill>
                <a:effectLst/>
                <a:latin typeface="Arial" panose="020B0604020202020204" pitchFamily="34" charset="0"/>
              </a:rPr>
              <a:t>Starting costs: £33,905</a:t>
            </a: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a:p>
            <a:pPr algn="l" rtl="0" fontAlgn="base">
              <a:spcBef>
                <a:spcPts val="0"/>
              </a:spcBef>
              <a:spcAft>
                <a:spcPts val="0"/>
              </a:spcAft>
            </a:pPr>
            <a:r>
              <a:rPr lang="en-US" sz="1800" b="0" i="0" dirty="0">
                <a:solidFill>
                  <a:srgbClr val="000000"/>
                </a:solidFill>
                <a:effectLst/>
                <a:latin typeface="Arial" panose="020B0604020202020204" pitchFamily="34" charset="0"/>
              </a:rPr>
              <a:t>Income total: £125,238</a:t>
            </a: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a:p>
            <a:pPr algn="l" rtl="0" fontAlgn="base">
              <a:spcBef>
                <a:spcPts val="0"/>
              </a:spcBef>
              <a:spcAft>
                <a:spcPts val="0"/>
              </a:spcAft>
            </a:pPr>
            <a:r>
              <a:rPr lang="en-US" sz="1800" b="0" i="0" dirty="0">
                <a:solidFill>
                  <a:srgbClr val="000000"/>
                </a:solidFill>
                <a:effectLst/>
                <a:latin typeface="Arial" panose="020B0604020202020204" pitchFamily="34" charset="0"/>
              </a:rPr>
              <a:t>Total costs: £119,689</a:t>
            </a: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a:p>
            <a:pPr algn="l" rtl="0" fontAlgn="base">
              <a:spcBef>
                <a:spcPts val="0"/>
              </a:spcBef>
              <a:spcAft>
                <a:spcPts val="0"/>
              </a:spcAft>
            </a:pPr>
            <a:r>
              <a:rPr lang="en-US" sz="1800" b="0" i="0" dirty="0">
                <a:solidFill>
                  <a:srgbClr val="000000"/>
                </a:solidFill>
                <a:effectLst/>
                <a:latin typeface="Arial" panose="020B0604020202020204" pitchFamily="34" charset="0"/>
              </a:rPr>
              <a:t>Profit for the year: </a:t>
            </a:r>
            <a:r>
              <a:rPr lang="en-US" sz="1800" b="0" i="0" dirty="0">
                <a:solidFill>
                  <a:schemeClr val="accent2"/>
                </a:solidFill>
                <a:effectLst/>
                <a:latin typeface="Arial" panose="020B0604020202020204" pitchFamily="34" charset="0"/>
              </a:rPr>
              <a:t>£5,549</a:t>
            </a:r>
          </a:p>
          <a:p>
            <a:pPr marL="0" indent="0" algn="l" rtl="0" fontAlgn="base">
              <a:spcBef>
                <a:spcPts val="0"/>
              </a:spcBef>
              <a:spcAft>
                <a:spcPts val="0"/>
              </a:spcAft>
              <a:buNone/>
            </a:pPr>
            <a:endParaRPr lang="en-US" sz="1800" b="0" i="0" dirty="0">
              <a:solidFill>
                <a:schemeClr val="accent2"/>
              </a:solidFill>
              <a:effectLst/>
              <a:latin typeface="Arial" panose="020B0604020202020204" pitchFamily="34" charset="0"/>
            </a:endParaRPr>
          </a:p>
          <a:p>
            <a:pPr fontAlgn="base">
              <a:spcBef>
                <a:spcPts val="0"/>
              </a:spcBef>
            </a:pPr>
            <a:r>
              <a:rPr lang="en-US" i="0" dirty="0">
                <a:solidFill>
                  <a:schemeClr val="tx1"/>
                </a:solidFill>
              </a:rPr>
              <a:t>Break even point=£20.745</a:t>
            </a:r>
            <a:endParaRPr lang="en-GB" dirty="0">
              <a:solidFill>
                <a:schemeClr val="tx1"/>
              </a:solidFill>
            </a:endParaRPr>
          </a:p>
          <a:p>
            <a:pPr fontAlgn="base">
              <a:spcBef>
                <a:spcPts val="0"/>
              </a:spcBef>
            </a:pPr>
            <a:endParaRPr lang="en-GB" dirty="0"/>
          </a:p>
          <a:p>
            <a:pPr algn="l" rtl="0" fontAlgn="base">
              <a:spcBef>
                <a:spcPts val="0"/>
              </a:spcBef>
              <a:spcAft>
                <a:spcPts val="0"/>
              </a:spcAft>
            </a:pPr>
            <a:endParaRPr lang="en-US" sz="1800" b="0" i="0" dirty="0">
              <a:solidFill>
                <a:schemeClr val="accent2"/>
              </a:solidFill>
              <a:effectLst/>
              <a:latin typeface="Arial" panose="020B0604020202020204" pitchFamily="34" charset="0"/>
            </a:endParaRP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p:txBody>
      </p:sp>
      <p:pic>
        <p:nvPicPr>
          <p:cNvPr id="36" name="Picture 35" descr="A person holding a computer&#10;&#10;Description automatically generated with medium confidence">
            <a:extLst>
              <a:ext uri="{FF2B5EF4-FFF2-40B4-BE49-F238E27FC236}">
                <a16:creationId xmlns:a16="http://schemas.microsoft.com/office/drawing/2014/main" id="{55D771B6-5616-4F63-B515-014FEBC11E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9825785" y="107718"/>
            <a:ext cx="2104587" cy="1821889"/>
          </a:xfrm>
          <a:prstGeom prst="rect">
            <a:avLst/>
          </a:prstGeom>
          <a:ln>
            <a:noFill/>
          </a:ln>
          <a:effectLst>
            <a:softEdge rad="112500"/>
          </a:effectLst>
        </p:spPr>
      </p:pic>
      <p:sp>
        <p:nvSpPr>
          <p:cNvPr id="37" name="TextBox 36">
            <a:extLst>
              <a:ext uri="{FF2B5EF4-FFF2-40B4-BE49-F238E27FC236}">
                <a16:creationId xmlns:a16="http://schemas.microsoft.com/office/drawing/2014/main" id="{1B07AD5E-3C20-4656-B1FF-89EB789A6E50}"/>
              </a:ext>
            </a:extLst>
          </p:cNvPr>
          <p:cNvSpPr txBox="1"/>
          <p:nvPr/>
        </p:nvSpPr>
        <p:spPr>
          <a:xfrm>
            <a:off x="7682223" y="6354294"/>
            <a:ext cx="6105292" cy="369332"/>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Bosma, (2013</a:t>
            </a:r>
            <a:r>
              <a:rPr lang="en-GB" sz="1800" dirty="0">
                <a:effectLst/>
                <a:latin typeface="Arial" panose="020B0604020202020204" pitchFamily="34" charset="0"/>
                <a:ea typeface="Calibri" panose="020F0502020204030204" pitchFamily="34" charset="0"/>
                <a:cs typeface="Arial" panose="020B0604020202020204" pitchFamily="34" charset="0"/>
              </a:rPr>
              <a:t>)</a:t>
            </a:r>
            <a:r>
              <a:rPr lang="en-US"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Seebacher, (2016).</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B0FC200-E6D1-4E9F-94E8-3B7C2EA15918}"/>
              </a:ext>
            </a:extLst>
          </p:cNvPr>
          <p:cNvSpPr txBox="1"/>
          <p:nvPr/>
        </p:nvSpPr>
        <p:spPr>
          <a:xfrm>
            <a:off x="9938217" y="1714163"/>
            <a:ext cx="2234827"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99890ACA-3AEE-46D0-963F-6C3FB7B45D2D}"/>
              </a:ext>
            </a:extLst>
          </p:cNvPr>
          <p:cNvPicPr>
            <a:picLocks noChangeAspect="1"/>
          </p:cNvPicPr>
          <p:nvPr/>
        </p:nvPicPr>
        <p:blipFill rotWithShape="1">
          <a:blip r:embed="rId5"/>
          <a:srcRect l="33496" t="15663" r="37888" b="13010"/>
          <a:stretch/>
        </p:blipFill>
        <p:spPr>
          <a:xfrm>
            <a:off x="918248" y="501085"/>
            <a:ext cx="3999501" cy="5607442"/>
          </a:xfrm>
          <a:prstGeom prst="rect">
            <a:avLst/>
          </a:prstGeom>
        </p:spPr>
      </p:pic>
    </p:spTree>
    <p:extLst>
      <p:ext uri="{BB962C8B-B14F-4D97-AF65-F5344CB8AC3E}">
        <p14:creationId xmlns:p14="http://schemas.microsoft.com/office/powerpoint/2010/main" val="2993755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0B9B3-5171-4474-AEF0-CD6296470582}"/>
              </a:ext>
            </a:extLst>
          </p:cNvPr>
          <p:cNvSpPr>
            <a:spLocks noGrp="1"/>
          </p:cNvSpPr>
          <p:nvPr>
            <p:ph type="title"/>
          </p:nvPr>
        </p:nvSpPr>
        <p:spPr>
          <a:xfrm>
            <a:off x="675064" y="609600"/>
            <a:ext cx="5161531" cy="1320800"/>
          </a:xfrm>
        </p:spPr>
        <p:txBody>
          <a:bodyPr anchor="ctr">
            <a:normAutofit/>
          </a:bodyPr>
          <a:lstStyle/>
          <a:p>
            <a:r>
              <a:rPr lang="pt-PT" b="0" i="0" dirty="0">
                <a:effectLst/>
                <a:latin typeface="Trebuchet MS" panose="020B0603020202020204" pitchFamily="34" charset="0"/>
              </a:rPr>
              <a:t>The Break-Even Point</a:t>
            </a:r>
            <a:endParaRPr lang="en-GB" dirty="0"/>
          </a:p>
        </p:txBody>
      </p:sp>
      <p:pic>
        <p:nvPicPr>
          <p:cNvPr id="21" name="Picture 20" descr="A person holding a computer&#10;&#10;Description automatically generated with medium confidence">
            <a:extLst>
              <a:ext uri="{FF2B5EF4-FFF2-40B4-BE49-F238E27FC236}">
                <a16:creationId xmlns:a16="http://schemas.microsoft.com/office/drawing/2014/main" id="{9D7D2B96-F460-4A46-AA22-AE301288EED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8635317" y="165184"/>
            <a:ext cx="3005453" cy="2601747"/>
          </a:xfrm>
          <a:prstGeom prst="rect">
            <a:avLst/>
          </a:prstGeom>
          <a:ln>
            <a:noFill/>
          </a:ln>
          <a:effectLst>
            <a:outerShdw blurRad="292100" dist="139700" dir="2700000" algn="tl" rotWithShape="0">
              <a:srgbClr val="333333">
                <a:alpha val="65000"/>
              </a:srgbClr>
            </a:outerShdw>
          </a:effectLst>
        </p:spPr>
      </p:pic>
      <p:pic>
        <p:nvPicPr>
          <p:cNvPr id="7" name="Picture 6" descr="Chart&#10;&#10;Description automatically generated">
            <a:extLst>
              <a:ext uri="{FF2B5EF4-FFF2-40B4-BE49-F238E27FC236}">
                <a16:creationId xmlns:a16="http://schemas.microsoft.com/office/drawing/2014/main" id="{A52E6141-87BC-4A58-B9A3-2BBF125C312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85373" y="3007066"/>
            <a:ext cx="3905343" cy="2974042"/>
          </a:xfrm>
          <a:prstGeom prst="rect">
            <a:avLst/>
          </a:prstGeom>
        </p:spPr>
      </p:pic>
      <p:graphicFrame>
        <p:nvGraphicFramePr>
          <p:cNvPr id="6" name="Content Placeholder 2">
            <a:extLst>
              <a:ext uri="{FF2B5EF4-FFF2-40B4-BE49-F238E27FC236}">
                <a16:creationId xmlns:a16="http://schemas.microsoft.com/office/drawing/2014/main" id="{9F1B65B4-DBE0-D23F-2429-24A81FDB2052}"/>
              </a:ext>
            </a:extLst>
          </p:cNvPr>
          <p:cNvGraphicFramePr>
            <a:graphicFrameLocks noGrp="1"/>
          </p:cNvGraphicFramePr>
          <p:nvPr>
            <p:ph idx="1"/>
            <p:extLst>
              <p:ext uri="{D42A27DB-BD31-4B8C-83A1-F6EECF244321}">
                <p14:modId xmlns:p14="http://schemas.microsoft.com/office/powerpoint/2010/main" val="2318121022"/>
              </p:ext>
            </p:extLst>
          </p:nvPr>
        </p:nvGraphicFramePr>
        <p:xfrm>
          <a:off x="420217" y="2160589"/>
          <a:ext cx="7454962" cy="40878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4376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369BF8-4C0F-4951-A327-78595F2AC8F2}"/>
              </a:ext>
            </a:extLst>
          </p:cNvPr>
          <p:cNvSpPr>
            <a:spLocks noGrp="1"/>
          </p:cNvSpPr>
          <p:nvPr>
            <p:ph type="title"/>
          </p:nvPr>
        </p:nvSpPr>
        <p:spPr>
          <a:xfrm>
            <a:off x="677334" y="609600"/>
            <a:ext cx="3843375" cy="5175624"/>
          </a:xfrm>
        </p:spPr>
        <p:txBody>
          <a:bodyPr anchor="ctr">
            <a:normAutofit/>
          </a:bodyPr>
          <a:lstStyle/>
          <a:p>
            <a:r>
              <a:rPr kumimoji="0" lang="pt-PT" altLang="pt-PT" b="0" i="0" u="none" strike="noStrike" cap="none" normalizeH="0" baseline="0" dirty="0">
                <a:ln>
                  <a:noFill/>
                </a:ln>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References</a:t>
            </a:r>
            <a:br>
              <a:rPr kumimoji="0" lang="en-US" altLang="pt-PT" b="0" i="0" u="none" strike="noStrike" cap="none" normalizeH="0" baseline="0" dirty="0">
                <a:ln>
                  <a:noFill/>
                </a:ln>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br>
            <a:endParaRPr lang="en-GB" dirty="0">
              <a:solidFill>
                <a:schemeClr val="tx1">
                  <a:lumMod val="85000"/>
                  <a:lumOff val="15000"/>
                </a:schemeClr>
              </a:solidFill>
            </a:endParaRP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1">
            <a:extLst>
              <a:ext uri="{FF2B5EF4-FFF2-40B4-BE49-F238E27FC236}">
                <a16:creationId xmlns:a16="http://schemas.microsoft.com/office/drawing/2014/main" id="{0B8AC850-28FA-4BCE-8EC5-BC44EA079E2C}"/>
              </a:ext>
            </a:extLst>
          </p:cNvPr>
          <p:cNvSpPr>
            <a:spLocks noGrp="1" noChangeArrowheads="1"/>
          </p:cNvSpPr>
          <p:nvPr>
            <p:ph idx="1"/>
          </p:nvPr>
        </p:nvSpPr>
        <p:spPr bwMode="auto">
          <a:xfrm>
            <a:off x="3953375" y="346297"/>
            <a:ext cx="8067639" cy="65201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76176" rIns="91440" bIns="76176"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pt-PT"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Avlonitis, G. J. &amp; Papastathopoulou, P., 2006. </a:t>
            </a:r>
            <a:r>
              <a:rPr kumimoji="0" lang="en-GB"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Product and Services Management. </a:t>
            </a:r>
            <a:r>
              <a:rPr kumimoji="0" lang="en-GB"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DOI: 10.4135/9781446212387 ed. London: SAGE Publications.</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Bosma, N. S. W. M. G. J. E. A. A. M.-. t. a. S. S., 2013. Global Entrepreneurship Monitor.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Scientific Research Publishing,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9(2).</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Burns, P., 2014.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New venture creation: a framework for entrepreneurial start-ups.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 ed. Basingstoke: Palgrave Macmillan.</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Drucker, P., 1985.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Innovation and Entrepreneurship.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 ed. London: Heinemann: Catalogue.</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Dyer, J. H., Gregersen, H. B. &amp; Christensen, C. M., 2009. The innovator's DNA.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Harvard Business Review,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12(4), pp. 60-7, 128.</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Fryer, B., 2009.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do your innovators think?.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https://hbr.org/2009/09/how-do-innovators-think)</a:t>
            </a:r>
            <a:b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11 09 2020].</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Liddle, J. &amp; McElwee, G., 2019. Theoretical Perspectives on Public Entrepreneurship.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Entrepreneurship Behaviour &amp; Research,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25(6), pp. 1308-1320.</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Luc, B. &amp; Taïeb, H., 2007. The Changing Nature of Public Entrepreneurship.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Public Administration Review,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67(3), pp. 488-503.</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Mariotti, S. &amp; Glackin, C., 2016. Entrepreneurship : Starting and Operating a Small Business.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Pearson,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Global Edition(4th Edition).</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Marker, A., 2020.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Free Cash Flow Forecast Templates.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https://www.smartsheet.com/content/cash-flow-forecast-templates</a:t>
            </a:r>
            <a:b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24 June 2020].</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Noman, A. H. M., Gee, C. S., Isa, C. R. &amp; Hernandez Montoya, A. R., 2017. Does competition improve financial stability of the banking sector in ASEAN countries? An empirical analysis.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Public Library of Science Plos one,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12(5).</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Rosa, M. S. C., Almeida, M. R. d. &amp; González, M. O. A., 2019. Business games and creativity.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Editor Cubo,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17(1), pp. 31-32.</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Seebacher, W., 2016.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Management Accounting. Part 2 – Profit Plan, Finance Plan, Budgeted Balance Sheet,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 epubli.</a:t>
            </a:r>
            <a:endParaRPr kumimoji="0" lang="pt-PT" altLang="pt-PT"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Shane, S. &amp; Venkataraman, S., 2000. The promise of entrepreneurship as a field of research.. </a:t>
            </a:r>
            <a:r>
              <a:rPr kumimoji="0" lang="en-US" altLang="pt-PT"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Academy of Management Review, </a:t>
            </a:r>
            <a:r>
              <a:rPr kumimoji="0" lang="en-US" altLang="pt-PT"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25(1), pp. 217-226</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pt-PT" altLang="pt-PT" sz="900" b="0" i="0" u="none" strike="noStrike" cap="none" normalizeH="0" baseline="0" dirty="0">
              <a:ln>
                <a:noFill/>
              </a:ln>
              <a:solidFill>
                <a:srgbClr val="FFFFFF"/>
              </a:solidFill>
              <a:effectLst/>
              <a:latin typeface="Arial" panose="020B0604020202020204" pitchFamily="34" charset="0"/>
            </a:endParaRPr>
          </a:p>
        </p:txBody>
      </p:sp>
      <p:pic>
        <p:nvPicPr>
          <p:cNvPr id="19" name="Picture 18" descr="A person holding a computer&#10;&#10;Description automatically generated with medium confidence">
            <a:extLst>
              <a:ext uri="{FF2B5EF4-FFF2-40B4-BE49-F238E27FC236}">
                <a16:creationId xmlns:a16="http://schemas.microsoft.com/office/drawing/2014/main" id="{0867C5A9-0BE1-4D49-BAFB-BC26D66AB07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423219" y="346297"/>
            <a:ext cx="2693381" cy="2331593"/>
          </a:xfrm>
          <a:prstGeom prst="rect">
            <a:avLst/>
          </a:prstGeom>
          <a:ln>
            <a:noFill/>
          </a:ln>
          <a:effectLst>
            <a:softEdge rad="112500"/>
          </a:effectLst>
        </p:spPr>
      </p:pic>
      <p:pic>
        <p:nvPicPr>
          <p:cNvPr id="21" name="Picture 20" descr="Files in folders">
            <a:extLst>
              <a:ext uri="{FF2B5EF4-FFF2-40B4-BE49-F238E27FC236}">
                <a16:creationId xmlns:a16="http://schemas.microsoft.com/office/drawing/2014/main" id="{55A4982B-105C-414A-8220-D4198315EA91}"/>
              </a:ext>
            </a:extLst>
          </p:cNvPr>
          <p:cNvPicPr>
            <a:picLocks noChangeAspect="1"/>
          </p:cNvPicPr>
          <p:nvPr/>
        </p:nvPicPr>
        <p:blipFill rotWithShape="1">
          <a:blip r:embed="rId5"/>
          <a:srcRect l="3132" r="1834" b="2"/>
          <a:stretch/>
        </p:blipFill>
        <p:spPr>
          <a:xfrm>
            <a:off x="397037" y="4056434"/>
            <a:ext cx="2591722" cy="1820336"/>
          </a:xfrm>
          <a:prstGeom prst="rect">
            <a:avLst/>
          </a:prstGeom>
          <a:ln>
            <a:noFill/>
          </a:ln>
          <a:effectLst>
            <a:softEdge rad="112500"/>
          </a:effectLst>
        </p:spPr>
      </p:pic>
      <p:sp>
        <p:nvSpPr>
          <p:cNvPr id="23" name="TextBox 22">
            <a:extLst>
              <a:ext uri="{FF2B5EF4-FFF2-40B4-BE49-F238E27FC236}">
                <a16:creationId xmlns:a16="http://schemas.microsoft.com/office/drawing/2014/main" id="{1C1FDF54-4178-469C-9555-F6444215AA4F}"/>
              </a:ext>
            </a:extLst>
          </p:cNvPr>
          <p:cNvSpPr txBox="1"/>
          <p:nvPr/>
        </p:nvSpPr>
        <p:spPr>
          <a:xfrm>
            <a:off x="256129" y="6510183"/>
            <a:ext cx="6101080"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5990051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9" name="Group 58">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60" name="Straight Connector 59">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0" name="Rectangle 69">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omputer&#10;&#10;Description automatically generated with medium confidence">
            <a:extLst>
              <a:ext uri="{FF2B5EF4-FFF2-40B4-BE49-F238E27FC236}">
                <a16:creationId xmlns:a16="http://schemas.microsoft.com/office/drawing/2014/main" id="{121A30CE-581F-42C4-946C-04C6C525497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325" r="32291" b="-1"/>
          <a:stretch/>
        </p:blipFill>
        <p:spPr>
          <a:xfrm>
            <a:off x="1088237" y="761905"/>
            <a:ext cx="2530989" cy="321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cup of coffee&#10;&#10;Description automatically generated with medium confidence">
            <a:extLst>
              <a:ext uri="{FF2B5EF4-FFF2-40B4-BE49-F238E27FC236}">
                <a16:creationId xmlns:a16="http://schemas.microsoft.com/office/drawing/2014/main" id="{FF0DD1FF-7EFC-4F3E-937C-7F33FDCA0AA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0648" r="-5" b="14376"/>
          <a:stretch/>
        </p:blipFill>
        <p:spPr>
          <a:xfrm>
            <a:off x="4390490" y="1518314"/>
            <a:ext cx="3411020" cy="170451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 name="Picture 9" descr="A picture containing light, night sky&#10;&#10;Description automatically generated">
            <a:extLst>
              <a:ext uri="{FF2B5EF4-FFF2-40B4-BE49-F238E27FC236}">
                <a16:creationId xmlns:a16="http://schemas.microsoft.com/office/drawing/2014/main" id="{DA2A8015-8101-4068-A5E7-DFE10896B4A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3" b="11189"/>
          <a:stretch/>
        </p:blipFill>
        <p:spPr>
          <a:xfrm>
            <a:off x="8128001" y="1517402"/>
            <a:ext cx="3415776" cy="17063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Content Placeholder 2">
            <a:extLst>
              <a:ext uri="{FF2B5EF4-FFF2-40B4-BE49-F238E27FC236}">
                <a16:creationId xmlns:a16="http://schemas.microsoft.com/office/drawing/2014/main" id="{8F8DCA22-C738-49DF-A13E-5ED0659F5E67}"/>
              </a:ext>
            </a:extLst>
          </p:cNvPr>
          <p:cNvSpPr>
            <a:spLocks noGrp="1"/>
          </p:cNvSpPr>
          <p:nvPr>
            <p:ph idx="1"/>
          </p:nvPr>
        </p:nvSpPr>
        <p:spPr>
          <a:xfrm>
            <a:off x="5268685" y="4814595"/>
            <a:ext cx="4531807" cy="1563899"/>
          </a:xfrm>
        </p:spPr>
        <p:txBody>
          <a:bodyPr anchor="ctr">
            <a:normAutofit/>
          </a:bodyPr>
          <a:lstStyle/>
          <a:p>
            <a:r>
              <a:rPr lang="en-GB">
                <a:solidFill>
                  <a:srgbClr val="FFFFFF"/>
                </a:solidFill>
              </a:rPr>
              <a:t>THANKS FOR WATCHING OUR BUSINESS</a:t>
            </a:r>
          </a:p>
          <a:p>
            <a:pPr marL="0" indent="0">
              <a:buNone/>
            </a:pPr>
            <a:r>
              <a:rPr lang="en-GB">
                <a:solidFill>
                  <a:srgbClr val="FFFFFF"/>
                </a:solidFill>
              </a:rPr>
              <a:t>ENJOYING US!</a:t>
            </a:r>
          </a:p>
          <a:p>
            <a:pPr marL="0" indent="0">
              <a:buNone/>
            </a:pPr>
            <a:r>
              <a:rPr lang="en-GB">
                <a:solidFill>
                  <a:srgbClr val="FFFFFF"/>
                </a:solidFill>
              </a:rPr>
              <a:t>SEE YOU SOON</a:t>
            </a:r>
          </a:p>
        </p:txBody>
      </p:sp>
      <p:sp>
        <p:nvSpPr>
          <p:cNvPr id="2" name="Title 1">
            <a:extLst>
              <a:ext uri="{FF2B5EF4-FFF2-40B4-BE49-F238E27FC236}">
                <a16:creationId xmlns:a16="http://schemas.microsoft.com/office/drawing/2014/main" id="{35B08EF3-9D17-44B0-AD7C-F91F09629505}"/>
              </a:ext>
            </a:extLst>
          </p:cNvPr>
          <p:cNvSpPr>
            <a:spLocks noGrp="1"/>
          </p:cNvSpPr>
          <p:nvPr>
            <p:ph type="title"/>
          </p:nvPr>
        </p:nvSpPr>
        <p:spPr>
          <a:xfrm>
            <a:off x="677334" y="4811501"/>
            <a:ext cx="4441743" cy="1563899"/>
          </a:xfrm>
        </p:spPr>
        <p:txBody>
          <a:bodyPr anchor="ctr">
            <a:normAutofit/>
          </a:bodyPr>
          <a:lstStyle/>
          <a:p>
            <a:r>
              <a:rPr lang="en-GB"/>
              <a:t>THE END</a:t>
            </a:r>
            <a:br>
              <a:rPr lang="en-GB"/>
            </a:br>
            <a:endParaRPr lang="en-GB"/>
          </a:p>
        </p:txBody>
      </p:sp>
      <p:sp>
        <p:nvSpPr>
          <p:cNvPr id="20" name="TextBox 19">
            <a:extLst>
              <a:ext uri="{FF2B5EF4-FFF2-40B4-BE49-F238E27FC236}">
                <a16:creationId xmlns:a16="http://schemas.microsoft.com/office/drawing/2014/main" id="{9B8F04E9-F037-404A-B073-A3F28E3988F1}"/>
              </a:ext>
            </a:extLst>
          </p:cNvPr>
          <p:cNvSpPr txBox="1"/>
          <p:nvPr/>
        </p:nvSpPr>
        <p:spPr>
          <a:xfrm>
            <a:off x="1330982" y="3763794"/>
            <a:ext cx="2045501"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81945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8" ma:contentTypeDescription="Create a new document." ma:contentTypeScope="" ma:versionID="af44052c3672a1cf643b97f0f9f00787">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8ead6c9deecd31048bc8f7906a20a5e1"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644BCA-4656-4B33-B4BC-B86CE1EAABEC}">
  <ds:schemaRefs>
    <ds:schemaRef ds:uri="0340dd18-0450-4afb-b5d1-97b484958e7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5861d064-84cb-4d90-8285-3b98c6fe9678"/>
    <ds:schemaRef ds:uri="http://www.w3.org/XML/1998/namespace"/>
  </ds:schemaRefs>
</ds:datastoreItem>
</file>

<file path=customXml/itemProps2.xml><?xml version="1.0" encoding="utf-8"?>
<ds:datastoreItem xmlns:ds="http://schemas.openxmlformats.org/officeDocument/2006/customXml" ds:itemID="{F45AB97D-1AC8-4424-8E34-E5FB227DE0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7228C9-7ADF-4F97-84E2-55AA3409A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6359</TotalTime>
  <Words>3867</Words>
  <Application>Microsoft Office PowerPoint</Application>
  <PresentationFormat>Widescreen</PresentationFormat>
  <Paragraphs>434</Paragraphs>
  <Slides>21</Slides>
  <Notes>19</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21</vt:i4>
      </vt:variant>
    </vt:vector>
  </HeadingPairs>
  <TitlesOfParts>
    <vt:vector size="38" baseType="lpstr">
      <vt:lpstr>Arial</vt:lpstr>
      <vt:lpstr>Asap</vt:lpstr>
      <vt:lpstr>Cabin-semi-bold</vt:lpstr>
      <vt:lpstr>Cabin-semi-bold, sans-serif</vt:lpstr>
      <vt:lpstr>Calibri</vt:lpstr>
      <vt:lpstr>inherit</vt:lpstr>
      <vt:lpstr>inherit, serif</vt:lpstr>
      <vt:lpstr>Open Sans</vt:lpstr>
      <vt:lpstr>proxima-soft</vt:lpstr>
      <vt:lpstr>Raleway</vt:lpstr>
      <vt:lpstr>ReithSans</vt:lpstr>
      <vt:lpstr>Roboto</vt:lpstr>
      <vt:lpstr>Segoe UI</vt:lpstr>
      <vt:lpstr>Trebuchet MS</vt:lpstr>
      <vt:lpstr>Wingdings</vt:lpstr>
      <vt:lpstr>Wingdings 3</vt:lpstr>
      <vt:lpstr>Facet</vt:lpstr>
      <vt:lpstr>VIRTUAL ESCAPE CAFÉ By MRA</vt:lpstr>
      <vt:lpstr>Executive Summary  </vt:lpstr>
      <vt:lpstr>Table of contents  </vt:lpstr>
      <vt:lpstr>Business Overview </vt:lpstr>
      <vt:lpstr>Social Enterprise</vt:lpstr>
      <vt:lpstr>Vision and Mission Statements</vt:lpstr>
      <vt:lpstr>Product and Services</vt:lpstr>
      <vt:lpstr>Market Audit: Competitors Analysis </vt:lpstr>
      <vt:lpstr>SWOT Analysis</vt:lpstr>
      <vt:lpstr>PESTLE Analysis</vt:lpstr>
      <vt:lpstr>Target Market </vt:lpstr>
      <vt:lpstr>Formal Survey   </vt:lpstr>
      <vt:lpstr>Survey Audit</vt:lpstr>
      <vt:lpstr>Promotional Vouchers</vt:lpstr>
      <vt:lpstr>Marketing Plan </vt:lpstr>
      <vt:lpstr>Management Team</vt:lpstr>
      <vt:lpstr>Financial Plan </vt:lpstr>
      <vt:lpstr>Profit and loss</vt:lpstr>
      <vt:lpstr>The Break-Even Point</vt:lpstr>
      <vt:lpstr>References </vt:lpstr>
      <vt:lpstr>THE END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VIRTUAL ESCAPE CAFÉ by MRA</dc:title>
  <dc:creator>Ricardo José</dc:creator>
  <cp:lastModifiedBy>Ricardo</cp:lastModifiedBy>
  <cp:revision>91</cp:revision>
  <dcterms:created xsi:type="dcterms:W3CDTF">2022-02-17T01:28:21Z</dcterms:created>
  <dcterms:modified xsi:type="dcterms:W3CDTF">2022-03-21T13:14:23Z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