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5"/>
  </p:notesMasterIdLst>
  <p:handoutMasterIdLst>
    <p:handoutMasterId r:id="rId36"/>
  </p:handoutMasterIdLst>
  <p:sldIdLst>
    <p:sldId id="256" r:id="rId4"/>
    <p:sldId id="257" r:id="rId5"/>
    <p:sldId id="267" r:id="rId6"/>
    <p:sldId id="311" r:id="rId7"/>
    <p:sldId id="273" r:id="rId8"/>
    <p:sldId id="274" r:id="rId9"/>
    <p:sldId id="299" r:id="rId10"/>
    <p:sldId id="279" r:id="rId11"/>
    <p:sldId id="301" r:id="rId12"/>
    <p:sldId id="312" r:id="rId13"/>
    <p:sldId id="313" r:id="rId14"/>
    <p:sldId id="284" r:id="rId15"/>
    <p:sldId id="285" r:id="rId16"/>
    <p:sldId id="332" r:id="rId17"/>
    <p:sldId id="314" r:id="rId18"/>
    <p:sldId id="333" r:id="rId19"/>
    <p:sldId id="282" r:id="rId20"/>
    <p:sldId id="322" r:id="rId21"/>
    <p:sldId id="296" r:id="rId22"/>
    <p:sldId id="290" r:id="rId23"/>
    <p:sldId id="288" r:id="rId24"/>
    <p:sldId id="331" r:id="rId25"/>
    <p:sldId id="323" r:id="rId26"/>
    <p:sldId id="289" r:id="rId27"/>
    <p:sldId id="291" r:id="rId28"/>
    <p:sldId id="278" r:id="rId29"/>
    <p:sldId id="276" r:id="rId30"/>
    <p:sldId id="293" r:id="rId31"/>
    <p:sldId id="292" r:id="rId32"/>
    <p:sldId id="324" r:id="rId33"/>
    <p:sldId id="325" r:id="rId34"/>
  </p:sldIdLst>
  <p:sldSz cx="9144000" cy="6858000" type="screen4x3"/>
  <p:notesSz cx="6797675" cy="9926638"/>
  <p:custShowLst>
    <p:custShow name="Lecture Presentation" id="0">
      <p:sldLst>
        <p:sld r:id="rId4"/>
        <p:sld r:id="rId5"/>
        <p:sld r:id="rId6"/>
        <p:sld r:id="rId7"/>
        <p:sld r:id="rId8"/>
        <p:sld r:id="rId33"/>
        <p:sld r:id="rId34"/>
        <p:sld r:id="rId9"/>
        <p:sld r:id="rId10"/>
        <p:sld r:id="rId11"/>
        <p:sld r:id="rId12"/>
        <p:sld r:id="rId13"/>
        <p:sld r:id="rId14"/>
        <p:sld r:id="rId18"/>
        <p:sld r:id="rId20"/>
        <p:sld r:id="rId21"/>
        <p:sld r:id="rId22"/>
        <p:sld r:id="rId23"/>
        <p:sld r:id="rId24"/>
        <p:sld r:id="rId26"/>
        <p:sld r:id="rId27"/>
        <p:sld r:id="rId28"/>
        <p:sld r:id="rId31"/>
        <p:sld r:id="rId32"/>
      </p:sldLst>
    </p:custShow>
  </p:custShow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3179" autoAdjust="0"/>
  </p:normalViewPr>
  <p:slideViewPr>
    <p:cSldViewPr>
      <p:cViewPr varScale="1">
        <p:scale>
          <a:sx n="88" d="100"/>
          <a:sy n="88" d="100"/>
        </p:scale>
        <p:origin x="1332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viewProps" Target="viewProps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commentAuthors" Target="commentAuthors.xml"/><Relationship Id="rId40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1A9EC5B-3783-4C02-BC69-5C5B8EC577D9}" type="doc">
      <dgm:prSet loTypeId="urn:microsoft.com/office/officeart/2005/8/layout/h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73A2D5AA-A285-47E2-BF51-9E2B1B364774}">
      <dgm:prSet phldrT="[Text]"/>
      <dgm:spPr/>
      <dgm:t>
        <a:bodyPr/>
        <a:lstStyle/>
        <a:p>
          <a:r>
            <a:rPr lang="en-GB" dirty="0"/>
            <a:t>Content</a:t>
          </a:r>
        </a:p>
      </dgm:t>
    </dgm:pt>
    <dgm:pt modelId="{0A07872C-D7EB-49B1-80D0-AA1C6488659A}" type="parTrans" cxnId="{363DCF20-4045-4FA4-8185-1CC22E616DD6}">
      <dgm:prSet/>
      <dgm:spPr/>
      <dgm:t>
        <a:bodyPr/>
        <a:lstStyle/>
        <a:p>
          <a:endParaRPr lang="en-GB"/>
        </a:p>
      </dgm:t>
    </dgm:pt>
    <dgm:pt modelId="{708EE1F6-C256-4674-8FDE-ED6743AB8E64}" type="sibTrans" cxnId="{363DCF20-4045-4FA4-8185-1CC22E616DD6}">
      <dgm:prSet/>
      <dgm:spPr/>
      <dgm:t>
        <a:bodyPr/>
        <a:lstStyle/>
        <a:p>
          <a:endParaRPr lang="en-GB"/>
        </a:p>
      </dgm:t>
    </dgm:pt>
    <dgm:pt modelId="{731AD390-7C70-48A3-B964-383E4CF299D2}">
      <dgm:prSet phldrT="[Text]"/>
      <dgm:spPr/>
      <dgm:t>
        <a:bodyPr/>
        <a:lstStyle/>
        <a:p>
          <a:r>
            <a:rPr lang="en-GB" dirty="0"/>
            <a:t>Purpose</a:t>
          </a:r>
        </a:p>
      </dgm:t>
    </dgm:pt>
    <dgm:pt modelId="{ED4E5AC7-8DFF-47F1-A0DC-D900AEA9C189}" type="parTrans" cxnId="{D779E949-BB55-450E-B057-F4D1224BA4C1}">
      <dgm:prSet/>
      <dgm:spPr/>
      <dgm:t>
        <a:bodyPr/>
        <a:lstStyle/>
        <a:p>
          <a:endParaRPr lang="en-GB"/>
        </a:p>
      </dgm:t>
    </dgm:pt>
    <dgm:pt modelId="{8007ED00-755F-4CE8-A90F-EAB5DEB69542}" type="sibTrans" cxnId="{D779E949-BB55-450E-B057-F4D1224BA4C1}">
      <dgm:prSet/>
      <dgm:spPr/>
      <dgm:t>
        <a:bodyPr/>
        <a:lstStyle/>
        <a:p>
          <a:endParaRPr lang="en-GB"/>
        </a:p>
      </dgm:t>
    </dgm:pt>
    <dgm:pt modelId="{467FA3FF-5ABB-4921-90B1-1A89BCA462BB}">
      <dgm:prSet phldrT="[Text]"/>
      <dgm:spPr/>
      <dgm:t>
        <a:bodyPr/>
        <a:lstStyle/>
        <a:p>
          <a:r>
            <a:rPr lang="en-GB" dirty="0"/>
            <a:t>Voice &amp; Tone</a:t>
          </a:r>
        </a:p>
      </dgm:t>
    </dgm:pt>
    <dgm:pt modelId="{7178BD28-BF89-44C9-96E8-9F579147B3F5}" type="parTrans" cxnId="{64A39B91-D7E2-452A-90F2-F6895CFBE240}">
      <dgm:prSet/>
      <dgm:spPr/>
      <dgm:t>
        <a:bodyPr/>
        <a:lstStyle/>
        <a:p>
          <a:endParaRPr lang="en-GB"/>
        </a:p>
      </dgm:t>
    </dgm:pt>
    <dgm:pt modelId="{52E3D67E-668D-4CAF-9E8D-0C8ADFF78313}" type="sibTrans" cxnId="{64A39B91-D7E2-452A-90F2-F6895CFBE240}">
      <dgm:prSet/>
      <dgm:spPr/>
      <dgm:t>
        <a:bodyPr/>
        <a:lstStyle/>
        <a:p>
          <a:endParaRPr lang="en-GB"/>
        </a:p>
      </dgm:t>
    </dgm:pt>
    <dgm:pt modelId="{D36D7ADE-D471-4A5F-9EEF-483C665EB48D}">
      <dgm:prSet phldrT="[Text]"/>
      <dgm:spPr/>
      <dgm:t>
        <a:bodyPr/>
        <a:lstStyle/>
        <a:p>
          <a:r>
            <a:rPr lang="en-GB" dirty="0"/>
            <a:t>Reading Levels</a:t>
          </a:r>
        </a:p>
      </dgm:t>
    </dgm:pt>
    <dgm:pt modelId="{8198CE39-77DE-4889-84EE-62281B059ABF}" type="parTrans" cxnId="{52EAE529-B3E3-4981-A4D9-D569213107F5}">
      <dgm:prSet/>
      <dgm:spPr/>
      <dgm:t>
        <a:bodyPr/>
        <a:lstStyle/>
        <a:p>
          <a:endParaRPr lang="en-GB"/>
        </a:p>
      </dgm:t>
    </dgm:pt>
    <dgm:pt modelId="{729D0F81-0B6E-4AC9-986A-1CDDF45A068D}" type="sibTrans" cxnId="{52EAE529-B3E3-4981-A4D9-D569213107F5}">
      <dgm:prSet/>
      <dgm:spPr/>
      <dgm:t>
        <a:bodyPr/>
        <a:lstStyle/>
        <a:p>
          <a:endParaRPr lang="en-GB"/>
        </a:p>
      </dgm:t>
    </dgm:pt>
    <dgm:pt modelId="{88AD0011-2AB6-4461-9AFF-3E7C56EA7328}">
      <dgm:prSet phldrT="[Text]"/>
      <dgm:spPr/>
      <dgm:t>
        <a:bodyPr/>
        <a:lstStyle/>
        <a:p>
          <a:r>
            <a:rPr lang="en-GB" dirty="0"/>
            <a:t>Visual</a:t>
          </a:r>
        </a:p>
      </dgm:t>
    </dgm:pt>
    <dgm:pt modelId="{99FC82D1-1B7B-4CD4-9D2A-B642EF5577C0}" type="parTrans" cxnId="{AFDB9FA8-562B-4F39-95FB-221C9F040F02}">
      <dgm:prSet/>
      <dgm:spPr/>
      <dgm:t>
        <a:bodyPr/>
        <a:lstStyle/>
        <a:p>
          <a:endParaRPr lang="en-GB"/>
        </a:p>
      </dgm:t>
    </dgm:pt>
    <dgm:pt modelId="{943600A3-7659-4EB6-A3D6-4E9935E25951}" type="sibTrans" cxnId="{AFDB9FA8-562B-4F39-95FB-221C9F040F02}">
      <dgm:prSet/>
      <dgm:spPr/>
      <dgm:t>
        <a:bodyPr/>
        <a:lstStyle/>
        <a:p>
          <a:endParaRPr lang="en-GB"/>
        </a:p>
      </dgm:t>
    </dgm:pt>
    <dgm:pt modelId="{35897550-F71D-4E67-8997-EB496EEFA8E5}">
      <dgm:prSet phldrT="[Text]"/>
      <dgm:spPr/>
      <dgm:t>
        <a:bodyPr/>
        <a:lstStyle/>
        <a:p>
          <a:r>
            <a:rPr lang="en-GB" dirty="0"/>
            <a:t>Colour</a:t>
          </a:r>
        </a:p>
      </dgm:t>
    </dgm:pt>
    <dgm:pt modelId="{86CCF396-3F81-4ACF-8D9B-C406491A081F}" type="parTrans" cxnId="{53E09D78-CF42-4168-886B-0542D64C1674}">
      <dgm:prSet/>
      <dgm:spPr/>
      <dgm:t>
        <a:bodyPr/>
        <a:lstStyle/>
        <a:p>
          <a:endParaRPr lang="en-GB"/>
        </a:p>
      </dgm:t>
    </dgm:pt>
    <dgm:pt modelId="{E1B1CF06-DAB8-4268-A401-9162D04BFA35}" type="sibTrans" cxnId="{53E09D78-CF42-4168-886B-0542D64C1674}">
      <dgm:prSet/>
      <dgm:spPr/>
      <dgm:t>
        <a:bodyPr/>
        <a:lstStyle/>
        <a:p>
          <a:endParaRPr lang="en-GB"/>
        </a:p>
      </dgm:t>
    </dgm:pt>
    <dgm:pt modelId="{8686C9FE-8197-40F1-B9A2-603740A04D98}">
      <dgm:prSet phldrT="[Text]"/>
      <dgm:spPr/>
      <dgm:t>
        <a:bodyPr/>
        <a:lstStyle/>
        <a:p>
          <a:r>
            <a:rPr lang="en-GB" dirty="0"/>
            <a:t>Layout</a:t>
          </a:r>
        </a:p>
      </dgm:t>
    </dgm:pt>
    <dgm:pt modelId="{42345278-2EEE-4248-B27E-9E2B51EE6AA3}" type="parTrans" cxnId="{33BCF7A7-FC6E-4429-8FF7-D0FF3ED5236C}">
      <dgm:prSet/>
      <dgm:spPr/>
      <dgm:t>
        <a:bodyPr/>
        <a:lstStyle/>
        <a:p>
          <a:endParaRPr lang="en-GB"/>
        </a:p>
      </dgm:t>
    </dgm:pt>
    <dgm:pt modelId="{E8774B4F-9E32-4D71-A527-C1F95A4C3D43}" type="sibTrans" cxnId="{33BCF7A7-FC6E-4429-8FF7-D0FF3ED5236C}">
      <dgm:prSet/>
      <dgm:spPr/>
      <dgm:t>
        <a:bodyPr/>
        <a:lstStyle/>
        <a:p>
          <a:endParaRPr lang="en-GB"/>
        </a:p>
      </dgm:t>
    </dgm:pt>
    <dgm:pt modelId="{022A5BE9-3A20-4ED6-BA69-C489FEFFAB75}">
      <dgm:prSet phldrT="[Text]"/>
      <dgm:spPr/>
      <dgm:t>
        <a:bodyPr/>
        <a:lstStyle/>
        <a:p>
          <a:r>
            <a:rPr lang="en-GB" dirty="0"/>
            <a:t>Grammar/Spelling Choices</a:t>
          </a:r>
        </a:p>
      </dgm:t>
    </dgm:pt>
    <dgm:pt modelId="{6AE13717-02C5-4F82-896E-FEFBD6C84B04}" type="parTrans" cxnId="{8512FBFC-0E7C-4D65-8E76-34591AC00815}">
      <dgm:prSet/>
      <dgm:spPr/>
      <dgm:t>
        <a:bodyPr/>
        <a:lstStyle/>
        <a:p>
          <a:endParaRPr lang="en-GB"/>
        </a:p>
      </dgm:t>
    </dgm:pt>
    <dgm:pt modelId="{02127A41-6CF7-4508-B81A-AA548D7932C4}" type="sibTrans" cxnId="{8512FBFC-0E7C-4D65-8E76-34591AC00815}">
      <dgm:prSet/>
      <dgm:spPr/>
      <dgm:t>
        <a:bodyPr/>
        <a:lstStyle/>
        <a:p>
          <a:endParaRPr lang="en-GB"/>
        </a:p>
      </dgm:t>
    </dgm:pt>
    <dgm:pt modelId="{E0042228-850F-4543-AA30-9983AF2503CA}">
      <dgm:prSet phldrT="[Text]"/>
      <dgm:spPr/>
      <dgm:t>
        <a:bodyPr/>
        <a:lstStyle/>
        <a:p>
          <a:r>
            <a:rPr lang="en-GB" dirty="0"/>
            <a:t>Typography</a:t>
          </a:r>
        </a:p>
      </dgm:t>
    </dgm:pt>
    <dgm:pt modelId="{5EDA664B-A511-4D58-AF09-42C68D7389F1}" type="parTrans" cxnId="{3AFB81B6-DCF3-497D-8EAE-C25F8158D538}">
      <dgm:prSet/>
      <dgm:spPr/>
      <dgm:t>
        <a:bodyPr/>
        <a:lstStyle/>
        <a:p>
          <a:endParaRPr lang="en-GB"/>
        </a:p>
      </dgm:t>
    </dgm:pt>
    <dgm:pt modelId="{36B1D371-D10F-4596-9405-E93557CAC666}" type="sibTrans" cxnId="{3AFB81B6-DCF3-497D-8EAE-C25F8158D538}">
      <dgm:prSet/>
      <dgm:spPr/>
      <dgm:t>
        <a:bodyPr/>
        <a:lstStyle/>
        <a:p>
          <a:endParaRPr lang="en-GB"/>
        </a:p>
      </dgm:t>
    </dgm:pt>
    <dgm:pt modelId="{4B86EE3B-CF5E-45A8-AB31-471773113252}">
      <dgm:prSet phldrT="[Text]"/>
      <dgm:spPr/>
      <dgm:t>
        <a:bodyPr/>
        <a:lstStyle/>
        <a:p>
          <a:r>
            <a:rPr lang="en-GB" dirty="0"/>
            <a:t>Images</a:t>
          </a:r>
        </a:p>
      </dgm:t>
    </dgm:pt>
    <dgm:pt modelId="{FA1032E5-E8BE-4E3F-BC30-1D70400B45FB}" type="parTrans" cxnId="{043CFBC2-8A59-45B8-B0A8-E891741493DD}">
      <dgm:prSet/>
      <dgm:spPr/>
      <dgm:t>
        <a:bodyPr/>
        <a:lstStyle/>
        <a:p>
          <a:endParaRPr lang="en-GB"/>
        </a:p>
      </dgm:t>
    </dgm:pt>
    <dgm:pt modelId="{D1D70369-0407-4E0F-BAFF-486E4E2F8044}" type="sibTrans" cxnId="{043CFBC2-8A59-45B8-B0A8-E891741493DD}">
      <dgm:prSet/>
      <dgm:spPr/>
      <dgm:t>
        <a:bodyPr/>
        <a:lstStyle/>
        <a:p>
          <a:endParaRPr lang="en-GB"/>
        </a:p>
      </dgm:t>
    </dgm:pt>
    <dgm:pt modelId="{2DA1272C-0094-4C6E-B784-9CCA7B41A9F1}">
      <dgm:prSet phldrT="[Text]"/>
      <dgm:spPr/>
      <dgm:t>
        <a:bodyPr/>
        <a:lstStyle/>
        <a:p>
          <a:r>
            <a:rPr lang="en-GB" dirty="0"/>
            <a:t>Icons</a:t>
          </a:r>
        </a:p>
      </dgm:t>
    </dgm:pt>
    <dgm:pt modelId="{D6A63D50-0452-4494-8897-7CC15481B3A5}" type="parTrans" cxnId="{B421C556-D95A-46A2-8E96-470A16F88FC0}">
      <dgm:prSet/>
      <dgm:spPr/>
      <dgm:t>
        <a:bodyPr/>
        <a:lstStyle/>
        <a:p>
          <a:endParaRPr lang="en-GB"/>
        </a:p>
      </dgm:t>
    </dgm:pt>
    <dgm:pt modelId="{9C05ADF5-38B7-4FD2-AAB2-09249BBD779A}" type="sibTrans" cxnId="{B421C556-D95A-46A2-8E96-470A16F88FC0}">
      <dgm:prSet/>
      <dgm:spPr/>
      <dgm:t>
        <a:bodyPr/>
        <a:lstStyle/>
        <a:p>
          <a:endParaRPr lang="en-GB"/>
        </a:p>
      </dgm:t>
    </dgm:pt>
    <dgm:pt modelId="{A4F99B04-0C3E-44D4-A9D9-344F5DA47474}">
      <dgm:prSet phldrT="[Text]"/>
      <dgm:spPr/>
      <dgm:t>
        <a:bodyPr/>
        <a:lstStyle/>
        <a:p>
          <a:r>
            <a:rPr lang="en-GB" dirty="0"/>
            <a:t>F Pattern</a:t>
          </a:r>
        </a:p>
      </dgm:t>
    </dgm:pt>
    <dgm:pt modelId="{66131417-7BB8-45AE-83EC-E57194C82C9C}" type="parTrans" cxnId="{C6E026A5-163A-4223-986D-DAA4FC3776EC}">
      <dgm:prSet/>
      <dgm:spPr/>
      <dgm:t>
        <a:bodyPr/>
        <a:lstStyle/>
        <a:p>
          <a:endParaRPr lang="en-GB"/>
        </a:p>
      </dgm:t>
    </dgm:pt>
    <dgm:pt modelId="{A97F2D72-ABA7-436E-93D0-C1DCFC83755C}" type="sibTrans" cxnId="{C6E026A5-163A-4223-986D-DAA4FC3776EC}">
      <dgm:prSet/>
      <dgm:spPr/>
      <dgm:t>
        <a:bodyPr/>
        <a:lstStyle/>
        <a:p>
          <a:endParaRPr lang="en-GB"/>
        </a:p>
      </dgm:t>
    </dgm:pt>
    <dgm:pt modelId="{780ABCA2-E618-43ED-9EF2-BFB3E8A31772}">
      <dgm:prSet phldrT="[Text]"/>
      <dgm:spPr/>
      <dgm:t>
        <a:bodyPr/>
        <a:lstStyle/>
        <a:p>
          <a:r>
            <a:rPr lang="en-GB" dirty="0"/>
            <a:t>Grids</a:t>
          </a:r>
        </a:p>
      </dgm:t>
    </dgm:pt>
    <dgm:pt modelId="{7835C1B5-CDEE-49DD-9A19-C4D6E9955F32}" type="parTrans" cxnId="{7DB8B785-A508-40D8-94B9-BC626DFD4CCD}">
      <dgm:prSet/>
      <dgm:spPr/>
      <dgm:t>
        <a:bodyPr/>
        <a:lstStyle/>
        <a:p>
          <a:endParaRPr lang="en-GB"/>
        </a:p>
      </dgm:t>
    </dgm:pt>
    <dgm:pt modelId="{5CD2CF06-3BF6-47F1-A91F-C3F3A8DC16B0}" type="sibTrans" cxnId="{7DB8B785-A508-40D8-94B9-BC626DFD4CCD}">
      <dgm:prSet/>
      <dgm:spPr/>
      <dgm:t>
        <a:bodyPr/>
        <a:lstStyle/>
        <a:p>
          <a:endParaRPr lang="en-GB"/>
        </a:p>
      </dgm:t>
    </dgm:pt>
    <dgm:pt modelId="{7A5AE4CA-2644-4C00-8B6C-DE38231A1E6A}">
      <dgm:prSet phldrT="[Text]"/>
      <dgm:spPr/>
      <dgm:t>
        <a:bodyPr/>
        <a:lstStyle/>
        <a:p>
          <a:r>
            <a:rPr lang="en-GB" dirty="0"/>
            <a:t>Mobile Friendly</a:t>
          </a:r>
        </a:p>
      </dgm:t>
    </dgm:pt>
    <dgm:pt modelId="{A10F91CA-BA8E-4D9C-B0D7-88F32BF990F0}" type="parTrans" cxnId="{630E5582-CB59-461E-B0C4-468F6AF309B8}">
      <dgm:prSet/>
      <dgm:spPr/>
      <dgm:t>
        <a:bodyPr/>
        <a:lstStyle/>
        <a:p>
          <a:endParaRPr lang="en-GB"/>
        </a:p>
      </dgm:t>
    </dgm:pt>
    <dgm:pt modelId="{06D9D3AD-3BEB-4ECB-99D9-7031165954C1}" type="sibTrans" cxnId="{630E5582-CB59-461E-B0C4-468F6AF309B8}">
      <dgm:prSet/>
      <dgm:spPr/>
      <dgm:t>
        <a:bodyPr/>
        <a:lstStyle/>
        <a:p>
          <a:endParaRPr lang="en-GB"/>
        </a:p>
      </dgm:t>
    </dgm:pt>
    <dgm:pt modelId="{453A6BB9-81A8-42B7-94DE-CAF08BD223BE}">
      <dgm:prSet phldrT="[Text]"/>
      <dgm:spPr/>
      <dgm:t>
        <a:bodyPr/>
        <a:lstStyle/>
        <a:p>
          <a:r>
            <a:rPr lang="en-GB" dirty="0"/>
            <a:t>Target Audience</a:t>
          </a:r>
        </a:p>
      </dgm:t>
    </dgm:pt>
    <dgm:pt modelId="{3A530BDD-592B-4329-9DD6-04E6346BA08E}" type="parTrans" cxnId="{A139565A-ECFF-4874-870D-551CF1778C82}">
      <dgm:prSet/>
      <dgm:spPr/>
      <dgm:t>
        <a:bodyPr/>
        <a:lstStyle/>
        <a:p>
          <a:endParaRPr lang="en-GB"/>
        </a:p>
      </dgm:t>
    </dgm:pt>
    <dgm:pt modelId="{449EBDFE-EDB0-4952-9013-C236B9D251D8}" type="sibTrans" cxnId="{A139565A-ECFF-4874-870D-551CF1778C82}">
      <dgm:prSet/>
      <dgm:spPr/>
      <dgm:t>
        <a:bodyPr/>
        <a:lstStyle/>
        <a:p>
          <a:endParaRPr lang="en-GB"/>
        </a:p>
      </dgm:t>
    </dgm:pt>
    <dgm:pt modelId="{8C41F870-6A73-4DCF-949E-C37B3F95F2E0}">
      <dgm:prSet phldrT="[Text]"/>
      <dgm:spPr/>
      <dgm:t>
        <a:bodyPr/>
        <a:lstStyle/>
        <a:p>
          <a:r>
            <a:rPr lang="en-GB" dirty="0"/>
            <a:t>Design Trends</a:t>
          </a:r>
        </a:p>
      </dgm:t>
    </dgm:pt>
    <dgm:pt modelId="{F6491C19-5EAB-45C3-B3EE-05DE9828837F}" type="parTrans" cxnId="{73AEDEBF-FDC0-4C1F-BE0C-1474F7117DAA}">
      <dgm:prSet/>
      <dgm:spPr/>
      <dgm:t>
        <a:bodyPr/>
        <a:lstStyle/>
        <a:p>
          <a:endParaRPr lang="en-GB"/>
        </a:p>
      </dgm:t>
    </dgm:pt>
    <dgm:pt modelId="{98ABBD80-35B3-4054-92A7-F5B79D4CDEA6}" type="sibTrans" cxnId="{73AEDEBF-FDC0-4C1F-BE0C-1474F7117DAA}">
      <dgm:prSet/>
      <dgm:spPr/>
      <dgm:t>
        <a:bodyPr/>
        <a:lstStyle/>
        <a:p>
          <a:endParaRPr lang="en-GB"/>
        </a:p>
      </dgm:t>
    </dgm:pt>
    <dgm:pt modelId="{3E50377C-6312-4DB6-90DD-11EDAFB0DDAA}">
      <dgm:prSet phldrT="[Text]"/>
      <dgm:spPr/>
      <dgm:t>
        <a:bodyPr/>
        <a:lstStyle/>
        <a:p>
          <a:r>
            <a:rPr lang="en-GB" dirty="0"/>
            <a:t>Z Pattern</a:t>
          </a:r>
        </a:p>
      </dgm:t>
    </dgm:pt>
    <dgm:pt modelId="{29A61FAD-083C-45FE-92F3-78D48BE391A7}" type="parTrans" cxnId="{8C727E9F-BFB7-4EE0-B8E3-B0AB553EC735}">
      <dgm:prSet/>
      <dgm:spPr/>
      <dgm:t>
        <a:bodyPr/>
        <a:lstStyle/>
        <a:p>
          <a:endParaRPr lang="en-GB"/>
        </a:p>
      </dgm:t>
    </dgm:pt>
    <dgm:pt modelId="{9A4450B6-A25B-4688-847E-85327CA5CBEE}" type="sibTrans" cxnId="{8C727E9F-BFB7-4EE0-B8E3-B0AB553EC735}">
      <dgm:prSet/>
      <dgm:spPr/>
      <dgm:t>
        <a:bodyPr/>
        <a:lstStyle/>
        <a:p>
          <a:endParaRPr lang="en-GB"/>
        </a:p>
      </dgm:t>
    </dgm:pt>
    <dgm:pt modelId="{3B0DB428-835C-4F33-8584-5F99BBE1666E}">
      <dgm:prSet phldrT="[Text]"/>
      <dgm:spPr/>
      <dgm:t>
        <a:bodyPr/>
        <a:lstStyle/>
        <a:p>
          <a:r>
            <a:rPr lang="en-GB" dirty="0"/>
            <a:t>Navigation</a:t>
          </a:r>
        </a:p>
      </dgm:t>
    </dgm:pt>
    <dgm:pt modelId="{2E2D39F2-22B2-4D5A-B7E6-B0169BA40D29}" type="parTrans" cxnId="{298DD828-6AC0-4D1F-9D7E-29A07CC5974D}">
      <dgm:prSet/>
      <dgm:spPr/>
      <dgm:t>
        <a:bodyPr/>
        <a:lstStyle/>
        <a:p>
          <a:endParaRPr lang="en-GB"/>
        </a:p>
      </dgm:t>
    </dgm:pt>
    <dgm:pt modelId="{509171DE-5244-4D26-911D-1FDCB595707E}" type="sibTrans" cxnId="{298DD828-6AC0-4D1F-9D7E-29A07CC5974D}">
      <dgm:prSet/>
      <dgm:spPr/>
      <dgm:t>
        <a:bodyPr/>
        <a:lstStyle/>
        <a:p>
          <a:endParaRPr lang="en-GB"/>
        </a:p>
      </dgm:t>
    </dgm:pt>
    <dgm:pt modelId="{3347DB41-243E-4384-9974-62B94341D568}">
      <dgm:prSet phldrT="[Text]"/>
      <dgm:spPr/>
      <dgm:t>
        <a:bodyPr/>
        <a:lstStyle/>
        <a:p>
          <a:r>
            <a:rPr lang="en-GB" dirty="0"/>
            <a:t>Load Time</a:t>
          </a:r>
        </a:p>
      </dgm:t>
    </dgm:pt>
    <dgm:pt modelId="{4409D4CD-8570-4924-9A1E-AE933590DC55}" type="parTrans" cxnId="{0A6C68C4-2F16-4AD3-A4C2-49E9ABD5E8DD}">
      <dgm:prSet/>
      <dgm:spPr/>
      <dgm:t>
        <a:bodyPr/>
        <a:lstStyle/>
        <a:p>
          <a:endParaRPr lang="en-GB"/>
        </a:p>
      </dgm:t>
    </dgm:pt>
    <dgm:pt modelId="{D70F4DD3-DD6C-4B7E-A4B7-17B4C775F268}" type="sibTrans" cxnId="{0A6C68C4-2F16-4AD3-A4C2-49E9ABD5E8DD}">
      <dgm:prSet/>
      <dgm:spPr/>
      <dgm:t>
        <a:bodyPr/>
        <a:lstStyle/>
        <a:p>
          <a:endParaRPr lang="en-GB"/>
        </a:p>
      </dgm:t>
    </dgm:pt>
    <dgm:pt modelId="{0191E7C7-198D-45BD-80AF-E3958093FD8B}">
      <dgm:prSet phldrT="[Text]"/>
      <dgm:spPr/>
      <dgm:t>
        <a:bodyPr/>
        <a:lstStyle/>
        <a:p>
          <a:r>
            <a:rPr lang="en-GB" dirty="0"/>
            <a:t>Communication</a:t>
          </a:r>
        </a:p>
      </dgm:t>
    </dgm:pt>
    <dgm:pt modelId="{95F05E16-E258-4729-96A9-91D3DC2B2A2E}" type="parTrans" cxnId="{C374164B-73F8-4A75-BB15-7ACAD290BEB3}">
      <dgm:prSet/>
      <dgm:spPr/>
      <dgm:t>
        <a:bodyPr/>
        <a:lstStyle/>
        <a:p>
          <a:endParaRPr lang="en-GB"/>
        </a:p>
      </dgm:t>
    </dgm:pt>
    <dgm:pt modelId="{D8E51A3F-6F75-4A2A-B723-D582879D1EA7}" type="sibTrans" cxnId="{C374164B-73F8-4A75-BB15-7ACAD290BEB3}">
      <dgm:prSet/>
      <dgm:spPr/>
      <dgm:t>
        <a:bodyPr/>
        <a:lstStyle/>
        <a:p>
          <a:endParaRPr lang="en-GB"/>
        </a:p>
      </dgm:t>
    </dgm:pt>
    <dgm:pt modelId="{0FB5D314-317F-4018-87FA-72054BAAE637}">
      <dgm:prSet phldrT="[Text]"/>
      <dgm:spPr/>
      <dgm:t>
        <a:bodyPr/>
        <a:lstStyle/>
        <a:p>
          <a:r>
            <a:rPr lang="en-GB" dirty="0"/>
            <a:t>Visual Hierarchy</a:t>
          </a:r>
        </a:p>
      </dgm:t>
    </dgm:pt>
    <dgm:pt modelId="{E110E1AA-1C09-45F6-AD6E-DDD278774A28}" type="parTrans" cxnId="{64DCBF24-56CA-4953-B28E-F714870203AD}">
      <dgm:prSet/>
      <dgm:spPr/>
      <dgm:t>
        <a:bodyPr/>
        <a:lstStyle/>
        <a:p>
          <a:endParaRPr lang="en-GB"/>
        </a:p>
      </dgm:t>
    </dgm:pt>
    <dgm:pt modelId="{8F5E215E-2226-47C3-ACCB-19EC13793283}" type="sibTrans" cxnId="{64DCBF24-56CA-4953-B28E-F714870203AD}">
      <dgm:prSet/>
      <dgm:spPr/>
      <dgm:t>
        <a:bodyPr/>
        <a:lstStyle/>
        <a:p>
          <a:endParaRPr lang="en-GB"/>
        </a:p>
      </dgm:t>
    </dgm:pt>
    <dgm:pt modelId="{F2443D28-40A6-4639-89AB-D97E5157F4D2}">
      <dgm:prSet phldrT="[Text]"/>
      <dgm:spPr/>
      <dgm:t>
        <a:bodyPr/>
        <a:lstStyle/>
        <a:p>
          <a:r>
            <a:rPr lang="en-GB" dirty="0"/>
            <a:t>Accessibility</a:t>
          </a:r>
        </a:p>
      </dgm:t>
    </dgm:pt>
    <dgm:pt modelId="{A7B2B1BF-7EBE-40C9-864E-25E21B519379}" type="parTrans" cxnId="{29D1B38D-1B2A-4269-8BE1-56AFA215AB10}">
      <dgm:prSet/>
      <dgm:spPr/>
      <dgm:t>
        <a:bodyPr/>
        <a:lstStyle/>
        <a:p>
          <a:endParaRPr lang="en-GB"/>
        </a:p>
      </dgm:t>
    </dgm:pt>
    <dgm:pt modelId="{0B6BEC13-CC1B-4889-A912-DDC67C987EAD}" type="sibTrans" cxnId="{29D1B38D-1B2A-4269-8BE1-56AFA215AB10}">
      <dgm:prSet/>
      <dgm:spPr/>
      <dgm:t>
        <a:bodyPr/>
        <a:lstStyle/>
        <a:p>
          <a:endParaRPr lang="en-GB"/>
        </a:p>
      </dgm:t>
    </dgm:pt>
    <dgm:pt modelId="{C20B370C-F6DC-40A7-8DDE-712150E0D083}">
      <dgm:prSet phldrT="[Text]"/>
      <dgm:spPr/>
      <dgm:t>
        <a:bodyPr/>
        <a:lstStyle/>
        <a:p>
          <a:r>
            <a:rPr lang="en-GB" dirty="0"/>
            <a:t>Branding</a:t>
          </a:r>
        </a:p>
      </dgm:t>
    </dgm:pt>
    <dgm:pt modelId="{130022B5-7866-4EED-B53A-CDBEE068486E}" type="parTrans" cxnId="{C0C4EF83-815F-47F4-9407-BEE9EEEF3E86}">
      <dgm:prSet/>
      <dgm:spPr/>
      <dgm:t>
        <a:bodyPr/>
        <a:lstStyle/>
        <a:p>
          <a:endParaRPr lang="en-GB"/>
        </a:p>
      </dgm:t>
    </dgm:pt>
    <dgm:pt modelId="{996CF144-713D-4962-8ACF-33937AC53A15}" type="sibTrans" cxnId="{C0C4EF83-815F-47F4-9407-BEE9EEEF3E86}">
      <dgm:prSet/>
      <dgm:spPr/>
      <dgm:t>
        <a:bodyPr/>
        <a:lstStyle/>
        <a:p>
          <a:endParaRPr lang="en-GB"/>
        </a:p>
      </dgm:t>
    </dgm:pt>
    <dgm:pt modelId="{9CB5663C-5417-4C59-AEAF-1D251628FA64}" type="pres">
      <dgm:prSet presAssocID="{81A9EC5B-3783-4C02-BC69-5C5B8EC577D9}" presName="Name0" presStyleCnt="0">
        <dgm:presLayoutVars>
          <dgm:dir/>
          <dgm:animLvl val="lvl"/>
          <dgm:resizeHandles val="exact"/>
        </dgm:presLayoutVars>
      </dgm:prSet>
      <dgm:spPr/>
    </dgm:pt>
    <dgm:pt modelId="{677EAB10-84FE-41A9-88F8-BFE341453761}" type="pres">
      <dgm:prSet presAssocID="{73A2D5AA-A285-47E2-BF51-9E2B1B364774}" presName="composite" presStyleCnt="0"/>
      <dgm:spPr/>
    </dgm:pt>
    <dgm:pt modelId="{7A2692F5-E72F-49C9-B3C6-ED7C7CDA6990}" type="pres">
      <dgm:prSet presAssocID="{73A2D5AA-A285-47E2-BF51-9E2B1B364774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EA0A20DB-8423-48A5-BEF0-E8E14CA0BB50}" type="pres">
      <dgm:prSet presAssocID="{73A2D5AA-A285-47E2-BF51-9E2B1B364774}" presName="desTx" presStyleLbl="alignAccFollowNode1" presStyleIdx="0" presStyleCnt="3">
        <dgm:presLayoutVars>
          <dgm:bulletEnabled val="1"/>
        </dgm:presLayoutVars>
      </dgm:prSet>
      <dgm:spPr/>
    </dgm:pt>
    <dgm:pt modelId="{5A1DD78E-4556-46A7-B0FF-9BB9ECE07B35}" type="pres">
      <dgm:prSet presAssocID="{708EE1F6-C256-4674-8FDE-ED6743AB8E64}" presName="space" presStyleCnt="0"/>
      <dgm:spPr/>
    </dgm:pt>
    <dgm:pt modelId="{F7C1AF88-A952-404D-8FA0-844AB6972BD1}" type="pres">
      <dgm:prSet presAssocID="{88AD0011-2AB6-4461-9AFF-3E7C56EA7328}" presName="composite" presStyleCnt="0"/>
      <dgm:spPr/>
    </dgm:pt>
    <dgm:pt modelId="{42ADDACB-D749-462F-8887-F1DBB190BFB5}" type="pres">
      <dgm:prSet presAssocID="{88AD0011-2AB6-4461-9AFF-3E7C56EA7328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0B6111AB-7636-4167-AC47-F1C5EBA92926}" type="pres">
      <dgm:prSet presAssocID="{88AD0011-2AB6-4461-9AFF-3E7C56EA7328}" presName="desTx" presStyleLbl="alignAccFollowNode1" presStyleIdx="1" presStyleCnt="3">
        <dgm:presLayoutVars>
          <dgm:bulletEnabled val="1"/>
        </dgm:presLayoutVars>
      </dgm:prSet>
      <dgm:spPr/>
    </dgm:pt>
    <dgm:pt modelId="{A260AF54-50A2-43CE-B313-3C8AF234AA4C}" type="pres">
      <dgm:prSet presAssocID="{943600A3-7659-4EB6-A3D6-4E9935E25951}" presName="space" presStyleCnt="0"/>
      <dgm:spPr/>
    </dgm:pt>
    <dgm:pt modelId="{168B8DD7-E6D4-4781-AD2D-CCF86B7BE150}" type="pres">
      <dgm:prSet presAssocID="{8686C9FE-8197-40F1-B9A2-603740A04D98}" presName="composite" presStyleCnt="0"/>
      <dgm:spPr/>
    </dgm:pt>
    <dgm:pt modelId="{5AD99676-6898-4EF9-8664-BBA6566E5AB0}" type="pres">
      <dgm:prSet presAssocID="{8686C9FE-8197-40F1-B9A2-603740A04D98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87E113E7-9C75-4B7B-A611-53F367BAF3DD}" type="pres">
      <dgm:prSet presAssocID="{8686C9FE-8197-40F1-B9A2-603740A04D98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02DAAB06-F92B-48C9-9029-05C98BDDD2A1}" type="presOf" srcId="{88AD0011-2AB6-4461-9AFF-3E7C56EA7328}" destId="{42ADDACB-D749-462F-8887-F1DBB190BFB5}" srcOrd="0" destOrd="0" presId="urn:microsoft.com/office/officeart/2005/8/layout/hList1"/>
    <dgm:cxn modelId="{52BEC00A-EFFC-4358-A965-AA9C1C9B8737}" type="presOf" srcId="{3347DB41-243E-4384-9974-62B94341D568}" destId="{EA0A20DB-8423-48A5-BEF0-E8E14CA0BB50}" srcOrd="0" destOrd="7" presId="urn:microsoft.com/office/officeart/2005/8/layout/hList1"/>
    <dgm:cxn modelId="{BC1DA31D-7F9F-49F2-9DEB-CA5EAF3208D1}" type="presOf" srcId="{8686C9FE-8197-40F1-B9A2-603740A04D98}" destId="{5AD99676-6898-4EF9-8664-BBA6566E5AB0}" srcOrd="0" destOrd="0" presId="urn:microsoft.com/office/officeart/2005/8/layout/hList1"/>
    <dgm:cxn modelId="{E561D01E-FC1B-43B4-BE9A-E5279DF2F406}" type="presOf" srcId="{731AD390-7C70-48A3-B964-383E4CF299D2}" destId="{EA0A20DB-8423-48A5-BEF0-E8E14CA0BB50}" srcOrd="0" destOrd="0" presId="urn:microsoft.com/office/officeart/2005/8/layout/hList1"/>
    <dgm:cxn modelId="{363DCF20-4045-4FA4-8185-1CC22E616DD6}" srcId="{81A9EC5B-3783-4C02-BC69-5C5B8EC577D9}" destId="{73A2D5AA-A285-47E2-BF51-9E2B1B364774}" srcOrd="0" destOrd="0" parTransId="{0A07872C-D7EB-49B1-80D0-AA1C6488659A}" sibTransId="{708EE1F6-C256-4674-8FDE-ED6743AB8E64}"/>
    <dgm:cxn modelId="{64DCBF24-56CA-4953-B28E-F714870203AD}" srcId="{88AD0011-2AB6-4461-9AFF-3E7C56EA7328}" destId="{0FB5D314-317F-4018-87FA-72054BAAE637}" srcOrd="4" destOrd="0" parTransId="{E110E1AA-1C09-45F6-AD6E-DDD278774A28}" sibTransId="{8F5E215E-2226-47C3-ACCB-19EC13793283}"/>
    <dgm:cxn modelId="{F686A626-F0EE-4CA4-BFE7-7AC862F07AEF}" type="presOf" srcId="{E0042228-850F-4543-AA30-9983AF2503CA}" destId="{0B6111AB-7636-4167-AC47-F1C5EBA92926}" srcOrd="0" destOrd="1" presId="urn:microsoft.com/office/officeart/2005/8/layout/hList1"/>
    <dgm:cxn modelId="{298DD828-6AC0-4D1F-9D7E-29A07CC5974D}" srcId="{73A2D5AA-A285-47E2-BF51-9E2B1B364774}" destId="{3B0DB428-835C-4F33-8584-5F99BBE1666E}" srcOrd="2" destOrd="0" parTransId="{2E2D39F2-22B2-4D5A-B7E6-B0169BA40D29}" sibTransId="{509171DE-5244-4D26-911D-1FDCB595707E}"/>
    <dgm:cxn modelId="{52EAE529-B3E3-4981-A4D9-D569213107F5}" srcId="{73A2D5AA-A285-47E2-BF51-9E2B1B364774}" destId="{D36D7ADE-D471-4A5F-9EEF-483C665EB48D}" srcOrd="5" destOrd="0" parTransId="{8198CE39-77DE-4889-84EE-62281B059ABF}" sibTransId="{729D0F81-0B6E-4AC9-986A-1CDDF45A068D}"/>
    <dgm:cxn modelId="{4B108064-1205-42E2-B751-7EEAC2D3E127}" type="presOf" srcId="{D36D7ADE-D471-4A5F-9EEF-483C665EB48D}" destId="{EA0A20DB-8423-48A5-BEF0-E8E14CA0BB50}" srcOrd="0" destOrd="5" presId="urn:microsoft.com/office/officeart/2005/8/layout/hList1"/>
    <dgm:cxn modelId="{6AE91945-F8AF-489D-9918-7E0B6E32CB23}" type="presOf" srcId="{C20B370C-F6DC-40A7-8DDE-712150E0D083}" destId="{0B6111AB-7636-4167-AC47-F1C5EBA92926}" srcOrd="0" destOrd="6" presId="urn:microsoft.com/office/officeart/2005/8/layout/hList1"/>
    <dgm:cxn modelId="{6AA50B66-9644-4612-B0AD-EDBA16D65D4B}" type="presOf" srcId="{7A5AE4CA-2644-4C00-8B6C-DE38231A1E6A}" destId="{87E113E7-9C75-4B7B-A611-53F367BAF3DD}" srcOrd="0" destOrd="1" presId="urn:microsoft.com/office/officeart/2005/8/layout/hList1"/>
    <dgm:cxn modelId="{D2628D67-39D3-465B-BC75-FD321D5F2291}" type="presOf" srcId="{0191E7C7-198D-45BD-80AF-E3958093FD8B}" destId="{EA0A20DB-8423-48A5-BEF0-E8E14CA0BB50}" srcOrd="0" destOrd="3" presId="urn:microsoft.com/office/officeart/2005/8/layout/hList1"/>
    <dgm:cxn modelId="{A86E0548-0DA4-4BF7-B1B7-CAAC875AB737}" type="presOf" srcId="{81A9EC5B-3783-4C02-BC69-5C5B8EC577D9}" destId="{9CB5663C-5417-4C59-AEAF-1D251628FA64}" srcOrd="0" destOrd="0" presId="urn:microsoft.com/office/officeart/2005/8/layout/hList1"/>
    <dgm:cxn modelId="{D779E949-BB55-450E-B057-F4D1224BA4C1}" srcId="{73A2D5AA-A285-47E2-BF51-9E2B1B364774}" destId="{731AD390-7C70-48A3-B964-383E4CF299D2}" srcOrd="0" destOrd="0" parTransId="{ED4E5AC7-8DFF-47F1-A0DC-D900AEA9C189}" sibTransId="{8007ED00-755F-4CE8-A90F-EAB5DEB69542}"/>
    <dgm:cxn modelId="{C374164B-73F8-4A75-BB15-7ACAD290BEB3}" srcId="{73A2D5AA-A285-47E2-BF51-9E2B1B364774}" destId="{0191E7C7-198D-45BD-80AF-E3958093FD8B}" srcOrd="3" destOrd="0" parTransId="{95F05E16-E258-4729-96A9-91D3DC2B2A2E}" sibTransId="{D8E51A3F-6F75-4A2A-B723-D582879D1EA7}"/>
    <dgm:cxn modelId="{54B5B16E-FA1E-4B93-8ABC-1EBA9C494BD0}" type="presOf" srcId="{3B0DB428-835C-4F33-8584-5F99BBE1666E}" destId="{EA0A20DB-8423-48A5-BEF0-E8E14CA0BB50}" srcOrd="0" destOrd="2" presId="urn:microsoft.com/office/officeart/2005/8/layout/hList1"/>
    <dgm:cxn modelId="{B421C556-D95A-46A2-8E96-470A16F88FC0}" srcId="{88AD0011-2AB6-4461-9AFF-3E7C56EA7328}" destId="{2DA1272C-0094-4C6E-B784-9CCA7B41A9F1}" srcOrd="3" destOrd="0" parTransId="{D6A63D50-0452-4494-8897-7CC15481B3A5}" sibTransId="{9C05ADF5-38B7-4FD2-AAB2-09249BBD779A}"/>
    <dgm:cxn modelId="{53E09D78-CF42-4168-886B-0542D64C1674}" srcId="{88AD0011-2AB6-4461-9AFF-3E7C56EA7328}" destId="{35897550-F71D-4E67-8997-EB496EEFA8E5}" srcOrd="0" destOrd="0" parTransId="{86CCF396-3F81-4ACF-8D9B-C406491A081F}" sibTransId="{E1B1CF06-DAB8-4268-A401-9162D04BFA35}"/>
    <dgm:cxn modelId="{6FF61B5A-8074-40F5-B872-AF6712373F10}" type="presOf" srcId="{73A2D5AA-A285-47E2-BF51-9E2B1B364774}" destId="{7A2692F5-E72F-49C9-B3C6-ED7C7CDA6990}" srcOrd="0" destOrd="0" presId="urn:microsoft.com/office/officeart/2005/8/layout/hList1"/>
    <dgm:cxn modelId="{A139565A-ECFF-4874-870D-551CF1778C82}" srcId="{73A2D5AA-A285-47E2-BF51-9E2B1B364774}" destId="{453A6BB9-81A8-42B7-94DE-CAF08BD223BE}" srcOrd="1" destOrd="0" parTransId="{3A530BDD-592B-4329-9DD6-04E6346BA08E}" sibTransId="{449EBDFE-EDB0-4952-9013-C236B9D251D8}"/>
    <dgm:cxn modelId="{630E5582-CB59-461E-B0C4-468F6AF309B8}" srcId="{8686C9FE-8197-40F1-B9A2-603740A04D98}" destId="{7A5AE4CA-2644-4C00-8B6C-DE38231A1E6A}" srcOrd="1" destOrd="0" parTransId="{A10F91CA-BA8E-4D9C-B0D7-88F32BF990F0}" sibTransId="{06D9D3AD-3BEB-4ECB-99D9-7031165954C1}"/>
    <dgm:cxn modelId="{C0C4EF83-815F-47F4-9407-BEE9EEEF3E86}" srcId="{88AD0011-2AB6-4461-9AFF-3E7C56EA7328}" destId="{C20B370C-F6DC-40A7-8DDE-712150E0D083}" srcOrd="6" destOrd="0" parTransId="{130022B5-7866-4EED-B53A-CDBEE068486E}" sibTransId="{996CF144-713D-4962-8ACF-33937AC53A15}"/>
    <dgm:cxn modelId="{7DB8B785-A508-40D8-94B9-BC626DFD4CCD}" srcId="{8686C9FE-8197-40F1-B9A2-603740A04D98}" destId="{780ABCA2-E618-43ED-9EF2-BFB3E8A31772}" srcOrd="0" destOrd="0" parTransId="{7835C1B5-CDEE-49DD-9A19-C4D6E9955F32}" sibTransId="{5CD2CF06-3BF6-47F1-A91F-C3F3A8DC16B0}"/>
    <dgm:cxn modelId="{7CCBA088-D507-4E1D-865D-7F2F7A9BB318}" type="presOf" srcId="{A4F99B04-0C3E-44D4-A9D9-344F5DA47474}" destId="{87E113E7-9C75-4B7B-A611-53F367BAF3DD}" srcOrd="0" destOrd="2" presId="urn:microsoft.com/office/officeart/2005/8/layout/hList1"/>
    <dgm:cxn modelId="{29D1B38D-1B2A-4269-8BE1-56AFA215AB10}" srcId="{73A2D5AA-A285-47E2-BF51-9E2B1B364774}" destId="{F2443D28-40A6-4639-89AB-D97E5157F4D2}" srcOrd="8" destOrd="0" parTransId="{A7B2B1BF-7EBE-40C9-864E-25E21B519379}" sibTransId="{0B6BEC13-CC1B-4889-A912-DDC67C987EAD}"/>
    <dgm:cxn modelId="{64A39B91-D7E2-452A-90F2-F6895CFBE240}" srcId="{73A2D5AA-A285-47E2-BF51-9E2B1B364774}" destId="{467FA3FF-5ABB-4921-90B1-1A89BCA462BB}" srcOrd="4" destOrd="0" parTransId="{7178BD28-BF89-44C9-96E8-9F579147B3F5}" sibTransId="{52E3D67E-668D-4CAF-9E8D-0C8ADFF78313}"/>
    <dgm:cxn modelId="{547FE79B-3333-4A86-9499-491E9C963295}" type="presOf" srcId="{F2443D28-40A6-4639-89AB-D97E5157F4D2}" destId="{EA0A20DB-8423-48A5-BEF0-E8E14CA0BB50}" srcOrd="0" destOrd="8" presId="urn:microsoft.com/office/officeart/2005/8/layout/hList1"/>
    <dgm:cxn modelId="{8C727E9F-BFB7-4EE0-B8E3-B0AB553EC735}" srcId="{8686C9FE-8197-40F1-B9A2-603740A04D98}" destId="{3E50377C-6312-4DB6-90DD-11EDAFB0DDAA}" srcOrd="3" destOrd="0" parTransId="{29A61FAD-083C-45FE-92F3-78D48BE391A7}" sibTransId="{9A4450B6-A25B-4688-847E-85327CA5CBEE}"/>
    <dgm:cxn modelId="{C6E026A5-163A-4223-986D-DAA4FC3776EC}" srcId="{8686C9FE-8197-40F1-B9A2-603740A04D98}" destId="{A4F99B04-0C3E-44D4-A9D9-344F5DA47474}" srcOrd="2" destOrd="0" parTransId="{66131417-7BB8-45AE-83EC-E57194C82C9C}" sibTransId="{A97F2D72-ABA7-436E-93D0-C1DCFC83755C}"/>
    <dgm:cxn modelId="{33BCF7A7-FC6E-4429-8FF7-D0FF3ED5236C}" srcId="{81A9EC5B-3783-4C02-BC69-5C5B8EC577D9}" destId="{8686C9FE-8197-40F1-B9A2-603740A04D98}" srcOrd="2" destOrd="0" parTransId="{42345278-2EEE-4248-B27E-9E2B51EE6AA3}" sibTransId="{E8774B4F-9E32-4D71-A527-C1F95A4C3D43}"/>
    <dgm:cxn modelId="{AFDB9FA8-562B-4F39-95FB-221C9F040F02}" srcId="{81A9EC5B-3783-4C02-BC69-5C5B8EC577D9}" destId="{88AD0011-2AB6-4461-9AFF-3E7C56EA7328}" srcOrd="1" destOrd="0" parTransId="{99FC82D1-1B7B-4CD4-9D2A-B642EF5577C0}" sibTransId="{943600A3-7659-4EB6-A3D6-4E9935E25951}"/>
    <dgm:cxn modelId="{3F0D0BAF-B963-4264-95D4-3C298F6AB358}" type="presOf" srcId="{35897550-F71D-4E67-8997-EB496EEFA8E5}" destId="{0B6111AB-7636-4167-AC47-F1C5EBA92926}" srcOrd="0" destOrd="0" presId="urn:microsoft.com/office/officeart/2005/8/layout/hList1"/>
    <dgm:cxn modelId="{3BD769B3-0626-4681-B8FB-B57C7C022F34}" type="presOf" srcId="{467FA3FF-5ABB-4921-90B1-1A89BCA462BB}" destId="{EA0A20DB-8423-48A5-BEF0-E8E14CA0BB50}" srcOrd="0" destOrd="4" presId="urn:microsoft.com/office/officeart/2005/8/layout/hList1"/>
    <dgm:cxn modelId="{3AFB81B6-DCF3-497D-8EAE-C25F8158D538}" srcId="{88AD0011-2AB6-4461-9AFF-3E7C56EA7328}" destId="{E0042228-850F-4543-AA30-9983AF2503CA}" srcOrd="1" destOrd="0" parTransId="{5EDA664B-A511-4D58-AF09-42C68D7389F1}" sibTransId="{36B1D371-D10F-4596-9405-E93557CAC666}"/>
    <dgm:cxn modelId="{73AEDEBF-FDC0-4C1F-BE0C-1474F7117DAA}" srcId="{88AD0011-2AB6-4461-9AFF-3E7C56EA7328}" destId="{8C41F870-6A73-4DCF-949E-C37B3F95F2E0}" srcOrd="5" destOrd="0" parTransId="{F6491C19-5EAB-45C3-B3EE-05DE9828837F}" sibTransId="{98ABBD80-35B3-4054-92A7-F5B79D4CDEA6}"/>
    <dgm:cxn modelId="{043CFBC2-8A59-45B8-B0A8-E891741493DD}" srcId="{88AD0011-2AB6-4461-9AFF-3E7C56EA7328}" destId="{4B86EE3B-CF5E-45A8-AB31-471773113252}" srcOrd="2" destOrd="0" parTransId="{FA1032E5-E8BE-4E3F-BC30-1D70400B45FB}" sibTransId="{D1D70369-0407-4E0F-BAFF-486E4E2F8044}"/>
    <dgm:cxn modelId="{0A6C68C4-2F16-4AD3-A4C2-49E9ABD5E8DD}" srcId="{73A2D5AA-A285-47E2-BF51-9E2B1B364774}" destId="{3347DB41-243E-4384-9974-62B94341D568}" srcOrd="7" destOrd="0" parTransId="{4409D4CD-8570-4924-9A1E-AE933590DC55}" sibTransId="{D70F4DD3-DD6C-4B7E-A4B7-17B4C775F268}"/>
    <dgm:cxn modelId="{1BA527C5-7C3D-4338-AC02-59557AE258AD}" type="presOf" srcId="{2DA1272C-0094-4C6E-B784-9CCA7B41A9F1}" destId="{0B6111AB-7636-4167-AC47-F1C5EBA92926}" srcOrd="0" destOrd="3" presId="urn:microsoft.com/office/officeart/2005/8/layout/hList1"/>
    <dgm:cxn modelId="{BCFBEDCC-5848-45CC-A100-4BCB4FF9DC89}" type="presOf" srcId="{780ABCA2-E618-43ED-9EF2-BFB3E8A31772}" destId="{87E113E7-9C75-4B7B-A611-53F367BAF3DD}" srcOrd="0" destOrd="0" presId="urn:microsoft.com/office/officeart/2005/8/layout/hList1"/>
    <dgm:cxn modelId="{646A67D1-B902-48E1-B5D8-50E35FBD031D}" type="presOf" srcId="{8C41F870-6A73-4DCF-949E-C37B3F95F2E0}" destId="{0B6111AB-7636-4167-AC47-F1C5EBA92926}" srcOrd="0" destOrd="5" presId="urn:microsoft.com/office/officeart/2005/8/layout/hList1"/>
    <dgm:cxn modelId="{00D313DB-B9F0-4847-9D97-A913371AEB58}" type="presOf" srcId="{453A6BB9-81A8-42B7-94DE-CAF08BD223BE}" destId="{EA0A20DB-8423-48A5-BEF0-E8E14CA0BB50}" srcOrd="0" destOrd="1" presId="urn:microsoft.com/office/officeart/2005/8/layout/hList1"/>
    <dgm:cxn modelId="{0741B8DE-2E0C-4DE5-B7D5-0F0BBFBCE1C0}" type="presOf" srcId="{0FB5D314-317F-4018-87FA-72054BAAE637}" destId="{0B6111AB-7636-4167-AC47-F1C5EBA92926}" srcOrd="0" destOrd="4" presId="urn:microsoft.com/office/officeart/2005/8/layout/hList1"/>
    <dgm:cxn modelId="{878523DF-5FBF-4ABE-BF11-5EC2A3233D5F}" type="presOf" srcId="{4B86EE3B-CF5E-45A8-AB31-471773113252}" destId="{0B6111AB-7636-4167-AC47-F1C5EBA92926}" srcOrd="0" destOrd="2" presId="urn:microsoft.com/office/officeart/2005/8/layout/hList1"/>
    <dgm:cxn modelId="{159E42DF-9299-4B4D-91C9-AD72D92D3EB2}" type="presOf" srcId="{3E50377C-6312-4DB6-90DD-11EDAFB0DDAA}" destId="{87E113E7-9C75-4B7B-A611-53F367BAF3DD}" srcOrd="0" destOrd="3" presId="urn:microsoft.com/office/officeart/2005/8/layout/hList1"/>
    <dgm:cxn modelId="{8512FBFC-0E7C-4D65-8E76-34591AC00815}" srcId="{73A2D5AA-A285-47E2-BF51-9E2B1B364774}" destId="{022A5BE9-3A20-4ED6-BA69-C489FEFFAB75}" srcOrd="6" destOrd="0" parTransId="{6AE13717-02C5-4F82-896E-FEFBD6C84B04}" sibTransId="{02127A41-6CF7-4508-B81A-AA548D7932C4}"/>
    <dgm:cxn modelId="{35EEC1FE-987B-49EA-A484-A763DB02E66E}" type="presOf" srcId="{022A5BE9-3A20-4ED6-BA69-C489FEFFAB75}" destId="{EA0A20DB-8423-48A5-BEF0-E8E14CA0BB50}" srcOrd="0" destOrd="6" presId="urn:microsoft.com/office/officeart/2005/8/layout/hList1"/>
    <dgm:cxn modelId="{0804438B-9371-4018-9F85-4F0D872FA9E8}" type="presParOf" srcId="{9CB5663C-5417-4C59-AEAF-1D251628FA64}" destId="{677EAB10-84FE-41A9-88F8-BFE341453761}" srcOrd="0" destOrd="0" presId="urn:microsoft.com/office/officeart/2005/8/layout/hList1"/>
    <dgm:cxn modelId="{347B492C-879A-4828-ACCC-E73013231AD2}" type="presParOf" srcId="{677EAB10-84FE-41A9-88F8-BFE341453761}" destId="{7A2692F5-E72F-49C9-B3C6-ED7C7CDA6990}" srcOrd="0" destOrd="0" presId="urn:microsoft.com/office/officeart/2005/8/layout/hList1"/>
    <dgm:cxn modelId="{62D0F2A7-0C68-4FD1-AD14-0D0D909A533D}" type="presParOf" srcId="{677EAB10-84FE-41A9-88F8-BFE341453761}" destId="{EA0A20DB-8423-48A5-BEF0-E8E14CA0BB50}" srcOrd="1" destOrd="0" presId="urn:microsoft.com/office/officeart/2005/8/layout/hList1"/>
    <dgm:cxn modelId="{6264F155-A3E0-408D-BA1B-72791A949973}" type="presParOf" srcId="{9CB5663C-5417-4C59-AEAF-1D251628FA64}" destId="{5A1DD78E-4556-46A7-B0FF-9BB9ECE07B35}" srcOrd="1" destOrd="0" presId="urn:microsoft.com/office/officeart/2005/8/layout/hList1"/>
    <dgm:cxn modelId="{027FBE97-839C-498B-A710-A62F6309A1B6}" type="presParOf" srcId="{9CB5663C-5417-4C59-AEAF-1D251628FA64}" destId="{F7C1AF88-A952-404D-8FA0-844AB6972BD1}" srcOrd="2" destOrd="0" presId="urn:microsoft.com/office/officeart/2005/8/layout/hList1"/>
    <dgm:cxn modelId="{033628EB-52BC-4DF0-BCD9-2FFF5880FBB6}" type="presParOf" srcId="{F7C1AF88-A952-404D-8FA0-844AB6972BD1}" destId="{42ADDACB-D749-462F-8887-F1DBB190BFB5}" srcOrd="0" destOrd="0" presId="urn:microsoft.com/office/officeart/2005/8/layout/hList1"/>
    <dgm:cxn modelId="{1C5B27C5-253F-4945-8FE0-13D3AAE18D8B}" type="presParOf" srcId="{F7C1AF88-A952-404D-8FA0-844AB6972BD1}" destId="{0B6111AB-7636-4167-AC47-F1C5EBA92926}" srcOrd="1" destOrd="0" presId="urn:microsoft.com/office/officeart/2005/8/layout/hList1"/>
    <dgm:cxn modelId="{5182ECC9-0E45-48E8-B762-203482731F2E}" type="presParOf" srcId="{9CB5663C-5417-4C59-AEAF-1D251628FA64}" destId="{A260AF54-50A2-43CE-B313-3C8AF234AA4C}" srcOrd="3" destOrd="0" presId="urn:microsoft.com/office/officeart/2005/8/layout/hList1"/>
    <dgm:cxn modelId="{AA49BE70-511E-4DFC-922F-A1FE775F6B15}" type="presParOf" srcId="{9CB5663C-5417-4C59-AEAF-1D251628FA64}" destId="{168B8DD7-E6D4-4781-AD2D-CCF86B7BE150}" srcOrd="4" destOrd="0" presId="urn:microsoft.com/office/officeart/2005/8/layout/hList1"/>
    <dgm:cxn modelId="{335DB7D6-F434-4EDB-B30E-2BEF4A94079D}" type="presParOf" srcId="{168B8DD7-E6D4-4781-AD2D-CCF86B7BE150}" destId="{5AD99676-6898-4EF9-8664-BBA6566E5AB0}" srcOrd="0" destOrd="0" presId="urn:microsoft.com/office/officeart/2005/8/layout/hList1"/>
    <dgm:cxn modelId="{1E236E98-103A-4AFD-A8C0-0F14BC99A77C}" type="presParOf" srcId="{168B8DD7-E6D4-4781-AD2D-CCF86B7BE150}" destId="{87E113E7-9C75-4B7B-A611-53F367BAF3DD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2692F5-E72F-49C9-B3C6-ED7C7CDA6990}">
      <dsp:nvSpPr>
        <dsp:cNvPr id="0" name=""/>
        <dsp:cNvSpPr/>
      </dsp:nvSpPr>
      <dsp:spPr>
        <a:xfrm>
          <a:off x="2547" y="383572"/>
          <a:ext cx="2484239" cy="5472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Content</a:t>
          </a:r>
        </a:p>
      </dsp:txBody>
      <dsp:txXfrm>
        <a:off x="2547" y="383572"/>
        <a:ext cx="2484239" cy="547200"/>
      </dsp:txXfrm>
    </dsp:sp>
    <dsp:sp modelId="{EA0A20DB-8423-48A5-BEF0-E8E14CA0BB50}">
      <dsp:nvSpPr>
        <dsp:cNvPr id="0" name=""/>
        <dsp:cNvSpPr/>
      </dsp:nvSpPr>
      <dsp:spPr>
        <a:xfrm>
          <a:off x="2547" y="930772"/>
          <a:ext cx="2484239" cy="3181454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Purpose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Target Audience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Navigation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Communication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Voice &amp; Tone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Reading Levels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Grammar/Spelling Choices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Load Time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Accessibility</a:t>
          </a:r>
        </a:p>
      </dsp:txBody>
      <dsp:txXfrm>
        <a:off x="2547" y="930772"/>
        <a:ext cx="2484239" cy="3181454"/>
      </dsp:txXfrm>
    </dsp:sp>
    <dsp:sp modelId="{42ADDACB-D749-462F-8887-F1DBB190BFB5}">
      <dsp:nvSpPr>
        <dsp:cNvPr id="0" name=""/>
        <dsp:cNvSpPr/>
      </dsp:nvSpPr>
      <dsp:spPr>
        <a:xfrm>
          <a:off x="2834580" y="383572"/>
          <a:ext cx="2484239" cy="54720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Visual</a:t>
          </a:r>
        </a:p>
      </dsp:txBody>
      <dsp:txXfrm>
        <a:off x="2834580" y="383572"/>
        <a:ext cx="2484239" cy="547200"/>
      </dsp:txXfrm>
    </dsp:sp>
    <dsp:sp modelId="{0B6111AB-7636-4167-AC47-F1C5EBA92926}">
      <dsp:nvSpPr>
        <dsp:cNvPr id="0" name=""/>
        <dsp:cNvSpPr/>
      </dsp:nvSpPr>
      <dsp:spPr>
        <a:xfrm>
          <a:off x="2834580" y="930772"/>
          <a:ext cx="2484239" cy="3181454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Colour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Typography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Images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Icons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Visual Hierarchy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Design Trends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Branding</a:t>
          </a:r>
        </a:p>
      </dsp:txBody>
      <dsp:txXfrm>
        <a:off x="2834580" y="930772"/>
        <a:ext cx="2484239" cy="3181454"/>
      </dsp:txXfrm>
    </dsp:sp>
    <dsp:sp modelId="{5AD99676-6898-4EF9-8664-BBA6566E5AB0}">
      <dsp:nvSpPr>
        <dsp:cNvPr id="0" name=""/>
        <dsp:cNvSpPr/>
      </dsp:nvSpPr>
      <dsp:spPr>
        <a:xfrm>
          <a:off x="5666612" y="383572"/>
          <a:ext cx="2484239" cy="54720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Layout</a:t>
          </a:r>
        </a:p>
      </dsp:txBody>
      <dsp:txXfrm>
        <a:off x="5666612" y="383572"/>
        <a:ext cx="2484239" cy="547200"/>
      </dsp:txXfrm>
    </dsp:sp>
    <dsp:sp modelId="{87E113E7-9C75-4B7B-A611-53F367BAF3DD}">
      <dsp:nvSpPr>
        <dsp:cNvPr id="0" name=""/>
        <dsp:cNvSpPr/>
      </dsp:nvSpPr>
      <dsp:spPr>
        <a:xfrm>
          <a:off x="5666612" y="930772"/>
          <a:ext cx="2484239" cy="3181454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Grids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Mobile Friendly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F Pattern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/>
            <a:t>Z Pattern</a:t>
          </a:r>
        </a:p>
      </dsp:txBody>
      <dsp:txXfrm>
        <a:off x="5666612" y="930772"/>
        <a:ext cx="2484239" cy="31814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2/6/2023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js/js_versions.asp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://www.ecma-international.org/ecma-262/9.0/index.html" TargetMode="Externa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q=web+development+roles" TargetMode="External"/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room34.com/philosophy/roles/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Keywords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Web Design Principles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Web Design Trends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Gestalt Design Principles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5560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JavaScrip</a:t>
            </a:r>
            <a:r>
              <a:rPr lang="en-GB" baseline="0" dirty="0"/>
              <a:t>t is an ECMA Standard (ECMA-262: http://www.ecma-international.org/)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>
                <a:hlinkClick r:id="rId3"/>
              </a:rPr>
              <a:t>https://www.w3schools.com/js/js_versions.asp</a:t>
            </a:r>
            <a:endParaRPr lang="en-GB" baseline="0" dirty="0"/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>
                <a:hlinkClick r:id="rId4"/>
              </a:rPr>
              <a:t>http://www.ecma-international.org/ecma-262/9.0/index.html</a:t>
            </a:r>
            <a:endParaRPr lang="en-GB" dirty="0"/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https://www.w3.org/standards/webdesign/script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baseline="0" dirty="0"/>
              <a:t>HTML &amp; CSS: https://www.w3.org/standards/webdesign/htmlcss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baseline="0" dirty="0"/>
              <a:t>Accessibility: https://www.w3.org/standards/webdesign/accessibility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r>
              <a:rPr lang="en-GB" dirty="0"/>
              <a:t>Images</a:t>
            </a:r>
            <a:r>
              <a:rPr lang="en-GB" baseline="0" dirty="0"/>
              <a:t> Source: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https://www.w3.org/2008/site/images/logo-w3c-mobile-lg [accessed: 29-Sep-2019]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https://gic.delaware.gov/web-standards/ [accessed: 29-Sep-2019]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03617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Tags and the</a:t>
            </a:r>
            <a:r>
              <a:rPr lang="en-GB" baseline="0" dirty="0"/>
              <a:t> content between the tags are called HTML elements.</a:t>
            </a:r>
            <a:endParaRPr lang="en-GB" dirty="0"/>
          </a:p>
          <a:p>
            <a:r>
              <a:rPr lang="en-GB" dirty="0"/>
              <a:t>Tag</a:t>
            </a:r>
            <a:r>
              <a:rPr lang="en-GB" baseline="0" dirty="0"/>
              <a:t> with content:</a:t>
            </a:r>
          </a:p>
          <a:p>
            <a:r>
              <a:rPr lang="en-GB" baseline="0" dirty="0"/>
              <a:t>	&lt;</a:t>
            </a:r>
            <a:r>
              <a:rPr lang="en-GB" baseline="0" dirty="0" err="1"/>
              <a:t>taglabel</a:t>
            </a:r>
            <a:r>
              <a:rPr lang="en-GB" baseline="0" dirty="0"/>
              <a:t>&gt;content&lt;/</a:t>
            </a:r>
            <a:r>
              <a:rPr lang="en-GB" baseline="0" dirty="0" err="1"/>
              <a:t>taglabel</a:t>
            </a:r>
            <a:r>
              <a:rPr lang="en-GB" baseline="0" dirty="0"/>
              <a:t>&gt;, for example: </a:t>
            </a:r>
          </a:p>
          <a:p>
            <a:r>
              <a:rPr lang="en-GB" baseline="0" dirty="0"/>
              <a:t>	&lt;p&gt;This is a paragraph.&lt;/p&gt; a tag representing a paragraph of text.</a:t>
            </a:r>
          </a:p>
          <a:p>
            <a:endParaRPr lang="en-GB" baseline="0" dirty="0"/>
          </a:p>
          <a:p>
            <a:r>
              <a:rPr lang="en-GB" baseline="0" dirty="0"/>
              <a:t>Tag with no content:</a:t>
            </a:r>
          </a:p>
          <a:p>
            <a:r>
              <a:rPr lang="en-GB" dirty="0"/>
              <a:t>	&lt;</a:t>
            </a:r>
            <a:r>
              <a:rPr lang="en-GB" dirty="0" err="1"/>
              <a:t>emptyTagLabel</a:t>
            </a:r>
            <a:r>
              <a:rPr lang="en-GB" dirty="0"/>
              <a:t> /&gt;, for example:</a:t>
            </a:r>
          </a:p>
          <a:p>
            <a:r>
              <a:rPr lang="en-GB" dirty="0"/>
              <a:t>	&lt;</a:t>
            </a:r>
            <a:r>
              <a:rPr lang="en-GB" dirty="0" err="1"/>
              <a:t>br</a:t>
            </a:r>
            <a:r>
              <a:rPr lang="en-GB" baseline="0" dirty="0"/>
              <a:t> /&gt; - an empty tag represent a line break</a:t>
            </a:r>
          </a:p>
          <a:p>
            <a:r>
              <a:rPr lang="en-GB" baseline="0" dirty="0"/>
              <a:t>Note: you may also see some empty tags written without the closing /, i.e. &lt;</a:t>
            </a:r>
            <a:r>
              <a:rPr lang="en-GB" baseline="0" dirty="0" err="1"/>
              <a:t>tagLabel</a:t>
            </a:r>
            <a:r>
              <a:rPr lang="en-GB" baseline="0" dirty="0"/>
              <a:t>&gt; - this is acceptable in HTML 5 but it is advised that you avoid this format.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87142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an empty tag, the tag</a:t>
            </a:r>
            <a:r>
              <a:rPr lang="en-GB" baseline="0" dirty="0"/>
              <a:t> represents the actual content itself – it will become clearer shortly </a:t>
            </a:r>
            <a:r>
              <a:rPr lang="en-GB" baseline="0" dirty="0">
                <a:sym typeface="Wingdings" panose="05000000000000000000" pitchFamily="2" charset="2"/>
              </a:rPr>
              <a:t></a:t>
            </a:r>
            <a:r>
              <a:rPr lang="en-GB" baseline="0" dirty="0"/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9771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244163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57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757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1pPr>
            <a:lvl2pPr marL="702756" indent="-270291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2pPr>
            <a:lvl3pPr marL="1081164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3pPr>
            <a:lvl4pPr marL="1513629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4pPr>
            <a:lvl5pPr marL="1946095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5pPr>
            <a:lvl6pPr marL="2378560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6pPr>
            <a:lvl7pPr marL="2811026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7pPr>
            <a:lvl8pPr marL="3243491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8pPr>
            <a:lvl9pPr marL="3675957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C1981AD4-B632-475D-A547-61DC034FC927}" type="slidenum">
              <a:rPr lang="en-US" altLang="en-US" sz="1200"/>
              <a:pPr/>
              <a:t>12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680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768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1pPr>
            <a:lvl2pPr marL="702756" indent="-270291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2pPr>
            <a:lvl3pPr marL="1081164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3pPr>
            <a:lvl4pPr marL="1513629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4pPr>
            <a:lvl5pPr marL="1946095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5pPr>
            <a:lvl6pPr marL="2378560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6pPr>
            <a:lvl7pPr marL="2811026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7pPr>
            <a:lvl8pPr marL="3243491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8pPr>
            <a:lvl9pPr marL="3675957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6DDABC5D-258A-4057-BE39-2E9CE034F5FB}" type="slidenum">
              <a:rPr lang="en-US" altLang="en-US" sz="1200"/>
              <a:pPr/>
              <a:t>13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arrows</a:t>
            </a:r>
            <a:r>
              <a:rPr lang="en-GB" baseline="0" dirty="0"/>
              <a:t> indicate the tabs.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587117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Examples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Write element</a:t>
            </a:r>
            <a:r>
              <a:rPr lang="en-GB" baseline="0" dirty="0"/>
              <a:t> names in lower case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baseline="0" dirty="0"/>
              <a:t>Good:	&lt;p&gt;…&lt;/p&gt; 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baseline="0" dirty="0"/>
              <a:t>Bad:	&lt;P&gt;…&lt;/P&gt;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GB" baseline="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Write attribute names in lower case too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baseline="0" dirty="0"/>
              <a:t>Good:	&lt;div class="menu"&gt;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baseline="0" dirty="0"/>
              <a:t>Bad: 	&lt;div class="MENU"&gt;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GB" baseline="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Make sure attribute values appear in quotes using either </a:t>
            </a:r>
            <a:r>
              <a:rPr lang="en-GB" b="1" i="1" dirty="0"/>
              <a:t>matching</a:t>
            </a:r>
            <a:r>
              <a:rPr lang="en-GB" dirty="0"/>
              <a:t> single (') or double (") quotes.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dirty="0"/>
              <a:t>Good:	&lt;table</a:t>
            </a:r>
            <a:r>
              <a:rPr lang="en-GB" baseline="0" dirty="0"/>
              <a:t> class="table striped"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dirty="0"/>
              <a:t>Bad:	&lt;table</a:t>
            </a:r>
            <a:r>
              <a:rPr lang="en-GB" baseline="0" dirty="0"/>
              <a:t> class=table striped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Remember to close all HTML elements, including empty elements (using the self-closing tag) too.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dirty="0"/>
              <a:t>Good:	&lt;p&gt;This paragraph contains a line break &lt;</a:t>
            </a:r>
            <a:r>
              <a:rPr lang="en-GB" dirty="0" err="1"/>
              <a:t>br</a:t>
            </a:r>
            <a:r>
              <a:rPr lang="en-GB" dirty="0"/>
              <a:t> /&gt;&lt;/p&gt;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dirty="0"/>
              <a:t>Bad:	&lt;p&gt;This</a:t>
            </a:r>
            <a:r>
              <a:rPr lang="en-GB" baseline="0" dirty="0"/>
              <a:t> paragraph contains a line break &lt;</a:t>
            </a:r>
            <a:r>
              <a:rPr lang="en-GB" baseline="0" dirty="0" err="1"/>
              <a:t>br</a:t>
            </a:r>
            <a:r>
              <a:rPr lang="en-GB" baseline="0" dirty="0"/>
              <a:t>&gt;</a:t>
            </a:r>
            <a:endParaRPr lang="en-GB" dirty="0"/>
          </a:p>
          <a:p>
            <a:pPr marL="457200" lvl="1" indent="0">
              <a:buFont typeface="Arial" panose="020B0604020202020204" pitchFamily="34" charset="0"/>
              <a:buNone/>
            </a:pP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When specifying attribute name-value pairs, do not use spaces to separate the equals sign.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dirty="0"/>
              <a:t>Good:	&lt;</a:t>
            </a:r>
            <a:r>
              <a:rPr lang="en-GB" dirty="0" err="1"/>
              <a:t>img</a:t>
            </a:r>
            <a:r>
              <a:rPr lang="en-GB" baseline="0" dirty="0"/>
              <a:t> </a:t>
            </a:r>
            <a:r>
              <a:rPr lang="en-GB" baseline="0" dirty="0" err="1"/>
              <a:t>src</a:t>
            </a:r>
            <a:r>
              <a:rPr lang="en-GB" baseline="0" dirty="0"/>
              <a:t>="logo.jpg" /&gt;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baseline="0" dirty="0"/>
              <a:t>Bad:	&lt;</a:t>
            </a:r>
            <a:r>
              <a:rPr lang="en-GB" baseline="0" dirty="0" err="1"/>
              <a:t>img</a:t>
            </a:r>
            <a:r>
              <a:rPr lang="en-GB" baseline="0" dirty="0"/>
              <a:t> </a:t>
            </a:r>
            <a:r>
              <a:rPr lang="en-GB" baseline="0" dirty="0" err="1"/>
              <a:t>src</a:t>
            </a:r>
            <a:r>
              <a:rPr lang="en-GB" baseline="0" dirty="0"/>
              <a:t> = "logo.jpg“ /&gt;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488109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HTML Comment Tags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&lt;!-- and</a:t>
            </a:r>
            <a:r>
              <a:rPr lang="en-GB" baseline="0" dirty="0"/>
              <a:t> --&gt;are used to insert comments into a HTML document.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 comments are not displayed in the browser when you view the page, but they can help you to document your HTML content.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For example, comments can be used to explain the content or to add notifications to your HTML.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60069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93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93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1pPr>
            <a:lvl2pPr marL="702756" indent="-270291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2pPr>
            <a:lvl3pPr marL="1081164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3pPr>
            <a:lvl4pPr marL="1513629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4pPr>
            <a:lvl5pPr marL="1946095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5pPr>
            <a:lvl6pPr marL="2378560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6pPr>
            <a:lvl7pPr marL="2811026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7pPr>
            <a:lvl8pPr marL="3243491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8pPr>
            <a:lvl9pPr marL="3675957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92F36B58-E7F7-4DF9-BBA0-EFEA4517B1D5}" type="slidenum">
              <a:rPr lang="en-US" altLang="en-US" sz="1200"/>
              <a:pPr/>
              <a:t>22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065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706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1pPr>
            <a:lvl2pPr marL="702756" indent="-270291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2pPr>
            <a:lvl3pPr marL="1081164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3pPr>
            <a:lvl4pPr marL="1513629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4pPr>
            <a:lvl5pPr marL="1946095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5pPr>
            <a:lvl6pPr marL="2378560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6pPr>
            <a:lvl7pPr marL="2811026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7pPr>
            <a:lvl8pPr marL="3243491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8pPr>
            <a:lvl9pPr marL="3675957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82811F37-4BFB-4F5D-AFEA-6ED2E3AE10DF}" type="slidenum">
              <a:rPr lang="en-US" altLang="en-US" sz="1200"/>
              <a:pPr/>
              <a:t>26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861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86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1pPr>
            <a:lvl2pPr marL="702756" indent="-270291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2pPr>
            <a:lvl3pPr marL="1081164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3pPr>
            <a:lvl4pPr marL="1513629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4pPr>
            <a:lvl5pPr marL="1946095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5pPr>
            <a:lvl6pPr marL="2378560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6pPr>
            <a:lvl7pPr marL="2811026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7pPr>
            <a:lvl8pPr marL="3243491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8pPr>
            <a:lvl9pPr marL="3675957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545C9694-7AF3-4CE0-AC1E-5446D2162EDF}" type="slidenum">
              <a:rPr lang="en-US" altLang="en-US" sz="1200"/>
              <a:pPr/>
              <a:t>27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See more HTML formatting</a:t>
            </a:r>
            <a:r>
              <a:rPr lang="en-GB" baseline="0" dirty="0"/>
              <a:t> elements here: http://www.w3schools.com/html/html_formatting.asp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744497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hlinkClick r:id="rId3"/>
              </a:rPr>
              <a:t>https://www.google.com/search?q=web+development+roles</a:t>
            </a:r>
            <a:endParaRPr lang="en-GB" dirty="0">
              <a:hlinkClick r:id="rId4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hlinkClick r:id="rId4"/>
              </a:rPr>
              <a:t>https://room34.com/philosophy/roles/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38523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2/6/2023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2/6/2023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2/6/2023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2/6/2023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2/6/2023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2/6/2023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2/6/2023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2/6/2023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g"/><Relationship Id="rId3" Type="http://schemas.openxmlformats.org/officeDocument/2006/relationships/hyperlink" Target="http://www.w3.org/standards/" TargetMode="External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3.org/Mobile/" TargetMode="External"/><Relationship Id="rId5" Type="http://schemas.openxmlformats.org/officeDocument/2006/relationships/hyperlink" Target="https://www.w3.org/WAI/standards-guidelines/wcag/" TargetMode="External"/><Relationship Id="rId4" Type="http://schemas.openxmlformats.org/officeDocument/2006/relationships/hyperlink" Target="https://www.w3.org/WAI/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html/html5_syntax.asp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obsite.co.uk/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7624" y="1700808"/>
            <a:ext cx="6477000" cy="182880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Introduction</a:t>
            </a:r>
            <a:br>
              <a:rPr lang="en-GB" dirty="0"/>
            </a:br>
            <a:r>
              <a:rPr lang="en-GB" dirty="0"/>
              <a:t>To HTML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endParaRPr lang="en-GB" dirty="0"/>
          </a:p>
          <a:p>
            <a:r>
              <a:rPr lang="en-GB" dirty="0"/>
              <a:t>Kemi Ademoye / Gareth Jones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Overview</a:t>
            </a:r>
          </a:p>
          <a:p>
            <a:r>
              <a:rPr lang="en-GB" dirty="0"/>
              <a:t>Introduction to HTML</a:t>
            </a:r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Introduction to HTML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39801927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563AB5-E690-465C-8B84-02C2401BC3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Web Design Principles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A5D9917-B770-40DD-B0E8-88485682CB82}"/>
              </a:ext>
            </a:extLst>
          </p:cNvPr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980955050"/>
              </p:ext>
            </p:extLst>
          </p:nvPr>
        </p:nvGraphicFramePr>
        <p:xfrm>
          <a:off x="612775" y="1600200"/>
          <a:ext cx="8153400" cy="4495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894080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Web Standards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23528" y="1645110"/>
            <a:ext cx="8568952" cy="4495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Two fundamental standards (defined by the </a:t>
            </a:r>
            <a:r>
              <a:rPr lang="en-GB" dirty="0">
                <a:hlinkClick r:id="rId3"/>
              </a:rPr>
              <a:t>W3C</a:t>
            </a:r>
            <a:r>
              <a:rPr lang="en-GB" dirty="0"/>
              <a:t>) for authoring web pages:</a:t>
            </a:r>
          </a:p>
          <a:p>
            <a:pPr lvl="1"/>
            <a:r>
              <a:rPr lang="en-GB" b="1" dirty="0"/>
              <a:t>HTML</a:t>
            </a:r>
          </a:p>
          <a:p>
            <a:pPr lvl="1"/>
            <a:r>
              <a:rPr lang="en-GB" b="1" dirty="0"/>
              <a:t>CSS</a:t>
            </a:r>
          </a:p>
          <a:p>
            <a:r>
              <a:rPr lang="en-GB" dirty="0"/>
              <a:t>For more interactivity and additional functionality, you might want </a:t>
            </a:r>
            <a:r>
              <a:rPr lang="en-GB" b="1" dirty="0"/>
              <a:t>JavaScript </a:t>
            </a:r>
            <a:r>
              <a:rPr lang="en-GB" dirty="0"/>
              <a:t>(not covered in this module)</a:t>
            </a:r>
          </a:p>
          <a:p>
            <a:r>
              <a:rPr lang="en-GB" dirty="0"/>
              <a:t>Websites should also be:</a:t>
            </a:r>
          </a:p>
          <a:p>
            <a:pPr lvl="1"/>
            <a:r>
              <a:rPr lang="en-GB" dirty="0"/>
              <a:t> </a:t>
            </a:r>
            <a:r>
              <a:rPr lang="en-GB" b="1" dirty="0"/>
              <a:t>Accessible</a:t>
            </a:r>
            <a:r>
              <a:rPr lang="en-GB" dirty="0"/>
              <a:t>, use:</a:t>
            </a:r>
          </a:p>
          <a:p>
            <a:pPr lvl="2"/>
            <a:r>
              <a:rPr lang="en-GB" dirty="0"/>
              <a:t>W3C’s Web Accessibility Initiative (</a:t>
            </a:r>
            <a:r>
              <a:rPr lang="en-GB" dirty="0">
                <a:hlinkClick r:id="rId4"/>
              </a:rPr>
              <a:t>WAI</a:t>
            </a:r>
            <a:r>
              <a:rPr lang="en-GB" dirty="0"/>
              <a:t>)</a:t>
            </a:r>
          </a:p>
          <a:p>
            <a:pPr lvl="2"/>
            <a:r>
              <a:rPr lang="en-GB" dirty="0"/>
              <a:t>Web Content Accessibility Guidelines (</a:t>
            </a:r>
            <a:r>
              <a:rPr lang="en-GB" dirty="0">
                <a:hlinkClick r:id="rId5"/>
              </a:rPr>
              <a:t>WCAG</a:t>
            </a:r>
            <a:r>
              <a:rPr lang="en-GB" dirty="0"/>
              <a:t>).</a:t>
            </a:r>
          </a:p>
          <a:p>
            <a:pPr lvl="1"/>
            <a:r>
              <a:rPr lang="en-GB" b="1" dirty="0"/>
              <a:t>Mobile-friendly</a:t>
            </a:r>
            <a:r>
              <a:rPr lang="en-GB" dirty="0"/>
              <a:t> use the </a:t>
            </a:r>
            <a:r>
              <a:rPr lang="en-GB" dirty="0">
                <a:hlinkClick r:id="rId6"/>
              </a:rPr>
              <a:t>Mobile Web Initiative</a:t>
            </a:r>
            <a:r>
              <a:rPr lang="en-GB" dirty="0"/>
              <a:t>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719947F-DAD1-4C4F-89C3-B82F2216E463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3427" y="6140910"/>
            <a:ext cx="1043940" cy="70104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D498378-0035-4AF1-8654-31A4ED75768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5399" y="6097476"/>
            <a:ext cx="1343025" cy="787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9298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HyperText</a:t>
            </a:r>
            <a:r>
              <a:rPr lang="en-GB" dirty="0"/>
              <a:t> </a:t>
            </a:r>
            <a:r>
              <a:rPr lang="en-GB" dirty="0" err="1"/>
              <a:t>Markup</a:t>
            </a:r>
            <a:r>
              <a:rPr lang="en-GB" dirty="0"/>
              <a:t> Language (HTML)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HTML stands for </a:t>
            </a:r>
            <a:r>
              <a:rPr lang="en-GB" b="1" dirty="0" err="1"/>
              <a:t>H</a:t>
            </a:r>
            <a:r>
              <a:rPr lang="en-GB" dirty="0" err="1"/>
              <a:t>yper</a:t>
            </a:r>
            <a:r>
              <a:rPr lang="en-GB" b="1" dirty="0" err="1"/>
              <a:t>T</a:t>
            </a:r>
            <a:r>
              <a:rPr lang="en-GB" dirty="0" err="1"/>
              <a:t>ext</a:t>
            </a:r>
            <a:r>
              <a:rPr lang="en-GB" dirty="0"/>
              <a:t> </a:t>
            </a:r>
            <a:r>
              <a:rPr lang="en-GB" b="1" dirty="0" err="1"/>
              <a:t>M</a:t>
            </a:r>
            <a:r>
              <a:rPr lang="en-GB" dirty="0" err="1"/>
              <a:t>arkup</a:t>
            </a:r>
            <a:r>
              <a:rPr lang="en-GB" dirty="0"/>
              <a:t> </a:t>
            </a:r>
            <a:r>
              <a:rPr lang="en-GB" b="1" dirty="0"/>
              <a:t>L</a:t>
            </a:r>
            <a:r>
              <a:rPr lang="en-GB" dirty="0"/>
              <a:t>anguage.</a:t>
            </a:r>
          </a:p>
          <a:p>
            <a:r>
              <a:rPr lang="en-GB" dirty="0"/>
              <a:t>It is not a programming language, it is a </a:t>
            </a:r>
            <a:r>
              <a:rPr lang="en-GB" b="1" i="1" dirty="0"/>
              <a:t>text encoded </a:t>
            </a:r>
            <a:r>
              <a:rPr lang="en-GB" b="1" i="1" u="sng" dirty="0" err="1"/>
              <a:t>markup</a:t>
            </a:r>
            <a:r>
              <a:rPr lang="en-GB" b="1" i="1" dirty="0"/>
              <a:t> language</a:t>
            </a:r>
            <a:r>
              <a:rPr lang="en-GB" dirty="0"/>
              <a:t>.</a:t>
            </a:r>
          </a:p>
          <a:p>
            <a:r>
              <a:rPr lang="en-GB" dirty="0"/>
              <a:t>Text encoding is a method of representing complex information in a simple and short way.</a:t>
            </a:r>
          </a:p>
          <a:p>
            <a:pPr lvl="1"/>
            <a:r>
              <a:rPr lang="en-GB" dirty="0"/>
              <a:t>It is written in </a:t>
            </a:r>
            <a:r>
              <a:rPr lang="en-GB" b="1" dirty="0"/>
              <a:t>plain text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Special </a:t>
            </a:r>
            <a:r>
              <a:rPr lang="en-GB" b="1" dirty="0"/>
              <a:t>tags</a:t>
            </a:r>
            <a:r>
              <a:rPr lang="en-GB" dirty="0"/>
              <a:t> are used to add meaning to the text by encoding, i.e. marking out and describing its structure and content e.g. paragraphs, headings, images, etc..</a:t>
            </a:r>
          </a:p>
          <a:p>
            <a:pPr lvl="1"/>
            <a:r>
              <a:rPr lang="en-GB" dirty="0"/>
              <a:t>And, </a:t>
            </a:r>
            <a:r>
              <a:rPr lang="en-GB" b="1" i="1" dirty="0"/>
              <a:t>both humans and computers can understand it</a:t>
            </a:r>
            <a:r>
              <a:rPr lang="en-GB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89999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HTML Tags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/>
          </a:bodyPr>
          <a:lstStyle/>
          <a:p>
            <a:r>
              <a:rPr lang="en-GB" dirty="0"/>
              <a:t>HTML uses text tags known as </a:t>
            </a:r>
            <a:r>
              <a:rPr lang="en-GB" b="1" dirty="0" err="1"/>
              <a:t>markup</a:t>
            </a:r>
            <a:r>
              <a:rPr lang="en-GB" b="1" dirty="0"/>
              <a:t> tags</a:t>
            </a:r>
            <a:r>
              <a:rPr lang="en-GB" dirty="0"/>
              <a:t> to describe the structure and content of a web page.</a:t>
            </a:r>
          </a:p>
          <a:p>
            <a:r>
              <a:rPr lang="en-GB" dirty="0"/>
              <a:t>The </a:t>
            </a:r>
            <a:r>
              <a:rPr lang="en-GB" dirty="0" err="1"/>
              <a:t>markup</a:t>
            </a:r>
            <a:r>
              <a:rPr lang="en-GB" dirty="0"/>
              <a:t> tags are written as </a:t>
            </a:r>
            <a:r>
              <a:rPr lang="en-GB" b="1" i="1" dirty="0"/>
              <a:t>text tag labels enclosed in angle brackets</a:t>
            </a:r>
            <a:r>
              <a:rPr lang="en-GB" dirty="0"/>
              <a:t>:		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&gt;&lt;/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pPr lvl="1"/>
            <a:r>
              <a:rPr lang="en-GB" dirty="0"/>
              <a:t>The tags mark the start and end of the content and the actual content is written between the tags.</a:t>
            </a:r>
          </a:p>
          <a:p>
            <a:pPr marL="365760" lvl="1" indent="0" algn="ctr">
              <a:buNone/>
            </a:pP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2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tagLabel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2200" dirty="0">
                <a:highlight>
                  <a:srgbClr val="FFFFFF"/>
                </a:highlight>
                <a:latin typeface="Consolas" panose="020B0609020204030204" pitchFamily="49" charset="0"/>
              </a:rPr>
              <a:t>Content…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2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tagLabel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pPr lvl="1"/>
            <a:r>
              <a:rPr lang="en-GB" dirty="0"/>
              <a:t>The </a:t>
            </a:r>
            <a:r>
              <a:rPr lang="en-GB" b="1" dirty="0"/>
              <a:t>tag labels</a:t>
            </a:r>
            <a:r>
              <a:rPr lang="en-GB" dirty="0"/>
              <a:t> are a </a:t>
            </a:r>
            <a:r>
              <a:rPr lang="en-GB" b="1" i="1" dirty="0" err="1"/>
              <a:t>markup</a:t>
            </a:r>
            <a:r>
              <a:rPr lang="en-GB" b="1" i="1" dirty="0"/>
              <a:t> code for the type of content they represent</a:t>
            </a:r>
            <a:r>
              <a:rPr lang="en-GB" dirty="0"/>
              <a:t>, so for example “p” stands for paragraph.</a:t>
            </a:r>
          </a:p>
        </p:txBody>
      </p:sp>
    </p:spTree>
    <p:extLst>
      <p:ext uri="{BB962C8B-B14F-4D97-AF65-F5344CB8AC3E}">
        <p14:creationId xmlns:p14="http://schemas.microsoft.com/office/powerpoint/2010/main" val="2881491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900" dirty="0"/>
              <a:t>HTML Elements</a:t>
            </a:r>
            <a:br>
              <a:rPr lang="en-GB" dirty="0"/>
            </a:br>
            <a:r>
              <a:rPr lang="en-GB" sz="3100" dirty="0"/>
              <a:t>Basic Building Blocks of a HTML Document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>
            <a:normAutofit/>
          </a:bodyPr>
          <a:lstStyle/>
          <a:p>
            <a:r>
              <a:rPr lang="en-GB" dirty="0"/>
              <a:t>HTML Elements describe what content has been included on the web page using </a:t>
            </a:r>
            <a:r>
              <a:rPr lang="en-GB" dirty="0" err="1"/>
              <a:t>markup</a:t>
            </a:r>
            <a:r>
              <a:rPr lang="en-GB" dirty="0"/>
              <a:t> tags.</a:t>
            </a:r>
          </a:p>
          <a:p>
            <a:r>
              <a:rPr lang="en-GB" dirty="0"/>
              <a:t>Two types:</a:t>
            </a:r>
          </a:p>
          <a:p>
            <a:pPr lvl="1"/>
            <a:r>
              <a:rPr lang="en-GB" dirty="0"/>
              <a:t>HTML element </a:t>
            </a:r>
            <a:r>
              <a:rPr lang="en-GB" b="1" dirty="0"/>
              <a:t>with content</a:t>
            </a:r>
            <a:r>
              <a:rPr lang="en-GB" dirty="0"/>
              <a:t>: </a:t>
            </a:r>
            <a:r>
              <a:rPr lang="en-GB" i="1" dirty="0"/>
              <a:t>use start tag + content + end tag</a:t>
            </a: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/>
              <a:t>HTML element </a:t>
            </a:r>
            <a:r>
              <a:rPr lang="en-GB" b="1" dirty="0"/>
              <a:t>with no content</a:t>
            </a:r>
            <a:r>
              <a:rPr lang="en-GB" dirty="0"/>
              <a:t>: </a:t>
            </a:r>
            <a:r>
              <a:rPr lang="en-GB" i="1" dirty="0"/>
              <a:t>use empty tag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9DCFD938-15F9-4D00-8381-2C02BDFD3DE2}"/>
              </a:ext>
            </a:extLst>
          </p:cNvPr>
          <p:cNvGrpSpPr/>
          <p:nvPr/>
        </p:nvGrpSpPr>
        <p:grpSpPr>
          <a:xfrm>
            <a:off x="3893919" y="3814563"/>
            <a:ext cx="4134465" cy="766566"/>
            <a:chOff x="612648" y="5326732"/>
            <a:chExt cx="4134465" cy="766566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4682BC70-5057-4E81-A614-B9D8C6BF6200}"/>
                </a:ext>
              </a:extLst>
            </p:cNvPr>
            <p:cNvSpPr txBox="1"/>
            <p:nvPr/>
          </p:nvSpPr>
          <p:spPr>
            <a:xfrm>
              <a:off x="612648" y="5445224"/>
              <a:ext cx="4134465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 err="1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tagLabel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r>
                <a:rPr lang="en-GB" sz="2000" dirty="0">
                  <a:highlight>
                    <a:srgbClr val="FFFFFF"/>
                  </a:highlight>
                  <a:latin typeface="Consolas" panose="020B0609020204030204" pitchFamily="49" charset="0"/>
                </a:rPr>
                <a:t>content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 err="1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tagLabel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endParaRPr lang="en-GB" sz="2000" dirty="0"/>
            </a:p>
          </p:txBody>
        </p:sp>
        <p:sp>
          <p:nvSpPr>
            <p:cNvPr id="6" name="Left Brace 5">
              <a:extLst>
                <a:ext uri="{FF2B5EF4-FFF2-40B4-BE49-F238E27FC236}">
                  <a16:creationId xmlns:a16="http://schemas.microsoft.com/office/drawing/2014/main" id="{BE340912-0CF7-43BB-8308-A210E9EB9EC2}"/>
                </a:ext>
              </a:extLst>
            </p:cNvPr>
            <p:cNvSpPr/>
            <p:nvPr/>
          </p:nvSpPr>
          <p:spPr>
            <a:xfrm rot="5400000">
              <a:off x="1249152" y="4761148"/>
              <a:ext cx="236984" cy="1368152"/>
            </a:xfrm>
            <a:prstGeom prst="leftBrace">
              <a:avLst/>
            </a:prstGeom>
            <a:ln w="19050">
              <a:solidFill>
                <a:schemeClr val="accent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vert270" rIns="684000" rtlCol="0" anchor="ctr"/>
            <a:lstStyle/>
            <a:p>
              <a:pPr algn="ctr"/>
              <a:r>
                <a:rPr lang="en-GB" dirty="0"/>
                <a:t>Start Tag</a:t>
              </a:r>
            </a:p>
          </p:txBody>
        </p:sp>
        <p:sp>
          <p:nvSpPr>
            <p:cNvPr id="7" name="Left Brace 6">
              <a:extLst>
                <a:ext uri="{FF2B5EF4-FFF2-40B4-BE49-F238E27FC236}">
                  <a16:creationId xmlns:a16="http://schemas.microsoft.com/office/drawing/2014/main" id="{16EFA5D5-E03E-4F3C-B393-0E3436F82906}"/>
                </a:ext>
              </a:extLst>
            </p:cNvPr>
            <p:cNvSpPr/>
            <p:nvPr/>
          </p:nvSpPr>
          <p:spPr>
            <a:xfrm rot="5400000">
              <a:off x="3760682" y="4679302"/>
              <a:ext cx="236984" cy="1531844"/>
            </a:xfrm>
            <a:prstGeom prst="leftBrace">
              <a:avLst/>
            </a:prstGeom>
            <a:ln w="19050">
              <a:solidFill>
                <a:schemeClr val="accent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vert270" rIns="684000" rtlCol="0" anchor="ctr"/>
            <a:lstStyle/>
            <a:p>
              <a:pPr algn="ctr"/>
              <a:r>
                <a:rPr lang="en-GB" dirty="0" err="1"/>
                <a:t>EndTag</a:t>
              </a:r>
              <a:endParaRPr lang="en-GB" dirty="0"/>
            </a:p>
          </p:txBody>
        </p:sp>
        <p:sp>
          <p:nvSpPr>
            <p:cNvPr id="8" name="Left Brace 7">
              <a:extLst>
                <a:ext uri="{FF2B5EF4-FFF2-40B4-BE49-F238E27FC236}">
                  <a16:creationId xmlns:a16="http://schemas.microsoft.com/office/drawing/2014/main" id="{B11BD710-E788-4609-B3E9-F7845D70CA9E}"/>
                </a:ext>
              </a:extLst>
            </p:cNvPr>
            <p:cNvSpPr/>
            <p:nvPr/>
          </p:nvSpPr>
          <p:spPr>
            <a:xfrm rot="16200000">
              <a:off x="2520318" y="3968518"/>
              <a:ext cx="288032" cy="3961528"/>
            </a:xfrm>
            <a:prstGeom prst="leftBrace">
              <a:avLst/>
            </a:prstGeom>
            <a:ln w="19050">
              <a:solidFill>
                <a:schemeClr val="accent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vert" rIns="756000" rtlCol="0" anchor="ctr"/>
            <a:lstStyle/>
            <a:p>
              <a:pPr algn="ctr"/>
              <a:r>
                <a:rPr lang="en-GB" dirty="0"/>
                <a:t>HTML Element</a:t>
              </a:r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133D1F3A-0270-459C-8183-3D250134B895}"/>
              </a:ext>
            </a:extLst>
          </p:cNvPr>
          <p:cNvGrpSpPr/>
          <p:nvPr/>
        </p:nvGrpSpPr>
        <p:grpSpPr>
          <a:xfrm>
            <a:off x="3923928" y="5517232"/>
            <a:ext cx="1736373" cy="792089"/>
            <a:chOff x="6156176" y="5326732"/>
            <a:chExt cx="1736373" cy="792089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49AC39E-F6B1-441C-B8C1-BED1CBDC71AC}"/>
                </a:ext>
              </a:extLst>
            </p:cNvPr>
            <p:cNvSpPr/>
            <p:nvPr/>
          </p:nvSpPr>
          <p:spPr>
            <a:xfrm>
              <a:off x="6156176" y="5445224"/>
              <a:ext cx="1736373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 err="1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tagLabel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/&gt;</a:t>
              </a:r>
              <a:endParaRPr lang="en-GB" sz="2000" dirty="0"/>
            </a:p>
          </p:txBody>
        </p:sp>
        <p:sp>
          <p:nvSpPr>
            <p:cNvPr id="11" name="Left Brace 10">
              <a:extLst>
                <a:ext uri="{FF2B5EF4-FFF2-40B4-BE49-F238E27FC236}">
                  <a16:creationId xmlns:a16="http://schemas.microsoft.com/office/drawing/2014/main" id="{9FF41664-ACCF-484A-9789-7227735E4DD5}"/>
                </a:ext>
              </a:extLst>
            </p:cNvPr>
            <p:cNvSpPr/>
            <p:nvPr/>
          </p:nvSpPr>
          <p:spPr>
            <a:xfrm rot="5400000">
              <a:off x="6890219" y="4713583"/>
              <a:ext cx="236984" cy="1463281"/>
            </a:xfrm>
            <a:prstGeom prst="leftBrace">
              <a:avLst/>
            </a:prstGeom>
            <a:ln w="19050">
              <a:solidFill>
                <a:schemeClr val="accent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vert270" rIns="684000" rtlCol="0" anchor="ctr"/>
            <a:lstStyle/>
            <a:p>
              <a:pPr algn="ctr"/>
              <a:r>
                <a:rPr lang="en-GB" dirty="0"/>
                <a:t>Empty Tag</a:t>
              </a:r>
            </a:p>
          </p:txBody>
        </p:sp>
        <p:sp>
          <p:nvSpPr>
            <p:cNvPr id="12" name="Left Brace 11">
              <a:extLst>
                <a:ext uri="{FF2B5EF4-FFF2-40B4-BE49-F238E27FC236}">
                  <a16:creationId xmlns:a16="http://schemas.microsoft.com/office/drawing/2014/main" id="{C3BCB9B9-2877-4973-9CB8-D1F5D09C5838}"/>
                </a:ext>
              </a:extLst>
            </p:cNvPr>
            <p:cNvSpPr/>
            <p:nvPr/>
          </p:nvSpPr>
          <p:spPr>
            <a:xfrm rot="16200000">
              <a:off x="6864695" y="5243164"/>
              <a:ext cx="288032" cy="1463282"/>
            </a:xfrm>
            <a:prstGeom prst="leftBrace">
              <a:avLst/>
            </a:prstGeom>
            <a:ln w="19050">
              <a:solidFill>
                <a:schemeClr val="accent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vert="vert" rIns="1044000" rtlCol="0" anchor="ctr"/>
            <a:lstStyle/>
            <a:p>
              <a:pPr algn="ctr"/>
              <a:r>
                <a:rPr lang="en-GB" dirty="0"/>
                <a:t>HTML Element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867712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HTML Elements</a:t>
            </a:r>
            <a:br>
              <a:rPr lang="en-GB" dirty="0"/>
            </a:br>
            <a:r>
              <a:rPr lang="en-GB" sz="3100" dirty="0"/>
              <a:t>Three Types of  HTML </a:t>
            </a:r>
            <a:r>
              <a:rPr lang="en-GB" sz="3100" dirty="0" err="1"/>
              <a:t>Markup</a:t>
            </a:r>
            <a:r>
              <a:rPr lang="en-GB" sz="3100" dirty="0"/>
              <a:t> Tags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Start (or Opening) Tag</a:t>
            </a:r>
          </a:p>
          <a:p>
            <a:endParaRPr lang="en-GB" dirty="0"/>
          </a:p>
          <a:p>
            <a:pPr marL="365760" lvl="1" indent="0" algn="r">
              <a:buNone/>
            </a:pPr>
            <a:r>
              <a:rPr lang="en-GB" sz="2800" dirty="0"/>
              <a:t>E.g.:       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r>
              <a:rPr lang="en-GB" b="1" dirty="0"/>
              <a:t>End (or Closing) Tag</a:t>
            </a:r>
          </a:p>
          <a:p>
            <a:endParaRPr lang="en-GB" dirty="0"/>
          </a:p>
          <a:p>
            <a:pPr marL="365760" lvl="1" indent="0" algn="r">
              <a:buNone/>
            </a:pPr>
            <a:r>
              <a:rPr lang="en-GB" sz="2800" dirty="0"/>
              <a:t>E.g.:     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r>
              <a:rPr lang="en-GB" b="1" dirty="0"/>
              <a:t>Empty (or Self-closing) Tag</a:t>
            </a:r>
          </a:p>
          <a:p>
            <a:pPr lvl="1"/>
            <a:endParaRPr lang="en-GB" dirty="0"/>
          </a:p>
          <a:p>
            <a:pPr marL="365760" lvl="1" indent="0" algn="r">
              <a:buNone/>
            </a:pPr>
            <a:r>
              <a:rPr lang="en-GB" sz="2800" dirty="0"/>
              <a:t>E.g.: 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8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br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  <a:endParaRPr lang="en-GB" dirty="0"/>
          </a:p>
          <a:p>
            <a:pPr lvl="1"/>
            <a:r>
              <a:rPr lang="en-GB" dirty="0"/>
              <a:t>The self-closing tag is used when a tag has no content.</a:t>
            </a:r>
          </a:p>
          <a:p>
            <a:pPr lvl="1"/>
            <a:r>
              <a:rPr lang="en-GB" dirty="0"/>
              <a:t>It represents an abbreviated format of the start and end tags merged together as a single tag.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81610" y="2060848"/>
            <a:ext cx="4940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“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&lt;</a:t>
            </a:r>
            <a:r>
              <a:rPr lang="en-GB" dirty="0"/>
              <a:t>“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607423" y="2060848"/>
            <a:ext cx="4573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+ followed by the </a:t>
            </a:r>
            <a:r>
              <a:rPr lang="en-GB" dirty="0" err="1"/>
              <a:t>markup</a:t>
            </a:r>
            <a:r>
              <a:rPr lang="en-GB" dirty="0"/>
              <a:t> 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tag label</a:t>
            </a:r>
            <a:r>
              <a:rPr lang="en-GB" dirty="0"/>
              <a:t> and then</a:t>
            </a:r>
          </a:p>
        </p:txBody>
      </p:sp>
      <p:sp>
        <p:nvSpPr>
          <p:cNvPr id="6" name="Rectangle 5"/>
          <p:cNvSpPr/>
          <p:nvPr/>
        </p:nvSpPr>
        <p:spPr>
          <a:xfrm>
            <a:off x="6313006" y="2060848"/>
            <a:ext cx="6735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+ “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&gt;</a:t>
            </a:r>
            <a:r>
              <a:rPr lang="en-GB" dirty="0"/>
              <a:t>”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81610" y="3429000"/>
            <a:ext cx="6110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“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&lt;/</a:t>
            </a:r>
            <a:r>
              <a:rPr lang="en-GB" dirty="0"/>
              <a:t>“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607423" y="3429000"/>
            <a:ext cx="4573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+ followed by the </a:t>
            </a:r>
            <a:r>
              <a:rPr lang="en-GB" dirty="0" err="1"/>
              <a:t>markup</a:t>
            </a:r>
            <a:r>
              <a:rPr lang="en-GB" dirty="0"/>
              <a:t> 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tag label</a:t>
            </a:r>
            <a:r>
              <a:rPr lang="en-GB" dirty="0"/>
              <a:t> and then</a:t>
            </a:r>
          </a:p>
        </p:txBody>
      </p:sp>
      <p:sp>
        <p:nvSpPr>
          <p:cNvPr id="9" name="Rectangle 8"/>
          <p:cNvSpPr/>
          <p:nvPr/>
        </p:nvSpPr>
        <p:spPr>
          <a:xfrm>
            <a:off x="6313006" y="3429000"/>
            <a:ext cx="6735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+ “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&gt;</a:t>
            </a:r>
            <a:r>
              <a:rPr lang="en-GB" dirty="0"/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81610" y="4787860"/>
            <a:ext cx="4940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“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&lt;</a:t>
            </a:r>
            <a:r>
              <a:rPr lang="en-GB" dirty="0"/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607423" y="4787860"/>
            <a:ext cx="4573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+ followed by the </a:t>
            </a:r>
            <a:r>
              <a:rPr lang="en-GB" dirty="0" err="1"/>
              <a:t>markup</a:t>
            </a:r>
            <a:r>
              <a:rPr lang="en-GB" dirty="0"/>
              <a:t> 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tag label</a:t>
            </a:r>
            <a:r>
              <a:rPr lang="en-GB" dirty="0"/>
              <a:t> and then</a:t>
            </a:r>
          </a:p>
        </p:txBody>
      </p:sp>
      <p:sp>
        <p:nvSpPr>
          <p:cNvPr id="13" name="Rectangle 12"/>
          <p:cNvSpPr/>
          <p:nvPr/>
        </p:nvSpPr>
        <p:spPr>
          <a:xfrm>
            <a:off x="6313006" y="4787860"/>
            <a:ext cx="7906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+ “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/&gt;</a:t>
            </a:r>
            <a:r>
              <a:rPr lang="en-GB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07934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5" grpId="0"/>
      <p:bldP spid="6" grpId="0"/>
      <p:bldP spid="7" grpId="0"/>
      <p:bldP spid="8" grpId="0"/>
      <p:bldP spid="9" grpId="0"/>
      <p:bldP spid="11" grpId="0"/>
      <p:bldP spid="12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F477EC9-3530-4CB6-AB59-2DFA911A5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HTML Attributes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E2EFDF-8FF2-42AF-ADBB-C4D9F9E623BD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Provide </a:t>
            </a:r>
            <a:r>
              <a:rPr lang="en-GB" b="1" i="1" dirty="0"/>
              <a:t>additional information about an element</a:t>
            </a:r>
            <a:r>
              <a:rPr lang="en-GB" dirty="0"/>
              <a:t>.</a:t>
            </a:r>
          </a:p>
          <a:p>
            <a:r>
              <a:rPr lang="en-GB" dirty="0"/>
              <a:t>They are </a:t>
            </a:r>
            <a:r>
              <a:rPr lang="en-GB" b="1" dirty="0"/>
              <a:t>included in the start or self-closing</a:t>
            </a:r>
            <a:r>
              <a:rPr lang="en-GB" dirty="0"/>
              <a:t> (empty) </a:t>
            </a:r>
            <a:r>
              <a:rPr lang="en-GB" b="1" dirty="0"/>
              <a:t>tag</a:t>
            </a:r>
            <a:r>
              <a:rPr lang="en-GB" dirty="0"/>
              <a:t> as name-value pairs made up of:</a:t>
            </a:r>
          </a:p>
          <a:p>
            <a:pPr marL="320040" lvl="1" indent="0" algn="ctr">
              <a:buNone/>
            </a:pPr>
            <a:r>
              <a:rPr lang="en-GB" sz="2900" dirty="0" err="1">
                <a:solidFill>
                  <a:srgbClr val="FF0000"/>
                </a:solidFill>
                <a:latin typeface="Consolas" panose="020B0609020204030204" pitchFamily="49" charset="0"/>
              </a:rPr>
              <a:t>attributeName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= "attribute value"</a:t>
            </a:r>
            <a:endParaRPr lang="en-GB" dirty="0"/>
          </a:p>
          <a:p>
            <a:r>
              <a:rPr lang="en-GB" b="1" u="sng" dirty="0"/>
              <a:t>Important Notes:</a:t>
            </a:r>
          </a:p>
          <a:p>
            <a:pPr lvl="1"/>
            <a:r>
              <a:rPr lang="en-GB" dirty="0"/>
              <a:t>The attribute name must </a:t>
            </a:r>
            <a:r>
              <a:rPr lang="en-GB" u="sng" dirty="0"/>
              <a:t>not</a:t>
            </a:r>
            <a:r>
              <a:rPr lang="en-GB" dirty="0"/>
              <a:t> contain spaces!</a:t>
            </a:r>
          </a:p>
          <a:p>
            <a:pPr lvl="1"/>
            <a:r>
              <a:rPr lang="en-GB" dirty="0"/>
              <a:t>But the value can have spaces.</a:t>
            </a:r>
          </a:p>
          <a:p>
            <a:pPr lvl="1"/>
            <a:r>
              <a:rPr lang="en-GB" dirty="0"/>
              <a:t>The attribute value should be surrounded by a </a:t>
            </a:r>
            <a:r>
              <a:rPr lang="en-GB" u="sng" dirty="0"/>
              <a:t>matching pair</a:t>
            </a:r>
            <a:r>
              <a:rPr lang="en-GB" dirty="0"/>
              <a:t> of single quotes (') or double quotes (")</a:t>
            </a:r>
          </a:p>
        </p:txBody>
      </p:sp>
    </p:spTree>
    <p:extLst>
      <p:ext uri="{BB962C8B-B14F-4D97-AF65-F5344CB8AC3E}">
        <p14:creationId xmlns:p14="http://schemas.microsoft.com/office/powerpoint/2010/main" val="4247741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545ACF-C347-49D0-A304-5709B757EB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Attribute Example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2FE41A-D64B-404F-BF19-8DD6FD219D45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 the </a:t>
            </a:r>
            <a:r>
              <a:rPr lang="en-GB" b="1" dirty="0"/>
              <a:t>start tag of a non-empty element</a:t>
            </a:r>
          </a:p>
          <a:p>
            <a:endParaRPr lang="en-GB" b="1" dirty="0"/>
          </a:p>
          <a:p>
            <a:pPr marL="640080" lvl="2" indent="0">
              <a:buNone/>
            </a:pP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href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="http://facebook.com"&gt;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Facebook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400" dirty="0"/>
          </a:p>
          <a:p>
            <a:endParaRPr lang="en-GB" dirty="0"/>
          </a:p>
          <a:p>
            <a:r>
              <a:rPr lang="en-GB" dirty="0"/>
              <a:t>The 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7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&gt;…&lt;/</a:t>
            </a:r>
            <a:r>
              <a:rPr lang="en-GB" sz="27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tag represents a HTML link.</a:t>
            </a:r>
          </a:p>
          <a:p>
            <a:r>
              <a:rPr lang="en-GB" dirty="0"/>
              <a:t>The </a:t>
            </a:r>
            <a:r>
              <a:rPr lang="en-GB" b="1" dirty="0" err="1"/>
              <a:t>href</a:t>
            </a:r>
            <a:r>
              <a:rPr lang="en-GB" b="1" dirty="0"/>
              <a:t> attribute</a:t>
            </a:r>
            <a:r>
              <a:rPr lang="en-GB" dirty="0"/>
              <a:t> provides the link’s address.</a:t>
            </a:r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0DCE656-6E95-49BF-8589-161639673F7C}"/>
              </a:ext>
            </a:extLst>
          </p:cNvPr>
          <p:cNvSpPr/>
          <p:nvPr/>
        </p:nvSpPr>
        <p:spPr>
          <a:xfrm>
            <a:off x="1835696" y="2636912"/>
            <a:ext cx="4392488" cy="432048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9587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tx2">
                    <a:satMod val="130000"/>
                  </a:schemeClr>
                </a:solidFill>
              </a:rPr>
              <a:t>Anchor Element</a:t>
            </a:r>
          </a:p>
        </p:txBody>
      </p:sp>
      <p:sp>
        <p:nvSpPr>
          <p:cNvPr id="41988" name="Rectangle 3"/>
          <p:cNvSpPr>
            <a:spLocks noGrp="1" noChangeArrowheads="1"/>
          </p:cNvSpPr>
          <p:nvPr>
            <p:ph idx="1"/>
          </p:nvPr>
        </p:nvSpPr>
        <p:spPr>
          <a:xfrm>
            <a:off x="683568" y="1700808"/>
            <a:ext cx="7467600" cy="4191000"/>
          </a:xfrm>
        </p:spPr>
        <p:txBody>
          <a:bodyPr rtlCol="0">
            <a:normAutofit/>
          </a:bodyPr>
          <a:lstStyle/>
          <a:p>
            <a:pPr marL="459486" indent="-457200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US" sz="2800" dirty="0">
                <a:cs typeface="Times New Roman" pitchFamily="18" charset="0"/>
              </a:rPr>
              <a:t>Specifies a hyperlink reference (href) to a file</a:t>
            </a:r>
          </a:p>
          <a:p>
            <a:pPr marL="459486" indent="-457200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US" sz="2800" dirty="0">
                <a:cs typeface="Times New Roman" pitchFamily="18" charset="0"/>
              </a:rPr>
              <a:t>Text between the </a:t>
            </a: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&lt;a&gt; </a:t>
            </a:r>
            <a:r>
              <a:rPr lang="en-US" sz="2800" dirty="0">
                <a:cs typeface="Times New Roman" pitchFamily="18" charset="0"/>
              </a:rPr>
              <a:t>and </a:t>
            </a: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&lt;/a&gt; </a:t>
            </a:r>
            <a:r>
              <a:rPr lang="en-US" sz="2800" dirty="0">
                <a:cs typeface="Times New Roman" pitchFamily="18" charset="0"/>
              </a:rPr>
              <a:t>is displayed on the web page.</a:t>
            </a:r>
            <a:endParaRPr lang="en-US" sz="1200" dirty="0">
              <a:cs typeface="Times New Roman" pitchFamily="18" charset="0"/>
            </a:endParaRPr>
          </a:p>
          <a:p>
            <a:pPr marL="240030" indent="-237744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endParaRPr lang="en-US" sz="1200" dirty="0">
              <a:cs typeface="Times New Roman" pitchFamily="18" charset="0"/>
            </a:endParaRPr>
          </a:p>
          <a:p>
            <a:pPr marL="2286" indent="0" eaLnBrk="1" fontAlgn="auto" hangingPunct="1">
              <a:spcAft>
                <a:spcPts val="0"/>
              </a:spcAft>
              <a:buFont typeface="Wingdings 3" pitchFamily="18" charset="2"/>
              <a:buNone/>
              <a:defRPr/>
            </a:pPr>
            <a:r>
              <a:rPr lang="en-US" sz="2800" b="1" dirty="0">
                <a:latin typeface="Times New Roman" pitchFamily="18" charset="0"/>
                <a:cs typeface="Times New Roman" pitchFamily="18" charset="0"/>
              </a:rPr>
              <a:t>&lt;a href="contact.html"&gt;Contact Us&lt;/a&gt;</a:t>
            </a:r>
          </a:p>
          <a:p>
            <a:pPr marL="240030" indent="-237744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endParaRPr lang="en-US" sz="1200" dirty="0">
              <a:cs typeface="Times New Roman" pitchFamily="18" charset="0"/>
            </a:endParaRPr>
          </a:p>
          <a:p>
            <a:pPr marL="459486" indent="-457200"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en-US" sz="2800" dirty="0">
                <a:cs typeface="Times New Roman" pitchFamily="18" charset="0"/>
              </a:rPr>
              <a:t>href Attribute</a:t>
            </a:r>
          </a:p>
          <a:p>
            <a:pPr marL="486918" lvl="1" indent="-274320" eaLnBrk="1" fontAlgn="auto" hangingPunct="1">
              <a:spcAft>
                <a:spcPts val="0"/>
              </a:spcAft>
              <a:buFont typeface="Wingdings 2"/>
              <a:buChar char=""/>
              <a:defRPr/>
            </a:pPr>
            <a:r>
              <a:rPr lang="en-US" sz="2200" dirty="0">
                <a:cs typeface="Times New Roman" pitchFamily="18" charset="0"/>
              </a:rPr>
              <a:t>Indicates the file name or URL</a:t>
            </a:r>
            <a:br>
              <a:rPr lang="en-US" sz="2200" dirty="0">
                <a:cs typeface="Times New Roman" pitchFamily="18" charset="0"/>
              </a:rPr>
            </a:br>
            <a:br>
              <a:rPr lang="en-US" sz="2200" dirty="0">
                <a:cs typeface="Times New Roman" pitchFamily="18" charset="0"/>
              </a:rPr>
            </a:br>
            <a:endParaRPr lang="en-US" sz="2200" dirty="0">
              <a:cs typeface="Times New Roman" pitchFamily="18" charset="0"/>
            </a:endParaRPr>
          </a:p>
        </p:txBody>
      </p:sp>
      <p:sp>
        <p:nvSpPr>
          <p:cNvPr id="2" name="Slide Number Placeholder 5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compatLnSpc="1">
            <a:prstTxWarp prst="textNoShape">
              <a:avLst/>
            </a:prstTxWarp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18951560-F7C7-4B4C-8611-26140E10D3A0}" type="slidenum">
              <a:rPr lang="en-US" altLang="en-US" sz="1100" smtClean="0">
                <a:solidFill>
                  <a:srgbClr val="4D4D4D"/>
                </a:solidFill>
              </a:rPr>
              <a:pPr/>
              <a:t>12</a:t>
            </a:fld>
            <a:endParaRPr lang="en-US" altLang="en-US" sz="1100">
              <a:solidFill>
                <a:srgbClr val="4D4D4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5258901"/>
      </p:ext>
    </p:extLst>
  </p:cSld>
  <p:clrMapOvr>
    <a:masterClrMapping/>
  </p:clrMapOvr>
  <p:transition spd="slow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1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tx2">
                    <a:satMod val="130000"/>
                  </a:schemeClr>
                </a:solidFill>
              </a:rPr>
              <a:t>Absolute   &amp;  Relative  Hyperlinks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idx="1"/>
          </p:nvPr>
        </p:nvSpPr>
        <p:spPr>
          <a:xfrm>
            <a:off x="1187624" y="1844824"/>
            <a:ext cx="7391400" cy="4191000"/>
          </a:xfrm>
        </p:spPr>
        <p:txBody>
          <a:bodyPr/>
          <a:lstStyle/>
          <a:p>
            <a:pPr eaLnBrk="1" hangingPunct="1"/>
            <a:r>
              <a:rPr lang="en-US" altLang="en-US" sz="3200" dirty="0">
                <a:cs typeface="Times New Roman" pitchFamily="18" charset="0"/>
              </a:rPr>
              <a:t>Absolute link</a:t>
            </a:r>
          </a:p>
          <a:p>
            <a:pPr lvl="1" eaLnBrk="1" hangingPunct="1"/>
            <a:r>
              <a:rPr lang="en-US" altLang="en-US" sz="2400" dirty="0">
                <a:cs typeface="Times New Roman" pitchFamily="18" charset="0"/>
              </a:rPr>
              <a:t>Link to other  websites</a:t>
            </a:r>
            <a:br>
              <a:rPr lang="en-US" altLang="en-US" dirty="0">
                <a:cs typeface="Times New Roman" pitchFamily="18" charset="0"/>
              </a:rPr>
            </a:br>
            <a:endParaRPr lang="en-US" altLang="en-US" sz="800" dirty="0">
              <a:cs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en-US" altLang="en-US" sz="2800" b="1" dirty="0">
                <a:latin typeface="Times New Roman" pitchFamily="18" charset="0"/>
                <a:cs typeface="Times New Roman" pitchFamily="18" charset="0"/>
              </a:rPr>
              <a:t>	&lt;a </a:t>
            </a:r>
            <a:r>
              <a:rPr lang="en-US" altLang="en-US" sz="2800" b="1" dirty="0" err="1">
                <a:latin typeface="Times New Roman" pitchFamily="18" charset="0"/>
                <a:cs typeface="Times New Roman" pitchFamily="18" charset="0"/>
              </a:rPr>
              <a:t>href</a:t>
            </a:r>
            <a:r>
              <a:rPr lang="en-US" altLang="en-US" sz="2800" b="1" dirty="0">
                <a:latin typeface="Times New Roman" pitchFamily="18" charset="0"/>
                <a:cs typeface="Times New Roman" pitchFamily="18" charset="0"/>
              </a:rPr>
              <a:t>="http://yahoo.com"&gt;Yahoo&lt;/a&gt;</a:t>
            </a:r>
          </a:p>
          <a:p>
            <a:pPr eaLnBrk="1" hangingPunct="1"/>
            <a:endParaRPr lang="en-US" altLang="en-US" sz="2400" dirty="0">
              <a:cs typeface="Times New Roman" pitchFamily="18" charset="0"/>
            </a:endParaRPr>
          </a:p>
          <a:p>
            <a:pPr eaLnBrk="1" hangingPunct="1"/>
            <a:r>
              <a:rPr lang="en-US" altLang="en-US" sz="3200" dirty="0">
                <a:cs typeface="Times New Roman" pitchFamily="18" charset="0"/>
              </a:rPr>
              <a:t>Relative link</a:t>
            </a:r>
          </a:p>
          <a:p>
            <a:pPr lvl="1" eaLnBrk="1" hangingPunct="1"/>
            <a:r>
              <a:rPr lang="en-US" altLang="en-US" sz="2400" dirty="0">
                <a:cs typeface="Times New Roman" pitchFamily="18" charset="0"/>
              </a:rPr>
              <a:t>Link to pages on your own site</a:t>
            </a:r>
            <a:br>
              <a:rPr lang="en-US" altLang="en-US" dirty="0">
                <a:cs typeface="Times New Roman" pitchFamily="18" charset="0"/>
              </a:rPr>
            </a:br>
            <a:endParaRPr lang="en-US" altLang="en-US" dirty="0">
              <a:cs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en-US" altLang="en-US" sz="2800" b="1" dirty="0">
                <a:latin typeface="Times New Roman" pitchFamily="18" charset="0"/>
                <a:cs typeface="Times New Roman" pitchFamily="18" charset="0"/>
              </a:rPr>
              <a:t>	&lt;a </a:t>
            </a:r>
            <a:r>
              <a:rPr lang="en-US" altLang="en-US" sz="2800" b="1" dirty="0" err="1">
                <a:latin typeface="Times New Roman" pitchFamily="18" charset="0"/>
                <a:cs typeface="Times New Roman" pitchFamily="18" charset="0"/>
              </a:rPr>
              <a:t>href</a:t>
            </a:r>
            <a:r>
              <a:rPr lang="en-US" altLang="en-US" sz="2800" b="1" dirty="0">
                <a:latin typeface="Times New Roman" pitchFamily="18" charset="0"/>
                <a:cs typeface="Times New Roman" pitchFamily="18" charset="0"/>
              </a:rPr>
              <a:t>="index.htm"&gt;Home&lt;/a&gt;</a:t>
            </a:r>
            <a:endParaRPr lang="en-US" altLang="en-US" sz="2800" dirty="0">
              <a:cs typeface="Times New Roman" pitchFamily="18" charset="0"/>
            </a:endParaRPr>
          </a:p>
        </p:txBody>
      </p:sp>
      <p:sp>
        <p:nvSpPr>
          <p:cNvPr id="43012" name="Slide Number Placeholder 5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compatLnSpc="1">
            <a:prstTxWarp prst="textNoShape">
              <a:avLst/>
            </a:prstTxWarp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08EC488E-F027-4A8B-809C-90F1DF43B001}" type="slidenum">
              <a:rPr lang="en-US" altLang="en-US" sz="1100" smtClean="0">
                <a:solidFill>
                  <a:srgbClr val="4D4D4D"/>
                </a:solidFill>
              </a:rPr>
              <a:pPr/>
              <a:t>13</a:t>
            </a:fld>
            <a:endParaRPr lang="en-US" altLang="en-US" sz="1100">
              <a:solidFill>
                <a:srgbClr val="4D4D4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8434379"/>
      </p:ext>
    </p:extLst>
  </p:cSld>
  <p:clrMapOvr>
    <a:masterClrMapping/>
  </p:clrMapOvr>
  <p:transition spd="slow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106AFE-41D7-4595-B591-16B01EED33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F90B4E-1BA6-42B1-8C36-A4DA27031BCB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&lt;!DOCTYPE html&gt;</a:t>
            </a:r>
          </a:p>
          <a:p>
            <a:r>
              <a:rPr lang="en-GB" dirty="0"/>
              <a:t>&lt;html&gt;</a:t>
            </a:r>
          </a:p>
          <a:p>
            <a:r>
              <a:rPr lang="en-GB" dirty="0"/>
              <a:t>&lt;body&gt;</a:t>
            </a:r>
          </a:p>
          <a:p>
            <a:endParaRPr lang="en-GB" dirty="0"/>
          </a:p>
          <a:p>
            <a:r>
              <a:rPr lang="en-GB" dirty="0"/>
              <a:t>&lt;h2&gt;The </a:t>
            </a:r>
            <a:r>
              <a:rPr lang="en-GB" dirty="0" err="1"/>
              <a:t>href</a:t>
            </a:r>
            <a:r>
              <a:rPr lang="en-GB" dirty="0"/>
              <a:t> Attribute&lt;/h2&gt;</a:t>
            </a:r>
          </a:p>
          <a:p>
            <a:endParaRPr lang="en-GB" dirty="0"/>
          </a:p>
          <a:p>
            <a:r>
              <a:rPr lang="en-GB" dirty="0"/>
              <a:t>&lt;p&gt;HTML links are defined with the a tag. The link address is specified in the </a:t>
            </a:r>
            <a:r>
              <a:rPr lang="en-GB" dirty="0" err="1"/>
              <a:t>href</a:t>
            </a:r>
            <a:r>
              <a:rPr lang="en-GB" dirty="0"/>
              <a:t> attribute:&lt;/p&gt;</a:t>
            </a:r>
          </a:p>
          <a:p>
            <a:endParaRPr lang="en-GB" dirty="0"/>
          </a:p>
          <a:p>
            <a:r>
              <a:rPr lang="en-GB" dirty="0"/>
              <a:t>&lt;a </a:t>
            </a:r>
            <a:r>
              <a:rPr lang="en-GB" dirty="0" err="1"/>
              <a:t>href</a:t>
            </a:r>
            <a:r>
              <a:rPr lang="en-GB" dirty="0"/>
              <a:t>="https://www.w3schools.com"&gt;Visit W3Schools&lt;/a&gt;</a:t>
            </a:r>
          </a:p>
          <a:p>
            <a:endParaRPr lang="en-GB" dirty="0"/>
          </a:p>
          <a:p>
            <a:r>
              <a:rPr lang="en-GB" dirty="0"/>
              <a:t>&lt;/body&gt;</a:t>
            </a:r>
          </a:p>
          <a:p>
            <a:r>
              <a:rPr lang="en-GB" dirty="0"/>
              <a:t>&lt;/html&gt;</a:t>
            </a:r>
          </a:p>
        </p:txBody>
      </p:sp>
    </p:spTree>
    <p:extLst>
      <p:ext uri="{BB962C8B-B14F-4D97-AF65-F5344CB8AC3E}">
        <p14:creationId xmlns:p14="http://schemas.microsoft.com/office/powerpoint/2010/main" val="14870306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50F26C-60E0-4DC0-B083-169F2E50D2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Attribute Example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22DE40-39E5-4AF2-A79E-847B984A5789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In the </a:t>
            </a:r>
            <a:r>
              <a:rPr lang="en-GB" b="1" dirty="0"/>
              <a:t>self-closing tag of an empty element</a:t>
            </a:r>
            <a:r>
              <a:rPr lang="en-GB" dirty="0"/>
              <a:t>:</a:t>
            </a:r>
          </a:p>
          <a:p>
            <a:pPr lvl="1"/>
            <a:endParaRPr lang="en-GB" dirty="0"/>
          </a:p>
          <a:p>
            <a:pPr marL="365760" lvl="1" indent="0">
              <a:buNone/>
            </a:pP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4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="mypicture.jpg"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alt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="My Picture"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  <a:endParaRPr lang="en-GB" sz="2400" dirty="0"/>
          </a:p>
          <a:p>
            <a:endParaRPr lang="en-GB" dirty="0"/>
          </a:p>
          <a:p>
            <a:r>
              <a:rPr lang="en-GB" dirty="0"/>
              <a:t>An element </a:t>
            </a:r>
            <a:r>
              <a:rPr lang="en-GB" b="1" dirty="0"/>
              <a:t>can have </a:t>
            </a:r>
            <a:r>
              <a:rPr lang="en-GB" b="1" i="1" dirty="0"/>
              <a:t>multiple attributes</a:t>
            </a:r>
            <a:r>
              <a:rPr lang="en-GB" dirty="0"/>
              <a:t>.</a:t>
            </a:r>
          </a:p>
          <a:p>
            <a:r>
              <a:rPr lang="en-GB" dirty="0"/>
              <a:t>The </a:t>
            </a:r>
            <a:r>
              <a:rPr lang="en-GB" b="1" dirty="0" err="1"/>
              <a:t>src</a:t>
            </a:r>
            <a:r>
              <a:rPr lang="en-GB" b="1" dirty="0"/>
              <a:t> attribute</a:t>
            </a:r>
            <a:r>
              <a:rPr lang="en-GB" dirty="0"/>
              <a:t> provides the source location for the image element.</a:t>
            </a:r>
          </a:p>
          <a:p>
            <a:r>
              <a:rPr lang="en-GB" dirty="0"/>
              <a:t>The </a:t>
            </a:r>
            <a:r>
              <a:rPr lang="en-GB" b="1" dirty="0"/>
              <a:t>alt attribute</a:t>
            </a:r>
            <a:r>
              <a:rPr lang="en-GB" dirty="0"/>
              <a:t> provides an alternate description :</a:t>
            </a:r>
          </a:p>
          <a:p>
            <a:pPr lvl="1"/>
            <a:r>
              <a:rPr lang="en-GB" dirty="0"/>
              <a:t>For accessibility – special screen readers</a:t>
            </a:r>
          </a:p>
          <a:p>
            <a:pPr lvl="1"/>
            <a:r>
              <a:rPr lang="en-GB" dirty="0"/>
              <a:t>Or if the image is missing or cannot be displayed.</a:t>
            </a:r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D65B86E-B643-4A88-8E68-9D868A9CCC80}"/>
              </a:ext>
            </a:extLst>
          </p:cNvPr>
          <p:cNvSpPr/>
          <p:nvPr/>
        </p:nvSpPr>
        <p:spPr>
          <a:xfrm>
            <a:off x="1835696" y="2492896"/>
            <a:ext cx="3276000" cy="36004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D367A6C-8B7D-487B-8315-D645FECF4F0F}"/>
              </a:ext>
            </a:extLst>
          </p:cNvPr>
          <p:cNvSpPr/>
          <p:nvPr/>
        </p:nvSpPr>
        <p:spPr>
          <a:xfrm>
            <a:off x="5220072" y="2492896"/>
            <a:ext cx="2808312" cy="36004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1004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49FF0E-748D-467A-B92D-FB2CAA9728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10DC0F-55FF-496B-B36D-D9B1A515B0B7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&lt;!DOCTYPE html&gt;</a:t>
            </a:r>
          </a:p>
          <a:p>
            <a:r>
              <a:rPr lang="en-GB" dirty="0"/>
              <a:t>&lt;html&gt;</a:t>
            </a:r>
          </a:p>
          <a:p>
            <a:r>
              <a:rPr lang="en-GB" dirty="0"/>
              <a:t>&lt;body&gt;</a:t>
            </a:r>
          </a:p>
          <a:p>
            <a:endParaRPr lang="en-GB" dirty="0"/>
          </a:p>
          <a:p>
            <a:r>
              <a:rPr lang="en-GB" dirty="0"/>
              <a:t>&lt;h2&gt;HTML Image&lt;/h2&gt;</a:t>
            </a:r>
          </a:p>
          <a:p>
            <a:r>
              <a:rPr lang="en-GB" dirty="0"/>
              <a:t>&lt;</a:t>
            </a:r>
            <a:r>
              <a:rPr lang="en-GB" dirty="0" err="1"/>
              <a:t>img</a:t>
            </a:r>
            <a:r>
              <a:rPr lang="en-GB" dirty="0"/>
              <a:t> </a:t>
            </a:r>
            <a:r>
              <a:rPr lang="en-GB" dirty="0" err="1"/>
              <a:t>src</a:t>
            </a:r>
            <a:r>
              <a:rPr lang="en-GB" dirty="0"/>
              <a:t>="pic_trulli.jpg" alt="</a:t>
            </a:r>
            <a:r>
              <a:rPr lang="en-GB" dirty="0" err="1"/>
              <a:t>Trulli</a:t>
            </a:r>
            <a:r>
              <a:rPr lang="en-GB" dirty="0"/>
              <a:t>" width="500" height="333"&gt;</a:t>
            </a:r>
          </a:p>
          <a:p>
            <a:endParaRPr lang="en-GB" dirty="0"/>
          </a:p>
          <a:p>
            <a:r>
              <a:rPr lang="en-GB" dirty="0"/>
              <a:t>&lt;/body&gt;</a:t>
            </a:r>
          </a:p>
          <a:p>
            <a:r>
              <a:rPr lang="en-GB" dirty="0"/>
              <a:t>&lt;/html&gt;</a:t>
            </a:r>
          </a:p>
        </p:txBody>
      </p:sp>
    </p:spTree>
    <p:extLst>
      <p:ext uri="{BB962C8B-B14F-4D97-AF65-F5344CB8AC3E}">
        <p14:creationId xmlns:p14="http://schemas.microsoft.com/office/powerpoint/2010/main" val="38775529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rgbClr val="464646"/>
                </a:solidFill>
              </a:rPr>
              <a:t>Nested Elements</a:t>
            </a:r>
            <a:br>
              <a:rPr lang="en-GB" sz="4000" dirty="0">
                <a:solidFill>
                  <a:srgbClr val="464646"/>
                </a:solidFill>
              </a:rPr>
            </a:br>
            <a:r>
              <a:rPr lang="en-GB" sz="2800" dirty="0">
                <a:solidFill>
                  <a:srgbClr val="464646"/>
                </a:solidFill>
              </a:rPr>
              <a:t>Better Way to Write to Ensure Proper Nesting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09120"/>
          </a:xfrm>
        </p:spPr>
        <p:txBody>
          <a:bodyPr>
            <a:normAutofit/>
          </a:bodyPr>
          <a:lstStyle/>
          <a:p>
            <a:r>
              <a:rPr lang="en-GB" dirty="0"/>
              <a:t>This is an example of well-nested HTML content.</a:t>
            </a:r>
          </a:p>
          <a:p>
            <a:r>
              <a:rPr lang="en-GB" dirty="0"/>
              <a:t>Use indentation (tabs) to indicate that an element is a nested within a parent element.</a:t>
            </a:r>
          </a:p>
          <a:p>
            <a:r>
              <a:rPr lang="en-GB" dirty="0"/>
              <a:t>That way, it is easier to see where an element starts and ends.</a:t>
            </a:r>
          </a:p>
          <a:p>
            <a:pPr marL="365760" lvl="1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</a:p>
          <a:p>
            <a:pPr marL="365760" lvl="1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This paragraph contains a link that contains an image </a:t>
            </a:r>
          </a:p>
          <a:p>
            <a:pPr marL="365760" lvl="1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href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="index.html"&gt;</a:t>
            </a:r>
          </a:p>
          <a:p>
            <a:pPr marL="365760" lvl="1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	&lt;</a:t>
            </a:r>
            <a:r>
              <a:rPr lang="en-GB" sz="18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="logo.png"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alt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=""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</a:p>
          <a:p>
            <a:pPr marL="365760" lvl="1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</a:t>
            </a:r>
          </a:p>
          <a:p>
            <a:pPr marL="365760" lvl="1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endParaRPr lang="en-GB" dirty="0"/>
          </a:p>
        </p:txBody>
      </p:sp>
      <p:cxnSp>
        <p:nvCxnSpPr>
          <p:cNvPr id="5" name="Straight Arrow Connector 4"/>
          <p:cNvCxnSpPr/>
          <p:nvPr/>
        </p:nvCxnSpPr>
        <p:spPr>
          <a:xfrm>
            <a:off x="1115616" y="4581128"/>
            <a:ext cx="504056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>
            <a:off x="1691680" y="5301208"/>
            <a:ext cx="792088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Left Bracket 3"/>
          <p:cNvSpPr/>
          <p:nvPr/>
        </p:nvSpPr>
        <p:spPr>
          <a:xfrm>
            <a:off x="467544" y="4221088"/>
            <a:ext cx="504056" cy="1800200"/>
          </a:xfrm>
          <a:prstGeom prst="leftBracket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Left Bracket 5"/>
          <p:cNvSpPr/>
          <p:nvPr/>
        </p:nvSpPr>
        <p:spPr>
          <a:xfrm>
            <a:off x="1116704" y="4905164"/>
            <a:ext cx="430960" cy="792088"/>
          </a:xfrm>
          <a:prstGeom prst="leftBracket">
            <a:avLst/>
          </a:prstGeom>
          <a:ln w="19050"/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1033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HTML Good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These are some best practices for writing HTML:</a:t>
            </a:r>
          </a:p>
          <a:p>
            <a:r>
              <a:rPr lang="en-GB" dirty="0"/>
              <a:t>Write element names in lower case.</a:t>
            </a:r>
          </a:p>
          <a:p>
            <a:r>
              <a:rPr lang="en-GB" dirty="0"/>
              <a:t>Write attribute names in lower case too.</a:t>
            </a:r>
          </a:p>
          <a:p>
            <a:r>
              <a:rPr lang="en-GB" dirty="0"/>
              <a:t>Make sure attribute values appear in quotes using either </a:t>
            </a:r>
            <a:r>
              <a:rPr lang="en-GB" b="1" i="1" dirty="0"/>
              <a:t>matching</a:t>
            </a:r>
            <a:r>
              <a:rPr lang="en-GB" dirty="0"/>
              <a:t> single (') or double (") quotes.</a:t>
            </a:r>
          </a:p>
          <a:p>
            <a:r>
              <a:rPr lang="en-GB" dirty="0"/>
              <a:t>Remember to close all HTML elements, including empty elements too (using the self-closing tag).</a:t>
            </a:r>
          </a:p>
          <a:p>
            <a:r>
              <a:rPr lang="en-GB" dirty="0"/>
              <a:t>When specifying attribute name-value pairs, do not use spaces to separate the equals sign.</a:t>
            </a:r>
          </a:p>
          <a:p>
            <a:r>
              <a:rPr lang="en-GB" dirty="0"/>
              <a:t>For more best practices, see </a:t>
            </a:r>
            <a:r>
              <a:rPr lang="en-GB" dirty="0">
                <a:hlinkClick r:id="rId3"/>
              </a:rPr>
              <a:t>here</a:t>
            </a:r>
            <a:r>
              <a:rPr lang="en-GB" dirty="0"/>
              <a:t>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11804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44624"/>
            <a:ext cx="8423848" cy="1174576"/>
          </a:xfrm>
        </p:spPr>
        <p:txBody>
          <a:bodyPr>
            <a:normAutofit fontScale="90000"/>
          </a:bodyPr>
          <a:lstStyle/>
          <a:p>
            <a:r>
              <a:rPr lang="en-GB" dirty="0"/>
              <a:t>Basic Structure of a HTML Document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C0A8DC0-2CEA-48E7-A19B-F0BC4311A0C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1484784"/>
            <a:ext cx="9144000" cy="53684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06397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Basic Structure of a HTML Document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12648" y="1600200"/>
            <a:ext cx="8153400" cy="89269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/>
          <a:lstStyle/>
          <a:p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!DOCTYPE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html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&lt;!-- The document type declaration --&gt;</a:t>
            </a:r>
          </a:p>
          <a:p>
            <a:r>
              <a:rPr lang="en-GB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&lt;!-- Indicates that this is a HTML document --&gt;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612648" y="2608312"/>
            <a:ext cx="8153400" cy="413305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/>
          <a:lstStyle/>
          <a:p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html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head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&lt;!-- The head contains information about the document --&gt;</a:t>
            </a:r>
          </a:p>
          <a:p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&lt;!-- The user does not see this information on the page --&gt;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title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Title of Document goes here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title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meta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charset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="utf-8"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head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body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&lt;!-- The body is the visible part of the document --&gt;</a:t>
            </a:r>
          </a:p>
          <a:p>
            <a:r>
              <a:rPr lang="en-GB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&lt;!-- </a:t>
            </a:r>
            <a:r>
              <a:rPr lang="en-GB" dirty="0">
                <a:solidFill>
                  <a:srgbClr val="006400"/>
                </a:solidFill>
                <a:latin typeface="Consolas" panose="020B0609020204030204" pitchFamily="49" charset="0"/>
              </a:rPr>
              <a:t>All other elements in the document go here </a:t>
            </a:r>
            <a:r>
              <a:rPr lang="en-GB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--&gt;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Page content goes here …</a:t>
            </a:r>
          </a:p>
          <a:p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body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html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059713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Structure of a HTML Document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A HTML document is made up of:</a:t>
            </a:r>
          </a:p>
          <a:p>
            <a:r>
              <a:rPr lang="en-GB" b="1" dirty="0"/>
              <a:t>Document type declaration</a:t>
            </a:r>
            <a:r>
              <a:rPr lang="en-GB" dirty="0"/>
              <a:t>: identifies the document as a HTML document:</a:t>
            </a:r>
          </a:p>
          <a:p>
            <a:pPr marL="365760" lvl="1" indent="0">
              <a:buNone/>
            </a:pP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!DOCTYPE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html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r>
              <a:rPr lang="en-GB" dirty="0"/>
              <a:t>The </a:t>
            </a:r>
            <a:r>
              <a:rPr lang="en-GB" b="1" dirty="0"/>
              <a:t>root </a:t>
            </a:r>
            <a:r>
              <a:rPr lang="en-GB" dirty="0"/>
              <a:t>(outermost parent) </a:t>
            </a:r>
            <a:r>
              <a:rPr lang="en-GB" b="1" dirty="0"/>
              <a:t>HTML element</a:t>
            </a:r>
          </a:p>
          <a:p>
            <a:pPr lvl="1"/>
            <a:r>
              <a:rPr lang="en-GB" dirty="0"/>
              <a:t>Marks the start of the HTML content:</a:t>
            </a:r>
          </a:p>
          <a:p>
            <a:pPr marL="411480" lvl="1" indent="0">
              <a:buNone/>
            </a:pP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7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html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…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7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html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r>
              <a:rPr lang="en-GB" dirty="0"/>
              <a:t>The &lt;html&gt; element contains </a:t>
            </a:r>
            <a:r>
              <a:rPr lang="en-GB" u="sng" dirty="0"/>
              <a:t>all</a:t>
            </a:r>
            <a:r>
              <a:rPr lang="en-GB" dirty="0"/>
              <a:t> other elements in the document defined within either: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&lt;head&gt; element</a:t>
            </a:r>
            <a:r>
              <a:rPr lang="en-GB" dirty="0"/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head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…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head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pPr lvl="1"/>
            <a:r>
              <a:rPr lang="en-GB" dirty="0"/>
              <a:t>The </a:t>
            </a:r>
            <a:r>
              <a:rPr lang="en-GB" b="1" dirty="0"/>
              <a:t>&lt;body&gt; element</a:t>
            </a:r>
            <a:r>
              <a:rPr lang="en-GB" dirty="0"/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body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…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body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1472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-1836712" y="366493"/>
            <a:ext cx="7381875" cy="566738"/>
          </a:xfrm>
        </p:spPr>
        <p:txBody>
          <a:bodyPr>
            <a:normAutofit fontScale="90000"/>
          </a:bodyPr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tx2">
                    <a:satMod val="130000"/>
                  </a:schemeClr>
                </a:solidFill>
              </a:rPr>
              <a:t>Head &amp; Body Sections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971600" y="1628800"/>
            <a:ext cx="7391400" cy="4876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 b="1" dirty="0">
                <a:cs typeface="Arial" pitchFamily="34" charset="0"/>
              </a:rPr>
              <a:t>Head</a:t>
            </a:r>
            <a:r>
              <a:rPr lang="en-US" altLang="en-US" sz="2800" dirty="0">
                <a:cs typeface="Arial" pitchFamily="34" charset="0"/>
              </a:rPr>
              <a:t> </a:t>
            </a:r>
            <a:r>
              <a:rPr lang="en-US" altLang="en-US" sz="2800" b="1" dirty="0">
                <a:cs typeface="Arial" pitchFamily="34" charset="0"/>
              </a:rPr>
              <a:t>Section</a:t>
            </a:r>
            <a:br>
              <a:rPr lang="en-US" altLang="en-US" b="1" dirty="0">
                <a:cs typeface="Arial" pitchFamily="34" charset="0"/>
              </a:rPr>
            </a:br>
            <a:r>
              <a:rPr lang="en-US" altLang="en-US" sz="2800" dirty="0">
                <a:cs typeface="Arial" pitchFamily="34" charset="0"/>
              </a:rPr>
              <a:t>Contains information that describes the Web page document </a:t>
            </a:r>
            <a:endParaRPr lang="en-US" altLang="en-US" dirty="0">
              <a:cs typeface="Arial" pitchFamily="34" charset="0"/>
            </a:endParaRPr>
          </a:p>
          <a:p>
            <a:pPr lvl="1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2000" b="1" dirty="0">
                <a:latin typeface="Times New Roman" pitchFamily="18" charset="0"/>
                <a:cs typeface="Arial" pitchFamily="34" charset="0"/>
              </a:rPr>
              <a:t>&lt;head&gt;</a:t>
            </a:r>
          </a:p>
          <a:p>
            <a:pPr lvl="1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2000" b="1" i="1" dirty="0">
                <a:latin typeface="Times New Roman" pitchFamily="18" charset="0"/>
                <a:cs typeface="Arial" pitchFamily="34" charset="0"/>
              </a:rPr>
              <a:t>…head section info goes here</a:t>
            </a:r>
          </a:p>
          <a:p>
            <a:pPr lvl="1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2000" b="1" dirty="0">
                <a:latin typeface="Times New Roman" pitchFamily="18" charset="0"/>
                <a:cs typeface="Arial" pitchFamily="34" charset="0"/>
              </a:rPr>
              <a:t>&lt;/head&gt;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b="1" dirty="0">
                <a:cs typeface="Times New Roman" pitchFamily="18" charset="0"/>
              </a:rPr>
              <a:t>Body</a:t>
            </a:r>
            <a:r>
              <a:rPr lang="en-US" altLang="en-US" sz="2800" dirty="0">
                <a:cs typeface="Times New Roman" pitchFamily="18" charset="0"/>
              </a:rPr>
              <a:t> </a:t>
            </a:r>
            <a:r>
              <a:rPr lang="en-US" altLang="en-US" sz="2800" b="1" dirty="0">
                <a:cs typeface="Times New Roman" pitchFamily="18" charset="0"/>
              </a:rPr>
              <a:t>Section</a:t>
            </a:r>
            <a:br>
              <a:rPr lang="en-US" altLang="en-US" b="1" dirty="0">
                <a:cs typeface="Times New Roman" pitchFamily="18" charset="0"/>
              </a:rPr>
            </a:br>
            <a:r>
              <a:rPr lang="en-US" altLang="en-US" sz="2800" dirty="0">
                <a:cs typeface="Arial" pitchFamily="34" charset="0"/>
              </a:rPr>
              <a:t>Contains text and elements that display in the Web page document</a:t>
            </a:r>
            <a:br>
              <a:rPr lang="en-US" altLang="en-US" sz="2800" dirty="0">
                <a:cs typeface="Arial" pitchFamily="34" charset="0"/>
              </a:rPr>
            </a:br>
            <a:r>
              <a:rPr lang="en-US" altLang="en-US" b="1" dirty="0">
                <a:latin typeface="Times New Roman" pitchFamily="18" charset="0"/>
                <a:cs typeface="Arial" pitchFamily="34" charset="0"/>
              </a:rPr>
              <a:t>&lt;body&gt;</a:t>
            </a:r>
          </a:p>
          <a:p>
            <a:pPr lvl="1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2000" b="1" i="1" dirty="0">
                <a:latin typeface="Times New Roman" pitchFamily="18" charset="0"/>
                <a:cs typeface="Arial" pitchFamily="34" charset="0"/>
              </a:rPr>
              <a:t>…body section info goes here</a:t>
            </a:r>
          </a:p>
          <a:p>
            <a:pPr lvl="1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2000" b="1" dirty="0">
                <a:latin typeface="Times New Roman" pitchFamily="18" charset="0"/>
                <a:cs typeface="Arial" pitchFamily="34" charset="0"/>
              </a:rPr>
              <a:t>&lt;/body&gt;</a:t>
            </a:r>
          </a:p>
        </p:txBody>
      </p:sp>
      <p:sp>
        <p:nvSpPr>
          <p:cNvPr id="24580" name="Slide Number Placeholder 1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compatLnSpc="1">
            <a:prstTxWarp prst="textNoShape">
              <a:avLst/>
            </a:prstTxWarp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3A40AFD1-1151-4F9F-BB8F-C72DC5AC1458}" type="slidenum">
              <a:rPr lang="en-US" altLang="en-US" sz="1100" smtClean="0">
                <a:solidFill>
                  <a:srgbClr val="4D4D4D"/>
                </a:solidFill>
              </a:rPr>
              <a:pPr/>
              <a:t>22</a:t>
            </a:fld>
            <a:endParaRPr lang="en-US" altLang="en-US" sz="1100">
              <a:solidFill>
                <a:srgbClr val="4D4D4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7229512"/>
      </p:ext>
    </p:extLst>
  </p:cSld>
  <p:clrMapOvr>
    <a:masterClrMapping/>
  </p:clrMapOvr>
  <p:transition spd="slow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7BF32-4711-4CA0-883B-06AD82CD1E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>
            <a:normAutofit/>
          </a:bodyPr>
          <a:lstStyle/>
          <a:p>
            <a:r>
              <a:rPr lang="en-GB" dirty="0"/>
              <a:t>A selection of HTML Elements: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39ED40-99D6-4FD4-998C-C4BF2B52B14B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What type of content do you think these HTML tags represent?</a:t>
            </a:r>
          </a:p>
          <a:p>
            <a:pPr lvl="1"/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h1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, 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h2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… 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h6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pPr lvl="1"/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900" dirty="0"/>
          </a:p>
          <a:p>
            <a:pPr lvl="1"/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</a:p>
          <a:p>
            <a:pPr lvl="1"/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hr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900" dirty="0"/>
          </a:p>
          <a:p>
            <a:pPr lvl="1"/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9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/&gt;</a:t>
            </a:r>
            <a:endParaRPr lang="en-GB" dirty="0"/>
          </a:p>
          <a:p>
            <a:pPr lvl="1"/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ul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2900" dirty="0"/>
              <a:t>, 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9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ol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2900" dirty="0">
                <a:highlight>
                  <a:srgbClr val="FFFFFF"/>
                </a:highlight>
              </a:rPr>
              <a:t>, 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li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900" dirty="0"/>
          </a:p>
          <a:p>
            <a:endParaRPr lang="en-GB" sz="3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270679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 selection of HTML Elements: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Headings</a:t>
            </a:r>
            <a:r>
              <a:rPr lang="en-GB" dirty="0"/>
              <a:t>: are defined using the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h1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,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h2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…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h6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tags.</a:t>
            </a:r>
          </a:p>
          <a:p>
            <a:r>
              <a:rPr lang="en-GB" b="1" dirty="0"/>
              <a:t>Paragraphs</a:t>
            </a:r>
            <a:r>
              <a:rPr lang="en-GB" dirty="0"/>
              <a:t>: are defined using the </a:t>
            </a:r>
            <a:r>
              <a:rPr lang="en-GB" sz="3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3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3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element.</a:t>
            </a:r>
          </a:p>
          <a:p>
            <a:r>
              <a:rPr lang="en-GB" b="1" dirty="0"/>
              <a:t>Hyperlinks</a:t>
            </a:r>
            <a:r>
              <a:rPr lang="en-GB" dirty="0"/>
              <a:t>: are used to specify links to other content and are defined using an </a:t>
            </a:r>
            <a:r>
              <a:rPr lang="en-GB" sz="3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3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3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element.</a:t>
            </a:r>
          </a:p>
          <a:p>
            <a:r>
              <a:rPr lang="en-GB" b="1" dirty="0"/>
              <a:t>Images</a:t>
            </a:r>
            <a:r>
              <a:rPr lang="en-GB" dirty="0"/>
              <a:t>: are defined using the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8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/&gt;</a:t>
            </a:r>
            <a:r>
              <a:rPr lang="en-GB" dirty="0"/>
              <a:t> element. It is an empty element with only attributes and no content.</a:t>
            </a:r>
          </a:p>
        </p:txBody>
      </p:sp>
    </p:spTree>
    <p:extLst>
      <p:ext uri="{BB962C8B-B14F-4D97-AF65-F5344CB8AC3E}">
        <p14:creationId xmlns:p14="http://schemas.microsoft.com/office/powerpoint/2010/main" val="4190694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Lists</a:t>
            </a:r>
            <a:r>
              <a:rPr lang="en-GB" dirty="0"/>
              <a:t>: a list in HTML defines a container element that contains list items.</a:t>
            </a:r>
          </a:p>
          <a:p>
            <a:r>
              <a:rPr lang="en-GB" dirty="0"/>
              <a:t>There are two type of lists in HTML:</a:t>
            </a:r>
          </a:p>
          <a:p>
            <a:pPr lvl="1"/>
            <a:r>
              <a:rPr lang="en-GB" i="1" dirty="0"/>
              <a:t>An </a:t>
            </a:r>
            <a:r>
              <a:rPr lang="en-GB" b="1" i="1" dirty="0"/>
              <a:t>o</a:t>
            </a:r>
            <a:r>
              <a:rPr lang="en-GB" i="1" dirty="0"/>
              <a:t>rdered </a:t>
            </a:r>
            <a:r>
              <a:rPr lang="en-GB" b="1" i="1" dirty="0"/>
              <a:t>l</a:t>
            </a:r>
            <a:r>
              <a:rPr lang="en-GB" i="1" dirty="0"/>
              <a:t>ist</a:t>
            </a:r>
            <a:r>
              <a:rPr lang="en-GB" dirty="0"/>
              <a:t> – which is a numbered list and it is defined using the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ol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element.</a:t>
            </a:r>
          </a:p>
          <a:p>
            <a:pPr lvl="1"/>
            <a:r>
              <a:rPr lang="en-GB" i="1" dirty="0"/>
              <a:t>An </a:t>
            </a:r>
            <a:r>
              <a:rPr lang="en-GB" b="1" i="1" dirty="0"/>
              <a:t>u</a:t>
            </a:r>
            <a:r>
              <a:rPr lang="en-GB" i="1" dirty="0"/>
              <a:t>nordered </a:t>
            </a:r>
            <a:r>
              <a:rPr lang="en-GB" b="1" i="1" dirty="0"/>
              <a:t>l</a:t>
            </a:r>
            <a:r>
              <a:rPr lang="en-GB" i="1" dirty="0"/>
              <a:t>ist</a:t>
            </a:r>
            <a:r>
              <a:rPr lang="en-GB" dirty="0"/>
              <a:t> – which is a bulleted list defined using the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ul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element.</a:t>
            </a:r>
          </a:p>
          <a:p>
            <a:r>
              <a:rPr lang="en-GB" b="1" dirty="0"/>
              <a:t>L</a:t>
            </a:r>
            <a:r>
              <a:rPr lang="en-GB" dirty="0"/>
              <a:t>ist </a:t>
            </a:r>
            <a:r>
              <a:rPr lang="en-GB" b="1" dirty="0"/>
              <a:t>I</a:t>
            </a:r>
            <a:r>
              <a:rPr lang="en-GB" dirty="0"/>
              <a:t>tems: are specified as child 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7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li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elements nested within the parent list container (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7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ul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or 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7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ol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) depending on the type of list.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583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tx2">
                    <a:satMod val="130000"/>
                  </a:schemeClr>
                </a:solidFill>
              </a:rPr>
              <a:t>Ordered List Example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1711424"/>
            <a:ext cx="7772400" cy="373380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US" altLang="en-US" sz="2800" b="1">
                <a:latin typeface="Times New Roman" pitchFamily="18" charset="0"/>
              </a:rPr>
              <a:t>&lt;ol&gt;</a:t>
            </a:r>
          </a:p>
          <a:p>
            <a:pPr eaLnBrk="1" hangingPunct="1">
              <a:buFont typeface="Wingdings" pitchFamily="2" charset="2"/>
              <a:buNone/>
            </a:pPr>
            <a:r>
              <a:rPr lang="en-US" altLang="en-US" sz="2800" b="1">
                <a:latin typeface="Times New Roman" pitchFamily="18" charset="0"/>
              </a:rPr>
              <a:t>   &lt;li&gt;Apply to school&lt;/li&gt;</a:t>
            </a:r>
          </a:p>
          <a:p>
            <a:pPr eaLnBrk="1" hangingPunct="1">
              <a:buFont typeface="Wingdings" pitchFamily="2" charset="2"/>
              <a:buNone/>
            </a:pPr>
            <a:r>
              <a:rPr lang="en-US" altLang="en-US" sz="2800" b="1">
                <a:latin typeface="Times New Roman" pitchFamily="18" charset="0"/>
              </a:rPr>
              <a:t>   &lt;li&gt;Register for course&lt;/li&gt;</a:t>
            </a:r>
          </a:p>
          <a:p>
            <a:pPr eaLnBrk="1" hangingPunct="1">
              <a:buFont typeface="Wingdings" pitchFamily="2" charset="2"/>
              <a:buNone/>
            </a:pPr>
            <a:r>
              <a:rPr lang="en-US" altLang="en-US" sz="2800" b="1">
                <a:latin typeface="Times New Roman" pitchFamily="18" charset="0"/>
              </a:rPr>
              <a:t>   &lt;li&gt;Pay tuition&lt;/li&gt;</a:t>
            </a:r>
          </a:p>
          <a:p>
            <a:pPr eaLnBrk="1" hangingPunct="1">
              <a:buFont typeface="Wingdings" pitchFamily="2" charset="2"/>
              <a:buNone/>
            </a:pPr>
            <a:r>
              <a:rPr lang="en-US" altLang="en-US" sz="2800" b="1">
                <a:latin typeface="Times New Roman" pitchFamily="18" charset="0"/>
              </a:rPr>
              <a:t>   &lt;li&gt;Attend course&lt;/li&gt;</a:t>
            </a:r>
          </a:p>
          <a:p>
            <a:pPr eaLnBrk="1" hangingPunct="1">
              <a:buFont typeface="Wingdings" pitchFamily="2" charset="2"/>
              <a:buNone/>
            </a:pPr>
            <a:r>
              <a:rPr lang="en-US" altLang="en-US" sz="2800" b="1">
                <a:latin typeface="Times New Roman" pitchFamily="18" charset="0"/>
              </a:rPr>
              <a:t> &lt;/ol&gt;</a:t>
            </a:r>
          </a:p>
        </p:txBody>
      </p:sp>
      <p:pic>
        <p:nvPicPr>
          <p:cNvPr id="33796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34000" y="1905000"/>
            <a:ext cx="3592513" cy="19431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35845" name="Slide Number Placeholder 1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compatLnSpc="1">
            <a:prstTxWarp prst="textNoShape">
              <a:avLst/>
            </a:prstTxWarp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B34D57E1-1AAC-4962-A402-C14DFFDCBB25}" type="slidenum">
              <a:rPr lang="en-US" altLang="en-US" sz="1100" smtClean="0">
                <a:solidFill>
                  <a:srgbClr val="4D4D4D"/>
                </a:solidFill>
              </a:rPr>
              <a:pPr/>
              <a:t>26</a:t>
            </a:fld>
            <a:endParaRPr lang="en-US" altLang="en-US" sz="1100">
              <a:solidFill>
                <a:srgbClr val="4D4D4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5594950"/>
      </p:ext>
    </p:extLst>
  </p:cSld>
  <p:clrMapOvr>
    <a:masterClrMapping/>
  </p:clrMapOvr>
  <p:transition spd="slow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tx2">
                    <a:satMod val="130000"/>
                  </a:schemeClr>
                </a:solidFill>
              </a:rPr>
              <a:t>Unordered List Example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600200"/>
            <a:ext cx="7772400" cy="373380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US" altLang="en-US" sz="2800" b="1" dirty="0">
                <a:latin typeface="Times New Roman" pitchFamily="18" charset="0"/>
              </a:rPr>
              <a:t>&lt;ul&gt;</a:t>
            </a:r>
          </a:p>
          <a:p>
            <a:pPr eaLnBrk="1" hangingPunct="1">
              <a:buFont typeface="Wingdings" pitchFamily="2" charset="2"/>
              <a:buNone/>
            </a:pPr>
            <a:r>
              <a:rPr lang="en-US" altLang="en-US" sz="2800" b="1" dirty="0">
                <a:latin typeface="Times New Roman" pitchFamily="18" charset="0"/>
              </a:rPr>
              <a:t>   &lt;li&gt;TCP&lt;/li&gt;</a:t>
            </a:r>
          </a:p>
          <a:p>
            <a:pPr eaLnBrk="1" hangingPunct="1">
              <a:buFont typeface="Wingdings" pitchFamily="2" charset="2"/>
              <a:buNone/>
            </a:pPr>
            <a:r>
              <a:rPr lang="en-US" altLang="en-US" sz="2800" b="1" dirty="0">
                <a:latin typeface="Times New Roman" pitchFamily="18" charset="0"/>
              </a:rPr>
              <a:t>   &lt;li&gt;IP&lt;/li&gt;</a:t>
            </a:r>
          </a:p>
          <a:p>
            <a:pPr eaLnBrk="1" hangingPunct="1">
              <a:buFont typeface="Wingdings" pitchFamily="2" charset="2"/>
              <a:buNone/>
            </a:pPr>
            <a:r>
              <a:rPr lang="en-US" altLang="en-US" sz="2800" b="1" dirty="0">
                <a:latin typeface="Times New Roman" pitchFamily="18" charset="0"/>
              </a:rPr>
              <a:t>   &lt;li&gt;HTTP&lt;/li&gt;</a:t>
            </a:r>
          </a:p>
          <a:p>
            <a:pPr eaLnBrk="1" hangingPunct="1">
              <a:buFont typeface="Wingdings" pitchFamily="2" charset="2"/>
              <a:buNone/>
            </a:pPr>
            <a:r>
              <a:rPr lang="en-US" altLang="en-US" sz="2800" b="1" dirty="0">
                <a:latin typeface="Times New Roman" pitchFamily="18" charset="0"/>
              </a:rPr>
              <a:t>   &lt;li&gt;FTP&lt;/li&gt;</a:t>
            </a:r>
          </a:p>
          <a:p>
            <a:pPr eaLnBrk="1" hangingPunct="1">
              <a:buFont typeface="Wingdings" pitchFamily="2" charset="2"/>
              <a:buNone/>
            </a:pPr>
            <a:r>
              <a:rPr lang="en-US" altLang="en-US" sz="2800" b="1" dirty="0">
                <a:latin typeface="Times New Roman" pitchFamily="18" charset="0"/>
              </a:rPr>
              <a:t> &lt;/ul&gt;</a:t>
            </a:r>
          </a:p>
        </p:txBody>
      </p:sp>
      <p:pic>
        <p:nvPicPr>
          <p:cNvPr id="35844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10200" y="1968500"/>
            <a:ext cx="2324100" cy="20097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33797" name="Slide Number Placeholder 1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compatLnSpc="1">
            <a:prstTxWarp prst="textNoShape">
              <a:avLst/>
            </a:prstTxWarp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9F577982-2C67-4F54-BB56-7BA024EB4088}" type="slidenum">
              <a:rPr lang="en-US" altLang="en-US" sz="1100" smtClean="0">
                <a:solidFill>
                  <a:srgbClr val="4D4D4D"/>
                </a:solidFill>
              </a:rPr>
              <a:pPr/>
              <a:t>27</a:t>
            </a:fld>
            <a:endParaRPr lang="en-US" altLang="en-US" sz="1100">
              <a:solidFill>
                <a:srgbClr val="4D4D4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0272032"/>
      </p:ext>
    </p:extLst>
  </p:cSld>
  <p:clrMapOvr>
    <a:masterClrMapping/>
  </p:clrMapOvr>
  <p:transition spd="slow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Inline and Block-Level Elements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/>
          </a:bodyPr>
          <a:lstStyle/>
          <a:p>
            <a:r>
              <a:rPr lang="en-GB" dirty="0"/>
              <a:t>HTML elements are usually displayed in one of two ways:</a:t>
            </a:r>
          </a:p>
          <a:p>
            <a:pPr lvl="1"/>
            <a:r>
              <a:rPr lang="en-GB" b="1" dirty="0"/>
              <a:t>Inline</a:t>
            </a:r>
            <a:r>
              <a:rPr lang="en-GB" dirty="0"/>
              <a:t>: displayed on the same line where the previous element stopped </a:t>
            </a:r>
            <a:r>
              <a:rPr lang="en-GB" i="1" dirty="0"/>
              <a:t>unless too large to fit</a:t>
            </a:r>
            <a:r>
              <a:rPr lang="en-GB" dirty="0"/>
              <a:t>.</a:t>
            </a:r>
          </a:p>
          <a:p>
            <a:pPr marL="640080" lvl="2" indent="0">
              <a:buNone/>
            </a:pPr>
            <a:r>
              <a:rPr lang="en-GB" dirty="0"/>
              <a:t>Examples: &lt;a&gt;, &lt;</a:t>
            </a:r>
            <a:r>
              <a:rPr lang="en-GB" dirty="0" err="1"/>
              <a:t>img</a:t>
            </a:r>
            <a:r>
              <a:rPr lang="en-GB" dirty="0"/>
              <a:t>&gt;, etc.</a:t>
            </a:r>
          </a:p>
          <a:p>
            <a:pPr lvl="1"/>
            <a:r>
              <a:rPr lang="en-GB" b="1" dirty="0"/>
              <a:t>Block-Level</a:t>
            </a:r>
            <a:r>
              <a:rPr lang="en-GB" dirty="0"/>
              <a:t>: displayed on a new line. A new line will be inserted before and after it.</a:t>
            </a:r>
          </a:p>
          <a:p>
            <a:pPr marL="640080" lvl="2" indent="0">
              <a:buNone/>
            </a:pPr>
            <a:r>
              <a:rPr lang="en-GB" dirty="0"/>
              <a:t>Examples: &lt;div&gt;, &lt;p&gt;, &lt;</a:t>
            </a:r>
            <a:r>
              <a:rPr lang="en-GB" dirty="0" err="1"/>
              <a:t>ul</a:t>
            </a:r>
            <a:r>
              <a:rPr lang="en-GB" dirty="0"/>
              <a:t>&gt;, &lt;</a:t>
            </a:r>
            <a:r>
              <a:rPr lang="en-GB" dirty="0" err="1"/>
              <a:t>ol</a:t>
            </a:r>
            <a:r>
              <a:rPr lang="en-GB" dirty="0"/>
              <a:t>&gt;, &lt;li&gt;, etc.</a:t>
            </a:r>
          </a:p>
          <a:p>
            <a:r>
              <a:rPr lang="en-GB" u="sng" dirty="0"/>
              <a:t>Note</a:t>
            </a:r>
            <a:r>
              <a:rPr lang="en-GB" dirty="0"/>
              <a:t>: </a:t>
            </a:r>
            <a:r>
              <a:rPr lang="en-GB" i="1" dirty="0"/>
              <a:t>there are, however, ways to change if an element should be displayed as a block or inline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6600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Today’s HTML Elements: Formatting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HTML also has a number of formatting elements. Some of the common ones are:</a:t>
            </a:r>
          </a:p>
          <a:p>
            <a:pPr lvl="1"/>
            <a:r>
              <a:rPr lang="en-GB" b="1" dirty="0"/>
              <a:t>Bold text</a:t>
            </a:r>
            <a:r>
              <a:rPr lang="en-GB" dirty="0"/>
              <a:t>: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is used to make </a:t>
            </a:r>
            <a:r>
              <a:rPr lang="en-GB" b="1" dirty="0"/>
              <a:t>text bold</a:t>
            </a:r>
            <a:r>
              <a:rPr lang="en-GB" dirty="0"/>
              <a:t>, but with no extra importance.</a:t>
            </a:r>
          </a:p>
          <a:p>
            <a:pPr lvl="1"/>
            <a:r>
              <a:rPr lang="en-GB" b="1" dirty="0"/>
              <a:t>Strong text</a:t>
            </a:r>
            <a:r>
              <a:rPr lang="en-GB" dirty="0"/>
              <a:t>: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strong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is used to make </a:t>
            </a:r>
            <a:r>
              <a:rPr lang="en-GB" b="1" dirty="0"/>
              <a:t>text bold</a:t>
            </a:r>
            <a:r>
              <a:rPr lang="en-GB" dirty="0"/>
              <a:t> with added </a:t>
            </a:r>
            <a:r>
              <a:rPr lang="en-GB" u="sng" dirty="0"/>
              <a:t>strong importance of its meaning</a:t>
            </a:r>
            <a:r>
              <a:rPr lang="en-GB" dirty="0"/>
              <a:t>.</a:t>
            </a:r>
          </a:p>
          <a:p>
            <a:pPr lvl="1"/>
            <a:r>
              <a:rPr lang="en-GB" b="1" dirty="0"/>
              <a:t>Italic text</a:t>
            </a:r>
            <a:r>
              <a:rPr lang="en-GB" dirty="0"/>
              <a:t>: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4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is used for </a:t>
            </a:r>
            <a:r>
              <a:rPr lang="en-GB" i="1" dirty="0"/>
              <a:t>italic text</a:t>
            </a:r>
            <a:r>
              <a:rPr lang="en-GB" dirty="0"/>
              <a:t>, but with no extra importance.</a:t>
            </a:r>
          </a:p>
          <a:p>
            <a:pPr lvl="1"/>
            <a:r>
              <a:rPr lang="en-GB" b="1" dirty="0"/>
              <a:t>Emphasised Text</a:t>
            </a:r>
            <a:r>
              <a:rPr lang="en-GB" dirty="0"/>
              <a:t>: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4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em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is used for </a:t>
            </a:r>
            <a:r>
              <a:rPr lang="en-GB" i="1" dirty="0"/>
              <a:t>italic text</a:t>
            </a:r>
            <a:r>
              <a:rPr lang="en-GB" dirty="0"/>
              <a:t> with important meaning.</a:t>
            </a:r>
          </a:p>
          <a:p>
            <a:r>
              <a:rPr lang="en-GB" dirty="0"/>
              <a:t>Examples: https://www.w3schools.com/html/html_formatting.asp</a:t>
            </a:r>
          </a:p>
        </p:txBody>
      </p:sp>
    </p:spTree>
    <p:extLst>
      <p:ext uri="{BB962C8B-B14F-4D97-AF65-F5344CB8AC3E}">
        <p14:creationId xmlns:p14="http://schemas.microsoft.com/office/powerpoint/2010/main" val="2743195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job roles do you think are available in web development?</a:t>
            </a:r>
          </a:p>
        </p:txBody>
      </p:sp>
    </p:spTree>
    <p:extLst>
      <p:ext uri="{BB962C8B-B14F-4D97-AF65-F5344CB8AC3E}">
        <p14:creationId xmlns:p14="http://schemas.microsoft.com/office/powerpoint/2010/main" val="180953594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Web Development Roles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Information Architect (IA)</a:t>
            </a:r>
          </a:p>
          <a:p>
            <a:r>
              <a:rPr lang="en-GB" dirty="0"/>
              <a:t>User Experience (UX) Designer</a:t>
            </a:r>
          </a:p>
          <a:p>
            <a:r>
              <a:rPr lang="en-GB" dirty="0"/>
              <a:t>User Interface (UI) Designer </a:t>
            </a:r>
          </a:p>
          <a:p>
            <a:pPr lvl="1"/>
            <a:r>
              <a:rPr lang="en-GB" dirty="0"/>
              <a:t>aka Front-end Developer</a:t>
            </a:r>
          </a:p>
          <a:p>
            <a:r>
              <a:rPr lang="en-GB" dirty="0"/>
              <a:t>Web Developer</a:t>
            </a:r>
          </a:p>
          <a:p>
            <a:pPr lvl="1"/>
            <a:r>
              <a:rPr lang="en-GB" dirty="0"/>
              <a:t>aka Back-end Developer / Full-stack Developer</a:t>
            </a:r>
          </a:p>
          <a:p>
            <a:pPr lvl="1"/>
            <a:r>
              <a:rPr lang="en-GB" dirty="0"/>
              <a:t>May also be responsible for UI development</a:t>
            </a:r>
            <a:endParaRPr lang="en-GB" dirty="0">
              <a:sym typeface="Wingdings" panose="05000000000000000000" pitchFamily="2" charset="2"/>
            </a:endParaRPr>
          </a:p>
          <a:p>
            <a:r>
              <a:rPr lang="en-GB" dirty="0">
                <a:sym typeface="Wingdings" panose="05000000000000000000" pitchFamily="2" charset="2"/>
              </a:rPr>
              <a:t>Web Content Specialists</a:t>
            </a:r>
          </a:p>
          <a:p>
            <a:r>
              <a:rPr lang="en-GB" dirty="0">
                <a:sym typeface="Wingdings" panose="05000000000000000000" pitchFamily="2" charset="2"/>
              </a:rPr>
              <a:t>SEO Specialists</a:t>
            </a:r>
          </a:p>
          <a:p>
            <a:r>
              <a:rPr lang="en-GB" dirty="0">
                <a:sym typeface="Wingdings" panose="05000000000000000000" pitchFamily="2" charset="2"/>
              </a:rPr>
              <a:t>Web Designer or Graphics Designer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2192004" y="6477000"/>
            <a:ext cx="657404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Try searching a job site, e.g. </a:t>
            </a:r>
            <a:r>
              <a:rPr lang="en-GB" sz="1400" dirty="0">
                <a:hlinkClick r:id="rId3"/>
              </a:rPr>
              <a:t>jobsite.co.uk</a:t>
            </a:r>
            <a:r>
              <a:rPr lang="en-GB" sz="1400" dirty="0"/>
              <a:t>, to find out responsibilities for these roles. </a:t>
            </a:r>
          </a:p>
        </p:txBody>
      </p:sp>
    </p:spTree>
    <p:extLst>
      <p:ext uri="{BB962C8B-B14F-4D97-AF65-F5344CB8AC3E}">
        <p14:creationId xmlns:p14="http://schemas.microsoft.com/office/powerpoint/2010/main" val="412451494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25</TotalTime>
  <Words>2530</Words>
  <Application>Microsoft Office PowerPoint</Application>
  <PresentationFormat>On-screen Show (4:3)</PresentationFormat>
  <Paragraphs>345</Paragraphs>
  <Slides>31</Slides>
  <Notes>16</Notes>
  <HiddenSlides>0</HiddenSlides>
  <MMClips>0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  <vt:variant>
        <vt:lpstr>Custom Shows</vt:lpstr>
      </vt:variant>
      <vt:variant>
        <vt:i4>1</vt:i4>
      </vt:variant>
    </vt:vector>
  </HeadingPairs>
  <TitlesOfParts>
    <vt:vector size="41" baseType="lpstr">
      <vt:lpstr>Arial</vt:lpstr>
      <vt:lpstr>Calibri</vt:lpstr>
      <vt:lpstr>Cambria</vt:lpstr>
      <vt:lpstr>Consolas</vt:lpstr>
      <vt:lpstr>Times New Roman</vt:lpstr>
      <vt:lpstr>Wingdings</vt:lpstr>
      <vt:lpstr>Wingdings 2</vt:lpstr>
      <vt:lpstr>Wingdings 3</vt:lpstr>
      <vt:lpstr>Median</vt:lpstr>
      <vt:lpstr>Introduction To HTML</vt:lpstr>
      <vt:lpstr>Today’s Lecture</vt:lpstr>
      <vt:lpstr>Introduction</vt:lpstr>
      <vt:lpstr>Web Design Principles</vt:lpstr>
      <vt:lpstr>Web Standards</vt:lpstr>
      <vt:lpstr>HyperText Markup Language (HTML)</vt:lpstr>
      <vt:lpstr>HTML Tags</vt:lpstr>
      <vt:lpstr>HTML Elements Basic Building Blocks of a HTML Document</vt:lpstr>
      <vt:lpstr>HTML Elements Three Types of  HTML Markup Tags</vt:lpstr>
      <vt:lpstr>HTML Attributes</vt:lpstr>
      <vt:lpstr>Attribute Example 1</vt:lpstr>
      <vt:lpstr>Anchor Element</vt:lpstr>
      <vt:lpstr>Absolute   &amp;  Relative  Hyperlinks</vt:lpstr>
      <vt:lpstr>Example</vt:lpstr>
      <vt:lpstr>Attribute Example 2</vt:lpstr>
      <vt:lpstr>Example</vt:lpstr>
      <vt:lpstr>Nested Elements Better Way to Write to Ensure Proper Nesting</vt:lpstr>
      <vt:lpstr>HTML Good Practice</vt:lpstr>
      <vt:lpstr>Basic Structure of a HTML Document</vt:lpstr>
      <vt:lpstr>Basic Structure of a HTML Document</vt:lpstr>
      <vt:lpstr>The Structure of a HTML Document</vt:lpstr>
      <vt:lpstr>Head &amp; Body Sections</vt:lpstr>
      <vt:lpstr>A selection of HTML Elements:</vt:lpstr>
      <vt:lpstr>A selection of HTML Elements:</vt:lpstr>
      <vt:lpstr>Lists</vt:lpstr>
      <vt:lpstr>Ordered List Example</vt:lpstr>
      <vt:lpstr>Unordered List Example</vt:lpstr>
      <vt:lpstr>Inline and Block-Level Elements</vt:lpstr>
      <vt:lpstr>Today’s HTML Elements: Formatting</vt:lpstr>
      <vt:lpstr>Question</vt:lpstr>
      <vt:lpstr>Web Development Roles</vt:lpstr>
      <vt:lpstr>Lecture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Abida Perveen</cp:lastModifiedBy>
  <cp:revision>1430</cp:revision>
  <cp:lastPrinted>2014-09-29T16:21:25Z</cp:lastPrinted>
  <dcterms:created xsi:type="dcterms:W3CDTF">2013-09-18T07:00:31Z</dcterms:created>
  <dcterms:modified xsi:type="dcterms:W3CDTF">2023-02-06T15:02:11Z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