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61" r:id="rId5"/>
    <p:sldId id="259" r:id="rId6"/>
    <p:sldId id="260" r:id="rId7"/>
    <p:sldId id="262" r:id="rId8"/>
    <p:sldId id="263" r:id="rId9"/>
  </p:sldIdLst>
  <p:sldSz cx="12192000" cy="6858000"/>
  <p:notesSz cx="6889750"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45" autoAdjust="0"/>
    <p:restoredTop sz="46533" autoAdjust="0"/>
  </p:normalViewPr>
  <p:slideViewPr>
    <p:cSldViewPr snapToGrid="0">
      <p:cViewPr varScale="1">
        <p:scale>
          <a:sx n="43" d="100"/>
          <a:sy n="43" d="100"/>
        </p:scale>
        <p:origin x="3258" y="2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Thomas" userId="2af13b6d24d29b42" providerId="LiveId" clId="{1F4ADB32-1E67-4E66-84FE-44578FE24D07}"/>
    <pc:docChg chg="modSld">
      <pc:chgData name="Julie Thomas" userId="2af13b6d24d29b42" providerId="LiveId" clId="{1F4ADB32-1E67-4E66-84FE-44578FE24D07}" dt="2024-06-17T08:37:52.092" v="3" actId="255"/>
      <pc:docMkLst>
        <pc:docMk/>
      </pc:docMkLst>
      <pc:sldChg chg="modNotesTx">
        <pc:chgData name="Julie Thomas" userId="2af13b6d24d29b42" providerId="LiveId" clId="{1F4ADB32-1E67-4E66-84FE-44578FE24D07}" dt="2024-06-17T08:37:52.092" v="3" actId="255"/>
        <pc:sldMkLst>
          <pc:docMk/>
          <pc:sldMk cId="1719472730" sldId="261"/>
        </pc:sldMkLst>
      </pc:sldChg>
    </pc:docChg>
  </pc:docChgLst>
  <pc:docChgLst>
    <pc:chgData name="Julie Thomas" userId="2af13b6d24d29b42" providerId="LiveId" clId="{BB04CB83-B0B4-4CC7-8022-03FB98B56B48}"/>
    <pc:docChg chg="custSel addSld delSld modSld sldOrd">
      <pc:chgData name="Julie Thomas" userId="2af13b6d24d29b42" providerId="LiveId" clId="{BB04CB83-B0B4-4CC7-8022-03FB98B56B48}" dt="2025-05-30T09:03:20.486" v="487" actId="255"/>
      <pc:docMkLst>
        <pc:docMk/>
      </pc:docMkLst>
      <pc:sldChg chg="modSp mod modNotesTx">
        <pc:chgData name="Julie Thomas" userId="2af13b6d24d29b42" providerId="LiveId" clId="{BB04CB83-B0B4-4CC7-8022-03FB98B56B48}" dt="2025-05-30T08:24:29.453" v="484" actId="20577"/>
        <pc:sldMkLst>
          <pc:docMk/>
          <pc:sldMk cId="3401105147" sldId="257"/>
        </pc:sldMkLst>
        <pc:spChg chg="mod">
          <ac:chgData name="Julie Thomas" userId="2af13b6d24d29b42" providerId="LiveId" clId="{BB04CB83-B0B4-4CC7-8022-03FB98B56B48}" dt="2025-05-29T15:49:41.130" v="0" actId="113"/>
          <ac:spMkLst>
            <pc:docMk/>
            <pc:sldMk cId="3401105147" sldId="257"/>
            <ac:spMk id="2" creationId="{D404102B-57A5-4D84-B553-14E63248B5F0}"/>
          </ac:spMkLst>
        </pc:spChg>
      </pc:sldChg>
      <pc:sldChg chg="modSp mod">
        <pc:chgData name="Julie Thomas" userId="2af13b6d24d29b42" providerId="LiveId" clId="{BB04CB83-B0B4-4CC7-8022-03FB98B56B48}" dt="2025-05-29T15:52:51.153" v="6" actId="20577"/>
        <pc:sldMkLst>
          <pc:docMk/>
          <pc:sldMk cId="1114139714" sldId="258"/>
        </pc:sldMkLst>
        <pc:spChg chg="mod">
          <ac:chgData name="Julie Thomas" userId="2af13b6d24d29b42" providerId="LiveId" clId="{BB04CB83-B0B4-4CC7-8022-03FB98B56B48}" dt="2025-05-29T15:52:36.572" v="3" actId="20577"/>
          <ac:spMkLst>
            <pc:docMk/>
            <pc:sldMk cId="1114139714" sldId="258"/>
            <ac:spMk id="2" creationId="{913E2FAE-9BD5-473B-9A91-8274D2A82E3B}"/>
          </ac:spMkLst>
        </pc:spChg>
        <pc:spChg chg="mod">
          <ac:chgData name="Julie Thomas" userId="2af13b6d24d29b42" providerId="LiveId" clId="{BB04CB83-B0B4-4CC7-8022-03FB98B56B48}" dt="2025-05-29T15:52:51.153" v="6" actId="20577"/>
          <ac:spMkLst>
            <pc:docMk/>
            <pc:sldMk cId="1114139714" sldId="258"/>
            <ac:spMk id="3" creationId="{34CB25DE-6EED-46CD-9AD0-562EEBF6016A}"/>
          </ac:spMkLst>
        </pc:spChg>
      </pc:sldChg>
      <pc:sldChg chg="modSp mod">
        <pc:chgData name="Julie Thomas" userId="2af13b6d24d29b42" providerId="LiveId" clId="{BB04CB83-B0B4-4CC7-8022-03FB98B56B48}" dt="2025-05-29T15:53:51.092" v="9" actId="113"/>
        <pc:sldMkLst>
          <pc:docMk/>
          <pc:sldMk cId="1489628601" sldId="259"/>
        </pc:sldMkLst>
        <pc:spChg chg="mod">
          <ac:chgData name="Julie Thomas" userId="2af13b6d24d29b42" providerId="LiveId" clId="{BB04CB83-B0B4-4CC7-8022-03FB98B56B48}" dt="2025-05-29T15:53:51.092" v="9" actId="113"/>
          <ac:spMkLst>
            <pc:docMk/>
            <pc:sldMk cId="1489628601" sldId="259"/>
            <ac:spMk id="2" creationId="{D7FC8FA4-6706-42B4-9D1E-291B7BFDACDC}"/>
          </ac:spMkLst>
        </pc:spChg>
      </pc:sldChg>
      <pc:sldChg chg="modSp mod">
        <pc:chgData name="Julie Thomas" userId="2af13b6d24d29b42" providerId="LiveId" clId="{BB04CB83-B0B4-4CC7-8022-03FB98B56B48}" dt="2025-05-29T15:54:17.687" v="11" actId="14100"/>
        <pc:sldMkLst>
          <pc:docMk/>
          <pc:sldMk cId="1853714779" sldId="260"/>
        </pc:sldMkLst>
        <pc:spChg chg="mod">
          <ac:chgData name="Julie Thomas" userId="2af13b6d24d29b42" providerId="LiveId" clId="{BB04CB83-B0B4-4CC7-8022-03FB98B56B48}" dt="2025-05-29T15:54:17.687" v="11" actId="14100"/>
          <ac:spMkLst>
            <pc:docMk/>
            <pc:sldMk cId="1853714779" sldId="260"/>
            <ac:spMk id="2" creationId="{735B8E2F-1872-4282-899B-94A0F4016258}"/>
          </ac:spMkLst>
        </pc:spChg>
      </pc:sldChg>
      <pc:sldChg chg="modSp mod">
        <pc:chgData name="Julie Thomas" userId="2af13b6d24d29b42" providerId="LiveId" clId="{BB04CB83-B0B4-4CC7-8022-03FB98B56B48}" dt="2025-05-29T15:53:28.093" v="8" actId="20577"/>
        <pc:sldMkLst>
          <pc:docMk/>
          <pc:sldMk cId="1719472730" sldId="261"/>
        </pc:sldMkLst>
        <pc:spChg chg="mod">
          <ac:chgData name="Julie Thomas" userId="2af13b6d24d29b42" providerId="LiveId" clId="{BB04CB83-B0B4-4CC7-8022-03FB98B56B48}" dt="2025-05-29T15:53:28.093" v="8" actId="20577"/>
          <ac:spMkLst>
            <pc:docMk/>
            <pc:sldMk cId="1719472730" sldId="261"/>
            <ac:spMk id="2" creationId="{C8D037A9-8E5E-42C6-AC58-913B303F8042}"/>
          </ac:spMkLst>
        </pc:spChg>
      </pc:sldChg>
      <pc:sldChg chg="modSp mod modNotesTx">
        <pc:chgData name="Julie Thomas" userId="2af13b6d24d29b42" providerId="LiveId" clId="{BB04CB83-B0B4-4CC7-8022-03FB98B56B48}" dt="2025-05-30T09:03:20.486" v="487" actId="255"/>
        <pc:sldMkLst>
          <pc:docMk/>
          <pc:sldMk cId="545863954" sldId="262"/>
        </pc:sldMkLst>
        <pc:spChg chg="mod">
          <ac:chgData name="Julie Thomas" userId="2af13b6d24d29b42" providerId="LiveId" clId="{BB04CB83-B0B4-4CC7-8022-03FB98B56B48}" dt="2025-05-29T15:54:25.027" v="12" actId="113"/>
          <ac:spMkLst>
            <pc:docMk/>
            <pc:sldMk cId="545863954" sldId="262"/>
            <ac:spMk id="2" creationId="{FF6D2F9E-A7C8-4331-BBB4-1789C90CE320}"/>
          </ac:spMkLst>
        </pc:spChg>
      </pc:sldChg>
      <pc:sldChg chg="del">
        <pc:chgData name="Julie Thomas" userId="2af13b6d24d29b42" providerId="LiveId" clId="{BB04CB83-B0B4-4CC7-8022-03FB98B56B48}" dt="2025-05-29T15:57:04.633" v="13" actId="2696"/>
        <pc:sldMkLst>
          <pc:docMk/>
          <pc:sldMk cId="3228749072" sldId="263"/>
        </pc:sldMkLst>
      </pc:sldChg>
      <pc:sldChg chg="modSp new mod ord">
        <pc:chgData name="Julie Thomas" userId="2af13b6d24d29b42" providerId="LiveId" clId="{BB04CB83-B0B4-4CC7-8022-03FB98B56B48}" dt="2025-05-29T15:58:56.430" v="280"/>
        <pc:sldMkLst>
          <pc:docMk/>
          <pc:sldMk cId="3705762871" sldId="263"/>
        </pc:sldMkLst>
        <pc:spChg chg="mod">
          <ac:chgData name="Julie Thomas" userId="2af13b6d24d29b42" providerId="LiveId" clId="{BB04CB83-B0B4-4CC7-8022-03FB98B56B48}" dt="2025-05-29T15:57:16.980" v="29" actId="113"/>
          <ac:spMkLst>
            <pc:docMk/>
            <pc:sldMk cId="3705762871" sldId="263"/>
            <ac:spMk id="2" creationId="{79B3EBA7-BAAE-0CAC-5DE9-2BE64E46B59C}"/>
          </ac:spMkLst>
        </pc:spChg>
        <pc:spChg chg="mod">
          <ac:chgData name="Julie Thomas" userId="2af13b6d24d29b42" providerId="LiveId" clId="{BB04CB83-B0B4-4CC7-8022-03FB98B56B48}" dt="2025-05-29T15:58:35.437" v="278" actId="20577"/>
          <ac:spMkLst>
            <pc:docMk/>
            <pc:sldMk cId="3705762871" sldId="263"/>
            <ac:spMk id="3" creationId="{02BED653-9EFE-4999-E988-E572BD227C9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755"/>
          </a:xfrm>
          <a:prstGeom prst="rect">
            <a:avLst/>
          </a:prstGeom>
        </p:spPr>
        <p:txBody>
          <a:bodyPr vert="horz" lIns="96625" tIns="48312" rIns="96625" bIns="48312" rtlCol="0"/>
          <a:lstStyle>
            <a:lvl1pPr algn="l">
              <a:defRPr sz="1300"/>
            </a:lvl1pPr>
          </a:lstStyle>
          <a:p>
            <a:endParaRPr lang="en-GB"/>
          </a:p>
        </p:txBody>
      </p:sp>
      <p:sp>
        <p:nvSpPr>
          <p:cNvPr id="3" name="Date Placeholder 2"/>
          <p:cNvSpPr>
            <a:spLocks noGrp="1"/>
          </p:cNvSpPr>
          <p:nvPr>
            <p:ph type="dt" idx="1"/>
          </p:nvPr>
        </p:nvSpPr>
        <p:spPr>
          <a:xfrm>
            <a:off x="3902597" y="0"/>
            <a:ext cx="2985558" cy="502755"/>
          </a:xfrm>
          <a:prstGeom prst="rect">
            <a:avLst/>
          </a:prstGeom>
        </p:spPr>
        <p:txBody>
          <a:bodyPr vert="horz" lIns="96625" tIns="48312" rIns="96625" bIns="48312" rtlCol="0"/>
          <a:lstStyle>
            <a:lvl1pPr algn="r">
              <a:defRPr sz="1300"/>
            </a:lvl1pPr>
          </a:lstStyle>
          <a:p>
            <a:fld id="{CD504786-1386-4477-A3A2-7BF6036E18DD}" type="datetimeFigureOut">
              <a:rPr lang="en-GB" smtClean="0"/>
              <a:t>30/05/2025</a:t>
            </a:fld>
            <a:endParaRPr lang="en-GB"/>
          </a:p>
        </p:txBody>
      </p:sp>
      <p:sp>
        <p:nvSpPr>
          <p:cNvPr id="4" name="Slide Image Placeholder 3"/>
          <p:cNvSpPr>
            <a:spLocks noGrp="1" noRot="1" noChangeAspect="1"/>
          </p:cNvSpPr>
          <p:nvPr>
            <p:ph type="sldImg" idx="2"/>
          </p:nvPr>
        </p:nvSpPr>
        <p:spPr>
          <a:xfrm>
            <a:off x="439738" y="1252538"/>
            <a:ext cx="6010275" cy="3381375"/>
          </a:xfrm>
          <a:prstGeom prst="rect">
            <a:avLst/>
          </a:prstGeom>
          <a:noFill/>
          <a:ln w="12700">
            <a:solidFill>
              <a:prstClr val="black"/>
            </a:solidFill>
          </a:ln>
        </p:spPr>
        <p:txBody>
          <a:bodyPr vert="horz" lIns="96625" tIns="48312" rIns="96625" bIns="48312" rtlCol="0" anchor="ctr"/>
          <a:lstStyle/>
          <a:p>
            <a:endParaRPr lang="en-GB"/>
          </a:p>
        </p:txBody>
      </p:sp>
      <p:sp>
        <p:nvSpPr>
          <p:cNvPr id="5" name="Notes Placeholder 4"/>
          <p:cNvSpPr>
            <a:spLocks noGrp="1"/>
          </p:cNvSpPr>
          <p:nvPr>
            <p:ph type="body" sz="quarter" idx="3"/>
          </p:nvPr>
        </p:nvSpPr>
        <p:spPr>
          <a:xfrm>
            <a:off x="688975" y="4822269"/>
            <a:ext cx="5511800" cy="3945493"/>
          </a:xfrm>
          <a:prstGeom prst="rect">
            <a:avLst/>
          </a:prstGeom>
        </p:spPr>
        <p:txBody>
          <a:bodyPr vert="horz" lIns="96625" tIns="48312" rIns="96625" bIns="4831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7547"/>
            <a:ext cx="2985558" cy="502754"/>
          </a:xfrm>
          <a:prstGeom prst="rect">
            <a:avLst/>
          </a:prstGeom>
        </p:spPr>
        <p:txBody>
          <a:bodyPr vert="horz" lIns="96625" tIns="48312" rIns="96625" bIns="48312"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7547"/>
            <a:ext cx="2985558" cy="502754"/>
          </a:xfrm>
          <a:prstGeom prst="rect">
            <a:avLst/>
          </a:prstGeom>
        </p:spPr>
        <p:txBody>
          <a:bodyPr vert="horz" lIns="96625" tIns="48312" rIns="96625" bIns="48312" rtlCol="0" anchor="b"/>
          <a:lstStyle>
            <a:lvl1pPr algn="r">
              <a:defRPr sz="1300"/>
            </a:lvl1pPr>
          </a:lstStyle>
          <a:p>
            <a:fld id="{1E839F75-820B-42AE-9B88-05AEF6CD9CDE}" type="slidenum">
              <a:rPr lang="en-GB" smtClean="0"/>
              <a:t>‹#›</a:t>
            </a:fld>
            <a:endParaRPr lang="en-GB"/>
          </a:p>
        </p:txBody>
      </p:sp>
    </p:spTree>
    <p:extLst>
      <p:ext uri="{BB962C8B-B14F-4D97-AF65-F5344CB8AC3E}">
        <p14:creationId xmlns:p14="http://schemas.microsoft.com/office/powerpoint/2010/main" val="2457627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E839F75-820B-42AE-9B88-05AEF6CD9CDE}" type="slidenum">
              <a:rPr lang="en-GB" smtClean="0"/>
              <a:t>1</a:t>
            </a:fld>
            <a:endParaRPr lang="en-GB"/>
          </a:p>
        </p:txBody>
      </p:sp>
    </p:spTree>
    <p:extLst>
      <p:ext uri="{BB962C8B-B14F-4D97-AF65-F5344CB8AC3E}">
        <p14:creationId xmlns:p14="http://schemas.microsoft.com/office/powerpoint/2010/main" val="1192875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word is ‘awareness’ – being aware of what’s going on in your body, mind and all around you. It’s about being present and not worrying about the past and future.</a:t>
            </a:r>
          </a:p>
          <a:p>
            <a:endParaRPr lang="en-GB" dirty="0"/>
          </a:p>
          <a:p>
            <a:r>
              <a:rPr lang="en-GB" dirty="0"/>
              <a:t>Spending too much time planning, problem-solving, daydreaming, or thinking negative or random thoughts can be draining. It can also make you more likely to experience stress, anxiety and symptoms of depression. Practising mindfulness exercises can help you direct your attention away from this kind of thinking and engage with the world around you.</a:t>
            </a:r>
          </a:p>
        </p:txBody>
      </p:sp>
      <p:sp>
        <p:nvSpPr>
          <p:cNvPr id="4" name="Slide Number Placeholder 3"/>
          <p:cNvSpPr>
            <a:spLocks noGrp="1"/>
          </p:cNvSpPr>
          <p:nvPr>
            <p:ph type="sldNum" sz="quarter" idx="5"/>
          </p:nvPr>
        </p:nvSpPr>
        <p:spPr/>
        <p:txBody>
          <a:bodyPr/>
          <a:lstStyle/>
          <a:p>
            <a:fld id="{1E839F75-820B-42AE-9B88-05AEF6CD9CDE}" type="slidenum">
              <a:rPr lang="en-GB" smtClean="0"/>
              <a:t>2</a:t>
            </a:fld>
            <a:endParaRPr lang="en-GB"/>
          </a:p>
        </p:txBody>
      </p:sp>
    </p:spTree>
    <p:extLst>
      <p:ext uri="{BB962C8B-B14F-4D97-AF65-F5344CB8AC3E}">
        <p14:creationId xmlns:p14="http://schemas.microsoft.com/office/powerpoint/2010/main" val="29100304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E839F75-820B-42AE-9B88-05AEF6CD9CDE}" type="slidenum">
              <a:rPr lang="en-GB" smtClean="0"/>
              <a:t>3</a:t>
            </a:fld>
            <a:endParaRPr lang="en-GB"/>
          </a:p>
        </p:txBody>
      </p:sp>
    </p:spTree>
    <p:extLst>
      <p:ext uri="{BB962C8B-B14F-4D97-AF65-F5344CB8AC3E}">
        <p14:creationId xmlns:p14="http://schemas.microsoft.com/office/powerpoint/2010/main" val="632993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dirty="0"/>
              <a:t>The framework identifies how mindfulness influences attention, with downstream effects on functional domains of cognition, emotion, behaviour, and physiology. Ultimately, these domains impact key workplace outcomes, including performance, relationships, and well-being.</a:t>
            </a:r>
          </a:p>
          <a:p>
            <a:endParaRPr lang="en-GB" sz="900" dirty="0"/>
          </a:p>
          <a:p>
            <a:r>
              <a:rPr lang="en-GB" sz="900" dirty="0"/>
              <a:t>Attention – reduced mind wandering, getting less distracted, as less distanced, attention is more efficient.</a:t>
            </a:r>
          </a:p>
          <a:p>
            <a:r>
              <a:rPr lang="en-GB" sz="900" dirty="0"/>
              <a:t>Cognition – as better attention, memory and ability to problem-solve/creativity improve.</a:t>
            </a:r>
          </a:p>
          <a:p>
            <a:r>
              <a:rPr lang="en-GB" sz="900" dirty="0"/>
              <a:t>Emotions – mindfulness reduces the life-cycle of emotions (the time it takes to return to normal after an emotional reaction), less likely to respond badly to negative stimuli, more psychologically distanced, less regret about past and less anxiety about future. Mindfulness creates less negative and more positive tone.</a:t>
            </a:r>
          </a:p>
          <a:p>
            <a:r>
              <a:rPr lang="en-GB" sz="900" dirty="0"/>
              <a:t>Behaviour -  increased self-regulation and less emotional, automatic responses. You choose how to respond. For example, if you crave a cigarette, you can choose to go for a walk instead. If a manager rejects your idea you can choose to see this as simply a rejection of your idea, not a rejection of you. </a:t>
            </a:r>
          </a:p>
          <a:p>
            <a:r>
              <a:rPr lang="en-GB" sz="900" dirty="0"/>
              <a:t>Physiology – Improved reaction to stress, better sleep. Neuroplasticity – there’s a change in brain structure related to memory, attention, self and emotional regulation. Ageing – brain and body, disease-resistance. </a:t>
            </a:r>
          </a:p>
          <a:p>
            <a:r>
              <a:rPr lang="en-GB" sz="900" dirty="0"/>
              <a:t>Performance – all round benefits – more job satisfaction, attention to tasks, compassion and empathy for others, less conflict and better relationships, less dips in performance, focus on goals, less critical and feel less guilt and embarrassment. People are more attentive and make less errors, so safety is improved. </a:t>
            </a:r>
          </a:p>
          <a:p>
            <a:r>
              <a:rPr lang="en-GB" sz="900" dirty="0"/>
              <a:t>Relationships – better communication, less conflict, greater empathy and compassion. A result of more stable attention, reduced emotional reactivity, more positive emotional tone. Results in better leadership, teamwork. If leaders are less judgemental, this breeds trust, which results in psychological safety and increased employee voice, more error correction and a learning environment. </a:t>
            </a:r>
          </a:p>
          <a:p>
            <a:r>
              <a:rPr lang="en-GB" sz="900" dirty="0"/>
              <a:t>Well-being – Less burnout, stress, work/family conflict, negative moods. Better sleep quality, job satisfaction, self-compassion and resilience (less emotionally involved). </a:t>
            </a:r>
          </a:p>
          <a:p>
            <a:endParaRPr lang="en-GB" dirty="0"/>
          </a:p>
        </p:txBody>
      </p:sp>
      <p:sp>
        <p:nvSpPr>
          <p:cNvPr id="4" name="Slide Number Placeholder 3"/>
          <p:cNvSpPr>
            <a:spLocks noGrp="1"/>
          </p:cNvSpPr>
          <p:nvPr>
            <p:ph type="sldNum" sz="quarter" idx="5"/>
          </p:nvPr>
        </p:nvSpPr>
        <p:spPr/>
        <p:txBody>
          <a:bodyPr/>
          <a:lstStyle/>
          <a:p>
            <a:fld id="{1E839F75-820B-42AE-9B88-05AEF6CD9CDE}" type="slidenum">
              <a:rPr lang="en-GB" smtClean="0"/>
              <a:t>4</a:t>
            </a:fld>
            <a:endParaRPr lang="en-GB"/>
          </a:p>
        </p:txBody>
      </p:sp>
    </p:spTree>
    <p:extLst>
      <p:ext uri="{BB962C8B-B14F-4D97-AF65-F5344CB8AC3E}">
        <p14:creationId xmlns:p14="http://schemas.microsoft.com/office/powerpoint/2010/main" val="1966288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Pay attention.</a:t>
            </a:r>
            <a:r>
              <a:rPr lang="en-GB" dirty="0"/>
              <a:t> It's hard to slow down and notice things in a busy world. Try to take the time to experience your environment with all of your senses — touch, sound, sight, smell and taste. For example, when you eat a favourite food, take the time to smell, taste and truly enjoy it.</a:t>
            </a:r>
          </a:p>
          <a:p>
            <a:r>
              <a:rPr lang="en-GB" b="1" dirty="0"/>
              <a:t>Live in the moment.</a:t>
            </a:r>
            <a:r>
              <a:rPr lang="en-GB" dirty="0"/>
              <a:t> Try to intentionally bring an open, accepting and discerning attention to everything you do. Find joy in simple pleasures.</a:t>
            </a:r>
          </a:p>
          <a:p>
            <a:r>
              <a:rPr lang="en-GB" b="1" dirty="0"/>
              <a:t>Accept yourself.</a:t>
            </a:r>
            <a:r>
              <a:rPr lang="en-GB" dirty="0"/>
              <a:t> Treat yourself the way you would treat a good friend.</a:t>
            </a:r>
          </a:p>
          <a:p>
            <a:r>
              <a:rPr lang="en-GB" b="1" dirty="0"/>
              <a:t>Focus on your breathing.</a:t>
            </a:r>
            <a:r>
              <a:rPr lang="en-GB" dirty="0"/>
              <a:t> When you have negative thoughts, try to sit down, take a deep breath and close your eyes. Focus on your breath as it moves in and out of your body. Sitting and breathing for even just a minute can help.</a:t>
            </a:r>
          </a:p>
          <a:p>
            <a:endParaRPr lang="en-GB" dirty="0"/>
          </a:p>
        </p:txBody>
      </p:sp>
      <p:sp>
        <p:nvSpPr>
          <p:cNvPr id="4" name="Slide Number Placeholder 3"/>
          <p:cNvSpPr>
            <a:spLocks noGrp="1"/>
          </p:cNvSpPr>
          <p:nvPr>
            <p:ph type="sldNum" sz="quarter" idx="5"/>
          </p:nvPr>
        </p:nvSpPr>
        <p:spPr/>
        <p:txBody>
          <a:bodyPr/>
          <a:lstStyle/>
          <a:p>
            <a:fld id="{1E839F75-820B-42AE-9B88-05AEF6CD9CDE}" type="slidenum">
              <a:rPr lang="en-GB" smtClean="0"/>
              <a:t>5</a:t>
            </a:fld>
            <a:endParaRPr lang="en-GB"/>
          </a:p>
        </p:txBody>
      </p:sp>
    </p:spTree>
    <p:extLst>
      <p:ext uri="{BB962C8B-B14F-4D97-AF65-F5344CB8AC3E}">
        <p14:creationId xmlns:p14="http://schemas.microsoft.com/office/powerpoint/2010/main" val="1824654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Body scan meditation.</a:t>
            </a:r>
            <a:r>
              <a:rPr lang="en-GB" dirty="0"/>
              <a:t> Lie on your back with your legs extended and arms at your sides, palms facing up. Focus your attention slowly and deliberately on each part of your body, in order, from toe to head or head to toe. Be aware of any sensations, emotions or thoughts associated with each part of your body.</a:t>
            </a:r>
          </a:p>
          <a:p>
            <a:r>
              <a:rPr lang="en-GB" b="1" dirty="0"/>
              <a:t>Sitting meditation.</a:t>
            </a:r>
            <a:r>
              <a:rPr lang="en-GB" dirty="0"/>
              <a:t> Sit comfortably with your back straight, feet flat on the floor and hands in your lap. Breathing through your nose, focus on your breath moving in and out of your body. If physical sensations or thoughts interrupt your meditation, note the experience and then return your focus to your breath.</a:t>
            </a:r>
          </a:p>
          <a:p>
            <a:r>
              <a:rPr lang="en-GB" b="1" dirty="0"/>
              <a:t>Walking meditation.</a:t>
            </a:r>
            <a:r>
              <a:rPr lang="en-GB" dirty="0"/>
              <a:t> Find a quiet place 10 to 20 feet in length, and begin to walk slowly. Focus on the experience of walking, being aware of the sensations of standing and the subtle movements that keep your balance. When you reach the end of your path, turn and continue walking, maintaining awareness of your sensations.</a:t>
            </a:r>
          </a:p>
          <a:p>
            <a:endParaRPr lang="en-GB" dirty="0"/>
          </a:p>
        </p:txBody>
      </p:sp>
      <p:sp>
        <p:nvSpPr>
          <p:cNvPr id="4" name="Slide Number Placeholder 3"/>
          <p:cNvSpPr>
            <a:spLocks noGrp="1"/>
          </p:cNvSpPr>
          <p:nvPr>
            <p:ph type="sldNum" sz="quarter" idx="5"/>
          </p:nvPr>
        </p:nvSpPr>
        <p:spPr/>
        <p:txBody>
          <a:bodyPr/>
          <a:lstStyle/>
          <a:p>
            <a:fld id="{1E839F75-820B-42AE-9B88-05AEF6CD9CDE}" type="slidenum">
              <a:rPr lang="en-GB" smtClean="0"/>
              <a:t>6</a:t>
            </a:fld>
            <a:endParaRPr lang="en-GB"/>
          </a:p>
        </p:txBody>
      </p:sp>
    </p:spTree>
    <p:extLst>
      <p:ext uri="{BB962C8B-B14F-4D97-AF65-F5344CB8AC3E}">
        <p14:creationId xmlns:p14="http://schemas.microsoft.com/office/powerpoint/2010/main" val="2054797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800" b="1" dirty="0"/>
              <a:t>From MIND (2020):</a:t>
            </a:r>
          </a:p>
          <a:p>
            <a:r>
              <a:rPr lang="en-GB" sz="800" b="1" dirty="0"/>
              <a:t>Mindfulness exercises to try</a:t>
            </a:r>
          </a:p>
          <a:p>
            <a:r>
              <a:rPr lang="en-GB" sz="800" dirty="0"/>
              <a:t>Here are a few exercises you could try. You don't need any special equipment:</a:t>
            </a:r>
          </a:p>
          <a:p>
            <a:r>
              <a:rPr lang="en-GB" sz="800" b="1" dirty="0"/>
              <a:t>Mindful eating.</a:t>
            </a:r>
            <a:r>
              <a:rPr lang="en-GB" sz="800" dirty="0"/>
              <a:t> This involves paying attention to the taste, sight and textures of what you eat. For example, when drinking a cup of tea or coffee you could focus on how hot and liquid it feels on your tongue, how sweet it tastes or watch the steam that it gives off.</a:t>
            </a:r>
          </a:p>
          <a:p>
            <a:r>
              <a:rPr lang="en-GB" sz="800" b="1" dirty="0"/>
              <a:t>Mindful moving, walking or running.</a:t>
            </a:r>
            <a:r>
              <a:rPr lang="en-GB" sz="800" dirty="0"/>
              <a:t> Notice the feeling of your body moving. You might notice the breeze against your skin, the feeling of your feet or hands against different textures on the ground or nearby surfaces, and the different smells that are around you.</a:t>
            </a:r>
          </a:p>
          <a:p>
            <a:r>
              <a:rPr lang="en-GB" sz="800" b="1" dirty="0"/>
              <a:t>Body scan.</a:t>
            </a:r>
            <a:r>
              <a:rPr lang="en-GB" sz="800" dirty="0"/>
              <a:t> This is where you move your attention slowly through different parts of the body, starting from the top of your head moving all the way down to the end of your toes. You could focus on feelings of warmth, tension, tingling or relaxation of different parts of your body.</a:t>
            </a:r>
          </a:p>
          <a:p>
            <a:r>
              <a:rPr lang="en-GB" sz="800" b="1" dirty="0"/>
              <a:t>Mindful colouring and drawing.</a:t>
            </a:r>
            <a:r>
              <a:rPr lang="en-GB" sz="800" dirty="0"/>
              <a:t> Focus on the colours and the sensation of your pencil against the paper, rather than trying to draw something in particular. You could use a mindfulness colouring book or download mindfulness colouring images.</a:t>
            </a:r>
          </a:p>
          <a:p>
            <a:r>
              <a:rPr lang="en-GB" sz="800" b="1" dirty="0"/>
              <a:t>Mindful meditation.</a:t>
            </a:r>
            <a:r>
              <a:rPr lang="en-GB" sz="800" dirty="0"/>
              <a:t> This involves sitting quietly and focusing on your breathing, your thoughts, sensations in your body and the things you can hear around you. Try to bring you focus back to the present if your mind starts to wander. Many people also find that yoga helps them to concentrate on their breathing and focus on the present moment. </a:t>
            </a:r>
          </a:p>
          <a:p>
            <a:endParaRPr lang="en-GB" sz="800" dirty="0"/>
          </a:p>
          <a:p>
            <a:r>
              <a:rPr lang="en-GB" sz="800" dirty="0"/>
              <a:t>Different things work for different people, so if you don’t find one exercise useful, try another. You can also try adapting them so that they suit you and are easier to fit in with your daily life.</a:t>
            </a:r>
          </a:p>
          <a:p>
            <a:endParaRPr lang="en-GB" sz="800" b="1" dirty="0"/>
          </a:p>
          <a:p>
            <a:r>
              <a:rPr lang="en-GB" sz="800" b="1" dirty="0"/>
              <a:t>Tips on getting the most from mindfulness exercises</a:t>
            </a:r>
          </a:p>
          <a:p>
            <a:r>
              <a:rPr lang="en-GB" sz="800" dirty="0"/>
              <a:t>When you do any mindfulness exercise, the key steps are:</a:t>
            </a:r>
          </a:p>
          <a:p>
            <a:r>
              <a:rPr lang="en-GB" sz="800" b="1" dirty="0"/>
              <a:t>Pay attention</a:t>
            </a:r>
            <a:r>
              <a:rPr lang="en-GB" sz="800" dirty="0"/>
              <a:t> – for example, when you shower in the morning, make a special effort to really pay attention to the feel of the water on your skin.</a:t>
            </a:r>
          </a:p>
          <a:p>
            <a:r>
              <a:rPr lang="en-GB" sz="800" b="1" dirty="0"/>
              <a:t>Notice</a:t>
            </a:r>
            <a:r>
              <a:rPr lang="en-GB" sz="800" dirty="0"/>
              <a:t> – when your mind wanders, which is just what minds do, simply notice where your thoughts have drifted to.</a:t>
            </a:r>
          </a:p>
          <a:p>
            <a:r>
              <a:rPr lang="en-GB" sz="800" b="1" dirty="0"/>
              <a:t>Choose and return</a:t>
            </a:r>
            <a:r>
              <a:rPr lang="en-GB" sz="800" dirty="0"/>
              <a:t> – choose to bring your attention back to the present moment, usually by focusing on your breathing or another sensation in your body.</a:t>
            </a:r>
          </a:p>
          <a:p>
            <a:endParaRPr lang="en-GB" dirty="0"/>
          </a:p>
        </p:txBody>
      </p:sp>
      <p:sp>
        <p:nvSpPr>
          <p:cNvPr id="4" name="Slide Number Placeholder 3"/>
          <p:cNvSpPr>
            <a:spLocks noGrp="1"/>
          </p:cNvSpPr>
          <p:nvPr>
            <p:ph type="sldNum" sz="quarter" idx="5"/>
          </p:nvPr>
        </p:nvSpPr>
        <p:spPr/>
        <p:txBody>
          <a:bodyPr/>
          <a:lstStyle/>
          <a:p>
            <a:fld id="{1E839F75-820B-42AE-9B88-05AEF6CD9CDE}" type="slidenum">
              <a:rPr lang="en-GB" smtClean="0"/>
              <a:t>7</a:t>
            </a:fld>
            <a:endParaRPr lang="en-GB"/>
          </a:p>
        </p:txBody>
      </p:sp>
    </p:spTree>
    <p:extLst>
      <p:ext uri="{BB962C8B-B14F-4D97-AF65-F5344CB8AC3E}">
        <p14:creationId xmlns:p14="http://schemas.microsoft.com/office/powerpoint/2010/main" val="21989788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E839F75-820B-42AE-9B88-05AEF6CD9CDE}" type="slidenum">
              <a:rPr lang="en-GB" smtClean="0"/>
              <a:t>8</a:t>
            </a:fld>
            <a:endParaRPr lang="en-GB"/>
          </a:p>
        </p:txBody>
      </p:sp>
    </p:spTree>
    <p:extLst>
      <p:ext uri="{BB962C8B-B14F-4D97-AF65-F5344CB8AC3E}">
        <p14:creationId xmlns:p14="http://schemas.microsoft.com/office/powerpoint/2010/main" val="8720127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E84E3A4C-525F-4901-A971-2E2E551E1396}" type="datetimeFigureOut">
              <a:rPr lang="en-GB" smtClean="0"/>
              <a:t>30/05/2025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1350765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4E3A4C-525F-4901-A971-2E2E551E1396}" type="datetimeFigureOut">
              <a:rPr lang="en-GB" smtClean="0"/>
              <a:t>30/05/2025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4050241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84E3A4C-525F-4901-A971-2E2E551E1396}" type="datetimeFigureOut">
              <a:rPr lang="en-GB" smtClean="0"/>
              <a:t>30/05/2025</a:t>
            </a:fld>
            <a:endParaRPr lang="en-GB"/>
          </a:p>
        </p:txBody>
      </p:sp>
      <p:sp>
        <p:nvSpPr>
          <p:cNvPr id="6" name="Slide Number Placeholder 5"/>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4158530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84E3A4C-525F-4901-A971-2E2E551E1396}" type="datetimeFigureOut">
              <a:rPr lang="en-GB" smtClean="0"/>
              <a:t>30/05/2025</a:t>
            </a:fld>
            <a:endParaRPr lang="en-GB"/>
          </a:p>
        </p:txBody>
      </p:sp>
      <p:sp>
        <p:nvSpPr>
          <p:cNvPr id="7" name="Slide Number Placeholder 6"/>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2304397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84E3A4C-525F-4901-A971-2E2E551E1396}" type="datetimeFigureOut">
              <a:rPr lang="en-GB" smtClean="0"/>
              <a:t>30/05/2025</a:t>
            </a:fld>
            <a:endParaRPr lang="en-GB"/>
          </a:p>
        </p:txBody>
      </p:sp>
      <p:sp>
        <p:nvSpPr>
          <p:cNvPr id="9" name="Slide Number Placeholder 8"/>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2583550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84E3A4C-525F-4901-A971-2E2E551E1396}" type="datetimeFigureOut">
              <a:rPr lang="en-GB" smtClean="0"/>
              <a:t>30/05/2025</a:t>
            </a:fld>
            <a:endParaRPr lang="en-GB"/>
          </a:p>
        </p:txBody>
      </p:sp>
      <p:sp>
        <p:nvSpPr>
          <p:cNvPr id="5" name="Slide Number Placeholder 4"/>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97342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4E3A4C-525F-4901-A971-2E2E551E1396}" type="datetimeFigureOut">
              <a:rPr lang="en-GB" smtClean="0"/>
              <a:t>30/05/2025</a:t>
            </a:fld>
            <a:endParaRPr lang="en-GB"/>
          </a:p>
        </p:txBody>
      </p:sp>
      <p:sp>
        <p:nvSpPr>
          <p:cNvPr id="4" name="Slide Number Placeholder 3"/>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3642107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4E3A4C-525F-4901-A971-2E2E551E1396}" type="datetimeFigureOut">
              <a:rPr lang="en-GB" smtClean="0"/>
              <a:t>30/05/2025</a:t>
            </a:fld>
            <a:endParaRPr lang="en-GB"/>
          </a:p>
        </p:txBody>
      </p:sp>
      <p:sp>
        <p:nvSpPr>
          <p:cNvPr id="7" name="Slide Number Placeholder 6"/>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519033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84E3A4C-525F-4901-A971-2E2E551E1396}" type="datetimeFigureOut">
              <a:rPr lang="en-GB" smtClean="0"/>
              <a:t>30/05/2025</a:t>
            </a:fld>
            <a:endParaRPr lang="en-GB"/>
          </a:p>
        </p:txBody>
      </p:sp>
      <p:sp>
        <p:nvSpPr>
          <p:cNvPr id="7" name="Slide Number Placeholder 6"/>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1263851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4E3A4C-525F-4901-A971-2E2E551E1396}" type="datetimeFigureOut">
              <a:rPr lang="en-GB" smtClean="0"/>
              <a:t>30/05/2025</a:t>
            </a:fld>
            <a:endParaRPr lang="en-GB"/>
          </a:p>
        </p:txBody>
      </p:sp>
      <p:sp>
        <p:nvSpPr>
          <p:cNvPr id="6" name="Slide Number Placeholder 5"/>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4126539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84E3A4C-525F-4901-A971-2E2E551E1396}" type="datetimeFigureOut">
              <a:rPr lang="en-GB" smtClean="0"/>
              <a:t>30/05/2025</a:t>
            </a:fld>
            <a:endParaRPr lang="en-GB"/>
          </a:p>
        </p:txBody>
      </p:sp>
      <p:sp>
        <p:nvSpPr>
          <p:cNvPr id="6" name="Slide Number Placeholder 5"/>
          <p:cNvSpPr>
            <a:spLocks noGrp="1"/>
          </p:cNvSpPr>
          <p:nvPr>
            <p:ph type="sldNum" sz="quarter" idx="12"/>
          </p:nvPr>
        </p:nvSpPr>
        <p:spPr/>
        <p:txBody>
          <a:bodyPr/>
          <a:lstStyle/>
          <a:p>
            <a:fld id="{BF7364F9-7F7E-4C50-B78A-58AE94E7202D}" type="slidenum">
              <a:rPr lang="en-GB" smtClean="0"/>
              <a:t>‹#›</a:t>
            </a:fld>
            <a:endParaRPr lang="en-GB"/>
          </a:p>
        </p:txBody>
      </p:sp>
    </p:spTree>
    <p:extLst>
      <p:ext uri="{BB962C8B-B14F-4D97-AF65-F5344CB8AC3E}">
        <p14:creationId xmlns:p14="http://schemas.microsoft.com/office/powerpoint/2010/main" val="1603822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E84E3A4C-525F-4901-A971-2E2E551E1396}" type="datetimeFigureOut">
              <a:rPr lang="en-GB" smtClean="0"/>
              <a:t>30/05/2025</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BF7364F9-7F7E-4C50-B78A-58AE94E7202D}" type="slidenum">
              <a:rPr lang="en-GB" smtClean="0"/>
              <a:t>‹#›</a:t>
            </a:fld>
            <a:endParaRPr lang="en-GB"/>
          </a:p>
        </p:txBody>
      </p:sp>
    </p:spTree>
    <p:extLst>
      <p:ext uri="{BB962C8B-B14F-4D97-AF65-F5344CB8AC3E}">
        <p14:creationId xmlns:p14="http://schemas.microsoft.com/office/powerpoint/2010/main" val="24145748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E8EC1-B120-434E-86D8-B3AD6BD8BAFE}"/>
              </a:ext>
            </a:extLst>
          </p:cNvPr>
          <p:cNvSpPr>
            <a:spLocks noGrp="1"/>
          </p:cNvSpPr>
          <p:nvPr>
            <p:ph type="ctrTitle"/>
          </p:nvPr>
        </p:nvSpPr>
        <p:spPr/>
        <p:txBody>
          <a:bodyPr/>
          <a:lstStyle/>
          <a:p>
            <a:r>
              <a:rPr lang="en-GB" dirty="0"/>
              <a:t>Mindfulness</a:t>
            </a:r>
          </a:p>
        </p:txBody>
      </p:sp>
      <p:sp>
        <p:nvSpPr>
          <p:cNvPr id="3" name="Subtitle 2">
            <a:extLst>
              <a:ext uri="{FF2B5EF4-FFF2-40B4-BE49-F238E27FC236}">
                <a16:creationId xmlns:a16="http://schemas.microsoft.com/office/drawing/2014/main" id="{CE7245C9-B6FA-455C-A55F-91CA241D17D9}"/>
              </a:ext>
            </a:extLst>
          </p:cNvPr>
          <p:cNvSpPr>
            <a:spLocks noGrp="1"/>
          </p:cNvSpPr>
          <p:nvPr>
            <p:ph type="subTitle" idx="1"/>
          </p:nvPr>
        </p:nvSpPr>
        <p:spPr/>
        <p:txBody>
          <a:bodyPr/>
          <a:lstStyle/>
          <a:p>
            <a:r>
              <a:rPr lang="en-GB" dirty="0"/>
              <a:t>Julie Thomas</a:t>
            </a:r>
          </a:p>
          <a:p>
            <a:endParaRPr lang="en-GB" dirty="0"/>
          </a:p>
        </p:txBody>
      </p:sp>
    </p:spTree>
    <p:extLst>
      <p:ext uri="{BB962C8B-B14F-4D97-AF65-F5344CB8AC3E}">
        <p14:creationId xmlns:p14="http://schemas.microsoft.com/office/powerpoint/2010/main" val="5200933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4102B-57A5-4D84-B553-14E63248B5F0}"/>
              </a:ext>
            </a:extLst>
          </p:cNvPr>
          <p:cNvSpPr>
            <a:spLocks noGrp="1"/>
          </p:cNvSpPr>
          <p:nvPr>
            <p:ph type="title"/>
          </p:nvPr>
        </p:nvSpPr>
        <p:spPr>
          <a:xfrm>
            <a:off x="609600" y="191070"/>
            <a:ext cx="10972800" cy="764274"/>
          </a:xfrm>
        </p:spPr>
        <p:txBody>
          <a:bodyPr/>
          <a:lstStyle/>
          <a:p>
            <a:r>
              <a:rPr lang="en-GB" b="1" dirty="0"/>
              <a:t>Definitions</a:t>
            </a:r>
          </a:p>
        </p:txBody>
      </p:sp>
      <p:sp>
        <p:nvSpPr>
          <p:cNvPr id="3" name="Content Placeholder 2">
            <a:extLst>
              <a:ext uri="{FF2B5EF4-FFF2-40B4-BE49-F238E27FC236}">
                <a16:creationId xmlns:a16="http://schemas.microsoft.com/office/drawing/2014/main" id="{F2A5F802-9E8E-48B4-A0C2-36AF6612BFFD}"/>
              </a:ext>
            </a:extLst>
          </p:cNvPr>
          <p:cNvSpPr>
            <a:spLocks noGrp="1"/>
          </p:cNvSpPr>
          <p:nvPr>
            <p:ph idx="1"/>
          </p:nvPr>
        </p:nvSpPr>
        <p:spPr>
          <a:xfrm>
            <a:off x="609600" y="1173707"/>
            <a:ext cx="10972800" cy="4343526"/>
          </a:xfrm>
        </p:spPr>
        <p:txBody>
          <a:bodyPr>
            <a:normAutofit fontScale="85000" lnSpcReduction="20000"/>
          </a:bodyPr>
          <a:lstStyle/>
          <a:p>
            <a:pPr marL="0" indent="0">
              <a:buNone/>
            </a:pPr>
            <a:r>
              <a:rPr lang="en-GB" dirty="0"/>
              <a:t>According to Professor Mark Williams (2011), Oxford University "</a:t>
            </a:r>
            <a:r>
              <a:rPr lang="en-GB" b="1" dirty="0"/>
              <a:t>Mindfulness is a translation of a word that simply means awareness</a:t>
            </a:r>
            <a:r>
              <a:rPr lang="en-GB" dirty="0"/>
              <a:t>. It's a direct, intuitive knowing of what you are doing while you are doing it. It's knowing what's going on inside your mind and body, and what's going on in the outside world as well.”</a:t>
            </a:r>
          </a:p>
          <a:p>
            <a:pPr marL="0" indent="0">
              <a:buNone/>
            </a:pPr>
            <a:endParaRPr lang="en-GB" dirty="0"/>
          </a:p>
          <a:p>
            <a:pPr marL="0" indent="0">
              <a:buNone/>
            </a:pPr>
            <a:r>
              <a:rPr lang="en-GB" dirty="0"/>
              <a:t>‘Mindfulness is a type of meditation in which you focus on being intensely aware of what you're sensing and feeling in the moment, without interpretation or judgement.</a:t>
            </a:r>
          </a:p>
          <a:p>
            <a:pPr marL="0" indent="0">
              <a:buNone/>
            </a:pPr>
            <a:r>
              <a:rPr lang="en-GB" dirty="0"/>
              <a:t>Practicing mindfulness involves breathing methods, guided imagery, and other practices to relax the body and mind and help reduce stress.’ (Mayo Clinic, 2018)</a:t>
            </a:r>
          </a:p>
          <a:p>
            <a:pPr marL="0" indent="0">
              <a:buNone/>
            </a:pPr>
            <a:endParaRPr lang="en-GB" dirty="0"/>
          </a:p>
        </p:txBody>
      </p:sp>
    </p:spTree>
    <p:extLst>
      <p:ext uri="{BB962C8B-B14F-4D97-AF65-F5344CB8AC3E}">
        <p14:creationId xmlns:p14="http://schemas.microsoft.com/office/powerpoint/2010/main" val="3401105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E2FAE-9BD5-473B-9A91-8274D2A82E3B}"/>
              </a:ext>
            </a:extLst>
          </p:cNvPr>
          <p:cNvSpPr>
            <a:spLocks noGrp="1"/>
          </p:cNvSpPr>
          <p:nvPr>
            <p:ph type="title"/>
          </p:nvPr>
        </p:nvSpPr>
        <p:spPr/>
        <p:txBody>
          <a:bodyPr/>
          <a:lstStyle/>
          <a:p>
            <a:r>
              <a:rPr lang="en-GB" b="1" dirty="0"/>
              <a:t>Why practise mindfulness?</a:t>
            </a:r>
          </a:p>
        </p:txBody>
      </p:sp>
      <p:sp>
        <p:nvSpPr>
          <p:cNvPr id="3" name="Content Placeholder 2">
            <a:extLst>
              <a:ext uri="{FF2B5EF4-FFF2-40B4-BE49-F238E27FC236}">
                <a16:creationId xmlns:a16="http://schemas.microsoft.com/office/drawing/2014/main" id="{34CB25DE-6EED-46CD-9AD0-562EEBF6016A}"/>
              </a:ext>
            </a:extLst>
          </p:cNvPr>
          <p:cNvSpPr>
            <a:spLocks noGrp="1"/>
          </p:cNvSpPr>
          <p:nvPr>
            <p:ph idx="1"/>
          </p:nvPr>
        </p:nvSpPr>
        <p:spPr/>
        <p:txBody>
          <a:bodyPr>
            <a:normAutofit lnSpcReduction="10000"/>
          </a:bodyPr>
          <a:lstStyle/>
          <a:p>
            <a:r>
              <a:rPr lang="en-GB" dirty="0"/>
              <a:t>The basis of emotional intelligence is the capacity to be aware of what we are doing and how we are doing, in order to correct this if need be.</a:t>
            </a:r>
          </a:p>
          <a:p>
            <a:r>
              <a:rPr lang="en-GB" dirty="0"/>
              <a:t>i.e. Mindfulness increases self-awareness</a:t>
            </a:r>
          </a:p>
          <a:p>
            <a:pPr marL="0" indent="0">
              <a:buNone/>
            </a:pPr>
            <a:endParaRPr lang="en-GB" dirty="0"/>
          </a:p>
          <a:p>
            <a:pPr marL="0" indent="0">
              <a:buNone/>
            </a:pPr>
            <a:r>
              <a:rPr lang="en-GB" dirty="0"/>
              <a:t>‘ . . when it comes to managing your distressing emotions, you’ve got to know you’re having them, otherwise they will hijack you before you know it’ (Goleman, 2012).</a:t>
            </a:r>
          </a:p>
        </p:txBody>
      </p:sp>
    </p:spTree>
    <p:extLst>
      <p:ext uri="{BB962C8B-B14F-4D97-AF65-F5344CB8AC3E}">
        <p14:creationId xmlns:p14="http://schemas.microsoft.com/office/powerpoint/2010/main" val="1114139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037A9-8E5E-42C6-AC58-913B303F8042}"/>
              </a:ext>
            </a:extLst>
          </p:cNvPr>
          <p:cNvSpPr>
            <a:spLocks noGrp="1"/>
          </p:cNvSpPr>
          <p:nvPr>
            <p:ph type="title"/>
          </p:nvPr>
        </p:nvSpPr>
        <p:spPr>
          <a:xfrm>
            <a:off x="609600" y="122830"/>
            <a:ext cx="10972800" cy="668740"/>
          </a:xfrm>
        </p:spPr>
        <p:txBody>
          <a:bodyPr>
            <a:normAutofit fontScale="90000"/>
          </a:bodyPr>
          <a:lstStyle/>
          <a:p>
            <a:r>
              <a:rPr lang="en-GB" sz="2800" dirty="0"/>
              <a:t>Link between Mindfulness and Positive Outcomes (Good </a:t>
            </a:r>
            <a:r>
              <a:rPr lang="en-GB" sz="2800" i="1" dirty="0"/>
              <a:t>et al.,</a:t>
            </a:r>
            <a:r>
              <a:rPr lang="en-GB" sz="2800" dirty="0"/>
              <a:t> 2016 cited in </a:t>
            </a:r>
            <a:r>
              <a:rPr lang="en-GB" sz="2800" dirty="0" err="1"/>
              <a:t>Mindfulnet</a:t>
            </a:r>
            <a:r>
              <a:rPr lang="en-GB" sz="2800" dirty="0"/>
              <a:t>, 2016)</a:t>
            </a:r>
          </a:p>
        </p:txBody>
      </p:sp>
      <p:pic>
        <p:nvPicPr>
          <p:cNvPr id="4" name="Content Placeholder 3">
            <a:extLst>
              <a:ext uri="{FF2B5EF4-FFF2-40B4-BE49-F238E27FC236}">
                <a16:creationId xmlns:a16="http://schemas.microsoft.com/office/drawing/2014/main" id="{43F95FEE-3832-47BC-BF35-BF7E843322AF}"/>
              </a:ext>
            </a:extLst>
          </p:cNvPr>
          <p:cNvPicPr>
            <a:picLocks noGrp="1" noChangeAspect="1"/>
          </p:cNvPicPr>
          <p:nvPr>
            <p:ph idx="1"/>
          </p:nvPr>
        </p:nvPicPr>
        <p:blipFill>
          <a:blip r:embed="rId3"/>
          <a:stretch>
            <a:fillRect/>
          </a:stretch>
        </p:blipFill>
        <p:spPr>
          <a:xfrm>
            <a:off x="2565779" y="791570"/>
            <a:ext cx="6741993" cy="4724993"/>
          </a:xfrm>
          <a:prstGeom prst="rect">
            <a:avLst/>
          </a:prstGeom>
        </p:spPr>
      </p:pic>
    </p:spTree>
    <p:extLst>
      <p:ext uri="{BB962C8B-B14F-4D97-AF65-F5344CB8AC3E}">
        <p14:creationId xmlns:p14="http://schemas.microsoft.com/office/powerpoint/2010/main" val="1719472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C8FA4-6706-42B4-9D1E-291B7BFDACDC}"/>
              </a:ext>
            </a:extLst>
          </p:cNvPr>
          <p:cNvSpPr>
            <a:spLocks noGrp="1"/>
          </p:cNvSpPr>
          <p:nvPr>
            <p:ph type="title"/>
          </p:nvPr>
        </p:nvSpPr>
        <p:spPr/>
        <p:txBody>
          <a:bodyPr/>
          <a:lstStyle/>
          <a:p>
            <a:r>
              <a:rPr lang="en-GB" b="1" dirty="0"/>
              <a:t>Simple ways to practise mindfulness</a:t>
            </a:r>
          </a:p>
        </p:txBody>
      </p:sp>
      <p:sp>
        <p:nvSpPr>
          <p:cNvPr id="3" name="Content Placeholder 2">
            <a:extLst>
              <a:ext uri="{FF2B5EF4-FFF2-40B4-BE49-F238E27FC236}">
                <a16:creationId xmlns:a16="http://schemas.microsoft.com/office/drawing/2014/main" id="{879858CC-DFC8-435F-BB7E-AFF6E828B024}"/>
              </a:ext>
            </a:extLst>
          </p:cNvPr>
          <p:cNvSpPr>
            <a:spLocks noGrp="1"/>
          </p:cNvSpPr>
          <p:nvPr>
            <p:ph idx="1"/>
          </p:nvPr>
        </p:nvSpPr>
        <p:spPr/>
        <p:txBody>
          <a:bodyPr/>
          <a:lstStyle/>
          <a:p>
            <a:r>
              <a:rPr lang="en-GB" dirty="0"/>
              <a:t>Pay attention</a:t>
            </a:r>
          </a:p>
          <a:p>
            <a:r>
              <a:rPr lang="en-GB" dirty="0"/>
              <a:t>Live in the moment</a:t>
            </a:r>
          </a:p>
          <a:p>
            <a:r>
              <a:rPr lang="en-GB" dirty="0"/>
              <a:t>Accept yourself</a:t>
            </a:r>
          </a:p>
          <a:p>
            <a:r>
              <a:rPr lang="en-GB" dirty="0"/>
              <a:t>Focus on your breathing</a:t>
            </a:r>
          </a:p>
        </p:txBody>
      </p:sp>
    </p:spTree>
    <p:extLst>
      <p:ext uri="{BB962C8B-B14F-4D97-AF65-F5344CB8AC3E}">
        <p14:creationId xmlns:p14="http://schemas.microsoft.com/office/powerpoint/2010/main" val="1489628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B8E2F-1872-4282-899B-94A0F4016258}"/>
              </a:ext>
            </a:extLst>
          </p:cNvPr>
          <p:cNvSpPr>
            <a:spLocks noGrp="1"/>
          </p:cNvSpPr>
          <p:nvPr>
            <p:ph type="title"/>
          </p:nvPr>
        </p:nvSpPr>
        <p:spPr>
          <a:xfrm>
            <a:off x="609599" y="274638"/>
            <a:ext cx="11210693" cy="1143000"/>
          </a:xfrm>
        </p:spPr>
        <p:txBody>
          <a:bodyPr>
            <a:normAutofit fontScale="90000"/>
          </a:bodyPr>
          <a:lstStyle/>
          <a:p>
            <a:r>
              <a:rPr lang="en-GB" b="1" dirty="0"/>
              <a:t>More structured ways to practise mindfulness</a:t>
            </a:r>
          </a:p>
        </p:txBody>
      </p:sp>
      <p:sp>
        <p:nvSpPr>
          <p:cNvPr id="3" name="Content Placeholder 2">
            <a:extLst>
              <a:ext uri="{FF2B5EF4-FFF2-40B4-BE49-F238E27FC236}">
                <a16:creationId xmlns:a16="http://schemas.microsoft.com/office/drawing/2014/main" id="{27847F60-9459-4CCF-921A-9254BFE87BC7}"/>
              </a:ext>
            </a:extLst>
          </p:cNvPr>
          <p:cNvSpPr>
            <a:spLocks noGrp="1"/>
          </p:cNvSpPr>
          <p:nvPr>
            <p:ph idx="1"/>
          </p:nvPr>
        </p:nvSpPr>
        <p:spPr/>
        <p:txBody>
          <a:bodyPr/>
          <a:lstStyle/>
          <a:p>
            <a:r>
              <a:rPr lang="en-GB" dirty="0"/>
              <a:t>Body scan meditation</a:t>
            </a:r>
          </a:p>
          <a:p>
            <a:r>
              <a:rPr lang="en-GB" dirty="0"/>
              <a:t>Sitting meditation</a:t>
            </a:r>
          </a:p>
          <a:p>
            <a:r>
              <a:rPr lang="en-GB" dirty="0"/>
              <a:t>Walking meditation</a:t>
            </a:r>
          </a:p>
        </p:txBody>
      </p:sp>
    </p:spTree>
    <p:extLst>
      <p:ext uri="{BB962C8B-B14F-4D97-AF65-F5344CB8AC3E}">
        <p14:creationId xmlns:p14="http://schemas.microsoft.com/office/powerpoint/2010/main" val="1853714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D2F9E-A7C8-4331-BBB4-1789C90CE320}"/>
              </a:ext>
            </a:extLst>
          </p:cNvPr>
          <p:cNvSpPr>
            <a:spLocks noGrp="1"/>
          </p:cNvSpPr>
          <p:nvPr>
            <p:ph type="title"/>
          </p:nvPr>
        </p:nvSpPr>
        <p:spPr/>
        <p:txBody>
          <a:bodyPr/>
          <a:lstStyle/>
          <a:p>
            <a:r>
              <a:rPr lang="en-GB" b="1" dirty="0"/>
              <a:t>Mind (2020) – Mindful Exercises</a:t>
            </a:r>
          </a:p>
        </p:txBody>
      </p:sp>
      <p:sp>
        <p:nvSpPr>
          <p:cNvPr id="3" name="Content Placeholder 2">
            <a:extLst>
              <a:ext uri="{FF2B5EF4-FFF2-40B4-BE49-F238E27FC236}">
                <a16:creationId xmlns:a16="http://schemas.microsoft.com/office/drawing/2014/main" id="{F190ABF0-DBEC-4086-B16B-7505393E61E5}"/>
              </a:ext>
            </a:extLst>
          </p:cNvPr>
          <p:cNvSpPr>
            <a:spLocks noGrp="1"/>
          </p:cNvSpPr>
          <p:nvPr>
            <p:ph idx="1"/>
          </p:nvPr>
        </p:nvSpPr>
        <p:spPr/>
        <p:txBody>
          <a:bodyPr/>
          <a:lstStyle/>
          <a:p>
            <a:r>
              <a:rPr lang="en-GB" dirty="0"/>
              <a:t>Mindful eating</a:t>
            </a:r>
          </a:p>
          <a:p>
            <a:r>
              <a:rPr lang="en-GB" dirty="0"/>
              <a:t>Mindful moving, walking or running</a:t>
            </a:r>
          </a:p>
          <a:p>
            <a:r>
              <a:rPr lang="en-GB" dirty="0"/>
              <a:t>Body scan</a:t>
            </a:r>
          </a:p>
          <a:p>
            <a:r>
              <a:rPr lang="en-GB" dirty="0"/>
              <a:t>Mindful colouring and drawing</a:t>
            </a:r>
          </a:p>
          <a:p>
            <a:r>
              <a:rPr lang="en-GB" dirty="0"/>
              <a:t>Mindful meditation</a:t>
            </a:r>
          </a:p>
        </p:txBody>
      </p:sp>
    </p:spTree>
    <p:extLst>
      <p:ext uri="{BB962C8B-B14F-4D97-AF65-F5344CB8AC3E}">
        <p14:creationId xmlns:p14="http://schemas.microsoft.com/office/powerpoint/2010/main" val="545863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3EBA7-BAAE-0CAC-5DE9-2BE64E46B59C}"/>
              </a:ext>
            </a:extLst>
          </p:cNvPr>
          <p:cNvSpPr>
            <a:spLocks noGrp="1"/>
          </p:cNvSpPr>
          <p:nvPr>
            <p:ph type="title"/>
          </p:nvPr>
        </p:nvSpPr>
        <p:spPr/>
        <p:txBody>
          <a:bodyPr/>
          <a:lstStyle/>
          <a:p>
            <a:r>
              <a:rPr lang="en-GB" b="1" dirty="0"/>
              <a:t>What to do now</a:t>
            </a:r>
          </a:p>
        </p:txBody>
      </p:sp>
      <p:sp>
        <p:nvSpPr>
          <p:cNvPr id="3" name="Content Placeholder 2">
            <a:extLst>
              <a:ext uri="{FF2B5EF4-FFF2-40B4-BE49-F238E27FC236}">
                <a16:creationId xmlns:a16="http://schemas.microsoft.com/office/drawing/2014/main" id="{02BED653-9EFE-4999-E988-E572BD227C9B}"/>
              </a:ext>
            </a:extLst>
          </p:cNvPr>
          <p:cNvSpPr>
            <a:spLocks noGrp="1"/>
          </p:cNvSpPr>
          <p:nvPr>
            <p:ph idx="1"/>
          </p:nvPr>
        </p:nvSpPr>
        <p:spPr/>
        <p:txBody>
          <a:bodyPr/>
          <a:lstStyle/>
          <a:p>
            <a:r>
              <a:rPr lang="en-GB" dirty="0"/>
              <a:t>Following this lecture, please read the article by Good </a:t>
            </a:r>
            <a:r>
              <a:rPr lang="en-GB" i="1" dirty="0"/>
              <a:t>et al</a:t>
            </a:r>
            <a:r>
              <a:rPr lang="en-GB" dirty="0"/>
              <a:t>. (2016), or one of the other peer reviewed articles that are on Moodle</a:t>
            </a:r>
          </a:p>
          <a:p>
            <a:r>
              <a:rPr lang="en-GB" dirty="0"/>
              <a:t>Try out some mindfulness!</a:t>
            </a:r>
          </a:p>
        </p:txBody>
      </p:sp>
    </p:spTree>
    <p:extLst>
      <p:ext uri="{BB962C8B-B14F-4D97-AF65-F5344CB8AC3E}">
        <p14:creationId xmlns:p14="http://schemas.microsoft.com/office/powerpoint/2010/main" val="3705762871"/>
      </p:ext>
    </p:extLst>
  </p:cSld>
  <p:clrMapOvr>
    <a:masterClrMapping/>
  </p:clrMapOvr>
</p:sld>
</file>

<file path=ppt/theme/theme1.xml><?xml version="1.0" encoding="utf-8"?>
<a:theme xmlns:a="http://schemas.openxmlformats.org/drawingml/2006/main" name="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783</TotalTime>
  <Words>1572</Words>
  <Application>Microsoft Office PowerPoint</Application>
  <PresentationFormat>Widescreen</PresentationFormat>
  <Paragraphs>75</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Myriad Pro</vt:lpstr>
      <vt:lpstr>ThemeUWTSD</vt:lpstr>
      <vt:lpstr>Mindfulness</vt:lpstr>
      <vt:lpstr>Definitions</vt:lpstr>
      <vt:lpstr>Why practise mindfulness?</vt:lpstr>
      <vt:lpstr>Link between Mindfulness and Positive Outcomes (Good et al., 2016 cited in Mindfulnet, 2016)</vt:lpstr>
      <vt:lpstr>Simple ways to practise mindfulness</vt:lpstr>
      <vt:lpstr>More structured ways to practise mindfulness</vt:lpstr>
      <vt:lpstr>Mind (2020) – Mindful Exercises</vt:lpstr>
      <vt:lpstr>What to do now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Mindfulness</dc:title>
  <dc:creator>Julie Thomas</dc:creator>
  <cp:lastModifiedBy>Julie Thomas</cp:lastModifiedBy>
  <cp:revision>9</cp:revision>
  <cp:lastPrinted>2020-10-22T10:26:31Z</cp:lastPrinted>
  <dcterms:created xsi:type="dcterms:W3CDTF">2020-05-27T14:36:18Z</dcterms:created>
  <dcterms:modified xsi:type="dcterms:W3CDTF">2025-05-30T09:03:31Z</dcterms:modified>
</cp:coreProperties>
</file>