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CFF"/>
    <a:srgbClr val="FFC2F5"/>
    <a:srgbClr val="F7FFBA"/>
    <a:srgbClr val="FFFC86"/>
    <a:srgbClr val="FFF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202CD5-11E5-0D4D-9DAA-1D4E933AF7F5}" v="11" dt="2025-05-12T22:07:00.5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36"/>
    <p:restoredTop sz="94664"/>
  </p:normalViewPr>
  <p:slideViewPr>
    <p:cSldViewPr snapToGrid="0">
      <p:cViewPr varScale="1">
        <p:scale>
          <a:sx n="79" d="100"/>
          <a:sy n="79" d="100"/>
        </p:scale>
        <p:origin x="224" y="1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die Russell (2315602)" userId="7bf6bf44-e2a0-48f3-b428-8eaac75f7363" providerId="ADAL" clId="{60202CD5-11E5-0D4D-9DAA-1D4E933AF7F5}"/>
    <pc:docChg chg="undo custSel addSld modSld">
      <pc:chgData name="Codie Russell (2315602)" userId="7bf6bf44-e2a0-48f3-b428-8eaac75f7363" providerId="ADAL" clId="{60202CD5-11E5-0D4D-9DAA-1D4E933AF7F5}" dt="2025-05-12T22:25:23.609" v="866" actId="27636"/>
      <pc:docMkLst>
        <pc:docMk/>
      </pc:docMkLst>
      <pc:sldChg chg="addSp delSp modSp mod">
        <pc:chgData name="Codie Russell (2315602)" userId="7bf6bf44-e2a0-48f3-b428-8eaac75f7363" providerId="ADAL" clId="{60202CD5-11E5-0D4D-9DAA-1D4E933AF7F5}" dt="2025-05-12T22:07:03.642" v="819"/>
        <pc:sldMkLst>
          <pc:docMk/>
          <pc:sldMk cId="3740244077" sldId="256"/>
        </pc:sldMkLst>
        <pc:spChg chg="del">
          <ac:chgData name="Codie Russell (2315602)" userId="7bf6bf44-e2a0-48f3-b428-8eaac75f7363" providerId="ADAL" clId="{60202CD5-11E5-0D4D-9DAA-1D4E933AF7F5}" dt="2025-05-12T16:16:37.999" v="0" actId="478"/>
          <ac:spMkLst>
            <pc:docMk/>
            <pc:sldMk cId="3740244077" sldId="256"/>
            <ac:spMk id="2" creationId="{CB75C135-644D-17FC-3426-4775DFBD1103}"/>
          </ac:spMkLst>
        </pc:spChg>
        <pc:spChg chg="del">
          <ac:chgData name="Codie Russell (2315602)" userId="7bf6bf44-e2a0-48f3-b428-8eaac75f7363" providerId="ADAL" clId="{60202CD5-11E5-0D4D-9DAA-1D4E933AF7F5}" dt="2025-05-12T16:16:39.850" v="1" actId="478"/>
          <ac:spMkLst>
            <pc:docMk/>
            <pc:sldMk cId="3740244077" sldId="256"/>
            <ac:spMk id="3" creationId="{CBC9D96B-8ADB-1312-B7C9-D7F769ABAA47}"/>
          </ac:spMkLst>
        </pc:spChg>
        <pc:spChg chg="add mod">
          <ac:chgData name="Codie Russell (2315602)" userId="7bf6bf44-e2a0-48f3-b428-8eaac75f7363" providerId="ADAL" clId="{60202CD5-11E5-0D4D-9DAA-1D4E933AF7F5}" dt="2025-05-12T22:04:45.722" v="800" actId="1076"/>
          <ac:spMkLst>
            <pc:docMk/>
            <pc:sldMk cId="3740244077" sldId="256"/>
            <ac:spMk id="4" creationId="{F40A6669-21DF-0A0C-3BE0-04E1D69F9C30}"/>
          </ac:spMkLst>
        </pc:spChg>
        <pc:spChg chg="add mod">
          <ac:chgData name="Codie Russell (2315602)" userId="7bf6bf44-e2a0-48f3-b428-8eaac75f7363" providerId="ADAL" clId="{60202CD5-11E5-0D4D-9DAA-1D4E933AF7F5}" dt="2025-05-12T21:57:22.288" v="710" actId="1076"/>
          <ac:spMkLst>
            <pc:docMk/>
            <pc:sldMk cId="3740244077" sldId="256"/>
            <ac:spMk id="5" creationId="{2794F33A-F538-4B57-3E7D-FB7625B2CE22}"/>
          </ac:spMkLst>
        </pc:spChg>
        <pc:spChg chg="add del mod">
          <ac:chgData name="Codie Russell (2315602)" userId="7bf6bf44-e2a0-48f3-b428-8eaac75f7363" providerId="ADAL" clId="{60202CD5-11E5-0D4D-9DAA-1D4E933AF7F5}" dt="2025-05-12T16:38:20.636" v="346" actId="478"/>
          <ac:spMkLst>
            <pc:docMk/>
            <pc:sldMk cId="3740244077" sldId="256"/>
            <ac:spMk id="6" creationId="{2692F4FB-0CA0-F463-0AAC-68D496ED1DB7}"/>
          </ac:spMkLst>
        </pc:spChg>
        <pc:spChg chg="add mod">
          <ac:chgData name="Codie Russell (2315602)" userId="7bf6bf44-e2a0-48f3-b428-8eaac75f7363" providerId="ADAL" clId="{60202CD5-11E5-0D4D-9DAA-1D4E933AF7F5}" dt="2025-05-12T22:04:58.914" v="802" actId="688"/>
          <ac:spMkLst>
            <pc:docMk/>
            <pc:sldMk cId="3740244077" sldId="256"/>
            <ac:spMk id="7" creationId="{FA457700-DFAC-D6FA-516F-AB14722CE9D5}"/>
          </ac:spMkLst>
        </pc:spChg>
        <pc:spChg chg="add mod">
          <ac:chgData name="Codie Russell (2315602)" userId="7bf6bf44-e2a0-48f3-b428-8eaac75f7363" providerId="ADAL" clId="{60202CD5-11E5-0D4D-9DAA-1D4E933AF7F5}" dt="2025-05-12T22:01:06.014" v="754" actId="20577"/>
          <ac:spMkLst>
            <pc:docMk/>
            <pc:sldMk cId="3740244077" sldId="256"/>
            <ac:spMk id="8" creationId="{14726CDA-4E43-9B4D-3D46-6D6A2E2CCC24}"/>
          </ac:spMkLst>
        </pc:spChg>
        <pc:spChg chg="add mod">
          <ac:chgData name="Codie Russell (2315602)" userId="7bf6bf44-e2a0-48f3-b428-8eaac75f7363" providerId="ADAL" clId="{60202CD5-11E5-0D4D-9DAA-1D4E933AF7F5}" dt="2025-05-12T21:57:30.602" v="711" actId="14100"/>
          <ac:spMkLst>
            <pc:docMk/>
            <pc:sldMk cId="3740244077" sldId="256"/>
            <ac:spMk id="10" creationId="{FBBB3F61-DF81-955B-621E-F8F7A0D48B9A}"/>
          </ac:spMkLst>
        </pc:spChg>
        <pc:spChg chg="add mod">
          <ac:chgData name="Codie Russell (2315602)" userId="7bf6bf44-e2a0-48f3-b428-8eaac75f7363" providerId="ADAL" clId="{60202CD5-11E5-0D4D-9DAA-1D4E933AF7F5}" dt="2025-05-12T22:06:28.662" v="803" actId="1076"/>
          <ac:spMkLst>
            <pc:docMk/>
            <pc:sldMk cId="3740244077" sldId="256"/>
            <ac:spMk id="11" creationId="{238993FA-6273-E7FF-099F-D0768AC922A4}"/>
          </ac:spMkLst>
        </pc:spChg>
        <pc:spChg chg="add del mod">
          <ac:chgData name="Codie Russell (2315602)" userId="7bf6bf44-e2a0-48f3-b428-8eaac75f7363" providerId="ADAL" clId="{60202CD5-11E5-0D4D-9DAA-1D4E933AF7F5}" dt="2025-05-12T17:09:19.340" v="524"/>
          <ac:spMkLst>
            <pc:docMk/>
            <pc:sldMk cId="3740244077" sldId="256"/>
            <ac:spMk id="12" creationId="{AE145459-395A-08AC-4618-D783E8FEE97E}"/>
          </ac:spMkLst>
        </pc:spChg>
        <pc:spChg chg="add mod">
          <ac:chgData name="Codie Russell (2315602)" userId="7bf6bf44-e2a0-48f3-b428-8eaac75f7363" providerId="ADAL" clId="{60202CD5-11E5-0D4D-9DAA-1D4E933AF7F5}" dt="2025-05-12T17:49:39.260" v="527" actId="1076"/>
          <ac:spMkLst>
            <pc:docMk/>
            <pc:sldMk cId="3740244077" sldId="256"/>
            <ac:spMk id="13" creationId="{BABF750C-6C79-4E72-EB3A-BEA42CFABBA2}"/>
          </ac:spMkLst>
        </pc:spChg>
        <pc:spChg chg="add mod">
          <ac:chgData name="Codie Russell (2315602)" userId="7bf6bf44-e2a0-48f3-b428-8eaac75f7363" providerId="ADAL" clId="{60202CD5-11E5-0D4D-9DAA-1D4E933AF7F5}" dt="2025-05-12T21:45:57.335" v="581" actId="2711"/>
          <ac:spMkLst>
            <pc:docMk/>
            <pc:sldMk cId="3740244077" sldId="256"/>
            <ac:spMk id="14" creationId="{12D937B1-89EE-A6BF-DEB3-7B71B8BC1DDF}"/>
          </ac:spMkLst>
        </pc:spChg>
        <pc:spChg chg="add mod">
          <ac:chgData name="Codie Russell (2315602)" userId="7bf6bf44-e2a0-48f3-b428-8eaac75f7363" providerId="ADAL" clId="{60202CD5-11E5-0D4D-9DAA-1D4E933AF7F5}" dt="2025-05-12T22:04:11.524" v="794" actId="1076"/>
          <ac:spMkLst>
            <pc:docMk/>
            <pc:sldMk cId="3740244077" sldId="256"/>
            <ac:spMk id="15" creationId="{568ABD59-EA0E-6940-4489-B011AE851D28}"/>
          </ac:spMkLst>
        </pc:spChg>
        <pc:spChg chg="add del mod">
          <ac:chgData name="Codie Russell (2315602)" userId="7bf6bf44-e2a0-48f3-b428-8eaac75f7363" providerId="ADAL" clId="{60202CD5-11E5-0D4D-9DAA-1D4E933AF7F5}" dt="2025-05-12T21:46:44.871" v="614"/>
          <ac:spMkLst>
            <pc:docMk/>
            <pc:sldMk cId="3740244077" sldId="256"/>
            <ac:spMk id="16" creationId="{E9740F21-4AE6-DFE4-7FF1-86C02FE439FE}"/>
          </ac:spMkLst>
        </pc:spChg>
        <pc:spChg chg="add del mod">
          <ac:chgData name="Codie Russell (2315602)" userId="7bf6bf44-e2a0-48f3-b428-8eaac75f7363" providerId="ADAL" clId="{60202CD5-11E5-0D4D-9DAA-1D4E933AF7F5}" dt="2025-05-12T22:04:24.903" v="799"/>
          <ac:spMkLst>
            <pc:docMk/>
            <pc:sldMk cId="3740244077" sldId="256"/>
            <ac:spMk id="17" creationId="{C43A4DE8-06B2-209C-4C91-D89C19400752}"/>
          </ac:spMkLst>
        </pc:spChg>
        <pc:spChg chg="add mod">
          <ac:chgData name="Codie Russell (2315602)" userId="7bf6bf44-e2a0-48f3-b428-8eaac75f7363" providerId="ADAL" clId="{60202CD5-11E5-0D4D-9DAA-1D4E933AF7F5}" dt="2025-05-12T22:06:44.430" v="816" actId="1076"/>
          <ac:spMkLst>
            <pc:docMk/>
            <pc:sldMk cId="3740244077" sldId="256"/>
            <ac:spMk id="18" creationId="{449C5D4A-D0D3-2087-D3EE-AC70C051D850}"/>
          </ac:spMkLst>
        </pc:spChg>
        <pc:spChg chg="add del mod">
          <ac:chgData name="Codie Russell (2315602)" userId="7bf6bf44-e2a0-48f3-b428-8eaac75f7363" providerId="ADAL" clId="{60202CD5-11E5-0D4D-9DAA-1D4E933AF7F5}" dt="2025-05-12T22:07:03.642" v="819"/>
          <ac:spMkLst>
            <pc:docMk/>
            <pc:sldMk cId="3740244077" sldId="256"/>
            <ac:spMk id="19" creationId="{A4266B5A-D56E-83E9-2D21-69D476E36E92}"/>
          </ac:spMkLst>
        </pc:spChg>
        <pc:picChg chg="add mod">
          <ac:chgData name="Codie Russell (2315602)" userId="7bf6bf44-e2a0-48f3-b428-8eaac75f7363" providerId="ADAL" clId="{60202CD5-11E5-0D4D-9DAA-1D4E933AF7F5}" dt="2025-05-12T17:49:41.263" v="528" actId="1076"/>
          <ac:picMkLst>
            <pc:docMk/>
            <pc:sldMk cId="3740244077" sldId="256"/>
            <ac:picMk id="9" creationId="{9949DA18-BDCD-3FA8-ECAC-AC191BFB6C9C}"/>
          </ac:picMkLst>
        </pc:picChg>
      </pc:sldChg>
      <pc:sldChg chg="modSp new mod">
        <pc:chgData name="Codie Russell (2315602)" userId="7bf6bf44-e2a0-48f3-b428-8eaac75f7363" providerId="ADAL" clId="{60202CD5-11E5-0D4D-9DAA-1D4E933AF7F5}" dt="2025-05-12T22:25:23.609" v="866" actId="27636"/>
        <pc:sldMkLst>
          <pc:docMk/>
          <pc:sldMk cId="2665915299" sldId="257"/>
        </pc:sldMkLst>
        <pc:spChg chg="mod">
          <ac:chgData name="Codie Russell (2315602)" userId="7bf6bf44-e2a0-48f3-b428-8eaac75f7363" providerId="ADAL" clId="{60202CD5-11E5-0D4D-9DAA-1D4E933AF7F5}" dt="2025-05-12T22:22:10.172" v="842" actId="14100"/>
          <ac:spMkLst>
            <pc:docMk/>
            <pc:sldMk cId="2665915299" sldId="257"/>
            <ac:spMk id="2" creationId="{FF305DE7-CBFE-22A5-E855-B1CE92972905}"/>
          </ac:spMkLst>
        </pc:spChg>
        <pc:spChg chg="mod">
          <ac:chgData name="Codie Russell (2315602)" userId="7bf6bf44-e2a0-48f3-b428-8eaac75f7363" providerId="ADAL" clId="{60202CD5-11E5-0D4D-9DAA-1D4E933AF7F5}" dt="2025-05-12T22:25:23.609" v="866" actId="27636"/>
          <ac:spMkLst>
            <pc:docMk/>
            <pc:sldMk cId="2665915299" sldId="257"/>
            <ac:spMk id="3" creationId="{EF66F99D-C5FD-73BF-C289-419F60AE5B7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F5EC7-ACF7-847D-6470-41BE4674E19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393563B-478B-DDE5-E447-81E7C0B652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641947C-3D11-A959-DDE3-222494799DB6}"/>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5" name="Footer Placeholder 4">
            <a:extLst>
              <a:ext uri="{FF2B5EF4-FFF2-40B4-BE49-F238E27FC236}">
                <a16:creationId xmlns:a16="http://schemas.microsoft.com/office/drawing/2014/main" id="{66CA6472-CF33-8836-005C-3D5F0DF308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D5D3AF-0AC9-8696-6DBC-D94192BE5242}"/>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3571811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4B524-94FC-FE63-26C1-BF1624CDC87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81F76B-4424-C1AD-BF7C-B8203F5474A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A57E84-323D-17E8-402A-CA2F8D07C2D3}"/>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5" name="Footer Placeholder 4">
            <a:extLst>
              <a:ext uri="{FF2B5EF4-FFF2-40B4-BE49-F238E27FC236}">
                <a16:creationId xmlns:a16="http://schemas.microsoft.com/office/drawing/2014/main" id="{25D35567-674A-6E0E-43B3-9D2C38C362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1751B-BA87-6687-6ABB-F87FC0AA62FA}"/>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310705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3A2E1-16D3-110A-E55D-73D1BC206A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7E8A542-0E92-1A46-6F07-CBD36435E1D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CCB1BF-F9B7-DB32-DDD0-8A4EAAA22618}"/>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5" name="Footer Placeholder 4">
            <a:extLst>
              <a:ext uri="{FF2B5EF4-FFF2-40B4-BE49-F238E27FC236}">
                <a16:creationId xmlns:a16="http://schemas.microsoft.com/office/drawing/2014/main" id="{388E344D-1CE1-6E5F-D45C-E0E8AC036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F3B845-8C6E-6F5C-26C3-2C13ED6E786D}"/>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1238785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754EF-2967-8D9F-C963-1F6F424A65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EDA0CA-9732-91CC-62F9-1381DA42757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4083B90-9092-39A9-F0FC-8637921800C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61913AB-7CF6-AE83-EB8B-A801F52A0605}"/>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6" name="Footer Placeholder 5">
            <a:extLst>
              <a:ext uri="{FF2B5EF4-FFF2-40B4-BE49-F238E27FC236}">
                <a16:creationId xmlns:a16="http://schemas.microsoft.com/office/drawing/2014/main" id="{C6E54496-EC50-E31C-1927-3BCFE3E354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3981D8-C0CC-3C99-A5A3-2A41331DC0A7}"/>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1673756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557EE-1A7A-9655-6B4A-6B8BC6A7D42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E38F9D-E7E3-7E5E-5FEF-CB9E9EC389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62DEC1-8CC1-9379-EBA7-2DD1FCBBAC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AB894BD-AEED-5C3B-449A-ACB9BAB0E2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D8F4AFE-C20C-0A05-06C9-2D8D07C52A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272D639-5216-9ABC-0BE9-BE9F5A1C4147}"/>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8" name="Footer Placeholder 7">
            <a:extLst>
              <a:ext uri="{FF2B5EF4-FFF2-40B4-BE49-F238E27FC236}">
                <a16:creationId xmlns:a16="http://schemas.microsoft.com/office/drawing/2014/main" id="{C25061BB-647E-7653-CC80-9CA138AA7AE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2976EF8-06B2-CCDC-02F6-8C6225A27A9B}"/>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4198135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3DC74-B1F1-FF78-6573-ECBF1A84B2D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F76ECCF-7F18-F8BF-C2A5-56F5B41ACE83}"/>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4" name="Footer Placeholder 3">
            <a:extLst>
              <a:ext uri="{FF2B5EF4-FFF2-40B4-BE49-F238E27FC236}">
                <a16:creationId xmlns:a16="http://schemas.microsoft.com/office/drawing/2014/main" id="{9B91A5B9-1783-8285-352A-B6FFF40973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12A3C-5FA4-F67A-9B9E-C95E540687E0}"/>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412034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B07454-9A39-CFBD-E05B-F5CA2358A24C}"/>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3" name="Footer Placeholder 2">
            <a:extLst>
              <a:ext uri="{FF2B5EF4-FFF2-40B4-BE49-F238E27FC236}">
                <a16:creationId xmlns:a16="http://schemas.microsoft.com/office/drawing/2014/main" id="{6CD71CDB-7D80-DECA-BD1C-CDD4DF6DB4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BF046C-6332-C815-D76B-0B46E73454AB}"/>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2471565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5B138-89F7-8EC7-5498-42D2D9B986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022547C-144E-1B52-A6C2-3772E90190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C2739D4-9BFA-4625-C6E9-C6A9215EA5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263A3F-5422-C443-7160-4F48642C4E0D}"/>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6" name="Footer Placeholder 5">
            <a:extLst>
              <a:ext uri="{FF2B5EF4-FFF2-40B4-BE49-F238E27FC236}">
                <a16:creationId xmlns:a16="http://schemas.microsoft.com/office/drawing/2014/main" id="{D43D42DF-B605-B0A0-90CD-5AF0EDD0DD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A9B068-8F9E-AF51-6020-05C5A28610AB}"/>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734898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69D73-0504-6A05-25E1-7AC2D151CB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9E2F6AB-DC49-6B3D-7739-481BB6FED0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833363-857D-9855-FDFB-A8E6C38EBD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6222B3-46BF-5BCB-E115-5D8554B78538}"/>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6" name="Footer Placeholder 5">
            <a:extLst>
              <a:ext uri="{FF2B5EF4-FFF2-40B4-BE49-F238E27FC236}">
                <a16:creationId xmlns:a16="http://schemas.microsoft.com/office/drawing/2014/main" id="{17ADD615-F193-4167-0E21-ACDC16DBE0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D98D9A-5BBC-4564-50B4-1B5F43DFDC7C}"/>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3762758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200CD-8493-0A01-1BC8-9D63D6ED6E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0A560A1-D2FE-6239-B6B2-6F07BB48901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F0471C-F507-4721-6486-EE9C0F810D5F}"/>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5" name="Footer Placeholder 4">
            <a:extLst>
              <a:ext uri="{FF2B5EF4-FFF2-40B4-BE49-F238E27FC236}">
                <a16:creationId xmlns:a16="http://schemas.microsoft.com/office/drawing/2014/main" id="{028FDE3C-4F6C-3607-30F3-902B09B803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1C0157-681D-3F84-F962-9842CEB6382B}"/>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2548499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4D8987-3BCD-56EC-F68F-744A91D00BD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484A93-FC57-E89E-5863-A57203C3B14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847401-16C0-817F-5877-5A514106E96D}"/>
              </a:ext>
            </a:extLst>
          </p:cNvPr>
          <p:cNvSpPr>
            <a:spLocks noGrp="1"/>
          </p:cNvSpPr>
          <p:nvPr>
            <p:ph type="dt" sz="half" idx="10"/>
          </p:nvPr>
        </p:nvSpPr>
        <p:spPr/>
        <p:txBody>
          <a:bodyPr/>
          <a:lstStyle/>
          <a:p>
            <a:fld id="{3C234B02-1702-DC46-A469-CF1F31E68E94}" type="datetimeFigureOut">
              <a:rPr lang="en-US" smtClean="0"/>
              <a:t>5/12/25</a:t>
            </a:fld>
            <a:endParaRPr lang="en-US"/>
          </a:p>
        </p:txBody>
      </p:sp>
      <p:sp>
        <p:nvSpPr>
          <p:cNvPr id="5" name="Footer Placeholder 4">
            <a:extLst>
              <a:ext uri="{FF2B5EF4-FFF2-40B4-BE49-F238E27FC236}">
                <a16:creationId xmlns:a16="http://schemas.microsoft.com/office/drawing/2014/main" id="{B1409136-2E77-DA83-3C8E-17010D8436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7A3285-21FF-2D62-F4C6-BD3ACAA41F43}"/>
              </a:ext>
            </a:extLst>
          </p:cNvPr>
          <p:cNvSpPr>
            <a:spLocks noGrp="1"/>
          </p:cNvSpPr>
          <p:nvPr>
            <p:ph type="sldNum" sz="quarter" idx="12"/>
          </p:nvPr>
        </p:nvSpPr>
        <p:spPr/>
        <p:txBody>
          <a:bodyPr/>
          <a:lstStyle/>
          <a:p>
            <a:fld id="{D1CA49D2-E88F-824D-B9D8-DD0019F2F873}" type="slidenum">
              <a:rPr lang="en-US" smtClean="0"/>
              <a:t>‹#›</a:t>
            </a:fld>
            <a:endParaRPr lang="en-US"/>
          </a:p>
        </p:txBody>
      </p:sp>
    </p:spTree>
    <p:extLst>
      <p:ext uri="{BB962C8B-B14F-4D97-AF65-F5344CB8AC3E}">
        <p14:creationId xmlns:p14="http://schemas.microsoft.com/office/powerpoint/2010/main" val="3823350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9F2C6C-627D-504C-FA50-28D16DFD20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61BFCCB-AAD1-BFDA-46B1-0226E3A377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F07979-9A88-49B8-A12B-2F78C23F72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234B02-1702-DC46-A469-CF1F31E68E94}" type="datetimeFigureOut">
              <a:rPr lang="en-US" smtClean="0"/>
              <a:t>5/12/25</a:t>
            </a:fld>
            <a:endParaRPr lang="en-US"/>
          </a:p>
        </p:txBody>
      </p:sp>
      <p:sp>
        <p:nvSpPr>
          <p:cNvPr id="5" name="Footer Placeholder 4">
            <a:extLst>
              <a:ext uri="{FF2B5EF4-FFF2-40B4-BE49-F238E27FC236}">
                <a16:creationId xmlns:a16="http://schemas.microsoft.com/office/drawing/2014/main" id="{88D67664-619D-4BB7-5A79-F525F5E1AD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0574178-3953-6981-F4D4-6098CE16C4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1CA49D2-E88F-824D-B9D8-DD0019F2F873}" type="slidenum">
              <a:rPr lang="en-US" smtClean="0"/>
              <a:t>‹#›</a:t>
            </a:fld>
            <a:endParaRPr lang="en-US"/>
          </a:p>
        </p:txBody>
      </p:sp>
    </p:spTree>
    <p:extLst>
      <p:ext uri="{BB962C8B-B14F-4D97-AF65-F5344CB8AC3E}">
        <p14:creationId xmlns:p14="http://schemas.microsoft.com/office/powerpoint/2010/main" val="30069715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nhs.uk/conditions/adhd-children-teenagers/" TargetMode="External"/><Relationship Id="rId3" Type="http://schemas.openxmlformats.org/officeDocument/2006/relationships/hyperlink" Target="https://adhduk.co.uk/about-adhd/" TargetMode="External"/><Relationship Id="rId7" Type="http://schemas.openxmlformats.org/officeDocument/2006/relationships/hyperlink" Target="https://www.cambslearntogether.co.uk/cambridgeshire-send/cambridgeshire-send-oap-toolkits/primary-and-secondary-send-oap-toolkit/cognition-and-learning/adhd/identifying-barriers-and-understanding-needs" TargetMode="External"/><Relationship Id="rId2" Type="http://schemas.openxmlformats.org/officeDocument/2006/relationships/hyperlink" Target="https://adhdinchildrensupport.com/adhd-in-the-early-years/" TargetMode="External"/><Relationship Id="rId1" Type="http://schemas.openxmlformats.org/officeDocument/2006/relationships/slideLayout" Target="../slideLayouts/slideLayout2.xml"/><Relationship Id="rId6" Type="http://schemas.openxmlformats.org/officeDocument/2006/relationships/hyperlink" Target="https://kidshealth.org/en/parents/parenting-kid-adhd.html" TargetMode="External"/><Relationship Id="rId11" Type="http://schemas.openxmlformats.org/officeDocument/2006/relationships/hyperlink" Target="https://www.google.com/search?q=disadvantage+of+waitng+ages+for+a+adhd+diagnosis%C2%A0&amp;client=safari&amp;sca_esv=b703f1cd0674f892&amp;channel=iphone_bm&amp;source=hp&amp;ei=X2IiaPmuEcaBhbIP_I7w-A8&amp;iflsig=ACkRmUkAAAAAaCJwb2dkzrTOkJIyls_3AjFj38L6OcKJ&amp;ved=0ahUKEwi52qnM6p6NAxXGQEEAHXwHHP8Q4dUDCA8&amp;uact=5&amp;oq=disadvantage+of+waitng+ages+for+a+adhd+diagnosis%C2%A0&amp;gs_lp=Egdnd3Mtd2l6IjJkaXNhZHZhbnRhZ2Ugb2Ygd2FpdG5nIGFnZXMgZm9yIGEgYWRoZCBkaWFnbm9zaXPCoDIHECEYoAEYCjIHECEYoAEYCjIHECEYoAEYCjIFECEYnwUyBRAhGJ8FMgUQIRifBTIFECEYnwUyBRAhGJ8FMgUQIRifBTIFECEYnwVI42RQAFjjYnADeACQAQCYAWygAYgfqgEENTAuMrgBA8gBAPgBAZgCN6ACpCHCAgsQABiABBiRAhiKBcICChAuGIAEGEMYigXCAgsQABiABBixAxiDAcICDhAAGIAEGLEDGIMBGIoFwgIIEAAYgAQYsQPCAgUQABiABMICDhAuGIAEGLEDGNEDGMcBwgIKEAAYgAQYQxiKBcICDRAAGIAEGLEDGEMYigXCAg4QLhiABBixAxjHARivAcICDhAAGIAEGJECGLEDGIoFwgIGEAAYFhgewgIIEAAYFhgKGB7CAgYQABgNGB7CAggQABgIGA0YHsICCxAAGIAEGIYDGIoFwgIFEAAY7wXCAggQABiABBiiBJgDAJIHBDUwLjWgB_uHA7IHBDQ3LjW4B5gh&amp;sclient=gws-wiz" TargetMode="External"/><Relationship Id="rId5" Type="http://schemas.openxmlformats.org/officeDocument/2006/relationships/hyperlink" Target="https://www.euroschoolindia.com/blogs/adhd-meaning-symptoms-treatment/" TargetMode="External"/><Relationship Id="rId10" Type="http://schemas.openxmlformats.org/officeDocument/2006/relationships/hyperlink" Target="https://www.teachearlyyears.com/a-unique-child/view/adhd-in-the-eary-years#:~:text=Routine%2C%20consistency%20and%20predictability%20can,one%2Dto%2Done%20attention" TargetMode="External"/><Relationship Id="rId4" Type="http://schemas.openxmlformats.org/officeDocument/2006/relationships/hyperlink" Target="https://www.clinical-partners.co.uk/insights-and-news/child-and-teen-adhd/advice-for-schools-to-help-children-and-young-people-with-adhd" TargetMode="External"/><Relationship Id="rId9" Type="http://schemas.openxmlformats.org/officeDocument/2006/relationships/hyperlink" Target="https://sbuhb.nhs.wales/files/freedom-of-information-disclosure-log-2023/march/23-c-047-autism-amp-adhd-waiting-ti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F40A6669-21DF-0A0C-3BE0-04E1D69F9C30}"/>
              </a:ext>
            </a:extLst>
          </p:cNvPr>
          <p:cNvSpPr/>
          <p:nvPr/>
        </p:nvSpPr>
        <p:spPr>
          <a:xfrm>
            <a:off x="141571" y="534211"/>
            <a:ext cx="4617270" cy="2115567"/>
          </a:xfrm>
          <a:prstGeom prst="roundRect">
            <a:avLst/>
          </a:prstGeom>
          <a:solidFill>
            <a:srgbClr val="FFC2F5"/>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b="1" u="sng" dirty="0">
                <a:solidFill>
                  <a:schemeClr val="tx1"/>
                </a:solidFill>
              </a:rPr>
              <a:t>What is ADHD?</a:t>
            </a:r>
          </a:p>
          <a:p>
            <a:r>
              <a:rPr lang="en-GB" sz="1000" dirty="0">
                <a:solidFill>
                  <a:srgbClr val="000000"/>
                </a:solidFill>
                <a:latin typeface="Calibri" panose="020F0502020204030204" pitchFamily="34" charset="0"/>
                <a:ea typeface="Aptos" panose="020B0004020202020204" pitchFamily="34" charset="0"/>
              </a:rPr>
              <a:t>A</a:t>
            </a:r>
            <a:r>
              <a:rPr lang="en-GB" sz="1000" dirty="0">
                <a:solidFill>
                  <a:srgbClr val="000000"/>
                </a:solidFill>
                <a:effectLst/>
                <a:latin typeface="Calibri" panose="020F0502020204030204" pitchFamily="34" charset="0"/>
                <a:ea typeface="Aptos" panose="020B0004020202020204" pitchFamily="34" charset="0"/>
              </a:rPr>
              <a:t>ccording to ADHD UK (no date), individuals with ADHD display a persistent pattern of hyperactivity-impulsivity and inattention that interferes with everyday functioning and growth. Attention-deficit/hyperactivity disorder is referred to as ADHD. ADHD is one of the most frequent mental illnesses affecting children. A child’s daily functioning, relationships with others, academic and professional achievements, and many other aspects of their life are all impacted by ADHD, which is regarded as a chronic and severe illness (Harpin, 2005). Children with ADHD may have poor social skills and low self-esteem if they are not treated </a:t>
            </a:r>
            <a:endParaRPr lang="en-US" sz="1000" b="1" u="sng" dirty="0">
              <a:solidFill>
                <a:schemeClr val="tx1"/>
              </a:solidFill>
            </a:endParaRPr>
          </a:p>
          <a:p>
            <a:r>
              <a:rPr lang="en-GB" sz="1000" dirty="0">
                <a:solidFill>
                  <a:srgbClr val="000000"/>
                </a:solidFill>
                <a:effectLst/>
                <a:latin typeface="Calibri" panose="020F0502020204030204" pitchFamily="34" charset="0"/>
                <a:ea typeface="Aptos" panose="020B0004020202020204" pitchFamily="34" charset="0"/>
              </a:rPr>
              <a:t>(Harpin et al., 2016. </a:t>
            </a:r>
            <a:r>
              <a:rPr lang="en-GB" sz="10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Additionally, even though ADHD symptoms may lessen with age, some adults may still experience difficulties connected to ADHD.</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US" sz="1000" b="1" u="sng" dirty="0">
                <a:solidFill>
                  <a:schemeClr val="tx1"/>
                </a:solidFill>
              </a:rPr>
              <a:t> </a:t>
            </a:r>
          </a:p>
        </p:txBody>
      </p:sp>
      <p:sp>
        <p:nvSpPr>
          <p:cNvPr id="5" name="Rounded Rectangle 4">
            <a:extLst>
              <a:ext uri="{FF2B5EF4-FFF2-40B4-BE49-F238E27FC236}">
                <a16:creationId xmlns:a16="http://schemas.microsoft.com/office/drawing/2014/main" id="{2794F33A-F538-4B57-3E7D-FB7625B2CE22}"/>
              </a:ext>
            </a:extLst>
          </p:cNvPr>
          <p:cNvSpPr/>
          <p:nvPr/>
        </p:nvSpPr>
        <p:spPr>
          <a:xfrm>
            <a:off x="4955945" y="512064"/>
            <a:ext cx="4340722" cy="2115566"/>
          </a:xfrm>
          <a:prstGeom prst="roundRect">
            <a:avLst/>
          </a:prstGeom>
          <a:solidFill>
            <a:schemeClr val="accent2">
              <a:lumMod val="40000"/>
              <a:lumOff val="60000"/>
            </a:schemeClr>
          </a:solidFill>
          <a:ln>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900" b="1" u="sng" dirty="0">
                <a:solidFill>
                  <a:schemeClr val="tx1"/>
                </a:solidFill>
              </a:rPr>
              <a:t> </a:t>
            </a:r>
          </a:p>
          <a:p>
            <a:endParaRPr lang="en-US" sz="900" b="1" u="sng" dirty="0">
              <a:solidFill>
                <a:schemeClr val="tx1"/>
              </a:solidFill>
            </a:endParaRPr>
          </a:p>
          <a:p>
            <a:endParaRPr lang="en-US" sz="900" b="1" u="sng" dirty="0">
              <a:solidFill>
                <a:schemeClr val="tx1"/>
              </a:solidFill>
            </a:endParaRPr>
          </a:p>
          <a:p>
            <a:endParaRPr lang="en-US" sz="900" b="1" u="sng" dirty="0">
              <a:solidFill>
                <a:schemeClr val="tx1"/>
              </a:solidFill>
            </a:endParaRPr>
          </a:p>
          <a:p>
            <a:endParaRPr lang="en-US" sz="900" b="1" u="sng" dirty="0">
              <a:solidFill>
                <a:schemeClr val="tx1"/>
              </a:solidFill>
            </a:endParaRPr>
          </a:p>
          <a:p>
            <a:endParaRPr lang="en-US" sz="900" b="1" u="sng" dirty="0">
              <a:solidFill>
                <a:schemeClr val="tx1"/>
              </a:solidFill>
            </a:endParaRPr>
          </a:p>
          <a:p>
            <a:endParaRPr lang="en-US" sz="900" b="1" u="sng" dirty="0">
              <a:solidFill>
                <a:schemeClr val="tx1"/>
              </a:solidFill>
            </a:endParaRPr>
          </a:p>
          <a:p>
            <a:r>
              <a:rPr lang="en-US" sz="900" b="1" u="sng" dirty="0">
                <a:solidFill>
                  <a:schemeClr val="tx1"/>
                </a:solidFill>
              </a:rPr>
              <a:t>Signs and Symptoms of ADHD in Erly Years</a:t>
            </a:r>
          </a:p>
          <a:p>
            <a:r>
              <a:rPr lang="en-GB" sz="900" dirty="0">
                <a:solidFill>
                  <a:srgbClr val="000000"/>
                </a:solidFill>
                <a:effectLst/>
                <a:latin typeface="Calibri" panose="020F0502020204030204" pitchFamily="34" charset="0"/>
                <a:ea typeface="Aptos" panose="020B0004020202020204" pitchFamily="34" charset="0"/>
              </a:rPr>
              <a:t>A child's difficulties with hyperactivity, impulsivity, and inattention usually becomes more apparent as they start school healthy children (2025)</a:t>
            </a:r>
            <a:r>
              <a:rPr lang="en-GB" sz="900" dirty="0">
                <a:solidFill>
                  <a:srgbClr val="000000"/>
                </a:solidFill>
                <a:latin typeface="Calibri" panose="020F0502020204030204" pitchFamily="34" charset="0"/>
                <a:ea typeface="Aptos" panose="020B0004020202020204" pitchFamily="34" charset="0"/>
              </a:rPr>
              <a:t>. </a:t>
            </a:r>
            <a:r>
              <a:rPr lang="en-GB" sz="900" dirty="0">
                <a:solidFill>
                  <a:srgbClr val="000000"/>
                </a:solidFill>
                <a:effectLst/>
                <a:latin typeface="Calibri" panose="020F0502020204030204" pitchFamily="34" charset="0"/>
                <a:ea typeface="Aptos" panose="020B0004020202020204" pitchFamily="34" charset="0"/>
              </a:rPr>
              <a:t>hyperactivity is when a child has difficulty staying still; as practitioners, we often refer to this as being "always on the go."</a:t>
            </a:r>
            <a:r>
              <a:rPr lang="en-GB" sz="900" dirty="0">
                <a:effectLst/>
              </a:rPr>
              <a:t> </a:t>
            </a:r>
            <a:r>
              <a:rPr lang="en-GB" sz="900" dirty="0">
                <a:solidFill>
                  <a:srgbClr val="000000"/>
                </a:solidFill>
                <a:effectLst/>
                <a:latin typeface="Calibri" panose="020F0502020204030204" pitchFamily="34" charset="0"/>
                <a:ea typeface="Aptos" panose="020B0004020202020204" pitchFamily="34" charset="0"/>
              </a:rPr>
              <a:t>Furthermore, the impulsivity, this means a child does not think before they do something, whether this is bad or good, the child does not understand the risks that their actions could cause, due to not thinking the action through before carrying it out</a:t>
            </a:r>
            <a:r>
              <a:rPr lang="en-GB" sz="900" dirty="0">
                <a:effectLst/>
                <a:latin typeface="Calibri" panose="020F0502020204030204" pitchFamily="34" charset="0"/>
                <a:ea typeface="Aptos" panose="020B0004020202020204" pitchFamily="34" charset="0"/>
              </a:rPr>
              <a:t>. </a:t>
            </a:r>
            <a:r>
              <a:rPr lang="en-GB" sz="900" dirty="0">
                <a:solidFill>
                  <a:srgbClr val="000000"/>
                </a:solidFill>
                <a:effectLst/>
                <a:latin typeface="Calibri" panose="020F0502020204030204" pitchFamily="34" charset="0"/>
                <a:ea typeface="Aptos" panose="020B0004020202020204" pitchFamily="34" charset="0"/>
              </a:rPr>
              <a:t>Another sign of this is that the children are always climbing, constantly trying to climb on anything in sight again this is due to them not understanding the risks of things. Moreover, children usually really struggle with concentration.</a:t>
            </a:r>
            <a:r>
              <a:rPr lang="en-GB" sz="900" dirty="0">
                <a:effectLst/>
                <a:latin typeface="Calibri" panose="020F0502020204030204" pitchFamily="34" charset="0"/>
                <a:ea typeface="Aptos" panose="020B0004020202020204" pitchFamily="34" charset="0"/>
              </a:rPr>
              <a:t>  </a:t>
            </a:r>
            <a:r>
              <a:rPr lang="en-GB" sz="900" dirty="0">
                <a:solidFill>
                  <a:srgbClr val="000000"/>
                </a:solidFill>
                <a:effectLst/>
                <a:latin typeface="Calibri" panose="020F0502020204030204" pitchFamily="34" charset="0"/>
                <a:ea typeface="Aptos" panose="020B0004020202020204" pitchFamily="34" charset="0"/>
              </a:rPr>
              <a:t>Due to their short attention spans, children with ADHD find it challenging to focus on the task at hand, Finally, inattention occurs when a child finds it difficult to follow directions again, regardless of whether they are given in a positive or negative way.</a:t>
            </a:r>
            <a:r>
              <a:rPr lang="en-GB" sz="900" dirty="0">
                <a:effectLst/>
              </a:rPr>
              <a:t> </a:t>
            </a:r>
            <a:endParaRPr lang="en-US" sz="900" b="1" u="sng" dirty="0">
              <a:solidFill>
                <a:schemeClr val="tx1"/>
              </a:solidFill>
            </a:endParaRPr>
          </a:p>
          <a:p>
            <a:pPr algn="ctr"/>
            <a:endParaRPr lang="en-US" sz="900" b="1" u="sng" dirty="0">
              <a:solidFill>
                <a:schemeClr val="tx1"/>
              </a:solidFill>
            </a:endParaRPr>
          </a:p>
          <a:p>
            <a:pPr algn="ctr"/>
            <a:endParaRPr lang="en-US" sz="900" b="1" u="sng" dirty="0">
              <a:solidFill>
                <a:schemeClr val="tx1"/>
              </a:solidFill>
            </a:endParaRPr>
          </a:p>
          <a:p>
            <a:pPr algn="ctr"/>
            <a:endParaRPr lang="en-US" sz="900" b="1" u="sng" dirty="0">
              <a:solidFill>
                <a:schemeClr val="tx1"/>
              </a:solidFill>
            </a:endParaRPr>
          </a:p>
          <a:p>
            <a:pPr algn="ctr"/>
            <a:endParaRPr lang="en-US" sz="900" b="1" u="sng" dirty="0">
              <a:solidFill>
                <a:schemeClr val="tx1"/>
              </a:solidFill>
            </a:endParaRPr>
          </a:p>
          <a:p>
            <a:pPr algn="ctr"/>
            <a:endParaRPr lang="en-US" sz="900" b="1" u="sng" dirty="0">
              <a:solidFill>
                <a:schemeClr val="tx1"/>
              </a:solidFill>
            </a:endParaRPr>
          </a:p>
          <a:p>
            <a:pPr algn="ctr"/>
            <a:endParaRPr lang="en-US" sz="900" b="1" u="sng" dirty="0">
              <a:solidFill>
                <a:schemeClr val="tx1"/>
              </a:solidFill>
            </a:endParaRPr>
          </a:p>
          <a:p>
            <a:pPr algn="ctr"/>
            <a:endParaRPr lang="en-US" sz="900" b="1" u="sng" dirty="0">
              <a:solidFill>
                <a:schemeClr val="tx1"/>
              </a:solidFill>
            </a:endParaRPr>
          </a:p>
          <a:p>
            <a:endParaRPr lang="en-US" sz="900" b="1" u="sng" dirty="0">
              <a:solidFill>
                <a:schemeClr val="tx1"/>
              </a:solidFill>
            </a:endParaRPr>
          </a:p>
        </p:txBody>
      </p:sp>
      <p:sp>
        <p:nvSpPr>
          <p:cNvPr id="7" name="Rounded Rectangle 6">
            <a:extLst>
              <a:ext uri="{FF2B5EF4-FFF2-40B4-BE49-F238E27FC236}">
                <a16:creationId xmlns:a16="http://schemas.microsoft.com/office/drawing/2014/main" id="{FA457700-DFAC-D6FA-516F-AB14722CE9D5}"/>
              </a:ext>
            </a:extLst>
          </p:cNvPr>
          <p:cNvSpPr/>
          <p:nvPr/>
        </p:nvSpPr>
        <p:spPr>
          <a:xfrm>
            <a:off x="2058579" y="2777634"/>
            <a:ext cx="3889642" cy="3864787"/>
          </a:xfrm>
          <a:prstGeom prst="roundRect">
            <a:avLst/>
          </a:prstGeom>
          <a:solidFill>
            <a:srgbClr val="F7FFBA"/>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r>
              <a:rPr lang="en-US" sz="1100" b="1" u="sng" dirty="0">
                <a:solidFill>
                  <a:schemeClr val="tx1"/>
                </a:solidFill>
              </a:rPr>
              <a:t>Additional support strategies for children with ADHD</a:t>
            </a:r>
          </a:p>
          <a:p>
            <a:pPr algn="ctr"/>
            <a:r>
              <a:rPr lang="en-GB" sz="900" dirty="0">
                <a:solidFill>
                  <a:schemeClr val="tx1"/>
                </a:solidFill>
                <a:effectLst/>
                <a:latin typeface="Calibri" panose="020F0502020204030204" pitchFamily="34" charset="0"/>
                <a:ea typeface="Aptos" panose="020B0004020202020204" pitchFamily="34" charset="0"/>
              </a:rPr>
              <a:t>Clinical-partners (2022) state that, </a:t>
            </a:r>
            <a:r>
              <a:rPr lang="en-GB" sz="900" dirty="0">
                <a:solidFill>
                  <a:srgbClr val="000000"/>
                </a:solidFill>
                <a:effectLst/>
                <a:latin typeface="Calibri" panose="020F0502020204030204" pitchFamily="34" charset="0"/>
                <a:ea typeface="Aptos" panose="020B0004020202020204" pitchFamily="34" charset="0"/>
              </a:rPr>
              <a:t>for children with ADHD to succeed academically and socially, they might need extra assistance in learning environments. Since ADHD is recognised as a special education need (SEN), children with this condition are entitled to additional support or accommodations. Each </a:t>
            </a:r>
            <a:r>
              <a:rPr lang="en-GB" sz="900" dirty="0">
                <a:solidFill>
                  <a:schemeClr val="tx1"/>
                </a:solidFill>
                <a:effectLst/>
                <a:latin typeface="Calibri" panose="020F0502020204030204" pitchFamily="34" charset="0"/>
                <a:ea typeface="Aptos" panose="020B0004020202020204" pitchFamily="34" charset="0"/>
              </a:rPr>
              <a:t>adjustment has to be suited to the individual requirements of the child.</a:t>
            </a:r>
            <a:r>
              <a:rPr lang="en-GB" sz="900" dirty="0">
                <a:solidFill>
                  <a:schemeClr val="tx1"/>
                </a:solidFill>
                <a:effectLst/>
              </a:rPr>
              <a:t> </a:t>
            </a:r>
            <a:r>
              <a:rPr lang="en-GB" sz="900" dirty="0">
                <a:solidFill>
                  <a:schemeClr val="tx1"/>
                </a:solidFill>
                <a:effectLst/>
                <a:latin typeface="Calibri" panose="020F0502020204030204" pitchFamily="34" charset="0"/>
                <a:ea typeface="Aptos" panose="020B0004020202020204" pitchFamily="34" charset="0"/>
              </a:rPr>
              <a:t>To help the child learn as much as possible about their environment, it is a good idea to involve them in routine.</a:t>
            </a:r>
            <a:r>
              <a:rPr lang="en-GB" sz="900" dirty="0">
                <a:solidFill>
                  <a:schemeClr val="tx1"/>
                </a:solidFill>
                <a:effectLst/>
              </a:rPr>
              <a:t> </a:t>
            </a:r>
            <a:r>
              <a:rPr lang="en-GB" sz="900" dirty="0">
                <a:solidFill>
                  <a:schemeClr val="tx1"/>
                </a:solidFill>
                <a:effectLst/>
                <a:latin typeface="Calibri" panose="020F0502020204030204" pitchFamily="34" charset="0"/>
                <a:ea typeface="Aptos" panose="020B0004020202020204" pitchFamily="34" charset="0"/>
              </a:rPr>
              <a:t>This can be backed up by Teach early years (2025) who state that children might benefit from routine, stability, and predictability in maintaining composure and self-control. </a:t>
            </a:r>
            <a:r>
              <a:rPr lang="en-GB" sz="900" dirty="0">
                <a:solidFill>
                  <a:srgbClr val="000000"/>
                </a:solidFill>
                <a:effectLst/>
                <a:latin typeface="Calibri" panose="020F0502020204030204" pitchFamily="34" charset="0"/>
                <a:ea typeface="Aptos" panose="020B0004020202020204" pitchFamily="34" charset="0"/>
              </a:rPr>
              <a:t>Having a "now and next" schedule is another trustworthy support method that is great for the early years; based on my own experiences, these truly do make a big impact</a:t>
            </a:r>
            <a:r>
              <a:rPr lang="en-GB" sz="900" dirty="0">
                <a:solidFill>
                  <a:srgbClr val="000000"/>
                </a:solidFill>
                <a:latin typeface="Calibri" panose="020F0502020204030204" pitchFamily="34" charset="0"/>
                <a:ea typeface="Aptos" panose="020B0004020202020204" pitchFamily="34" charset="0"/>
              </a:rPr>
              <a:t>. </a:t>
            </a:r>
            <a:r>
              <a:rPr lang="en-GB" sz="900" dirty="0">
                <a:solidFill>
                  <a:srgbClr val="000000"/>
                </a:solidFill>
                <a:effectLst/>
                <a:latin typeface="Calibri" panose="020F0502020204030204" pitchFamily="34" charset="0"/>
                <a:ea typeface="Aptos" panose="020B0004020202020204" pitchFamily="34" charset="0"/>
              </a:rPr>
              <a:t>ADHD in children support (2021) can support this by explaining that with only two lessons displayed, a little, personalised "now and then" chart might be placed next to them so they can see what is asked of them, such as snack time and phonics. Getting the child to put together the next image and stick these to their chart truly engages them.</a:t>
            </a:r>
            <a:r>
              <a:rPr lang="en-GB" sz="900" dirty="0">
                <a:effectLst/>
              </a:rPr>
              <a:t> </a:t>
            </a:r>
            <a:r>
              <a:rPr lang="en-GB" sz="900" dirty="0">
                <a:solidFill>
                  <a:srgbClr val="000000"/>
                </a:solidFill>
                <a:effectLst/>
                <a:latin typeface="Calibri" panose="020F0502020204030204" pitchFamily="34" charset="0"/>
                <a:ea typeface="Aptos" panose="020B0004020202020204" pitchFamily="34" charset="0"/>
              </a:rPr>
              <a:t>An ADHD Behaviour Chart can be a useful tool to assist children with ADHD keep focused and on course. This chart, which was made especially for children with ADHD, provides a graphic representation of their behaviour and development. You can successfully illustrate the benefits of excellent behaviour with a chart. Behaviour charts have been found to be particularly useful for neurodivergent children, providing ways to improve task completion, developing emotional control, and boosting self-esteem.</a:t>
            </a:r>
            <a:r>
              <a:rPr lang="en-GB" sz="900" dirty="0">
                <a:effectLst/>
              </a:rPr>
              <a:t> </a:t>
            </a:r>
            <a:endParaRPr lang="en-US" sz="900"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p:txBody>
      </p:sp>
      <p:sp>
        <p:nvSpPr>
          <p:cNvPr id="8" name="Rounded Rectangle 7">
            <a:extLst>
              <a:ext uri="{FF2B5EF4-FFF2-40B4-BE49-F238E27FC236}">
                <a16:creationId xmlns:a16="http://schemas.microsoft.com/office/drawing/2014/main" id="{14726CDA-4E43-9B4D-3D46-6D6A2E2CCC24}"/>
              </a:ext>
            </a:extLst>
          </p:cNvPr>
          <p:cNvSpPr/>
          <p:nvPr/>
        </p:nvSpPr>
        <p:spPr>
          <a:xfrm>
            <a:off x="6046773" y="2775855"/>
            <a:ext cx="3446998" cy="3864787"/>
          </a:xfrm>
          <a:prstGeom prst="roundRect">
            <a:avLst/>
          </a:prstGeom>
          <a:solidFill>
            <a:schemeClr val="accent1">
              <a:lumMod val="20000"/>
              <a:lumOff val="8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r>
              <a:rPr lang="en-US" sz="1100" b="1" u="sng" dirty="0">
                <a:solidFill>
                  <a:schemeClr val="tx1"/>
                </a:solidFill>
              </a:rPr>
              <a:t>Impacts and barriers of children and families with ADHD </a:t>
            </a:r>
          </a:p>
          <a:p>
            <a:r>
              <a:rPr lang="en-GB" sz="900" dirty="0">
                <a:solidFill>
                  <a:srgbClr val="000000"/>
                </a:solidFill>
                <a:effectLst/>
                <a:latin typeface="Calibri" panose="020F0502020204030204" pitchFamily="34" charset="0"/>
                <a:ea typeface="Aptos" panose="020B0004020202020204" pitchFamily="34" charset="0"/>
              </a:rPr>
              <a:t>According to Kids Health (2020), ADHD can impact a student's capacity for concentration, focus, listening, and effort in the classroom. Additionally, a student with ADHD may become restless, fidgety, talk excessively, or disrupt the class frequently. Children with ADHD may also struggle academically due to their learning impairments. Children with ADHD are unable to handle criticism and can become aggressive and stubborn since they are frequently in trouble. Children might not be aware of their masking, defence strategies, or actions. It can be quite empowering to help people understand themselves in a sensitive way, Learn together (2025). Having a condition like this is difficult for everyone involved, and it has a significant effect on the children's family in addition to the children. Harley Street (no date) explains this by stating that children with ADHD have a distinct set of difficulties. ADHD symptoms can interfere with social connections, interfere with academic success, and disturb eating habits. Parents may feel a variety of emotions as their children with ADHD try to overcome these obstacles, ranging from annoyance and worry to a sense of helpfulness. They could question whether their actions contributed to it. However, the ability to regulate behaviour, activity, and attention is not innate in children with ADHD, Kids health (2025). There have to be resources available to you as a parent of a child with ADHD.</a:t>
            </a:r>
            <a:r>
              <a:rPr lang="en-GB" sz="900" dirty="0">
                <a:effectLst/>
              </a:rPr>
              <a:t> </a:t>
            </a:r>
            <a:endParaRPr lang="en-US" sz="900"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a:p>
            <a:pPr algn="ctr"/>
            <a:endParaRPr lang="en-US" b="1" u="sng" dirty="0">
              <a:solidFill>
                <a:schemeClr val="tx1"/>
              </a:solidFill>
            </a:endParaRPr>
          </a:p>
        </p:txBody>
      </p:sp>
      <p:pic>
        <p:nvPicPr>
          <p:cNvPr id="9" name="Picture 8" descr="Understanding ADHD: Meaning, Symptoms, Treatment- EuroSchool">
            <a:extLst>
              <a:ext uri="{FF2B5EF4-FFF2-40B4-BE49-F238E27FC236}">
                <a16:creationId xmlns:a16="http://schemas.microsoft.com/office/drawing/2014/main" id="{9949DA18-BDCD-3FA8-ECAC-AC191BFB6C9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046" y="3429000"/>
            <a:ext cx="1927200" cy="1956816"/>
          </a:xfrm>
          <a:prstGeom prst="rect">
            <a:avLst/>
          </a:prstGeom>
          <a:noFill/>
          <a:ln>
            <a:noFill/>
          </a:ln>
        </p:spPr>
      </p:pic>
      <p:sp>
        <p:nvSpPr>
          <p:cNvPr id="10" name="Rounded Rectangle 9">
            <a:extLst>
              <a:ext uri="{FF2B5EF4-FFF2-40B4-BE49-F238E27FC236}">
                <a16:creationId xmlns:a16="http://schemas.microsoft.com/office/drawing/2014/main" id="{FBBB3F61-DF81-955B-621E-F8F7A0D48B9A}"/>
              </a:ext>
            </a:extLst>
          </p:cNvPr>
          <p:cNvSpPr/>
          <p:nvPr/>
        </p:nvSpPr>
        <p:spPr>
          <a:xfrm>
            <a:off x="9493771" y="4601981"/>
            <a:ext cx="2608183" cy="1956816"/>
          </a:xfrm>
          <a:prstGeom prst="roundRect">
            <a:avLst/>
          </a:prstGeom>
          <a:solidFill>
            <a:schemeClr val="accent6">
              <a:lumMod val="20000"/>
              <a:lumOff val="8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u="sng" dirty="0">
                <a:solidFill>
                  <a:schemeClr val="tx1"/>
                </a:solidFill>
              </a:rPr>
              <a:t>Conclusion</a:t>
            </a:r>
          </a:p>
          <a:p>
            <a:pPr algn="ctr"/>
            <a:r>
              <a:rPr lang="en-GB" sz="1050" b="0" i="0" u="none" strike="noStrike" dirty="0">
                <a:solidFill>
                  <a:srgbClr val="000000"/>
                </a:solidFill>
                <a:effectLst/>
                <a:latin typeface="-webkit-standard"/>
              </a:rPr>
              <a:t>In </a:t>
            </a:r>
            <a:r>
              <a:rPr lang="en-GB" sz="950" b="0" i="0" u="none" strike="noStrike" dirty="0">
                <a:solidFill>
                  <a:srgbClr val="000000"/>
                </a:solidFill>
                <a:effectLst/>
                <a:latin typeface="-webkit-standard"/>
              </a:rPr>
              <a:t>summary, ADHD is a condition that typically develops in children. It is defined by difficulties with impulsivity, hyperactivity, and inattention, which can interfere with day-to-day functioning and impact relationships, employment, and education. Although there is no known cure, it can be controlled with medicine, counselling, or a combination of the two, which can help people become more focused and less impulsive.</a:t>
            </a:r>
            <a:endParaRPr lang="en-US" sz="950" b="1" u="sng" dirty="0">
              <a:solidFill>
                <a:schemeClr val="tx1"/>
              </a:solidFill>
            </a:endParaRPr>
          </a:p>
          <a:p>
            <a:pPr algn="ctr"/>
            <a:endParaRPr lang="en-US" sz="900" b="1" u="sng" dirty="0">
              <a:solidFill>
                <a:schemeClr val="tx1"/>
              </a:solidFill>
            </a:endParaRPr>
          </a:p>
          <a:p>
            <a:pPr algn="ctr"/>
            <a:r>
              <a:rPr lang="en-US" sz="900" dirty="0"/>
              <a:t> </a:t>
            </a:r>
          </a:p>
        </p:txBody>
      </p:sp>
      <p:sp>
        <p:nvSpPr>
          <p:cNvPr id="11" name="Rounded Rectangle 10">
            <a:extLst>
              <a:ext uri="{FF2B5EF4-FFF2-40B4-BE49-F238E27FC236}">
                <a16:creationId xmlns:a16="http://schemas.microsoft.com/office/drawing/2014/main" id="{238993FA-6273-E7FF-099F-D0768AC922A4}"/>
              </a:ext>
            </a:extLst>
          </p:cNvPr>
          <p:cNvSpPr/>
          <p:nvPr/>
        </p:nvSpPr>
        <p:spPr>
          <a:xfrm>
            <a:off x="9493771" y="503152"/>
            <a:ext cx="2698229" cy="3955005"/>
          </a:xfrm>
          <a:prstGeom prst="roundRect">
            <a:avLst/>
          </a:prstGeom>
          <a:solidFill>
            <a:schemeClr val="accent5">
              <a:lumMod val="40000"/>
              <a:lumOff val="60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endParaRPr lang="en-US" sz="1100" b="1" u="sng" dirty="0">
              <a:solidFill>
                <a:schemeClr val="tx1"/>
              </a:solidFill>
            </a:endParaRPr>
          </a:p>
          <a:p>
            <a:pPr algn="ctr"/>
            <a:r>
              <a:rPr lang="en-US" sz="1100" b="1" u="sng" dirty="0">
                <a:solidFill>
                  <a:schemeClr val="tx1"/>
                </a:solidFill>
              </a:rPr>
              <a:t>Diagnosing ADHD</a:t>
            </a:r>
          </a:p>
          <a:p>
            <a:r>
              <a:rPr lang="en-GB" sz="900" dirty="0">
                <a:solidFill>
                  <a:srgbClr val="000000"/>
                </a:solidFill>
                <a:effectLst/>
                <a:latin typeface="Calibri" panose="020F0502020204030204" pitchFamily="34" charset="0"/>
                <a:ea typeface="Aptos" panose="020B0004020202020204" pitchFamily="34" charset="0"/>
              </a:rPr>
              <a:t>Teachers are most likely to be the first to recommend an additional diagnosis for children, according </a:t>
            </a:r>
            <a:r>
              <a:rPr lang="en-GB" sz="900" dirty="0">
                <a:solidFill>
                  <a:schemeClr val="tx1"/>
                </a:solidFill>
                <a:effectLst/>
                <a:latin typeface="Calibri" panose="020F0502020204030204" pitchFamily="34" charset="0"/>
                <a:ea typeface="Aptos" panose="020B0004020202020204" pitchFamily="34" charset="0"/>
              </a:rPr>
              <a:t>to the National Institutes of Health (no date), The Swansea Bay University Health Board (2025) has announced that the current waiting period (in weeks) for children referred for an assessment for ADHD is 113 weeks.</a:t>
            </a:r>
            <a:r>
              <a:rPr lang="en-GB" sz="900" dirty="0">
                <a:solidFill>
                  <a:schemeClr val="tx1"/>
                </a:solidFill>
                <a:effectLst/>
              </a:rPr>
              <a:t> </a:t>
            </a:r>
            <a:r>
              <a:rPr lang="en-GB" sz="900" dirty="0">
                <a:solidFill>
                  <a:schemeClr val="tx1"/>
                </a:solidFill>
                <a:effectLst/>
                <a:latin typeface="Calibri" panose="020F0502020204030204" pitchFamily="34" charset="0"/>
                <a:ea typeface="Aptos" panose="020B0004020202020204" pitchFamily="34" charset="0"/>
              </a:rPr>
              <a:t>Additionally, according to NHS (2025), an evaluation will involve one or more ADHD specialists, such as a paediatrician or a psychiatrist who specialises in treating children. In order to learn more about any symptoms and family life, the specialist will speak with you and the child.</a:t>
            </a:r>
            <a:r>
              <a:rPr lang="en-GB" sz="900" dirty="0">
                <a:solidFill>
                  <a:schemeClr val="tx1"/>
                </a:solidFill>
                <a:effectLst/>
              </a:rPr>
              <a:t> </a:t>
            </a:r>
            <a:r>
              <a:rPr lang="en-GB" sz="900" dirty="0">
                <a:solidFill>
                  <a:schemeClr val="tx1"/>
                </a:solidFill>
                <a:effectLst/>
                <a:latin typeface="Calibri" panose="020F0502020204030204" pitchFamily="34" charset="0"/>
                <a:ea typeface="Aptos" panose="020B0004020202020204" pitchFamily="34" charset="0"/>
                <a:cs typeface="Calibri" panose="020F0502020204030204" pitchFamily="34" charset="0"/>
              </a:rPr>
              <a:t>The specialist will explain what an ADHD diagnosis implies for the child and what to do next, including any available support and treatment options.</a:t>
            </a:r>
            <a:r>
              <a:rPr lang="en-GB" sz="900" dirty="0">
                <a:solidFill>
                  <a:schemeClr val="tx1"/>
                </a:solidFill>
                <a:effectLst/>
                <a:latin typeface="Calibri" panose="020F0502020204030204" pitchFamily="34" charset="0"/>
                <a:cs typeface="Calibri" panose="020F0502020204030204" pitchFamily="34" charset="0"/>
              </a:rPr>
              <a:t> The lengthy wait times that patients and their families must endure in order to receive a diagnosis of ADHD are among the biggest obstacles </a:t>
            </a:r>
            <a:r>
              <a:rPr lang="en-GB" sz="9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Healthcare professionals may occasionally need to give the evaluation of severe cases of ADHD priority due to the high demand for these tests. Less serious cases may be deprioritized as a result, leaving patients without an official diagnosis or course of therapy, Think ADHD (no date).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900" b="1" u="sng" dirty="0">
              <a:solidFill>
                <a:schemeClr val="tx1"/>
              </a:solidFill>
              <a:latin typeface="Calibri" panose="020F0502020204030204" pitchFamily="34" charset="0"/>
              <a:cs typeface="Calibri" panose="020F0502020204030204" pitchFamily="34" charset="0"/>
            </a:endParaRPr>
          </a:p>
          <a:p>
            <a:endParaRPr lang="en-US" sz="900" b="1" u="sng" dirty="0">
              <a:solidFill>
                <a:schemeClr val="tx1"/>
              </a:solidFill>
              <a:latin typeface="Calibri" panose="020F0502020204030204" pitchFamily="34" charset="0"/>
              <a:cs typeface="Calibri" panose="020F0502020204030204" pitchFamily="34" charset="0"/>
            </a:endParaRPr>
          </a:p>
          <a:p>
            <a:endParaRPr lang="en-US" sz="900" b="1" u="sng" dirty="0">
              <a:solidFill>
                <a:schemeClr val="tx1"/>
              </a:solidFill>
              <a:latin typeface="Calibri" panose="020F0502020204030204" pitchFamily="34" charset="0"/>
              <a:cs typeface="Calibri" panose="020F0502020204030204" pitchFamily="34" charset="0"/>
            </a:endParaRPr>
          </a:p>
          <a:p>
            <a:endParaRPr lang="en-US" sz="900" b="1" u="sng" dirty="0">
              <a:solidFill>
                <a:schemeClr val="tx1"/>
              </a:solidFill>
              <a:latin typeface="Calibri" panose="020F0502020204030204" pitchFamily="34" charset="0"/>
              <a:cs typeface="Calibri" panose="020F0502020204030204" pitchFamily="34" charset="0"/>
            </a:endParaRPr>
          </a:p>
          <a:p>
            <a:pPr algn="ctr"/>
            <a:endParaRPr lang="en-US" b="1" u="sng" dirty="0">
              <a:solidFill>
                <a:schemeClr val="tx1"/>
              </a:solidFill>
            </a:endParaRPr>
          </a:p>
        </p:txBody>
      </p:sp>
      <p:sp>
        <p:nvSpPr>
          <p:cNvPr id="13" name="Text Box 14">
            <a:extLst>
              <a:ext uri="{FF2B5EF4-FFF2-40B4-BE49-F238E27FC236}">
                <a16:creationId xmlns:a16="http://schemas.microsoft.com/office/drawing/2014/main" id="{BABF750C-6C79-4E72-EB3A-BEA42CFABBA2}"/>
              </a:ext>
            </a:extLst>
          </p:cNvPr>
          <p:cNvSpPr txBox="1"/>
          <p:nvPr/>
        </p:nvSpPr>
        <p:spPr>
          <a:xfrm>
            <a:off x="141571" y="5534042"/>
            <a:ext cx="1358900" cy="314960"/>
          </a:xfrm>
          <a:prstGeom prst="rect">
            <a:avLst/>
          </a:prstGeo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20000"/>
              </a:lnSpc>
              <a:spcAft>
                <a:spcPts val="1000"/>
              </a:spcAft>
            </a:pPr>
            <a:r>
              <a:rPr lang="en-GB" sz="1000" i="0" dirty="0">
                <a:effectLst/>
                <a:ea typeface="Times New Roman" panose="02020603050405020304" pitchFamily="18" charset="0"/>
                <a:cs typeface="Times New Roman" panose="02020603050405020304" pitchFamily="18" charset="0"/>
              </a:rPr>
              <a:t>Euroschool,2023</a:t>
            </a:r>
            <a:endParaRPr lang="en-GB" sz="1000" i="1" dirty="0">
              <a:effectLst/>
              <a:ea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12D937B1-89EE-A6BF-DEB3-7B71B8BC1DDF}"/>
              </a:ext>
            </a:extLst>
          </p:cNvPr>
          <p:cNvSpPr txBox="1"/>
          <p:nvPr/>
        </p:nvSpPr>
        <p:spPr>
          <a:xfrm>
            <a:off x="5225143" y="68619"/>
            <a:ext cx="2488182" cy="400110"/>
          </a:xfrm>
          <a:prstGeom prst="rect">
            <a:avLst/>
          </a:prstGeom>
          <a:noFill/>
        </p:spPr>
        <p:txBody>
          <a:bodyPr wrap="none" rtlCol="0">
            <a:spAutoFit/>
          </a:bodyPr>
          <a:lstStyle/>
          <a:p>
            <a:r>
              <a:rPr lang="en-US" sz="2000" b="1" dirty="0">
                <a:latin typeface="ADLaM Display" panose="02010000000000000000" pitchFamily="2" charset="77"/>
                <a:ea typeface="ADLaM Display" panose="02010000000000000000" pitchFamily="2" charset="77"/>
                <a:cs typeface="ADLaM Display" panose="02010000000000000000" pitchFamily="2" charset="77"/>
              </a:rPr>
              <a:t>ADHD in Children </a:t>
            </a:r>
          </a:p>
        </p:txBody>
      </p:sp>
      <p:sp>
        <p:nvSpPr>
          <p:cNvPr id="15" name="TextBox 14">
            <a:extLst>
              <a:ext uri="{FF2B5EF4-FFF2-40B4-BE49-F238E27FC236}">
                <a16:creationId xmlns:a16="http://schemas.microsoft.com/office/drawing/2014/main" id="{568ABD59-EA0E-6940-4489-B011AE851D28}"/>
              </a:ext>
            </a:extLst>
          </p:cNvPr>
          <p:cNvSpPr txBox="1"/>
          <p:nvPr/>
        </p:nvSpPr>
        <p:spPr>
          <a:xfrm>
            <a:off x="0" y="0"/>
            <a:ext cx="3614000" cy="646331"/>
          </a:xfrm>
          <a:prstGeom prst="rect">
            <a:avLst/>
          </a:prstGeom>
          <a:noFill/>
        </p:spPr>
        <p:txBody>
          <a:bodyPr wrap="square" rtlCol="0">
            <a:spAutoFit/>
          </a:bodyPr>
          <a:lstStyle/>
          <a:p>
            <a:r>
              <a:rPr lang="en-US" dirty="0"/>
              <a:t>Codie Russell </a:t>
            </a:r>
          </a:p>
          <a:p>
            <a:r>
              <a:rPr lang="en-US" dirty="0"/>
              <a:t>2315602</a:t>
            </a:r>
          </a:p>
        </p:txBody>
      </p:sp>
      <p:sp>
        <p:nvSpPr>
          <p:cNvPr id="18" name="TextBox 17">
            <a:extLst>
              <a:ext uri="{FF2B5EF4-FFF2-40B4-BE49-F238E27FC236}">
                <a16:creationId xmlns:a16="http://schemas.microsoft.com/office/drawing/2014/main" id="{449C5D4A-D0D3-2087-D3EE-AC70C051D850}"/>
              </a:ext>
            </a:extLst>
          </p:cNvPr>
          <p:cNvSpPr txBox="1"/>
          <p:nvPr/>
        </p:nvSpPr>
        <p:spPr>
          <a:xfrm>
            <a:off x="10091226" y="114537"/>
            <a:ext cx="1413272" cy="369332"/>
          </a:xfrm>
          <a:prstGeom prst="rect">
            <a:avLst/>
          </a:prstGeom>
          <a:noFill/>
        </p:spPr>
        <p:txBody>
          <a:bodyPr wrap="none" rtlCol="0">
            <a:spAutoFit/>
          </a:bodyPr>
          <a:lstStyle/>
          <a:p>
            <a:r>
              <a:rPr lang="en-US" dirty="0"/>
              <a:t>1028 Words </a:t>
            </a:r>
          </a:p>
        </p:txBody>
      </p:sp>
    </p:spTree>
    <p:extLst>
      <p:ext uri="{BB962C8B-B14F-4D97-AF65-F5344CB8AC3E}">
        <p14:creationId xmlns:p14="http://schemas.microsoft.com/office/powerpoint/2010/main" val="3740244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05DE7-CBFE-22A5-E855-B1CE92972905}"/>
              </a:ext>
            </a:extLst>
          </p:cNvPr>
          <p:cNvSpPr>
            <a:spLocks noGrp="1"/>
          </p:cNvSpPr>
          <p:nvPr>
            <p:ph type="title"/>
          </p:nvPr>
        </p:nvSpPr>
        <p:spPr>
          <a:xfrm>
            <a:off x="838200" y="130629"/>
            <a:ext cx="10515600" cy="914400"/>
          </a:xfrm>
        </p:spPr>
        <p:txBody>
          <a:bodyPr/>
          <a:lstStyle/>
          <a:p>
            <a:r>
              <a:rPr lang="en-US" dirty="0"/>
              <a:t>References</a:t>
            </a:r>
          </a:p>
        </p:txBody>
      </p:sp>
      <p:sp>
        <p:nvSpPr>
          <p:cNvPr id="3" name="Content Placeholder 2">
            <a:extLst>
              <a:ext uri="{FF2B5EF4-FFF2-40B4-BE49-F238E27FC236}">
                <a16:creationId xmlns:a16="http://schemas.microsoft.com/office/drawing/2014/main" id="{EF66F99D-C5FD-73BF-C289-419F60AE5B73}"/>
              </a:ext>
            </a:extLst>
          </p:cNvPr>
          <p:cNvSpPr>
            <a:spLocks noGrp="1"/>
          </p:cNvSpPr>
          <p:nvPr>
            <p:ph idx="1"/>
          </p:nvPr>
        </p:nvSpPr>
        <p:spPr>
          <a:xfrm>
            <a:off x="838200" y="865414"/>
            <a:ext cx="10515600" cy="5861957"/>
          </a:xfrm>
        </p:spPr>
        <p:txBody>
          <a:bodyPr>
            <a:normAutofit fontScale="77500" lnSpcReduction="20000"/>
          </a:bodyPr>
          <a:lstStyle/>
          <a:p>
            <a:pPr>
              <a:buNone/>
            </a:pPr>
            <a:r>
              <a:rPr lang="en-GB" sz="1800" kern="100" dirty="0">
                <a:effectLst/>
                <a:latin typeface="Aptos" panose="020B0004020202020204" pitchFamily="34" charset="0"/>
                <a:ea typeface="Aptos" panose="020B0004020202020204" pitchFamily="34" charset="0"/>
                <a:cs typeface="Calibri" panose="020F0502020204030204" pitchFamily="34" charset="0"/>
              </a:rPr>
              <a:t>ADHD in children (2021) </a:t>
            </a:r>
            <a:r>
              <a:rPr lang="en-GB" sz="1800" i="1" kern="100" dirty="0">
                <a:effectLst/>
                <a:latin typeface="Aptos" panose="020B0004020202020204" pitchFamily="34" charset="0"/>
                <a:ea typeface="Aptos" panose="020B0004020202020204" pitchFamily="34" charset="0"/>
                <a:cs typeface="Calibri" panose="020F0502020204030204" pitchFamily="34" charset="0"/>
              </a:rPr>
              <a:t>ADHD in the Early Years (EYFS)- Strategies to help in class, </a:t>
            </a:r>
            <a:r>
              <a:rPr lang="en-GB" sz="1800" kern="100" dirty="0">
                <a:effectLst/>
                <a:latin typeface="Aptos" panose="020B0004020202020204" pitchFamily="34" charset="0"/>
                <a:ea typeface="Aptos" panose="020B0004020202020204" pitchFamily="34" charset="0"/>
                <a:cs typeface="Calibri" panose="020F0502020204030204" pitchFamily="34"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2"/>
              </a:rPr>
              <a:t>https://adhdinchildrensupport.com/adhd-in-the-early-years/</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100" dirty="0">
                <a:effectLst/>
                <a:latin typeface="Aptos" panose="020B0004020202020204" pitchFamily="34" charset="0"/>
                <a:ea typeface="Aptos" panose="020B0004020202020204" pitchFamily="34" charset="0"/>
                <a:cs typeface="Calibri" panose="020F0502020204030204" pitchFamily="34" charset="0"/>
              </a:rPr>
              <a:t>ADHD UK (no date) </a:t>
            </a:r>
            <a:r>
              <a:rPr lang="en-GB" sz="1800" i="1" kern="100" dirty="0">
                <a:effectLst/>
                <a:latin typeface="Aptos" panose="020B0004020202020204" pitchFamily="34" charset="0"/>
                <a:ea typeface="Aptos" panose="020B0004020202020204" pitchFamily="34" charset="0"/>
                <a:cs typeface="Calibri" panose="020F0502020204030204" pitchFamily="34" charset="0"/>
              </a:rPr>
              <a:t>About ADHD</a:t>
            </a:r>
            <a:r>
              <a:rPr lang="en-GB" sz="1800" kern="100" dirty="0">
                <a:effectLst/>
                <a:latin typeface="Aptos" panose="020B0004020202020204" pitchFamily="34" charset="0"/>
                <a:ea typeface="Aptos" panose="020B0004020202020204" pitchFamily="34" charset="0"/>
                <a:cs typeface="Calibri" panose="020F0502020204030204" pitchFamily="34"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3"/>
              </a:rPr>
              <a:t>https://adhduk.co.uk/about-adhd/</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100" dirty="0">
                <a:effectLst/>
                <a:latin typeface="Aptos" panose="020B0004020202020204" pitchFamily="34" charset="0"/>
                <a:ea typeface="Aptos" panose="020B0004020202020204" pitchFamily="34" charset="0"/>
                <a:cs typeface="Calibri" panose="020F0502020204030204" pitchFamily="34" charset="0"/>
              </a:rPr>
              <a:t>Clinical-partners(2022) </a:t>
            </a:r>
            <a:r>
              <a:rPr lang="en-GB" sz="1800" i="1" kern="100" dirty="0">
                <a:effectLst/>
                <a:latin typeface="Aptos" panose="020B0004020202020204" pitchFamily="34" charset="0"/>
                <a:ea typeface="Aptos" panose="020B0004020202020204" pitchFamily="34" charset="0"/>
                <a:cs typeface="Calibri" panose="020F0502020204030204" pitchFamily="34" charset="0"/>
              </a:rPr>
              <a:t>Supporting ADHD in school: Advice to help students. </a:t>
            </a:r>
            <a:r>
              <a:rPr lang="en-GB" sz="1800" kern="100" dirty="0">
                <a:effectLst/>
                <a:latin typeface="Aptos" panose="020B0004020202020204" pitchFamily="34" charset="0"/>
                <a:ea typeface="Aptos" panose="020B0004020202020204" pitchFamily="34" charset="0"/>
                <a:cs typeface="Calibri" panose="020F0502020204030204" pitchFamily="34" charset="0"/>
              </a:rPr>
              <a:t>Available at: </a:t>
            </a:r>
            <a:r>
              <a:rPr lang="en-GB" sz="1800" i="1" kern="100" dirty="0">
                <a:effectLst/>
                <a:latin typeface="Aptos" panose="020B0004020202020204" pitchFamily="34" charset="0"/>
                <a:ea typeface="Aptos" panose="020B0004020202020204" pitchFamily="34" charset="0"/>
                <a:cs typeface="Calibri" panose="020F0502020204030204" pitchFamily="34" charset="0"/>
              </a:rPr>
              <a:t> </a:t>
            </a:r>
            <a:r>
              <a:rPr lang="en-GB" sz="1800" i="1"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4"/>
              </a:rPr>
              <a:t>https://www.clinical-partners.co.uk/insights-and-news/child-and-teen-adhd/advice-for-schools-to-help-children-and-young-people-with-adhd</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100" dirty="0" err="1">
                <a:effectLst/>
                <a:latin typeface="Aptos" panose="020B0004020202020204" pitchFamily="34" charset="0"/>
                <a:ea typeface="Aptos" panose="020B0004020202020204" pitchFamily="34" charset="0"/>
                <a:cs typeface="Calibri" panose="020F0502020204030204" pitchFamily="34" charset="0"/>
              </a:rPr>
              <a:t>Euroschool</a:t>
            </a:r>
            <a:r>
              <a:rPr lang="en-GB" sz="1800" kern="100" dirty="0">
                <a:effectLst/>
                <a:latin typeface="Aptos" panose="020B0004020202020204" pitchFamily="34" charset="0"/>
                <a:ea typeface="Aptos" panose="020B0004020202020204" pitchFamily="34" charset="0"/>
                <a:cs typeface="Calibri" panose="020F0502020204030204" pitchFamily="34" charset="0"/>
              </a:rPr>
              <a:t>(2023) </a:t>
            </a:r>
            <a:r>
              <a:rPr lang="en-GB" sz="1800" i="1" kern="100" dirty="0">
                <a:effectLst/>
                <a:latin typeface="Aptos" panose="020B0004020202020204" pitchFamily="34" charset="0"/>
                <a:ea typeface="Aptos" panose="020B0004020202020204" pitchFamily="34" charset="0"/>
                <a:cs typeface="Calibri" panose="020F0502020204030204" pitchFamily="34" charset="0"/>
              </a:rPr>
              <a:t>Attention- Deficit/Hyperactivity Disorder (ADHD): Meaning, symptoms, Treatment.</a:t>
            </a:r>
            <a:r>
              <a:rPr lang="en-GB" sz="1800" kern="100" dirty="0">
                <a:effectLst/>
                <a:latin typeface="Aptos" panose="020B0004020202020204" pitchFamily="34" charset="0"/>
                <a:ea typeface="Aptos" panose="020B0004020202020204" pitchFamily="34" charset="0"/>
                <a:cs typeface="Calibri" panose="020F0502020204030204" pitchFamily="34"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5"/>
              </a:rPr>
              <a:t>https://www.euroschoolindia.com/blogs/adhd-meaning-symptoms-treatment/</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100" dirty="0" err="1">
                <a:effectLst/>
                <a:latin typeface="Aptos" panose="020B0004020202020204" pitchFamily="34" charset="0"/>
                <a:ea typeface="Aptos" panose="020B0004020202020204" pitchFamily="34" charset="0"/>
                <a:cs typeface="Calibri" panose="020F0502020204030204" pitchFamily="34" charset="0"/>
              </a:rPr>
              <a:t>Kidshealth</a:t>
            </a:r>
            <a:r>
              <a:rPr lang="en-GB" sz="1800" kern="100" dirty="0">
                <a:effectLst/>
                <a:latin typeface="Aptos" panose="020B0004020202020204" pitchFamily="34" charset="0"/>
                <a:ea typeface="Aptos" panose="020B0004020202020204" pitchFamily="34" charset="0"/>
                <a:cs typeface="Calibri" panose="020F0502020204030204" pitchFamily="34" charset="0"/>
              </a:rPr>
              <a:t> (2025</a:t>
            </a:r>
            <a:r>
              <a:rPr lang="en-GB" sz="1800" i="1" kern="100" dirty="0">
                <a:effectLst/>
                <a:latin typeface="Aptos" panose="020B0004020202020204" pitchFamily="34" charset="0"/>
                <a:ea typeface="Aptos" panose="020B0004020202020204" pitchFamily="34" charset="0"/>
                <a:cs typeface="Calibri" panose="020F0502020204030204" pitchFamily="34" charset="0"/>
              </a:rPr>
              <a:t>) How ADHD affects kids.</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r>
              <a:rPr lang="en-GB" sz="1800" kern="100" dirty="0" err="1">
                <a:effectLst/>
                <a:latin typeface="Aptos" panose="020B0004020202020204" pitchFamily="34" charset="0"/>
                <a:ea typeface="Aptos" panose="020B0004020202020204" pitchFamily="34" charset="0"/>
                <a:cs typeface="Calibri" panose="020F0502020204030204" pitchFamily="34" charset="0"/>
              </a:rPr>
              <a:t>Avaiolable</a:t>
            </a:r>
            <a:r>
              <a:rPr lang="en-GB" sz="1800" kern="100" dirty="0">
                <a:effectLst/>
                <a:latin typeface="Aptos" panose="020B0004020202020204" pitchFamily="34" charset="0"/>
                <a:ea typeface="Aptos" panose="020B0004020202020204" pitchFamily="34" charset="0"/>
                <a:cs typeface="Calibri" panose="020F0502020204030204" pitchFamily="34" charset="0"/>
              </a:rPr>
              <a:t> at: </a:t>
            </a:r>
            <a:r>
              <a:rPr lang="en-GB" sz="1800"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6"/>
              </a:rPr>
              <a:t>https://kidshealth.org/en/parents/parenting-kid-adhd.html#:~:text=ADHD%20can%20leave%20parents%20feeling,activity%20don't%20come%20naturally</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100" dirty="0">
                <a:effectLst/>
                <a:latin typeface="Aptos" panose="020B0004020202020204" pitchFamily="34" charset="0"/>
                <a:ea typeface="Aptos" panose="020B0004020202020204" pitchFamily="34" charset="0"/>
                <a:cs typeface="Calibri" panose="020F0502020204030204" pitchFamily="34" charset="0"/>
              </a:rPr>
              <a:t>Learn together (2025) </a:t>
            </a:r>
            <a:r>
              <a:rPr lang="en-GB" sz="1800" i="1" kern="100" dirty="0">
                <a:effectLst/>
                <a:latin typeface="Aptos" panose="020B0004020202020204" pitchFamily="34" charset="0"/>
                <a:ea typeface="Aptos" panose="020B0004020202020204" pitchFamily="34" charset="0"/>
                <a:cs typeface="Calibri" panose="020F0502020204030204" pitchFamily="34" charset="0"/>
              </a:rPr>
              <a:t>Identifying barrier and understanding needs.</a:t>
            </a:r>
            <a:r>
              <a:rPr lang="en-GB" sz="1800" kern="100" dirty="0">
                <a:effectLst/>
                <a:latin typeface="Aptos" panose="020B0004020202020204" pitchFamily="34" charset="0"/>
                <a:ea typeface="Aptos" panose="020B0004020202020204" pitchFamily="34" charset="0"/>
                <a:cs typeface="Calibri" panose="020F0502020204030204" pitchFamily="34" charset="0"/>
              </a:rPr>
              <a:t> Available at: </a:t>
            </a:r>
            <a:r>
              <a:rPr lang="en-GB" sz="1800" i="1" kern="100" dirty="0">
                <a:effectLst/>
                <a:latin typeface="Aptos" panose="020B0004020202020204" pitchFamily="34" charset="0"/>
                <a:ea typeface="Aptos" panose="020B0004020202020204" pitchFamily="34" charset="0"/>
                <a:cs typeface="Calibri" panose="020F0502020204030204" pitchFamily="34" charset="0"/>
              </a:rPr>
              <a:t> </a:t>
            </a:r>
            <a:r>
              <a:rPr lang="en-GB" sz="1800" i="1"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7"/>
              </a:rPr>
              <a:t>https://www.cambslearntogether.co.uk/cambridgeshire-send/cambridgeshire-send-oap-toolkits/primary-and-secondary-send-oap-toolkit/cognition-and-learning/adhd/identifying-barriers-and-understanding-needs</a:t>
            </a:r>
            <a:r>
              <a:rPr lang="en-GB" sz="1800" i="1"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100" dirty="0">
                <a:effectLst/>
                <a:latin typeface="Aptos" panose="020B0004020202020204" pitchFamily="34" charset="0"/>
                <a:ea typeface="Aptos" panose="020B0004020202020204" pitchFamily="34" charset="0"/>
                <a:cs typeface="Calibri" panose="020F0502020204030204" pitchFamily="34" charset="0"/>
              </a:rPr>
              <a:t>NHS(2025) </a:t>
            </a:r>
            <a:r>
              <a:rPr lang="en-GB" sz="1800" i="1" kern="100" dirty="0">
                <a:effectLst/>
                <a:latin typeface="Aptos" panose="020B0004020202020204" pitchFamily="34" charset="0"/>
                <a:ea typeface="Aptos" panose="020B0004020202020204" pitchFamily="34" charset="0"/>
                <a:cs typeface="Calibri" panose="020F0502020204030204" pitchFamily="34" charset="0"/>
              </a:rPr>
              <a:t>ADHD in children and young people. </a:t>
            </a:r>
            <a:r>
              <a:rPr lang="en-GB" sz="1800" kern="100" dirty="0">
                <a:effectLst/>
                <a:latin typeface="Aptos" panose="020B0004020202020204" pitchFamily="34" charset="0"/>
                <a:ea typeface="Aptos" panose="020B0004020202020204" pitchFamily="34" charset="0"/>
                <a:cs typeface="Calibri" panose="020F0502020204030204" pitchFamily="34" charset="0"/>
              </a:rPr>
              <a:t>Available: </a:t>
            </a:r>
            <a:r>
              <a:rPr lang="en-GB" sz="1800"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8"/>
              </a:rPr>
              <a:t>https://www.nhs.uk/conditions/adhd-children-teenagers/#:~:text=The%20ADHD%20specialist%20will%20usually,to%20help%20assess%20their%20symptoms</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100" dirty="0">
                <a:effectLst/>
                <a:latin typeface="Aptos" panose="020B0004020202020204" pitchFamily="34" charset="0"/>
                <a:ea typeface="Aptos" panose="020B0004020202020204" pitchFamily="34" charset="0"/>
                <a:cs typeface="Calibri" panose="020F0502020204030204" pitchFamily="34" charset="0"/>
              </a:rPr>
              <a:t>Swansea Bay Health Board (2025) Available at: </a:t>
            </a:r>
            <a:r>
              <a:rPr lang="en-GB" sz="1800"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9"/>
              </a:rPr>
              <a:t>https://sbuhb.nhs.wales/files/freedom-of-information-disclosure-log-2023/march/23-c-047-autism-amp-adhd-waiting-times/</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100" dirty="0">
                <a:effectLst/>
                <a:latin typeface="Aptos" panose="020B0004020202020204" pitchFamily="34" charset="0"/>
                <a:ea typeface="Aptos" panose="020B0004020202020204" pitchFamily="34" charset="0"/>
                <a:cs typeface="Calibri" panose="020F0502020204030204" pitchFamily="34" charset="0"/>
              </a:rPr>
              <a:t>Teach Early Years (2025) ADHD in children- How to recognise the signs and put strategies in place in Early years. Available at: </a:t>
            </a:r>
            <a:r>
              <a:rPr lang="en-GB" sz="1800"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10"/>
              </a:rPr>
              <a:t>https://www.teachearlyyears.com/a-unique-child/view/adhd-in-the-eary-years#:~:text=Routine%2C%20consistency%20and%20predictability%20can,one%2Dto%2Done%20attention</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Calibri" panose="020F0502020204030204" pitchFamily="34" charset="0"/>
              </a:rPr>
              <a:t>Think ADHD (no date)</a:t>
            </a:r>
            <a:r>
              <a:rPr lang="en-GB" sz="1800" i="1" kern="100" dirty="0">
                <a:effectLst/>
                <a:latin typeface="Aptos" panose="020B0004020202020204" pitchFamily="34" charset="0"/>
                <a:ea typeface="Aptos" panose="020B0004020202020204" pitchFamily="34" charset="0"/>
                <a:cs typeface="Calibri" panose="020F0502020204030204" pitchFamily="34" charset="0"/>
              </a:rPr>
              <a:t> ADHD Diagnosis and NHS waiting times. </a:t>
            </a:r>
            <a:r>
              <a:rPr lang="en-GB" sz="1800" kern="100" dirty="0">
                <a:effectLst/>
                <a:latin typeface="Aptos" panose="020B0004020202020204" pitchFamily="34" charset="0"/>
                <a:ea typeface="Aptos" panose="020B0004020202020204" pitchFamily="34" charset="0"/>
                <a:cs typeface="Calibri" panose="020F0502020204030204" pitchFamily="34"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Calibri" panose="020F0502020204030204" pitchFamily="34" charset="0"/>
                <a:hlinkClick r:id="rId11"/>
              </a:rPr>
              <a:t>https://www.google.com/search?q=disadvantage+of+waitng+ages+for+a+adhd+diagnosis%C2%A0&amp;client=safari&amp;sca_esv=b703f1cd0674f892&amp;channel=iphone_bm&amp;source=hp&amp;ei=X2IiaPmuEcaBhbIP_I7w-A8&amp;iflsig=ACkRmUkAAAAAaCJwb2dkzrTOkJIyls_3AjFj38L6OcKJ&amp;ved=0ahUKEwi52qnM6p6NAxXGQEEAHXwHHP8Q4dUDCA8&amp;uact=5&amp;oq=disadvantage+of+waitng+ages+for+a+adhd+diagnosis%C2%A0&amp;gs_lp=Egdnd3Mtd2l6IjJkaXNhZHZhbnRhZ2Ugb2Ygd2FpdG5nIGFnZXMgZm9yIGEgYWRoZCBkaWFnbm9zaXPCoDIHECEYoAEYCjIHECEYoAEYCjIHECEYoAEYCjIFECEYnwUyBRAhGJ8FMgUQIRifBTIFECEYnwUyBRAhGJ8FMgUQIRifBTIFECEYnwVI42RQAFjjYnADeACQAQCYAWygAYgfqgEENTAuMrgBA8gBAPgBAZgCN6ACpCHCAgsQABiABBiRAhiKBcICChAuGIAEGEMYigXCAgsQABiABBixAxiDAcICDhAAGIAEGLEDGIMBGIoFwgIIEAAYgAQYsQPCAgUQABiABMICDhAuGIAEGLEDGNEDGMcBwgIKEAAYgAQYQxiKBcICDRAAGIAEGLEDGEMYigXCAg4QLhiABBixAxjHARivAcICDhAAGIAEGJECGLEDGIoFwgIGEAAYFhgewgIIEAAYFhgKGB7CAgYQABgNGB7CAggQABgIGA0YHsICCxAAGIAEGIYDGIoFwgIFEAAY7wXCAggQABiABBiiBJgDAJIHBDUwLjWgB_uHA7IHBDQ3LjW4B5gh&amp;sclient=gws-wiz</a:t>
            </a:r>
            <a:r>
              <a:rPr lang="en-GB" sz="1800" kern="100" dirty="0">
                <a:effectLst/>
                <a:latin typeface="Aptos" panose="020B0004020202020204" pitchFamily="34" charset="0"/>
                <a:ea typeface="Aptos" panose="020B0004020202020204" pitchFamily="34" charset="0"/>
                <a:cs typeface="Calibri" panose="020F050202020403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665915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369</TotalTime>
  <Words>1683</Words>
  <Application>Microsoft Macintosh PowerPoint</Application>
  <PresentationFormat>Widescreen</PresentationFormat>
  <Paragraphs>83</Paragraphs>
  <Slides>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-webkit-standard</vt:lpstr>
      <vt:lpstr>ADLaM Display</vt:lpstr>
      <vt:lpstr>Aptos</vt:lpstr>
      <vt:lpstr>Aptos Display</vt:lpstr>
      <vt:lpstr>Arial</vt:lpstr>
      <vt:lpstr>Calibri</vt:lpstr>
      <vt:lpstr>Times New Roman</vt:lpstr>
      <vt:lpstr>Office Theme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Codie Russell (2315602)</dc:creator>
  <cp:lastModifiedBy>Codie Russell (2315602)</cp:lastModifiedBy>
  <cp:revision>1</cp:revision>
  <dcterms:created xsi:type="dcterms:W3CDTF">2025-05-12T16:16:01Z</dcterms:created>
  <dcterms:modified xsi:type="dcterms:W3CDTF">2025-05-12T22:25:32Z</dcterms:modified>
</cp:coreProperties>
</file>