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ms-powerpoint.slideshow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8" r:id="rId3"/>
    <p:sldId id="257" r:id="rId4"/>
    <p:sldId id="259" r:id="rId5"/>
    <p:sldId id="264" r:id="rId6"/>
    <p:sldId id="261" r:id="rId7"/>
    <p:sldId id="263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590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50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696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228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732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48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982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99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105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80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434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12/8/2022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0428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19" name="Picture 3" descr="Full frame shot of wall with worn-out sky blue paint">
            <a:extLst>
              <a:ext uri="{FF2B5EF4-FFF2-40B4-BE49-F238E27FC236}">
                <a16:creationId xmlns:a16="http://schemas.microsoft.com/office/drawing/2014/main" id="{CBAF211A-E5E8-335E-B259-6C82FDEDA4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665" r="-1" b="13043"/>
          <a:stretch/>
        </p:blipFill>
        <p:spPr>
          <a:xfrm>
            <a:off x="3079" y="10"/>
            <a:ext cx="12188921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237FB3-07E6-A72B-08DB-4DA90562B2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2800" y="0"/>
            <a:ext cx="3775678" cy="27415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D41ABE-C582-1E39-0AC5-64A2C078F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360157"/>
            <a:ext cx="12188921" cy="547877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CARREG Y BWCI : </a:t>
            </a:r>
            <a:b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GOBLIN STONE OF CARMARTHENSHIRE</a:t>
            </a:r>
            <a:b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Soundless stone preserving the voices of the past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D87214A-9336-F791-C126-B48A80FCA5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7040" y="4101681"/>
            <a:ext cx="9204960" cy="274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76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2" descr="A picture containing text, outdoor, megalith&#10;&#10;Description automatically generated">
            <a:extLst>
              <a:ext uri="{FF2B5EF4-FFF2-40B4-BE49-F238E27FC236}">
                <a16:creationId xmlns:a16="http://schemas.microsoft.com/office/drawing/2014/main" id="{3355D6F7-325F-9FE3-4BCB-A401121AF3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32" r="-1" b="4972"/>
          <a:stretch/>
        </p:blipFill>
        <p:spPr>
          <a:xfrm>
            <a:off x="0" y="0"/>
            <a:ext cx="1218893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5D8FFB-24B5-6790-31A4-6309BB7338EE}"/>
              </a:ext>
            </a:extLst>
          </p:cNvPr>
          <p:cNvSpPr txBox="1"/>
          <p:nvPr/>
        </p:nvSpPr>
        <p:spPr>
          <a:xfrm>
            <a:off x="666144" y="148802"/>
            <a:ext cx="7776816" cy="54518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First consideration given to local standing stones and possible stone circles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Narrowed this thought to Carreg Y </a:t>
            </a:r>
            <a:r>
              <a:rPr lang="en-US" sz="1600" b="1" dirty="0" err="1">
                <a:solidFill>
                  <a:srgbClr val="FFFFFF"/>
                </a:solidFill>
              </a:rPr>
              <a:t>Bwcd</a:t>
            </a:r>
            <a:r>
              <a:rPr lang="en-US" sz="1600" b="1" dirty="0">
                <a:solidFill>
                  <a:srgbClr val="FFFFFF"/>
                </a:solidFill>
              </a:rPr>
              <a:t> ‘The Goblin stone’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My interests lie in the history of the cairn, its purpose in years gone by and purpose in the present day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This interest particularly focuses on possible ritual and any dance related ritual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The time frame considered  would be possible origins, the middle ages, and neo pagan  era’s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My idea to reconstruct and represent history is to make a detailed analysis of the  cairn  and incorporate a  film of a local dance group performing around the object as their form of dance is particularly ritualistic and provides evidence of modern day movement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The combination of past history amalgamated with present day  utilization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 </a:t>
            </a:r>
          </a:p>
        </p:txBody>
      </p:sp>
      <p:grpSp>
        <p:nvGrpSpPr>
          <p:cNvPr id="52" name="Group 39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4" name="Freeform: Shape 42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5" name="Freeform: Shape 43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6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57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E73EBD7-68E2-6529-5EAE-118382D7B964}"/>
              </a:ext>
            </a:extLst>
          </p:cNvPr>
          <p:cNvSpPr txBox="1"/>
          <p:nvPr/>
        </p:nvSpPr>
        <p:spPr>
          <a:xfrm>
            <a:off x="193040" y="6339866"/>
            <a:ext cx="1005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1. </a:t>
            </a:r>
          </a:p>
        </p:txBody>
      </p:sp>
    </p:spTree>
    <p:extLst>
      <p:ext uri="{BB962C8B-B14F-4D97-AF65-F5344CB8AC3E}">
        <p14:creationId xmlns:p14="http://schemas.microsoft.com/office/powerpoint/2010/main" val="3353984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2" name="Color Fill">
            <a:extLst>
              <a:ext uri="{FF2B5EF4-FFF2-40B4-BE49-F238E27FC236}">
                <a16:creationId xmlns:a16="http://schemas.microsoft.com/office/drawing/2014/main" id="{5AABFA05-E806-48B0-BA38-42F01BD63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3" name="Group 87">
            <a:extLst>
              <a:ext uri="{FF2B5EF4-FFF2-40B4-BE49-F238E27FC236}">
                <a16:creationId xmlns:a16="http://schemas.microsoft.com/office/drawing/2014/main" id="{A0FC39F6-3C07-463F-8ABA-DE539815B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25156" y="0"/>
            <a:ext cx="4101733" cy="6858000"/>
            <a:chOff x="7925156" y="0"/>
            <a:chExt cx="4101733" cy="6858000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C69FCEC7-6269-4B25-AAE1-AA6C0DCD8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9195" y="497360"/>
              <a:ext cx="249483" cy="24948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Graphic 9">
              <a:extLst>
                <a:ext uri="{FF2B5EF4-FFF2-40B4-BE49-F238E27FC236}">
                  <a16:creationId xmlns:a16="http://schemas.microsoft.com/office/drawing/2014/main" id="{E50A55FF-BC85-47D2-A85E-67945C7EC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9086126" y="3917237"/>
              <a:ext cx="2932666" cy="294885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Graphic 18">
              <a:extLst>
                <a:ext uri="{FF2B5EF4-FFF2-40B4-BE49-F238E27FC236}">
                  <a16:creationId xmlns:a16="http://schemas.microsoft.com/office/drawing/2014/main" id="{F1AF1ECD-2CCB-4774-BC8A-8E72F015F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25156" y="2754061"/>
              <a:ext cx="1365700" cy="2081398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Graphic 9">
              <a:extLst>
                <a:ext uri="{FF2B5EF4-FFF2-40B4-BE49-F238E27FC236}">
                  <a16:creationId xmlns:a16="http://schemas.microsoft.com/office/drawing/2014/main" id="{C2193CFB-4421-474E-86CA-4903032A9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078030" y="891480"/>
              <a:ext cx="2948859" cy="2948858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75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0244E304-62DA-4798-A3CB-47FF58D66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63633" y="3793556"/>
              <a:ext cx="355343" cy="35534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27" name="Freeform: Shape 93">
              <a:extLst>
                <a:ext uri="{FF2B5EF4-FFF2-40B4-BE49-F238E27FC236}">
                  <a16:creationId xmlns:a16="http://schemas.microsoft.com/office/drawing/2014/main" id="{508A1AE9-CE1C-4329-A733-64A32B2AB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078659" y="0"/>
              <a:ext cx="2779229" cy="817919"/>
            </a:xfrm>
            <a:custGeom>
              <a:avLst/>
              <a:gdLst>
                <a:gd name="connsiteX0" fmla="*/ 0 w 2779229"/>
                <a:gd name="connsiteY0" fmla="*/ 0 h 817919"/>
                <a:gd name="connsiteX1" fmla="*/ 2779229 w 2779229"/>
                <a:gd name="connsiteY1" fmla="*/ 0 h 817919"/>
                <a:gd name="connsiteX2" fmla="*/ 2755430 w 2779229"/>
                <a:gd name="connsiteY2" fmla="*/ 49404 h 817919"/>
                <a:gd name="connsiteX3" fmla="*/ 1464180 w 2779229"/>
                <a:gd name="connsiteY3" fmla="*/ 817919 h 817919"/>
                <a:gd name="connsiteX4" fmla="*/ 0 w 2779229"/>
                <a:gd name="connsiteY4" fmla="*/ 817919 h 81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79229" h="817919">
                  <a:moveTo>
                    <a:pt x="0" y="0"/>
                  </a:moveTo>
                  <a:lnTo>
                    <a:pt x="2779229" y="0"/>
                  </a:lnTo>
                  <a:lnTo>
                    <a:pt x="2755430" y="49404"/>
                  </a:lnTo>
                  <a:cubicBezTo>
                    <a:pt x="2506760" y="507168"/>
                    <a:pt x="2021765" y="817919"/>
                    <a:pt x="1464180" y="817919"/>
                  </a:cubicBezTo>
                  <a:lnTo>
                    <a:pt x="0" y="81791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28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631A9-C21E-7AA5-8C12-FEAA99408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191103" cy="13255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endParaRPr lang="en-US" sz="1100"/>
          </a:p>
        </p:txBody>
      </p:sp>
      <p:sp>
        <p:nvSpPr>
          <p:cNvPr id="129" name="TextBox 3">
            <a:extLst>
              <a:ext uri="{FF2B5EF4-FFF2-40B4-BE49-F238E27FC236}">
                <a16:creationId xmlns:a16="http://schemas.microsoft.com/office/drawing/2014/main" id="{09C8E331-F6D0-52CE-FC0D-EF2C97E8A430}"/>
              </a:ext>
            </a:extLst>
          </p:cNvPr>
          <p:cNvSpPr txBox="1"/>
          <p:nvPr/>
        </p:nvSpPr>
        <p:spPr>
          <a:xfrm>
            <a:off x="368551" y="746843"/>
            <a:ext cx="7191103" cy="585365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POSSIBLE SOURCES ONLINE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Megalithic Portal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National Library of Wales, Archaeologic </a:t>
            </a:r>
            <a:r>
              <a:rPr lang="en-US" sz="1700" dirty="0" err="1"/>
              <a:t>Cambrensis</a:t>
            </a:r>
            <a:r>
              <a:rPr lang="en-US" sz="1700" dirty="0"/>
              <a:t>, 1900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Liminal Space of Medieval Dance Practices: The Case of </a:t>
            </a:r>
            <a:r>
              <a:rPr lang="en-US" sz="1700" dirty="0" err="1"/>
              <a:t>St.Eluned’s</a:t>
            </a:r>
            <a:r>
              <a:rPr lang="en-US" sz="1700" dirty="0"/>
              <a:t> Feast Day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Devil’s Stones and Midnight Rights: Megaliths, Folklore, and Contemporary Pagan Witchcraft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Constructing Identity with Dream stones:  Megalithic Sites and Contemporary Nature Spirituality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Arche logical Sites as Space for the Ritual Practice of Contemporary Czech Pagans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Review of the Archaeology of Ritual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Introduction: Ritual and Religion in Archaeological Perspective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Coeflin.gov.uk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27C8F6-5783-F59A-8C99-F214243482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809" r="-1" b="15191"/>
          <a:stretch/>
        </p:blipFill>
        <p:spPr>
          <a:xfrm>
            <a:off x="9078029" y="881820"/>
            <a:ext cx="2958518" cy="2958517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78249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1" name="Color Fill">
            <a:extLst>
              <a:ext uri="{FF2B5EF4-FFF2-40B4-BE49-F238E27FC236}">
                <a16:creationId xmlns:a16="http://schemas.microsoft.com/office/drawing/2014/main" id="{F74280F7-820D-43DE-BE07-57E20B271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62" name="Group 50">
            <a:extLst>
              <a:ext uri="{FF2B5EF4-FFF2-40B4-BE49-F238E27FC236}">
                <a16:creationId xmlns:a16="http://schemas.microsoft.com/office/drawing/2014/main" id="{43D3F524-3DA9-4E34-A8AE-A379EB748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92168" y="-1"/>
            <a:ext cx="4782385" cy="4928295"/>
            <a:chOff x="6992168" y="-1"/>
            <a:chExt cx="4782385" cy="4928295"/>
          </a:xfrm>
        </p:grpSpPr>
        <p:sp>
          <p:nvSpPr>
            <p:cNvPr id="63" name="Oval 51">
              <a:extLst>
                <a:ext uri="{FF2B5EF4-FFF2-40B4-BE49-F238E27FC236}">
                  <a16:creationId xmlns:a16="http://schemas.microsoft.com/office/drawing/2014/main" id="{D0C41165-16A0-480D-9245-506F037DB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66507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4" name="Freeform: Shape 52">
              <a:extLst>
                <a:ext uri="{FF2B5EF4-FFF2-40B4-BE49-F238E27FC236}">
                  <a16:creationId xmlns:a16="http://schemas.microsoft.com/office/drawing/2014/main" id="{97C10C25-DA7C-4D85-855D-B65F31AE0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64751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53">
              <a:extLst>
                <a:ext uri="{FF2B5EF4-FFF2-40B4-BE49-F238E27FC236}">
                  <a16:creationId xmlns:a16="http://schemas.microsoft.com/office/drawing/2014/main" id="{730BA5A8-3EAB-405A-ABF2-D024B045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19737" y="-1"/>
              <a:ext cx="3443554" cy="1516699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Oval 54">
              <a:extLst>
                <a:ext uri="{FF2B5EF4-FFF2-40B4-BE49-F238E27FC236}">
                  <a16:creationId xmlns:a16="http://schemas.microsoft.com/office/drawing/2014/main" id="{72C27D89-A6A3-48F1-936E-4E0341BD7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92168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7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4E07B-6114-9891-9960-8A973756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475"/>
            <a:ext cx="7685037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POSSIBLE BOOKS AS SOURCES</a:t>
            </a:r>
          </a:p>
        </p:txBody>
      </p:sp>
      <p:pic>
        <p:nvPicPr>
          <p:cNvPr id="5" name="Picture 4" descr="A stack of books&#10;&#10;Description automatically generated with medium confidence">
            <a:extLst>
              <a:ext uri="{FF2B5EF4-FFF2-40B4-BE49-F238E27FC236}">
                <a16:creationId xmlns:a16="http://schemas.microsoft.com/office/drawing/2014/main" id="{DA01565A-34F4-3C98-09E0-97D9012899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24" r="1" b="27876"/>
          <a:stretch/>
        </p:blipFill>
        <p:spPr>
          <a:xfrm>
            <a:off x="7337620" y="1692522"/>
            <a:ext cx="4851332" cy="4851331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77304-BDA8-0FB5-7272-7B3DB0CFD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34" y="1309983"/>
            <a:ext cx="7685037" cy="5558491"/>
          </a:xfrm>
        </p:spPr>
        <p:txBody>
          <a:bodyPr>
            <a:normAutofit/>
          </a:bodyPr>
          <a:lstStyle/>
          <a:p>
            <a:r>
              <a:rPr lang="en-GB" sz="1800" dirty="0"/>
              <a:t>Burl, A (2000) The Stone Circles of Britain, Ireland and Brittany</a:t>
            </a:r>
          </a:p>
          <a:p>
            <a:r>
              <a:rPr lang="en-GB" sz="1800" dirty="0"/>
              <a:t>Barber, C (2000) Mysterious Wales</a:t>
            </a:r>
          </a:p>
          <a:p>
            <a:r>
              <a:rPr lang="en-GB" sz="1800" dirty="0"/>
              <a:t>Barber, C &amp; Williams, J (1989) The Ancient Stones of Wales</a:t>
            </a:r>
          </a:p>
          <a:p>
            <a:r>
              <a:rPr lang="en-GB" sz="1800" dirty="0"/>
              <a:t>Bender, B (1998) Materialising Culture 'Stonehenge Making Space’</a:t>
            </a:r>
          </a:p>
          <a:p>
            <a:r>
              <a:rPr lang="en-GB" sz="1800" dirty="0"/>
              <a:t>Dickason, K (2020) ‘Ringleaders of Redemption’ How Medieval Dance Became Sacred</a:t>
            </a:r>
          </a:p>
          <a:p>
            <a:r>
              <a:rPr lang="en-GB" sz="1800" dirty="0"/>
              <a:t>Gazin-Schwartz, A &amp; </a:t>
            </a:r>
            <a:r>
              <a:rPr lang="en-GB" sz="1800" dirty="0" err="1"/>
              <a:t>Holtorf</a:t>
            </a:r>
            <a:r>
              <a:rPr lang="en-GB" sz="1800" dirty="0"/>
              <a:t>, C (1999) Archaeology and Folklore</a:t>
            </a:r>
          </a:p>
          <a:p>
            <a:r>
              <a:rPr lang="en-GB" sz="1800" dirty="0"/>
              <a:t>Haughton, B (2009) ‘Haunted Spaces, Sacred Spaces’ A Field Guide to Stone Circles, Crop Circles, Ancient Tombs and Supernatural Landscapes</a:t>
            </a:r>
          </a:p>
          <a:p>
            <a:r>
              <a:rPr lang="en-GB" sz="1800" dirty="0"/>
              <a:t>Hutton, R (1999) The Triumph of the Moon : A History of Modern Pagan Witchcraft</a:t>
            </a:r>
          </a:p>
          <a:p>
            <a:r>
              <a:rPr lang="en-GB" sz="1800" dirty="0"/>
              <a:t>John, T (1994) Sacred Stones</a:t>
            </a:r>
          </a:p>
          <a:p>
            <a:r>
              <a:rPr lang="en-GB" sz="1800" dirty="0"/>
              <a:t>Lamond, F (1997) Religion without Beliefs : Essays in Pantheist Theology, Comparative Religion and Ethics</a:t>
            </a:r>
          </a:p>
          <a:p>
            <a:r>
              <a:rPr lang="en-GB" sz="1800" dirty="0"/>
              <a:t>Shanks, M (1992) Experiencing the Past</a:t>
            </a:r>
          </a:p>
          <a:p>
            <a:r>
              <a:rPr lang="en-GB" sz="1800" dirty="0"/>
              <a:t>Shanks, M &amp; Tilley, C (1987) Re-Constructing Archaeology </a:t>
            </a:r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758521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9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E131372-D9E8-4ABB-91DE-7E21E3FFB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C80246C7-15B2-4B1C-A50F-8CA5FFB64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CC9ACE2-9E30-4252-B1E6-43035ABB5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77333" y="0"/>
            <a:ext cx="2214668" cy="6192747"/>
            <a:chOff x="9977333" y="0"/>
            <a:chExt cx="2214668" cy="6192747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9A30DE4-D169-4137-B79D-72D226BE31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21818" y="3254126"/>
              <a:ext cx="272587" cy="27258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Graphic 9">
              <a:extLst>
                <a:ext uri="{FF2B5EF4-FFF2-40B4-BE49-F238E27FC236}">
                  <a16:creationId xmlns:a16="http://schemas.microsoft.com/office/drawing/2014/main" id="{A83B3C91-59FD-4841-A3B6-0AEC6FF7C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5635" y="2431541"/>
              <a:ext cx="1321642" cy="132164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94B24A1-6323-41C4-ABCB-71DD71A3D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041380" y="4795265"/>
              <a:ext cx="1150620" cy="1397482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9" name="Graphic 9">
              <a:extLst>
                <a:ext uri="{FF2B5EF4-FFF2-40B4-BE49-F238E27FC236}">
                  <a16:creationId xmlns:a16="http://schemas.microsoft.com/office/drawing/2014/main" id="{2358C2FC-3C49-4AE7-BF1E-3A34A9F9A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9977333" y="0"/>
              <a:ext cx="2214667" cy="221466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Graphic 9">
              <a:extLst>
                <a:ext uri="{FF2B5EF4-FFF2-40B4-BE49-F238E27FC236}">
                  <a16:creationId xmlns:a16="http://schemas.microsoft.com/office/drawing/2014/main" id="{A378C347-A7A9-4827-A4EC-EFAD14266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0093324" y="167079"/>
              <a:ext cx="1945697" cy="194569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EDF4B39-3457-4E9E-85D3-5041F4131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9982" y="3060222"/>
              <a:ext cx="612019" cy="1733435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</p:grpSp>
      <p:sp>
        <p:nvSpPr>
          <p:cNvPr id="33" name="Texture">
            <a:extLst>
              <a:ext uri="{FF2B5EF4-FFF2-40B4-BE49-F238E27FC236}">
                <a16:creationId xmlns:a16="http://schemas.microsoft.com/office/drawing/2014/main" id="{05FCB4FA-A461-4C52-802B-EBF497907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Picture 6" descr="A picture containing grass, sky, outdoor, nature&#10;&#10;Description automatically generated">
            <a:extLst>
              <a:ext uri="{FF2B5EF4-FFF2-40B4-BE49-F238E27FC236}">
                <a16:creationId xmlns:a16="http://schemas.microsoft.com/office/drawing/2014/main" id="{6BEBB0B3-1949-3D66-43E3-835736A3E54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1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27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3604" y="-167079"/>
            <a:ext cx="12456159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group of women dancing outside&#10;&#10;Description automatically generated with medium confidence">
            <a:extLst>
              <a:ext uri="{FF2B5EF4-FFF2-40B4-BE49-F238E27FC236}">
                <a16:creationId xmlns:a16="http://schemas.microsoft.com/office/drawing/2014/main" id="{F3E25D6A-BCF7-4170-11ED-00074885A5E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4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01" b="89934" l="5556" r="90000">
                        <a14:foregroundMark x1="4907" y1="31023" x2="13056" y2="16007"/>
                        <a14:foregroundMark x1="13056" y1="16007" x2="21204" y2="25578"/>
                        <a14:foregroundMark x1="21204" y1="25578" x2="26667" y2="21782"/>
                        <a14:foregroundMark x1="26667" y1="21782" x2="29537" y2="28548"/>
                        <a14:foregroundMark x1="29537" y1="28548" x2="35000" y2="29208"/>
                        <a14:foregroundMark x1="35000" y1="29208" x2="36944" y2="37129"/>
                        <a14:foregroundMark x1="36944" y1="37129" x2="41759" y2="33828"/>
                        <a14:foregroundMark x1="41759" y1="33828" x2="48796" y2="19472"/>
                        <a14:foregroundMark x1="48796" y1="19472" x2="52130" y2="26238"/>
                        <a14:foregroundMark x1="52130" y1="26238" x2="56389" y2="30693"/>
                        <a14:foregroundMark x1="56389" y1="30693" x2="58611" y2="38449"/>
                        <a14:foregroundMark x1="58611" y1="38449" x2="61296" y2="29868"/>
                        <a14:foregroundMark x1="61296" y1="29868" x2="60556" y2="20792"/>
                        <a14:foregroundMark x1="60556" y1="20792" x2="64352" y2="27228"/>
                        <a14:foregroundMark x1="64352" y1="27228" x2="69167" y2="25413"/>
                        <a14:foregroundMark x1="69167" y1="25413" x2="70926" y2="33168"/>
                        <a14:foregroundMark x1="70926" y1="33168" x2="76296" y2="37129"/>
                        <a14:foregroundMark x1="76296" y1="37129" x2="74722" y2="46370"/>
                        <a14:foregroundMark x1="74722" y1="46370" x2="75648" y2="64686"/>
                        <a14:foregroundMark x1="75648" y1="64686" x2="73333" y2="73927"/>
                        <a14:foregroundMark x1="73333" y1="73927" x2="63704" y2="79703"/>
                        <a14:foregroundMark x1="63704" y1="79703" x2="5463" y2="84818"/>
                        <a14:foregroundMark x1="5463" y1="84818" x2="5093" y2="72607"/>
                        <a14:foregroundMark x1="5093" y1="72607" x2="9074" y2="46370"/>
                        <a14:foregroundMark x1="9074" y1="46370" x2="5648" y2="39109"/>
                        <a14:foregroundMark x1="5648" y1="39109" x2="5556" y2="31683"/>
                        <a14:backgroundMark x1="58698" y1="23405" x2="59074" y2="16502"/>
                        <a14:backgroundMark x1="58426" y1="28383" x2="58693" y2="23482"/>
                        <a14:backgroundMark x1="59807" y1="16784" x2="63796" y2="18317"/>
                        <a14:backgroundMark x1="59074" y1="16502" x2="59805" y2="16783"/>
                        <a14:backgroundMark x1="63796" y1="18317" x2="64132" y2="21094"/>
                        <a14:backgroundMark x1="71906" y1="26259" x2="72222" y2="26238"/>
                        <a14:backgroundMark x1="72222" y1="26238" x2="73943" y2="31056"/>
                        <a14:backgroundMark x1="76970" y1="69732" x2="77037" y2="71947"/>
                        <a14:backgroundMark x1="76813" y1="64500" x2="76846" y2="65582"/>
                        <a14:backgroundMark x1="77037" y1="71947" x2="75833" y2="74752"/>
                        <a14:backgroundMark x1="7102" y1="29168" x2="12685" y2="24587"/>
                        <a14:backgroundMark x1="12685" y1="24587" x2="15902" y2="24283"/>
                        <a14:backgroundMark x1="30453" y1="23746" x2="30741" y2="23762"/>
                        <a14:backgroundMark x1="30741" y1="23762" x2="31370" y2="25106"/>
                        <a14:backgroundMark x1="44489" y1="30313" x2="46296" y2="29868"/>
                        <a14:backgroundMark x1="38228" y1="31855" x2="41405" y2="31073"/>
                        <a14:backgroundMark x1="46296" y1="29868" x2="48104" y2="24417"/>
                        <a14:backgroundMark x1="58695" y1="29491" x2="59722" y2="30198"/>
                        <a14:backgroundMark x1="57487" y1="28658" x2="58213" y2="29158"/>
                        <a14:backgroundMark x1="59722" y1="30198" x2="59273" y2="31505"/>
                      </a14:backgroundRemoval>
                    </a14:imgEffect>
                    <a14:imgEffect>
                      <a14:sharpenSoften amount="1000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365" y="-32617"/>
            <a:ext cx="10502395" cy="5772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EF91AB-73F5-DC25-EF5A-D8954B0D2015}"/>
              </a:ext>
            </a:extLst>
          </p:cNvPr>
          <p:cNvSpPr txBox="1"/>
          <p:nvPr/>
        </p:nvSpPr>
        <p:spPr>
          <a:xfrm>
            <a:off x="164524" y="5319809"/>
            <a:ext cx="80162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first attempt at overlaying images that I think represent a combination of the past, present and future</a:t>
            </a:r>
          </a:p>
          <a:p>
            <a:r>
              <a:rPr lang="en-GB" dirty="0"/>
              <a:t>Image 2. Lampeter Fat Chance Belly dance tribe set against image of Carreg y </a:t>
            </a:r>
            <a:r>
              <a:rPr lang="en-GB" dirty="0" err="1"/>
              <a:t>Bwci</a:t>
            </a:r>
            <a:endParaRPr lang="en-GB" dirty="0"/>
          </a:p>
          <a:p>
            <a:r>
              <a:rPr lang="en-GB" dirty="0"/>
              <a:t>(Personal photo, December 2022)</a:t>
            </a:r>
          </a:p>
        </p:txBody>
      </p:sp>
    </p:spTree>
    <p:extLst>
      <p:ext uri="{BB962C8B-B14F-4D97-AF65-F5344CB8AC3E}">
        <p14:creationId xmlns:p14="http://schemas.microsoft.com/office/powerpoint/2010/main" val="2019614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798E56-6BEA-55B0-8D6C-6C3F193C8888}"/>
              </a:ext>
            </a:extLst>
          </p:cNvPr>
          <p:cNvSpPr txBox="1"/>
          <p:nvPr/>
        </p:nvSpPr>
        <p:spPr>
          <a:xfrm>
            <a:off x="1113711" y="656271"/>
            <a:ext cx="91846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0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9A7994-9A32-12BF-BB30-0EC482F0BF83}"/>
              </a:ext>
            </a:extLst>
          </p:cNvPr>
          <p:cNvSpPr txBox="1"/>
          <p:nvPr/>
        </p:nvSpPr>
        <p:spPr>
          <a:xfrm>
            <a:off x="3288760" y="165708"/>
            <a:ext cx="434848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However, my thoughts changed!! </a:t>
            </a:r>
          </a:p>
          <a:p>
            <a:pPr algn="ctr"/>
            <a:endParaRPr lang="en-GB" sz="2000" dirty="0">
              <a:solidFill>
                <a:schemeClr val="bg1">
                  <a:lumMod val="95000"/>
                  <a:lumOff val="5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CAAFBCDB-6B7B-AB11-8ED9-7695A4DEAE88}"/>
              </a:ext>
            </a:extLst>
          </p:cNvPr>
          <p:cNvSpPr/>
          <p:nvPr/>
        </p:nvSpPr>
        <p:spPr>
          <a:xfrm rot="20074307">
            <a:off x="276308" y="920349"/>
            <a:ext cx="3302000" cy="2032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12430D-DEAA-46C6-CBF8-05563BE7B7C3}"/>
              </a:ext>
            </a:extLst>
          </p:cNvPr>
          <p:cNvSpPr txBox="1"/>
          <p:nvPr/>
        </p:nvSpPr>
        <p:spPr>
          <a:xfrm>
            <a:off x="798614" y="1162424"/>
            <a:ext cx="2021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Still, motionless, static, rigid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3115D6DB-EAE3-476E-1DE2-6A1FE07653B1}"/>
              </a:ext>
            </a:extLst>
          </p:cNvPr>
          <p:cNvSpPr/>
          <p:nvPr/>
        </p:nvSpPr>
        <p:spPr>
          <a:xfrm rot="20778820">
            <a:off x="-68668" y="3574322"/>
            <a:ext cx="4592320" cy="24161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ED6293-9B64-A0D7-F24B-C41A43809BDB}"/>
              </a:ext>
            </a:extLst>
          </p:cNvPr>
          <p:cNvSpPr txBox="1"/>
          <p:nvPr/>
        </p:nvSpPr>
        <p:spPr>
          <a:xfrm>
            <a:off x="650239" y="4089910"/>
            <a:ext cx="36716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Movement of time; nature; environment; people; thoughts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2BA0077-0948-039E-B89B-A9F76454FA97}"/>
              </a:ext>
            </a:extLst>
          </p:cNvPr>
          <p:cNvSpPr/>
          <p:nvPr/>
        </p:nvSpPr>
        <p:spPr>
          <a:xfrm rot="1394315">
            <a:off x="6987244" y="188786"/>
            <a:ext cx="3612621" cy="313269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contrast between the ancient inertness of Carreg Y </a:t>
            </a:r>
            <a:r>
              <a:rPr lang="en-GB" sz="20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Bwci</a:t>
            </a:r>
            <a:r>
              <a:rPr lang="en-GB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against the swirl of life – can this work as an academic project to [Re]Present &amp; [Re] construct the past?</a:t>
            </a:r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C5D2E53A-AB08-284F-A94F-F66BB7D41ADF}"/>
              </a:ext>
            </a:extLst>
          </p:cNvPr>
          <p:cNvSpPr/>
          <p:nvPr/>
        </p:nvSpPr>
        <p:spPr>
          <a:xfrm rot="791172">
            <a:off x="4754742" y="3294338"/>
            <a:ext cx="6693360" cy="362335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82E851-DDCB-9144-3FAF-0CC0F1CD1C0B}"/>
              </a:ext>
            </a:extLst>
          </p:cNvPr>
          <p:cNvSpPr txBox="1"/>
          <p:nvPr/>
        </p:nvSpPr>
        <p:spPr>
          <a:xfrm rot="638690">
            <a:off x="5953319" y="3819295"/>
            <a:ext cx="40359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cairns narrative describing her formation and uses over many thousands of periods of time; all that she has observed; soaked into her hardened exterior; holding the myths and moments as precious memories for the present day audience to admire</a:t>
            </a:r>
          </a:p>
        </p:txBody>
      </p:sp>
    </p:spTree>
    <p:extLst>
      <p:ext uri="{BB962C8B-B14F-4D97-AF65-F5344CB8AC3E}">
        <p14:creationId xmlns:p14="http://schemas.microsoft.com/office/powerpoint/2010/main" val="2038151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Full frame shot of wall with worn-out sky blue paint">
            <a:extLst>
              <a:ext uri="{FF2B5EF4-FFF2-40B4-BE49-F238E27FC236}">
                <a16:creationId xmlns:a16="http://schemas.microsoft.com/office/drawing/2014/main" id="{CBAF211A-E5E8-335E-B259-6C82FDEDA4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665" r="-1" b="13043"/>
          <a:stretch/>
        </p:blipFill>
        <p:spPr>
          <a:xfrm>
            <a:off x="3079" y="10"/>
            <a:ext cx="1218892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28BDE3-EC95-0213-C376-D3A57D25B8BA}"/>
              </a:ext>
            </a:extLst>
          </p:cNvPr>
          <p:cNvSpPr txBox="1"/>
          <p:nvPr/>
        </p:nvSpPr>
        <p:spPr>
          <a:xfrm>
            <a:off x="467360" y="254824"/>
            <a:ext cx="110845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Can research, using academic resources to examine the formation of Carreg Y </a:t>
            </a:r>
            <a:r>
              <a:rPr lang="en-GB" sz="24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Bwci</a:t>
            </a: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and the arguments as to the purpose of the structure, be appropriated to medieval and neo pagan ritual?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What can this tell us about the past?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How does this infiltrate into the here and now?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Can this be presented by a 21</a:t>
            </a:r>
            <a:r>
              <a:rPr lang="en-GB" sz="2400" b="1" baseline="30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st</a:t>
            </a: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century dance group, performing and freestyling their movement, as an amalgamation of the ‘old’ and the ‘new’ and be introduced to contemporary audiences by means of a media production?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</a:t>
            </a:r>
          </a:p>
        </p:txBody>
      </p:sp>
      <p:pic>
        <p:nvPicPr>
          <p:cNvPr id="7" name="Graphic 6" descr="Paragraph Squiggle with solid fill">
            <a:extLst>
              <a:ext uri="{FF2B5EF4-FFF2-40B4-BE49-F238E27FC236}">
                <a16:creationId xmlns:a16="http://schemas.microsoft.com/office/drawing/2014/main" id="{7C38383B-43A2-189D-BF45-BBB714C542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84320" y="3143626"/>
            <a:ext cx="3850640" cy="12121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5CC507-4B98-D662-F030-CFFE76137F36}"/>
              </a:ext>
            </a:extLst>
          </p:cNvPr>
          <p:cNvSpPr txBox="1"/>
          <p:nvPr/>
        </p:nvSpPr>
        <p:spPr>
          <a:xfrm>
            <a:off x="711200" y="4138807"/>
            <a:ext cx="109321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Is it possible to utilise academic research to envisage the past of Carreg Y </a:t>
            </a:r>
            <a:r>
              <a:rPr lang="en-GB" sz="24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Bwci</a:t>
            </a: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and all that she has seen, and demonstrate this through a handmade construction of the cairn, surrounded by the flowing of time, nature, humans, geographic and geological changes. An irreplaceable holder of history, time and memory?</a:t>
            </a:r>
          </a:p>
        </p:txBody>
      </p:sp>
    </p:spTree>
    <p:extLst>
      <p:ext uri="{BB962C8B-B14F-4D97-AF65-F5344CB8AC3E}">
        <p14:creationId xmlns:p14="http://schemas.microsoft.com/office/powerpoint/2010/main" val="2056076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Graphic 9">
            <a:extLst>
              <a:ext uri="{FF2B5EF4-FFF2-40B4-BE49-F238E27FC236}">
                <a16:creationId xmlns:a16="http://schemas.microsoft.com/office/drawing/2014/main" id="{9A450B93-9615-4854-BEA5-4A85DF5CD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6719" y="0"/>
            <a:ext cx="6905281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7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4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4B297-A227-91AC-7769-9DD5FAF9D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endParaRPr lang="en-GB" sz="11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E6C50AE-334E-D425-0ED8-75560FF6E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519" y="899674"/>
            <a:ext cx="4640729" cy="3887585"/>
          </a:xfrm>
        </p:spPr>
        <p:txBody>
          <a:bodyPr>
            <a:normAutofit/>
          </a:bodyPr>
          <a:lstStyle/>
          <a:p>
            <a:r>
              <a:rPr lang="en-US" dirty="0"/>
              <a:t>I have never attempted to make a video in previous assignments but felt compelled to try in this module</a:t>
            </a:r>
          </a:p>
          <a:p>
            <a:r>
              <a:rPr lang="en-US" dirty="0"/>
              <a:t>This is my first attempt at video formatting and attaching to my presentation</a:t>
            </a:r>
          </a:p>
          <a:p>
            <a:endParaRPr lang="en-US" dirty="0"/>
          </a:p>
        </p:txBody>
      </p:sp>
      <p:pic>
        <p:nvPicPr>
          <p:cNvPr id="4" name="Untitled video - Made with Clipchamp (2)">
            <a:hlinkClick r:id="" action="ppaction://media"/>
            <a:extLst>
              <a:ext uri="{FF2B5EF4-FFF2-40B4-BE49-F238E27FC236}">
                <a16:creationId xmlns:a16="http://schemas.microsoft.com/office/drawing/2014/main" id="{F818DEBD-BB28-3CEC-2B6F-BF7D2401D8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79779" y="1197430"/>
            <a:ext cx="4792717" cy="459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7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ropicVTI">
  <a:themeElements>
    <a:clrScheme name="AnalogousFromLightSeedLeftStep">
      <a:dk1>
        <a:srgbClr val="000000"/>
      </a:dk1>
      <a:lt1>
        <a:srgbClr val="FFFFFF"/>
      </a:lt1>
      <a:dk2>
        <a:srgbClr val="213A3B"/>
      </a:dk2>
      <a:lt2>
        <a:srgbClr val="E8E5E2"/>
      </a:lt2>
      <a:accent1>
        <a:srgbClr val="81A6C4"/>
      </a:accent1>
      <a:accent2>
        <a:srgbClr val="6EADAF"/>
      </a:accent2>
      <a:accent3>
        <a:srgbClr val="7BAC99"/>
      </a:accent3>
      <a:accent4>
        <a:srgbClr val="6EAF7B"/>
      </a:accent4>
      <a:accent5>
        <a:srgbClr val="86AC7B"/>
      </a:accent5>
      <a:accent6>
        <a:srgbClr val="93AA6B"/>
      </a:accent6>
      <a:hlink>
        <a:srgbClr val="9F795B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725</TotalTime>
  <Words>799</Words>
  <Application>Microsoft Office PowerPoint</Application>
  <PresentationFormat>Widescreen</PresentationFormat>
  <Paragraphs>109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Adobe Fan Heiti Std B</vt:lpstr>
      <vt:lpstr>Arial</vt:lpstr>
      <vt:lpstr>Gill Sans Nova</vt:lpstr>
      <vt:lpstr>TropicVTI</vt:lpstr>
      <vt:lpstr>CARREG Y BWCI :  THE GOBLIN STONE OF CARMARTHENSHIRE Soundless stone preserving the voices of the past </vt:lpstr>
      <vt:lpstr>PowerPoint Presentation</vt:lpstr>
      <vt:lpstr>         </vt:lpstr>
      <vt:lpstr>POSSIBLE BOOKS AS SOURCES</vt:lpstr>
      <vt:lpstr>PowerPoint Presentation</vt:lpstr>
      <vt:lpstr>PowerPoint Presentation</vt:lpstr>
      <vt:lpstr>PowerPoint Presentation</vt:lpstr>
      <vt:lpstr>                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SILENT STONE ;  MOVEMENT IN TIME</dc:title>
  <dc:creator>Natasha Davies (28001865)</dc:creator>
  <cp:lastModifiedBy>Natasha Davies (28001865)</cp:lastModifiedBy>
  <cp:revision>6</cp:revision>
  <dcterms:created xsi:type="dcterms:W3CDTF">2022-12-02T14:46:39Z</dcterms:created>
  <dcterms:modified xsi:type="dcterms:W3CDTF">2022-12-08T17:58:09Z</dcterms:modified>
</cp:coreProperties>
</file>