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72" r:id="rId12"/>
    <p:sldId id="273" r:id="rId13"/>
    <p:sldId id="265" r:id="rId14"/>
    <p:sldId id="274" r:id="rId15"/>
    <p:sldId id="266" r:id="rId16"/>
    <p:sldId id="275" r:id="rId17"/>
    <p:sldId id="276" r:id="rId18"/>
    <p:sldId id="277" r:id="rId19"/>
    <p:sldId id="278" r:id="rId20"/>
    <p:sldId id="267" r:id="rId21"/>
    <p:sldId id="279" r:id="rId22"/>
    <p:sldId id="280" r:id="rId23"/>
    <p:sldId id="269" r:id="rId24"/>
    <p:sldId id="281" r:id="rId25"/>
    <p:sldId id="282" r:id="rId26"/>
    <p:sldId id="283" r:id="rId27"/>
    <p:sldId id="284" r:id="rId28"/>
    <p:sldId id="28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40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769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119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724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03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290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767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44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021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433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992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6905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4402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6760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4241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934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907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C7958-A9BB-43FA-BC35-FC21A9EBB109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274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</a:t>
            </a:r>
            <a:r>
              <a:rPr lang="en-US" dirty="0"/>
              <a:t>3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>综合 </a:t>
            </a:r>
            <a:r>
              <a:rPr lang="en-US" altLang="zh-CN" dirty="0" smtClean="0"/>
              <a:t>Comprehensive</a:t>
            </a:r>
            <a:br>
              <a:rPr lang="en-US" altLang="zh-CN" dirty="0" smtClean="0"/>
            </a:br>
            <a:r>
              <a:rPr lang="zh-CN" altLang="en-US" dirty="0"/>
              <a:t>复习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4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March WEEK 4-1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3349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第</a:t>
            </a:r>
            <a:r>
              <a:rPr lang="en-US" altLang="zh-CN" dirty="0" smtClean="0"/>
              <a:t>23</a:t>
            </a:r>
            <a:r>
              <a:rPr lang="zh-CN" altLang="en-US" dirty="0" smtClean="0"/>
              <a:t>课 今年冬天变冷了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/>
              <a:t>生词</a:t>
            </a:r>
            <a:endParaRPr lang="en-US" altLang="zh-CN" sz="2800" b="1" dirty="0" smtClean="0"/>
          </a:p>
          <a:p>
            <a:pPr marL="0" indent="0">
              <a:buNone/>
            </a:pP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b="1" dirty="0" smtClean="0"/>
              <a:t>造</a:t>
            </a:r>
            <a:r>
              <a:rPr lang="zh-CN" altLang="en-US" sz="2400" b="1" dirty="0"/>
              <a:t>句</a:t>
            </a:r>
            <a:endParaRPr lang="en-US" altLang="zh-CN" sz="2400" b="1" dirty="0"/>
          </a:p>
          <a:p>
            <a:r>
              <a:rPr lang="zh-CN" altLang="en-US" sz="2400" dirty="0" smtClean="0"/>
              <a:t>今年 冬天 特别 北方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南方 下雪 场 气温 低</a:t>
            </a:r>
            <a:r>
              <a:rPr lang="en-US" altLang="zh-CN" sz="2400" dirty="0"/>
              <a:t> </a:t>
            </a:r>
            <a:r>
              <a:rPr lang="zh-CN" altLang="en-US" sz="2400" dirty="0" smtClean="0"/>
              <a:t>零下 度 左右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差不多 寒冷 突然 变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今年冬天北方（南方）突然下了一场雪，最低气温（差不多）零下十五度左右，变得特别寒冷。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74662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23</a:t>
            </a:r>
            <a:r>
              <a:rPr lang="zh-CN" altLang="en-US" dirty="0"/>
              <a:t>课 今年冬天变冷了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90"/>
            <a:ext cx="3099536" cy="3696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 smtClean="0"/>
              <a:t>语法</a:t>
            </a:r>
            <a:endParaRPr lang="en-US" altLang="zh-CN" sz="28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数量</a:t>
            </a:r>
            <a:r>
              <a:rPr lang="en-US" altLang="zh-CN" sz="2400" dirty="0" smtClean="0"/>
              <a:t>+</a:t>
            </a:r>
            <a:r>
              <a:rPr lang="zh-CN" altLang="en-US" sz="2400" b="1" dirty="0" smtClean="0">
                <a:solidFill>
                  <a:schemeClr val="accent2">
                    <a:lumMod val="50000"/>
                  </a:schemeClr>
                </a:solidFill>
              </a:rPr>
              <a:t>左右</a:t>
            </a:r>
            <a:endParaRPr lang="en-US" altLang="zh-CN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zh-CN" altLang="en-US" sz="2400" dirty="0"/>
              <a:t>零下十五</a:t>
            </a:r>
            <a:r>
              <a:rPr lang="zh-CN" altLang="en-US" sz="2400" dirty="0" smtClean="0"/>
              <a:t>度</a:t>
            </a:r>
            <a:r>
              <a:rPr lang="zh-CN" altLang="en-US" sz="2400" b="1" dirty="0" smtClean="0">
                <a:solidFill>
                  <a:schemeClr val="accent2">
                    <a:lumMod val="50000"/>
                  </a:schemeClr>
                </a:solidFill>
              </a:rPr>
              <a:t>左右</a:t>
            </a:r>
            <a:endParaRPr lang="en-US" altLang="zh-CN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zh-CN" altLang="en-US" sz="2400" dirty="0"/>
              <a:t>十</a:t>
            </a:r>
            <a:r>
              <a:rPr lang="zh-CN" altLang="en-US" sz="2400" dirty="0" smtClean="0"/>
              <a:t>点</a:t>
            </a:r>
            <a:r>
              <a:rPr lang="zh-CN" altLang="en-US" sz="2400" b="1" dirty="0" smtClean="0">
                <a:solidFill>
                  <a:schemeClr val="accent2">
                    <a:lumMod val="50000"/>
                  </a:schemeClr>
                </a:solidFill>
              </a:rPr>
              <a:t>左右</a:t>
            </a:r>
            <a:endParaRPr lang="en-US" altLang="zh-CN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zh-CN" altLang="en-US" sz="2400" dirty="0"/>
              <a:t>三百块</a:t>
            </a:r>
            <a:r>
              <a:rPr lang="zh-CN" altLang="en-US" sz="2400" dirty="0" smtClean="0"/>
              <a:t>钱</a:t>
            </a:r>
            <a:r>
              <a:rPr lang="zh-CN" altLang="en-US" sz="2400" b="1" dirty="0" smtClean="0">
                <a:solidFill>
                  <a:schemeClr val="accent2">
                    <a:lumMod val="50000"/>
                  </a:schemeClr>
                </a:solidFill>
              </a:rPr>
              <a:t>左右</a:t>
            </a:r>
            <a:endParaRPr lang="en-GB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262046" y="2160590"/>
            <a:ext cx="3636249" cy="369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endParaRPr lang="en-US" sz="2400" dirty="0" smtClean="0"/>
          </a:p>
          <a:p>
            <a:pPr marL="0" indent="0">
              <a:buFont typeface="Wingdings 3" charset="2"/>
              <a:buNone/>
            </a:pPr>
            <a:endParaRPr lang="en-US" sz="2400" dirty="0" smtClean="0"/>
          </a:p>
          <a:p>
            <a:pPr marL="0" indent="0">
              <a:buFont typeface="Wingdings 3" charset="2"/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差不多 </a:t>
            </a:r>
            <a:r>
              <a:rPr lang="en-US" altLang="zh-CN" sz="2400" dirty="0" smtClean="0"/>
              <a:t>adv.</a:t>
            </a:r>
          </a:p>
          <a:p>
            <a:pPr marL="0" indent="0">
              <a:buFont typeface="Wingdings 3" charset="2"/>
              <a:buNone/>
            </a:pPr>
            <a:r>
              <a:rPr lang="zh-CN" altLang="en-US" sz="2400" dirty="0" smtClean="0"/>
              <a:t>这两条裤子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差不多</a:t>
            </a:r>
            <a:r>
              <a:rPr lang="zh-CN" altLang="en-US" sz="2400" dirty="0" smtClean="0"/>
              <a:t>长</a:t>
            </a:r>
            <a:endParaRPr lang="en-US" altLang="zh-CN" sz="2400" dirty="0" smtClean="0"/>
          </a:p>
          <a:p>
            <a:pPr marL="0" indent="0">
              <a:buFont typeface="Wingdings 3" charset="2"/>
              <a:buNone/>
            </a:pPr>
            <a:r>
              <a:rPr lang="zh-CN" altLang="en-US" sz="2400" dirty="0" smtClean="0">
                <a:solidFill>
                  <a:schemeClr val="tx1"/>
                </a:solidFill>
              </a:rPr>
              <a:t>我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差不多</a:t>
            </a:r>
            <a:r>
              <a:rPr lang="zh-CN" altLang="en-US" sz="2400" dirty="0" smtClean="0">
                <a:solidFill>
                  <a:schemeClr val="tx1"/>
                </a:solidFill>
              </a:rPr>
              <a:t>等了两个小时</a:t>
            </a:r>
            <a:endParaRPr lang="en-US" altLang="zh-CN" sz="2400" dirty="0" smtClean="0">
              <a:solidFill>
                <a:schemeClr val="tx1"/>
              </a:solidFill>
            </a:endParaRPr>
          </a:p>
          <a:p>
            <a:pPr marL="0" indent="0">
              <a:buFont typeface="Wingdings 3" charset="2"/>
              <a:buNone/>
            </a:pPr>
            <a:r>
              <a:rPr lang="zh-CN" altLang="en-US" sz="2400" dirty="0">
                <a:solidFill>
                  <a:schemeClr val="tx1"/>
                </a:solidFill>
              </a:rPr>
              <a:t>这两件衣</a:t>
            </a:r>
            <a:r>
              <a:rPr lang="zh-CN" altLang="en-US" sz="2400" dirty="0" smtClean="0">
                <a:solidFill>
                  <a:schemeClr val="tx1"/>
                </a:solidFill>
              </a:rPr>
              <a:t>服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差不多</a:t>
            </a:r>
            <a:r>
              <a:rPr lang="zh-CN" altLang="en-US" sz="2400" dirty="0" smtClean="0">
                <a:solidFill>
                  <a:schemeClr val="tx1"/>
                </a:solidFill>
              </a:rPr>
              <a:t>一样。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3691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23</a:t>
            </a:r>
            <a:r>
              <a:rPr lang="zh-CN" altLang="en-US" dirty="0"/>
              <a:t>课 今年冬天变冷了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13419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800" b="1" dirty="0"/>
              <a:t>语法</a:t>
            </a:r>
            <a:endParaRPr lang="en-US" altLang="zh-CN" sz="2800" b="1" dirty="0"/>
          </a:p>
          <a:p>
            <a:pPr marL="0" indent="0">
              <a:buNone/>
            </a:pPr>
            <a:endParaRPr lang="en-US" altLang="zh-CN" sz="2800" b="1" dirty="0" smtClean="0"/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了</a:t>
            </a:r>
            <a:r>
              <a:rPr lang="zh-CN" altLang="en-US" sz="2400" b="1" dirty="0" smtClean="0"/>
              <a:t> </a:t>
            </a:r>
            <a:r>
              <a:rPr lang="en-US" altLang="zh-CN" sz="2400" dirty="0" smtClean="0"/>
              <a:t>– modal particle, used at the end of a sentence to indicate change of a stage</a:t>
            </a:r>
          </a:p>
          <a:p>
            <a:pPr marL="0" indent="0">
              <a:buNone/>
            </a:pPr>
            <a:endParaRPr lang="en-US" altLang="zh-CN" sz="2400" b="1" dirty="0"/>
          </a:p>
          <a:p>
            <a:pPr marL="0" indent="0">
              <a:buNone/>
            </a:pPr>
            <a:r>
              <a:rPr lang="zh-CN" altLang="en-US" sz="2400" dirty="0" smtClean="0"/>
              <a:t>已经十点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了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2400" dirty="0" smtClean="0"/>
              <a:t>下雨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了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2400" dirty="0"/>
              <a:t>今年冬</a:t>
            </a:r>
            <a:r>
              <a:rPr lang="zh-CN" altLang="en-US" sz="2400" dirty="0" smtClean="0"/>
              <a:t>天突然变冷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了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2400" dirty="0"/>
              <a:t>他现在好点儿</a:t>
            </a:r>
            <a:r>
              <a:rPr lang="zh-CN" altLang="en-US" sz="2400" b="1" dirty="0">
                <a:solidFill>
                  <a:srgbClr val="0070C0"/>
                </a:solidFill>
              </a:rPr>
              <a:t>了</a:t>
            </a:r>
            <a:endParaRPr lang="en-US" sz="24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75860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23</a:t>
            </a:r>
            <a:r>
              <a:rPr lang="zh-CN" altLang="en-US" dirty="0"/>
              <a:t>课 今年冬天变冷了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 smtClean="0"/>
              <a:t>语法</a:t>
            </a:r>
            <a:endParaRPr lang="en-US" altLang="zh-CN" sz="28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rgbClr val="C00000"/>
                </a:solidFill>
              </a:rPr>
              <a:t>才</a:t>
            </a:r>
            <a:r>
              <a:rPr lang="zh-CN" altLang="en-US" sz="2400" dirty="0" smtClean="0"/>
              <a:t> </a:t>
            </a:r>
            <a:r>
              <a:rPr lang="en-US" altLang="zh-CN" sz="2400" dirty="0" smtClean="0"/>
              <a:t>– to emphasize</a:t>
            </a:r>
          </a:p>
          <a:p>
            <a:pPr marL="0" indent="0">
              <a:buNone/>
            </a:pPr>
            <a:r>
              <a:rPr lang="zh-CN" altLang="en-US" sz="2400" dirty="0"/>
              <a:t>这本</a:t>
            </a:r>
            <a:r>
              <a:rPr lang="zh-CN" altLang="en-US" sz="2400" dirty="0" smtClean="0"/>
              <a:t>书</a:t>
            </a:r>
            <a:r>
              <a:rPr lang="zh-CN" altLang="en-US" sz="2400" b="1" dirty="0" smtClean="0">
                <a:solidFill>
                  <a:srgbClr val="C00000"/>
                </a:solidFill>
              </a:rPr>
              <a:t>才</a:t>
            </a:r>
            <a:r>
              <a:rPr lang="zh-CN" altLang="en-US" sz="2400" dirty="0" smtClean="0"/>
              <a:t>有意思呢。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我的汉语一</a:t>
            </a:r>
            <a:r>
              <a:rPr lang="zh-CN" altLang="en-US" sz="2400" dirty="0" smtClean="0"/>
              <a:t>般，他的汉语</a:t>
            </a:r>
            <a:r>
              <a:rPr lang="zh-CN" altLang="en-US" sz="2400" b="1" dirty="0" smtClean="0">
                <a:solidFill>
                  <a:srgbClr val="C00000"/>
                </a:solidFill>
              </a:rPr>
              <a:t>才</a:t>
            </a:r>
            <a:r>
              <a:rPr lang="zh-CN" altLang="en-US" sz="2400" dirty="0" smtClean="0"/>
              <a:t>好呢。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那是我同</a:t>
            </a:r>
            <a:r>
              <a:rPr lang="zh-CN" altLang="en-US" sz="2400" dirty="0" smtClean="0"/>
              <a:t>学，这</a:t>
            </a:r>
            <a:r>
              <a:rPr lang="zh-CN" altLang="en-US" sz="2400" b="1" dirty="0" smtClean="0">
                <a:solidFill>
                  <a:srgbClr val="C00000"/>
                </a:solidFill>
              </a:rPr>
              <a:t>才</a:t>
            </a:r>
            <a:r>
              <a:rPr lang="zh-CN" altLang="en-US" sz="2400" dirty="0" smtClean="0"/>
              <a:t>是我们老师呢。</a:t>
            </a:r>
            <a:endParaRPr lang="en-US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1725249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第</a:t>
            </a:r>
            <a:r>
              <a:rPr lang="en-US" altLang="zh-CN" dirty="0" smtClean="0"/>
              <a:t>24</a:t>
            </a:r>
            <a:r>
              <a:rPr lang="zh-CN" altLang="en-US" dirty="0" smtClean="0"/>
              <a:t>课 妈妈给我寄来了礼物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800" b="1" dirty="0" smtClean="0"/>
              <a:t>生词</a:t>
            </a:r>
            <a:endParaRPr lang="en-US" altLang="zh-CN" sz="2800" b="1" dirty="0" smtClean="0"/>
          </a:p>
          <a:p>
            <a:pPr marL="0" indent="0">
              <a:buNone/>
            </a:pPr>
            <a:endParaRPr lang="en-US" dirty="0"/>
          </a:p>
          <a:p>
            <a:r>
              <a:rPr lang="zh-CN" altLang="en-US" sz="2400" dirty="0"/>
              <a:t>邮</a:t>
            </a:r>
            <a:r>
              <a:rPr lang="zh-CN" altLang="en-US" sz="2400" dirty="0" smtClean="0"/>
              <a:t>局 寄 深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浅 </a:t>
            </a:r>
            <a:r>
              <a:rPr lang="zh-CN" altLang="en-US" sz="2400" dirty="0"/>
              <a:t>灰</a:t>
            </a:r>
            <a:r>
              <a:rPr lang="zh-CN" altLang="en-US" sz="2400" dirty="0" smtClean="0"/>
              <a:t>色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绿色 后边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上边 书店 护照 忘不了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dirty="0" smtClean="0"/>
              <a:t>去邮局寄信。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邮</a:t>
            </a:r>
            <a:r>
              <a:rPr lang="zh-CN" altLang="en-US" sz="2400" dirty="0" smtClean="0"/>
              <a:t>局那个楼是浅绿色的，在深灰色大楼的后边。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altLang="zh-CN" sz="2400" dirty="0" smtClean="0"/>
              <a:t>A</a:t>
            </a:r>
            <a:r>
              <a:rPr lang="zh-CN" altLang="en-US" sz="2400" dirty="0" smtClean="0"/>
              <a:t>：别</a:t>
            </a:r>
            <a:r>
              <a:rPr lang="zh-CN" altLang="en-US" sz="2400" dirty="0"/>
              <a:t>忘</a:t>
            </a:r>
            <a:r>
              <a:rPr lang="zh-CN" altLang="en-US" sz="2400" dirty="0" smtClean="0"/>
              <a:t>了带护照。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altLang="zh-CN" sz="2400" dirty="0" smtClean="0"/>
              <a:t>B</a:t>
            </a:r>
            <a:r>
              <a:rPr lang="zh-CN" altLang="en-US" sz="2400" dirty="0" smtClean="0"/>
              <a:t>：忘</a:t>
            </a:r>
            <a:r>
              <a:rPr lang="zh-CN" altLang="en-US" sz="2400" dirty="0"/>
              <a:t>不</a:t>
            </a:r>
            <a:r>
              <a:rPr lang="zh-CN" altLang="en-US" sz="2400" dirty="0" smtClean="0"/>
              <a:t>了。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07090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24</a:t>
            </a:r>
            <a:r>
              <a:rPr lang="zh-CN" altLang="en-US" dirty="0"/>
              <a:t>课 妈妈给我寄来了礼物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4384996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 smtClean="0"/>
              <a:t>语法</a:t>
            </a:r>
            <a:endParaRPr lang="en-US" altLang="zh-CN" sz="28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rgbClr val="C00000"/>
                </a:solidFill>
              </a:rPr>
              <a:t>是</a:t>
            </a:r>
            <a:r>
              <a:rPr lang="zh-CN" altLang="en-US" sz="2400" dirty="0" smtClean="0"/>
              <a:t> </a:t>
            </a:r>
            <a:r>
              <a:rPr lang="en-US" altLang="zh-CN" sz="2400" dirty="0" smtClean="0"/>
              <a:t>– used to mean existence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大楼后边</a:t>
            </a:r>
            <a:r>
              <a:rPr lang="zh-CN" altLang="en-US" sz="2400" b="1" dirty="0" smtClean="0">
                <a:solidFill>
                  <a:srgbClr val="C00000"/>
                </a:solidFill>
              </a:rPr>
              <a:t>是</a:t>
            </a:r>
            <a:r>
              <a:rPr lang="zh-CN" altLang="en-US" sz="2400" dirty="0" smtClean="0"/>
              <a:t>书店和超市。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琳娜左</a:t>
            </a:r>
            <a:r>
              <a:rPr lang="zh-CN" altLang="en-US" sz="2400" dirty="0" smtClean="0"/>
              <a:t>边</a:t>
            </a:r>
            <a:r>
              <a:rPr lang="zh-CN" altLang="en-US" sz="2400" b="1" dirty="0" smtClean="0">
                <a:solidFill>
                  <a:srgbClr val="C00000"/>
                </a:solidFill>
              </a:rPr>
              <a:t>是</a:t>
            </a:r>
            <a:r>
              <a:rPr lang="zh-CN" altLang="en-US" sz="2400" dirty="0" smtClean="0"/>
              <a:t>山田。</a:t>
            </a:r>
            <a:endParaRPr lang="en-GB" sz="24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062330" y="2160588"/>
            <a:ext cx="4823792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endParaRPr lang="en-US" sz="2400" dirty="0" smtClean="0"/>
          </a:p>
          <a:p>
            <a:pPr marL="0" indent="0">
              <a:buFont typeface="Wingdings 3" charset="2"/>
              <a:buNone/>
            </a:pPr>
            <a:endParaRPr lang="en-US" sz="2400" dirty="0" smtClean="0"/>
          </a:p>
          <a:p>
            <a:pPr marL="0" indent="0">
              <a:buFont typeface="Wingdings 3" charset="2"/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在</a:t>
            </a:r>
            <a:r>
              <a:rPr lang="en-US" altLang="zh-CN" sz="2400" b="1" dirty="0" smtClean="0">
                <a:solidFill>
                  <a:srgbClr val="0070C0"/>
                </a:solidFill>
              </a:rPr>
              <a:t>……</a:t>
            </a:r>
            <a:r>
              <a:rPr lang="zh-CN" altLang="en-US" sz="2400" b="1" dirty="0">
                <a:solidFill>
                  <a:srgbClr val="0070C0"/>
                </a:solidFill>
              </a:rPr>
              <a:t>边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 </a:t>
            </a:r>
            <a:r>
              <a:rPr lang="en-US" altLang="zh-CN" sz="2400" dirty="0" smtClean="0"/>
              <a:t>– used to mean position</a:t>
            </a:r>
          </a:p>
          <a:p>
            <a:pPr marL="0" indent="0">
              <a:buFont typeface="Wingdings 3" charset="2"/>
              <a:buNone/>
            </a:pPr>
            <a:endParaRPr lang="en-US" sz="2400" dirty="0"/>
          </a:p>
          <a:p>
            <a:pPr marL="0" indent="0">
              <a:buFont typeface="Wingdings 3" charset="2"/>
              <a:buNone/>
            </a:pPr>
            <a:r>
              <a:rPr lang="zh-CN" altLang="en-US" sz="2400" dirty="0" smtClean="0"/>
              <a:t>书店和超市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在</a:t>
            </a:r>
            <a:r>
              <a:rPr lang="zh-CN" altLang="en-US" sz="2400" dirty="0" smtClean="0"/>
              <a:t>大楼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后边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pPr marL="0" indent="0">
              <a:buFont typeface="Wingdings 3" charset="2"/>
              <a:buNone/>
            </a:pPr>
            <a:r>
              <a:rPr lang="zh-CN" altLang="en-US" sz="2400" dirty="0"/>
              <a:t>山</a:t>
            </a:r>
            <a:r>
              <a:rPr lang="zh-CN" altLang="en-US" sz="2400" dirty="0" smtClean="0"/>
              <a:t>田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在</a:t>
            </a:r>
            <a:r>
              <a:rPr lang="zh-CN" altLang="en-US" sz="2400" dirty="0" smtClean="0"/>
              <a:t>琳娜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左边</a:t>
            </a:r>
            <a:r>
              <a:rPr lang="zh-CN" altLang="en-US" sz="2400" dirty="0" smtClean="0"/>
              <a:t>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8024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24</a:t>
            </a:r>
            <a:r>
              <a:rPr lang="zh-CN" altLang="en-US" dirty="0"/>
              <a:t>课 妈妈给我寄来了礼物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 smtClean="0"/>
              <a:t>语法</a:t>
            </a:r>
            <a:endParaRPr lang="en-US" altLang="zh-CN" sz="28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V</a:t>
            </a:r>
            <a:r>
              <a:rPr lang="en-US" altLang="zh-CN" sz="2400" dirty="0" smtClean="0"/>
              <a:t>+</a:t>
            </a:r>
            <a:r>
              <a:rPr lang="zh-CN" altLang="en-US" sz="2400" b="1" dirty="0" smtClean="0">
                <a:solidFill>
                  <a:srgbClr val="C00000"/>
                </a:solidFill>
              </a:rPr>
              <a:t>来</a:t>
            </a:r>
            <a:r>
              <a:rPr lang="en-US" altLang="zh-CN" sz="2400" b="1" dirty="0" smtClean="0">
                <a:solidFill>
                  <a:srgbClr val="C00000"/>
                </a:solidFill>
              </a:rPr>
              <a:t>/</a:t>
            </a:r>
            <a:r>
              <a:rPr lang="zh-CN" altLang="en-US" sz="2400" b="1" dirty="0" smtClean="0">
                <a:solidFill>
                  <a:srgbClr val="C00000"/>
                </a:solidFill>
              </a:rPr>
              <a:t>去</a:t>
            </a:r>
            <a:endParaRPr lang="en-US" altLang="zh-CN" sz="24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810727"/>
              </p:ext>
            </p:extLst>
          </p:nvPr>
        </p:nvGraphicFramePr>
        <p:xfrm>
          <a:off x="2933148" y="2140138"/>
          <a:ext cx="8128000" cy="184912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625600"/>
                <a:gridCol w="1625600"/>
                <a:gridCol w="1625600"/>
                <a:gridCol w="1625600"/>
                <a:gridCol w="1625600"/>
              </a:tblGrid>
              <a:tr h="0">
                <a:tc rowSpan="2"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S</a:t>
                      </a:r>
                      <a:endParaRPr lang="en-GB" b="1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P</a:t>
                      </a:r>
                      <a:endParaRPr lang="en-GB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V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O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 smtClean="0">
                          <a:solidFill>
                            <a:srgbClr val="C00000"/>
                          </a:solidFill>
                        </a:rPr>
                        <a:t>来</a:t>
                      </a:r>
                      <a:r>
                        <a:rPr lang="en-US" altLang="zh-CN" b="1" dirty="0" smtClean="0">
                          <a:solidFill>
                            <a:srgbClr val="C00000"/>
                          </a:solidFill>
                        </a:rPr>
                        <a:t>/</a:t>
                      </a:r>
                      <a:r>
                        <a:rPr lang="zh-CN" altLang="en-US" b="1" dirty="0" smtClean="0">
                          <a:solidFill>
                            <a:srgbClr val="C00000"/>
                          </a:solidFill>
                        </a:rPr>
                        <a:t>去</a:t>
                      </a:r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他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回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宿舍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 smtClean="0">
                          <a:solidFill>
                            <a:srgbClr val="C00000"/>
                          </a:solidFill>
                        </a:rPr>
                        <a:t>去</a:t>
                      </a:r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了。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他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下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楼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 smtClean="0">
                          <a:solidFill>
                            <a:srgbClr val="C00000"/>
                          </a:solidFill>
                        </a:rPr>
                        <a:t>来</a:t>
                      </a:r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了。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你们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进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教室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 smtClean="0">
                          <a:solidFill>
                            <a:srgbClr val="C00000"/>
                          </a:solidFill>
                        </a:rPr>
                        <a:t>去</a:t>
                      </a:r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吧。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7580852"/>
              </p:ext>
            </p:extLst>
          </p:nvPr>
        </p:nvGraphicFramePr>
        <p:xfrm>
          <a:off x="1146002" y="4583533"/>
          <a:ext cx="8128000" cy="14782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032000"/>
                <a:gridCol w="2032000"/>
                <a:gridCol w="2032000"/>
                <a:gridCol w="2032000"/>
              </a:tblGrid>
              <a:tr h="0">
                <a:tc rowSpan="2"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S</a:t>
                      </a:r>
                      <a:endParaRPr lang="en-GB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P</a:t>
                      </a:r>
                      <a:endParaRPr lang="en-GB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V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 smtClean="0"/>
                        <a:t>来</a:t>
                      </a:r>
                      <a:r>
                        <a:rPr lang="en-US" altLang="zh-CN" b="1" dirty="0" smtClean="0"/>
                        <a:t>/</a:t>
                      </a:r>
                      <a:r>
                        <a:rPr lang="zh-CN" altLang="en-US" b="1" dirty="0" smtClean="0"/>
                        <a:t>去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O</a:t>
                      </a:r>
                      <a:endParaRPr lang="en-GB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他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来了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一个电子词典。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他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去了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dirty="0" smtClean="0"/>
                        <a:t>一件礼物。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232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24</a:t>
            </a:r>
            <a:r>
              <a:rPr lang="zh-CN" altLang="en-US" dirty="0"/>
              <a:t>课 妈妈给我寄来了礼物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zh-CN" altLang="en-US" sz="2800" b="1" dirty="0" smtClean="0"/>
              <a:t>语法</a:t>
            </a:r>
            <a:endParaRPr lang="en-US" altLang="zh-CN" sz="2800" b="1" dirty="0" smtClean="0"/>
          </a:p>
          <a:p>
            <a:pPr marL="0" indent="0">
              <a:buNone/>
            </a:pPr>
            <a:endParaRPr lang="en-US" sz="2400" dirty="0"/>
          </a:p>
          <a:p>
            <a:r>
              <a:rPr lang="zh-CN" altLang="en-US" sz="2600" b="1" dirty="0">
                <a:solidFill>
                  <a:schemeClr val="accent4"/>
                </a:solidFill>
              </a:rPr>
              <a:t>把</a:t>
            </a:r>
            <a:endParaRPr lang="en-US" sz="2600" b="1" dirty="0">
              <a:solidFill>
                <a:schemeClr val="accent4"/>
              </a:solidFill>
            </a:endParaRPr>
          </a:p>
          <a:p>
            <a:pPr marL="0" indent="0">
              <a:buNone/>
            </a:pPr>
            <a:r>
              <a:rPr lang="zh-CN" altLang="en-US" sz="2600" b="1" dirty="0">
                <a:solidFill>
                  <a:schemeClr val="accent4"/>
                </a:solidFill>
              </a:rPr>
              <a:t>把</a:t>
            </a:r>
            <a:r>
              <a:rPr lang="en-US" altLang="zh-CN" sz="2600" dirty="0"/>
              <a:t>A + </a:t>
            </a:r>
            <a:r>
              <a:rPr lang="en-US" altLang="zh-CN" sz="2600" b="1" dirty="0">
                <a:solidFill>
                  <a:schemeClr val="accent2"/>
                </a:solidFill>
              </a:rPr>
              <a:t>v. </a:t>
            </a:r>
            <a:r>
              <a:rPr lang="en-US" altLang="zh-CN" sz="2600" dirty="0"/>
              <a:t>+ </a:t>
            </a:r>
            <a:r>
              <a:rPr lang="zh-CN" altLang="en-US" sz="2600" dirty="0">
                <a:solidFill>
                  <a:srgbClr val="0070C0"/>
                </a:solidFill>
              </a:rPr>
              <a:t>来</a:t>
            </a:r>
            <a:r>
              <a:rPr lang="en-US" altLang="zh-CN" sz="2600" dirty="0"/>
              <a:t>/</a:t>
            </a:r>
            <a:r>
              <a:rPr lang="zh-CN" altLang="en-US" sz="2600" dirty="0">
                <a:solidFill>
                  <a:srgbClr val="0070C0"/>
                </a:solidFill>
              </a:rPr>
              <a:t>去</a:t>
            </a:r>
            <a:r>
              <a:rPr lang="zh-CN" altLang="en-US" sz="2600" dirty="0"/>
              <a:t>。</a:t>
            </a:r>
            <a:endParaRPr lang="en-US" altLang="zh-CN" sz="2600" dirty="0"/>
          </a:p>
          <a:p>
            <a:pPr marL="0" indent="0">
              <a:buNone/>
            </a:pPr>
            <a:endParaRPr lang="en-US" sz="2600" dirty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600" dirty="0"/>
              <a:t>我</a:t>
            </a:r>
            <a:r>
              <a:rPr lang="zh-CN" altLang="en-US" sz="2600" dirty="0">
                <a:solidFill>
                  <a:schemeClr val="accent4"/>
                </a:solidFill>
              </a:rPr>
              <a:t>把</a:t>
            </a:r>
            <a:r>
              <a:rPr lang="zh-CN" altLang="en-US" sz="2600" dirty="0"/>
              <a:t>信</a:t>
            </a:r>
            <a:r>
              <a:rPr lang="zh-CN" altLang="en-US" sz="2600" dirty="0">
                <a:solidFill>
                  <a:schemeClr val="accent2"/>
                </a:solidFill>
              </a:rPr>
              <a:t>寄</a:t>
            </a:r>
            <a:r>
              <a:rPr lang="zh-CN" altLang="en-US" sz="2600" dirty="0">
                <a:solidFill>
                  <a:srgbClr val="0070C0"/>
                </a:solidFill>
              </a:rPr>
              <a:t>去</a:t>
            </a:r>
            <a:r>
              <a:rPr lang="zh-CN" altLang="en-US" sz="2600" dirty="0"/>
              <a:t>了。</a:t>
            </a:r>
            <a:endParaRPr lang="en-US" altLang="zh-CN" sz="2600" dirty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600" dirty="0"/>
              <a:t>他</a:t>
            </a:r>
            <a:r>
              <a:rPr lang="zh-CN" altLang="en-US" sz="2600" dirty="0">
                <a:solidFill>
                  <a:schemeClr val="accent4"/>
                </a:solidFill>
              </a:rPr>
              <a:t>把</a:t>
            </a:r>
            <a:r>
              <a:rPr lang="zh-CN" altLang="en-US" sz="2600" dirty="0"/>
              <a:t>他们</a:t>
            </a:r>
            <a:r>
              <a:rPr lang="zh-CN" altLang="en-US" sz="2600" dirty="0">
                <a:solidFill>
                  <a:schemeClr val="accent2"/>
                </a:solidFill>
              </a:rPr>
              <a:t>带</a:t>
            </a:r>
            <a:r>
              <a:rPr lang="zh-CN" altLang="en-US" sz="2600" dirty="0">
                <a:solidFill>
                  <a:srgbClr val="0070C0"/>
                </a:solidFill>
              </a:rPr>
              <a:t>来</a:t>
            </a:r>
            <a:r>
              <a:rPr lang="zh-CN" altLang="en-US" sz="2600" dirty="0"/>
              <a:t>了。</a:t>
            </a:r>
            <a:endParaRPr lang="en-US" altLang="zh-CN" sz="2600" dirty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600" dirty="0"/>
              <a:t>马丁</a:t>
            </a:r>
            <a:r>
              <a:rPr lang="zh-CN" altLang="en-US" sz="2600" dirty="0">
                <a:solidFill>
                  <a:schemeClr val="accent4"/>
                </a:solidFill>
              </a:rPr>
              <a:t>把</a:t>
            </a:r>
            <a:r>
              <a:rPr lang="zh-CN" altLang="en-US" sz="2600" dirty="0"/>
              <a:t>我的书</a:t>
            </a:r>
            <a:r>
              <a:rPr lang="zh-CN" altLang="en-US" sz="2600" dirty="0">
                <a:solidFill>
                  <a:schemeClr val="accent2"/>
                </a:solidFill>
              </a:rPr>
              <a:t>拿</a:t>
            </a:r>
            <a:r>
              <a:rPr lang="zh-CN" altLang="en-US" sz="2600" dirty="0">
                <a:solidFill>
                  <a:srgbClr val="0070C0"/>
                </a:solidFill>
              </a:rPr>
              <a:t>去</a:t>
            </a:r>
            <a:r>
              <a:rPr lang="zh-CN" altLang="en-US" sz="2600" dirty="0"/>
              <a:t>了。</a:t>
            </a:r>
            <a:endParaRPr lang="en-US" altLang="zh-CN" sz="2600" dirty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600" dirty="0"/>
              <a:t>我们</a:t>
            </a:r>
            <a:r>
              <a:rPr lang="zh-CN" altLang="en-US" sz="2600" dirty="0">
                <a:solidFill>
                  <a:schemeClr val="accent4"/>
                </a:solidFill>
              </a:rPr>
              <a:t>把</a:t>
            </a:r>
            <a:r>
              <a:rPr lang="zh-CN" altLang="en-US" sz="2600" dirty="0"/>
              <a:t>菜</a:t>
            </a:r>
            <a:r>
              <a:rPr lang="zh-CN" altLang="en-US" sz="2600" dirty="0">
                <a:solidFill>
                  <a:schemeClr val="accent2"/>
                </a:solidFill>
              </a:rPr>
              <a:t>买</a:t>
            </a:r>
            <a:r>
              <a:rPr lang="zh-CN" altLang="en-US" sz="2600" dirty="0">
                <a:solidFill>
                  <a:srgbClr val="0070C0"/>
                </a:solidFill>
              </a:rPr>
              <a:t>来</a:t>
            </a:r>
            <a:r>
              <a:rPr lang="zh-CN" altLang="en-US" sz="2600" dirty="0"/>
              <a:t>了。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4244691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第</a:t>
            </a:r>
            <a:r>
              <a:rPr lang="en-US" altLang="zh-CN" dirty="0" smtClean="0"/>
              <a:t>25</a:t>
            </a:r>
            <a:r>
              <a:rPr lang="zh-CN" altLang="en-US" dirty="0" smtClean="0"/>
              <a:t>课 我听不懂他们说的话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 smtClean="0"/>
              <a:t>生词</a:t>
            </a:r>
            <a:endParaRPr lang="en-US" sz="2800" b="1" dirty="0"/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zh-CN" altLang="en-US" sz="2400" dirty="0"/>
              <a:t>住</a:t>
            </a:r>
            <a:r>
              <a:rPr lang="zh-CN" altLang="en-US" sz="2400" dirty="0" smtClean="0"/>
              <a:t>院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出院 护士 出租车 司机 担心 机会 感觉 懂 话 虽然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82952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第</a:t>
            </a:r>
            <a:r>
              <a:rPr lang="en-US" altLang="zh-CN" sz="3200" dirty="0"/>
              <a:t>25</a:t>
            </a:r>
            <a:r>
              <a:rPr lang="zh-CN" altLang="en-US" sz="3200" dirty="0"/>
              <a:t>课 我听不懂他们说的话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9278196" cy="57492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常常</a:t>
            </a:r>
            <a:r>
              <a:rPr lang="en-US" altLang="zh-CN" sz="2400" b="1" dirty="0" smtClean="0"/>
              <a:t>/</a:t>
            </a:r>
            <a:r>
              <a:rPr lang="zh-CN" altLang="en-US" sz="2400" b="1" dirty="0" smtClean="0">
                <a:solidFill>
                  <a:srgbClr val="00B050"/>
                </a:solidFill>
              </a:rPr>
              <a:t>不常</a:t>
            </a:r>
            <a:endParaRPr lang="en-US" altLang="zh-CN" sz="24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b="1" dirty="0"/>
              <a:t>常常</a:t>
            </a:r>
            <a:r>
              <a:rPr lang="en-US" altLang="zh-CN" sz="2400" dirty="0"/>
              <a:t>7</a:t>
            </a:r>
            <a:r>
              <a:rPr lang="zh-CN" altLang="en-US" sz="2400" dirty="0"/>
              <a:t>点起床，</a:t>
            </a:r>
            <a:r>
              <a:rPr lang="en-US" altLang="zh-CN" sz="2400" dirty="0"/>
              <a:t>8</a:t>
            </a:r>
            <a:r>
              <a:rPr lang="zh-CN" altLang="en-US" sz="2400" dirty="0"/>
              <a:t>点吃饭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b="1" dirty="0"/>
              <a:t>常</a:t>
            </a:r>
            <a:r>
              <a:rPr lang="zh-CN" altLang="en-US" sz="2400" b="1" dirty="0" smtClean="0"/>
              <a:t>常</a:t>
            </a:r>
            <a:r>
              <a:rPr lang="zh-CN" altLang="en-US" sz="2400" dirty="0" smtClean="0"/>
              <a:t>在早上看书。</a:t>
            </a:r>
            <a:endParaRPr lang="en-US" altLang="zh-CN" sz="2400" dirty="0"/>
          </a:p>
          <a:p>
            <a:pPr marL="0" indent="0">
              <a:buNone/>
            </a:pPr>
            <a:r>
              <a:rPr lang="zh-CN" altLang="en-US" sz="2400" dirty="0" smtClean="0"/>
              <a:t>中</a:t>
            </a:r>
            <a:r>
              <a:rPr lang="zh-CN" altLang="en-US" sz="2400" dirty="0"/>
              <a:t>国</a:t>
            </a:r>
            <a:r>
              <a:rPr lang="zh-CN" altLang="en-US" sz="2400" dirty="0" smtClean="0"/>
              <a:t>人说的话我</a:t>
            </a:r>
            <a:r>
              <a:rPr lang="zh-CN" altLang="en-US" sz="2400" b="1" dirty="0" smtClean="0"/>
              <a:t>常常</a:t>
            </a:r>
            <a:r>
              <a:rPr lang="zh-CN" altLang="en-US" sz="2400" dirty="0" smtClean="0">
                <a:solidFill>
                  <a:srgbClr val="00B0F0"/>
                </a:solidFill>
              </a:rPr>
              <a:t>听不懂</a:t>
            </a:r>
            <a:r>
              <a:rPr lang="zh-CN" altLang="en-US" sz="2400" dirty="0"/>
              <a:t>。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b="1" dirty="0"/>
              <a:t>听</a:t>
            </a:r>
            <a:r>
              <a:rPr lang="zh-CN" altLang="en-US" sz="2400" b="1" dirty="0" smtClean="0"/>
              <a:t>得懂</a:t>
            </a:r>
            <a:r>
              <a:rPr lang="en-US" altLang="zh-CN" sz="2400" b="1" dirty="0" smtClean="0"/>
              <a:t>/</a:t>
            </a:r>
            <a:r>
              <a:rPr lang="zh-CN" altLang="en-US" sz="2400" b="1" dirty="0" smtClean="0">
                <a:solidFill>
                  <a:srgbClr val="00B0F0"/>
                </a:solidFill>
              </a:rPr>
              <a:t>听</a:t>
            </a:r>
            <a:r>
              <a:rPr lang="zh-CN" altLang="en-US" sz="2400" b="1" dirty="0">
                <a:solidFill>
                  <a:srgbClr val="00B0F0"/>
                </a:solidFill>
              </a:rPr>
              <a:t>不</a:t>
            </a:r>
            <a:r>
              <a:rPr lang="zh-CN" altLang="en-US" sz="2400" b="1" dirty="0" smtClean="0">
                <a:solidFill>
                  <a:srgbClr val="00B0F0"/>
                </a:solidFill>
              </a:rPr>
              <a:t>懂</a:t>
            </a:r>
            <a:endParaRPr lang="en-US" altLang="zh-CN" sz="2400" b="1" dirty="0"/>
          </a:p>
          <a:p>
            <a:pPr marL="0" indent="0">
              <a:buNone/>
            </a:pPr>
            <a:r>
              <a:rPr lang="zh-CN" altLang="en-US" sz="2400" b="1" dirty="0" smtClean="0"/>
              <a:t>虽然</a:t>
            </a:r>
            <a:r>
              <a:rPr lang="en-US" altLang="zh-CN" sz="2400" b="1" dirty="0" smtClean="0"/>
              <a:t>……</a:t>
            </a:r>
            <a:r>
              <a:rPr lang="zh-CN" altLang="en-US" sz="2400" b="1" dirty="0" smtClean="0"/>
              <a:t>但是</a:t>
            </a:r>
            <a:r>
              <a:rPr lang="en-US" altLang="zh-CN" sz="2400" b="1" dirty="0" smtClean="0"/>
              <a:t>/</a:t>
            </a:r>
            <a:r>
              <a:rPr lang="zh-CN" altLang="en-US" sz="2400" b="1" dirty="0" smtClean="0"/>
              <a:t>可是</a:t>
            </a:r>
            <a:r>
              <a:rPr lang="en-US" altLang="zh-CN" sz="2400" b="1" dirty="0" smtClean="0"/>
              <a:t>/</a:t>
            </a:r>
            <a:r>
              <a:rPr lang="zh-CN" altLang="en-US" sz="2400" b="1" dirty="0" smtClean="0"/>
              <a:t>还是</a:t>
            </a:r>
            <a:r>
              <a:rPr lang="en-US" altLang="zh-CN" sz="2400" b="1" dirty="0" smtClean="0"/>
              <a:t>……</a:t>
            </a:r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b="1" dirty="0"/>
              <a:t>虽</a:t>
            </a:r>
            <a:r>
              <a:rPr lang="zh-CN" altLang="en-US" sz="2400" b="1" dirty="0" smtClean="0"/>
              <a:t>然</a:t>
            </a:r>
            <a:r>
              <a:rPr lang="zh-CN" altLang="en-US" sz="2400" dirty="0" smtClean="0"/>
              <a:t>喜欢喝咖啡，</a:t>
            </a:r>
            <a:r>
              <a:rPr lang="zh-CN" altLang="en-US" sz="2400" b="1" dirty="0" smtClean="0"/>
              <a:t>可是</a:t>
            </a:r>
            <a:r>
              <a:rPr lang="zh-CN" altLang="en-US" sz="2400" dirty="0" smtClean="0">
                <a:solidFill>
                  <a:srgbClr val="00B050"/>
                </a:solidFill>
              </a:rPr>
              <a:t>不常</a:t>
            </a:r>
            <a:r>
              <a:rPr lang="zh-CN" altLang="en-US" sz="2400" dirty="0" smtClean="0"/>
              <a:t>喝。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b="1" dirty="0" smtClean="0"/>
              <a:t>虽然</a:t>
            </a:r>
            <a:r>
              <a:rPr lang="zh-CN" altLang="en-US" sz="2400" dirty="0" smtClean="0"/>
              <a:t>已经春天了，天气</a:t>
            </a:r>
            <a:r>
              <a:rPr lang="zh-CN" altLang="en-US" sz="2400" b="1" dirty="0" smtClean="0"/>
              <a:t>还是</a:t>
            </a:r>
            <a:r>
              <a:rPr lang="zh-CN" altLang="en-US" sz="2400" dirty="0" smtClean="0"/>
              <a:t>很冷。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b="1" dirty="0"/>
              <a:t>虽</a:t>
            </a:r>
            <a:r>
              <a:rPr lang="zh-CN" altLang="en-US" sz="2400" b="1" dirty="0" smtClean="0"/>
              <a:t>然</a:t>
            </a:r>
            <a:r>
              <a:rPr lang="zh-CN" altLang="en-US" sz="2400" dirty="0" smtClean="0"/>
              <a:t>会说了，</a:t>
            </a:r>
            <a:r>
              <a:rPr lang="zh-CN" altLang="en-US" sz="2400" b="1" dirty="0" smtClean="0"/>
              <a:t>但是</a:t>
            </a:r>
            <a:r>
              <a:rPr lang="zh-CN" altLang="en-US" sz="2400" dirty="0" smtClean="0"/>
              <a:t>还不会写。</a:t>
            </a:r>
            <a:endParaRPr lang="en-US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337126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第</a:t>
            </a:r>
            <a:r>
              <a:rPr lang="en-US" altLang="zh-CN" sz="3200" dirty="0"/>
              <a:t>25</a:t>
            </a:r>
            <a:r>
              <a:rPr lang="zh-CN" altLang="en-US" sz="3200" dirty="0"/>
              <a:t>课 我听不懂他们说的话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9278196" cy="57492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>
                <a:solidFill>
                  <a:schemeClr val="accent4"/>
                </a:solidFill>
              </a:rPr>
              <a:t>好好儿 </a:t>
            </a:r>
            <a:r>
              <a:rPr lang="en-US" altLang="zh-CN" sz="2400" b="1" dirty="0" smtClean="0"/>
              <a:t>– whole-heartedly/ to the greatest degree</a:t>
            </a:r>
          </a:p>
          <a:p>
            <a:pPr marL="0" indent="0">
              <a:buNone/>
            </a:pPr>
            <a:r>
              <a:rPr lang="en-US" sz="300" dirty="0" smtClean="0"/>
              <a:t>   </a:t>
            </a:r>
            <a:endParaRPr lang="en-US" sz="300" dirty="0"/>
          </a:p>
          <a:p>
            <a:pPr marL="0" indent="0">
              <a:buNone/>
            </a:pPr>
            <a:r>
              <a:rPr lang="zh-CN" altLang="en-US" sz="2400" b="1" dirty="0" smtClean="0"/>
              <a:t>好好儿学习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/>
              <a:t>我一</a:t>
            </a:r>
            <a:r>
              <a:rPr lang="zh-CN" altLang="en-US" sz="2400" dirty="0" smtClean="0"/>
              <a:t>定要</a:t>
            </a:r>
            <a:r>
              <a:rPr lang="zh-CN" altLang="en-US" sz="2400" dirty="0" smtClean="0">
                <a:solidFill>
                  <a:schemeClr val="accent4"/>
                </a:solidFill>
              </a:rPr>
              <a:t>好好儿</a:t>
            </a:r>
            <a:r>
              <a:rPr lang="zh-CN" altLang="en-US" sz="2400" dirty="0" smtClean="0"/>
              <a:t>学习。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altLang="zh-CN" sz="300" dirty="0"/>
              <a:t> </a:t>
            </a:r>
            <a:r>
              <a:rPr lang="en-US" altLang="zh-CN" sz="300" dirty="0" smtClean="0"/>
              <a:t>      </a:t>
            </a:r>
          </a:p>
          <a:p>
            <a:pPr marL="0" indent="0">
              <a:buNone/>
            </a:pPr>
            <a:r>
              <a:rPr lang="zh-CN" altLang="en-US" sz="2400" b="1" dirty="0"/>
              <a:t>好</a:t>
            </a:r>
            <a:r>
              <a:rPr lang="zh-CN" altLang="en-US" sz="2400" b="1" dirty="0" smtClean="0"/>
              <a:t>好儿吃饭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/>
              <a:t>吃饭</a:t>
            </a:r>
            <a:r>
              <a:rPr lang="zh-CN" altLang="en-US" sz="2400" dirty="0" smtClean="0"/>
              <a:t>的时候就</a:t>
            </a:r>
            <a:r>
              <a:rPr lang="zh-CN" altLang="en-US" sz="2400" dirty="0" smtClean="0">
                <a:solidFill>
                  <a:schemeClr val="accent4"/>
                </a:solidFill>
              </a:rPr>
              <a:t>好好儿</a:t>
            </a:r>
            <a:r>
              <a:rPr lang="zh-CN" altLang="en-US" sz="2400" dirty="0" smtClean="0"/>
              <a:t>吃饭。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sz="800" dirty="0"/>
              <a:t> 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b="1" dirty="0"/>
              <a:t>好</a:t>
            </a:r>
            <a:r>
              <a:rPr lang="zh-CN" altLang="en-US" sz="2400" b="1" dirty="0" smtClean="0"/>
              <a:t>好儿玩（儿）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dirty="0" smtClean="0"/>
              <a:t>们想</a:t>
            </a:r>
            <a:r>
              <a:rPr lang="zh-CN" altLang="en-US" sz="2400" dirty="0" smtClean="0">
                <a:solidFill>
                  <a:schemeClr val="accent4"/>
                </a:solidFill>
              </a:rPr>
              <a:t>好好儿</a:t>
            </a:r>
            <a:r>
              <a:rPr lang="zh-CN" altLang="en-US" sz="2400" dirty="0" smtClean="0"/>
              <a:t>玩儿两天。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sz="800" dirty="0"/>
              <a:t> 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b="1" dirty="0"/>
              <a:t>好</a:t>
            </a:r>
            <a:r>
              <a:rPr lang="zh-CN" altLang="en-US" sz="2400" b="1" dirty="0" smtClean="0"/>
              <a:t>好儿想想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/>
              <a:t>这件</a:t>
            </a:r>
            <a:r>
              <a:rPr lang="zh-CN" altLang="en-US" sz="2400" dirty="0" smtClean="0"/>
              <a:t>事我要</a:t>
            </a:r>
            <a:r>
              <a:rPr lang="zh-CN" altLang="en-US" sz="2400" dirty="0" smtClean="0">
                <a:solidFill>
                  <a:schemeClr val="accent4"/>
                </a:solidFill>
              </a:rPr>
              <a:t>好好儿</a:t>
            </a:r>
            <a:r>
              <a:rPr lang="zh-CN" altLang="en-US" sz="2400" dirty="0" smtClean="0"/>
              <a:t>想想。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04353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25</a:t>
            </a:r>
            <a:r>
              <a:rPr lang="zh-CN" altLang="en-US" dirty="0"/>
              <a:t>课 我听不懂他们说的话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 smtClean="0"/>
              <a:t>语法</a:t>
            </a:r>
            <a:endParaRPr lang="en-US" altLang="zh-CN" sz="28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>
                <a:solidFill>
                  <a:srgbClr val="C00000"/>
                </a:solidFill>
              </a:rPr>
              <a:t>虽然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，</a:t>
            </a:r>
            <a:r>
              <a:rPr lang="zh-CN" altLang="en-US" sz="2400" dirty="0" smtClean="0">
                <a:solidFill>
                  <a:srgbClr val="7030A0"/>
                </a:solidFill>
              </a:rPr>
              <a:t>可是</a:t>
            </a:r>
            <a:r>
              <a:rPr lang="en-US" altLang="zh-CN" sz="2400" dirty="0" smtClean="0">
                <a:solidFill>
                  <a:srgbClr val="7030A0"/>
                </a:solidFill>
              </a:rPr>
              <a:t>/</a:t>
            </a:r>
            <a:r>
              <a:rPr lang="zh-CN" altLang="en-US" sz="2400" dirty="0" smtClean="0">
                <a:solidFill>
                  <a:srgbClr val="7030A0"/>
                </a:solidFill>
              </a:rPr>
              <a:t>还是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dirty="0">
                <a:solidFill>
                  <a:srgbClr val="C00000"/>
                </a:solidFill>
              </a:rPr>
              <a:t>虽</a:t>
            </a:r>
            <a:r>
              <a:rPr lang="zh-CN" altLang="en-US" sz="2400" dirty="0" smtClean="0">
                <a:solidFill>
                  <a:srgbClr val="C00000"/>
                </a:solidFill>
              </a:rPr>
              <a:t>然</a:t>
            </a:r>
            <a:r>
              <a:rPr lang="zh-CN" altLang="en-US" sz="2400" dirty="0" smtClean="0"/>
              <a:t>喜欢喝咖啡，</a:t>
            </a:r>
            <a:r>
              <a:rPr lang="zh-CN" altLang="en-US" sz="2400" dirty="0" smtClean="0">
                <a:solidFill>
                  <a:srgbClr val="7030A0"/>
                </a:solidFill>
              </a:rPr>
              <a:t>可是</a:t>
            </a:r>
            <a:r>
              <a:rPr lang="zh-CN" altLang="en-US" sz="2400" dirty="0" smtClean="0"/>
              <a:t>不常喝。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>
                <a:solidFill>
                  <a:srgbClr val="C00000"/>
                </a:solidFill>
              </a:rPr>
              <a:t>虽然</a:t>
            </a:r>
            <a:r>
              <a:rPr lang="zh-CN" altLang="en-US" sz="2400" dirty="0"/>
              <a:t>已经冬天</a:t>
            </a:r>
            <a:r>
              <a:rPr lang="zh-CN" altLang="en-US" sz="2400" dirty="0" smtClean="0"/>
              <a:t>了，天气</a:t>
            </a:r>
            <a:r>
              <a:rPr lang="zh-CN" altLang="en-US" sz="2400" dirty="0" smtClean="0">
                <a:solidFill>
                  <a:srgbClr val="7030A0"/>
                </a:solidFill>
              </a:rPr>
              <a:t>还是</a:t>
            </a:r>
            <a:r>
              <a:rPr lang="zh-CN" altLang="en-US" sz="2400" dirty="0" smtClean="0"/>
              <a:t>很暖和。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37653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第</a:t>
            </a:r>
            <a:r>
              <a:rPr lang="en-US" altLang="zh-CN" sz="3200" dirty="0"/>
              <a:t>25</a:t>
            </a:r>
            <a:r>
              <a:rPr lang="zh-CN" altLang="en-US" sz="3200" dirty="0"/>
              <a:t>课 我听不懂他们说的话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10159542" cy="5749289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>
                <a:solidFill>
                  <a:srgbClr val="0070C0"/>
                </a:solidFill>
              </a:rPr>
              <a:t>定语 </a:t>
            </a:r>
            <a:r>
              <a:rPr lang="en-US" altLang="zh-CN" sz="2800" b="1" dirty="0" smtClean="0">
                <a:solidFill>
                  <a:srgbClr val="0070C0"/>
                </a:solidFill>
              </a:rPr>
              <a:t>Attributive</a:t>
            </a:r>
            <a:endParaRPr lang="en-US" sz="24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sz="2400" b="1" dirty="0" smtClean="0"/>
              <a:t>Who – When – Where </a:t>
            </a:r>
            <a:r>
              <a:rPr lang="en-US" sz="2400" b="1" dirty="0"/>
              <a:t>– Action – How many </a:t>
            </a:r>
            <a:r>
              <a:rPr lang="en-US" altLang="zh-CN" sz="2400" b="1" dirty="0" smtClean="0"/>
              <a:t>- </a:t>
            </a:r>
            <a:r>
              <a:rPr lang="en-US" sz="2400" b="1" dirty="0" smtClean="0"/>
              <a:t>How – What – </a:t>
            </a:r>
            <a:r>
              <a:rPr lang="en-US" altLang="zh-CN" sz="2400" b="1" dirty="0" smtClean="0"/>
              <a:t>Centre word</a:t>
            </a:r>
          </a:p>
          <a:p>
            <a:pPr marL="0" indent="0">
              <a:buNone/>
            </a:pPr>
            <a:endParaRPr lang="en-US" sz="2400" b="1" dirty="0" smtClean="0"/>
          </a:p>
          <a:p>
            <a:pPr marL="0" indent="0">
              <a:buNone/>
            </a:pPr>
            <a:r>
              <a:rPr lang="en-US" sz="2400" b="1" dirty="0" smtClean="0"/>
              <a:t>E.g.</a:t>
            </a:r>
            <a:endParaRPr lang="en-US" sz="2400" b="1" dirty="0"/>
          </a:p>
          <a:p>
            <a:pPr marL="0" indent="0">
              <a:buNone/>
            </a:pPr>
            <a:r>
              <a:rPr lang="zh-CN" altLang="en-US" sz="2400" dirty="0" smtClean="0"/>
              <a:t>裤子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</a:t>
            </a:r>
            <a:r>
              <a:rPr lang="zh-CN" altLang="en-US" sz="2400" dirty="0" smtClean="0"/>
              <a:t>的裤子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我买</a:t>
            </a:r>
            <a:r>
              <a:rPr lang="zh-CN" altLang="en-US" sz="2400" dirty="0" smtClean="0"/>
              <a:t>的裤子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我上星</a:t>
            </a:r>
            <a:r>
              <a:rPr lang="zh-CN" altLang="en-US" sz="2400" dirty="0" smtClean="0"/>
              <a:t>期买的裤子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我上星</a:t>
            </a:r>
            <a:r>
              <a:rPr lang="zh-CN" altLang="en-US" sz="2400" dirty="0" smtClean="0"/>
              <a:t>期在那个商店买的那条裤子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我上星</a:t>
            </a:r>
            <a:r>
              <a:rPr lang="zh-CN" altLang="en-US" sz="2400" dirty="0" smtClean="0"/>
              <a:t>期在那个商店买的那条蓝裤子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我上星</a:t>
            </a:r>
            <a:r>
              <a:rPr lang="zh-CN" altLang="en-US" sz="2400" dirty="0" smtClean="0"/>
              <a:t>期在那个商店买的那条蓝裤子很贵。</a:t>
            </a:r>
            <a:endParaRPr lang="en-US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6870355" y="495330"/>
            <a:ext cx="16558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000" b="1" dirty="0">
                <a:solidFill>
                  <a:schemeClr val="accent2"/>
                </a:solidFill>
              </a:rPr>
              <a:t>复</a:t>
            </a:r>
            <a:r>
              <a:rPr lang="zh-CN" altLang="en-US" sz="3000" b="1" dirty="0" smtClean="0">
                <a:solidFill>
                  <a:schemeClr val="accent2"/>
                </a:solidFill>
              </a:rPr>
              <a:t>习</a:t>
            </a:r>
            <a:endParaRPr lang="en-US" altLang="zh-CN" sz="30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155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第</a:t>
            </a:r>
            <a:r>
              <a:rPr lang="en-US" altLang="zh-CN" dirty="0" smtClean="0"/>
              <a:t>26</a:t>
            </a:r>
            <a:r>
              <a:rPr lang="zh-CN" altLang="en-US" dirty="0" smtClean="0"/>
              <a:t>课 圣诞节快到了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 smtClean="0"/>
              <a:t>生词</a:t>
            </a:r>
            <a:endParaRPr lang="en-US" altLang="zh-CN" sz="28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快要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要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快 许多 没想到 丰富 不同 利用 饭店 打算 外地 附近 考试 认真 要是 没意思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12995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26</a:t>
            </a:r>
            <a:r>
              <a:rPr lang="zh-CN" altLang="en-US" sz="3200" dirty="0" smtClean="0"/>
              <a:t>课 圣诞节快到了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9442850" cy="54863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要</a:t>
            </a:r>
            <a:r>
              <a:rPr lang="en-US" altLang="zh-CN" sz="2400" b="1" dirty="0" smtClean="0">
                <a:solidFill>
                  <a:srgbClr val="0070C0"/>
                </a:solidFill>
              </a:rPr>
              <a:t>……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了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快</a:t>
            </a:r>
            <a:r>
              <a:rPr lang="en-US" altLang="zh-CN" sz="2400" b="1" dirty="0" smtClean="0">
                <a:solidFill>
                  <a:srgbClr val="0070C0"/>
                </a:solidFill>
              </a:rPr>
              <a:t>……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了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就要</a:t>
            </a:r>
            <a:r>
              <a:rPr lang="en-US" altLang="zh-CN" sz="2400" b="1" dirty="0" smtClean="0">
                <a:solidFill>
                  <a:srgbClr val="0070C0"/>
                </a:solidFill>
              </a:rPr>
              <a:t>……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了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2400" b="1" dirty="0">
                <a:solidFill>
                  <a:srgbClr val="0070C0"/>
                </a:solidFill>
              </a:rPr>
              <a:t>快要</a:t>
            </a:r>
            <a:r>
              <a:rPr lang="en-US" altLang="zh-CN" sz="2400" b="1" dirty="0">
                <a:solidFill>
                  <a:srgbClr val="0070C0"/>
                </a:solidFill>
              </a:rPr>
              <a:t>…….</a:t>
            </a:r>
            <a:r>
              <a:rPr lang="zh-CN" altLang="en-US" sz="2400" b="1" dirty="0">
                <a:solidFill>
                  <a:srgbClr val="0070C0"/>
                </a:solidFill>
              </a:rPr>
              <a:t>了</a:t>
            </a:r>
            <a:endParaRPr lang="en-US" altLang="zh-CN" sz="24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altLang="zh-CN" sz="24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zh-CN" altLang="en-US" sz="2400" b="1" dirty="0">
                <a:solidFill>
                  <a:srgbClr val="C00000"/>
                </a:solidFill>
              </a:rPr>
              <a:t>打</a:t>
            </a:r>
            <a:r>
              <a:rPr lang="zh-CN" altLang="en-US" sz="2400" b="1" dirty="0" smtClean="0">
                <a:solidFill>
                  <a:srgbClr val="C00000"/>
                </a:solidFill>
              </a:rPr>
              <a:t>算</a:t>
            </a:r>
            <a:r>
              <a:rPr lang="en-GB" altLang="zh-CN" sz="2400" b="1" dirty="0" err="1">
                <a:solidFill>
                  <a:schemeClr val="tx1"/>
                </a:solidFill>
              </a:rPr>
              <a:t>dǎ</a:t>
            </a:r>
            <a:r>
              <a:rPr lang="en-GB" altLang="zh-CN" sz="2400" b="1" dirty="0">
                <a:solidFill>
                  <a:schemeClr val="tx1"/>
                </a:solidFill>
              </a:rPr>
              <a:t> </a:t>
            </a:r>
            <a:r>
              <a:rPr lang="en-GB" altLang="zh-CN" sz="2400" b="1" dirty="0" err="1">
                <a:solidFill>
                  <a:schemeClr val="tx1"/>
                </a:solidFill>
              </a:rPr>
              <a:t>suàn</a:t>
            </a:r>
            <a:r>
              <a:rPr lang="zh-CN" altLang="en-US" sz="2400" b="1" dirty="0" smtClean="0">
                <a:solidFill>
                  <a:schemeClr val="tx1"/>
                </a:solidFill>
              </a:rPr>
              <a:t> </a:t>
            </a:r>
            <a:r>
              <a:rPr lang="en-US" altLang="zh-CN" sz="2400" b="1" dirty="0" smtClean="0">
                <a:solidFill>
                  <a:schemeClr val="tx1"/>
                </a:solidFill>
              </a:rPr>
              <a:t>- </a:t>
            </a:r>
            <a:r>
              <a:rPr lang="en-US" altLang="zh-CN" sz="2400" dirty="0" smtClean="0">
                <a:solidFill>
                  <a:schemeClr val="tx1"/>
                </a:solidFill>
              </a:rPr>
              <a:t>plan</a:t>
            </a:r>
            <a:endParaRPr lang="en-US" altLang="zh-CN" sz="2400" dirty="0">
              <a:solidFill>
                <a:schemeClr val="tx1"/>
              </a:solidFill>
            </a:endParaRPr>
          </a:p>
          <a:p>
            <a:r>
              <a:rPr lang="zh-CN" altLang="en-US" sz="2400" dirty="0" smtClean="0">
                <a:solidFill>
                  <a:schemeClr val="tx1"/>
                </a:solidFill>
              </a:rPr>
              <a:t>你</a:t>
            </a:r>
            <a:r>
              <a:rPr lang="zh-CN" altLang="en-US" sz="2400" dirty="0" smtClean="0">
                <a:solidFill>
                  <a:srgbClr val="C00000"/>
                </a:solidFill>
              </a:rPr>
              <a:t>打算</a:t>
            </a:r>
            <a:r>
              <a:rPr lang="zh-CN" altLang="en-US" sz="2400" dirty="0" smtClean="0">
                <a:solidFill>
                  <a:schemeClr val="tx1"/>
                </a:solidFill>
              </a:rPr>
              <a:t>几点走？</a:t>
            </a:r>
            <a:endParaRPr lang="en-US" altLang="zh-CN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altLang="zh-CN" sz="2400" b="1" dirty="0" smtClean="0">
              <a:solidFill>
                <a:schemeClr val="tx1"/>
              </a:solidFill>
            </a:endParaRPr>
          </a:p>
          <a:p>
            <a:r>
              <a:rPr lang="zh-CN" altLang="en-US" sz="2400" dirty="0" smtClean="0">
                <a:solidFill>
                  <a:schemeClr val="tx1"/>
                </a:solidFill>
              </a:rPr>
              <a:t>复</a:t>
            </a:r>
            <a:r>
              <a:rPr lang="zh-CN" altLang="en-US" sz="2400" dirty="0">
                <a:solidFill>
                  <a:schemeClr val="tx1"/>
                </a:solidFill>
              </a:rPr>
              <a:t>活</a:t>
            </a:r>
            <a:r>
              <a:rPr lang="zh-CN" altLang="en-US" sz="2400" dirty="0" smtClean="0">
                <a:solidFill>
                  <a:schemeClr val="tx1"/>
                </a:solidFill>
              </a:rPr>
              <a:t>节</a:t>
            </a:r>
            <a:r>
              <a:rPr lang="en-GB" altLang="zh-CN" sz="2400" dirty="0" err="1">
                <a:solidFill>
                  <a:schemeClr val="tx1"/>
                </a:solidFill>
              </a:rPr>
              <a:t>fù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huó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jiē</a:t>
            </a:r>
            <a:r>
              <a:rPr lang="zh-CN" altLang="en-US" sz="2400" dirty="0" smtClean="0">
                <a:solidFill>
                  <a:srgbClr val="0070C0"/>
                </a:solidFill>
              </a:rPr>
              <a:t>快</a:t>
            </a:r>
            <a:r>
              <a:rPr lang="zh-CN" altLang="en-US" sz="2400" dirty="0" smtClean="0">
                <a:solidFill>
                  <a:schemeClr val="tx1"/>
                </a:solidFill>
              </a:rPr>
              <a:t>到</a:t>
            </a:r>
            <a:r>
              <a:rPr lang="zh-CN" altLang="en-US" sz="2400" dirty="0" smtClean="0">
                <a:solidFill>
                  <a:srgbClr val="0070C0"/>
                </a:solidFill>
              </a:rPr>
              <a:t>了</a:t>
            </a:r>
            <a:r>
              <a:rPr lang="zh-CN" altLang="en-US" sz="2400" dirty="0" smtClean="0">
                <a:solidFill>
                  <a:schemeClr val="tx1"/>
                </a:solidFill>
              </a:rPr>
              <a:t>，我</a:t>
            </a:r>
            <a:r>
              <a:rPr lang="zh-CN" altLang="en-US" sz="2400" dirty="0" smtClean="0">
                <a:solidFill>
                  <a:srgbClr val="C00000"/>
                </a:solidFill>
              </a:rPr>
              <a:t>打算</a:t>
            </a:r>
            <a:r>
              <a:rPr lang="zh-CN" altLang="en-US" sz="2400" dirty="0" smtClean="0">
                <a:solidFill>
                  <a:schemeClr val="tx1"/>
                </a:solidFill>
              </a:rPr>
              <a:t>去伦敦</a:t>
            </a:r>
            <a:r>
              <a:rPr lang="en-GB" altLang="zh-CN" sz="2400" dirty="0" err="1">
                <a:solidFill>
                  <a:schemeClr val="tx1"/>
                </a:solidFill>
              </a:rPr>
              <a:t>lún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dūn</a:t>
            </a:r>
            <a:r>
              <a:rPr lang="zh-CN" altLang="en-US" sz="2400" dirty="0" smtClean="0">
                <a:solidFill>
                  <a:schemeClr val="tx1"/>
                </a:solidFill>
              </a:rPr>
              <a:t>旅游</a:t>
            </a:r>
            <a:r>
              <a:rPr lang="en-GB" altLang="zh-CN" sz="2400" dirty="0" err="1">
                <a:solidFill>
                  <a:schemeClr val="tx1"/>
                </a:solidFill>
              </a:rPr>
              <a:t>lǚ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yóu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zh-CN" altLang="en-US" sz="2400" dirty="0" smtClean="0">
                <a:solidFill>
                  <a:schemeClr val="tx1"/>
                </a:solidFill>
              </a:rPr>
              <a:t>。</a:t>
            </a:r>
            <a:endParaRPr lang="en-US" altLang="zh-CN" sz="2400" dirty="0" smtClean="0">
              <a:solidFill>
                <a:schemeClr val="tx1"/>
              </a:solidFill>
            </a:endParaRPr>
          </a:p>
          <a:p>
            <a:r>
              <a:rPr lang="zh-CN" altLang="en-US" sz="2400" dirty="0" smtClean="0">
                <a:solidFill>
                  <a:srgbClr val="0070C0"/>
                </a:solidFill>
              </a:rPr>
              <a:t>快</a:t>
            </a:r>
            <a:r>
              <a:rPr lang="zh-CN" altLang="en-US" sz="2400" dirty="0" smtClean="0">
                <a:solidFill>
                  <a:schemeClr val="tx1"/>
                </a:solidFill>
              </a:rPr>
              <a:t>五点</a:t>
            </a:r>
            <a:r>
              <a:rPr lang="zh-CN" altLang="en-US" sz="2400" dirty="0" smtClean="0">
                <a:solidFill>
                  <a:srgbClr val="0070C0"/>
                </a:solidFill>
              </a:rPr>
              <a:t>了</a:t>
            </a:r>
            <a:r>
              <a:rPr lang="zh-CN" altLang="en-US" sz="2400" dirty="0" smtClean="0">
                <a:solidFill>
                  <a:schemeClr val="tx1"/>
                </a:solidFill>
              </a:rPr>
              <a:t>，我</a:t>
            </a:r>
            <a:r>
              <a:rPr lang="zh-CN" altLang="en-US" sz="2400" dirty="0" smtClean="0">
                <a:solidFill>
                  <a:srgbClr val="C00000"/>
                </a:solidFill>
              </a:rPr>
              <a:t>打算</a:t>
            </a:r>
            <a:r>
              <a:rPr lang="zh-CN" altLang="en-US" sz="2400" dirty="0" smtClean="0">
                <a:solidFill>
                  <a:schemeClr val="tx1"/>
                </a:solidFill>
              </a:rPr>
              <a:t>去超市。</a:t>
            </a:r>
            <a:endParaRPr lang="en-US" altLang="zh-CN" sz="2400" dirty="0" smtClean="0">
              <a:solidFill>
                <a:schemeClr val="tx1"/>
              </a:solidFill>
            </a:endParaRPr>
          </a:p>
          <a:p>
            <a:r>
              <a:rPr lang="zh-CN" altLang="en-US" sz="2400" dirty="0" smtClean="0">
                <a:solidFill>
                  <a:srgbClr val="0070C0"/>
                </a:solidFill>
              </a:rPr>
              <a:t>就要</a:t>
            </a:r>
            <a:r>
              <a:rPr lang="zh-CN" altLang="en-US" sz="2400" dirty="0" smtClean="0">
                <a:solidFill>
                  <a:schemeClr val="tx1"/>
                </a:solidFill>
              </a:rPr>
              <a:t>到周末</a:t>
            </a:r>
            <a:r>
              <a:rPr lang="zh-CN" altLang="en-US" sz="2400" dirty="0" smtClean="0">
                <a:solidFill>
                  <a:srgbClr val="0070C0"/>
                </a:solidFill>
              </a:rPr>
              <a:t>了</a:t>
            </a:r>
            <a:r>
              <a:rPr lang="zh-CN" altLang="en-US" sz="2400" dirty="0" smtClean="0">
                <a:solidFill>
                  <a:schemeClr val="tx1"/>
                </a:solidFill>
              </a:rPr>
              <a:t>，你有什么特别的</a:t>
            </a:r>
            <a:r>
              <a:rPr lang="zh-CN" altLang="en-US" sz="2400" dirty="0" smtClean="0">
                <a:solidFill>
                  <a:srgbClr val="C00000"/>
                </a:solidFill>
              </a:rPr>
              <a:t>打算</a:t>
            </a:r>
            <a:r>
              <a:rPr lang="zh-CN" altLang="en-US" sz="2400" dirty="0" smtClean="0">
                <a:solidFill>
                  <a:schemeClr val="tx1"/>
                </a:solidFill>
              </a:rPr>
              <a:t>吗？</a:t>
            </a:r>
            <a:endParaRPr lang="en-US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3595817" y="1188720"/>
          <a:ext cx="6833287" cy="354886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396314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82969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692876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526846">
                <a:tc rowSpan="2"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S</a:t>
                      </a:r>
                      <a:endParaRPr lang="en-GB" sz="2400" dirty="0"/>
                    </a:p>
                  </a:txBody>
                  <a:tcPr anchor="ctr"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P</a:t>
                      </a:r>
                      <a:endParaRPr lang="en-GB" sz="24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726816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要</a:t>
                      </a:r>
                      <a:r>
                        <a:rPr lang="en-US" altLang="zh-CN" sz="2400" dirty="0" smtClean="0"/>
                        <a:t>/</a:t>
                      </a:r>
                      <a:r>
                        <a:rPr lang="zh-CN" altLang="en-US" sz="2400" dirty="0" smtClean="0"/>
                        <a:t>快</a:t>
                      </a:r>
                      <a:r>
                        <a:rPr lang="en-US" altLang="zh-CN" sz="2400" dirty="0" smtClean="0"/>
                        <a:t>/</a:t>
                      </a:r>
                      <a:r>
                        <a:rPr lang="zh-CN" altLang="en-US" sz="2400" dirty="0" smtClean="0"/>
                        <a:t>就要</a:t>
                      </a:r>
                      <a:r>
                        <a:rPr lang="en-US" altLang="zh-CN" sz="2400" dirty="0" smtClean="0"/>
                        <a:t>/</a:t>
                      </a:r>
                      <a:r>
                        <a:rPr lang="zh-CN" altLang="en-US" sz="2400" dirty="0" smtClean="0"/>
                        <a:t>快要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V </a:t>
                      </a:r>
                      <a:r>
                        <a:rPr lang="zh-CN" altLang="en-US" sz="2400" dirty="0" smtClean="0"/>
                        <a:t>（</a:t>
                      </a:r>
                      <a:r>
                        <a:rPr lang="en-US" altLang="zh-CN" sz="2400" dirty="0" smtClean="0"/>
                        <a:t>+ O</a:t>
                      </a:r>
                      <a:r>
                        <a:rPr lang="zh-CN" altLang="en-US" sz="2400" dirty="0" smtClean="0"/>
                        <a:t>）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了</a:t>
                      </a:r>
                      <a:endParaRPr lang="en-GB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573800">
                <a:tc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要</a:t>
                      </a:r>
                      <a:endParaRPr lang="en-GB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过圣诞节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了</a:t>
                      </a:r>
                      <a:r>
                        <a:rPr lang="zh-CN" altLang="en-US" sz="2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endParaRPr lang="en-GB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573800">
                <a:tc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快</a:t>
                      </a:r>
                      <a:endParaRPr lang="en-GB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考试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了</a:t>
                      </a:r>
                      <a:endParaRPr lang="en-GB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5738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天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就要</a:t>
                      </a:r>
                      <a:endParaRPr lang="en-GB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下雨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了</a:t>
                      </a:r>
                      <a:endParaRPr lang="en-GB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5738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我父母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快要</a:t>
                      </a:r>
                      <a:endParaRPr lang="en-GB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来北京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了</a:t>
                      </a:r>
                      <a:endParaRPr lang="en-GB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9409926" y="5316702"/>
            <a:ext cx="2254852" cy="120032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复活节 </a:t>
            </a:r>
            <a:r>
              <a:rPr lang="en-US" altLang="zh-CN" sz="2400" dirty="0" smtClean="0"/>
              <a:t>– Easter </a:t>
            </a:r>
          </a:p>
          <a:p>
            <a:r>
              <a:rPr lang="zh-CN" altLang="en-US" sz="2400" dirty="0" smtClean="0"/>
              <a:t>伦敦 </a:t>
            </a:r>
            <a:r>
              <a:rPr lang="en-US" altLang="zh-CN" sz="2400" dirty="0" smtClean="0"/>
              <a:t>- London</a:t>
            </a:r>
          </a:p>
          <a:p>
            <a:r>
              <a:rPr lang="zh-CN" altLang="en-US" sz="2400" dirty="0"/>
              <a:t>旅</a:t>
            </a:r>
            <a:r>
              <a:rPr lang="zh-CN" altLang="en-US" sz="2400" dirty="0" smtClean="0"/>
              <a:t>游 </a:t>
            </a:r>
            <a:r>
              <a:rPr lang="en-GB" altLang="zh-CN" sz="2400" dirty="0" smtClean="0"/>
              <a:t>- travel</a:t>
            </a:r>
            <a:endParaRPr lang="en-US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4215442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26</a:t>
            </a:r>
            <a:r>
              <a:rPr lang="zh-CN" altLang="en-US" sz="3200" smtClean="0"/>
              <a:t>课 圣诞节快到了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8596668" cy="5486399"/>
          </a:xfrm>
        </p:spPr>
        <p:txBody>
          <a:bodyPr/>
          <a:lstStyle/>
          <a:p>
            <a:pPr marL="0" indent="0">
              <a:buNone/>
            </a:pPr>
            <a:r>
              <a:rPr lang="en-US" altLang="zh-CN" sz="2400" b="1" dirty="0" smtClean="0"/>
              <a:t>Time + 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就要</a:t>
            </a:r>
            <a:r>
              <a:rPr lang="en-US" altLang="zh-CN" sz="2400" b="1" dirty="0" smtClean="0">
                <a:solidFill>
                  <a:srgbClr val="0070C0"/>
                </a:solidFill>
              </a:rPr>
              <a:t>……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了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 smtClean="0"/>
          </a:p>
          <a:p>
            <a:r>
              <a:rPr lang="en-US" sz="2400" dirty="0" smtClean="0"/>
              <a:t>James Cameron</a:t>
            </a:r>
            <a:r>
              <a:rPr lang="zh-CN" altLang="en-US" sz="2400" dirty="0"/>
              <a:t>写</a:t>
            </a:r>
            <a:r>
              <a:rPr lang="zh-CN" altLang="en-US" sz="2400" dirty="0" smtClean="0"/>
              <a:t>的</a:t>
            </a:r>
            <a:r>
              <a:rPr lang="en-US" altLang="zh-CN" sz="2400" dirty="0" smtClean="0"/>
              <a:t>Alita: Battle Angel</a:t>
            </a:r>
            <a:r>
              <a:rPr lang="zh-CN" altLang="en-US" sz="2400" dirty="0" smtClean="0"/>
              <a:t>这几天就要上映了，我打算去看，你去不去？</a:t>
            </a:r>
            <a:endParaRPr lang="en-US" sz="2400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775740" y="1942984"/>
          <a:ext cx="7602139" cy="3123285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70721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70721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296395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842256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049064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624657">
                <a:tc rowSpan="2"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S</a:t>
                      </a:r>
                      <a:endParaRPr lang="en-GB" sz="2400" dirty="0"/>
                    </a:p>
                  </a:txBody>
                  <a:tcPr anchor="ctr"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P</a:t>
                      </a:r>
                      <a:endParaRPr lang="en-GB" sz="24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624657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smtClean="0"/>
                        <a:t>Time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就要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V</a:t>
                      </a:r>
                      <a:r>
                        <a:rPr lang="en-US" sz="2400" baseline="0" dirty="0" smtClean="0"/>
                        <a:t> </a:t>
                      </a:r>
                      <a:r>
                        <a:rPr lang="zh-CN" altLang="en-US" sz="2400" baseline="0" dirty="0" smtClean="0"/>
                        <a:t>（</a:t>
                      </a:r>
                      <a:r>
                        <a:rPr lang="en-US" altLang="zh-CN" sz="2400" baseline="0" dirty="0" smtClean="0"/>
                        <a:t>+ O</a:t>
                      </a:r>
                      <a:r>
                        <a:rPr lang="zh-CN" altLang="en-US" sz="2400" baseline="0" dirty="0" smtClean="0"/>
                        <a:t>）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了</a:t>
                      </a:r>
                      <a:endParaRPr lang="en-GB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2465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我父母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下个星期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就要</a:t>
                      </a:r>
                      <a:endParaRPr lang="en-GB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来北京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了</a:t>
                      </a:r>
                      <a:endParaRPr lang="en-GB" sz="2400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62465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他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明天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就要</a:t>
                      </a:r>
                      <a:endParaRPr lang="en-GB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回国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了</a:t>
                      </a:r>
                      <a:endParaRPr lang="en-GB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62465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我们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星期五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就要</a:t>
                      </a:r>
                      <a:endParaRPr lang="en-GB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考试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了</a:t>
                      </a:r>
                      <a:endParaRPr lang="en-GB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4420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26</a:t>
            </a:r>
            <a:r>
              <a:rPr lang="zh-CN" altLang="en-US" sz="3200" smtClean="0"/>
              <a:t>课 圣诞节快到了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不同</a:t>
            </a:r>
            <a:r>
              <a:rPr lang="en-GB" altLang="zh-CN" sz="2400" dirty="0" err="1"/>
              <a:t>bú</a:t>
            </a:r>
            <a:r>
              <a:rPr lang="en-GB" altLang="zh-CN" sz="2400" dirty="0"/>
              <a:t> </a:t>
            </a:r>
            <a:r>
              <a:rPr lang="en-GB" altLang="zh-CN" sz="2400" dirty="0" err="1" smtClean="0"/>
              <a:t>tóng</a:t>
            </a:r>
            <a:r>
              <a:rPr lang="en-GB" altLang="zh-CN" sz="2400" dirty="0" smtClean="0"/>
              <a:t> </a:t>
            </a:r>
            <a:r>
              <a:rPr lang="en-US" altLang="zh-CN" sz="2400" dirty="0" smtClean="0"/>
              <a:t>- different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400" b="1" dirty="0">
                <a:solidFill>
                  <a:srgbClr val="C00000"/>
                </a:solidFill>
              </a:rPr>
              <a:t>以</a:t>
            </a:r>
            <a:r>
              <a:rPr lang="zh-CN" altLang="en-US" sz="2400" b="1" dirty="0" smtClean="0">
                <a:solidFill>
                  <a:srgbClr val="C00000"/>
                </a:solidFill>
              </a:rPr>
              <a:t>前</a:t>
            </a:r>
            <a:r>
              <a:rPr lang="en-GB" altLang="zh-CN" sz="2400" dirty="0" err="1"/>
              <a:t>yǐ</a:t>
            </a:r>
            <a:r>
              <a:rPr lang="en-GB" altLang="zh-CN" sz="2400" dirty="0"/>
              <a:t> </a:t>
            </a:r>
            <a:r>
              <a:rPr lang="en-GB" altLang="zh-CN" sz="2400" dirty="0" err="1" smtClean="0"/>
              <a:t>qián</a:t>
            </a:r>
            <a:r>
              <a:rPr lang="en-GB" altLang="zh-CN" sz="2400" dirty="0" smtClean="0"/>
              <a:t> </a:t>
            </a:r>
            <a:r>
              <a:rPr lang="en-US" altLang="zh-CN" sz="2400" dirty="0" smtClean="0"/>
              <a:t>– before &amp; </a:t>
            </a:r>
            <a:r>
              <a:rPr lang="zh-CN" altLang="en-US" sz="2400" b="1" dirty="0" smtClean="0">
                <a:solidFill>
                  <a:srgbClr val="C00000"/>
                </a:solidFill>
              </a:rPr>
              <a:t>现在</a:t>
            </a:r>
            <a:r>
              <a:rPr lang="en-GB" altLang="zh-CN" sz="2400" dirty="0" err="1"/>
              <a:t>xiàn</a:t>
            </a:r>
            <a:r>
              <a:rPr lang="en-GB" altLang="zh-CN" sz="2400" dirty="0"/>
              <a:t> </a:t>
            </a:r>
            <a:r>
              <a:rPr lang="en-GB" altLang="zh-CN" sz="2400" dirty="0" err="1" smtClean="0"/>
              <a:t>zài</a:t>
            </a:r>
            <a:r>
              <a:rPr lang="en-GB" altLang="zh-CN" sz="2400" dirty="0" smtClean="0"/>
              <a:t> </a:t>
            </a:r>
            <a:r>
              <a:rPr lang="en-US" altLang="zh-CN" sz="2400" dirty="0" smtClean="0"/>
              <a:t>– now</a:t>
            </a:r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他和</a:t>
            </a:r>
            <a:r>
              <a:rPr lang="zh-CN" altLang="en-US" sz="2400" dirty="0" smtClean="0">
                <a:solidFill>
                  <a:srgbClr val="C00000"/>
                </a:solidFill>
              </a:rPr>
              <a:t>以前</a:t>
            </a:r>
            <a:r>
              <a:rPr lang="zh-CN" altLang="en-US" sz="2400" dirty="0" smtClean="0">
                <a:solidFill>
                  <a:srgbClr val="0070C0"/>
                </a:solidFill>
              </a:rPr>
              <a:t>不同</a:t>
            </a:r>
            <a:r>
              <a:rPr lang="zh-CN" altLang="en-US" sz="2400" dirty="0" smtClean="0"/>
              <a:t>了。</a:t>
            </a:r>
            <a:r>
              <a:rPr lang="zh-CN" altLang="en-US" sz="2400" dirty="0" smtClean="0">
                <a:solidFill>
                  <a:srgbClr val="C00000"/>
                </a:solidFill>
              </a:rPr>
              <a:t>以前</a:t>
            </a:r>
            <a:r>
              <a:rPr lang="zh-CN" altLang="en-US" sz="2400" dirty="0" smtClean="0"/>
              <a:t>他不会说汉语，</a:t>
            </a:r>
            <a:r>
              <a:rPr lang="zh-CN" altLang="en-US" sz="2400" dirty="0" smtClean="0">
                <a:solidFill>
                  <a:srgbClr val="C00000"/>
                </a:solidFill>
              </a:rPr>
              <a:t>现在</a:t>
            </a:r>
            <a:r>
              <a:rPr lang="zh-CN" altLang="en-US" sz="2400" dirty="0" smtClean="0"/>
              <a:t>他的汉语说得很好。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>
                <a:solidFill>
                  <a:srgbClr val="C00000"/>
                </a:solidFill>
              </a:rPr>
              <a:t>以前</a:t>
            </a:r>
            <a:r>
              <a:rPr lang="zh-CN" altLang="en-US" sz="2400" dirty="0" smtClean="0"/>
              <a:t>中国人 不过圣诞节，但是</a:t>
            </a:r>
            <a:r>
              <a:rPr lang="zh-CN" altLang="en-US" sz="2400" dirty="0" smtClean="0">
                <a:solidFill>
                  <a:srgbClr val="C00000"/>
                </a:solidFill>
              </a:rPr>
              <a:t>现在</a:t>
            </a:r>
            <a:r>
              <a:rPr lang="zh-CN" altLang="en-US" sz="2400" dirty="0" smtClean="0">
                <a:solidFill>
                  <a:srgbClr val="0070C0"/>
                </a:solidFill>
              </a:rPr>
              <a:t>不同</a:t>
            </a:r>
            <a:r>
              <a:rPr lang="zh-CN" altLang="en-US" sz="2400" dirty="0" smtClean="0"/>
              <a:t>了，很多人都过圣诞节，</a:t>
            </a:r>
            <a:r>
              <a:rPr lang="zh-CN" altLang="en-US" sz="2400" b="1" dirty="0" smtClean="0">
                <a:solidFill>
                  <a:schemeClr val="accent2">
                    <a:lumMod val="75000"/>
                  </a:schemeClr>
                </a:solidFill>
              </a:rPr>
              <a:t>特别是</a:t>
            </a:r>
            <a:r>
              <a:rPr lang="zh-CN" altLang="en-US" sz="2400" dirty="0" smtClean="0"/>
              <a:t>年轻人。</a:t>
            </a: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/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chemeClr val="accent2">
                    <a:lumMod val="75000"/>
                  </a:schemeClr>
                </a:solidFill>
              </a:rPr>
              <a:t>特别是</a:t>
            </a:r>
            <a:r>
              <a:rPr lang="zh-CN" altLang="en-US" sz="2400" dirty="0" smtClean="0"/>
              <a:t>：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他非常喜欢吃水果，</a:t>
            </a:r>
            <a:r>
              <a:rPr lang="zh-CN" altLang="en-US" sz="2400" dirty="0" smtClean="0">
                <a:solidFill>
                  <a:schemeClr val="accent2">
                    <a:lumMod val="75000"/>
                  </a:schemeClr>
                </a:solidFill>
              </a:rPr>
              <a:t>特别是</a:t>
            </a:r>
            <a:r>
              <a:rPr lang="zh-CN" altLang="en-US" sz="2400" dirty="0" smtClean="0"/>
              <a:t>苹果。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他每</a:t>
            </a:r>
            <a:r>
              <a:rPr lang="zh-CN" altLang="en-US" sz="2400" dirty="0" smtClean="0"/>
              <a:t>天都很忙，</a:t>
            </a:r>
            <a:r>
              <a:rPr lang="zh-CN" altLang="en-US" sz="2400" dirty="0" smtClean="0">
                <a:solidFill>
                  <a:schemeClr val="accent2">
                    <a:lumMod val="75000"/>
                  </a:schemeClr>
                </a:solidFill>
              </a:rPr>
              <a:t>特别是</a:t>
            </a:r>
            <a:r>
              <a:rPr lang="zh-CN" altLang="en-US" sz="2400" dirty="0" smtClean="0"/>
              <a:t>周末，更忙。</a:t>
            </a:r>
            <a:endParaRPr lang="en-US" altLang="zh-CN" sz="2400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627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26</a:t>
            </a:r>
            <a:r>
              <a:rPr lang="zh-CN" altLang="en-US" sz="3200" smtClean="0"/>
              <a:t>课 圣诞节快到了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800" b="1" dirty="0" smtClean="0"/>
              <a:t>离合词 </a:t>
            </a:r>
            <a:r>
              <a:rPr lang="en-US" altLang="zh-CN" sz="2800" b="1" dirty="0" smtClean="0"/>
              <a:t>separable words</a:t>
            </a:r>
            <a:endParaRPr lang="en-US" altLang="zh-CN" sz="2800" b="1" dirty="0"/>
          </a:p>
          <a:p>
            <a:pPr marL="0" indent="0">
              <a:buNone/>
            </a:pPr>
            <a:endParaRPr lang="en-US" altLang="zh-CN" dirty="0" smtClean="0"/>
          </a:p>
          <a:p>
            <a:pPr marL="0" indent="0">
              <a:buNone/>
            </a:pPr>
            <a:endParaRPr lang="en-US" altLang="zh-CN" dirty="0" smtClean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77334" y="2408542"/>
          <a:ext cx="8128000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/>
                        <a:t>AB</a:t>
                      </a:r>
                      <a:endParaRPr lang="en-GB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/>
                        <a:t>A……B</a:t>
                      </a:r>
                      <a:endParaRPr lang="en-GB" sz="24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放假 </a:t>
                      </a:r>
                      <a:r>
                        <a:rPr lang="en-GB" altLang="zh-CN" sz="2400" b="1" dirty="0" err="1" smtClean="0"/>
                        <a:t>fàng</a:t>
                      </a:r>
                      <a:r>
                        <a:rPr lang="en-GB" altLang="zh-CN" sz="2400" b="1" dirty="0" smtClean="0"/>
                        <a:t> </a:t>
                      </a:r>
                      <a:r>
                        <a:rPr lang="en-GB" altLang="zh-CN" sz="2400" b="1" dirty="0" err="1" smtClean="0"/>
                        <a:t>jiǎ</a:t>
                      </a:r>
                      <a:r>
                        <a:rPr lang="en-GB" altLang="zh-CN" sz="2400" b="1" dirty="0" smtClean="0"/>
                        <a:t> </a:t>
                      </a:r>
                      <a:endParaRPr lang="en-GB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放五天假</a:t>
                      </a:r>
                      <a:endParaRPr lang="en-GB" sz="24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考试 </a:t>
                      </a:r>
                      <a:r>
                        <a:rPr lang="en-GB" altLang="zh-CN" sz="2400" b="1" dirty="0" err="1" smtClean="0"/>
                        <a:t>kǎo</a:t>
                      </a:r>
                      <a:r>
                        <a:rPr lang="en-GB" altLang="zh-CN" sz="2400" b="1" dirty="0" smtClean="0"/>
                        <a:t> </a:t>
                      </a:r>
                      <a:r>
                        <a:rPr lang="en-GB" altLang="zh-CN" sz="2400" b="1" dirty="0" err="1" smtClean="0"/>
                        <a:t>shì</a:t>
                      </a:r>
                      <a:r>
                        <a:rPr lang="en-GB" altLang="zh-CN" sz="2400" b="1" dirty="0" smtClean="0"/>
                        <a:t> </a:t>
                      </a:r>
                      <a:endParaRPr lang="en-GB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考三天试</a:t>
                      </a:r>
                      <a:r>
                        <a:rPr lang="en-US" altLang="zh-CN" sz="2400" b="1" dirty="0" smtClean="0"/>
                        <a:t>/</a:t>
                      </a:r>
                      <a:r>
                        <a:rPr lang="zh-CN" altLang="en-US" sz="2400" b="1" dirty="0" smtClean="0"/>
                        <a:t>考过试</a:t>
                      </a:r>
                      <a:endParaRPr lang="en-GB" sz="24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见面 </a:t>
                      </a:r>
                      <a:r>
                        <a:rPr lang="en-GB" altLang="zh-CN" sz="2400" b="1" dirty="0" err="1" smtClean="0"/>
                        <a:t>jiàn</a:t>
                      </a:r>
                      <a:r>
                        <a:rPr lang="en-GB" altLang="zh-CN" sz="2400" b="1" dirty="0" smtClean="0"/>
                        <a:t> </a:t>
                      </a:r>
                      <a:r>
                        <a:rPr lang="en-GB" altLang="zh-CN" sz="2400" b="1" dirty="0" err="1" smtClean="0"/>
                        <a:t>miàn</a:t>
                      </a:r>
                      <a:r>
                        <a:rPr lang="en-GB" altLang="zh-CN" sz="2400" b="1" dirty="0" smtClean="0"/>
                        <a:t> </a:t>
                      </a:r>
                      <a:endParaRPr lang="en-GB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见个面</a:t>
                      </a:r>
                      <a:r>
                        <a:rPr lang="en-US" altLang="zh-CN" sz="2400" b="1" dirty="0" smtClean="0"/>
                        <a:t>/</a:t>
                      </a:r>
                      <a:r>
                        <a:rPr lang="zh-CN" altLang="en-US" sz="2400" b="1" dirty="0" smtClean="0"/>
                        <a:t>见过面</a:t>
                      </a:r>
                      <a:endParaRPr lang="en-GB" sz="24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洗澡 </a:t>
                      </a:r>
                      <a:r>
                        <a:rPr lang="en-GB" altLang="zh-CN" sz="2400" b="1" dirty="0" err="1" smtClean="0"/>
                        <a:t>xǐ</a:t>
                      </a:r>
                      <a:r>
                        <a:rPr lang="en-GB" altLang="zh-CN" sz="2400" b="1" dirty="0" smtClean="0"/>
                        <a:t> </a:t>
                      </a:r>
                      <a:r>
                        <a:rPr lang="en-GB" altLang="zh-CN" sz="2400" b="1" dirty="0" err="1" smtClean="0"/>
                        <a:t>zǎo</a:t>
                      </a:r>
                      <a:endParaRPr lang="en-GB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洗个澡</a:t>
                      </a:r>
                      <a:r>
                        <a:rPr lang="en-US" altLang="zh-CN" sz="2400" b="1" dirty="0" smtClean="0"/>
                        <a:t>/</a:t>
                      </a:r>
                      <a:r>
                        <a:rPr lang="zh-CN" altLang="en-US" sz="2400" b="1" dirty="0" smtClean="0"/>
                        <a:t>洗一个小时澡</a:t>
                      </a:r>
                      <a:endParaRPr lang="en-GB" sz="24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睡觉 </a:t>
                      </a:r>
                      <a:r>
                        <a:rPr lang="en-GB" altLang="zh-CN" sz="2400" b="1" dirty="0" err="1" smtClean="0"/>
                        <a:t>shuì</a:t>
                      </a:r>
                      <a:r>
                        <a:rPr lang="en-GB" altLang="zh-CN" sz="2400" b="1" dirty="0" smtClean="0"/>
                        <a:t> </a:t>
                      </a:r>
                      <a:r>
                        <a:rPr lang="en-GB" altLang="zh-CN" sz="2400" b="1" dirty="0" err="1" smtClean="0"/>
                        <a:t>jiào</a:t>
                      </a:r>
                      <a:r>
                        <a:rPr lang="en-GB" altLang="zh-CN" sz="2400" b="1" dirty="0" smtClean="0"/>
                        <a:t> </a:t>
                      </a:r>
                      <a:endParaRPr lang="en-GB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睡个觉</a:t>
                      </a:r>
                      <a:r>
                        <a:rPr lang="en-US" altLang="zh-CN" sz="2400" b="1" dirty="0" smtClean="0"/>
                        <a:t>/</a:t>
                      </a:r>
                      <a:r>
                        <a:rPr lang="zh-CN" altLang="en-US" sz="2400" b="1" dirty="0" smtClean="0"/>
                        <a:t>睡一天觉</a:t>
                      </a:r>
                      <a:endParaRPr lang="en-GB" sz="24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聊天儿 </a:t>
                      </a:r>
                      <a:r>
                        <a:rPr lang="en-GB" altLang="zh-CN" sz="2400" b="1" dirty="0" err="1" smtClean="0"/>
                        <a:t>liáo</a:t>
                      </a:r>
                      <a:r>
                        <a:rPr lang="en-GB" altLang="zh-CN" sz="2400" b="1" dirty="0" smtClean="0"/>
                        <a:t> </a:t>
                      </a:r>
                      <a:r>
                        <a:rPr lang="en-GB" altLang="zh-CN" sz="2400" b="1" dirty="0" err="1" smtClean="0"/>
                        <a:t>tiān</a:t>
                      </a:r>
                      <a:r>
                        <a:rPr lang="en-US" altLang="zh-CN" sz="2400" b="1" dirty="0" smtClean="0"/>
                        <a:t>r</a:t>
                      </a:r>
                      <a:endParaRPr lang="en-GB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聊一会儿天儿</a:t>
                      </a:r>
                      <a:endParaRPr lang="en-GB" sz="24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3685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第</a:t>
            </a:r>
            <a:r>
              <a:rPr lang="en-US" altLang="zh-CN" dirty="0" smtClean="0"/>
              <a:t>27</a:t>
            </a:r>
            <a:r>
              <a:rPr lang="zh-CN" altLang="en-US" dirty="0" smtClean="0"/>
              <a:t>课 我正在看电视呢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9076266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 smtClean="0"/>
              <a:t>生词</a:t>
            </a:r>
            <a:endParaRPr lang="en-US" altLang="zh-CN" sz="28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习惯 了解 点钟 路上 正在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正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在 一边 散步 下边 打太极拳 湖 椅子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接 忙 听见 草地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7549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27</a:t>
            </a:r>
            <a:r>
              <a:rPr lang="zh-CN" altLang="en-US" sz="3200" smtClean="0"/>
              <a:t>课 我正看电视呢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2400" b="1" dirty="0"/>
              <a:t>I </a:t>
            </a:r>
            <a:r>
              <a:rPr lang="en-US" altLang="zh-CN" sz="2400" b="1" dirty="0">
                <a:solidFill>
                  <a:srgbClr val="0070C0"/>
                </a:solidFill>
              </a:rPr>
              <a:t>am</a:t>
            </a:r>
            <a:r>
              <a:rPr lang="en-US" altLang="zh-CN" sz="2400" b="1" dirty="0"/>
              <a:t> watch</a:t>
            </a:r>
            <a:r>
              <a:rPr lang="en-US" altLang="zh-CN" sz="2400" b="1" dirty="0">
                <a:solidFill>
                  <a:srgbClr val="0070C0"/>
                </a:solidFill>
              </a:rPr>
              <a:t>ing</a:t>
            </a:r>
            <a:r>
              <a:rPr lang="en-US" altLang="zh-CN" sz="2400" b="1" dirty="0"/>
              <a:t> TV.</a:t>
            </a:r>
          </a:p>
          <a:p>
            <a:pPr marL="0" indent="0">
              <a:buNone/>
            </a:pPr>
            <a:r>
              <a:rPr lang="zh-CN" altLang="en-US" sz="2400" b="1" dirty="0" smtClean="0"/>
              <a:t>我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正在</a:t>
            </a:r>
            <a:r>
              <a:rPr lang="zh-CN" altLang="en-US" sz="2400" b="1" dirty="0" smtClean="0"/>
              <a:t>看电视</a:t>
            </a:r>
            <a:r>
              <a:rPr lang="zh-CN" altLang="en-US" sz="2400" b="1" dirty="0" smtClean="0">
                <a:solidFill>
                  <a:schemeClr val="accent4"/>
                </a:solidFill>
              </a:rPr>
              <a:t>呢</a:t>
            </a:r>
            <a:r>
              <a:rPr lang="en-US" altLang="zh-CN" sz="2400" dirty="0" smtClean="0">
                <a:solidFill>
                  <a:schemeClr val="tx1"/>
                </a:solidFill>
              </a:rPr>
              <a:t>(ne)</a:t>
            </a:r>
            <a:r>
              <a:rPr lang="zh-CN" altLang="en-US" sz="2400" b="1" dirty="0" smtClean="0"/>
              <a:t>。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zhèng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zài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zh-CN" altLang="en-US" sz="2400" dirty="0">
                <a:solidFill>
                  <a:srgbClr val="0070C0"/>
                </a:solidFill>
              </a:rPr>
              <a:t>正</a:t>
            </a:r>
            <a:r>
              <a:rPr lang="zh-CN" altLang="en-US" sz="2400" dirty="0" smtClean="0">
                <a:solidFill>
                  <a:srgbClr val="0070C0"/>
                </a:solidFill>
              </a:rPr>
              <a:t>在</a:t>
            </a:r>
            <a:r>
              <a:rPr lang="en-US" altLang="zh-CN" sz="2400" dirty="0" smtClean="0">
                <a:solidFill>
                  <a:srgbClr val="0070C0"/>
                </a:solidFill>
              </a:rPr>
              <a:t>/</a:t>
            </a:r>
            <a:r>
              <a:rPr lang="zh-CN" altLang="en-US" sz="2400" dirty="0" smtClean="0">
                <a:solidFill>
                  <a:srgbClr val="0070C0"/>
                </a:solidFill>
              </a:rPr>
              <a:t>在</a:t>
            </a:r>
            <a:r>
              <a:rPr lang="en-US" altLang="zh-CN" sz="2400" dirty="0" smtClean="0">
                <a:solidFill>
                  <a:srgbClr val="0070C0"/>
                </a:solidFill>
              </a:rPr>
              <a:t>/</a:t>
            </a:r>
            <a:r>
              <a:rPr lang="zh-CN" altLang="en-US" sz="2400" dirty="0" smtClean="0">
                <a:solidFill>
                  <a:srgbClr val="0070C0"/>
                </a:solidFill>
              </a:rPr>
              <a:t>正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（</a:t>
            </a:r>
            <a:r>
              <a:rPr lang="zh-CN" altLang="en-US" sz="2400" dirty="0" smtClean="0">
                <a:solidFill>
                  <a:schemeClr val="accent4"/>
                </a:solidFill>
              </a:rPr>
              <a:t>呢</a:t>
            </a:r>
            <a:r>
              <a:rPr lang="zh-CN" altLang="en-US" sz="2400" dirty="0" smtClean="0"/>
              <a:t>） </a:t>
            </a:r>
            <a:r>
              <a:rPr lang="en-US" altLang="zh-CN" sz="2400" dirty="0" smtClean="0"/>
              <a:t>—— be doing </a:t>
            </a:r>
            <a:r>
              <a:rPr lang="en-US" altLang="zh-CN" sz="2400" dirty="0" err="1" smtClean="0"/>
              <a:t>sth</a:t>
            </a:r>
            <a:r>
              <a:rPr lang="en-US" altLang="zh-CN" sz="2400" dirty="0" smtClean="0"/>
              <a:t>.</a:t>
            </a:r>
          </a:p>
          <a:p>
            <a:pPr marL="0" indent="0">
              <a:buNone/>
            </a:pPr>
            <a:endParaRPr lang="en-US" altLang="zh-CN" sz="24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252652" y="1371601"/>
            <a:ext cx="41026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200" dirty="0" smtClean="0"/>
              <a:t>“</a:t>
            </a:r>
            <a:r>
              <a:rPr lang="en-US" altLang="zh-CN" sz="2200" dirty="0" smtClean="0"/>
              <a:t>……</a:t>
            </a:r>
            <a:r>
              <a:rPr lang="zh-CN" altLang="en-US" sz="2200" dirty="0" smtClean="0">
                <a:solidFill>
                  <a:schemeClr val="accent4"/>
                </a:solidFill>
              </a:rPr>
              <a:t>呢</a:t>
            </a:r>
            <a:r>
              <a:rPr lang="zh-CN" altLang="en-US" sz="2200" dirty="0" smtClean="0"/>
              <a:t>” 常用在口语中</a:t>
            </a:r>
            <a:r>
              <a:rPr lang="en-US" altLang="zh-CN" sz="2200" dirty="0" smtClean="0"/>
              <a:t>/</a:t>
            </a:r>
          </a:p>
          <a:p>
            <a:r>
              <a:rPr lang="en-US" sz="2200" dirty="0" smtClean="0"/>
              <a:t>Often used in spoken language</a:t>
            </a:r>
            <a:endParaRPr lang="en-GB" sz="22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677334" y="3422624"/>
          <a:ext cx="8128000" cy="32004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032000"/>
                <a:gridCol w="2032000"/>
                <a:gridCol w="2032000"/>
                <a:gridCol w="2032000"/>
              </a:tblGrid>
              <a:tr h="370840">
                <a:tc rowSpan="2"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S</a:t>
                      </a:r>
                      <a:endParaRPr lang="en-GB" sz="2400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P</a:t>
                      </a:r>
                      <a:endParaRPr lang="en-GB" sz="2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</a:rPr>
                        <a:t>正在</a:t>
                      </a:r>
                      <a:r>
                        <a:rPr lang="en-US" altLang="zh-CN" sz="2400" b="1" dirty="0" smtClean="0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</a:rPr>
                        <a:t>在</a:t>
                      </a:r>
                      <a:r>
                        <a:rPr lang="en-US" altLang="zh-CN" sz="2400" b="1" dirty="0" smtClean="0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</a:rPr>
                        <a:t>正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/>
                        <a:t>V</a:t>
                      </a:r>
                      <a:r>
                        <a:rPr lang="en-US" sz="2400" b="1" baseline="0" dirty="0" smtClean="0"/>
                        <a:t> (+ O)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</a:rPr>
                        <a:t>呢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tx1"/>
                          </a:solidFill>
                        </a:rPr>
                        <a:t>许多人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0" dirty="0" smtClean="0">
                          <a:solidFill>
                            <a:srgbClr val="0070C0"/>
                          </a:solidFill>
                        </a:rPr>
                        <a:t>正在</a:t>
                      </a:r>
                      <a:endParaRPr lang="en-GB" sz="2400" b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跑步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0" dirty="0" smtClean="0">
                          <a:solidFill>
                            <a:schemeClr val="accent4"/>
                          </a:solidFill>
                        </a:rPr>
                        <a:t>（呢）</a:t>
                      </a:r>
                      <a:endParaRPr lang="en-GB" sz="2400" b="0" dirty="0" smtClean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tx1"/>
                          </a:solidFill>
                        </a:rPr>
                        <a:t>一些人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0" dirty="0" smtClean="0">
                          <a:solidFill>
                            <a:srgbClr val="0070C0"/>
                          </a:solidFill>
                        </a:rPr>
                        <a:t>在</a:t>
                      </a:r>
                      <a:endParaRPr lang="en-GB" sz="2400" b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打太极拳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0" dirty="0" smtClean="0">
                          <a:solidFill>
                            <a:schemeClr val="accent4"/>
                          </a:solidFill>
                        </a:rPr>
                        <a:t>（呢）</a:t>
                      </a:r>
                      <a:endParaRPr lang="en-GB" sz="2400" b="0" dirty="0" smtClean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tx1"/>
                          </a:solidFill>
                        </a:rPr>
                        <a:t>我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0" dirty="0" smtClean="0">
                          <a:solidFill>
                            <a:srgbClr val="0070C0"/>
                          </a:solidFill>
                        </a:rPr>
                        <a:t>正</a:t>
                      </a:r>
                      <a:endParaRPr lang="en-GB" sz="2400" b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准备睡觉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0" dirty="0" smtClean="0">
                          <a:solidFill>
                            <a:schemeClr val="accent4"/>
                          </a:solidFill>
                        </a:rPr>
                        <a:t>（呢）</a:t>
                      </a:r>
                      <a:endParaRPr lang="en-GB" sz="2400" b="0" dirty="0" smtClean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tx1"/>
                          </a:solidFill>
                        </a:rPr>
                        <a:t>你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忙什么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0" dirty="0" smtClean="0">
                          <a:solidFill>
                            <a:schemeClr val="accent4"/>
                          </a:solidFill>
                        </a:rPr>
                        <a:t>   呢？</a:t>
                      </a:r>
                      <a:endParaRPr lang="en-GB" sz="2400" b="0" dirty="0" smtClean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tx1"/>
                          </a:solidFill>
                        </a:rPr>
                        <a:t>我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打球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0" dirty="0" smtClean="0">
                          <a:solidFill>
                            <a:schemeClr val="accent4"/>
                          </a:solidFill>
                        </a:rPr>
                        <a:t>呢</a:t>
                      </a:r>
                      <a:endParaRPr lang="en-GB" sz="2400" b="0" dirty="0" smtClean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9029700" y="4607325"/>
            <a:ext cx="3063240" cy="15696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否</a:t>
            </a:r>
            <a:r>
              <a:rPr lang="zh-CN" altLang="en-US" sz="2400" b="1" dirty="0" smtClean="0"/>
              <a:t>定 </a:t>
            </a:r>
            <a:r>
              <a:rPr lang="en-US" altLang="zh-CN" sz="2400" b="1" dirty="0" smtClean="0"/>
              <a:t>Negative form</a:t>
            </a:r>
            <a:r>
              <a:rPr lang="zh-CN" altLang="en-US" sz="2400" b="1" dirty="0" smtClean="0"/>
              <a:t>：</a:t>
            </a:r>
            <a:endParaRPr lang="en-US" altLang="zh-CN" sz="2400" b="1" dirty="0" smtClean="0"/>
          </a:p>
          <a:p>
            <a:r>
              <a:rPr lang="zh-CN" altLang="en-US" sz="2400" b="1" dirty="0" smtClean="0">
                <a:solidFill>
                  <a:srgbClr val="7030A0"/>
                </a:solidFill>
              </a:rPr>
              <a:t>没（有）</a:t>
            </a:r>
            <a:r>
              <a:rPr lang="en-US" altLang="zh-CN" sz="2400" b="1" dirty="0" smtClean="0"/>
              <a:t>……</a:t>
            </a:r>
          </a:p>
          <a:p>
            <a:r>
              <a:rPr lang="en-US" sz="2400" dirty="0" smtClean="0"/>
              <a:t>A:</a:t>
            </a:r>
            <a:r>
              <a:rPr lang="zh-CN" altLang="en-US" sz="2400" dirty="0" smtClean="0"/>
              <a:t>你在看电视吗？</a:t>
            </a:r>
            <a:endParaRPr lang="en-US" altLang="zh-CN" sz="2400" dirty="0" smtClean="0"/>
          </a:p>
          <a:p>
            <a:r>
              <a:rPr lang="en-US" sz="2400" dirty="0" smtClean="0"/>
              <a:t>B:</a:t>
            </a:r>
            <a:r>
              <a:rPr lang="zh-CN" altLang="en-US" sz="2400" dirty="0" smtClean="0"/>
              <a:t>我</a:t>
            </a:r>
            <a:r>
              <a:rPr lang="zh-CN" altLang="en-US" sz="2400" dirty="0" smtClean="0">
                <a:solidFill>
                  <a:srgbClr val="7030A0"/>
                </a:solidFill>
              </a:rPr>
              <a:t>没</a:t>
            </a:r>
            <a:r>
              <a:rPr lang="zh-CN" altLang="en-US" sz="2400" dirty="0" smtClean="0"/>
              <a:t>看电视。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8583930" y="27939"/>
            <a:ext cx="3608070" cy="258532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b="1" dirty="0" smtClean="0"/>
              <a:t>许多</a:t>
            </a:r>
            <a:r>
              <a:rPr lang="en-GB" altLang="zh-CN" b="1" dirty="0" err="1"/>
              <a:t>xǔ</a:t>
            </a:r>
            <a:r>
              <a:rPr lang="en-GB" altLang="zh-CN" b="1" dirty="0"/>
              <a:t> </a:t>
            </a:r>
            <a:r>
              <a:rPr lang="en-GB" altLang="zh-CN" b="1" dirty="0" err="1" smtClean="0"/>
              <a:t>duō</a:t>
            </a:r>
            <a:r>
              <a:rPr lang="en-GB" altLang="zh-CN" dirty="0" smtClean="0"/>
              <a:t>	</a:t>
            </a:r>
            <a:r>
              <a:rPr lang="en-US" altLang="zh-CN" dirty="0" smtClean="0"/>
              <a:t>many</a:t>
            </a:r>
          </a:p>
          <a:p>
            <a:r>
              <a:rPr lang="zh-CN" altLang="en-US" b="1" dirty="0"/>
              <a:t>一</a:t>
            </a:r>
            <a:r>
              <a:rPr lang="zh-CN" altLang="en-US" b="1" dirty="0" smtClean="0"/>
              <a:t>些</a:t>
            </a:r>
            <a:r>
              <a:rPr lang="en-GB" altLang="zh-CN" b="1" dirty="0" err="1"/>
              <a:t>yī</a:t>
            </a:r>
            <a:r>
              <a:rPr lang="en-GB" altLang="zh-CN" b="1" dirty="0"/>
              <a:t> </a:t>
            </a:r>
            <a:r>
              <a:rPr lang="en-GB" altLang="zh-CN" b="1" dirty="0" err="1"/>
              <a:t>xiē</a:t>
            </a:r>
            <a:r>
              <a:rPr lang="en-GB" altLang="zh-CN" b="1" dirty="0"/>
              <a:t> </a:t>
            </a:r>
            <a:r>
              <a:rPr lang="en-GB" altLang="zh-CN" dirty="0" smtClean="0"/>
              <a:t>	</a:t>
            </a:r>
            <a:r>
              <a:rPr lang="en-US" altLang="zh-CN" dirty="0" smtClean="0"/>
              <a:t>some</a:t>
            </a:r>
          </a:p>
          <a:p>
            <a:r>
              <a:rPr lang="zh-CN" altLang="en-US" b="1" dirty="0"/>
              <a:t>跑</a:t>
            </a:r>
            <a:r>
              <a:rPr lang="zh-CN" altLang="en-US" b="1" dirty="0" smtClean="0"/>
              <a:t>步</a:t>
            </a:r>
            <a:r>
              <a:rPr lang="en-GB" altLang="zh-CN" b="1" dirty="0" err="1"/>
              <a:t>pǎo</a:t>
            </a:r>
            <a:r>
              <a:rPr lang="en-GB" altLang="zh-CN" b="1" dirty="0"/>
              <a:t> </a:t>
            </a:r>
            <a:r>
              <a:rPr lang="en-GB" altLang="zh-CN" b="1" dirty="0" err="1" smtClean="0"/>
              <a:t>bù</a:t>
            </a:r>
            <a:r>
              <a:rPr lang="en-GB" altLang="zh-CN" dirty="0" smtClean="0"/>
              <a:t>	jog/jogging</a:t>
            </a:r>
            <a:endParaRPr lang="en-US" altLang="zh-CN" dirty="0" smtClean="0"/>
          </a:p>
          <a:p>
            <a:r>
              <a:rPr lang="zh-CN" altLang="en-US" b="1" dirty="0" smtClean="0"/>
              <a:t>打太极拳 </a:t>
            </a:r>
            <a:r>
              <a:rPr lang="en-GB" altLang="zh-CN" b="1" dirty="0" err="1"/>
              <a:t>dǎ</a:t>
            </a:r>
            <a:r>
              <a:rPr lang="en-GB" altLang="zh-CN" b="1" dirty="0"/>
              <a:t> </a:t>
            </a:r>
            <a:r>
              <a:rPr lang="en-GB" altLang="zh-CN" b="1" dirty="0" err="1"/>
              <a:t>tài</a:t>
            </a:r>
            <a:r>
              <a:rPr lang="en-GB" altLang="zh-CN" b="1" dirty="0"/>
              <a:t> </a:t>
            </a:r>
            <a:r>
              <a:rPr lang="en-GB" altLang="zh-CN" b="1" dirty="0" err="1"/>
              <a:t>jí</a:t>
            </a:r>
            <a:r>
              <a:rPr lang="en-GB" altLang="zh-CN" b="1" dirty="0"/>
              <a:t> </a:t>
            </a:r>
            <a:r>
              <a:rPr lang="en-GB" altLang="zh-CN" b="1" dirty="0" err="1"/>
              <a:t>quán</a:t>
            </a:r>
            <a:r>
              <a:rPr lang="en-GB" altLang="zh-CN" b="1" dirty="0"/>
              <a:t> </a:t>
            </a:r>
            <a:endParaRPr lang="en-GB" altLang="zh-CN" b="1" dirty="0" smtClean="0"/>
          </a:p>
          <a:p>
            <a:r>
              <a:rPr lang="en-GB" altLang="zh-CN" dirty="0"/>
              <a:t>	</a:t>
            </a:r>
            <a:r>
              <a:rPr lang="en-US" altLang="zh-CN" dirty="0" smtClean="0"/>
              <a:t>	practice </a:t>
            </a:r>
            <a:r>
              <a:rPr lang="en-US" altLang="zh-CN" dirty="0" err="1" smtClean="0"/>
              <a:t>Taichi</a:t>
            </a:r>
            <a:endParaRPr lang="en-US" altLang="zh-CN" dirty="0" smtClean="0"/>
          </a:p>
          <a:p>
            <a:r>
              <a:rPr lang="zh-CN" altLang="en-US" b="1" dirty="0"/>
              <a:t>准</a:t>
            </a:r>
            <a:r>
              <a:rPr lang="zh-CN" altLang="en-US" b="1" dirty="0" smtClean="0"/>
              <a:t>备</a:t>
            </a:r>
            <a:r>
              <a:rPr lang="en-US" altLang="zh-CN" b="1" dirty="0" err="1"/>
              <a:t>zhǔn</a:t>
            </a:r>
            <a:r>
              <a:rPr lang="en-US" altLang="zh-CN" b="1" dirty="0"/>
              <a:t> </a:t>
            </a:r>
            <a:r>
              <a:rPr lang="en-US" altLang="zh-CN" b="1" dirty="0" err="1"/>
              <a:t>bèi</a:t>
            </a:r>
            <a:r>
              <a:rPr lang="en-US" altLang="zh-CN" dirty="0" smtClean="0"/>
              <a:t>	prepare</a:t>
            </a:r>
          </a:p>
          <a:p>
            <a:r>
              <a:rPr lang="zh-CN" altLang="en-US" b="1" dirty="0"/>
              <a:t>睡</a:t>
            </a:r>
            <a:r>
              <a:rPr lang="zh-CN" altLang="en-US" b="1" dirty="0" smtClean="0"/>
              <a:t>觉</a:t>
            </a:r>
            <a:r>
              <a:rPr lang="en-GB" altLang="zh-CN" b="1" dirty="0" err="1"/>
              <a:t>shuì</a:t>
            </a:r>
            <a:r>
              <a:rPr lang="en-GB" altLang="zh-CN" b="1" dirty="0"/>
              <a:t> </a:t>
            </a:r>
            <a:r>
              <a:rPr lang="en-GB" altLang="zh-CN" b="1" dirty="0" err="1" smtClean="0"/>
              <a:t>jiào</a:t>
            </a:r>
            <a:r>
              <a:rPr lang="en-GB" altLang="zh-CN" dirty="0" smtClean="0"/>
              <a:t>	sleep</a:t>
            </a:r>
            <a:endParaRPr lang="en-US" altLang="zh-CN" dirty="0" smtClean="0"/>
          </a:p>
          <a:p>
            <a:r>
              <a:rPr lang="zh-CN" altLang="en-US" b="1" dirty="0" smtClean="0"/>
              <a:t>忙</a:t>
            </a:r>
            <a:r>
              <a:rPr lang="en-GB" altLang="zh-CN" b="1" dirty="0" err="1" smtClean="0"/>
              <a:t>máng</a:t>
            </a:r>
            <a:r>
              <a:rPr lang="en-GB" altLang="zh-CN" dirty="0" smtClean="0"/>
              <a:t>		busy/busy with</a:t>
            </a:r>
            <a:endParaRPr lang="en-US" altLang="zh-CN" dirty="0" smtClean="0"/>
          </a:p>
          <a:p>
            <a:r>
              <a:rPr lang="zh-CN" altLang="en-US" b="1" dirty="0"/>
              <a:t>打</a:t>
            </a:r>
            <a:r>
              <a:rPr lang="zh-CN" altLang="en-US" b="1" dirty="0" smtClean="0"/>
              <a:t>球</a:t>
            </a:r>
            <a:r>
              <a:rPr lang="en-GB" altLang="zh-CN" b="1" dirty="0" err="1"/>
              <a:t>dǎ</a:t>
            </a:r>
            <a:r>
              <a:rPr lang="en-GB" altLang="zh-CN" b="1" dirty="0"/>
              <a:t> </a:t>
            </a:r>
            <a:r>
              <a:rPr lang="en-GB" altLang="zh-CN" b="1" dirty="0" err="1"/>
              <a:t>qiú</a:t>
            </a:r>
            <a:r>
              <a:rPr lang="en-GB" altLang="zh-CN" b="1" dirty="0"/>
              <a:t> </a:t>
            </a:r>
            <a:r>
              <a:rPr lang="en-GB" altLang="zh-CN" dirty="0" smtClean="0"/>
              <a:t>	play ball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914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27</a:t>
            </a:r>
            <a:r>
              <a:rPr lang="zh-CN" altLang="en-US" sz="3200" smtClean="0"/>
              <a:t>课 我正看电视呢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/>
          <a:lstStyle/>
          <a:p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，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en-US" altLang="zh-CN" sz="2400" dirty="0" smtClean="0"/>
              <a:t>…… </a:t>
            </a:r>
            <a:r>
              <a:rPr lang="en-US" altLang="zh-CN" dirty="0" smtClean="0"/>
              <a:t>—— </a:t>
            </a:r>
            <a:r>
              <a:rPr lang="zh-CN" altLang="en-US" dirty="0" smtClean="0"/>
              <a:t>表示两个动作同时进行。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dirty="0" smtClean="0"/>
              <a:t>				               —— two actions are in progress at the same time</a:t>
            </a:r>
          </a:p>
          <a:p>
            <a:r>
              <a:rPr lang="zh-CN" altLang="en-US" sz="2400" dirty="0" smtClean="0"/>
              <a:t>我经常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喝茶，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看电视。</a:t>
            </a:r>
            <a:endParaRPr lang="en-US" altLang="zh-CN" sz="2400" dirty="0" smtClean="0"/>
          </a:p>
          <a:p>
            <a:r>
              <a:rPr lang="zh-CN" altLang="en-US" sz="2400" dirty="0"/>
              <a:t>我喜</a:t>
            </a:r>
            <a:r>
              <a:rPr lang="zh-CN" altLang="en-US" sz="2400" dirty="0" smtClean="0"/>
              <a:t>欢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做饭，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听音乐。</a:t>
            </a:r>
            <a:endParaRPr lang="en-US" altLang="zh-CN" sz="2400" dirty="0" smtClean="0"/>
          </a:p>
          <a:p>
            <a:r>
              <a:rPr lang="zh-CN" altLang="en-US" sz="2400" dirty="0"/>
              <a:t>我们</a:t>
            </a:r>
            <a:r>
              <a:rPr lang="zh-CN" altLang="en-US" sz="2400" b="1" dirty="0">
                <a:solidFill>
                  <a:srgbClr val="0070C0"/>
                </a:solidFill>
              </a:rPr>
              <a:t>一边</a:t>
            </a:r>
            <a:r>
              <a:rPr lang="zh-CN" altLang="en-US" sz="2400" dirty="0"/>
              <a:t>吃</a:t>
            </a:r>
            <a:r>
              <a:rPr lang="zh-CN" altLang="en-US" sz="2400" dirty="0" smtClean="0"/>
              <a:t>饭，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聊天儿。</a:t>
            </a:r>
            <a:endParaRPr lang="en-US" altLang="zh-CN" sz="2400" dirty="0" smtClean="0"/>
          </a:p>
          <a:p>
            <a:endParaRPr lang="en-US" sz="2400" dirty="0"/>
          </a:p>
          <a:p>
            <a:pPr marL="0" indent="0">
              <a:buNone/>
            </a:pPr>
            <a:r>
              <a:rPr lang="zh-CN" altLang="en-US" sz="2400" b="1" dirty="0" smtClean="0"/>
              <a:t>课文 </a:t>
            </a:r>
            <a:r>
              <a:rPr lang="en-US" altLang="zh-CN" sz="2400" b="1" dirty="0" smtClean="0"/>
              <a:t>p.296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有的人</a:t>
            </a:r>
            <a:r>
              <a:rPr lang="zh-CN" altLang="en-US" sz="2400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散步，</a:t>
            </a:r>
            <a:r>
              <a:rPr lang="zh-CN" altLang="en-US" sz="2400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听收音机。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6240780" y="3383280"/>
            <a:ext cx="4240530" cy="132343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sz="2000" dirty="0"/>
              <a:t>喝</a:t>
            </a:r>
            <a:r>
              <a:rPr lang="zh-CN" altLang="en-US" sz="2000" dirty="0" smtClean="0"/>
              <a:t>茶</a:t>
            </a:r>
            <a:r>
              <a:rPr lang="en-GB" altLang="zh-CN" sz="2000" dirty="0" err="1"/>
              <a:t>hē</a:t>
            </a:r>
            <a:r>
              <a:rPr lang="en-GB" altLang="zh-CN" sz="2000" dirty="0"/>
              <a:t> </a:t>
            </a:r>
            <a:r>
              <a:rPr lang="en-GB" altLang="zh-CN" sz="2000" dirty="0" err="1" smtClean="0"/>
              <a:t>chá</a:t>
            </a:r>
            <a:r>
              <a:rPr lang="en-GB" altLang="zh-CN" sz="2000" dirty="0" smtClean="0"/>
              <a:t>	       </a:t>
            </a:r>
            <a:r>
              <a:rPr lang="en-US" altLang="zh-CN" sz="2000" dirty="0" smtClean="0"/>
              <a:t>drink tea</a:t>
            </a:r>
          </a:p>
          <a:p>
            <a:r>
              <a:rPr lang="zh-CN" altLang="en-US" sz="2000" dirty="0"/>
              <a:t>散</a:t>
            </a:r>
            <a:r>
              <a:rPr lang="zh-CN" altLang="en-US" sz="2000" dirty="0" smtClean="0"/>
              <a:t>步</a:t>
            </a:r>
            <a:r>
              <a:rPr lang="en-GB" altLang="zh-CN" sz="2000" dirty="0" err="1"/>
              <a:t>sàn</a:t>
            </a:r>
            <a:r>
              <a:rPr lang="en-GB" altLang="zh-CN" sz="2000" dirty="0"/>
              <a:t> </a:t>
            </a:r>
            <a:r>
              <a:rPr lang="en-GB" altLang="zh-CN" sz="2000" dirty="0" err="1" smtClean="0"/>
              <a:t>bù</a:t>
            </a:r>
            <a:r>
              <a:rPr lang="en-GB" altLang="zh-CN" sz="2000" dirty="0" smtClean="0"/>
              <a:t>	       </a:t>
            </a:r>
            <a:r>
              <a:rPr lang="en-US" altLang="zh-CN" sz="2000" dirty="0" smtClean="0"/>
              <a:t>take a walk</a:t>
            </a:r>
          </a:p>
          <a:p>
            <a:r>
              <a:rPr lang="zh-CN" altLang="en-US" sz="2000" dirty="0" smtClean="0"/>
              <a:t>听</a:t>
            </a:r>
            <a:r>
              <a:rPr lang="en-GB" altLang="zh-CN" sz="2000" dirty="0" err="1" smtClean="0"/>
              <a:t>tīng</a:t>
            </a:r>
            <a:r>
              <a:rPr lang="en-GB" altLang="zh-CN" sz="2000" dirty="0" smtClean="0"/>
              <a:t>		       </a:t>
            </a:r>
            <a:r>
              <a:rPr lang="en-US" altLang="zh-CN" sz="2000" dirty="0" smtClean="0"/>
              <a:t>listen to</a:t>
            </a:r>
          </a:p>
          <a:p>
            <a:r>
              <a:rPr lang="zh-CN" altLang="en-US" sz="2000" dirty="0" smtClean="0"/>
              <a:t>收</a:t>
            </a:r>
            <a:r>
              <a:rPr lang="zh-CN" altLang="en-US" sz="2000" dirty="0"/>
              <a:t>音</a:t>
            </a:r>
            <a:r>
              <a:rPr lang="zh-CN" altLang="en-US" sz="2000" dirty="0" smtClean="0"/>
              <a:t>机</a:t>
            </a:r>
            <a:r>
              <a:rPr lang="en-GB" altLang="zh-CN" sz="2000" dirty="0" err="1"/>
              <a:t>shōu</a:t>
            </a:r>
            <a:r>
              <a:rPr lang="en-GB" altLang="zh-CN" sz="2000" dirty="0"/>
              <a:t> </a:t>
            </a:r>
            <a:r>
              <a:rPr lang="en-GB" altLang="zh-CN" sz="2000" dirty="0" err="1"/>
              <a:t>yīn</a:t>
            </a:r>
            <a:r>
              <a:rPr lang="en-GB" altLang="zh-CN" sz="2000" dirty="0"/>
              <a:t> </a:t>
            </a:r>
            <a:r>
              <a:rPr lang="en-GB" altLang="zh-CN" sz="2000" dirty="0" err="1"/>
              <a:t>jī</a:t>
            </a:r>
            <a:r>
              <a:rPr lang="en-GB" altLang="zh-CN" sz="2000" dirty="0"/>
              <a:t>  </a:t>
            </a:r>
            <a:r>
              <a:rPr lang="en-GB" altLang="zh-CN" sz="2000" dirty="0" smtClean="0"/>
              <a:t>    </a:t>
            </a:r>
            <a:r>
              <a:rPr lang="en-US" altLang="zh-CN" sz="2000" dirty="0" smtClean="0"/>
              <a:t>radio</a:t>
            </a:r>
          </a:p>
        </p:txBody>
      </p:sp>
    </p:spTree>
    <p:extLst>
      <p:ext uri="{BB962C8B-B14F-4D97-AF65-F5344CB8AC3E}">
        <p14:creationId xmlns:p14="http://schemas.microsoft.com/office/powerpoint/2010/main" val="2142736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第</a:t>
            </a:r>
            <a:r>
              <a:rPr lang="en-US" altLang="zh-CN" dirty="0" smtClean="0"/>
              <a:t>28</a:t>
            </a:r>
            <a:r>
              <a:rPr lang="zh-CN" altLang="en-US" dirty="0" smtClean="0"/>
              <a:t>课 长城有八千八百五十多公里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 smtClean="0"/>
              <a:t>生词</a:t>
            </a:r>
            <a:endParaRPr lang="en-US" altLang="zh-CN" sz="28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西北部 市区 大概 公里 火车 公共汽车 多 几 车票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票 到达 元 快车 公交车 公交卡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1915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8596668" cy="49407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dirty="0" smtClean="0"/>
              <a:t>火车早上八点半</a:t>
            </a:r>
            <a:r>
              <a:rPr lang="zh-CN" altLang="en-US" sz="2400" dirty="0" smtClean="0">
                <a:solidFill>
                  <a:srgbClr val="C00000"/>
                </a:solidFill>
              </a:rPr>
              <a:t>左右</a:t>
            </a:r>
            <a:r>
              <a:rPr lang="zh-CN" altLang="en-US" sz="2400" dirty="0" smtClean="0"/>
              <a:t>出发，坐两个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小时就到了，车票十</a:t>
            </a:r>
            <a:r>
              <a:rPr lang="zh-CN" altLang="en-US" sz="2400" dirty="0" smtClean="0">
                <a:solidFill>
                  <a:srgbClr val="C00000"/>
                </a:solidFill>
              </a:rPr>
              <a:t>几</a:t>
            </a:r>
            <a:r>
              <a:rPr lang="zh-CN" altLang="en-US" sz="2400" dirty="0" smtClean="0"/>
              <a:t>块钱。坐旅游车四十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分钟可以到达。</a:t>
            </a:r>
            <a:endParaRPr lang="en-US" altLang="zh-CN" sz="2400" dirty="0" smtClean="0"/>
          </a:p>
          <a:p>
            <a:pPr marL="0" indent="0">
              <a:buNone/>
            </a:pPr>
            <a:endParaRPr lang="en-US" altLang="zh-CN" sz="1050" dirty="0" smtClean="0"/>
          </a:p>
          <a:p>
            <a:pPr marL="0" indent="0">
              <a:buNone/>
            </a:pPr>
            <a:r>
              <a:rPr lang="zh-CN" altLang="en-US" sz="2400" dirty="0" smtClean="0"/>
              <a:t>大概</a:t>
            </a:r>
            <a:r>
              <a:rPr lang="en-GB" altLang="zh-CN" sz="2400" dirty="0" err="1"/>
              <a:t>dà</a:t>
            </a:r>
            <a:r>
              <a:rPr lang="en-GB" altLang="zh-CN" sz="2400" dirty="0"/>
              <a:t> </a:t>
            </a:r>
            <a:r>
              <a:rPr lang="en-GB" altLang="zh-CN" sz="2400" dirty="0" err="1"/>
              <a:t>gài</a:t>
            </a:r>
            <a:r>
              <a:rPr lang="en-GB" altLang="zh-CN" sz="2400" dirty="0"/>
              <a:t> </a:t>
            </a:r>
            <a:r>
              <a:rPr lang="en-US" altLang="zh-CN" sz="2400" dirty="0"/>
              <a:t>– </a:t>
            </a:r>
            <a:r>
              <a:rPr lang="en-US" altLang="zh-CN" sz="2400" dirty="0" smtClean="0"/>
              <a:t>approximately</a:t>
            </a:r>
            <a:endParaRPr lang="en-US" altLang="zh-CN" sz="2400" dirty="0"/>
          </a:p>
          <a:p>
            <a:pPr marL="0" indent="0">
              <a:buNone/>
            </a:pPr>
            <a:r>
              <a:rPr lang="zh-CN" altLang="en-US" sz="2400" dirty="0" smtClean="0">
                <a:solidFill>
                  <a:srgbClr val="C00000"/>
                </a:solidFill>
              </a:rPr>
              <a:t>左右</a:t>
            </a:r>
            <a:endParaRPr lang="en-US" altLang="zh-CN" sz="2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zh-CN" altLang="en-US" sz="2400" dirty="0" smtClean="0"/>
              <a:t>八</a:t>
            </a:r>
            <a:r>
              <a:rPr lang="zh-CN" altLang="en-US" sz="2400" dirty="0"/>
              <a:t>点半</a:t>
            </a:r>
            <a:r>
              <a:rPr lang="zh-CN" altLang="en-US" sz="2400" dirty="0">
                <a:solidFill>
                  <a:srgbClr val="C00000"/>
                </a:solidFill>
              </a:rPr>
              <a:t>左</a:t>
            </a:r>
            <a:r>
              <a:rPr lang="zh-CN" altLang="en-US" sz="2400" dirty="0" smtClean="0">
                <a:solidFill>
                  <a:srgbClr val="C00000"/>
                </a:solidFill>
              </a:rPr>
              <a:t>右</a:t>
            </a:r>
            <a:endParaRPr lang="en-US" altLang="zh-CN" sz="2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US" altLang="zh-CN" sz="1000" dirty="0"/>
          </a:p>
          <a:p>
            <a:pPr marL="0" indent="0">
              <a:buNone/>
            </a:pP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endParaRPr lang="en-US" altLang="zh-CN" sz="2400" dirty="0" smtClean="0">
              <a:solidFill>
                <a:srgbClr val="C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C00000"/>
                </a:solidFill>
              </a:rPr>
              <a:t>多</a:t>
            </a:r>
            <a:r>
              <a:rPr lang="zh-CN" altLang="en-US" sz="2400" dirty="0"/>
              <a:t>长时间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远？</a:t>
            </a:r>
            <a:endParaRPr lang="en-US" altLang="zh-CN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两个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小时</a:t>
            </a:r>
            <a:endParaRPr lang="en-US" altLang="zh-CN" sz="24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sz="2400" dirty="0"/>
              <a:t>四</a:t>
            </a:r>
            <a:r>
              <a:rPr lang="zh-CN" altLang="en-US" sz="2400" dirty="0" smtClean="0"/>
              <a:t>十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分钟</a:t>
            </a:r>
            <a:endParaRPr lang="en-US" altLang="zh-CN" sz="24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975668" y="4284826"/>
            <a:ext cx="2153265" cy="24519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endParaRPr lang="en-US" altLang="zh-CN" sz="2400" dirty="0">
              <a:solidFill>
                <a:srgbClr val="C00000"/>
              </a:solidFill>
            </a:endParaRPr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r>
              <a:rPr lang="zh-CN" altLang="en-US" sz="2400" dirty="0"/>
              <a:t>块钱？</a:t>
            </a:r>
            <a:endParaRPr lang="en-US" altLang="zh-CN" sz="2400" dirty="0"/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r>
              <a:rPr lang="zh-CN" altLang="en-US" sz="2400" dirty="0"/>
              <a:t>点？</a:t>
            </a:r>
            <a:endParaRPr lang="en-US" altLang="zh-CN" sz="2400" dirty="0"/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r>
              <a:rPr lang="zh-CN" altLang="en-US" sz="2400" dirty="0"/>
              <a:t>个人？</a:t>
            </a:r>
            <a:endParaRPr lang="en-US" altLang="zh-CN" sz="2400" dirty="0"/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r>
              <a:rPr lang="zh-CN" altLang="en-US" sz="2400" dirty="0"/>
              <a:t>十</a:t>
            </a: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r>
              <a:rPr lang="zh-CN" altLang="en-US" sz="2400" dirty="0"/>
              <a:t>块钱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42321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“多”“几”表示大概的数目 </a:t>
            </a:r>
            <a:r>
              <a:rPr lang="en-US" altLang="zh-CN" sz="2400" b="1" dirty="0" smtClean="0"/>
              <a:t>- refer to approximate numbers</a:t>
            </a:r>
          </a:p>
          <a:p>
            <a:pPr marL="0" indent="0">
              <a:buNone/>
            </a:pPr>
            <a:endParaRPr lang="en-US" altLang="zh-CN" sz="2400" b="1" dirty="0" smtClean="0"/>
          </a:p>
          <a:p>
            <a:pPr marL="0" indent="0">
              <a:buNone/>
            </a:pPr>
            <a:r>
              <a:rPr lang="en-US" altLang="zh-CN" sz="2400" dirty="0" smtClean="0"/>
              <a:t>1. </a:t>
            </a:r>
            <a:r>
              <a:rPr lang="zh-CN" altLang="en-US" sz="2400" dirty="0" smtClean="0"/>
              <a:t>“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”用在“十、百、千、万”等整数的后面</a:t>
            </a:r>
            <a:r>
              <a:rPr lang="en-US" altLang="zh-CN" sz="2400" dirty="0" smtClean="0"/>
              <a:t> </a:t>
            </a:r>
            <a:r>
              <a:rPr lang="en-US" altLang="zh-CN" sz="2000" dirty="0" smtClean="0"/>
              <a:t>- follows integers like </a:t>
            </a:r>
            <a:r>
              <a:rPr lang="zh-CN" altLang="en-US" sz="2000" dirty="0" smtClean="0"/>
              <a:t>“十，百，千，万”：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zh-CN" altLang="en-US" sz="2400" dirty="0"/>
              <a:t>二十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斤水果</a:t>
            </a:r>
            <a:r>
              <a:rPr lang="en-US" altLang="zh-CN" sz="2400" dirty="0"/>
              <a:t>	</a:t>
            </a:r>
            <a:r>
              <a:rPr lang="zh-CN" altLang="en-US" sz="2400" dirty="0" smtClean="0"/>
              <a:t>五</a:t>
            </a:r>
            <a:r>
              <a:rPr lang="zh-CN" altLang="en-US" sz="2400" dirty="0"/>
              <a:t>百</a:t>
            </a:r>
            <a:r>
              <a:rPr lang="zh-CN" altLang="en-US" sz="2400" dirty="0">
                <a:solidFill>
                  <a:srgbClr val="C00000"/>
                </a:solidFill>
              </a:rPr>
              <a:t>多</a:t>
            </a:r>
            <a:r>
              <a:rPr lang="zh-CN" altLang="en-US" sz="2400" dirty="0"/>
              <a:t>个</a:t>
            </a:r>
            <a:r>
              <a:rPr lang="zh-CN" altLang="en-US" sz="2400" dirty="0" smtClean="0"/>
              <a:t>人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一千</a:t>
            </a:r>
            <a:r>
              <a:rPr lang="zh-CN" altLang="en-US" sz="2400" dirty="0">
                <a:solidFill>
                  <a:srgbClr val="C00000"/>
                </a:solidFill>
              </a:rPr>
              <a:t>多</a:t>
            </a:r>
            <a:r>
              <a:rPr lang="zh-CN" altLang="en-US" sz="2400" dirty="0"/>
              <a:t>公</a:t>
            </a:r>
            <a:r>
              <a:rPr lang="zh-CN" altLang="en-US" sz="2400" dirty="0" smtClean="0"/>
              <a:t>里</a:t>
            </a:r>
            <a:r>
              <a:rPr lang="en-US" altLang="zh-CN" sz="2400" dirty="0"/>
              <a:t>	</a:t>
            </a:r>
            <a:r>
              <a:rPr lang="en-US" altLang="zh-CN" sz="2400" dirty="0" smtClean="0"/>
              <a:t>	</a:t>
            </a:r>
            <a:r>
              <a:rPr lang="zh-CN" altLang="en-US" sz="2400" dirty="0" smtClean="0"/>
              <a:t>一</a:t>
            </a:r>
            <a:r>
              <a:rPr lang="zh-CN" altLang="en-US" sz="2400" dirty="0"/>
              <a:t>万</a:t>
            </a:r>
            <a:r>
              <a:rPr lang="zh-CN" altLang="en-US" sz="2400" dirty="0">
                <a:solidFill>
                  <a:srgbClr val="C00000"/>
                </a:solidFill>
              </a:rPr>
              <a:t>多</a:t>
            </a:r>
            <a:r>
              <a:rPr lang="zh-CN" altLang="en-US" sz="2400" dirty="0"/>
              <a:t>块钱</a:t>
            </a:r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2.</a:t>
            </a:r>
            <a:r>
              <a:rPr lang="zh-CN" altLang="en-US" sz="2400" dirty="0"/>
              <a:t> </a:t>
            </a:r>
            <a:r>
              <a:rPr lang="zh-CN" altLang="en-US" sz="2400" dirty="0" smtClean="0"/>
              <a:t>有个位数时，“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”用在两次后面 </a:t>
            </a:r>
            <a:r>
              <a:rPr lang="en-US" altLang="zh-CN" sz="2400" dirty="0" smtClean="0"/>
              <a:t>– </a:t>
            </a:r>
            <a:r>
              <a:rPr lang="en-US" altLang="zh-CN" sz="2000" dirty="0" smtClean="0"/>
              <a:t>When the numeral has a single digit, </a:t>
            </a:r>
            <a:r>
              <a:rPr lang="zh-CN" altLang="en-US" sz="2000" dirty="0" smtClean="0"/>
              <a:t>“多”</a:t>
            </a:r>
            <a:r>
              <a:rPr lang="en-US" altLang="zh-CN" sz="2000" dirty="0"/>
              <a:t> </a:t>
            </a:r>
            <a:r>
              <a:rPr lang="en-US" altLang="zh-CN" sz="2000" dirty="0" smtClean="0"/>
              <a:t>is placed after the measure word.</a:t>
            </a:r>
          </a:p>
          <a:p>
            <a:pPr marL="0" indent="0">
              <a:buNone/>
            </a:pPr>
            <a:r>
              <a:rPr lang="zh-CN" altLang="en-US" sz="2400" dirty="0" smtClean="0"/>
              <a:t>一斤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en-US" altLang="zh-CN" sz="2400" dirty="0" smtClean="0"/>
              <a:t>		</a:t>
            </a:r>
            <a:r>
              <a:rPr lang="zh-CN" altLang="en-US" sz="2400" dirty="0" smtClean="0"/>
              <a:t>五块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endParaRPr lang="en-US" altLang="zh-CN" sz="2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zh-CN" altLang="en-US" sz="2400" dirty="0"/>
              <a:t>两个</a:t>
            </a:r>
            <a:r>
              <a:rPr lang="zh-CN" altLang="en-US" sz="2400" dirty="0">
                <a:solidFill>
                  <a:srgbClr val="C00000"/>
                </a:solidFill>
              </a:rPr>
              <a:t>多</a:t>
            </a:r>
            <a:r>
              <a:rPr lang="zh-CN" altLang="en-US" sz="2400" dirty="0"/>
              <a:t>小</a:t>
            </a:r>
            <a:r>
              <a:rPr lang="zh-CN" altLang="en-US" sz="2400" dirty="0" smtClean="0"/>
              <a:t>时</a:t>
            </a:r>
            <a:r>
              <a:rPr lang="en-US" altLang="zh-CN" sz="2400" dirty="0" smtClean="0"/>
              <a:t>	</a:t>
            </a:r>
            <a:r>
              <a:rPr lang="zh-CN" altLang="en-US" sz="2400" dirty="0" smtClean="0"/>
              <a:t>一个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月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5133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400" dirty="0" smtClean="0"/>
              <a:t>“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多</a:t>
            </a:r>
            <a:r>
              <a:rPr lang="zh-CN" altLang="en-US" sz="2400" dirty="0" smtClean="0"/>
              <a:t>”，用在疑问句里，用来询问程度、数量 </a:t>
            </a:r>
            <a:r>
              <a:rPr lang="en-US" altLang="zh-CN" sz="2400" dirty="0" smtClean="0"/>
              <a:t>– used in interrogative sentences to ask about, amount etc.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zh-CN" altLang="en-US" sz="2400" dirty="0"/>
              <a:t>你每天学</a:t>
            </a:r>
            <a:r>
              <a:rPr lang="zh-CN" altLang="en-US" sz="2400" dirty="0" smtClean="0"/>
              <a:t>习</a:t>
            </a:r>
            <a:r>
              <a:rPr lang="zh-CN" altLang="en-US" sz="2400" dirty="0" smtClean="0">
                <a:solidFill>
                  <a:srgbClr val="0070C0"/>
                </a:solidFill>
              </a:rPr>
              <a:t>多长时间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你这</a:t>
            </a:r>
            <a:r>
              <a:rPr lang="zh-CN" altLang="en-US" sz="2400" dirty="0" smtClean="0"/>
              <a:t>个孩子</a:t>
            </a:r>
            <a:r>
              <a:rPr lang="zh-CN" altLang="en-US" sz="2400" dirty="0" smtClean="0">
                <a:solidFill>
                  <a:srgbClr val="0070C0"/>
                </a:solidFill>
              </a:rPr>
              <a:t>多大了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从北京到上海</a:t>
            </a:r>
            <a:r>
              <a:rPr lang="zh-CN" altLang="en-US" sz="2400" dirty="0" smtClean="0">
                <a:solidFill>
                  <a:srgbClr val="0070C0"/>
                </a:solidFill>
              </a:rPr>
              <a:t>多远</a:t>
            </a:r>
            <a:r>
              <a:rPr lang="zh-CN" altLang="en-US" sz="2400" dirty="0" smtClean="0"/>
              <a:t>？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06385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400" b="1" dirty="0"/>
              <a:t>“多”“几”表示大概的数目 </a:t>
            </a:r>
            <a:r>
              <a:rPr lang="en-US" altLang="zh-CN" sz="2400" b="1" dirty="0"/>
              <a:t>- refer to approximate numbers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zh-CN" altLang="en-US" sz="2400" dirty="0" smtClean="0"/>
              <a:t>用“</a:t>
            </a:r>
            <a:r>
              <a:rPr lang="zh-CN" altLang="en-US" sz="2400" dirty="0" smtClean="0">
                <a:solidFill>
                  <a:srgbClr val="C00000"/>
                </a:solidFill>
              </a:rPr>
              <a:t>几</a:t>
            </a:r>
            <a:r>
              <a:rPr lang="zh-CN" altLang="en-US" sz="2400" dirty="0" smtClean="0"/>
              <a:t>”表示概数</a:t>
            </a:r>
            <a:r>
              <a:rPr lang="en-US" altLang="zh-CN" sz="2000" dirty="0" smtClean="0"/>
              <a:t>– indicate approximate numbers</a:t>
            </a:r>
          </a:p>
          <a:p>
            <a:pPr marL="0" indent="0">
              <a:buNone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r>
              <a:rPr lang="zh-CN" altLang="en-US" sz="2400" dirty="0"/>
              <a:t>个</a:t>
            </a:r>
            <a:r>
              <a:rPr lang="zh-CN" altLang="en-US" sz="2400" dirty="0" smtClean="0"/>
              <a:t>人</a:t>
            </a:r>
            <a:r>
              <a:rPr lang="en-US" altLang="zh-CN" sz="2400" dirty="0" smtClean="0"/>
              <a:t>		</a:t>
            </a:r>
            <a:r>
              <a:rPr lang="zh-CN" altLang="en-US" sz="2400" dirty="0" smtClean="0"/>
              <a:t>十</a:t>
            </a:r>
            <a:r>
              <a:rPr lang="zh-CN" altLang="en-US" sz="2400" dirty="0" smtClean="0">
                <a:solidFill>
                  <a:srgbClr val="C00000"/>
                </a:solidFill>
              </a:rPr>
              <a:t>几</a:t>
            </a:r>
            <a:r>
              <a:rPr lang="zh-CN" altLang="en-US" sz="2400" dirty="0" smtClean="0"/>
              <a:t>斤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r>
              <a:rPr lang="zh-CN" altLang="en-US" sz="2400" dirty="0"/>
              <a:t>百公</a:t>
            </a:r>
            <a:r>
              <a:rPr lang="zh-CN" altLang="en-US" sz="2400" dirty="0" smtClean="0"/>
              <a:t>里</a:t>
            </a:r>
            <a:r>
              <a:rPr lang="en-US" altLang="zh-CN" sz="2400" dirty="0" smtClean="0"/>
              <a:t>		</a:t>
            </a:r>
            <a:r>
              <a:rPr lang="zh-CN" altLang="en-US" sz="2400" dirty="0" smtClean="0"/>
              <a:t>五十</a:t>
            </a:r>
            <a:r>
              <a:rPr lang="zh-CN" altLang="en-US" sz="2400" dirty="0" smtClean="0">
                <a:solidFill>
                  <a:srgbClr val="C00000"/>
                </a:solidFill>
              </a:rPr>
              <a:t>几</a:t>
            </a:r>
            <a:r>
              <a:rPr lang="zh-CN" altLang="en-US" sz="2400" dirty="0" smtClean="0"/>
              <a:t>块钱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22685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游戏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altLang="zh-CN" sz="2400" b="1" dirty="0"/>
          </a:p>
          <a:p>
            <a:pPr marL="0" indent="0">
              <a:buNone/>
            </a:pPr>
            <a:r>
              <a:rPr lang="zh-CN" altLang="en-US" sz="2400" u="sng" dirty="0" smtClean="0"/>
              <a:t>问：</a:t>
            </a:r>
            <a:endParaRPr lang="en-US" altLang="zh-CN" sz="2400" u="sng" dirty="0" smtClean="0"/>
          </a:p>
          <a:p>
            <a:pPr marL="0" indent="0">
              <a:buNone/>
            </a:pPr>
            <a:r>
              <a:rPr lang="zh-CN" altLang="en-US" sz="2400" dirty="0"/>
              <a:t>长</a:t>
            </a:r>
            <a:r>
              <a:rPr lang="zh-CN" altLang="en-US" sz="2400" dirty="0" smtClean="0"/>
              <a:t>度</a:t>
            </a:r>
            <a:r>
              <a:rPr lang="en-US" altLang="zh-CN" sz="2400" dirty="0" smtClean="0"/>
              <a:t>-length</a:t>
            </a:r>
          </a:p>
          <a:p>
            <a:pPr marL="0" indent="0">
              <a:buNone/>
            </a:pPr>
            <a:r>
              <a:rPr lang="zh-CN" altLang="en-US" sz="2400" dirty="0"/>
              <a:t>高</a:t>
            </a:r>
            <a:r>
              <a:rPr lang="zh-CN" altLang="en-US" sz="2400" dirty="0" smtClean="0"/>
              <a:t>度</a:t>
            </a:r>
            <a:r>
              <a:rPr lang="en-US" altLang="zh-CN" sz="2400" dirty="0" smtClean="0"/>
              <a:t>-height</a:t>
            </a:r>
          </a:p>
          <a:p>
            <a:pPr marL="0" indent="0">
              <a:buNone/>
            </a:pPr>
            <a:r>
              <a:rPr lang="zh-CN" altLang="en-US" sz="2400" dirty="0"/>
              <a:t>距</a:t>
            </a:r>
            <a:r>
              <a:rPr lang="zh-CN" altLang="en-US" sz="2400" dirty="0" smtClean="0"/>
              <a:t>离</a:t>
            </a:r>
            <a:r>
              <a:rPr lang="en-US" altLang="zh-CN" sz="2400" dirty="0" smtClean="0"/>
              <a:t>-distance</a:t>
            </a:r>
          </a:p>
          <a:p>
            <a:pPr marL="0" indent="0">
              <a:buNone/>
            </a:pPr>
            <a:r>
              <a:rPr lang="zh-CN" altLang="en-US" sz="2400" dirty="0"/>
              <a:t>年</a:t>
            </a:r>
            <a:r>
              <a:rPr lang="zh-CN" altLang="en-US" sz="2400" dirty="0" smtClean="0"/>
              <a:t>龄</a:t>
            </a:r>
            <a:r>
              <a:rPr lang="en-US" altLang="zh-CN" sz="2400" dirty="0" smtClean="0"/>
              <a:t>-age</a:t>
            </a:r>
          </a:p>
          <a:p>
            <a:pPr marL="0" indent="0">
              <a:buNone/>
            </a:pPr>
            <a:r>
              <a:rPr lang="zh-CN" altLang="en-US" sz="2400" dirty="0"/>
              <a:t>重</a:t>
            </a:r>
            <a:r>
              <a:rPr lang="zh-CN" altLang="en-US" sz="2400" dirty="0" smtClean="0"/>
              <a:t>量</a:t>
            </a:r>
            <a:r>
              <a:rPr lang="en-US" altLang="zh-CN" sz="2400" dirty="0" smtClean="0"/>
              <a:t>-weight</a:t>
            </a:r>
          </a:p>
          <a:p>
            <a:pPr marL="0" indent="0">
              <a:buNone/>
            </a:pPr>
            <a:r>
              <a:rPr lang="zh-CN" altLang="en-US" sz="2400" dirty="0"/>
              <a:t>时</a:t>
            </a:r>
            <a:r>
              <a:rPr lang="zh-CN" altLang="en-US" sz="2400" dirty="0" smtClean="0"/>
              <a:t>长</a:t>
            </a:r>
            <a:r>
              <a:rPr lang="en-US" altLang="zh-CN" sz="2400" dirty="0" smtClean="0"/>
              <a:t>-length of time</a:t>
            </a:r>
          </a:p>
          <a:p>
            <a:pPr marL="0" indent="0">
              <a:buNone/>
            </a:pPr>
            <a:r>
              <a:rPr lang="zh-CN" altLang="en-US" sz="2400" dirty="0"/>
              <a:t>价</a:t>
            </a:r>
            <a:r>
              <a:rPr lang="zh-CN" altLang="en-US" sz="2400" dirty="0" smtClean="0"/>
              <a:t>格</a:t>
            </a:r>
            <a:r>
              <a:rPr lang="en-US" altLang="zh-CN" sz="2400" dirty="0" smtClean="0"/>
              <a:t>-price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055807" y="1519933"/>
            <a:ext cx="56486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这个东西有</a:t>
            </a:r>
            <a:r>
              <a:rPr lang="zh-CN" altLang="en-US" sz="2400" dirty="0" smtClean="0">
                <a:solidFill>
                  <a:srgbClr val="0070C0"/>
                </a:solidFill>
              </a:rPr>
              <a:t>多长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从阿布利斯特维斯到兰彼得有</a:t>
            </a:r>
            <a:r>
              <a:rPr lang="zh-CN" altLang="en-US" sz="2400" dirty="0" smtClean="0">
                <a:solidFill>
                  <a:srgbClr val="0070C0"/>
                </a:solidFill>
              </a:rPr>
              <a:t>多远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/>
              <a:t>这</a:t>
            </a:r>
            <a:r>
              <a:rPr lang="zh-CN" altLang="en-US" sz="2400" dirty="0" smtClean="0"/>
              <a:t>个孩子</a:t>
            </a:r>
            <a:r>
              <a:rPr lang="zh-CN" altLang="en-US" sz="2400" dirty="0" smtClean="0">
                <a:solidFill>
                  <a:srgbClr val="0070C0"/>
                </a:solidFill>
              </a:rPr>
              <a:t>多大</a:t>
            </a:r>
            <a:r>
              <a:rPr lang="zh-CN" altLang="en-US" sz="2400" dirty="0"/>
              <a:t>了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/>
              <a:t>苹</a:t>
            </a:r>
            <a:r>
              <a:rPr lang="zh-CN" altLang="en-US" sz="2400" dirty="0" smtClean="0"/>
              <a:t>果</a:t>
            </a:r>
            <a:r>
              <a:rPr lang="zh-CN" altLang="en-US" sz="2400" dirty="0" smtClean="0">
                <a:solidFill>
                  <a:srgbClr val="0070C0"/>
                </a:solidFill>
              </a:rPr>
              <a:t>多少钱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从北京到伦敦要飞</a:t>
            </a:r>
            <a:r>
              <a:rPr lang="zh-CN" altLang="en-US" sz="2400" dirty="0" smtClean="0">
                <a:solidFill>
                  <a:srgbClr val="0070C0"/>
                </a:solidFill>
              </a:rPr>
              <a:t>多长时间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英国女王有</a:t>
            </a:r>
            <a:r>
              <a:rPr lang="zh-CN" altLang="en-US" sz="2400" dirty="0" smtClean="0">
                <a:solidFill>
                  <a:srgbClr val="0070C0"/>
                </a:solidFill>
              </a:rPr>
              <a:t>多高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4055807" y="4165153"/>
            <a:ext cx="16518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u="sng" dirty="0" smtClean="0"/>
              <a:t>答：</a:t>
            </a:r>
            <a:endParaRPr lang="en-US" altLang="zh-CN" sz="2400" u="sng" dirty="0" smtClean="0"/>
          </a:p>
          <a:p>
            <a:pPr marL="342900" indent="-342900">
              <a:buAutoNum type="arabicPeriod"/>
            </a:pPr>
            <a:r>
              <a:rPr lang="zh-CN" altLang="en-US" sz="2400" dirty="0" smtClean="0">
                <a:solidFill>
                  <a:schemeClr val="accent2">
                    <a:lumMod val="75000"/>
                  </a:schemeClr>
                </a:solidFill>
              </a:rPr>
              <a:t>左右</a:t>
            </a:r>
            <a:endParaRPr lang="en-US" altLang="zh-CN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endParaRPr lang="en-US" altLang="zh-CN" sz="2400" dirty="0" smtClean="0">
              <a:solidFill>
                <a:srgbClr val="C0000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endParaRPr lang="en-GB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9742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75</TotalTime>
  <Words>2123</Words>
  <Application>Microsoft Office PowerPoint</Application>
  <PresentationFormat>Widescreen</PresentationFormat>
  <Paragraphs>375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3 综合 Comprehensive 复习</vt:lpstr>
      <vt:lpstr>第23课 今年冬天变冷了</vt:lpstr>
      <vt:lpstr>第23课 今年冬天变冷了</vt:lpstr>
      <vt:lpstr>第23课 今年冬天变冷了</vt:lpstr>
      <vt:lpstr>第23课 今年冬天变冷了</vt:lpstr>
      <vt:lpstr>第24课 妈妈给我寄来了礼物</vt:lpstr>
      <vt:lpstr>第24课 妈妈给我寄来了礼物</vt:lpstr>
      <vt:lpstr>第24课 妈妈给我寄来了礼物</vt:lpstr>
      <vt:lpstr>第24课 妈妈给我寄来了礼物</vt:lpstr>
      <vt:lpstr>第25课 我听不懂他们说的话</vt:lpstr>
      <vt:lpstr>第25课 我听不懂他们说的话</vt:lpstr>
      <vt:lpstr>第25课 我听不懂他们说的话</vt:lpstr>
      <vt:lpstr>第25课 我听不懂他们说的话</vt:lpstr>
      <vt:lpstr>第25课 我听不懂他们说的话</vt:lpstr>
      <vt:lpstr>第26课 圣诞节快到了</vt:lpstr>
      <vt:lpstr>第26课 圣诞节快到了</vt:lpstr>
      <vt:lpstr>第26课 圣诞节快到了</vt:lpstr>
      <vt:lpstr>第26课 圣诞节快到了</vt:lpstr>
      <vt:lpstr>第26课 圣诞节快到了</vt:lpstr>
      <vt:lpstr>第27课 我正在看电视呢</vt:lpstr>
      <vt:lpstr>第27课 我正看电视呢</vt:lpstr>
      <vt:lpstr>第27课 我正看电视呢</vt:lpstr>
      <vt:lpstr>第28课 长城有八千八百五十多公里</vt:lpstr>
      <vt:lpstr>第28课 长城有八千八百五十多公里</vt:lpstr>
      <vt:lpstr>第28课 长城有八千八百五十多公里</vt:lpstr>
      <vt:lpstr>第28课 长城有八千八百五十多公里</vt:lpstr>
      <vt:lpstr>第28课 长城有八千八百五十多公里</vt:lpstr>
      <vt:lpstr>第28课 长城有八千八百五十多公里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2 综合 Comprehensive</dc:title>
  <dc:creator>Yiying Jiao</dc:creator>
  <cp:lastModifiedBy>Yiying Jiao</cp:lastModifiedBy>
  <cp:revision>6</cp:revision>
  <dcterms:created xsi:type="dcterms:W3CDTF">2019-02-06T10:41:19Z</dcterms:created>
  <dcterms:modified xsi:type="dcterms:W3CDTF">2019-03-04T13:52:11Z</dcterms:modified>
</cp:coreProperties>
</file>