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3" r:id="rId9"/>
    <p:sldId id="264" r:id="rId10"/>
    <p:sldId id="265" r:id="rId11"/>
    <p:sldId id="273" r:id="rId12"/>
    <p:sldId id="266" r:id="rId13"/>
    <p:sldId id="267" r:id="rId14"/>
    <p:sldId id="275" r:id="rId15"/>
    <p:sldId id="268" r:id="rId16"/>
    <p:sldId id="269" r:id="rId17"/>
    <p:sldId id="270" r:id="rId18"/>
    <p:sldId id="27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2"/>
  </p:normalViewPr>
  <p:slideViewPr>
    <p:cSldViewPr snapToGrid="0" snapToObjects="1">
      <p:cViewPr varScale="1">
        <p:scale>
          <a:sx n="134" d="100"/>
          <a:sy n="134" d="100"/>
        </p:scale>
        <p:origin x="26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4EF015-EDA1-6442-9F1D-FA73CEBBD41B}" type="datetimeFigureOut">
              <a:rPr lang="en-US" smtClean="0"/>
              <a:t>9/27/21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19390-4D6B-D44E-B050-FCAC48D03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111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9390-4D6B-D44E-B050-FCAC48D03C7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265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19390-4D6B-D44E-B050-FCAC48D03C7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152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F733C-F715-CC47-BC3A-1E92EEEF7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A2A8D0-7AD1-F040-B948-211638BCFA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AEC54-AA3D-E34C-8500-E12CF139C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4BC9D5-F2F4-9741-B831-8551AAAEE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70674D-8100-A24C-8602-7DB2BE713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578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22D40-6451-1D4C-AE1B-041AED565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9BC13-7E57-1641-A403-B58AAB859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C5EE15-C969-FC45-B347-92D4C0D72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22CBB-3362-8A45-B83A-915AD7001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10545-B564-D24A-9E3A-D1C196EA2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929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AD7BE-07DA-524E-ADC5-66D9658B3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87531F-1BB4-374C-8FCC-FE71B0BD54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31FAF-E495-8244-A890-9DF755855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3A3608-C1E2-A848-9D37-5ABCE1AAD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8566B-2AAD-6B45-AC62-1D3E77265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507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AC0A6-F046-7549-87ED-6A5513164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36136-3B4E-0241-B28F-41ED82B41A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35D929-7241-2C4C-AAB5-CC07CF4A8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E3706D-A1EC-8B41-A83A-D15298D46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415A68-64A3-1244-8E0C-992566163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F2395A-5522-FF4A-AA00-8C5911479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99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913A0-4844-224D-8C7E-110977496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77E2-C5DC-404A-BEA0-D9DC0E984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132D53-8F9F-2741-9CF9-D620E8F84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36AB99-B654-714E-BC16-422039A4C1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057443-1205-6746-BEA4-824A16A4AD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07F7F0-ED7E-1B45-8037-BF2069F07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83A26A-E087-184C-BE36-F9AB13B87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A8CFFE-023C-AF44-BB54-F6C7C8417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276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04FE4-1C7E-6E41-B30C-D0324DB6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6A15F8-D57A-924A-A23E-8AF6ADF0B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BA99C1-E672-4B4E-88C3-B02BF7854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62F23E-17C4-F443-9E14-645571B14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77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D9C95A-DF1D-C147-9892-52DAB3B77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1045DB-65C5-4240-B76B-BE67EE715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8B05A3-90A2-6A4A-A45A-6943D6A4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123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5D810-2328-8E4C-A7AC-F32178752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AEB85-680D-E340-B732-33787F5C7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F946E-E2F5-E946-84E5-E6BA86EDE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6CDC2F-1EAA-7445-B34B-E8A30982A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10D38-4459-7D48-9F81-DE8F641A0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2081F3-B429-0F4E-A815-4C3AFB1BA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464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07578-C282-984E-9826-4C03E7024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F7498E-DC8D-7A49-9D3A-628D0A6C07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E57A48-F48C-214A-A854-348529254F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EEC8B-1565-3D4F-BCA6-FCAF253AB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AC1FC5-14D0-B147-B556-CD4174863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73F40-DB24-0D48-BA90-EF70319F5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271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94E76-D03F-C442-BC2A-2D37BA777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86640B-29F1-A246-B032-718E37E983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CD9D54-68DA-4D44-A233-1EFCC1C96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99764-D950-1C4F-BE60-6F1E29A51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A8EC9-9C04-EF4A-A265-DDE35B4EC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62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C4AF32-EC94-EC41-B51C-D6C6E22A3A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A4BBA-6927-C248-A5C5-9C03CCCE51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3DCD5-0BF9-274F-9C63-7FDF5EAEC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F69E2-8926-6B4A-9456-A7448BE25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F6AD2-FFAC-1542-82DA-154DA9E07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85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88BF01-344A-9746-A114-17EC5B9C5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C6AC2-AAC6-D748-B528-5FD0719B96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8B4B6-9CB8-5A4F-A44B-1E78B2F744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291BA-188C-434E-B0E3-47E6D6CA6491}" type="datetimeFigureOut">
              <a:rPr lang="en-US" smtClean="0"/>
              <a:t>9/27/21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F3E0B-26C8-8443-8175-A9B09CA008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574A1-134E-3145-87BF-AF5464BF2C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3E58-964C-3245-B33E-3E71C5F2B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3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43017B7-DB56-477D-A4AE-8EC1B3C99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D79D4C-CA20-914F-BBC1-C44AC25F3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31384" y="679730"/>
            <a:ext cx="4171994" cy="3932729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PCET </a:t>
            </a:r>
            <a:r>
              <a:rPr lang="en-US" sz="4800" dirty="0"/>
              <a:t>Session</a:t>
            </a:r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2218698" y="2733627"/>
            <a:ext cx="1340409" cy="5777807"/>
            <a:chOff x="329184" y="2"/>
            <a:chExt cx="524256" cy="5777807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2"/>
              <a:ext cx="524256" cy="566677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4AE4679E-B468-DE4E-BC5B-B9F942B002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31383" y="5227455"/>
            <a:ext cx="3876085" cy="857461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Action Research as a concept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23" y="372533"/>
            <a:ext cx="6116779" cy="60687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03BF38-A484-4647-8BAF-96FCF974A9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48" r="15756" b="-2"/>
          <a:stretch/>
        </p:blipFill>
        <p:spPr>
          <a:xfrm>
            <a:off x="942597" y="612553"/>
            <a:ext cx="5608830" cy="563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02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8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5EDD17-EA59-CF42-8342-33C9064FD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Action Research</a:t>
            </a: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8D339E-585A-F043-B5F1-6C77CE3C4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GB" sz="2400" dirty="0"/>
              <a:t>Emerged in the 20th century as a philosophical approach to discovering information about practice within an increasingly complex world. </a:t>
            </a:r>
          </a:p>
          <a:p>
            <a:endParaRPr lang="en-GB" sz="2400" dirty="0"/>
          </a:p>
          <a:p>
            <a:r>
              <a:rPr lang="en-GB" sz="2400" dirty="0"/>
              <a:t>Its origins in the work of Kurt Lewin and Stenhouse </a:t>
            </a:r>
          </a:p>
          <a:p>
            <a:endParaRPr lang="en-US" sz="24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1496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EFC920F-B85A-4068-BD93-41064EDE9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C559108-BBAE-426C-8564-051D2BA6D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2BC35EE-6650-42D2-AEFB-4B7CD1AFC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952C743-9049-4DFB-878B-2AB07B6E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EA384A-C94D-C14F-9FB2-B1FBFAB17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425" y="1238081"/>
            <a:ext cx="4709345" cy="962953"/>
          </a:xfrm>
        </p:spPr>
        <p:txBody>
          <a:bodyPr anchor="b">
            <a:normAutofit/>
          </a:bodyPr>
          <a:lstStyle/>
          <a:p>
            <a:r>
              <a:rPr lang="en-GB" sz="2900"/>
              <a:t>The contemporary educational context</a:t>
            </a:r>
            <a:endParaRPr lang="en-US" sz="29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39885" y="2372170"/>
            <a:ext cx="43891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7D78A6-F5E2-3244-BDE6-3CDBC5F7D2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736" y="2508105"/>
            <a:ext cx="4709345" cy="363249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means that it is not enough for the teacher to study their work</a:t>
            </a:r>
          </a:p>
          <a:p>
            <a:pPr marL="0" indent="0">
              <a:buNone/>
            </a:pPr>
            <a:r>
              <a:rPr lang="en-GB" sz="2000" dirty="0"/>
              <a:t>they also need to study </a:t>
            </a:r>
            <a:r>
              <a:rPr lang="en-GB" sz="2000" i="1" dirty="0"/>
              <a:t>themselves</a:t>
            </a:r>
            <a:r>
              <a:rPr lang="en-GB" sz="2000" dirty="0"/>
              <a:t> within the context of teaching.  </a:t>
            </a:r>
          </a:p>
          <a:p>
            <a:pPr lvl="1"/>
            <a:endParaRPr lang="en-GB" sz="2000" dirty="0"/>
          </a:p>
          <a:p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28A70B-454E-4349-ACEA-B3A45E8EB6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8" r="25825"/>
          <a:stretch/>
        </p:blipFill>
        <p:spPr>
          <a:xfrm>
            <a:off x="6538366" y="1383738"/>
            <a:ext cx="4929098" cy="475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31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4">
            <a:extLst>
              <a:ext uri="{FF2B5EF4-FFF2-40B4-BE49-F238E27FC236}">
                <a16:creationId xmlns:a16="http://schemas.microsoft.com/office/drawing/2014/main" id="{3756B343-807D-456E-AA26-80E96B75D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6D631-DA02-1C41-925A-66370C045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1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/>
              <a:t>Action Research</a:t>
            </a:r>
            <a:endParaRPr lang="en-US" sz="3600"/>
          </a:p>
        </p:txBody>
      </p:sp>
      <p:sp>
        <p:nvSpPr>
          <p:cNvPr id="36" name="Rectangle 26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641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28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0234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4">
            <a:extLst>
              <a:ext uri="{FF2B5EF4-FFF2-40B4-BE49-F238E27FC236}">
                <a16:creationId xmlns:a16="http://schemas.microsoft.com/office/drawing/2014/main" id="{0ABE56B7-7596-4AC4-B1BE-E3159B9BAA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50" r="25892" b="2"/>
          <a:stretch/>
        </p:blipFill>
        <p:spPr>
          <a:xfrm>
            <a:off x="576244" y="650494"/>
            <a:ext cx="5628018" cy="5324142"/>
          </a:xfrm>
          <a:prstGeom prst="rect">
            <a:avLst/>
          </a:prstGeom>
        </p:spPr>
      </p:pic>
      <p:sp>
        <p:nvSpPr>
          <p:cNvPr id="38" name="Rectangle 30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277786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4B801-25A8-AC43-A281-A3927C27B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12" y="2031101"/>
            <a:ext cx="4282984" cy="3511943"/>
          </a:xfrm>
        </p:spPr>
        <p:txBody>
          <a:bodyPr anchor="ctr">
            <a:normAutofit/>
          </a:bodyPr>
          <a:lstStyle/>
          <a:p>
            <a:r>
              <a:rPr lang="en-GB" sz="1800" dirty="0" err="1"/>
              <a:t>Carr</a:t>
            </a:r>
            <a:r>
              <a:rPr lang="en-GB" sz="1800" dirty="0"/>
              <a:t> and </a:t>
            </a:r>
            <a:r>
              <a:rPr lang="en-GB" sz="1800" dirty="0" err="1"/>
              <a:t>Kemmis</a:t>
            </a:r>
            <a:r>
              <a:rPr lang="en-GB" sz="1800" dirty="0"/>
              <a:t> (1986) describe Action Research as a form of self-reflective inquiry. </a:t>
            </a:r>
          </a:p>
          <a:p>
            <a:r>
              <a:rPr lang="en-GB" sz="1800" dirty="0"/>
              <a:t>They suggest that  outcomes of action research are focused upon the following;</a:t>
            </a:r>
          </a:p>
          <a:p>
            <a:pPr lvl="1"/>
            <a:r>
              <a:rPr lang="en-GB" sz="1800" dirty="0"/>
              <a:t>Improving practice</a:t>
            </a:r>
          </a:p>
          <a:p>
            <a:pPr lvl="1"/>
            <a:r>
              <a:rPr lang="en-GB" sz="1800" dirty="0"/>
              <a:t>Gaining a new understanding of practice</a:t>
            </a:r>
          </a:p>
          <a:p>
            <a:pPr lvl="1"/>
            <a:r>
              <a:rPr lang="en-GB" sz="1800" dirty="0"/>
              <a:t>And improving the situation where practice takes place</a:t>
            </a:r>
          </a:p>
          <a:p>
            <a:endParaRPr lang="en-US" sz="1800" dirty="0"/>
          </a:p>
        </p:txBody>
      </p:sp>
      <p:sp>
        <p:nvSpPr>
          <p:cNvPr id="39" name="Rectangle 32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677179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503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F81F8D5-515A-45DC-B296-30AB11F2C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348501-4BDC-8146-B8F9-7888B9D39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646" y="349664"/>
            <a:ext cx="5845571" cy="1638377"/>
          </a:xfrm>
        </p:spPr>
        <p:txBody>
          <a:bodyPr anchor="b">
            <a:normAutofit/>
          </a:bodyPr>
          <a:lstStyle/>
          <a:p>
            <a:r>
              <a:rPr lang="en-US" sz="4800"/>
              <a:t>Reflection or Reflexive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888443-0912-5948-9DEA-A0F9F15E66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988" y="2620641"/>
            <a:ext cx="5837750" cy="3023702"/>
          </a:xfrm>
        </p:spPr>
        <p:txBody>
          <a:bodyPr anchor="ctr">
            <a:normAutofit/>
          </a:bodyPr>
          <a:lstStyle/>
          <a:p>
            <a:r>
              <a:rPr lang="en-GB" sz="2000" dirty="0"/>
              <a:t>There are parallels between reflective practice (Schon) and Action Research. </a:t>
            </a:r>
          </a:p>
          <a:p>
            <a:r>
              <a:rPr lang="en-GB" sz="2000" dirty="0"/>
              <a:t>However, the focus of Action Research is to inform </a:t>
            </a:r>
            <a:r>
              <a:rPr lang="en-GB" sz="2000" b="1" dirty="0">
                <a:highlight>
                  <a:srgbClr val="FFFF00"/>
                </a:highlight>
              </a:rPr>
              <a:t>personal development</a:t>
            </a:r>
            <a:r>
              <a:rPr lang="en-GB" sz="2000" dirty="0"/>
              <a:t>. </a:t>
            </a:r>
          </a:p>
          <a:p>
            <a:r>
              <a:rPr lang="en-GB" sz="2000" dirty="0"/>
              <a:t>A key concept within Action Research is </a:t>
            </a:r>
            <a:r>
              <a:rPr lang="en-GB" sz="2000" b="1" i="1" dirty="0">
                <a:solidFill>
                  <a:srgbClr val="0070C0"/>
                </a:solidFill>
              </a:rPr>
              <a:t>self- reflexivity. </a:t>
            </a:r>
            <a:endParaRPr lang="en-US" sz="2000" b="1" i="1" dirty="0">
              <a:solidFill>
                <a:srgbClr val="0070C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669568" y="277912"/>
            <a:ext cx="524256" cy="118633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5447" y="399675"/>
            <a:ext cx="4647368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0FFF39-0240-487A-A335-6F29A3557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026" r="16163"/>
          <a:stretch/>
        </p:blipFill>
        <p:spPr>
          <a:xfrm>
            <a:off x="7421373" y="627954"/>
            <a:ext cx="4235516" cy="535337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774185" y="6131892"/>
            <a:ext cx="524256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025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C752DB-1195-A749-9D5E-0F6D95BD6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5400"/>
              <a:t>Self -reflexivity</a:t>
            </a:r>
            <a:endParaRPr lang="en-US" sz="5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F8271-7625-F545-A198-25C47CA91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r>
              <a:rPr lang="en-GB" sz="2000" dirty="0"/>
              <a:t>Asks that the Teacher (or Researcher) </a:t>
            </a:r>
            <a:r>
              <a:rPr lang="en-GB" sz="2000" u="sng" dirty="0"/>
              <a:t>reflects on and evaluates their own experience </a:t>
            </a:r>
          </a:p>
          <a:p>
            <a:r>
              <a:rPr lang="en-GB" sz="2000" dirty="0"/>
              <a:t>the impact of those values, past experiences, attitudes and assumptions may have upon their teaching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20812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FF81F8D5-515A-45DC-B296-30AB11F2C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0AA0C1-B8CA-C241-AC20-2DC1DE0BE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646" y="349664"/>
            <a:ext cx="5845571" cy="1638377"/>
          </a:xfrm>
        </p:spPr>
        <p:txBody>
          <a:bodyPr anchor="b">
            <a:normAutofit/>
          </a:bodyPr>
          <a:lstStyle/>
          <a:p>
            <a:r>
              <a:rPr lang="en-US" sz="4800"/>
              <a:t>Teaching and Action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D3F8E-7EAA-0543-8A88-A2ECC8DFC1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988" y="2620641"/>
            <a:ext cx="5837750" cy="3023702"/>
          </a:xfrm>
        </p:spPr>
        <p:txBody>
          <a:bodyPr anchor="ctr">
            <a:normAutofit/>
          </a:bodyPr>
          <a:lstStyle/>
          <a:p>
            <a:r>
              <a:rPr lang="en-GB" sz="2000" dirty="0"/>
              <a:t>It is likely that Teachers are already involved in some aspect of Action Research</a:t>
            </a:r>
          </a:p>
          <a:p>
            <a:r>
              <a:rPr lang="en-GB" sz="2000" dirty="0"/>
              <a:t>In addition to the action (i.e. teaching), there is a need to draw on the </a:t>
            </a:r>
            <a:r>
              <a:rPr lang="en-GB" sz="2000" i="1" dirty="0"/>
              <a:t>body of literature </a:t>
            </a:r>
            <a:r>
              <a:rPr lang="en-GB" sz="2000" dirty="0"/>
              <a:t>to interpret and evaluate the action. </a:t>
            </a:r>
          </a:p>
          <a:p>
            <a:r>
              <a:rPr lang="en-GB" sz="2000" dirty="0">
                <a:solidFill>
                  <a:srgbClr val="0070C0"/>
                </a:solidFill>
              </a:rPr>
              <a:t>It is this integration of theory, concepts and action that differentiates the approach from case study and is a key element of action research</a:t>
            </a:r>
          </a:p>
          <a:p>
            <a:endParaRPr lang="en-US" sz="20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669568" y="277912"/>
            <a:ext cx="524256" cy="118633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5447" y="399675"/>
            <a:ext cx="4647368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4">
            <a:extLst>
              <a:ext uri="{FF2B5EF4-FFF2-40B4-BE49-F238E27FC236}">
                <a16:creationId xmlns:a16="http://schemas.microsoft.com/office/drawing/2014/main" id="{99BAC5B6-AC71-48AC-830F-4360A68EF6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85" r="34003"/>
          <a:stretch/>
        </p:blipFill>
        <p:spPr>
          <a:xfrm>
            <a:off x="7421373" y="627954"/>
            <a:ext cx="4235516" cy="5353373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774185" y="6131892"/>
            <a:ext cx="524256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82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3116DD-7CB6-7D42-8C8F-08F1DDC66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US" sz="5400"/>
              <a:t>Action Research and Social Justice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6A53C-BD8A-B845-837E-5B5FA432D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r>
              <a:rPr lang="en-GB" sz="2000"/>
              <a:t>It is useful to note values are abstract and that as teaching practitioners the approach is best typified as forming critical pedagogy and collaboration (Freire,....). </a:t>
            </a:r>
          </a:p>
          <a:p>
            <a:endParaRPr lang="en-GB" sz="2000"/>
          </a:p>
          <a:p>
            <a:r>
              <a:rPr lang="en-GB" sz="2000"/>
              <a:t>Indeed, the approach is advocated by Griffiths (….) who argues that Action Research is an enabler of social justice. 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4037415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FF81F8D5-515A-45DC-B296-30AB11F2C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8C0AA0-961F-CA4F-BA42-15174C19F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646" y="349664"/>
            <a:ext cx="5845571" cy="1638377"/>
          </a:xfrm>
        </p:spPr>
        <p:txBody>
          <a:bodyPr anchor="b">
            <a:normAutofit/>
          </a:bodyPr>
          <a:lstStyle/>
          <a:p>
            <a:r>
              <a:rPr lang="en-GB" sz="4800"/>
              <a:t>In summary</a:t>
            </a: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384A0-07A8-6642-BF76-6B4B4AECB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988" y="2620641"/>
            <a:ext cx="5837750" cy="3023702"/>
          </a:xfrm>
        </p:spPr>
        <p:txBody>
          <a:bodyPr anchor="ctr">
            <a:normAutofit/>
          </a:bodyPr>
          <a:lstStyle/>
          <a:p>
            <a:r>
              <a:rPr lang="en-GB" sz="2000" dirty="0"/>
              <a:t>Action Research is about Teachers trying to improve practice on a day-to-day basis </a:t>
            </a:r>
          </a:p>
          <a:p>
            <a:r>
              <a:rPr lang="en-GB" sz="2000" dirty="0"/>
              <a:t>Teacher is the main ‘actor’ within the teaching practice </a:t>
            </a:r>
          </a:p>
          <a:p>
            <a:r>
              <a:rPr lang="en-GB" sz="2000" dirty="0"/>
              <a:t>Aims to create positive change through reflexivity</a:t>
            </a:r>
            <a:endParaRPr lang="en-US" sz="20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669568" y="277912"/>
            <a:ext cx="524256" cy="118633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5447" y="399675"/>
            <a:ext cx="4647368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118F6F-7E1B-491D-A370-6C1D21F730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3" r="43845"/>
          <a:stretch/>
        </p:blipFill>
        <p:spPr>
          <a:xfrm>
            <a:off x="7421373" y="627954"/>
            <a:ext cx="4235516" cy="5353373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774185" y="6131892"/>
            <a:ext cx="524256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193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1962BF-BC71-AC43-A5C7-614E935ECE4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7" r="-1" b="10328"/>
          <a:stretch/>
        </p:blipFill>
        <p:spPr>
          <a:xfrm>
            <a:off x="3322260" y="643467"/>
            <a:ext cx="5547480" cy="5571065"/>
          </a:xfrm>
          <a:prstGeom prst="rect">
            <a:avLst/>
          </a:prstGeom>
          <a:ln>
            <a:noFill/>
          </a:ln>
        </p:spPr>
      </p:pic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A8344A-F09B-C443-9FD1-952775AFA57B}"/>
              </a:ext>
            </a:extLst>
          </p:cNvPr>
          <p:cNvSpPr/>
          <p:nvPr/>
        </p:nvSpPr>
        <p:spPr>
          <a:xfrm>
            <a:off x="7658841" y="679730"/>
            <a:ext cx="3951414" cy="37870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6000">
                <a:latin typeface="+mj-lt"/>
                <a:ea typeface="+mj-ea"/>
                <a:cs typeface="+mj-cs"/>
              </a:rPr>
              <a:t>Figure 1.1 The Action Research Spiral </a:t>
            </a:r>
          </a:p>
        </p:txBody>
      </p:sp>
    </p:spTree>
    <p:extLst>
      <p:ext uri="{BB962C8B-B14F-4D97-AF65-F5344CB8AC3E}">
        <p14:creationId xmlns:p14="http://schemas.microsoft.com/office/powerpoint/2010/main" val="792997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79D4C-CA20-914F-BBC1-C44AC25F3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31384" y="679730"/>
            <a:ext cx="4171994" cy="3932729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PCET </a:t>
            </a:r>
            <a:r>
              <a:rPr lang="en-US" sz="5400" dirty="0"/>
              <a:t>Session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E4679E-B468-DE4E-BC5B-B9F942B002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31383" y="5227455"/>
            <a:ext cx="3876085" cy="857461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Starting an Action Research project</a:t>
            </a:r>
            <a:endParaRPr lang="en-US" dirty="0"/>
          </a:p>
          <a:p>
            <a:pPr algn="l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03BF38-A484-4647-8BAF-96FCF974A9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48" r="15756" b="-2"/>
          <a:stretch/>
        </p:blipFill>
        <p:spPr>
          <a:xfrm>
            <a:off x="942597" y="612553"/>
            <a:ext cx="5608830" cy="563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169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E44189-782D-014D-8835-D70B9DFB1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Starting point </a:t>
            </a:r>
            <a:r>
              <a:rPr lang="en-GB" sz="4800" dirty="0"/>
              <a:t>of Action Research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B28A5-3F3F-894E-B133-FF29DB7A4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Ask the following questions</a:t>
            </a:r>
          </a:p>
          <a:p>
            <a:pPr lvl="0"/>
            <a:r>
              <a:rPr lang="en-GB" sz="2400" dirty="0"/>
              <a:t>How do I improve my practice? </a:t>
            </a:r>
          </a:p>
          <a:p>
            <a:pPr lvl="0"/>
            <a:r>
              <a:rPr lang="en-GB" sz="2400" dirty="0"/>
              <a:t>How do I focus on small aspect my teaching practise?</a:t>
            </a:r>
          </a:p>
          <a:p>
            <a:endParaRPr lang="en-US" sz="24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9820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9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267749-47BF-9E4C-9BA2-F665401DB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Starting 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B52AD-5BF3-5C4A-9BDD-8A94B353B2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GB" sz="1900" dirty="0"/>
              <a:t>Whitehead (2002) proposes a set of framing questions.</a:t>
            </a:r>
          </a:p>
          <a:p>
            <a:pPr lvl="0"/>
            <a:r>
              <a:rPr lang="en-GB" sz="1900" dirty="0"/>
              <a:t>What is my concern?</a:t>
            </a:r>
          </a:p>
          <a:p>
            <a:pPr lvl="0"/>
            <a:r>
              <a:rPr lang="en-GB" sz="1900" dirty="0"/>
              <a:t>Why am I concerned?</a:t>
            </a:r>
          </a:p>
          <a:p>
            <a:pPr lvl="0"/>
            <a:r>
              <a:rPr lang="en-GB" sz="1900" dirty="0"/>
              <a:t>What do I think I can do about it?</a:t>
            </a:r>
          </a:p>
          <a:p>
            <a:pPr lvl="0"/>
            <a:r>
              <a:rPr lang="en-GB" sz="1900" dirty="0"/>
              <a:t>What will I do about </a:t>
            </a:r>
          </a:p>
          <a:p>
            <a:pPr lvl="0"/>
            <a:r>
              <a:rPr lang="en-GB" sz="1900" dirty="0"/>
              <a:t>What does the evidence to show?</a:t>
            </a:r>
          </a:p>
          <a:p>
            <a:pPr lvl="0"/>
            <a:r>
              <a:rPr lang="en-GB" sz="1900" dirty="0"/>
              <a:t>What is  my influence in the situation?</a:t>
            </a:r>
          </a:p>
          <a:p>
            <a:pPr lvl="0"/>
            <a:r>
              <a:rPr lang="en-GB" sz="1900" dirty="0"/>
              <a:t>How will ensure that the judgements that I make a fair and accurate ?</a:t>
            </a:r>
          </a:p>
          <a:p>
            <a:pPr lvl="0"/>
            <a:r>
              <a:rPr lang="en-GB" sz="1900" dirty="0"/>
              <a:t>What will I do then?</a:t>
            </a:r>
          </a:p>
          <a:p>
            <a:pPr marL="0" indent="0" algn="r">
              <a:buNone/>
            </a:pPr>
            <a:r>
              <a:rPr lang="en-GB" sz="1900" i="1" dirty="0"/>
              <a:t>Whitehead (2002) pp136 in Atkins and Wallace, (2012)</a:t>
            </a:r>
          </a:p>
          <a:p>
            <a:endParaRPr lang="en-US" sz="19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86291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79D4C-CA20-914F-BBC1-C44AC25F3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31384" y="679730"/>
            <a:ext cx="4171994" cy="3932729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PCET</a:t>
            </a:r>
            <a:br>
              <a:rPr lang="en-US" sz="4800" dirty="0"/>
            </a:br>
            <a:r>
              <a:rPr lang="en-US" sz="4800" dirty="0"/>
              <a:t>Session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E4679E-B468-DE4E-BC5B-B9F942B002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31384" y="5320809"/>
            <a:ext cx="3876085" cy="857461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Action Research evidence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03BF38-A484-4647-8BAF-96FCF974A9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48" r="15756" b="-2"/>
          <a:stretch/>
        </p:blipFill>
        <p:spPr>
          <a:xfrm>
            <a:off x="942597" y="612553"/>
            <a:ext cx="5608830" cy="563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43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0044C9-2731-C147-888B-3843A907D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 dirty="0"/>
              <a:t>Action Research evidence</a:t>
            </a:r>
            <a:br>
              <a:rPr lang="en-US" sz="4800" dirty="0"/>
            </a:b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DE38A-C854-4044-AF50-D46D4ABC3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670" y="3120388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GB" sz="1900" dirty="0"/>
              <a:t>Data sources</a:t>
            </a:r>
          </a:p>
          <a:p>
            <a:pPr lvl="0"/>
            <a:r>
              <a:rPr lang="en-GB" sz="1900" dirty="0"/>
              <a:t>Observation</a:t>
            </a:r>
          </a:p>
          <a:p>
            <a:pPr lvl="0"/>
            <a:r>
              <a:rPr lang="en-GB" sz="1900" dirty="0"/>
              <a:t>Recordings of performance </a:t>
            </a:r>
          </a:p>
          <a:p>
            <a:pPr lvl="0"/>
            <a:r>
              <a:rPr lang="en-GB" sz="1900" dirty="0"/>
              <a:t>Product</a:t>
            </a:r>
          </a:p>
          <a:p>
            <a:pPr lvl="0"/>
            <a:r>
              <a:rPr lang="en-GB" sz="1900" dirty="0"/>
              <a:t>Diaries</a:t>
            </a:r>
          </a:p>
          <a:p>
            <a:pPr lvl="0"/>
            <a:r>
              <a:rPr lang="en-GB" sz="1900" dirty="0"/>
              <a:t>Institutional data </a:t>
            </a:r>
          </a:p>
          <a:p>
            <a:pPr lvl="0"/>
            <a:r>
              <a:rPr lang="en-GB" sz="1900" dirty="0"/>
              <a:t>Policies</a:t>
            </a:r>
          </a:p>
          <a:p>
            <a:pPr lvl="0"/>
            <a:r>
              <a:rPr lang="en-GB" sz="1900" dirty="0"/>
              <a:t>Reports</a:t>
            </a:r>
          </a:p>
          <a:p>
            <a:endParaRPr lang="en-US" sz="19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1261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1FBE9A-E719-5647-BB9A-FB72A2024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Typical report structure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7BD3A-1A42-2E4A-99EA-639442527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marL="0" lvl="0" indent="0" algn="ctr">
              <a:buNone/>
            </a:pPr>
            <a:r>
              <a:rPr lang="en-GB" sz="1500" dirty="0"/>
              <a:t>Abstract </a:t>
            </a:r>
          </a:p>
          <a:p>
            <a:pPr marL="0" lvl="0" indent="0" algn="ctr">
              <a:buNone/>
            </a:pPr>
            <a:r>
              <a:rPr lang="en-GB" sz="1500" dirty="0"/>
              <a:t>Introduction</a:t>
            </a:r>
          </a:p>
          <a:p>
            <a:pPr marL="0" lvl="0" indent="0" algn="ctr">
              <a:buNone/>
            </a:pPr>
            <a:r>
              <a:rPr lang="en-GB" sz="1500" dirty="0"/>
              <a:t>Literature review</a:t>
            </a:r>
          </a:p>
          <a:p>
            <a:pPr marL="0" lvl="0" indent="0" algn="ctr">
              <a:buNone/>
            </a:pPr>
            <a:r>
              <a:rPr lang="en-GB" sz="1500" dirty="0"/>
              <a:t>Methodology</a:t>
            </a:r>
          </a:p>
          <a:p>
            <a:pPr marL="0" lvl="0" indent="0" algn="ctr">
              <a:buNone/>
            </a:pPr>
            <a:r>
              <a:rPr lang="en-GB" sz="1500" dirty="0"/>
              <a:t>Data </a:t>
            </a:r>
          </a:p>
          <a:p>
            <a:pPr marL="0" lvl="0" indent="0" algn="ctr">
              <a:buNone/>
            </a:pPr>
            <a:r>
              <a:rPr lang="en-GB" sz="1500" dirty="0"/>
              <a:t>Discussion</a:t>
            </a:r>
          </a:p>
          <a:p>
            <a:pPr marL="0" lvl="0" indent="0" algn="ctr">
              <a:buNone/>
            </a:pPr>
            <a:r>
              <a:rPr lang="en-GB" sz="1500" dirty="0"/>
              <a:t>Conclusion</a:t>
            </a:r>
          </a:p>
          <a:p>
            <a:pPr marL="0" lvl="0" indent="0" algn="ctr">
              <a:buNone/>
            </a:pPr>
            <a:r>
              <a:rPr lang="en-GB" sz="1500" dirty="0"/>
              <a:t>Recommendations</a:t>
            </a:r>
          </a:p>
          <a:p>
            <a:endParaRPr lang="en-US" sz="15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230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98B8B6-FAD5-C942-9CA6-7119C7DB2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US" sz="5400" dirty="0"/>
              <a:t>More reading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F232E-7B21-0748-810F-592BCA605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GB" sz="2400"/>
              <a:t>http://insight.cumbria.ac.uk/id/eprint/4045/1/Whitehead_AllYouNeedTo.pdf</a:t>
            </a:r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7555133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DD0CC1-F7B8-0741-853A-5DB6164A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4200"/>
              <a:t>References.</a:t>
            </a:r>
            <a:br>
              <a:rPr lang="en-GB" sz="4200"/>
            </a:br>
            <a:endParaRPr lang="en-US" sz="4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48FC0-E0DD-8645-A18A-7A5277E4F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r>
              <a:rPr lang="en-GB" sz="2000"/>
              <a:t>Atkinson L and Wallace S (2012) ‘Qualitative action research’ BERA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428278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1377</TotalTime>
  <Words>550</Words>
  <Application>Microsoft Macintosh PowerPoint</Application>
  <PresentationFormat>Widescreen</PresentationFormat>
  <Paragraphs>78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PCET Session</vt:lpstr>
      <vt:lpstr>Action Research</vt:lpstr>
      <vt:lpstr>The contemporary educational context</vt:lpstr>
      <vt:lpstr>Action Research</vt:lpstr>
      <vt:lpstr>Reflection or Reflexive </vt:lpstr>
      <vt:lpstr>Self -reflexivity</vt:lpstr>
      <vt:lpstr>Teaching and Action Research </vt:lpstr>
      <vt:lpstr>Action Research and Social Justice </vt:lpstr>
      <vt:lpstr>In summary</vt:lpstr>
      <vt:lpstr>PowerPoint Presentation</vt:lpstr>
      <vt:lpstr>PCET Session</vt:lpstr>
      <vt:lpstr>Starting point of Action Research</vt:lpstr>
      <vt:lpstr>Starting questions </vt:lpstr>
      <vt:lpstr>PCET Session</vt:lpstr>
      <vt:lpstr>Action Research evidence </vt:lpstr>
      <vt:lpstr>Typical report structure </vt:lpstr>
      <vt:lpstr>More reading </vt:lpstr>
      <vt:lpstr>References.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PCET </dc:title>
  <dc:creator>Mark Flagg</dc:creator>
  <cp:lastModifiedBy>Mark Flagg</cp:lastModifiedBy>
  <cp:revision>6</cp:revision>
  <dcterms:created xsi:type="dcterms:W3CDTF">2020-11-03T15:36:16Z</dcterms:created>
  <dcterms:modified xsi:type="dcterms:W3CDTF">2021-09-27T12:56:59Z</dcterms:modified>
</cp:coreProperties>
</file>