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microsoft.com/office/2020/02/relationships/classificationlabels" Target="docMetadata/LabelInfo.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30"/>
  </p:notesMasterIdLst>
  <p:sldIdLst>
    <p:sldId id="380" r:id="rId3"/>
    <p:sldId id="727" r:id="rId4"/>
    <p:sldId id="341" r:id="rId5"/>
    <p:sldId id="642" r:id="rId6"/>
    <p:sldId id="728" r:id="rId7"/>
    <p:sldId id="651" r:id="rId8"/>
    <p:sldId id="648" r:id="rId9"/>
    <p:sldId id="661" r:id="rId10"/>
    <p:sldId id="647" r:id="rId11"/>
    <p:sldId id="654" r:id="rId12"/>
    <p:sldId id="653" r:id="rId13"/>
    <p:sldId id="658" r:id="rId14"/>
    <p:sldId id="731" r:id="rId15"/>
    <p:sldId id="650" r:id="rId16"/>
    <p:sldId id="644" r:id="rId17"/>
    <p:sldId id="730" r:id="rId18"/>
    <p:sldId id="659" r:id="rId19"/>
    <p:sldId id="662" r:id="rId20"/>
    <p:sldId id="660" r:id="rId21"/>
    <p:sldId id="666" r:id="rId22"/>
    <p:sldId id="665" r:id="rId23"/>
    <p:sldId id="729" r:id="rId24"/>
    <p:sldId id="680" r:id="rId25"/>
    <p:sldId id="275" r:id="rId26"/>
    <p:sldId id="663" r:id="rId27"/>
    <p:sldId id="641" r:id="rId28"/>
    <p:sldId id="652"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A65037-CA64-43A3-979D-2B9950B80CED}" v="1567" dt="2025-08-27T16:35:15.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6357" autoAdjust="0"/>
  </p:normalViewPr>
  <p:slideViewPr>
    <p:cSldViewPr snapToGrid="0">
      <p:cViewPr varScale="1">
        <p:scale>
          <a:sx n="85" d="100"/>
          <a:sy n="85" d="100"/>
        </p:scale>
        <p:origin x="547"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25AB0C-7975-4CFD-BBD5-AE941A8CAA8C}" type="doc">
      <dgm:prSet loTypeId="urn:microsoft.com/office/officeart/2005/8/layout/cycle8" loCatId="cycle" qsTypeId="urn:microsoft.com/office/officeart/2005/8/quickstyle/simple4" qsCatId="simple" csTypeId="urn:microsoft.com/office/officeart/2005/8/colors/colorful5" csCatId="colorful" phldr="1"/>
      <dgm:spPr/>
    </dgm:pt>
    <dgm:pt modelId="{AC7E0FE9-4F9D-463B-BB9B-49D33D489DFB}">
      <dgm:prSet phldrT="[Text]"/>
      <dgm:spPr>
        <a:scene3d>
          <a:camera prst="orthographicFront"/>
          <a:lightRig rig="threePt" dir="t"/>
        </a:scene3d>
        <a:sp3d>
          <a:bevelT w="114300" prst="artDeco"/>
        </a:sp3d>
      </dgm:spPr>
      <dgm:t>
        <a:bodyPr/>
        <a:lstStyle/>
        <a:p>
          <a:r>
            <a:rPr lang="en-GB" dirty="0"/>
            <a:t>What?</a:t>
          </a:r>
        </a:p>
      </dgm:t>
    </dgm:pt>
    <dgm:pt modelId="{445B25CF-6743-46E8-8671-11B907C4BB12}" type="parTrans" cxnId="{BEF534DC-D98C-468C-A7EE-4C628B9F7ABE}">
      <dgm:prSet/>
      <dgm:spPr/>
      <dgm:t>
        <a:bodyPr/>
        <a:lstStyle/>
        <a:p>
          <a:endParaRPr lang="en-GB"/>
        </a:p>
      </dgm:t>
    </dgm:pt>
    <dgm:pt modelId="{CFABA36E-75B2-422A-9C6C-996DAB592C5C}" type="sibTrans" cxnId="{BEF534DC-D98C-468C-A7EE-4C628B9F7ABE}">
      <dgm:prSet/>
      <dgm:spPr/>
      <dgm:t>
        <a:bodyPr/>
        <a:lstStyle/>
        <a:p>
          <a:endParaRPr lang="en-GB"/>
        </a:p>
      </dgm:t>
    </dgm:pt>
    <dgm:pt modelId="{16EC46B9-8A5A-435D-872A-3FD1C9EC0828}">
      <dgm:prSet phldrT="[Text]"/>
      <dgm:spPr>
        <a:scene3d>
          <a:camera prst="orthographicFront"/>
          <a:lightRig rig="threePt" dir="t"/>
        </a:scene3d>
        <a:sp3d>
          <a:bevelT w="114300" prst="artDeco"/>
        </a:sp3d>
      </dgm:spPr>
      <dgm:t>
        <a:bodyPr/>
        <a:lstStyle/>
        <a:p>
          <a:r>
            <a:rPr lang="en-GB" dirty="0"/>
            <a:t>So what?</a:t>
          </a:r>
        </a:p>
      </dgm:t>
    </dgm:pt>
    <dgm:pt modelId="{05663C43-1030-4582-8174-E80E988489AA}" type="parTrans" cxnId="{9E62078D-42A1-49C8-B762-ED6559289743}">
      <dgm:prSet/>
      <dgm:spPr/>
      <dgm:t>
        <a:bodyPr/>
        <a:lstStyle/>
        <a:p>
          <a:endParaRPr lang="en-GB"/>
        </a:p>
      </dgm:t>
    </dgm:pt>
    <dgm:pt modelId="{C6FD6357-4CF5-486D-B19C-01A2A7AE5384}" type="sibTrans" cxnId="{9E62078D-42A1-49C8-B762-ED6559289743}">
      <dgm:prSet/>
      <dgm:spPr/>
      <dgm:t>
        <a:bodyPr/>
        <a:lstStyle/>
        <a:p>
          <a:endParaRPr lang="en-GB"/>
        </a:p>
      </dgm:t>
    </dgm:pt>
    <dgm:pt modelId="{F12273CF-7E6F-4748-859A-759C7B950D5F}">
      <dgm:prSet phldrT="[Text]"/>
      <dgm:spPr>
        <a:scene3d>
          <a:camera prst="orthographicFront"/>
          <a:lightRig rig="threePt" dir="t"/>
        </a:scene3d>
        <a:sp3d>
          <a:bevelT w="114300" prst="artDeco"/>
        </a:sp3d>
      </dgm:spPr>
      <dgm:t>
        <a:bodyPr/>
        <a:lstStyle/>
        <a:p>
          <a:r>
            <a:rPr lang="en-GB" dirty="0"/>
            <a:t>What now?</a:t>
          </a:r>
        </a:p>
      </dgm:t>
    </dgm:pt>
    <dgm:pt modelId="{0CE0D58A-D60D-4470-9FDA-0A75051856CF}" type="parTrans" cxnId="{5F817EFC-7FB3-4DF6-AF10-0DDB25C9F8A4}">
      <dgm:prSet/>
      <dgm:spPr/>
      <dgm:t>
        <a:bodyPr/>
        <a:lstStyle/>
        <a:p>
          <a:endParaRPr lang="en-GB"/>
        </a:p>
      </dgm:t>
    </dgm:pt>
    <dgm:pt modelId="{98D3DFD5-9CBB-484F-B7AC-79FD01F376D9}" type="sibTrans" cxnId="{5F817EFC-7FB3-4DF6-AF10-0DDB25C9F8A4}">
      <dgm:prSet/>
      <dgm:spPr/>
      <dgm:t>
        <a:bodyPr/>
        <a:lstStyle/>
        <a:p>
          <a:endParaRPr lang="en-GB"/>
        </a:p>
      </dgm:t>
    </dgm:pt>
    <dgm:pt modelId="{DE9C0120-BA21-4585-BB54-1F32667816C1}" type="pres">
      <dgm:prSet presAssocID="{5B25AB0C-7975-4CFD-BBD5-AE941A8CAA8C}" presName="compositeShape" presStyleCnt="0">
        <dgm:presLayoutVars>
          <dgm:chMax val="7"/>
          <dgm:dir/>
          <dgm:resizeHandles val="exact"/>
        </dgm:presLayoutVars>
      </dgm:prSet>
      <dgm:spPr/>
    </dgm:pt>
    <dgm:pt modelId="{D3765A77-C1A3-48B9-8258-0058E2209F86}" type="pres">
      <dgm:prSet presAssocID="{5B25AB0C-7975-4CFD-BBD5-AE941A8CAA8C}" presName="wedge1" presStyleLbl="node1" presStyleIdx="0" presStyleCnt="3"/>
      <dgm:spPr/>
    </dgm:pt>
    <dgm:pt modelId="{D251F4E8-AA43-4111-A0B9-EDA67EC06B45}" type="pres">
      <dgm:prSet presAssocID="{5B25AB0C-7975-4CFD-BBD5-AE941A8CAA8C}" presName="dummy1a" presStyleCnt="0"/>
      <dgm:spPr>
        <a:scene3d>
          <a:camera prst="orthographicFront"/>
          <a:lightRig rig="threePt" dir="t"/>
        </a:scene3d>
        <a:sp3d>
          <a:bevelT w="114300" prst="artDeco"/>
        </a:sp3d>
      </dgm:spPr>
    </dgm:pt>
    <dgm:pt modelId="{0A009787-3FB1-4693-BFB7-5D157E30C542}" type="pres">
      <dgm:prSet presAssocID="{5B25AB0C-7975-4CFD-BBD5-AE941A8CAA8C}" presName="dummy1b" presStyleCnt="0"/>
      <dgm:spPr>
        <a:scene3d>
          <a:camera prst="orthographicFront"/>
          <a:lightRig rig="threePt" dir="t"/>
        </a:scene3d>
        <a:sp3d>
          <a:bevelT w="114300" prst="artDeco"/>
        </a:sp3d>
      </dgm:spPr>
    </dgm:pt>
    <dgm:pt modelId="{CA5CB20F-C657-4952-BC6D-859F22ADC0FA}" type="pres">
      <dgm:prSet presAssocID="{5B25AB0C-7975-4CFD-BBD5-AE941A8CAA8C}" presName="wedge1Tx" presStyleLbl="node1" presStyleIdx="0" presStyleCnt="3">
        <dgm:presLayoutVars>
          <dgm:chMax val="0"/>
          <dgm:chPref val="0"/>
          <dgm:bulletEnabled val="1"/>
        </dgm:presLayoutVars>
      </dgm:prSet>
      <dgm:spPr/>
    </dgm:pt>
    <dgm:pt modelId="{E49FC7AE-3597-46B9-9006-FCCDA0EAB9D0}" type="pres">
      <dgm:prSet presAssocID="{5B25AB0C-7975-4CFD-BBD5-AE941A8CAA8C}" presName="wedge2" presStyleLbl="node1" presStyleIdx="1" presStyleCnt="3"/>
      <dgm:spPr/>
    </dgm:pt>
    <dgm:pt modelId="{1850C4F9-0C3F-4FF3-BA5B-144CFCD0C0F3}" type="pres">
      <dgm:prSet presAssocID="{5B25AB0C-7975-4CFD-BBD5-AE941A8CAA8C}" presName="dummy2a" presStyleCnt="0"/>
      <dgm:spPr>
        <a:scene3d>
          <a:camera prst="orthographicFront"/>
          <a:lightRig rig="threePt" dir="t"/>
        </a:scene3d>
        <a:sp3d>
          <a:bevelT w="114300" prst="artDeco"/>
        </a:sp3d>
      </dgm:spPr>
    </dgm:pt>
    <dgm:pt modelId="{5DA8B708-B3D7-4BF3-A296-B183429C2511}" type="pres">
      <dgm:prSet presAssocID="{5B25AB0C-7975-4CFD-BBD5-AE941A8CAA8C}" presName="dummy2b" presStyleCnt="0"/>
      <dgm:spPr>
        <a:scene3d>
          <a:camera prst="orthographicFront"/>
          <a:lightRig rig="threePt" dir="t"/>
        </a:scene3d>
        <a:sp3d>
          <a:bevelT w="114300" prst="artDeco"/>
        </a:sp3d>
      </dgm:spPr>
    </dgm:pt>
    <dgm:pt modelId="{FC5487F7-0D21-4AD5-9D62-315A2BF9C327}" type="pres">
      <dgm:prSet presAssocID="{5B25AB0C-7975-4CFD-BBD5-AE941A8CAA8C}" presName="wedge2Tx" presStyleLbl="node1" presStyleIdx="1" presStyleCnt="3">
        <dgm:presLayoutVars>
          <dgm:chMax val="0"/>
          <dgm:chPref val="0"/>
          <dgm:bulletEnabled val="1"/>
        </dgm:presLayoutVars>
      </dgm:prSet>
      <dgm:spPr/>
    </dgm:pt>
    <dgm:pt modelId="{D1BC5BEC-F376-4630-8EF0-3830864225E6}" type="pres">
      <dgm:prSet presAssocID="{5B25AB0C-7975-4CFD-BBD5-AE941A8CAA8C}" presName="wedge3" presStyleLbl="node1" presStyleIdx="2" presStyleCnt="3"/>
      <dgm:spPr/>
    </dgm:pt>
    <dgm:pt modelId="{60ADA022-988C-4F36-B845-075ADE2FEF57}" type="pres">
      <dgm:prSet presAssocID="{5B25AB0C-7975-4CFD-BBD5-AE941A8CAA8C}" presName="dummy3a" presStyleCnt="0"/>
      <dgm:spPr>
        <a:scene3d>
          <a:camera prst="orthographicFront"/>
          <a:lightRig rig="threePt" dir="t"/>
        </a:scene3d>
        <a:sp3d>
          <a:bevelT w="114300" prst="artDeco"/>
        </a:sp3d>
      </dgm:spPr>
    </dgm:pt>
    <dgm:pt modelId="{39C17CDB-A724-4923-AA62-9228C68E325D}" type="pres">
      <dgm:prSet presAssocID="{5B25AB0C-7975-4CFD-BBD5-AE941A8CAA8C}" presName="dummy3b" presStyleCnt="0"/>
      <dgm:spPr>
        <a:scene3d>
          <a:camera prst="orthographicFront"/>
          <a:lightRig rig="threePt" dir="t"/>
        </a:scene3d>
        <a:sp3d>
          <a:bevelT w="114300" prst="artDeco"/>
        </a:sp3d>
      </dgm:spPr>
    </dgm:pt>
    <dgm:pt modelId="{F80500F4-8B55-48B5-B2ED-FADFB94B4E6F}" type="pres">
      <dgm:prSet presAssocID="{5B25AB0C-7975-4CFD-BBD5-AE941A8CAA8C}" presName="wedge3Tx" presStyleLbl="node1" presStyleIdx="2" presStyleCnt="3">
        <dgm:presLayoutVars>
          <dgm:chMax val="0"/>
          <dgm:chPref val="0"/>
          <dgm:bulletEnabled val="1"/>
        </dgm:presLayoutVars>
      </dgm:prSet>
      <dgm:spPr/>
    </dgm:pt>
    <dgm:pt modelId="{7E9B9EAA-850B-4A1D-A917-C68E4F46CC6B}" type="pres">
      <dgm:prSet presAssocID="{CFABA36E-75B2-422A-9C6C-996DAB592C5C}" presName="arrowWedge1" presStyleLbl="fgSibTrans2D1" presStyleIdx="0" presStyleCnt="3"/>
      <dgm:spPr>
        <a:scene3d>
          <a:camera prst="orthographicFront"/>
          <a:lightRig rig="threePt" dir="t"/>
        </a:scene3d>
        <a:sp3d>
          <a:bevelT w="114300" prst="artDeco"/>
        </a:sp3d>
      </dgm:spPr>
    </dgm:pt>
    <dgm:pt modelId="{EEC84103-E7B0-4384-83F4-82B5B6468287}" type="pres">
      <dgm:prSet presAssocID="{C6FD6357-4CF5-486D-B19C-01A2A7AE5384}" presName="arrowWedge2" presStyleLbl="fgSibTrans2D1" presStyleIdx="1" presStyleCnt="3"/>
      <dgm:spPr>
        <a:scene3d>
          <a:camera prst="orthographicFront"/>
          <a:lightRig rig="threePt" dir="t"/>
        </a:scene3d>
        <a:sp3d>
          <a:bevelT w="114300" prst="artDeco"/>
        </a:sp3d>
      </dgm:spPr>
    </dgm:pt>
    <dgm:pt modelId="{7C86A781-3DD9-4E6F-903F-DCFD86389AC5}" type="pres">
      <dgm:prSet presAssocID="{98D3DFD5-9CBB-484F-B7AC-79FD01F376D9}" presName="arrowWedge3" presStyleLbl="fgSibTrans2D1" presStyleIdx="2" presStyleCnt="3"/>
      <dgm:spPr>
        <a:scene3d>
          <a:camera prst="orthographicFront"/>
          <a:lightRig rig="threePt" dir="t"/>
        </a:scene3d>
        <a:sp3d>
          <a:bevelT w="114300" prst="artDeco"/>
        </a:sp3d>
      </dgm:spPr>
    </dgm:pt>
  </dgm:ptLst>
  <dgm:cxnLst>
    <dgm:cxn modelId="{C9753B09-A6F9-4286-B03B-F40DDE33EB00}" type="presOf" srcId="{16EC46B9-8A5A-435D-872A-3FD1C9EC0828}" destId="{FC5487F7-0D21-4AD5-9D62-315A2BF9C327}" srcOrd="1" destOrd="0" presId="urn:microsoft.com/office/officeart/2005/8/layout/cycle8"/>
    <dgm:cxn modelId="{41798E1C-66F9-4A23-95F4-61D0100EFA81}" type="presOf" srcId="{F12273CF-7E6F-4748-859A-759C7B950D5F}" destId="{D1BC5BEC-F376-4630-8EF0-3830864225E6}" srcOrd="0" destOrd="0" presId="urn:microsoft.com/office/officeart/2005/8/layout/cycle8"/>
    <dgm:cxn modelId="{63AEF432-CE42-4900-852A-AC693CEFF65F}" type="presOf" srcId="{F12273CF-7E6F-4748-859A-759C7B950D5F}" destId="{F80500F4-8B55-48B5-B2ED-FADFB94B4E6F}" srcOrd="1" destOrd="0" presId="urn:microsoft.com/office/officeart/2005/8/layout/cycle8"/>
    <dgm:cxn modelId="{9E62078D-42A1-49C8-B762-ED6559289743}" srcId="{5B25AB0C-7975-4CFD-BBD5-AE941A8CAA8C}" destId="{16EC46B9-8A5A-435D-872A-3FD1C9EC0828}" srcOrd="1" destOrd="0" parTransId="{05663C43-1030-4582-8174-E80E988489AA}" sibTransId="{C6FD6357-4CF5-486D-B19C-01A2A7AE5384}"/>
    <dgm:cxn modelId="{51CF31A9-D1C4-4A10-A8BE-E779A3D95C97}" type="presOf" srcId="{AC7E0FE9-4F9D-463B-BB9B-49D33D489DFB}" destId="{CA5CB20F-C657-4952-BC6D-859F22ADC0FA}" srcOrd="1" destOrd="0" presId="urn:microsoft.com/office/officeart/2005/8/layout/cycle8"/>
    <dgm:cxn modelId="{054770AB-CADF-4783-B55E-0343038097AD}" type="presOf" srcId="{AC7E0FE9-4F9D-463B-BB9B-49D33D489DFB}" destId="{D3765A77-C1A3-48B9-8258-0058E2209F86}" srcOrd="0" destOrd="0" presId="urn:microsoft.com/office/officeart/2005/8/layout/cycle8"/>
    <dgm:cxn modelId="{4E4BF4C5-4CBC-492F-B024-BB4664DA7027}" type="presOf" srcId="{16EC46B9-8A5A-435D-872A-3FD1C9EC0828}" destId="{E49FC7AE-3597-46B9-9006-FCCDA0EAB9D0}" srcOrd="0" destOrd="0" presId="urn:microsoft.com/office/officeart/2005/8/layout/cycle8"/>
    <dgm:cxn modelId="{06B0E1C6-00EA-4267-AD73-041E6EC03144}" type="presOf" srcId="{5B25AB0C-7975-4CFD-BBD5-AE941A8CAA8C}" destId="{DE9C0120-BA21-4585-BB54-1F32667816C1}" srcOrd="0" destOrd="0" presId="urn:microsoft.com/office/officeart/2005/8/layout/cycle8"/>
    <dgm:cxn modelId="{BEF534DC-D98C-468C-A7EE-4C628B9F7ABE}" srcId="{5B25AB0C-7975-4CFD-BBD5-AE941A8CAA8C}" destId="{AC7E0FE9-4F9D-463B-BB9B-49D33D489DFB}" srcOrd="0" destOrd="0" parTransId="{445B25CF-6743-46E8-8671-11B907C4BB12}" sibTransId="{CFABA36E-75B2-422A-9C6C-996DAB592C5C}"/>
    <dgm:cxn modelId="{5F817EFC-7FB3-4DF6-AF10-0DDB25C9F8A4}" srcId="{5B25AB0C-7975-4CFD-BBD5-AE941A8CAA8C}" destId="{F12273CF-7E6F-4748-859A-759C7B950D5F}" srcOrd="2" destOrd="0" parTransId="{0CE0D58A-D60D-4470-9FDA-0A75051856CF}" sibTransId="{98D3DFD5-9CBB-484F-B7AC-79FD01F376D9}"/>
    <dgm:cxn modelId="{E26D24D3-808A-4097-9FA3-7F8DC79CF1E2}" type="presParOf" srcId="{DE9C0120-BA21-4585-BB54-1F32667816C1}" destId="{D3765A77-C1A3-48B9-8258-0058E2209F86}" srcOrd="0" destOrd="0" presId="urn:microsoft.com/office/officeart/2005/8/layout/cycle8"/>
    <dgm:cxn modelId="{D1EF3421-0C51-45B4-BEAC-DF86CBEEFED3}" type="presParOf" srcId="{DE9C0120-BA21-4585-BB54-1F32667816C1}" destId="{D251F4E8-AA43-4111-A0B9-EDA67EC06B45}" srcOrd="1" destOrd="0" presId="urn:microsoft.com/office/officeart/2005/8/layout/cycle8"/>
    <dgm:cxn modelId="{774FB7FC-F3CA-4C87-84D7-F184276A2CBA}" type="presParOf" srcId="{DE9C0120-BA21-4585-BB54-1F32667816C1}" destId="{0A009787-3FB1-4693-BFB7-5D157E30C542}" srcOrd="2" destOrd="0" presId="urn:microsoft.com/office/officeart/2005/8/layout/cycle8"/>
    <dgm:cxn modelId="{AC93C2A1-8C11-4F15-B85F-2F61F2190C49}" type="presParOf" srcId="{DE9C0120-BA21-4585-BB54-1F32667816C1}" destId="{CA5CB20F-C657-4952-BC6D-859F22ADC0FA}" srcOrd="3" destOrd="0" presId="urn:microsoft.com/office/officeart/2005/8/layout/cycle8"/>
    <dgm:cxn modelId="{E8FE32FA-9E79-410F-B338-5E9FC4A9A8EE}" type="presParOf" srcId="{DE9C0120-BA21-4585-BB54-1F32667816C1}" destId="{E49FC7AE-3597-46B9-9006-FCCDA0EAB9D0}" srcOrd="4" destOrd="0" presId="urn:microsoft.com/office/officeart/2005/8/layout/cycle8"/>
    <dgm:cxn modelId="{19982429-803D-443E-992B-D70AFBEDCE24}" type="presParOf" srcId="{DE9C0120-BA21-4585-BB54-1F32667816C1}" destId="{1850C4F9-0C3F-4FF3-BA5B-144CFCD0C0F3}" srcOrd="5" destOrd="0" presId="urn:microsoft.com/office/officeart/2005/8/layout/cycle8"/>
    <dgm:cxn modelId="{AC9A5634-2C9F-4BC0-901B-5A7307C39110}" type="presParOf" srcId="{DE9C0120-BA21-4585-BB54-1F32667816C1}" destId="{5DA8B708-B3D7-4BF3-A296-B183429C2511}" srcOrd="6" destOrd="0" presId="urn:microsoft.com/office/officeart/2005/8/layout/cycle8"/>
    <dgm:cxn modelId="{1A76C397-0B5C-49A1-BA35-52E36525ED96}" type="presParOf" srcId="{DE9C0120-BA21-4585-BB54-1F32667816C1}" destId="{FC5487F7-0D21-4AD5-9D62-315A2BF9C327}" srcOrd="7" destOrd="0" presId="urn:microsoft.com/office/officeart/2005/8/layout/cycle8"/>
    <dgm:cxn modelId="{0363B03F-BAE9-4604-8787-AB67C84288E1}" type="presParOf" srcId="{DE9C0120-BA21-4585-BB54-1F32667816C1}" destId="{D1BC5BEC-F376-4630-8EF0-3830864225E6}" srcOrd="8" destOrd="0" presId="urn:microsoft.com/office/officeart/2005/8/layout/cycle8"/>
    <dgm:cxn modelId="{10989F7F-2B8F-45DD-95A0-C64361852AE5}" type="presParOf" srcId="{DE9C0120-BA21-4585-BB54-1F32667816C1}" destId="{60ADA022-988C-4F36-B845-075ADE2FEF57}" srcOrd="9" destOrd="0" presId="urn:microsoft.com/office/officeart/2005/8/layout/cycle8"/>
    <dgm:cxn modelId="{52034EF6-E857-43F8-BAA2-A2030F01DA63}" type="presParOf" srcId="{DE9C0120-BA21-4585-BB54-1F32667816C1}" destId="{39C17CDB-A724-4923-AA62-9228C68E325D}" srcOrd="10" destOrd="0" presId="urn:microsoft.com/office/officeart/2005/8/layout/cycle8"/>
    <dgm:cxn modelId="{2AD95396-451B-4273-9920-FF69F5A43766}" type="presParOf" srcId="{DE9C0120-BA21-4585-BB54-1F32667816C1}" destId="{F80500F4-8B55-48B5-B2ED-FADFB94B4E6F}" srcOrd="11" destOrd="0" presId="urn:microsoft.com/office/officeart/2005/8/layout/cycle8"/>
    <dgm:cxn modelId="{97276416-1212-450B-8287-10DE9D950A66}" type="presParOf" srcId="{DE9C0120-BA21-4585-BB54-1F32667816C1}" destId="{7E9B9EAA-850B-4A1D-A917-C68E4F46CC6B}" srcOrd="12" destOrd="0" presId="urn:microsoft.com/office/officeart/2005/8/layout/cycle8"/>
    <dgm:cxn modelId="{DFB0F325-5BD9-4929-B7D5-F53DD864AF69}" type="presParOf" srcId="{DE9C0120-BA21-4585-BB54-1F32667816C1}" destId="{EEC84103-E7B0-4384-83F4-82B5B6468287}" srcOrd="13" destOrd="0" presId="urn:microsoft.com/office/officeart/2005/8/layout/cycle8"/>
    <dgm:cxn modelId="{7510C92A-AE4F-45EB-8E6E-5FD08C81AF97}" type="presParOf" srcId="{DE9C0120-BA21-4585-BB54-1F32667816C1}" destId="{7C86A781-3DD9-4E6F-903F-DCFD86389AC5}" srcOrd="1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5A77-C1A3-48B9-8258-0058E2209F86}">
      <dsp:nvSpPr>
        <dsp:cNvPr id="0" name=""/>
        <dsp:cNvSpPr/>
      </dsp:nvSpPr>
      <dsp:spPr>
        <a:xfrm>
          <a:off x="957520" y="279868"/>
          <a:ext cx="3616762" cy="3616762"/>
        </a:xfrm>
        <a:prstGeom prst="pie">
          <a:avLst>
            <a:gd name="adj1" fmla="val 16200000"/>
            <a:gd name="adj2" fmla="val 180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a:t>
          </a:r>
        </a:p>
      </dsp:txBody>
      <dsp:txXfrm>
        <a:off x="2863640" y="1046277"/>
        <a:ext cx="1291701" cy="1076417"/>
      </dsp:txXfrm>
    </dsp:sp>
    <dsp:sp modelId="{E49FC7AE-3597-46B9-9006-FCCDA0EAB9D0}">
      <dsp:nvSpPr>
        <dsp:cNvPr id="0" name=""/>
        <dsp:cNvSpPr/>
      </dsp:nvSpPr>
      <dsp:spPr>
        <a:xfrm>
          <a:off x="883032" y="409038"/>
          <a:ext cx="3616762" cy="3616762"/>
        </a:xfrm>
        <a:prstGeom prst="pie">
          <a:avLst>
            <a:gd name="adj1" fmla="val 1800000"/>
            <a:gd name="adj2" fmla="val 9000000"/>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So what?</a:t>
          </a:r>
        </a:p>
      </dsp:txBody>
      <dsp:txXfrm>
        <a:off x="1744166" y="2755628"/>
        <a:ext cx="1937551" cy="947247"/>
      </dsp:txXfrm>
    </dsp:sp>
    <dsp:sp modelId="{D1BC5BEC-F376-4630-8EF0-3830864225E6}">
      <dsp:nvSpPr>
        <dsp:cNvPr id="0" name=""/>
        <dsp:cNvSpPr/>
      </dsp:nvSpPr>
      <dsp:spPr>
        <a:xfrm>
          <a:off x="808544" y="279868"/>
          <a:ext cx="3616762" cy="3616762"/>
        </a:xfrm>
        <a:prstGeom prst="pie">
          <a:avLst>
            <a:gd name="adj1" fmla="val 9000000"/>
            <a:gd name="adj2" fmla="val 16200000"/>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What now?</a:t>
          </a:r>
        </a:p>
      </dsp:txBody>
      <dsp:txXfrm>
        <a:off x="1227485" y="1046277"/>
        <a:ext cx="1291701" cy="1076417"/>
      </dsp:txXfrm>
    </dsp:sp>
    <dsp:sp modelId="{7E9B9EAA-850B-4A1D-A917-C68E4F46CC6B}">
      <dsp:nvSpPr>
        <dsp:cNvPr id="0" name=""/>
        <dsp:cNvSpPr/>
      </dsp:nvSpPr>
      <dsp:spPr>
        <a:xfrm>
          <a:off x="733923" y="55973"/>
          <a:ext cx="4064552" cy="4064552"/>
        </a:xfrm>
        <a:prstGeom prst="circularArrow">
          <a:avLst>
            <a:gd name="adj1" fmla="val 5085"/>
            <a:gd name="adj2" fmla="val 327528"/>
            <a:gd name="adj3" fmla="val 1472472"/>
            <a:gd name="adj4" fmla="val 16199432"/>
            <a:gd name="adj5" fmla="val 5932"/>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EEC84103-E7B0-4384-83F4-82B5B6468287}">
      <dsp:nvSpPr>
        <dsp:cNvPr id="0" name=""/>
        <dsp:cNvSpPr/>
      </dsp:nvSpPr>
      <dsp:spPr>
        <a:xfrm>
          <a:off x="659137" y="184915"/>
          <a:ext cx="4064552" cy="4064552"/>
        </a:xfrm>
        <a:prstGeom prst="circularArrow">
          <a:avLst>
            <a:gd name="adj1" fmla="val 5085"/>
            <a:gd name="adj2" fmla="val 327528"/>
            <a:gd name="adj3" fmla="val 8671970"/>
            <a:gd name="adj4" fmla="val 1800502"/>
            <a:gd name="adj5" fmla="val 5932"/>
          </a:avLst>
        </a:prstGeom>
        <a:gradFill rotWithShape="0">
          <a:gsLst>
            <a:gs pos="0">
              <a:schemeClr val="accent5">
                <a:hueOff val="-4966938"/>
                <a:satOff val="19906"/>
                <a:lumOff val="4314"/>
                <a:alphaOff val="0"/>
                <a:shade val="51000"/>
                <a:satMod val="130000"/>
              </a:schemeClr>
            </a:gs>
            <a:gs pos="80000">
              <a:schemeClr val="accent5">
                <a:hueOff val="-4966938"/>
                <a:satOff val="19906"/>
                <a:lumOff val="4314"/>
                <a:alphaOff val="0"/>
                <a:shade val="93000"/>
                <a:satMod val="130000"/>
              </a:schemeClr>
            </a:gs>
            <a:gs pos="100000">
              <a:schemeClr val="accent5">
                <a:hueOff val="-4966938"/>
                <a:satOff val="19906"/>
                <a:lumOff val="431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 modelId="{7C86A781-3DD9-4E6F-903F-DCFD86389AC5}">
      <dsp:nvSpPr>
        <dsp:cNvPr id="0" name=""/>
        <dsp:cNvSpPr/>
      </dsp:nvSpPr>
      <dsp:spPr>
        <a:xfrm>
          <a:off x="584350" y="55973"/>
          <a:ext cx="4064552" cy="4064552"/>
        </a:xfrm>
        <a:prstGeom prst="circularArrow">
          <a:avLst>
            <a:gd name="adj1" fmla="val 5085"/>
            <a:gd name="adj2" fmla="val 327528"/>
            <a:gd name="adj3" fmla="val 15873039"/>
            <a:gd name="adj4" fmla="val 9000000"/>
            <a:gd name="adj5" fmla="val 5932"/>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scene3d>
        <a:sp3d>
          <a:bevelT w="114300" prst="artDeco"/>
        </a:sp3d>
      </dsp:spPr>
      <dsp:style>
        <a:lnRef idx="0">
          <a:scrgbClr r="0" g="0" b="0"/>
        </a:lnRef>
        <a:fillRef idx="3">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4C59A-3B59-4EAD-BCAA-34CF72E2F2E2}"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95981A-429A-4762-85B1-DC5C7251A074}" type="slidenum">
              <a:rPr lang="en-GB" smtClean="0"/>
              <a:t>‹#›</a:t>
            </a:fld>
            <a:endParaRPr lang="en-GB"/>
          </a:p>
        </p:txBody>
      </p:sp>
    </p:spTree>
    <p:extLst>
      <p:ext uri="{BB962C8B-B14F-4D97-AF65-F5344CB8AC3E}">
        <p14:creationId xmlns:p14="http://schemas.microsoft.com/office/powerpoint/2010/main" val="2274164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wtsd.display.vevox.com/#/present/618050/EZOK7OOVCXYUX5ZTTUG0"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716761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7A7D74D-7A5D-4357-A3F6-790CAE32F9B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3195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https://uwtsd.display.vevox.com#/present/618050/EZOK7OOVCXYUX5ZTTUG0</a:t>
            </a:r>
            <a:r>
              <a:rPr lang="en-GB" dirty="0"/>
              <a:t> </a:t>
            </a:r>
          </a:p>
          <a:p>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3</a:t>
            </a:fld>
            <a:endParaRPr lang="en-GB"/>
          </a:p>
        </p:txBody>
      </p:sp>
    </p:spTree>
    <p:extLst>
      <p:ext uri="{BB962C8B-B14F-4D97-AF65-F5344CB8AC3E}">
        <p14:creationId xmlns:p14="http://schemas.microsoft.com/office/powerpoint/2010/main" val="27626490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8</a:t>
            </a:fld>
            <a:endParaRPr lang="en-GB"/>
          </a:p>
        </p:txBody>
      </p:sp>
    </p:spTree>
    <p:extLst>
      <p:ext uri="{BB962C8B-B14F-4D97-AF65-F5344CB8AC3E}">
        <p14:creationId xmlns:p14="http://schemas.microsoft.com/office/powerpoint/2010/main" val="3023978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Video link  https://youtu.be/SntBj0FIApw?feature=shared </a:t>
            </a:r>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9</a:t>
            </a:fld>
            <a:endParaRPr lang="en-GB"/>
          </a:p>
        </p:txBody>
      </p:sp>
    </p:spTree>
    <p:extLst>
      <p:ext uri="{BB962C8B-B14F-4D97-AF65-F5344CB8AC3E}">
        <p14:creationId xmlns:p14="http://schemas.microsoft.com/office/powerpoint/2010/main" val="16822403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p:cNvSpPr>
            <a:spLocks noGrp="1"/>
          </p:cNvSpPr>
          <p:nvPr>
            <p:ph type="sldNum" sz="quarter" idx="5"/>
          </p:nvPr>
        </p:nvSpPr>
        <p:spPr/>
        <p:txBody>
          <a:bodyPr/>
          <a:lstStyle/>
          <a:p>
            <a:fld id="{5D95981A-429A-4762-85B1-DC5C7251A074}" type="slidenum">
              <a:rPr lang="en-GB" smtClean="0"/>
              <a:t>11</a:t>
            </a:fld>
            <a:endParaRPr lang="en-GB"/>
          </a:p>
        </p:txBody>
      </p:sp>
    </p:spTree>
    <p:extLst>
      <p:ext uri="{BB962C8B-B14F-4D97-AF65-F5344CB8AC3E}">
        <p14:creationId xmlns:p14="http://schemas.microsoft.com/office/powerpoint/2010/main" val="6802653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658466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41A96-9863-7C50-B568-81E755C0E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C9B302-CA85-1815-6D59-A7613BF56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450BF7-894F-688E-2F67-C79DF724946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Remind the students of the steps: 1)What happened,  (describe) (2) how did it make them feel (3) What factors contributed to this experience? (4) What did they learn from the experience  (5) Future plans for what to do if a similar case arises. </a:t>
            </a:r>
          </a:p>
          <a:p>
            <a:endParaRPr lang="en-GB" dirty="0"/>
          </a:p>
        </p:txBody>
      </p:sp>
      <p:sp>
        <p:nvSpPr>
          <p:cNvPr id="4" name="Slide Number Placeholder 3">
            <a:extLst>
              <a:ext uri="{FF2B5EF4-FFF2-40B4-BE49-F238E27FC236}">
                <a16:creationId xmlns:a16="http://schemas.microsoft.com/office/drawing/2014/main" id="{77FA326B-9BA2-8033-82F5-52F6D141C892}"/>
              </a:ext>
            </a:extLst>
          </p:cNvPr>
          <p:cNvSpPr>
            <a:spLocks noGrp="1"/>
          </p:cNvSpPr>
          <p:nvPr>
            <p:ph type="sldNum" sz="quarter" idx="5"/>
          </p:nvPr>
        </p:nvSpPr>
        <p:spPr/>
        <p:txBody>
          <a:bodyPr/>
          <a:lstStyle/>
          <a:p>
            <a:fld id="{5D95981A-429A-4762-85B1-DC5C7251A074}" type="slidenum">
              <a:rPr lang="en-GB" smtClean="0"/>
              <a:t>16</a:t>
            </a:fld>
            <a:endParaRPr lang="en-GB"/>
          </a:p>
        </p:txBody>
      </p:sp>
    </p:spTree>
    <p:extLst>
      <p:ext uri="{BB962C8B-B14F-4D97-AF65-F5344CB8AC3E}">
        <p14:creationId xmlns:p14="http://schemas.microsoft.com/office/powerpoint/2010/main" val="22397678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link: https://youtu.be/QoI67VeE3ds?feature=shared</a:t>
            </a:r>
          </a:p>
        </p:txBody>
      </p:sp>
      <p:sp>
        <p:nvSpPr>
          <p:cNvPr id="4" name="Slide Number Placeholder 3"/>
          <p:cNvSpPr>
            <a:spLocks noGrp="1"/>
          </p:cNvSpPr>
          <p:nvPr>
            <p:ph type="sldNum" sz="quarter" idx="5"/>
          </p:nvPr>
        </p:nvSpPr>
        <p:spPr/>
        <p:txBody>
          <a:bodyPr/>
          <a:lstStyle/>
          <a:p>
            <a:fld id="{5D95981A-429A-4762-85B1-DC5C7251A074}" type="slidenum">
              <a:rPr lang="en-GB" smtClean="0"/>
              <a:t>20</a:t>
            </a:fld>
            <a:endParaRPr lang="en-GB"/>
          </a:p>
        </p:txBody>
      </p:sp>
    </p:spTree>
    <p:extLst>
      <p:ext uri="{BB962C8B-B14F-4D97-AF65-F5344CB8AC3E}">
        <p14:creationId xmlns:p14="http://schemas.microsoft.com/office/powerpoint/2010/main" val="33261293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C4346-15FC-38A6-E318-F6FCAA5EBD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418099-C260-11F5-F197-21C5CD0044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ED4799-B9AA-BC6D-4343-69DD52508063}"/>
              </a:ext>
            </a:extLst>
          </p:cNvPr>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a:extLst>
              <a:ext uri="{FF2B5EF4-FFF2-40B4-BE49-F238E27FC236}">
                <a16:creationId xmlns:a16="http://schemas.microsoft.com/office/drawing/2014/main" id="{CCD00D63-8EA7-4A85-D8CF-3C90630A6F2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97978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F08DE-91C9-1E8C-9972-F6D1B5867D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1DAAD4-1981-2AAF-DAD6-C24E9675CD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A0AFEF-12A6-8C12-244E-E34E173609C8}"/>
              </a:ext>
            </a:extLst>
          </p:cNvPr>
          <p:cNvSpPr>
            <a:spLocks noGrp="1"/>
          </p:cNvSpPr>
          <p:nvPr>
            <p:ph type="body" idx="1"/>
          </p:nvPr>
        </p:nvSpPr>
        <p:spPr/>
        <p:txBody>
          <a:bodyPr/>
          <a:lstStyle/>
          <a:p>
            <a:r>
              <a:rPr lang="en-GB" dirty="0"/>
              <a:t>Remind the students of the steps: 1)What happened,  (describe) (2) how did it make them feel (3) What factors contributed to this experience? (4) What did they learn from the experience  (5) Future plans for what to do if a similar case arises. </a:t>
            </a:r>
          </a:p>
        </p:txBody>
      </p:sp>
      <p:sp>
        <p:nvSpPr>
          <p:cNvPr id="4" name="Slide Number Placeholder 3">
            <a:extLst>
              <a:ext uri="{FF2B5EF4-FFF2-40B4-BE49-F238E27FC236}">
                <a16:creationId xmlns:a16="http://schemas.microsoft.com/office/drawing/2014/main" id="{06509D75-F09A-C990-519D-0CD57BBD1E9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8838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Lecturers could explain the difference between bibliography and references to students.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336270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10/03/2026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270509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86200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50518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3579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55170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2741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71726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76850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986026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770868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99527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03/10/2026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484878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10/03/2026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31822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808802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49549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97359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559868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53467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39310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53801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172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391830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89023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41032179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10/03/2026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9475674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forms.office.com/e/8iFfhsHA2Q?origin=lprLin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8.xml"/><Relationship Id="rId1" Type="http://schemas.openxmlformats.org/officeDocument/2006/relationships/video" Target="https://www.youtube.com/embed/QoI67VeE3ds?feature=oembed"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video" Target="https://www.youtube.com/embed/SntBj0FIApw?feature=oembed"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ructural-learning.com/post/gibbs-reflective-cycle" TargetMode="External"/><Relationship Id="rId2" Type="http://schemas.openxmlformats.org/officeDocument/2006/relationships/image" Target="../media/image13.png"/><Relationship Id="rId1" Type="http://schemas.openxmlformats.org/officeDocument/2006/relationships/slideLayout" Target="../slideLayouts/slideLayout4.xml"/><Relationship Id="rId4" Type="http://schemas.openxmlformats.org/officeDocument/2006/relationships/hyperlink" Target="https://youtu.be/IaQb8hBa-lg?si=1Nxj6HnzhSwoSQTc" TargetMode="Externa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hyperlink" Target="https://youtu.be/JStPDcGioo0?si=6W8rP_2-w5dO_3PA" TargetMode="Externa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moodle.uwtsd.ac.uk/mod/scorm/player.php?a=7376&amp;currentorg=articulate_rise&amp;scoid=16122&amp;sesskey=lmHNnrTvlS&amp;display=popup&amp;mode=normal"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crisis.org.uk/" TargetMode="External"/><Relationship Id="rId7" Type="http://schemas.openxmlformats.org/officeDocument/2006/relationships/hyperlink" Target="https://www.righthomerightplace.co.uk/dispelling-the-myths-about-affordable-housing/" TargetMode="External"/><Relationship Id="rId2" Type="http://schemas.openxmlformats.org/officeDocument/2006/relationships/hyperlink" Target="https://institute-academic-development.ed.ac.uk/study-hub/learning-resources/critical%20Accessed%2028/07/24" TargetMode="External"/><Relationship Id="rId1" Type="http://schemas.openxmlformats.org/officeDocument/2006/relationships/slideLayout" Target="../slideLayouts/slideLayout2.xml"/><Relationship Id="rId6" Type="http://schemas.openxmlformats.org/officeDocument/2006/relationships/hyperlink" Target="https://lordslibrary.parliament.uk/housing-in-england-issues-statistics-and-commentary" TargetMode="External"/><Relationship Id="rId5" Type="http://schemas.openxmlformats.org/officeDocument/2006/relationships/hyperlink" Target="https://lordslibrary.parliament.uk/" TargetMode="External"/><Relationship Id="rId4" Type="http://schemas.openxmlformats.org/officeDocument/2006/relationships/hyperlink" Target="https://www.gov.uk/browse/housing-local-services/planning-permission-regulations-information"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my.cumbria.ac.uk/media/MyCumbria/Documents/ReflectiveCycleGibbs.pdf" TargetMode="External"/><Relationship Id="rId2" Type="http://schemas.openxmlformats.org/officeDocument/2006/relationships/hyperlink" Target="https://libguides.cam.ac.uk/reflectivepracticetoolkit/reflectivewriting" TargetMode="External"/><Relationship Id="rId1" Type="http://schemas.openxmlformats.org/officeDocument/2006/relationships/slideLayout" Target="../slideLayouts/slideLayout2.xml"/><Relationship Id="rId4" Type="http://schemas.openxmlformats.org/officeDocument/2006/relationships/hyperlink" Target="https://www.righthomerightplace.co.uk/dispelling-the-myths-about-affordable-hous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19536" y="908720"/>
            <a:ext cx="8352928" cy="4824536"/>
          </a:xfrm>
        </p:spPr>
        <p:txBody>
          <a:bodyPr>
            <a:normAutofit/>
          </a:bodyPr>
          <a:lstStyle/>
          <a:p>
            <a:r>
              <a:rPr lang="en-GB" altLang="en-US" sz="2400" dirty="0"/>
              <a:t>Certificate of Higher Education</a:t>
            </a:r>
            <a:br>
              <a:rPr lang="en-GB" altLang="en-US" sz="2400" dirty="0"/>
            </a:br>
            <a:r>
              <a:rPr lang="en-GB" altLang="en-US" sz="2400" dirty="0"/>
              <a:t>Business Skills for the Workplace</a:t>
            </a:r>
            <a:br>
              <a:rPr lang="en-GB" altLang="en-US" dirty="0"/>
            </a:br>
            <a:r>
              <a:rPr lang="en-GB" dirty="0"/>
              <a:t> </a:t>
            </a:r>
            <a:r>
              <a:rPr lang="en-GB" sz="3200" b="1" dirty="0">
                <a:solidFill>
                  <a:schemeClr val="accent2">
                    <a:lumMod val="20000"/>
                    <a:lumOff val="80000"/>
                  </a:schemeClr>
                </a:solidFill>
              </a:rPr>
              <a:t>Academic Skills</a:t>
            </a:r>
            <a:br>
              <a:rPr lang="en-GB" sz="3200" b="1" dirty="0">
                <a:solidFill>
                  <a:schemeClr val="accent2">
                    <a:lumMod val="20000"/>
                    <a:lumOff val="80000"/>
                  </a:schemeClr>
                </a:solidFill>
              </a:rPr>
            </a:br>
            <a:r>
              <a:rPr lang="en-GB" sz="3200" b="1">
                <a:solidFill>
                  <a:schemeClr val="accent2">
                    <a:lumMod val="20000"/>
                    <a:lumOff val="80000"/>
                  </a:schemeClr>
                </a:solidFill>
              </a:rPr>
              <a:t>(LCLM4001</a:t>
            </a:r>
            <a:r>
              <a:rPr lang="en-GB" sz="3200" b="1" dirty="0">
                <a:solidFill>
                  <a:schemeClr val="accent2">
                    <a:lumMod val="20000"/>
                    <a:lumOff val="80000"/>
                  </a:schemeClr>
                </a:solidFill>
              </a:rPr>
              <a:t>)</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rgbClr val="92D050"/>
                </a:solidFill>
              </a:rPr>
              <a:t>Session 9: Reflective Writing and Reflective Models </a:t>
            </a:r>
            <a:endParaRPr lang="en-GB" altLang="en-US" sz="3200" dirty="0">
              <a:solidFill>
                <a:srgbClr val="92D05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CB92D80-E3BF-84D1-5BC9-B51CF3505728}"/>
              </a:ext>
            </a:extLst>
          </p:cNvPr>
          <p:cNvPicPr>
            <a:picLocks noChangeAspect="1"/>
          </p:cNvPicPr>
          <p:nvPr/>
        </p:nvPicPr>
        <p:blipFill>
          <a:blip r:embed="rId3"/>
          <a:stretch>
            <a:fillRect/>
          </a:stretch>
        </p:blipFill>
        <p:spPr>
          <a:xfrm>
            <a:off x="1279302" y="0"/>
            <a:ext cx="9633396" cy="5731099"/>
          </a:xfrm>
          <a:prstGeom prst="rect">
            <a:avLst/>
          </a:prstGeom>
        </p:spPr>
      </p:pic>
    </p:spTree>
    <p:extLst>
      <p:ext uri="{BB962C8B-B14F-4D97-AF65-F5344CB8AC3E}">
        <p14:creationId xmlns:p14="http://schemas.microsoft.com/office/powerpoint/2010/main" val="2488744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lstStyle/>
          <a:p>
            <a:r>
              <a:rPr lang="en-GB" b="1" dirty="0"/>
              <a:t>Last week’s recap</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Last week, we discussed the following:</a:t>
            </a:r>
          </a:p>
          <a:p>
            <a:pPr marL="0" indent="0">
              <a:buNone/>
            </a:pPr>
            <a:endParaRPr lang="en-GB" dirty="0"/>
          </a:p>
          <a:p>
            <a:r>
              <a:rPr lang="en-GB" dirty="0"/>
              <a:t>Incorporating sources in academic writing</a:t>
            </a:r>
          </a:p>
          <a:p>
            <a:r>
              <a:rPr lang="en-GB" dirty="0"/>
              <a:t>The What, Why, and How of incorporating resources</a:t>
            </a:r>
          </a:p>
          <a:p>
            <a:r>
              <a:rPr lang="en-GB" dirty="0"/>
              <a:t>Practiced using sources in our drafts</a:t>
            </a:r>
          </a:p>
        </p:txBody>
      </p:sp>
    </p:spTree>
    <p:extLst>
      <p:ext uri="{BB962C8B-B14F-4D97-AF65-F5344CB8AC3E}">
        <p14:creationId xmlns:p14="http://schemas.microsoft.com/office/powerpoint/2010/main" val="176616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lnSpcReduction="10000"/>
          </a:bodyPr>
          <a:lstStyle/>
          <a:p>
            <a:pPr marL="0" indent="0">
              <a:buNone/>
            </a:pPr>
            <a:r>
              <a:rPr lang="en-GB" b="1" dirty="0"/>
              <a:t>The session will be divided into 3 parts:</a:t>
            </a:r>
          </a:p>
          <a:p>
            <a:pPr marL="0" indent="0">
              <a:buNone/>
            </a:pPr>
            <a:endParaRPr lang="en-GB" b="1" dirty="0"/>
          </a:p>
          <a:p>
            <a:pPr marL="0" indent="0">
              <a:lnSpc>
                <a:spcPct val="90000"/>
              </a:lnSpc>
              <a:buNone/>
            </a:pPr>
            <a:r>
              <a:rPr lang="en-GB" dirty="0"/>
              <a:t>We will explore:</a:t>
            </a:r>
          </a:p>
          <a:p>
            <a:pPr marL="0" indent="0">
              <a:lnSpc>
                <a:spcPct val="90000"/>
              </a:lnSpc>
              <a:buNone/>
              <a:defRPr/>
            </a:pPr>
            <a:endParaRPr lang="en-GB" b="1" dirty="0"/>
          </a:p>
          <a:p>
            <a:pPr marL="0" indent="0">
              <a:lnSpc>
                <a:spcPct val="90000"/>
              </a:lnSpc>
              <a:buNone/>
              <a:defRPr/>
            </a:pPr>
            <a:r>
              <a:rPr lang="en-US" dirty="0"/>
              <a:t>1- Reflective writing and reflective theories/models</a:t>
            </a:r>
          </a:p>
          <a:p>
            <a:pPr marL="0" indent="0">
              <a:lnSpc>
                <a:spcPct val="90000"/>
              </a:lnSpc>
              <a:buNone/>
              <a:defRPr/>
            </a:pPr>
            <a:r>
              <a:rPr lang="en-US" dirty="0"/>
              <a:t>2- Structuring your reflective writing in line with reflective Models</a:t>
            </a:r>
          </a:p>
          <a:p>
            <a:pPr marL="0" indent="0">
              <a:lnSpc>
                <a:spcPct val="90000"/>
              </a:lnSpc>
              <a:buNone/>
              <a:defRPr/>
            </a:pPr>
            <a:r>
              <a:rPr lang="en-US" dirty="0"/>
              <a:t>3- Integrating sources in your reflective writing</a:t>
            </a:r>
          </a:p>
          <a:p>
            <a:pPr marL="0" indent="0">
              <a:lnSpc>
                <a:spcPct val="90000"/>
              </a:lnSpc>
              <a:buNone/>
              <a:defRPr/>
            </a:pPr>
            <a:endParaRPr lang="en-GB"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92824-23DE-178C-E0CF-2870793E23C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359861-6CFB-D830-07B4-9C97BAFAE72A}"/>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a:t>
            </a:r>
            <a:r>
              <a:rPr lang="en-US" sz="4400" b="1" dirty="0"/>
              <a:t>Reflective writing</a:t>
            </a:r>
            <a:endParaRPr lang="en-GB" sz="4050" b="1" dirty="0"/>
          </a:p>
        </p:txBody>
      </p:sp>
    </p:spTree>
    <p:extLst>
      <p:ext uri="{BB962C8B-B14F-4D97-AF65-F5344CB8AC3E}">
        <p14:creationId xmlns:p14="http://schemas.microsoft.com/office/powerpoint/2010/main" val="479191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106749" y="394119"/>
            <a:ext cx="10497116" cy="5105160"/>
          </a:xfrm>
        </p:spPr>
        <p:style>
          <a:lnRef idx="0">
            <a:schemeClr val="accent5"/>
          </a:lnRef>
          <a:fillRef idx="3">
            <a:schemeClr val="accent5"/>
          </a:fillRef>
          <a:effectRef idx="3">
            <a:schemeClr val="accent5"/>
          </a:effectRef>
          <a:fontRef idx="minor">
            <a:schemeClr val="lt1"/>
          </a:fontRef>
        </p:style>
        <p:txBody>
          <a:bodyPr>
            <a:normAutofit fontScale="92500" lnSpcReduction="10000"/>
          </a:bodyPr>
          <a:lstStyle/>
          <a:p>
            <a:pPr marL="0" indent="0" algn="ctr">
              <a:buNone/>
            </a:pPr>
            <a:r>
              <a:rPr lang="en-GB" sz="4050" b="1" dirty="0">
                <a:solidFill>
                  <a:schemeClr val="tx1"/>
                </a:solidFill>
              </a:rPr>
              <a:t>Module Evaluation Survey</a:t>
            </a: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endParaRPr lang="en-GB" sz="4050" b="1" dirty="0">
              <a:solidFill>
                <a:schemeClr val="tx1"/>
              </a:solidFill>
            </a:endParaRPr>
          </a:p>
          <a:p>
            <a:pPr marL="0" indent="0" algn="ctr">
              <a:buNone/>
            </a:pPr>
            <a:r>
              <a:rPr lang="en-GB" sz="4050" b="1" dirty="0">
                <a:solidFill>
                  <a:schemeClr val="tx1"/>
                </a:solidFill>
                <a:hlinkClick r:id="rId2"/>
              </a:rPr>
              <a:t>Scan the QR Code above or click here to complete the survey</a:t>
            </a:r>
            <a:endParaRPr lang="en-GB" sz="4050" b="1" dirty="0">
              <a:solidFill>
                <a:schemeClr val="tx1"/>
              </a:solidFill>
            </a:endParaRPr>
          </a:p>
        </p:txBody>
      </p:sp>
      <p:pic>
        <p:nvPicPr>
          <p:cNvPr id="4" name="Picture 3">
            <a:extLst>
              <a:ext uri="{FF2B5EF4-FFF2-40B4-BE49-F238E27FC236}">
                <a16:creationId xmlns:a16="http://schemas.microsoft.com/office/drawing/2014/main" id="{1B802C16-A92E-9843-8D4A-76FC142DC952}"/>
              </a:ext>
            </a:extLst>
          </p:cNvPr>
          <p:cNvPicPr>
            <a:picLocks noChangeAspect="1"/>
          </p:cNvPicPr>
          <p:nvPr/>
        </p:nvPicPr>
        <p:blipFill>
          <a:blip r:embed="rId3"/>
          <a:stretch>
            <a:fillRect/>
          </a:stretch>
        </p:blipFill>
        <p:spPr>
          <a:xfrm>
            <a:off x="5090910" y="1531397"/>
            <a:ext cx="2404593" cy="2705751"/>
          </a:xfrm>
          <a:prstGeom prst="rect">
            <a:avLst/>
          </a:prstGeom>
        </p:spPr>
      </p:pic>
    </p:spTree>
    <p:extLst>
      <p:ext uri="{BB962C8B-B14F-4D97-AF65-F5344CB8AC3E}">
        <p14:creationId xmlns:p14="http://schemas.microsoft.com/office/powerpoint/2010/main" val="703374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What is reflective writing?</a:t>
            </a:r>
          </a:p>
        </p:txBody>
      </p:sp>
      <p:sp>
        <p:nvSpPr>
          <p:cNvPr id="7171" name="Rectangle 3"/>
          <p:cNvSpPr>
            <a:spLocks noGrp="1" noRot="1" noChangeArrowheads="1"/>
          </p:cNvSpPr>
          <p:nvPr>
            <p:ph type="body" idx="1"/>
          </p:nvPr>
        </p:nvSpPr>
        <p:spPr/>
        <p:txBody>
          <a:bodyPr>
            <a:normAutofit fontScale="92500"/>
          </a:bodyPr>
          <a:lstStyle/>
          <a:p>
            <a:endParaRPr lang="en-GB" dirty="0"/>
          </a:p>
          <a:p>
            <a:r>
              <a:rPr lang="en-GB" dirty="0"/>
              <a:t>Writing reflectively involves critically analysing an experience, recording how it has impacted you and what you plan to do with your new knowledge. It can help you to reflect on a deeper level as the act of getting something down on paper often helps people to think an experience through.</a:t>
            </a:r>
          </a:p>
          <a:p>
            <a:pPr marL="0" indent="0" algn="r">
              <a:lnSpc>
                <a:spcPct val="90000"/>
              </a:lnSpc>
              <a:buNone/>
            </a:pPr>
            <a:r>
              <a:rPr lang="en-GB" altLang="en-US" sz="1200" dirty="0"/>
              <a:t>							</a:t>
            </a:r>
          </a:p>
          <a:p>
            <a:pPr marL="0" indent="0" algn="r">
              <a:lnSpc>
                <a:spcPct val="90000"/>
              </a:lnSpc>
              <a:buNone/>
            </a:pPr>
            <a:endParaRPr lang="en-GB" altLang="en-US" sz="1200" dirty="0"/>
          </a:p>
          <a:p>
            <a:pPr marL="0" indent="0" algn="r">
              <a:lnSpc>
                <a:spcPct val="90000"/>
              </a:lnSpc>
              <a:buNone/>
            </a:pPr>
            <a:endParaRPr lang="en-GB" altLang="en-US" sz="1200" dirty="0"/>
          </a:p>
          <a:p>
            <a:pPr marL="0" indent="0" algn="r">
              <a:lnSpc>
                <a:spcPct val="90000"/>
              </a:lnSpc>
              <a:buNone/>
            </a:pPr>
            <a:r>
              <a:rPr lang="en-GB" altLang="en-US" sz="1200" dirty="0"/>
              <a:t>	(Study Skills, University of Cambridge, 2022)</a:t>
            </a:r>
            <a:r>
              <a:rPr lang="en-GB" altLang="en-US" sz="2400" dirty="0"/>
              <a:t>			</a:t>
            </a: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2" name="Picture 1">
            <a:extLst>
              <a:ext uri="{FF2B5EF4-FFF2-40B4-BE49-F238E27FC236}">
                <a16:creationId xmlns:a16="http://schemas.microsoft.com/office/drawing/2014/main" id="{0AF1E15C-0367-9B47-CE27-BD547F052A2F}"/>
              </a:ext>
            </a:extLst>
          </p:cNvPr>
          <p:cNvPicPr>
            <a:picLocks noChangeAspect="1"/>
          </p:cNvPicPr>
          <p:nvPr/>
        </p:nvPicPr>
        <p:blipFill>
          <a:blip r:embed="rId2">
            <a:extLst>
              <a:ext uri="{BEBA8EAE-BF5A-486C-A8C5-ECC9F3942E4B}">
                <a14:imgProps xmlns:a14="http://schemas.microsoft.com/office/drawing/2010/main">
                  <a14:imgLayer r:embed="rId3">
                    <a14:imgEffect>
                      <a14:artisticMarker/>
                    </a14:imgEffect>
                  </a14:imgLayer>
                </a14:imgProps>
              </a:ext>
            </a:extLst>
          </a:blip>
          <a:stretch>
            <a:fillRect/>
          </a:stretch>
        </p:blipFill>
        <p:spPr>
          <a:xfrm>
            <a:off x="8604499" y="274638"/>
            <a:ext cx="2125705" cy="970999"/>
          </a:xfrm>
          <a:prstGeom prst="rect">
            <a:avLst/>
          </a:prstGeom>
        </p:spPr>
      </p:pic>
    </p:spTree>
    <p:extLst>
      <p:ext uri="{BB962C8B-B14F-4D97-AF65-F5344CB8AC3E}">
        <p14:creationId xmlns:p14="http://schemas.microsoft.com/office/powerpoint/2010/main" val="998576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171">
                                            <p:txEl>
                                              <p:pRg st="1" end="1"/>
                                            </p:txEl>
                                          </p:spTgt>
                                        </p:tgtEl>
                                        <p:attrNameLst>
                                          <p:attrName>style.visibility</p:attrName>
                                        </p:attrNameLst>
                                      </p:cBhvr>
                                      <p:to>
                                        <p:strVal val="visible"/>
                                      </p:to>
                                    </p:set>
                                    <p:anim calcmode="lin" valueType="num">
                                      <p:cBhvr additive="base">
                                        <p:cTn id="17"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2" end="2"/>
                                            </p:txEl>
                                          </p:spTgt>
                                        </p:tgtEl>
                                        <p:attrNameLst>
                                          <p:attrName>style.visibility</p:attrName>
                                        </p:attrNameLst>
                                      </p:cBhvr>
                                      <p:to>
                                        <p:strVal val="visible"/>
                                      </p:to>
                                    </p:set>
                                    <p:anim calcmode="lin" valueType="num">
                                      <p:cBhvr additive="base">
                                        <p:cTn id="21"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7171">
                                            <p:txEl>
                                              <p:pRg st="5" end="5"/>
                                            </p:txEl>
                                          </p:spTgt>
                                        </p:tgtEl>
                                        <p:attrNameLst>
                                          <p:attrName>style.visibility</p:attrName>
                                        </p:attrNameLst>
                                      </p:cBhvr>
                                      <p:to>
                                        <p:strVal val="visible"/>
                                      </p:to>
                                    </p:set>
                                    <p:anim calcmode="lin" valueType="num">
                                      <p:cBhvr additive="base">
                                        <p:cTn id="25" dur="500" fill="hold"/>
                                        <p:tgtEl>
                                          <p:spTgt spid="717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1424873" y="186813"/>
            <a:ext cx="8967018" cy="1279808"/>
          </a:xfrm>
        </p:spPr>
        <p:txBody>
          <a:bodyPr>
            <a:noAutofit/>
          </a:bodyPr>
          <a:lstStyle/>
          <a:p>
            <a:r>
              <a:rPr lang="en-GB" sz="3600" dirty="0"/>
              <a:t>Video explaining Reflective Writing </a:t>
            </a:r>
          </a:p>
        </p:txBody>
      </p:sp>
      <p:pic>
        <p:nvPicPr>
          <p:cNvPr id="3" name="Online Media 2" title="Reflective Writing">
            <a:hlinkClick r:id="" action="ppaction://media"/>
            <a:extLst>
              <a:ext uri="{FF2B5EF4-FFF2-40B4-BE49-F238E27FC236}">
                <a16:creationId xmlns:a16="http://schemas.microsoft.com/office/drawing/2014/main" id="{1053C8D8-9DD9-E562-BA45-D58485DF1915}"/>
              </a:ext>
            </a:extLst>
          </p:cNvPr>
          <p:cNvPicPr>
            <a:picLocks noRot="1" noChangeAspect="1"/>
          </p:cNvPicPr>
          <p:nvPr>
            <a:videoFile r:link="rId1"/>
          </p:nvPr>
        </p:nvPicPr>
        <p:blipFill>
          <a:blip r:embed="rId4"/>
          <a:stretch>
            <a:fillRect/>
          </a:stretch>
        </p:blipFill>
        <p:spPr>
          <a:xfrm>
            <a:off x="2275130" y="1589103"/>
            <a:ext cx="7266505" cy="3910431"/>
          </a:xfrm>
          <a:prstGeom prst="rect">
            <a:avLst/>
          </a:prstGeom>
        </p:spPr>
      </p:pic>
    </p:spTree>
    <p:extLst>
      <p:ext uri="{BB962C8B-B14F-4D97-AF65-F5344CB8AC3E}">
        <p14:creationId xmlns:p14="http://schemas.microsoft.com/office/powerpoint/2010/main" val="301240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3" fill="hold" display="0">
                  <p:stCondLst>
                    <p:cond delay="indefinite"/>
                  </p:stCondLst>
                </p:cTn>
                <p:tgtEl>
                  <p:spTgt spid="3"/>
                </p:tgtEl>
              </p:cMediaNode>
            </p:video>
            <p:seq concurrent="1" nextAc="seek">
              <p:cTn id="14" restart="whenNotActive" fill="hold" evtFilter="cancelBubble" nodeType="interactiveSeq">
                <p:stCondLst>
                  <p:cond evt="onClick" delay="0">
                    <p:tgtEl>
                      <p:spTgt spid="3"/>
                    </p:tgtEl>
                  </p:cond>
                </p:stCondLst>
                <p:endSync evt="end" delay="0">
                  <p:rtn val="all"/>
                </p:endSync>
                <p:childTnLst>
                  <p:par>
                    <p:cTn id="15" fill="hold">
                      <p:stCondLst>
                        <p:cond delay="0"/>
                      </p:stCondLst>
                      <p:childTnLst>
                        <p:par>
                          <p:cTn id="16" fill="hold">
                            <p:stCondLst>
                              <p:cond delay="0"/>
                            </p:stCondLst>
                            <p:childTnLst>
                              <p:par>
                                <p:cTn id="17" presetID="2" presetClass="mediacall" presetSubtype="0" fill="hold" nodeType="clickEffect">
                                  <p:stCondLst>
                                    <p:cond delay="0"/>
                                  </p:stCondLst>
                                  <p:childTnLst>
                                    <p:cmd type="call" cmd="togglePause">
                                      <p:cBhvr>
                                        <p:cTn id="18" dur="1" fill="hold"/>
                                        <p:tgtEl>
                                          <p:spTgt spid="3"/>
                                        </p:tgtEl>
                                      </p:cBhvr>
                                    </p:cmd>
                                  </p:childTnLst>
                                </p:cTn>
                              </p:par>
                            </p:childTnLst>
                          </p:cTn>
                        </p:par>
                      </p:childTnLst>
                    </p:cTn>
                  </p:par>
                </p:childTnLst>
              </p:cTn>
              <p:nextCondLst>
                <p:cond evt="onClick" delay="0">
                  <p:tgtEl>
                    <p:spTgt spid="3"/>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lstStyle/>
          <a:p>
            <a:pPr algn="l" eaLnBrk="1" hangingPunct="1"/>
            <a:r>
              <a:rPr lang="en-GB" altLang="en-US" b="1" dirty="0"/>
              <a:t>Understanding reflective writing</a:t>
            </a:r>
          </a:p>
        </p:txBody>
      </p:sp>
      <p:sp>
        <p:nvSpPr>
          <p:cNvPr id="7171" name="Rectangle 3"/>
          <p:cNvSpPr>
            <a:spLocks noGrp="1" noRot="1" noChangeArrowheads="1"/>
          </p:cNvSpPr>
          <p:nvPr>
            <p:ph type="body" idx="1"/>
          </p:nvPr>
        </p:nvSpPr>
        <p:spPr/>
        <p:txBody>
          <a:bodyPr>
            <a:normAutofit/>
          </a:bodyPr>
          <a:lstStyle/>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endParaRPr lang="en-GB" altLang="en-US" dirty="0"/>
          </a:p>
          <a:p>
            <a:pPr eaLnBrk="1" hangingPunct="1">
              <a:lnSpc>
                <a:spcPct val="90000"/>
              </a:lnSpc>
            </a:pPr>
            <a:endParaRPr lang="en-GB" altLang="en-US" dirty="0"/>
          </a:p>
        </p:txBody>
      </p:sp>
      <p:pic>
        <p:nvPicPr>
          <p:cNvPr id="3" name="Online Media 2" title="Reflective writing">
            <a:hlinkClick r:id="" action="ppaction://media"/>
            <a:extLst>
              <a:ext uri="{FF2B5EF4-FFF2-40B4-BE49-F238E27FC236}">
                <a16:creationId xmlns:a16="http://schemas.microsoft.com/office/drawing/2014/main" id="{49A7C7C0-1696-3EE0-B71F-29CF29985F00}"/>
              </a:ext>
            </a:extLst>
          </p:cNvPr>
          <p:cNvPicPr>
            <a:picLocks noRot="1" noChangeAspect="1"/>
          </p:cNvPicPr>
          <p:nvPr>
            <a:videoFile r:link="rId1"/>
          </p:nvPr>
        </p:nvPicPr>
        <p:blipFill>
          <a:blip r:embed="rId4"/>
          <a:stretch>
            <a:fillRect/>
          </a:stretch>
        </p:blipFill>
        <p:spPr>
          <a:xfrm>
            <a:off x="2686212" y="1782146"/>
            <a:ext cx="6242412" cy="3526971"/>
          </a:xfrm>
          <a:prstGeom prst="rect">
            <a:avLst/>
          </a:prstGeom>
        </p:spPr>
      </p:pic>
    </p:spTree>
    <p:extLst>
      <p:ext uri="{BB962C8B-B14F-4D97-AF65-F5344CB8AC3E}">
        <p14:creationId xmlns:p14="http://schemas.microsoft.com/office/powerpoint/2010/main" val="199633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par>
                                <p:cTn id="9" presetID="1" presetClass="mediacall" presetSubtype="0" fill="hold" nodeType="with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3"/>
                </p:tgtEl>
              </p:cMediaNode>
            </p:video>
            <p:seq concurrent="1" nextAc="seek">
              <p:cTn id="12" restart="whenNotActive" fill="hold" evtFilter="cancelBubble" nodeType="interactiveSeq">
                <p:stCondLst>
                  <p:cond evt="onClick" delay="0">
                    <p:tgtEl>
                      <p:spTgt spid="3"/>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3"/>
                                        </p:tgtEl>
                                      </p:cBhvr>
                                    </p:cmd>
                                  </p:childTnLst>
                                </p:cTn>
                              </p:par>
                            </p:childTnLst>
                          </p:cTn>
                        </p:par>
                      </p:childTnLst>
                    </p:cTn>
                  </p:par>
                </p:childTnLst>
              </p:cTn>
              <p:nextCondLst>
                <p:cond evt="onClick" delay="0">
                  <p:tgtEl>
                    <p:spTgt spid="3"/>
                  </p:tgtEl>
                </p:cond>
              </p:nextCondLst>
            </p:seq>
          </p:childTnLst>
        </p:cTn>
      </p:par>
    </p:tnLst>
    <p:bldLst>
      <p:bldP spid="717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61742-455C-91E5-82D3-278D57A277AD}"/>
              </a:ext>
            </a:extLst>
          </p:cNvPr>
          <p:cNvSpPr>
            <a:spLocks noGrp="1"/>
          </p:cNvSpPr>
          <p:nvPr>
            <p:ph type="title"/>
          </p:nvPr>
        </p:nvSpPr>
        <p:spPr/>
        <p:txBody>
          <a:bodyPr/>
          <a:lstStyle/>
          <a:p>
            <a:r>
              <a:rPr lang="en-GB" b="1" dirty="0"/>
              <a:t>Tips to remember</a:t>
            </a:r>
          </a:p>
        </p:txBody>
      </p:sp>
      <p:sp>
        <p:nvSpPr>
          <p:cNvPr id="3" name="Content Placeholder 2">
            <a:extLst>
              <a:ext uri="{FF2B5EF4-FFF2-40B4-BE49-F238E27FC236}">
                <a16:creationId xmlns:a16="http://schemas.microsoft.com/office/drawing/2014/main" id="{A0D9F1EC-FA16-E251-9AA8-D93F8DC09D6D}"/>
              </a:ext>
            </a:extLst>
          </p:cNvPr>
          <p:cNvSpPr>
            <a:spLocks noGrp="1"/>
          </p:cNvSpPr>
          <p:nvPr>
            <p:ph sz="half" idx="1"/>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first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Analytical</a:t>
            </a:r>
          </a:p>
          <a:p>
            <a:pPr algn="l">
              <a:buFont typeface="Arial" panose="020B0604020202020204" pitchFamily="34" charset="0"/>
              <a:buChar char="•"/>
            </a:pPr>
            <a:r>
              <a:rPr lang="en-GB" b="0" i="0" dirty="0">
                <a:solidFill>
                  <a:srgbClr val="333333"/>
                </a:solidFill>
                <a:effectLst/>
                <a:latin typeface="Arial" panose="020B0604020202020204" pitchFamily="34" charset="0"/>
              </a:rPr>
              <a:t>Free flowing</a:t>
            </a:r>
          </a:p>
          <a:p>
            <a:pPr algn="l">
              <a:buFont typeface="Arial" panose="020B0604020202020204" pitchFamily="34" charset="0"/>
              <a:buChar char="•"/>
            </a:pPr>
            <a:r>
              <a:rPr lang="en-GB" b="0" i="0" dirty="0">
                <a:solidFill>
                  <a:srgbClr val="333333"/>
                </a:solidFill>
                <a:effectLst/>
                <a:latin typeface="Arial" panose="020B0604020202020204" pitchFamily="34" charset="0"/>
              </a:rPr>
              <a:t>Subjective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challenge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time investment</a:t>
            </a:r>
          </a:p>
          <a:p>
            <a:endParaRPr lang="en-GB" dirty="0"/>
          </a:p>
        </p:txBody>
      </p:sp>
      <p:sp>
        <p:nvSpPr>
          <p:cNvPr id="4" name="Content Placeholder 3">
            <a:extLst>
              <a:ext uri="{FF2B5EF4-FFF2-40B4-BE49-F238E27FC236}">
                <a16:creationId xmlns:a16="http://schemas.microsoft.com/office/drawing/2014/main" id="{B2E4E8BE-96E9-791F-1BCF-9B8BA3C98F59}"/>
              </a:ext>
            </a:extLst>
          </p:cNvPr>
          <p:cNvSpPr>
            <a:spLocks noGrp="1"/>
          </p:cNvSpPr>
          <p:nvPr>
            <p:ph sz="half" idx="2"/>
          </p:nvPr>
        </p:nvSpPr>
        <p:spPr/>
        <p:txBody>
          <a:bodyPr>
            <a:normAutofit lnSpcReduction="10000"/>
          </a:bodyPr>
          <a:lstStyle/>
          <a:p>
            <a:pPr algn="ctr"/>
            <a:r>
              <a:rPr lang="en-GB" b="0" i="0" dirty="0">
                <a:solidFill>
                  <a:srgbClr val="333333"/>
                </a:solidFill>
                <a:effectLst/>
                <a:latin typeface="Arial" panose="020B0604020202020204" pitchFamily="34" charset="0"/>
              </a:rPr>
              <a:t>Reflective writing isn't...</a:t>
            </a:r>
          </a:p>
          <a:p>
            <a:pPr algn="l">
              <a:buFont typeface="Arial" panose="020B0604020202020204" pitchFamily="34" charset="0"/>
              <a:buChar char="•"/>
            </a:pPr>
            <a:r>
              <a:rPr lang="en-GB" b="0" i="0" dirty="0">
                <a:solidFill>
                  <a:srgbClr val="333333"/>
                </a:solidFill>
                <a:effectLst/>
                <a:latin typeface="Arial" panose="020B0604020202020204" pitchFamily="34" charset="0"/>
              </a:rPr>
              <a:t>Written in the third person</a:t>
            </a:r>
          </a:p>
          <a:p>
            <a:pPr algn="l">
              <a:buFont typeface="Arial" panose="020B0604020202020204" pitchFamily="34" charset="0"/>
              <a:buChar char="•"/>
            </a:pPr>
            <a:r>
              <a:rPr lang="en-GB" b="0" i="0" dirty="0">
                <a:solidFill>
                  <a:srgbClr val="333333"/>
                </a:solidFill>
                <a:effectLst/>
                <a:latin typeface="Arial" panose="020B0604020202020204" pitchFamily="34" charset="0"/>
              </a:rPr>
              <a:t>Descriptive</a:t>
            </a:r>
          </a:p>
          <a:p>
            <a:pPr algn="l">
              <a:buFont typeface="Arial" panose="020B0604020202020204" pitchFamily="34" charset="0"/>
              <a:buChar char="•"/>
            </a:pPr>
            <a:r>
              <a:rPr lang="en-GB" b="0" i="0" dirty="0">
                <a:solidFill>
                  <a:srgbClr val="333333"/>
                </a:solidFill>
                <a:effectLst/>
                <a:latin typeface="Arial" panose="020B0604020202020204" pitchFamily="34" charset="0"/>
              </a:rPr>
              <a:t>What you think you should write</a:t>
            </a:r>
          </a:p>
          <a:p>
            <a:pPr algn="l">
              <a:buFont typeface="Arial" panose="020B0604020202020204" pitchFamily="34" charset="0"/>
              <a:buChar char="•"/>
            </a:pPr>
            <a:r>
              <a:rPr lang="en-GB" b="0" i="0" dirty="0">
                <a:solidFill>
                  <a:srgbClr val="333333"/>
                </a:solidFill>
                <a:effectLst/>
                <a:latin typeface="Arial" panose="020B0604020202020204" pitchFamily="34" charset="0"/>
              </a:rPr>
              <a:t>Objective</a:t>
            </a:r>
          </a:p>
          <a:p>
            <a:pPr algn="l">
              <a:buFont typeface="Arial" panose="020B0604020202020204" pitchFamily="34" charset="0"/>
              <a:buChar char="•"/>
            </a:pPr>
            <a:r>
              <a:rPr lang="en-GB" b="0" i="0" dirty="0">
                <a:solidFill>
                  <a:srgbClr val="333333"/>
                </a:solidFill>
                <a:effectLst/>
                <a:latin typeface="Arial" panose="020B0604020202020204" pitchFamily="34" charset="0"/>
              </a:rPr>
              <a:t>A tool to ignore assumptions</a:t>
            </a:r>
          </a:p>
          <a:p>
            <a:pPr algn="l">
              <a:buFont typeface="Arial" panose="020B0604020202020204" pitchFamily="34" charset="0"/>
              <a:buChar char="•"/>
            </a:pPr>
            <a:r>
              <a:rPr lang="en-GB" b="0" i="0" dirty="0">
                <a:solidFill>
                  <a:srgbClr val="333333"/>
                </a:solidFill>
                <a:effectLst/>
                <a:latin typeface="Arial" panose="020B0604020202020204" pitchFamily="34" charset="0"/>
              </a:rPr>
              <a:t>A waste of time</a:t>
            </a:r>
          </a:p>
          <a:p>
            <a:endParaRPr lang="en-GB" dirty="0"/>
          </a:p>
        </p:txBody>
      </p:sp>
      <p:pic>
        <p:nvPicPr>
          <p:cNvPr id="5" name="Picture 4">
            <a:extLst>
              <a:ext uri="{FF2B5EF4-FFF2-40B4-BE49-F238E27FC236}">
                <a16:creationId xmlns:a16="http://schemas.microsoft.com/office/drawing/2014/main" id="{94618969-FBA8-1720-1A68-6DA7633682CE}"/>
              </a:ext>
            </a:extLst>
          </p:cNvPr>
          <p:cNvPicPr>
            <a:picLocks noChangeAspect="1"/>
          </p:cNvPicPr>
          <p:nvPr/>
        </p:nvPicPr>
        <p:blipFill>
          <a:blip r:embed="rId2">
            <a:extLst>
              <a:ext uri="{BEBA8EAE-BF5A-486C-A8C5-ECC9F3942E4B}">
                <a14:imgProps xmlns:a14="http://schemas.microsoft.com/office/drawing/2010/main">
                  <a14:imgLayer r:embed="rId3">
                    <a14:imgEffect>
                      <a14:saturation sat="33000"/>
                    </a14:imgEffect>
                  </a14:imgLayer>
                </a14:imgProps>
              </a:ext>
            </a:extLst>
          </a:blip>
          <a:stretch>
            <a:fillRect/>
          </a:stretch>
        </p:blipFill>
        <p:spPr>
          <a:xfrm>
            <a:off x="8890000" y="506849"/>
            <a:ext cx="2441385" cy="910789"/>
          </a:xfrm>
          <a:prstGeom prst="rect">
            <a:avLst/>
          </a:prstGeom>
        </p:spPr>
      </p:pic>
    </p:spTree>
    <p:extLst>
      <p:ext uri="{BB962C8B-B14F-4D97-AF65-F5344CB8AC3E}">
        <p14:creationId xmlns:p14="http://schemas.microsoft.com/office/powerpoint/2010/main" val="3328445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 calcmode="lin" valueType="num">
                                      <p:cBhvr additive="base">
                                        <p:cTn id="3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 calcmode="lin" valueType="num">
                                      <p:cBhvr additive="base">
                                        <p:cTn id="4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
                                            <p:txEl>
                                              <p:pRg st="1" end="1"/>
                                            </p:txEl>
                                          </p:spTgt>
                                        </p:tgtEl>
                                        <p:attrNameLst>
                                          <p:attrName>style.visibility</p:attrName>
                                        </p:attrNameLst>
                                      </p:cBhvr>
                                      <p:to>
                                        <p:strVal val="visible"/>
                                      </p:to>
                                    </p:set>
                                    <p:anim calcmode="lin" valueType="num">
                                      <p:cBhvr additive="base">
                                        <p:cTn id="5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4">
                                            <p:txEl>
                                              <p:pRg st="3" end="3"/>
                                            </p:txEl>
                                          </p:spTgt>
                                        </p:tgtEl>
                                        <p:attrNameLst>
                                          <p:attrName>style.visibility</p:attrName>
                                        </p:attrNameLst>
                                      </p:cBhvr>
                                      <p:to>
                                        <p:strVal val="visible"/>
                                      </p:to>
                                    </p:set>
                                    <p:anim calcmode="lin" valueType="num">
                                      <p:cBhvr additive="base">
                                        <p:cTn id="59"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4">
                                            <p:txEl>
                                              <p:pRg st="3" end="3"/>
                                            </p:txEl>
                                          </p:spTgt>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4">
                                            <p:txEl>
                                              <p:pRg st="4" end="4"/>
                                            </p:txEl>
                                          </p:spTgt>
                                        </p:tgtEl>
                                        <p:attrNameLst>
                                          <p:attrName>style.visibility</p:attrName>
                                        </p:attrNameLst>
                                      </p:cBhvr>
                                      <p:to>
                                        <p:strVal val="visible"/>
                                      </p:to>
                                    </p:set>
                                    <p:anim calcmode="lin" valueType="num">
                                      <p:cBhvr additive="base">
                                        <p:cTn id="63"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4">
                                            <p:txEl>
                                              <p:pRg st="4" end="4"/>
                                            </p:tx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4">
                                            <p:txEl>
                                              <p:pRg st="5" end="5"/>
                                            </p:txEl>
                                          </p:spTgt>
                                        </p:tgtEl>
                                        <p:attrNameLst>
                                          <p:attrName>style.visibility</p:attrName>
                                        </p:attrNameLst>
                                      </p:cBhvr>
                                      <p:to>
                                        <p:strVal val="visible"/>
                                      </p:to>
                                    </p:set>
                                    <p:anim calcmode="lin" valueType="num">
                                      <p:cBhvr additive="base">
                                        <p:cTn id="6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5" end="5"/>
                                            </p:tx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 calcmode="lin" valueType="num">
                                      <p:cBhvr additive="base">
                                        <p:cTn id="7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p:txBody>
          <a:bodyPr>
            <a:normAutofit/>
          </a:bodyPr>
          <a:lstStyle/>
          <a:p>
            <a:pPr algn="l" eaLnBrk="1" hangingPunct="1"/>
            <a:r>
              <a:rPr lang="en-GB" altLang="en-US" b="1" dirty="0"/>
              <a:t>What do you understand about Task 3? </a:t>
            </a:r>
          </a:p>
        </p:txBody>
      </p:sp>
      <p:sp>
        <p:nvSpPr>
          <p:cNvPr id="7171" name="Rectangle 3"/>
          <p:cNvSpPr>
            <a:spLocks noGrp="1" noRot="1" noChangeArrowheads="1"/>
          </p:cNvSpPr>
          <p:nvPr>
            <p:ph type="body" idx="1"/>
          </p:nvPr>
        </p:nvSpPr>
        <p:spPr>
          <a:xfrm>
            <a:off x="609600" y="1861458"/>
            <a:ext cx="10972800" cy="3917032"/>
          </a:xfrm>
        </p:spPr>
        <p:txBody>
          <a:bodyPr>
            <a:normAutofit/>
          </a:bodyPr>
          <a:lstStyle/>
          <a:p>
            <a:pPr marL="0" indent="0" algn="ctr" eaLnBrk="1" hangingPunct="1">
              <a:lnSpc>
                <a:spcPct val="90000"/>
              </a:lnSpc>
              <a:buNone/>
            </a:pPr>
            <a:r>
              <a:rPr lang="en-GB" altLang="en-US" sz="3600" dirty="0"/>
              <a:t>Visit the Moodle page&gt; go to the purple tile&gt; download your Assessment Specification Document and read the requirements and marking criteria for Task 3 </a:t>
            </a:r>
            <a:r>
              <a:rPr lang="en-GB" altLang="en-US" sz="3600" dirty="0">
                <a:highlight>
                  <a:srgbClr val="FFFF00"/>
                </a:highlight>
              </a:rPr>
              <a:t>(15Mins)</a:t>
            </a:r>
          </a:p>
          <a:p>
            <a:pPr marL="0" indent="0" algn="ctr" eaLnBrk="1" hangingPunct="1">
              <a:lnSpc>
                <a:spcPct val="90000"/>
              </a:lnSpc>
              <a:buNone/>
            </a:pPr>
            <a:endParaRPr lang="en-GB" altLang="en-US" sz="3600" dirty="0"/>
          </a:p>
          <a:p>
            <a:pPr marL="0" indent="0" algn="ctr" eaLnBrk="1" hangingPunct="1">
              <a:lnSpc>
                <a:spcPct val="90000"/>
              </a:lnSpc>
              <a:buNone/>
            </a:pPr>
            <a:r>
              <a:rPr lang="en-GB" altLang="en-US" sz="3600" dirty="0"/>
              <a:t>- Your lecturer would provide answers to any questions that you might have.</a:t>
            </a:r>
          </a:p>
        </p:txBody>
      </p:sp>
    </p:spTree>
    <p:extLst>
      <p:ext uri="{BB962C8B-B14F-4D97-AF65-F5344CB8AC3E}">
        <p14:creationId xmlns:p14="http://schemas.microsoft.com/office/powerpoint/2010/main" val="163968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205579" y="135375"/>
            <a:ext cx="8229600" cy="1143000"/>
          </a:xfrm>
        </p:spPr>
        <p:txBody>
          <a:bodyPr vert="horz" lIns="91440" tIns="45720" rIns="91440" bIns="45720" rtlCol="0" anchor="ctr">
            <a:normAutofit/>
          </a:bodyPr>
          <a:lstStyle/>
          <a:p>
            <a:r>
              <a:rPr lang="en-GB" b="1" dirty="0"/>
              <a:t>Activity 1- take 30 minutes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1537316" y="1771015"/>
            <a:ext cx="9726429" cy="3582220"/>
          </a:xfrm>
          <a:prstGeom prst="rect">
            <a:avLst/>
          </a:prstGeom>
        </p:spPr>
        <p:txBody>
          <a:bodyPr vert="horz" lIns="91440" tIns="45720" rIns="91440" bIns="45720" rtlCol="0">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r>
              <a:rPr lang="en-GB" dirty="0"/>
              <a:t>Reflect on the material we have covered from Week 1 to today. Decide on an experience on the module that impacted you the most and write about it. Include how the module has positively impacted your learning journey.</a:t>
            </a:r>
            <a:endParaRPr kumimoji="0" lang="en-US" altLang="en-US" sz="3900" b="0" i="0" u="none" strike="noStrike" kern="1200" cap="none" spc="0" normalizeH="0" baseline="0" noProof="0" dirty="0">
              <a:ln>
                <a:noFill/>
              </a:ln>
              <a:solidFill>
                <a:prstClr val="black"/>
              </a:solidFill>
              <a:effectLs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712504" y="137729"/>
            <a:ext cx="1551241" cy="924644"/>
          </a:xfrm>
          <a:prstGeom prst="rect">
            <a:avLst/>
          </a:prstGeom>
          <a:solidFill>
            <a:srgbClr val="FFFFFF"/>
          </a:solidFill>
        </p:spPr>
      </p:pic>
    </p:spTree>
    <p:extLst>
      <p:ext uri="{BB962C8B-B14F-4D97-AF65-F5344CB8AC3E}">
        <p14:creationId xmlns:p14="http://schemas.microsoft.com/office/powerpoint/2010/main" val="3930346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70572-C0BA-72DC-3E9A-0DB73593B60E}"/>
              </a:ext>
            </a:extLst>
          </p:cNvPr>
          <p:cNvSpPr>
            <a:spLocks noGrp="1"/>
          </p:cNvSpPr>
          <p:nvPr>
            <p:ph type="title"/>
          </p:nvPr>
        </p:nvSpPr>
        <p:spPr/>
        <p:txBody>
          <a:bodyPr/>
          <a:lstStyle/>
          <a:p>
            <a:r>
              <a:rPr lang="en-US" dirty="0"/>
              <a:t>Tips</a:t>
            </a:r>
            <a:endParaRPr lang="en-GB" dirty="0"/>
          </a:p>
        </p:txBody>
      </p:sp>
      <p:sp>
        <p:nvSpPr>
          <p:cNvPr id="3" name="Content Placeholder 2">
            <a:extLst>
              <a:ext uri="{FF2B5EF4-FFF2-40B4-BE49-F238E27FC236}">
                <a16:creationId xmlns:a16="http://schemas.microsoft.com/office/drawing/2014/main" id="{3FABCDE3-775B-8420-D0F7-CD0353B144B1}"/>
              </a:ext>
            </a:extLst>
          </p:cNvPr>
          <p:cNvSpPr>
            <a:spLocks noGrp="1"/>
          </p:cNvSpPr>
          <p:nvPr>
            <p:ph idx="1"/>
          </p:nvPr>
        </p:nvSpPr>
        <p:spPr/>
        <p:txBody>
          <a:bodyPr>
            <a:normAutofit fontScale="92500" lnSpcReduction="10000"/>
          </a:bodyPr>
          <a:lstStyle/>
          <a:p>
            <a:pPr fontAlgn="base"/>
            <a:r>
              <a:rPr lang="en-US" dirty="0"/>
              <a:t>Identify a specific experience you wish to reflect on.</a:t>
            </a:r>
          </a:p>
          <a:p>
            <a:pPr fontAlgn="base"/>
            <a:r>
              <a:rPr lang="en-US" dirty="0"/>
              <a:t>Structuring their reflection under the following headings:</a:t>
            </a:r>
          </a:p>
          <a:p>
            <a:pPr lvl="1" fontAlgn="base"/>
            <a:r>
              <a:rPr lang="en-US" dirty="0"/>
              <a:t>(a) The experience itself</a:t>
            </a:r>
          </a:p>
          <a:p>
            <a:pPr lvl="1" fontAlgn="base"/>
            <a:r>
              <a:rPr lang="en-US" dirty="0"/>
              <a:t>(b) How it made you feel</a:t>
            </a:r>
          </a:p>
          <a:p>
            <a:pPr lvl="1" fontAlgn="base"/>
            <a:r>
              <a:rPr lang="en-US" dirty="0"/>
              <a:t>(c) What went well</a:t>
            </a:r>
          </a:p>
          <a:p>
            <a:pPr lvl="1" fontAlgn="base"/>
            <a:r>
              <a:rPr lang="en-US" dirty="0"/>
              <a:t>(d) What did not go well</a:t>
            </a:r>
          </a:p>
          <a:p>
            <a:pPr lvl="1" fontAlgn="base"/>
            <a:r>
              <a:rPr lang="en-US" dirty="0"/>
              <a:t>(e) What you would do next in a similar circumstance</a:t>
            </a:r>
          </a:p>
          <a:p>
            <a:pPr lvl="1" fontAlgn="base"/>
            <a:r>
              <a:rPr lang="en-US" dirty="0"/>
              <a:t>(f) Action plan</a:t>
            </a:r>
          </a:p>
          <a:p>
            <a:endParaRPr lang="en-GB" dirty="0"/>
          </a:p>
        </p:txBody>
      </p:sp>
    </p:spTree>
    <p:extLst>
      <p:ext uri="{BB962C8B-B14F-4D97-AF65-F5344CB8AC3E}">
        <p14:creationId xmlns:p14="http://schemas.microsoft.com/office/powerpoint/2010/main" val="20716984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BREAK</a:t>
            </a:r>
          </a:p>
        </p:txBody>
      </p:sp>
    </p:spTree>
    <p:extLst>
      <p:ext uri="{BB962C8B-B14F-4D97-AF65-F5344CB8AC3E}">
        <p14:creationId xmlns:p14="http://schemas.microsoft.com/office/powerpoint/2010/main" val="2011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87261" y="497150"/>
            <a:ext cx="9978501" cy="4829452"/>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2 – Reflective models and how to use them</a:t>
            </a:r>
          </a:p>
        </p:txBody>
      </p:sp>
    </p:spTree>
    <p:extLst>
      <p:ext uri="{BB962C8B-B14F-4D97-AF65-F5344CB8AC3E}">
        <p14:creationId xmlns:p14="http://schemas.microsoft.com/office/powerpoint/2010/main" val="4585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23209-6553-75D0-3806-3BF38DCDB325}"/>
            </a:ext>
          </a:extLst>
        </p:cNvPr>
        <p:cNvGrpSpPr/>
        <p:nvPr/>
      </p:nvGrpSpPr>
      <p:grpSpPr>
        <a:xfrm>
          <a:off x="0" y="0"/>
          <a:ext cx="0" cy="0"/>
          <a:chOff x="0" y="0"/>
          <a:chExt cx="0" cy="0"/>
        </a:xfrm>
      </p:grpSpPr>
      <p:sp>
        <p:nvSpPr>
          <p:cNvPr id="7170" name="Rectangle 2">
            <a:extLst>
              <a:ext uri="{FF2B5EF4-FFF2-40B4-BE49-F238E27FC236}">
                <a16:creationId xmlns:a16="http://schemas.microsoft.com/office/drawing/2014/main" id="{9FE47DE5-A732-61F6-7305-7E80658A06ED}"/>
              </a:ext>
            </a:extLst>
          </p:cNvPr>
          <p:cNvSpPr>
            <a:spLocks noGrp="1" noRot="1" noChangeArrowheads="1"/>
          </p:cNvSpPr>
          <p:nvPr>
            <p:ph type="title"/>
          </p:nvPr>
        </p:nvSpPr>
        <p:spPr/>
        <p:txBody>
          <a:bodyPr/>
          <a:lstStyle/>
          <a:p>
            <a:pPr algn="l" eaLnBrk="1" hangingPunct="1"/>
            <a:r>
              <a:rPr lang="en-GB" altLang="en-US" b="1" dirty="0"/>
              <a:t>Reflective models/Frameworks</a:t>
            </a:r>
          </a:p>
        </p:txBody>
      </p:sp>
      <p:sp>
        <p:nvSpPr>
          <p:cNvPr id="7171" name="Rectangle 3">
            <a:extLst>
              <a:ext uri="{FF2B5EF4-FFF2-40B4-BE49-F238E27FC236}">
                <a16:creationId xmlns:a16="http://schemas.microsoft.com/office/drawing/2014/main" id="{DBC383A2-845C-B4AA-619A-4B33C8128EDE}"/>
              </a:ext>
            </a:extLst>
          </p:cNvPr>
          <p:cNvSpPr>
            <a:spLocks noGrp="1" noRot="1" noChangeArrowheads="1"/>
          </p:cNvSpPr>
          <p:nvPr>
            <p:ph type="body" idx="1"/>
          </p:nvPr>
        </p:nvSpPr>
        <p:spPr/>
        <p:txBody>
          <a:bodyPr>
            <a:normAutofit/>
          </a:bodyPr>
          <a:lstStyle/>
          <a:p>
            <a:pPr marL="0" indent="0" algn="ctr">
              <a:buNone/>
            </a:pPr>
            <a:endParaRPr lang="en-GB" dirty="0"/>
          </a:p>
          <a:p>
            <a:pPr marL="0" indent="0" algn="ctr">
              <a:buNone/>
            </a:pPr>
            <a:r>
              <a:rPr lang="en-GB" sz="2400" dirty="0"/>
              <a:t>Models, sometimes known as frameworks for reflection, encourage a structured process to guide the act of reflection. </a:t>
            </a:r>
            <a:r>
              <a:rPr lang="en-GB" sz="2400" b="1" dirty="0"/>
              <a:t>There is no right model</a:t>
            </a:r>
            <a:r>
              <a:rPr lang="en-GB" sz="2400" dirty="0"/>
              <a:t>.</a:t>
            </a:r>
          </a:p>
          <a:p>
            <a:pPr marL="0" indent="0" algn="ctr">
              <a:buNone/>
            </a:pPr>
            <a:r>
              <a:rPr lang="en-GB" sz="2400" dirty="0"/>
              <a:t>It is important to choose the one that feels most comfortable for you and best assists you to learn from your experience</a:t>
            </a:r>
            <a:r>
              <a:rPr lang="en-GB" dirty="0"/>
              <a:t>.</a:t>
            </a:r>
          </a:p>
          <a:p>
            <a:pPr marL="0" indent="0" algn="r" eaLnBrk="1" hangingPunct="1">
              <a:lnSpc>
                <a:spcPct val="90000"/>
              </a:lnSpc>
              <a:buNone/>
            </a:pPr>
            <a:r>
              <a:rPr lang="en-GB" altLang="en-US" sz="1100" dirty="0"/>
              <a:t>Study Skills University of Nottingham</a:t>
            </a:r>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r" eaLnBrk="1" hangingPunct="1">
              <a:lnSpc>
                <a:spcPct val="90000"/>
              </a:lnSpc>
              <a:buNone/>
            </a:pPr>
            <a:endParaRPr lang="en-GB" altLang="en-US" sz="1100" dirty="0"/>
          </a:p>
          <a:p>
            <a:pPr marL="0" indent="0" algn="ctr">
              <a:lnSpc>
                <a:spcPct val="90000"/>
              </a:lnSpc>
              <a:buNone/>
            </a:pPr>
            <a:r>
              <a:rPr lang="en-GB" sz="1400" dirty="0">
                <a:highlight>
                  <a:srgbClr val="00FFFF"/>
                </a:highlight>
              </a:rPr>
              <a:t>(</a:t>
            </a:r>
            <a:r>
              <a:rPr lang="en-US" sz="1400" dirty="0">
                <a:highlight>
                  <a:srgbClr val="00FFFF"/>
                </a:highlight>
              </a:rPr>
              <a:t>There are additional resources on Moodle Week 9 where you can learn more about reflective models and integrating sources</a:t>
            </a:r>
            <a:r>
              <a:rPr lang="en-GB" sz="1400" dirty="0">
                <a:highlight>
                  <a:srgbClr val="00FFFF"/>
                </a:highlight>
              </a:rPr>
              <a:t>)</a:t>
            </a:r>
            <a:endParaRPr lang="en-US" sz="1400" dirty="0">
              <a:highlight>
                <a:srgbClr val="00FFFF"/>
              </a:highlight>
            </a:endParaRPr>
          </a:p>
          <a:p>
            <a:pPr marL="0" indent="0" algn="ctr" eaLnBrk="1" hangingPunct="1">
              <a:lnSpc>
                <a:spcPct val="90000"/>
              </a:lnSpc>
              <a:buNone/>
            </a:pPr>
            <a:endParaRPr lang="en-GB" altLang="en-US" sz="1100" dirty="0"/>
          </a:p>
        </p:txBody>
      </p:sp>
    </p:spTree>
    <p:extLst>
      <p:ext uri="{BB962C8B-B14F-4D97-AF65-F5344CB8AC3E}">
        <p14:creationId xmlns:p14="http://schemas.microsoft.com/office/powerpoint/2010/main" val="286160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additive="base">
                                        <p:cTn id="7" dur="500" fill="hold"/>
                                        <p:tgtEl>
                                          <p:spTgt spid="7170"/>
                                        </p:tgtEl>
                                        <p:attrNameLst>
                                          <p:attrName>ppt_x</p:attrName>
                                        </p:attrNameLst>
                                      </p:cBhvr>
                                      <p:tavLst>
                                        <p:tav tm="0">
                                          <p:val>
                                            <p:strVal val="#ppt_x"/>
                                          </p:val>
                                        </p:tav>
                                        <p:tav tm="100000">
                                          <p:val>
                                            <p:strVal val="#ppt_x"/>
                                          </p:val>
                                        </p:tav>
                                      </p:tavLst>
                                    </p:anim>
                                    <p:anim calcmode="lin" valueType="num">
                                      <p:cBhvr additive="base">
                                        <p:cTn id="8"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171">
                                            <p:txEl>
                                              <p:pRg st="1" end="1"/>
                                            </p:txEl>
                                          </p:spTgt>
                                        </p:tgtEl>
                                        <p:attrNameLst>
                                          <p:attrName>style.visibility</p:attrName>
                                        </p:attrNameLst>
                                      </p:cBhvr>
                                      <p:to>
                                        <p:strVal val="visible"/>
                                      </p:to>
                                    </p:set>
                                    <p:anim calcmode="lin" valueType="num">
                                      <p:cBhvr additive="base">
                                        <p:cTn id="13" dur="500" fill="hold"/>
                                        <p:tgtEl>
                                          <p:spTgt spid="71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 calcmode="lin" valueType="num">
                                      <p:cBhvr additive="base">
                                        <p:cTn id="17"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171">
                                            <p:txEl>
                                              <p:pRg st="3" end="3"/>
                                            </p:txEl>
                                          </p:spTgt>
                                        </p:tgtEl>
                                        <p:attrNameLst>
                                          <p:attrName>style.visibility</p:attrName>
                                        </p:attrNameLst>
                                      </p:cBhvr>
                                      <p:to>
                                        <p:strVal val="visible"/>
                                      </p:to>
                                    </p:set>
                                    <p:anim calcmode="lin" valueType="num">
                                      <p:cBhvr additive="base">
                                        <p:cTn id="21" dur="500" fill="hold"/>
                                        <p:tgtEl>
                                          <p:spTgt spid="7171">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171">
                                            <p:txEl>
                                              <p:pRg st="9" end="9"/>
                                            </p:txEl>
                                          </p:spTgt>
                                        </p:tgtEl>
                                        <p:attrNameLst>
                                          <p:attrName>style.visibility</p:attrName>
                                        </p:attrNameLst>
                                      </p:cBhvr>
                                      <p:to>
                                        <p:strVal val="visible"/>
                                      </p:to>
                                    </p:set>
                                    <p:anim calcmode="lin" valueType="num">
                                      <p:cBhvr additive="base">
                                        <p:cTn id="27" dur="500" fill="hold"/>
                                        <p:tgtEl>
                                          <p:spTgt spid="7171">
                                            <p:txEl>
                                              <p:pRg st="9" end="9"/>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171">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609600" y="0"/>
            <a:ext cx="10972800" cy="1143000"/>
          </a:xfrm>
        </p:spPr>
        <p:txBody>
          <a:bodyPr anchor="ctr">
            <a:normAutofit/>
          </a:bodyPr>
          <a:lstStyle/>
          <a:p>
            <a:r>
              <a:rPr lang="en-GB" altLang="en-US" b="1" dirty="0"/>
              <a:t>Common Reflective Models –</a:t>
            </a:r>
            <a:r>
              <a:rPr lang="en-GB" altLang="en-US" sz="1800" b="1" dirty="0"/>
              <a:t>Play any of the videos</a:t>
            </a:r>
            <a:endParaRPr lang="en-GB" sz="1800" dirty="0"/>
          </a:p>
        </p:txBody>
      </p:sp>
      <p:pic>
        <p:nvPicPr>
          <p:cNvPr id="6" name="Content Placeholder 5">
            <a:extLst>
              <a:ext uri="{FF2B5EF4-FFF2-40B4-BE49-F238E27FC236}">
                <a16:creationId xmlns:a16="http://schemas.microsoft.com/office/drawing/2014/main" id="{183EEF94-C686-319D-33A3-0A3C8EE4859D}"/>
              </a:ext>
            </a:extLst>
          </p:cNvPr>
          <p:cNvPicPr>
            <a:picLocks noGrp="1" noChangeAspect="1"/>
          </p:cNvPicPr>
          <p:nvPr>
            <p:ph sz="half" idx="1"/>
          </p:nvPr>
        </p:nvPicPr>
        <p:blipFill>
          <a:blip r:embed="rId2">
            <a:duotone>
              <a:prstClr val="black"/>
              <a:schemeClr val="accent1">
                <a:tint val="45000"/>
                <a:satMod val="400000"/>
              </a:schemeClr>
            </a:duotone>
          </a:blip>
          <a:stretch>
            <a:fillRect/>
          </a:stretch>
        </p:blipFill>
        <p:spPr>
          <a:xfrm>
            <a:off x="737491" y="1087711"/>
            <a:ext cx="6795423" cy="4594733"/>
          </a:xfrm>
          <a:noFill/>
        </p:spPr>
      </p:pic>
      <p:sp>
        <p:nvSpPr>
          <p:cNvPr id="4" name="Text Placeholder 3">
            <a:extLst>
              <a:ext uri="{FF2B5EF4-FFF2-40B4-BE49-F238E27FC236}">
                <a16:creationId xmlns:a16="http://schemas.microsoft.com/office/drawing/2014/main" id="{60D69D1B-7D30-5194-CE21-24AEABAE5C68}"/>
              </a:ext>
            </a:extLst>
          </p:cNvPr>
          <p:cNvSpPr>
            <a:spLocks noGrp="1"/>
          </p:cNvSpPr>
          <p:nvPr>
            <p:ph sz="half" idx="2"/>
          </p:nvPr>
        </p:nvSpPr>
        <p:spPr>
          <a:xfrm>
            <a:off x="8752114" y="1600201"/>
            <a:ext cx="3312368" cy="3989040"/>
          </a:xfrm>
        </p:spPr>
        <p:txBody>
          <a:bodyPr>
            <a:normAutofit/>
          </a:bodyPr>
          <a:lstStyle/>
          <a:p>
            <a:r>
              <a:rPr lang="en-GB" altLang="en-US" dirty="0"/>
              <a:t>Gibbs reflective cycle -</a:t>
            </a:r>
            <a:r>
              <a:rPr lang="en-GB" altLang="en-US" b="1" dirty="0"/>
              <a:t>A</a:t>
            </a:r>
            <a:r>
              <a:rPr lang="en-GB" altLang="en-US" dirty="0"/>
              <a:t> </a:t>
            </a:r>
            <a:r>
              <a:rPr lang="en-GB" altLang="en-US" dirty="0">
                <a:hlinkClick r:id="rId3"/>
              </a:rPr>
              <a:t>Video explaining the model</a:t>
            </a:r>
            <a:endParaRPr lang="en-GB" altLang="en-US" dirty="0"/>
          </a:p>
          <a:p>
            <a:pPr marL="0" indent="0">
              <a:buNone/>
            </a:pPr>
            <a:r>
              <a:rPr lang="en-GB" altLang="en-US" b="1" dirty="0"/>
              <a:t>B-</a:t>
            </a:r>
            <a:r>
              <a:rPr lang="en-GB" dirty="0">
                <a:hlinkClick r:id="rId4"/>
              </a:rPr>
              <a:t>Video explaining Gibbs Reflective Cycle</a:t>
            </a:r>
            <a:endParaRPr lang="en-GB" dirty="0"/>
          </a:p>
        </p:txBody>
      </p:sp>
    </p:spTree>
    <p:extLst>
      <p:ext uri="{BB962C8B-B14F-4D97-AF65-F5344CB8AC3E}">
        <p14:creationId xmlns:p14="http://schemas.microsoft.com/office/powerpoint/2010/main" val="3632230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 calcmode="lin" valueType="num">
                                      <p:cBhvr additive="base">
                                        <p:cTn id="1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E078-3860-215D-7E9E-2281A3B75C15}"/>
              </a:ext>
            </a:extLst>
          </p:cNvPr>
          <p:cNvSpPr>
            <a:spLocks noGrp="1"/>
          </p:cNvSpPr>
          <p:nvPr>
            <p:ph type="title"/>
          </p:nvPr>
        </p:nvSpPr>
        <p:spPr>
          <a:xfrm>
            <a:off x="609600" y="184735"/>
            <a:ext cx="6057529" cy="949911"/>
          </a:xfrm>
        </p:spPr>
        <p:txBody>
          <a:bodyPr>
            <a:normAutofit fontScale="90000"/>
          </a:bodyPr>
          <a:lstStyle/>
          <a:p>
            <a:r>
              <a:rPr lang="en-GB" sz="3200" b="1" dirty="0"/>
              <a:t>3. </a:t>
            </a:r>
            <a:r>
              <a:rPr lang="en-GB" sz="3200" b="1" i="0" dirty="0">
                <a:solidFill>
                  <a:srgbClr val="000000"/>
                </a:solidFill>
                <a:effectLst/>
                <a:highlight>
                  <a:srgbClr val="FFFFFF"/>
                </a:highlight>
              </a:rPr>
              <a:t>Driscoll’s What Model (2007)</a:t>
            </a:r>
            <a:endParaRPr lang="en-GB" sz="3200" b="1" dirty="0"/>
          </a:p>
        </p:txBody>
      </p:sp>
      <p:sp>
        <p:nvSpPr>
          <p:cNvPr id="4" name="Text Placeholder 3">
            <a:extLst>
              <a:ext uri="{FF2B5EF4-FFF2-40B4-BE49-F238E27FC236}">
                <a16:creationId xmlns:a16="http://schemas.microsoft.com/office/drawing/2014/main" id="{E42FDBA5-A955-E356-45AA-2B0B6567C975}"/>
              </a:ext>
            </a:extLst>
          </p:cNvPr>
          <p:cNvSpPr>
            <a:spLocks noGrp="1"/>
          </p:cNvSpPr>
          <p:nvPr>
            <p:ph type="body" sz="half" idx="2"/>
          </p:nvPr>
        </p:nvSpPr>
        <p:spPr>
          <a:xfrm>
            <a:off x="609600" y="1225119"/>
            <a:ext cx="6174658" cy="4239874"/>
          </a:xfrm>
        </p:spPr>
        <p:txBody>
          <a:bodyPr>
            <a:normAutofit/>
          </a:bodyPr>
          <a:lstStyle/>
          <a:p>
            <a:endParaRPr lang="en-GB" sz="1800" dirty="0"/>
          </a:p>
          <a:p>
            <a:r>
              <a:rPr lang="en-GB" sz="2000" b="1" dirty="0"/>
              <a:t>What? Step 1 </a:t>
            </a:r>
            <a:r>
              <a:rPr lang="en-GB" sz="2000" dirty="0"/>
              <a:t>encourages you to write a description of an event that has happened in your professional practice. </a:t>
            </a:r>
          </a:p>
          <a:p>
            <a:endParaRPr lang="en-GB" sz="2000" dirty="0"/>
          </a:p>
          <a:p>
            <a:r>
              <a:rPr lang="en-GB" sz="2000" b="1" dirty="0"/>
              <a:t>So what? Step 2 </a:t>
            </a:r>
            <a:r>
              <a:rPr lang="en-GB" sz="2000" dirty="0"/>
              <a:t>involves carrying out an analysis of the event by reflecting on selected aspects of it. </a:t>
            </a:r>
          </a:p>
          <a:p>
            <a:endParaRPr lang="en-GB" sz="2000" dirty="0"/>
          </a:p>
          <a:p>
            <a:r>
              <a:rPr lang="en-GB" sz="2000" b="1" dirty="0"/>
              <a:t>Now what? Step 3 </a:t>
            </a:r>
            <a:r>
              <a:rPr lang="en-GB" sz="2000" dirty="0"/>
              <a:t>asks you to propose actions following the experience and in the light of what you have learned. </a:t>
            </a:r>
            <a:r>
              <a:rPr lang="en-GB" sz="2000" dirty="0">
                <a:hlinkClick r:id="rId2"/>
              </a:rPr>
              <a:t>Video explaining the </a:t>
            </a:r>
            <a:r>
              <a:rPr lang="en-GB" sz="2000" dirty="0" err="1">
                <a:hlinkClick r:id="rId2"/>
              </a:rPr>
              <a:t>Discroll</a:t>
            </a:r>
            <a:r>
              <a:rPr lang="en-GB" sz="2000" dirty="0">
                <a:hlinkClick r:id="rId2"/>
              </a:rPr>
              <a:t> Reflective Model</a:t>
            </a:r>
            <a:endParaRPr lang="en-GB" sz="2000" dirty="0"/>
          </a:p>
          <a:p>
            <a:endParaRPr lang="en-GB" sz="1800" dirty="0"/>
          </a:p>
        </p:txBody>
      </p:sp>
      <p:graphicFrame>
        <p:nvGraphicFramePr>
          <p:cNvPr id="6" name="Diagram 5">
            <a:extLst>
              <a:ext uri="{FF2B5EF4-FFF2-40B4-BE49-F238E27FC236}">
                <a16:creationId xmlns:a16="http://schemas.microsoft.com/office/drawing/2014/main" id="{41577A18-2C2D-703B-FBBA-5115C7C08B5A}"/>
              </a:ext>
            </a:extLst>
          </p:cNvPr>
          <p:cNvGraphicFramePr/>
          <p:nvPr>
            <p:extLst>
              <p:ext uri="{D42A27DB-BD31-4B8C-83A1-F6EECF244321}">
                <p14:modId xmlns:p14="http://schemas.microsoft.com/office/powerpoint/2010/main" val="2548117905"/>
              </p:ext>
            </p:extLst>
          </p:nvPr>
        </p:nvGraphicFramePr>
        <p:xfrm>
          <a:off x="6424473" y="1117229"/>
          <a:ext cx="5382827" cy="4305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7167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 calcmode="lin" valueType="num">
                                      <p:cBhvr additive="base">
                                        <p:cTn id="1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Graphic spid="6"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C8411-8A25-8EF9-5D92-D052081AAEA5}"/>
              </a:ext>
            </a:extLst>
          </p:cNvPr>
          <p:cNvSpPr>
            <a:spLocks noGrp="1"/>
          </p:cNvSpPr>
          <p:nvPr>
            <p:ph type="title"/>
          </p:nvPr>
        </p:nvSpPr>
        <p:spPr>
          <a:xfrm>
            <a:off x="473445" y="273050"/>
            <a:ext cx="11582400" cy="911938"/>
          </a:xfrm>
        </p:spPr>
        <p:txBody>
          <a:bodyPr>
            <a:noAutofit/>
          </a:bodyPr>
          <a:lstStyle/>
          <a:p>
            <a:r>
              <a:rPr lang="en-GB" sz="2800" dirty="0"/>
              <a:t>2. </a:t>
            </a:r>
            <a:r>
              <a:rPr lang="en-GB" sz="2800" dirty="0">
                <a:solidFill>
                  <a:srgbClr val="000000"/>
                </a:solidFill>
                <a:highlight>
                  <a:srgbClr val="FFFFFF"/>
                </a:highlight>
              </a:rPr>
              <a:t>Jasper’s (2003) </a:t>
            </a:r>
            <a:r>
              <a:rPr lang="en-GB" altLang="en-US" sz="2800" dirty="0"/>
              <a:t>ERA model reflective Model (see the cycle of reflection on the next slide</a:t>
            </a:r>
          </a:p>
        </p:txBody>
      </p:sp>
      <p:sp>
        <p:nvSpPr>
          <p:cNvPr id="4" name="Text Placeholder 3">
            <a:extLst>
              <a:ext uri="{FF2B5EF4-FFF2-40B4-BE49-F238E27FC236}">
                <a16:creationId xmlns:a16="http://schemas.microsoft.com/office/drawing/2014/main" id="{60D69D1B-7D30-5194-CE21-24AEABAE5C68}"/>
              </a:ext>
            </a:extLst>
          </p:cNvPr>
          <p:cNvSpPr>
            <a:spLocks noGrp="1"/>
          </p:cNvSpPr>
          <p:nvPr>
            <p:ph type="body" sz="half" idx="2"/>
          </p:nvPr>
        </p:nvSpPr>
        <p:spPr>
          <a:xfrm>
            <a:off x="609600" y="1435101"/>
            <a:ext cx="6612293" cy="4237911"/>
          </a:xfrm>
        </p:spPr>
        <p:txBody>
          <a:bodyPr>
            <a:normAutofit fontScale="85000" lnSpcReduction="20000"/>
          </a:bodyPr>
          <a:lstStyle/>
          <a:p>
            <a:endParaRPr lang="en-GB" altLang="en-US" sz="3200" b="1" dirty="0"/>
          </a:p>
          <a:p>
            <a:endParaRPr lang="en-GB" altLang="en-US" sz="3200" b="1" dirty="0"/>
          </a:p>
          <a:p>
            <a:r>
              <a:rPr lang="en-GB" sz="3400" b="0" i="0" dirty="0">
                <a:solidFill>
                  <a:srgbClr val="000000"/>
                </a:solidFill>
                <a:effectLst/>
                <a:highlight>
                  <a:srgbClr val="FFFFFF"/>
                </a:highlight>
              </a:rPr>
              <a:t>The ERA stands for </a:t>
            </a:r>
            <a:r>
              <a:rPr lang="en-GB" sz="3400" b="1" i="0" dirty="0">
                <a:solidFill>
                  <a:srgbClr val="932F8B"/>
                </a:solidFill>
                <a:effectLst/>
                <a:highlight>
                  <a:srgbClr val="FFFFFF"/>
                </a:highlight>
              </a:rPr>
              <a:t>Experience, Reflection, Action</a:t>
            </a:r>
            <a:r>
              <a:rPr lang="en-GB" sz="3400" b="0" i="0" dirty="0">
                <a:solidFill>
                  <a:srgbClr val="000000"/>
                </a:solidFill>
                <a:effectLst/>
                <a:highlight>
                  <a:srgbClr val="FFFFFF"/>
                </a:highlight>
              </a:rPr>
              <a:t>. This simple framework was developed by Jasper (2013) and is based around building understanding from experience. The key component is that of action, as this feeds learning through reflection forward into future experiences. </a:t>
            </a:r>
          </a:p>
          <a:p>
            <a:r>
              <a:rPr lang="en-GB" altLang="en-US" sz="3200" dirty="0"/>
              <a:t> </a:t>
            </a:r>
          </a:p>
          <a:p>
            <a:endParaRPr lang="en-GB" dirty="0"/>
          </a:p>
        </p:txBody>
      </p:sp>
      <p:pic>
        <p:nvPicPr>
          <p:cNvPr id="8" name="Content Placeholder 7">
            <a:extLst>
              <a:ext uri="{FF2B5EF4-FFF2-40B4-BE49-F238E27FC236}">
                <a16:creationId xmlns:a16="http://schemas.microsoft.com/office/drawing/2014/main" id="{D34D5FDF-1F01-228F-5AEF-F86E3B351E47}"/>
              </a:ext>
            </a:extLst>
          </p:cNvPr>
          <p:cNvPicPr>
            <a:picLocks noGrp="1" noChangeAspect="1"/>
          </p:cNvPicPr>
          <p:nvPr>
            <p:ph idx="1"/>
          </p:nvPr>
        </p:nvPicPr>
        <p:blipFill>
          <a:blip r:embed="rId2"/>
          <a:stretch>
            <a:fillRect/>
          </a:stretch>
        </p:blipFill>
        <p:spPr>
          <a:xfrm>
            <a:off x="7933509" y="1369787"/>
            <a:ext cx="4118872" cy="4237911"/>
          </a:xfrm>
        </p:spPr>
      </p:pic>
    </p:spTree>
    <p:extLst>
      <p:ext uri="{BB962C8B-B14F-4D97-AF65-F5344CB8AC3E}">
        <p14:creationId xmlns:p14="http://schemas.microsoft.com/office/powerpoint/2010/main" val="3028210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 calcmode="lin" valueType="num">
                                      <p:cBhvr additive="base">
                                        <p:cTn id="13"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 calcmode="lin" valueType="num">
                                      <p:cBhvr additive="base">
                                        <p:cTn id="17"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500" fill="hold"/>
                                        <p:tgtEl>
                                          <p:spTgt spid="8"/>
                                        </p:tgtEl>
                                        <p:attrNameLst>
                                          <p:attrName>ppt_x</p:attrName>
                                        </p:attrNameLst>
                                      </p:cBhvr>
                                      <p:tavLst>
                                        <p:tav tm="0">
                                          <p:val>
                                            <p:strVal val="#ppt_x"/>
                                          </p:val>
                                        </p:tav>
                                        <p:tav tm="100000">
                                          <p:val>
                                            <p:strVal val="#ppt_x"/>
                                          </p:val>
                                        </p:tav>
                                      </p:tavLst>
                                    </p:anim>
                                    <p:anim calcmode="lin" valueType="num">
                                      <p:cBhvr additive="base">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771C601-4EC8-CF09-624E-65BED478C719}"/>
              </a:ext>
            </a:extLst>
          </p:cNvPr>
          <p:cNvPicPr>
            <a:picLocks noChangeAspect="1"/>
          </p:cNvPicPr>
          <p:nvPr/>
        </p:nvPicPr>
        <p:blipFill>
          <a:blip r:embed="rId3"/>
          <a:stretch>
            <a:fillRect/>
          </a:stretch>
        </p:blipFill>
        <p:spPr>
          <a:xfrm>
            <a:off x="2306782" y="0"/>
            <a:ext cx="8447076" cy="5705619"/>
          </a:xfrm>
          <a:prstGeom prst="rect">
            <a:avLst/>
          </a:prstGeom>
          <a:noFill/>
        </p:spPr>
      </p:pic>
    </p:spTree>
    <p:extLst>
      <p:ext uri="{BB962C8B-B14F-4D97-AF65-F5344CB8AC3E}">
        <p14:creationId xmlns:p14="http://schemas.microsoft.com/office/powerpoint/2010/main" val="3629713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AEA8A-9BA6-D823-2C6A-2201E3CB49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DBB336-A06F-81D9-6D68-66BC34FAFE21}"/>
              </a:ext>
            </a:extLst>
          </p:cNvPr>
          <p:cNvSpPr>
            <a:spLocks noGrp="1"/>
          </p:cNvSpPr>
          <p:nvPr>
            <p:ph type="title"/>
          </p:nvPr>
        </p:nvSpPr>
        <p:spPr>
          <a:xfrm>
            <a:off x="1205579" y="135375"/>
            <a:ext cx="8229600" cy="1143000"/>
          </a:xfrm>
        </p:spPr>
        <p:txBody>
          <a:bodyPr vert="horz" lIns="91440" tIns="45720" rIns="91440" bIns="45720" rtlCol="0" anchor="ctr">
            <a:normAutofit/>
          </a:bodyPr>
          <a:lstStyle/>
          <a:p>
            <a:r>
              <a:rPr lang="en-GB" b="1" dirty="0"/>
              <a:t>Activity 2- take 30 minutes</a:t>
            </a:r>
          </a:p>
        </p:txBody>
      </p:sp>
      <p:sp>
        <p:nvSpPr>
          <p:cNvPr id="5" name="Title 1">
            <a:extLst>
              <a:ext uri="{FF2B5EF4-FFF2-40B4-BE49-F238E27FC236}">
                <a16:creationId xmlns:a16="http://schemas.microsoft.com/office/drawing/2014/main" id="{801FBAE5-60E5-160F-C76B-A183B34D4A6A}"/>
              </a:ext>
            </a:extLst>
          </p:cNvPr>
          <p:cNvSpPr txBox="1">
            <a:spLocks/>
          </p:cNvSpPr>
          <p:nvPr/>
        </p:nvSpPr>
        <p:spPr>
          <a:xfrm>
            <a:off x="1122218" y="1143000"/>
            <a:ext cx="10141527" cy="4210235"/>
          </a:xfrm>
          <a:prstGeom prst="rect">
            <a:avLst/>
          </a:prstGeom>
        </p:spPr>
        <p:txBody>
          <a:bodyPr vert="horz" lIns="91440" tIns="45720" rIns="91440" bIns="45720" rtlCol="0">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lang="en-GB" sz="2800" dirty="0"/>
          </a:p>
          <a:p>
            <a:pPr lvl="0" algn="l">
              <a:lnSpc>
                <a:spcPct val="90000"/>
              </a:lnSpc>
              <a:spcBef>
                <a:spcPct val="20000"/>
              </a:spcBef>
              <a:defRPr/>
            </a:pPr>
            <a:r>
              <a:rPr lang="en-GB" sz="2800" dirty="0"/>
              <a:t>Remember the reflection you drafted earlier? Now do the following:</a:t>
            </a:r>
          </a:p>
          <a:p>
            <a:pPr lvl="0" algn="l">
              <a:lnSpc>
                <a:spcPct val="90000"/>
              </a:lnSpc>
              <a:spcBef>
                <a:spcPct val="20000"/>
              </a:spcBef>
              <a:defRPr/>
            </a:pPr>
            <a:endParaRPr lang="en-GB" sz="2800" dirty="0"/>
          </a:p>
          <a:p>
            <a:pPr lvl="0" algn="l">
              <a:lnSpc>
                <a:spcPct val="90000"/>
              </a:lnSpc>
              <a:spcBef>
                <a:spcPct val="20000"/>
              </a:spcBef>
              <a:defRPr/>
            </a:pPr>
            <a:r>
              <a:rPr lang="en-GB" sz="2800" dirty="0"/>
              <a:t>1- restructure that reflection to align with the Gibbs reflective Cycle. (</a:t>
            </a:r>
            <a:r>
              <a:rPr lang="en-GB" altLang="en-US" sz="2800" dirty="0">
                <a:solidFill>
                  <a:prstClr val="black"/>
                </a:solidFill>
                <a:highlight>
                  <a:srgbClr val="00FFFF"/>
                </a:highlight>
              </a:rPr>
              <a:t>go to Moodle week 9, download document </a:t>
            </a:r>
            <a:r>
              <a:rPr lang="en-GB" altLang="en-US" sz="2800" b="1" dirty="0">
                <a:solidFill>
                  <a:prstClr val="black"/>
                </a:solidFill>
                <a:highlight>
                  <a:srgbClr val="00FFFF"/>
                </a:highlight>
              </a:rPr>
              <a:t>A</a:t>
            </a:r>
            <a:r>
              <a:rPr lang="en-GB" altLang="en-US" sz="2800" dirty="0">
                <a:solidFill>
                  <a:prstClr val="black"/>
                </a:solidFill>
                <a:highlight>
                  <a:srgbClr val="00FFFF"/>
                </a:highlight>
              </a:rPr>
              <a:t>- Using the Gibbs Reflective Cycle)</a:t>
            </a:r>
            <a:endParaRPr lang="en-GB" sz="2800" dirty="0"/>
          </a:p>
          <a:p>
            <a:pPr lvl="0" algn="l">
              <a:lnSpc>
                <a:spcPct val="90000"/>
              </a:lnSpc>
              <a:spcBef>
                <a:spcPct val="20000"/>
              </a:spcBef>
              <a:defRPr/>
            </a:pPr>
            <a:endParaRPr kumimoji="0" lang="en-GB" altLang="en-US" sz="2800" b="0" i="0" u="none" strike="noStrike" kern="1200" cap="none" spc="0" normalizeH="0" baseline="0" noProof="0" dirty="0">
              <a:ln>
                <a:noFill/>
              </a:ln>
              <a:solidFill>
                <a:prstClr val="black"/>
              </a:solidFill>
              <a:effectLst/>
              <a:uLnTx/>
              <a:uFillTx/>
              <a:latin typeface="Myriad Pro"/>
            </a:endParaRPr>
          </a:p>
          <a:p>
            <a:pPr lvl="0" algn="l">
              <a:lnSpc>
                <a:spcPct val="90000"/>
              </a:lnSpc>
              <a:spcBef>
                <a:spcPct val="20000"/>
              </a:spcBef>
              <a:defRPr/>
            </a:pPr>
            <a:r>
              <a:rPr lang="en-GB" altLang="en-US" sz="2800" dirty="0">
                <a:solidFill>
                  <a:prstClr val="black"/>
                </a:solidFill>
                <a:latin typeface="Myriad Pro"/>
              </a:rPr>
              <a:t>2- Download Document </a:t>
            </a:r>
            <a:r>
              <a:rPr lang="en-GB" altLang="en-US" sz="2800" b="1" dirty="0">
                <a:solidFill>
                  <a:prstClr val="black"/>
                </a:solidFill>
                <a:latin typeface="Myriad Pro"/>
              </a:rPr>
              <a:t>B </a:t>
            </a:r>
            <a:r>
              <a:rPr lang="en-GB" altLang="en-US" sz="2800" dirty="0">
                <a:solidFill>
                  <a:prstClr val="black"/>
                </a:solidFill>
                <a:latin typeface="Myriad Pro"/>
              </a:rPr>
              <a:t>from the same page, read the passage provided, and explore incorporating it into your reflection.</a:t>
            </a:r>
            <a:endParaRPr kumimoji="0" lang="en-US" altLang="en-US" sz="1800" b="0" i="0" u="none" strike="noStrike" kern="1200" cap="none" spc="0" normalizeH="0" baseline="0" noProof="0" dirty="0">
              <a:ln>
                <a:noFill/>
              </a:ln>
              <a:solidFill>
                <a:prstClr val="black"/>
              </a:solidFill>
              <a:effectLst/>
              <a:highlight>
                <a:srgbClr val="00FFFF"/>
              </a:highligh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1E6748A5-3968-787B-7DE7-B1D80376CA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712504" y="137729"/>
            <a:ext cx="1551241" cy="924644"/>
          </a:xfrm>
          <a:prstGeom prst="rect">
            <a:avLst/>
          </a:prstGeom>
          <a:solidFill>
            <a:srgbClr val="FFFFFF"/>
          </a:solidFill>
        </p:spPr>
      </p:pic>
    </p:spTree>
    <p:extLst>
      <p:ext uri="{BB962C8B-B14F-4D97-AF65-F5344CB8AC3E}">
        <p14:creationId xmlns:p14="http://schemas.microsoft.com/office/powerpoint/2010/main" val="901611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F5F7F-EBB1-3361-63A5-F01BC95DCB82}"/>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96A58727-4BD5-766E-93A0-F6272D597352}"/>
              </a:ext>
            </a:extLst>
          </p:cNvPr>
          <p:cNvSpPr txBox="1">
            <a:spLocks/>
          </p:cNvSpPr>
          <p:nvPr/>
        </p:nvSpPr>
        <p:spPr>
          <a:xfrm>
            <a:off x="1122218" y="1143000"/>
            <a:ext cx="10141527" cy="4210235"/>
          </a:xfrm>
          <a:prstGeom prst="rect">
            <a:avLst/>
          </a:prstGeom>
        </p:spPr>
        <p:txBody>
          <a:bodyPr vert="horz" lIns="91440" tIns="45720" rIns="91440" bIns="45720" rtlCol="0">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lvl="0">
              <a:lnSpc>
                <a:spcPct val="90000"/>
              </a:lnSpc>
              <a:spcBef>
                <a:spcPct val="20000"/>
              </a:spcBef>
              <a:defRPr/>
            </a:pPr>
            <a:endParaRPr kumimoji="0" lang="en-US" altLang="en-US" sz="1800" b="0" i="0" u="none" strike="noStrike" kern="1200" cap="none" spc="0" normalizeH="0" baseline="0" noProof="0" dirty="0">
              <a:ln>
                <a:noFill/>
              </a:ln>
              <a:solidFill>
                <a:prstClr val="black"/>
              </a:solidFill>
              <a:effectLst/>
              <a:highlight>
                <a:srgbClr val="00FFFF"/>
              </a:highlight>
              <a:uLnTx/>
              <a:uFillTx/>
              <a:latin typeface="Myriad Pro"/>
            </a:endParaRPr>
          </a:p>
        </p:txBody>
      </p:sp>
      <p:pic>
        <p:nvPicPr>
          <p:cNvPr id="6" name="Picture 5">
            <a:extLst>
              <a:ext uri="{FF2B5EF4-FFF2-40B4-BE49-F238E27FC236}">
                <a16:creationId xmlns:a16="http://schemas.microsoft.com/office/drawing/2014/main" id="{E93DD4A7-F2B8-701C-C0CD-DBE3992927A7}"/>
              </a:ext>
            </a:extLst>
          </p:cNvPr>
          <p:cNvPicPr>
            <a:picLocks noChangeAspect="1"/>
          </p:cNvPicPr>
          <p:nvPr/>
        </p:nvPicPr>
        <p:blipFill>
          <a:blip r:embed="rId3"/>
          <a:stretch>
            <a:fillRect/>
          </a:stretch>
        </p:blipFill>
        <p:spPr>
          <a:xfrm>
            <a:off x="1469571" y="885472"/>
            <a:ext cx="9176657" cy="4210235"/>
          </a:xfrm>
          <a:prstGeom prst="rect">
            <a:avLst/>
          </a:prstGeom>
        </p:spPr>
      </p:pic>
    </p:spTree>
    <p:extLst>
      <p:ext uri="{BB962C8B-B14F-4D97-AF65-F5344CB8AC3E}">
        <p14:creationId xmlns:p14="http://schemas.microsoft.com/office/powerpoint/2010/main" val="694477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Examples of how to write an intext citation</a:t>
            </a:r>
            <a:endParaRPr lang="en-GB" dirty="0"/>
          </a:p>
        </p:txBody>
      </p:sp>
      <p:pic>
        <p:nvPicPr>
          <p:cNvPr id="5" name="Content Placeholder 4">
            <a:extLst>
              <a:ext uri="{FF2B5EF4-FFF2-40B4-BE49-F238E27FC236}">
                <a16:creationId xmlns:a16="http://schemas.microsoft.com/office/drawing/2014/main" id="{EDD0ED02-6DF7-D0DF-FAC1-703415120AF0}"/>
              </a:ext>
            </a:extLst>
          </p:cNvPr>
          <p:cNvPicPr>
            <a:picLocks noGrp="1" noChangeAspect="1"/>
          </p:cNvPicPr>
          <p:nvPr>
            <p:ph idx="1"/>
          </p:nvPr>
        </p:nvPicPr>
        <p:blipFill>
          <a:blip r:embed="rId3"/>
          <a:stretch>
            <a:fillRect/>
          </a:stretch>
        </p:blipFill>
        <p:spPr>
          <a:xfrm>
            <a:off x="1508462" y="1417638"/>
            <a:ext cx="4587538" cy="4098925"/>
          </a:xfrm>
        </p:spPr>
      </p:pic>
      <p:sp>
        <p:nvSpPr>
          <p:cNvPr id="7" name="TextBox 6">
            <a:extLst>
              <a:ext uri="{FF2B5EF4-FFF2-40B4-BE49-F238E27FC236}">
                <a16:creationId xmlns:a16="http://schemas.microsoft.com/office/drawing/2014/main" id="{B8D131BE-B55C-C2CB-D1A0-6E7B8D95CDBF}"/>
              </a:ext>
            </a:extLst>
          </p:cNvPr>
          <p:cNvSpPr txBox="1"/>
          <p:nvPr/>
        </p:nvSpPr>
        <p:spPr>
          <a:xfrm>
            <a:off x="6339840" y="2913102"/>
            <a:ext cx="5781040"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Click this link- It will take you to the Library </a:t>
            </a:r>
            <a:r>
              <a:rPr kumimoji="0" lang="en-GB" sz="1800" b="0" i="0" u="none" strike="noStrike" kern="1200" cap="none" spc="0" normalizeH="0" baseline="0" noProof="0" dirty="0" err="1">
                <a:ln>
                  <a:noFill/>
                </a:ln>
                <a:solidFill>
                  <a:prstClr val="black"/>
                </a:solidFill>
                <a:effectLst/>
                <a:uLnTx/>
                <a:uFillTx/>
                <a:latin typeface="Myriad Pro"/>
                <a:ea typeface="+mn-ea"/>
                <a:cs typeface="+mn-cs"/>
                <a:hlinkClick r:id="rId4"/>
              </a:rPr>
              <a:t>InfoSkills</a:t>
            </a:r>
            <a:r>
              <a:rPr kumimoji="0" lang="en-GB" sz="1800" b="0" i="0" u="none" strike="noStrike" kern="1200" cap="none" spc="0" normalizeH="0" baseline="0" noProof="0" dirty="0">
                <a:ln>
                  <a:noFill/>
                </a:ln>
                <a:solidFill>
                  <a:prstClr val="black"/>
                </a:solidFill>
                <a:effectLst/>
                <a:uLnTx/>
                <a:uFillTx/>
                <a:latin typeface="Myriad Pro"/>
                <a:ea typeface="+mn-ea"/>
                <a:cs typeface="+mn-cs"/>
                <a:hlinkClick r:id="rId4"/>
              </a:rPr>
              <a:t> Module where you can refresh your knowledge of writing intext citations in Havard referencing style</a:t>
            </a: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483632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274638"/>
            <a:ext cx="8229600" cy="1143000"/>
          </a:xfrm>
        </p:spPr>
        <p:txBody>
          <a:bodyPr anchor="ctr">
            <a:normAutofit/>
          </a:bodyPr>
          <a:lstStyle/>
          <a:p>
            <a:r>
              <a:rPr lang="en-GB" b="1" dirty="0"/>
              <a:t>Summary</a:t>
            </a:r>
          </a:p>
        </p:txBody>
      </p:sp>
      <p:sp>
        <p:nvSpPr>
          <p:cNvPr id="3" name="Content Placeholder 2"/>
          <p:cNvSpPr>
            <a:spLocks noGrp="1"/>
          </p:cNvSpPr>
          <p:nvPr>
            <p:ph sz="half" idx="1"/>
          </p:nvPr>
        </p:nvSpPr>
        <p:spPr>
          <a:xfrm>
            <a:off x="1642369" y="1340768"/>
            <a:ext cx="9392776" cy="3989040"/>
          </a:xfrm>
        </p:spPr>
        <p:txBody>
          <a:bodyPr>
            <a:normAutofit fontScale="92500" lnSpcReduction="20000"/>
          </a:bodyPr>
          <a:lstStyle/>
          <a:p>
            <a:pPr marL="0" indent="0">
              <a:lnSpc>
                <a:spcPct val="90000"/>
              </a:lnSpc>
              <a:buNone/>
            </a:pPr>
            <a:r>
              <a:rPr lang="en-GB" sz="4000" dirty="0"/>
              <a:t>Today we discussed</a:t>
            </a:r>
          </a:p>
          <a:p>
            <a:pPr marL="0" indent="0">
              <a:lnSpc>
                <a:spcPct val="90000"/>
              </a:lnSpc>
              <a:buNone/>
            </a:pPr>
            <a:endParaRPr lang="en-GB" sz="4000" dirty="0"/>
          </a:p>
          <a:p>
            <a:pPr>
              <a:lnSpc>
                <a:spcPct val="90000"/>
              </a:lnSpc>
            </a:pPr>
            <a:endParaRPr lang="en-GB" sz="2400" dirty="0"/>
          </a:p>
          <a:p>
            <a:pPr>
              <a:lnSpc>
                <a:spcPct val="90000"/>
              </a:lnSpc>
            </a:pPr>
            <a:r>
              <a:rPr lang="en-GB" sz="2400"/>
              <a:t>Reflective Writing</a:t>
            </a:r>
          </a:p>
          <a:p>
            <a:pPr>
              <a:lnSpc>
                <a:spcPct val="90000"/>
              </a:lnSpc>
            </a:pPr>
            <a:endParaRPr lang="en-GB" sz="2400" dirty="0"/>
          </a:p>
          <a:p>
            <a:pPr>
              <a:lnSpc>
                <a:spcPct val="90000"/>
              </a:lnSpc>
            </a:pPr>
            <a:endParaRPr lang="en-GB" sz="2400" dirty="0"/>
          </a:p>
          <a:p>
            <a:pPr>
              <a:lnSpc>
                <a:spcPct val="90000"/>
              </a:lnSpc>
            </a:pPr>
            <a:r>
              <a:rPr lang="en-GB" sz="2400" dirty="0"/>
              <a:t>Reflective Models, GIBBS, ERA, and DISCROL Reflective models</a:t>
            </a:r>
          </a:p>
          <a:p>
            <a:pPr>
              <a:lnSpc>
                <a:spcPct val="90000"/>
              </a:lnSpc>
            </a:pPr>
            <a:endParaRPr lang="en-GB" sz="2400" dirty="0"/>
          </a:p>
          <a:p>
            <a:pPr>
              <a:lnSpc>
                <a:spcPct val="90000"/>
              </a:lnSpc>
            </a:pPr>
            <a:endParaRPr lang="en-GB" sz="2400" dirty="0"/>
          </a:p>
          <a:p>
            <a:pPr>
              <a:lnSpc>
                <a:spcPct val="90000"/>
              </a:lnSpc>
            </a:pPr>
            <a:r>
              <a:rPr lang="en-GB" altLang="en-US" sz="2400" dirty="0"/>
              <a:t>Practiced writing our reflective report u</a:t>
            </a:r>
            <a:r>
              <a:rPr lang="en-GB" sz="2400" dirty="0"/>
              <a:t>sing reflective models and integrating sources.</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549631" y="4153758"/>
            <a:ext cx="1354782" cy="139464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additive="base">
                                        <p:cTn id="3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642369" y="1340768"/>
            <a:ext cx="9117367" cy="3989040"/>
          </a:xfrm>
        </p:spPr>
        <p:txBody>
          <a:bodyPr>
            <a:normAutofit/>
          </a:bodyPr>
          <a:lstStyle/>
          <a:p>
            <a:pPr marL="0" indent="0">
              <a:lnSpc>
                <a:spcPct val="90000"/>
              </a:lnSpc>
              <a:buNone/>
            </a:pPr>
            <a:r>
              <a:rPr lang="en-GB" sz="4000" dirty="0"/>
              <a:t>Next week</a:t>
            </a:r>
          </a:p>
          <a:p>
            <a:pPr marL="0" indent="0">
              <a:lnSpc>
                <a:spcPct val="90000"/>
              </a:lnSpc>
              <a:buNone/>
            </a:pPr>
            <a:endParaRPr lang="en-GB" sz="4000" dirty="0"/>
          </a:p>
          <a:p>
            <a:pPr>
              <a:lnSpc>
                <a:spcPct val="90000"/>
              </a:lnSpc>
            </a:pPr>
            <a:r>
              <a:rPr lang="en-GB" sz="2400" dirty="0"/>
              <a:t>Revision of weeks 1-10</a:t>
            </a:r>
          </a:p>
          <a:p>
            <a:pPr>
              <a:lnSpc>
                <a:spcPct val="90000"/>
              </a:lnSpc>
            </a:pPr>
            <a:r>
              <a:rPr lang="en-GB" sz="2400" dirty="0"/>
              <a:t>Complete task 3</a:t>
            </a:r>
          </a:p>
          <a:p>
            <a:pPr marL="0" indent="0">
              <a:lnSpc>
                <a:spcPct val="90000"/>
              </a:lnSpc>
              <a:buNone/>
            </a:pPr>
            <a:endParaRPr lang="en-GB" sz="2400"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10145212" y="3893339"/>
            <a:ext cx="1738536" cy="1789693"/>
          </a:xfrm>
          <a:prstGeom prst="rect">
            <a:avLst/>
          </a:prstGeom>
          <a:noFill/>
          <a:ln w="9525">
            <a:noFill/>
            <a:miter lim="800000"/>
            <a:headEnd/>
            <a:tailEnd/>
          </a:ln>
        </p:spPr>
      </p:pic>
    </p:spTree>
    <p:extLst>
      <p:ext uri="{BB962C8B-B14F-4D97-AF65-F5344CB8AC3E}">
        <p14:creationId xmlns:p14="http://schemas.microsoft.com/office/powerpoint/2010/main" val="41051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fontScale="92500" lnSpcReduction="20000"/>
          </a:bodyPr>
          <a:lstStyle/>
          <a:p>
            <a:pPr marL="0" indent="0">
              <a:buNone/>
            </a:pPr>
            <a:endParaRPr lang="en-GB" sz="1800" dirty="0">
              <a:latin typeface="Myriad Pro"/>
              <a:cs typeface="Arial" panose="020B0604020202020204" pitchFamily="34" charset="0"/>
            </a:endParaRPr>
          </a:p>
          <a:p>
            <a:pPr marL="0" indent="0">
              <a:buNone/>
            </a:pPr>
            <a:r>
              <a:rPr lang="en-GB" sz="1700" dirty="0"/>
              <a:t>Burns, T., &amp; Sinfield, S. (2016) </a:t>
            </a:r>
            <a:r>
              <a:rPr lang="en-GB" sz="1700" i="1" dirty="0"/>
              <a:t>Essential Study Skills: The Complete Guide to Success at University</a:t>
            </a:r>
            <a:r>
              <a:rPr lang="en-GB" sz="1700" dirty="0"/>
              <a:t> (4th ed.). London: SAGE, p94.</a:t>
            </a:r>
          </a:p>
          <a:p>
            <a:pPr marL="0" indent="0">
              <a:buNone/>
            </a:pPr>
            <a:endParaRPr lang="en-GB" sz="1700" dirty="0"/>
          </a:p>
          <a:p>
            <a:pPr marL="0" indent="0">
              <a:buNone/>
            </a:pPr>
            <a:r>
              <a:rPr lang="en-GB" sz="1700" dirty="0"/>
              <a:t>University of </a:t>
            </a:r>
            <a:r>
              <a:rPr lang="en-GB" sz="1700" dirty="0" err="1"/>
              <a:t>Ediburgh</a:t>
            </a:r>
            <a:r>
              <a:rPr lang="en-GB" sz="1700" dirty="0"/>
              <a:t> (2024) ‘Critical thinking’ </a:t>
            </a:r>
            <a:r>
              <a:rPr lang="en-GB" sz="1700" dirty="0">
                <a:cs typeface="Arial" panose="020B0604020202020204" pitchFamily="34" charset="0"/>
              </a:rPr>
              <a:t>Available at :  </a:t>
            </a:r>
            <a:r>
              <a:rPr lang="en-GB" sz="1700" dirty="0">
                <a:hlinkClick r:id="rId2"/>
              </a:rPr>
              <a:t>https://institute-academic-development.ed.ac.uk/study-hub/learning-resources/critical </a:t>
            </a:r>
            <a:r>
              <a:rPr lang="en-GB" sz="1700" dirty="0"/>
              <a:t> </a:t>
            </a:r>
            <a:r>
              <a:rPr lang="en-GB" sz="1700" dirty="0">
                <a:cs typeface="Arial" panose="020B0604020202020204" pitchFamily="34" charset="0"/>
              </a:rPr>
              <a:t>Accessed 28/07/24</a:t>
            </a:r>
          </a:p>
          <a:p>
            <a:pPr marL="0" indent="0">
              <a:buNone/>
            </a:pPr>
            <a:endParaRPr lang="en-GB" sz="1700" dirty="0">
              <a:cs typeface="Arial" panose="020B0604020202020204" pitchFamily="34" charset="0"/>
            </a:endParaRPr>
          </a:p>
          <a:p>
            <a:pPr marL="0" indent="0">
              <a:buNone/>
            </a:pPr>
            <a:r>
              <a:rPr lang="en-GB" sz="1700" dirty="0"/>
              <a:t>Crises.org.uk (2024)‘Housing crisis in the UK 2024’ Available at: </a:t>
            </a:r>
            <a:r>
              <a:rPr lang="en-GB" sz="1700" dirty="0">
                <a:hlinkClick r:id="rId3"/>
              </a:rPr>
              <a:t>https://www.crisis.org.uk/</a:t>
            </a:r>
            <a:r>
              <a:rPr lang="en-GB" sz="1700" dirty="0"/>
              <a:t> </a:t>
            </a:r>
            <a:r>
              <a:rPr lang="en-GB" sz="1700" dirty="0">
                <a:cs typeface="Arial" panose="020B0604020202020204" pitchFamily="34" charset="0"/>
              </a:rPr>
              <a:t>Accessed 31/07/24</a:t>
            </a:r>
            <a:endParaRPr lang="en-GB" sz="1700" b="1" dirty="0"/>
          </a:p>
          <a:p>
            <a:pPr marL="0" indent="0">
              <a:buNone/>
            </a:pPr>
            <a:endParaRPr lang="en-GB" sz="1800" dirty="0"/>
          </a:p>
          <a:p>
            <a:pPr marL="0" indent="0">
              <a:buNone/>
            </a:pPr>
            <a:r>
              <a:rPr lang="en-GB" sz="1800" dirty="0"/>
              <a:t>GOV.UK.(2024)’Planning permission and building regulations’ Available at: </a:t>
            </a:r>
            <a:r>
              <a:rPr lang="en-GB" sz="1800" dirty="0">
                <a:hlinkClick r:id="rId4"/>
              </a:rPr>
              <a:t>https://www.gov.uk/browse/housing-local-services/planning-permission-regulations-information</a:t>
            </a:r>
            <a:r>
              <a:rPr lang="en-GB" sz="1800" dirty="0"/>
              <a:t> </a:t>
            </a:r>
            <a:r>
              <a:rPr lang="en-GB" sz="1800" dirty="0">
                <a:cs typeface="Arial" panose="020B0604020202020204" pitchFamily="34" charset="0"/>
              </a:rPr>
              <a:t>Accessed 31/07/24</a:t>
            </a:r>
          </a:p>
          <a:p>
            <a:pPr marL="0" indent="0">
              <a:buNone/>
            </a:pPr>
            <a:endParaRPr lang="en-GB" sz="1800" b="1" dirty="0"/>
          </a:p>
          <a:p>
            <a:pPr marL="0" indent="0">
              <a:buNone/>
            </a:pPr>
            <a:r>
              <a:rPr lang="en-GB" sz="1800" dirty="0"/>
              <a:t>Russell Taylor (2022) ‘</a:t>
            </a:r>
            <a:r>
              <a:rPr lang="en-GB" sz="1900" dirty="0"/>
              <a:t>Housing in England: Issues, statistics and commentary’ </a:t>
            </a:r>
            <a:r>
              <a:rPr lang="en-GB" sz="1900" i="1" dirty="0">
                <a:hlinkClick r:id="rId5"/>
              </a:rPr>
              <a:t>House of Lords Library</a:t>
            </a:r>
            <a:r>
              <a:rPr lang="en-GB" sz="1900" i="1" dirty="0"/>
              <a:t>. </a:t>
            </a:r>
            <a:r>
              <a:rPr lang="en-GB" sz="1900" dirty="0"/>
              <a:t>Available at: </a:t>
            </a:r>
            <a:r>
              <a:rPr lang="en-GB" sz="1900" dirty="0">
                <a:hlinkClick r:id="rId6"/>
              </a:rPr>
              <a:t>https://lordslibrary.parliament.uk/housing-in-england-issues-statistics-and-commentary</a:t>
            </a:r>
            <a:r>
              <a:rPr lang="en-GB" sz="1900" dirty="0"/>
              <a:t>. </a:t>
            </a:r>
            <a:r>
              <a:rPr lang="en-GB" sz="19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7"/>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994299" y="1052736"/>
            <a:ext cx="10759737" cy="4608512"/>
          </a:xfrm>
        </p:spPr>
        <p:txBody>
          <a:bodyPr>
            <a:normAutofit/>
          </a:bodyPr>
          <a:lstStyle/>
          <a:p>
            <a:pPr marL="0" indent="0">
              <a:buNone/>
            </a:pPr>
            <a:endParaRPr lang="en-GB" sz="1800" dirty="0">
              <a:latin typeface="Myriad Pro"/>
              <a:cs typeface="Arial" panose="020B0604020202020204" pitchFamily="34" charset="0"/>
            </a:endParaRPr>
          </a:p>
          <a:p>
            <a:pPr marL="0" indent="0">
              <a:buNone/>
            </a:pPr>
            <a:r>
              <a:rPr lang="en-GB" sz="1800" dirty="0"/>
              <a:t>University of </a:t>
            </a:r>
            <a:r>
              <a:rPr lang="en-GB" sz="1800" dirty="0" err="1"/>
              <a:t>Cambrdge</a:t>
            </a:r>
            <a:r>
              <a:rPr lang="en-GB" sz="1800" dirty="0"/>
              <a:t>, (2020) ‘Study Skills’ Available at: </a:t>
            </a:r>
            <a:r>
              <a:rPr lang="en-GB" sz="1800" dirty="0">
                <a:hlinkClick r:id="rId2"/>
              </a:rPr>
              <a:t>Reflective writing - Reflective Practice Toolkit - </a:t>
            </a:r>
            <a:r>
              <a:rPr lang="en-GB" sz="1800" dirty="0" err="1">
                <a:hlinkClick r:id="rId2"/>
              </a:rPr>
              <a:t>LibGuides</a:t>
            </a:r>
            <a:r>
              <a:rPr lang="en-GB" sz="1800" dirty="0">
                <a:hlinkClick r:id="rId2"/>
              </a:rPr>
              <a:t> at University of Cambridge Subject Libraries</a:t>
            </a:r>
            <a:r>
              <a:rPr lang="en-GB" sz="1800" dirty="0"/>
              <a:t> </a:t>
            </a:r>
            <a:r>
              <a:rPr lang="en-GB" sz="1800" dirty="0">
                <a:cs typeface="Arial" panose="020B0604020202020204" pitchFamily="34" charset="0"/>
              </a:rPr>
              <a:t>Accessed 31/07/24</a:t>
            </a:r>
          </a:p>
          <a:p>
            <a:pPr marL="0" indent="0">
              <a:buNone/>
            </a:pPr>
            <a:endParaRPr lang="en-GB" sz="1900" dirty="0">
              <a:cs typeface="Arial" panose="020B0604020202020204" pitchFamily="34" charset="0"/>
            </a:endParaRPr>
          </a:p>
          <a:p>
            <a:pPr marL="0" indent="0">
              <a:buNone/>
            </a:pPr>
            <a:r>
              <a:rPr lang="en-GB" sz="1900" dirty="0">
                <a:cs typeface="Arial" panose="020B0604020202020204" pitchFamily="34" charset="0"/>
              </a:rPr>
              <a:t>University of Cumbria (2020) ‘Gibbs Reflective Cycle. ‘ </a:t>
            </a:r>
            <a:r>
              <a:rPr lang="en-GB" sz="1900" dirty="0">
                <a:cs typeface="Arial" panose="020B0604020202020204" pitchFamily="34" charset="0"/>
                <a:hlinkClick r:id="rId3"/>
              </a:rPr>
              <a:t>https://my.cumbria.ac.uk/media/MyCumbria/Documents/ReflectiveCycleGibbs.pdf</a:t>
            </a:r>
            <a:r>
              <a:rPr lang="en-GB" sz="1900" dirty="0">
                <a:cs typeface="Arial" panose="020B0604020202020204" pitchFamily="34" charset="0"/>
              </a:rPr>
              <a:t> </a:t>
            </a:r>
          </a:p>
          <a:p>
            <a:pPr marL="0" indent="0">
              <a:buNone/>
            </a:pPr>
            <a:endParaRPr lang="en-GB" sz="1900" dirty="0">
              <a:cs typeface="Arial" panose="020B0604020202020204" pitchFamily="34" charset="0"/>
            </a:endParaRPr>
          </a:p>
          <a:p>
            <a:pPr marL="0" indent="0">
              <a:buNone/>
            </a:pPr>
            <a:r>
              <a:rPr lang="en-GB" sz="1900" dirty="0" err="1">
                <a:cs typeface="Arial" panose="020B0604020202020204" pitchFamily="34" charset="0"/>
              </a:rPr>
              <a:t>Righthomerightplace</a:t>
            </a:r>
            <a:r>
              <a:rPr lang="en-GB" sz="1900" dirty="0">
                <a:cs typeface="Arial" panose="020B0604020202020204" pitchFamily="34" charset="0"/>
              </a:rPr>
              <a:t> (2018) ‘</a:t>
            </a:r>
            <a:r>
              <a:rPr lang="en-GB" sz="1900" dirty="0"/>
              <a:t>Dispelling the myths about affordable housing’. Available at: </a:t>
            </a:r>
            <a:r>
              <a:rPr lang="en-GB" sz="1900" dirty="0">
                <a:hlinkClick r:id="rId4"/>
              </a:rPr>
              <a:t> Dispelling the myths about affordable housing - Right Home, Right Place (righthomerightplace.co.uk)</a:t>
            </a:r>
            <a:endParaRPr lang="en-GB" sz="1900" dirty="0"/>
          </a:p>
          <a:p>
            <a:pPr marL="0" indent="0">
              <a:buNone/>
            </a:pPr>
            <a:endParaRPr lang="en-GB" sz="1900" dirty="0"/>
          </a:p>
          <a:p>
            <a:pPr marL="0" indent="0">
              <a:buNone/>
            </a:pPr>
            <a:endParaRPr lang="en-GB" sz="1800" dirty="0"/>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418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75EC11-8547-4CE8-B218-DB614DBE3E2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Metadata/LabelInfo.xml><?xml version="1.0" encoding="utf-8"?>
<clbl:labelList xmlns:clbl="http://schemas.microsoft.com/office/2020/mipLabelMetadata">
  <clbl:label id="{8412d91d-9e36-4b7b-9f0e-6cb709942add}" enabled="1" method="Standard" siteId="{e8549c2e-0d2e-4560-9591-3186755fc587}" contentBits="0" removed="0"/>
</clbl:labelList>
</file>

<file path=docProps/app.xml><?xml version="1.0" encoding="utf-8"?>
<Properties xmlns="http://schemas.openxmlformats.org/officeDocument/2006/extended-properties" xmlns:vt="http://schemas.openxmlformats.org/officeDocument/2006/docPropsVTypes">
  <TotalTime>2</TotalTime>
  <Words>1491</Words>
  <Application>Microsoft Office PowerPoint</Application>
  <PresentationFormat>Widescreen</PresentationFormat>
  <Paragraphs>171</Paragraphs>
  <Slides>27</Slides>
  <Notes>12</Notes>
  <HiddenSlides>0</HiddenSlides>
  <MMClips>2</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27</vt:i4>
      </vt:variant>
    </vt:vector>
  </HeadingPairs>
  <TitlesOfParts>
    <vt:vector size="34" baseType="lpstr">
      <vt:lpstr>Myriad Pro</vt:lpstr>
      <vt:lpstr>Aptos</vt:lpstr>
      <vt:lpstr>Arial</vt:lpstr>
      <vt:lpstr>Calibri</vt:lpstr>
      <vt:lpstr>Wingdings</vt:lpstr>
      <vt:lpstr>20140311PresentationUWTSDTemplate</vt:lpstr>
      <vt:lpstr>1_20140311PresentationUWTSDTemplate</vt:lpstr>
      <vt:lpstr>Certificate of Higher Education Business Skills for the Workplace  Academic Skills (LCLM4001)   Session 9: Reflective Writing and Reflective Models </vt:lpstr>
      <vt:lpstr>PowerPoint Presentation</vt:lpstr>
      <vt:lpstr>Last week’s recap</vt:lpstr>
      <vt:lpstr>Today’s session</vt:lpstr>
      <vt:lpstr>PowerPoint Presentation</vt:lpstr>
      <vt:lpstr>PowerPoint Presentation</vt:lpstr>
      <vt:lpstr>What is reflective writing?</vt:lpstr>
      <vt:lpstr>Video explaining Reflective Writing </vt:lpstr>
      <vt:lpstr>Understanding reflective writing</vt:lpstr>
      <vt:lpstr>Tips to remember</vt:lpstr>
      <vt:lpstr>What do you understand about Task 3? </vt:lpstr>
      <vt:lpstr>Activity 1- take 30 minutes</vt:lpstr>
      <vt:lpstr>Tips</vt:lpstr>
      <vt:lpstr>PowerPoint Presentation</vt:lpstr>
      <vt:lpstr>PowerPoint Presentation</vt:lpstr>
      <vt:lpstr>Reflective models/Frameworks</vt:lpstr>
      <vt:lpstr>Common Reflective Models –Play any of the videos</vt:lpstr>
      <vt:lpstr>3. Driscoll’s What Model (2007)</vt:lpstr>
      <vt:lpstr>2. Jasper’s (2003) ERA model reflective Model (see the cycle of reflection on the next slide</vt:lpstr>
      <vt:lpstr>PowerPoint Presentation</vt:lpstr>
      <vt:lpstr>Activity 2- take 30 minutes</vt:lpstr>
      <vt:lpstr>PowerPoint Presentation</vt:lpstr>
      <vt:lpstr>Examples of how to write an intext citation</vt:lpstr>
      <vt:lpstr>Summary</vt:lpstr>
      <vt:lpstr>PowerPoint Presentation</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Lilian Dooshima Dugguh</dc:creator>
  <cp:lastModifiedBy>Wenli Wu</cp:lastModifiedBy>
  <cp:revision>17</cp:revision>
  <dcterms:created xsi:type="dcterms:W3CDTF">2024-07-28T23:32:09Z</dcterms:created>
  <dcterms:modified xsi:type="dcterms:W3CDTF">2026-03-10T22:20:11Z</dcterms:modified>
</cp:coreProperties>
</file>