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1"/>
  </p:handoutMasterIdLst>
  <p:sldIdLst>
    <p:sldId id="256" r:id="rId5"/>
    <p:sldId id="333" r:id="rId6"/>
    <p:sldId id="334" r:id="rId7"/>
    <p:sldId id="317" r:id="rId8"/>
    <p:sldId id="325" r:id="rId9"/>
    <p:sldId id="323" r:id="rId10"/>
    <p:sldId id="322" r:id="rId11"/>
    <p:sldId id="294" r:id="rId12"/>
    <p:sldId id="287" r:id="rId13"/>
    <p:sldId id="326" r:id="rId14"/>
    <p:sldId id="324" r:id="rId15"/>
    <p:sldId id="288" r:id="rId16"/>
    <p:sldId id="291" r:id="rId17"/>
    <p:sldId id="298" r:id="rId18"/>
    <p:sldId id="292" r:id="rId19"/>
    <p:sldId id="289" r:id="rId20"/>
    <p:sldId id="321" r:id="rId21"/>
    <p:sldId id="329" r:id="rId22"/>
    <p:sldId id="330" r:id="rId23"/>
    <p:sldId id="327" r:id="rId24"/>
    <p:sldId id="331" r:id="rId25"/>
    <p:sldId id="296" r:id="rId26"/>
    <p:sldId id="293" r:id="rId27"/>
    <p:sldId id="332" r:id="rId28"/>
    <p:sldId id="285" r:id="rId29"/>
    <p:sldId id="286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50"/>
    <a:srgbClr val="023B59"/>
    <a:srgbClr val="CBE4F9"/>
    <a:srgbClr val="E7F2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546" autoAdjust="0"/>
    <p:restoredTop sz="94660"/>
  </p:normalViewPr>
  <p:slideViewPr>
    <p:cSldViewPr>
      <p:cViewPr varScale="1">
        <p:scale>
          <a:sx n="60" d="100"/>
          <a:sy n="60" d="100"/>
        </p:scale>
        <p:origin x="61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954828"/>
            <a:ext cx="8568952" cy="3194251"/>
          </a:xfrm>
        </p:spPr>
        <p:txBody>
          <a:bodyPr/>
          <a:lstStyle/>
          <a:p>
            <a:r>
              <a:rPr lang="en-GB" sz="4800" dirty="0">
                <a:solidFill>
                  <a:schemeClr val="bg1"/>
                </a:solidFill>
              </a:rPr>
              <a:t>Data Governance Presentation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sz="3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The Data Protection Framework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4293096"/>
            <a:ext cx="8928992" cy="147008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Andrew Fletcher</a:t>
            </a:r>
          </a:p>
          <a:p>
            <a:r>
              <a:rPr lang="en-GB" dirty="0">
                <a:solidFill>
                  <a:schemeClr val="bg1"/>
                </a:solidFill>
              </a:rPr>
              <a:t>LLM, LLB (Hons), PGDip (LPC); MBCS, </a:t>
            </a:r>
            <a:r>
              <a:rPr lang="en-GB" dirty="0" err="1">
                <a:solidFill>
                  <a:schemeClr val="bg1"/>
                </a:solidFill>
              </a:rPr>
              <a:t>FEDIPPra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E9675-4B9A-4060-BF29-BA2B830F0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About Me – Andrew Fletcher</a:t>
            </a:r>
          </a:p>
        </p:txBody>
      </p:sp>
      <p:pic>
        <p:nvPicPr>
          <p:cNvPr id="5" name="Content Placeholder 4" descr="A person wearing a black shirt and smiling at the camera&#10;&#10;Description automatically generated">
            <a:extLst>
              <a:ext uri="{FF2B5EF4-FFF2-40B4-BE49-F238E27FC236}">
                <a16:creationId xmlns:a16="http://schemas.microsoft.com/office/drawing/2014/main" id="{9EE8211C-F420-407D-AE29-AA8E9CA682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7" r="5" b="5"/>
          <a:stretch/>
        </p:blipFill>
        <p:spPr>
          <a:xfrm>
            <a:off x="276663" y="1421880"/>
            <a:ext cx="3971818" cy="3923077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D20A85F-22D2-4309-B866-5522ACCB1E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48481" y="1417638"/>
            <a:ext cx="4618855" cy="431561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02060"/>
                </a:solidFill>
              </a:rPr>
              <a:t>Relevant Academic</a:t>
            </a:r>
          </a:p>
          <a:p>
            <a:r>
              <a:rPr lang="en-US" dirty="0">
                <a:solidFill>
                  <a:srgbClr val="002060"/>
                </a:solidFill>
              </a:rPr>
              <a:t>Background – Law</a:t>
            </a:r>
          </a:p>
          <a:p>
            <a:pPr marL="0" indent="0">
              <a:buNone/>
              <a:tabLst>
                <a:tab pos="361950" algn="l"/>
              </a:tabLst>
            </a:pPr>
            <a:r>
              <a:rPr lang="en-US" sz="2000" i="1" dirty="0">
                <a:solidFill>
                  <a:srgbClr val="002060"/>
                </a:solidFill>
              </a:rPr>
              <a:t>	(LLB, LLM and LPC)</a:t>
            </a:r>
          </a:p>
          <a:p>
            <a:pPr marL="0" indent="0">
              <a:buNone/>
              <a:tabLst>
                <a:tab pos="361950" algn="l"/>
              </a:tabLst>
            </a:pPr>
            <a:endParaRPr lang="en-US" sz="1000" i="1" dirty="0">
              <a:solidFill>
                <a:srgbClr val="002060"/>
              </a:solidFill>
            </a:endParaRPr>
          </a:p>
          <a:p>
            <a:r>
              <a:rPr lang="en-US" dirty="0">
                <a:solidFill>
                  <a:srgbClr val="002060"/>
                </a:solidFill>
              </a:rPr>
              <a:t>BCS Professional Exams </a:t>
            </a:r>
            <a:r>
              <a:rPr lang="en-US" sz="2000" i="1" dirty="0">
                <a:solidFill>
                  <a:srgbClr val="002060"/>
                </a:solidFill>
              </a:rPr>
              <a:t>(Data Protection and Freedom of Information)</a:t>
            </a:r>
          </a:p>
          <a:p>
            <a:endParaRPr lang="en-US" sz="1000" i="1" dirty="0">
              <a:solidFill>
                <a:srgbClr val="002060"/>
              </a:solidFill>
            </a:endParaRPr>
          </a:p>
          <a:p>
            <a:r>
              <a:rPr lang="en-US" dirty="0">
                <a:solidFill>
                  <a:srgbClr val="002060"/>
                </a:solidFill>
              </a:rPr>
              <a:t>PhD Student (UWTSD)</a:t>
            </a:r>
          </a:p>
          <a:p>
            <a:pPr marL="0" indent="0">
              <a:buNone/>
              <a:tabLst>
                <a:tab pos="361950" algn="l"/>
              </a:tabLst>
            </a:pPr>
            <a:r>
              <a:rPr lang="en-US" sz="2000" dirty="0">
                <a:solidFill>
                  <a:srgbClr val="002060"/>
                </a:solidFill>
              </a:rPr>
              <a:t>	</a:t>
            </a:r>
            <a:r>
              <a:rPr lang="en-US" sz="2000" i="1" dirty="0">
                <a:solidFill>
                  <a:srgbClr val="002060"/>
                </a:solidFill>
              </a:rPr>
              <a:t>(Common Law Duty of 	Confidence in using Health Care 	information)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605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E9675-4B9A-4060-BF29-BA2B830F0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About Me – Andrew Fletcher</a:t>
            </a:r>
          </a:p>
        </p:txBody>
      </p:sp>
      <p:pic>
        <p:nvPicPr>
          <p:cNvPr id="5" name="Content Placeholder 4" descr="A person wearing a black shirt and smiling at the camera&#10;&#10;Description automatically generated">
            <a:extLst>
              <a:ext uri="{FF2B5EF4-FFF2-40B4-BE49-F238E27FC236}">
                <a16:creationId xmlns:a16="http://schemas.microsoft.com/office/drawing/2014/main" id="{9EE8211C-F420-407D-AE29-AA8E9CA682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7" r="5" b="5"/>
          <a:stretch/>
        </p:blipFill>
        <p:spPr>
          <a:xfrm>
            <a:off x="276663" y="1421880"/>
            <a:ext cx="3971818" cy="3923077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D20A85F-22D2-4309-B866-5522ACCB1E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48481" y="1417638"/>
            <a:ext cx="4618855" cy="41716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02060"/>
                </a:solidFill>
              </a:rPr>
              <a:t>Professionally</a:t>
            </a:r>
          </a:p>
          <a:p>
            <a:pPr>
              <a:spcBef>
                <a:spcPts val="0"/>
              </a:spcBef>
            </a:pPr>
            <a:endParaRPr lang="en-US" sz="1100" dirty="0">
              <a:solidFill>
                <a:srgbClr val="002060"/>
              </a:solidFill>
            </a:endParaRPr>
          </a:p>
          <a:p>
            <a:pPr>
              <a:spcBef>
                <a:spcPts val="0"/>
              </a:spcBef>
            </a:pPr>
            <a:r>
              <a:rPr lang="en-US" dirty="0">
                <a:solidFill>
                  <a:srgbClr val="002060"/>
                </a:solidFill>
              </a:rPr>
              <a:t>17 years in NHS Wales</a:t>
            </a:r>
          </a:p>
          <a:p>
            <a:pPr>
              <a:spcBef>
                <a:spcPts val="0"/>
              </a:spcBef>
            </a:pPr>
            <a:endParaRPr lang="en-US" sz="1000" dirty="0">
              <a:solidFill>
                <a:srgbClr val="002060"/>
              </a:solidFill>
            </a:endParaRPr>
          </a:p>
          <a:p>
            <a:pPr>
              <a:spcBef>
                <a:spcPts val="0"/>
              </a:spcBef>
            </a:pPr>
            <a:r>
              <a:rPr lang="en-US" dirty="0">
                <a:solidFill>
                  <a:srgbClr val="002060"/>
                </a:solidFill>
              </a:rPr>
              <a:t>Lead for Supporting IG Assurance Framework</a:t>
            </a:r>
          </a:p>
          <a:p>
            <a:pPr marL="0" indent="0">
              <a:spcBef>
                <a:spcPts val="0"/>
              </a:spcBef>
              <a:buNone/>
              <a:tabLst>
                <a:tab pos="361950" algn="l"/>
              </a:tabLst>
            </a:pPr>
            <a:r>
              <a:rPr lang="en-US" sz="2000" i="1" dirty="0">
                <a:solidFill>
                  <a:srgbClr val="002060"/>
                </a:solidFill>
              </a:rPr>
              <a:t>	(NHS Wales Informatics Service)</a:t>
            </a:r>
          </a:p>
          <a:p>
            <a:pPr marL="0" indent="0">
              <a:spcBef>
                <a:spcPts val="0"/>
              </a:spcBef>
              <a:buNone/>
              <a:tabLst>
                <a:tab pos="361950" algn="l"/>
              </a:tabLst>
            </a:pPr>
            <a:endParaRPr lang="en-US" sz="1000" i="1" dirty="0">
              <a:solidFill>
                <a:srgbClr val="002060"/>
              </a:solidFill>
            </a:endParaRPr>
          </a:p>
          <a:p>
            <a:pPr>
              <a:spcBef>
                <a:spcPts val="0"/>
              </a:spcBef>
            </a:pPr>
            <a:r>
              <a:rPr lang="en-US" dirty="0">
                <a:solidFill>
                  <a:srgbClr val="002060"/>
                </a:solidFill>
              </a:rPr>
              <a:t>Subject Matter Specialist </a:t>
            </a:r>
          </a:p>
          <a:p>
            <a:pPr marL="0" indent="0">
              <a:spcBef>
                <a:spcPts val="0"/>
              </a:spcBef>
              <a:buNone/>
              <a:tabLst>
                <a:tab pos="361950" algn="l"/>
              </a:tabLst>
            </a:pPr>
            <a:r>
              <a:rPr lang="en-US" sz="2000" i="1" dirty="0">
                <a:solidFill>
                  <a:srgbClr val="002060"/>
                </a:solidFill>
              </a:rPr>
              <a:t>	(BCS)</a:t>
            </a:r>
          </a:p>
          <a:p>
            <a:pPr marL="0" indent="0">
              <a:spcBef>
                <a:spcPts val="0"/>
              </a:spcBef>
              <a:buNone/>
              <a:tabLst>
                <a:tab pos="361950" algn="l"/>
              </a:tabLst>
            </a:pPr>
            <a:endParaRPr lang="en-US" sz="1000" i="1" dirty="0">
              <a:solidFill>
                <a:srgbClr val="002060"/>
              </a:solidFill>
            </a:endParaRPr>
          </a:p>
          <a:p>
            <a:r>
              <a:rPr lang="en-US" dirty="0">
                <a:solidFill>
                  <a:srgbClr val="002060"/>
                </a:solidFill>
              </a:rPr>
              <a:t>Professional Member - BCS</a:t>
            </a:r>
          </a:p>
          <a:p>
            <a:endParaRPr lang="en-US" sz="1100" dirty="0">
              <a:solidFill>
                <a:srgbClr val="002060"/>
              </a:solidFill>
            </a:endParaRPr>
          </a:p>
          <a:p>
            <a:r>
              <a:rPr lang="en-US" dirty="0">
                <a:solidFill>
                  <a:srgbClr val="002060"/>
                </a:solidFill>
              </a:rPr>
              <a:t>Practitioner - FEDIP</a:t>
            </a:r>
          </a:p>
        </p:txBody>
      </p:sp>
    </p:spTree>
    <p:extLst>
      <p:ext uri="{BB962C8B-B14F-4D97-AF65-F5344CB8AC3E}">
        <p14:creationId xmlns:p14="http://schemas.microsoft.com/office/powerpoint/2010/main" val="2723360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856" y="1417638"/>
            <a:ext cx="8496944" cy="4464496"/>
          </a:xfrm>
        </p:spPr>
        <p:txBody>
          <a:bodyPr>
            <a:normAutofit/>
          </a:bodyPr>
          <a:lstStyle/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GDPR Applies to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Personal Data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Basis / Condition of processing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Subject Rights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Principles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Impact Assessments / Risk Management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Breaches and Penalties</a:t>
            </a:r>
          </a:p>
        </p:txBody>
      </p:sp>
    </p:spTree>
    <p:extLst>
      <p:ext uri="{BB962C8B-B14F-4D97-AF65-F5344CB8AC3E}">
        <p14:creationId xmlns:p14="http://schemas.microsoft.com/office/powerpoint/2010/main" val="239320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Applicability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80728"/>
            <a:ext cx="8353425" cy="7920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23B59"/>
                </a:solidFill>
              </a:rPr>
              <a:t>The GDPR is only engaged to Personal Data of a living individual:</a:t>
            </a: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11" name="Rectangle 10"/>
          <p:cNvSpPr/>
          <p:nvPr/>
        </p:nvSpPr>
        <p:spPr>
          <a:xfrm>
            <a:off x="467544" y="1936955"/>
            <a:ext cx="8136904" cy="3148229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“‘any information relating to an identified or identifiable natural person (‘data subject’); an identifiable natural person is one who can be identified, directly or indirectly, in particular by reference to an identifier such as a name, an identification number, location data, an online identifier or to one or more factors specific to the physical, physiological, genetic, mental, economic, cultural or social identity of that natural person”.</a:t>
            </a:r>
          </a:p>
        </p:txBody>
      </p:sp>
    </p:spTree>
    <p:extLst>
      <p:ext uri="{BB962C8B-B14F-4D97-AF65-F5344CB8AC3E}">
        <p14:creationId xmlns:p14="http://schemas.microsoft.com/office/powerpoint/2010/main" val="4061521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Applicability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17100" indent="0" defTabSz="1209751">
              <a:buNone/>
            </a:pP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Data considerations:</a:t>
            </a:r>
          </a:p>
          <a:p>
            <a:pPr marL="17100" indent="0" defTabSz="1209751">
              <a:buNone/>
            </a:pPr>
            <a:endParaRPr lang="en-GB" sz="1300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Identifiability and related factors;</a:t>
            </a:r>
          </a:p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Whether someone is directly identifiable;</a:t>
            </a:r>
          </a:p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Whether someone is indirectly identifiable;</a:t>
            </a:r>
          </a:p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that ‘relates to’</a:t>
            </a:r>
          </a:p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Genetic, mental, economic, cultural or social identity</a:t>
            </a:r>
          </a:p>
        </p:txBody>
      </p:sp>
    </p:spTree>
    <p:extLst>
      <p:ext uri="{BB962C8B-B14F-4D97-AF65-F5344CB8AC3E}">
        <p14:creationId xmlns:p14="http://schemas.microsoft.com/office/powerpoint/2010/main" val="1786677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Applicability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Data consists of Information from which an individual  can be identified - examples: </a:t>
            </a:r>
            <a:r>
              <a:rPr lang="en-GB" sz="2800" u="sng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u="sng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number</a:t>
            </a: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u="sng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number, passport number</a:t>
            </a: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u="sng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identifiers</a:t>
            </a: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(including IP addresses and cookies) </a:t>
            </a:r>
          </a:p>
          <a:p>
            <a:pPr marL="931500" indent="-571500" defTabSz="1209751"/>
            <a:endParaRPr lang="en-GB" sz="2800" u="sng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</a:t>
            </a:r>
            <a:r>
              <a:rPr lang="en-GB" sz="2800" u="sng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</a:t>
            </a: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 identifiable when put together with other information – examples: sex + number of children + postcode</a:t>
            </a:r>
          </a:p>
        </p:txBody>
      </p:sp>
    </p:spTree>
    <p:extLst>
      <p:ext uri="{BB962C8B-B14F-4D97-AF65-F5344CB8AC3E}">
        <p14:creationId xmlns:p14="http://schemas.microsoft.com/office/powerpoint/2010/main" val="1783909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Types of Personal Data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80728"/>
            <a:ext cx="8353425" cy="7920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23B59"/>
                </a:solidFill>
              </a:rPr>
              <a:t>Under GDPR and the Data Protection Act 2018, there are three main classes of personal data: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7" name="Rectangle 6"/>
          <p:cNvSpPr/>
          <p:nvPr/>
        </p:nvSpPr>
        <p:spPr>
          <a:xfrm>
            <a:off x="5004297" y="1935087"/>
            <a:ext cx="3744416" cy="1674439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Special Category Data</a:t>
            </a:r>
          </a:p>
        </p:txBody>
      </p:sp>
      <p:sp>
        <p:nvSpPr>
          <p:cNvPr id="10" name="Rectangle 9"/>
          <p:cNvSpPr/>
          <p:nvPr/>
        </p:nvSpPr>
        <p:spPr>
          <a:xfrm>
            <a:off x="2843808" y="3809164"/>
            <a:ext cx="3744416" cy="1674439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Criminal Offence Data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7544" y="1936956"/>
            <a:ext cx="3744416" cy="1708068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Personal Data</a:t>
            </a:r>
          </a:p>
        </p:txBody>
      </p:sp>
    </p:spTree>
    <p:extLst>
      <p:ext uri="{BB962C8B-B14F-4D97-AF65-F5344CB8AC3E}">
        <p14:creationId xmlns:p14="http://schemas.microsoft.com/office/powerpoint/2010/main" val="2772102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Special Category Data</a:t>
            </a:r>
          </a:p>
        </p:txBody>
      </p:sp>
      <p:sp>
        <p:nvSpPr>
          <p:cNvPr id="4" name="Rectangle 3"/>
          <p:cNvSpPr/>
          <p:nvPr/>
        </p:nvSpPr>
        <p:spPr>
          <a:xfrm>
            <a:off x="395288" y="1268760"/>
            <a:ext cx="3744416" cy="86409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Racial or ethnic origin</a:t>
            </a:r>
          </a:p>
        </p:txBody>
      </p:sp>
      <p:sp>
        <p:nvSpPr>
          <p:cNvPr id="5" name="Rectangle 4"/>
          <p:cNvSpPr/>
          <p:nvPr/>
        </p:nvSpPr>
        <p:spPr>
          <a:xfrm>
            <a:off x="4932041" y="2446292"/>
            <a:ext cx="3744416" cy="882352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 or sex life</a:t>
            </a:r>
          </a:p>
        </p:txBody>
      </p:sp>
      <p:sp>
        <p:nvSpPr>
          <p:cNvPr id="6" name="Rectangle 5"/>
          <p:cNvSpPr/>
          <p:nvPr/>
        </p:nvSpPr>
        <p:spPr>
          <a:xfrm>
            <a:off x="417388" y="2487040"/>
            <a:ext cx="3744416" cy="94781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Political opinions</a:t>
            </a:r>
          </a:p>
        </p:txBody>
      </p:sp>
      <p:sp>
        <p:nvSpPr>
          <p:cNvPr id="7" name="Rectangle 6"/>
          <p:cNvSpPr/>
          <p:nvPr/>
        </p:nvSpPr>
        <p:spPr>
          <a:xfrm>
            <a:off x="417388" y="3933056"/>
            <a:ext cx="3744416" cy="113736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Religious or philosophical beliefs</a:t>
            </a:r>
          </a:p>
        </p:txBody>
      </p:sp>
      <p:sp>
        <p:nvSpPr>
          <p:cNvPr id="8" name="Rectangle 7"/>
          <p:cNvSpPr/>
          <p:nvPr/>
        </p:nvSpPr>
        <p:spPr>
          <a:xfrm>
            <a:off x="4932041" y="3573016"/>
            <a:ext cx="3744416" cy="1554642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Unique identity of a person by processing biometric or genetic data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936932" y="1237416"/>
            <a:ext cx="3744416" cy="823432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Trade Union membership</a:t>
            </a:r>
          </a:p>
        </p:txBody>
      </p:sp>
    </p:spTree>
    <p:extLst>
      <p:ext uri="{BB962C8B-B14F-4D97-AF65-F5344CB8AC3E}">
        <p14:creationId xmlns:p14="http://schemas.microsoft.com/office/powerpoint/2010/main" val="3705104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Processing Personal Data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17100" indent="0" defTabSz="1209751">
              <a:buNone/>
            </a:pP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order to process Personal Data:</a:t>
            </a:r>
          </a:p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lawful basis of processing under Article 6 of the GDPR must be established.</a:t>
            </a:r>
          </a:p>
          <a:p>
            <a:pPr marL="17100" indent="0" defTabSz="1209751">
              <a:buNone/>
            </a:pPr>
            <a:endParaRPr lang="en-GB" sz="2800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00" indent="0" defTabSz="1209751">
              <a:buNone/>
            </a:pP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order to process Special Category Personal Data </a:t>
            </a:r>
          </a:p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lawful basis of processing under Article 6 must be established; and</a:t>
            </a:r>
          </a:p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condition of processing under Article 9 must be established</a:t>
            </a:r>
          </a:p>
          <a:p>
            <a:pPr marL="360000" defTabSz="1209751"/>
            <a:endParaRPr lang="en-GB" sz="2800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931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Processing Personal Data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80728"/>
            <a:ext cx="8353425" cy="7920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23B59"/>
                </a:solidFill>
              </a:rPr>
              <a:t>To be processed lawfully, personal data can only be processed as follows: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4" name="Rectangle 3"/>
          <p:cNvSpPr/>
          <p:nvPr/>
        </p:nvSpPr>
        <p:spPr>
          <a:xfrm>
            <a:off x="467544" y="1916832"/>
            <a:ext cx="3744416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Consent of Data Subject</a:t>
            </a:r>
          </a:p>
        </p:txBody>
      </p:sp>
      <p:sp>
        <p:nvSpPr>
          <p:cNvPr id="7" name="Rectangle 6"/>
          <p:cNvSpPr/>
          <p:nvPr/>
        </p:nvSpPr>
        <p:spPr>
          <a:xfrm>
            <a:off x="5004297" y="1935088"/>
            <a:ext cx="3744416" cy="122413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Task is carried out in public interest / exercise of official authority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489644" y="2906688"/>
            <a:ext cx="3744416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Where there is a contract with Data Subject</a:t>
            </a:r>
          </a:p>
        </p:txBody>
      </p:sp>
      <p:sp>
        <p:nvSpPr>
          <p:cNvPr id="9" name="Rectangle 8"/>
          <p:cNvSpPr/>
          <p:nvPr/>
        </p:nvSpPr>
        <p:spPr>
          <a:xfrm>
            <a:off x="480213" y="3854504"/>
            <a:ext cx="3744416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Legal obligation on the Data Controller</a:t>
            </a:r>
          </a:p>
        </p:txBody>
      </p:sp>
      <p:sp>
        <p:nvSpPr>
          <p:cNvPr id="10" name="Rectangle 9"/>
          <p:cNvSpPr/>
          <p:nvPr/>
        </p:nvSpPr>
        <p:spPr>
          <a:xfrm>
            <a:off x="5004297" y="3416060"/>
            <a:ext cx="3744416" cy="195715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Legitimate interests of Data Controller except where overridden by rights and freedoms of Data Subject (emphasis where a child)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80213" y="4797152"/>
            <a:ext cx="3744416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Vital interests of any natural person</a:t>
            </a:r>
          </a:p>
        </p:txBody>
      </p:sp>
    </p:spTree>
    <p:extLst>
      <p:ext uri="{BB962C8B-B14F-4D97-AF65-F5344CB8AC3E}">
        <p14:creationId xmlns:p14="http://schemas.microsoft.com/office/powerpoint/2010/main" val="167664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solidFill>
                  <a:srgbClr val="002060"/>
                </a:solidFill>
                <a:ea typeface="ＭＳ Ｐゴシック" panose="020B0600070205080204" pitchFamily="34" charset="-128"/>
              </a:rPr>
              <a:t>GDPR: Processing Special Category </a:t>
            </a:r>
            <a:br>
              <a:rPr lang="en-GB" altLang="en-US" sz="3600" b="1" dirty="0">
                <a:solidFill>
                  <a:srgbClr val="002060"/>
                </a:solidFill>
                <a:ea typeface="ＭＳ Ｐゴシック" panose="020B0600070205080204" pitchFamily="34" charset="-128"/>
              </a:rPr>
            </a:br>
            <a:r>
              <a:rPr lang="en-GB" altLang="en-US" sz="3600" b="1" dirty="0">
                <a:solidFill>
                  <a:srgbClr val="002060"/>
                </a:solidFill>
                <a:ea typeface="ＭＳ Ｐゴシック" panose="020B0600070205080204" pitchFamily="34" charset="-128"/>
              </a:rPr>
              <a:t>Personal Data</a:t>
            </a:r>
          </a:p>
        </p:txBody>
      </p:sp>
      <p:sp>
        <p:nvSpPr>
          <p:cNvPr id="3" name="Rectangle 2"/>
          <p:cNvSpPr/>
          <p:nvPr/>
        </p:nvSpPr>
        <p:spPr>
          <a:xfrm>
            <a:off x="310922" y="1047099"/>
            <a:ext cx="8725573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100" dirty="0"/>
              <a:t>Special Category personal data can only be processed as follows:</a:t>
            </a:r>
          </a:p>
        </p:txBody>
      </p:sp>
      <p:sp>
        <p:nvSpPr>
          <p:cNvPr id="6" name="Rectangle 5"/>
          <p:cNvSpPr/>
          <p:nvPr/>
        </p:nvSpPr>
        <p:spPr>
          <a:xfrm>
            <a:off x="395536" y="1628800"/>
            <a:ext cx="4176464" cy="590323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Explicit Consent of Data Subject</a:t>
            </a:r>
          </a:p>
        </p:txBody>
      </p:sp>
      <p:sp>
        <p:nvSpPr>
          <p:cNvPr id="7" name="Rectangle 6"/>
          <p:cNvSpPr/>
          <p:nvPr/>
        </p:nvSpPr>
        <p:spPr>
          <a:xfrm>
            <a:off x="4932289" y="1647056"/>
            <a:ext cx="3744416" cy="718979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Manifestly made public by the Data Subject</a:t>
            </a:r>
          </a:p>
        </p:txBody>
      </p:sp>
      <p:sp>
        <p:nvSpPr>
          <p:cNvPr id="8" name="Rectangle 7"/>
          <p:cNvSpPr/>
          <p:nvPr/>
        </p:nvSpPr>
        <p:spPr>
          <a:xfrm>
            <a:off x="395536" y="2366035"/>
            <a:ext cx="4176464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Legal obligation on the Data Controller</a:t>
            </a:r>
          </a:p>
        </p:txBody>
      </p:sp>
      <p:sp>
        <p:nvSpPr>
          <p:cNvPr id="9" name="Rectangle 8"/>
          <p:cNvSpPr/>
          <p:nvPr/>
        </p:nvSpPr>
        <p:spPr>
          <a:xfrm>
            <a:off x="395535" y="3259002"/>
            <a:ext cx="4163795" cy="461377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Vital interests of any person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4932289" y="2509696"/>
            <a:ext cx="3744416" cy="48725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Legal claims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89202" y="3871362"/>
            <a:ext cx="4176463" cy="98330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Legitimate activities of a non-profit making organisation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(political, philosophical or trade-union)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01870" y="5005646"/>
            <a:ext cx="4163795" cy="461377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Public Health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932289" y="3113474"/>
            <a:ext cx="3744416" cy="1309729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Medicine, diagnosis, treatment, assessing  working capacity, health and social care management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932289" y="4542136"/>
            <a:ext cx="3744416" cy="975095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Archiving in the public interest, research and statistics</a:t>
            </a:r>
          </a:p>
        </p:txBody>
      </p:sp>
    </p:spTree>
    <p:extLst>
      <p:ext uri="{BB962C8B-B14F-4D97-AF65-F5344CB8AC3E}">
        <p14:creationId xmlns:p14="http://schemas.microsoft.com/office/powerpoint/2010/main" val="3282618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Rights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4465" y="1140008"/>
            <a:ext cx="8353425" cy="65159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>
                <a:solidFill>
                  <a:srgbClr val="023B59"/>
                </a:solidFill>
              </a:rPr>
              <a:t>Under GDPR the following rights of the Data Subject </a:t>
            </a:r>
            <a:r>
              <a:rPr lang="en-GB" sz="2500" b="1" dirty="0">
                <a:solidFill>
                  <a:srgbClr val="023B59"/>
                </a:solidFill>
              </a:rPr>
              <a:t>may*</a:t>
            </a:r>
            <a:r>
              <a:rPr lang="en-GB" sz="2500" dirty="0">
                <a:solidFill>
                  <a:srgbClr val="023B59"/>
                </a:solidFill>
              </a:rPr>
              <a:t> apply: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546813"/>
              </p:ext>
            </p:extLst>
          </p:nvPr>
        </p:nvGraphicFramePr>
        <p:xfrm>
          <a:off x="467544" y="4939506"/>
          <a:ext cx="8161544" cy="9051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61544">
                  <a:extLst>
                    <a:ext uri="{9D8B030D-6E8A-4147-A177-3AD203B41FA5}">
                      <a16:colId xmlns:a16="http://schemas.microsoft.com/office/drawing/2014/main" val="1688393399"/>
                    </a:ext>
                  </a:extLst>
                </a:gridCol>
              </a:tblGrid>
              <a:tr h="905198">
                <a:tc>
                  <a:txBody>
                    <a:bodyPr/>
                    <a:lstStyle/>
                    <a:p>
                      <a:r>
                        <a:rPr lang="en-GB" sz="2200" b="0" i="1" dirty="0">
                          <a:solidFill>
                            <a:srgbClr val="023B59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*These are not absolute rights</a:t>
                      </a:r>
                      <a:r>
                        <a:rPr lang="en-GB" sz="2200" b="0" i="1" baseline="0" dirty="0">
                          <a:solidFill>
                            <a:srgbClr val="023B59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depending on circumstances they </a:t>
                      </a:r>
                      <a:r>
                        <a:rPr lang="en-GB" sz="2200" b="0" i="1" u="sng" baseline="0" dirty="0">
                          <a:solidFill>
                            <a:srgbClr val="023B59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not </a:t>
                      </a:r>
                      <a:r>
                        <a:rPr lang="en-GB" sz="2200" b="0" i="1" baseline="0" dirty="0">
                          <a:solidFill>
                            <a:srgbClr val="023B59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apply</a:t>
                      </a:r>
                      <a:endParaRPr lang="en-GB" sz="2200" b="0" i="1" dirty="0">
                        <a:solidFill>
                          <a:srgbClr val="023B59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2800026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455712" y="2076136"/>
            <a:ext cx="3744416" cy="535252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 be informed</a:t>
            </a:r>
          </a:p>
        </p:txBody>
      </p:sp>
      <p:sp>
        <p:nvSpPr>
          <p:cNvPr id="6" name="Rectangle 5"/>
          <p:cNvSpPr/>
          <p:nvPr/>
        </p:nvSpPr>
        <p:spPr>
          <a:xfrm>
            <a:off x="4992465" y="2094392"/>
            <a:ext cx="3744416" cy="51699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 restrict processing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468381" y="2796746"/>
            <a:ext cx="3744416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Subject Access – no fee</a:t>
            </a:r>
          </a:p>
        </p:txBody>
      </p:sp>
      <p:sp>
        <p:nvSpPr>
          <p:cNvPr id="8" name="Rectangle 7"/>
          <p:cNvSpPr/>
          <p:nvPr/>
        </p:nvSpPr>
        <p:spPr>
          <a:xfrm>
            <a:off x="468381" y="3642586"/>
            <a:ext cx="3744416" cy="56879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Of rectification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4971642" y="2809932"/>
            <a:ext cx="3744416" cy="593544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 data portability</a:t>
            </a:r>
          </a:p>
        </p:txBody>
      </p:sp>
      <p:sp>
        <p:nvSpPr>
          <p:cNvPr id="10" name="Rectangle 9"/>
          <p:cNvSpPr/>
          <p:nvPr/>
        </p:nvSpPr>
        <p:spPr>
          <a:xfrm>
            <a:off x="455712" y="4337142"/>
            <a:ext cx="3744416" cy="54730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 erasure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992465" y="3562349"/>
            <a:ext cx="3744416" cy="593544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 object to processing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961177" y="4290904"/>
            <a:ext cx="3744416" cy="593544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 object to automated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2491551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The Principles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836712"/>
            <a:ext cx="8353425" cy="1080120"/>
          </a:xfrm>
        </p:spPr>
        <p:txBody>
          <a:bodyPr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en-GB" sz="2600" dirty="0">
                <a:solidFill>
                  <a:srgbClr val="023B59"/>
                </a:solidFill>
                <a:latin typeface="Arial" panose="020B0604020202020204" pitchFamily="34" charset="0"/>
              </a:rPr>
              <a:t>“The Principles”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700" dirty="0">
              <a:solidFill>
                <a:srgbClr val="023B59"/>
              </a:solidFill>
              <a:latin typeface="Arial" panose="020B0604020202020204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2600" dirty="0">
                <a:solidFill>
                  <a:srgbClr val="023B59"/>
                </a:solidFill>
                <a:latin typeface="Arial" panose="020B0604020202020204" pitchFamily="34" charset="0"/>
              </a:rPr>
              <a:t>Personal data must be:</a:t>
            </a:r>
          </a:p>
        </p:txBody>
      </p:sp>
      <p:sp>
        <p:nvSpPr>
          <p:cNvPr id="5" name="Right Brace 4"/>
          <p:cNvSpPr/>
          <p:nvPr/>
        </p:nvSpPr>
        <p:spPr>
          <a:xfrm>
            <a:off x="7310626" y="1550599"/>
            <a:ext cx="432048" cy="4032448"/>
          </a:xfrm>
          <a:prstGeom prst="rightBrace">
            <a:avLst/>
          </a:prstGeom>
          <a:ln w="381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41375" y="2054023"/>
            <a:ext cx="2304256" cy="112134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Processed fairly, lawfully and transparently</a:t>
            </a:r>
          </a:p>
        </p:txBody>
      </p:sp>
      <p:sp>
        <p:nvSpPr>
          <p:cNvPr id="8" name="Rectangle 7"/>
          <p:cNvSpPr/>
          <p:nvPr/>
        </p:nvSpPr>
        <p:spPr>
          <a:xfrm>
            <a:off x="2750977" y="3922935"/>
            <a:ext cx="2325079" cy="1244687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Kept in identifiable form for no longer than necessary</a:t>
            </a:r>
          </a:p>
        </p:txBody>
      </p:sp>
      <p:sp>
        <p:nvSpPr>
          <p:cNvPr id="9" name="Rectangle 8"/>
          <p:cNvSpPr/>
          <p:nvPr/>
        </p:nvSpPr>
        <p:spPr>
          <a:xfrm>
            <a:off x="2725878" y="2528837"/>
            <a:ext cx="2350178" cy="1247644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Collected for specified, explicit &amp; legitimate purposes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5328578" y="2054023"/>
            <a:ext cx="1907718" cy="112134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Adequate, relevant and necessary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309941" y="4368699"/>
            <a:ext cx="1907582" cy="1004517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Processed securely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22354" y="4374698"/>
            <a:ext cx="2304504" cy="106243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Accurate &amp; where necessary, kept up to date</a:t>
            </a:r>
          </a:p>
        </p:txBody>
      </p:sp>
      <p:sp>
        <p:nvSpPr>
          <p:cNvPr id="15" name="Rectangle 14"/>
          <p:cNvSpPr/>
          <p:nvPr/>
        </p:nvSpPr>
        <p:spPr>
          <a:xfrm rot="5400000">
            <a:off x="6718873" y="3006153"/>
            <a:ext cx="3201599" cy="112134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</a:p>
        </p:txBody>
      </p:sp>
    </p:spTree>
    <p:extLst>
      <p:ext uri="{BB962C8B-B14F-4D97-AF65-F5344CB8AC3E}">
        <p14:creationId xmlns:p14="http://schemas.microsoft.com/office/powerpoint/2010/main" val="4002881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Security Principle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360000" indent="-540000" defTabSz="1209751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b="1" dirty="0">
                <a:solidFill>
                  <a:srgbClr val="023B59"/>
                </a:solidFill>
                <a:latin typeface="Arial" panose="020B0604020202020204" pitchFamily="34" charset="0"/>
              </a:rPr>
              <a:t>The GDPR Security Principle</a:t>
            </a:r>
          </a:p>
          <a:p>
            <a:pPr marL="360000" indent="-540000" defTabSz="1209751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i="1" dirty="0">
                <a:solidFill>
                  <a:srgbClr val="023B59"/>
                </a:solidFill>
                <a:latin typeface="Arial" panose="020B0604020202020204" pitchFamily="34" charset="0"/>
              </a:rPr>
              <a:t>“Information must be processed in a manner that ensures appropriate security of the personal data, including protection against unauthorised or unlawful processing and against accidental loss, destruction or damage, using appropriate technical or organisational measures”</a:t>
            </a:r>
          </a:p>
          <a:p>
            <a:pPr marL="360000" indent="-540000" defTabSz="1209751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i="1" dirty="0">
                <a:solidFill>
                  <a:srgbClr val="023B59"/>
                </a:solidFill>
              </a:rPr>
              <a:t>Note: Breaches of other principles of GDPR </a:t>
            </a:r>
            <a:r>
              <a:rPr lang="en-GB" sz="2400" b="1" u="sng" dirty="0">
                <a:solidFill>
                  <a:srgbClr val="023B59"/>
                </a:solidFill>
              </a:rPr>
              <a:t>will</a:t>
            </a:r>
            <a:r>
              <a:rPr lang="en-GB" sz="2400" i="1" dirty="0">
                <a:solidFill>
                  <a:srgbClr val="023B59"/>
                </a:solidFill>
              </a:rPr>
              <a:t> also inevitably apply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833932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Security Principle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360000" lvl="0">
              <a:spcAft>
                <a:spcPts val="1800"/>
              </a:spcAft>
            </a:pPr>
            <a:r>
              <a:rPr lang="en-GB" sz="2400" dirty="0">
                <a:solidFill>
                  <a:srgbClr val="023B59"/>
                </a:solidFill>
              </a:rPr>
              <a:t>Organisational Measures include:</a:t>
            </a:r>
          </a:p>
          <a:p>
            <a:pPr marL="817200" lvl="0" indent="-457200">
              <a:spcAft>
                <a:spcPts val="1800"/>
              </a:spcAft>
            </a:pPr>
            <a:r>
              <a:rPr lang="en-GB" sz="2400" dirty="0">
                <a:solidFill>
                  <a:srgbClr val="023B59"/>
                </a:solidFill>
              </a:rPr>
              <a:t>Policies (e.g. Information Security Policy, Information Governance Policy)</a:t>
            </a:r>
          </a:p>
          <a:p>
            <a:pPr marL="817200" lvl="0" indent="-457200">
              <a:spcAft>
                <a:spcPts val="1800"/>
              </a:spcAft>
            </a:pPr>
            <a:r>
              <a:rPr lang="en-GB" sz="2400" dirty="0">
                <a:solidFill>
                  <a:srgbClr val="023B59"/>
                </a:solidFill>
              </a:rPr>
              <a:t>Procedures (including local SOPs)</a:t>
            </a:r>
          </a:p>
          <a:p>
            <a:pPr marL="817200" lvl="0" indent="-457200">
              <a:spcAft>
                <a:spcPts val="1800"/>
              </a:spcAft>
            </a:pPr>
            <a:r>
              <a:rPr lang="en-GB" sz="2400" dirty="0">
                <a:solidFill>
                  <a:srgbClr val="023B59"/>
                </a:solidFill>
              </a:rPr>
              <a:t>Information Governance Training</a:t>
            </a:r>
          </a:p>
          <a:p>
            <a:pPr marL="817200" lvl="0" indent="-457200">
              <a:spcAft>
                <a:spcPts val="1800"/>
              </a:spcAft>
            </a:pPr>
            <a:r>
              <a:rPr lang="en-GB" sz="2400" dirty="0">
                <a:solidFill>
                  <a:srgbClr val="023B59"/>
                </a:solidFill>
              </a:rPr>
              <a:t>Accreditation to recognised standards</a:t>
            </a:r>
          </a:p>
          <a:p>
            <a:pPr marL="0" indent="0">
              <a:buNone/>
            </a:pPr>
            <a:endParaRPr lang="en-GB" sz="2200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934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Data Protection Impact Assessments (DPIA)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r>
              <a:rPr lang="en-GB" sz="2200" dirty="0">
                <a:solidFill>
                  <a:srgbClr val="023B59"/>
                </a:solidFill>
              </a:rPr>
              <a:t>Considers risks and impact of those risks, particularly insofar as they may impact on the rights and freedoms of individuals. The focus is on the potential for harm.</a:t>
            </a:r>
          </a:p>
          <a:p>
            <a:endParaRPr lang="en-GB" sz="1100" dirty="0">
              <a:solidFill>
                <a:srgbClr val="023B59"/>
              </a:solidFill>
            </a:endParaRPr>
          </a:p>
          <a:p>
            <a:r>
              <a:rPr lang="en-GB" sz="2200" dirty="0">
                <a:solidFill>
                  <a:srgbClr val="023B59"/>
                </a:solidFill>
              </a:rPr>
              <a:t>Risks don’t need to be eradicated – but seeks justification / mitigation</a:t>
            </a:r>
          </a:p>
          <a:p>
            <a:endParaRPr lang="en-GB" sz="1100" dirty="0">
              <a:solidFill>
                <a:srgbClr val="023B59"/>
              </a:solidFill>
            </a:endParaRPr>
          </a:p>
          <a:p>
            <a:r>
              <a:rPr lang="en-GB" sz="2200" dirty="0">
                <a:solidFill>
                  <a:srgbClr val="023B59"/>
                </a:solidFill>
              </a:rPr>
              <a:t>Mandatory where data processing “is likely to result in a high risk to the rights and freedoms of natural persons”</a:t>
            </a:r>
          </a:p>
          <a:p>
            <a:endParaRPr lang="en-GB" sz="1100" dirty="0">
              <a:solidFill>
                <a:srgbClr val="023B59"/>
              </a:solidFill>
            </a:endParaRPr>
          </a:p>
          <a:p>
            <a:r>
              <a:rPr lang="en-GB" sz="2200" dirty="0">
                <a:solidFill>
                  <a:srgbClr val="023B59"/>
                </a:solidFill>
              </a:rPr>
              <a:t>Failing to carry out a DPIA may result in enforcement action, including a fine of up to €10 million, or 2% global annual turnover if higher.</a:t>
            </a:r>
          </a:p>
        </p:txBody>
      </p:sp>
    </p:spTree>
    <p:extLst>
      <p:ext uri="{BB962C8B-B14F-4D97-AF65-F5344CB8AC3E}">
        <p14:creationId xmlns:p14="http://schemas.microsoft.com/office/powerpoint/2010/main" val="266426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E1026D3-44DA-4939-A0EE-6E2EE8A23C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071534"/>
              </p:ext>
            </p:extLst>
          </p:nvPr>
        </p:nvGraphicFramePr>
        <p:xfrm>
          <a:off x="431539" y="1412776"/>
          <a:ext cx="8280922" cy="3088474"/>
        </p:xfrm>
        <a:graphic>
          <a:graphicData uri="http://schemas.openxmlformats.org/drawingml/2006/table">
            <a:tbl>
              <a:tblPr firstRow="1" firstCol="1" bandRow="1"/>
              <a:tblGrid>
                <a:gridCol w="576064">
                  <a:extLst>
                    <a:ext uri="{9D8B030D-6E8A-4147-A177-3AD203B41FA5}">
                      <a16:colId xmlns:a16="http://schemas.microsoft.com/office/drawing/2014/main" val="4086731967"/>
                    </a:ext>
                  </a:extLst>
                </a:gridCol>
                <a:gridCol w="1542898">
                  <a:extLst>
                    <a:ext uri="{9D8B030D-6E8A-4147-A177-3AD203B41FA5}">
                      <a16:colId xmlns:a16="http://schemas.microsoft.com/office/drawing/2014/main" val="3666153768"/>
                    </a:ext>
                  </a:extLst>
                </a:gridCol>
                <a:gridCol w="1232392">
                  <a:extLst>
                    <a:ext uri="{9D8B030D-6E8A-4147-A177-3AD203B41FA5}">
                      <a16:colId xmlns:a16="http://schemas.microsoft.com/office/drawing/2014/main" val="1409309253"/>
                    </a:ext>
                  </a:extLst>
                </a:gridCol>
                <a:gridCol w="1232392">
                  <a:extLst>
                    <a:ext uri="{9D8B030D-6E8A-4147-A177-3AD203B41FA5}">
                      <a16:colId xmlns:a16="http://schemas.microsoft.com/office/drawing/2014/main" val="3737190724"/>
                    </a:ext>
                  </a:extLst>
                </a:gridCol>
                <a:gridCol w="1232392">
                  <a:extLst>
                    <a:ext uri="{9D8B030D-6E8A-4147-A177-3AD203B41FA5}">
                      <a16:colId xmlns:a16="http://schemas.microsoft.com/office/drawing/2014/main" val="2309423887"/>
                    </a:ext>
                  </a:extLst>
                </a:gridCol>
                <a:gridCol w="1232392">
                  <a:extLst>
                    <a:ext uri="{9D8B030D-6E8A-4147-A177-3AD203B41FA5}">
                      <a16:colId xmlns:a16="http://schemas.microsoft.com/office/drawing/2014/main" val="2206055992"/>
                    </a:ext>
                  </a:extLst>
                </a:gridCol>
                <a:gridCol w="1232392">
                  <a:extLst>
                    <a:ext uri="{9D8B030D-6E8A-4147-A177-3AD203B41FA5}">
                      <a16:colId xmlns:a16="http://schemas.microsoft.com/office/drawing/2014/main" val="598303901"/>
                    </a:ext>
                  </a:extLst>
                </a:gridCol>
              </a:tblGrid>
              <a:tr h="4365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3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3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41564" marB="41564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Likelihood / Frequency</a:t>
                      </a:r>
                      <a:endParaRPr lang="en-GB" sz="2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41564" marB="41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9047348"/>
                  </a:ext>
                </a:extLst>
              </a:tr>
              <a:tr h="3360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3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785760"/>
                  </a:ext>
                </a:extLst>
              </a:tr>
              <a:tr h="4343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 b="1" kern="1400">
                          <a:solidFill>
                            <a:srgbClr val="333333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400">
                        <a:solidFill>
                          <a:srgbClr val="333333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Rare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Unlikely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Possible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Likely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Almost 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Certain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9209484"/>
                  </a:ext>
                </a:extLst>
              </a:tr>
              <a:tr h="367267">
                <a:tc rowSpan="5">
                  <a:txBody>
                    <a:bodyPr/>
                    <a:lstStyle/>
                    <a:p>
                      <a:pPr marL="71755" marR="71755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8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Impact</a:t>
                      </a:r>
                      <a:endParaRPr lang="en-GB" sz="28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41564" marB="41564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 Catastrophic 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</a:t>
                      </a:r>
                      <a:endParaRPr lang="en-GB" sz="1500" b="1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</a:t>
                      </a:r>
                      <a:endParaRPr lang="en-GB" sz="1500" b="1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2461414"/>
                  </a:ext>
                </a:extLst>
              </a:tr>
              <a:tr h="36726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 Major </a:t>
                      </a:r>
                      <a:endParaRPr lang="en-GB" sz="15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16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</a:t>
                      </a:r>
                      <a:endParaRPr lang="en-GB" sz="1500" b="1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884514"/>
                  </a:ext>
                </a:extLst>
              </a:tr>
              <a:tr h="36726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 Moderate 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8046428"/>
                  </a:ext>
                </a:extLst>
              </a:tr>
              <a:tr h="36726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Minor </a:t>
                      </a:r>
                      <a:endParaRPr lang="en-GB" sz="15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1163954"/>
                  </a:ext>
                </a:extLst>
              </a:tr>
              <a:tr h="36726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 Negligible 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500" b="1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6944625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A7A7FD89-0EAF-4C3B-8D1B-A54A6A532B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DPIA’s – Risk Matrix</a:t>
            </a:r>
          </a:p>
        </p:txBody>
      </p:sp>
    </p:spTree>
    <p:extLst>
      <p:ext uri="{BB962C8B-B14F-4D97-AF65-F5344CB8AC3E}">
        <p14:creationId xmlns:p14="http://schemas.microsoft.com/office/powerpoint/2010/main" val="3951755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967EFFE-33A2-4781-B987-AB048D12E5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5619080"/>
              </p:ext>
            </p:extLst>
          </p:nvPr>
        </p:nvGraphicFramePr>
        <p:xfrm>
          <a:off x="575554" y="1628801"/>
          <a:ext cx="7992891" cy="3816424"/>
        </p:xfrm>
        <a:graphic>
          <a:graphicData uri="http://schemas.openxmlformats.org/drawingml/2006/table">
            <a:tbl>
              <a:tblPr firstRow="1" firstCol="1" bandRow="1"/>
              <a:tblGrid>
                <a:gridCol w="581301">
                  <a:extLst>
                    <a:ext uri="{9D8B030D-6E8A-4147-A177-3AD203B41FA5}">
                      <a16:colId xmlns:a16="http://schemas.microsoft.com/office/drawing/2014/main" val="1312625013"/>
                    </a:ext>
                  </a:extLst>
                </a:gridCol>
                <a:gridCol w="1482318">
                  <a:extLst>
                    <a:ext uri="{9D8B030D-6E8A-4147-A177-3AD203B41FA5}">
                      <a16:colId xmlns:a16="http://schemas.microsoft.com/office/drawing/2014/main" val="2923839918"/>
                    </a:ext>
                  </a:extLst>
                </a:gridCol>
                <a:gridCol w="1482318">
                  <a:extLst>
                    <a:ext uri="{9D8B030D-6E8A-4147-A177-3AD203B41FA5}">
                      <a16:colId xmlns:a16="http://schemas.microsoft.com/office/drawing/2014/main" val="57886071"/>
                    </a:ext>
                  </a:extLst>
                </a:gridCol>
                <a:gridCol w="1482318">
                  <a:extLst>
                    <a:ext uri="{9D8B030D-6E8A-4147-A177-3AD203B41FA5}">
                      <a16:colId xmlns:a16="http://schemas.microsoft.com/office/drawing/2014/main" val="325531023"/>
                    </a:ext>
                  </a:extLst>
                </a:gridCol>
                <a:gridCol w="1482318">
                  <a:extLst>
                    <a:ext uri="{9D8B030D-6E8A-4147-A177-3AD203B41FA5}">
                      <a16:colId xmlns:a16="http://schemas.microsoft.com/office/drawing/2014/main" val="3915873936"/>
                    </a:ext>
                  </a:extLst>
                </a:gridCol>
                <a:gridCol w="1482318">
                  <a:extLst>
                    <a:ext uri="{9D8B030D-6E8A-4147-A177-3AD203B41FA5}">
                      <a16:colId xmlns:a16="http://schemas.microsoft.com/office/drawing/2014/main" val="1950491648"/>
                    </a:ext>
                  </a:extLst>
                </a:gridCol>
              </a:tblGrid>
              <a:tr h="331395">
                <a:tc row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IMPACT</a:t>
                      </a:r>
                      <a:endParaRPr lang="en-GB" sz="2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0009674"/>
                  </a:ext>
                </a:extLst>
              </a:tr>
              <a:tr h="2651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Negligible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Minor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Moderate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Major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Catastrophic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3165200"/>
                  </a:ext>
                </a:extLst>
              </a:tr>
              <a:tr h="3219913">
                <a:tc vMerge="1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Minimal / no privacy impact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No/minimal intervention required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Other manual or electronic process in place to mitigate the IG risk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Minor impact on an individual’s privacy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Other manual or electronic process in place to mitigate the IG risk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Moderate privacy impact requiring professional intervention 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Aspects of reputational damage for the </a:t>
                      </a:r>
                      <a:r>
                        <a:rPr lang="en-US" sz="12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organisation</a:t>
                      </a: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if IG requirement not adopted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Could impact on a moderate (less than 100) number of patients/clients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Breach leading to possible larger scale privacy breaches 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Mismanagement of patient/client privacy with long-term reputational issues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Would impact on over 100 patients/clients – part system failure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Serious IG breach and non-compliance with the law if requirement not adhered to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 event which impacts on a large number of patients/clients – full system breach because of no adherence to standards. Is likely to be 1000 of patients/clients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8149408"/>
                  </a:ext>
                </a:extLst>
              </a:tr>
            </a:tbl>
          </a:graphicData>
        </a:graphic>
      </p:graphicFrame>
      <p:sp>
        <p:nvSpPr>
          <p:cNvPr id="11" name="Rectangle 2">
            <a:extLst>
              <a:ext uri="{FF2B5EF4-FFF2-40B4-BE49-F238E27FC236}">
                <a16:creationId xmlns:a16="http://schemas.microsoft.com/office/drawing/2014/main" id="{3E7CC27C-B264-4117-A406-87A5A039FB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2713" y="29194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F79A2D1-8C72-4EE1-804C-C35960E3845E}"/>
              </a:ext>
            </a:extLst>
          </p:cNvPr>
          <p:cNvSpPr/>
          <p:nvPr/>
        </p:nvSpPr>
        <p:spPr>
          <a:xfrm>
            <a:off x="467544" y="1143000"/>
            <a:ext cx="7992888" cy="4050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Impact score (severity levels) and examples of descriptors</a:t>
            </a:r>
            <a:endParaRPr lang="en-GB" sz="2000" dirty="0">
              <a:solidFill>
                <a:srgbClr val="000000"/>
              </a:solidFill>
              <a:latin typeface="Frutiger 45 Ligh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E16C7A5F-77EA-4988-884B-055D431869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DPIA’s – Risk Matrix</a:t>
            </a:r>
          </a:p>
        </p:txBody>
      </p:sp>
    </p:spTree>
    <p:extLst>
      <p:ext uri="{BB962C8B-B14F-4D97-AF65-F5344CB8AC3E}">
        <p14:creationId xmlns:p14="http://schemas.microsoft.com/office/powerpoint/2010/main" val="33307488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>
            <a:extLst>
              <a:ext uri="{FF2B5EF4-FFF2-40B4-BE49-F238E27FC236}">
                <a16:creationId xmlns:a16="http://schemas.microsoft.com/office/drawing/2014/main" id="{3E7CC27C-B264-4117-A406-87A5A039FB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2713" y="29194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7F3992DB-9729-4CBD-9690-7CAD54CC1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7980409"/>
              </p:ext>
            </p:extLst>
          </p:nvPr>
        </p:nvGraphicFramePr>
        <p:xfrm>
          <a:off x="539552" y="1894077"/>
          <a:ext cx="8208911" cy="1937643"/>
        </p:xfrm>
        <a:graphic>
          <a:graphicData uri="http://schemas.openxmlformats.org/drawingml/2006/table">
            <a:tbl>
              <a:tblPr firstRow="1" firstCol="1" bandRow="1"/>
              <a:tblGrid>
                <a:gridCol w="576064">
                  <a:extLst>
                    <a:ext uri="{9D8B030D-6E8A-4147-A177-3AD203B41FA5}">
                      <a16:colId xmlns:a16="http://schemas.microsoft.com/office/drawing/2014/main" val="1186500231"/>
                    </a:ext>
                  </a:extLst>
                </a:gridCol>
                <a:gridCol w="2144668">
                  <a:extLst>
                    <a:ext uri="{9D8B030D-6E8A-4147-A177-3AD203B41FA5}">
                      <a16:colId xmlns:a16="http://schemas.microsoft.com/office/drawing/2014/main" val="69185282"/>
                    </a:ext>
                  </a:extLst>
                </a:gridCol>
                <a:gridCol w="1399832">
                  <a:extLst>
                    <a:ext uri="{9D8B030D-6E8A-4147-A177-3AD203B41FA5}">
                      <a16:colId xmlns:a16="http://schemas.microsoft.com/office/drawing/2014/main" val="1057273983"/>
                    </a:ext>
                  </a:extLst>
                </a:gridCol>
                <a:gridCol w="1413524">
                  <a:extLst>
                    <a:ext uri="{9D8B030D-6E8A-4147-A177-3AD203B41FA5}">
                      <a16:colId xmlns:a16="http://schemas.microsoft.com/office/drawing/2014/main" val="2141632280"/>
                    </a:ext>
                  </a:extLst>
                </a:gridCol>
                <a:gridCol w="1399832">
                  <a:extLst>
                    <a:ext uri="{9D8B030D-6E8A-4147-A177-3AD203B41FA5}">
                      <a16:colId xmlns:a16="http://schemas.microsoft.com/office/drawing/2014/main" val="1738703925"/>
                    </a:ext>
                  </a:extLst>
                </a:gridCol>
                <a:gridCol w="1274991">
                  <a:extLst>
                    <a:ext uri="{9D8B030D-6E8A-4147-A177-3AD203B41FA5}">
                      <a16:colId xmlns:a16="http://schemas.microsoft.com/office/drawing/2014/main" val="3424056906"/>
                    </a:ext>
                  </a:extLst>
                </a:gridCol>
              </a:tblGrid>
              <a:tr h="328171">
                <a:tc row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Likelihood</a:t>
                      </a:r>
                      <a:endParaRPr lang="en-GB" sz="2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342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348977"/>
                  </a:ext>
                </a:extLst>
              </a:tr>
              <a:tr h="298814">
                <a:tc v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Rare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Unlikely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Possible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Likely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Almost certain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342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6802937"/>
                  </a:ext>
                </a:extLst>
              </a:tr>
              <a:tr h="855551">
                <a:tc v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This will probably never happen/recur</a:t>
                      </a:r>
                      <a:r>
                        <a:rPr lang="en-U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 not expect it to happen/recur but it is possible it may do so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Might happen or recur occasionally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Will probably happen/recur but it may not be a persisting issue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Will undoubtedly happen/recur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342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0921591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60FD0FAD-37B7-490F-8E19-5063FCEFF278}"/>
              </a:ext>
            </a:extLst>
          </p:cNvPr>
          <p:cNvSpPr/>
          <p:nvPr/>
        </p:nvSpPr>
        <p:spPr>
          <a:xfrm>
            <a:off x="535225" y="1143000"/>
            <a:ext cx="8208911" cy="37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Likelihood / Frequency: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often might an IG breach occur</a:t>
            </a: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>
              <a:solidFill>
                <a:srgbClr val="000000"/>
              </a:solidFill>
              <a:latin typeface="Frutiger 45 Ligh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421E2C6F-EB8E-44C5-B17F-10F52F5E06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DPIA’s – Risk Matrix</a:t>
            </a:r>
          </a:p>
        </p:txBody>
      </p:sp>
    </p:spTree>
    <p:extLst>
      <p:ext uri="{BB962C8B-B14F-4D97-AF65-F5344CB8AC3E}">
        <p14:creationId xmlns:p14="http://schemas.microsoft.com/office/powerpoint/2010/main" val="7512912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E1026D3-44DA-4939-A0EE-6E2EE8A23C9D}"/>
              </a:ext>
            </a:extLst>
          </p:cNvPr>
          <p:cNvGraphicFramePr>
            <a:graphicFrameLocks noGrp="1"/>
          </p:cNvGraphicFramePr>
          <p:nvPr/>
        </p:nvGraphicFramePr>
        <p:xfrm>
          <a:off x="431539" y="1105786"/>
          <a:ext cx="8280922" cy="3088474"/>
        </p:xfrm>
        <a:graphic>
          <a:graphicData uri="http://schemas.openxmlformats.org/drawingml/2006/table">
            <a:tbl>
              <a:tblPr firstRow="1" firstCol="1" bandRow="1"/>
              <a:tblGrid>
                <a:gridCol w="576064">
                  <a:extLst>
                    <a:ext uri="{9D8B030D-6E8A-4147-A177-3AD203B41FA5}">
                      <a16:colId xmlns:a16="http://schemas.microsoft.com/office/drawing/2014/main" val="4086731967"/>
                    </a:ext>
                  </a:extLst>
                </a:gridCol>
                <a:gridCol w="1542898">
                  <a:extLst>
                    <a:ext uri="{9D8B030D-6E8A-4147-A177-3AD203B41FA5}">
                      <a16:colId xmlns:a16="http://schemas.microsoft.com/office/drawing/2014/main" val="3666153768"/>
                    </a:ext>
                  </a:extLst>
                </a:gridCol>
                <a:gridCol w="1232392">
                  <a:extLst>
                    <a:ext uri="{9D8B030D-6E8A-4147-A177-3AD203B41FA5}">
                      <a16:colId xmlns:a16="http://schemas.microsoft.com/office/drawing/2014/main" val="1409309253"/>
                    </a:ext>
                  </a:extLst>
                </a:gridCol>
                <a:gridCol w="1232392">
                  <a:extLst>
                    <a:ext uri="{9D8B030D-6E8A-4147-A177-3AD203B41FA5}">
                      <a16:colId xmlns:a16="http://schemas.microsoft.com/office/drawing/2014/main" val="3737190724"/>
                    </a:ext>
                  </a:extLst>
                </a:gridCol>
                <a:gridCol w="1232392">
                  <a:extLst>
                    <a:ext uri="{9D8B030D-6E8A-4147-A177-3AD203B41FA5}">
                      <a16:colId xmlns:a16="http://schemas.microsoft.com/office/drawing/2014/main" val="2309423887"/>
                    </a:ext>
                  </a:extLst>
                </a:gridCol>
                <a:gridCol w="1232392">
                  <a:extLst>
                    <a:ext uri="{9D8B030D-6E8A-4147-A177-3AD203B41FA5}">
                      <a16:colId xmlns:a16="http://schemas.microsoft.com/office/drawing/2014/main" val="2206055992"/>
                    </a:ext>
                  </a:extLst>
                </a:gridCol>
                <a:gridCol w="1232392">
                  <a:extLst>
                    <a:ext uri="{9D8B030D-6E8A-4147-A177-3AD203B41FA5}">
                      <a16:colId xmlns:a16="http://schemas.microsoft.com/office/drawing/2014/main" val="598303901"/>
                    </a:ext>
                  </a:extLst>
                </a:gridCol>
              </a:tblGrid>
              <a:tr h="4365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3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3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41564" marB="41564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Likelihood / Frequency</a:t>
                      </a:r>
                      <a:endParaRPr lang="en-GB" sz="2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41564" marB="41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9047348"/>
                  </a:ext>
                </a:extLst>
              </a:tr>
              <a:tr h="3360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3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3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785760"/>
                  </a:ext>
                </a:extLst>
              </a:tr>
              <a:tr h="4343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 b="1" kern="1400">
                          <a:solidFill>
                            <a:srgbClr val="333333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400">
                        <a:solidFill>
                          <a:srgbClr val="333333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Rare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Unlikely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Possible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Likely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Almost 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Certain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9209484"/>
                  </a:ext>
                </a:extLst>
              </a:tr>
              <a:tr h="367267">
                <a:tc rowSpan="5">
                  <a:txBody>
                    <a:bodyPr/>
                    <a:lstStyle/>
                    <a:p>
                      <a:pPr marL="71755" marR="71755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8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Impact</a:t>
                      </a:r>
                      <a:endParaRPr lang="en-GB" sz="28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41564" marB="41564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 Catastrophic 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</a:t>
                      </a:r>
                      <a:endParaRPr lang="en-GB" sz="1500" b="1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</a:t>
                      </a:r>
                      <a:endParaRPr lang="en-GB" sz="1500" b="1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2461414"/>
                  </a:ext>
                </a:extLst>
              </a:tr>
              <a:tr h="36726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 Major </a:t>
                      </a:r>
                      <a:endParaRPr lang="en-GB" sz="15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16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</a:t>
                      </a:r>
                      <a:endParaRPr lang="en-GB" sz="1500" b="1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884514"/>
                  </a:ext>
                </a:extLst>
              </a:tr>
              <a:tr h="36726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 Moderate 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8046428"/>
                  </a:ext>
                </a:extLst>
              </a:tr>
              <a:tr h="36726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Minor </a:t>
                      </a:r>
                      <a:endParaRPr lang="en-GB" sz="150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8E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1163954"/>
                  </a:ext>
                </a:extLst>
              </a:tr>
              <a:tr h="36726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 Negligible </a:t>
                      </a:r>
                      <a:endParaRPr lang="en-GB" sz="1500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500" b="1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5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500" b="1" dirty="0">
                        <a:solidFill>
                          <a:srgbClr val="000000"/>
                        </a:solidFill>
                        <a:effectLst/>
                        <a:latin typeface="Frutiger 45 Ligh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6944625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A7A7FD89-0EAF-4C3B-8D1B-A54A6A532B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DPIA’s – Risk Matrix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E6F43F5-FE5E-4A41-BA05-06A8C0E33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8145" y="4343094"/>
            <a:ext cx="2304256" cy="1262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961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Breaches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23B59"/>
                </a:solidFill>
              </a:rPr>
              <a:t>“A breach” means a breach of security leading to:</a:t>
            </a:r>
          </a:p>
          <a:p>
            <a:endParaRPr lang="en-GB" sz="2800" dirty="0">
              <a:solidFill>
                <a:srgbClr val="023B59"/>
              </a:solidFill>
            </a:endParaRPr>
          </a:p>
          <a:p>
            <a:pPr marL="457200" indent="-457200"/>
            <a:r>
              <a:rPr lang="en-GB" sz="2800" dirty="0">
                <a:solidFill>
                  <a:srgbClr val="023B59"/>
                </a:solidFill>
              </a:rPr>
              <a:t>Loss, damage or destruction</a:t>
            </a:r>
          </a:p>
          <a:p>
            <a:pPr marL="457200" indent="-457200"/>
            <a:r>
              <a:rPr lang="en-GB" sz="2800" dirty="0">
                <a:solidFill>
                  <a:srgbClr val="023B59"/>
                </a:solidFill>
              </a:rPr>
              <a:t>Unauthorised disclosure, access or alteration of personal data</a:t>
            </a:r>
          </a:p>
          <a:p>
            <a:pPr marL="0" indent="0">
              <a:buNone/>
            </a:pPr>
            <a:endParaRPr lang="en-GB" sz="2800" dirty="0">
              <a:solidFill>
                <a:srgbClr val="023B59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23B59"/>
                </a:solidFill>
              </a:rPr>
              <a:t>Breaches must be reported within 72 hours</a:t>
            </a:r>
          </a:p>
          <a:p>
            <a:pPr marL="0" indent="0">
              <a:buNone/>
            </a:pPr>
            <a:endParaRPr lang="en-GB" sz="3000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234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Consequences of a breach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Detriment to ‘victims’</a:t>
            </a:r>
          </a:p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Disciplinary / Job loss</a:t>
            </a:r>
          </a:p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Prosecution (where relevant)</a:t>
            </a:r>
          </a:p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Organisation gets fined €20 million or 4% of annual </a:t>
            </a:r>
          </a:p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Fines restrict job creation</a:t>
            </a:r>
          </a:p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Negative press</a:t>
            </a:r>
          </a:p>
        </p:txBody>
      </p:sp>
    </p:spTree>
    <p:extLst>
      <p:ext uri="{BB962C8B-B14F-4D97-AF65-F5344CB8AC3E}">
        <p14:creationId xmlns:p14="http://schemas.microsoft.com/office/powerpoint/2010/main" val="2314883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ICO Regulatory Powers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80728"/>
            <a:ext cx="8353425" cy="7920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23B59"/>
                </a:solidFill>
              </a:rPr>
              <a:t>In the event of a breach the ICO may issue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4" name="Rectangle 3"/>
          <p:cNvSpPr/>
          <p:nvPr/>
        </p:nvSpPr>
        <p:spPr>
          <a:xfrm>
            <a:off x="372637" y="1737069"/>
            <a:ext cx="3983340" cy="142650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Undertakings</a:t>
            </a:r>
          </a:p>
          <a:p>
            <a:pPr algn="ctr"/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(not legally binding agreements to perform actions)</a:t>
            </a:r>
          </a:p>
        </p:txBody>
      </p:sp>
      <p:sp>
        <p:nvSpPr>
          <p:cNvPr id="7" name="Rectangle 6"/>
          <p:cNvSpPr/>
          <p:nvPr/>
        </p:nvSpPr>
        <p:spPr>
          <a:xfrm>
            <a:off x="4765373" y="4228369"/>
            <a:ext cx="3983339" cy="1120079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Fine 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(Up to 20 million Euro or 4% - proportionate to the breach)</a:t>
            </a:r>
          </a:p>
        </p:txBody>
      </p:sp>
      <p:sp>
        <p:nvSpPr>
          <p:cNvPr id="8" name="Rectangle 7"/>
          <p:cNvSpPr/>
          <p:nvPr/>
        </p:nvSpPr>
        <p:spPr>
          <a:xfrm>
            <a:off x="395288" y="3568414"/>
            <a:ext cx="3960689" cy="161436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Enforcement Notice </a:t>
            </a:r>
          </a:p>
          <a:p>
            <a:pPr algn="ctr"/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(Some are similar to Undertakings but legally enforceable - Contempt of Court)</a:t>
            </a:r>
          </a:p>
        </p:txBody>
      </p:sp>
      <p:sp>
        <p:nvSpPr>
          <p:cNvPr id="9" name="Rectangle 8"/>
          <p:cNvSpPr/>
          <p:nvPr/>
        </p:nvSpPr>
        <p:spPr>
          <a:xfrm>
            <a:off x="4788023" y="1612488"/>
            <a:ext cx="3960689" cy="1093774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Information Notices 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(require an organisation to provide evidence)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788023" y="2891251"/>
            <a:ext cx="3983340" cy="1152128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Warrants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(to access premises and remove evidence)</a:t>
            </a:r>
          </a:p>
        </p:txBody>
      </p:sp>
    </p:spTree>
    <p:extLst>
      <p:ext uri="{BB962C8B-B14F-4D97-AF65-F5344CB8AC3E}">
        <p14:creationId xmlns:p14="http://schemas.microsoft.com/office/powerpoint/2010/main" val="2770698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23B59"/>
                </a:solidFill>
              </a:rPr>
              <a:t>Further Reading</a:t>
            </a:r>
            <a:endParaRPr lang="en-GB" sz="3600" b="1" dirty="0">
              <a:solidFill>
                <a:srgbClr val="023B59"/>
              </a:solidFill>
              <a:effectLst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023B59"/>
                </a:solidFill>
              </a:rPr>
              <a:t>ICO Guidance on their website</a:t>
            </a:r>
          </a:p>
          <a:p>
            <a:r>
              <a:rPr lang="en-GB" dirty="0">
                <a:solidFill>
                  <a:srgbClr val="023B59"/>
                </a:solidFill>
              </a:rPr>
              <a:t>Article 29 Working Party Guidance</a:t>
            </a:r>
          </a:p>
          <a:p>
            <a:r>
              <a:rPr lang="en-GB" dirty="0">
                <a:solidFill>
                  <a:srgbClr val="023B59"/>
                </a:solidFill>
              </a:rPr>
              <a:t>For the lawyer – the legislation is published, but it advised to check out the opinions of the Article 29 working party for interpretation</a:t>
            </a:r>
          </a:p>
        </p:txBody>
      </p:sp>
    </p:spTree>
    <p:extLst>
      <p:ext uri="{BB962C8B-B14F-4D97-AF65-F5344CB8AC3E}">
        <p14:creationId xmlns:p14="http://schemas.microsoft.com/office/powerpoint/2010/main" val="2297828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954828"/>
            <a:ext cx="7772400" cy="3266259"/>
          </a:xfrm>
        </p:spPr>
        <p:txBody>
          <a:bodyPr>
            <a:normAutofit/>
          </a:bodyPr>
          <a:lstStyle/>
          <a:p>
            <a:r>
              <a:rPr lang="en-GB" sz="9000" dirty="0">
                <a:solidFill>
                  <a:schemeClr val="bg1"/>
                </a:solidFill>
              </a:rPr>
              <a:t>Submit Questions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91680" y="4221088"/>
            <a:ext cx="5868144" cy="154209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Andrew Fletcher</a:t>
            </a:r>
          </a:p>
          <a:p>
            <a:r>
              <a:rPr lang="en-GB" dirty="0">
                <a:solidFill>
                  <a:schemeClr val="bg1"/>
                </a:solidFill>
              </a:rPr>
              <a:t>LLM, LLB (Hons), PGDip (LPC), MBCS, </a:t>
            </a:r>
            <a:r>
              <a:rPr lang="en-GB" dirty="0" err="1">
                <a:solidFill>
                  <a:schemeClr val="bg1"/>
                </a:solidFill>
              </a:rPr>
              <a:t>FEDIPPra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6228183" y="332656"/>
            <a:ext cx="2673263" cy="792088"/>
            <a:chOff x="7845452" y="1400896"/>
            <a:chExt cx="4862436" cy="147210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340"/>
            <a:stretch/>
          </p:blipFill>
          <p:spPr>
            <a:xfrm>
              <a:off x="9396536" y="1400897"/>
              <a:ext cx="3311352" cy="1468562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5327"/>
            <a:stretch/>
          </p:blipFill>
          <p:spPr>
            <a:xfrm>
              <a:off x="7845452" y="1400896"/>
              <a:ext cx="1584176" cy="147210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622160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purl.org/dc/terms/"/>
    <ds:schemaRef ds:uri="303dbf9b-b85b-46a0-94f1-894078c07ec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1304</Words>
  <Application>Microsoft Office PowerPoint</Application>
  <PresentationFormat>On-screen Show (4:3)</PresentationFormat>
  <Paragraphs>323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Frutiger 45 Light</vt:lpstr>
      <vt:lpstr>Myriad Pro</vt:lpstr>
      <vt:lpstr>20140311PresentationUWTSDTemplate</vt:lpstr>
      <vt:lpstr>Data Governance Presentation  The Data Protection Framework</vt:lpstr>
      <vt:lpstr>About Me – Andrew Fletcher</vt:lpstr>
      <vt:lpstr>About Me – Andrew Fletcher</vt:lpstr>
      <vt:lpstr>Agenda</vt:lpstr>
      <vt:lpstr>GDPR: Applicability</vt:lpstr>
      <vt:lpstr>GDPR: Applicability</vt:lpstr>
      <vt:lpstr>GDPR: Applicability</vt:lpstr>
      <vt:lpstr>GDPR: Types of Personal Data</vt:lpstr>
      <vt:lpstr>GDPR: Special Category Data</vt:lpstr>
      <vt:lpstr>GDPR: Processing Personal Data</vt:lpstr>
      <vt:lpstr>GDPR: Processing Personal Data</vt:lpstr>
      <vt:lpstr>GDPR: Processing Special Category  Personal Data</vt:lpstr>
      <vt:lpstr>GDPR: Rights</vt:lpstr>
      <vt:lpstr>GDPR: The Principles</vt:lpstr>
      <vt:lpstr>GDPR: Security Principle</vt:lpstr>
      <vt:lpstr>GDPR: Security Principle</vt:lpstr>
      <vt:lpstr>GDPR: Data Protection Impact Assessments (DPIA)</vt:lpstr>
      <vt:lpstr>GDPR: DPIA’s – Risk Matrix</vt:lpstr>
      <vt:lpstr>GDPR: DPIA’s – Risk Matrix</vt:lpstr>
      <vt:lpstr>GDPR: DPIA’s – Risk Matrix</vt:lpstr>
      <vt:lpstr>GDPR: DPIA’s – Risk Matrix</vt:lpstr>
      <vt:lpstr>GDPR: Breaches</vt:lpstr>
      <vt:lpstr>GDPR: Consequences of a breach</vt:lpstr>
      <vt:lpstr>GDPR: ICO Regulatory Powers</vt:lpstr>
      <vt:lpstr>Further Reading</vt:lpstr>
      <vt:lpstr>Submit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Governance Presentation  The Data Protection Framework</dc:title>
  <dc:creator>Andrew Fletcher (NWIS - Information Governance)</dc:creator>
  <cp:lastModifiedBy>Andrew Fletcher (NWIS - Information Governance)</cp:lastModifiedBy>
  <cp:revision>8</cp:revision>
  <dcterms:created xsi:type="dcterms:W3CDTF">2020-06-01T22:04:57Z</dcterms:created>
  <dcterms:modified xsi:type="dcterms:W3CDTF">2020-06-01T22:44:23Z</dcterms:modified>
</cp:coreProperties>
</file>