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6" r:id="rId7"/>
    <p:sldId id="261" r:id="rId8"/>
    <p:sldId id="262" r:id="rId9"/>
    <p:sldId id="265" r:id="rId10"/>
    <p:sldId id="263"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D5035B-754D-4453-A864-FFD0A0D6886E}" type="datetimeFigureOut">
              <a:rPr lang="en-GB" smtClean="0"/>
              <a:t>13/02/2026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8DC00C-2FB9-4E41-B15C-89F51FF9E281}" type="slidenum">
              <a:rPr lang="en-GB" smtClean="0"/>
              <a:t>‹#›</a:t>
            </a:fld>
            <a:endParaRPr lang="en-GB"/>
          </a:p>
        </p:txBody>
      </p:sp>
    </p:spTree>
    <p:extLst>
      <p:ext uri="{BB962C8B-B14F-4D97-AF65-F5344CB8AC3E}">
        <p14:creationId xmlns:p14="http://schemas.microsoft.com/office/powerpoint/2010/main" val="28941643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1</a:t>
            </a:fld>
            <a:endParaRPr lang="en-GB"/>
          </a:p>
        </p:txBody>
      </p:sp>
    </p:spTree>
    <p:extLst>
      <p:ext uri="{BB962C8B-B14F-4D97-AF65-F5344CB8AC3E}">
        <p14:creationId xmlns:p14="http://schemas.microsoft.com/office/powerpoint/2010/main" val="26923866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2</a:t>
            </a:fld>
            <a:endParaRPr lang="en-GB"/>
          </a:p>
        </p:txBody>
      </p:sp>
    </p:spTree>
    <p:extLst>
      <p:ext uri="{BB962C8B-B14F-4D97-AF65-F5344CB8AC3E}">
        <p14:creationId xmlns:p14="http://schemas.microsoft.com/office/powerpoint/2010/main" val="22466221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3</a:t>
            </a:fld>
            <a:endParaRPr lang="en-GB"/>
          </a:p>
        </p:txBody>
      </p:sp>
    </p:spTree>
    <p:extLst>
      <p:ext uri="{BB962C8B-B14F-4D97-AF65-F5344CB8AC3E}">
        <p14:creationId xmlns:p14="http://schemas.microsoft.com/office/powerpoint/2010/main" val="26843948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4</a:t>
            </a:fld>
            <a:endParaRPr lang="en-GB"/>
          </a:p>
        </p:txBody>
      </p:sp>
    </p:spTree>
    <p:extLst>
      <p:ext uri="{BB962C8B-B14F-4D97-AF65-F5344CB8AC3E}">
        <p14:creationId xmlns:p14="http://schemas.microsoft.com/office/powerpoint/2010/main" val="42523216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7</a:t>
            </a:fld>
            <a:endParaRPr lang="en-GB"/>
          </a:p>
        </p:txBody>
      </p:sp>
    </p:spTree>
    <p:extLst>
      <p:ext uri="{BB962C8B-B14F-4D97-AF65-F5344CB8AC3E}">
        <p14:creationId xmlns:p14="http://schemas.microsoft.com/office/powerpoint/2010/main" val="40037040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D8DC00C-2FB9-4E41-B15C-89F51FF9E281}" type="slidenum">
              <a:rPr lang="en-GB" smtClean="0"/>
              <a:t>11</a:t>
            </a:fld>
            <a:endParaRPr lang="en-GB"/>
          </a:p>
        </p:txBody>
      </p:sp>
    </p:spTree>
    <p:extLst>
      <p:ext uri="{BB962C8B-B14F-4D97-AF65-F5344CB8AC3E}">
        <p14:creationId xmlns:p14="http://schemas.microsoft.com/office/powerpoint/2010/main" val="26978447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EC054-FD7D-7674-A547-FB74231764B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7F51D2A-D638-F3DE-D292-2E148DBF8D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D9B9365-2419-A575-373A-C7710D472939}"/>
              </a:ext>
            </a:extLst>
          </p:cNvPr>
          <p:cNvSpPr>
            <a:spLocks noGrp="1"/>
          </p:cNvSpPr>
          <p:nvPr>
            <p:ph type="dt" sz="half" idx="10"/>
          </p:nvPr>
        </p:nvSpPr>
        <p:spPr/>
        <p:txBody>
          <a:bodyPr/>
          <a:lstStyle/>
          <a:p>
            <a:fld id="{66C77723-61BE-43A9-990A-8CECFB73E984}" type="datetimeFigureOut">
              <a:rPr lang="en-GB" smtClean="0"/>
              <a:t>13/02/2026</a:t>
            </a:fld>
            <a:endParaRPr lang="en-GB"/>
          </a:p>
        </p:txBody>
      </p:sp>
      <p:sp>
        <p:nvSpPr>
          <p:cNvPr id="5" name="Footer Placeholder 4">
            <a:extLst>
              <a:ext uri="{FF2B5EF4-FFF2-40B4-BE49-F238E27FC236}">
                <a16:creationId xmlns:a16="http://schemas.microsoft.com/office/drawing/2014/main" id="{F9CF0FA1-A217-6E9F-92BC-02AF4BF300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0A5F80-8A68-838D-886B-7C4023851CEF}"/>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3103603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7BF2D-6413-2812-949F-5541AE6A96E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A2F787B-2604-A6B2-40B5-B152610013D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219C9CA-FB37-179B-F091-A131BCAAAFB3}"/>
              </a:ext>
            </a:extLst>
          </p:cNvPr>
          <p:cNvSpPr>
            <a:spLocks noGrp="1"/>
          </p:cNvSpPr>
          <p:nvPr>
            <p:ph type="dt" sz="half" idx="10"/>
          </p:nvPr>
        </p:nvSpPr>
        <p:spPr/>
        <p:txBody>
          <a:bodyPr/>
          <a:lstStyle/>
          <a:p>
            <a:fld id="{66C77723-61BE-43A9-990A-8CECFB73E984}" type="datetimeFigureOut">
              <a:rPr lang="en-GB" smtClean="0"/>
              <a:t>13/02/2026</a:t>
            </a:fld>
            <a:endParaRPr lang="en-GB"/>
          </a:p>
        </p:txBody>
      </p:sp>
      <p:sp>
        <p:nvSpPr>
          <p:cNvPr id="5" name="Footer Placeholder 4">
            <a:extLst>
              <a:ext uri="{FF2B5EF4-FFF2-40B4-BE49-F238E27FC236}">
                <a16:creationId xmlns:a16="http://schemas.microsoft.com/office/drawing/2014/main" id="{38C3A490-167C-D0DF-3644-B14993ADAC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EBDF93-C6DE-1505-D92F-211BFDBFE62D}"/>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1557828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5CBC4-F30F-5D72-7902-7F433F1BE48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206A92B-9690-45C9-FD13-91B902474ED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2D8EB56-211B-C3D0-7958-AEF83C29C42F}"/>
              </a:ext>
            </a:extLst>
          </p:cNvPr>
          <p:cNvSpPr>
            <a:spLocks noGrp="1"/>
          </p:cNvSpPr>
          <p:nvPr>
            <p:ph type="dt" sz="half" idx="10"/>
          </p:nvPr>
        </p:nvSpPr>
        <p:spPr/>
        <p:txBody>
          <a:bodyPr/>
          <a:lstStyle/>
          <a:p>
            <a:fld id="{66C77723-61BE-43A9-990A-8CECFB73E984}" type="datetimeFigureOut">
              <a:rPr lang="en-GB" smtClean="0"/>
              <a:t>13/02/2026</a:t>
            </a:fld>
            <a:endParaRPr lang="en-GB"/>
          </a:p>
        </p:txBody>
      </p:sp>
      <p:sp>
        <p:nvSpPr>
          <p:cNvPr id="5" name="Footer Placeholder 4">
            <a:extLst>
              <a:ext uri="{FF2B5EF4-FFF2-40B4-BE49-F238E27FC236}">
                <a16:creationId xmlns:a16="http://schemas.microsoft.com/office/drawing/2014/main" id="{E5D9109D-9E6D-F910-A802-BD1F1387A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DA58BF-5A55-D7C1-592B-9713B05C9978}"/>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4924363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C9143-251E-1124-1A2C-D17DB141F2C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5FE11BF-4C5C-53A0-FFDA-B7D9331C627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29ACED0-BA97-300B-ABA3-3789083D767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7EFC705-372D-938A-04E1-C6B1803BF9A6}"/>
              </a:ext>
            </a:extLst>
          </p:cNvPr>
          <p:cNvSpPr>
            <a:spLocks noGrp="1"/>
          </p:cNvSpPr>
          <p:nvPr>
            <p:ph type="dt" sz="half" idx="10"/>
          </p:nvPr>
        </p:nvSpPr>
        <p:spPr/>
        <p:txBody>
          <a:bodyPr/>
          <a:lstStyle/>
          <a:p>
            <a:fld id="{66C77723-61BE-43A9-990A-8CECFB73E984}" type="datetimeFigureOut">
              <a:rPr lang="en-GB" smtClean="0"/>
              <a:t>13/02/2026</a:t>
            </a:fld>
            <a:endParaRPr lang="en-GB"/>
          </a:p>
        </p:txBody>
      </p:sp>
      <p:sp>
        <p:nvSpPr>
          <p:cNvPr id="6" name="Footer Placeholder 5">
            <a:extLst>
              <a:ext uri="{FF2B5EF4-FFF2-40B4-BE49-F238E27FC236}">
                <a16:creationId xmlns:a16="http://schemas.microsoft.com/office/drawing/2014/main" id="{6DFC173E-5018-1FDD-9160-744ECE68C6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3DCD49-7314-D354-EEA3-F01B4F5AD767}"/>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30043086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59CFB-9428-F041-492E-D72C402B9D4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4E58EC0-C339-56B1-E494-0405DA3EFF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C8375B9-AE13-1F3A-B408-37865664075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A16DD49-B0EA-B042-2C16-7E455ADE9F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273817C-C8FF-4F09-9508-8F74E5295D7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97F6787-1854-2D36-2F58-332A22269649}"/>
              </a:ext>
            </a:extLst>
          </p:cNvPr>
          <p:cNvSpPr>
            <a:spLocks noGrp="1"/>
          </p:cNvSpPr>
          <p:nvPr>
            <p:ph type="dt" sz="half" idx="10"/>
          </p:nvPr>
        </p:nvSpPr>
        <p:spPr/>
        <p:txBody>
          <a:bodyPr/>
          <a:lstStyle/>
          <a:p>
            <a:fld id="{66C77723-61BE-43A9-990A-8CECFB73E984}" type="datetimeFigureOut">
              <a:rPr lang="en-GB" smtClean="0"/>
              <a:t>13/02/2026</a:t>
            </a:fld>
            <a:endParaRPr lang="en-GB"/>
          </a:p>
        </p:txBody>
      </p:sp>
      <p:sp>
        <p:nvSpPr>
          <p:cNvPr id="8" name="Footer Placeholder 7">
            <a:extLst>
              <a:ext uri="{FF2B5EF4-FFF2-40B4-BE49-F238E27FC236}">
                <a16:creationId xmlns:a16="http://schemas.microsoft.com/office/drawing/2014/main" id="{F9006784-2269-8AE0-C8E7-DAED0ED27B7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15A8213-7A7E-D36C-7F2E-8B43E0C886E5}"/>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519207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6A88D-F9AA-B14C-0944-BE8F8573E7C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0FCE54B-8576-2FDB-08BE-A11F4B0EAD59}"/>
              </a:ext>
            </a:extLst>
          </p:cNvPr>
          <p:cNvSpPr>
            <a:spLocks noGrp="1"/>
          </p:cNvSpPr>
          <p:nvPr>
            <p:ph type="dt" sz="half" idx="10"/>
          </p:nvPr>
        </p:nvSpPr>
        <p:spPr/>
        <p:txBody>
          <a:bodyPr/>
          <a:lstStyle/>
          <a:p>
            <a:fld id="{66C77723-61BE-43A9-990A-8CECFB73E984}" type="datetimeFigureOut">
              <a:rPr lang="en-GB" smtClean="0"/>
              <a:t>13/02/2026</a:t>
            </a:fld>
            <a:endParaRPr lang="en-GB"/>
          </a:p>
        </p:txBody>
      </p:sp>
      <p:sp>
        <p:nvSpPr>
          <p:cNvPr id="4" name="Footer Placeholder 3">
            <a:extLst>
              <a:ext uri="{FF2B5EF4-FFF2-40B4-BE49-F238E27FC236}">
                <a16:creationId xmlns:a16="http://schemas.microsoft.com/office/drawing/2014/main" id="{E40A79D7-3A5F-B63A-ADBE-88AC746EEAF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D73BFBF-B611-C2D9-D925-9F9AD9C72177}"/>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1136431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9980E1-B7DF-A6E9-955B-2332BFD533AB}"/>
              </a:ext>
            </a:extLst>
          </p:cNvPr>
          <p:cNvSpPr>
            <a:spLocks noGrp="1"/>
          </p:cNvSpPr>
          <p:nvPr>
            <p:ph type="dt" sz="half" idx="10"/>
          </p:nvPr>
        </p:nvSpPr>
        <p:spPr/>
        <p:txBody>
          <a:bodyPr/>
          <a:lstStyle/>
          <a:p>
            <a:fld id="{66C77723-61BE-43A9-990A-8CECFB73E984}" type="datetimeFigureOut">
              <a:rPr lang="en-GB" smtClean="0"/>
              <a:t>13/02/2026</a:t>
            </a:fld>
            <a:endParaRPr lang="en-GB"/>
          </a:p>
        </p:txBody>
      </p:sp>
      <p:sp>
        <p:nvSpPr>
          <p:cNvPr id="3" name="Footer Placeholder 2">
            <a:extLst>
              <a:ext uri="{FF2B5EF4-FFF2-40B4-BE49-F238E27FC236}">
                <a16:creationId xmlns:a16="http://schemas.microsoft.com/office/drawing/2014/main" id="{E51F0352-55A5-5FC9-8A62-9E8A47BF776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AEB0A20-65DC-9ACA-CC37-AC8507B725CC}"/>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1515966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00F34-9E59-CBAE-EA77-B36DA3B411E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5F13241-D103-B65F-2B63-A3A40F4223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C9BC60E-329E-C71D-7AA2-3C066076DD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59AC879-FC32-CB51-19C6-5E9BBE01EA42}"/>
              </a:ext>
            </a:extLst>
          </p:cNvPr>
          <p:cNvSpPr>
            <a:spLocks noGrp="1"/>
          </p:cNvSpPr>
          <p:nvPr>
            <p:ph type="dt" sz="half" idx="10"/>
          </p:nvPr>
        </p:nvSpPr>
        <p:spPr/>
        <p:txBody>
          <a:bodyPr/>
          <a:lstStyle/>
          <a:p>
            <a:fld id="{66C77723-61BE-43A9-990A-8CECFB73E984}" type="datetimeFigureOut">
              <a:rPr lang="en-GB" smtClean="0"/>
              <a:t>13/02/2026</a:t>
            </a:fld>
            <a:endParaRPr lang="en-GB"/>
          </a:p>
        </p:txBody>
      </p:sp>
      <p:sp>
        <p:nvSpPr>
          <p:cNvPr id="6" name="Footer Placeholder 5">
            <a:extLst>
              <a:ext uri="{FF2B5EF4-FFF2-40B4-BE49-F238E27FC236}">
                <a16:creationId xmlns:a16="http://schemas.microsoft.com/office/drawing/2014/main" id="{2A722EBF-9555-BA25-9253-51DDE0763C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152FB7-081E-8552-B1FC-B4A6F3AB1B06}"/>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644610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9B89A-B498-4D8F-7DF1-9A2A69E2F59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DD8AABE-6E54-BD1E-D5AF-18083AF0DE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9838DC-0101-C8D2-D437-F2EC0564B0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749FDD6-D2F3-DD6C-9DAA-6527FFBEF91A}"/>
              </a:ext>
            </a:extLst>
          </p:cNvPr>
          <p:cNvSpPr>
            <a:spLocks noGrp="1"/>
          </p:cNvSpPr>
          <p:nvPr>
            <p:ph type="dt" sz="half" idx="10"/>
          </p:nvPr>
        </p:nvSpPr>
        <p:spPr/>
        <p:txBody>
          <a:bodyPr/>
          <a:lstStyle/>
          <a:p>
            <a:fld id="{66C77723-61BE-43A9-990A-8CECFB73E984}" type="datetimeFigureOut">
              <a:rPr lang="en-GB" smtClean="0"/>
              <a:t>13/02/2026</a:t>
            </a:fld>
            <a:endParaRPr lang="en-GB"/>
          </a:p>
        </p:txBody>
      </p:sp>
      <p:sp>
        <p:nvSpPr>
          <p:cNvPr id="6" name="Footer Placeholder 5">
            <a:extLst>
              <a:ext uri="{FF2B5EF4-FFF2-40B4-BE49-F238E27FC236}">
                <a16:creationId xmlns:a16="http://schemas.microsoft.com/office/drawing/2014/main" id="{315EF7EC-D137-4FD2-938B-B3A71E8413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B5E3AF-432F-FD06-3138-BC593BAA2D60}"/>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3270934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1BB02-AF90-E9B8-27D8-83C90116216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F3821DC-9522-36A3-1770-EC762351298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68AF594-842F-A22A-A57E-8CD399EBBDDA}"/>
              </a:ext>
            </a:extLst>
          </p:cNvPr>
          <p:cNvSpPr>
            <a:spLocks noGrp="1"/>
          </p:cNvSpPr>
          <p:nvPr>
            <p:ph type="dt" sz="half" idx="10"/>
          </p:nvPr>
        </p:nvSpPr>
        <p:spPr/>
        <p:txBody>
          <a:bodyPr/>
          <a:lstStyle/>
          <a:p>
            <a:fld id="{66C77723-61BE-43A9-990A-8CECFB73E984}" type="datetimeFigureOut">
              <a:rPr lang="en-GB" smtClean="0"/>
              <a:t>13/02/2026</a:t>
            </a:fld>
            <a:endParaRPr lang="en-GB"/>
          </a:p>
        </p:txBody>
      </p:sp>
      <p:sp>
        <p:nvSpPr>
          <p:cNvPr id="5" name="Footer Placeholder 4">
            <a:extLst>
              <a:ext uri="{FF2B5EF4-FFF2-40B4-BE49-F238E27FC236}">
                <a16:creationId xmlns:a16="http://schemas.microsoft.com/office/drawing/2014/main" id="{AB8575DC-0FE9-20AC-2C73-5B5856E377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301F81-4FD4-4A32-4B06-3E2D75F0BDD2}"/>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2089716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51F9EA-5C72-8C2D-483B-3075C3CF20F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4E014E1-7983-757A-B3A5-49AE11AC3DA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5CB3455-05CB-9F74-0743-4BF9C3978518}"/>
              </a:ext>
            </a:extLst>
          </p:cNvPr>
          <p:cNvSpPr>
            <a:spLocks noGrp="1"/>
          </p:cNvSpPr>
          <p:nvPr>
            <p:ph type="dt" sz="half" idx="10"/>
          </p:nvPr>
        </p:nvSpPr>
        <p:spPr/>
        <p:txBody>
          <a:bodyPr/>
          <a:lstStyle/>
          <a:p>
            <a:fld id="{66C77723-61BE-43A9-990A-8CECFB73E984}" type="datetimeFigureOut">
              <a:rPr lang="en-GB" smtClean="0"/>
              <a:t>13/02/2026</a:t>
            </a:fld>
            <a:endParaRPr lang="en-GB"/>
          </a:p>
        </p:txBody>
      </p:sp>
      <p:sp>
        <p:nvSpPr>
          <p:cNvPr id="5" name="Footer Placeholder 4">
            <a:extLst>
              <a:ext uri="{FF2B5EF4-FFF2-40B4-BE49-F238E27FC236}">
                <a16:creationId xmlns:a16="http://schemas.microsoft.com/office/drawing/2014/main" id="{255A2744-F7AE-9E20-2CF0-058C2DFA3B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880D40-C85A-79D3-E45C-3F63B20F571D}"/>
              </a:ext>
            </a:extLst>
          </p:cNvPr>
          <p:cNvSpPr>
            <a:spLocks noGrp="1"/>
          </p:cNvSpPr>
          <p:nvPr>
            <p:ph type="sldNum" sz="quarter" idx="12"/>
          </p:nvPr>
        </p:nvSpPr>
        <p:spPr/>
        <p:txBody>
          <a:bodyPr/>
          <a:lstStyle/>
          <a:p>
            <a:fld id="{60A3BB48-C2FD-44A9-8142-D979497C15C1}" type="slidenum">
              <a:rPr lang="en-GB" smtClean="0"/>
              <a:t>‹#›</a:t>
            </a:fld>
            <a:endParaRPr lang="en-GB"/>
          </a:p>
        </p:txBody>
      </p:sp>
    </p:spTree>
    <p:extLst>
      <p:ext uri="{BB962C8B-B14F-4D97-AF65-F5344CB8AC3E}">
        <p14:creationId xmlns:p14="http://schemas.microsoft.com/office/powerpoint/2010/main" val="4079165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2149BF3-D73F-23BA-FC9E-E8A2AB077B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AFFF6EE-4E4F-8BF4-F351-A758C8F15B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446EF44-C41A-6498-1A0D-EA54C91D17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6C77723-61BE-43A9-990A-8CECFB73E984}" type="datetimeFigureOut">
              <a:rPr lang="en-GB" smtClean="0"/>
              <a:t>13/02/2026</a:t>
            </a:fld>
            <a:endParaRPr lang="en-GB"/>
          </a:p>
        </p:txBody>
      </p:sp>
      <p:sp>
        <p:nvSpPr>
          <p:cNvPr id="5" name="Footer Placeholder 4">
            <a:extLst>
              <a:ext uri="{FF2B5EF4-FFF2-40B4-BE49-F238E27FC236}">
                <a16:creationId xmlns:a16="http://schemas.microsoft.com/office/drawing/2014/main" id="{1C1BF171-45A4-FF76-8AAD-E08A2FCF70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E2C1D2E-F336-5BE7-E366-F712681CF0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0A3BB48-C2FD-44A9-8142-D979497C15C1}" type="slidenum">
              <a:rPr lang="en-GB" smtClean="0"/>
              <a:t>‹#›</a:t>
            </a:fld>
            <a:endParaRPr lang="en-GB"/>
          </a:p>
        </p:txBody>
      </p:sp>
    </p:spTree>
    <p:extLst>
      <p:ext uri="{BB962C8B-B14F-4D97-AF65-F5344CB8AC3E}">
        <p14:creationId xmlns:p14="http://schemas.microsoft.com/office/powerpoint/2010/main" val="4650357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 Id="rId4" Type="http://schemas.openxmlformats.org/officeDocument/2006/relationships/image" Target="../media/image2.png" /></Relationships>
</file>

<file path=ppt/slides/_rels/slide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 Id="rId4" Type="http://schemas.openxmlformats.org/officeDocument/2006/relationships/image" Target="../media/image4.png" /></Relationships>
</file>

<file path=ppt/slides/_rels/slide3.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3.xml" /><Relationship Id="rId1" Type="http://schemas.openxmlformats.org/officeDocument/2006/relationships/slideLayout" Target="../slideLayouts/slideLayout2.xml" /><Relationship Id="rId4" Type="http://schemas.openxmlformats.org/officeDocument/2006/relationships/image" Target="../media/image6.png" /></Relationships>
</file>

<file path=ppt/slides/_rels/slide4.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image" Target="../media/image8.png" /><Relationship Id="rId1" Type="http://schemas.openxmlformats.org/officeDocument/2006/relationships/slideLayout" Target="../slideLayouts/slideLayout2.xml" /><Relationship Id="rId4" Type="http://schemas.openxmlformats.org/officeDocument/2006/relationships/image" Target="../media/image10.png" /></Relationships>
</file>

<file path=ppt/slides/_rels/slide6.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image" Target="../media/image11.pn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image" Target="../media/image13.png" /><Relationship Id="rId1" Type="http://schemas.openxmlformats.org/officeDocument/2006/relationships/slideLayout" Target="../slideLayouts/slideLayout2.xml" /><Relationship Id="rId4" Type="http://schemas.openxmlformats.org/officeDocument/2006/relationships/image" Target="../media/image15.png" /></Relationships>
</file>

<file path=ppt/slides/_rels/slide9.xml.rels><?xml version="1.0" encoding="UTF-8" standalone="yes"?>
<Relationships xmlns="http://schemas.openxmlformats.org/package/2006/relationships"><Relationship Id="rId2" Type="http://schemas.openxmlformats.org/officeDocument/2006/relationships/image" Target="../media/image16.jpe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hyperlink" Target="https://www.england.nhs.uk/long-read/microsoft-teams-and-remote-working/" TargetMode="External" /><Relationship Id="rId2" Type="http://schemas.openxmlformats.org/officeDocument/2006/relationships/hyperlink" Target="https://barrazacarlos.com/advantages-and-disadvantages-of-microsoft-teams/" TargetMode="External" /><Relationship Id="rId1" Type="http://schemas.openxmlformats.org/officeDocument/2006/relationships/slideLayout" Target="../slideLayouts/slideLayout2.xml" /><Relationship Id="rId4" Type="http://schemas.openxmlformats.org/officeDocument/2006/relationships/hyperlink" Target="https://www.brightwork.com/blog/9-ways-microsoft-teams-can-improve-your-team-collaboration" TargetMode="Externa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6.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71A204-FBFC-C4C6-DDBA-8ABB5D2DD7A3}"/>
              </a:ext>
            </a:extLst>
          </p:cNvPr>
          <p:cNvSpPr>
            <a:spLocks noGrp="1"/>
          </p:cNvSpPr>
          <p:nvPr>
            <p:ph type="ctrTitle"/>
          </p:nvPr>
        </p:nvSpPr>
        <p:spPr>
          <a:xfrm>
            <a:off x="3031667" y="503772"/>
            <a:ext cx="5823857" cy="1351472"/>
          </a:xfrm>
        </p:spPr>
        <p:txBody>
          <a:bodyPr vert="horz" lIns="91440" tIns="45720" rIns="91440" bIns="45720" rtlCol="0" anchor="ctr">
            <a:noAutofit/>
          </a:bodyPr>
          <a:lstStyle/>
          <a:p>
            <a:r>
              <a:rPr lang="en-US" sz="3200" b="1" kern="1200">
                <a:solidFill>
                  <a:schemeClr val="tx1">
                    <a:lumMod val="85000"/>
                    <a:lumOff val="15000"/>
                  </a:schemeClr>
                </a:solidFill>
                <a:latin typeface="+mj-lt"/>
                <a:ea typeface="+mj-ea"/>
                <a:cs typeface="+mj-cs"/>
              </a:rPr>
              <a:t>Evaluating how the Microsoft 365 application can be used to help improve work efficiency </a:t>
            </a:r>
          </a:p>
        </p:txBody>
      </p:sp>
      <p:pic>
        <p:nvPicPr>
          <p:cNvPr id="7" name="Picture 6" descr="Hands typing on a computer keyboard&#10;&#10;AI-generated content may be incorrect.">
            <a:extLst>
              <a:ext uri="{FF2B5EF4-FFF2-40B4-BE49-F238E27FC236}">
                <a16:creationId xmlns:a16="http://schemas.microsoft.com/office/drawing/2014/main" id="{27F2141B-52D3-58F4-3A1C-5C2297AF60F7}"/>
              </a:ext>
            </a:extLst>
          </p:cNvPr>
          <p:cNvPicPr>
            <a:picLocks noChangeAspect="1"/>
          </p:cNvPicPr>
          <p:nvPr/>
        </p:nvPicPr>
        <p:blipFill>
          <a:blip r:embed="rId3"/>
          <a:srcRect l="22024" r="21046" b="-1"/>
          <a:stretch>
            <a:fillRect/>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3" name="Subtitle 2">
            <a:extLst>
              <a:ext uri="{FF2B5EF4-FFF2-40B4-BE49-F238E27FC236}">
                <a16:creationId xmlns:a16="http://schemas.microsoft.com/office/drawing/2014/main" id="{9F1FB376-C518-FA9A-7971-E84B10A89FF9}"/>
              </a:ext>
            </a:extLst>
          </p:cNvPr>
          <p:cNvSpPr>
            <a:spLocks noGrp="1"/>
          </p:cNvSpPr>
          <p:nvPr>
            <p:ph type="subTitle" idx="1"/>
          </p:nvPr>
        </p:nvSpPr>
        <p:spPr>
          <a:xfrm>
            <a:off x="3461658" y="2359015"/>
            <a:ext cx="5172074" cy="4101042"/>
          </a:xfrm>
        </p:spPr>
        <p:txBody>
          <a:bodyPr vert="horz" lIns="91440" tIns="45720" rIns="91440" bIns="45720" rtlCol="0">
            <a:normAutofit/>
          </a:bodyPr>
          <a:lstStyle/>
          <a:p>
            <a:pPr algn="l"/>
            <a:r>
              <a:rPr lang="en-US" sz="2000" b="1">
                <a:solidFill>
                  <a:schemeClr val="tx1">
                    <a:lumMod val="85000"/>
                    <a:lumOff val="15000"/>
                  </a:schemeClr>
                </a:solidFill>
              </a:rPr>
              <a:t>Module code:LCHS4007</a:t>
            </a:r>
          </a:p>
          <a:p>
            <a:pPr algn="l"/>
            <a:r>
              <a:rPr lang="en-US" sz="2000" b="1">
                <a:solidFill>
                  <a:schemeClr val="tx1">
                    <a:lumMod val="85000"/>
                    <a:lumOff val="15000"/>
                  </a:schemeClr>
                </a:solidFill>
              </a:rPr>
              <a:t>Module: Digital Skills and Research Methods </a:t>
            </a:r>
          </a:p>
          <a:p>
            <a:pPr algn="l"/>
            <a:r>
              <a:rPr lang="en-US" sz="2000" b="1">
                <a:solidFill>
                  <a:schemeClr val="tx1">
                    <a:lumMod val="85000"/>
                    <a:lumOff val="15000"/>
                  </a:schemeClr>
                </a:solidFill>
              </a:rPr>
              <a:t>Azhar Khan:2225240</a:t>
            </a:r>
          </a:p>
          <a:p>
            <a:pPr algn="l"/>
            <a:r>
              <a:rPr lang="en-US" sz="2000" b="1">
                <a:solidFill>
                  <a:schemeClr val="tx1">
                    <a:lumMod val="85000"/>
                    <a:lumOff val="15000"/>
                  </a:schemeClr>
                </a:solidFill>
              </a:rPr>
              <a:t>Syed Nadeem:2313914</a:t>
            </a:r>
          </a:p>
          <a:p>
            <a:pPr algn="l"/>
            <a:r>
              <a:rPr lang="en-US" sz="2000" b="1">
                <a:solidFill>
                  <a:schemeClr val="tx1">
                    <a:lumMod val="85000"/>
                    <a:lumOff val="15000"/>
                  </a:schemeClr>
                </a:solidFill>
              </a:rPr>
              <a:t>Hisham Al Hmosi:2530548</a:t>
            </a:r>
          </a:p>
          <a:p>
            <a:pPr algn="l"/>
            <a:r>
              <a:rPr lang="en-US" sz="2000" b="1">
                <a:solidFill>
                  <a:schemeClr val="tx1">
                    <a:lumMod val="85000"/>
                    <a:lumOff val="15000"/>
                  </a:schemeClr>
                </a:solidFill>
              </a:rPr>
              <a:t>Lecturer: Markus </a:t>
            </a:r>
            <a:r>
              <a:rPr lang="en-US" sz="2000" b="1" err="1">
                <a:solidFill>
                  <a:schemeClr val="tx1">
                    <a:lumMod val="85000"/>
                    <a:lumOff val="15000"/>
                  </a:schemeClr>
                </a:solidFill>
              </a:rPr>
              <a:t>Klingelfuss</a:t>
            </a:r>
            <a:endParaRPr lang="en-US" sz="2000" b="1">
              <a:solidFill>
                <a:schemeClr val="tx1">
                  <a:lumMod val="85000"/>
                  <a:lumOff val="15000"/>
                </a:schemeClr>
              </a:solidFill>
            </a:endParaRPr>
          </a:p>
        </p:txBody>
      </p:sp>
      <p:pic>
        <p:nvPicPr>
          <p:cNvPr id="5" name="Picture 4" descr="A group of logos with letters&#10;&#10;AI-generated content may be incorrect.">
            <a:extLst>
              <a:ext uri="{FF2B5EF4-FFF2-40B4-BE49-F238E27FC236}">
                <a16:creationId xmlns:a16="http://schemas.microsoft.com/office/drawing/2014/main" id="{26596381-EB60-CF77-6A78-A09D558A984A}"/>
              </a:ext>
            </a:extLst>
          </p:cNvPr>
          <p:cNvPicPr>
            <a:picLocks noChangeAspect="1"/>
          </p:cNvPicPr>
          <p:nvPr/>
        </p:nvPicPr>
        <p:blipFill>
          <a:blip r:embed="rId4"/>
          <a:srcRect l="27489" r="29592" b="1"/>
          <a:stretch>
            <a:fillRect/>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Tree>
    <p:extLst>
      <p:ext uri="{BB962C8B-B14F-4D97-AF65-F5344CB8AC3E}">
        <p14:creationId xmlns:p14="http://schemas.microsoft.com/office/powerpoint/2010/main" val="2432690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24931E-FF5B-A516-EA9A-CE8C1A16DFF5}"/>
              </a:ext>
            </a:extLst>
          </p:cNvPr>
          <p:cNvSpPr>
            <a:spLocks noGrp="1"/>
          </p:cNvSpPr>
          <p:nvPr>
            <p:ph type="title"/>
          </p:nvPr>
        </p:nvSpPr>
        <p:spPr>
          <a:xfrm>
            <a:off x="838201" y="365125"/>
            <a:ext cx="3816095" cy="1938076"/>
          </a:xfrm>
        </p:spPr>
        <p:txBody>
          <a:bodyPr vert="horz" lIns="91440" tIns="45720" rIns="91440" bIns="45720" rtlCol="0" anchor="ctr">
            <a:normAutofit/>
          </a:bodyPr>
          <a:lstStyle/>
          <a:p>
            <a:r>
              <a:rPr lang="en-US" b="1" kern="1200">
                <a:solidFill>
                  <a:schemeClr val="tx1"/>
                </a:solidFill>
                <a:latin typeface="+mj-lt"/>
                <a:ea typeface="+mj-ea"/>
                <a:cs typeface="+mj-cs"/>
              </a:rPr>
              <a:t>Introduction </a:t>
            </a:r>
          </a:p>
        </p:txBody>
      </p:sp>
      <p:sp>
        <p:nvSpPr>
          <p:cNvPr id="6" name="TextBox 5">
            <a:extLst>
              <a:ext uri="{FF2B5EF4-FFF2-40B4-BE49-F238E27FC236}">
                <a16:creationId xmlns:a16="http://schemas.microsoft.com/office/drawing/2014/main" id="{A1ADBD08-BD8E-11A6-7B36-E05871219E87}"/>
              </a:ext>
            </a:extLst>
          </p:cNvPr>
          <p:cNvSpPr txBox="1"/>
          <p:nvPr/>
        </p:nvSpPr>
        <p:spPr>
          <a:xfrm>
            <a:off x="366522" y="1955774"/>
            <a:ext cx="4287774" cy="4368826"/>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a:t>Greenfield Home Care Agency is an agency that provides person-</a:t>
            </a:r>
            <a:r>
              <a:rPr lang="en-US" err="1"/>
              <a:t>centred</a:t>
            </a:r>
            <a:r>
              <a:rPr lang="en-US"/>
              <a:t> support for older adults who live independently in the community.</a:t>
            </a:r>
          </a:p>
          <a:p>
            <a:pPr marL="285750" indent="-228600">
              <a:lnSpc>
                <a:spcPct val="90000"/>
              </a:lnSpc>
              <a:spcAft>
                <a:spcPts val="600"/>
              </a:spcAft>
              <a:buFont typeface="Arial" panose="020B0604020202020204" pitchFamily="34" charset="0"/>
              <a:buChar char="•"/>
            </a:pPr>
            <a:r>
              <a:rPr lang="en-US"/>
              <a:t>It can help staff, such as nurses and visiting carers to help improve communication. Scheduling and documentation.</a:t>
            </a:r>
          </a:p>
          <a:p>
            <a:pPr marL="285750" indent="-228600">
              <a:lnSpc>
                <a:spcPct val="90000"/>
              </a:lnSpc>
              <a:spcAft>
                <a:spcPts val="600"/>
              </a:spcAft>
              <a:buFont typeface="Arial" panose="020B0604020202020204" pitchFamily="34" charset="0"/>
              <a:buChar char="•"/>
            </a:pPr>
            <a:r>
              <a:rPr lang="en-US"/>
              <a:t>It will help improve data efficiency, data safety, and allow collaboration of staff across the </a:t>
            </a:r>
            <a:r>
              <a:rPr lang="en-US" err="1"/>
              <a:t>organisation</a:t>
            </a:r>
            <a:r>
              <a:rPr lang="en-US"/>
              <a:t>.</a:t>
            </a:r>
          </a:p>
          <a:p>
            <a:pPr marL="285750" indent="-228600">
              <a:lnSpc>
                <a:spcPct val="90000"/>
              </a:lnSpc>
              <a:spcAft>
                <a:spcPts val="600"/>
              </a:spcAft>
              <a:buFont typeface="Arial" panose="020B0604020202020204" pitchFamily="34" charset="0"/>
              <a:buChar char="•"/>
            </a:pPr>
            <a:endParaRPr lang="en-US" sz="1700"/>
          </a:p>
          <a:p>
            <a:pPr marL="57150">
              <a:lnSpc>
                <a:spcPct val="90000"/>
              </a:lnSpc>
              <a:spcAft>
                <a:spcPts val="600"/>
              </a:spcAft>
            </a:pPr>
            <a:endParaRPr lang="en-US" sz="1700"/>
          </a:p>
          <a:p>
            <a:pPr marL="285750" indent="-228600">
              <a:lnSpc>
                <a:spcPct val="90000"/>
              </a:lnSpc>
              <a:spcAft>
                <a:spcPts val="600"/>
              </a:spcAft>
              <a:buFont typeface="Arial" panose="020B0604020202020204" pitchFamily="34" charset="0"/>
              <a:buChar char="•"/>
            </a:pPr>
            <a:endParaRPr lang="en-US" sz="1700"/>
          </a:p>
        </p:txBody>
      </p:sp>
      <p:pic>
        <p:nvPicPr>
          <p:cNvPr id="8" name="Picture 7" descr="A group of people sitting on puzzle pieces&#10;&#10;AI-generated content may be incorrect.">
            <a:extLst>
              <a:ext uri="{FF2B5EF4-FFF2-40B4-BE49-F238E27FC236}">
                <a16:creationId xmlns:a16="http://schemas.microsoft.com/office/drawing/2014/main" id="{1A630308-AC0E-26CE-E514-AB821B2C87EE}"/>
              </a:ext>
            </a:extLst>
          </p:cNvPr>
          <p:cNvPicPr>
            <a:picLocks noChangeAspect="1"/>
          </p:cNvPicPr>
          <p:nvPr/>
        </p:nvPicPr>
        <p:blipFill>
          <a:blip r:embed="rId3"/>
          <a:srcRect t="112" r="-1" b="-1"/>
          <a:stretch>
            <a:fillRect/>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12" name="Picture 11" descr="A person typing on a computer&#10;&#10;AI-generated content may be incorrect.">
            <a:extLst>
              <a:ext uri="{FF2B5EF4-FFF2-40B4-BE49-F238E27FC236}">
                <a16:creationId xmlns:a16="http://schemas.microsoft.com/office/drawing/2014/main" id="{9040149B-770D-CCFF-47FF-E7062889A2E7}"/>
              </a:ext>
            </a:extLst>
          </p:cNvPr>
          <p:cNvPicPr>
            <a:picLocks noChangeAspect="1"/>
          </p:cNvPicPr>
          <p:nvPr/>
        </p:nvPicPr>
        <p:blipFill>
          <a:blip r:embed="rId4"/>
          <a:srcRect t="15118" b="19204"/>
          <a:stretch>
            <a:fillRect/>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865613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088455-6F20-9755-332C-B3D0D11D011B}"/>
              </a:ext>
            </a:extLst>
          </p:cNvPr>
          <p:cNvSpPr>
            <a:spLocks noGrp="1"/>
          </p:cNvSpPr>
          <p:nvPr>
            <p:ph type="title"/>
          </p:nvPr>
        </p:nvSpPr>
        <p:spPr>
          <a:xfrm>
            <a:off x="640080" y="329184"/>
            <a:ext cx="6894576" cy="1783080"/>
          </a:xfrm>
        </p:spPr>
        <p:txBody>
          <a:bodyPr anchor="b">
            <a:normAutofit/>
          </a:bodyPr>
          <a:lstStyle/>
          <a:p>
            <a:r>
              <a:rPr lang="en-GB" sz="4600" b="1"/>
              <a:t>Microsoft 365 productivity application -EXCEL</a:t>
            </a:r>
          </a:p>
        </p:txBody>
      </p:sp>
      <p:sp>
        <p:nvSpPr>
          <p:cNvPr id="66"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0CB3A2-D280-0909-DB3A-7649FCE95175}"/>
              </a:ext>
            </a:extLst>
          </p:cNvPr>
          <p:cNvSpPr>
            <a:spLocks noGrp="1"/>
          </p:cNvSpPr>
          <p:nvPr>
            <p:ph idx="1"/>
          </p:nvPr>
        </p:nvSpPr>
        <p:spPr>
          <a:xfrm>
            <a:off x="429768" y="2554223"/>
            <a:ext cx="7571232" cy="3974593"/>
          </a:xfrm>
        </p:spPr>
        <p:txBody>
          <a:bodyPr>
            <a:normAutofit/>
          </a:bodyPr>
          <a:lstStyle/>
          <a:p>
            <a:r>
              <a:rPr lang="en-GB" sz="1800"/>
              <a:t> Microsoft Excel is a spreadsheet application that allows users to input and analyse data. Additionally, it allows users to create tables, graphs, and infographics to convey the results of their research (Brookfield, 2023).</a:t>
            </a:r>
          </a:p>
          <a:p>
            <a:r>
              <a:rPr lang="en-GB" sz="1800"/>
              <a:t>By using Excel, it can help staff by making tasks more efficient.</a:t>
            </a:r>
          </a:p>
          <a:p>
            <a:r>
              <a:rPr lang="en-GB" sz="1800"/>
              <a:t>Currently, the Greenfield Care schedules and rotas may be written down on paper or stored in separate documents. Medication records and care logs may be updated manually.</a:t>
            </a:r>
          </a:p>
          <a:p>
            <a:r>
              <a:rPr lang="en-GB" sz="1800"/>
              <a:t>The administrative staff may spend a lot of time verifying information and fixing errors.</a:t>
            </a:r>
          </a:p>
          <a:p>
            <a:r>
              <a:rPr lang="en-GB" sz="1800"/>
              <a:t> Excel can help staff in scheduling, tracking medication logs and clients’ records.</a:t>
            </a:r>
          </a:p>
        </p:txBody>
      </p:sp>
      <p:pic>
        <p:nvPicPr>
          <p:cNvPr id="5" name="Picture 4" descr="A person typing on a computer&#10;&#10;AI-generated content may be incorrect.">
            <a:extLst>
              <a:ext uri="{FF2B5EF4-FFF2-40B4-BE49-F238E27FC236}">
                <a16:creationId xmlns:a16="http://schemas.microsoft.com/office/drawing/2014/main" id="{DA5D976B-AD3F-02E7-36A5-C92F55DBDD9F}"/>
              </a:ext>
            </a:extLst>
          </p:cNvPr>
          <p:cNvPicPr>
            <a:picLocks noChangeAspect="1"/>
          </p:cNvPicPr>
          <p:nvPr/>
        </p:nvPicPr>
        <p:blipFill>
          <a:blip r:embed="rId3"/>
          <a:srcRect l="15459" r="22009" b="-2"/>
          <a:stretch>
            <a:fillRect/>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7" name="Picture 6" descr="A screenshot of a computer&#10;&#10;AI-generated content may be incorrect.">
            <a:extLst>
              <a:ext uri="{FF2B5EF4-FFF2-40B4-BE49-F238E27FC236}">
                <a16:creationId xmlns:a16="http://schemas.microsoft.com/office/drawing/2014/main" id="{64D3C9FF-0553-9253-D876-72EB6277F4C4}"/>
              </a:ext>
            </a:extLst>
          </p:cNvPr>
          <p:cNvPicPr>
            <a:picLocks noChangeAspect="1"/>
          </p:cNvPicPr>
          <p:nvPr/>
        </p:nvPicPr>
        <p:blipFill>
          <a:blip r:embed="rId4"/>
          <a:srcRect l="5278" r="14653" b="-1"/>
          <a:stretch>
            <a:fillRect/>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Tree>
    <p:extLst>
      <p:ext uri="{BB962C8B-B14F-4D97-AF65-F5344CB8AC3E}">
        <p14:creationId xmlns:p14="http://schemas.microsoft.com/office/powerpoint/2010/main" val="4275344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E8ECDE-DFF9-F2C2-22BF-3D292B354839}"/>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Microsoft Excel</a:t>
            </a:r>
          </a:p>
        </p:txBody>
      </p:sp>
      <p:sp>
        <p:nvSpPr>
          <p:cNvPr id="3" name="Content Placeholder 2">
            <a:extLst>
              <a:ext uri="{FF2B5EF4-FFF2-40B4-BE49-F238E27FC236}">
                <a16:creationId xmlns:a16="http://schemas.microsoft.com/office/drawing/2014/main" id="{51CA9A58-17B1-3D1C-1C2E-5FC5B9A40E85}"/>
              </a:ext>
            </a:extLst>
          </p:cNvPr>
          <p:cNvSpPr>
            <a:spLocks noGrp="1"/>
          </p:cNvSpPr>
          <p:nvPr>
            <p:ph idx="1"/>
          </p:nvPr>
        </p:nvSpPr>
        <p:spPr>
          <a:xfrm>
            <a:off x="6211374" y="1786466"/>
            <a:ext cx="5566969" cy="2798047"/>
          </a:xfrm>
        </p:spPr>
        <p:style>
          <a:lnRef idx="2">
            <a:schemeClr val="dk1"/>
          </a:lnRef>
          <a:fillRef idx="1">
            <a:schemeClr val="lt1"/>
          </a:fillRef>
          <a:effectRef idx="0">
            <a:schemeClr val="dk1"/>
          </a:effectRef>
          <a:fontRef idx="minor">
            <a:schemeClr val="dk1"/>
          </a:fontRef>
        </p:style>
        <p:txBody>
          <a:bodyPr anchor="ctr">
            <a:normAutofit fontScale="85000" lnSpcReduction="20000"/>
          </a:bodyPr>
          <a:lstStyle/>
          <a:p>
            <a:pPr marL="0" indent="0">
              <a:buNone/>
            </a:pPr>
            <a:endParaRPr lang="en-GB" sz="1800" b="1">
              <a:solidFill>
                <a:srgbClr val="FF0000"/>
              </a:solidFill>
            </a:endParaRPr>
          </a:p>
          <a:p>
            <a:pPr marL="0" indent="0">
              <a:buNone/>
            </a:pPr>
            <a:endParaRPr lang="en-GB" sz="1800" b="1">
              <a:solidFill>
                <a:srgbClr val="FF0000"/>
              </a:solidFill>
            </a:endParaRPr>
          </a:p>
          <a:p>
            <a:pPr marL="0" indent="0">
              <a:buNone/>
            </a:pPr>
            <a:r>
              <a:rPr lang="en-GB" sz="2600" b="1">
                <a:solidFill>
                  <a:srgbClr val="FF0000"/>
                </a:solidFill>
              </a:rPr>
              <a:t>Limitations:</a:t>
            </a:r>
          </a:p>
          <a:p>
            <a:r>
              <a:rPr lang="en-GB" sz="2200" b="1"/>
              <a:t> Training is needed </a:t>
            </a:r>
            <a:r>
              <a:rPr lang="en-GB" sz="2200"/>
              <a:t>:Staff need to have training to help use it effectively </a:t>
            </a:r>
          </a:p>
          <a:p>
            <a:r>
              <a:rPr lang="en-GB" sz="2200" b="1"/>
              <a:t>Risk of data loss :</a:t>
            </a:r>
            <a:r>
              <a:rPr lang="en-GB" sz="2200"/>
              <a:t>Data can be lost if files are not properly shared or backed up.</a:t>
            </a:r>
          </a:p>
          <a:p>
            <a:r>
              <a:rPr lang="en-GB" sz="2200" b="1"/>
              <a:t>Data handling: </a:t>
            </a:r>
            <a:r>
              <a:rPr lang="en-GB" sz="2200"/>
              <a:t>large files can slow down computers as spreadsheets with hundreds of clients or detailed logs. So data can get lost.</a:t>
            </a:r>
            <a:endParaRPr lang="en-GB" sz="2000"/>
          </a:p>
          <a:p>
            <a:pPr marL="0" indent="0">
              <a:buNone/>
            </a:pPr>
            <a:endParaRPr lang="en-GB" sz="2000"/>
          </a:p>
          <a:p>
            <a:pPr marL="0" indent="0">
              <a:buNone/>
            </a:pPr>
            <a:endParaRPr lang="en-GB" sz="2000"/>
          </a:p>
          <a:p>
            <a:pPr marL="0" indent="0">
              <a:buNone/>
            </a:pPr>
            <a:endParaRPr lang="en-GB" sz="2000"/>
          </a:p>
        </p:txBody>
      </p:sp>
      <p:sp>
        <p:nvSpPr>
          <p:cNvPr id="4" name="Content Placeholder 2">
            <a:extLst>
              <a:ext uri="{FF2B5EF4-FFF2-40B4-BE49-F238E27FC236}">
                <a16:creationId xmlns:a16="http://schemas.microsoft.com/office/drawing/2014/main" id="{A2D3E2B7-40F0-8700-683D-E14725F8BAB2}"/>
              </a:ext>
            </a:extLst>
          </p:cNvPr>
          <p:cNvSpPr txBox="1">
            <a:spLocks/>
          </p:cNvSpPr>
          <p:nvPr/>
        </p:nvSpPr>
        <p:spPr>
          <a:xfrm>
            <a:off x="135465" y="1885278"/>
            <a:ext cx="5706533" cy="4678183"/>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buFont typeface="Arial" panose="020B0604020202020204" pitchFamily="34" charset="0"/>
              <a:buNone/>
            </a:pPr>
            <a:endParaRPr lang="en-GB" sz="7200"/>
          </a:p>
          <a:p>
            <a:pPr marL="0" indent="0">
              <a:buFont typeface="Arial" panose="020B0604020202020204" pitchFamily="34" charset="0"/>
              <a:buNone/>
            </a:pPr>
            <a:endParaRPr lang="en-GB" sz="7200" b="1">
              <a:solidFill>
                <a:srgbClr val="FF0000"/>
              </a:solidFill>
            </a:endParaRPr>
          </a:p>
          <a:p>
            <a:pPr marL="0" indent="0">
              <a:buFont typeface="Arial" panose="020B0604020202020204" pitchFamily="34" charset="0"/>
              <a:buNone/>
            </a:pPr>
            <a:endParaRPr lang="en-GB" sz="7200" b="1">
              <a:solidFill>
                <a:srgbClr val="FF0000"/>
              </a:solidFill>
            </a:endParaRPr>
          </a:p>
          <a:p>
            <a:pPr marL="0" indent="0">
              <a:buFont typeface="Arial" panose="020B0604020202020204" pitchFamily="34" charset="0"/>
              <a:buNone/>
            </a:pPr>
            <a:r>
              <a:rPr lang="en-GB" sz="7200" b="1">
                <a:solidFill>
                  <a:srgbClr val="FF0000"/>
                </a:solidFill>
              </a:rPr>
              <a:t>Benefits:</a:t>
            </a:r>
          </a:p>
          <a:p>
            <a:r>
              <a:rPr lang="en-GB" sz="7200" b="1"/>
              <a:t>Time and Cost Savings</a:t>
            </a:r>
            <a:r>
              <a:rPr lang="en-GB" sz="7200"/>
              <a:t>: By automating administrative tasks, digital tools can save valuable time and cut down on paperwork-related expenses.</a:t>
            </a:r>
          </a:p>
          <a:p>
            <a:r>
              <a:rPr lang="en-GB" sz="7200" b="1"/>
              <a:t>Decreased Human Error: </a:t>
            </a:r>
            <a:r>
              <a:rPr lang="en-GB" sz="7200"/>
              <a:t>Errors can be reduced by automating processes and ensuring consistency among spreadsheets. </a:t>
            </a:r>
          </a:p>
          <a:p>
            <a:endParaRPr lang="en-GB" sz="7200"/>
          </a:p>
          <a:p>
            <a:r>
              <a:rPr lang="en-GB" sz="7200" b="1"/>
              <a:t>Simple reporting: </a:t>
            </a:r>
            <a:r>
              <a:rPr lang="en-GB" sz="7200"/>
              <a:t>produce summaries fast. Analytics and reporting are simple. Excel can provide dashboards, summaries, and charts for management.</a:t>
            </a:r>
          </a:p>
          <a:p>
            <a:r>
              <a:rPr lang="en-GB" sz="7200"/>
              <a:t> </a:t>
            </a:r>
            <a:r>
              <a:rPr lang="en-GB" sz="7200" b="1"/>
              <a:t>Centralised data: </a:t>
            </a:r>
            <a:r>
              <a:rPr lang="en-GB" sz="7200"/>
              <a:t>a single, easily accessible file containing all client details. So Authorized staff can access all client information, scheduling, and medication logs in a single file.</a:t>
            </a:r>
          </a:p>
          <a:p>
            <a:r>
              <a:rPr lang="en-GB" sz="7200"/>
              <a:t>Help staff to create templates such as client intake forms, shift schedules, or care plans.</a:t>
            </a:r>
          </a:p>
          <a:p>
            <a:endParaRPr lang="en-GB" sz="7200"/>
          </a:p>
          <a:p>
            <a:pPr marL="0" indent="0">
              <a:buNone/>
            </a:pPr>
            <a:endParaRPr lang="en-GB" sz="7200"/>
          </a:p>
          <a:p>
            <a:pPr marL="0" indent="0">
              <a:buFont typeface="Arial" panose="020B0604020202020204" pitchFamily="34" charset="0"/>
              <a:buNone/>
            </a:pPr>
            <a:endParaRPr lang="en-GB" sz="2000"/>
          </a:p>
        </p:txBody>
      </p:sp>
      <p:pic>
        <p:nvPicPr>
          <p:cNvPr id="6" name="Picture 5" descr="A close up of keys&#10;&#10;AI-generated content may be incorrect.">
            <a:extLst>
              <a:ext uri="{FF2B5EF4-FFF2-40B4-BE49-F238E27FC236}">
                <a16:creationId xmlns:a16="http://schemas.microsoft.com/office/drawing/2014/main" id="{6C0004AC-5C97-44FA-4B05-8172030434D8}"/>
              </a:ext>
            </a:extLst>
          </p:cNvPr>
          <p:cNvPicPr>
            <a:picLocks noChangeAspect="1"/>
          </p:cNvPicPr>
          <p:nvPr/>
        </p:nvPicPr>
        <p:blipFill>
          <a:blip r:embed="rId3"/>
          <a:stretch>
            <a:fillRect/>
          </a:stretch>
        </p:blipFill>
        <p:spPr>
          <a:xfrm>
            <a:off x="7847136" y="4648749"/>
            <a:ext cx="2295443" cy="2145014"/>
          </a:xfrm>
          <a:prstGeom prst="rect">
            <a:avLst/>
          </a:prstGeom>
        </p:spPr>
      </p:pic>
    </p:spTree>
    <p:extLst>
      <p:ext uri="{BB962C8B-B14F-4D97-AF65-F5344CB8AC3E}">
        <p14:creationId xmlns:p14="http://schemas.microsoft.com/office/powerpoint/2010/main" val="2143546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CE56A029-D803-47A2-B79C-4527891BE6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4" name="Freeform: Shape 53">
            <a:extLst>
              <a:ext uri="{FF2B5EF4-FFF2-40B4-BE49-F238E27FC236}">
                <a16:creationId xmlns:a16="http://schemas.microsoft.com/office/drawing/2014/main" id="{51D96995-5226-4718-9475-B918D16CF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663" y="1467136"/>
            <a:ext cx="4429266" cy="5404512"/>
          </a:xfrm>
          <a:custGeom>
            <a:avLst/>
            <a:gdLst>
              <a:gd name="connsiteX0" fmla="*/ 824338 w 4383631"/>
              <a:gd name="connsiteY0" fmla="*/ 881 h 5404513"/>
              <a:gd name="connsiteX1" fmla="*/ 988232 w 4383631"/>
              <a:gd name="connsiteY1" fmla="*/ 1512 h 5404513"/>
              <a:gd name="connsiteX2" fmla="*/ 2378019 w 4383631"/>
              <a:gd name="connsiteY2" fmla="*/ 394359 h 5404513"/>
              <a:gd name="connsiteX3" fmla="*/ 4005393 w 4383631"/>
              <a:gd name="connsiteY3" fmla="*/ 5010381 h 5404513"/>
              <a:gd name="connsiteX4" fmla="*/ 3668913 w 4383631"/>
              <a:gd name="connsiteY4" fmla="*/ 5403338 h 5404513"/>
              <a:gd name="connsiteX5" fmla="*/ 3667357 w 4383631"/>
              <a:gd name="connsiteY5" fmla="*/ 5404513 h 5404513"/>
              <a:gd name="connsiteX6" fmla="*/ 0 w 4383631"/>
              <a:gd name="connsiteY6" fmla="*/ 5404513 h 5404513"/>
              <a:gd name="connsiteX7" fmla="*/ 0 w 4383631"/>
              <a:gd name="connsiteY7" fmla="*/ 143051 h 5404513"/>
              <a:gd name="connsiteX8" fmla="*/ 193256 w 4383631"/>
              <a:gd name="connsiteY8" fmla="*/ 87176 h 5404513"/>
              <a:gd name="connsiteX9" fmla="*/ 824338 w 4383631"/>
              <a:gd name="connsiteY9" fmla="*/ 881 h 5404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83631" h="5404513">
                <a:moveTo>
                  <a:pt x="824338" y="881"/>
                </a:moveTo>
                <a:cubicBezTo>
                  <a:pt x="878770" y="-471"/>
                  <a:pt x="933413" y="-270"/>
                  <a:pt x="988232" y="1512"/>
                </a:cubicBezTo>
                <a:cubicBezTo>
                  <a:pt x="1445852" y="16389"/>
                  <a:pt x="1915763" y="141496"/>
                  <a:pt x="2378019" y="394359"/>
                </a:cubicBezTo>
                <a:cubicBezTo>
                  <a:pt x="4031265" y="1298718"/>
                  <a:pt x="4945843" y="3467048"/>
                  <a:pt x="4005393" y="5010381"/>
                </a:cubicBezTo>
                <a:cubicBezTo>
                  <a:pt x="3906203" y="5173158"/>
                  <a:pt x="3793241" y="5299621"/>
                  <a:pt x="3668913" y="5403338"/>
                </a:cubicBezTo>
                <a:lnTo>
                  <a:pt x="3667357" y="5404513"/>
                </a:lnTo>
                <a:lnTo>
                  <a:pt x="0" y="5404513"/>
                </a:lnTo>
                <a:lnTo>
                  <a:pt x="0" y="143051"/>
                </a:lnTo>
                <a:lnTo>
                  <a:pt x="193256" y="87176"/>
                </a:lnTo>
                <a:cubicBezTo>
                  <a:pt x="398954" y="35580"/>
                  <a:pt x="610013" y="6202"/>
                  <a:pt x="824338" y="881"/>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6" name="Picture 5" descr="A person and person looking at a computer screen&#10;&#10;AI-generated content may be incorrect.">
            <a:extLst>
              <a:ext uri="{FF2B5EF4-FFF2-40B4-BE49-F238E27FC236}">
                <a16:creationId xmlns:a16="http://schemas.microsoft.com/office/drawing/2014/main" id="{D99D5AB6-FB4E-8EBC-0939-63FF2ADF7789}"/>
              </a:ext>
            </a:extLst>
          </p:cNvPr>
          <p:cNvPicPr>
            <a:picLocks noChangeAspect="1"/>
          </p:cNvPicPr>
          <p:nvPr/>
        </p:nvPicPr>
        <p:blipFill>
          <a:blip r:embed="rId2"/>
          <a:srcRect l="31927" r="19311" b="1"/>
          <a:stretch>
            <a:fillRect/>
          </a:stretch>
        </p:blipFill>
        <p:spPr>
          <a:xfrm>
            <a:off x="-5" y="1676465"/>
            <a:ext cx="4211054" cy="5181530"/>
          </a:xfrm>
          <a:custGeom>
            <a:avLst/>
            <a:gdLst/>
            <a:ahLst/>
            <a:cxnLst/>
            <a:rect l="l" t="t" r="r" b="b"/>
            <a:pathLst>
              <a:path w="4211054" h="5181530">
                <a:moveTo>
                  <a:pt x="1165310" y="990"/>
                </a:moveTo>
                <a:cubicBezTo>
                  <a:pt x="1578456" y="12730"/>
                  <a:pt x="2002082" y="129252"/>
                  <a:pt x="2418078" y="367333"/>
                </a:cubicBezTo>
                <a:cubicBezTo>
                  <a:pt x="3905879" y="1218825"/>
                  <a:pt x="4719574" y="3276464"/>
                  <a:pt x="3861693" y="4749397"/>
                </a:cubicBezTo>
                <a:cubicBezTo>
                  <a:pt x="3781266" y="4887488"/>
                  <a:pt x="3691172" y="4998345"/>
                  <a:pt x="3592887" y="5091022"/>
                </a:cubicBezTo>
                <a:lnTo>
                  <a:pt x="3483153" y="5181530"/>
                </a:lnTo>
                <a:lnTo>
                  <a:pt x="0" y="5181530"/>
                </a:lnTo>
                <a:lnTo>
                  <a:pt x="0" y="251609"/>
                </a:lnTo>
                <a:lnTo>
                  <a:pt x="158783" y="182603"/>
                </a:lnTo>
                <a:cubicBezTo>
                  <a:pt x="479801" y="54981"/>
                  <a:pt x="818871" y="-8854"/>
                  <a:pt x="1165310" y="990"/>
                </a:cubicBezTo>
                <a:close/>
              </a:path>
            </a:pathLst>
          </a:custGeom>
        </p:spPr>
      </p:pic>
      <p:sp>
        <p:nvSpPr>
          <p:cNvPr id="56" name="Freeform: Shape 55">
            <a:extLst>
              <a:ext uri="{FF2B5EF4-FFF2-40B4-BE49-F238E27FC236}">
                <a16:creationId xmlns:a16="http://schemas.microsoft.com/office/drawing/2014/main" id="{3D7B82C1-B831-4DDE-BDF4-2C767EB49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76470"/>
            <a:ext cx="4211054" cy="5181530"/>
          </a:xfrm>
          <a:custGeom>
            <a:avLst/>
            <a:gdLst>
              <a:gd name="connsiteX0" fmla="*/ 1165310 w 4211054"/>
              <a:gd name="connsiteY0" fmla="*/ 990 h 5181530"/>
              <a:gd name="connsiteX1" fmla="*/ 2418078 w 4211054"/>
              <a:gd name="connsiteY1" fmla="*/ 367333 h 5181530"/>
              <a:gd name="connsiteX2" fmla="*/ 3861693 w 4211054"/>
              <a:gd name="connsiteY2" fmla="*/ 4749397 h 5181530"/>
              <a:gd name="connsiteX3" fmla="*/ 3592887 w 4211054"/>
              <a:gd name="connsiteY3" fmla="*/ 5091022 h 5181530"/>
              <a:gd name="connsiteX4" fmla="*/ 3483152 w 4211054"/>
              <a:gd name="connsiteY4" fmla="*/ 5181530 h 5181530"/>
              <a:gd name="connsiteX5" fmla="*/ 0 w 4211054"/>
              <a:gd name="connsiteY5" fmla="*/ 5181530 h 5181530"/>
              <a:gd name="connsiteX6" fmla="*/ 0 w 4211054"/>
              <a:gd name="connsiteY6" fmla="*/ 5181528 h 5181530"/>
              <a:gd name="connsiteX7" fmla="*/ 2981677 w 4211054"/>
              <a:gd name="connsiteY7" fmla="*/ 5181528 h 5181530"/>
              <a:gd name="connsiteX8" fmla="*/ 3028606 w 4211054"/>
              <a:gd name="connsiteY8" fmla="*/ 5160626 h 5181530"/>
              <a:gd name="connsiteX9" fmla="*/ 3747110 w 4211054"/>
              <a:gd name="connsiteY9" fmla="*/ 4553549 h 5181530"/>
              <a:gd name="connsiteX10" fmla="*/ 2353269 w 4211054"/>
              <a:gd name="connsiteY10" fmla="*/ 527791 h 5181530"/>
              <a:gd name="connsiteX11" fmla="*/ 1162923 w 4211054"/>
              <a:gd name="connsiteY11" fmla="*/ 185179 h 5181530"/>
              <a:gd name="connsiteX12" fmla="*/ 80119 w 4211054"/>
              <a:gd name="connsiteY12" fmla="*/ 399295 h 5181530"/>
              <a:gd name="connsiteX13" fmla="*/ 0 w 4211054"/>
              <a:gd name="connsiteY13" fmla="*/ 438059 h 5181530"/>
              <a:gd name="connsiteX14" fmla="*/ 0 w 4211054"/>
              <a:gd name="connsiteY14" fmla="*/ 251609 h 5181530"/>
              <a:gd name="connsiteX15" fmla="*/ 158783 w 4211054"/>
              <a:gd name="connsiteY15" fmla="*/ 182603 h 5181530"/>
              <a:gd name="connsiteX16" fmla="*/ 1165310 w 4211054"/>
              <a:gd name="connsiteY16" fmla="*/ 990 h 5181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11054" h="5181530">
                <a:moveTo>
                  <a:pt x="1165310" y="990"/>
                </a:moveTo>
                <a:cubicBezTo>
                  <a:pt x="1578456" y="12730"/>
                  <a:pt x="2002082" y="129252"/>
                  <a:pt x="2418078" y="367333"/>
                </a:cubicBezTo>
                <a:cubicBezTo>
                  <a:pt x="3905879" y="1218825"/>
                  <a:pt x="4719574" y="3276464"/>
                  <a:pt x="3861693" y="4749397"/>
                </a:cubicBezTo>
                <a:cubicBezTo>
                  <a:pt x="3781266" y="4887488"/>
                  <a:pt x="3691172" y="4998345"/>
                  <a:pt x="3592887" y="5091022"/>
                </a:cubicBezTo>
                <a:lnTo>
                  <a:pt x="3483152" y="5181530"/>
                </a:lnTo>
                <a:lnTo>
                  <a:pt x="0" y="5181530"/>
                </a:lnTo>
                <a:lnTo>
                  <a:pt x="0" y="5181528"/>
                </a:lnTo>
                <a:lnTo>
                  <a:pt x="2981677" y="5181528"/>
                </a:lnTo>
                <a:lnTo>
                  <a:pt x="3028606" y="5160626"/>
                </a:lnTo>
                <a:cubicBezTo>
                  <a:pt x="3311277" y="5028098"/>
                  <a:pt x="3558318" y="4869020"/>
                  <a:pt x="3747110" y="4553549"/>
                </a:cubicBezTo>
                <a:cubicBezTo>
                  <a:pt x="4552598" y="3207566"/>
                  <a:pt x="3769268" y="1316508"/>
                  <a:pt x="2353269" y="527791"/>
                </a:cubicBezTo>
                <a:cubicBezTo>
                  <a:pt x="1957349" y="307263"/>
                  <a:pt x="1554872" y="198154"/>
                  <a:pt x="1162923" y="185179"/>
                </a:cubicBezTo>
                <a:cubicBezTo>
                  <a:pt x="787306" y="172747"/>
                  <a:pt x="421359" y="248602"/>
                  <a:pt x="80119" y="399295"/>
                </a:cubicBezTo>
                <a:lnTo>
                  <a:pt x="0" y="438059"/>
                </a:lnTo>
                <a:lnTo>
                  <a:pt x="0" y="251609"/>
                </a:lnTo>
                <a:lnTo>
                  <a:pt x="158783" y="182603"/>
                </a:lnTo>
                <a:cubicBezTo>
                  <a:pt x="479801" y="54981"/>
                  <a:pt x="818871" y="-8854"/>
                  <a:pt x="1165310" y="99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8" name="Freeform: Shape 57">
            <a:extLst>
              <a:ext uri="{FF2B5EF4-FFF2-40B4-BE49-F238E27FC236}">
                <a16:creationId xmlns:a16="http://schemas.microsoft.com/office/drawing/2014/main" id="{22EB6291-5B14-4134-B234-BE224349E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59458" y="-13648"/>
            <a:ext cx="4289727" cy="2866417"/>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97A57860-4E75-47A2-A2FB-36FAA8979E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1951" y="-11953"/>
            <a:ext cx="4152001" cy="3562347"/>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ADD0497-2E8C-DA9F-B63D-EBD665BFE93B}"/>
              </a:ext>
            </a:extLst>
          </p:cNvPr>
          <p:cNvSpPr>
            <a:spLocks noGrp="1"/>
          </p:cNvSpPr>
          <p:nvPr>
            <p:ph type="title"/>
          </p:nvPr>
        </p:nvSpPr>
        <p:spPr>
          <a:xfrm>
            <a:off x="3694492" y="2625813"/>
            <a:ext cx="5729985" cy="1038979"/>
          </a:xfrm>
        </p:spPr>
        <p:txBody>
          <a:bodyPr vert="horz" lIns="91440" tIns="45720" rIns="91440" bIns="45720" rtlCol="0" anchor="b">
            <a:normAutofit/>
          </a:bodyPr>
          <a:lstStyle/>
          <a:p>
            <a:r>
              <a:rPr lang="en-US" sz="3300" b="1" kern="1200">
                <a:latin typeface="+mj-lt"/>
                <a:ea typeface="+mj-ea"/>
                <a:cs typeface="+mj-cs"/>
              </a:rPr>
              <a:t>Microsoft 365 communication or collaboration tool</a:t>
            </a:r>
          </a:p>
        </p:txBody>
      </p:sp>
      <p:pic>
        <p:nvPicPr>
          <p:cNvPr id="17" name="Picture 16" descr="A computer screen with people and text&#10;&#10;AI-generated content may be incorrect.">
            <a:extLst>
              <a:ext uri="{FF2B5EF4-FFF2-40B4-BE49-F238E27FC236}">
                <a16:creationId xmlns:a16="http://schemas.microsoft.com/office/drawing/2014/main" id="{7B10FFA9-2A43-B3F4-487A-E0C3D4BA9554}"/>
              </a:ext>
            </a:extLst>
          </p:cNvPr>
          <p:cNvPicPr>
            <a:picLocks noChangeAspect="1"/>
          </p:cNvPicPr>
          <p:nvPr/>
        </p:nvPicPr>
        <p:blipFill>
          <a:blip r:embed="rId3"/>
          <a:srcRect l="1685" r="6947" b="2"/>
          <a:stretch>
            <a:fillRect/>
          </a:stretch>
        </p:blipFill>
        <p:spPr>
          <a:xfrm>
            <a:off x="3332189" y="1"/>
            <a:ext cx="3997527" cy="2646947"/>
          </a:xfrm>
          <a:custGeom>
            <a:avLst/>
            <a:gdLst/>
            <a:ahLst/>
            <a:cxnLst/>
            <a:rect l="l" t="t" r="r" b="b"/>
            <a:pathLst>
              <a:path w="3997527" h="2646947">
                <a:moveTo>
                  <a:pt x="292993" y="0"/>
                </a:moveTo>
                <a:lnTo>
                  <a:pt x="3828920" y="0"/>
                </a:lnTo>
                <a:lnTo>
                  <a:pt x="3877162" y="126877"/>
                </a:lnTo>
                <a:cubicBezTo>
                  <a:pt x="3956137" y="365716"/>
                  <a:pt x="3997527" y="630123"/>
                  <a:pt x="3997527" y="908578"/>
                </a:cubicBezTo>
                <a:cubicBezTo>
                  <a:pt x="3997527" y="1130767"/>
                  <a:pt x="3933446" y="1309091"/>
                  <a:pt x="3789844" y="1486825"/>
                </a:cubicBezTo>
                <a:cubicBezTo>
                  <a:pt x="3639637" y="1672742"/>
                  <a:pt x="3413939" y="1843981"/>
                  <a:pt x="3174946" y="2025257"/>
                </a:cubicBezTo>
                <a:cubicBezTo>
                  <a:pt x="3130853" y="2058662"/>
                  <a:pt x="3085302" y="2093247"/>
                  <a:pt x="3039752" y="2128254"/>
                </a:cubicBezTo>
                <a:cubicBezTo>
                  <a:pt x="2632020" y="2441546"/>
                  <a:pt x="2334435" y="2646947"/>
                  <a:pt x="1928851" y="2646947"/>
                </a:cubicBezTo>
                <a:cubicBezTo>
                  <a:pt x="1310863" y="2646947"/>
                  <a:pt x="873195" y="2394813"/>
                  <a:pt x="465463" y="1803828"/>
                </a:cubicBezTo>
                <a:cubicBezTo>
                  <a:pt x="412107" y="1726474"/>
                  <a:pt x="359949" y="1656124"/>
                  <a:pt x="309509" y="1588134"/>
                </a:cubicBezTo>
                <a:cubicBezTo>
                  <a:pt x="100453" y="1306222"/>
                  <a:pt x="0" y="1159615"/>
                  <a:pt x="0" y="908578"/>
                </a:cubicBezTo>
                <a:cubicBezTo>
                  <a:pt x="0" y="659312"/>
                  <a:pt x="62965" y="413080"/>
                  <a:pt x="187010" y="176721"/>
                </a:cubicBezTo>
                <a:cubicBezTo>
                  <a:pt x="217356" y="118918"/>
                  <a:pt x="250961" y="62336"/>
                  <a:pt x="287751" y="7075"/>
                </a:cubicBezTo>
                <a:close/>
              </a:path>
            </a:pathLst>
          </a:custGeom>
        </p:spPr>
      </p:pic>
      <p:sp>
        <p:nvSpPr>
          <p:cNvPr id="62" name="Freeform: Shape 61">
            <a:extLst>
              <a:ext uri="{FF2B5EF4-FFF2-40B4-BE49-F238E27FC236}">
                <a16:creationId xmlns:a16="http://schemas.microsoft.com/office/drawing/2014/main" id="{FADADC7F-B4F8-4013-B67D-463D600E8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32189" y="1"/>
            <a:ext cx="3997527" cy="2646947"/>
          </a:xfrm>
          <a:custGeom>
            <a:avLst/>
            <a:gdLst>
              <a:gd name="connsiteX0" fmla="*/ 478501 w 3997527"/>
              <a:gd name="connsiteY0" fmla="*/ 2 h 2646947"/>
              <a:gd name="connsiteX1" fmla="*/ 382993 w 3997527"/>
              <a:gd name="connsiteY1" fmla="*/ 123929 h 2646947"/>
              <a:gd name="connsiteX2" fmla="*/ 290041 w 3997527"/>
              <a:gd name="connsiteY2" fmla="*/ 274421 h 2646947"/>
              <a:gd name="connsiteX3" fmla="*/ 117491 w 3997527"/>
              <a:gd name="connsiteY3" fmla="*/ 923641 h 2646947"/>
              <a:gd name="connsiteX4" fmla="*/ 403069 w 3997527"/>
              <a:gd name="connsiteY4" fmla="*/ 1526467 h 2646947"/>
              <a:gd name="connsiteX5" fmla="*/ 546966 w 3997527"/>
              <a:gd name="connsiteY5" fmla="*/ 1717806 h 2646947"/>
              <a:gd name="connsiteX6" fmla="*/ 1897207 w 3997527"/>
              <a:gd name="connsiteY6" fmla="*/ 2465727 h 2646947"/>
              <a:gd name="connsiteX7" fmla="*/ 2922217 w 3997527"/>
              <a:gd name="connsiteY7" fmla="*/ 2005601 h 2646947"/>
              <a:gd name="connsiteX8" fmla="*/ 3046959 w 3997527"/>
              <a:gd name="connsiteY8" fmla="*/ 1914233 h 2646947"/>
              <a:gd name="connsiteX9" fmla="*/ 3614314 w 3997527"/>
              <a:gd name="connsiteY9" fmla="*/ 1436596 h 2646947"/>
              <a:gd name="connsiteX10" fmla="*/ 3805939 w 3997527"/>
              <a:gd name="connsiteY10" fmla="*/ 923641 h 2646947"/>
              <a:gd name="connsiteX11" fmla="*/ 3633781 w 3997527"/>
              <a:gd name="connsiteY11" fmla="*/ 75714 h 2646947"/>
              <a:gd name="connsiteX12" fmla="*/ 3595267 w 3997527"/>
              <a:gd name="connsiteY12" fmla="*/ 2 h 2646947"/>
              <a:gd name="connsiteX13" fmla="*/ 292993 w 3997527"/>
              <a:gd name="connsiteY13" fmla="*/ 0 h 2646947"/>
              <a:gd name="connsiteX14" fmla="*/ 3828920 w 3997527"/>
              <a:gd name="connsiteY14" fmla="*/ 0 h 2646947"/>
              <a:gd name="connsiteX15" fmla="*/ 3877162 w 3997527"/>
              <a:gd name="connsiteY15" fmla="*/ 126877 h 2646947"/>
              <a:gd name="connsiteX16" fmla="*/ 3997527 w 3997527"/>
              <a:gd name="connsiteY16" fmla="*/ 908578 h 2646947"/>
              <a:gd name="connsiteX17" fmla="*/ 3789844 w 3997527"/>
              <a:gd name="connsiteY17" fmla="*/ 1486825 h 2646947"/>
              <a:gd name="connsiteX18" fmla="*/ 3174946 w 3997527"/>
              <a:gd name="connsiteY18" fmla="*/ 2025257 h 2646947"/>
              <a:gd name="connsiteX19" fmla="*/ 3039752 w 3997527"/>
              <a:gd name="connsiteY19" fmla="*/ 2128254 h 2646947"/>
              <a:gd name="connsiteX20" fmla="*/ 1928850 w 3997527"/>
              <a:gd name="connsiteY20" fmla="*/ 2646947 h 2646947"/>
              <a:gd name="connsiteX21" fmla="*/ 465463 w 3997527"/>
              <a:gd name="connsiteY21" fmla="*/ 1803828 h 2646947"/>
              <a:gd name="connsiteX22" fmla="*/ 309508 w 3997527"/>
              <a:gd name="connsiteY22" fmla="*/ 1588134 h 2646947"/>
              <a:gd name="connsiteX23" fmla="*/ 0 w 3997527"/>
              <a:gd name="connsiteY23" fmla="*/ 908578 h 2646947"/>
              <a:gd name="connsiteX24" fmla="*/ 187010 w 3997527"/>
              <a:gd name="connsiteY24" fmla="*/ 176721 h 2646947"/>
              <a:gd name="connsiteX25" fmla="*/ 287750 w 3997527"/>
              <a:gd name="connsiteY25" fmla="*/ 7075 h 264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997527" h="2646947">
                <a:moveTo>
                  <a:pt x="478501" y="2"/>
                </a:moveTo>
                <a:lnTo>
                  <a:pt x="382993" y="123929"/>
                </a:lnTo>
                <a:cubicBezTo>
                  <a:pt x="349048" y="172951"/>
                  <a:pt x="318041" y="223144"/>
                  <a:pt x="290041" y="274421"/>
                </a:cubicBezTo>
                <a:cubicBezTo>
                  <a:pt x="175588" y="484093"/>
                  <a:pt x="117491" y="702521"/>
                  <a:pt x="117491" y="923641"/>
                </a:cubicBezTo>
                <a:cubicBezTo>
                  <a:pt x="117491" y="1146334"/>
                  <a:pt x="210177" y="1276386"/>
                  <a:pt x="403069" y="1526467"/>
                </a:cubicBezTo>
                <a:cubicBezTo>
                  <a:pt x="449609" y="1586781"/>
                  <a:pt x="497735" y="1649187"/>
                  <a:pt x="546966" y="1717806"/>
                </a:cubicBezTo>
                <a:cubicBezTo>
                  <a:pt x="923173" y="2242063"/>
                  <a:pt x="1327000" y="2465727"/>
                  <a:pt x="1897207" y="2465727"/>
                </a:cubicBezTo>
                <a:cubicBezTo>
                  <a:pt x="2271434" y="2465727"/>
                  <a:pt x="2546010" y="2283518"/>
                  <a:pt x="2922217" y="2005601"/>
                </a:cubicBezTo>
                <a:cubicBezTo>
                  <a:pt x="2964245" y="1974547"/>
                  <a:pt x="3006275" y="1943867"/>
                  <a:pt x="3046959" y="1914233"/>
                </a:cubicBezTo>
                <a:cubicBezTo>
                  <a:pt x="3267474" y="1753426"/>
                  <a:pt x="3475721" y="1601521"/>
                  <a:pt x="3614314" y="1436596"/>
                </a:cubicBezTo>
                <a:cubicBezTo>
                  <a:pt x="3746813" y="1278931"/>
                  <a:pt x="3805939" y="1120743"/>
                  <a:pt x="3805939" y="923641"/>
                </a:cubicBezTo>
                <a:cubicBezTo>
                  <a:pt x="3805939" y="614875"/>
                  <a:pt x="3746267" y="325578"/>
                  <a:pt x="3633781" y="75714"/>
                </a:cubicBezTo>
                <a:lnTo>
                  <a:pt x="3595267" y="2"/>
                </a:lnTo>
                <a:close/>
                <a:moveTo>
                  <a:pt x="292993" y="0"/>
                </a:moveTo>
                <a:lnTo>
                  <a:pt x="3828920" y="0"/>
                </a:lnTo>
                <a:lnTo>
                  <a:pt x="3877162" y="126877"/>
                </a:lnTo>
                <a:cubicBezTo>
                  <a:pt x="3956137" y="365716"/>
                  <a:pt x="3997527" y="630123"/>
                  <a:pt x="3997527" y="908578"/>
                </a:cubicBezTo>
                <a:cubicBezTo>
                  <a:pt x="3997527" y="1130767"/>
                  <a:pt x="3933446" y="1309091"/>
                  <a:pt x="3789844" y="1486825"/>
                </a:cubicBezTo>
                <a:cubicBezTo>
                  <a:pt x="3639637" y="1672742"/>
                  <a:pt x="3413939" y="1843981"/>
                  <a:pt x="3174946" y="2025257"/>
                </a:cubicBezTo>
                <a:cubicBezTo>
                  <a:pt x="3130853" y="2058662"/>
                  <a:pt x="3085302" y="2093247"/>
                  <a:pt x="3039752" y="2128254"/>
                </a:cubicBezTo>
                <a:cubicBezTo>
                  <a:pt x="2632020" y="2441546"/>
                  <a:pt x="2334435" y="2646947"/>
                  <a:pt x="1928850" y="2646947"/>
                </a:cubicBezTo>
                <a:cubicBezTo>
                  <a:pt x="1310863" y="2646947"/>
                  <a:pt x="873195" y="2394813"/>
                  <a:pt x="465463" y="1803828"/>
                </a:cubicBezTo>
                <a:cubicBezTo>
                  <a:pt x="412107" y="1726474"/>
                  <a:pt x="359949" y="1656124"/>
                  <a:pt x="309508" y="1588134"/>
                </a:cubicBezTo>
                <a:cubicBezTo>
                  <a:pt x="100453" y="1306222"/>
                  <a:pt x="0" y="1159615"/>
                  <a:pt x="0" y="908578"/>
                </a:cubicBezTo>
                <a:cubicBezTo>
                  <a:pt x="0" y="659312"/>
                  <a:pt x="62965" y="413080"/>
                  <a:pt x="187010" y="176721"/>
                </a:cubicBezTo>
                <a:cubicBezTo>
                  <a:pt x="217356" y="118918"/>
                  <a:pt x="250961" y="62336"/>
                  <a:pt x="287750" y="7075"/>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21" name="Picture 20" descr="A computer screen with icons&#10;&#10;AI-generated content may be incorrect.">
            <a:extLst>
              <a:ext uri="{FF2B5EF4-FFF2-40B4-BE49-F238E27FC236}">
                <a16:creationId xmlns:a16="http://schemas.microsoft.com/office/drawing/2014/main" id="{9B3F6EB0-34EF-7701-5143-AC8C0BF0C959}"/>
              </a:ext>
            </a:extLst>
          </p:cNvPr>
          <p:cNvPicPr>
            <a:picLocks noChangeAspect="1"/>
          </p:cNvPicPr>
          <p:nvPr/>
        </p:nvPicPr>
        <p:blipFill>
          <a:blip r:embed="rId4"/>
          <a:srcRect l="264" r="6065" b="-4"/>
          <a:stretch>
            <a:fillRect/>
          </a:stretch>
        </p:blipFill>
        <p:spPr>
          <a:xfrm>
            <a:off x="8253666" y="2"/>
            <a:ext cx="3938337" cy="3321595"/>
          </a:xfrm>
          <a:custGeom>
            <a:avLst/>
            <a:gdLst/>
            <a:ahLst/>
            <a:cxnLst/>
            <a:rect l="l" t="t" r="r" b="b"/>
            <a:pathLst>
              <a:path w="3938337" h="3321595">
                <a:moveTo>
                  <a:pt x="412520" y="0"/>
                </a:moveTo>
                <a:lnTo>
                  <a:pt x="3217629" y="0"/>
                </a:lnTo>
                <a:lnTo>
                  <a:pt x="3871410" y="0"/>
                </a:lnTo>
                <a:lnTo>
                  <a:pt x="3938337" y="0"/>
                </a:lnTo>
                <a:lnTo>
                  <a:pt x="3938337" y="59511"/>
                </a:lnTo>
                <a:lnTo>
                  <a:pt x="3938337" y="699247"/>
                </a:lnTo>
                <a:lnTo>
                  <a:pt x="3938337" y="2518435"/>
                </a:lnTo>
                <a:lnTo>
                  <a:pt x="3856842" y="2618704"/>
                </a:lnTo>
                <a:cubicBezTo>
                  <a:pt x="3439614" y="3108658"/>
                  <a:pt x="2979779" y="3321595"/>
                  <a:pt x="2362292" y="3321595"/>
                </a:cubicBezTo>
                <a:cubicBezTo>
                  <a:pt x="1899140" y="3321595"/>
                  <a:pt x="1559319" y="3095023"/>
                  <a:pt x="1093716" y="2749441"/>
                </a:cubicBezTo>
                <a:cubicBezTo>
                  <a:pt x="1041701" y="2710827"/>
                  <a:pt x="989684" y="2672676"/>
                  <a:pt x="939333" y="2635829"/>
                </a:cubicBezTo>
                <a:cubicBezTo>
                  <a:pt x="666418" y="2435869"/>
                  <a:pt x="408686" y="2246981"/>
                  <a:pt x="237160" y="2041901"/>
                </a:cubicBezTo>
                <a:cubicBezTo>
                  <a:pt x="73176" y="1845849"/>
                  <a:pt x="0" y="1649145"/>
                  <a:pt x="0" y="1404055"/>
                </a:cubicBezTo>
                <a:cubicBezTo>
                  <a:pt x="0" y="866538"/>
                  <a:pt x="144750" y="376466"/>
                  <a:pt x="410955" y="1974"/>
                </a:cubicBezTo>
                <a:close/>
              </a:path>
            </a:pathLst>
          </a:custGeom>
        </p:spPr>
      </p:pic>
      <p:sp>
        <p:nvSpPr>
          <p:cNvPr id="64" name="Freeform: Shape 63">
            <a:extLst>
              <a:ext uri="{FF2B5EF4-FFF2-40B4-BE49-F238E27FC236}">
                <a16:creationId xmlns:a16="http://schemas.microsoft.com/office/drawing/2014/main" id="{3A8657D3-FF5C-4E4D-BF2D-FA413B67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253663" y="0"/>
            <a:ext cx="3938337" cy="3321595"/>
          </a:xfrm>
          <a:custGeom>
            <a:avLst/>
            <a:gdLst>
              <a:gd name="connsiteX0" fmla="*/ 1166365 w 3938337"/>
              <a:gd name="connsiteY0" fmla="*/ 0 h 3321595"/>
              <a:gd name="connsiteX1" fmla="*/ 107576 w 3938337"/>
              <a:gd name="connsiteY1" fmla="*/ 0 h 3321595"/>
              <a:gd name="connsiteX2" fmla="*/ 66927 w 3938337"/>
              <a:gd name="connsiteY2" fmla="*/ 0 h 3321595"/>
              <a:gd name="connsiteX3" fmla="*/ 0 w 3938337"/>
              <a:gd name="connsiteY3" fmla="*/ 0 h 3321595"/>
              <a:gd name="connsiteX4" fmla="*/ 0 w 3938337"/>
              <a:gd name="connsiteY4" fmla="*/ 59511 h 3321595"/>
              <a:gd name="connsiteX5" fmla="*/ 0 w 3938337"/>
              <a:gd name="connsiteY5" fmla="*/ 155390 h 3321595"/>
              <a:gd name="connsiteX6" fmla="*/ 0 w 3938337"/>
              <a:gd name="connsiteY6" fmla="*/ 901114 h 3321595"/>
              <a:gd name="connsiteX7" fmla="*/ 4 w 3938337"/>
              <a:gd name="connsiteY7" fmla="*/ 901114 h 3321595"/>
              <a:gd name="connsiteX8" fmla="*/ 4 w 3938337"/>
              <a:gd name="connsiteY8" fmla="*/ 471771 h 3321595"/>
              <a:gd name="connsiteX9" fmla="*/ 50187 w 3938337"/>
              <a:gd name="connsiteY9" fmla="*/ 407556 h 3321595"/>
              <a:gd name="connsiteX10" fmla="*/ 352921 w 3938337"/>
              <a:gd name="connsiteY10" fmla="*/ 118259 h 3321595"/>
              <a:gd name="connsiteX11" fmla="*/ 514890 w 3938337"/>
              <a:gd name="connsiteY11" fmla="*/ 2 h 3321595"/>
              <a:gd name="connsiteX12" fmla="*/ 1166365 w 3938337"/>
              <a:gd name="connsiteY12" fmla="*/ 2 h 3321595"/>
              <a:gd name="connsiteX13" fmla="*/ 3525817 w 3938337"/>
              <a:gd name="connsiteY13" fmla="*/ 0 h 3321595"/>
              <a:gd name="connsiteX14" fmla="*/ 3384145 w 3938337"/>
              <a:gd name="connsiteY14" fmla="*/ 0 h 3321595"/>
              <a:gd name="connsiteX15" fmla="*/ 3385646 w 3938337"/>
              <a:gd name="connsiteY15" fmla="*/ 1904 h 3321595"/>
              <a:gd name="connsiteX16" fmla="*/ 3780089 w 3938337"/>
              <a:gd name="connsiteY16" fmla="*/ 1354125 h 3321595"/>
              <a:gd name="connsiteX17" fmla="*/ 3552458 w 3938337"/>
              <a:gd name="connsiteY17" fmla="*/ 1969288 h 3321595"/>
              <a:gd name="connsiteX18" fmla="*/ 3414534 w 3938337"/>
              <a:gd name="connsiteY18" fmla="*/ 2115111 h 3321595"/>
              <a:gd name="connsiteX19" fmla="*/ 3395732 w 3938337"/>
              <a:gd name="connsiteY19" fmla="*/ 2131585 h 3321595"/>
              <a:gd name="connsiteX20" fmla="*/ 3390273 w 3938337"/>
              <a:gd name="connsiteY20" fmla="*/ 2137223 h 3321595"/>
              <a:gd name="connsiteX21" fmla="*/ 3348116 w 3938337"/>
              <a:gd name="connsiteY21" fmla="*/ 2173305 h 3321595"/>
              <a:gd name="connsiteX22" fmla="*/ 3251972 w 3938337"/>
              <a:gd name="connsiteY22" fmla="*/ 2257543 h 3321595"/>
              <a:gd name="connsiteX23" fmla="*/ 2878500 w 3938337"/>
              <a:gd name="connsiteY23" fmla="*/ 2542096 h 3321595"/>
              <a:gd name="connsiteX24" fmla="*/ 2730320 w 3938337"/>
              <a:gd name="connsiteY24" fmla="*/ 2651667 h 3321595"/>
              <a:gd name="connsiteX25" fmla="*/ 1512716 w 3938337"/>
              <a:gd name="connsiteY25" fmla="*/ 3203474 h 3321595"/>
              <a:gd name="connsiteX26" fmla="*/ 78219 w 3938337"/>
              <a:gd name="connsiteY26" fmla="*/ 2525579 h 3321595"/>
              <a:gd name="connsiteX27" fmla="*/ 0 w 3938337"/>
              <a:gd name="connsiteY27" fmla="*/ 2428877 h 3321595"/>
              <a:gd name="connsiteX28" fmla="*/ 0 w 3938337"/>
              <a:gd name="connsiteY28" fmla="*/ 2518435 h 3321595"/>
              <a:gd name="connsiteX29" fmla="*/ 81495 w 3938337"/>
              <a:gd name="connsiteY29" fmla="*/ 2618704 h 3321595"/>
              <a:gd name="connsiteX30" fmla="*/ 1576046 w 3938337"/>
              <a:gd name="connsiteY30" fmla="*/ 3321595 h 3321595"/>
              <a:gd name="connsiteX31" fmla="*/ 2844621 w 3938337"/>
              <a:gd name="connsiteY31" fmla="*/ 2749441 h 3321595"/>
              <a:gd name="connsiteX32" fmla="*/ 2999005 w 3938337"/>
              <a:gd name="connsiteY32" fmla="*/ 2635829 h 3321595"/>
              <a:gd name="connsiteX33" fmla="*/ 3701177 w 3938337"/>
              <a:gd name="connsiteY33" fmla="*/ 2041901 h 3321595"/>
              <a:gd name="connsiteX34" fmla="*/ 3938337 w 3938337"/>
              <a:gd name="connsiteY34" fmla="*/ 1404055 h 3321595"/>
              <a:gd name="connsiteX35" fmla="*/ 3527383 w 3938337"/>
              <a:gd name="connsiteY35"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938337" h="3321595">
                <a:moveTo>
                  <a:pt x="1166365" y="0"/>
                </a:moveTo>
                <a:lnTo>
                  <a:pt x="107576" y="0"/>
                </a:lnTo>
                <a:lnTo>
                  <a:pt x="66927" y="0"/>
                </a:lnTo>
                <a:lnTo>
                  <a:pt x="0" y="0"/>
                </a:lnTo>
                <a:lnTo>
                  <a:pt x="0" y="59511"/>
                </a:lnTo>
                <a:lnTo>
                  <a:pt x="0" y="155390"/>
                </a:lnTo>
                <a:lnTo>
                  <a:pt x="0" y="901114"/>
                </a:lnTo>
                <a:lnTo>
                  <a:pt x="4" y="901114"/>
                </a:lnTo>
                <a:lnTo>
                  <a:pt x="4" y="471771"/>
                </a:lnTo>
                <a:lnTo>
                  <a:pt x="50187" y="407556"/>
                </a:lnTo>
                <a:cubicBezTo>
                  <a:pt x="138559" y="305382"/>
                  <a:pt x="239680" y="208703"/>
                  <a:pt x="352921" y="118259"/>
                </a:cubicBezTo>
                <a:lnTo>
                  <a:pt x="514890" y="2"/>
                </a:lnTo>
                <a:lnTo>
                  <a:pt x="1166365" y="2"/>
                </a:lnTo>
                <a:close/>
                <a:moveTo>
                  <a:pt x="3525817" y="0"/>
                </a:moveTo>
                <a:lnTo>
                  <a:pt x="3384145" y="0"/>
                </a:lnTo>
                <a:lnTo>
                  <a:pt x="3385646" y="1904"/>
                </a:lnTo>
                <a:cubicBezTo>
                  <a:pt x="3641155" y="363079"/>
                  <a:pt x="3780089" y="835723"/>
                  <a:pt x="3780089" y="1354125"/>
                </a:cubicBezTo>
                <a:cubicBezTo>
                  <a:pt x="3780089" y="1590500"/>
                  <a:pt x="3709854" y="1780209"/>
                  <a:pt x="3552458" y="1969288"/>
                </a:cubicBezTo>
                <a:cubicBezTo>
                  <a:pt x="3511300" y="2018735"/>
                  <a:pt x="3464970" y="2067206"/>
                  <a:pt x="3414534" y="2115111"/>
                </a:cubicBezTo>
                <a:lnTo>
                  <a:pt x="3395732" y="2131585"/>
                </a:lnTo>
                <a:lnTo>
                  <a:pt x="3390273" y="2137223"/>
                </a:lnTo>
                <a:lnTo>
                  <a:pt x="3348116" y="2173305"/>
                </a:lnTo>
                <a:lnTo>
                  <a:pt x="3251972" y="2257543"/>
                </a:lnTo>
                <a:cubicBezTo>
                  <a:pt x="3136805" y="2351916"/>
                  <a:pt x="3009474" y="2445671"/>
                  <a:pt x="2878500" y="2542096"/>
                </a:cubicBezTo>
                <a:cubicBezTo>
                  <a:pt x="2830172" y="2577632"/>
                  <a:pt x="2780245" y="2614426"/>
                  <a:pt x="2730320" y="2651667"/>
                </a:cubicBezTo>
                <a:cubicBezTo>
                  <a:pt x="2283426" y="2984960"/>
                  <a:pt x="1957258" y="3203474"/>
                  <a:pt x="1512716" y="3203474"/>
                </a:cubicBezTo>
                <a:cubicBezTo>
                  <a:pt x="920041" y="3203474"/>
                  <a:pt x="478682" y="2998110"/>
                  <a:pt x="78219" y="2525579"/>
                </a:cubicBezTo>
                <a:lnTo>
                  <a:pt x="0" y="2428877"/>
                </a:lnTo>
                <a:lnTo>
                  <a:pt x="0" y="2518435"/>
                </a:lnTo>
                <a:lnTo>
                  <a:pt x="81495" y="2618704"/>
                </a:lnTo>
                <a:cubicBezTo>
                  <a:pt x="498723" y="3108658"/>
                  <a:pt x="958559" y="3321595"/>
                  <a:pt x="1576046" y="3321595"/>
                </a:cubicBezTo>
                <a:cubicBezTo>
                  <a:pt x="2039197" y="3321595"/>
                  <a:pt x="2379018" y="3095023"/>
                  <a:pt x="2844621" y="2749441"/>
                </a:cubicBezTo>
                <a:cubicBezTo>
                  <a:pt x="2896636" y="2710827"/>
                  <a:pt x="2948653" y="2672676"/>
                  <a:pt x="2999005" y="2635829"/>
                </a:cubicBezTo>
                <a:cubicBezTo>
                  <a:pt x="3271919" y="2435869"/>
                  <a:pt x="3529651" y="2246981"/>
                  <a:pt x="3701177" y="2041901"/>
                </a:cubicBezTo>
                <a:cubicBezTo>
                  <a:pt x="3865161" y="1845849"/>
                  <a:pt x="3938337" y="1649145"/>
                  <a:pt x="3938337" y="1404055"/>
                </a:cubicBezTo>
                <a:cubicBezTo>
                  <a:pt x="3938337" y="866538"/>
                  <a:pt x="3793587" y="376466"/>
                  <a:pt x="352738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D345620-706B-27B5-7C7D-9065247AABCF}"/>
              </a:ext>
            </a:extLst>
          </p:cNvPr>
          <p:cNvSpPr>
            <a:spLocks noGrp="1"/>
          </p:cNvSpPr>
          <p:nvPr>
            <p:ph idx="1"/>
          </p:nvPr>
        </p:nvSpPr>
        <p:spPr>
          <a:xfrm>
            <a:off x="4584192" y="3822500"/>
            <a:ext cx="7396141" cy="2870908"/>
          </a:xfrm>
        </p:spPr>
        <p:txBody>
          <a:bodyPr vert="horz" lIns="91440" tIns="45720" rIns="91440" bIns="45720" rtlCol="0">
            <a:normAutofit/>
          </a:bodyPr>
          <a:lstStyle/>
          <a:p>
            <a:r>
              <a:rPr lang="en-US" sz="1600" kern="1200">
                <a:latin typeface="+mn-lt"/>
                <a:ea typeface="+mn-ea"/>
                <a:cs typeface="+mn-cs"/>
              </a:rPr>
              <a:t>Microsoft Teams is </a:t>
            </a:r>
            <a:r>
              <a:rPr lang="en-GB" sz="1600" kern="1200">
                <a:latin typeface="+mn-lt"/>
                <a:ea typeface="+mn-ea"/>
                <a:cs typeface="+mn-cs"/>
              </a:rPr>
              <a:t>It is a platform for collaboration that gives users the ability to effortlessly share information and collaborate remotely.</a:t>
            </a:r>
            <a:endParaRPr lang="en-US" sz="1600" kern="1200">
              <a:latin typeface="+mn-lt"/>
              <a:ea typeface="+mn-ea"/>
              <a:cs typeface="+mn-cs"/>
            </a:endParaRPr>
          </a:p>
          <a:p>
            <a:r>
              <a:rPr lang="en-GB" sz="1600"/>
              <a:t>Microsoft Teams provides a single place for communication, where real-time messaging, video meetings, file sharing, and notifications are possible. This ensures that staff working in the field and patients in the main office are always connected, therefore improving efficiency and eliminating delays in client services (NHS England, 2023).</a:t>
            </a:r>
          </a:p>
          <a:p>
            <a:r>
              <a:rPr lang="en-GB" sz="1600"/>
              <a:t>Microsoft Teams allows efficient cross-location communication and collaboration among employees, particularly between field staff and the main office.</a:t>
            </a:r>
          </a:p>
          <a:p>
            <a:endParaRPr lang="en-US" sz="1600" kern="1200">
              <a:latin typeface="+mn-lt"/>
              <a:ea typeface="+mn-ea"/>
              <a:cs typeface="+mn-cs"/>
            </a:endParaRPr>
          </a:p>
          <a:p>
            <a:endParaRPr lang="en-US" sz="1600" kern="1200">
              <a:latin typeface="+mn-lt"/>
              <a:ea typeface="+mn-ea"/>
              <a:cs typeface="+mn-cs"/>
            </a:endParaRPr>
          </a:p>
        </p:txBody>
      </p:sp>
    </p:spTree>
    <p:extLst>
      <p:ext uri="{BB962C8B-B14F-4D97-AF65-F5344CB8AC3E}">
        <p14:creationId xmlns:p14="http://schemas.microsoft.com/office/powerpoint/2010/main" val="2252585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AC14302F-E955-47D0-A56B-D1D1A6953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274"/>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7" name="Picture 6" descr="A group of people standing in front of a computer&#10;&#10;AI-generated content may be incorrect.">
            <a:extLst>
              <a:ext uri="{FF2B5EF4-FFF2-40B4-BE49-F238E27FC236}">
                <a16:creationId xmlns:a16="http://schemas.microsoft.com/office/drawing/2014/main" id="{BB63AC5D-030D-6449-A539-03F40410BBF6}"/>
              </a:ext>
            </a:extLst>
          </p:cNvPr>
          <p:cNvPicPr>
            <a:picLocks noChangeAspect="1"/>
          </p:cNvPicPr>
          <p:nvPr/>
        </p:nvPicPr>
        <p:blipFill>
          <a:blip r:embed="rId2"/>
          <a:srcRect t="5058" r="2" b="2"/>
          <a:stretch>
            <a:fillRect/>
          </a:stretch>
        </p:blipFill>
        <p:spPr>
          <a:xfrm>
            <a:off x="6789867" y="1692322"/>
            <a:ext cx="5402133" cy="5165678"/>
          </a:xfrm>
          <a:custGeom>
            <a:avLst/>
            <a:gdLst/>
            <a:ahLst/>
            <a:cxnLst/>
            <a:rect l="l" t="t" r="r" b="b"/>
            <a:pathLst>
              <a:path w="5402133" h="5165678">
                <a:moveTo>
                  <a:pt x="2812927" y="1440"/>
                </a:moveTo>
                <a:cubicBezTo>
                  <a:pt x="3216071" y="15614"/>
                  <a:pt x="3630042" y="134807"/>
                  <a:pt x="4037270" y="375717"/>
                </a:cubicBezTo>
                <a:cubicBezTo>
                  <a:pt x="4594813" y="705550"/>
                  <a:pt x="5056993" y="1211855"/>
                  <a:pt x="5368640" y="1793672"/>
                </a:cubicBezTo>
                <a:lnTo>
                  <a:pt x="5402133" y="1862092"/>
                </a:lnTo>
                <a:lnTo>
                  <a:pt x="5402133" y="4881964"/>
                </a:lnTo>
                <a:lnTo>
                  <a:pt x="5379568" y="4917542"/>
                </a:lnTo>
                <a:cubicBezTo>
                  <a:pt x="5316078" y="5006511"/>
                  <a:pt x="5247510" y="5082019"/>
                  <a:pt x="5174491" y="5147896"/>
                </a:cubicBezTo>
                <a:lnTo>
                  <a:pt x="5152707" y="5165678"/>
                </a:lnTo>
                <a:lnTo>
                  <a:pt x="988281" y="5165678"/>
                </a:lnTo>
                <a:lnTo>
                  <a:pt x="843329" y="4952722"/>
                </a:lnTo>
                <a:cubicBezTo>
                  <a:pt x="690694" y="4698327"/>
                  <a:pt x="575628" y="4416873"/>
                  <a:pt x="460568" y="4126926"/>
                </a:cubicBezTo>
                <a:cubicBezTo>
                  <a:pt x="123581" y="3277767"/>
                  <a:pt x="-251710" y="2522457"/>
                  <a:pt x="227664" y="1671690"/>
                </a:cubicBezTo>
                <a:cubicBezTo>
                  <a:pt x="823144" y="614859"/>
                  <a:pt x="1782674" y="-34782"/>
                  <a:pt x="2812927" y="1440"/>
                </a:cubicBezTo>
                <a:close/>
              </a:path>
            </a:pathLst>
          </a:custGeom>
        </p:spPr>
      </p:pic>
      <p:sp>
        <p:nvSpPr>
          <p:cNvPr id="25" name="Freeform: Shape 24">
            <a:extLst>
              <a:ext uri="{FF2B5EF4-FFF2-40B4-BE49-F238E27FC236}">
                <a16:creationId xmlns:a16="http://schemas.microsoft.com/office/drawing/2014/main" id="{7D14A5F1-1B02-4DB3-A8A6-C786570F5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9867" y="1692322"/>
            <a:ext cx="5402133" cy="5165678"/>
          </a:xfrm>
          <a:custGeom>
            <a:avLst/>
            <a:gdLst>
              <a:gd name="connsiteX0" fmla="*/ 5402133 w 5402133"/>
              <a:gd name="connsiteY0" fmla="*/ 4440887 h 5165678"/>
              <a:gd name="connsiteX1" fmla="*/ 5402133 w 5402133"/>
              <a:gd name="connsiteY1" fmla="*/ 4881964 h 5165678"/>
              <a:gd name="connsiteX2" fmla="*/ 5379567 w 5402133"/>
              <a:gd name="connsiteY2" fmla="*/ 4917542 h 5165678"/>
              <a:gd name="connsiteX3" fmla="*/ 5174491 w 5402133"/>
              <a:gd name="connsiteY3" fmla="*/ 5147896 h 5165678"/>
              <a:gd name="connsiteX4" fmla="*/ 5152707 w 5402133"/>
              <a:gd name="connsiteY4" fmla="*/ 5165678 h 5165678"/>
              <a:gd name="connsiteX5" fmla="*/ 4802606 w 5402133"/>
              <a:gd name="connsiteY5" fmla="*/ 5165678 h 5165678"/>
              <a:gd name="connsiteX6" fmla="*/ 4920652 w 5402133"/>
              <a:gd name="connsiteY6" fmla="*/ 5087351 h 5165678"/>
              <a:gd name="connsiteX7" fmla="*/ 5302817 w 5402133"/>
              <a:gd name="connsiteY7" fmla="*/ 4648067 h 5165678"/>
              <a:gd name="connsiteX8" fmla="*/ 2812927 w 5402133"/>
              <a:gd name="connsiteY8" fmla="*/ 1440 h 5165678"/>
              <a:gd name="connsiteX9" fmla="*/ 4037270 w 5402133"/>
              <a:gd name="connsiteY9" fmla="*/ 375717 h 5165678"/>
              <a:gd name="connsiteX10" fmla="*/ 5368639 w 5402133"/>
              <a:gd name="connsiteY10" fmla="*/ 1793672 h 5165678"/>
              <a:gd name="connsiteX11" fmla="*/ 5402133 w 5402133"/>
              <a:gd name="connsiteY11" fmla="*/ 1862092 h 5165678"/>
              <a:gd name="connsiteX12" fmla="*/ 5402133 w 5402133"/>
              <a:gd name="connsiteY12" fmla="*/ 2281954 h 5165678"/>
              <a:gd name="connsiteX13" fmla="*/ 5323278 w 5402133"/>
              <a:gd name="connsiteY13" fmla="*/ 2080684 h 5165678"/>
              <a:gd name="connsiteX14" fmla="*/ 3963926 w 5402133"/>
              <a:gd name="connsiteY14" fmla="*/ 506410 h 5165678"/>
              <a:gd name="connsiteX15" fmla="*/ 2820504 w 5402133"/>
              <a:gd name="connsiteY15" fmla="*/ 153933 h 5165678"/>
              <a:gd name="connsiteX16" fmla="*/ 406110 w 5402133"/>
              <a:gd name="connsiteY16" fmla="*/ 1726902 h 5165678"/>
              <a:gd name="connsiteX17" fmla="*/ 623621 w 5402133"/>
              <a:gd name="connsiteY17" fmla="*/ 4039138 h 5165678"/>
              <a:gd name="connsiteX18" fmla="*/ 1136626 w 5402133"/>
              <a:gd name="connsiteY18" fmla="*/ 5047273 h 5165678"/>
              <a:gd name="connsiteX19" fmla="*/ 1238969 w 5402133"/>
              <a:gd name="connsiteY19" fmla="*/ 5165678 h 5165678"/>
              <a:gd name="connsiteX20" fmla="*/ 988281 w 5402133"/>
              <a:gd name="connsiteY20" fmla="*/ 5165678 h 5165678"/>
              <a:gd name="connsiteX21" fmla="*/ 843329 w 5402133"/>
              <a:gd name="connsiteY21" fmla="*/ 4952722 h 5165678"/>
              <a:gd name="connsiteX22" fmla="*/ 460568 w 5402133"/>
              <a:gd name="connsiteY22" fmla="*/ 4126926 h 5165678"/>
              <a:gd name="connsiteX23" fmla="*/ 227664 w 5402133"/>
              <a:gd name="connsiteY23" fmla="*/ 1671690 h 5165678"/>
              <a:gd name="connsiteX24" fmla="*/ 2812927 w 5402133"/>
              <a:gd name="connsiteY24" fmla="*/ 1440 h 5165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402133" h="5165678">
                <a:moveTo>
                  <a:pt x="5402133" y="4440887"/>
                </a:moveTo>
                <a:lnTo>
                  <a:pt x="5402133" y="4881964"/>
                </a:lnTo>
                <a:lnTo>
                  <a:pt x="5379567" y="4917542"/>
                </a:lnTo>
                <a:cubicBezTo>
                  <a:pt x="5316078" y="5006511"/>
                  <a:pt x="5247510" y="5082019"/>
                  <a:pt x="5174491" y="5147896"/>
                </a:cubicBezTo>
                <a:lnTo>
                  <a:pt x="5152707" y="5165678"/>
                </a:lnTo>
                <a:lnTo>
                  <a:pt x="4802606" y="5165678"/>
                </a:lnTo>
                <a:lnTo>
                  <a:pt x="4920652" y="5087351"/>
                </a:lnTo>
                <a:cubicBezTo>
                  <a:pt x="5065055" y="4979608"/>
                  <a:pt x="5194007" y="4842799"/>
                  <a:pt x="5302817" y="4648067"/>
                </a:cubicBezTo>
                <a:close/>
                <a:moveTo>
                  <a:pt x="2812927" y="1440"/>
                </a:moveTo>
                <a:cubicBezTo>
                  <a:pt x="3216071" y="15614"/>
                  <a:pt x="3630042" y="134807"/>
                  <a:pt x="4037270" y="375717"/>
                </a:cubicBezTo>
                <a:cubicBezTo>
                  <a:pt x="4594813" y="705550"/>
                  <a:pt x="5056993" y="1211855"/>
                  <a:pt x="5368639" y="1793672"/>
                </a:cubicBezTo>
                <a:lnTo>
                  <a:pt x="5402133" y="1862092"/>
                </a:lnTo>
                <a:lnTo>
                  <a:pt x="5402133" y="2281954"/>
                </a:lnTo>
                <a:lnTo>
                  <a:pt x="5323278" y="2080684"/>
                </a:lnTo>
                <a:cubicBezTo>
                  <a:pt x="5037757" y="1433474"/>
                  <a:pt x="4559003" y="861407"/>
                  <a:pt x="3963926" y="506410"/>
                </a:cubicBezTo>
                <a:cubicBezTo>
                  <a:pt x="3583613" y="279532"/>
                  <a:pt x="3197003" y="167280"/>
                  <a:pt x="2820504" y="153933"/>
                </a:cubicBezTo>
                <a:cubicBezTo>
                  <a:pt x="1858345" y="119820"/>
                  <a:pt x="962233" y="731624"/>
                  <a:pt x="406110" y="1726902"/>
                </a:cubicBezTo>
                <a:cubicBezTo>
                  <a:pt x="-41580" y="2528117"/>
                  <a:pt x="308907" y="3239437"/>
                  <a:pt x="623621" y="4039138"/>
                </a:cubicBezTo>
                <a:cubicBezTo>
                  <a:pt x="766894" y="4403216"/>
                  <a:pt x="910180" y="4753078"/>
                  <a:pt x="1136626" y="5047273"/>
                </a:cubicBezTo>
                <a:lnTo>
                  <a:pt x="1238969" y="5165678"/>
                </a:lnTo>
                <a:lnTo>
                  <a:pt x="988281" y="5165678"/>
                </a:lnTo>
                <a:lnTo>
                  <a:pt x="843329" y="4952722"/>
                </a:lnTo>
                <a:cubicBezTo>
                  <a:pt x="690694" y="4698327"/>
                  <a:pt x="575628" y="4416873"/>
                  <a:pt x="460568" y="4126926"/>
                </a:cubicBezTo>
                <a:cubicBezTo>
                  <a:pt x="123581" y="3277767"/>
                  <a:pt x="-251710" y="2522457"/>
                  <a:pt x="227664" y="1671690"/>
                </a:cubicBezTo>
                <a:cubicBezTo>
                  <a:pt x="823144" y="614859"/>
                  <a:pt x="1782674" y="-34782"/>
                  <a:pt x="2812927" y="144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7" name="Freeform: Shape 26">
            <a:extLst>
              <a:ext uri="{FF2B5EF4-FFF2-40B4-BE49-F238E27FC236}">
                <a16:creationId xmlns:a16="http://schemas.microsoft.com/office/drawing/2014/main" id="{3DF98296-ED44-4D38-9E49-5470B308AD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0125" y="-12612"/>
            <a:ext cx="4389519" cy="2643530"/>
          </a:xfrm>
          <a:custGeom>
            <a:avLst/>
            <a:gdLst>
              <a:gd name="connsiteX0" fmla="*/ 106190 w 4389519"/>
              <a:gd name="connsiteY0" fmla="*/ 0 h 2684308"/>
              <a:gd name="connsiteX1" fmla="*/ 4339652 w 4389519"/>
              <a:gd name="connsiteY1" fmla="*/ 0 h 2684308"/>
              <a:gd name="connsiteX2" fmla="*/ 4368235 w 4389519"/>
              <a:gd name="connsiteY2" fmla="*/ 183124 h 2684308"/>
              <a:gd name="connsiteX3" fmla="*/ 4376420 w 4389519"/>
              <a:gd name="connsiteY3" fmla="*/ 846236 h 2684308"/>
              <a:gd name="connsiteX4" fmla="*/ 4090147 w 4389519"/>
              <a:gd name="connsiteY4" fmla="*/ 1502099 h 2684308"/>
              <a:gd name="connsiteX5" fmla="*/ 3362552 w 4389519"/>
              <a:gd name="connsiteY5" fmla="*/ 2072468 h 2684308"/>
              <a:gd name="connsiteX6" fmla="*/ 3204152 w 4389519"/>
              <a:gd name="connsiteY6" fmla="*/ 2179892 h 2684308"/>
              <a:gd name="connsiteX7" fmla="*/ 1936072 w 4389519"/>
              <a:gd name="connsiteY7" fmla="*/ 2679731 h 2684308"/>
              <a:gd name="connsiteX8" fmla="*/ 421690 w 4389519"/>
              <a:gd name="connsiteY8" fmla="*/ 1554434 h 2684308"/>
              <a:gd name="connsiteX9" fmla="*/ 273167 w 4389519"/>
              <a:gd name="connsiteY9" fmla="*/ 1287451 h 2684308"/>
              <a:gd name="connsiteX10" fmla="*/ 4118 w 4389519"/>
              <a:gd name="connsiteY10" fmla="*/ 463709 h 2684308"/>
              <a:gd name="connsiteX11" fmla="*/ 61565 w 4389519"/>
              <a:gd name="connsiteY11" fmla="*/ 140457 h 2684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684308">
                <a:moveTo>
                  <a:pt x="106190" y="0"/>
                </a:moveTo>
                <a:lnTo>
                  <a:pt x="4339652" y="0"/>
                </a:lnTo>
                <a:lnTo>
                  <a:pt x="4368235" y="183124"/>
                </a:lnTo>
                <a:cubicBezTo>
                  <a:pt x="4393363" y="394800"/>
                  <a:pt x="4396437" y="617440"/>
                  <a:pt x="4376420" y="846236"/>
                </a:cubicBezTo>
                <a:cubicBezTo>
                  <a:pt x="4353703" y="1105885"/>
                  <a:pt x="4265383" y="1308143"/>
                  <a:pt x="4090147" y="1502099"/>
                </a:cubicBezTo>
                <a:cubicBezTo>
                  <a:pt x="3906850" y="1704987"/>
                  <a:pt x="3642485" y="1883499"/>
                  <a:pt x="3362552" y="2072468"/>
                </a:cubicBezTo>
                <a:cubicBezTo>
                  <a:pt x="3310910" y="2107285"/>
                  <a:pt x="3257553" y="2143343"/>
                  <a:pt x="3204152" y="2179892"/>
                </a:cubicBezTo>
                <a:cubicBezTo>
                  <a:pt x="2726165" y="2506987"/>
                  <a:pt x="2379682" y="2718542"/>
                  <a:pt x="1936072" y="2679731"/>
                </a:cubicBezTo>
                <a:cubicBezTo>
                  <a:pt x="1260149" y="2620595"/>
                  <a:pt x="807225" y="2284071"/>
                  <a:pt x="421690" y="1554434"/>
                </a:cubicBezTo>
                <a:cubicBezTo>
                  <a:pt x="371240" y="1458934"/>
                  <a:pt x="321385" y="1371732"/>
                  <a:pt x="273167" y="1287451"/>
                </a:cubicBezTo>
                <a:cubicBezTo>
                  <a:pt x="73334" y="938007"/>
                  <a:pt x="-21548" y="757071"/>
                  <a:pt x="4118" y="463709"/>
                </a:cubicBezTo>
                <a:cubicBezTo>
                  <a:pt x="13675" y="354475"/>
                  <a:pt x="32873" y="246587"/>
                  <a:pt x="61565" y="140457"/>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218DF15-F167-235E-0BA1-A0DF3DD3192E}"/>
              </a:ext>
            </a:extLst>
          </p:cNvPr>
          <p:cNvSpPr>
            <a:spLocks noGrp="1"/>
          </p:cNvSpPr>
          <p:nvPr>
            <p:ph type="title"/>
          </p:nvPr>
        </p:nvSpPr>
        <p:spPr>
          <a:xfrm>
            <a:off x="263711" y="1181094"/>
            <a:ext cx="5389822" cy="1164349"/>
          </a:xfrm>
        </p:spPr>
        <p:txBody>
          <a:bodyPr anchor="b">
            <a:normAutofit/>
          </a:bodyPr>
          <a:lstStyle/>
          <a:p>
            <a:r>
              <a:rPr lang="en-GB" sz="3600" b="1"/>
              <a:t>Microsoft Teams </a:t>
            </a:r>
          </a:p>
        </p:txBody>
      </p:sp>
      <p:sp>
        <p:nvSpPr>
          <p:cNvPr id="20" name="Content Placeholder 19">
            <a:extLst>
              <a:ext uri="{FF2B5EF4-FFF2-40B4-BE49-F238E27FC236}">
                <a16:creationId xmlns:a16="http://schemas.microsoft.com/office/drawing/2014/main" id="{D47F46F1-6516-D831-9045-30E465417797}"/>
              </a:ext>
            </a:extLst>
          </p:cNvPr>
          <p:cNvSpPr>
            <a:spLocks noGrp="1"/>
          </p:cNvSpPr>
          <p:nvPr>
            <p:ph idx="1"/>
          </p:nvPr>
        </p:nvSpPr>
        <p:spPr>
          <a:xfrm>
            <a:off x="226708" y="2833523"/>
            <a:ext cx="6437459" cy="4092596"/>
          </a:xfrm>
        </p:spPr>
        <p:txBody>
          <a:bodyPr>
            <a:normAutofit/>
          </a:bodyPr>
          <a:lstStyle/>
          <a:p>
            <a:r>
              <a:rPr lang="en-GB" sz="2000"/>
              <a:t>Team channels maintain routine and consistency in communication. Files such as schedules and care plans can be shared and accessed anywhere. Reduces delays and increases communication between staff members and the main office.</a:t>
            </a:r>
          </a:p>
          <a:p>
            <a:r>
              <a:rPr lang="en-GB" sz="2000"/>
              <a:t>Microsoft Teams offers various major advantages in workplace communication and collaboration, such as thorough interaction with third-party apps, flexibility, complete communication tools, and high security and compliance standards (Melati, 2025).</a:t>
            </a:r>
          </a:p>
          <a:p>
            <a:endParaRPr lang="en-US" sz="2000"/>
          </a:p>
        </p:txBody>
      </p:sp>
      <p:sp>
        <p:nvSpPr>
          <p:cNvPr id="29" name="Freeform: Shape 28">
            <a:extLst>
              <a:ext uri="{FF2B5EF4-FFF2-40B4-BE49-F238E27FC236}">
                <a16:creationId xmlns:a16="http://schemas.microsoft.com/office/drawing/2014/main" id="{B5DAFF15-09E3-425C-9BF0-14CF18E02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8468" y="1391478"/>
            <a:ext cx="5665992" cy="5466522"/>
          </a:xfrm>
          <a:custGeom>
            <a:avLst/>
            <a:gdLst>
              <a:gd name="connsiteX0" fmla="*/ 3113576 w 5665992"/>
              <a:gd name="connsiteY0" fmla="*/ 1556 h 5401530"/>
              <a:gd name="connsiteX1" fmla="*/ 4468777 w 5665992"/>
              <a:gd name="connsiteY1" fmla="*/ 405866 h 5401530"/>
              <a:gd name="connsiteX2" fmla="*/ 5525792 w 5665992"/>
              <a:gd name="connsiteY2" fmla="*/ 1317461 h 5401530"/>
              <a:gd name="connsiteX3" fmla="*/ 5665992 w 5665992"/>
              <a:gd name="connsiteY3" fmla="*/ 1506159 h 5401530"/>
              <a:gd name="connsiteX4" fmla="*/ 5665992 w 5665992"/>
              <a:gd name="connsiteY4" fmla="*/ 5401530 h 5401530"/>
              <a:gd name="connsiteX5" fmla="*/ 965932 w 5665992"/>
              <a:gd name="connsiteY5" fmla="*/ 5401530 h 5401530"/>
              <a:gd name="connsiteX6" fmla="*/ 836753 w 5665992"/>
              <a:gd name="connsiteY6" fmla="*/ 5181943 h 5401530"/>
              <a:gd name="connsiteX7" fmla="*/ 509793 w 5665992"/>
              <a:gd name="connsiteY7" fmla="*/ 4458111 h 5401530"/>
              <a:gd name="connsiteX8" fmla="*/ 251995 w 5665992"/>
              <a:gd name="connsiteY8" fmla="*/ 1805844 h 5401530"/>
              <a:gd name="connsiteX9" fmla="*/ 3113576 w 5665992"/>
              <a:gd name="connsiteY9" fmla="*/ 1556 h 5401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65992" h="5401530">
                <a:moveTo>
                  <a:pt x="3113576" y="1556"/>
                </a:moveTo>
                <a:cubicBezTo>
                  <a:pt x="3559807" y="16866"/>
                  <a:pt x="4018025" y="145625"/>
                  <a:pt x="4468777" y="405866"/>
                </a:cubicBezTo>
                <a:cubicBezTo>
                  <a:pt x="4871803" y="638554"/>
                  <a:pt x="5229811" y="952545"/>
                  <a:pt x="5525792" y="1317461"/>
                </a:cubicBezTo>
                <a:lnTo>
                  <a:pt x="5665992" y="1506159"/>
                </a:lnTo>
                <a:lnTo>
                  <a:pt x="5665992" y="5401530"/>
                </a:lnTo>
                <a:lnTo>
                  <a:pt x="965932" y="5401530"/>
                </a:lnTo>
                <a:lnTo>
                  <a:pt x="836753" y="5181943"/>
                </a:lnTo>
                <a:cubicBezTo>
                  <a:pt x="713569" y="4953383"/>
                  <a:pt x="611679" y="4708683"/>
                  <a:pt x="509793" y="4458111"/>
                </a:cubicBezTo>
                <a:cubicBezTo>
                  <a:pt x="136790" y="3540808"/>
                  <a:pt x="-278612" y="2724882"/>
                  <a:pt x="251995" y="1805844"/>
                </a:cubicBezTo>
                <a:cubicBezTo>
                  <a:pt x="911122" y="664202"/>
                  <a:pt x="1973207" y="-37572"/>
                  <a:pt x="3113576" y="1556"/>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Content Placeholder 4" descr="A computer screen with a group of people on it&#10;&#10;AI-generated content may be incorrect.">
            <a:extLst>
              <a:ext uri="{FF2B5EF4-FFF2-40B4-BE49-F238E27FC236}">
                <a16:creationId xmlns:a16="http://schemas.microsoft.com/office/drawing/2014/main" id="{502F2216-4EAD-056E-194A-460CC6F5B190}"/>
              </a:ext>
            </a:extLst>
          </p:cNvPr>
          <p:cNvPicPr>
            <a:picLocks noChangeAspect="1"/>
          </p:cNvPicPr>
          <p:nvPr/>
        </p:nvPicPr>
        <p:blipFill>
          <a:blip r:embed="rId3"/>
          <a:srcRect l="26434" r="3" b="3"/>
          <a:stretch>
            <a:fillRect/>
          </a:stretch>
        </p:blipFill>
        <p:spPr>
          <a:xfrm>
            <a:off x="3872202" y="-9276"/>
            <a:ext cx="4013331" cy="2509504"/>
          </a:xfrm>
          <a:custGeom>
            <a:avLst/>
            <a:gdLst/>
            <a:ahLst/>
            <a:cxnLst/>
            <a:rect l="l" t="t" r="r" b="b"/>
            <a:pathLst>
              <a:path w="4013331" h="2509504">
                <a:moveTo>
                  <a:pt x="165872" y="0"/>
                </a:moveTo>
                <a:lnTo>
                  <a:pt x="3920309" y="0"/>
                </a:lnTo>
                <a:lnTo>
                  <a:pt x="3944821" y="89161"/>
                </a:lnTo>
                <a:cubicBezTo>
                  <a:pt x="3989957" y="284106"/>
                  <a:pt x="4013331" y="492271"/>
                  <a:pt x="4013331" y="708622"/>
                </a:cubicBezTo>
                <a:cubicBezTo>
                  <a:pt x="4013331" y="938801"/>
                  <a:pt x="3948997" y="1123538"/>
                  <a:pt x="3804827" y="1307663"/>
                </a:cubicBezTo>
                <a:cubicBezTo>
                  <a:pt x="3654026" y="1500266"/>
                  <a:pt x="3427436" y="1677663"/>
                  <a:pt x="3187498" y="1865458"/>
                </a:cubicBezTo>
                <a:cubicBezTo>
                  <a:pt x="3143231" y="1900064"/>
                  <a:pt x="3097499" y="1935893"/>
                  <a:pt x="3051769" y="1972158"/>
                </a:cubicBezTo>
                <a:cubicBezTo>
                  <a:pt x="2642425" y="2296716"/>
                  <a:pt x="2343664" y="2509504"/>
                  <a:pt x="1936476" y="2509504"/>
                </a:cubicBezTo>
                <a:cubicBezTo>
                  <a:pt x="1316045" y="2509504"/>
                  <a:pt x="876648" y="2248303"/>
                  <a:pt x="467303" y="1636066"/>
                </a:cubicBezTo>
                <a:cubicBezTo>
                  <a:pt x="413736" y="1555930"/>
                  <a:pt x="361372" y="1483050"/>
                  <a:pt x="310732" y="1412615"/>
                </a:cubicBezTo>
                <a:cubicBezTo>
                  <a:pt x="100850" y="1120566"/>
                  <a:pt x="0" y="968686"/>
                  <a:pt x="0" y="708622"/>
                </a:cubicBezTo>
                <a:cubicBezTo>
                  <a:pt x="0" y="514950"/>
                  <a:pt x="35558" y="323046"/>
                  <a:pt x="105875" y="135898"/>
                </a:cubicBezTo>
                <a:close/>
              </a:path>
            </a:pathLst>
          </a:custGeom>
        </p:spPr>
      </p:pic>
      <p:sp>
        <p:nvSpPr>
          <p:cNvPr id="31" name="Freeform: Shape 30">
            <a:extLst>
              <a:ext uri="{FF2B5EF4-FFF2-40B4-BE49-F238E27FC236}">
                <a16:creationId xmlns:a16="http://schemas.microsoft.com/office/drawing/2014/main" id="{728FEDC8-09D9-447B-98A0-CF9CC9F7D2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2202" y="-9276"/>
            <a:ext cx="4013331" cy="2509504"/>
          </a:xfrm>
          <a:custGeom>
            <a:avLst/>
            <a:gdLst>
              <a:gd name="connsiteX0" fmla="*/ 165872 w 4013331"/>
              <a:gd name="connsiteY0" fmla="*/ 0 h 2509504"/>
              <a:gd name="connsiteX1" fmla="*/ 332102 w 4013331"/>
              <a:gd name="connsiteY1" fmla="*/ 0 h 2509504"/>
              <a:gd name="connsiteX2" fmla="*/ 310875 w 4013331"/>
              <a:gd name="connsiteY2" fmla="*/ 35406 h 2509504"/>
              <a:gd name="connsiteX3" fmla="*/ 136257 w 4013331"/>
              <a:gd name="connsiteY3" fmla="*/ 712299 h 2509504"/>
              <a:gd name="connsiteX4" fmla="*/ 425258 w 4013331"/>
              <a:gd name="connsiteY4" fmla="*/ 1340821 h 2509504"/>
              <a:gd name="connsiteX5" fmla="*/ 570880 w 4013331"/>
              <a:gd name="connsiteY5" fmla="*/ 1540316 h 2509504"/>
              <a:gd name="connsiteX6" fmla="*/ 1937306 w 4013331"/>
              <a:gd name="connsiteY6" fmla="*/ 2320118 h 2509504"/>
              <a:gd name="connsiteX7" fmla="*/ 2974603 w 4013331"/>
              <a:gd name="connsiteY7" fmla="*/ 1840379 h 2509504"/>
              <a:gd name="connsiteX8" fmla="*/ 3100841 w 4013331"/>
              <a:gd name="connsiteY8" fmla="*/ 1745116 h 2509504"/>
              <a:gd name="connsiteX9" fmla="*/ 3674997 w 4013331"/>
              <a:gd name="connsiteY9" fmla="*/ 1247120 h 2509504"/>
              <a:gd name="connsiteX10" fmla="*/ 3868919 w 4013331"/>
              <a:gd name="connsiteY10" fmla="*/ 712299 h 2509504"/>
              <a:gd name="connsiteX11" fmla="*/ 3769944 w 4013331"/>
              <a:gd name="connsiteY11" fmla="*/ 30999 h 2509504"/>
              <a:gd name="connsiteX12" fmla="*/ 3758440 w 4013331"/>
              <a:gd name="connsiteY12" fmla="*/ 0 h 2509504"/>
              <a:gd name="connsiteX13" fmla="*/ 3920309 w 4013331"/>
              <a:gd name="connsiteY13" fmla="*/ 0 h 2509504"/>
              <a:gd name="connsiteX14" fmla="*/ 3944821 w 4013331"/>
              <a:gd name="connsiteY14" fmla="*/ 89161 h 2509504"/>
              <a:gd name="connsiteX15" fmla="*/ 4013331 w 4013331"/>
              <a:gd name="connsiteY15" fmla="*/ 708622 h 2509504"/>
              <a:gd name="connsiteX16" fmla="*/ 3804827 w 4013331"/>
              <a:gd name="connsiteY16" fmla="*/ 1307663 h 2509504"/>
              <a:gd name="connsiteX17" fmla="*/ 3187498 w 4013331"/>
              <a:gd name="connsiteY17" fmla="*/ 1865458 h 2509504"/>
              <a:gd name="connsiteX18" fmla="*/ 3051769 w 4013331"/>
              <a:gd name="connsiteY18" fmla="*/ 1972158 h 2509504"/>
              <a:gd name="connsiteX19" fmla="*/ 1936476 w 4013331"/>
              <a:gd name="connsiteY19" fmla="*/ 2509504 h 2509504"/>
              <a:gd name="connsiteX20" fmla="*/ 467303 w 4013331"/>
              <a:gd name="connsiteY20" fmla="*/ 1636066 h 2509504"/>
              <a:gd name="connsiteX21" fmla="*/ 310732 w 4013331"/>
              <a:gd name="connsiteY21" fmla="*/ 1412615 h 2509504"/>
              <a:gd name="connsiteX22" fmla="*/ 0 w 4013331"/>
              <a:gd name="connsiteY22" fmla="*/ 708622 h 2509504"/>
              <a:gd name="connsiteX23" fmla="*/ 105875 w 4013331"/>
              <a:gd name="connsiteY23" fmla="*/ 135898 h 2509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013331" h="2509504">
                <a:moveTo>
                  <a:pt x="165872" y="0"/>
                </a:moveTo>
                <a:lnTo>
                  <a:pt x="332102" y="0"/>
                </a:lnTo>
                <a:lnTo>
                  <a:pt x="310875" y="35406"/>
                </a:lnTo>
                <a:cubicBezTo>
                  <a:pt x="195051" y="254015"/>
                  <a:pt x="136257" y="481753"/>
                  <a:pt x="136257" y="712299"/>
                </a:cubicBezTo>
                <a:cubicBezTo>
                  <a:pt x="136257" y="944485"/>
                  <a:pt x="230054" y="1080080"/>
                  <a:pt x="425258" y="1340821"/>
                </a:cubicBezTo>
                <a:cubicBezTo>
                  <a:pt x="472357" y="1403706"/>
                  <a:pt x="521060" y="1468773"/>
                  <a:pt x="570880" y="1540316"/>
                </a:cubicBezTo>
                <a:cubicBezTo>
                  <a:pt x="951597" y="2086920"/>
                  <a:pt x="1360265" y="2320118"/>
                  <a:pt x="1937306" y="2320118"/>
                </a:cubicBezTo>
                <a:cubicBezTo>
                  <a:pt x="2316019" y="2320118"/>
                  <a:pt x="2593886" y="2130142"/>
                  <a:pt x="2974603" y="1840379"/>
                </a:cubicBezTo>
                <a:cubicBezTo>
                  <a:pt x="3017135" y="1808001"/>
                  <a:pt x="3059669" y="1776013"/>
                  <a:pt x="3100841" y="1745116"/>
                </a:cubicBezTo>
                <a:cubicBezTo>
                  <a:pt x="3323998" y="1577455"/>
                  <a:pt x="3534742" y="1419075"/>
                  <a:pt x="3674997" y="1247120"/>
                </a:cubicBezTo>
                <a:cubicBezTo>
                  <a:pt x="3809084" y="1082734"/>
                  <a:pt x="3868919" y="917803"/>
                  <a:pt x="3868919" y="712299"/>
                </a:cubicBezTo>
                <a:cubicBezTo>
                  <a:pt x="3868919" y="470854"/>
                  <a:pt x="3834951" y="240826"/>
                  <a:pt x="3769944" y="30999"/>
                </a:cubicBezTo>
                <a:lnTo>
                  <a:pt x="3758440" y="0"/>
                </a:lnTo>
                <a:lnTo>
                  <a:pt x="3920309" y="0"/>
                </a:lnTo>
                <a:lnTo>
                  <a:pt x="3944821" y="89161"/>
                </a:lnTo>
                <a:cubicBezTo>
                  <a:pt x="3989957" y="284106"/>
                  <a:pt x="4013331" y="492271"/>
                  <a:pt x="4013331" y="708622"/>
                </a:cubicBezTo>
                <a:cubicBezTo>
                  <a:pt x="4013331" y="938801"/>
                  <a:pt x="3948997" y="1123538"/>
                  <a:pt x="3804827" y="1307663"/>
                </a:cubicBezTo>
                <a:cubicBezTo>
                  <a:pt x="3654026" y="1500266"/>
                  <a:pt x="3427436" y="1677663"/>
                  <a:pt x="3187498" y="1865458"/>
                </a:cubicBezTo>
                <a:cubicBezTo>
                  <a:pt x="3143231" y="1900064"/>
                  <a:pt x="3097499" y="1935893"/>
                  <a:pt x="3051769" y="1972158"/>
                </a:cubicBezTo>
                <a:cubicBezTo>
                  <a:pt x="2642425" y="2296716"/>
                  <a:pt x="2343664" y="2509504"/>
                  <a:pt x="1936476" y="2509504"/>
                </a:cubicBezTo>
                <a:cubicBezTo>
                  <a:pt x="1316045" y="2509504"/>
                  <a:pt x="876648" y="2248303"/>
                  <a:pt x="467303" y="1636066"/>
                </a:cubicBezTo>
                <a:cubicBezTo>
                  <a:pt x="413736" y="1555930"/>
                  <a:pt x="361372" y="1483050"/>
                  <a:pt x="310732" y="1412615"/>
                </a:cubicBezTo>
                <a:cubicBezTo>
                  <a:pt x="100850" y="1120566"/>
                  <a:pt x="0" y="968686"/>
                  <a:pt x="0" y="708622"/>
                </a:cubicBezTo>
                <a:cubicBezTo>
                  <a:pt x="0" y="514950"/>
                  <a:pt x="35558" y="323046"/>
                  <a:pt x="105875" y="135898"/>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401880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F20A48-4349-6ECB-104E-5F114D90BF5C}"/>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Microsoft TEAMS </a:t>
            </a:r>
          </a:p>
        </p:txBody>
      </p:sp>
      <p:sp>
        <p:nvSpPr>
          <p:cNvPr id="3" name="Content Placeholder 2">
            <a:extLst>
              <a:ext uri="{FF2B5EF4-FFF2-40B4-BE49-F238E27FC236}">
                <a16:creationId xmlns:a16="http://schemas.microsoft.com/office/drawing/2014/main" id="{A3FD98D5-B412-1798-A1CC-9BB4269992C4}"/>
              </a:ext>
            </a:extLst>
          </p:cNvPr>
          <p:cNvSpPr>
            <a:spLocks noGrp="1"/>
          </p:cNvSpPr>
          <p:nvPr>
            <p:ph idx="1"/>
          </p:nvPr>
        </p:nvSpPr>
        <p:spPr>
          <a:xfrm>
            <a:off x="304800" y="1882490"/>
            <a:ext cx="5791200" cy="4396987"/>
          </a:xfrm>
        </p:spPr>
        <p:style>
          <a:lnRef idx="2">
            <a:schemeClr val="dk1"/>
          </a:lnRef>
          <a:fillRef idx="1">
            <a:schemeClr val="lt1"/>
          </a:fillRef>
          <a:effectRef idx="0">
            <a:schemeClr val="dk1"/>
          </a:effectRef>
          <a:fontRef idx="minor">
            <a:schemeClr val="dk1"/>
          </a:fontRef>
        </p:style>
        <p:txBody>
          <a:bodyPr anchor="ctr">
            <a:normAutofit fontScale="25000" lnSpcReduction="20000"/>
          </a:bodyPr>
          <a:lstStyle/>
          <a:p>
            <a:pPr marL="0" indent="0">
              <a:buNone/>
            </a:pPr>
            <a:endParaRPr lang="en-GB" sz="1600"/>
          </a:p>
          <a:p>
            <a:pPr marL="0" indent="0">
              <a:buNone/>
            </a:pPr>
            <a:endParaRPr lang="en-GB" sz="1600"/>
          </a:p>
          <a:p>
            <a:pPr marL="0" indent="0">
              <a:buNone/>
            </a:pPr>
            <a:endParaRPr lang="en-GB" sz="1600"/>
          </a:p>
          <a:p>
            <a:pPr marL="0" indent="0">
              <a:buNone/>
            </a:pPr>
            <a:endParaRPr lang="en-GB" sz="2600"/>
          </a:p>
          <a:p>
            <a:pPr marL="0" indent="0">
              <a:buNone/>
            </a:pPr>
            <a:endParaRPr lang="en-GB" sz="6400" b="1">
              <a:solidFill>
                <a:srgbClr val="FF0000"/>
              </a:solidFill>
            </a:endParaRPr>
          </a:p>
          <a:p>
            <a:pPr marL="0" indent="0">
              <a:buNone/>
            </a:pPr>
            <a:r>
              <a:rPr lang="en-GB" sz="6400" b="1">
                <a:solidFill>
                  <a:srgbClr val="FF0000"/>
                </a:solidFill>
              </a:rPr>
              <a:t>Advantages:</a:t>
            </a:r>
            <a:endParaRPr lang="en-GB" sz="6400">
              <a:solidFill>
                <a:schemeClr val="tx1"/>
              </a:solidFill>
            </a:endParaRPr>
          </a:p>
          <a:p>
            <a:r>
              <a:rPr lang="en-GB" sz="6400">
                <a:solidFill>
                  <a:schemeClr val="tx1"/>
                </a:solidFill>
              </a:rPr>
              <a:t> Centralised Collaboration: Microsoft Teams brings together chat, file sharing, meetings, and scheduling in one platform, streamlining communication and decreasing the need for various tools</a:t>
            </a:r>
          </a:p>
          <a:p>
            <a:endParaRPr lang="en-GB" sz="6400">
              <a:solidFill>
                <a:schemeClr val="tx1"/>
              </a:solidFill>
            </a:endParaRPr>
          </a:p>
          <a:p>
            <a:r>
              <a:rPr lang="en-GB" sz="6400"/>
              <a:t> Integration with Microsoft 365 : Teams easily interfaces with Word, Excel, PowerPoint, OneDrive, and other Microsoft 365 applications. This makes it simple to share, modify, and collaborate on files within the Teams platform.</a:t>
            </a:r>
          </a:p>
          <a:p>
            <a:endParaRPr lang="en-GB" sz="6400"/>
          </a:p>
          <a:p>
            <a:r>
              <a:rPr lang="en-GB" sz="6400"/>
              <a:t>Teams facilitates real-time collaboration on spreadsheets, documents, and presentations. The ability for multiple team members to work on the same file at once increases productivity and minimises the need for back-and-forth emails (Anon, 2023).</a:t>
            </a:r>
          </a:p>
          <a:p>
            <a:endParaRPr lang="en-GB" sz="64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p:txBody>
      </p:sp>
      <p:sp>
        <p:nvSpPr>
          <p:cNvPr id="4" name="Content Placeholder 2">
            <a:extLst>
              <a:ext uri="{FF2B5EF4-FFF2-40B4-BE49-F238E27FC236}">
                <a16:creationId xmlns:a16="http://schemas.microsoft.com/office/drawing/2014/main" id="{CBDCB313-1A90-4302-8538-B671BD64590C}"/>
              </a:ext>
            </a:extLst>
          </p:cNvPr>
          <p:cNvSpPr txBox="1">
            <a:spLocks/>
          </p:cNvSpPr>
          <p:nvPr/>
        </p:nvSpPr>
        <p:spPr>
          <a:xfrm>
            <a:off x="6319574" y="1899941"/>
            <a:ext cx="5686498" cy="4253972"/>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fontScale="3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buFont typeface="Arial" panose="020B0604020202020204" pitchFamily="34" charset="0"/>
              <a:buNone/>
            </a:pPr>
            <a:endParaRPr lang="en-GB" sz="1600" b="1">
              <a:solidFill>
                <a:srgbClr val="FF0000"/>
              </a:solidFill>
            </a:endParaRPr>
          </a:p>
          <a:p>
            <a:pPr marL="0" indent="0">
              <a:buFont typeface="Arial" panose="020B0604020202020204" pitchFamily="34" charset="0"/>
              <a:buNone/>
            </a:pPr>
            <a:endParaRPr lang="en-GB" sz="1600" b="1">
              <a:solidFill>
                <a:srgbClr val="FF0000"/>
              </a:solidFill>
            </a:endParaRPr>
          </a:p>
          <a:p>
            <a:pPr marL="0" indent="0">
              <a:buFont typeface="Arial" panose="020B0604020202020204" pitchFamily="34" charset="0"/>
              <a:buNone/>
            </a:pPr>
            <a:endParaRPr lang="en-GB" sz="1600" b="1">
              <a:solidFill>
                <a:srgbClr val="FF0000"/>
              </a:solidFill>
            </a:endParaRPr>
          </a:p>
          <a:p>
            <a:pPr marL="0" indent="0">
              <a:buFont typeface="Arial" panose="020B0604020202020204" pitchFamily="34" charset="0"/>
              <a:buNone/>
            </a:pPr>
            <a:endParaRPr lang="en-GB" sz="3400" b="1">
              <a:solidFill>
                <a:srgbClr val="FF0000"/>
              </a:solidFill>
            </a:endParaRPr>
          </a:p>
          <a:p>
            <a:pPr marL="0" indent="0">
              <a:buFont typeface="Arial" panose="020B0604020202020204" pitchFamily="34" charset="0"/>
              <a:buNone/>
            </a:pPr>
            <a:r>
              <a:rPr lang="en-GB" sz="4900" b="1">
                <a:solidFill>
                  <a:srgbClr val="FF0000"/>
                </a:solidFill>
              </a:rPr>
              <a:t>Disadvantages:</a:t>
            </a:r>
          </a:p>
          <a:p>
            <a:r>
              <a:rPr lang="en-GB" sz="4900"/>
              <a:t>Complexity:  Although Microsoft Teams has a lot of functionality, beginning users may find it confusing and overwhelming due to its large feature set. To guarantee effective use, training may be required, as for some staff it may be complex.</a:t>
            </a:r>
            <a:br>
              <a:rPr lang="en-GB" sz="4900"/>
            </a:br>
            <a:endParaRPr lang="en-GB" sz="4900"/>
          </a:p>
          <a:p>
            <a:r>
              <a:rPr lang="en-GB" sz="4900"/>
              <a:t>Resource-intensive: Teams can use a lot of memory and computing resources, especially when sharing big files or making video calls.</a:t>
            </a:r>
          </a:p>
          <a:p>
            <a:endParaRPr lang="en-GB" sz="4900"/>
          </a:p>
          <a:p>
            <a:r>
              <a:rPr lang="en-GB" sz="4900"/>
              <a:t>There are privacy risks. Confidentiality may be affected by improper file sharing.</a:t>
            </a:r>
          </a:p>
          <a:p>
            <a:r>
              <a:rPr lang="en-GB" sz="4900"/>
              <a:t>Dependent on devices: some older adults may not have access to a computer or have smartphones, which means that won’t be able to access Teams.</a:t>
            </a:r>
          </a:p>
          <a:p>
            <a:pPr marL="0" indent="0">
              <a:buFont typeface="Arial" panose="020B0604020202020204" pitchFamily="34" charset="0"/>
              <a:buNone/>
            </a:pPr>
            <a:endParaRPr lang="en-GB" sz="4900"/>
          </a:p>
          <a:p>
            <a:pPr marL="0" indent="0">
              <a:buFont typeface="Arial" panose="020B0604020202020204" pitchFamily="34" charset="0"/>
              <a:buNone/>
            </a:pPr>
            <a:endParaRPr lang="en-GB" sz="4900"/>
          </a:p>
          <a:p>
            <a:pPr marL="0" indent="0">
              <a:buFont typeface="Arial" panose="020B0604020202020204" pitchFamily="34" charset="0"/>
              <a:buNone/>
            </a:pPr>
            <a:endParaRPr lang="en-GB" sz="4900"/>
          </a:p>
          <a:p>
            <a:pPr marL="0" indent="0">
              <a:buFont typeface="Arial" panose="020B0604020202020204" pitchFamily="34" charset="0"/>
              <a:buNone/>
            </a:pPr>
            <a:endParaRPr lang="en-GB" sz="2000"/>
          </a:p>
          <a:p>
            <a:pPr marL="0" indent="0">
              <a:buFont typeface="Arial" panose="020B0604020202020204" pitchFamily="34" charset="0"/>
              <a:buNone/>
            </a:pPr>
            <a:endParaRPr lang="en-GB" sz="2000"/>
          </a:p>
        </p:txBody>
      </p:sp>
    </p:spTree>
    <p:extLst>
      <p:ext uri="{BB962C8B-B14F-4D97-AF65-F5344CB8AC3E}">
        <p14:creationId xmlns:p14="http://schemas.microsoft.com/office/powerpoint/2010/main" val="6644196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C2C051-C93F-F2FE-2113-7670826C436E}"/>
              </a:ext>
            </a:extLst>
          </p:cNvPr>
          <p:cNvSpPr>
            <a:spLocks noGrp="1"/>
          </p:cNvSpPr>
          <p:nvPr>
            <p:ph type="title"/>
          </p:nvPr>
        </p:nvSpPr>
        <p:spPr>
          <a:xfrm>
            <a:off x="404581" y="534324"/>
            <a:ext cx="6267599" cy="999881"/>
          </a:xfrm>
        </p:spPr>
        <p:txBody>
          <a:bodyPr anchor="b">
            <a:normAutofit fontScale="90000"/>
          </a:bodyPr>
          <a:lstStyle/>
          <a:p>
            <a:r>
              <a:rPr lang="en-GB" b="1"/>
              <a:t>Digital safety action plan for Greenfield </a:t>
            </a:r>
          </a:p>
        </p:txBody>
      </p:sp>
      <p:sp>
        <p:nvSpPr>
          <p:cNvPr id="3" name="Content Placeholder 2">
            <a:extLst>
              <a:ext uri="{FF2B5EF4-FFF2-40B4-BE49-F238E27FC236}">
                <a16:creationId xmlns:a16="http://schemas.microsoft.com/office/drawing/2014/main" id="{30247378-8137-8415-1914-43CFEC3D3346}"/>
              </a:ext>
            </a:extLst>
          </p:cNvPr>
          <p:cNvSpPr>
            <a:spLocks noGrp="1"/>
          </p:cNvSpPr>
          <p:nvPr>
            <p:ph idx="1"/>
          </p:nvPr>
        </p:nvSpPr>
        <p:spPr>
          <a:xfrm>
            <a:off x="290817" y="1867335"/>
            <a:ext cx="5107459" cy="5186954"/>
          </a:xfrm>
        </p:spPr>
        <p:txBody>
          <a:bodyPr>
            <a:normAutofit/>
          </a:bodyPr>
          <a:lstStyle/>
          <a:p>
            <a:pPr marL="0" indent="0">
              <a:buNone/>
            </a:pPr>
            <a:r>
              <a:rPr lang="en-GB" sz="1800" b="1"/>
              <a:t>A Digital safety action plan will be made, which will include actions and steps to help improve data protection and data security.</a:t>
            </a:r>
          </a:p>
          <a:p>
            <a:pPr marL="0" indent="0">
              <a:buNone/>
            </a:pPr>
            <a:r>
              <a:rPr lang="en-GB" sz="1800" b="1"/>
              <a:t>1. Secure access-</a:t>
            </a:r>
            <a:r>
              <a:rPr lang="en-GB" sz="1800"/>
              <a:t>  Set Multi-Factor Authentication (MFA) and strong passwords for every Microsoft 365 account. This will stop unwanted access to staff and client information.</a:t>
            </a:r>
            <a:endParaRPr lang="en-GB" sz="1800" b="1"/>
          </a:p>
          <a:p>
            <a:pPr marL="0" indent="0">
              <a:buNone/>
            </a:pPr>
            <a:r>
              <a:rPr lang="en-GB" sz="1800" b="1"/>
              <a:t>2. Email awareness- </a:t>
            </a:r>
            <a:r>
              <a:rPr lang="en-GB" sz="1800"/>
              <a:t>educate staff on suspicious emails and give training to all staff (Marshall, Sturman and Auton, 2023).</a:t>
            </a:r>
          </a:p>
          <a:p>
            <a:pPr marL="0" indent="0">
              <a:buNone/>
            </a:pPr>
            <a:r>
              <a:rPr lang="en-GB" sz="1800"/>
              <a:t>Be cautious: Don't send your data on requests through unprotected means, and never click on suspicious links or attachments.</a:t>
            </a:r>
          </a:p>
          <a:p>
            <a:pPr marL="0" indent="0">
              <a:buNone/>
            </a:pPr>
            <a:r>
              <a:rPr lang="en-GB" sz="1800" b="1"/>
              <a:t>4. Data management </a:t>
            </a:r>
            <a:endParaRPr lang="en-GB" sz="2000" b="1"/>
          </a:p>
          <a:p>
            <a:pPr marL="0" indent="0">
              <a:buNone/>
            </a:pPr>
            <a:r>
              <a:rPr lang="en-GB" sz="2000" b="1"/>
              <a:t>5. </a:t>
            </a:r>
            <a:r>
              <a:rPr lang="en-GB" sz="1800" b="1"/>
              <a:t>Confidentiality and Compliance</a:t>
            </a:r>
            <a:endParaRPr lang="en-GB" sz="1600" b="1"/>
          </a:p>
        </p:txBody>
      </p:sp>
      <p:pic>
        <p:nvPicPr>
          <p:cNvPr id="5" name="Picture 4" descr="A person touching a screen with icons&#10;&#10;AI-generated content may be incorrect.">
            <a:extLst>
              <a:ext uri="{FF2B5EF4-FFF2-40B4-BE49-F238E27FC236}">
                <a16:creationId xmlns:a16="http://schemas.microsoft.com/office/drawing/2014/main" id="{33C49F8E-339E-A255-B493-9802A8623260}"/>
              </a:ext>
            </a:extLst>
          </p:cNvPr>
          <p:cNvPicPr>
            <a:picLocks noChangeAspect="1"/>
          </p:cNvPicPr>
          <p:nvPr/>
        </p:nvPicPr>
        <p:blipFill>
          <a:blip r:embed="rId2"/>
          <a:srcRect l="10071" r="7339" b="2"/>
          <a:stretch>
            <a:fillRect/>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15" name="Picture 14" descr="A person typing on a computer&#10;&#10;AI-generated content may be incorrect.">
            <a:extLst>
              <a:ext uri="{FF2B5EF4-FFF2-40B4-BE49-F238E27FC236}">
                <a16:creationId xmlns:a16="http://schemas.microsoft.com/office/drawing/2014/main" id="{D62566D6-3341-349D-7D0D-90043A506F8D}"/>
              </a:ext>
            </a:extLst>
          </p:cNvPr>
          <p:cNvPicPr>
            <a:picLocks noChangeAspect="1"/>
          </p:cNvPicPr>
          <p:nvPr/>
        </p:nvPicPr>
        <p:blipFill>
          <a:blip r:embed="rId3"/>
          <a:srcRect l="2686" r="28918"/>
          <a:stretch>
            <a:fillRect/>
          </a:stretch>
        </p:blipFill>
        <p:spPr>
          <a:xfrm>
            <a:off x="5398276"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7" name="Picture 6" descr="A hand touching a lock icon&#10;&#10;AI-generated content may be incorrect.">
            <a:extLst>
              <a:ext uri="{FF2B5EF4-FFF2-40B4-BE49-F238E27FC236}">
                <a16:creationId xmlns:a16="http://schemas.microsoft.com/office/drawing/2014/main" id="{0BCF905C-0C72-1345-79DB-AD2C9DD76FBF}"/>
              </a:ext>
            </a:extLst>
          </p:cNvPr>
          <p:cNvPicPr>
            <a:picLocks noChangeAspect="1"/>
          </p:cNvPicPr>
          <p:nvPr/>
        </p:nvPicPr>
        <p:blipFill>
          <a:blip r:embed="rId4"/>
          <a:srcRect l="17945" r="9210" b="1"/>
          <a:stretch>
            <a:fillRect/>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Tree>
    <p:extLst>
      <p:ext uri="{BB962C8B-B14F-4D97-AF65-F5344CB8AC3E}">
        <p14:creationId xmlns:p14="http://schemas.microsoft.com/office/powerpoint/2010/main" val="37628136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735B7F-7919-739F-F8D9-66685CE1055F}"/>
              </a:ext>
            </a:extLst>
          </p:cNvPr>
          <p:cNvSpPr>
            <a:spLocks noGrp="1"/>
          </p:cNvSpPr>
          <p:nvPr>
            <p:ph type="title"/>
          </p:nvPr>
        </p:nvSpPr>
        <p:spPr>
          <a:xfrm>
            <a:off x="462121" y="351634"/>
            <a:ext cx="3595678" cy="1330839"/>
          </a:xfrm>
        </p:spPr>
        <p:txBody>
          <a:bodyPr vert="horz" lIns="91440" tIns="45720" rIns="91440" bIns="45720" rtlCol="0" anchor="ctr">
            <a:normAutofit/>
          </a:bodyPr>
          <a:lstStyle/>
          <a:p>
            <a:r>
              <a:rPr lang="en-US" b="1"/>
              <a:t>Conclusion </a:t>
            </a:r>
          </a:p>
        </p:txBody>
      </p:sp>
      <p:sp>
        <p:nvSpPr>
          <p:cNvPr id="3" name="TextBox 2">
            <a:extLst>
              <a:ext uri="{FF2B5EF4-FFF2-40B4-BE49-F238E27FC236}">
                <a16:creationId xmlns:a16="http://schemas.microsoft.com/office/drawing/2014/main" id="{612DD44F-84ED-ABAD-8C84-A61BF776C528}"/>
              </a:ext>
            </a:extLst>
          </p:cNvPr>
          <p:cNvSpPr txBox="1"/>
          <p:nvPr/>
        </p:nvSpPr>
        <p:spPr>
          <a:xfrm>
            <a:off x="202424" y="1962645"/>
            <a:ext cx="4543340" cy="4827185"/>
          </a:xfrm>
          <a:prstGeom prst="rect">
            <a:avLst/>
          </a:prstGeom>
        </p:spPr>
        <p:txBody>
          <a:bodyPr vert="horz" lIns="91440" tIns="45720" rIns="91440" bIns="45720" rtlCol="0">
            <a:normAutofit/>
          </a:bodyPr>
          <a:lstStyle/>
          <a:p>
            <a:pPr>
              <a:lnSpc>
                <a:spcPct val="90000"/>
              </a:lnSpc>
              <a:spcAft>
                <a:spcPts val="600"/>
              </a:spcAft>
            </a:pPr>
            <a:r>
              <a:rPr lang="en-US"/>
              <a:t>Overall , by using Microsoft 365, the Greenfield Home Care Agency will be able to improve  work efficiently. By using Excel, it will help in staff with schedules, medication logs, and reporting, Excel will help the agency save time and prevent errors. Teams will make it possible for the agency to improve communication between caregivers in the field and the office, which will greatly speed up this process. </a:t>
            </a:r>
          </a:p>
        </p:txBody>
      </p:sp>
      <p:pic>
        <p:nvPicPr>
          <p:cNvPr id="12" name="Picture 11" descr="Pen placed on top of a signature line">
            <a:extLst>
              <a:ext uri="{FF2B5EF4-FFF2-40B4-BE49-F238E27FC236}">
                <a16:creationId xmlns:a16="http://schemas.microsoft.com/office/drawing/2014/main" id="{DA5003AB-9A4A-EE13-FC5F-099FD1B11B73}"/>
              </a:ext>
            </a:extLst>
          </p:cNvPr>
          <p:cNvPicPr>
            <a:picLocks noChangeAspect="1"/>
          </p:cNvPicPr>
          <p:nvPr/>
        </p:nvPicPr>
        <p:blipFill>
          <a:blip r:embed="rId2"/>
          <a:srcRect l="29495" r="-2" b="-2"/>
          <a:stretch>
            <a:fillRect/>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4021560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1D5A10-6E48-7FE6-7B4A-3DC790DF8FA1}"/>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References </a:t>
            </a:r>
          </a:p>
        </p:txBody>
      </p:sp>
      <p:sp>
        <p:nvSpPr>
          <p:cNvPr id="3" name="Content Placeholder 2">
            <a:extLst>
              <a:ext uri="{FF2B5EF4-FFF2-40B4-BE49-F238E27FC236}">
                <a16:creationId xmlns:a16="http://schemas.microsoft.com/office/drawing/2014/main" id="{7CC0B70F-9980-780C-BCB4-D2D67D32E541}"/>
              </a:ext>
            </a:extLst>
          </p:cNvPr>
          <p:cNvSpPr>
            <a:spLocks noGrp="1"/>
          </p:cNvSpPr>
          <p:nvPr>
            <p:ph idx="1"/>
          </p:nvPr>
        </p:nvSpPr>
        <p:spPr>
          <a:xfrm>
            <a:off x="419735" y="2150455"/>
            <a:ext cx="11352525" cy="5548478"/>
          </a:xfrm>
        </p:spPr>
        <p:txBody>
          <a:bodyPr anchor="ctr">
            <a:normAutofit fontScale="25000" lnSpcReduction="20000"/>
          </a:bodyPr>
          <a:lstStyle/>
          <a:p>
            <a:r>
              <a:rPr lang="en-GB" sz="5600"/>
              <a:t>Anon, (2023). </a:t>
            </a:r>
            <a:r>
              <a:rPr lang="en-GB" sz="5600" i="1"/>
              <a:t>16 Advantages and Disadvantages of Microsoft Teams</a:t>
            </a:r>
            <a:r>
              <a:rPr lang="en-GB" sz="5600"/>
              <a:t>. [online] Available at: </a:t>
            </a:r>
            <a:r>
              <a:rPr lang="en-GB" sz="5600">
                <a:hlinkClick r:id="rId2"/>
              </a:rPr>
              <a:t>https://barrazacarlos.com/advantages-and-disadvantages-of-microsoft-teams/</a:t>
            </a:r>
            <a:r>
              <a:rPr lang="en-GB" sz="5600"/>
              <a:t>  (Accessed 9 February 2026).</a:t>
            </a:r>
          </a:p>
          <a:p>
            <a:endParaRPr lang="en-GB" sz="5600"/>
          </a:p>
          <a:p>
            <a:r>
              <a:rPr lang="en-GB" sz="5600"/>
              <a:t>Brookfield, C. (2023). </a:t>
            </a:r>
            <a:r>
              <a:rPr lang="en-GB" sz="5600" i="1"/>
              <a:t>Why use Microsoft Excel for Social Research Projects?</a:t>
            </a:r>
            <a:r>
              <a:rPr lang="en-GB" sz="5600"/>
              <a:t> [online] Sage Research Methods Community. Available at: https://researchmethodscommunity.sagepub.com/blog/why-use-microsoft-excel-for-social-research-projectsNHS England (2023). </a:t>
            </a:r>
            <a:r>
              <a:rPr lang="en-GB" sz="5600" i="1"/>
              <a:t>NHS England» Microsoft Teams and remote working</a:t>
            </a:r>
            <a:r>
              <a:rPr lang="en-GB" sz="5600"/>
              <a:t>. [online] www.england.nhs.uk. Available at: </a:t>
            </a:r>
            <a:r>
              <a:rPr lang="en-GB" sz="5600">
                <a:hlinkClick r:id="rId3"/>
              </a:rPr>
              <a:t>https://www.england.nhs.uk/long-read/microsoft-teams-and-remote-working/</a:t>
            </a:r>
            <a:r>
              <a:rPr lang="en-GB" sz="5600"/>
              <a:t> </a:t>
            </a:r>
            <a:r>
              <a:rPr lang="en-GB" sz="5600">
                <a:hlinkClick r:id="rId2"/>
              </a:rPr>
              <a:t>/</a:t>
            </a:r>
            <a:r>
              <a:rPr lang="en-GB" sz="5600"/>
              <a:t>  (Accessed 9 February 2026).</a:t>
            </a:r>
          </a:p>
          <a:p>
            <a:r>
              <a:rPr lang="en-GB" sz="5600"/>
              <a:t>‌Hargreaves, C., Clarke, A.P. and Lester, K.R. (2022). Microsoft Teams and team performance in the COVID-19 pandemic within an NHS Trust Community Service in North-West England. </a:t>
            </a:r>
            <a:r>
              <a:rPr lang="en-GB" sz="5600" i="1"/>
              <a:t>Team Performance Management: An International Journal</a:t>
            </a:r>
            <a:r>
              <a:rPr lang="en-GB" sz="5600"/>
              <a:t>, ahead-of-print(ahead-of-print). </a:t>
            </a:r>
            <a:r>
              <a:rPr lang="en-GB" sz="5600" err="1"/>
              <a:t>doi:https</a:t>
            </a:r>
            <a:r>
              <a:rPr lang="en-GB" sz="5600"/>
              <a:t>://doi.org/10.1108/tpm-11-2021-0082 </a:t>
            </a:r>
            <a:r>
              <a:rPr lang="en-GB" sz="5600">
                <a:hlinkClick r:id="rId2"/>
              </a:rPr>
              <a:t>/</a:t>
            </a:r>
            <a:r>
              <a:rPr lang="en-GB" sz="5600"/>
              <a:t>  (Accessed 9 February 2026).</a:t>
            </a:r>
          </a:p>
          <a:p>
            <a:r>
              <a:rPr lang="en-GB" sz="5600"/>
              <a:t>Marshall, N., Sturman, D. and Auton, J.C. (2023). Exploring the Evidence for Email Phishing Training: A Scoping Review. Computers &amp; Security, [online] 139, p.103695. </a:t>
            </a:r>
            <a:r>
              <a:rPr lang="en-GB" sz="5600" err="1"/>
              <a:t>doi:https</a:t>
            </a:r>
            <a:r>
              <a:rPr lang="en-GB" sz="5600"/>
              <a:t>://doi.org/10.1016/j.cose.2023.103695 </a:t>
            </a:r>
            <a:r>
              <a:rPr lang="en-GB" sz="5600">
                <a:hlinkClick r:id="rId2"/>
              </a:rPr>
              <a:t>/</a:t>
            </a:r>
            <a:r>
              <a:rPr lang="en-GB" sz="5600"/>
              <a:t>  (Accessed 9 February 2026).</a:t>
            </a:r>
          </a:p>
          <a:p>
            <a:pPr marL="0" indent="0">
              <a:buNone/>
            </a:pPr>
            <a:endParaRPr lang="en-GB" sz="5600"/>
          </a:p>
          <a:p>
            <a:r>
              <a:rPr lang="en-GB" sz="5600"/>
              <a:t>Melati, R. (2025). Analysis of The Advantages of Microsoft Teams as A Corporate Communication Tool in Supporting Employee Performance. </a:t>
            </a:r>
            <a:r>
              <a:rPr lang="en-GB" sz="5600" i="1" err="1"/>
              <a:t>Eduvest</a:t>
            </a:r>
            <a:r>
              <a:rPr lang="en-GB" sz="5600" i="1"/>
              <a:t> - Journal of Universal Studies</a:t>
            </a:r>
            <a:r>
              <a:rPr lang="en-GB" sz="5600"/>
              <a:t>, 5(3), pp.2893–2899. </a:t>
            </a:r>
            <a:r>
              <a:rPr lang="en-GB" sz="5600" err="1"/>
              <a:t>doi:https</a:t>
            </a:r>
            <a:r>
              <a:rPr lang="en-GB" sz="5600"/>
              <a:t>://doi.org/10.59188/eduvest.v5i3.50900 </a:t>
            </a:r>
            <a:r>
              <a:rPr lang="en-GB" sz="5600">
                <a:hlinkClick r:id="rId2"/>
              </a:rPr>
              <a:t>/</a:t>
            </a:r>
            <a:r>
              <a:rPr lang="en-GB" sz="5600"/>
              <a:t>  (Accessed 9 February 2026).</a:t>
            </a:r>
          </a:p>
          <a:p>
            <a:endParaRPr lang="en-GB" sz="5600"/>
          </a:p>
          <a:p>
            <a:r>
              <a:rPr lang="en-GB" sz="5600"/>
              <a:t>. P, S., India, </a:t>
            </a:r>
            <a:r>
              <a:rPr lang="en-GB" sz="5600" err="1"/>
              <a:t>eyShubhangi</a:t>
            </a:r>
            <a:r>
              <a:rPr lang="en-GB" sz="5600"/>
              <a:t> is a C.M.S. at B.S. holds a P. certificate in B.M. from, </a:t>
            </a:r>
            <a:r>
              <a:rPr lang="en-GB" sz="5600" err="1"/>
              <a:t>Irel</a:t>
            </a:r>
            <a:r>
              <a:rPr lang="en-GB" sz="5600"/>
              <a:t>, a master’s degree from the N.U. of, </a:t>
            </a:r>
            <a:r>
              <a:rPr lang="en-GB" sz="5600" err="1"/>
              <a:t>BrightWork</a:t>
            </a:r>
            <a:r>
              <a:rPr lang="en-GB" sz="5600"/>
              <a:t>, G.O. of, Creative, S.L.A.T., Music, C.L., books, movies and Conversations, H. (n.d.). </a:t>
            </a:r>
            <a:r>
              <a:rPr lang="en-GB" sz="5600" i="1"/>
              <a:t>9 Ways Microsoft Teams can Improve Your Team Collaboration</a:t>
            </a:r>
            <a:r>
              <a:rPr lang="en-GB" sz="5600"/>
              <a:t>. [online] BrightWork.com. Available at: </a:t>
            </a:r>
            <a:r>
              <a:rPr lang="en-GB" sz="5600">
                <a:hlinkClick r:id="rId4"/>
              </a:rPr>
              <a:t>https://www.brightwork.com/blog/9-ways-microsoft-teams-can-improve-your-team-collaboration</a:t>
            </a:r>
            <a:r>
              <a:rPr lang="en-GB" sz="5600"/>
              <a:t> </a:t>
            </a:r>
            <a:r>
              <a:rPr lang="en-GB" sz="5600">
                <a:hlinkClick r:id="rId2"/>
              </a:rPr>
              <a:t>/</a:t>
            </a:r>
            <a:r>
              <a:rPr lang="en-GB" sz="5600"/>
              <a:t>  (Accessed 9 February 2026).</a:t>
            </a:r>
          </a:p>
          <a:p>
            <a:endParaRPr lang="en-GB" sz="5600"/>
          </a:p>
          <a:p>
            <a:endParaRPr lang="en-GB" sz="5600"/>
          </a:p>
          <a:p>
            <a:pPr marL="0" indent="0">
              <a:buNone/>
            </a:pPr>
            <a:endParaRPr lang="en-GB"/>
          </a:p>
          <a:p>
            <a:pPr marL="0" indent="0">
              <a:buNone/>
            </a:pPr>
            <a:endParaRPr lang="en-GB"/>
          </a:p>
          <a:p>
            <a:endParaRPr lang="en-GB" sz="1400"/>
          </a:p>
          <a:p>
            <a:pPr marL="0" indent="0">
              <a:buNone/>
            </a:pPr>
            <a:r>
              <a:rPr lang="en-GB"/>
              <a:t>‌</a:t>
            </a:r>
          </a:p>
          <a:p>
            <a:pPr marL="0" indent="0">
              <a:buNone/>
            </a:pPr>
            <a:endParaRPr lang="en-GB"/>
          </a:p>
          <a:p>
            <a:endParaRPr lang="en-GB" sz="2000"/>
          </a:p>
        </p:txBody>
      </p:sp>
    </p:spTree>
    <p:extLst>
      <p:ext uri="{BB962C8B-B14F-4D97-AF65-F5344CB8AC3E}">
        <p14:creationId xmlns:p14="http://schemas.microsoft.com/office/powerpoint/2010/main" val="2521825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CB6F02D-2F08-4E5C-1281-9F9C540B0BBE}"/>
              </a:ext>
            </a:extLst>
          </p:cNvPr>
          <p:cNvSpPr>
            <a:spLocks noGrp="1"/>
          </p:cNvSpPr>
          <p:nvPr>
            <p:ph type="title"/>
          </p:nvPr>
        </p:nvSpPr>
        <p:spPr>
          <a:xfrm>
            <a:off x="2555631" y="1441938"/>
            <a:ext cx="7080738" cy="3974124"/>
          </a:xfrm>
        </p:spPr>
        <p:txBody>
          <a:bodyPr>
            <a:normAutofit/>
          </a:bodyPr>
          <a:lstStyle/>
          <a:p>
            <a:pPr algn="ctr"/>
            <a:r>
              <a:rPr lang="en-GB" sz="5400">
                <a:solidFill>
                  <a:schemeClr val="bg1">
                    <a:lumMod val="95000"/>
                    <a:lumOff val="5000"/>
                  </a:schemeClr>
                </a:solidFill>
              </a:rPr>
              <a:t>Thank you for listening to our presentation </a:t>
            </a:r>
          </a:p>
        </p:txBody>
      </p:sp>
    </p:spTree>
    <p:extLst>
      <p:ext uri="{BB962C8B-B14F-4D97-AF65-F5344CB8AC3E}">
        <p14:creationId xmlns:p14="http://schemas.microsoft.com/office/powerpoint/2010/main" val="209507703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6</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Evaluating how the Microsoft 365 application can be used to help improve work efficiency </vt:lpstr>
      <vt:lpstr>Introduction </vt:lpstr>
      <vt:lpstr>Microsoft 365 productivity application -EXCEL</vt:lpstr>
      <vt:lpstr>Microsoft Excel</vt:lpstr>
      <vt:lpstr>Microsoft 365 communication or collaboration tool</vt:lpstr>
      <vt:lpstr>Microsoft Teams </vt:lpstr>
      <vt:lpstr>Microsoft TEAMS </vt:lpstr>
      <vt:lpstr>Digital safety action plan for Greenfield </vt:lpstr>
      <vt:lpstr>Conclusion </vt:lpstr>
      <vt:lpstr>References </vt:lpstr>
      <vt:lpstr>Thank you for listening to our presentation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Evaluating how the Microsoft 365 application can be used to help improve work efficiency </dc:title>
  <dc:creator>Guloona khan</dc:creator>
  <cp:lastModifiedBy>Syed Faisal Nadeem</cp:lastModifiedBy>
  <cp:revision>2</cp:revision>
  <dcterms:created xsi:type="dcterms:W3CDTF">2026-01-29T15:09:49Z</dcterms:created>
  <dcterms:modified xsi:type="dcterms:W3CDTF">2026-02-13T09:04:57Z</dcterms:modified>
</cp:coreProperties>
</file>